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7"/>
  </p:notesMasterIdLst>
  <p:sldIdLst>
    <p:sldId id="256" r:id="rId2"/>
    <p:sldId id="260" r:id="rId3"/>
    <p:sldId id="272" r:id="rId4"/>
    <p:sldId id="273" r:id="rId5"/>
    <p:sldId id="308" r:id="rId6"/>
    <p:sldId id="309" r:id="rId7"/>
    <p:sldId id="274" r:id="rId8"/>
    <p:sldId id="300" r:id="rId9"/>
    <p:sldId id="306" r:id="rId10"/>
    <p:sldId id="329" r:id="rId11"/>
    <p:sldId id="367" r:id="rId12"/>
    <p:sldId id="301" r:id="rId13"/>
    <p:sldId id="366" r:id="rId14"/>
    <p:sldId id="307" r:id="rId15"/>
    <p:sldId id="277" r:id="rId16"/>
    <p:sldId id="289" r:id="rId17"/>
    <p:sldId id="279" r:id="rId18"/>
    <p:sldId id="280" r:id="rId19"/>
    <p:sldId id="281" r:id="rId20"/>
    <p:sldId id="295" r:id="rId21"/>
    <p:sldId id="358" r:id="rId22"/>
    <p:sldId id="282" r:id="rId23"/>
    <p:sldId id="283" r:id="rId24"/>
    <p:sldId id="353" r:id="rId25"/>
    <p:sldId id="330" r:id="rId26"/>
    <p:sldId id="331" r:id="rId27"/>
    <p:sldId id="335" r:id="rId28"/>
    <p:sldId id="332" r:id="rId29"/>
    <p:sldId id="333" r:id="rId30"/>
    <p:sldId id="334" r:id="rId31"/>
    <p:sldId id="354" r:id="rId32"/>
    <p:sldId id="362" r:id="rId33"/>
    <p:sldId id="355" r:id="rId34"/>
    <p:sldId id="338" r:id="rId35"/>
    <p:sldId id="339" r:id="rId36"/>
    <p:sldId id="340" r:id="rId37"/>
    <p:sldId id="341" r:id="rId38"/>
    <p:sldId id="342" r:id="rId39"/>
    <p:sldId id="351" r:id="rId40"/>
    <p:sldId id="343" r:id="rId41"/>
    <p:sldId id="352" r:id="rId42"/>
    <p:sldId id="356" r:id="rId43"/>
    <p:sldId id="357" r:id="rId44"/>
    <p:sldId id="346" r:id="rId45"/>
    <p:sldId id="347" r:id="rId46"/>
    <p:sldId id="348" r:id="rId47"/>
    <p:sldId id="349" r:id="rId48"/>
    <p:sldId id="350" r:id="rId49"/>
    <p:sldId id="359" r:id="rId50"/>
    <p:sldId id="360" r:id="rId51"/>
    <p:sldId id="363" r:id="rId52"/>
    <p:sldId id="361" r:id="rId53"/>
    <p:sldId id="323" r:id="rId54"/>
    <p:sldId id="324" r:id="rId55"/>
    <p:sldId id="325" r:id="rId56"/>
    <p:sldId id="284" r:id="rId57"/>
    <p:sldId id="326" r:id="rId58"/>
    <p:sldId id="285" r:id="rId59"/>
    <p:sldId id="327" r:id="rId60"/>
    <p:sldId id="328" r:id="rId61"/>
    <p:sldId id="286" r:id="rId62"/>
    <p:sldId id="364" r:id="rId63"/>
    <p:sldId id="294" r:id="rId64"/>
    <p:sldId id="304" r:id="rId65"/>
    <p:sldId id="287" r:id="rId66"/>
    <p:sldId id="305" r:id="rId67"/>
    <p:sldId id="288" r:id="rId68"/>
    <p:sldId id="297" r:id="rId69"/>
    <p:sldId id="296" r:id="rId70"/>
    <p:sldId id="290" r:id="rId71"/>
    <p:sldId id="312" r:id="rId72"/>
    <p:sldId id="293" r:id="rId73"/>
    <p:sldId id="311" r:id="rId74"/>
    <p:sldId id="310" r:id="rId75"/>
    <p:sldId id="275" r:id="rId76"/>
    <p:sldId id="313" r:id="rId77"/>
    <p:sldId id="316" r:id="rId78"/>
    <p:sldId id="314" r:id="rId79"/>
    <p:sldId id="315" r:id="rId80"/>
    <p:sldId id="317" r:id="rId81"/>
    <p:sldId id="318" r:id="rId82"/>
    <p:sldId id="319" r:id="rId83"/>
    <p:sldId id="320" r:id="rId84"/>
    <p:sldId id="321" r:id="rId85"/>
    <p:sldId id="278" r:id="rId86"/>
  </p:sldIdLst>
  <p:sldSz cx="9144000" cy="6858000" type="screen4x3"/>
  <p:notesSz cx="7099300" cy="10234613"/>
  <p:defaultTex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990033"/>
    <a:srgbClr val="FF3300"/>
    <a:srgbClr val="33CC33"/>
    <a:srgbClr val="E1FEA0"/>
    <a:srgbClr val="CC3300"/>
    <a:srgbClr val="00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82" autoAdjust="0"/>
    <p:restoredTop sz="78672" autoAdjust="0"/>
  </p:normalViewPr>
  <p:slideViewPr>
    <p:cSldViewPr>
      <p:cViewPr varScale="1">
        <p:scale>
          <a:sx n="66" d="100"/>
          <a:sy n="66" d="100"/>
        </p:scale>
        <p:origin x="-1358"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418"/>
    </p:cViewPr>
  </p:sorterViewPr>
  <p:notesViewPr>
    <p:cSldViewPr>
      <p:cViewPr>
        <p:scale>
          <a:sx n="100" d="100"/>
          <a:sy n="100" d="100"/>
        </p:scale>
        <p:origin x="-1500" y="33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4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l" defTabSz="990600">
              <a:defRPr sz="1300"/>
            </a:lvl1pPr>
          </a:lstStyle>
          <a:p>
            <a:endParaRPr lang="en-US"/>
          </a:p>
        </p:txBody>
      </p:sp>
      <p:sp>
        <p:nvSpPr>
          <p:cNvPr id="33795"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endParaRPr lang="en-US"/>
          </a:p>
        </p:txBody>
      </p:sp>
      <p:sp>
        <p:nvSpPr>
          <p:cNvPr id="3379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8"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l" defTabSz="990600">
              <a:defRPr sz="1300"/>
            </a:lvl1pPr>
          </a:lstStyle>
          <a:p>
            <a:endParaRPr lang="en-US"/>
          </a:p>
        </p:txBody>
      </p:sp>
      <p:sp>
        <p:nvSpPr>
          <p:cNvPr id="33799"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fld id="{E67EC6CD-D884-4660-A561-B30DC8E2A9DB}" type="slidenum">
              <a:rPr lang="en-US"/>
              <a:pPr/>
              <a:t>‹#›</a:t>
            </a:fld>
            <a:endParaRPr lang="en-US"/>
          </a:p>
        </p:txBody>
      </p:sp>
    </p:spTree>
    <p:extLst>
      <p:ext uri="{BB962C8B-B14F-4D97-AF65-F5344CB8AC3E}">
        <p14:creationId xmlns:p14="http://schemas.microsoft.com/office/powerpoint/2010/main" val="104140659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en.wikipedia.org/wiki/Wavelength" TargetMode="External"/><Relationship Id="rId13" Type="http://schemas.openxmlformats.org/officeDocument/2006/relationships/hyperlink" Target="http://en.wikipedia.org/wiki/Thin-film_optics" TargetMode="External"/><Relationship Id="rId18" Type="http://schemas.openxmlformats.org/officeDocument/2006/relationships/hyperlink" Target="http://en.wikipedia.org/wiki/Electron_microscope" TargetMode="External"/><Relationship Id="rId3" Type="http://schemas.openxmlformats.org/officeDocument/2006/relationships/hyperlink" Target="http://en.wikipedia.org/wiki/Pigment" TargetMode="External"/><Relationship Id="rId7" Type="http://schemas.openxmlformats.org/officeDocument/2006/relationships/hyperlink" Target="http://en.wikipedia.org/wiki/Black" TargetMode="External"/><Relationship Id="rId12" Type="http://schemas.openxmlformats.org/officeDocument/2006/relationships/hyperlink" Target="http://en.wikipedia.org/wiki/Interference" TargetMode="External"/><Relationship Id="rId17" Type="http://schemas.openxmlformats.org/officeDocument/2006/relationships/hyperlink" Target="http://en.wikipedia.org/wiki/Mother_of_pearl" TargetMode="External"/><Relationship Id="rId2" Type="http://schemas.openxmlformats.org/officeDocument/2006/relationships/slide" Target="../slides/slide16.xml"/><Relationship Id="rId16" Type="http://schemas.openxmlformats.org/officeDocument/2006/relationships/hyperlink" Target="http://en.wikipedia.org/wiki/Soap_bubbles" TargetMode="External"/><Relationship Id="rId20" Type="http://schemas.openxmlformats.org/officeDocument/2006/relationships/hyperlink" Target="http://en.wikipedia.org/wiki/Structural_color" TargetMode="External"/><Relationship Id="rId1" Type="http://schemas.openxmlformats.org/officeDocument/2006/relationships/notesMaster" Target="../notesMasters/notesMaster1.xml"/><Relationship Id="rId6" Type="http://schemas.openxmlformats.org/officeDocument/2006/relationships/hyperlink" Target="http://en.wikipedia.org/wiki/Blue" TargetMode="External"/><Relationship Id="rId11" Type="http://schemas.openxmlformats.org/officeDocument/2006/relationships/hyperlink" Target="http://en.wikipedia.org/wiki/Diffraction_grating" TargetMode="External"/><Relationship Id="rId5" Type="http://schemas.openxmlformats.org/officeDocument/2006/relationships/hyperlink" Target="http://en.wikipedia.org/wiki/Red" TargetMode="External"/><Relationship Id="rId15" Type="http://schemas.openxmlformats.org/officeDocument/2006/relationships/hyperlink" Target="http://en.wikipedia.org/wiki/Peacock" TargetMode="External"/><Relationship Id="rId10" Type="http://schemas.openxmlformats.org/officeDocument/2006/relationships/hyperlink" Target="http://en.wikipedia.org/wiki/Opal" TargetMode="External"/><Relationship Id="rId19" Type="http://schemas.openxmlformats.org/officeDocument/2006/relationships/hyperlink" Target="http://en.wikipedia.org/wiki/Photonic" TargetMode="External"/><Relationship Id="rId4" Type="http://schemas.openxmlformats.org/officeDocument/2006/relationships/hyperlink" Target="http://en.wikipedia.org/wiki/White" TargetMode="External"/><Relationship Id="rId9" Type="http://schemas.openxmlformats.org/officeDocument/2006/relationships/hyperlink" Target="http://en.wikipedia.org/wiki/Tyndall_effect" TargetMode="External"/><Relationship Id="rId14" Type="http://schemas.openxmlformats.org/officeDocument/2006/relationships/hyperlink" Target="http://en.wikipedia.org/wiki/Iridescenc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042E96-5CEB-4900-9B32-74EFEBB1731F}" type="slidenum">
              <a:rPr lang="en-US"/>
              <a:pPr/>
              <a:t>1</a:t>
            </a:fld>
            <a:endParaRPr lang="en-US"/>
          </a:p>
        </p:txBody>
      </p:sp>
      <p:sp>
        <p:nvSpPr>
          <p:cNvPr id="52226" name="Rectangle 2"/>
          <p:cNvSpPr>
            <a:spLocks noGrp="1" noRot="1" noChangeAspect="1" noChangeArrowheads="1" noTextEdit="1"/>
          </p:cNvSpPr>
          <p:nvPr>
            <p:ph type="sldImg"/>
          </p:nvPr>
        </p:nvSpPr>
        <p:spPr>
          <a:xfrm>
            <a:off x="992188" y="768350"/>
            <a:ext cx="5114925" cy="3836988"/>
          </a:xfrm>
          <a:ln/>
        </p:spPr>
      </p:sp>
      <p:sp>
        <p:nvSpPr>
          <p:cNvPr id="5222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1A71F9-C5B6-4727-B4CD-00EBBD33FAE9}" type="slidenum">
              <a:rPr lang="en-US"/>
              <a:pPr/>
              <a:t>16</a:t>
            </a:fld>
            <a:endParaRPr lang="en-US"/>
          </a:p>
        </p:txBody>
      </p:sp>
      <p:sp>
        <p:nvSpPr>
          <p:cNvPr id="94210" name="Rectangle 2"/>
          <p:cNvSpPr>
            <a:spLocks noGrp="1" noRot="1" noChangeAspect="1" noChangeArrowheads="1" noTextEdit="1"/>
          </p:cNvSpPr>
          <p:nvPr>
            <p:ph type="sldImg"/>
          </p:nvPr>
        </p:nvSpPr>
        <p:spPr>
          <a:xfrm>
            <a:off x="992188" y="768350"/>
            <a:ext cx="5114925" cy="3836988"/>
          </a:xfrm>
          <a:ln/>
        </p:spPr>
      </p:sp>
      <p:sp>
        <p:nvSpPr>
          <p:cNvPr id="94211" name="Rectangle 3"/>
          <p:cNvSpPr>
            <a:spLocks noGrp="1" noChangeArrowheads="1"/>
          </p:cNvSpPr>
          <p:nvPr>
            <p:ph type="body" idx="1"/>
          </p:nvPr>
        </p:nvSpPr>
        <p:spPr/>
        <p:txBody>
          <a:bodyPr/>
          <a:lstStyle/>
          <a:p>
            <a:r>
              <a:rPr lang="it-IT" dirty="0"/>
              <a:t>- farfalla </a:t>
            </a:r>
            <a:r>
              <a:rPr lang="it-IT" dirty="0" err="1"/>
              <a:t>Morpho</a:t>
            </a:r>
            <a:r>
              <a:rPr lang="it-IT" dirty="0"/>
              <a:t>, le strutture che riflettono la luce hanno una geometria tale che il colore non cambia per diversi angoli di vista</a:t>
            </a:r>
          </a:p>
          <a:p>
            <a:pPr marL="171450" indent="-171450">
              <a:buFontTx/>
              <a:buChar char="-"/>
            </a:pPr>
            <a:r>
              <a:rPr lang="it-IT" dirty="0" smtClean="0"/>
              <a:t>la </a:t>
            </a:r>
            <a:r>
              <a:rPr lang="it-IT" dirty="0"/>
              <a:t>lamina saponata ha uno spessore variabile sotto l’azione della gravità, l’</a:t>
            </a:r>
            <a:r>
              <a:rPr lang="it-IT" dirty="0" err="1"/>
              <a:t>inteferenza</a:t>
            </a:r>
            <a:r>
              <a:rPr lang="it-IT" dirty="0"/>
              <a:t> si produce per via della riflessione sulle due superfici di separazione h2o-aria e aria-h2o, quando lo spessore diventa inferiore alla lunghezza d’onda della luce visibile la lamina appare oscura </a:t>
            </a:r>
          </a:p>
          <a:p>
            <a:r>
              <a:rPr lang="it-IT" dirty="0"/>
              <a:t>- mucche di razza limousine a Fiumalbo (</a:t>
            </a:r>
            <a:r>
              <a:rPr lang="it-IT" dirty="0" err="1"/>
              <a:t>Mo</a:t>
            </a:r>
            <a:r>
              <a:rPr lang="it-IT" dirty="0"/>
              <a:t>) </a:t>
            </a:r>
          </a:p>
          <a:p>
            <a:pPr marL="171450" indent="-171450">
              <a:buFontTx/>
              <a:buChar char="-"/>
            </a:pPr>
            <a:r>
              <a:rPr lang="it-IT" dirty="0" smtClean="0"/>
              <a:t>viola </a:t>
            </a:r>
            <a:r>
              <a:rPr lang="it-IT" dirty="0"/>
              <a:t>del pensiero, papille della pagina superiore del </a:t>
            </a:r>
            <a:r>
              <a:rPr lang="it-IT" dirty="0" smtClean="0"/>
              <a:t>petalo</a:t>
            </a:r>
          </a:p>
          <a:p>
            <a:r>
              <a:rPr lang="en-GB" sz="1200" b="0" i="0" kern="1200" dirty="0" smtClean="0">
                <a:solidFill>
                  <a:schemeClr val="tx1"/>
                </a:solidFill>
                <a:effectLst/>
                <a:latin typeface="Arial" pitchFamily="34" charset="0"/>
                <a:ea typeface="+mn-ea"/>
                <a:cs typeface="+mn-cs"/>
              </a:rPr>
              <a:t>Pigments and reflective media</a:t>
            </a:r>
          </a:p>
          <a:p>
            <a:r>
              <a:rPr lang="en-GB" sz="1200" b="0" i="1" kern="1200" dirty="0" smtClean="0">
                <a:solidFill>
                  <a:schemeClr val="tx1"/>
                </a:solidFill>
                <a:effectLst/>
                <a:latin typeface="Arial" pitchFamily="34" charset="0"/>
                <a:ea typeface="+mn-ea"/>
                <a:cs typeface="+mn-cs"/>
              </a:rPr>
              <a:t>Main article: </a:t>
            </a:r>
            <a:r>
              <a:rPr lang="en-GB" sz="1200" b="0" i="1" u="none" strike="noStrike" kern="1200" dirty="0" smtClean="0">
                <a:solidFill>
                  <a:schemeClr val="tx1"/>
                </a:solidFill>
                <a:effectLst/>
                <a:latin typeface="Arial" pitchFamily="34" charset="0"/>
                <a:ea typeface="+mn-ea"/>
                <a:cs typeface="+mn-cs"/>
                <a:hlinkClick r:id="rId3"/>
              </a:rPr>
              <a:t>Pigment</a:t>
            </a:r>
            <a:endParaRPr lang="en-GB" sz="1200" b="0" i="1" kern="1200" dirty="0" smtClean="0">
              <a:solidFill>
                <a:schemeClr val="tx1"/>
              </a:solidFill>
              <a:effectLst/>
              <a:latin typeface="Arial" pitchFamily="34" charset="0"/>
              <a:ea typeface="+mn-ea"/>
              <a:cs typeface="+mn-cs"/>
            </a:endParaRPr>
          </a:p>
          <a:p>
            <a:r>
              <a:rPr lang="en-GB" sz="1200" b="0" i="0" kern="1200" dirty="0" smtClean="0">
                <a:solidFill>
                  <a:schemeClr val="tx1"/>
                </a:solidFill>
                <a:effectLst/>
                <a:latin typeface="Arial" pitchFamily="34" charset="0"/>
                <a:ea typeface="+mn-ea"/>
                <a:cs typeface="+mn-cs"/>
              </a:rPr>
              <a:t>Pigments are chemicals that selectively absorb and reflect different spectra of light. When a surface is painted with a pigment, light hitting the surface is reflected, minus some wavelengths. This subtraction of wavelengths produces the appearance of different </a:t>
            </a:r>
            <a:r>
              <a:rPr lang="en-GB" sz="1200" b="0" i="0" kern="1200" dirty="0" err="1" smtClean="0">
                <a:solidFill>
                  <a:schemeClr val="tx1"/>
                </a:solidFill>
                <a:effectLst/>
                <a:latin typeface="Arial" pitchFamily="34" charset="0"/>
                <a:ea typeface="+mn-ea"/>
                <a:cs typeface="+mn-cs"/>
              </a:rPr>
              <a:t>colors</a:t>
            </a:r>
            <a:r>
              <a:rPr lang="en-GB" sz="1200" b="0" i="0" kern="1200" dirty="0" smtClean="0">
                <a:solidFill>
                  <a:schemeClr val="tx1"/>
                </a:solidFill>
                <a:effectLst/>
                <a:latin typeface="Arial" pitchFamily="34" charset="0"/>
                <a:ea typeface="+mn-ea"/>
                <a:cs typeface="+mn-cs"/>
              </a:rPr>
              <a:t>. Most paints are a blend of several chemical pigments, intended to produce a reflection of a given </a:t>
            </a:r>
            <a:r>
              <a:rPr lang="en-GB" sz="1200" b="0" i="0" kern="1200" dirty="0" err="1" smtClean="0">
                <a:solidFill>
                  <a:schemeClr val="tx1"/>
                </a:solidFill>
                <a:effectLst/>
                <a:latin typeface="Arial" pitchFamily="34" charset="0"/>
                <a:ea typeface="+mn-ea"/>
                <a:cs typeface="+mn-cs"/>
              </a:rPr>
              <a:t>color</a:t>
            </a:r>
            <a:r>
              <a:rPr lang="en-GB" sz="1200" b="0" i="0" kern="1200" dirty="0" smtClean="0">
                <a:solidFill>
                  <a:schemeClr val="tx1"/>
                </a:solidFill>
                <a:effectLst/>
                <a:latin typeface="Arial" pitchFamily="34" charset="0"/>
                <a:ea typeface="+mn-ea"/>
                <a:cs typeface="+mn-cs"/>
              </a:rPr>
              <a:t>.</a:t>
            </a:r>
          </a:p>
          <a:p>
            <a:r>
              <a:rPr lang="en-GB" sz="1200" b="0" i="0" kern="1200" dirty="0" smtClean="0">
                <a:solidFill>
                  <a:schemeClr val="tx1"/>
                </a:solidFill>
                <a:effectLst/>
                <a:latin typeface="Arial" pitchFamily="34" charset="0"/>
                <a:ea typeface="+mn-ea"/>
                <a:cs typeface="+mn-cs"/>
              </a:rPr>
              <a:t>Pigment manufacturers assume the source light will be </a:t>
            </a:r>
            <a:r>
              <a:rPr lang="en-GB" sz="1200" b="0" i="0" u="none" strike="noStrike" kern="1200" dirty="0" smtClean="0">
                <a:solidFill>
                  <a:schemeClr val="tx1"/>
                </a:solidFill>
                <a:effectLst/>
                <a:latin typeface="Arial" pitchFamily="34" charset="0"/>
                <a:ea typeface="+mn-ea"/>
                <a:cs typeface="+mn-cs"/>
                <a:hlinkClick r:id="rId4"/>
              </a:rPr>
              <a:t>white</a:t>
            </a:r>
            <a:r>
              <a:rPr lang="en-GB" sz="1200" b="0" i="0" kern="1200" dirty="0" smtClean="0">
                <a:solidFill>
                  <a:schemeClr val="tx1"/>
                </a:solidFill>
                <a:effectLst/>
                <a:latin typeface="Arial" pitchFamily="34" charset="0"/>
                <a:ea typeface="+mn-ea"/>
                <a:cs typeface="+mn-cs"/>
              </a:rPr>
              <a:t>, or of roughly equal intensity across the spectrum. If the light is not a pure white source (as in the case of nearly all forms of artificial lighting), the resulting spectrum will appear a slightly different </a:t>
            </a:r>
            <a:r>
              <a:rPr lang="en-GB" sz="1200" b="0" i="0" kern="1200" dirty="0" err="1" smtClean="0">
                <a:solidFill>
                  <a:schemeClr val="tx1"/>
                </a:solidFill>
                <a:effectLst/>
                <a:latin typeface="Arial" pitchFamily="34" charset="0"/>
                <a:ea typeface="+mn-ea"/>
                <a:cs typeface="+mn-cs"/>
              </a:rPr>
              <a:t>color</a:t>
            </a:r>
            <a:r>
              <a:rPr lang="en-GB" sz="1200" b="0" i="0" kern="1200" dirty="0" smtClean="0">
                <a:solidFill>
                  <a:schemeClr val="tx1"/>
                </a:solidFill>
                <a:effectLst/>
                <a:latin typeface="Arial" pitchFamily="34" charset="0"/>
                <a:ea typeface="+mn-ea"/>
                <a:cs typeface="+mn-cs"/>
              </a:rPr>
              <a:t>. </a:t>
            </a:r>
            <a:r>
              <a:rPr lang="en-GB" sz="1200" b="0" i="0" u="none" strike="noStrike" kern="1200" dirty="0" smtClean="0">
                <a:solidFill>
                  <a:schemeClr val="tx1"/>
                </a:solidFill>
                <a:effectLst/>
                <a:latin typeface="Arial" pitchFamily="34" charset="0"/>
                <a:ea typeface="+mn-ea"/>
                <a:cs typeface="+mn-cs"/>
                <a:hlinkClick r:id="rId5"/>
              </a:rPr>
              <a:t>Red</a:t>
            </a:r>
            <a:r>
              <a:rPr lang="en-GB" sz="1200" b="0" i="0" kern="1200" dirty="0" smtClean="0">
                <a:solidFill>
                  <a:schemeClr val="tx1"/>
                </a:solidFill>
                <a:effectLst/>
                <a:latin typeface="Arial" pitchFamily="34" charset="0"/>
                <a:ea typeface="+mn-ea"/>
                <a:cs typeface="+mn-cs"/>
              </a:rPr>
              <a:t> paint, viewed under </a:t>
            </a:r>
            <a:r>
              <a:rPr lang="en-GB" sz="1200" b="0" i="0" u="none" strike="noStrike" kern="1200" dirty="0" smtClean="0">
                <a:solidFill>
                  <a:schemeClr val="tx1"/>
                </a:solidFill>
                <a:effectLst/>
                <a:latin typeface="Arial" pitchFamily="34" charset="0"/>
                <a:ea typeface="+mn-ea"/>
                <a:cs typeface="+mn-cs"/>
                <a:hlinkClick r:id="rId6"/>
              </a:rPr>
              <a:t>blue</a:t>
            </a:r>
            <a:r>
              <a:rPr lang="en-GB" sz="1200" b="0" i="0" kern="1200" dirty="0" smtClean="0">
                <a:solidFill>
                  <a:schemeClr val="tx1"/>
                </a:solidFill>
                <a:effectLst/>
                <a:latin typeface="Arial" pitchFamily="34" charset="0"/>
                <a:ea typeface="+mn-ea"/>
                <a:cs typeface="+mn-cs"/>
              </a:rPr>
              <a:t> light, may appear </a:t>
            </a:r>
            <a:r>
              <a:rPr lang="en-GB" sz="1200" b="0" i="0" u="none" strike="noStrike" kern="1200" dirty="0" smtClean="0">
                <a:solidFill>
                  <a:schemeClr val="tx1"/>
                </a:solidFill>
                <a:effectLst/>
                <a:latin typeface="Arial" pitchFamily="34" charset="0"/>
                <a:ea typeface="+mn-ea"/>
                <a:cs typeface="+mn-cs"/>
                <a:hlinkClick r:id="rId7"/>
              </a:rPr>
              <a:t>black</a:t>
            </a:r>
            <a:r>
              <a:rPr lang="en-GB" sz="1200" b="0" i="0" kern="1200" dirty="0" smtClean="0">
                <a:solidFill>
                  <a:schemeClr val="tx1"/>
                </a:solidFill>
                <a:effectLst/>
                <a:latin typeface="Arial" pitchFamily="34" charset="0"/>
                <a:ea typeface="+mn-ea"/>
                <a:cs typeface="+mn-cs"/>
              </a:rPr>
              <a:t>. Red paint is red because it reflects only the red components of the spectrum. Blue light, containing none of these, will create no reflection from red paint, creating the appearance of black.</a:t>
            </a:r>
          </a:p>
          <a:p>
            <a:r>
              <a:rPr lang="en-GB" sz="1200" b="0" i="0" kern="1200" dirty="0" smtClean="0">
                <a:solidFill>
                  <a:schemeClr val="tx1"/>
                </a:solidFill>
                <a:effectLst/>
                <a:latin typeface="Arial" pitchFamily="34" charset="0"/>
                <a:ea typeface="+mn-ea"/>
                <a:cs typeface="+mn-cs"/>
              </a:rPr>
              <a:t>Structural </a:t>
            </a:r>
            <a:r>
              <a:rPr lang="en-GB" sz="1200" b="0" i="0" kern="1200" dirty="0" err="1" smtClean="0">
                <a:solidFill>
                  <a:schemeClr val="tx1"/>
                </a:solidFill>
                <a:effectLst/>
                <a:latin typeface="Arial" pitchFamily="34" charset="0"/>
                <a:ea typeface="+mn-ea"/>
                <a:cs typeface="+mn-cs"/>
              </a:rPr>
              <a:t>color</a:t>
            </a:r>
            <a:endParaRPr lang="en-GB" sz="1200" b="0" i="0" kern="1200" dirty="0" smtClean="0">
              <a:solidFill>
                <a:schemeClr val="tx1"/>
              </a:solidFill>
              <a:effectLst/>
              <a:latin typeface="Arial" pitchFamily="34" charset="0"/>
              <a:ea typeface="+mn-ea"/>
              <a:cs typeface="+mn-cs"/>
            </a:endParaRPr>
          </a:p>
          <a:p>
            <a:r>
              <a:rPr lang="en-GB" sz="1200" b="0" i="0" kern="1200" dirty="0" smtClean="0">
                <a:solidFill>
                  <a:schemeClr val="tx1"/>
                </a:solidFill>
                <a:effectLst/>
                <a:latin typeface="Arial" pitchFamily="34" charset="0"/>
                <a:ea typeface="+mn-ea"/>
                <a:cs typeface="+mn-cs"/>
              </a:rPr>
              <a:t>Structural </a:t>
            </a:r>
            <a:r>
              <a:rPr lang="en-GB" sz="1200" b="0" i="0" kern="1200" dirty="0" err="1" smtClean="0">
                <a:solidFill>
                  <a:schemeClr val="tx1"/>
                </a:solidFill>
                <a:effectLst/>
                <a:latin typeface="Arial" pitchFamily="34" charset="0"/>
                <a:ea typeface="+mn-ea"/>
                <a:cs typeface="+mn-cs"/>
              </a:rPr>
              <a:t>colors</a:t>
            </a:r>
            <a:r>
              <a:rPr lang="en-GB" sz="1200" b="0" i="0" kern="1200" dirty="0" smtClean="0">
                <a:solidFill>
                  <a:schemeClr val="tx1"/>
                </a:solidFill>
                <a:effectLst/>
                <a:latin typeface="Arial" pitchFamily="34" charset="0"/>
                <a:ea typeface="+mn-ea"/>
                <a:cs typeface="+mn-cs"/>
              </a:rPr>
              <a:t> are </a:t>
            </a:r>
            <a:r>
              <a:rPr lang="en-GB" sz="1200" b="0" i="0" kern="1200" dirty="0" err="1" smtClean="0">
                <a:solidFill>
                  <a:schemeClr val="tx1"/>
                </a:solidFill>
                <a:effectLst/>
                <a:latin typeface="Arial" pitchFamily="34" charset="0"/>
                <a:ea typeface="+mn-ea"/>
                <a:cs typeface="+mn-cs"/>
              </a:rPr>
              <a:t>colors</a:t>
            </a:r>
            <a:r>
              <a:rPr lang="en-GB" sz="1200" b="0" i="0" kern="1200" dirty="0" smtClean="0">
                <a:solidFill>
                  <a:schemeClr val="tx1"/>
                </a:solidFill>
                <a:effectLst/>
                <a:latin typeface="Arial" pitchFamily="34" charset="0"/>
                <a:ea typeface="+mn-ea"/>
                <a:cs typeface="+mn-cs"/>
              </a:rPr>
              <a:t> caused by interference effects rather than by pigments. </a:t>
            </a:r>
            <a:r>
              <a:rPr lang="en-GB" sz="1200" b="0" i="0" kern="1200" dirty="0" err="1" smtClean="0">
                <a:solidFill>
                  <a:schemeClr val="tx1"/>
                </a:solidFill>
                <a:effectLst/>
                <a:latin typeface="Arial" pitchFamily="34" charset="0"/>
                <a:ea typeface="+mn-ea"/>
                <a:cs typeface="+mn-cs"/>
              </a:rPr>
              <a:t>Color</a:t>
            </a:r>
            <a:r>
              <a:rPr lang="en-GB" sz="1200" b="0" i="0" kern="1200" dirty="0" smtClean="0">
                <a:solidFill>
                  <a:schemeClr val="tx1"/>
                </a:solidFill>
                <a:effectLst/>
                <a:latin typeface="Arial" pitchFamily="34" charset="0"/>
                <a:ea typeface="+mn-ea"/>
                <a:cs typeface="+mn-cs"/>
              </a:rPr>
              <a:t> effects are produced when a material is scored with fine parallel lines, formed of one or more parallel thin layers, or otherwise composed of microstructures on the scale of the </a:t>
            </a:r>
            <a:r>
              <a:rPr lang="en-GB" sz="1200" b="0" i="0" kern="1200" dirty="0" err="1" smtClean="0">
                <a:solidFill>
                  <a:schemeClr val="tx1"/>
                </a:solidFill>
                <a:effectLst/>
                <a:latin typeface="Arial" pitchFamily="34" charset="0"/>
                <a:ea typeface="+mn-ea"/>
                <a:cs typeface="+mn-cs"/>
              </a:rPr>
              <a:t>color's</a:t>
            </a:r>
            <a:r>
              <a:rPr lang="en-GB" sz="1200" b="0" i="0" kern="1200" dirty="0" smtClean="0">
                <a:solidFill>
                  <a:schemeClr val="tx1"/>
                </a:solidFill>
                <a:effectLst/>
                <a:latin typeface="Arial" pitchFamily="34" charset="0"/>
                <a:ea typeface="+mn-ea"/>
                <a:cs typeface="+mn-cs"/>
              </a:rPr>
              <a:t> </a:t>
            </a:r>
            <a:r>
              <a:rPr lang="en-GB" sz="1200" b="0" i="0" u="none" strike="noStrike" kern="1200" dirty="0" smtClean="0">
                <a:solidFill>
                  <a:schemeClr val="tx1"/>
                </a:solidFill>
                <a:effectLst/>
                <a:latin typeface="Arial" pitchFamily="34" charset="0"/>
                <a:ea typeface="+mn-ea"/>
                <a:cs typeface="+mn-cs"/>
                <a:hlinkClick r:id="rId8"/>
              </a:rPr>
              <a:t>wavelength</a:t>
            </a:r>
            <a:r>
              <a:rPr lang="en-GB" sz="1200" b="0" i="0" kern="1200" dirty="0" smtClean="0">
                <a:solidFill>
                  <a:schemeClr val="tx1"/>
                </a:solidFill>
                <a:effectLst/>
                <a:latin typeface="Arial" pitchFamily="34" charset="0"/>
                <a:ea typeface="+mn-ea"/>
                <a:cs typeface="+mn-cs"/>
              </a:rPr>
              <a:t>. If the microstructures are spaced randomly, light of shorter wavelengths will be scattered preferentially to produce </a:t>
            </a:r>
            <a:r>
              <a:rPr lang="en-GB" sz="1200" b="0" i="0" u="none" strike="noStrike" kern="1200" dirty="0" smtClean="0">
                <a:solidFill>
                  <a:schemeClr val="tx1"/>
                </a:solidFill>
                <a:effectLst/>
                <a:latin typeface="Arial" pitchFamily="34" charset="0"/>
                <a:ea typeface="+mn-ea"/>
                <a:cs typeface="+mn-cs"/>
                <a:hlinkClick r:id="rId9"/>
              </a:rPr>
              <a:t>Tyndall effect</a:t>
            </a:r>
            <a:r>
              <a:rPr lang="en-GB" sz="1200" b="0" i="0" kern="1200" dirty="0" smtClean="0">
                <a:solidFill>
                  <a:schemeClr val="tx1"/>
                </a:solidFill>
                <a:effectLst/>
                <a:latin typeface="Arial" pitchFamily="34" charset="0"/>
                <a:ea typeface="+mn-ea"/>
                <a:cs typeface="+mn-cs"/>
              </a:rPr>
              <a:t> </a:t>
            </a:r>
            <a:r>
              <a:rPr lang="en-GB" sz="1200" b="0" i="0" kern="1200" dirty="0" err="1" smtClean="0">
                <a:solidFill>
                  <a:schemeClr val="tx1"/>
                </a:solidFill>
                <a:effectLst/>
                <a:latin typeface="Arial" pitchFamily="34" charset="0"/>
                <a:ea typeface="+mn-ea"/>
                <a:cs typeface="+mn-cs"/>
              </a:rPr>
              <a:t>colors</a:t>
            </a:r>
            <a:r>
              <a:rPr lang="en-GB" sz="1200" b="0" i="0" kern="1200" dirty="0" smtClean="0">
                <a:solidFill>
                  <a:schemeClr val="tx1"/>
                </a:solidFill>
                <a:effectLst/>
                <a:latin typeface="Arial" pitchFamily="34" charset="0"/>
                <a:ea typeface="+mn-ea"/>
                <a:cs typeface="+mn-cs"/>
              </a:rPr>
              <a:t>: the blue of the sky (Rayleigh scattering, caused by structures much smaller than the wavelength of light, in this case air molecules), the </a:t>
            </a:r>
            <a:r>
              <a:rPr lang="en-GB" sz="1200" b="0" i="0" kern="1200" dirty="0" err="1" smtClean="0">
                <a:solidFill>
                  <a:schemeClr val="tx1"/>
                </a:solidFill>
                <a:effectLst/>
                <a:latin typeface="Arial" pitchFamily="34" charset="0"/>
                <a:ea typeface="+mn-ea"/>
                <a:cs typeface="+mn-cs"/>
              </a:rPr>
              <a:t>luster</a:t>
            </a:r>
            <a:r>
              <a:rPr lang="en-GB" sz="1200" b="0" i="0" kern="1200" dirty="0" smtClean="0">
                <a:solidFill>
                  <a:schemeClr val="tx1"/>
                </a:solidFill>
                <a:effectLst/>
                <a:latin typeface="Arial" pitchFamily="34" charset="0"/>
                <a:ea typeface="+mn-ea"/>
                <a:cs typeface="+mn-cs"/>
              </a:rPr>
              <a:t> of </a:t>
            </a:r>
            <a:r>
              <a:rPr lang="en-GB" sz="1200" b="0" i="0" u="none" strike="noStrike" kern="1200" dirty="0" smtClean="0">
                <a:solidFill>
                  <a:schemeClr val="tx1"/>
                </a:solidFill>
                <a:effectLst/>
                <a:latin typeface="Arial" pitchFamily="34" charset="0"/>
                <a:ea typeface="+mn-ea"/>
                <a:cs typeface="+mn-cs"/>
                <a:hlinkClick r:id="rId10" tooltip="Opal"/>
              </a:rPr>
              <a:t>opals</a:t>
            </a:r>
            <a:r>
              <a:rPr lang="en-GB" sz="1200" b="0" i="0" kern="1200" dirty="0" smtClean="0">
                <a:solidFill>
                  <a:schemeClr val="tx1"/>
                </a:solidFill>
                <a:effectLst/>
                <a:latin typeface="Arial" pitchFamily="34" charset="0"/>
                <a:ea typeface="+mn-ea"/>
                <a:cs typeface="+mn-cs"/>
              </a:rPr>
              <a:t>, and the blue of human irises. If the microstructures are aligned in arrays, for example the array of pits in a CD, they behave as a </a:t>
            </a:r>
            <a:r>
              <a:rPr lang="en-GB" sz="1200" b="0" i="0" u="none" strike="noStrike" kern="1200" dirty="0" smtClean="0">
                <a:solidFill>
                  <a:schemeClr val="tx1"/>
                </a:solidFill>
                <a:effectLst/>
                <a:latin typeface="Arial" pitchFamily="34" charset="0"/>
                <a:ea typeface="+mn-ea"/>
                <a:cs typeface="+mn-cs"/>
                <a:hlinkClick r:id="rId11"/>
              </a:rPr>
              <a:t>diffraction grating</a:t>
            </a:r>
            <a:r>
              <a:rPr lang="en-GB" sz="1200" b="0" i="0" kern="1200" dirty="0" smtClean="0">
                <a:solidFill>
                  <a:schemeClr val="tx1"/>
                </a:solidFill>
                <a:effectLst/>
                <a:latin typeface="Arial" pitchFamily="34" charset="0"/>
                <a:ea typeface="+mn-ea"/>
                <a:cs typeface="+mn-cs"/>
              </a:rPr>
              <a:t>: the grating reflects different wavelengths in different directions due to </a:t>
            </a:r>
            <a:r>
              <a:rPr lang="en-GB" sz="1200" b="0" i="0" u="none" strike="noStrike" kern="1200" dirty="0" smtClean="0">
                <a:solidFill>
                  <a:schemeClr val="tx1"/>
                </a:solidFill>
                <a:effectLst/>
                <a:latin typeface="Arial" pitchFamily="34" charset="0"/>
                <a:ea typeface="+mn-ea"/>
                <a:cs typeface="+mn-cs"/>
                <a:hlinkClick r:id="rId12"/>
              </a:rPr>
              <a:t>interference</a:t>
            </a:r>
            <a:r>
              <a:rPr lang="en-GB" sz="1200" b="0" i="0" kern="1200" dirty="0" smtClean="0">
                <a:solidFill>
                  <a:schemeClr val="tx1"/>
                </a:solidFill>
                <a:effectLst/>
                <a:latin typeface="Arial" pitchFamily="34" charset="0"/>
                <a:ea typeface="+mn-ea"/>
                <a:cs typeface="+mn-cs"/>
              </a:rPr>
              <a:t> phenomena, separating mixed "white" light into light of different wavelengths. If the structure is one or more thin layers then it will reflect some wavelengths and transmit others, depending on the layers' thickness.</a:t>
            </a:r>
          </a:p>
          <a:p>
            <a:r>
              <a:rPr lang="en-GB" sz="1200" b="0" i="0" kern="1200" dirty="0" smtClean="0">
                <a:solidFill>
                  <a:schemeClr val="tx1"/>
                </a:solidFill>
                <a:effectLst/>
                <a:latin typeface="Arial" pitchFamily="34" charset="0"/>
                <a:ea typeface="+mn-ea"/>
                <a:cs typeface="+mn-cs"/>
              </a:rPr>
              <a:t>Structural </a:t>
            </a:r>
            <a:r>
              <a:rPr lang="en-GB" sz="1200" b="0" i="0" kern="1200" dirty="0" err="1" smtClean="0">
                <a:solidFill>
                  <a:schemeClr val="tx1"/>
                </a:solidFill>
                <a:effectLst/>
                <a:latin typeface="Arial" pitchFamily="34" charset="0"/>
                <a:ea typeface="+mn-ea"/>
                <a:cs typeface="+mn-cs"/>
              </a:rPr>
              <a:t>color</a:t>
            </a:r>
            <a:r>
              <a:rPr lang="en-GB" sz="1200" b="0" i="0" kern="1200" dirty="0" smtClean="0">
                <a:solidFill>
                  <a:schemeClr val="tx1"/>
                </a:solidFill>
                <a:effectLst/>
                <a:latin typeface="Arial" pitchFamily="34" charset="0"/>
                <a:ea typeface="+mn-ea"/>
                <a:cs typeface="+mn-cs"/>
              </a:rPr>
              <a:t> is studied in the field of </a:t>
            </a:r>
            <a:r>
              <a:rPr lang="en-GB" sz="1200" b="0" i="0" u="none" strike="noStrike" kern="1200" dirty="0" smtClean="0">
                <a:solidFill>
                  <a:schemeClr val="tx1"/>
                </a:solidFill>
                <a:effectLst/>
                <a:latin typeface="Arial" pitchFamily="34" charset="0"/>
                <a:ea typeface="+mn-ea"/>
                <a:cs typeface="+mn-cs"/>
                <a:hlinkClick r:id="rId13"/>
              </a:rPr>
              <a:t>thin-film optics</a:t>
            </a:r>
            <a:r>
              <a:rPr lang="en-GB" sz="1200" b="0" i="0" kern="1200" dirty="0" smtClean="0">
                <a:solidFill>
                  <a:schemeClr val="tx1"/>
                </a:solidFill>
                <a:effectLst/>
                <a:latin typeface="Arial" pitchFamily="34" charset="0"/>
                <a:ea typeface="+mn-ea"/>
                <a:cs typeface="+mn-cs"/>
              </a:rPr>
              <a:t>. A layman's term that describes particularly the most ordered or the most changeable structural </a:t>
            </a:r>
            <a:r>
              <a:rPr lang="en-GB" sz="1200" b="0" i="0" kern="1200" dirty="0" err="1" smtClean="0">
                <a:solidFill>
                  <a:schemeClr val="tx1"/>
                </a:solidFill>
                <a:effectLst/>
                <a:latin typeface="Arial" pitchFamily="34" charset="0"/>
                <a:ea typeface="+mn-ea"/>
                <a:cs typeface="+mn-cs"/>
              </a:rPr>
              <a:t>colors</a:t>
            </a:r>
            <a:r>
              <a:rPr lang="en-GB" sz="1200" b="0" i="0" kern="1200" dirty="0" smtClean="0">
                <a:solidFill>
                  <a:schemeClr val="tx1"/>
                </a:solidFill>
                <a:effectLst/>
                <a:latin typeface="Arial" pitchFamily="34" charset="0"/>
                <a:ea typeface="+mn-ea"/>
                <a:cs typeface="+mn-cs"/>
              </a:rPr>
              <a:t> is </a:t>
            </a:r>
            <a:r>
              <a:rPr lang="en-GB" sz="1200" b="0" i="0" u="none" strike="noStrike" kern="1200" dirty="0" smtClean="0">
                <a:solidFill>
                  <a:schemeClr val="tx1"/>
                </a:solidFill>
                <a:effectLst/>
                <a:latin typeface="Arial" pitchFamily="34" charset="0"/>
                <a:ea typeface="+mn-ea"/>
                <a:cs typeface="+mn-cs"/>
                <a:hlinkClick r:id="rId14"/>
              </a:rPr>
              <a:t>iridescence</a:t>
            </a:r>
            <a:r>
              <a:rPr lang="en-GB" sz="1200" b="0" i="0" kern="1200" dirty="0" smtClean="0">
                <a:solidFill>
                  <a:schemeClr val="tx1"/>
                </a:solidFill>
                <a:effectLst/>
                <a:latin typeface="Arial" pitchFamily="34" charset="0"/>
                <a:ea typeface="+mn-ea"/>
                <a:cs typeface="+mn-cs"/>
              </a:rPr>
              <a:t>. Structural </a:t>
            </a:r>
            <a:r>
              <a:rPr lang="en-GB" sz="1200" b="0" i="0" kern="1200" dirty="0" err="1" smtClean="0">
                <a:solidFill>
                  <a:schemeClr val="tx1"/>
                </a:solidFill>
                <a:effectLst/>
                <a:latin typeface="Arial" pitchFamily="34" charset="0"/>
                <a:ea typeface="+mn-ea"/>
                <a:cs typeface="+mn-cs"/>
              </a:rPr>
              <a:t>color</a:t>
            </a:r>
            <a:r>
              <a:rPr lang="en-GB" sz="1200" b="0" i="0" kern="1200" dirty="0" smtClean="0">
                <a:solidFill>
                  <a:schemeClr val="tx1"/>
                </a:solidFill>
                <a:effectLst/>
                <a:latin typeface="Arial" pitchFamily="34" charset="0"/>
                <a:ea typeface="+mn-ea"/>
                <a:cs typeface="+mn-cs"/>
              </a:rPr>
              <a:t> is responsible for the blues and greens of the feathers of many birds (the blue jay, for example), as well as certain butterfly wings and beetle shells. Variations in the pattern's spacing often give rise to an iridescent effect, as seen in </a:t>
            </a:r>
            <a:r>
              <a:rPr lang="en-GB" sz="1200" b="0" i="0" u="none" strike="noStrike" kern="1200" dirty="0" smtClean="0">
                <a:solidFill>
                  <a:schemeClr val="tx1"/>
                </a:solidFill>
                <a:effectLst/>
                <a:latin typeface="Arial" pitchFamily="34" charset="0"/>
                <a:ea typeface="+mn-ea"/>
                <a:cs typeface="+mn-cs"/>
                <a:hlinkClick r:id="rId15" tooltip="Peacock"/>
              </a:rPr>
              <a:t>peacock</a:t>
            </a:r>
            <a:r>
              <a:rPr lang="en-GB" sz="1200" b="0" i="0" kern="1200" dirty="0" smtClean="0">
                <a:solidFill>
                  <a:schemeClr val="tx1"/>
                </a:solidFill>
                <a:effectLst/>
                <a:latin typeface="Arial" pitchFamily="34" charset="0"/>
                <a:ea typeface="+mn-ea"/>
                <a:cs typeface="+mn-cs"/>
              </a:rPr>
              <a:t> feathers, </a:t>
            </a:r>
            <a:r>
              <a:rPr lang="en-GB" sz="1200" b="0" i="0" u="none" strike="noStrike" kern="1200" dirty="0" smtClean="0">
                <a:solidFill>
                  <a:schemeClr val="tx1"/>
                </a:solidFill>
                <a:effectLst/>
                <a:latin typeface="Arial" pitchFamily="34" charset="0"/>
                <a:ea typeface="+mn-ea"/>
                <a:cs typeface="+mn-cs"/>
                <a:hlinkClick r:id="rId16" tooltip="Soap bubbles"/>
              </a:rPr>
              <a:t>soap bubbles</a:t>
            </a:r>
            <a:r>
              <a:rPr lang="en-GB" sz="1200" b="0" i="0" kern="1200" dirty="0" smtClean="0">
                <a:solidFill>
                  <a:schemeClr val="tx1"/>
                </a:solidFill>
                <a:effectLst/>
                <a:latin typeface="Arial" pitchFamily="34" charset="0"/>
                <a:ea typeface="+mn-ea"/>
                <a:cs typeface="+mn-cs"/>
              </a:rPr>
              <a:t>, films of oil, and </a:t>
            </a:r>
            <a:r>
              <a:rPr lang="en-GB" sz="1200" b="0" i="0" u="none" strike="noStrike" kern="1200" dirty="0" smtClean="0">
                <a:solidFill>
                  <a:schemeClr val="tx1"/>
                </a:solidFill>
                <a:effectLst/>
                <a:latin typeface="Arial" pitchFamily="34" charset="0"/>
                <a:ea typeface="+mn-ea"/>
                <a:cs typeface="+mn-cs"/>
                <a:hlinkClick r:id="rId17" tooltip="Mother of pearl"/>
              </a:rPr>
              <a:t>mother of pearl</a:t>
            </a:r>
            <a:r>
              <a:rPr lang="en-GB" sz="1200" b="0" i="0" kern="1200" dirty="0" smtClean="0">
                <a:solidFill>
                  <a:schemeClr val="tx1"/>
                </a:solidFill>
                <a:effectLst/>
                <a:latin typeface="Arial" pitchFamily="34" charset="0"/>
                <a:ea typeface="+mn-ea"/>
                <a:cs typeface="+mn-cs"/>
              </a:rPr>
              <a:t>, because the reflected </a:t>
            </a:r>
            <a:r>
              <a:rPr lang="en-GB" sz="1200" b="0" i="0" kern="1200" dirty="0" err="1" smtClean="0">
                <a:solidFill>
                  <a:schemeClr val="tx1"/>
                </a:solidFill>
                <a:effectLst/>
                <a:latin typeface="Arial" pitchFamily="34" charset="0"/>
                <a:ea typeface="+mn-ea"/>
                <a:cs typeface="+mn-cs"/>
              </a:rPr>
              <a:t>color</a:t>
            </a:r>
            <a:r>
              <a:rPr lang="en-GB" sz="1200" b="0" i="0" kern="1200" dirty="0" smtClean="0">
                <a:solidFill>
                  <a:schemeClr val="tx1"/>
                </a:solidFill>
                <a:effectLst/>
                <a:latin typeface="Arial" pitchFamily="34" charset="0"/>
                <a:ea typeface="+mn-ea"/>
                <a:cs typeface="+mn-cs"/>
              </a:rPr>
              <a:t> depends upon the viewing angle. Numerous scientists have carried out research in butterfly wings and beetle shells, including Isaac Newton and Robert Hooke. Since 1942, </a:t>
            </a:r>
            <a:r>
              <a:rPr lang="en-GB" sz="1200" b="0" i="0" u="none" strike="noStrike" kern="1200" dirty="0" smtClean="0">
                <a:solidFill>
                  <a:schemeClr val="tx1"/>
                </a:solidFill>
                <a:effectLst/>
                <a:latin typeface="Arial" pitchFamily="34" charset="0"/>
                <a:ea typeface="+mn-ea"/>
                <a:cs typeface="+mn-cs"/>
                <a:hlinkClick r:id="rId18" tooltip="Electron microscope"/>
              </a:rPr>
              <a:t>electron </a:t>
            </a:r>
            <a:r>
              <a:rPr lang="en-GB" sz="1200" b="0" i="0" u="none" strike="noStrike" kern="1200" dirty="0" err="1" smtClean="0">
                <a:solidFill>
                  <a:schemeClr val="tx1"/>
                </a:solidFill>
                <a:effectLst/>
                <a:latin typeface="Arial" pitchFamily="34" charset="0"/>
                <a:ea typeface="+mn-ea"/>
                <a:cs typeface="+mn-cs"/>
                <a:hlinkClick r:id="rId18" tooltip="Electron microscope"/>
              </a:rPr>
              <a:t>micrography</a:t>
            </a:r>
            <a:r>
              <a:rPr lang="en-GB" sz="1200" b="0" i="0" kern="1200" dirty="0" smtClean="0">
                <a:solidFill>
                  <a:schemeClr val="tx1"/>
                </a:solidFill>
                <a:effectLst/>
                <a:latin typeface="Arial" pitchFamily="34" charset="0"/>
                <a:ea typeface="+mn-ea"/>
                <a:cs typeface="+mn-cs"/>
              </a:rPr>
              <a:t> has been used, advancing the development of products that exploit structural </a:t>
            </a:r>
            <a:r>
              <a:rPr lang="en-GB" sz="1200" b="0" i="0" kern="1200" dirty="0" err="1" smtClean="0">
                <a:solidFill>
                  <a:schemeClr val="tx1"/>
                </a:solidFill>
                <a:effectLst/>
                <a:latin typeface="Arial" pitchFamily="34" charset="0"/>
                <a:ea typeface="+mn-ea"/>
                <a:cs typeface="+mn-cs"/>
              </a:rPr>
              <a:t>color</a:t>
            </a:r>
            <a:r>
              <a:rPr lang="en-GB" sz="1200" b="0" i="0" kern="1200" dirty="0" smtClean="0">
                <a:solidFill>
                  <a:schemeClr val="tx1"/>
                </a:solidFill>
                <a:effectLst/>
                <a:latin typeface="Arial" pitchFamily="34" charset="0"/>
                <a:ea typeface="+mn-ea"/>
                <a:cs typeface="+mn-cs"/>
              </a:rPr>
              <a:t>, such as "</a:t>
            </a:r>
            <a:r>
              <a:rPr lang="en-GB" sz="1200" b="0" i="0" u="none" strike="noStrike" kern="1200" dirty="0" smtClean="0">
                <a:solidFill>
                  <a:schemeClr val="tx1"/>
                </a:solidFill>
                <a:effectLst/>
                <a:latin typeface="Arial" pitchFamily="34" charset="0"/>
                <a:ea typeface="+mn-ea"/>
                <a:cs typeface="+mn-cs"/>
                <a:hlinkClick r:id="rId19" tooltip="Photonic"/>
              </a:rPr>
              <a:t>photonic</a:t>
            </a:r>
            <a:r>
              <a:rPr lang="en-GB" sz="1200" b="0" i="0" kern="1200" dirty="0" smtClean="0">
                <a:solidFill>
                  <a:schemeClr val="tx1"/>
                </a:solidFill>
                <a:effectLst/>
                <a:latin typeface="Arial" pitchFamily="34" charset="0"/>
                <a:ea typeface="+mn-ea"/>
                <a:cs typeface="+mn-cs"/>
              </a:rPr>
              <a:t>" cosmetics.</a:t>
            </a:r>
            <a:r>
              <a:rPr lang="en-GB" sz="1200" b="0" i="0" u="sng" kern="1200" baseline="30000" dirty="0" smtClean="0">
                <a:solidFill>
                  <a:schemeClr val="tx1"/>
                </a:solidFill>
                <a:effectLst/>
                <a:latin typeface="Arial" pitchFamily="34" charset="0"/>
                <a:ea typeface="+mn-ea"/>
                <a:cs typeface="+mn-cs"/>
                <a:hlinkClick r:id="rId20"/>
              </a:rPr>
              <a:t>[11]</a:t>
            </a:r>
            <a:endParaRPr lang="en-GB" sz="1200" b="0" i="0" kern="1200" dirty="0" smtClean="0">
              <a:solidFill>
                <a:schemeClr val="tx1"/>
              </a:solidFill>
              <a:effectLst/>
              <a:latin typeface="Arial" pitchFamily="34" charset="0"/>
              <a:ea typeface="+mn-ea"/>
              <a:cs typeface="+mn-cs"/>
            </a:endParaRPr>
          </a:p>
          <a:p>
            <a:pPr marL="171450" indent="-171450">
              <a:buFontTx/>
              <a:buChar char="-"/>
            </a:pPr>
            <a:endParaRPr lang="it-IT"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E92749-3FD2-437C-92A9-D04983995BAD}" type="slidenum">
              <a:rPr lang="en-US"/>
              <a:pPr/>
              <a:t>17</a:t>
            </a:fld>
            <a:endParaRPr lang="en-US"/>
          </a:p>
        </p:txBody>
      </p:sp>
      <p:sp>
        <p:nvSpPr>
          <p:cNvPr id="81922" name="Rectangle 2"/>
          <p:cNvSpPr>
            <a:spLocks noGrp="1" noRot="1" noChangeAspect="1" noChangeArrowheads="1" noTextEdit="1"/>
          </p:cNvSpPr>
          <p:nvPr>
            <p:ph type="sldImg"/>
          </p:nvPr>
        </p:nvSpPr>
        <p:spPr>
          <a:xfrm>
            <a:off x="992188" y="768350"/>
            <a:ext cx="5114925" cy="3836988"/>
          </a:xfrm>
          <a:ln/>
        </p:spPr>
      </p:sp>
      <p:sp>
        <p:nvSpPr>
          <p:cNvPr id="81923" name="Rectangle 3"/>
          <p:cNvSpPr>
            <a:spLocks noGrp="1" noChangeArrowheads="1"/>
          </p:cNvSpPr>
          <p:nvPr>
            <p:ph type="body" idx="1"/>
          </p:nvPr>
        </p:nvSpPr>
        <p:spPr/>
        <p:txBody>
          <a:bodyPr/>
          <a:lstStyle/>
          <a:p>
            <a:r>
              <a:rPr lang="it-IT" dirty="0"/>
              <a:t>La fisica si basa su due assiomi:</a:t>
            </a:r>
          </a:p>
          <a:p>
            <a:pPr>
              <a:buFontTx/>
              <a:buChar char="-"/>
            </a:pPr>
            <a:r>
              <a:rPr lang="it-IT" dirty="0"/>
              <a:t> le leggi della natura sono valide ovunque, indipendentemente da t e da </a:t>
            </a:r>
            <a:r>
              <a:rPr lang="it-IT" u="sng" dirty="0"/>
              <a:t>r</a:t>
            </a:r>
            <a:r>
              <a:rPr lang="it-IT" dirty="0"/>
              <a:t> (a</a:t>
            </a:r>
            <a:r>
              <a:rPr lang="it-IT" u="sng" dirty="0"/>
              <a:t> </a:t>
            </a:r>
            <a:r>
              <a:rPr lang="it-IT" dirty="0"/>
              <a:t>parità di condizioni)</a:t>
            </a:r>
          </a:p>
          <a:p>
            <a:pPr>
              <a:buFontTx/>
              <a:buChar char="-"/>
            </a:pPr>
            <a:r>
              <a:rPr lang="it-IT" dirty="0"/>
              <a:t> l’osservazione porta solo i criteri di decisione sulla validità di un modello per la descrizione degli eventi naturali: l’esperimento è la prova fondamentale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it-IT" dirty="0" smtClean="0"/>
              <a:t>pensare alla roulette se il lancio di monete sembrasse semplice: non è possibile predire il risultato del gioco prima dell’inizio del gioco, altrimenti si potrebbero sbancare i casino </a:t>
            </a:r>
          </a:p>
          <a:p>
            <a:r>
              <a:rPr lang="en-US" dirty="0" err="1" smtClean="0"/>
              <a:t>pensare</a:t>
            </a:r>
            <a:r>
              <a:rPr lang="en-US" dirty="0" smtClean="0"/>
              <a:t> </a:t>
            </a:r>
            <a:r>
              <a:rPr lang="en-US" dirty="0" err="1" smtClean="0"/>
              <a:t>alle</a:t>
            </a:r>
            <a:r>
              <a:rPr lang="en-US" dirty="0" smtClean="0"/>
              <a:t> </a:t>
            </a:r>
            <a:r>
              <a:rPr lang="en-US" dirty="0" err="1" smtClean="0"/>
              <a:t>molecole</a:t>
            </a:r>
            <a:r>
              <a:rPr lang="en-US" dirty="0" smtClean="0"/>
              <a:t> di un gas, </a:t>
            </a:r>
            <a:r>
              <a:rPr lang="en-US" dirty="0" err="1" smtClean="0"/>
              <a:t>seguirle</a:t>
            </a:r>
            <a:r>
              <a:rPr lang="en-US" dirty="0" smtClean="0"/>
              <a:t> </a:t>
            </a:r>
            <a:r>
              <a:rPr lang="en-US" dirty="0" err="1" smtClean="0"/>
              <a:t>una</a:t>
            </a:r>
            <a:r>
              <a:rPr lang="en-US" dirty="0" smtClean="0"/>
              <a:t> ad </a:t>
            </a:r>
            <a:r>
              <a:rPr lang="en-US" dirty="0" err="1" smtClean="0"/>
              <a:t>una</a:t>
            </a:r>
            <a:r>
              <a:rPr lang="en-US" dirty="0" smtClean="0"/>
              <a:t> e` </a:t>
            </a:r>
            <a:r>
              <a:rPr lang="en-US" dirty="0" err="1" smtClean="0"/>
              <a:t>tecnicamente</a:t>
            </a:r>
            <a:r>
              <a:rPr lang="en-US" dirty="0" smtClean="0"/>
              <a:t> </a:t>
            </a:r>
            <a:r>
              <a:rPr lang="en-US" dirty="0" err="1" smtClean="0"/>
              <a:t>impossibile</a:t>
            </a:r>
            <a:r>
              <a:rPr lang="en-US" dirty="0" smtClean="0"/>
              <a:t> </a:t>
            </a:r>
            <a:r>
              <a:rPr lang="en-US" dirty="0" err="1" smtClean="0"/>
              <a:t>nonostante</a:t>
            </a:r>
            <a:r>
              <a:rPr lang="en-US" dirty="0" smtClean="0"/>
              <a:t> </a:t>
            </a:r>
            <a:r>
              <a:rPr lang="en-US" dirty="0" err="1" smtClean="0"/>
              <a:t>mezzi</a:t>
            </a:r>
            <a:r>
              <a:rPr lang="en-US" dirty="0" smtClean="0"/>
              <a:t> di </a:t>
            </a:r>
            <a:r>
              <a:rPr lang="en-US" dirty="0" err="1" smtClean="0"/>
              <a:t>calcolo</a:t>
            </a:r>
            <a:r>
              <a:rPr lang="en-US" dirty="0" smtClean="0"/>
              <a:t> </a:t>
            </a:r>
            <a:r>
              <a:rPr lang="en-US" dirty="0" err="1" smtClean="0"/>
              <a:t>sempre</a:t>
            </a:r>
            <a:r>
              <a:rPr lang="en-US" baseline="0" dirty="0" smtClean="0"/>
              <a:t> </a:t>
            </a:r>
            <a:r>
              <a:rPr lang="en-US" baseline="0" dirty="0" err="1" smtClean="0"/>
              <a:t>piu</a:t>
            </a:r>
            <a:r>
              <a:rPr lang="en-US" baseline="0" dirty="0" smtClean="0"/>
              <a:t>` </a:t>
            </a:r>
            <a:r>
              <a:rPr lang="en-US" baseline="0" dirty="0" err="1" smtClean="0"/>
              <a:t>efficienti</a:t>
            </a:r>
            <a:r>
              <a:rPr lang="en-US" baseline="0" dirty="0" smtClean="0"/>
              <a:t>, </a:t>
            </a:r>
            <a:r>
              <a:rPr lang="en-US" baseline="0" dirty="0" err="1" smtClean="0"/>
              <a:t>senza</a:t>
            </a:r>
            <a:r>
              <a:rPr lang="en-US" baseline="0" dirty="0" smtClean="0"/>
              <a:t> far </a:t>
            </a:r>
            <a:r>
              <a:rPr lang="en-US" baseline="0" dirty="0" err="1" smtClean="0"/>
              <a:t>intervenire</a:t>
            </a:r>
            <a:r>
              <a:rPr lang="en-US" baseline="0" dirty="0" smtClean="0"/>
              <a:t> </a:t>
            </a:r>
            <a:r>
              <a:rPr lang="en-US" baseline="0" dirty="0" err="1" smtClean="0"/>
              <a:t>considerazioni</a:t>
            </a:r>
            <a:r>
              <a:rPr lang="en-US" baseline="0" dirty="0" smtClean="0"/>
              <a:t> </a:t>
            </a:r>
            <a:r>
              <a:rPr lang="en-US" baseline="0" dirty="0" err="1" smtClean="0"/>
              <a:t>quantistiche</a:t>
            </a:r>
            <a:endParaRPr lang="en-GB" dirty="0"/>
          </a:p>
        </p:txBody>
      </p:sp>
      <p:sp>
        <p:nvSpPr>
          <p:cNvPr id="4" name="Slide Number Placeholder 3"/>
          <p:cNvSpPr>
            <a:spLocks noGrp="1"/>
          </p:cNvSpPr>
          <p:nvPr>
            <p:ph type="sldNum" sz="quarter" idx="10"/>
          </p:nvPr>
        </p:nvSpPr>
        <p:spPr/>
        <p:txBody>
          <a:bodyPr/>
          <a:lstStyle/>
          <a:p>
            <a:fld id="{E67EC6CD-D884-4660-A561-B30DC8E2A9DB}" type="slidenum">
              <a:rPr lang="en-US" smtClean="0"/>
              <a:pPr/>
              <a:t>25</a:t>
            </a:fld>
            <a:endParaRPr lang="en-US"/>
          </a:p>
        </p:txBody>
      </p:sp>
    </p:spTree>
    <p:extLst>
      <p:ext uri="{BB962C8B-B14F-4D97-AF65-F5344CB8AC3E}">
        <p14:creationId xmlns:p14="http://schemas.microsoft.com/office/powerpoint/2010/main" val="4232035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97062F-95E4-470F-A032-840477CAF790}" type="slidenum">
              <a:rPr lang="en-US"/>
              <a:pPr/>
              <a:t>27</a:t>
            </a:fld>
            <a:endParaRPr lang="en-US"/>
          </a:p>
        </p:txBody>
      </p:sp>
      <p:sp>
        <p:nvSpPr>
          <p:cNvPr id="175106" name="Rectangle 2"/>
          <p:cNvSpPr>
            <a:spLocks noGrp="1" noRot="1" noChangeAspect="1" noChangeArrowheads="1" noTextEdit="1"/>
          </p:cNvSpPr>
          <p:nvPr>
            <p:ph type="sldImg"/>
          </p:nvPr>
        </p:nvSpPr>
        <p:spPr>
          <a:xfrm>
            <a:off x="992188" y="768350"/>
            <a:ext cx="5114925" cy="3836988"/>
          </a:xfrm>
          <a:ln/>
        </p:spPr>
      </p:sp>
      <p:sp>
        <p:nvSpPr>
          <p:cNvPr id="175107" name="Rectangle 3"/>
          <p:cNvSpPr>
            <a:spLocks noGrp="1" noChangeArrowheads="1"/>
          </p:cNvSpPr>
          <p:nvPr>
            <p:ph type="body" idx="1"/>
          </p:nvPr>
        </p:nvSpPr>
        <p:spPr/>
        <p:txBody>
          <a:bodyPr/>
          <a:lstStyle/>
          <a:p>
            <a:r>
              <a:rPr lang="it-IT"/>
              <a:t>non si discute P(Bj|Ck) dove Ck è l’aver o meno studiato etc.</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DAABBB-FC68-4CE8-A2A8-7AF0478B58B9}" type="slidenum">
              <a:rPr lang="en-US"/>
              <a:pPr/>
              <a:t>28</a:t>
            </a:fld>
            <a:endParaRPr lang="en-US"/>
          </a:p>
        </p:txBody>
      </p:sp>
      <p:sp>
        <p:nvSpPr>
          <p:cNvPr id="177154" name="Rectangle 2"/>
          <p:cNvSpPr>
            <a:spLocks noGrp="1" noRot="1" noChangeAspect="1" noChangeArrowheads="1" noTextEdit="1"/>
          </p:cNvSpPr>
          <p:nvPr>
            <p:ph type="sldImg"/>
          </p:nvPr>
        </p:nvSpPr>
        <p:spPr>
          <a:xfrm>
            <a:off x="992188" y="768350"/>
            <a:ext cx="5114925" cy="3836988"/>
          </a:xfrm>
          <a:ln/>
        </p:spPr>
      </p:sp>
      <p:sp>
        <p:nvSpPr>
          <p:cNvPr id="177155" name="Rectangle 3"/>
          <p:cNvSpPr>
            <a:spLocks noGrp="1" noChangeArrowheads="1"/>
          </p:cNvSpPr>
          <p:nvPr>
            <p:ph type="body" idx="1"/>
          </p:nvPr>
        </p:nvSpPr>
        <p:spPr/>
        <p:txBody>
          <a:bodyPr/>
          <a:lstStyle/>
          <a:p>
            <a:r>
              <a:rPr lang="it-IT" dirty="0"/>
              <a:t>P(A) </a:t>
            </a:r>
            <a:r>
              <a:rPr lang="it-IT" dirty="0" smtClean="0">
                <a:latin typeface="Arial"/>
                <a:cs typeface="Arial"/>
              </a:rPr>
              <a:t>≠</a:t>
            </a:r>
            <a:r>
              <a:rPr lang="it-IT" dirty="0" smtClean="0"/>
              <a:t> </a:t>
            </a:r>
            <a:r>
              <a:rPr lang="it-IT" dirty="0"/>
              <a:t>P(A|B) con P(A|B) probabilità condizionata</a:t>
            </a:r>
          </a:p>
          <a:p>
            <a:r>
              <a:rPr lang="it-IT" dirty="0" smtClean="0"/>
              <a:t>per eventi </a:t>
            </a:r>
            <a:r>
              <a:rPr lang="it-IT" dirty="0"/>
              <a:t>indipendenti P(A|B) = P(A</a:t>
            </a:r>
            <a:r>
              <a:rPr lang="it-IT" dirty="0" smtClean="0"/>
              <a:t>)</a:t>
            </a:r>
          </a:p>
          <a:p>
            <a:r>
              <a:rPr lang="it-IT" dirty="0" smtClean="0"/>
              <a:t>per eventi incompatibili P(A|B) = 0</a:t>
            </a:r>
            <a:endParaRPr lang="it-IT"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D8F7AE-EF2C-4E7B-9503-A9029A89AA99}" type="slidenum">
              <a:rPr lang="en-US"/>
              <a:pPr/>
              <a:t>31</a:t>
            </a:fld>
            <a:endParaRPr lang="en-US"/>
          </a:p>
        </p:txBody>
      </p:sp>
      <p:sp>
        <p:nvSpPr>
          <p:cNvPr id="183298" name="Rectangle 2"/>
          <p:cNvSpPr>
            <a:spLocks noGrp="1" noRot="1" noChangeAspect="1" noChangeArrowheads="1" noTextEdit="1"/>
          </p:cNvSpPr>
          <p:nvPr>
            <p:ph type="sldImg"/>
          </p:nvPr>
        </p:nvSpPr>
        <p:spPr>
          <a:xfrm>
            <a:off x="992188" y="768350"/>
            <a:ext cx="5114925" cy="3836988"/>
          </a:xfrm>
          <a:ln/>
        </p:spPr>
      </p:sp>
      <p:sp>
        <p:nvSpPr>
          <p:cNvPr id="183299" name="Rectangle 3"/>
          <p:cNvSpPr>
            <a:spLocks noGrp="1" noChangeArrowheads="1"/>
          </p:cNvSpPr>
          <p:nvPr>
            <p:ph type="body" idx="1"/>
          </p:nvPr>
        </p:nvSpPr>
        <p:spPr/>
        <p:txBody>
          <a:bodyPr/>
          <a:lstStyle/>
          <a:p>
            <a:r>
              <a:rPr lang="it-IT" dirty="0"/>
              <a:t>Lotto: variabile aleatoria xi, numero estratto dall’urna – può assumere valori interi compresi fra 1 e 90, ciascuno con probabilità = 1/90</a:t>
            </a:r>
          </a:p>
          <a:p>
            <a:r>
              <a:rPr lang="it-IT" dirty="0"/>
              <a:t>Distribuzione di probabilità P(xi) funzione che associa ad ogni numero intero compreso fra 1 e 90 (xi) un valore di 1/90</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872D9A-B293-40F8-9409-448AAA68613B}" type="slidenum">
              <a:rPr lang="en-US"/>
              <a:pPr/>
              <a:t>34</a:t>
            </a:fld>
            <a:endParaRPr lang="en-US"/>
          </a:p>
        </p:txBody>
      </p:sp>
      <p:sp>
        <p:nvSpPr>
          <p:cNvPr id="176130" name="Rectangle 2"/>
          <p:cNvSpPr>
            <a:spLocks noGrp="1" noRot="1" noChangeAspect="1" noChangeArrowheads="1" noTextEdit="1"/>
          </p:cNvSpPr>
          <p:nvPr>
            <p:ph type="sldImg"/>
          </p:nvPr>
        </p:nvSpPr>
        <p:spPr>
          <a:xfrm>
            <a:off x="992188" y="768350"/>
            <a:ext cx="5114925" cy="3836988"/>
          </a:xfrm>
          <a:ln/>
        </p:spPr>
      </p:sp>
      <p:sp>
        <p:nvSpPr>
          <p:cNvPr id="176131" name="Rectangle 3"/>
          <p:cNvSpPr>
            <a:spLocks noGrp="1" noChangeArrowheads="1"/>
          </p:cNvSpPr>
          <p:nvPr>
            <p:ph type="body" idx="1"/>
          </p:nvPr>
        </p:nvSpPr>
        <p:spPr/>
        <p:txBody>
          <a:bodyPr/>
          <a:lstStyle/>
          <a:p>
            <a:r>
              <a:rPr lang="it-IT"/>
              <a:t>in ogni caso occorre fissare l’unità di misura di lunghezza, uguale nei tre casi!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7EC6CD-D884-4660-A561-B30DC8E2A9DB}" type="slidenum">
              <a:rPr lang="en-US" smtClean="0"/>
              <a:pPr/>
              <a:t>40</a:t>
            </a:fld>
            <a:endParaRPr lang="en-US"/>
          </a:p>
        </p:txBody>
      </p:sp>
    </p:spTree>
    <p:extLst>
      <p:ext uri="{BB962C8B-B14F-4D97-AF65-F5344CB8AC3E}">
        <p14:creationId xmlns:p14="http://schemas.microsoft.com/office/powerpoint/2010/main" val="4272852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56A1A9-FBC6-4DF8-B0ED-CF8E07815946}" type="slidenum">
              <a:rPr lang="en-US"/>
              <a:pPr/>
              <a:t>49</a:t>
            </a:fld>
            <a:endParaRPr lang="en-US"/>
          </a:p>
        </p:txBody>
      </p:sp>
      <p:sp>
        <p:nvSpPr>
          <p:cNvPr id="190466" name="Rectangle 2"/>
          <p:cNvSpPr>
            <a:spLocks noGrp="1" noRot="1" noChangeAspect="1" noChangeArrowheads="1" noTextEdit="1"/>
          </p:cNvSpPr>
          <p:nvPr>
            <p:ph type="sldImg"/>
          </p:nvPr>
        </p:nvSpPr>
        <p:spPr>
          <a:xfrm>
            <a:off x="992188" y="768350"/>
            <a:ext cx="5114925" cy="3836988"/>
          </a:xfrm>
          <a:ln/>
        </p:spPr>
      </p:sp>
      <p:sp>
        <p:nvSpPr>
          <p:cNvPr id="190467" name="Rectangle 3"/>
          <p:cNvSpPr>
            <a:spLocks noGrp="1" noChangeArrowheads="1"/>
          </p:cNvSpPr>
          <p:nvPr>
            <p:ph type="body" idx="1"/>
          </p:nvPr>
        </p:nvSpPr>
        <p:spPr/>
        <p:txBody>
          <a:bodyPr/>
          <a:lstStyle/>
          <a:p>
            <a:r>
              <a:rPr lang="it-IT" dirty="0"/>
              <a:t>Per es. la regione Emilia-Romagna ha esteso recentemente l’intervallo di età per la mammografia consigliata dai 35 ai 55 anni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7EC6CD-D884-4660-A561-B30DC8E2A9DB}" type="slidenum">
              <a:rPr lang="en-US" smtClean="0"/>
              <a:pPr/>
              <a:t>66</a:t>
            </a:fld>
            <a:endParaRPr lang="en-US"/>
          </a:p>
        </p:txBody>
      </p:sp>
    </p:spTree>
    <p:extLst>
      <p:ext uri="{BB962C8B-B14F-4D97-AF65-F5344CB8AC3E}">
        <p14:creationId xmlns:p14="http://schemas.microsoft.com/office/powerpoint/2010/main" val="1121187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7EC6CD-D884-4660-A561-B30DC8E2A9DB}" type="slidenum">
              <a:rPr lang="en-US" smtClean="0"/>
              <a:pPr/>
              <a:t>2</a:t>
            </a:fld>
            <a:endParaRPr lang="en-US"/>
          </a:p>
        </p:txBody>
      </p:sp>
    </p:spTree>
    <p:extLst>
      <p:ext uri="{BB962C8B-B14F-4D97-AF65-F5344CB8AC3E}">
        <p14:creationId xmlns:p14="http://schemas.microsoft.com/office/powerpoint/2010/main" val="52078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A45D24-1AF9-462C-B90C-2F1148B2DD9C}" type="slidenum">
              <a:rPr lang="en-US"/>
              <a:pPr/>
              <a:t>71</a:t>
            </a:fld>
            <a:endParaRPr lang="en-US"/>
          </a:p>
        </p:txBody>
      </p:sp>
      <p:sp>
        <p:nvSpPr>
          <p:cNvPr id="130050" name="Rectangle 2"/>
          <p:cNvSpPr>
            <a:spLocks noGrp="1" noRot="1" noChangeAspect="1" noChangeArrowheads="1" noTextEdit="1"/>
          </p:cNvSpPr>
          <p:nvPr>
            <p:ph type="sldImg"/>
          </p:nvPr>
        </p:nvSpPr>
        <p:spPr>
          <a:xfrm>
            <a:off x="992188" y="768350"/>
            <a:ext cx="5114925" cy="3836988"/>
          </a:xfrm>
          <a:ln/>
        </p:spPr>
      </p:sp>
      <p:sp>
        <p:nvSpPr>
          <p:cNvPr id="130051" name="Rectangle 3"/>
          <p:cNvSpPr>
            <a:spLocks noGrp="1" noChangeArrowheads="1"/>
          </p:cNvSpPr>
          <p:nvPr>
            <p:ph type="body" idx="1"/>
          </p:nvPr>
        </p:nvSpPr>
        <p:spPr/>
        <p:txBody>
          <a:bodyPr/>
          <a:lstStyle/>
          <a:p>
            <a:r>
              <a:rPr lang="it-IT" dirty="0"/>
              <a:t>lunghezza (non località) – ad es. distanza fra due punti, ad es. si misura con una riga graduata etc.; preistoria dell’unità di misura: </a:t>
            </a:r>
            <a:r>
              <a:rPr lang="it-IT" dirty="0" err="1"/>
              <a:t>yarda</a:t>
            </a:r>
            <a:r>
              <a:rPr lang="it-IT" dirty="0"/>
              <a:t>, per decreto reale di Re Enrico I d’Inghilterra (1120), distanza fra la punta del suo naso e la fine del braccio teso; piede, in Francia quello di Re Luigi XIV; </a:t>
            </a:r>
            <a:r>
              <a:rPr lang="it-IT" dirty="0" smtClean="0"/>
              <a:t>a Ragusa, Dubrovnik, si usava il braccio raguseo, 51.2 cm, lunghezza del braccio destro del paladino Orlando/Roland, protagonista dell’omonima Chanson e protettore del commercio raguseo; metro</a:t>
            </a:r>
            <a:r>
              <a:rPr lang="it-IT" dirty="0"/>
              <a:t>, la 40milionesima parte del meridiano terrestre passante per Parigi (Rivoluzione Francese);</a:t>
            </a:r>
          </a:p>
          <a:p>
            <a:r>
              <a:rPr lang="it-IT" dirty="0"/>
              <a:t>tempo (non simultaneità) – si misura ad es. con un fenomeno periodico, che si riproduce identico dopo un certo tempo; orologio; giorno solare (medio)</a:t>
            </a:r>
          </a:p>
          <a:p>
            <a:r>
              <a:rPr lang="it-IT" dirty="0"/>
              <a:t>massa – quantità di materia di un corpo / “resistenza” (inerzia) del corpo alle cause del moto (forze) – si misura ad es. con la bilancia; kg campione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0C55AF-FF43-43DC-9AFB-B318AAB85CCF}" type="slidenum">
              <a:rPr lang="en-US"/>
              <a:pPr/>
              <a:t>72</a:t>
            </a:fld>
            <a:endParaRPr lang="en-US"/>
          </a:p>
        </p:txBody>
      </p:sp>
      <p:sp>
        <p:nvSpPr>
          <p:cNvPr id="192514" name="Rectangle 2"/>
          <p:cNvSpPr>
            <a:spLocks noGrp="1" noRot="1" noChangeAspect="1" noChangeArrowheads="1" noTextEdit="1"/>
          </p:cNvSpPr>
          <p:nvPr>
            <p:ph type="sldImg"/>
          </p:nvPr>
        </p:nvSpPr>
        <p:spPr>
          <a:xfrm>
            <a:off x="992188" y="768350"/>
            <a:ext cx="5114925" cy="3836988"/>
          </a:xfrm>
          <a:ln/>
        </p:spPr>
      </p:sp>
      <p:sp>
        <p:nvSpPr>
          <p:cNvPr id="192515" name="Rectangle 3"/>
          <p:cNvSpPr>
            <a:spLocks noGrp="1" noChangeArrowheads="1"/>
          </p:cNvSpPr>
          <p:nvPr>
            <p:ph type="body" idx="1"/>
          </p:nvPr>
        </p:nvSpPr>
        <p:spPr/>
        <p:txBody>
          <a:bodyPr/>
          <a:lstStyle/>
          <a:p>
            <a:r>
              <a:rPr lang="it-IT"/>
              <a:t>sfera di Si estremamente precisa, deformazioni 50 nm circa, rugosità 10 nm ??? – progetto Avogadro – Avogadro project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3DCD5F-1AFB-4ECA-8E5B-5D2697947CE8}" type="slidenum">
              <a:rPr lang="en-US"/>
              <a:pPr/>
              <a:t>75</a:t>
            </a:fld>
            <a:endParaRPr lang="en-US"/>
          </a:p>
        </p:txBody>
      </p:sp>
      <p:sp>
        <p:nvSpPr>
          <p:cNvPr id="71682" name="Rectangle 2"/>
          <p:cNvSpPr>
            <a:spLocks noGrp="1" noRot="1" noChangeAspect="1" noChangeArrowheads="1" noTextEdit="1"/>
          </p:cNvSpPr>
          <p:nvPr>
            <p:ph type="sldImg"/>
          </p:nvPr>
        </p:nvSpPr>
        <p:spPr>
          <a:xfrm>
            <a:off x="992188" y="768350"/>
            <a:ext cx="5114925" cy="3836988"/>
          </a:xfrm>
          <a:ln/>
        </p:spPr>
      </p:sp>
      <p:sp>
        <p:nvSpPr>
          <p:cNvPr id="71683" name="Rectangle 3"/>
          <p:cNvSpPr>
            <a:spLocks noGrp="1" noChangeArrowheads="1"/>
          </p:cNvSpPr>
          <p:nvPr>
            <p:ph type="body" idx="1"/>
          </p:nvPr>
        </p:nvSpPr>
        <p:spPr/>
        <p:txBody>
          <a:bodyPr/>
          <a:lstStyle/>
          <a:p>
            <a:r>
              <a:rPr lang="it-IT" dirty="0"/>
              <a:t>neanche gli esercizi di fisica devono essere considerati ‘casi’ del database degli esercizi: bisogna imparare le regole generali per farli, può essere del tutto controproducente imparare a memoria a farli tutti</a:t>
            </a:r>
          </a:p>
          <a:p>
            <a:endParaRPr lang="it-IT" dirty="0"/>
          </a:p>
          <a:p>
            <a:r>
              <a:rPr lang="it-IT" dirty="0"/>
              <a:t>scoperte in fisica, legate a nomi di fisici, chimici, fisiologi, medici famosi! spesso questo ‘nominalismo’ è semplificativo, dato che molti ricercatori possono contribuire ad un’unica scoperta, oppure sciovinista, in quanto le leggi cambiano nome a seconda dell’origine italiana, anglosassone, nordamericana, francese, spagnola, tedesca etc. del libro</a:t>
            </a:r>
          </a:p>
          <a:p>
            <a:endParaRPr lang="it-IT" dirty="0"/>
          </a:p>
          <a:p>
            <a:r>
              <a:rPr lang="it-IT" dirty="0"/>
              <a:t>che le scoperte siano stimolate dalla tecnologia e dalle scoperte precedenti è vero in genere per le scienze naturali e sarebbe anche vero per le scienze umane se si sapesse ‘misurare’ una scoperta in questo campo</a:t>
            </a:r>
          </a:p>
          <a:p>
            <a:endParaRPr lang="it-IT" dirty="0"/>
          </a:p>
          <a:p>
            <a:r>
              <a:rPr lang="it-IT" dirty="0"/>
              <a:t>la fisica non è affatto un puro esercizio matematico, </a:t>
            </a:r>
            <a:r>
              <a:rPr lang="it-IT" b="1" u="sng" dirty="0"/>
              <a:t>nonostante le apparenze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si</a:t>
            </a:r>
            <a:r>
              <a:rPr lang="en-US" dirty="0" smtClean="0"/>
              <a:t> </a:t>
            </a:r>
            <a:r>
              <a:rPr lang="en-US" dirty="0" err="1" smtClean="0"/>
              <a:t>inverte</a:t>
            </a:r>
            <a:r>
              <a:rPr lang="en-US" dirty="0" smtClean="0"/>
              <a:t> la </a:t>
            </a:r>
            <a:r>
              <a:rPr lang="en-US" dirty="0" err="1" smtClean="0"/>
              <a:t>regola</a:t>
            </a:r>
            <a:r>
              <a:rPr lang="en-US" dirty="0" smtClean="0"/>
              <a:t> del </a:t>
            </a:r>
            <a:r>
              <a:rPr lang="en-US" dirty="0" err="1" smtClean="0"/>
              <a:t>parallelogramma</a:t>
            </a:r>
            <a:endParaRPr lang="en-GB" dirty="0"/>
          </a:p>
        </p:txBody>
      </p:sp>
      <p:sp>
        <p:nvSpPr>
          <p:cNvPr id="4" name="Slide Number Placeholder 3"/>
          <p:cNvSpPr>
            <a:spLocks noGrp="1"/>
          </p:cNvSpPr>
          <p:nvPr>
            <p:ph type="sldNum" sz="quarter" idx="10"/>
          </p:nvPr>
        </p:nvSpPr>
        <p:spPr/>
        <p:txBody>
          <a:bodyPr/>
          <a:lstStyle/>
          <a:p>
            <a:fld id="{E67EC6CD-D884-4660-A561-B30DC8E2A9DB}" type="slidenum">
              <a:rPr lang="en-US" smtClean="0"/>
              <a:pPr/>
              <a:t>81</a:t>
            </a:fld>
            <a:endParaRPr lang="en-US"/>
          </a:p>
        </p:txBody>
      </p:sp>
    </p:spTree>
    <p:extLst>
      <p:ext uri="{BB962C8B-B14F-4D97-AF65-F5344CB8AC3E}">
        <p14:creationId xmlns:p14="http://schemas.microsoft.com/office/powerpoint/2010/main" val="807325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65A953-BA26-40A7-8C35-035A8DF9F18F}" type="slidenum">
              <a:rPr lang="en-US"/>
              <a:pPr/>
              <a:t>7</a:t>
            </a:fld>
            <a:endParaRPr lang="en-US"/>
          </a:p>
        </p:txBody>
      </p:sp>
      <p:sp>
        <p:nvSpPr>
          <p:cNvPr id="141314" name="Rectangle 2"/>
          <p:cNvSpPr>
            <a:spLocks noGrp="1" noRot="1" noChangeAspect="1" noChangeArrowheads="1" noTextEdit="1"/>
          </p:cNvSpPr>
          <p:nvPr>
            <p:ph type="sldImg"/>
          </p:nvPr>
        </p:nvSpPr>
        <p:spPr>
          <a:xfrm>
            <a:off x="992188" y="768350"/>
            <a:ext cx="5114925" cy="3836988"/>
          </a:xfrm>
          <a:ln/>
        </p:spPr>
      </p:sp>
      <p:sp>
        <p:nvSpPr>
          <p:cNvPr id="141315" name="Rectangle 3"/>
          <p:cNvSpPr>
            <a:spLocks noGrp="1" noChangeArrowheads="1"/>
          </p:cNvSpPr>
          <p:nvPr>
            <p:ph type="body" idx="1"/>
          </p:nvPr>
        </p:nvSpPr>
        <p:spPr/>
        <p:txBody>
          <a:bodyPr/>
          <a:lstStyle/>
          <a:p>
            <a:r>
              <a:rPr lang="it-IT" dirty="0"/>
              <a:t>totale = </a:t>
            </a:r>
            <a:r>
              <a:rPr lang="it-IT" dirty="0" smtClean="0"/>
              <a:t>32 </a:t>
            </a:r>
            <a:r>
              <a:rPr lang="it-IT" dirty="0"/>
              <a:t>+ </a:t>
            </a:r>
            <a:r>
              <a:rPr lang="it-IT" dirty="0" smtClean="0"/>
              <a:t>24 </a:t>
            </a:r>
            <a:r>
              <a:rPr lang="it-IT" dirty="0"/>
              <a:t>+ </a:t>
            </a:r>
            <a:r>
              <a:rPr lang="it-IT" dirty="0" smtClean="0"/>
              <a:t>&gt;8 </a:t>
            </a:r>
            <a:r>
              <a:rPr lang="it-IT" dirty="0"/>
              <a:t>= </a:t>
            </a:r>
            <a:r>
              <a:rPr lang="it-IT" dirty="0" smtClean="0"/>
              <a:t>&gt;64, nel 2010/11 le ore dedicate agli esercizi sono state 16</a:t>
            </a:r>
            <a:endParaRPr lang="it-IT"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CE25A5-A203-4AD5-AE11-0BF771D702D1}" type="slidenum">
              <a:rPr lang="en-US"/>
              <a:pPr/>
              <a:t>9</a:t>
            </a:fld>
            <a:endParaRPr lang="en-US"/>
          </a:p>
        </p:txBody>
      </p:sp>
      <p:sp>
        <p:nvSpPr>
          <p:cNvPr id="121858" name="Rectangle 2"/>
          <p:cNvSpPr>
            <a:spLocks noGrp="1" noRot="1" noChangeAspect="1" noChangeArrowheads="1" noTextEdit="1"/>
          </p:cNvSpPr>
          <p:nvPr>
            <p:ph type="sldImg"/>
          </p:nvPr>
        </p:nvSpPr>
        <p:spPr>
          <a:xfrm>
            <a:off x="992188" y="768350"/>
            <a:ext cx="5114925" cy="3836988"/>
          </a:xfrm>
          <a:ln/>
        </p:spPr>
      </p:sp>
      <p:sp>
        <p:nvSpPr>
          <p:cNvPr id="121859" name="Rectangle 3"/>
          <p:cNvSpPr>
            <a:spLocks noGrp="1" noChangeArrowheads="1"/>
          </p:cNvSpPr>
          <p:nvPr>
            <p:ph type="body" idx="1"/>
          </p:nvPr>
        </p:nvSpPr>
        <p:spPr/>
        <p:txBody>
          <a:bodyPr/>
          <a:lstStyle/>
          <a:p>
            <a:r>
              <a:rPr lang="it-IT" dirty="0" smtClean="0"/>
              <a:t>Galilei, </a:t>
            </a:r>
            <a:r>
              <a:rPr lang="it-IT" dirty="0"/>
              <a:t>dopo avergli apportato dei miglioramenti, presenta al Senato di Venezia un esemplare di telescopio, al quale da' il nome di </a:t>
            </a:r>
            <a:r>
              <a:rPr lang="it-IT" i="1" dirty="0"/>
              <a:t>"</a:t>
            </a:r>
            <a:r>
              <a:rPr lang="it-IT" i="1" dirty="0" err="1"/>
              <a:t>perspicillum</a:t>
            </a:r>
            <a:r>
              <a:rPr lang="it-IT" i="1" dirty="0"/>
              <a:t>"</a:t>
            </a:r>
            <a:r>
              <a:rPr lang="it-IT" dirty="0"/>
              <a:t> . Per l’utilità del telescopio nell’avvistare navi lontane, la </a:t>
            </a:r>
            <a:r>
              <a:rPr lang="it-IT" dirty="0" err="1"/>
              <a:t>Republica</a:t>
            </a:r>
            <a:r>
              <a:rPr lang="it-IT" dirty="0"/>
              <a:t> gli raddoppia lo stipendio e gli offre un contratto a tempo indeterminato.  </a:t>
            </a:r>
            <a:endParaRPr lang="it-IT" dirty="0" smtClean="0"/>
          </a:p>
          <a:p>
            <a:endParaRPr lang="it-IT" dirty="0" smtClean="0"/>
          </a:p>
          <a:p>
            <a:r>
              <a:rPr lang="it-IT" dirty="0" smtClean="0"/>
              <a:t>Venere ruota intorno al sole a distanza media inferiore a quella della terra (108 invece di 150 milioni di km). Vista dalla terra,</a:t>
            </a:r>
            <a:r>
              <a:rPr lang="it-IT" baseline="0" dirty="0" smtClean="0"/>
              <a:t> ruotando intorno al sole, deve apparire come un corpo opaco che brilla di luce riflessa come la luna e deve mostrare delle fasi: l’averle effettivamente  osservate rappresenta un colpo fatale per la teoria geocentrica. Successivamente sono state osservate anche le fasi di Mercurio (che ruota intorno al sole ad una distanza media di 58 milioni di km).</a:t>
            </a:r>
            <a:endParaRPr lang="it-IT"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3DE564-9610-446C-AC64-3FD313B27253}" type="slidenum">
              <a:rPr lang="en-US"/>
              <a:pPr/>
              <a:t>10</a:t>
            </a:fld>
            <a:endParaRPr lang="en-US"/>
          </a:p>
        </p:txBody>
      </p:sp>
      <p:sp>
        <p:nvSpPr>
          <p:cNvPr id="150530" name="Rectangle 2"/>
          <p:cNvSpPr>
            <a:spLocks noGrp="1" noRot="1" noChangeAspect="1" noChangeArrowheads="1" noTextEdit="1"/>
          </p:cNvSpPr>
          <p:nvPr>
            <p:ph type="sldImg"/>
          </p:nvPr>
        </p:nvSpPr>
        <p:spPr>
          <a:xfrm>
            <a:off x="992188" y="768350"/>
            <a:ext cx="5114925" cy="3836988"/>
          </a:xfrm>
          <a:ln/>
        </p:spPr>
      </p:sp>
      <p:sp>
        <p:nvSpPr>
          <p:cNvPr id="150531" name="Rectangle 3"/>
          <p:cNvSpPr>
            <a:spLocks noGrp="1" noChangeArrowheads="1"/>
          </p:cNvSpPr>
          <p:nvPr>
            <p:ph type="body" idx="1"/>
          </p:nvPr>
        </p:nvSpPr>
        <p:spPr/>
        <p:txBody>
          <a:bodyPr/>
          <a:lstStyle/>
          <a:p>
            <a:r>
              <a:rPr lang="it-IT" dirty="0"/>
              <a:t>probabilità: dal gioco del Lotto alla statistica dei gas (o delle stelle), dal lancio di monete alla </a:t>
            </a:r>
            <a:r>
              <a:rPr lang="el-GR" dirty="0">
                <a:cs typeface="Arial" pitchFamily="34" charset="0"/>
              </a:rPr>
              <a:t>Ψ</a:t>
            </a:r>
            <a:endParaRPr lang="it-IT" dirty="0">
              <a:cs typeface="Arial" pitchFamily="34" charset="0"/>
            </a:endParaRPr>
          </a:p>
          <a:p>
            <a:r>
              <a:rPr lang="it-IT" dirty="0">
                <a:cs typeface="Arial" pitchFamily="34" charset="0"/>
              </a:rPr>
              <a:t>la probabilità ha cambiato la statistica da mera raccolti di dati a tracciamento di inferenze</a:t>
            </a:r>
          </a:p>
          <a:p>
            <a:r>
              <a:rPr lang="it-IT" dirty="0">
                <a:cs typeface="Arial" pitchFamily="34" charset="0"/>
              </a:rPr>
              <a:t>in medicina i metodi statistici sono usati per comparare rischi e benefici di farmaci</a:t>
            </a:r>
            <a:endParaRPr lang="el-GR" dirty="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l’incertezza</a:t>
            </a:r>
            <a:r>
              <a:rPr lang="en-US" baseline="0" dirty="0" smtClean="0"/>
              <a:t> di </a:t>
            </a:r>
            <a:r>
              <a:rPr lang="en-US" baseline="0" dirty="0" err="1" smtClean="0"/>
              <a:t>misura</a:t>
            </a:r>
            <a:r>
              <a:rPr lang="en-US" baseline="0" dirty="0" smtClean="0"/>
              <a:t> </a:t>
            </a:r>
            <a:r>
              <a:rPr lang="en-US" baseline="0" dirty="0" err="1" smtClean="0"/>
              <a:t>tocca</a:t>
            </a:r>
            <a:r>
              <a:rPr lang="en-US" baseline="0" dirty="0" smtClean="0"/>
              <a:t> (affects) </a:t>
            </a:r>
            <a:r>
              <a:rPr lang="en-US" baseline="0" dirty="0" err="1" smtClean="0"/>
              <a:t>qualsiasi</a:t>
            </a:r>
            <a:r>
              <a:rPr lang="en-US" baseline="0" dirty="0" smtClean="0"/>
              <a:t> </a:t>
            </a:r>
            <a:r>
              <a:rPr lang="en-US" baseline="0" dirty="0" err="1" smtClean="0"/>
              <a:t>strumento</a:t>
            </a:r>
            <a:r>
              <a:rPr lang="en-US" baseline="0" dirty="0" smtClean="0"/>
              <a:t> e </a:t>
            </a:r>
            <a:r>
              <a:rPr lang="en-US" baseline="0" dirty="0" err="1" smtClean="0"/>
              <a:t>qualsiasi</a:t>
            </a:r>
            <a:r>
              <a:rPr lang="en-US" baseline="0" dirty="0" smtClean="0"/>
              <a:t> </a:t>
            </a:r>
            <a:r>
              <a:rPr lang="en-US" baseline="0" dirty="0" err="1" smtClean="0"/>
              <a:t>misura</a:t>
            </a:r>
            <a:r>
              <a:rPr lang="en-US" baseline="0" dirty="0" smtClean="0"/>
              <a:t>, </a:t>
            </a:r>
            <a:r>
              <a:rPr lang="en-US" baseline="0" dirty="0" err="1" smtClean="0"/>
              <a:t>indipendentemente</a:t>
            </a:r>
            <a:r>
              <a:rPr lang="en-US" baseline="0" dirty="0" smtClean="0"/>
              <a:t> </a:t>
            </a:r>
            <a:r>
              <a:rPr lang="en-US" baseline="0" dirty="0" err="1" smtClean="0"/>
              <a:t>dall’essere</a:t>
            </a:r>
            <a:r>
              <a:rPr lang="en-US" baseline="0" dirty="0" smtClean="0"/>
              <a:t> </a:t>
            </a:r>
            <a:r>
              <a:rPr lang="en-US" baseline="0" dirty="0" err="1" smtClean="0"/>
              <a:t>stato</a:t>
            </a:r>
            <a:r>
              <a:rPr lang="en-US" baseline="0" dirty="0" smtClean="0"/>
              <a:t> ben </a:t>
            </a:r>
            <a:r>
              <a:rPr lang="en-US" baseline="0" dirty="0" err="1" smtClean="0"/>
              <a:t>progettato</a:t>
            </a:r>
            <a:r>
              <a:rPr lang="en-US" baseline="0" dirty="0" smtClean="0"/>
              <a:t>. </a:t>
            </a:r>
            <a:r>
              <a:rPr lang="en-US" baseline="0" dirty="0" err="1" smtClean="0"/>
              <a:t>capire</a:t>
            </a:r>
            <a:r>
              <a:rPr lang="en-US" baseline="0" dirty="0" smtClean="0"/>
              <a:t> le cause </a:t>
            </a:r>
            <a:r>
              <a:rPr lang="en-US" baseline="0" dirty="0" err="1" smtClean="0"/>
              <a:t>dell’incertezza</a:t>
            </a:r>
            <a:r>
              <a:rPr lang="en-US" baseline="0" dirty="0" smtClean="0"/>
              <a:t> di </a:t>
            </a:r>
            <a:r>
              <a:rPr lang="en-US" baseline="0" dirty="0" err="1" smtClean="0"/>
              <a:t>misura</a:t>
            </a:r>
            <a:r>
              <a:rPr lang="en-US" baseline="0" dirty="0" smtClean="0"/>
              <a:t> e come </a:t>
            </a:r>
            <a:r>
              <a:rPr lang="en-US" baseline="0" dirty="0" err="1" smtClean="0"/>
              <a:t>esprimerla</a:t>
            </a:r>
            <a:r>
              <a:rPr lang="en-US" baseline="0" dirty="0" smtClean="0"/>
              <a:t>/</a:t>
            </a:r>
            <a:r>
              <a:rPr lang="en-US" baseline="0" dirty="0" err="1" smtClean="0"/>
              <a:t>modellizzarla</a:t>
            </a:r>
            <a:r>
              <a:rPr lang="en-US" baseline="0" dirty="0" smtClean="0"/>
              <a:t> </a:t>
            </a:r>
            <a:r>
              <a:rPr lang="en-US" baseline="0" dirty="0" err="1" smtClean="0"/>
              <a:t>puo</a:t>
            </a:r>
            <a:r>
              <a:rPr lang="en-US" baseline="0" dirty="0" smtClean="0"/>
              <a:t>` </a:t>
            </a:r>
            <a:r>
              <a:rPr lang="en-US" baseline="0" dirty="0" err="1" smtClean="0"/>
              <a:t>fornire</a:t>
            </a:r>
            <a:r>
              <a:rPr lang="en-US" baseline="0" dirty="0" smtClean="0"/>
              <a:t> </a:t>
            </a:r>
            <a:r>
              <a:rPr lang="en-US" baseline="0" dirty="0" err="1" smtClean="0"/>
              <a:t>una</a:t>
            </a:r>
            <a:r>
              <a:rPr lang="en-US" baseline="0" dirty="0" smtClean="0"/>
              <a:t> </a:t>
            </a:r>
            <a:r>
              <a:rPr lang="en-US" baseline="0" dirty="0" err="1" smtClean="0"/>
              <a:t>maggiore</a:t>
            </a:r>
            <a:r>
              <a:rPr lang="en-US" baseline="0" dirty="0" smtClean="0"/>
              <a:t> </a:t>
            </a:r>
            <a:r>
              <a:rPr lang="en-US" baseline="0" dirty="0" err="1" smtClean="0"/>
              <a:t>confidenza</a:t>
            </a:r>
            <a:r>
              <a:rPr lang="en-US" baseline="0" dirty="0" smtClean="0"/>
              <a:t> </a:t>
            </a:r>
            <a:r>
              <a:rPr lang="en-US" baseline="0" dirty="0" err="1" smtClean="0"/>
              <a:t>nel</a:t>
            </a:r>
            <a:r>
              <a:rPr lang="en-US" baseline="0" dirty="0" smtClean="0"/>
              <a:t> </a:t>
            </a:r>
            <a:r>
              <a:rPr lang="en-US" baseline="0" dirty="0" err="1" smtClean="0"/>
              <a:t>risultato</a:t>
            </a:r>
            <a:r>
              <a:rPr lang="en-US" baseline="0" dirty="0" smtClean="0"/>
              <a:t> finale </a:t>
            </a:r>
            <a:r>
              <a:rPr lang="en-US" baseline="0" dirty="0" err="1" smtClean="0"/>
              <a:t>mostrato</a:t>
            </a:r>
            <a:r>
              <a:rPr lang="en-US" baseline="0" dirty="0" smtClean="0"/>
              <a:t> da un </a:t>
            </a:r>
            <a:r>
              <a:rPr lang="en-US" baseline="0" dirty="0" err="1" smtClean="0"/>
              <a:t>qualsiasi</a:t>
            </a:r>
            <a:r>
              <a:rPr lang="en-US" baseline="0" dirty="0" smtClean="0"/>
              <a:t> </a:t>
            </a:r>
            <a:r>
              <a:rPr lang="en-US" baseline="0" dirty="0" err="1" smtClean="0"/>
              <a:t>strumento</a:t>
            </a:r>
            <a:r>
              <a:rPr lang="en-US" baseline="0" dirty="0" smtClean="0"/>
              <a:t>. </a:t>
            </a:r>
            <a:r>
              <a:rPr lang="en-US" baseline="0" dirty="0" err="1" smtClean="0"/>
              <a:t>gli</a:t>
            </a:r>
            <a:r>
              <a:rPr lang="en-US" baseline="0" dirty="0" smtClean="0"/>
              <a:t> </a:t>
            </a:r>
            <a:r>
              <a:rPr lang="en-US" baseline="0" dirty="0" err="1" smtClean="0"/>
              <a:t>strumenti</a:t>
            </a:r>
            <a:r>
              <a:rPr lang="en-US" baseline="0" dirty="0" smtClean="0"/>
              <a:t> </a:t>
            </a:r>
            <a:r>
              <a:rPr lang="en-US" baseline="0" dirty="0" err="1" smtClean="0"/>
              <a:t>spesso</a:t>
            </a:r>
            <a:r>
              <a:rPr lang="en-US" baseline="0" dirty="0" smtClean="0"/>
              <a:t> </a:t>
            </a:r>
            <a:r>
              <a:rPr lang="en-US" baseline="0" dirty="0" err="1" smtClean="0"/>
              <a:t>sono</a:t>
            </a:r>
            <a:r>
              <a:rPr lang="en-US" baseline="0" dirty="0" smtClean="0"/>
              <a:t> </a:t>
            </a:r>
            <a:r>
              <a:rPr lang="en-US" baseline="0" dirty="0" err="1" smtClean="0"/>
              <a:t>corredati</a:t>
            </a:r>
            <a:r>
              <a:rPr lang="en-US" baseline="0" dirty="0" smtClean="0"/>
              <a:t> di </a:t>
            </a:r>
            <a:r>
              <a:rPr lang="en-US" baseline="0" dirty="0" err="1" smtClean="0"/>
              <a:t>informazioni</a:t>
            </a:r>
            <a:r>
              <a:rPr lang="en-US" baseline="0" dirty="0" smtClean="0"/>
              <a:t> </a:t>
            </a:r>
            <a:r>
              <a:rPr lang="en-US" baseline="0" dirty="0" err="1" smtClean="0"/>
              <a:t>riguardo</a:t>
            </a:r>
            <a:r>
              <a:rPr lang="en-US" baseline="0" dirty="0" smtClean="0"/>
              <a:t> </a:t>
            </a:r>
            <a:r>
              <a:rPr lang="en-US" baseline="0" dirty="0" err="1" smtClean="0"/>
              <a:t>alla</a:t>
            </a:r>
            <a:r>
              <a:rPr lang="en-US" baseline="0" dirty="0" smtClean="0"/>
              <a:t> </a:t>
            </a:r>
            <a:r>
              <a:rPr lang="en-US" baseline="0" dirty="0" err="1" smtClean="0"/>
              <a:t>loro</a:t>
            </a:r>
            <a:r>
              <a:rPr lang="en-US" baseline="0" dirty="0" smtClean="0"/>
              <a:t> </a:t>
            </a:r>
            <a:r>
              <a:rPr lang="en-US" baseline="0" dirty="0" err="1" smtClean="0"/>
              <a:t>precisione</a:t>
            </a:r>
            <a:r>
              <a:rPr lang="en-US" baseline="0" dirty="0" smtClean="0"/>
              <a:t> per </a:t>
            </a:r>
            <a:r>
              <a:rPr lang="en-US" baseline="0" dirty="0" err="1" smtClean="0"/>
              <a:t>una</a:t>
            </a:r>
            <a:r>
              <a:rPr lang="en-US" baseline="0" dirty="0" smtClean="0"/>
              <a:t> </a:t>
            </a:r>
            <a:r>
              <a:rPr lang="en-US" baseline="0" dirty="0" err="1" smtClean="0"/>
              <a:t>determinata</a:t>
            </a:r>
            <a:r>
              <a:rPr lang="en-US" baseline="0" dirty="0" smtClean="0"/>
              <a:t> </a:t>
            </a:r>
            <a:r>
              <a:rPr lang="en-US" baseline="0" dirty="0" err="1" smtClean="0"/>
              <a:t>misura</a:t>
            </a:r>
            <a:r>
              <a:rPr lang="en-US" baseline="0" dirty="0" smtClean="0"/>
              <a:t>, a volte le </a:t>
            </a:r>
            <a:r>
              <a:rPr lang="en-US" baseline="0" dirty="0" err="1" smtClean="0"/>
              <a:t>stesse</a:t>
            </a:r>
            <a:r>
              <a:rPr lang="en-US" baseline="0" dirty="0" smtClean="0"/>
              <a:t> </a:t>
            </a:r>
            <a:r>
              <a:rPr lang="en-US" baseline="0" dirty="0" err="1" smtClean="0"/>
              <a:t>caratteristiche</a:t>
            </a:r>
            <a:r>
              <a:rPr lang="en-US" baseline="0" dirty="0" smtClean="0"/>
              <a:t> </a:t>
            </a:r>
            <a:r>
              <a:rPr lang="en-US" baseline="0" dirty="0" err="1" smtClean="0"/>
              <a:t>costruttive</a:t>
            </a:r>
            <a:r>
              <a:rPr lang="en-US" baseline="0" dirty="0" smtClean="0"/>
              <a:t> </a:t>
            </a:r>
            <a:r>
              <a:rPr lang="en-US" baseline="0" dirty="0" err="1" smtClean="0"/>
              <a:t>danno</a:t>
            </a:r>
            <a:r>
              <a:rPr lang="en-US" baseline="0" dirty="0" smtClean="0"/>
              <a:t> </a:t>
            </a:r>
            <a:r>
              <a:rPr lang="en-US" baseline="0" dirty="0" err="1" smtClean="0"/>
              <a:t>questa</a:t>
            </a:r>
            <a:r>
              <a:rPr lang="en-US" baseline="0" dirty="0" smtClean="0"/>
              <a:t> </a:t>
            </a:r>
            <a:r>
              <a:rPr lang="en-US" baseline="0" dirty="0" err="1" smtClean="0"/>
              <a:t>indicazione</a:t>
            </a:r>
            <a:r>
              <a:rPr lang="en-US" baseline="0" dirty="0" smtClean="0"/>
              <a:t> (</a:t>
            </a:r>
            <a:r>
              <a:rPr lang="en-US" baseline="0" dirty="0" err="1" smtClean="0"/>
              <a:t>il</a:t>
            </a:r>
            <a:r>
              <a:rPr lang="en-US" baseline="0" dirty="0" smtClean="0"/>
              <a:t> </a:t>
            </a:r>
            <a:r>
              <a:rPr lang="en-US" baseline="0" dirty="0" err="1" smtClean="0"/>
              <a:t>numero</a:t>
            </a:r>
            <a:r>
              <a:rPr lang="en-US" baseline="0" dirty="0" smtClean="0"/>
              <a:t> di </a:t>
            </a:r>
            <a:r>
              <a:rPr lang="en-US" baseline="0" dirty="0" err="1" smtClean="0"/>
              <a:t>cifre</a:t>
            </a:r>
            <a:r>
              <a:rPr lang="en-US" baseline="0" dirty="0" smtClean="0"/>
              <a:t> di un </a:t>
            </a:r>
            <a:r>
              <a:rPr lang="en-US" baseline="0" dirty="0" err="1" smtClean="0"/>
              <a:t>voltmetro</a:t>
            </a:r>
            <a:r>
              <a:rPr lang="en-US" baseline="0" dirty="0" smtClean="0"/>
              <a:t>/</a:t>
            </a:r>
            <a:r>
              <a:rPr lang="en-US" baseline="0" dirty="0" err="1" smtClean="0"/>
              <a:t>amperometro</a:t>
            </a:r>
            <a:r>
              <a:rPr lang="en-US" baseline="0" dirty="0" smtClean="0"/>
              <a:t>). a volte ci </a:t>
            </a:r>
            <a:r>
              <a:rPr lang="en-US" baseline="0" dirty="0" err="1" smtClean="0"/>
              <a:t>sono</a:t>
            </a:r>
            <a:r>
              <a:rPr lang="en-US" baseline="0" dirty="0" smtClean="0"/>
              <a:t> </a:t>
            </a:r>
            <a:r>
              <a:rPr lang="en-US" baseline="0" dirty="0" err="1" smtClean="0"/>
              <a:t>indicazioni</a:t>
            </a:r>
            <a:r>
              <a:rPr lang="en-US" baseline="0" dirty="0" smtClean="0"/>
              <a:t> </a:t>
            </a:r>
            <a:r>
              <a:rPr lang="en-US" baseline="0" dirty="0" err="1" smtClean="0"/>
              <a:t>riguardo</a:t>
            </a:r>
            <a:r>
              <a:rPr lang="en-US" baseline="0" dirty="0" smtClean="0"/>
              <a:t> </a:t>
            </a:r>
            <a:r>
              <a:rPr lang="en-US" baseline="0" dirty="0" err="1" smtClean="0"/>
              <a:t>alle</a:t>
            </a:r>
            <a:r>
              <a:rPr lang="en-US" baseline="0" dirty="0" smtClean="0"/>
              <a:t> </a:t>
            </a:r>
            <a:r>
              <a:rPr lang="en-US" baseline="0" dirty="0" err="1" smtClean="0"/>
              <a:t>variazioni</a:t>
            </a:r>
            <a:r>
              <a:rPr lang="en-US" baseline="0" dirty="0" smtClean="0"/>
              <a:t> </a:t>
            </a:r>
            <a:r>
              <a:rPr lang="en-US" baseline="0" dirty="0" err="1" smtClean="0"/>
              <a:t>sistematiche</a:t>
            </a:r>
            <a:r>
              <a:rPr lang="en-US" baseline="0" dirty="0" smtClean="0"/>
              <a:t> (drift) </a:t>
            </a:r>
            <a:r>
              <a:rPr lang="en-US" baseline="0" dirty="0" err="1" smtClean="0"/>
              <a:t>nel</a:t>
            </a:r>
            <a:r>
              <a:rPr lang="en-US" baseline="0" dirty="0" smtClean="0"/>
              <a:t> tempo o in </a:t>
            </a:r>
            <a:r>
              <a:rPr lang="en-US" baseline="0" dirty="0" err="1" smtClean="0"/>
              <a:t>funzione</a:t>
            </a:r>
            <a:r>
              <a:rPr lang="en-US" baseline="0" dirty="0" smtClean="0"/>
              <a:t> </a:t>
            </a:r>
            <a:r>
              <a:rPr lang="en-US" baseline="0" dirty="0" err="1" smtClean="0"/>
              <a:t>della</a:t>
            </a:r>
            <a:r>
              <a:rPr lang="en-US" baseline="0" dirty="0" smtClean="0"/>
              <a:t> </a:t>
            </a:r>
            <a:r>
              <a:rPr lang="en-US" baseline="0" dirty="0" err="1" smtClean="0"/>
              <a:t>temperatura</a:t>
            </a:r>
            <a:r>
              <a:rPr lang="en-US" baseline="0" dirty="0" smtClean="0"/>
              <a:t> o di </a:t>
            </a:r>
            <a:r>
              <a:rPr lang="en-US" baseline="0" dirty="0" err="1" smtClean="0"/>
              <a:t>altri</a:t>
            </a:r>
            <a:r>
              <a:rPr lang="en-US" baseline="0" dirty="0" smtClean="0"/>
              <a:t> </a:t>
            </a:r>
            <a:r>
              <a:rPr lang="en-US" baseline="0" dirty="0" err="1" smtClean="0"/>
              <a:t>fattori</a:t>
            </a:r>
            <a:r>
              <a:rPr lang="en-US" baseline="0" dirty="0" smtClean="0"/>
              <a:t>. </a:t>
            </a:r>
            <a:r>
              <a:rPr lang="en-US" baseline="0" dirty="0" err="1" smtClean="0"/>
              <a:t>inoltre</a:t>
            </a:r>
            <a:r>
              <a:rPr lang="en-US" baseline="0" dirty="0" smtClean="0"/>
              <a:t> </a:t>
            </a:r>
            <a:r>
              <a:rPr lang="en-US" baseline="0" dirty="0" err="1" smtClean="0"/>
              <a:t>puo</a:t>
            </a:r>
            <a:r>
              <a:rPr lang="en-US" baseline="0" dirty="0" smtClean="0"/>
              <a:t>` </a:t>
            </a:r>
            <a:r>
              <a:rPr lang="en-US" baseline="0" dirty="0" err="1" smtClean="0"/>
              <a:t>essere</a:t>
            </a:r>
            <a:r>
              <a:rPr lang="en-US" baseline="0" dirty="0" smtClean="0"/>
              <a:t> </a:t>
            </a:r>
            <a:r>
              <a:rPr lang="en-US" baseline="0" dirty="0" err="1" smtClean="0"/>
              <a:t>necessaria</a:t>
            </a:r>
            <a:r>
              <a:rPr lang="en-US" baseline="0" dirty="0" smtClean="0"/>
              <a:t> </a:t>
            </a:r>
            <a:r>
              <a:rPr lang="en-US" baseline="0" dirty="0" err="1" smtClean="0"/>
              <a:t>una</a:t>
            </a:r>
            <a:r>
              <a:rPr lang="en-US" baseline="0" dirty="0" smtClean="0"/>
              <a:t> </a:t>
            </a:r>
            <a:r>
              <a:rPr lang="en-US" baseline="0" dirty="0" err="1" smtClean="0"/>
              <a:t>calibrazione</a:t>
            </a:r>
            <a:r>
              <a:rPr lang="en-US" baseline="0" dirty="0" smtClean="0"/>
              <a:t> per </a:t>
            </a:r>
            <a:r>
              <a:rPr lang="en-US" baseline="0" dirty="0" err="1" smtClean="0"/>
              <a:t>ridurre</a:t>
            </a:r>
            <a:r>
              <a:rPr lang="en-US" baseline="0" dirty="0" smtClean="0"/>
              <a:t> le </a:t>
            </a:r>
            <a:r>
              <a:rPr lang="en-US" baseline="0" dirty="0" err="1" smtClean="0"/>
              <a:t>incertezze</a:t>
            </a:r>
            <a:r>
              <a:rPr lang="en-US" baseline="0" dirty="0" smtClean="0"/>
              <a:t> </a:t>
            </a:r>
            <a:r>
              <a:rPr lang="en-US" baseline="0" dirty="0" err="1" smtClean="0"/>
              <a:t>sistematiche</a:t>
            </a:r>
            <a:r>
              <a:rPr lang="en-US" baseline="0" dirty="0" smtClean="0"/>
              <a:t>. </a:t>
            </a:r>
            <a:r>
              <a:rPr lang="en-US" baseline="0" dirty="0" err="1" smtClean="0"/>
              <a:t>l’incertezza</a:t>
            </a:r>
            <a:r>
              <a:rPr lang="en-US" baseline="0" dirty="0" smtClean="0"/>
              <a:t> </a:t>
            </a:r>
            <a:r>
              <a:rPr lang="en-US" baseline="0" dirty="0" err="1" smtClean="0"/>
              <a:t>della</a:t>
            </a:r>
            <a:r>
              <a:rPr lang="en-US" baseline="0" dirty="0" smtClean="0"/>
              <a:t> </a:t>
            </a:r>
            <a:r>
              <a:rPr lang="en-US" baseline="0" dirty="0" err="1" smtClean="0"/>
              <a:t>misura</a:t>
            </a:r>
            <a:r>
              <a:rPr lang="en-US" baseline="0" dirty="0" smtClean="0"/>
              <a:t> </a:t>
            </a:r>
            <a:r>
              <a:rPr lang="en-US" baseline="0" dirty="0" err="1" smtClean="0"/>
              <a:t>caratterizza</a:t>
            </a:r>
            <a:r>
              <a:rPr lang="en-US" baseline="0" dirty="0" smtClean="0"/>
              <a:t> la </a:t>
            </a:r>
            <a:r>
              <a:rPr lang="en-US" baseline="0" dirty="0" err="1" smtClean="0"/>
              <a:t>dispersione</a:t>
            </a:r>
            <a:r>
              <a:rPr lang="en-US" baseline="0" dirty="0" smtClean="0"/>
              <a:t> </a:t>
            </a:r>
            <a:r>
              <a:rPr lang="en-US" baseline="0" dirty="0" err="1" smtClean="0"/>
              <a:t>dei</a:t>
            </a:r>
            <a:r>
              <a:rPr lang="en-US" baseline="0" dirty="0" smtClean="0"/>
              <a:t> </a:t>
            </a:r>
            <a:r>
              <a:rPr lang="en-US" baseline="0" dirty="0" err="1" smtClean="0"/>
              <a:t>valori</a:t>
            </a:r>
            <a:r>
              <a:rPr lang="en-US" baseline="0" dirty="0" smtClean="0"/>
              <a:t> </a:t>
            </a:r>
            <a:r>
              <a:rPr lang="en-US" baseline="0" dirty="0" err="1" smtClean="0"/>
              <a:t>sopra</a:t>
            </a:r>
            <a:r>
              <a:rPr lang="en-US" baseline="0" dirty="0" smtClean="0"/>
              <a:t> e sotto </a:t>
            </a:r>
            <a:r>
              <a:rPr lang="en-US" baseline="0" dirty="0" err="1" smtClean="0"/>
              <a:t>il</a:t>
            </a:r>
            <a:r>
              <a:rPr lang="en-US" baseline="0" dirty="0" smtClean="0"/>
              <a:t> </a:t>
            </a:r>
            <a:r>
              <a:rPr lang="en-US" baseline="0" dirty="0" err="1" smtClean="0"/>
              <a:t>valore</a:t>
            </a:r>
            <a:r>
              <a:rPr lang="en-US" baseline="0" dirty="0" smtClean="0"/>
              <a:t> </a:t>
            </a:r>
            <a:r>
              <a:rPr lang="en-US" baseline="0" dirty="0" err="1" smtClean="0"/>
              <a:t>effettivamente</a:t>
            </a:r>
            <a:r>
              <a:rPr lang="en-US" baseline="0" dirty="0" smtClean="0"/>
              <a:t> </a:t>
            </a:r>
            <a:r>
              <a:rPr lang="en-US" baseline="0" dirty="0" err="1" smtClean="0"/>
              <a:t>trovato</a:t>
            </a:r>
            <a:r>
              <a:rPr lang="en-US" baseline="0" dirty="0" smtClean="0"/>
              <a:t> </a:t>
            </a:r>
            <a:r>
              <a:rPr lang="en-US" baseline="0" dirty="0" err="1" smtClean="0"/>
              <a:t>nella</a:t>
            </a:r>
            <a:r>
              <a:rPr lang="en-US" baseline="0" dirty="0" smtClean="0"/>
              <a:t> </a:t>
            </a:r>
            <a:r>
              <a:rPr lang="en-US" baseline="0" dirty="0" err="1" smtClean="0"/>
              <a:t>misura</a:t>
            </a:r>
            <a:r>
              <a:rPr lang="en-US" baseline="0" dirty="0" smtClean="0"/>
              <a:t>. </a:t>
            </a:r>
            <a:r>
              <a:rPr lang="en-US" baseline="0" dirty="0" err="1" smtClean="0"/>
              <a:t>l’errore</a:t>
            </a:r>
            <a:r>
              <a:rPr lang="en-US" baseline="0" dirty="0" smtClean="0"/>
              <a:t> standard </a:t>
            </a:r>
            <a:r>
              <a:rPr lang="en-US" baseline="0" dirty="0" err="1" smtClean="0"/>
              <a:t>si</a:t>
            </a:r>
            <a:r>
              <a:rPr lang="en-US" baseline="0" dirty="0" smtClean="0"/>
              <a:t> </a:t>
            </a:r>
            <a:r>
              <a:rPr lang="en-US" baseline="0" dirty="0" err="1" smtClean="0"/>
              <a:t>esprime</a:t>
            </a:r>
            <a:r>
              <a:rPr lang="en-US" baseline="0" dirty="0" smtClean="0"/>
              <a:t> come la </a:t>
            </a:r>
            <a:r>
              <a:rPr lang="en-US" baseline="0" dirty="0" err="1" smtClean="0"/>
              <a:t>deviazione</a:t>
            </a:r>
            <a:r>
              <a:rPr lang="en-US" baseline="0" dirty="0" smtClean="0"/>
              <a:t> standard </a:t>
            </a:r>
            <a:r>
              <a:rPr lang="en-US" baseline="0" dirty="0" err="1" smtClean="0"/>
              <a:t>della</a:t>
            </a:r>
            <a:r>
              <a:rPr lang="en-US" baseline="0" dirty="0" smtClean="0"/>
              <a:t> </a:t>
            </a:r>
            <a:r>
              <a:rPr lang="en-US" baseline="0" dirty="0" err="1" smtClean="0"/>
              <a:t>misura</a:t>
            </a:r>
            <a:r>
              <a:rPr lang="en-US" baseline="0" dirty="0" smtClean="0"/>
              <a:t>.</a:t>
            </a:r>
            <a:endParaRPr lang="en-GB" dirty="0"/>
          </a:p>
        </p:txBody>
      </p:sp>
      <p:sp>
        <p:nvSpPr>
          <p:cNvPr id="4" name="Slide Number Placeholder 3"/>
          <p:cNvSpPr>
            <a:spLocks noGrp="1"/>
          </p:cNvSpPr>
          <p:nvPr>
            <p:ph type="sldNum" sz="quarter" idx="10"/>
          </p:nvPr>
        </p:nvSpPr>
        <p:spPr/>
        <p:txBody>
          <a:bodyPr/>
          <a:lstStyle/>
          <a:p>
            <a:fld id="{E67EC6CD-D884-4660-A561-B30DC8E2A9DB}" type="slidenum">
              <a:rPr lang="en-US" smtClean="0"/>
              <a:pPr/>
              <a:t>11</a:t>
            </a:fld>
            <a:endParaRPr lang="en-US"/>
          </a:p>
        </p:txBody>
      </p:sp>
    </p:spTree>
    <p:extLst>
      <p:ext uri="{BB962C8B-B14F-4D97-AF65-F5344CB8AC3E}">
        <p14:creationId xmlns:p14="http://schemas.microsoft.com/office/powerpoint/2010/main" val="1439983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A325E6-9E8D-417F-8F09-3A552F167529}" type="slidenum">
              <a:rPr lang="en-US"/>
              <a:pPr/>
              <a:t>12</a:t>
            </a:fld>
            <a:endParaRPr lang="en-US"/>
          </a:p>
        </p:txBody>
      </p:sp>
      <p:sp>
        <p:nvSpPr>
          <p:cNvPr id="151554" name="Rectangle 2"/>
          <p:cNvSpPr>
            <a:spLocks noGrp="1" noRot="1" noChangeAspect="1" noChangeArrowheads="1" noTextEdit="1"/>
          </p:cNvSpPr>
          <p:nvPr>
            <p:ph type="sldImg"/>
          </p:nvPr>
        </p:nvSpPr>
        <p:spPr>
          <a:xfrm>
            <a:off x="992188" y="768350"/>
            <a:ext cx="5114925" cy="3836988"/>
          </a:xfrm>
          <a:ln/>
        </p:spPr>
      </p:sp>
      <p:sp>
        <p:nvSpPr>
          <p:cNvPr id="151555" name="Rectangle 3"/>
          <p:cNvSpPr>
            <a:spLocks noGrp="1" noChangeArrowheads="1"/>
          </p:cNvSpPr>
          <p:nvPr>
            <p:ph type="body" idx="1"/>
          </p:nvPr>
        </p:nvSpPr>
        <p:spPr/>
        <p:txBody>
          <a:bodyPr/>
          <a:lstStyle/>
          <a:p>
            <a:r>
              <a:rPr lang="it-IT" dirty="0"/>
              <a:t>applicazioni statistiche ai grandi numeri di stelle/di galassie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it-IT" dirty="0" smtClean="0"/>
              <a:t>applicazioni statistiche alla meccanica quantistica</a:t>
            </a:r>
          </a:p>
          <a:p>
            <a:endParaRPr lang="en-GB" dirty="0"/>
          </a:p>
        </p:txBody>
      </p:sp>
      <p:sp>
        <p:nvSpPr>
          <p:cNvPr id="4" name="Slide Number Placeholder 3"/>
          <p:cNvSpPr>
            <a:spLocks noGrp="1"/>
          </p:cNvSpPr>
          <p:nvPr>
            <p:ph type="sldNum" sz="quarter" idx="10"/>
          </p:nvPr>
        </p:nvSpPr>
        <p:spPr/>
        <p:txBody>
          <a:bodyPr/>
          <a:lstStyle/>
          <a:p>
            <a:fld id="{E67EC6CD-D884-4660-A561-B30DC8E2A9DB}" type="slidenum">
              <a:rPr lang="en-US" smtClean="0"/>
              <a:pPr/>
              <a:t>13</a:t>
            </a:fld>
            <a:endParaRPr lang="en-US"/>
          </a:p>
        </p:txBody>
      </p:sp>
    </p:spTree>
    <p:extLst>
      <p:ext uri="{BB962C8B-B14F-4D97-AF65-F5344CB8AC3E}">
        <p14:creationId xmlns:p14="http://schemas.microsoft.com/office/powerpoint/2010/main" val="2553443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1) tour Eiffel, </a:t>
            </a:r>
            <a:r>
              <a:rPr lang="en-US" dirty="0" err="1" smtClean="0"/>
              <a:t>alta</a:t>
            </a:r>
            <a:r>
              <a:rPr lang="en-US" dirty="0" smtClean="0"/>
              <a:t> 324 m, </a:t>
            </a:r>
            <a:r>
              <a:rPr lang="en-US" dirty="0" err="1" smtClean="0"/>
              <a:t>inaugurata</a:t>
            </a:r>
            <a:r>
              <a:rPr lang="en-US" dirty="0" smtClean="0"/>
              <a:t> </a:t>
            </a:r>
            <a:r>
              <a:rPr lang="en-US" dirty="0" err="1" smtClean="0"/>
              <a:t>il</a:t>
            </a:r>
            <a:r>
              <a:rPr lang="en-US" baseline="0" dirty="0" smtClean="0"/>
              <a:t> 31 </a:t>
            </a:r>
            <a:r>
              <a:rPr lang="en-US" baseline="0" dirty="0" err="1" smtClean="0"/>
              <a:t>Marzo</a:t>
            </a:r>
            <a:r>
              <a:rPr lang="en-US" baseline="0" dirty="0" smtClean="0"/>
              <a:t> 1889, ~</a:t>
            </a:r>
            <a:r>
              <a:rPr lang="en-US" baseline="0" dirty="0" err="1" smtClean="0"/>
              <a:t>centenario</a:t>
            </a:r>
            <a:r>
              <a:rPr lang="en-US" baseline="0" dirty="0" smtClean="0"/>
              <a:t> </a:t>
            </a:r>
            <a:r>
              <a:rPr lang="en-US" baseline="0" dirty="0" err="1" smtClean="0"/>
              <a:t>della</a:t>
            </a:r>
            <a:r>
              <a:rPr lang="en-US" baseline="0" dirty="0" smtClean="0"/>
              <a:t> RF, ~5 M </a:t>
            </a:r>
            <a:r>
              <a:rPr lang="en-US" baseline="0" dirty="0" err="1" smtClean="0"/>
              <a:t>visitatori</a:t>
            </a:r>
            <a:r>
              <a:rPr lang="en-US" baseline="0" dirty="0" smtClean="0"/>
              <a:t>/anno, 7300 t, +50-60 t di </a:t>
            </a:r>
            <a:r>
              <a:rPr lang="en-US" baseline="0" dirty="0" err="1" smtClean="0"/>
              <a:t>vernice</a:t>
            </a:r>
            <a:r>
              <a:rPr lang="en-US" baseline="0" dirty="0" smtClean="0"/>
              <a:t> </a:t>
            </a:r>
            <a:r>
              <a:rPr lang="en-US" baseline="0" dirty="0" err="1" smtClean="0"/>
              <a:t>ogni</a:t>
            </a:r>
            <a:r>
              <a:rPr lang="en-US" baseline="0" dirty="0" smtClean="0"/>
              <a:t> 7 </a:t>
            </a:r>
            <a:r>
              <a:rPr lang="en-US" baseline="0" dirty="0" err="1" smtClean="0"/>
              <a:t>anni</a:t>
            </a:r>
            <a:r>
              <a:rPr lang="en-US" baseline="0" dirty="0" smtClean="0"/>
              <a:t> (19x50-60 = 950-1140 t), la </a:t>
            </a:r>
            <a:r>
              <a:rPr lang="en-US" baseline="0" dirty="0" err="1" smtClean="0"/>
              <a:t>sua</a:t>
            </a:r>
            <a:r>
              <a:rPr lang="en-US" baseline="0" dirty="0" smtClean="0"/>
              <a:t> </a:t>
            </a:r>
            <a:r>
              <a:rPr lang="en-US" baseline="0" dirty="0" err="1" smtClean="0"/>
              <a:t>altezza</a:t>
            </a:r>
            <a:r>
              <a:rPr lang="en-US" baseline="0" dirty="0" smtClean="0"/>
              <a:t> </a:t>
            </a:r>
            <a:r>
              <a:rPr lang="en-US" baseline="0" dirty="0" err="1" smtClean="0"/>
              <a:t>varia</a:t>
            </a:r>
            <a:r>
              <a:rPr lang="en-US" baseline="0" dirty="0" smtClean="0"/>
              <a:t> di 15 cm in </a:t>
            </a:r>
            <a:r>
              <a:rPr lang="en-US" baseline="0" dirty="0" err="1" smtClean="0"/>
              <a:t>funzione</a:t>
            </a:r>
            <a:r>
              <a:rPr lang="en-US" baseline="0" dirty="0" smtClean="0"/>
              <a:t> </a:t>
            </a:r>
            <a:r>
              <a:rPr lang="en-US" baseline="0" dirty="0" err="1" smtClean="0"/>
              <a:t>della</a:t>
            </a:r>
            <a:r>
              <a:rPr lang="en-US" baseline="0" dirty="0" smtClean="0"/>
              <a:t> </a:t>
            </a:r>
            <a:r>
              <a:rPr lang="en-US" baseline="0" dirty="0" err="1" smtClean="0"/>
              <a:t>temperatura</a:t>
            </a:r>
            <a:r>
              <a:rPr lang="en-US" baseline="0" dirty="0" smtClean="0"/>
              <a:t>, </a:t>
            </a:r>
            <a:r>
              <a:rPr lang="en-US" baseline="0" dirty="0" err="1" smtClean="0"/>
              <a:t>l’oscillazione</a:t>
            </a:r>
            <a:r>
              <a:rPr lang="en-US" baseline="0" dirty="0" smtClean="0"/>
              <a:t> </a:t>
            </a:r>
            <a:r>
              <a:rPr lang="en-US" baseline="0" dirty="0" err="1" smtClean="0"/>
              <a:t>nel</a:t>
            </a:r>
            <a:r>
              <a:rPr lang="en-US" baseline="0" dirty="0" smtClean="0"/>
              <a:t> </a:t>
            </a:r>
            <a:r>
              <a:rPr lang="en-US" baseline="0" dirty="0" err="1" smtClean="0"/>
              <a:t>vento</a:t>
            </a:r>
            <a:r>
              <a:rPr lang="en-US" baseline="0" dirty="0" smtClean="0"/>
              <a:t> e` di 6-7 cm </a:t>
            </a:r>
            <a:r>
              <a:rPr lang="en-US" dirty="0" smtClean="0"/>
              <a:t> </a:t>
            </a:r>
            <a:endParaRPr lang="en-GB" dirty="0" smtClean="0"/>
          </a:p>
          <a:p>
            <a:r>
              <a:rPr lang="en-US" dirty="0" smtClean="0"/>
              <a:t>2) ~13.7 10^9 </a:t>
            </a:r>
            <a:r>
              <a:rPr lang="en-US" dirty="0" err="1" smtClean="0"/>
              <a:t>anni</a:t>
            </a:r>
            <a:endParaRPr lang="en-US" dirty="0" smtClean="0"/>
          </a:p>
          <a:p>
            <a:r>
              <a:rPr lang="en-US" dirty="0" smtClean="0"/>
              <a:t>4) OPERA </a:t>
            </a:r>
            <a:r>
              <a:rPr lang="en-US" dirty="0" err="1" smtClean="0"/>
              <a:t>docet</a:t>
            </a:r>
            <a:endParaRPr lang="en-GB" dirty="0"/>
          </a:p>
        </p:txBody>
      </p:sp>
      <p:sp>
        <p:nvSpPr>
          <p:cNvPr id="4" name="Slide Number Placeholder 3"/>
          <p:cNvSpPr>
            <a:spLocks noGrp="1"/>
          </p:cNvSpPr>
          <p:nvPr>
            <p:ph type="sldNum" sz="quarter" idx="10"/>
          </p:nvPr>
        </p:nvSpPr>
        <p:spPr/>
        <p:txBody>
          <a:bodyPr/>
          <a:lstStyle/>
          <a:p>
            <a:fld id="{E67EC6CD-D884-4660-A561-B30DC8E2A9DB}" type="slidenum">
              <a:rPr lang="en-US" smtClean="0"/>
              <a:pPr/>
              <a:t>14</a:t>
            </a:fld>
            <a:endParaRPr lang="en-US"/>
          </a:p>
        </p:txBody>
      </p:sp>
    </p:spTree>
    <p:extLst>
      <p:ext uri="{BB962C8B-B14F-4D97-AF65-F5344CB8AC3E}">
        <p14:creationId xmlns:p14="http://schemas.microsoft.com/office/powerpoint/2010/main" val="3033440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mar 13</a:t>
            </a:r>
            <a:endParaRPr lang="en-US"/>
          </a:p>
        </p:txBody>
      </p:sp>
      <p:sp>
        <p:nvSpPr>
          <p:cNvPr id="6" name="Slide Number Placeholder 5"/>
          <p:cNvSpPr>
            <a:spLocks noGrp="1"/>
          </p:cNvSpPr>
          <p:nvPr>
            <p:ph type="sldNum" sz="quarter" idx="12"/>
          </p:nvPr>
        </p:nvSpPr>
        <p:spPr/>
        <p:txBody>
          <a:bodyPr/>
          <a:lstStyle>
            <a:lvl1pPr>
              <a:defRPr/>
            </a:lvl1pPr>
          </a:lstStyle>
          <a:p>
            <a:fld id="{6DA3C146-2C44-4169-885A-1B26C86EE775}" type="slidenum">
              <a:rPr lang="en-US"/>
              <a:pPr/>
              <a:t>‹#›</a:t>
            </a:fld>
            <a:endParaRPr lang="en-US"/>
          </a:p>
        </p:txBody>
      </p:sp>
    </p:spTree>
    <p:extLst>
      <p:ext uri="{BB962C8B-B14F-4D97-AF65-F5344CB8AC3E}">
        <p14:creationId xmlns:p14="http://schemas.microsoft.com/office/powerpoint/2010/main" val="1932285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mar 13</a:t>
            </a:r>
            <a:endParaRPr lang="en-US"/>
          </a:p>
        </p:txBody>
      </p:sp>
      <p:sp>
        <p:nvSpPr>
          <p:cNvPr id="6" name="Slide Number Placeholder 5"/>
          <p:cNvSpPr>
            <a:spLocks noGrp="1"/>
          </p:cNvSpPr>
          <p:nvPr>
            <p:ph type="sldNum" sz="quarter" idx="12"/>
          </p:nvPr>
        </p:nvSpPr>
        <p:spPr/>
        <p:txBody>
          <a:bodyPr/>
          <a:lstStyle>
            <a:lvl1pPr>
              <a:defRPr/>
            </a:lvl1pPr>
          </a:lstStyle>
          <a:p>
            <a:fld id="{E6973E62-350A-4C2F-85B2-18CA1A722E71}" type="slidenum">
              <a:rPr lang="en-US"/>
              <a:pPr/>
              <a:t>‹#›</a:t>
            </a:fld>
            <a:endParaRPr lang="en-US"/>
          </a:p>
        </p:txBody>
      </p:sp>
    </p:spTree>
    <p:extLst>
      <p:ext uri="{BB962C8B-B14F-4D97-AF65-F5344CB8AC3E}">
        <p14:creationId xmlns:p14="http://schemas.microsoft.com/office/powerpoint/2010/main" val="2302651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188913"/>
            <a:ext cx="2124075" cy="60483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188913"/>
            <a:ext cx="6219825" cy="6048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mar 13</a:t>
            </a:r>
            <a:endParaRPr lang="en-US"/>
          </a:p>
        </p:txBody>
      </p:sp>
      <p:sp>
        <p:nvSpPr>
          <p:cNvPr id="6" name="Slide Number Placeholder 5"/>
          <p:cNvSpPr>
            <a:spLocks noGrp="1"/>
          </p:cNvSpPr>
          <p:nvPr>
            <p:ph type="sldNum" sz="quarter" idx="12"/>
          </p:nvPr>
        </p:nvSpPr>
        <p:spPr/>
        <p:txBody>
          <a:bodyPr/>
          <a:lstStyle>
            <a:lvl1pPr>
              <a:defRPr/>
            </a:lvl1pPr>
          </a:lstStyle>
          <a:p>
            <a:fld id="{C92C6D52-F7F0-4A6B-BE13-7AB6652710D7}" type="slidenum">
              <a:rPr lang="en-US"/>
              <a:pPr/>
              <a:t>‹#›</a:t>
            </a:fld>
            <a:endParaRPr lang="en-US"/>
          </a:p>
        </p:txBody>
      </p:sp>
    </p:spTree>
    <p:extLst>
      <p:ext uri="{BB962C8B-B14F-4D97-AF65-F5344CB8AC3E}">
        <p14:creationId xmlns:p14="http://schemas.microsoft.com/office/powerpoint/2010/main" val="308988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3350" y="188913"/>
            <a:ext cx="7221538" cy="5746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3850" y="1052513"/>
            <a:ext cx="4171950"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052513"/>
            <a:ext cx="4171950"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08725"/>
            <a:ext cx="2133600" cy="412750"/>
          </a:xfrm>
        </p:spPr>
        <p:txBody>
          <a:bodyPr/>
          <a:lstStyle>
            <a:lvl1pPr>
              <a:defRPr/>
            </a:lvl1pPr>
          </a:lstStyle>
          <a:p>
            <a:endParaRPr lang="en-US"/>
          </a:p>
        </p:txBody>
      </p:sp>
      <p:sp>
        <p:nvSpPr>
          <p:cNvPr id="6" name="Footer Placeholder 5"/>
          <p:cNvSpPr>
            <a:spLocks noGrp="1"/>
          </p:cNvSpPr>
          <p:nvPr>
            <p:ph type="ftr" sz="quarter" idx="11"/>
          </p:nvPr>
        </p:nvSpPr>
        <p:spPr>
          <a:xfrm>
            <a:off x="3124200" y="6308725"/>
            <a:ext cx="2895600" cy="412750"/>
          </a:xfrm>
        </p:spPr>
        <p:txBody>
          <a:bodyPr/>
          <a:lstStyle>
            <a:lvl1pPr>
              <a:defRPr/>
            </a:lvl1pPr>
          </a:lstStyle>
          <a:p>
            <a:r>
              <a:rPr lang="en-US" smtClean="0"/>
              <a:t>fln mar 13</a:t>
            </a:r>
            <a:endParaRPr lang="en-US"/>
          </a:p>
        </p:txBody>
      </p:sp>
      <p:sp>
        <p:nvSpPr>
          <p:cNvPr id="7" name="Slide Number Placeholder 6"/>
          <p:cNvSpPr>
            <a:spLocks noGrp="1"/>
          </p:cNvSpPr>
          <p:nvPr>
            <p:ph type="sldNum" sz="quarter" idx="12"/>
          </p:nvPr>
        </p:nvSpPr>
        <p:spPr>
          <a:xfrm>
            <a:off x="6553200" y="6308725"/>
            <a:ext cx="2133600" cy="412750"/>
          </a:xfrm>
        </p:spPr>
        <p:txBody>
          <a:bodyPr/>
          <a:lstStyle>
            <a:lvl1pPr>
              <a:defRPr/>
            </a:lvl1pPr>
          </a:lstStyle>
          <a:p>
            <a:fld id="{4F4851C1-3717-484F-BA84-B7639C3BB0B0}" type="slidenum">
              <a:rPr lang="en-US"/>
              <a:pPr/>
              <a:t>‹#›</a:t>
            </a:fld>
            <a:endParaRPr lang="en-US"/>
          </a:p>
        </p:txBody>
      </p:sp>
    </p:spTree>
    <p:extLst>
      <p:ext uri="{BB962C8B-B14F-4D97-AF65-F5344CB8AC3E}">
        <p14:creationId xmlns:p14="http://schemas.microsoft.com/office/powerpoint/2010/main" val="730457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03350" y="188913"/>
            <a:ext cx="7221538" cy="57467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052513"/>
            <a:ext cx="4171950"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052513"/>
            <a:ext cx="4171950" cy="2516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721100"/>
            <a:ext cx="4171950" cy="2516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308725"/>
            <a:ext cx="2133600" cy="412750"/>
          </a:xfrm>
        </p:spPr>
        <p:txBody>
          <a:bodyPr/>
          <a:lstStyle>
            <a:lvl1pPr>
              <a:defRPr/>
            </a:lvl1pPr>
          </a:lstStyle>
          <a:p>
            <a:endParaRPr lang="en-US"/>
          </a:p>
        </p:txBody>
      </p:sp>
      <p:sp>
        <p:nvSpPr>
          <p:cNvPr id="7" name="Footer Placeholder 6"/>
          <p:cNvSpPr>
            <a:spLocks noGrp="1"/>
          </p:cNvSpPr>
          <p:nvPr>
            <p:ph type="ftr" sz="quarter" idx="11"/>
          </p:nvPr>
        </p:nvSpPr>
        <p:spPr>
          <a:xfrm>
            <a:off x="3124200" y="6308725"/>
            <a:ext cx="2895600" cy="412750"/>
          </a:xfrm>
        </p:spPr>
        <p:txBody>
          <a:bodyPr/>
          <a:lstStyle>
            <a:lvl1pPr>
              <a:defRPr/>
            </a:lvl1pPr>
          </a:lstStyle>
          <a:p>
            <a:r>
              <a:rPr lang="en-US" smtClean="0"/>
              <a:t>fln mar 13</a:t>
            </a:r>
            <a:endParaRPr lang="en-US"/>
          </a:p>
        </p:txBody>
      </p:sp>
      <p:sp>
        <p:nvSpPr>
          <p:cNvPr id="8" name="Slide Number Placeholder 7"/>
          <p:cNvSpPr>
            <a:spLocks noGrp="1"/>
          </p:cNvSpPr>
          <p:nvPr>
            <p:ph type="sldNum" sz="quarter" idx="12"/>
          </p:nvPr>
        </p:nvSpPr>
        <p:spPr>
          <a:xfrm>
            <a:off x="6553200" y="6308725"/>
            <a:ext cx="2133600" cy="412750"/>
          </a:xfrm>
        </p:spPr>
        <p:txBody>
          <a:bodyPr/>
          <a:lstStyle>
            <a:lvl1pPr>
              <a:defRPr/>
            </a:lvl1pPr>
          </a:lstStyle>
          <a:p>
            <a:fld id="{5CD5FF84-FDA9-49B7-ADC1-3A5E5D03C3FC}" type="slidenum">
              <a:rPr lang="en-US"/>
              <a:pPr/>
              <a:t>‹#›</a:t>
            </a:fld>
            <a:endParaRPr lang="en-US"/>
          </a:p>
        </p:txBody>
      </p:sp>
    </p:spTree>
    <p:extLst>
      <p:ext uri="{BB962C8B-B14F-4D97-AF65-F5344CB8AC3E}">
        <p14:creationId xmlns:p14="http://schemas.microsoft.com/office/powerpoint/2010/main" val="4173093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mar 13</a:t>
            </a:r>
            <a:endParaRPr lang="en-US"/>
          </a:p>
        </p:txBody>
      </p:sp>
      <p:sp>
        <p:nvSpPr>
          <p:cNvPr id="6" name="Slide Number Placeholder 5"/>
          <p:cNvSpPr>
            <a:spLocks noGrp="1"/>
          </p:cNvSpPr>
          <p:nvPr>
            <p:ph type="sldNum" sz="quarter" idx="12"/>
          </p:nvPr>
        </p:nvSpPr>
        <p:spPr/>
        <p:txBody>
          <a:bodyPr/>
          <a:lstStyle>
            <a:lvl1pPr>
              <a:defRPr/>
            </a:lvl1pPr>
          </a:lstStyle>
          <a:p>
            <a:fld id="{A1905BA0-A860-4E6F-826C-E457EDE88EF8}" type="slidenum">
              <a:rPr lang="en-US"/>
              <a:pPr/>
              <a:t>‹#›</a:t>
            </a:fld>
            <a:endParaRPr lang="en-US"/>
          </a:p>
        </p:txBody>
      </p:sp>
    </p:spTree>
    <p:extLst>
      <p:ext uri="{BB962C8B-B14F-4D97-AF65-F5344CB8AC3E}">
        <p14:creationId xmlns:p14="http://schemas.microsoft.com/office/powerpoint/2010/main" val="302474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mar 13</a:t>
            </a:r>
            <a:endParaRPr lang="en-US"/>
          </a:p>
        </p:txBody>
      </p:sp>
      <p:sp>
        <p:nvSpPr>
          <p:cNvPr id="6" name="Slide Number Placeholder 5"/>
          <p:cNvSpPr>
            <a:spLocks noGrp="1"/>
          </p:cNvSpPr>
          <p:nvPr>
            <p:ph type="sldNum" sz="quarter" idx="12"/>
          </p:nvPr>
        </p:nvSpPr>
        <p:spPr/>
        <p:txBody>
          <a:bodyPr/>
          <a:lstStyle>
            <a:lvl1pPr>
              <a:defRPr/>
            </a:lvl1pPr>
          </a:lstStyle>
          <a:p>
            <a:fld id="{B0D788E7-2AFD-4B7B-93E7-4509CF45B230}" type="slidenum">
              <a:rPr lang="en-US"/>
              <a:pPr/>
              <a:t>‹#›</a:t>
            </a:fld>
            <a:endParaRPr lang="en-US"/>
          </a:p>
        </p:txBody>
      </p:sp>
    </p:spTree>
    <p:extLst>
      <p:ext uri="{BB962C8B-B14F-4D97-AF65-F5344CB8AC3E}">
        <p14:creationId xmlns:p14="http://schemas.microsoft.com/office/powerpoint/2010/main" val="137596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052513"/>
            <a:ext cx="417195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052513"/>
            <a:ext cx="417195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mar 13</a:t>
            </a:r>
            <a:endParaRPr lang="en-US"/>
          </a:p>
        </p:txBody>
      </p:sp>
      <p:sp>
        <p:nvSpPr>
          <p:cNvPr id="7" name="Slide Number Placeholder 6"/>
          <p:cNvSpPr>
            <a:spLocks noGrp="1"/>
          </p:cNvSpPr>
          <p:nvPr>
            <p:ph type="sldNum" sz="quarter" idx="12"/>
          </p:nvPr>
        </p:nvSpPr>
        <p:spPr/>
        <p:txBody>
          <a:bodyPr/>
          <a:lstStyle>
            <a:lvl1pPr>
              <a:defRPr/>
            </a:lvl1pPr>
          </a:lstStyle>
          <a:p>
            <a:fld id="{DF39D82E-DAB4-4144-804E-A082C495F30B}" type="slidenum">
              <a:rPr lang="en-US"/>
              <a:pPr/>
              <a:t>‹#›</a:t>
            </a:fld>
            <a:endParaRPr lang="en-US"/>
          </a:p>
        </p:txBody>
      </p:sp>
    </p:spTree>
    <p:extLst>
      <p:ext uri="{BB962C8B-B14F-4D97-AF65-F5344CB8AC3E}">
        <p14:creationId xmlns:p14="http://schemas.microsoft.com/office/powerpoint/2010/main" val="2050962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fln mar 13</a:t>
            </a:r>
            <a:endParaRPr lang="en-US"/>
          </a:p>
        </p:txBody>
      </p:sp>
      <p:sp>
        <p:nvSpPr>
          <p:cNvPr id="9" name="Slide Number Placeholder 8"/>
          <p:cNvSpPr>
            <a:spLocks noGrp="1"/>
          </p:cNvSpPr>
          <p:nvPr>
            <p:ph type="sldNum" sz="quarter" idx="12"/>
          </p:nvPr>
        </p:nvSpPr>
        <p:spPr/>
        <p:txBody>
          <a:bodyPr/>
          <a:lstStyle>
            <a:lvl1pPr>
              <a:defRPr/>
            </a:lvl1pPr>
          </a:lstStyle>
          <a:p>
            <a:fld id="{045109EC-244D-4627-8472-F288EDD834E1}" type="slidenum">
              <a:rPr lang="en-US"/>
              <a:pPr/>
              <a:t>‹#›</a:t>
            </a:fld>
            <a:endParaRPr lang="en-US"/>
          </a:p>
        </p:txBody>
      </p:sp>
    </p:spTree>
    <p:extLst>
      <p:ext uri="{BB962C8B-B14F-4D97-AF65-F5344CB8AC3E}">
        <p14:creationId xmlns:p14="http://schemas.microsoft.com/office/powerpoint/2010/main" val="726965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fln mar 13</a:t>
            </a:r>
            <a:endParaRPr lang="en-US"/>
          </a:p>
        </p:txBody>
      </p:sp>
      <p:sp>
        <p:nvSpPr>
          <p:cNvPr id="5" name="Slide Number Placeholder 4"/>
          <p:cNvSpPr>
            <a:spLocks noGrp="1"/>
          </p:cNvSpPr>
          <p:nvPr>
            <p:ph type="sldNum" sz="quarter" idx="12"/>
          </p:nvPr>
        </p:nvSpPr>
        <p:spPr/>
        <p:txBody>
          <a:bodyPr/>
          <a:lstStyle>
            <a:lvl1pPr>
              <a:defRPr/>
            </a:lvl1pPr>
          </a:lstStyle>
          <a:p>
            <a:fld id="{062ABBA0-D808-4D4B-BEC7-B77E639E741D}" type="slidenum">
              <a:rPr lang="en-US"/>
              <a:pPr/>
              <a:t>‹#›</a:t>
            </a:fld>
            <a:endParaRPr lang="en-US"/>
          </a:p>
        </p:txBody>
      </p:sp>
    </p:spTree>
    <p:extLst>
      <p:ext uri="{BB962C8B-B14F-4D97-AF65-F5344CB8AC3E}">
        <p14:creationId xmlns:p14="http://schemas.microsoft.com/office/powerpoint/2010/main" val="4023887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fln mar 13</a:t>
            </a:r>
            <a:endParaRPr lang="en-US"/>
          </a:p>
        </p:txBody>
      </p:sp>
      <p:sp>
        <p:nvSpPr>
          <p:cNvPr id="4" name="Slide Number Placeholder 3"/>
          <p:cNvSpPr>
            <a:spLocks noGrp="1"/>
          </p:cNvSpPr>
          <p:nvPr>
            <p:ph type="sldNum" sz="quarter" idx="12"/>
          </p:nvPr>
        </p:nvSpPr>
        <p:spPr/>
        <p:txBody>
          <a:bodyPr/>
          <a:lstStyle>
            <a:lvl1pPr>
              <a:defRPr/>
            </a:lvl1pPr>
          </a:lstStyle>
          <a:p>
            <a:fld id="{B56A5C29-9F70-4355-B38E-5EAA40993692}" type="slidenum">
              <a:rPr lang="en-US"/>
              <a:pPr/>
              <a:t>‹#›</a:t>
            </a:fld>
            <a:endParaRPr lang="en-US"/>
          </a:p>
        </p:txBody>
      </p:sp>
    </p:spTree>
    <p:extLst>
      <p:ext uri="{BB962C8B-B14F-4D97-AF65-F5344CB8AC3E}">
        <p14:creationId xmlns:p14="http://schemas.microsoft.com/office/powerpoint/2010/main" val="2691017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mar 13</a:t>
            </a:r>
            <a:endParaRPr lang="en-US"/>
          </a:p>
        </p:txBody>
      </p:sp>
      <p:sp>
        <p:nvSpPr>
          <p:cNvPr id="7" name="Slide Number Placeholder 6"/>
          <p:cNvSpPr>
            <a:spLocks noGrp="1"/>
          </p:cNvSpPr>
          <p:nvPr>
            <p:ph type="sldNum" sz="quarter" idx="12"/>
          </p:nvPr>
        </p:nvSpPr>
        <p:spPr/>
        <p:txBody>
          <a:bodyPr/>
          <a:lstStyle>
            <a:lvl1pPr>
              <a:defRPr/>
            </a:lvl1pPr>
          </a:lstStyle>
          <a:p>
            <a:fld id="{1248BF35-98BD-40C7-A61F-D31908CD8D4D}" type="slidenum">
              <a:rPr lang="en-US"/>
              <a:pPr/>
              <a:t>‹#›</a:t>
            </a:fld>
            <a:endParaRPr lang="en-US"/>
          </a:p>
        </p:txBody>
      </p:sp>
    </p:spTree>
    <p:extLst>
      <p:ext uri="{BB962C8B-B14F-4D97-AF65-F5344CB8AC3E}">
        <p14:creationId xmlns:p14="http://schemas.microsoft.com/office/powerpoint/2010/main" val="3302296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mar 13</a:t>
            </a:r>
            <a:endParaRPr lang="en-US"/>
          </a:p>
        </p:txBody>
      </p:sp>
      <p:sp>
        <p:nvSpPr>
          <p:cNvPr id="7" name="Slide Number Placeholder 6"/>
          <p:cNvSpPr>
            <a:spLocks noGrp="1"/>
          </p:cNvSpPr>
          <p:nvPr>
            <p:ph type="sldNum" sz="quarter" idx="12"/>
          </p:nvPr>
        </p:nvSpPr>
        <p:spPr/>
        <p:txBody>
          <a:bodyPr/>
          <a:lstStyle>
            <a:lvl1pPr>
              <a:defRPr/>
            </a:lvl1pPr>
          </a:lstStyle>
          <a:p>
            <a:fld id="{744BD1A9-95BE-4E6A-8C67-B2E1FF2369D6}" type="slidenum">
              <a:rPr lang="en-US"/>
              <a:pPr/>
              <a:t>‹#›</a:t>
            </a:fld>
            <a:endParaRPr lang="en-US"/>
          </a:p>
        </p:txBody>
      </p:sp>
    </p:spTree>
    <p:extLst>
      <p:ext uri="{BB962C8B-B14F-4D97-AF65-F5344CB8AC3E}">
        <p14:creationId xmlns:p14="http://schemas.microsoft.com/office/powerpoint/2010/main" val="2035137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403350" y="188913"/>
            <a:ext cx="7221538"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323850" y="1052513"/>
            <a:ext cx="8496300"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308725"/>
            <a:ext cx="2133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4101" name="Rectangle 5"/>
          <p:cNvSpPr>
            <a:spLocks noGrp="1" noChangeArrowheads="1"/>
          </p:cNvSpPr>
          <p:nvPr>
            <p:ph type="ftr" sz="quarter" idx="3"/>
          </p:nvPr>
        </p:nvSpPr>
        <p:spPr bwMode="auto">
          <a:xfrm>
            <a:off x="3124200" y="6308725"/>
            <a:ext cx="289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r>
              <a:rPr lang="en-US" smtClean="0"/>
              <a:t>fln mar 13</a:t>
            </a:r>
            <a:endParaRPr lang="en-US"/>
          </a:p>
        </p:txBody>
      </p:sp>
      <p:sp>
        <p:nvSpPr>
          <p:cNvPr id="4102" name="Rectangle 6"/>
          <p:cNvSpPr>
            <a:spLocks noGrp="1" noChangeArrowheads="1"/>
          </p:cNvSpPr>
          <p:nvPr>
            <p:ph type="sldNum" sz="quarter" idx="4"/>
          </p:nvPr>
        </p:nvSpPr>
        <p:spPr bwMode="auto">
          <a:xfrm>
            <a:off x="6553200" y="6308725"/>
            <a:ext cx="2133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B7923A1-3D41-427B-BB1A-26FADEAEC4FD}" type="slidenum">
              <a:rPr lang="en-US"/>
              <a:pPr/>
              <a:t>‹#›</a:t>
            </a:fld>
            <a:endParaRPr lang="en-US"/>
          </a:p>
        </p:txBody>
      </p:sp>
      <p:graphicFrame>
        <p:nvGraphicFramePr>
          <p:cNvPr id="4103" name="Object 7"/>
          <p:cNvGraphicFramePr>
            <a:graphicFrameLocks noChangeAspect="1"/>
          </p:cNvGraphicFramePr>
          <p:nvPr/>
        </p:nvGraphicFramePr>
        <p:xfrm>
          <a:off x="323850" y="115888"/>
          <a:ext cx="831850" cy="908050"/>
        </p:xfrm>
        <a:graphic>
          <a:graphicData uri="http://schemas.openxmlformats.org/presentationml/2006/ole">
            <mc:AlternateContent xmlns:mc="http://schemas.openxmlformats.org/markup-compatibility/2006">
              <mc:Choice xmlns:v="urn:schemas-microsoft-com:vml" Requires="v">
                <p:oleObj spid="_x0000_s4142" r:id="rId16" imgW="815411" imgH="906859" progId="">
                  <p:embed/>
                </p:oleObj>
              </mc:Choice>
              <mc:Fallback>
                <p:oleObj r:id="rId16" imgW="815411" imgH="906859" progId="">
                  <p:embed/>
                  <p:pic>
                    <p:nvPicPr>
                      <p:cNvPr id="0" name="Object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3850" y="115888"/>
                        <a:ext cx="8318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4" name="Line 8"/>
          <p:cNvSpPr>
            <a:spLocks noChangeShapeType="1"/>
          </p:cNvSpPr>
          <p:nvPr/>
        </p:nvSpPr>
        <p:spPr bwMode="auto">
          <a:xfrm>
            <a:off x="1476375" y="836613"/>
            <a:ext cx="7056438" cy="0"/>
          </a:xfrm>
          <a:prstGeom prst="line">
            <a:avLst/>
          </a:prstGeom>
          <a:noFill/>
          <a:ln w="952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dt="0"/>
  <p:txStyles>
    <p:titleStyle>
      <a:lvl1pPr algn="ctr" rtl="0" fontAlgn="base">
        <a:spcBef>
          <a:spcPct val="0"/>
        </a:spcBef>
        <a:spcAft>
          <a:spcPct val="0"/>
        </a:spcAft>
        <a:defRPr sz="2800">
          <a:solidFill>
            <a:schemeClr val="tx2"/>
          </a:solidFill>
          <a:latin typeface="+mj-lt"/>
          <a:ea typeface="+mj-ea"/>
          <a:cs typeface="+mj-cs"/>
        </a:defRPr>
      </a:lvl1pPr>
      <a:lvl2pPr algn="ctr" rtl="0" fontAlgn="base">
        <a:spcBef>
          <a:spcPct val="0"/>
        </a:spcBef>
        <a:spcAft>
          <a:spcPct val="0"/>
        </a:spcAft>
        <a:defRPr sz="2800">
          <a:solidFill>
            <a:schemeClr val="tx2"/>
          </a:solidFill>
          <a:latin typeface="Arial" pitchFamily="34" charset="0"/>
        </a:defRPr>
      </a:lvl2pPr>
      <a:lvl3pPr algn="ctr" rtl="0" fontAlgn="base">
        <a:spcBef>
          <a:spcPct val="0"/>
        </a:spcBef>
        <a:spcAft>
          <a:spcPct val="0"/>
        </a:spcAft>
        <a:defRPr sz="2800">
          <a:solidFill>
            <a:schemeClr val="tx2"/>
          </a:solidFill>
          <a:latin typeface="Arial" pitchFamily="34" charset="0"/>
        </a:defRPr>
      </a:lvl3pPr>
      <a:lvl4pPr algn="ctr" rtl="0" fontAlgn="base">
        <a:spcBef>
          <a:spcPct val="0"/>
        </a:spcBef>
        <a:spcAft>
          <a:spcPct val="0"/>
        </a:spcAft>
        <a:defRPr sz="2800">
          <a:solidFill>
            <a:schemeClr val="tx2"/>
          </a:solidFill>
          <a:latin typeface="Arial" pitchFamily="34" charset="0"/>
        </a:defRPr>
      </a:lvl4pPr>
      <a:lvl5pPr algn="ctr" rtl="0" fontAlgn="base">
        <a:spcBef>
          <a:spcPct val="0"/>
        </a:spcBef>
        <a:spcAft>
          <a:spcPct val="0"/>
        </a:spcAft>
        <a:defRPr sz="2800">
          <a:solidFill>
            <a:schemeClr val="tx2"/>
          </a:solidFill>
          <a:latin typeface="Arial" pitchFamily="34" charset="0"/>
        </a:defRPr>
      </a:lvl5pPr>
      <a:lvl6pPr marL="457200" algn="ctr" rtl="0" fontAlgn="base">
        <a:spcBef>
          <a:spcPct val="0"/>
        </a:spcBef>
        <a:spcAft>
          <a:spcPct val="0"/>
        </a:spcAft>
        <a:defRPr sz="2800">
          <a:solidFill>
            <a:schemeClr val="tx2"/>
          </a:solidFill>
          <a:latin typeface="Arial" pitchFamily="34" charset="0"/>
        </a:defRPr>
      </a:lvl6pPr>
      <a:lvl7pPr marL="914400" algn="ctr" rtl="0" fontAlgn="base">
        <a:spcBef>
          <a:spcPct val="0"/>
        </a:spcBef>
        <a:spcAft>
          <a:spcPct val="0"/>
        </a:spcAft>
        <a:defRPr sz="2800">
          <a:solidFill>
            <a:schemeClr val="tx2"/>
          </a:solidFill>
          <a:latin typeface="Arial" pitchFamily="34" charset="0"/>
        </a:defRPr>
      </a:lvl7pPr>
      <a:lvl8pPr marL="1371600" algn="ctr" rtl="0" fontAlgn="base">
        <a:spcBef>
          <a:spcPct val="0"/>
        </a:spcBef>
        <a:spcAft>
          <a:spcPct val="0"/>
        </a:spcAft>
        <a:defRPr sz="2800">
          <a:solidFill>
            <a:schemeClr val="tx2"/>
          </a:solidFill>
          <a:latin typeface="Arial" pitchFamily="34" charset="0"/>
        </a:defRPr>
      </a:lvl8pPr>
      <a:lvl9pPr marL="1828800" algn="ctr" rtl="0" fontAlgn="base">
        <a:spcBef>
          <a:spcPct val="0"/>
        </a:spcBef>
        <a:spcAft>
          <a:spcPct val="0"/>
        </a:spcAft>
        <a:defRPr sz="2800">
          <a:solidFill>
            <a:schemeClr val="tx2"/>
          </a:solidFill>
          <a:latin typeface="Arial"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avarria@bo.infn.i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bo.infn.it/ctf/eser"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gif"/><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paolo.angelini6@studio.unibo.i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michela.capano@studio.unibo.i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3.emf"/><Relationship Id="rId5" Type="http://schemas.openxmlformats.org/officeDocument/2006/relationships/oleObject" Target="../embeddings/oleObject3.bin"/><Relationship Id="rId4" Type="http://schemas.openxmlformats.org/officeDocument/2006/relationships/image" Target="../media/image42.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6.wmf"/><Relationship Id="rId5" Type="http://schemas.openxmlformats.org/officeDocument/2006/relationships/oleObject" Target="../embeddings/oleObject6.bin"/><Relationship Id="rId4" Type="http://schemas.openxmlformats.org/officeDocument/2006/relationships/image" Target="../media/image45.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file:///C:\ctf\lezioni%202009\Programma%20del%20corso.mht" TargetMode="External"/><Relationship Id="rId3" Type="http://schemas.openxmlformats.org/officeDocument/2006/relationships/hyperlink" Target="http://ishtar.df.unibo.it/mflu/html/cover.html" TargetMode="External"/><Relationship Id="rId7" Type="http://schemas.openxmlformats.org/officeDocument/2006/relationships/hyperlink" Target="file:///C:\ctf\lezioni%202009\CTF%20Homepage.mht" TargetMode="External"/><Relationship Id="rId12" Type="http://schemas.openxmlformats.org/officeDocument/2006/relationships/hyperlink" Target="file:///C:\ctf\lezioni%202009\Copertina%20elettricit&#224;.mht" TargetMode="External"/><Relationship Id="rId2" Type="http://schemas.openxmlformats.org/officeDocument/2006/relationships/hyperlink" Target="http://www.bo.infn.it/ctf/eser" TargetMode="External"/><Relationship Id="rId1" Type="http://schemas.openxmlformats.org/officeDocument/2006/relationships/slideLayout" Target="../slideLayouts/slideLayout2.xml"/><Relationship Id="rId6" Type="http://schemas.openxmlformats.org/officeDocument/2006/relationships/hyperlink" Target="http://ishtar.df.unibo.it/ma/index.htm" TargetMode="External"/><Relationship Id="rId11" Type="http://schemas.openxmlformats.org/officeDocument/2006/relationships/hyperlink" Target="file:///C:\ctf\lezioni%202009\Copertina%20diffusione.mht" TargetMode="External"/><Relationship Id="rId5" Type="http://schemas.openxmlformats.org/officeDocument/2006/relationships/hyperlink" Target="http://ishtar.df.unibo.it/em/elet/cover.html" TargetMode="External"/><Relationship Id="rId10" Type="http://schemas.openxmlformats.org/officeDocument/2006/relationships/hyperlink" Target="file:///C:\ctf\lezioni%202009\Copertina%20fluidi.mht" TargetMode="External"/><Relationship Id="rId4" Type="http://schemas.openxmlformats.org/officeDocument/2006/relationships/hyperlink" Target="http://ishtar.df.unibo.it/dif/html/diffu/index.html" TargetMode="External"/><Relationship Id="rId9" Type="http://schemas.openxmlformats.org/officeDocument/2006/relationships/hyperlink" Target="file:///C:\ctf\lezioni%202009\Esercitazioni%20di%20Fisica.mht"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55.wmf"/><Relationship Id="rId5" Type="http://schemas.openxmlformats.org/officeDocument/2006/relationships/oleObject" Target="../embeddings/oleObject8.bin"/><Relationship Id="rId4" Type="http://schemas.openxmlformats.org/officeDocument/2006/relationships/image" Target="../media/image54.e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56.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63.wmf"/><Relationship Id="rId5" Type="http://schemas.openxmlformats.org/officeDocument/2006/relationships/oleObject" Target="../embeddings/oleObject11.bin"/><Relationship Id="rId4" Type="http://schemas.openxmlformats.org/officeDocument/2006/relationships/image" Target="../media/image62.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13</a:t>
            </a:r>
            <a:endParaRPr lang="en-US"/>
          </a:p>
        </p:txBody>
      </p:sp>
      <p:sp>
        <p:nvSpPr>
          <p:cNvPr id="6" name="Slide Number Placeholder 5"/>
          <p:cNvSpPr>
            <a:spLocks noGrp="1"/>
          </p:cNvSpPr>
          <p:nvPr>
            <p:ph type="sldNum" sz="quarter" idx="12"/>
          </p:nvPr>
        </p:nvSpPr>
        <p:spPr/>
        <p:txBody>
          <a:bodyPr/>
          <a:lstStyle/>
          <a:p>
            <a:fld id="{D245BD8E-9980-43A5-9DD1-3458FB9B4850}" type="slidenum">
              <a:rPr lang="en-US"/>
              <a:pPr/>
              <a:t>1</a:t>
            </a:fld>
            <a:endParaRPr lang="en-US"/>
          </a:p>
        </p:txBody>
      </p:sp>
      <p:sp>
        <p:nvSpPr>
          <p:cNvPr id="2052" name="Rectangle 4"/>
          <p:cNvSpPr>
            <a:spLocks noGrp="1" noChangeArrowheads="1"/>
          </p:cNvSpPr>
          <p:nvPr>
            <p:ph type="ctrTitle"/>
          </p:nvPr>
        </p:nvSpPr>
        <p:spPr/>
        <p:txBody>
          <a:bodyPr/>
          <a:lstStyle/>
          <a:p>
            <a:r>
              <a:rPr lang="it-IT"/>
              <a:t>Corso di Fisica per CTF</a:t>
            </a:r>
          </a:p>
        </p:txBody>
      </p:sp>
      <p:sp>
        <p:nvSpPr>
          <p:cNvPr id="2053" name="Rectangle 5"/>
          <p:cNvSpPr>
            <a:spLocks noGrp="1" noChangeArrowheads="1"/>
          </p:cNvSpPr>
          <p:nvPr>
            <p:ph type="subTitle" idx="1"/>
          </p:nvPr>
        </p:nvSpPr>
        <p:spPr>
          <a:xfrm>
            <a:off x="1371600" y="3573463"/>
            <a:ext cx="6400800" cy="2065337"/>
          </a:xfrm>
        </p:spPr>
        <p:txBody>
          <a:bodyPr/>
          <a:lstStyle/>
          <a:p>
            <a:pPr>
              <a:lnSpc>
                <a:spcPct val="90000"/>
              </a:lnSpc>
            </a:pPr>
            <a:r>
              <a:rPr lang="it-IT" sz="2400" dirty="0"/>
              <a:t>AA </a:t>
            </a:r>
            <a:r>
              <a:rPr lang="it-IT" sz="2400" dirty="0" smtClean="0"/>
              <a:t>2012/13</a:t>
            </a:r>
            <a:endParaRPr lang="it-IT" sz="2400" dirty="0"/>
          </a:p>
          <a:p>
            <a:pPr>
              <a:lnSpc>
                <a:spcPct val="90000"/>
              </a:lnSpc>
            </a:pPr>
            <a:endParaRPr lang="it-IT" sz="2400" dirty="0"/>
          </a:p>
          <a:p>
            <a:pPr algn="r">
              <a:lnSpc>
                <a:spcPct val="90000"/>
              </a:lnSpc>
            </a:pPr>
            <a:r>
              <a:rPr lang="it-IT" sz="2400" dirty="0"/>
              <a:t>F.-L. </a:t>
            </a:r>
            <a:r>
              <a:rPr lang="it-IT" sz="2400" dirty="0" err="1"/>
              <a:t>Navarria</a:t>
            </a:r>
            <a:endParaRPr lang="it-IT" sz="2400" dirty="0"/>
          </a:p>
          <a:p>
            <a:pPr algn="r">
              <a:lnSpc>
                <a:spcPct val="90000"/>
              </a:lnSpc>
            </a:pPr>
            <a:r>
              <a:rPr lang="it-IT" sz="2400" dirty="0" smtClean="0">
                <a:hlinkClick r:id="rId3"/>
              </a:rPr>
              <a:t>francesco.navarria@unibo.it</a:t>
            </a:r>
            <a:endParaRPr lang="it-IT" sz="2400" dirty="0"/>
          </a:p>
          <a:p>
            <a:pPr algn="r">
              <a:lnSpc>
                <a:spcPct val="90000"/>
              </a:lnSpc>
            </a:pPr>
            <a:r>
              <a:rPr lang="it-IT" sz="2400" dirty="0">
                <a:hlinkClick r:id="rId4"/>
              </a:rPr>
              <a:t>http://www.bo.infn.it/ctf/eser</a:t>
            </a:r>
            <a:r>
              <a:rPr lang="it-IT" sz="2400" dirty="0"/>
              <a:t> </a:t>
            </a:r>
          </a:p>
        </p:txBody>
      </p:sp>
      <p:sp>
        <p:nvSpPr>
          <p:cNvPr id="2" name="TextBox 1"/>
          <p:cNvSpPr txBox="1"/>
          <p:nvPr/>
        </p:nvSpPr>
        <p:spPr>
          <a:xfrm>
            <a:off x="251520" y="1196752"/>
            <a:ext cx="4608954" cy="646331"/>
          </a:xfrm>
          <a:prstGeom prst="rect">
            <a:avLst/>
          </a:prstGeom>
          <a:noFill/>
        </p:spPr>
        <p:txBody>
          <a:bodyPr wrap="none" rtlCol="0">
            <a:spAutoFit/>
          </a:bodyPr>
          <a:lstStyle/>
          <a:p>
            <a:r>
              <a:rPr lang="en-US" dirty="0" smtClean="0">
                <a:solidFill>
                  <a:srgbClr val="0070C0"/>
                </a:solidFill>
              </a:rPr>
              <a:t>La </a:t>
            </a:r>
            <a:r>
              <a:rPr lang="en-US" dirty="0" err="1" smtClean="0">
                <a:solidFill>
                  <a:srgbClr val="0070C0"/>
                </a:solidFill>
              </a:rPr>
              <a:t>verit</a:t>
            </a:r>
            <a:r>
              <a:rPr lang="en-US" dirty="0" err="1" smtClean="0">
                <a:solidFill>
                  <a:srgbClr val="0070C0"/>
                </a:solidFill>
                <a:latin typeface="Arial"/>
                <a:cs typeface="Arial"/>
              </a:rPr>
              <a:t>à</a:t>
            </a:r>
            <a:r>
              <a:rPr lang="en-US" dirty="0" smtClean="0">
                <a:solidFill>
                  <a:srgbClr val="0070C0"/>
                </a:solidFill>
                <a:latin typeface="Arial"/>
                <a:cs typeface="Arial"/>
              </a:rPr>
              <a:t> </a:t>
            </a:r>
            <a:r>
              <a:rPr lang="en-US" dirty="0" err="1" smtClean="0">
                <a:solidFill>
                  <a:srgbClr val="0070C0"/>
                </a:solidFill>
                <a:latin typeface="Arial"/>
                <a:cs typeface="Arial"/>
              </a:rPr>
              <a:t>si</a:t>
            </a:r>
            <a:r>
              <a:rPr lang="en-US" dirty="0" smtClean="0">
                <a:solidFill>
                  <a:srgbClr val="0070C0"/>
                </a:solidFill>
                <a:latin typeface="Arial"/>
                <a:cs typeface="Arial"/>
              </a:rPr>
              <a:t> </a:t>
            </a:r>
            <a:r>
              <a:rPr lang="en-US" dirty="0" err="1" smtClean="0">
                <a:solidFill>
                  <a:srgbClr val="0070C0"/>
                </a:solidFill>
                <a:latin typeface="Arial"/>
                <a:cs typeface="Arial"/>
              </a:rPr>
              <a:t>ritrova</a:t>
            </a:r>
            <a:r>
              <a:rPr lang="en-US" dirty="0" smtClean="0">
                <a:solidFill>
                  <a:srgbClr val="0070C0"/>
                </a:solidFill>
                <a:latin typeface="Arial"/>
                <a:cs typeface="Arial"/>
              </a:rPr>
              <a:t>  </a:t>
            </a:r>
            <a:r>
              <a:rPr lang="en-US" dirty="0" err="1" smtClean="0">
                <a:solidFill>
                  <a:srgbClr val="0070C0"/>
                </a:solidFill>
                <a:latin typeface="Arial"/>
                <a:cs typeface="Arial"/>
              </a:rPr>
              <a:t>sempre</a:t>
            </a:r>
            <a:r>
              <a:rPr lang="en-US" dirty="0" smtClean="0">
                <a:solidFill>
                  <a:srgbClr val="0070C0"/>
                </a:solidFill>
                <a:latin typeface="Arial"/>
                <a:cs typeface="Arial"/>
              </a:rPr>
              <a:t> </a:t>
            </a:r>
            <a:r>
              <a:rPr lang="en-US" dirty="0" err="1" smtClean="0">
                <a:solidFill>
                  <a:srgbClr val="0070C0"/>
                </a:solidFill>
                <a:latin typeface="Arial"/>
                <a:cs typeface="Arial"/>
              </a:rPr>
              <a:t>nella</a:t>
            </a:r>
            <a:r>
              <a:rPr lang="en-US" dirty="0" smtClean="0">
                <a:solidFill>
                  <a:srgbClr val="0070C0"/>
                </a:solidFill>
                <a:latin typeface="Arial"/>
                <a:cs typeface="Arial"/>
              </a:rPr>
              <a:t> </a:t>
            </a:r>
            <a:r>
              <a:rPr lang="en-US" dirty="0" err="1" smtClean="0">
                <a:solidFill>
                  <a:srgbClr val="0070C0"/>
                </a:solidFill>
                <a:latin typeface="Arial"/>
                <a:cs typeface="Arial"/>
              </a:rPr>
              <a:t>semplicità</a:t>
            </a:r>
            <a:r>
              <a:rPr lang="en-US" dirty="0" smtClean="0">
                <a:solidFill>
                  <a:srgbClr val="0070C0"/>
                </a:solidFill>
                <a:latin typeface="Arial"/>
                <a:cs typeface="Arial"/>
              </a:rPr>
              <a:t>,</a:t>
            </a:r>
          </a:p>
          <a:p>
            <a:r>
              <a:rPr lang="en-US" dirty="0" err="1" smtClean="0">
                <a:solidFill>
                  <a:srgbClr val="0070C0"/>
                </a:solidFill>
                <a:latin typeface="Arial"/>
                <a:cs typeface="Arial"/>
              </a:rPr>
              <a:t>mai</a:t>
            </a:r>
            <a:r>
              <a:rPr lang="en-US" dirty="0" smtClean="0">
                <a:solidFill>
                  <a:srgbClr val="0070C0"/>
                </a:solidFill>
                <a:latin typeface="Arial"/>
                <a:cs typeface="Arial"/>
              </a:rPr>
              <a:t> </a:t>
            </a:r>
            <a:r>
              <a:rPr lang="en-US" dirty="0" err="1" smtClean="0">
                <a:solidFill>
                  <a:srgbClr val="0070C0"/>
                </a:solidFill>
                <a:latin typeface="Arial"/>
                <a:cs typeface="Arial"/>
              </a:rPr>
              <a:t>nella</a:t>
            </a:r>
            <a:r>
              <a:rPr lang="en-US" dirty="0" smtClean="0">
                <a:solidFill>
                  <a:srgbClr val="0070C0"/>
                </a:solidFill>
                <a:latin typeface="Arial"/>
                <a:cs typeface="Arial"/>
              </a:rPr>
              <a:t> </a:t>
            </a:r>
            <a:r>
              <a:rPr lang="en-US" dirty="0" err="1" smtClean="0">
                <a:solidFill>
                  <a:srgbClr val="0070C0"/>
                </a:solidFill>
                <a:latin typeface="Arial"/>
                <a:cs typeface="Arial"/>
              </a:rPr>
              <a:t>confusione</a:t>
            </a:r>
            <a:r>
              <a:rPr lang="en-US" dirty="0" smtClean="0">
                <a:solidFill>
                  <a:srgbClr val="0070C0"/>
                </a:solidFill>
                <a:latin typeface="Arial"/>
                <a:cs typeface="Arial"/>
              </a:rPr>
              <a:t> (Isaac Newton)</a:t>
            </a:r>
            <a:endParaRPr lang="en-GB" dirty="0">
              <a:solidFill>
                <a:srgbClr val="0070C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13</a:t>
            </a:r>
            <a:endParaRPr lang="en-US"/>
          </a:p>
        </p:txBody>
      </p:sp>
      <p:sp>
        <p:nvSpPr>
          <p:cNvPr id="6" name="Slide Number Placeholder 5"/>
          <p:cNvSpPr>
            <a:spLocks noGrp="1"/>
          </p:cNvSpPr>
          <p:nvPr>
            <p:ph type="sldNum" sz="quarter" idx="12"/>
          </p:nvPr>
        </p:nvSpPr>
        <p:spPr/>
        <p:txBody>
          <a:bodyPr/>
          <a:lstStyle/>
          <a:p>
            <a:fld id="{3283C19C-3222-4DBB-8A33-3D1EA03EC2B2}" type="slidenum">
              <a:rPr lang="en-US"/>
              <a:pPr/>
              <a:t>10</a:t>
            </a:fld>
            <a:endParaRPr lang="en-US"/>
          </a:p>
        </p:txBody>
      </p:sp>
      <p:sp>
        <p:nvSpPr>
          <p:cNvPr id="149506" name="Rectangle 2"/>
          <p:cNvSpPr>
            <a:spLocks noGrp="1" noChangeArrowheads="1"/>
          </p:cNvSpPr>
          <p:nvPr>
            <p:ph type="title"/>
          </p:nvPr>
        </p:nvSpPr>
        <p:spPr/>
        <p:txBody>
          <a:bodyPr/>
          <a:lstStyle/>
          <a:p>
            <a:r>
              <a:rPr lang="it-IT"/>
              <a:t>Ancora sul ‘600</a:t>
            </a:r>
          </a:p>
        </p:txBody>
      </p:sp>
      <p:sp>
        <p:nvSpPr>
          <p:cNvPr id="149507" name="Rectangle 3"/>
          <p:cNvSpPr>
            <a:spLocks noGrp="1" noChangeArrowheads="1"/>
          </p:cNvSpPr>
          <p:nvPr>
            <p:ph type="body" idx="1"/>
          </p:nvPr>
        </p:nvSpPr>
        <p:spPr>
          <a:xfrm>
            <a:off x="107504" y="908720"/>
            <a:ext cx="8856984" cy="5472608"/>
          </a:xfrm>
        </p:spPr>
        <p:txBody>
          <a:bodyPr/>
          <a:lstStyle/>
          <a:p>
            <a:pPr>
              <a:lnSpc>
                <a:spcPct val="90000"/>
              </a:lnSpc>
            </a:pPr>
            <a:r>
              <a:rPr lang="it-IT" sz="2700" dirty="0"/>
              <a:t>Il ‘600 è il secolo delle rivoluzioni</a:t>
            </a:r>
          </a:p>
          <a:p>
            <a:pPr lvl="1">
              <a:lnSpc>
                <a:spcPct val="90000"/>
              </a:lnSpc>
            </a:pPr>
            <a:r>
              <a:rPr lang="it-IT" sz="2300" dirty="0"/>
              <a:t>Giordano Bruno: un universo infinito (ora sappiamo che non è così, ma che è molto più grande di quanto appare ad occhio nudo</a:t>
            </a:r>
            <a:r>
              <a:rPr lang="it-IT" sz="2300" dirty="0" smtClean="0"/>
              <a:t>)</a:t>
            </a:r>
          </a:p>
          <a:p>
            <a:pPr lvl="1">
              <a:lnSpc>
                <a:spcPct val="90000"/>
              </a:lnSpc>
            </a:pPr>
            <a:r>
              <a:rPr lang="it-IT" sz="2300" dirty="0" smtClean="0"/>
              <a:t>la misura e il metodo (Galilei)</a:t>
            </a:r>
            <a:endParaRPr lang="it-IT" sz="2300" dirty="0"/>
          </a:p>
          <a:p>
            <a:pPr lvl="1">
              <a:lnSpc>
                <a:spcPct val="90000"/>
              </a:lnSpc>
            </a:pPr>
            <a:r>
              <a:rPr lang="it-IT" sz="2300" dirty="0"/>
              <a:t>le leggi della meccanica </a:t>
            </a:r>
            <a:r>
              <a:rPr lang="it-IT" sz="2300" dirty="0" smtClean="0"/>
              <a:t>((Galilei), Newton, fino </a:t>
            </a:r>
            <a:r>
              <a:rPr lang="it-IT" sz="2300" dirty="0"/>
              <a:t>ad allora c’era stato solo Aristotele)</a:t>
            </a:r>
          </a:p>
          <a:p>
            <a:pPr lvl="1">
              <a:lnSpc>
                <a:spcPct val="90000"/>
              </a:lnSpc>
            </a:pPr>
            <a:r>
              <a:rPr lang="it-IT" sz="2300" dirty="0"/>
              <a:t>il calcolo infinitesimale (Newton, Leibnitz)</a:t>
            </a:r>
          </a:p>
          <a:p>
            <a:pPr lvl="1">
              <a:lnSpc>
                <a:spcPct val="90000"/>
              </a:lnSpc>
            </a:pPr>
            <a:r>
              <a:rPr lang="it-IT" sz="2300" dirty="0"/>
              <a:t>la perdita della certezza e la nascita del calcolo delle probabilità (B. Pascal, Lettera del 24 Agosto 1654 a P. de </a:t>
            </a:r>
            <a:r>
              <a:rPr lang="it-IT" sz="2300" dirty="0" err="1"/>
              <a:t>Fermat</a:t>
            </a:r>
            <a:r>
              <a:rPr lang="it-IT" sz="2300" dirty="0"/>
              <a:t> sul gioco incompiuto): il futuro non è più imprevedibile, possiamo pianificare le nostre attività e la nostra vita sulla base della probabilità di verificarsi dei più svariati eventi – nozione di rischio, utile in tutti i casi di imperfezione, quindi sempre </a:t>
            </a:r>
            <a:r>
              <a:rPr lang="it-IT" sz="2300" dirty="0" smtClean="0"/>
              <a:t>– nozione di incertezza, fondamentale per la misura</a:t>
            </a:r>
            <a:endParaRPr lang="it-IT" sz="23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Misura</a:t>
            </a:r>
            <a:endParaRPr lang="en-GB" dirty="0"/>
          </a:p>
        </p:txBody>
      </p:sp>
      <p:sp>
        <p:nvSpPr>
          <p:cNvPr id="3" name="Content Placeholder 2"/>
          <p:cNvSpPr>
            <a:spLocks noGrp="1"/>
          </p:cNvSpPr>
          <p:nvPr>
            <p:ph idx="1"/>
          </p:nvPr>
        </p:nvSpPr>
        <p:spPr/>
        <p:txBody>
          <a:bodyPr/>
          <a:lstStyle/>
          <a:p>
            <a:r>
              <a:rPr lang="en-US" dirty="0" smtClean="0">
                <a:solidFill>
                  <a:srgbClr val="00B050"/>
                </a:solidFill>
              </a:rPr>
              <a:t>Due </a:t>
            </a:r>
            <a:r>
              <a:rPr lang="en-US" dirty="0" err="1" smtClean="0">
                <a:solidFill>
                  <a:srgbClr val="00B050"/>
                </a:solidFill>
              </a:rPr>
              <a:t>caratteristiche</a:t>
            </a:r>
            <a:r>
              <a:rPr lang="en-US" dirty="0" smtClean="0">
                <a:solidFill>
                  <a:srgbClr val="00B050"/>
                </a:solidFill>
              </a:rPr>
              <a:t> </a:t>
            </a:r>
            <a:r>
              <a:rPr lang="en-US" dirty="0" err="1" smtClean="0">
                <a:solidFill>
                  <a:srgbClr val="00B050"/>
                </a:solidFill>
              </a:rPr>
              <a:t>sono</a:t>
            </a:r>
            <a:r>
              <a:rPr lang="en-US" dirty="0" smtClean="0">
                <a:solidFill>
                  <a:srgbClr val="00B050"/>
                </a:solidFill>
              </a:rPr>
              <a:t> </a:t>
            </a:r>
            <a:r>
              <a:rPr lang="en-US" dirty="0" err="1" smtClean="0">
                <a:solidFill>
                  <a:srgbClr val="00B050"/>
                </a:solidFill>
              </a:rPr>
              <a:t>inseparabili</a:t>
            </a:r>
            <a:r>
              <a:rPr lang="en-US" dirty="0" smtClean="0">
                <a:solidFill>
                  <a:srgbClr val="00B050"/>
                </a:solidFill>
              </a:rPr>
              <a:t> dal </a:t>
            </a:r>
            <a:r>
              <a:rPr lang="en-US" dirty="0" err="1" smtClean="0">
                <a:solidFill>
                  <a:srgbClr val="00B050"/>
                </a:solidFill>
              </a:rPr>
              <a:t>concetto</a:t>
            </a:r>
            <a:r>
              <a:rPr lang="en-US" dirty="0" smtClean="0">
                <a:solidFill>
                  <a:srgbClr val="00B050"/>
                </a:solidFill>
              </a:rPr>
              <a:t> di </a:t>
            </a:r>
            <a:r>
              <a:rPr lang="en-US" dirty="0" err="1" smtClean="0">
                <a:solidFill>
                  <a:srgbClr val="00B050"/>
                </a:solidFill>
              </a:rPr>
              <a:t>misura</a:t>
            </a:r>
            <a:r>
              <a:rPr lang="en-US" dirty="0" smtClean="0">
                <a:solidFill>
                  <a:srgbClr val="00B050"/>
                </a:solidFill>
              </a:rPr>
              <a:t> (di </a:t>
            </a:r>
            <a:r>
              <a:rPr lang="en-US" dirty="0" err="1" smtClean="0">
                <a:solidFill>
                  <a:srgbClr val="00B050"/>
                </a:solidFill>
              </a:rPr>
              <a:t>una</a:t>
            </a:r>
            <a:r>
              <a:rPr lang="en-US" dirty="0" smtClean="0">
                <a:solidFill>
                  <a:srgbClr val="00B050"/>
                </a:solidFill>
              </a:rPr>
              <a:t> </a:t>
            </a:r>
            <a:r>
              <a:rPr lang="en-US" dirty="0" err="1" smtClean="0">
                <a:solidFill>
                  <a:srgbClr val="00B050"/>
                </a:solidFill>
              </a:rPr>
              <a:t>grandezza</a:t>
            </a:r>
            <a:r>
              <a:rPr lang="en-US" dirty="0" smtClean="0">
                <a:solidFill>
                  <a:srgbClr val="00B050"/>
                </a:solidFill>
              </a:rPr>
              <a:t> </a:t>
            </a:r>
            <a:r>
              <a:rPr lang="en-US" dirty="0" err="1" smtClean="0">
                <a:solidFill>
                  <a:srgbClr val="00B050"/>
                </a:solidFill>
              </a:rPr>
              <a:t>fisica</a:t>
            </a:r>
            <a:r>
              <a:rPr lang="en-US" dirty="0" smtClean="0">
                <a:solidFill>
                  <a:srgbClr val="00B050"/>
                </a:solidFill>
              </a:rPr>
              <a:t>)</a:t>
            </a:r>
          </a:p>
          <a:p>
            <a:pPr lvl="1"/>
            <a:r>
              <a:rPr lang="en-US" dirty="0" err="1" smtClean="0"/>
              <a:t>Gli</a:t>
            </a:r>
            <a:r>
              <a:rPr lang="en-US" dirty="0" smtClean="0"/>
              <a:t> </a:t>
            </a:r>
            <a:r>
              <a:rPr lang="en-US" dirty="0" err="1" smtClean="0"/>
              <a:t>ordini</a:t>
            </a:r>
            <a:r>
              <a:rPr lang="en-US" dirty="0" smtClean="0"/>
              <a:t> di </a:t>
            </a:r>
            <a:r>
              <a:rPr lang="en-US" dirty="0" err="1" smtClean="0"/>
              <a:t>grandezza</a:t>
            </a:r>
            <a:r>
              <a:rPr lang="en-US" dirty="0" smtClean="0"/>
              <a:t> (le </a:t>
            </a:r>
            <a:r>
              <a:rPr lang="en-US" dirty="0" err="1" smtClean="0"/>
              <a:t>unita</a:t>
            </a:r>
            <a:r>
              <a:rPr lang="en-US" dirty="0" smtClean="0"/>
              <a:t>` di </a:t>
            </a:r>
            <a:r>
              <a:rPr lang="en-US" dirty="0" err="1" smtClean="0"/>
              <a:t>misura</a:t>
            </a:r>
            <a:r>
              <a:rPr lang="en-US" dirty="0" smtClean="0"/>
              <a:t> </a:t>
            </a:r>
            <a:r>
              <a:rPr lang="en-US" dirty="0" err="1" smtClean="0"/>
              <a:t>sono</a:t>
            </a:r>
            <a:r>
              <a:rPr lang="en-US" dirty="0" smtClean="0"/>
              <a:t> </a:t>
            </a:r>
            <a:r>
              <a:rPr lang="en-US" dirty="0" err="1" smtClean="0"/>
              <a:t>comunque</a:t>
            </a:r>
            <a:r>
              <a:rPr lang="en-US" dirty="0" smtClean="0"/>
              <a:t> </a:t>
            </a:r>
            <a:r>
              <a:rPr lang="en-US" dirty="0" err="1" smtClean="0"/>
              <a:t>scelte</a:t>
            </a:r>
            <a:r>
              <a:rPr lang="en-US" dirty="0" smtClean="0"/>
              <a:t> ‘</a:t>
            </a:r>
            <a:r>
              <a:rPr lang="en-US" dirty="0" err="1" smtClean="0"/>
              <a:t>arbitrariamente</a:t>
            </a:r>
            <a:r>
              <a:rPr lang="en-US" dirty="0" smtClean="0"/>
              <a:t>’/</a:t>
            </a:r>
            <a:r>
              <a:rPr lang="en-US" dirty="0" err="1" smtClean="0"/>
              <a:t>indipendentemente</a:t>
            </a:r>
            <a:r>
              <a:rPr lang="en-US" dirty="0" smtClean="0"/>
              <a:t>)</a:t>
            </a:r>
          </a:p>
          <a:p>
            <a:pPr lvl="1"/>
            <a:r>
              <a:rPr lang="en-US" dirty="0" err="1" smtClean="0"/>
              <a:t>L’incertezza</a:t>
            </a:r>
            <a:r>
              <a:rPr lang="en-US" dirty="0" smtClean="0"/>
              <a:t> </a:t>
            </a:r>
            <a:r>
              <a:rPr lang="en-US" dirty="0" err="1" smtClean="0"/>
              <a:t>ossia</a:t>
            </a:r>
            <a:r>
              <a:rPr lang="en-US" dirty="0" smtClean="0"/>
              <a:t> </a:t>
            </a:r>
            <a:r>
              <a:rPr lang="en-US" dirty="0" err="1" smtClean="0"/>
              <a:t>l’errore</a:t>
            </a:r>
            <a:r>
              <a:rPr lang="en-US" dirty="0" smtClean="0"/>
              <a:t> di </a:t>
            </a:r>
            <a:r>
              <a:rPr lang="en-US" dirty="0" err="1" smtClean="0"/>
              <a:t>misura</a:t>
            </a:r>
            <a:r>
              <a:rPr lang="en-US" dirty="0" smtClean="0"/>
              <a:t> (</a:t>
            </a:r>
            <a:r>
              <a:rPr lang="en-US" dirty="0" err="1" smtClean="0"/>
              <a:t>che</a:t>
            </a:r>
            <a:r>
              <a:rPr lang="en-US" dirty="0" smtClean="0"/>
              <a:t> </a:t>
            </a:r>
            <a:r>
              <a:rPr lang="en-US" dirty="0" err="1" smtClean="0"/>
              <a:t>si</a:t>
            </a:r>
            <a:r>
              <a:rPr lang="en-US" dirty="0" smtClean="0"/>
              <a:t> </a:t>
            </a:r>
            <a:r>
              <a:rPr lang="en-US" dirty="0" err="1" smtClean="0"/>
              <a:t>puo</a:t>
            </a:r>
            <a:r>
              <a:rPr lang="en-US" dirty="0" smtClean="0"/>
              <a:t>` </a:t>
            </a:r>
            <a:r>
              <a:rPr lang="en-US" dirty="0" err="1" smtClean="0"/>
              <a:t>capire</a:t>
            </a:r>
            <a:r>
              <a:rPr lang="en-US" dirty="0" smtClean="0"/>
              <a:t>, </a:t>
            </a:r>
            <a:r>
              <a:rPr lang="en-US" dirty="0" err="1" smtClean="0"/>
              <a:t>ridurre</a:t>
            </a:r>
            <a:r>
              <a:rPr lang="en-US" dirty="0" smtClean="0"/>
              <a:t>, </a:t>
            </a:r>
            <a:r>
              <a:rPr lang="en-US" dirty="0" err="1" smtClean="0"/>
              <a:t>rendere</a:t>
            </a:r>
            <a:r>
              <a:rPr lang="en-US" dirty="0" smtClean="0"/>
              <a:t> </a:t>
            </a:r>
            <a:r>
              <a:rPr lang="en-US" dirty="0" err="1" smtClean="0"/>
              <a:t>trascurabile</a:t>
            </a:r>
            <a:r>
              <a:rPr lang="en-US" dirty="0" smtClean="0"/>
              <a:t>, ma non </a:t>
            </a:r>
            <a:r>
              <a:rPr lang="en-US" dirty="0" err="1" smtClean="0"/>
              <a:t>eliminare</a:t>
            </a:r>
            <a:r>
              <a:rPr lang="en-US" dirty="0" smtClean="0"/>
              <a:t>), </a:t>
            </a:r>
            <a:r>
              <a:rPr lang="en-US" dirty="0" err="1" smtClean="0"/>
              <a:t>stimato</a:t>
            </a:r>
            <a:r>
              <a:rPr lang="en-US" dirty="0" smtClean="0"/>
              <a:t> </a:t>
            </a:r>
            <a:r>
              <a:rPr lang="en-US" dirty="0" err="1" smtClean="0"/>
              <a:t>ed</a:t>
            </a:r>
            <a:r>
              <a:rPr lang="en-US" dirty="0" smtClean="0"/>
              <a:t> espresso in forma </a:t>
            </a:r>
            <a:r>
              <a:rPr lang="en-US" dirty="0" err="1" smtClean="0"/>
              <a:t>probabilistica</a:t>
            </a:r>
            <a:r>
              <a:rPr lang="en-US" dirty="0" smtClean="0"/>
              <a:t> (in </a:t>
            </a:r>
            <a:r>
              <a:rPr lang="en-US" dirty="0" err="1" smtClean="0"/>
              <a:t>particolare</a:t>
            </a:r>
            <a:r>
              <a:rPr lang="en-US" dirty="0" smtClean="0"/>
              <a:t>, se </a:t>
            </a:r>
            <a:r>
              <a:rPr lang="en-US" dirty="0" err="1" smtClean="0"/>
              <a:t>casuale</a:t>
            </a:r>
            <a:r>
              <a:rPr lang="en-US" dirty="0" smtClean="0"/>
              <a:t>)</a:t>
            </a:r>
          </a:p>
          <a:p>
            <a:r>
              <a:rPr lang="en-US" dirty="0" smtClean="0">
                <a:solidFill>
                  <a:srgbClr val="0070C0"/>
                </a:solidFill>
              </a:rPr>
              <a:t>In quasi </a:t>
            </a:r>
            <a:r>
              <a:rPr lang="en-US" dirty="0" err="1" smtClean="0">
                <a:solidFill>
                  <a:srgbClr val="0070C0"/>
                </a:solidFill>
              </a:rPr>
              <a:t>tutte</a:t>
            </a:r>
            <a:r>
              <a:rPr lang="en-US" dirty="0" smtClean="0">
                <a:solidFill>
                  <a:srgbClr val="0070C0"/>
                </a:solidFill>
              </a:rPr>
              <a:t> le discipline </a:t>
            </a:r>
            <a:r>
              <a:rPr lang="en-US" dirty="0" err="1" smtClean="0">
                <a:solidFill>
                  <a:srgbClr val="0070C0"/>
                </a:solidFill>
              </a:rPr>
              <a:t>scientifiche</a:t>
            </a:r>
            <a:r>
              <a:rPr lang="en-US" dirty="0" smtClean="0">
                <a:solidFill>
                  <a:srgbClr val="0070C0"/>
                </a:solidFill>
              </a:rPr>
              <a:t>, un </a:t>
            </a:r>
            <a:r>
              <a:rPr lang="en-US" dirty="0" err="1" smtClean="0">
                <a:solidFill>
                  <a:srgbClr val="0070C0"/>
                </a:solidFill>
              </a:rPr>
              <a:t>esperimento</a:t>
            </a:r>
            <a:r>
              <a:rPr lang="en-US" dirty="0" smtClean="0">
                <a:solidFill>
                  <a:srgbClr val="0070C0"/>
                </a:solidFill>
              </a:rPr>
              <a:t> </a:t>
            </a:r>
            <a:r>
              <a:rPr lang="en-US" dirty="0" err="1" smtClean="0">
                <a:solidFill>
                  <a:srgbClr val="0070C0"/>
                </a:solidFill>
              </a:rPr>
              <a:t>implica</a:t>
            </a:r>
            <a:r>
              <a:rPr lang="en-US" dirty="0" smtClean="0">
                <a:solidFill>
                  <a:srgbClr val="0070C0"/>
                </a:solidFill>
              </a:rPr>
              <a:t> la </a:t>
            </a:r>
            <a:r>
              <a:rPr lang="en-US" dirty="0" err="1" smtClean="0">
                <a:solidFill>
                  <a:srgbClr val="0070C0"/>
                </a:solidFill>
              </a:rPr>
              <a:t>raccolta</a:t>
            </a:r>
            <a:r>
              <a:rPr lang="en-US" dirty="0" smtClean="0">
                <a:solidFill>
                  <a:srgbClr val="0070C0"/>
                </a:solidFill>
              </a:rPr>
              <a:t> e la </a:t>
            </a:r>
            <a:r>
              <a:rPr lang="en-US" dirty="0" err="1" smtClean="0">
                <a:solidFill>
                  <a:srgbClr val="0070C0"/>
                </a:solidFill>
              </a:rPr>
              <a:t>successiva</a:t>
            </a:r>
            <a:r>
              <a:rPr lang="en-US" dirty="0" smtClean="0">
                <a:solidFill>
                  <a:srgbClr val="0070C0"/>
                </a:solidFill>
              </a:rPr>
              <a:t> </a:t>
            </a:r>
            <a:r>
              <a:rPr lang="en-US" dirty="0" err="1" smtClean="0">
                <a:solidFill>
                  <a:srgbClr val="0070C0"/>
                </a:solidFill>
              </a:rPr>
              <a:t>analisi</a:t>
            </a:r>
            <a:r>
              <a:rPr lang="en-US" dirty="0" smtClean="0">
                <a:solidFill>
                  <a:srgbClr val="0070C0"/>
                </a:solidFill>
              </a:rPr>
              <a:t> di </a:t>
            </a:r>
            <a:r>
              <a:rPr lang="en-US" dirty="0" err="1" smtClean="0">
                <a:solidFill>
                  <a:srgbClr val="0070C0"/>
                </a:solidFill>
              </a:rPr>
              <a:t>dati</a:t>
            </a:r>
            <a:r>
              <a:rPr lang="en-US" dirty="0" smtClean="0">
                <a:solidFill>
                  <a:srgbClr val="0070C0"/>
                </a:solidFill>
              </a:rPr>
              <a:t>: </a:t>
            </a:r>
            <a:r>
              <a:rPr lang="en-US" dirty="0" err="1" smtClean="0">
                <a:solidFill>
                  <a:srgbClr val="0070C0"/>
                </a:solidFill>
              </a:rPr>
              <a:t>spesso</a:t>
            </a:r>
            <a:r>
              <a:rPr lang="en-US" dirty="0" smtClean="0">
                <a:solidFill>
                  <a:srgbClr val="0070C0"/>
                </a:solidFill>
              </a:rPr>
              <a:t> </a:t>
            </a:r>
            <a:r>
              <a:rPr lang="en-US" dirty="0" err="1" smtClean="0">
                <a:solidFill>
                  <a:srgbClr val="0070C0"/>
                </a:solidFill>
              </a:rPr>
              <a:t>si</a:t>
            </a:r>
            <a:r>
              <a:rPr lang="en-US" dirty="0" smtClean="0">
                <a:solidFill>
                  <a:srgbClr val="0070C0"/>
                </a:solidFill>
              </a:rPr>
              <a:t> </a:t>
            </a:r>
            <a:r>
              <a:rPr lang="en-US" dirty="0" err="1" smtClean="0">
                <a:solidFill>
                  <a:srgbClr val="0070C0"/>
                </a:solidFill>
              </a:rPr>
              <a:t>tratta</a:t>
            </a:r>
            <a:r>
              <a:rPr lang="en-US" dirty="0" smtClean="0">
                <a:solidFill>
                  <a:srgbClr val="0070C0"/>
                </a:solidFill>
              </a:rPr>
              <a:t> di </a:t>
            </a:r>
            <a:r>
              <a:rPr lang="en-US" dirty="0" err="1" smtClean="0">
                <a:solidFill>
                  <a:srgbClr val="0070C0"/>
                </a:solidFill>
              </a:rPr>
              <a:t>estrarre</a:t>
            </a:r>
            <a:r>
              <a:rPr lang="en-US" dirty="0" smtClean="0">
                <a:solidFill>
                  <a:srgbClr val="0070C0"/>
                </a:solidFill>
              </a:rPr>
              <a:t> un </a:t>
            </a:r>
            <a:r>
              <a:rPr lang="en-US" dirty="0" err="1" smtClean="0">
                <a:solidFill>
                  <a:srgbClr val="0070C0"/>
                </a:solidFill>
              </a:rPr>
              <a:t>qualche</a:t>
            </a:r>
            <a:r>
              <a:rPr lang="en-US" dirty="0" smtClean="0">
                <a:solidFill>
                  <a:srgbClr val="0070C0"/>
                </a:solidFill>
              </a:rPr>
              <a:t> </a:t>
            </a:r>
            <a:r>
              <a:rPr lang="en-US" dirty="0" err="1" smtClean="0">
                <a:solidFill>
                  <a:srgbClr val="0070C0"/>
                </a:solidFill>
              </a:rPr>
              <a:t>parametro</a:t>
            </a:r>
            <a:r>
              <a:rPr lang="en-US" dirty="0" smtClean="0">
                <a:solidFill>
                  <a:srgbClr val="0070C0"/>
                </a:solidFill>
              </a:rPr>
              <a:t> e </a:t>
            </a:r>
            <a:r>
              <a:rPr lang="en-US" dirty="0" err="1" smtClean="0">
                <a:solidFill>
                  <a:srgbClr val="0070C0"/>
                </a:solidFill>
              </a:rPr>
              <a:t>stimarne</a:t>
            </a:r>
            <a:r>
              <a:rPr lang="en-US" dirty="0" smtClean="0">
                <a:solidFill>
                  <a:srgbClr val="0070C0"/>
                </a:solidFill>
              </a:rPr>
              <a:t> </a:t>
            </a:r>
            <a:r>
              <a:rPr lang="en-US" dirty="0" err="1" smtClean="0">
                <a:solidFill>
                  <a:srgbClr val="0070C0"/>
                </a:solidFill>
              </a:rPr>
              <a:t>l’incertezza</a:t>
            </a:r>
            <a:r>
              <a:rPr lang="en-US" dirty="0" smtClean="0">
                <a:solidFill>
                  <a:srgbClr val="0070C0"/>
                </a:solidFill>
              </a:rPr>
              <a:t>. </a:t>
            </a:r>
            <a:endParaRPr lang="en-GB" dirty="0">
              <a:solidFill>
                <a:srgbClr val="0070C0"/>
              </a:solidFill>
            </a:endParaRPr>
          </a:p>
        </p:txBody>
      </p:sp>
      <p:sp>
        <p:nvSpPr>
          <p:cNvPr id="4" name="Footer Placeholder 3"/>
          <p:cNvSpPr>
            <a:spLocks noGrp="1"/>
          </p:cNvSpPr>
          <p:nvPr>
            <p:ph type="ftr" sz="quarter" idx="11"/>
          </p:nvPr>
        </p:nvSpPr>
        <p:spPr/>
        <p:txBody>
          <a:bodyPr/>
          <a:lstStyle/>
          <a:p>
            <a:r>
              <a:rPr lang="en-US" smtClean="0"/>
              <a:t>fln mar 13</a:t>
            </a:r>
            <a:endParaRPr lang="en-US"/>
          </a:p>
        </p:txBody>
      </p:sp>
      <p:sp>
        <p:nvSpPr>
          <p:cNvPr id="5" name="Slide Number Placeholder 4"/>
          <p:cNvSpPr>
            <a:spLocks noGrp="1"/>
          </p:cNvSpPr>
          <p:nvPr>
            <p:ph type="sldNum" sz="quarter" idx="12"/>
          </p:nvPr>
        </p:nvSpPr>
        <p:spPr/>
        <p:txBody>
          <a:bodyPr/>
          <a:lstStyle/>
          <a:p>
            <a:fld id="{A1905BA0-A860-4E6F-826C-E457EDE88EF8}" type="slidenum">
              <a:rPr lang="en-US" smtClean="0"/>
              <a:pPr/>
              <a:t>11</a:t>
            </a:fld>
            <a:endParaRPr lang="en-US" dirty="0"/>
          </a:p>
        </p:txBody>
      </p:sp>
    </p:spTree>
    <p:extLst>
      <p:ext uri="{BB962C8B-B14F-4D97-AF65-F5344CB8AC3E}">
        <p14:creationId xmlns:p14="http://schemas.microsoft.com/office/powerpoint/2010/main" val="7326526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mar 13</a:t>
            </a:r>
            <a:endParaRPr lang="en-US"/>
          </a:p>
        </p:txBody>
      </p:sp>
      <p:sp>
        <p:nvSpPr>
          <p:cNvPr id="14" name="Slide Number Placeholder 5"/>
          <p:cNvSpPr>
            <a:spLocks noGrp="1"/>
          </p:cNvSpPr>
          <p:nvPr>
            <p:ph type="sldNum" sz="quarter" idx="12"/>
          </p:nvPr>
        </p:nvSpPr>
        <p:spPr/>
        <p:txBody>
          <a:bodyPr/>
          <a:lstStyle/>
          <a:p>
            <a:fld id="{DC842DF2-CBD8-4C5D-A76B-5A4587567915}" type="slidenum">
              <a:rPr lang="en-US"/>
              <a:pPr/>
              <a:t>12</a:t>
            </a:fld>
            <a:endParaRPr lang="en-US"/>
          </a:p>
        </p:txBody>
      </p:sp>
      <p:sp>
        <p:nvSpPr>
          <p:cNvPr id="110594" name="Rectangle 2"/>
          <p:cNvSpPr>
            <a:spLocks noGrp="1" noChangeArrowheads="1"/>
          </p:cNvSpPr>
          <p:nvPr>
            <p:ph type="title"/>
          </p:nvPr>
        </p:nvSpPr>
        <p:spPr>
          <a:xfrm>
            <a:off x="1376415" y="79403"/>
            <a:ext cx="7221538" cy="574675"/>
          </a:xfrm>
        </p:spPr>
        <p:txBody>
          <a:bodyPr/>
          <a:lstStyle/>
          <a:p>
            <a:r>
              <a:rPr lang="it-IT" dirty="0" smtClean="0"/>
              <a:t>1° incontro con gli ordini di grandezza</a:t>
            </a:r>
            <a:endParaRPr lang="it-IT" dirty="0"/>
          </a:p>
        </p:txBody>
      </p:sp>
      <p:pic>
        <p:nvPicPr>
          <p:cNvPr id="110596" name="Picture 4" descr="p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70" y="665209"/>
            <a:ext cx="2715768" cy="2715768"/>
          </a:xfrm>
          <a:prstGeom prst="rect">
            <a:avLst/>
          </a:prstGeom>
          <a:noFill/>
          <a:extLst>
            <a:ext uri="{909E8E84-426E-40DD-AFC4-6F175D3DCCD1}">
              <a14:hiddenFill xmlns:a14="http://schemas.microsoft.com/office/drawing/2010/main">
                <a:solidFill>
                  <a:srgbClr val="FFFFFF"/>
                </a:solidFill>
              </a14:hiddenFill>
            </a:ext>
          </a:extLst>
        </p:spPr>
      </p:pic>
      <p:pic>
        <p:nvPicPr>
          <p:cNvPr id="110597" name="Picture 5" descr="p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3891" y="665209"/>
            <a:ext cx="2715768" cy="2715768"/>
          </a:xfrm>
          <a:prstGeom prst="rect">
            <a:avLst/>
          </a:prstGeom>
          <a:noFill/>
          <a:extLst>
            <a:ext uri="{909E8E84-426E-40DD-AFC4-6F175D3DCCD1}">
              <a14:hiddenFill xmlns:a14="http://schemas.microsoft.com/office/drawing/2010/main">
                <a:solidFill>
                  <a:srgbClr val="FFFFFF"/>
                </a:solidFill>
              </a14:hiddenFill>
            </a:ext>
          </a:extLst>
        </p:spPr>
      </p:pic>
      <p:pic>
        <p:nvPicPr>
          <p:cNvPr id="110598" name="Picture 6" descr="p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2283" y="654078"/>
            <a:ext cx="2715768" cy="2715768"/>
          </a:xfrm>
          <a:prstGeom prst="rect">
            <a:avLst/>
          </a:prstGeom>
          <a:noFill/>
          <a:extLst>
            <a:ext uri="{909E8E84-426E-40DD-AFC4-6F175D3DCCD1}">
              <a14:hiddenFill xmlns:a14="http://schemas.microsoft.com/office/drawing/2010/main">
                <a:solidFill>
                  <a:srgbClr val="FFFFFF"/>
                </a:solidFill>
              </a14:hiddenFill>
            </a:ext>
          </a:extLst>
        </p:spPr>
      </p:pic>
      <p:pic>
        <p:nvPicPr>
          <p:cNvPr id="110599" name="Picture 7" descr="p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4241" y="4030462"/>
            <a:ext cx="2715768" cy="2715768"/>
          </a:xfrm>
          <a:prstGeom prst="rect">
            <a:avLst/>
          </a:prstGeom>
          <a:noFill/>
          <a:extLst>
            <a:ext uri="{909E8E84-426E-40DD-AFC4-6F175D3DCCD1}">
              <a14:hiddenFill xmlns:a14="http://schemas.microsoft.com/office/drawing/2010/main">
                <a:solidFill>
                  <a:srgbClr val="FFFFFF"/>
                </a:solidFill>
              </a14:hiddenFill>
            </a:ext>
          </a:extLst>
        </p:spPr>
      </p:pic>
      <p:pic>
        <p:nvPicPr>
          <p:cNvPr id="110601" name="Picture 9" descr="p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417" y="4047226"/>
            <a:ext cx="2715768" cy="2715768"/>
          </a:xfrm>
          <a:prstGeom prst="rect">
            <a:avLst/>
          </a:prstGeom>
          <a:noFill/>
          <a:extLst>
            <a:ext uri="{909E8E84-426E-40DD-AFC4-6F175D3DCCD1}">
              <a14:hiddenFill xmlns:a14="http://schemas.microsoft.com/office/drawing/2010/main">
                <a:solidFill>
                  <a:srgbClr val="FFFFFF"/>
                </a:solidFill>
              </a14:hiddenFill>
            </a:ext>
          </a:extLst>
        </p:spPr>
      </p:pic>
      <p:sp>
        <p:nvSpPr>
          <p:cNvPr id="110602" name="Text Box 10"/>
          <p:cNvSpPr txBox="1">
            <a:spLocks noChangeArrowheads="1"/>
          </p:cNvSpPr>
          <p:nvPr/>
        </p:nvSpPr>
        <p:spPr bwMode="auto">
          <a:xfrm>
            <a:off x="523307" y="3347034"/>
            <a:ext cx="807464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b="1" dirty="0"/>
              <a:t>10</a:t>
            </a:r>
            <a:r>
              <a:rPr lang="it-IT" sz="2000" b="1" baseline="30000" dirty="0"/>
              <a:t>26</a:t>
            </a:r>
            <a:r>
              <a:rPr lang="it-IT" sz="2000" b="1" dirty="0"/>
              <a:t> m                                      10</a:t>
            </a:r>
            <a:r>
              <a:rPr lang="it-IT" sz="2000" b="1" baseline="30000" dirty="0"/>
              <a:t>23</a:t>
            </a:r>
            <a:r>
              <a:rPr lang="it-IT" sz="2000" b="1" dirty="0"/>
              <a:t> m                                         10</a:t>
            </a:r>
            <a:r>
              <a:rPr lang="it-IT" sz="2000" b="1" baseline="30000" dirty="0"/>
              <a:t>21</a:t>
            </a:r>
            <a:r>
              <a:rPr lang="it-IT" sz="2000" b="1" dirty="0"/>
              <a:t> </a:t>
            </a:r>
            <a:r>
              <a:rPr lang="it-IT" sz="2000" b="1" dirty="0" smtClean="0"/>
              <a:t>m</a:t>
            </a:r>
            <a:endParaRPr lang="it-IT" sz="2000" b="1" dirty="0"/>
          </a:p>
          <a:p>
            <a:pPr algn="l"/>
            <a:r>
              <a:rPr lang="it-IT" sz="2000" b="1" dirty="0"/>
              <a:t>10</a:t>
            </a:r>
            <a:r>
              <a:rPr lang="it-IT" sz="2000" b="1" baseline="30000" dirty="0"/>
              <a:t>12</a:t>
            </a:r>
            <a:r>
              <a:rPr lang="it-IT" sz="2000" b="1" dirty="0"/>
              <a:t> m                                      10</a:t>
            </a:r>
            <a:r>
              <a:rPr lang="it-IT" sz="2000" b="1" baseline="30000" dirty="0"/>
              <a:t>6</a:t>
            </a:r>
            <a:r>
              <a:rPr lang="it-IT" sz="2000" b="1" dirty="0"/>
              <a:t> m                                           10</a:t>
            </a:r>
            <a:r>
              <a:rPr lang="it-IT" sz="2000" b="1" baseline="30000" dirty="0"/>
              <a:t>0</a:t>
            </a:r>
            <a:r>
              <a:rPr lang="it-IT" sz="2000" b="1" dirty="0"/>
              <a:t> m</a:t>
            </a:r>
          </a:p>
        </p:txBody>
      </p:sp>
      <p:sp>
        <p:nvSpPr>
          <p:cNvPr id="110603" name="AutoShape 11"/>
          <p:cNvSpPr>
            <a:spLocks noChangeArrowheads="1"/>
          </p:cNvSpPr>
          <p:nvPr/>
        </p:nvSpPr>
        <p:spPr bwMode="auto">
          <a:xfrm rot="19800000">
            <a:off x="855774" y="3349631"/>
            <a:ext cx="3276600" cy="702691"/>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800" dirty="0">
              <a:solidFill>
                <a:srgbClr val="FF0000"/>
              </a:solidFill>
              <a:latin typeface="Bookman Old Style" pitchFamily="18" charset="0"/>
            </a:endParaRPr>
          </a:p>
          <a:p>
            <a:r>
              <a:rPr lang="it-IT" sz="2800" dirty="0">
                <a:solidFill>
                  <a:srgbClr val="FF0000"/>
                </a:solidFill>
                <a:latin typeface="Bookman Old Style" pitchFamily="18" charset="0"/>
              </a:rPr>
              <a:t>TELESCOPIO</a:t>
            </a:r>
          </a:p>
          <a:p>
            <a:endParaRPr lang="it-IT" sz="2800" dirty="0">
              <a:solidFill>
                <a:srgbClr val="FF0000"/>
              </a:solidFill>
              <a:latin typeface="Bookman Old Style" pitchFamily="18" charset="0"/>
            </a:endParaRPr>
          </a:p>
        </p:txBody>
      </p:sp>
      <p:pic>
        <p:nvPicPr>
          <p:cNvPr id="110604" name="Picture 12" descr="2_IMG_088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5966" y="4047226"/>
            <a:ext cx="2011680" cy="2682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2460"/>
            <a:ext cx="7221538" cy="574675"/>
          </a:xfrm>
        </p:spPr>
        <p:txBody>
          <a:bodyPr/>
          <a:lstStyle/>
          <a:p>
            <a:r>
              <a:rPr lang="en-US" dirty="0" smtClean="0"/>
              <a:t>2o </a:t>
            </a:r>
            <a:r>
              <a:rPr lang="en-US" dirty="0" err="1" smtClean="0"/>
              <a:t>incontro</a:t>
            </a:r>
            <a:r>
              <a:rPr lang="en-US" dirty="0" smtClean="0"/>
              <a:t> con </a:t>
            </a:r>
            <a:r>
              <a:rPr lang="en-US" dirty="0" err="1" smtClean="0"/>
              <a:t>gli</a:t>
            </a:r>
            <a:r>
              <a:rPr lang="en-US" dirty="0" smtClean="0"/>
              <a:t> </a:t>
            </a:r>
            <a:r>
              <a:rPr lang="en-US" dirty="0" err="1" smtClean="0"/>
              <a:t>ordini</a:t>
            </a:r>
            <a:r>
              <a:rPr lang="en-US" dirty="0" smtClean="0"/>
              <a:t> di </a:t>
            </a:r>
            <a:r>
              <a:rPr lang="en-US" dirty="0" err="1" smtClean="0"/>
              <a:t>grandezza</a:t>
            </a:r>
            <a:endParaRPr lang="en-GB" dirty="0"/>
          </a:p>
        </p:txBody>
      </p:sp>
      <p:sp>
        <p:nvSpPr>
          <p:cNvPr id="4" name="Footer Placeholder 3"/>
          <p:cNvSpPr>
            <a:spLocks noGrp="1"/>
          </p:cNvSpPr>
          <p:nvPr>
            <p:ph type="ftr" sz="quarter" idx="11"/>
          </p:nvPr>
        </p:nvSpPr>
        <p:spPr/>
        <p:txBody>
          <a:bodyPr/>
          <a:lstStyle/>
          <a:p>
            <a:r>
              <a:rPr lang="en-US" smtClean="0"/>
              <a:t>fln mar 13</a:t>
            </a:r>
            <a:endParaRPr lang="en-US"/>
          </a:p>
        </p:txBody>
      </p:sp>
      <p:sp>
        <p:nvSpPr>
          <p:cNvPr id="5" name="Slide Number Placeholder 4"/>
          <p:cNvSpPr>
            <a:spLocks noGrp="1"/>
          </p:cNvSpPr>
          <p:nvPr>
            <p:ph type="sldNum" sz="quarter" idx="12"/>
          </p:nvPr>
        </p:nvSpPr>
        <p:spPr/>
        <p:txBody>
          <a:bodyPr/>
          <a:lstStyle/>
          <a:p>
            <a:fld id="{A1905BA0-A860-4E6F-826C-E457EDE88EF8}" type="slidenum">
              <a:rPr lang="en-US" smtClean="0"/>
              <a:pPr/>
              <a:t>13</a:t>
            </a:fld>
            <a:endParaRPr lang="en-US"/>
          </a:p>
        </p:txBody>
      </p:sp>
      <p:pic>
        <p:nvPicPr>
          <p:cNvPr id="6" name="Picture 4" descr="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972" y="714973"/>
            <a:ext cx="2715768" cy="27157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p-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763" y="737490"/>
            <a:ext cx="2697480" cy="26974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7778" y="719202"/>
            <a:ext cx="2715768" cy="27157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p-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32" y="4077072"/>
            <a:ext cx="2697480" cy="26974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p-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9113" y="4077072"/>
            <a:ext cx="2697480" cy="26974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0"/>
          <p:cNvSpPr txBox="1">
            <a:spLocks noChangeArrowheads="1"/>
          </p:cNvSpPr>
          <p:nvPr/>
        </p:nvSpPr>
        <p:spPr bwMode="auto">
          <a:xfrm>
            <a:off x="827088" y="3430741"/>
            <a:ext cx="74270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dirty="0"/>
              <a:t>10</a:t>
            </a:r>
            <a:r>
              <a:rPr lang="it-IT" b="1" baseline="30000" dirty="0"/>
              <a:t>-2</a:t>
            </a:r>
            <a:r>
              <a:rPr lang="it-IT" b="1" dirty="0"/>
              <a:t> m                                      10</a:t>
            </a:r>
            <a:r>
              <a:rPr lang="it-IT" b="1" baseline="30000" dirty="0"/>
              <a:t>-4</a:t>
            </a:r>
            <a:r>
              <a:rPr lang="it-IT" b="1" dirty="0"/>
              <a:t> m                                           10</a:t>
            </a:r>
            <a:r>
              <a:rPr lang="it-IT" b="1" baseline="30000" dirty="0"/>
              <a:t>-9</a:t>
            </a:r>
            <a:r>
              <a:rPr lang="it-IT" b="1" dirty="0"/>
              <a:t> </a:t>
            </a:r>
            <a:r>
              <a:rPr lang="it-IT" b="1" dirty="0" smtClean="0"/>
              <a:t>m</a:t>
            </a:r>
            <a:endParaRPr lang="it-IT" b="1" dirty="0"/>
          </a:p>
          <a:p>
            <a:pPr algn="l"/>
            <a:r>
              <a:rPr lang="it-IT" b="1" dirty="0"/>
              <a:t>10</a:t>
            </a:r>
            <a:r>
              <a:rPr lang="it-IT" b="1" baseline="30000" dirty="0"/>
              <a:t>-10</a:t>
            </a:r>
            <a:r>
              <a:rPr lang="it-IT" b="1" dirty="0"/>
              <a:t> m                                    10</a:t>
            </a:r>
            <a:r>
              <a:rPr lang="it-IT" b="1" baseline="30000" dirty="0"/>
              <a:t>-14</a:t>
            </a:r>
            <a:r>
              <a:rPr lang="it-IT" b="1" dirty="0"/>
              <a:t> m                                          10</a:t>
            </a:r>
            <a:r>
              <a:rPr lang="it-IT" b="1" baseline="30000" dirty="0"/>
              <a:t>-15</a:t>
            </a:r>
            <a:r>
              <a:rPr lang="it-IT" b="1" dirty="0"/>
              <a:t> m</a:t>
            </a:r>
          </a:p>
        </p:txBody>
      </p:sp>
      <p:sp>
        <p:nvSpPr>
          <p:cNvPr id="12" name="AutoShape 11"/>
          <p:cNvSpPr>
            <a:spLocks noChangeArrowheads="1"/>
          </p:cNvSpPr>
          <p:nvPr/>
        </p:nvSpPr>
        <p:spPr bwMode="auto">
          <a:xfrm rot="19800000">
            <a:off x="4105378" y="1984772"/>
            <a:ext cx="2898775" cy="638429"/>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800" dirty="0">
              <a:solidFill>
                <a:srgbClr val="FF0000"/>
              </a:solidFill>
              <a:latin typeface="Bookman Old Style" pitchFamily="18" charset="0"/>
            </a:endParaRPr>
          </a:p>
          <a:p>
            <a:r>
              <a:rPr lang="it-IT" sz="2800" dirty="0">
                <a:solidFill>
                  <a:srgbClr val="FF0000"/>
                </a:solidFill>
                <a:latin typeface="Bookman Old Style" pitchFamily="18" charset="0"/>
              </a:rPr>
              <a:t>MICROSCOPIO</a:t>
            </a:r>
          </a:p>
          <a:p>
            <a:endParaRPr lang="it-IT" sz="2800" dirty="0">
              <a:solidFill>
                <a:srgbClr val="FF0000"/>
              </a:solidFill>
              <a:latin typeface="Bookman Old Style" pitchFamily="18" charset="0"/>
            </a:endParaRPr>
          </a:p>
        </p:txBody>
      </p:sp>
      <p:pic>
        <p:nvPicPr>
          <p:cNvPr id="13" name="Picture 9" descr="p-15"/>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5940152" y="4049920"/>
            <a:ext cx="2697480" cy="2697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8142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mar 13</a:t>
            </a:r>
            <a:endParaRPr lang="en-US"/>
          </a:p>
        </p:txBody>
      </p:sp>
      <p:sp>
        <p:nvSpPr>
          <p:cNvPr id="12" name="Slide Number Placeholder 5"/>
          <p:cNvSpPr>
            <a:spLocks noGrp="1"/>
          </p:cNvSpPr>
          <p:nvPr>
            <p:ph type="sldNum" sz="quarter" idx="12"/>
          </p:nvPr>
        </p:nvSpPr>
        <p:spPr/>
        <p:txBody>
          <a:bodyPr/>
          <a:lstStyle/>
          <a:p>
            <a:fld id="{64AD512C-E2B1-48ED-B2EF-DECCFF148E4E}" type="slidenum">
              <a:rPr lang="en-US"/>
              <a:pPr/>
              <a:t>14</a:t>
            </a:fld>
            <a:endParaRPr lang="en-US"/>
          </a:p>
        </p:txBody>
      </p:sp>
      <p:sp>
        <p:nvSpPr>
          <p:cNvPr id="122882" name="Rectangle 2"/>
          <p:cNvSpPr>
            <a:spLocks noGrp="1" noChangeArrowheads="1"/>
          </p:cNvSpPr>
          <p:nvPr>
            <p:ph type="title"/>
          </p:nvPr>
        </p:nvSpPr>
        <p:spPr/>
        <p:txBody>
          <a:bodyPr/>
          <a:lstStyle/>
          <a:p>
            <a:r>
              <a:rPr lang="it-IT" dirty="0" smtClean="0"/>
              <a:t>Domande e risposte</a:t>
            </a:r>
            <a:r>
              <a:rPr lang="it-IT" i="1" dirty="0" smtClean="0"/>
              <a:t> </a:t>
            </a:r>
            <a:endParaRPr lang="it-IT" i="1" dirty="0"/>
          </a:p>
        </p:txBody>
      </p:sp>
      <p:sp>
        <p:nvSpPr>
          <p:cNvPr id="122886" name="Rectangle 6"/>
          <p:cNvSpPr>
            <a:spLocks noGrp="1" noChangeArrowheads="1"/>
          </p:cNvSpPr>
          <p:nvPr>
            <p:ph type="body" idx="1"/>
          </p:nvPr>
        </p:nvSpPr>
        <p:spPr>
          <a:noFill/>
          <a:ln/>
        </p:spPr>
        <p:txBody>
          <a:bodyPr/>
          <a:lstStyle/>
          <a:p>
            <a:pPr>
              <a:spcBef>
                <a:spcPct val="60000"/>
              </a:spcBef>
            </a:pPr>
            <a:r>
              <a:rPr lang="it-IT" sz="2100" dirty="0">
                <a:solidFill>
                  <a:srgbClr val="FF0000"/>
                </a:solidFill>
              </a:rPr>
              <a:t>1) Quanto è alta la torre Eiffel?</a:t>
            </a:r>
            <a:r>
              <a:rPr lang="it-IT" sz="2100" dirty="0"/>
              <a:t>  </a:t>
            </a:r>
            <a:r>
              <a:rPr lang="it-IT" sz="2100" dirty="0">
                <a:solidFill>
                  <a:srgbClr val="009900"/>
                </a:solidFill>
              </a:rPr>
              <a:t>2) </a:t>
            </a:r>
            <a:r>
              <a:rPr lang="it-IT" sz="2100" dirty="0" err="1">
                <a:solidFill>
                  <a:srgbClr val="009900"/>
                </a:solidFill>
              </a:rPr>
              <a:t>Qual’è</a:t>
            </a:r>
            <a:r>
              <a:rPr lang="it-IT" sz="2100" dirty="0">
                <a:solidFill>
                  <a:srgbClr val="009900"/>
                </a:solidFill>
              </a:rPr>
              <a:t> l’età dell’universo?</a:t>
            </a:r>
            <a:r>
              <a:rPr lang="it-IT" sz="2100" dirty="0"/>
              <a:t> </a:t>
            </a:r>
            <a:r>
              <a:rPr lang="it-IT" sz="2100" dirty="0">
                <a:solidFill>
                  <a:srgbClr val="990033"/>
                </a:solidFill>
              </a:rPr>
              <a:t>3) E’ più bello un quadro astratto o uno figurativo?</a:t>
            </a:r>
            <a:r>
              <a:rPr lang="it-IT" sz="2100" dirty="0"/>
              <a:t> </a:t>
            </a:r>
            <a:r>
              <a:rPr lang="it-IT" sz="2100" dirty="0">
                <a:solidFill>
                  <a:srgbClr val="FF9900"/>
                </a:solidFill>
              </a:rPr>
              <a:t>4) </a:t>
            </a:r>
            <a:r>
              <a:rPr lang="it-IT" sz="2100" dirty="0" smtClean="0">
                <a:solidFill>
                  <a:srgbClr val="FF9900"/>
                </a:solidFill>
              </a:rPr>
              <a:t>Sono </a:t>
            </a:r>
            <a:r>
              <a:rPr lang="it-IT" sz="2100" dirty="0">
                <a:solidFill>
                  <a:srgbClr val="FF9900"/>
                </a:solidFill>
              </a:rPr>
              <a:t>più </a:t>
            </a:r>
            <a:r>
              <a:rPr lang="it-IT" sz="2100" dirty="0" smtClean="0">
                <a:solidFill>
                  <a:srgbClr val="FF9900"/>
                </a:solidFill>
              </a:rPr>
              <a:t>veloci i neutrini o </a:t>
            </a:r>
            <a:r>
              <a:rPr lang="it-IT" sz="2100" dirty="0">
                <a:solidFill>
                  <a:srgbClr val="FF9900"/>
                </a:solidFill>
              </a:rPr>
              <a:t>la luce nel </a:t>
            </a:r>
            <a:r>
              <a:rPr lang="it-IT" sz="2100" dirty="0" smtClean="0">
                <a:solidFill>
                  <a:srgbClr val="FF9900"/>
                </a:solidFill>
              </a:rPr>
              <a:t>vuoto?</a:t>
            </a:r>
            <a:r>
              <a:rPr lang="it-IT" sz="2100" dirty="0" smtClean="0"/>
              <a:t> </a:t>
            </a:r>
            <a:r>
              <a:rPr lang="it-IT" sz="2100" dirty="0">
                <a:solidFill>
                  <a:schemeClr val="accent2"/>
                </a:solidFill>
              </a:rPr>
              <a:t>5) Profuma più una violetta o una rosa?</a:t>
            </a:r>
            <a:r>
              <a:rPr lang="it-IT" sz="2100" dirty="0"/>
              <a:t> </a:t>
            </a:r>
            <a:r>
              <a:rPr lang="it-IT" sz="2100" dirty="0">
                <a:solidFill>
                  <a:srgbClr val="CC3300"/>
                </a:solidFill>
              </a:rPr>
              <a:t>6) E’ più caldo in cima al Cervino o accanto alle piramidi di </a:t>
            </a:r>
            <a:r>
              <a:rPr lang="it-IT" sz="2100" dirty="0" err="1">
                <a:solidFill>
                  <a:srgbClr val="CC3300"/>
                </a:solidFill>
              </a:rPr>
              <a:t>Gizah</a:t>
            </a:r>
            <a:r>
              <a:rPr lang="it-IT" sz="2100" dirty="0">
                <a:solidFill>
                  <a:srgbClr val="CC3300"/>
                </a:solidFill>
              </a:rPr>
              <a:t>?</a:t>
            </a:r>
            <a:r>
              <a:rPr lang="it-IT" sz="2100" dirty="0"/>
              <a:t> </a:t>
            </a:r>
            <a:r>
              <a:rPr lang="it-IT" sz="2100" dirty="0">
                <a:solidFill>
                  <a:srgbClr val="FF0000"/>
                </a:solidFill>
              </a:rPr>
              <a:t>7) E’ più musicale un </a:t>
            </a:r>
            <a:r>
              <a:rPr lang="it-IT" sz="2100" i="1" dirty="0">
                <a:solidFill>
                  <a:srgbClr val="FF0000"/>
                </a:solidFill>
              </a:rPr>
              <a:t>la</a:t>
            </a:r>
            <a:r>
              <a:rPr lang="it-IT" sz="2100" dirty="0">
                <a:solidFill>
                  <a:srgbClr val="FF0000"/>
                </a:solidFill>
              </a:rPr>
              <a:t>  (440.0 Hz) </a:t>
            </a:r>
            <a:r>
              <a:rPr lang="it-IT" sz="2100" dirty="0" smtClean="0">
                <a:solidFill>
                  <a:srgbClr val="FF0000"/>
                </a:solidFill>
              </a:rPr>
              <a:t>o </a:t>
            </a:r>
            <a:r>
              <a:rPr lang="it-IT" sz="2100" dirty="0">
                <a:solidFill>
                  <a:srgbClr val="FF0000"/>
                </a:solidFill>
              </a:rPr>
              <a:t>un </a:t>
            </a:r>
            <a:r>
              <a:rPr lang="it-IT" sz="2100" i="1" dirty="0">
                <a:solidFill>
                  <a:srgbClr val="FF0000"/>
                </a:solidFill>
              </a:rPr>
              <a:t>do </a:t>
            </a:r>
            <a:r>
              <a:rPr lang="it-IT" sz="2100" dirty="0" smtClean="0">
                <a:solidFill>
                  <a:srgbClr val="FF0000"/>
                </a:solidFill>
              </a:rPr>
              <a:t>( </a:t>
            </a:r>
            <a:r>
              <a:rPr lang="it-IT" sz="2100" dirty="0">
                <a:solidFill>
                  <a:srgbClr val="FF0000"/>
                </a:solidFill>
              </a:rPr>
              <a:t>261.6 Hz)?</a:t>
            </a:r>
            <a:r>
              <a:rPr lang="it-IT" sz="2100" dirty="0"/>
              <a:t> - Sono tutte domande che ci possiamo porre riguardo a quello che ci circonda.      </a:t>
            </a:r>
          </a:p>
          <a:p>
            <a:pPr>
              <a:spcBef>
                <a:spcPct val="60000"/>
              </a:spcBef>
            </a:pPr>
            <a:r>
              <a:rPr lang="it-IT" sz="2100" dirty="0"/>
              <a:t>La fisica può dare risposta ad alcune domande: quelle suscettibili di una risposta quantitativa (</a:t>
            </a:r>
            <a:r>
              <a:rPr lang="it-IT" sz="2100" dirty="0">
                <a:solidFill>
                  <a:srgbClr val="FF0000"/>
                </a:solidFill>
              </a:rPr>
              <a:t>1</a:t>
            </a:r>
            <a:r>
              <a:rPr lang="it-IT" sz="2100" dirty="0"/>
              <a:t>, </a:t>
            </a:r>
            <a:r>
              <a:rPr lang="it-IT" sz="2100" dirty="0">
                <a:solidFill>
                  <a:srgbClr val="008000"/>
                </a:solidFill>
              </a:rPr>
              <a:t>2</a:t>
            </a:r>
            <a:r>
              <a:rPr lang="it-IT" sz="2100" dirty="0"/>
              <a:t>, </a:t>
            </a:r>
            <a:r>
              <a:rPr lang="it-IT" sz="2100" dirty="0">
                <a:solidFill>
                  <a:srgbClr val="FF9900"/>
                </a:solidFill>
              </a:rPr>
              <a:t>4</a:t>
            </a:r>
            <a:r>
              <a:rPr lang="it-IT" sz="2100" dirty="0"/>
              <a:t>, </a:t>
            </a:r>
            <a:r>
              <a:rPr lang="it-IT" sz="2100" dirty="0">
                <a:solidFill>
                  <a:srgbClr val="990033"/>
                </a:solidFill>
              </a:rPr>
              <a:t>6</a:t>
            </a:r>
            <a:r>
              <a:rPr lang="it-IT" sz="2100" dirty="0"/>
              <a:t>) attraverso un procedimento di misura/confronto dopo aver stabilito una opportuna unità di misura – E’ difficile stabilire l’unità di misura di </a:t>
            </a:r>
            <a:r>
              <a:rPr lang="it-IT" sz="2100" dirty="0">
                <a:solidFill>
                  <a:srgbClr val="990033"/>
                </a:solidFill>
              </a:rPr>
              <a:t>bellezza</a:t>
            </a:r>
            <a:r>
              <a:rPr lang="it-IT" sz="2100" dirty="0"/>
              <a:t>, di </a:t>
            </a:r>
            <a:r>
              <a:rPr lang="it-IT" sz="2100" dirty="0">
                <a:solidFill>
                  <a:schemeClr val="accent2"/>
                </a:solidFill>
              </a:rPr>
              <a:t>profumo</a:t>
            </a:r>
            <a:r>
              <a:rPr lang="it-IT" sz="2100" dirty="0"/>
              <a:t> o di </a:t>
            </a:r>
            <a:r>
              <a:rPr lang="it-IT" sz="2100" dirty="0">
                <a:solidFill>
                  <a:srgbClr val="FF0000"/>
                </a:solidFill>
              </a:rPr>
              <a:t>musicalità</a:t>
            </a:r>
            <a:r>
              <a:rPr lang="it-IT" sz="2100" dirty="0"/>
              <a:t> (anche se è possibile stabilire relative scale).</a:t>
            </a:r>
          </a:p>
          <a:p>
            <a:pPr>
              <a:spcBef>
                <a:spcPct val="60000"/>
              </a:spcBef>
            </a:pPr>
            <a:r>
              <a:rPr lang="it-IT" sz="2100" dirty="0"/>
              <a:t>Parafrasando </a:t>
            </a:r>
            <a:r>
              <a:rPr lang="it-IT" sz="2100" dirty="0" err="1"/>
              <a:t>WShakespeare</a:t>
            </a:r>
            <a:r>
              <a:rPr lang="it-IT" sz="2100" dirty="0"/>
              <a:t>: c’è più fisica nell’ala di una farfalla dalle ali blu di quanto qualcuno possa immaginare (riflessione, cambiamento di fase, interferenza). </a:t>
            </a:r>
          </a:p>
        </p:txBody>
      </p:sp>
      <p:pic>
        <p:nvPicPr>
          <p:cNvPr id="122887" name="Picture 7" descr="shakesp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188913"/>
            <a:ext cx="576263" cy="576262"/>
          </a:xfrm>
          <a:prstGeom prst="rect">
            <a:avLst/>
          </a:prstGeom>
          <a:noFill/>
          <a:extLst>
            <a:ext uri="{909E8E84-426E-40DD-AFC4-6F175D3DCCD1}">
              <a14:hiddenFill xmlns:a14="http://schemas.microsoft.com/office/drawing/2010/main">
                <a:solidFill>
                  <a:srgbClr val="FFFFFF"/>
                </a:solidFill>
              </a14:hiddenFill>
            </a:ext>
          </a:extLst>
        </p:spPr>
      </p:pic>
      <p:pic>
        <p:nvPicPr>
          <p:cNvPr id="122888" name="Picture 8" descr="monali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188913"/>
            <a:ext cx="574675" cy="574675"/>
          </a:xfrm>
          <a:prstGeom prst="rect">
            <a:avLst/>
          </a:prstGeom>
          <a:noFill/>
          <a:extLst>
            <a:ext uri="{909E8E84-426E-40DD-AFC4-6F175D3DCCD1}">
              <a14:hiddenFill xmlns:a14="http://schemas.microsoft.com/office/drawing/2010/main">
                <a:solidFill>
                  <a:srgbClr val="FFFFFF"/>
                </a:solidFill>
              </a14:hiddenFill>
            </a:ext>
          </a:extLst>
        </p:spPr>
      </p:pic>
      <p:grpSp>
        <p:nvGrpSpPr>
          <p:cNvPr id="122889" name="Group 9"/>
          <p:cNvGrpSpPr>
            <a:grpSpLocks/>
          </p:cNvGrpSpPr>
          <p:nvPr/>
        </p:nvGrpSpPr>
        <p:grpSpPr bwMode="auto">
          <a:xfrm>
            <a:off x="684213" y="3860800"/>
            <a:ext cx="7920037" cy="665163"/>
            <a:chOff x="431" y="2432"/>
            <a:chExt cx="4989" cy="419"/>
          </a:xfrm>
        </p:grpSpPr>
        <p:sp>
          <p:nvSpPr>
            <p:cNvPr id="122890" name="Text Box 10"/>
            <p:cNvSpPr txBox="1">
              <a:spLocks noChangeArrowheads="1"/>
            </p:cNvSpPr>
            <p:nvPr/>
          </p:nvSpPr>
          <p:spPr bwMode="auto">
            <a:xfrm>
              <a:off x="1429" y="2432"/>
              <a:ext cx="876" cy="237"/>
            </a:xfrm>
            <a:prstGeom prst="rect">
              <a:avLst/>
            </a:prstGeom>
            <a:noFill/>
            <a:ln w="952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it-IT"/>
            </a:p>
          </p:txBody>
        </p:sp>
        <p:sp>
          <p:nvSpPr>
            <p:cNvPr id="122891" name="Text Box 11"/>
            <p:cNvSpPr txBox="1">
              <a:spLocks noChangeArrowheads="1"/>
            </p:cNvSpPr>
            <p:nvPr/>
          </p:nvSpPr>
          <p:spPr bwMode="auto">
            <a:xfrm>
              <a:off x="431" y="2614"/>
              <a:ext cx="589" cy="237"/>
            </a:xfrm>
            <a:prstGeom prst="rect">
              <a:avLst/>
            </a:prstGeom>
            <a:noFill/>
            <a:ln w="952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it-IT"/>
            </a:p>
          </p:txBody>
        </p:sp>
        <p:sp>
          <p:nvSpPr>
            <p:cNvPr id="122892" name="Text Box 12"/>
            <p:cNvSpPr txBox="1">
              <a:spLocks noChangeArrowheads="1"/>
            </p:cNvSpPr>
            <p:nvPr/>
          </p:nvSpPr>
          <p:spPr bwMode="auto">
            <a:xfrm>
              <a:off x="4286" y="2614"/>
              <a:ext cx="1134" cy="237"/>
            </a:xfrm>
            <a:prstGeom prst="rect">
              <a:avLst/>
            </a:prstGeom>
            <a:noFill/>
            <a:ln w="952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it-IT"/>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889"/>
                                        </p:tgtEl>
                                        <p:attrNameLst>
                                          <p:attrName>style.visibility</p:attrName>
                                        </p:attrNameLst>
                                      </p:cBhvr>
                                      <p:to>
                                        <p:strVal val="visible"/>
                                      </p:to>
                                    </p:set>
                                    <p:anim calcmode="lin" valueType="num">
                                      <p:cBhvr additive="base">
                                        <p:cTn id="7" dur="500" fill="hold"/>
                                        <p:tgtEl>
                                          <p:spTgt spid="122889"/>
                                        </p:tgtEl>
                                        <p:attrNameLst>
                                          <p:attrName>ppt_x</p:attrName>
                                        </p:attrNameLst>
                                      </p:cBhvr>
                                      <p:tavLst>
                                        <p:tav tm="0">
                                          <p:val>
                                            <p:strVal val="#ppt_x"/>
                                          </p:val>
                                        </p:tav>
                                        <p:tav tm="100000">
                                          <p:val>
                                            <p:strVal val="#ppt_x"/>
                                          </p:val>
                                        </p:tav>
                                      </p:tavLst>
                                    </p:anim>
                                    <p:anim calcmode="lin" valueType="num">
                                      <p:cBhvr additive="base">
                                        <p:cTn id="8" dur="500" fill="hold"/>
                                        <p:tgtEl>
                                          <p:spTgt spid="1228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Footer Placeholder 4"/>
          <p:cNvSpPr>
            <a:spLocks noGrp="1"/>
          </p:cNvSpPr>
          <p:nvPr>
            <p:ph type="ftr" sz="quarter" idx="11"/>
          </p:nvPr>
        </p:nvSpPr>
        <p:spPr/>
        <p:txBody>
          <a:bodyPr/>
          <a:lstStyle/>
          <a:p>
            <a:r>
              <a:rPr lang="en-US" smtClean="0"/>
              <a:t>fln mar 13</a:t>
            </a:r>
            <a:endParaRPr lang="en-US"/>
          </a:p>
        </p:txBody>
      </p:sp>
      <p:sp>
        <p:nvSpPr>
          <p:cNvPr id="19" name="Slide Number Placeholder 5"/>
          <p:cNvSpPr>
            <a:spLocks noGrp="1"/>
          </p:cNvSpPr>
          <p:nvPr>
            <p:ph type="sldNum" sz="quarter" idx="12"/>
          </p:nvPr>
        </p:nvSpPr>
        <p:spPr/>
        <p:txBody>
          <a:bodyPr/>
          <a:lstStyle/>
          <a:p>
            <a:fld id="{8A70D239-3856-45D6-811C-0B19BC985239}" type="slidenum">
              <a:rPr lang="en-US"/>
              <a:pPr/>
              <a:t>15</a:t>
            </a:fld>
            <a:endParaRPr lang="en-US"/>
          </a:p>
        </p:txBody>
      </p:sp>
      <p:sp>
        <p:nvSpPr>
          <p:cNvPr id="73730" name="Rectangle 2"/>
          <p:cNvSpPr>
            <a:spLocks noGrp="1" noChangeArrowheads="1"/>
          </p:cNvSpPr>
          <p:nvPr>
            <p:ph type="title"/>
          </p:nvPr>
        </p:nvSpPr>
        <p:spPr/>
        <p:txBody>
          <a:bodyPr/>
          <a:lstStyle/>
          <a:p>
            <a:r>
              <a:rPr lang="it-IT" dirty="0"/>
              <a:t>Il mondo che ci circonda e la sua misura (I)</a:t>
            </a:r>
          </a:p>
        </p:txBody>
      </p:sp>
      <p:pic>
        <p:nvPicPr>
          <p:cNvPr id="73732" name="Picture 4" descr="Immagine Rapallo bath CMS visit 1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825" y="3573463"/>
            <a:ext cx="3635375" cy="2727325"/>
          </a:xfrm>
          <a:prstGeom prst="rect">
            <a:avLst/>
          </a:prstGeom>
          <a:noFill/>
          <a:extLst>
            <a:ext uri="{909E8E84-426E-40DD-AFC4-6F175D3DCCD1}">
              <a14:hiddenFill xmlns:a14="http://schemas.microsoft.com/office/drawing/2010/main">
                <a:solidFill>
                  <a:srgbClr val="FFFFFF"/>
                </a:solidFill>
              </a14:hiddenFill>
            </a:ext>
          </a:extLst>
        </p:spPr>
      </p:pic>
      <p:pic>
        <p:nvPicPr>
          <p:cNvPr id="73733" name="Picture 5" descr="Zermatt August 2005 0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825" y="908050"/>
            <a:ext cx="3598863" cy="2698750"/>
          </a:xfrm>
          <a:prstGeom prst="rect">
            <a:avLst/>
          </a:prstGeom>
          <a:noFill/>
          <a:extLst>
            <a:ext uri="{909E8E84-426E-40DD-AFC4-6F175D3DCCD1}">
              <a14:hiddenFill xmlns:a14="http://schemas.microsoft.com/office/drawing/2010/main">
                <a:solidFill>
                  <a:srgbClr val="FFFFFF"/>
                </a:solidFill>
              </a14:hiddenFill>
            </a:ext>
          </a:extLst>
        </p:spPr>
      </p:pic>
      <p:pic>
        <p:nvPicPr>
          <p:cNvPr id="73738" name="Picture 10" descr="na-2006-070_0602005_04_we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039813"/>
            <a:ext cx="4176713" cy="1719262"/>
          </a:xfrm>
          <a:prstGeom prst="rect">
            <a:avLst/>
          </a:prstGeom>
          <a:noFill/>
          <a:extLst>
            <a:ext uri="{909E8E84-426E-40DD-AFC4-6F175D3DCCD1}">
              <a14:hiddenFill xmlns:a14="http://schemas.microsoft.com/office/drawing/2010/main">
                <a:solidFill>
                  <a:srgbClr val="FFFFFF"/>
                </a:solidFill>
              </a14:hiddenFill>
            </a:ext>
          </a:extLst>
        </p:spPr>
      </p:pic>
      <p:sp>
        <p:nvSpPr>
          <p:cNvPr id="73739" name="Text Box 11"/>
          <p:cNvSpPr txBox="1">
            <a:spLocks noChangeArrowheads="1"/>
          </p:cNvSpPr>
          <p:nvPr/>
        </p:nvSpPr>
        <p:spPr bwMode="auto">
          <a:xfrm>
            <a:off x="468313" y="2800350"/>
            <a:ext cx="18716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t>Microelettronica</a:t>
            </a:r>
          </a:p>
        </p:txBody>
      </p:sp>
      <p:sp>
        <p:nvSpPr>
          <p:cNvPr id="73740" name="Text Box 12"/>
          <p:cNvSpPr txBox="1">
            <a:spLocks noChangeArrowheads="1"/>
          </p:cNvSpPr>
          <p:nvPr/>
        </p:nvSpPr>
        <p:spPr bwMode="auto">
          <a:xfrm>
            <a:off x="539750" y="5876925"/>
            <a:ext cx="996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a:t>Pinguini</a:t>
            </a:r>
          </a:p>
        </p:txBody>
      </p:sp>
      <p:pic>
        <p:nvPicPr>
          <p:cNvPr id="73741" name="Picture 13" descr="penguins mage00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3850" y="3467100"/>
            <a:ext cx="3600450" cy="2319338"/>
          </a:xfrm>
          <a:prstGeom prst="rect">
            <a:avLst/>
          </a:prstGeom>
          <a:noFill/>
          <a:extLst>
            <a:ext uri="{909E8E84-426E-40DD-AFC4-6F175D3DCCD1}">
              <a14:hiddenFill xmlns:a14="http://schemas.microsoft.com/office/drawing/2010/main">
                <a:solidFill>
                  <a:srgbClr val="FFFFFF"/>
                </a:solidFill>
              </a14:hiddenFill>
            </a:ext>
          </a:extLst>
        </p:spPr>
      </p:pic>
      <p:grpSp>
        <p:nvGrpSpPr>
          <p:cNvPr id="73750" name="Group 22"/>
          <p:cNvGrpSpPr>
            <a:grpSpLocks/>
          </p:cNvGrpSpPr>
          <p:nvPr/>
        </p:nvGrpSpPr>
        <p:grpSpPr bwMode="auto">
          <a:xfrm>
            <a:off x="1331913" y="1196975"/>
            <a:ext cx="6624637" cy="4140200"/>
            <a:chOff x="839" y="754"/>
            <a:chExt cx="4173" cy="2608"/>
          </a:xfrm>
        </p:grpSpPr>
        <p:sp>
          <p:nvSpPr>
            <p:cNvPr id="73742" name="Line 14"/>
            <p:cNvSpPr>
              <a:spLocks noChangeShapeType="1"/>
            </p:cNvSpPr>
            <p:nvPr/>
          </p:nvSpPr>
          <p:spPr bwMode="auto">
            <a:xfrm flipV="1">
              <a:off x="1202" y="1071"/>
              <a:ext cx="1224" cy="136"/>
            </a:xfrm>
            <a:prstGeom prst="line">
              <a:avLst/>
            </a:prstGeom>
            <a:noFill/>
            <a:ln w="57150">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3743" name="Text Box 15"/>
            <p:cNvSpPr txBox="1">
              <a:spLocks noChangeArrowheads="1"/>
            </p:cNvSpPr>
            <p:nvPr/>
          </p:nvSpPr>
          <p:spPr bwMode="auto">
            <a:xfrm>
              <a:off x="1292" y="845"/>
              <a:ext cx="4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solidFill>
                    <a:schemeClr val="bg1"/>
                  </a:solidFill>
                </a:rPr>
                <a:t>4 cm</a:t>
              </a:r>
            </a:p>
          </p:txBody>
        </p:sp>
        <p:sp>
          <p:nvSpPr>
            <p:cNvPr id="73744" name="Line 16"/>
            <p:cNvSpPr>
              <a:spLocks noChangeShapeType="1"/>
            </p:cNvSpPr>
            <p:nvPr/>
          </p:nvSpPr>
          <p:spPr bwMode="auto">
            <a:xfrm flipV="1">
              <a:off x="4014" y="1026"/>
              <a:ext cx="0" cy="1224"/>
            </a:xfrm>
            <a:prstGeom prst="line">
              <a:avLst/>
            </a:prstGeom>
            <a:noFill/>
            <a:ln w="57150">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3745" name="Text Box 17"/>
            <p:cNvSpPr txBox="1">
              <a:spLocks noChangeArrowheads="1"/>
            </p:cNvSpPr>
            <p:nvPr/>
          </p:nvSpPr>
          <p:spPr bwMode="auto">
            <a:xfrm>
              <a:off x="3548" y="857"/>
              <a:ext cx="4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solidFill>
                    <a:schemeClr val="accent2"/>
                  </a:solidFill>
                </a:rPr>
                <a:t>3 km</a:t>
              </a:r>
            </a:p>
          </p:txBody>
        </p:sp>
        <p:sp>
          <p:nvSpPr>
            <p:cNvPr id="73746" name="Oval 18"/>
            <p:cNvSpPr>
              <a:spLocks noChangeArrowheads="1"/>
            </p:cNvSpPr>
            <p:nvPr/>
          </p:nvSpPr>
          <p:spPr bwMode="auto">
            <a:xfrm>
              <a:off x="4558" y="754"/>
              <a:ext cx="454" cy="453"/>
            </a:xfrm>
            <a:prstGeom prst="ellipse">
              <a:avLst/>
            </a:prstGeom>
            <a:solidFill>
              <a:srgbClr val="FF9900"/>
            </a:solidFill>
            <a:ln w="9525">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it-IT" b="1">
                  <a:solidFill>
                    <a:schemeClr val="bg1"/>
                  </a:solidFill>
                </a:rPr>
                <a:t>269 K</a:t>
              </a:r>
              <a:endParaRPr lang="it-IT" b="1" baseline="-25000">
                <a:solidFill>
                  <a:schemeClr val="bg1"/>
                </a:solidFill>
              </a:endParaRPr>
            </a:p>
          </p:txBody>
        </p:sp>
        <p:sp>
          <p:nvSpPr>
            <p:cNvPr id="73747" name="Oval 19"/>
            <p:cNvSpPr>
              <a:spLocks noChangeArrowheads="1"/>
            </p:cNvSpPr>
            <p:nvPr/>
          </p:nvSpPr>
          <p:spPr bwMode="auto">
            <a:xfrm>
              <a:off x="3969" y="2795"/>
              <a:ext cx="454" cy="453"/>
            </a:xfrm>
            <a:prstGeom prst="ellipse">
              <a:avLst/>
            </a:prstGeom>
            <a:solidFill>
              <a:srgbClr val="FF9900"/>
            </a:solidFill>
            <a:ln w="9525">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chemeClr val="bg1"/>
                  </a:solidFill>
                  <a:cs typeface="Arial" pitchFamily="34" charset="0"/>
                </a:rPr>
                <a:t>40 °C</a:t>
              </a:r>
              <a:r>
                <a:rPr lang="it-IT" b="1" baseline="-25000">
                  <a:solidFill>
                    <a:schemeClr val="bg1"/>
                  </a:solidFill>
                </a:rPr>
                <a:t> </a:t>
              </a:r>
            </a:p>
          </p:txBody>
        </p:sp>
        <p:sp>
          <p:nvSpPr>
            <p:cNvPr id="73748" name="Text Box 20"/>
            <p:cNvSpPr txBox="1">
              <a:spLocks noChangeArrowheads="1"/>
            </p:cNvSpPr>
            <p:nvPr/>
          </p:nvSpPr>
          <p:spPr bwMode="auto">
            <a:xfrm>
              <a:off x="839" y="3113"/>
              <a:ext cx="502" cy="249"/>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solidFill>
                    <a:srgbClr val="FF0000"/>
                  </a:solidFill>
                </a:rPr>
                <a:t>1 m/s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3750"/>
                                        </p:tgtEl>
                                        <p:attrNameLst>
                                          <p:attrName>style.visibility</p:attrName>
                                        </p:attrNameLst>
                                      </p:cBhvr>
                                      <p:to>
                                        <p:strVal val="visible"/>
                                      </p:to>
                                    </p:set>
                                    <p:anim calcmode="lin" valueType="num">
                                      <p:cBhvr additive="base">
                                        <p:cTn id="7" dur="500" fill="hold"/>
                                        <p:tgtEl>
                                          <p:spTgt spid="73750"/>
                                        </p:tgtEl>
                                        <p:attrNameLst>
                                          <p:attrName>ppt_x</p:attrName>
                                        </p:attrNameLst>
                                      </p:cBhvr>
                                      <p:tavLst>
                                        <p:tav tm="0">
                                          <p:val>
                                            <p:strVal val="#ppt_x"/>
                                          </p:val>
                                        </p:tav>
                                        <p:tav tm="100000">
                                          <p:val>
                                            <p:strVal val="#ppt_x"/>
                                          </p:val>
                                        </p:tav>
                                      </p:tavLst>
                                    </p:anim>
                                    <p:anim calcmode="lin" valueType="num">
                                      <p:cBhvr additive="base">
                                        <p:cTn id="8" dur="500" fill="hold"/>
                                        <p:tgtEl>
                                          <p:spTgt spid="737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4"/>
          <p:cNvSpPr>
            <a:spLocks noGrp="1"/>
          </p:cNvSpPr>
          <p:nvPr>
            <p:ph type="ftr" sz="quarter" idx="11"/>
          </p:nvPr>
        </p:nvSpPr>
        <p:spPr/>
        <p:txBody>
          <a:bodyPr/>
          <a:lstStyle/>
          <a:p>
            <a:r>
              <a:rPr lang="en-US" smtClean="0"/>
              <a:t>fln mar 13</a:t>
            </a:r>
            <a:endParaRPr lang="en-US"/>
          </a:p>
        </p:txBody>
      </p:sp>
      <p:sp>
        <p:nvSpPr>
          <p:cNvPr id="20" name="Slide Number Placeholder 5"/>
          <p:cNvSpPr>
            <a:spLocks noGrp="1"/>
          </p:cNvSpPr>
          <p:nvPr>
            <p:ph type="sldNum" sz="quarter" idx="12"/>
          </p:nvPr>
        </p:nvSpPr>
        <p:spPr/>
        <p:txBody>
          <a:bodyPr/>
          <a:lstStyle/>
          <a:p>
            <a:fld id="{8E85D34C-E657-4A80-B451-0F3954564320}" type="slidenum">
              <a:rPr lang="en-US"/>
              <a:pPr/>
              <a:t>16</a:t>
            </a:fld>
            <a:endParaRPr lang="en-US"/>
          </a:p>
        </p:txBody>
      </p:sp>
      <p:sp>
        <p:nvSpPr>
          <p:cNvPr id="93186" name="Rectangle 2"/>
          <p:cNvSpPr>
            <a:spLocks noGrp="1" noChangeArrowheads="1"/>
          </p:cNvSpPr>
          <p:nvPr>
            <p:ph type="title"/>
          </p:nvPr>
        </p:nvSpPr>
        <p:spPr/>
        <p:txBody>
          <a:bodyPr/>
          <a:lstStyle/>
          <a:p>
            <a:r>
              <a:rPr lang="it-IT" dirty="0"/>
              <a:t>Il mondo che ci circonda e la sua misura (II)</a:t>
            </a:r>
          </a:p>
        </p:txBody>
      </p:sp>
      <p:pic>
        <p:nvPicPr>
          <p:cNvPr id="93190" name="Picture 6" descr="esper2_22 lamina liq saponoso discende per gravità"/>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1196975"/>
            <a:ext cx="2735262" cy="2052638"/>
          </a:xfrm>
          <a:prstGeom prst="rect">
            <a:avLst/>
          </a:prstGeom>
          <a:noFill/>
          <a:extLst>
            <a:ext uri="{909E8E84-426E-40DD-AFC4-6F175D3DCCD1}">
              <a14:hiddenFill xmlns:a14="http://schemas.microsoft.com/office/drawing/2010/main">
                <a:solidFill>
                  <a:srgbClr val="FFFFFF"/>
                </a:solidFill>
              </a14:hiddenFill>
            </a:ext>
          </a:extLst>
        </p:spPr>
      </p:pic>
      <p:pic>
        <p:nvPicPr>
          <p:cNvPr id="93192" name="Picture 8" descr="mucche2s limousine fiumalb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1196975"/>
            <a:ext cx="3095625" cy="2054225"/>
          </a:xfrm>
          <a:prstGeom prst="rect">
            <a:avLst/>
          </a:prstGeom>
          <a:noFill/>
          <a:extLst>
            <a:ext uri="{909E8E84-426E-40DD-AFC4-6F175D3DCCD1}">
              <a14:hiddenFill xmlns:a14="http://schemas.microsoft.com/office/drawing/2010/main">
                <a:solidFill>
                  <a:srgbClr val="FFFFFF"/>
                </a:solidFill>
              </a14:hiddenFill>
            </a:ext>
          </a:extLst>
        </p:spPr>
      </p:pic>
      <p:pic>
        <p:nvPicPr>
          <p:cNvPr id="93194" name="Picture 10" descr="tralicci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4683125"/>
            <a:ext cx="2592387" cy="1944688"/>
          </a:xfrm>
          <a:prstGeom prst="rect">
            <a:avLst/>
          </a:prstGeom>
          <a:noFill/>
          <a:extLst>
            <a:ext uri="{909E8E84-426E-40DD-AFC4-6F175D3DCCD1}">
              <a14:hiddenFill xmlns:a14="http://schemas.microsoft.com/office/drawing/2010/main">
                <a:solidFill>
                  <a:srgbClr val="FFFFFF"/>
                </a:solidFill>
              </a14:hiddenFill>
            </a:ext>
          </a:extLst>
        </p:spPr>
      </p:pic>
      <p:pic>
        <p:nvPicPr>
          <p:cNvPr id="93195" name="Picture 11" descr="micro4_2 fiore viola del pensier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00" y="4221163"/>
            <a:ext cx="2447925" cy="1836737"/>
          </a:xfrm>
          <a:prstGeom prst="rect">
            <a:avLst/>
          </a:prstGeom>
          <a:noFill/>
          <a:extLst>
            <a:ext uri="{909E8E84-426E-40DD-AFC4-6F175D3DCCD1}">
              <a14:hiddenFill xmlns:a14="http://schemas.microsoft.com/office/drawing/2010/main">
                <a:solidFill>
                  <a:srgbClr val="FFFFFF"/>
                </a:solidFill>
              </a14:hiddenFill>
            </a:ext>
          </a:extLst>
        </p:spPr>
      </p:pic>
      <p:pic>
        <p:nvPicPr>
          <p:cNvPr id="93196" name="Picture 12" descr="micro4_3 papille pag sup petalo passo=0,02 m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7763" y="4221163"/>
            <a:ext cx="2447925" cy="1838325"/>
          </a:xfrm>
          <a:prstGeom prst="rect">
            <a:avLst/>
          </a:prstGeom>
          <a:noFill/>
          <a:extLst>
            <a:ext uri="{909E8E84-426E-40DD-AFC4-6F175D3DCCD1}">
              <a14:hiddenFill xmlns:a14="http://schemas.microsoft.com/office/drawing/2010/main">
                <a:solidFill>
                  <a:srgbClr val="FFFFFF"/>
                </a:solidFill>
              </a14:hiddenFill>
            </a:ext>
          </a:extLst>
        </p:spPr>
      </p:pic>
      <p:sp>
        <p:nvSpPr>
          <p:cNvPr id="93199" name="AutoShape 15"/>
          <p:cNvSpPr>
            <a:spLocks noChangeArrowheads="1"/>
          </p:cNvSpPr>
          <p:nvPr/>
        </p:nvSpPr>
        <p:spPr bwMode="auto">
          <a:xfrm>
            <a:off x="5651500" y="4941888"/>
            <a:ext cx="720725" cy="503237"/>
          </a:xfrm>
          <a:prstGeom prst="rightArrow">
            <a:avLst>
              <a:gd name="adj1" fmla="val 50000"/>
              <a:gd name="adj2" fmla="val 35804"/>
            </a:avLst>
          </a:prstGeom>
          <a:solidFill>
            <a:schemeClr val="folHlink"/>
          </a:solidFill>
          <a:ln w="19050">
            <a:solidFill>
              <a:srgbClr val="9900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solidFill>
                <a:srgbClr val="990033"/>
              </a:solidFill>
            </a:endParaRPr>
          </a:p>
        </p:txBody>
      </p:sp>
      <p:pic>
        <p:nvPicPr>
          <p:cNvPr id="93188" name="Picture 4" descr="250px-Blue_morpho_butterfly"/>
          <p:cNvPicPr>
            <a:picLocks noGrp="1" noChangeAspect="1" noChangeArrowheads="1"/>
          </p:cNvPicPr>
          <p:nvPr>
            <p:ph type="body" idx="1"/>
          </p:nvPr>
        </p:nvPicPr>
        <p:blipFill>
          <a:blip r:embed="rId8">
            <a:extLst>
              <a:ext uri="{28A0092B-C50C-407E-A947-70E740481C1C}">
                <a14:useLocalDpi xmlns:a14="http://schemas.microsoft.com/office/drawing/2010/main" val="0"/>
              </a:ext>
            </a:extLst>
          </a:blip>
          <a:srcRect/>
          <a:stretch>
            <a:fillRect/>
          </a:stretch>
        </p:blipFill>
        <p:spPr>
          <a:xfrm>
            <a:off x="0" y="1052513"/>
            <a:ext cx="2527300" cy="2286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93210" name="Group 26"/>
          <p:cNvGrpSpPr>
            <a:grpSpLocks/>
          </p:cNvGrpSpPr>
          <p:nvPr/>
        </p:nvGrpSpPr>
        <p:grpSpPr bwMode="auto">
          <a:xfrm>
            <a:off x="179388" y="2513013"/>
            <a:ext cx="7770812" cy="3462337"/>
            <a:chOff x="113" y="1583"/>
            <a:chExt cx="4895" cy="2181"/>
          </a:xfrm>
        </p:grpSpPr>
        <p:sp>
          <p:nvSpPr>
            <p:cNvPr id="93189" name="Text Box 5"/>
            <p:cNvSpPr txBox="1">
              <a:spLocks noChangeArrowheads="1"/>
            </p:cNvSpPr>
            <p:nvPr/>
          </p:nvSpPr>
          <p:spPr bwMode="auto">
            <a:xfrm>
              <a:off x="113" y="2115"/>
              <a:ext cx="1380"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b="1">
                  <a:solidFill>
                    <a:srgbClr val="FF0000"/>
                  </a:solidFill>
                </a:rPr>
                <a:t>Morpho: un es. di</a:t>
              </a:r>
            </a:p>
            <a:p>
              <a:pPr algn="l"/>
              <a:r>
                <a:rPr lang="it-IT" b="1" i="1">
                  <a:solidFill>
                    <a:srgbClr val="FF0000"/>
                  </a:solidFill>
                </a:rPr>
                <a:t>interferenza</a:t>
              </a:r>
              <a:r>
                <a:rPr lang="it-IT" b="1">
                  <a:solidFill>
                    <a:srgbClr val="FF0000"/>
                  </a:solidFill>
                </a:rPr>
                <a:t> (le ali </a:t>
              </a:r>
            </a:p>
            <a:p>
              <a:pPr algn="l"/>
              <a:r>
                <a:rPr lang="it-IT" b="1">
                  <a:solidFill>
                    <a:srgbClr val="FF0000"/>
                  </a:solidFill>
                </a:rPr>
                <a:t>non contengono</a:t>
              </a:r>
            </a:p>
            <a:p>
              <a:pPr algn="l"/>
              <a:r>
                <a:rPr lang="it-IT" b="1">
                  <a:solidFill>
                    <a:srgbClr val="FF0000"/>
                  </a:solidFill>
                </a:rPr>
                <a:t>un pigmento blu!)</a:t>
              </a:r>
              <a:r>
                <a:rPr lang="it-IT"/>
                <a:t> </a:t>
              </a:r>
            </a:p>
          </p:txBody>
        </p:sp>
        <p:sp>
          <p:nvSpPr>
            <p:cNvPr id="93191" name="Text Box 7"/>
            <p:cNvSpPr txBox="1">
              <a:spLocks noChangeArrowheads="1"/>
            </p:cNvSpPr>
            <p:nvPr/>
          </p:nvSpPr>
          <p:spPr bwMode="auto">
            <a:xfrm>
              <a:off x="1610" y="2160"/>
              <a:ext cx="197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solidFill>
                    <a:srgbClr val="008000"/>
                  </a:solidFill>
                </a:rPr>
                <a:t>Un altro es. di </a:t>
              </a:r>
              <a:r>
                <a:rPr lang="it-IT" b="1" i="1">
                  <a:solidFill>
                    <a:srgbClr val="008000"/>
                  </a:solidFill>
                </a:rPr>
                <a:t>interferenza</a:t>
              </a:r>
              <a:r>
                <a:rPr lang="it-IT" b="1">
                  <a:solidFill>
                    <a:srgbClr val="008000"/>
                  </a:solidFill>
                </a:rPr>
                <a:t>:</a:t>
              </a:r>
            </a:p>
            <a:p>
              <a:pPr algn="l"/>
              <a:r>
                <a:rPr lang="it-IT" b="1">
                  <a:solidFill>
                    <a:srgbClr val="008000"/>
                  </a:solidFill>
                </a:rPr>
                <a:t>lamina di acqua saponata</a:t>
              </a:r>
            </a:p>
          </p:txBody>
        </p:sp>
        <p:sp>
          <p:nvSpPr>
            <p:cNvPr id="93193" name="Text Box 9"/>
            <p:cNvSpPr txBox="1">
              <a:spLocks noChangeArrowheads="1"/>
            </p:cNvSpPr>
            <p:nvPr/>
          </p:nvSpPr>
          <p:spPr bwMode="auto">
            <a:xfrm>
              <a:off x="4364" y="1583"/>
              <a:ext cx="644"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solidFill>
                    <a:srgbClr val="CC3300"/>
                  </a:solidFill>
                </a:rPr>
                <a:t>1100 kg</a:t>
              </a:r>
            </a:p>
          </p:txBody>
        </p:sp>
        <p:sp>
          <p:nvSpPr>
            <p:cNvPr id="93197" name="Line 13"/>
            <p:cNvSpPr>
              <a:spLocks noChangeShapeType="1"/>
            </p:cNvSpPr>
            <p:nvPr/>
          </p:nvSpPr>
          <p:spPr bwMode="auto">
            <a:xfrm flipV="1">
              <a:off x="4286" y="2886"/>
              <a:ext cx="318" cy="136"/>
            </a:xfrm>
            <a:prstGeom prst="line">
              <a:avLst/>
            </a:prstGeom>
            <a:noFill/>
            <a:ln w="381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3198" name="Text Box 14"/>
            <p:cNvSpPr txBox="1">
              <a:spLocks noChangeArrowheads="1"/>
            </p:cNvSpPr>
            <p:nvPr/>
          </p:nvSpPr>
          <p:spPr bwMode="auto">
            <a:xfrm>
              <a:off x="3969" y="2659"/>
              <a:ext cx="6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solidFill>
                    <a:srgbClr val="FF0000"/>
                  </a:solidFill>
                </a:rPr>
                <a:t>0.02 mm</a:t>
              </a:r>
            </a:p>
          </p:txBody>
        </p:sp>
        <p:sp>
          <p:nvSpPr>
            <p:cNvPr id="93200" name="Text Box 16"/>
            <p:cNvSpPr txBox="1">
              <a:spLocks noChangeArrowheads="1"/>
            </p:cNvSpPr>
            <p:nvPr/>
          </p:nvSpPr>
          <p:spPr bwMode="auto">
            <a:xfrm>
              <a:off x="509" y="3533"/>
              <a:ext cx="572"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solidFill>
                    <a:srgbClr val="990033"/>
                  </a:solidFill>
                </a:rPr>
                <a:t>380 kV</a:t>
              </a:r>
            </a:p>
          </p:txBody>
        </p:sp>
      </p:grpSp>
      <p:pic>
        <p:nvPicPr>
          <p:cNvPr id="93202" name="Picture 18" descr="250px-Blue_morpho_butterfl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033463"/>
            <a:ext cx="25273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210"/>
                                        </p:tgtEl>
                                        <p:attrNameLst>
                                          <p:attrName>style.visibility</p:attrName>
                                        </p:attrNameLst>
                                      </p:cBhvr>
                                      <p:to>
                                        <p:strVal val="visible"/>
                                      </p:to>
                                    </p:set>
                                    <p:anim calcmode="lin" valueType="num">
                                      <p:cBhvr additive="base">
                                        <p:cTn id="7" dur="500" fill="hold"/>
                                        <p:tgtEl>
                                          <p:spTgt spid="93210"/>
                                        </p:tgtEl>
                                        <p:attrNameLst>
                                          <p:attrName>ppt_x</p:attrName>
                                        </p:attrNameLst>
                                      </p:cBhvr>
                                      <p:tavLst>
                                        <p:tav tm="0">
                                          <p:val>
                                            <p:strVal val="#ppt_x"/>
                                          </p:val>
                                        </p:tav>
                                        <p:tav tm="100000">
                                          <p:val>
                                            <p:strVal val="#ppt_x"/>
                                          </p:val>
                                        </p:tav>
                                      </p:tavLst>
                                    </p:anim>
                                    <p:anim calcmode="lin" valueType="num">
                                      <p:cBhvr additive="base">
                                        <p:cTn id="8" dur="500" fill="hold"/>
                                        <p:tgtEl>
                                          <p:spTgt spid="932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13</a:t>
            </a:r>
            <a:endParaRPr lang="en-US"/>
          </a:p>
        </p:txBody>
      </p:sp>
      <p:sp>
        <p:nvSpPr>
          <p:cNvPr id="6" name="Slide Number Placeholder 5"/>
          <p:cNvSpPr>
            <a:spLocks noGrp="1"/>
          </p:cNvSpPr>
          <p:nvPr>
            <p:ph type="sldNum" sz="quarter" idx="12"/>
          </p:nvPr>
        </p:nvSpPr>
        <p:spPr/>
        <p:txBody>
          <a:bodyPr/>
          <a:lstStyle/>
          <a:p>
            <a:fld id="{A91C8C9A-DCD1-4053-B8C4-95BF8ABE07E7}" type="slidenum">
              <a:rPr lang="en-US"/>
              <a:pPr/>
              <a:t>17</a:t>
            </a:fld>
            <a:endParaRPr lang="en-US"/>
          </a:p>
        </p:txBody>
      </p:sp>
      <p:sp>
        <p:nvSpPr>
          <p:cNvPr id="77826" name="Rectangle 2"/>
          <p:cNvSpPr>
            <a:spLocks noGrp="1" noChangeArrowheads="1"/>
          </p:cNvSpPr>
          <p:nvPr>
            <p:ph type="title"/>
          </p:nvPr>
        </p:nvSpPr>
        <p:spPr/>
        <p:txBody>
          <a:bodyPr/>
          <a:lstStyle/>
          <a:p>
            <a:r>
              <a:rPr lang="it-IT"/>
              <a:t>Quello che la fisica </a:t>
            </a:r>
            <a:r>
              <a:rPr lang="it-IT" u="sng">
                <a:solidFill>
                  <a:srgbClr val="008000"/>
                </a:solidFill>
              </a:rPr>
              <a:t>è</a:t>
            </a:r>
          </a:p>
        </p:txBody>
      </p:sp>
      <p:sp>
        <p:nvSpPr>
          <p:cNvPr id="77827" name="Rectangle 3"/>
          <p:cNvSpPr>
            <a:spLocks noGrp="1" noChangeArrowheads="1"/>
          </p:cNvSpPr>
          <p:nvPr>
            <p:ph type="body" idx="1"/>
          </p:nvPr>
        </p:nvSpPr>
        <p:spPr>
          <a:xfrm>
            <a:off x="250825" y="1125538"/>
            <a:ext cx="8496300" cy="5329237"/>
          </a:xfrm>
        </p:spPr>
        <p:txBody>
          <a:bodyPr/>
          <a:lstStyle/>
          <a:p>
            <a:pPr>
              <a:lnSpc>
                <a:spcPct val="80000"/>
              </a:lnSpc>
            </a:pPr>
            <a:r>
              <a:rPr lang="it-IT" sz="2400" dirty="0">
                <a:solidFill>
                  <a:srgbClr val="990033"/>
                </a:solidFill>
              </a:rPr>
              <a:t>Fisica (</a:t>
            </a:r>
            <a:r>
              <a:rPr lang="it-IT" sz="2400" dirty="0">
                <a:solidFill>
                  <a:srgbClr val="008000"/>
                </a:solidFill>
              </a:rPr>
              <a:t>dal greco </a:t>
            </a:r>
            <a:r>
              <a:rPr lang="it-IT" sz="2400" dirty="0" err="1">
                <a:solidFill>
                  <a:srgbClr val="008000"/>
                </a:solidFill>
              </a:rPr>
              <a:t>φυσικός</a:t>
            </a:r>
            <a:r>
              <a:rPr lang="it-IT" sz="2400" dirty="0">
                <a:solidFill>
                  <a:srgbClr val="008000"/>
                </a:solidFill>
              </a:rPr>
              <a:t> (</a:t>
            </a:r>
            <a:r>
              <a:rPr lang="it-IT" sz="2400" i="1" dirty="0" err="1">
                <a:solidFill>
                  <a:srgbClr val="008000"/>
                </a:solidFill>
              </a:rPr>
              <a:t>phusikos</a:t>
            </a:r>
            <a:r>
              <a:rPr lang="it-IT" sz="2400" dirty="0">
                <a:solidFill>
                  <a:srgbClr val="008000"/>
                </a:solidFill>
              </a:rPr>
              <a:t>) = </a:t>
            </a:r>
            <a:r>
              <a:rPr lang="it-IT" sz="2400" i="1" dirty="0">
                <a:solidFill>
                  <a:srgbClr val="008000"/>
                </a:solidFill>
              </a:rPr>
              <a:t>naturale</a:t>
            </a:r>
            <a:r>
              <a:rPr lang="it-IT" sz="2400" dirty="0">
                <a:solidFill>
                  <a:srgbClr val="008000"/>
                </a:solidFill>
              </a:rPr>
              <a:t>, </a:t>
            </a:r>
            <a:r>
              <a:rPr lang="it-IT" sz="2400" dirty="0" err="1">
                <a:solidFill>
                  <a:srgbClr val="008000"/>
                </a:solidFill>
              </a:rPr>
              <a:t>φύ</a:t>
            </a:r>
            <a:r>
              <a:rPr lang="el-GR" sz="2400" dirty="0">
                <a:solidFill>
                  <a:srgbClr val="008000"/>
                </a:solidFill>
                <a:cs typeface="Arial" pitchFamily="34" charset="0"/>
              </a:rPr>
              <a:t>σις</a:t>
            </a:r>
            <a:r>
              <a:rPr lang="it-IT" sz="2400" dirty="0">
                <a:solidFill>
                  <a:srgbClr val="009900"/>
                </a:solidFill>
                <a:cs typeface="Arial" pitchFamily="34" charset="0"/>
              </a:rPr>
              <a:t> = </a:t>
            </a:r>
            <a:r>
              <a:rPr lang="it-IT" sz="2400" i="1" dirty="0">
                <a:solidFill>
                  <a:srgbClr val="009900"/>
                </a:solidFill>
                <a:cs typeface="Arial" pitchFamily="34" charset="0"/>
              </a:rPr>
              <a:t>natura</a:t>
            </a:r>
            <a:r>
              <a:rPr lang="it-IT" sz="2400" dirty="0">
                <a:solidFill>
                  <a:srgbClr val="990033"/>
                </a:solidFill>
                <a:cs typeface="Arial" pitchFamily="34" charset="0"/>
              </a:rPr>
              <a:t>), si basa su due assiomi:</a:t>
            </a:r>
          </a:p>
          <a:p>
            <a:pPr lvl="1">
              <a:lnSpc>
                <a:spcPct val="80000"/>
              </a:lnSpc>
            </a:pPr>
            <a:r>
              <a:rPr lang="it-IT" sz="2200" dirty="0">
                <a:solidFill>
                  <a:srgbClr val="990033"/>
                </a:solidFill>
                <a:cs typeface="Arial" pitchFamily="34" charset="0"/>
              </a:rPr>
              <a:t>le leggi della natura sono valide ovunque (in qualsiasi tempo e luogo) </a:t>
            </a:r>
          </a:p>
          <a:p>
            <a:pPr lvl="1">
              <a:lnSpc>
                <a:spcPct val="80000"/>
              </a:lnSpc>
            </a:pPr>
            <a:r>
              <a:rPr lang="it-IT" sz="2200" dirty="0">
                <a:solidFill>
                  <a:srgbClr val="990033"/>
                </a:solidFill>
                <a:cs typeface="Arial" pitchFamily="34" charset="0"/>
              </a:rPr>
              <a:t>l’osservazione porta ad una decisione sulla validità di modelli per una descrizione di eventi naturali </a:t>
            </a:r>
          </a:p>
          <a:p>
            <a:pPr>
              <a:lnSpc>
                <a:spcPct val="80000"/>
              </a:lnSpc>
            </a:pPr>
            <a:r>
              <a:rPr lang="it-IT" sz="2400" dirty="0">
                <a:solidFill>
                  <a:srgbClr val="008000"/>
                </a:solidFill>
              </a:rPr>
              <a:t>Sperimentazione</a:t>
            </a:r>
            <a:r>
              <a:rPr lang="it-IT" sz="2400" dirty="0"/>
              <a:t> sulla natura a tutti i livelli, dai complessi ai più elementari, effettuata partendo dalla nozione di </a:t>
            </a:r>
            <a:r>
              <a:rPr lang="it-IT" sz="2400" u="sng" dirty="0"/>
              <a:t>misura</a:t>
            </a:r>
            <a:r>
              <a:rPr lang="it-IT" sz="2400" dirty="0"/>
              <a:t> (quantitativa, riproducibile) e dalla </a:t>
            </a:r>
            <a:r>
              <a:rPr lang="it-IT" sz="2400" u="sng" dirty="0">
                <a:solidFill>
                  <a:srgbClr val="FF0000"/>
                </a:solidFill>
              </a:rPr>
              <a:t>definizione operativa di grandezza fisica attraverso il processo di misura</a:t>
            </a:r>
          </a:p>
          <a:p>
            <a:pPr lvl="1">
              <a:lnSpc>
                <a:spcPct val="80000"/>
              </a:lnSpc>
              <a:buFont typeface="Symbol" pitchFamily="18" charset="2"/>
              <a:buChar char="Þ"/>
            </a:pPr>
            <a:r>
              <a:rPr lang="it-IT" sz="2200" dirty="0"/>
              <a:t> </a:t>
            </a:r>
            <a:r>
              <a:rPr lang="it-IT" sz="2200" u="sng" dirty="0">
                <a:solidFill>
                  <a:schemeClr val="accent2"/>
                </a:solidFill>
              </a:rPr>
              <a:t>misura quantitativa</a:t>
            </a:r>
            <a:r>
              <a:rPr lang="it-IT" sz="2200" dirty="0"/>
              <a:t>, quindi suscettibile di correlazione numerica con altre misure (entro gli </a:t>
            </a:r>
            <a:r>
              <a:rPr lang="it-IT" sz="2200" dirty="0">
                <a:solidFill>
                  <a:srgbClr val="990033"/>
                </a:solidFill>
              </a:rPr>
              <a:t>errori statistici</a:t>
            </a:r>
            <a:r>
              <a:rPr lang="it-IT" sz="2200" dirty="0"/>
              <a:t> di misura)</a:t>
            </a:r>
          </a:p>
          <a:p>
            <a:pPr lvl="1">
              <a:lnSpc>
                <a:spcPct val="80000"/>
              </a:lnSpc>
              <a:buFont typeface="Symbol" pitchFamily="18" charset="2"/>
              <a:buChar char="Þ"/>
            </a:pPr>
            <a:r>
              <a:rPr lang="it-IT" sz="2200" dirty="0"/>
              <a:t> </a:t>
            </a:r>
            <a:r>
              <a:rPr lang="it-IT" sz="2200" u="sng" dirty="0">
                <a:solidFill>
                  <a:schemeClr val="accent2"/>
                </a:solidFill>
              </a:rPr>
              <a:t>misura riproducibile</a:t>
            </a:r>
            <a:r>
              <a:rPr lang="it-IT" sz="2200" dirty="0"/>
              <a:t>, cioè indipendente dal soggetto che sperimenta e dall’apparato utilizzato (tenuto conto  degli </a:t>
            </a:r>
            <a:r>
              <a:rPr lang="it-IT" sz="2200" dirty="0">
                <a:solidFill>
                  <a:srgbClr val="990033"/>
                </a:solidFill>
              </a:rPr>
              <a:t>errori sistematici</a:t>
            </a:r>
            <a:r>
              <a:rPr lang="it-IT" sz="2200" dirty="0"/>
              <a:t> e della </a:t>
            </a:r>
            <a:r>
              <a:rPr lang="it-IT" sz="2200" dirty="0">
                <a:solidFill>
                  <a:srgbClr val="990033"/>
                </a:solidFill>
              </a:rPr>
              <a:t>sensibilità dell’apparato</a:t>
            </a:r>
            <a:r>
              <a:rPr lang="it-IT" sz="2200" dirty="0"/>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4"/>
          <p:cNvSpPr>
            <a:spLocks noGrp="1"/>
          </p:cNvSpPr>
          <p:nvPr>
            <p:ph type="ftr" sz="quarter" idx="11"/>
          </p:nvPr>
        </p:nvSpPr>
        <p:spPr/>
        <p:txBody>
          <a:bodyPr/>
          <a:lstStyle/>
          <a:p>
            <a:r>
              <a:rPr lang="en-US" smtClean="0"/>
              <a:t>fln mar 13</a:t>
            </a:r>
            <a:endParaRPr lang="en-US"/>
          </a:p>
        </p:txBody>
      </p:sp>
      <p:sp>
        <p:nvSpPr>
          <p:cNvPr id="27" name="Slide Number Placeholder 5"/>
          <p:cNvSpPr>
            <a:spLocks noGrp="1"/>
          </p:cNvSpPr>
          <p:nvPr>
            <p:ph type="sldNum" sz="quarter" idx="12"/>
          </p:nvPr>
        </p:nvSpPr>
        <p:spPr/>
        <p:txBody>
          <a:bodyPr/>
          <a:lstStyle/>
          <a:p>
            <a:fld id="{CBBD1A7F-8A9A-4D53-9CA9-BD767F3F8FC5}" type="slidenum">
              <a:rPr lang="en-US"/>
              <a:pPr/>
              <a:t>18</a:t>
            </a:fld>
            <a:endParaRPr lang="en-US"/>
          </a:p>
        </p:txBody>
      </p:sp>
      <p:sp>
        <p:nvSpPr>
          <p:cNvPr id="78850" name="Rectangle 2"/>
          <p:cNvSpPr>
            <a:spLocks noGrp="1" noChangeArrowheads="1"/>
          </p:cNvSpPr>
          <p:nvPr>
            <p:ph type="title"/>
          </p:nvPr>
        </p:nvSpPr>
        <p:spPr/>
        <p:txBody>
          <a:bodyPr/>
          <a:lstStyle/>
          <a:p>
            <a:r>
              <a:rPr lang="it-IT" sz="2200"/>
              <a:t>Definizione operativa di una grandezza fisica, processi di misura diretta (confronto) e indiretta</a:t>
            </a:r>
            <a:r>
              <a:rPr lang="it-IT" sz="2400"/>
              <a:t> </a:t>
            </a:r>
          </a:p>
        </p:txBody>
      </p:sp>
      <p:pic>
        <p:nvPicPr>
          <p:cNvPr id="78852" name="Picture 4" desc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1052513"/>
            <a:ext cx="3160713" cy="2686050"/>
          </a:xfrm>
          <a:prstGeom prst="rect">
            <a:avLst/>
          </a:prstGeom>
          <a:noFill/>
          <a:extLst>
            <a:ext uri="{909E8E84-426E-40DD-AFC4-6F175D3DCCD1}">
              <a14:hiddenFill xmlns:a14="http://schemas.microsoft.com/office/drawing/2010/main">
                <a:solidFill>
                  <a:srgbClr val="FFFFFF"/>
                </a:solidFill>
              </a14:hiddenFill>
            </a:ext>
          </a:extLst>
        </p:spPr>
      </p:pic>
      <p:pic>
        <p:nvPicPr>
          <p:cNvPr id="78854" name="Picture 6" desc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0338" y="909638"/>
            <a:ext cx="3573462" cy="2397125"/>
          </a:xfrm>
          <a:prstGeom prst="rect">
            <a:avLst/>
          </a:prstGeom>
          <a:noFill/>
          <a:extLst>
            <a:ext uri="{909E8E84-426E-40DD-AFC4-6F175D3DCCD1}">
              <a14:hiddenFill xmlns:a14="http://schemas.microsoft.com/office/drawing/2010/main">
                <a:solidFill>
                  <a:srgbClr val="FFFFFF"/>
                </a:solidFill>
              </a14:hiddenFill>
            </a:ext>
          </a:extLst>
        </p:spPr>
      </p:pic>
      <p:pic>
        <p:nvPicPr>
          <p:cNvPr id="78855" name="Picture 7" descr="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850" y="4146550"/>
            <a:ext cx="3384550" cy="2214563"/>
          </a:xfrm>
          <a:prstGeom prst="rect">
            <a:avLst/>
          </a:prstGeom>
          <a:noFill/>
          <a:extLst>
            <a:ext uri="{909E8E84-426E-40DD-AFC4-6F175D3DCCD1}">
              <a14:hiddenFill xmlns:a14="http://schemas.microsoft.com/office/drawing/2010/main">
                <a:solidFill>
                  <a:srgbClr val="FFFFFF"/>
                </a:solidFill>
              </a14:hiddenFill>
            </a:ext>
          </a:extLst>
        </p:spPr>
      </p:pic>
      <p:sp>
        <p:nvSpPr>
          <p:cNvPr id="78858" name="Text Box 10"/>
          <p:cNvSpPr txBox="1">
            <a:spLocks noChangeArrowheads="1"/>
          </p:cNvSpPr>
          <p:nvPr/>
        </p:nvSpPr>
        <p:spPr bwMode="auto">
          <a:xfrm>
            <a:off x="4284663" y="4076700"/>
            <a:ext cx="4679950" cy="119062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b="1"/>
              <a:t>Misura indiretta: altezza delle montagne mediante triangolazione, misura di temperatura attraverso una misura di resistenza etc.</a:t>
            </a:r>
            <a:r>
              <a:rPr lang="it-IT"/>
              <a:t> </a:t>
            </a:r>
          </a:p>
        </p:txBody>
      </p:sp>
      <p:grpSp>
        <p:nvGrpSpPr>
          <p:cNvPr id="78862" name="Group 14"/>
          <p:cNvGrpSpPr>
            <a:grpSpLocks/>
          </p:cNvGrpSpPr>
          <p:nvPr/>
        </p:nvGrpSpPr>
        <p:grpSpPr bwMode="auto">
          <a:xfrm>
            <a:off x="7235825" y="3500438"/>
            <a:ext cx="1152525" cy="511175"/>
            <a:chOff x="4558" y="2205"/>
            <a:chExt cx="726" cy="322"/>
          </a:xfrm>
        </p:grpSpPr>
        <p:sp>
          <p:nvSpPr>
            <p:cNvPr id="78859" name="Line 11"/>
            <p:cNvSpPr>
              <a:spLocks noChangeShapeType="1"/>
            </p:cNvSpPr>
            <p:nvPr/>
          </p:nvSpPr>
          <p:spPr bwMode="auto">
            <a:xfrm>
              <a:off x="4694" y="2205"/>
              <a:ext cx="181"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8860" name="Line 12"/>
            <p:cNvSpPr>
              <a:spLocks noChangeShapeType="1"/>
            </p:cNvSpPr>
            <p:nvPr/>
          </p:nvSpPr>
          <p:spPr bwMode="auto">
            <a:xfrm flipH="1">
              <a:off x="4921" y="2205"/>
              <a:ext cx="182"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8861" name="Text Box 13"/>
            <p:cNvSpPr txBox="1">
              <a:spLocks noChangeArrowheads="1"/>
            </p:cNvSpPr>
            <p:nvPr/>
          </p:nvSpPr>
          <p:spPr bwMode="auto">
            <a:xfrm>
              <a:off x="4558" y="2296"/>
              <a:ext cx="72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b="1">
                  <a:solidFill>
                    <a:srgbClr val="FF0000"/>
                  </a:solidFill>
                </a:rPr>
                <a:t>0.07 mm</a:t>
              </a:r>
            </a:p>
          </p:txBody>
        </p:sp>
      </p:grpSp>
      <p:grpSp>
        <p:nvGrpSpPr>
          <p:cNvPr id="78874" name="Group 26"/>
          <p:cNvGrpSpPr>
            <a:grpSpLocks/>
          </p:cNvGrpSpPr>
          <p:nvPr/>
        </p:nvGrpSpPr>
        <p:grpSpPr bwMode="auto">
          <a:xfrm>
            <a:off x="4643438" y="5373688"/>
            <a:ext cx="3211512" cy="1250950"/>
            <a:chOff x="3379" y="3430"/>
            <a:chExt cx="2023" cy="788"/>
          </a:xfrm>
        </p:grpSpPr>
        <p:sp>
          <p:nvSpPr>
            <p:cNvPr id="78863" name="Line 15"/>
            <p:cNvSpPr>
              <a:spLocks noChangeShapeType="1"/>
            </p:cNvSpPr>
            <p:nvPr/>
          </p:nvSpPr>
          <p:spPr bwMode="auto">
            <a:xfrm flipV="1">
              <a:off x="3379" y="3430"/>
              <a:ext cx="1361" cy="5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8864" name="Line 16"/>
            <p:cNvSpPr>
              <a:spLocks noChangeShapeType="1"/>
            </p:cNvSpPr>
            <p:nvPr/>
          </p:nvSpPr>
          <p:spPr bwMode="auto">
            <a:xfrm>
              <a:off x="4740" y="3430"/>
              <a:ext cx="272" cy="59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8865" name="Line 17"/>
            <p:cNvSpPr>
              <a:spLocks noChangeShapeType="1"/>
            </p:cNvSpPr>
            <p:nvPr/>
          </p:nvSpPr>
          <p:spPr bwMode="auto">
            <a:xfrm>
              <a:off x="3379" y="3974"/>
              <a:ext cx="1633" cy="4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8868" name="Line 20"/>
            <p:cNvSpPr>
              <a:spLocks noChangeShapeType="1"/>
            </p:cNvSpPr>
            <p:nvPr/>
          </p:nvSpPr>
          <p:spPr bwMode="auto">
            <a:xfrm>
              <a:off x="3787" y="3793"/>
              <a:ext cx="45"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8869" name="Line 21"/>
            <p:cNvSpPr>
              <a:spLocks noChangeShapeType="1"/>
            </p:cNvSpPr>
            <p:nvPr/>
          </p:nvSpPr>
          <p:spPr bwMode="auto">
            <a:xfrm flipH="1">
              <a:off x="4830" y="3838"/>
              <a:ext cx="9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8870" name="Text Box 22"/>
            <p:cNvSpPr txBox="1">
              <a:spLocks noChangeArrowheads="1"/>
            </p:cNvSpPr>
            <p:nvPr/>
          </p:nvSpPr>
          <p:spPr bwMode="auto">
            <a:xfrm>
              <a:off x="3878" y="3748"/>
              <a:ext cx="20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l-GR" b="1">
                  <a:cs typeface="Arial" pitchFamily="34" charset="0"/>
                </a:rPr>
                <a:t>α</a:t>
              </a:r>
            </a:p>
          </p:txBody>
        </p:sp>
        <p:sp>
          <p:nvSpPr>
            <p:cNvPr id="78871" name="Text Box 23"/>
            <p:cNvSpPr txBox="1">
              <a:spLocks noChangeArrowheads="1"/>
            </p:cNvSpPr>
            <p:nvPr/>
          </p:nvSpPr>
          <p:spPr bwMode="auto">
            <a:xfrm>
              <a:off x="4649" y="3748"/>
              <a:ext cx="2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l-GR" b="1">
                  <a:cs typeface="Arial" pitchFamily="34" charset="0"/>
                </a:rPr>
                <a:t>β</a:t>
              </a:r>
            </a:p>
          </p:txBody>
        </p:sp>
        <p:sp>
          <p:nvSpPr>
            <p:cNvPr id="78872" name="Text Box 24"/>
            <p:cNvSpPr txBox="1">
              <a:spLocks noChangeArrowheads="1"/>
            </p:cNvSpPr>
            <p:nvPr/>
          </p:nvSpPr>
          <p:spPr bwMode="auto">
            <a:xfrm>
              <a:off x="4228" y="398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t>c</a:t>
              </a:r>
            </a:p>
          </p:txBody>
        </p:sp>
        <p:sp>
          <p:nvSpPr>
            <p:cNvPr id="78873" name="Text Box 25"/>
            <p:cNvSpPr txBox="1">
              <a:spLocks noChangeArrowheads="1"/>
            </p:cNvSpPr>
            <p:nvPr/>
          </p:nvSpPr>
          <p:spPr bwMode="auto">
            <a:xfrm>
              <a:off x="4954" y="3533"/>
              <a:ext cx="4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t>a = ?</a:t>
              </a:r>
            </a:p>
          </p:txBody>
        </p:sp>
      </p:grpSp>
      <p:grpSp>
        <p:nvGrpSpPr>
          <p:cNvPr id="78877" name="Group 29"/>
          <p:cNvGrpSpPr>
            <a:grpSpLocks/>
          </p:cNvGrpSpPr>
          <p:nvPr/>
        </p:nvGrpSpPr>
        <p:grpSpPr bwMode="auto">
          <a:xfrm>
            <a:off x="7510463" y="5445125"/>
            <a:ext cx="1633537" cy="641350"/>
            <a:chOff x="4604" y="3533"/>
            <a:chExt cx="1029" cy="404"/>
          </a:xfrm>
        </p:grpSpPr>
        <p:sp>
          <p:nvSpPr>
            <p:cNvPr id="78875" name="Text Box 27"/>
            <p:cNvSpPr txBox="1">
              <a:spLocks noChangeArrowheads="1"/>
            </p:cNvSpPr>
            <p:nvPr/>
          </p:nvSpPr>
          <p:spPr bwMode="auto">
            <a:xfrm>
              <a:off x="4604" y="3533"/>
              <a:ext cx="1029" cy="4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t>     </a:t>
              </a:r>
              <a:r>
                <a:rPr lang="it-IT" b="1"/>
                <a:t>c sin</a:t>
              </a:r>
              <a:r>
                <a:rPr lang="el-GR" b="1">
                  <a:cs typeface="Arial" pitchFamily="34" charset="0"/>
                </a:rPr>
                <a:t>α</a:t>
              </a:r>
              <a:endParaRPr lang="it-IT" b="1">
                <a:cs typeface="Arial" pitchFamily="34" charset="0"/>
              </a:endParaRPr>
            </a:p>
            <a:p>
              <a:pPr algn="l"/>
              <a:r>
                <a:rPr lang="it-IT" b="1">
                  <a:cs typeface="Arial" pitchFamily="34" charset="0"/>
                </a:rPr>
                <a:t>sin(180</a:t>
              </a:r>
              <a:r>
                <a:rPr lang="en-US" b="1">
                  <a:cs typeface="Arial" pitchFamily="34" charset="0"/>
                </a:rPr>
                <a:t>°-</a:t>
              </a:r>
              <a:r>
                <a:rPr lang="el-GR" b="1">
                  <a:cs typeface="Arial" pitchFamily="34" charset="0"/>
                </a:rPr>
                <a:t>α</a:t>
              </a:r>
              <a:r>
                <a:rPr lang="it-IT" b="1">
                  <a:cs typeface="Arial" pitchFamily="34" charset="0"/>
                </a:rPr>
                <a:t>-</a:t>
              </a:r>
              <a:r>
                <a:rPr lang="el-GR" b="1">
                  <a:cs typeface="Arial" pitchFamily="34" charset="0"/>
                </a:rPr>
                <a:t>β</a:t>
              </a:r>
              <a:r>
                <a:rPr lang="it-IT" b="1">
                  <a:cs typeface="Arial" pitchFamily="34" charset="0"/>
                </a:rPr>
                <a:t>)</a:t>
              </a:r>
              <a:endParaRPr lang="el-GR" b="1">
                <a:cs typeface="Arial" pitchFamily="34" charset="0"/>
              </a:endParaRPr>
            </a:p>
          </p:txBody>
        </p:sp>
        <p:sp>
          <p:nvSpPr>
            <p:cNvPr id="78876" name="Line 28"/>
            <p:cNvSpPr>
              <a:spLocks noChangeShapeType="1"/>
            </p:cNvSpPr>
            <p:nvPr/>
          </p:nvSpPr>
          <p:spPr bwMode="auto">
            <a:xfrm flipV="1">
              <a:off x="4649" y="3748"/>
              <a:ext cx="86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78878" name="Text Box 30"/>
          <p:cNvSpPr txBox="1">
            <a:spLocks noChangeArrowheads="1"/>
          </p:cNvSpPr>
          <p:nvPr/>
        </p:nvSpPr>
        <p:spPr bwMode="auto">
          <a:xfrm>
            <a:off x="323850" y="4724400"/>
            <a:ext cx="1781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solidFill>
                  <a:srgbClr val="990033"/>
                </a:solidFill>
              </a:rPr>
              <a:t>30</a:t>
            </a:r>
            <a:r>
              <a:rPr lang="en-US" b="1">
                <a:solidFill>
                  <a:srgbClr val="990033"/>
                </a:solidFill>
                <a:cs typeface="Arial" pitchFamily="34" charset="0"/>
              </a:rPr>
              <a:t>° = 0.524 rad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8877"/>
                                        </p:tgtEl>
                                        <p:attrNameLst>
                                          <p:attrName>style.visibility</p:attrName>
                                        </p:attrNameLst>
                                      </p:cBhvr>
                                      <p:to>
                                        <p:strVal val="visible"/>
                                      </p:to>
                                    </p:set>
                                    <p:anim calcmode="lin" valueType="num">
                                      <p:cBhvr additive="base">
                                        <p:cTn id="7" dur="500" fill="hold"/>
                                        <p:tgtEl>
                                          <p:spTgt spid="78877"/>
                                        </p:tgtEl>
                                        <p:attrNameLst>
                                          <p:attrName>ppt_x</p:attrName>
                                        </p:attrNameLst>
                                      </p:cBhvr>
                                      <p:tavLst>
                                        <p:tav tm="0">
                                          <p:val>
                                            <p:strVal val="#ppt_x"/>
                                          </p:val>
                                        </p:tav>
                                        <p:tav tm="100000">
                                          <p:val>
                                            <p:strVal val="#ppt_x"/>
                                          </p:val>
                                        </p:tav>
                                      </p:tavLst>
                                    </p:anim>
                                    <p:anim calcmode="lin" valueType="num">
                                      <p:cBhvr additive="base">
                                        <p:cTn id="8" dur="500" fill="hold"/>
                                        <p:tgtEl>
                                          <p:spTgt spid="788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13</a:t>
            </a:r>
            <a:endParaRPr lang="en-US"/>
          </a:p>
        </p:txBody>
      </p:sp>
      <p:sp>
        <p:nvSpPr>
          <p:cNvPr id="8" name="Slide Number Placeholder 5"/>
          <p:cNvSpPr>
            <a:spLocks noGrp="1"/>
          </p:cNvSpPr>
          <p:nvPr>
            <p:ph type="sldNum" sz="quarter" idx="12"/>
          </p:nvPr>
        </p:nvSpPr>
        <p:spPr/>
        <p:txBody>
          <a:bodyPr/>
          <a:lstStyle/>
          <a:p>
            <a:fld id="{174CAEFD-E97B-40B9-892D-7F6A3D327865}" type="slidenum">
              <a:rPr lang="en-US"/>
              <a:pPr/>
              <a:t>19</a:t>
            </a:fld>
            <a:endParaRPr lang="en-US"/>
          </a:p>
        </p:txBody>
      </p:sp>
      <p:sp>
        <p:nvSpPr>
          <p:cNvPr id="79874" name="Rectangle 2"/>
          <p:cNvSpPr>
            <a:spLocks noGrp="1" noChangeArrowheads="1"/>
          </p:cNvSpPr>
          <p:nvPr>
            <p:ph type="title"/>
          </p:nvPr>
        </p:nvSpPr>
        <p:spPr/>
        <p:txBody>
          <a:bodyPr/>
          <a:lstStyle/>
          <a:p>
            <a:r>
              <a:rPr lang="it-IT" sz="2400"/>
              <a:t>Misura/definizione operativa di grandezza (2)</a:t>
            </a:r>
          </a:p>
        </p:txBody>
      </p:sp>
      <p:sp>
        <p:nvSpPr>
          <p:cNvPr id="79875" name="Rectangle 3"/>
          <p:cNvSpPr>
            <a:spLocks noGrp="1" noChangeArrowheads="1"/>
          </p:cNvSpPr>
          <p:nvPr>
            <p:ph type="body" idx="1"/>
          </p:nvPr>
        </p:nvSpPr>
        <p:spPr/>
        <p:txBody>
          <a:bodyPr/>
          <a:lstStyle/>
          <a:p>
            <a:pPr marL="533400" indent="-533400"/>
            <a:r>
              <a:rPr lang="it-IT" sz="2400" dirty="0"/>
              <a:t>Il processo di misura è </a:t>
            </a:r>
            <a:r>
              <a:rPr lang="it-IT" sz="2400" dirty="0">
                <a:solidFill>
                  <a:schemeClr val="accent2"/>
                </a:solidFill>
              </a:rPr>
              <a:t>centrale</a:t>
            </a:r>
            <a:r>
              <a:rPr lang="it-IT" sz="2400" dirty="0"/>
              <a:t>, </a:t>
            </a:r>
            <a:r>
              <a:rPr lang="it-IT" sz="2400" dirty="0">
                <a:solidFill>
                  <a:srgbClr val="FF0000"/>
                </a:solidFill>
              </a:rPr>
              <a:t>fondamentale</a:t>
            </a:r>
            <a:r>
              <a:rPr lang="it-IT" sz="2400" dirty="0"/>
              <a:t>; per parlare di grandezza fisica occorre dire come si misura:</a:t>
            </a:r>
            <a:r>
              <a:rPr lang="it-IT" dirty="0"/>
              <a:t> </a:t>
            </a:r>
          </a:p>
          <a:p>
            <a:pPr marL="914400" lvl="1" indent="-457200">
              <a:buFont typeface="Symbol" pitchFamily="18" charset="2"/>
              <a:buChar char="Þ"/>
            </a:pPr>
            <a:r>
              <a:rPr lang="it-IT" sz="2200" dirty="0"/>
              <a:t> scelta dell’unità di misura (arbitraria, comoda)</a:t>
            </a:r>
          </a:p>
          <a:p>
            <a:pPr marL="914400" lvl="1" indent="-457200">
              <a:buFont typeface="Symbol" pitchFamily="18" charset="2"/>
              <a:buChar char="Þ"/>
            </a:pPr>
            <a:r>
              <a:rPr lang="it-IT" sz="2200" dirty="0"/>
              <a:t> procedimento di confronto con l’unità di misura</a:t>
            </a:r>
          </a:p>
          <a:p>
            <a:pPr marL="1295400" lvl="2" indent="-381000">
              <a:spcAft>
                <a:spcPct val="20000"/>
              </a:spcAft>
              <a:buFont typeface="Symbol" pitchFamily="18" charset="2"/>
              <a:buNone/>
            </a:pPr>
            <a:r>
              <a:rPr lang="it-IT" sz="2200" dirty="0"/>
              <a:t>G = g </a:t>
            </a:r>
            <a:r>
              <a:rPr lang="it-IT" sz="2200" dirty="0" err="1"/>
              <a:t>U</a:t>
            </a:r>
            <a:r>
              <a:rPr lang="it-IT" sz="2200" baseline="-25000" dirty="0" err="1"/>
              <a:t>g</a:t>
            </a:r>
            <a:r>
              <a:rPr lang="it-IT" sz="2200" dirty="0"/>
              <a:t> ; G’ = g’ </a:t>
            </a:r>
            <a:r>
              <a:rPr lang="it-IT" sz="2200" dirty="0" err="1"/>
              <a:t>U</a:t>
            </a:r>
            <a:r>
              <a:rPr lang="it-IT" sz="2200" baseline="-25000" dirty="0" err="1"/>
              <a:t>g</a:t>
            </a:r>
            <a:r>
              <a:rPr lang="it-IT" sz="2200" dirty="0"/>
              <a:t>  etc.     ossia        G/</a:t>
            </a:r>
            <a:r>
              <a:rPr lang="it-IT" sz="2200" dirty="0" err="1"/>
              <a:t>U</a:t>
            </a:r>
            <a:r>
              <a:rPr lang="it-IT" sz="2200" baseline="-25000" dirty="0" err="1"/>
              <a:t>g</a:t>
            </a:r>
            <a:r>
              <a:rPr lang="it-IT" sz="2200" dirty="0"/>
              <a:t> = g  etc. </a:t>
            </a:r>
          </a:p>
          <a:p>
            <a:pPr marL="1295400" lvl="2" indent="-381000">
              <a:spcAft>
                <a:spcPct val="10000"/>
              </a:spcAft>
              <a:buFont typeface="Symbol" pitchFamily="18" charset="2"/>
              <a:buNone/>
            </a:pPr>
            <a:r>
              <a:rPr lang="it-IT" sz="2200" dirty="0">
                <a:solidFill>
                  <a:srgbClr val="990033"/>
                </a:solidFill>
              </a:rPr>
              <a:t>l = 8.8 cm ; s = 0.07 mm ; </a:t>
            </a:r>
            <a:r>
              <a:rPr lang="el-GR" sz="2200" dirty="0">
                <a:solidFill>
                  <a:srgbClr val="990033"/>
                </a:solidFill>
                <a:cs typeface="Arial" pitchFamily="34" charset="0"/>
              </a:rPr>
              <a:t>γ</a:t>
            </a:r>
            <a:r>
              <a:rPr lang="it-IT" sz="2200" dirty="0">
                <a:solidFill>
                  <a:srgbClr val="990033"/>
                </a:solidFill>
                <a:cs typeface="Arial" pitchFamily="34" charset="0"/>
              </a:rPr>
              <a:t> = 30</a:t>
            </a:r>
            <a:r>
              <a:rPr lang="en-US" sz="2200" dirty="0">
                <a:solidFill>
                  <a:srgbClr val="990033"/>
                </a:solidFill>
                <a:cs typeface="Arial" pitchFamily="34" charset="0"/>
              </a:rPr>
              <a:t>°</a:t>
            </a:r>
            <a:r>
              <a:rPr lang="it-IT" sz="2200" dirty="0"/>
              <a:t>   </a:t>
            </a:r>
          </a:p>
          <a:p>
            <a:pPr marL="1295400" lvl="2" indent="-381000">
              <a:spcAft>
                <a:spcPct val="20000"/>
              </a:spcAft>
              <a:buFont typeface="Symbol" pitchFamily="18" charset="2"/>
              <a:buNone/>
            </a:pPr>
            <a:r>
              <a:rPr lang="it-IT" sz="2200" dirty="0"/>
              <a:t>	</a:t>
            </a:r>
            <a:r>
              <a:rPr lang="it-IT" sz="2200" dirty="0">
                <a:solidFill>
                  <a:srgbClr val="008000"/>
                </a:solidFill>
              </a:rPr>
              <a:t>G - grandezza, g - numero puro che esprime il rapporto con l’unità di misura </a:t>
            </a:r>
            <a:r>
              <a:rPr lang="it-IT" sz="2200" dirty="0" err="1">
                <a:solidFill>
                  <a:srgbClr val="008000"/>
                </a:solidFill>
              </a:rPr>
              <a:t>U</a:t>
            </a:r>
            <a:r>
              <a:rPr lang="it-IT" sz="2200" baseline="-25000" dirty="0" err="1">
                <a:solidFill>
                  <a:srgbClr val="008000"/>
                </a:solidFill>
              </a:rPr>
              <a:t>g</a:t>
            </a:r>
            <a:endParaRPr lang="it-IT" sz="2200" baseline="-25000" dirty="0">
              <a:solidFill>
                <a:srgbClr val="008000"/>
              </a:solidFill>
            </a:endParaRPr>
          </a:p>
          <a:p>
            <a:pPr marL="914400" lvl="1" indent="-457200">
              <a:spcAft>
                <a:spcPct val="20000"/>
              </a:spcAft>
              <a:buFont typeface="Symbol" pitchFamily="18" charset="2"/>
              <a:buChar char="Þ"/>
            </a:pPr>
            <a:r>
              <a:rPr lang="it-IT" sz="2200" dirty="0"/>
              <a:t> misurando G con unità di misura diverse si ha</a:t>
            </a:r>
          </a:p>
          <a:p>
            <a:pPr marL="1295400" lvl="2" indent="-381000">
              <a:spcAft>
                <a:spcPct val="20000"/>
              </a:spcAft>
              <a:buFont typeface="Symbol" pitchFamily="18" charset="2"/>
              <a:buNone/>
            </a:pPr>
            <a:r>
              <a:rPr lang="it-IT" sz="2200" dirty="0"/>
              <a:t>G = g </a:t>
            </a:r>
            <a:r>
              <a:rPr lang="it-IT" sz="2200" dirty="0" err="1"/>
              <a:t>U</a:t>
            </a:r>
            <a:r>
              <a:rPr lang="it-IT" sz="2200" baseline="-25000" dirty="0" err="1"/>
              <a:t>g</a:t>
            </a:r>
            <a:r>
              <a:rPr lang="it-IT" sz="2200" baseline="-25000" dirty="0"/>
              <a:t> </a:t>
            </a:r>
            <a:r>
              <a:rPr lang="it-IT" sz="2200" dirty="0"/>
              <a:t>= g’ </a:t>
            </a:r>
            <a:r>
              <a:rPr lang="it-IT" sz="2200" dirty="0" err="1"/>
              <a:t>U</a:t>
            </a:r>
            <a:r>
              <a:rPr lang="it-IT" sz="2200" baseline="-25000" dirty="0" err="1"/>
              <a:t>g</a:t>
            </a:r>
            <a:r>
              <a:rPr lang="it-IT" sz="2200" dirty="0"/>
              <a:t>’      </a:t>
            </a:r>
            <a:r>
              <a:rPr lang="it-IT" sz="2200" dirty="0">
                <a:cs typeface="Arial" pitchFamily="34" charset="0"/>
              </a:rPr>
              <a:t>→     g’ = g </a:t>
            </a:r>
            <a:r>
              <a:rPr lang="it-IT" sz="2200" dirty="0" err="1"/>
              <a:t>U</a:t>
            </a:r>
            <a:r>
              <a:rPr lang="it-IT" sz="2200" baseline="-25000" dirty="0" err="1"/>
              <a:t>g</a:t>
            </a:r>
            <a:r>
              <a:rPr lang="it-IT" sz="2200" dirty="0">
                <a:cs typeface="Arial" pitchFamily="34" charset="0"/>
              </a:rPr>
              <a:t>/ </a:t>
            </a:r>
            <a:r>
              <a:rPr lang="it-IT" sz="2200" dirty="0" err="1"/>
              <a:t>U</a:t>
            </a:r>
            <a:r>
              <a:rPr lang="it-IT" sz="2200" baseline="-25000" dirty="0" err="1"/>
              <a:t>g</a:t>
            </a:r>
            <a:r>
              <a:rPr lang="it-IT" sz="2200" dirty="0"/>
              <a:t>’ </a:t>
            </a:r>
          </a:p>
          <a:p>
            <a:pPr marL="1295400" lvl="2" indent="-381000">
              <a:spcAft>
                <a:spcPct val="20000"/>
              </a:spcAft>
              <a:buFont typeface="Symbol" pitchFamily="18" charset="2"/>
              <a:buNone/>
            </a:pPr>
            <a:r>
              <a:rPr lang="it-IT" sz="2200" dirty="0">
                <a:cs typeface="Arial" pitchFamily="34" charset="0"/>
              </a:rPr>
              <a:t>     quindi </a:t>
            </a:r>
            <a:r>
              <a:rPr lang="it-IT" sz="2200" dirty="0">
                <a:solidFill>
                  <a:srgbClr val="FF0000"/>
                </a:solidFill>
                <a:cs typeface="Arial" pitchFamily="34" charset="0"/>
              </a:rPr>
              <a:t>se l’unità di misura è più piccola G è </a:t>
            </a:r>
            <a:r>
              <a:rPr lang="it-IT" sz="2200" dirty="0" smtClean="0">
                <a:solidFill>
                  <a:srgbClr val="FF0000"/>
                </a:solidFill>
                <a:cs typeface="Arial" pitchFamily="34" charset="0"/>
              </a:rPr>
              <a:t>espressa </a:t>
            </a:r>
            <a:r>
              <a:rPr lang="it-IT" sz="2200" dirty="0">
                <a:solidFill>
                  <a:srgbClr val="FF0000"/>
                </a:solidFill>
                <a:cs typeface="Arial" pitchFamily="34" charset="0"/>
              </a:rPr>
              <a:t>da un numero più grande</a:t>
            </a:r>
            <a:r>
              <a:rPr lang="it-IT" sz="2200" dirty="0">
                <a:cs typeface="Arial" pitchFamily="34" charset="0"/>
              </a:rPr>
              <a:t>        </a:t>
            </a:r>
            <a:r>
              <a:rPr lang="it-IT" sz="2200" dirty="0">
                <a:solidFill>
                  <a:srgbClr val="990033"/>
                </a:solidFill>
                <a:cs typeface="Arial" pitchFamily="34" charset="0"/>
              </a:rPr>
              <a:t>l = 8.8 cm = 88 mm</a:t>
            </a:r>
          </a:p>
        </p:txBody>
      </p:sp>
      <p:sp>
        <p:nvSpPr>
          <p:cNvPr id="79876" name="Text Box 4"/>
          <p:cNvSpPr txBox="1">
            <a:spLocks noChangeArrowheads="1"/>
          </p:cNvSpPr>
          <p:nvPr/>
        </p:nvSpPr>
        <p:spPr bwMode="auto">
          <a:xfrm>
            <a:off x="1222375" y="2767013"/>
            <a:ext cx="1296988" cy="431800"/>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82800">
            <a:spAutoFit/>
          </a:bodyPr>
          <a:lstStyle/>
          <a:p>
            <a:pPr algn="l"/>
            <a:endParaRPr lang="it-IT"/>
          </a:p>
        </p:txBody>
      </p:sp>
      <p:sp>
        <p:nvSpPr>
          <p:cNvPr id="79877" name="Text Box 5"/>
          <p:cNvSpPr txBox="1">
            <a:spLocks noChangeArrowheads="1"/>
          </p:cNvSpPr>
          <p:nvPr/>
        </p:nvSpPr>
        <p:spPr bwMode="auto">
          <a:xfrm>
            <a:off x="1258888" y="4941888"/>
            <a:ext cx="2160587" cy="468312"/>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82800" bIns="82800">
            <a:spAutoFit/>
          </a:bodyPr>
          <a:lstStyle/>
          <a:p>
            <a:pPr algn="l"/>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dirty="0" err="1" smtClean="0"/>
              <a:t>fln</a:t>
            </a:r>
            <a:r>
              <a:rPr lang="en-US" dirty="0" smtClean="0"/>
              <a:t> mar 13</a:t>
            </a:r>
            <a:endParaRPr lang="en-US" dirty="0"/>
          </a:p>
        </p:txBody>
      </p:sp>
      <p:sp>
        <p:nvSpPr>
          <p:cNvPr id="9" name="Slide Number Placeholder 5"/>
          <p:cNvSpPr>
            <a:spLocks noGrp="1"/>
          </p:cNvSpPr>
          <p:nvPr>
            <p:ph type="sldNum" sz="quarter" idx="12"/>
          </p:nvPr>
        </p:nvSpPr>
        <p:spPr/>
        <p:txBody>
          <a:bodyPr/>
          <a:lstStyle/>
          <a:p>
            <a:fld id="{34F369D0-872E-4D74-A98C-BF40041D9068}" type="slidenum">
              <a:rPr lang="en-US"/>
              <a:pPr/>
              <a:t>2</a:t>
            </a:fld>
            <a:endParaRPr lang="en-US"/>
          </a:p>
        </p:txBody>
      </p:sp>
      <p:sp>
        <p:nvSpPr>
          <p:cNvPr id="9218" name="Rectangle 2"/>
          <p:cNvSpPr>
            <a:spLocks noGrp="1" noChangeArrowheads="1"/>
          </p:cNvSpPr>
          <p:nvPr>
            <p:ph type="title"/>
          </p:nvPr>
        </p:nvSpPr>
        <p:spPr/>
        <p:txBody>
          <a:bodyPr/>
          <a:lstStyle/>
          <a:p>
            <a:r>
              <a:rPr lang="it-IT">
                <a:solidFill>
                  <a:srgbClr val="0066FF"/>
                </a:solidFill>
              </a:rPr>
              <a:t>Corso di Fisica per CTF</a:t>
            </a:r>
          </a:p>
        </p:txBody>
      </p:sp>
      <p:sp>
        <p:nvSpPr>
          <p:cNvPr id="9219" name="Rectangle 3"/>
          <p:cNvSpPr>
            <a:spLocks noGrp="1" noChangeArrowheads="1"/>
          </p:cNvSpPr>
          <p:nvPr>
            <p:ph type="body" idx="1"/>
          </p:nvPr>
        </p:nvSpPr>
        <p:spPr>
          <a:xfrm>
            <a:off x="250825" y="981075"/>
            <a:ext cx="8713788" cy="5256213"/>
          </a:xfrm>
        </p:spPr>
        <p:txBody>
          <a:bodyPr/>
          <a:lstStyle/>
          <a:p>
            <a:r>
              <a:rPr lang="it-IT" dirty="0"/>
              <a:t>struttura del corso</a:t>
            </a:r>
          </a:p>
          <a:p>
            <a:pPr lvl="1"/>
            <a:r>
              <a:rPr lang="it-IT" dirty="0"/>
              <a:t>lezioni </a:t>
            </a:r>
            <a:r>
              <a:rPr lang="en-US" dirty="0">
                <a:cs typeface="Arial" pitchFamily="34" charset="0"/>
              </a:rPr>
              <a:t>~64</a:t>
            </a:r>
            <a:r>
              <a:rPr lang="it-IT" dirty="0"/>
              <a:t>h (F.-L. </a:t>
            </a:r>
            <a:r>
              <a:rPr lang="it-IT" dirty="0" err="1"/>
              <a:t>Navarria</a:t>
            </a:r>
            <a:r>
              <a:rPr lang="it-IT" dirty="0"/>
              <a:t>)</a:t>
            </a:r>
            <a:endParaRPr lang="en-US" dirty="0">
              <a:cs typeface="Arial" pitchFamily="34" charset="0"/>
            </a:endParaRPr>
          </a:p>
          <a:p>
            <a:r>
              <a:rPr lang="en-US" dirty="0" err="1">
                <a:cs typeface="Arial" pitchFamily="34" charset="0"/>
              </a:rPr>
              <a:t>orario</a:t>
            </a:r>
            <a:r>
              <a:rPr lang="en-US" dirty="0">
                <a:cs typeface="Arial" pitchFamily="34" charset="0"/>
              </a:rPr>
              <a:t> </a:t>
            </a:r>
            <a:r>
              <a:rPr lang="en-US" dirty="0" err="1">
                <a:cs typeface="Arial" pitchFamily="34" charset="0"/>
              </a:rPr>
              <a:t>delle</a:t>
            </a:r>
            <a:r>
              <a:rPr lang="en-US" dirty="0">
                <a:cs typeface="Arial" pitchFamily="34" charset="0"/>
              </a:rPr>
              <a:t> </a:t>
            </a:r>
            <a:r>
              <a:rPr lang="en-US" dirty="0" err="1">
                <a:cs typeface="Arial" pitchFamily="34" charset="0"/>
              </a:rPr>
              <a:t>lezioni</a:t>
            </a:r>
            <a:r>
              <a:rPr lang="en-US" dirty="0">
                <a:cs typeface="Arial" pitchFamily="34" charset="0"/>
              </a:rPr>
              <a:t> </a:t>
            </a:r>
          </a:p>
          <a:p>
            <a:pPr lvl="1"/>
            <a:r>
              <a:rPr lang="en-US" dirty="0" err="1">
                <a:cs typeface="Arial" pitchFamily="34" charset="0"/>
              </a:rPr>
              <a:t>lun</a:t>
            </a:r>
            <a:r>
              <a:rPr lang="en-US" dirty="0">
                <a:cs typeface="Arial" pitchFamily="34" charset="0"/>
              </a:rPr>
              <a:t> </a:t>
            </a:r>
            <a:r>
              <a:rPr lang="en-US" dirty="0" smtClean="0">
                <a:cs typeface="Arial" pitchFamily="34" charset="0"/>
              </a:rPr>
              <a:t>15-17h; </a:t>
            </a:r>
            <a:r>
              <a:rPr lang="en-US" dirty="0">
                <a:cs typeface="Arial" pitchFamily="34" charset="0"/>
              </a:rPr>
              <a:t>mar </a:t>
            </a:r>
            <a:r>
              <a:rPr lang="en-US" dirty="0" smtClean="0">
                <a:cs typeface="Arial" pitchFamily="34" charset="0"/>
              </a:rPr>
              <a:t>9-11h; </a:t>
            </a:r>
            <a:r>
              <a:rPr lang="en-US" dirty="0" err="1">
                <a:cs typeface="Arial" pitchFamily="34" charset="0"/>
              </a:rPr>
              <a:t>mer</a:t>
            </a:r>
            <a:r>
              <a:rPr lang="en-US" dirty="0">
                <a:cs typeface="Arial" pitchFamily="34" charset="0"/>
              </a:rPr>
              <a:t> </a:t>
            </a:r>
            <a:r>
              <a:rPr lang="en-US" dirty="0" smtClean="0">
                <a:cs typeface="Arial" pitchFamily="34" charset="0"/>
              </a:rPr>
              <a:t>9-11h </a:t>
            </a:r>
            <a:r>
              <a:rPr lang="en-US" dirty="0">
                <a:cs typeface="Arial" pitchFamily="34" charset="0"/>
              </a:rPr>
              <a:t>[Aula </a:t>
            </a:r>
            <a:r>
              <a:rPr lang="en-US" dirty="0" smtClean="0">
                <a:cs typeface="Arial" pitchFamily="34" charset="0"/>
              </a:rPr>
              <a:t>1, Via S. </a:t>
            </a:r>
            <a:r>
              <a:rPr lang="en-US" dirty="0" err="1" smtClean="0">
                <a:cs typeface="Arial" pitchFamily="34" charset="0"/>
              </a:rPr>
              <a:t>Donato</a:t>
            </a:r>
            <a:r>
              <a:rPr lang="en-US" dirty="0" smtClean="0">
                <a:cs typeface="Arial" pitchFamily="34" charset="0"/>
              </a:rPr>
              <a:t> 19/2]</a:t>
            </a:r>
            <a:endParaRPr lang="en-US" dirty="0">
              <a:cs typeface="Arial" pitchFamily="34" charset="0"/>
            </a:endParaRPr>
          </a:p>
          <a:p>
            <a:r>
              <a:rPr lang="en-US" dirty="0" err="1">
                <a:cs typeface="Arial" pitchFamily="34" charset="0"/>
              </a:rPr>
              <a:t>ricevimento</a:t>
            </a:r>
            <a:r>
              <a:rPr lang="en-US" dirty="0">
                <a:cs typeface="Arial" pitchFamily="34" charset="0"/>
              </a:rPr>
              <a:t> &amp; </a:t>
            </a:r>
            <a:r>
              <a:rPr lang="en-US" dirty="0" err="1">
                <a:cs typeface="Arial" pitchFamily="34" charset="0"/>
              </a:rPr>
              <a:t>tutorato</a:t>
            </a:r>
            <a:r>
              <a:rPr lang="en-US" dirty="0">
                <a:cs typeface="Arial" pitchFamily="34" charset="0"/>
              </a:rPr>
              <a:t> (FLN, </a:t>
            </a:r>
            <a:r>
              <a:rPr lang="en-US" dirty="0" err="1">
                <a:cs typeface="Arial" pitchFamily="34" charset="0"/>
              </a:rPr>
              <a:t>Dipart</a:t>
            </a:r>
            <a:r>
              <a:rPr lang="en-US" dirty="0">
                <a:cs typeface="Arial" pitchFamily="34" charset="0"/>
              </a:rPr>
              <a:t>. </a:t>
            </a:r>
            <a:r>
              <a:rPr lang="en-US" dirty="0" err="1">
                <a:cs typeface="Arial" pitchFamily="34" charset="0"/>
              </a:rPr>
              <a:t>Fisica</a:t>
            </a:r>
            <a:r>
              <a:rPr lang="en-US" dirty="0">
                <a:cs typeface="Arial" pitchFamily="34" charset="0"/>
              </a:rPr>
              <a:t>, </a:t>
            </a:r>
            <a:r>
              <a:rPr lang="en-US" dirty="0" err="1">
                <a:cs typeface="Arial" pitchFamily="34" charset="0"/>
              </a:rPr>
              <a:t>V.le</a:t>
            </a:r>
            <a:r>
              <a:rPr lang="en-US" dirty="0">
                <a:cs typeface="Arial" pitchFamily="34" charset="0"/>
              </a:rPr>
              <a:t> C. </a:t>
            </a:r>
            <a:r>
              <a:rPr lang="en-US" dirty="0" err="1">
                <a:cs typeface="Arial" pitchFamily="34" charset="0"/>
              </a:rPr>
              <a:t>Berti</a:t>
            </a:r>
            <a:r>
              <a:rPr lang="en-US" dirty="0">
                <a:cs typeface="Arial" pitchFamily="34" charset="0"/>
              </a:rPr>
              <a:t> </a:t>
            </a:r>
            <a:r>
              <a:rPr lang="en-US" dirty="0" err="1">
                <a:cs typeface="Arial" pitchFamily="34" charset="0"/>
              </a:rPr>
              <a:t>Pichat</a:t>
            </a:r>
            <a:r>
              <a:rPr lang="en-US" dirty="0">
                <a:cs typeface="Arial" pitchFamily="34" charset="0"/>
              </a:rPr>
              <a:t> 6/2, 2° piano)</a:t>
            </a:r>
          </a:p>
          <a:p>
            <a:pPr lvl="1"/>
            <a:r>
              <a:rPr lang="en-US" dirty="0" err="1">
                <a:cs typeface="Arial" pitchFamily="34" charset="0"/>
              </a:rPr>
              <a:t>lun</a:t>
            </a:r>
            <a:r>
              <a:rPr lang="en-US" dirty="0">
                <a:cs typeface="Arial" pitchFamily="34" charset="0"/>
              </a:rPr>
              <a:t> </a:t>
            </a:r>
            <a:r>
              <a:rPr lang="en-US" dirty="0" smtClean="0">
                <a:cs typeface="Arial" pitchFamily="34" charset="0"/>
              </a:rPr>
              <a:t>13h-14h; </a:t>
            </a:r>
            <a:r>
              <a:rPr lang="en-US" dirty="0">
                <a:cs typeface="Arial" pitchFamily="34" charset="0"/>
              </a:rPr>
              <a:t>[mar </a:t>
            </a:r>
            <a:r>
              <a:rPr lang="en-US" dirty="0" smtClean="0">
                <a:cs typeface="Arial" pitchFamily="34" charset="0"/>
              </a:rPr>
              <a:t>14h-15h </a:t>
            </a:r>
            <a:r>
              <a:rPr lang="en-US" dirty="0">
                <a:cs typeface="Arial" pitchFamily="34" charset="0"/>
              </a:rPr>
              <a:t>e </a:t>
            </a:r>
            <a:r>
              <a:rPr lang="en-US" dirty="0" err="1">
                <a:cs typeface="Arial" pitchFamily="34" charset="0"/>
              </a:rPr>
              <a:t>mer</a:t>
            </a:r>
            <a:r>
              <a:rPr lang="en-US" dirty="0">
                <a:cs typeface="Arial" pitchFamily="34" charset="0"/>
              </a:rPr>
              <a:t> </a:t>
            </a:r>
            <a:r>
              <a:rPr lang="en-US" dirty="0" smtClean="0">
                <a:cs typeface="Arial" pitchFamily="34" charset="0"/>
              </a:rPr>
              <a:t>12h-13h, </a:t>
            </a:r>
            <a:r>
              <a:rPr lang="en-US" dirty="0" err="1" smtClean="0">
                <a:cs typeface="Arial" pitchFamily="34" charset="0"/>
              </a:rPr>
              <a:t>fino</a:t>
            </a:r>
            <a:r>
              <a:rPr lang="en-US" dirty="0" smtClean="0">
                <a:cs typeface="Arial" pitchFamily="34" charset="0"/>
              </a:rPr>
              <a:t> a fine </a:t>
            </a:r>
            <a:r>
              <a:rPr lang="en-US" dirty="0" err="1" smtClean="0">
                <a:cs typeface="Arial" pitchFamily="34" charset="0"/>
              </a:rPr>
              <a:t>Aprile</a:t>
            </a:r>
            <a:r>
              <a:rPr lang="en-US" dirty="0" smtClean="0">
                <a:cs typeface="Arial" pitchFamily="34" charset="0"/>
              </a:rPr>
              <a:t>]</a:t>
            </a:r>
            <a:endParaRPr lang="en-US" dirty="0">
              <a:cs typeface="Arial" pitchFamily="34" charset="0"/>
            </a:endParaRPr>
          </a:p>
          <a:p>
            <a:r>
              <a:rPr lang="en-US" dirty="0" err="1">
                <a:cs typeface="Arial" pitchFamily="34" charset="0"/>
              </a:rPr>
              <a:t>tutorato</a:t>
            </a:r>
            <a:r>
              <a:rPr lang="en-US" dirty="0">
                <a:cs typeface="Arial" pitchFamily="34" charset="0"/>
              </a:rPr>
              <a:t> </a:t>
            </a:r>
            <a:r>
              <a:rPr lang="en-US" dirty="0" smtClean="0">
                <a:cs typeface="Arial" pitchFamily="34" charset="0"/>
              </a:rPr>
              <a:t>(</a:t>
            </a:r>
            <a:r>
              <a:rPr lang="en-US" dirty="0" err="1" smtClean="0">
                <a:cs typeface="Arial" pitchFamily="34" charset="0"/>
              </a:rPr>
              <a:t>studenti</a:t>
            </a:r>
            <a:r>
              <a:rPr lang="en-US" dirty="0" smtClean="0">
                <a:cs typeface="Arial" pitchFamily="34" charset="0"/>
              </a:rPr>
              <a:t>):                                                      [13h-14h, </a:t>
            </a:r>
            <a:r>
              <a:rPr lang="en-US" dirty="0" err="1" smtClean="0">
                <a:cs typeface="Arial" pitchFamily="34" charset="0"/>
              </a:rPr>
              <a:t>auletta</a:t>
            </a:r>
            <a:r>
              <a:rPr lang="en-US" dirty="0" smtClean="0">
                <a:cs typeface="Arial" pitchFamily="34" charset="0"/>
              </a:rPr>
              <a:t> 3</a:t>
            </a:r>
            <a:r>
              <a:rPr lang="en-US" baseline="30000" dirty="0" smtClean="0">
                <a:cs typeface="Arial" pitchFamily="34" charset="0"/>
              </a:rPr>
              <a:t>o</a:t>
            </a:r>
            <a:r>
              <a:rPr lang="en-US" dirty="0" smtClean="0">
                <a:cs typeface="Arial" pitchFamily="34" charset="0"/>
              </a:rPr>
              <a:t>                                                      piano, Via S. </a:t>
            </a:r>
            <a:r>
              <a:rPr lang="en-US" dirty="0" err="1" smtClean="0">
                <a:cs typeface="Arial" pitchFamily="34" charset="0"/>
              </a:rPr>
              <a:t>Donato</a:t>
            </a:r>
            <a:r>
              <a:rPr lang="en-US" dirty="0" smtClean="0">
                <a:cs typeface="Arial" pitchFamily="34" charset="0"/>
              </a:rPr>
              <a:t> 15] </a:t>
            </a:r>
            <a:endParaRPr lang="en-US" dirty="0">
              <a:cs typeface="Arial" pitchFamily="34" charset="0"/>
            </a:endParaRPr>
          </a:p>
        </p:txBody>
      </p:sp>
      <p:sp>
        <p:nvSpPr>
          <p:cNvPr id="9221" name="Text Box 5"/>
          <p:cNvSpPr txBox="1">
            <a:spLocks noChangeArrowheads="1"/>
          </p:cNvSpPr>
          <p:nvPr/>
        </p:nvSpPr>
        <p:spPr bwMode="auto">
          <a:xfrm>
            <a:off x="4067175" y="50133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p>
        </p:txBody>
      </p:sp>
      <p:sp>
        <p:nvSpPr>
          <p:cNvPr id="9222" name="Text Box 6"/>
          <p:cNvSpPr txBox="1">
            <a:spLocks noChangeArrowheads="1"/>
          </p:cNvSpPr>
          <p:nvPr/>
        </p:nvSpPr>
        <p:spPr bwMode="auto">
          <a:xfrm>
            <a:off x="3815766" y="4872204"/>
            <a:ext cx="532923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sz="2000" dirty="0" smtClean="0">
                <a:hlinkClick r:id="rId3"/>
              </a:rPr>
              <a:t>paolo.angelini6@studio.unibo.it</a:t>
            </a:r>
            <a:r>
              <a:rPr lang="it-IT" sz="2000" dirty="0" smtClean="0"/>
              <a:t>  </a:t>
            </a:r>
            <a:r>
              <a:rPr lang="it-IT" sz="2000" dirty="0" err="1" smtClean="0"/>
              <a:t>lun</a:t>
            </a:r>
            <a:endParaRPr lang="it-IT" sz="2000" dirty="0"/>
          </a:p>
          <a:p>
            <a:r>
              <a:rPr lang="it-IT" sz="2000" dirty="0" smtClean="0">
                <a:hlinkClick r:id="rId4"/>
              </a:rPr>
              <a:t>michela.capano@studio.unibo.it</a:t>
            </a:r>
            <a:r>
              <a:rPr lang="it-IT" sz="2000" dirty="0" smtClean="0"/>
              <a:t> mar-</a:t>
            </a:r>
            <a:r>
              <a:rPr lang="it-IT" sz="2000" dirty="0" err="1" smtClean="0"/>
              <a:t>gio</a:t>
            </a:r>
            <a:endParaRPr lang="it-IT" sz="2000" dirty="0" smtClean="0"/>
          </a:p>
          <a:p>
            <a:r>
              <a:rPr lang="it-IT" sz="2000" u="sng" dirty="0" smtClean="0">
                <a:solidFill>
                  <a:srgbClr val="00B050"/>
                </a:solidFill>
              </a:rPr>
              <a:t>ivano.cuccaro@studio.unibo.it</a:t>
            </a:r>
            <a:r>
              <a:rPr lang="it-IT" sz="2000" dirty="0"/>
              <a:t> </a:t>
            </a:r>
            <a:r>
              <a:rPr lang="it-IT" sz="2000" dirty="0" smtClean="0"/>
              <a:t>mar-</a:t>
            </a:r>
            <a:r>
              <a:rPr lang="it-IT" sz="2000" dirty="0" err="1" smtClean="0"/>
              <a:t>gio</a:t>
            </a:r>
            <a:endParaRPr lang="it-IT"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13</a:t>
            </a:r>
            <a:endParaRPr lang="en-US"/>
          </a:p>
        </p:txBody>
      </p:sp>
      <p:sp>
        <p:nvSpPr>
          <p:cNvPr id="7" name="Slide Number Placeholder 5"/>
          <p:cNvSpPr>
            <a:spLocks noGrp="1"/>
          </p:cNvSpPr>
          <p:nvPr>
            <p:ph type="sldNum" sz="quarter" idx="12"/>
          </p:nvPr>
        </p:nvSpPr>
        <p:spPr/>
        <p:txBody>
          <a:bodyPr/>
          <a:lstStyle/>
          <a:p>
            <a:fld id="{7279574A-8D0C-41DB-9264-B5D193F717ED}" type="slidenum">
              <a:rPr lang="en-US"/>
              <a:pPr/>
              <a:t>20</a:t>
            </a:fld>
            <a:endParaRPr lang="en-US"/>
          </a:p>
        </p:txBody>
      </p:sp>
      <p:sp>
        <p:nvSpPr>
          <p:cNvPr id="100354" name="Rectangle 2"/>
          <p:cNvSpPr>
            <a:spLocks noGrp="1" noChangeArrowheads="1"/>
          </p:cNvSpPr>
          <p:nvPr>
            <p:ph type="title"/>
          </p:nvPr>
        </p:nvSpPr>
        <p:spPr/>
        <p:txBody>
          <a:bodyPr/>
          <a:lstStyle/>
          <a:p>
            <a:r>
              <a:rPr lang="it-IT"/>
              <a:t>Dimensioni delle grandezze fisiche</a:t>
            </a:r>
          </a:p>
        </p:txBody>
      </p:sp>
      <p:sp>
        <p:nvSpPr>
          <p:cNvPr id="100355" name="Rectangle 3"/>
          <p:cNvSpPr>
            <a:spLocks noGrp="1" noChangeArrowheads="1"/>
          </p:cNvSpPr>
          <p:nvPr>
            <p:ph type="body" idx="1"/>
          </p:nvPr>
        </p:nvSpPr>
        <p:spPr/>
        <p:txBody>
          <a:bodyPr/>
          <a:lstStyle/>
          <a:p>
            <a:pPr>
              <a:lnSpc>
                <a:spcPct val="90000"/>
              </a:lnSpc>
            </a:pPr>
            <a:r>
              <a:rPr lang="it-IT" sz="2400" dirty="0"/>
              <a:t>una lunghezza, uno spessore, una distanza, uno spazio percorso </a:t>
            </a:r>
            <a:r>
              <a:rPr lang="el-GR" sz="2400" dirty="0">
                <a:cs typeface="Arial" pitchFamily="34" charset="0"/>
              </a:rPr>
              <a:t>Δ</a:t>
            </a:r>
            <a:r>
              <a:rPr lang="it-IT" sz="2400" dirty="0">
                <a:cs typeface="Arial" pitchFamily="34" charset="0"/>
              </a:rPr>
              <a:t>x </a:t>
            </a:r>
            <a:r>
              <a:rPr lang="it-IT" sz="2400" dirty="0"/>
              <a:t>sono tutte grandezze fisiche omogenee con una lunghezza, cioè hanno tutti la stessa dimensione che si indica con [L] </a:t>
            </a:r>
            <a:r>
              <a:rPr lang="it-IT" sz="2400" dirty="0">
                <a:solidFill>
                  <a:schemeClr val="accent2"/>
                </a:solidFill>
              </a:rPr>
              <a:t>– </a:t>
            </a:r>
            <a:r>
              <a:rPr lang="it-IT" sz="2400" dirty="0" smtClean="0">
                <a:solidFill>
                  <a:schemeClr val="accent2"/>
                </a:solidFill>
              </a:rPr>
              <a:t>NB si </a:t>
            </a:r>
            <a:r>
              <a:rPr lang="it-IT" sz="2400" dirty="0">
                <a:solidFill>
                  <a:schemeClr val="accent2"/>
                </a:solidFill>
              </a:rPr>
              <a:t>prescinde dal valore numerico</a:t>
            </a:r>
          </a:p>
          <a:p>
            <a:pPr>
              <a:lnSpc>
                <a:spcPct val="90000"/>
              </a:lnSpc>
            </a:pPr>
            <a:r>
              <a:rPr lang="it-IT" sz="2400" dirty="0">
                <a:solidFill>
                  <a:srgbClr val="008000"/>
                </a:solidFill>
              </a:rPr>
              <a:t>allo stesso modo una qualsiasi superficie (cerchio, quadrato etc.) è omogenea con il quadrato di una lunghezza e si indica con [L</a:t>
            </a:r>
            <a:r>
              <a:rPr lang="it-IT" sz="2400" baseline="30000" dirty="0">
                <a:solidFill>
                  <a:srgbClr val="008000"/>
                </a:solidFill>
              </a:rPr>
              <a:t>2</a:t>
            </a:r>
            <a:r>
              <a:rPr lang="it-IT" sz="2400" dirty="0">
                <a:solidFill>
                  <a:srgbClr val="008000"/>
                </a:solidFill>
              </a:rPr>
              <a:t>]</a:t>
            </a:r>
            <a:r>
              <a:rPr lang="it-IT" sz="2400" dirty="0"/>
              <a:t> </a:t>
            </a:r>
            <a:r>
              <a:rPr lang="it-IT" sz="2400" dirty="0">
                <a:solidFill>
                  <a:schemeClr val="accent2"/>
                </a:solidFill>
              </a:rPr>
              <a:t>– sia 15 km</a:t>
            </a:r>
            <a:r>
              <a:rPr lang="it-IT" sz="2400" baseline="30000" dirty="0">
                <a:solidFill>
                  <a:schemeClr val="accent2"/>
                </a:solidFill>
              </a:rPr>
              <a:t>2</a:t>
            </a:r>
            <a:r>
              <a:rPr lang="it-IT" sz="2400" dirty="0">
                <a:solidFill>
                  <a:schemeClr val="accent2"/>
                </a:solidFill>
              </a:rPr>
              <a:t> che 0.7 </a:t>
            </a:r>
            <a:r>
              <a:rPr lang="el-GR" sz="2400" dirty="0">
                <a:solidFill>
                  <a:schemeClr val="accent2"/>
                </a:solidFill>
                <a:cs typeface="Arial" pitchFamily="34" charset="0"/>
              </a:rPr>
              <a:t>μ</a:t>
            </a:r>
            <a:r>
              <a:rPr lang="it-IT" sz="2400" dirty="0">
                <a:solidFill>
                  <a:schemeClr val="accent2"/>
                </a:solidFill>
              </a:rPr>
              <a:t>m</a:t>
            </a:r>
            <a:r>
              <a:rPr lang="it-IT" sz="2400" baseline="30000" dirty="0">
                <a:solidFill>
                  <a:schemeClr val="accent2"/>
                </a:solidFill>
              </a:rPr>
              <a:t>2</a:t>
            </a:r>
            <a:r>
              <a:rPr lang="it-IT" sz="2400" dirty="0">
                <a:solidFill>
                  <a:schemeClr val="accent2"/>
                </a:solidFill>
              </a:rPr>
              <a:t> </a:t>
            </a:r>
            <a:r>
              <a:rPr lang="it-IT" sz="2400" dirty="0" err="1">
                <a:solidFill>
                  <a:schemeClr val="accent2"/>
                </a:solidFill>
              </a:rPr>
              <a:t>etc</a:t>
            </a:r>
            <a:r>
              <a:rPr lang="it-IT" sz="2400" dirty="0"/>
              <a:t> </a:t>
            </a:r>
          </a:p>
          <a:p>
            <a:pPr>
              <a:lnSpc>
                <a:spcPct val="90000"/>
              </a:lnSpc>
            </a:pPr>
            <a:r>
              <a:rPr lang="it-IT" sz="2400" dirty="0"/>
              <a:t>il tempo misurato a partire da un istante iniziale ed un intervallo di tempo </a:t>
            </a:r>
            <a:r>
              <a:rPr lang="el-GR" sz="2400" dirty="0">
                <a:cs typeface="Arial" pitchFamily="34" charset="0"/>
              </a:rPr>
              <a:t>Δ</a:t>
            </a:r>
            <a:r>
              <a:rPr lang="it-IT" sz="2400" dirty="0">
                <a:cs typeface="Arial" pitchFamily="34" charset="0"/>
              </a:rPr>
              <a:t>t sono omogenei con un tempo: [T]</a:t>
            </a:r>
          </a:p>
          <a:p>
            <a:pPr>
              <a:lnSpc>
                <a:spcPct val="90000"/>
              </a:lnSpc>
            </a:pPr>
            <a:r>
              <a:rPr lang="it-IT" sz="2400" dirty="0">
                <a:solidFill>
                  <a:srgbClr val="990033"/>
                </a:solidFill>
                <a:cs typeface="Arial" pitchFamily="34" charset="0"/>
              </a:rPr>
              <a:t>in generale in meccanica: </a:t>
            </a:r>
            <a:r>
              <a:rPr lang="en-US" sz="2400" dirty="0">
                <a:solidFill>
                  <a:srgbClr val="990033"/>
                </a:solidFill>
                <a:cs typeface="Arial" pitchFamily="34" charset="0"/>
              </a:rPr>
              <a:t>[G] = [L</a:t>
            </a:r>
            <a:r>
              <a:rPr lang="el-GR" sz="2400" baseline="30000" dirty="0">
                <a:solidFill>
                  <a:srgbClr val="990033"/>
                </a:solidFill>
                <a:cs typeface="Arial" pitchFamily="34" charset="0"/>
              </a:rPr>
              <a:t>α</a:t>
            </a:r>
            <a:r>
              <a:rPr lang="en-US" sz="2400" dirty="0">
                <a:solidFill>
                  <a:srgbClr val="990033"/>
                </a:solidFill>
                <a:cs typeface="Arial" pitchFamily="34" charset="0"/>
              </a:rPr>
              <a:t>M</a:t>
            </a:r>
            <a:r>
              <a:rPr lang="el-GR" sz="2400" baseline="30000" dirty="0">
                <a:solidFill>
                  <a:srgbClr val="990033"/>
                </a:solidFill>
                <a:cs typeface="Arial" pitchFamily="34" charset="0"/>
              </a:rPr>
              <a:t>β</a:t>
            </a:r>
            <a:r>
              <a:rPr lang="en-US" sz="2400" dirty="0">
                <a:solidFill>
                  <a:srgbClr val="990033"/>
                </a:solidFill>
                <a:cs typeface="Arial" pitchFamily="34" charset="0"/>
              </a:rPr>
              <a:t>T</a:t>
            </a:r>
            <a:r>
              <a:rPr lang="el-GR" sz="2400" baseline="30000" dirty="0">
                <a:solidFill>
                  <a:srgbClr val="990033"/>
                </a:solidFill>
                <a:cs typeface="Arial" pitchFamily="34" charset="0"/>
              </a:rPr>
              <a:t>γ</a:t>
            </a:r>
            <a:r>
              <a:rPr lang="en-US" sz="2400" dirty="0">
                <a:solidFill>
                  <a:srgbClr val="990033"/>
                </a:solidFill>
                <a:cs typeface="Arial" pitchFamily="34" charset="0"/>
              </a:rPr>
              <a:t>]</a:t>
            </a:r>
            <a:r>
              <a:rPr lang="it-IT" sz="2400" dirty="0">
                <a:solidFill>
                  <a:srgbClr val="990033"/>
                </a:solidFill>
                <a:cs typeface="Arial" pitchFamily="34" charset="0"/>
              </a:rPr>
              <a:t> con </a:t>
            </a:r>
            <a:r>
              <a:rPr lang="el-GR" sz="2400" dirty="0">
                <a:solidFill>
                  <a:srgbClr val="990033"/>
                </a:solidFill>
                <a:cs typeface="Arial" pitchFamily="34" charset="0"/>
              </a:rPr>
              <a:t>α</a:t>
            </a:r>
            <a:r>
              <a:rPr lang="it-IT" sz="2400" dirty="0">
                <a:solidFill>
                  <a:srgbClr val="990033"/>
                </a:solidFill>
                <a:cs typeface="Arial" pitchFamily="34" charset="0"/>
              </a:rPr>
              <a:t>,</a:t>
            </a:r>
            <a:r>
              <a:rPr lang="el-GR" sz="2400" dirty="0">
                <a:solidFill>
                  <a:srgbClr val="990033"/>
                </a:solidFill>
                <a:cs typeface="Arial" pitchFamily="34" charset="0"/>
              </a:rPr>
              <a:t>β</a:t>
            </a:r>
            <a:r>
              <a:rPr lang="it-IT" sz="2400" dirty="0">
                <a:solidFill>
                  <a:srgbClr val="990033"/>
                </a:solidFill>
                <a:cs typeface="Arial" pitchFamily="34" charset="0"/>
              </a:rPr>
              <a:t>,</a:t>
            </a:r>
            <a:r>
              <a:rPr lang="el-GR" sz="2400" dirty="0">
                <a:solidFill>
                  <a:srgbClr val="990033"/>
                </a:solidFill>
                <a:cs typeface="Arial" pitchFamily="34" charset="0"/>
              </a:rPr>
              <a:t>γ</a:t>
            </a:r>
            <a:r>
              <a:rPr lang="it-IT" sz="2400" dirty="0">
                <a:solidFill>
                  <a:srgbClr val="990033"/>
                </a:solidFill>
                <a:cs typeface="Arial" pitchFamily="34" charset="0"/>
              </a:rPr>
              <a:t> +vi,-vi,0</a:t>
            </a:r>
            <a:endParaRPr lang="el-GR" sz="2400" dirty="0">
              <a:solidFill>
                <a:srgbClr val="990033"/>
              </a:solidFill>
              <a:cs typeface="Arial" pitchFamily="34" charset="0"/>
            </a:endParaRPr>
          </a:p>
          <a:p>
            <a:pPr>
              <a:lnSpc>
                <a:spcPct val="90000"/>
              </a:lnSpc>
            </a:pPr>
            <a:r>
              <a:rPr lang="it-IT" sz="2400" i="1" dirty="0">
                <a:solidFill>
                  <a:srgbClr val="FF0000"/>
                </a:solidFill>
                <a:cs typeface="Arial" pitchFamily="34" charset="0"/>
              </a:rPr>
              <a:t>tutte le relazioni in fisica devono essere </a:t>
            </a:r>
            <a:r>
              <a:rPr lang="it-IT" sz="2400" i="1" dirty="0" err="1">
                <a:solidFill>
                  <a:srgbClr val="FF0000"/>
                </a:solidFill>
                <a:cs typeface="Arial" pitchFamily="34" charset="0"/>
              </a:rPr>
              <a:t>dimensionalmente</a:t>
            </a:r>
            <a:r>
              <a:rPr lang="it-IT" sz="2400" i="1" dirty="0">
                <a:solidFill>
                  <a:srgbClr val="FF0000"/>
                </a:solidFill>
                <a:cs typeface="Arial" pitchFamily="34" charset="0"/>
              </a:rPr>
              <a:t> corrette</a:t>
            </a:r>
            <a:r>
              <a:rPr lang="it-IT" sz="2400" dirty="0">
                <a:solidFill>
                  <a:srgbClr val="FF0000"/>
                </a:solidFill>
                <a:cs typeface="Arial" pitchFamily="34" charset="0"/>
              </a:rPr>
              <a:t>; qualsiasi sia la combinazione di grandezze che compare nella relazione, </a:t>
            </a:r>
            <a:r>
              <a:rPr lang="it-IT" sz="2400" i="1" dirty="0">
                <a:solidFill>
                  <a:srgbClr val="FF0000"/>
                </a:solidFill>
                <a:cs typeface="Arial" pitchFamily="34" charset="0"/>
              </a:rPr>
              <a:t>le dimensioni a dx dell’= devono essere le stesse di quelle a </a:t>
            </a:r>
            <a:r>
              <a:rPr lang="it-IT" sz="2400" i="1" dirty="0" err="1">
                <a:solidFill>
                  <a:srgbClr val="FF0000"/>
                </a:solidFill>
                <a:cs typeface="Arial" pitchFamily="34" charset="0"/>
              </a:rPr>
              <a:t>sx</a:t>
            </a:r>
            <a:r>
              <a:rPr lang="it-IT" sz="2400" i="1" dirty="0">
                <a:solidFill>
                  <a:srgbClr val="FF0000"/>
                </a:solidFill>
                <a:cs typeface="Arial" pitchFamily="34" charset="0"/>
              </a:rPr>
              <a:t> dell’=</a:t>
            </a:r>
            <a:r>
              <a:rPr lang="it-IT" sz="2400" dirty="0">
                <a:cs typeface="Arial" pitchFamily="34" charset="0"/>
              </a:rPr>
              <a:t> : [v] = [s/t] = [LT</a:t>
            </a:r>
            <a:r>
              <a:rPr lang="it-IT" sz="2400" baseline="30000" dirty="0">
                <a:cs typeface="Arial" pitchFamily="34" charset="0"/>
              </a:rPr>
              <a:t>-1</a:t>
            </a:r>
            <a:r>
              <a:rPr lang="it-IT" sz="2400" dirty="0">
                <a:cs typeface="Arial" pitchFamily="34" charset="0"/>
              </a:rPr>
              <a:t>]</a:t>
            </a:r>
            <a:endParaRPr lang="el-GR" sz="2400" dirty="0">
              <a:cs typeface="Arial" pitchFamily="34" charset="0"/>
            </a:endParaRPr>
          </a:p>
        </p:txBody>
      </p:sp>
      <p:sp>
        <p:nvSpPr>
          <p:cNvPr id="100356" name="Text Box 4"/>
          <p:cNvSpPr txBox="1">
            <a:spLocks noChangeArrowheads="1"/>
          </p:cNvSpPr>
          <p:nvPr/>
        </p:nvSpPr>
        <p:spPr bwMode="auto">
          <a:xfrm>
            <a:off x="4211638" y="4221163"/>
            <a:ext cx="2016125" cy="468312"/>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82800" bIns="82800">
            <a:spAutoFit/>
          </a:bodyPr>
          <a:lstStyle/>
          <a:p>
            <a:pPr algn="l"/>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356"/>
                                        </p:tgtEl>
                                        <p:attrNameLst>
                                          <p:attrName>style.visibility</p:attrName>
                                        </p:attrNameLst>
                                      </p:cBhvr>
                                      <p:to>
                                        <p:strVal val="visible"/>
                                      </p:to>
                                    </p:set>
                                    <p:anim calcmode="lin" valueType="num">
                                      <p:cBhvr additive="base">
                                        <p:cTn id="7" dur="500" fill="hold"/>
                                        <p:tgtEl>
                                          <p:spTgt spid="100356"/>
                                        </p:tgtEl>
                                        <p:attrNameLst>
                                          <p:attrName>ppt_x</p:attrName>
                                        </p:attrNameLst>
                                      </p:cBhvr>
                                      <p:tavLst>
                                        <p:tav tm="0">
                                          <p:val>
                                            <p:strVal val="#ppt_x"/>
                                          </p:val>
                                        </p:tav>
                                        <p:tav tm="100000">
                                          <p:val>
                                            <p:strVal val="#ppt_x"/>
                                          </p:val>
                                        </p:tav>
                                      </p:tavLst>
                                    </p:anim>
                                    <p:anim calcmode="lin" valueType="num">
                                      <p:cBhvr additive="base">
                                        <p:cTn id="8" dur="500" fill="hold"/>
                                        <p:tgtEl>
                                          <p:spTgt spid="1003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 13</a:t>
            </a:r>
            <a:endParaRPr lang="en-US"/>
          </a:p>
        </p:txBody>
      </p:sp>
      <p:sp>
        <p:nvSpPr>
          <p:cNvPr id="9" name="Slide Number Placeholder 5"/>
          <p:cNvSpPr>
            <a:spLocks noGrp="1"/>
          </p:cNvSpPr>
          <p:nvPr>
            <p:ph type="sldNum" sz="quarter" idx="12"/>
          </p:nvPr>
        </p:nvSpPr>
        <p:spPr/>
        <p:txBody>
          <a:bodyPr/>
          <a:lstStyle/>
          <a:p>
            <a:fld id="{6075299A-A3B4-4DBF-A050-3D49D446DA5B}" type="slidenum">
              <a:rPr lang="en-US"/>
              <a:pPr/>
              <a:t>21</a:t>
            </a:fld>
            <a:endParaRPr lang="en-US"/>
          </a:p>
        </p:txBody>
      </p:sp>
      <p:sp>
        <p:nvSpPr>
          <p:cNvPr id="187394" name="Rectangle 2"/>
          <p:cNvSpPr>
            <a:spLocks noGrp="1" noChangeArrowheads="1"/>
          </p:cNvSpPr>
          <p:nvPr>
            <p:ph type="title"/>
          </p:nvPr>
        </p:nvSpPr>
        <p:spPr/>
        <p:txBody>
          <a:bodyPr/>
          <a:lstStyle/>
          <a:p>
            <a:r>
              <a:rPr lang="it-IT"/>
              <a:t>Dimensioni delle grandezze fisiche/2</a:t>
            </a:r>
          </a:p>
        </p:txBody>
      </p:sp>
      <p:pic>
        <p:nvPicPr>
          <p:cNvPr id="1873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268413"/>
            <a:ext cx="6107112" cy="482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7397" name="Text Box 5"/>
          <p:cNvSpPr txBox="1">
            <a:spLocks noChangeArrowheads="1"/>
          </p:cNvSpPr>
          <p:nvPr/>
        </p:nvSpPr>
        <p:spPr bwMode="auto">
          <a:xfrm>
            <a:off x="7596188" y="4221163"/>
            <a:ext cx="104775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7200" b="1">
                <a:solidFill>
                  <a:srgbClr val="FFFF00"/>
                </a:solidFill>
              </a:rPr>
              <a:t>!?</a:t>
            </a:r>
          </a:p>
        </p:txBody>
      </p:sp>
      <p:sp>
        <p:nvSpPr>
          <p:cNvPr id="187398" name="Text Box 6"/>
          <p:cNvSpPr txBox="1">
            <a:spLocks noChangeArrowheads="1"/>
          </p:cNvSpPr>
          <p:nvPr/>
        </p:nvSpPr>
        <p:spPr bwMode="auto">
          <a:xfrm>
            <a:off x="187743" y="1420048"/>
            <a:ext cx="2447801"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it-IT" sz="2400" b="1" dirty="0">
                <a:solidFill>
                  <a:srgbClr val="990033"/>
                </a:solidFill>
              </a:rPr>
              <a:t>NB si possono </a:t>
            </a:r>
          </a:p>
          <a:p>
            <a:pPr algn="l"/>
            <a:r>
              <a:rPr lang="it-IT" sz="2400" b="1" dirty="0">
                <a:solidFill>
                  <a:srgbClr val="990033"/>
                </a:solidFill>
              </a:rPr>
              <a:t>sommare e sottrarre </a:t>
            </a:r>
            <a:r>
              <a:rPr lang="it-IT" sz="2400" b="1" i="1" u="sng" dirty="0" smtClean="0">
                <a:solidFill>
                  <a:srgbClr val="FF3300"/>
                </a:solidFill>
              </a:rPr>
              <a:t>solo </a:t>
            </a:r>
            <a:endParaRPr lang="it-IT" sz="2400" b="1" i="1" u="sng" dirty="0">
              <a:solidFill>
                <a:srgbClr val="FF3300"/>
              </a:solidFill>
            </a:endParaRPr>
          </a:p>
          <a:p>
            <a:pPr algn="l"/>
            <a:r>
              <a:rPr lang="it-IT" sz="2400" b="1" dirty="0">
                <a:solidFill>
                  <a:srgbClr val="990033"/>
                </a:solidFill>
              </a:rPr>
              <a:t>grandezze </a:t>
            </a:r>
          </a:p>
          <a:p>
            <a:pPr algn="l"/>
            <a:r>
              <a:rPr lang="it-IT" sz="2400" b="1" dirty="0">
                <a:solidFill>
                  <a:srgbClr val="990033"/>
                </a:solidFill>
              </a:rPr>
              <a:t>omogenee </a:t>
            </a:r>
          </a:p>
          <a:p>
            <a:pPr algn="l"/>
            <a:r>
              <a:rPr lang="it-IT" sz="2400" b="1" dirty="0">
                <a:solidFill>
                  <a:srgbClr val="990033"/>
                </a:solidFill>
              </a:rPr>
              <a:t>( cioè delle </a:t>
            </a:r>
          </a:p>
          <a:p>
            <a:pPr algn="l"/>
            <a:r>
              <a:rPr lang="it-IT" sz="2400" b="1" dirty="0">
                <a:solidFill>
                  <a:srgbClr val="990033"/>
                </a:solidFill>
              </a:rPr>
              <a:t>stesse </a:t>
            </a:r>
          </a:p>
          <a:p>
            <a:pPr algn="l"/>
            <a:r>
              <a:rPr lang="it-IT" sz="2400" b="1" dirty="0">
                <a:solidFill>
                  <a:srgbClr val="990033"/>
                </a:solidFill>
              </a:rPr>
              <a:t>dimensioni</a:t>
            </a:r>
            <a:r>
              <a:rPr lang="it-IT" sz="2400" b="1" dirty="0" smtClean="0">
                <a:solidFill>
                  <a:srgbClr val="990033"/>
                </a:solidFill>
              </a:rPr>
              <a:t>) – omogeneit</a:t>
            </a:r>
            <a:r>
              <a:rPr lang="it-IT" sz="2400" b="1" dirty="0" smtClean="0">
                <a:solidFill>
                  <a:srgbClr val="990033"/>
                </a:solidFill>
                <a:latin typeface="Arial"/>
                <a:cs typeface="Arial"/>
              </a:rPr>
              <a:t>à dimensionale delle leggi fisiche</a:t>
            </a:r>
            <a:endParaRPr lang="it-IT" sz="2400" b="1" dirty="0">
              <a:solidFill>
                <a:srgbClr val="990033"/>
              </a:solidFill>
            </a:endParaRPr>
          </a:p>
        </p:txBody>
      </p:sp>
      <p:sp>
        <p:nvSpPr>
          <p:cNvPr id="2" name="TextBox 1"/>
          <p:cNvSpPr txBox="1"/>
          <p:nvPr/>
        </p:nvSpPr>
        <p:spPr>
          <a:xfrm>
            <a:off x="4860032" y="3838314"/>
            <a:ext cx="1005404" cy="1569660"/>
          </a:xfrm>
          <a:prstGeom prst="rect">
            <a:avLst/>
          </a:prstGeom>
          <a:noFill/>
        </p:spPr>
        <p:txBody>
          <a:bodyPr wrap="none" rtlCol="0">
            <a:spAutoFit/>
          </a:bodyPr>
          <a:lstStyle/>
          <a:p>
            <a:r>
              <a:rPr lang="en-US" sz="9600" dirty="0" smtClean="0"/>
              <a:t>X</a:t>
            </a:r>
            <a:endParaRPr lang="en-GB" sz="9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87398"/>
                                        </p:tgtEl>
                                        <p:attrNameLst>
                                          <p:attrName>style.visibility</p:attrName>
                                        </p:attrNameLst>
                                      </p:cBhvr>
                                      <p:to>
                                        <p:strVal val="visible"/>
                                      </p:to>
                                    </p:set>
                                    <p:animEffect transition="in" filter="fade">
                                      <p:cBhvr>
                                        <p:cTn id="7" dur="2000"/>
                                        <p:tgtEl>
                                          <p:spTgt spid="187398"/>
                                        </p:tgtEl>
                                      </p:cBhvr>
                                    </p:animEffect>
                                    <p:anim calcmode="lin" valueType="num">
                                      <p:cBhvr>
                                        <p:cTn id="8" dur="2000" fill="hold"/>
                                        <p:tgtEl>
                                          <p:spTgt spid="187398"/>
                                        </p:tgtEl>
                                        <p:attrNameLst>
                                          <p:attrName>style.rotation</p:attrName>
                                        </p:attrNameLst>
                                      </p:cBhvr>
                                      <p:tavLst>
                                        <p:tav tm="0">
                                          <p:val>
                                            <p:fltVal val="720"/>
                                          </p:val>
                                        </p:tav>
                                        <p:tav tm="100000">
                                          <p:val>
                                            <p:fltVal val="0"/>
                                          </p:val>
                                        </p:tav>
                                      </p:tavLst>
                                    </p:anim>
                                    <p:anim calcmode="lin" valueType="num">
                                      <p:cBhvr>
                                        <p:cTn id="9" dur="2000" fill="hold"/>
                                        <p:tgtEl>
                                          <p:spTgt spid="187398"/>
                                        </p:tgtEl>
                                        <p:attrNameLst>
                                          <p:attrName>ppt_h</p:attrName>
                                        </p:attrNameLst>
                                      </p:cBhvr>
                                      <p:tavLst>
                                        <p:tav tm="0">
                                          <p:val>
                                            <p:fltVal val="0"/>
                                          </p:val>
                                        </p:tav>
                                        <p:tav tm="100000">
                                          <p:val>
                                            <p:strVal val="#ppt_h"/>
                                          </p:val>
                                        </p:tav>
                                      </p:tavLst>
                                    </p:anim>
                                    <p:anim calcmode="lin" valueType="num">
                                      <p:cBhvr>
                                        <p:cTn id="10" dur="2000" fill="hold"/>
                                        <p:tgtEl>
                                          <p:spTgt spid="187398"/>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87397"/>
                                        </p:tgtEl>
                                        <p:attrNameLst>
                                          <p:attrName>style.visibility</p:attrName>
                                        </p:attrNameLst>
                                      </p:cBhvr>
                                      <p:to>
                                        <p:strVal val="visible"/>
                                      </p:to>
                                    </p:set>
                                    <p:animEffect transition="in" filter="checkerboard(across)">
                                      <p:cBhvr>
                                        <p:cTn id="15" dur="500"/>
                                        <p:tgtEl>
                                          <p:spTgt spid="187397"/>
                                        </p:tgtEl>
                                      </p:cBhvr>
                                    </p:animEffect>
                                  </p:childTnLst>
                                </p:cTn>
                              </p:par>
                              <p:par>
                                <p:cTn id="16" presetID="1" presetClass="entr" presetSubtype="0" fill="hold" nodeType="withEffect">
                                  <p:stCondLst>
                                    <p:cond delay="0"/>
                                  </p:stCondLst>
                                  <p:childTnLst>
                                    <p:set>
                                      <p:cBhvr>
                                        <p:cTn id="17" dur="1" fill="hold">
                                          <p:stCondLst>
                                            <p:cond delay="0"/>
                                          </p:stCondLst>
                                        </p:cTn>
                                        <p:tgtEl>
                                          <p:spTgt spid="187398">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7" grpId="0"/>
      <p:bldP spid="187398"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13</a:t>
            </a:r>
            <a:endParaRPr lang="en-US"/>
          </a:p>
        </p:txBody>
      </p:sp>
      <p:sp>
        <p:nvSpPr>
          <p:cNvPr id="6" name="Slide Number Placeholder 5"/>
          <p:cNvSpPr>
            <a:spLocks noGrp="1"/>
          </p:cNvSpPr>
          <p:nvPr>
            <p:ph type="sldNum" sz="quarter" idx="12"/>
          </p:nvPr>
        </p:nvSpPr>
        <p:spPr/>
        <p:txBody>
          <a:bodyPr/>
          <a:lstStyle/>
          <a:p>
            <a:fld id="{EC3626D4-32AC-4716-BCF0-698898F9941F}" type="slidenum">
              <a:rPr lang="en-US"/>
              <a:pPr/>
              <a:t>22</a:t>
            </a:fld>
            <a:endParaRPr lang="en-US"/>
          </a:p>
        </p:txBody>
      </p:sp>
      <p:sp>
        <p:nvSpPr>
          <p:cNvPr id="80898" name="Rectangle 2"/>
          <p:cNvSpPr>
            <a:spLocks noGrp="1" noChangeArrowheads="1"/>
          </p:cNvSpPr>
          <p:nvPr>
            <p:ph type="title"/>
          </p:nvPr>
        </p:nvSpPr>
        <p:spPr/>
        <p:txBody>
          <a:bodyPr/>
          <a:lstStyle/>
          <a:p>
            <a:r>
              <a:rPr lang="it-IT" sz="2400"/>
              <a:t>Prefissi e notazioni</a:t>
            </a:r>
          </a:p>
        </p:txBody>
      </p:sp>
      <p:sp>
        <p:nvSpPr>
          <p:cNvPr id="80899" name="Rectangle 3"/>
          <p:cNvSpPr>
            <a:spLocks noGrp="1" noChangeArrowheads="1"/>
          </p:cNvSpPr>
          <p:nvPr>
            <p:ph type="body" idx="1"/>
          </p:nvPr>
        </p:nvSpPr>
        <p:spPr>
          <a:xfrm>
            <a:off x="251520" y="980728"/>
            <a:ext cx="8712968" cy="5400675"/>
          </a:xfrm>
        </p:spPr>
        <p:txBody>
          <a:bodyPr/>
          <a:lstStyle/>
          <a:p>
            <a:pPr>
              <a:lnSpc>
                <a:spcPct val="90000"/>
              </a:lnSpc>
            </a:pPr>
            <a:r>
              <a:rPr lang="it-IT" sz="2300" dirty="0"/>
              <a:t>I risultati delle misure possono essere espressi da numeri molto più grandi o più piccoli di 1 - dipende dall’unità di misura scelta - si usano quindi i prefissi, </a:t>
            </a:r>
            <a:r>
              <a:rPr lang="it-IT" sz="2300" dirty="0">
                <a:solidFill>
                  <a:srgbClr val="009900"/>
                </a:solidFill>
              </a:rPr>
              <a:t>comunemente</a:t>
            </a:r>
            <a:r>
              <a:rPr lang="it-IT" sz="2300" dirty="0"/>
              <a:t>:</a:t>
            </a:r>
          </a:p>
          <a:p>
            <a:pPr>
              <a:lnSpc>
                <a:spcPct val="90000"/>
              </a:lnSpc>
              <a:buFontTx/>
              <a:buNone/>
            </a:pPr>
            <a:r>
              <a:rPr lang="it-IT" sz="2300" dirty="0"/>
              <a:t>    [</a:t>
            </a:r>
            <a:r>
              <a:rPr lang="it-IT" sz="2300" dirty="0">
                <a:solidFill>
                  <a:srgbClr val="FF0000"/>
                </a:solidFill>
              </a:rPr>
              <a:t>atto (a) 10</a:t>
            </a:r>
            <a:r>
              <a:rPr lang="it-IT" sz="2300" baseline="30000" dirty="0">
                <a:solidFill>
                  <a:srgbClr val="FF0000"/>
                </a:solidFill>
              </a:rPr>
              <a:t>-18</a:t>
            </a:r>
            <a:r>
              <a:rPr lang="it-IT" sz="2300" dirty="0">
                <a:solidFill>
                  <a:srgbClr val="FF0000"/>
                </a:solidFill>
              </a:rPr>
              <a:t>;</a:t>
            </a:r>
            <a:r>
              <a:rPr lang="it-IT" sz="2300" dirty="0"/>
              <a:t> </a:t>
            </a:r>
            <a:r>
              <a:rPr lang="it-IT" sz="2300" dirty="0" err="1">
                <a:solidFill>
                  <a:srgbClr val="FF0000"/>
                </a:solidFill>
              </a:rPr>
              <a:t>femto</a:t>
            </a:r>
            <a:r>
              <a:rPr lang="it-IT" sz="2300" dirty="0">
                <a:solidFill>
                  <a:srgbClr val="FF0000"/>
                </a:solidFill>
              </a:rPr>
              <a:t> (f) 10</a:t>
            </a:r>
            <a:r>
              <a:rPr lang="it-IT" sz="2300" baseline="30000" dirty="0">
                <a:solidFill>
                  <a:srgbClr val="FF0000"/>
                </a:solidFill>
              </a:rPr>
              <a:t>-15</a:t>
            </a:r>
            <a:r>
              <a:rPr lang="it-IT" sz="2300" dirty="0">
                <a:solidFill>
                  <a:srgbClr val="FF0000"/>
                </a:solidFill>
              </a:rPr>
              <a:t>,</a:t>
            </a:r>
            <a:r>
              <a:rPr lang="it-IT" sz="2300" dirty="0"/>
              <a:t>]</a:t>
            </a:r>
            <a:r>
              <a:rPr lang="it-IT" sz="2300" dirty="0">
                <a:solidFill>
                  <a:srgbClr val="FF0000"/>
                </a:solidFill>
              </a:rPr>
              <a:t> pico (p) 10</a:t>
            </a:r>
            <a:r>
              <a:rPr lang="it-IT" sz="2300" baseline="30000" dirty="0">
                <a:solidFill>
                  <a:srgbClr val="FF0000"/>
                </a:solidFill>
              </a:rPr>
              <a:t>-12</a:t>
            </a:r>
            <a:r>
              <a:rPr lang="it-IT" sz="2300" dirty="0">
                <a:solidFill>
                  <a:srgbClr val="FF0000"/>
                </a:solidFill>
              </a:rPr>
              <a:t>; nano (n) 10</a:t>
            </a:r>
            <a:r>
              <a:rPr lang="it-IT" sz="2300" baseline="30000" dirty="0">
                <a:solidFill>
                  <a:srgbClr val="FF0000"/>
                </a:solidFill>
              </a:rPr>
              <a:t>-9</a:t>
            </a:r>
            <a:r>
              <a:rPr lang="it-IT" sz="2300" dirty="0">
                <a:solidFill>
                  <a:srgbClr val="FF0000"/>
                </a:solidFill>
              </a:rPr>
              <a:t>; micro(</a:t>
            </a:r>
            <a:r>
              <a:rPr lang="en-US" sz="2300" dirty="0">
                <a:solidFill>
                  <a:srgbClr val="FF0000"/>
                </a:solidFill>
                <a:cs typeface="Arial" pitchFamily="34" charset="0"/>
              </a:rPr>
              <a:t>µ) 10</a:t>
            </a:r>
            <a:r>
              <a:rPr lang="en-US" sz="2300" baseline="30000" dirty="0">
                <a:solidFill>
                  <a:srgbClr val="FF0000"/>
                </a:solidFill>
                <a:cs typeface="Arial" pitchFamily="34" charset="0"/>
              </a:rPr>
              <a:t>-6</a:t>
            </a:r>
            <a:r>
              <a:rPr lang="en-US" sz="2300" dirty="0">
                <a:solidFill>
                  <a:srgbClr val="FF0000"/>
                </a:solidFill>
                <a:cs typeface="Arial" pitchFamily="34" charset="0"/>
              </a:rPr>
              <a:t>; </a:t>
            </a:r>
            <a:r>
              <a:rPr lang="en-US" sz="2300" dirty="0" err="1">
                <a:solidFill>
                  <a:srgbClr val="FF0000"/>
                </a:solidFill>
                <a:cs typeface="Arial" pitchFamily="34" charset="0"/>
              </a:rPr>
              <a:t>milli</a:t>
            </a:r>
            <a:r>
              <a:rPr lang="en-US" sz="2300" dirty="0">
                <a:solidFill>
                  <a:srgbClr val="FF0000"/>
                </a:solidFill>
                <a:cs typeface="Arial" pitchFamily="34" charset="0"/>
              </a:rPr>
              <a:t> (m) 10</a:t>
            </a:r>
            <a:r>
              <a:rPr lang="en-US" sz="2300" baseline="30000" dirty="0">
                <a:solidFill>
                  <a:srgbClr val="FF0000"/>
                </a:solidFill>
                <a:cs typeface="Arial" pitchFamily="34" charset="0"/>
              </a:rPr>
              <a:t>-3</a:t>
            </a:r>
            <a:r>
              <a:rPr lang="en-US" sz="2300" dirty="0">
                <a:solidFill>
                  <a:srgbClr val="FF0000"/>
                </a:solidFill>
                <a:cs typeface="Arial" pitchFamily="34" charset="0"/>
              </a:rPr>
              <a:t>;</a:t>
            </a:r>
            <a:r>
              <a:rPr lang="it-IT" sz="2300" dirty="0">
                <a:solidFill>
                  <a:srgbClr val="FF0000"/>
                </a:solidFill>
              </a:rPr>
              <a:t> </a:t>
            </a:r>
            <a:r>
              <a:rPr lang="it-IT" sz="2300" dirty="0" err="1">
                <a:solidFill>
                  <a:srgbClr val="FF0000"/>
                </a:solidFill>
              </a:rPr>
              <a:t>centi</a:t>
            </a:r>
            <a:r>
              <a:rPr lang="it-IT" sz="2300" dirty="0">
                <a:solidFill>
                  <a:srgbClr val="FF0000"/>
                </a:solidFill>
              </a:rPr>
              <a:t> (c) 10</a:t>
            </a:r>
            <a:r>
              <a:rPr lang="it-IT" sz="2300" baseline="30000" dirty="0">
                <a:solidFill>
                  <a:srgbClr val="FF0000"/>
                </a:solidFill>
              </a:rPr>
              <a:t>-2</a:t>
            </a:r>
            <a:r>
              <a:rPr lang="it-IT" sz="2300" dirty="0">
                <a:solidFill>
                  <a:srgbClr val="FF0000"/>
                </a:solidFill>
              </a:rPr>
              <a:t>; </a:t>
            </a:r>
            <a:r>
              <a:rPr lang="it-IT" sz="2300" dirty="0" err="1">
                <a:solidFill>
                  <a:srgbClr val="FF0000"/>
                </a:solidFill>
              </a:rPr>
              <a:t>deci</a:t>
            </a:r>
            <a:r>
              <a:rPr lang="it-IT" sz="2300" dirty="0">
                <a:solidFill>
                  <a:srgbClr val="FF0000"/>
                </a:solidFill>
              </a:rPr>
              <a:t> (d) 10</a:t>
            </a:r>
            <a:r>
              <a:rPr lang="it-IT" sz="2300" baseline="30000" dirty="0">
                <a:solidFill>
                  <a:srgbClr val="FF0000"/>
                </a:solidFill>
              </a:rPr>
              <a:t>-1</a:t>
            </a:r>
            <a:r>
              <a:rPr lang="it-IT" sz="2300" dirty="0">
                <a:solidFill>
                  <a:srgbClr val="FF0000"/>
                </a:solidFill>
              </a:rPr>
              <a:t>;</a:t>
            </a:r>
            <a:r>
              <a:rPr lang="it-IT" sz="2300" dirty="0"/>
              <a:t> </a:t>
            </a:r>
            <a:r>
              <a:rPr lang="it-IT" sz="2300" dirty="0">
                <a:solidFill>
                  <a:schemeClr val="accent2"/>
                </a:solidFill>
              </a:rPr>
              <a:t>deca (da o D) 10</a:t>
            </a:r>
            <a:r>
              <a:rPr lang="it-IT" sz="2300" baseline="30000" dirty="0">
                <a:solidFill>
                  <a:schemeClr val="accent2"/>
                </a:solidFill>
              </a:rPr>
              <a:t>1</a:t>
            </a:r>
            <a:r>
              <a:rPr lang="it-IT" sz="2300" dirty="0">
                <a:solidFill>
                  <a:schemeClr val="accent2"/>
                </a:solidFill>
              </a:rPr>
              <a:t>; etto (h) 10</a:t>
            </a:r>
            <a:r>
              <a:rPr lang="it-IT" sz="2300" baseline="30000" dirty="0">
                <a:solidFill>
                  <a:schemeClr val="accent2"/>
                </a:solidFill>
              </a:rPr>
              <a:t>2</a:t>
            </a:r>
            <a:r>
              <a:rPr lang="it-IT" sz="2300" dirty="0">
                <a:solidFill>
                  <a:schemeClr val="accent2"/>
                </a:solidFill>
              </a:rPr>
              <a:t>; chilo (k) 10</a:t>
            </a:r>
            <a:r>
              <a:rPr lang="it-IT" sz="2300" baseline="30000" dirty="0">
                <a:solidFill>
                  <a:schemeClr val="accent2"/>
                </a:solidFill>
              </a:rPr>
              <a:t>3</a:t>
            </a:r>
            <a:r>
              <a:rPr lang="it-IT" sz="2300" dirty="0">
                <a:solidFill>
                  <a:schemeClr val="accent2"/>
                </a:solidFill>
              </a:rPr>
              <a:t>;  mega (M) 10</a:t>
            </a:r>
            <a:r>
              <a:rPr lang="it-IT" sz="2300" baseline="30000" dirty="0">
                <a:solidFill>
                  <a:schemeClr val="accent2"/>
                </a:solidFill>
              </a:rPr>
              <a:t>6</a:t>
            </a:r>
            <a:r>
              <a:rPr lang="it-IT" sz="2300" dirty="0">
                <a:solidFill>
                  <a:schemeClr val="accent2"/>
                </a:solidFill>
              </a:rPr>
              <a:t>; giga (G) 10</a:t>
            </a:r>
            <a:r>
              <a:rPr lang="it-IT" sz="2300" baseline="30000" dirty="0">
                <a:solidFill>
                  <a:schemeClr val="accent2"/>
                </a:solidFill>
              </a:rPr>
              <a:t>9</a:t>
            </a:r>
            <a:r>
              <a:rPr lang="it-IT" sz="2300" dirty="0">
                <a:solidFill>
                  <a:schemeClr val="accent2"/>
                </a:solidFill>
              </a:rPr>
              <a:t>; </a:t>
            </a:r>
            <a:r>
              <a:rPr lang="it-IT" sz="2300" dirty="0" err="1">
                <a:solidFill>
                  <a:schemeClr val="accent2"/>
                </a:solidFill>
              </a:rPr>
              <a:t>tera</a:t>
            </a:r>
            <a:r>
              <a:rPr lang="it-IT" sz="2300" dirty="0">
                <a:solidFill>
                  <a:schemeClr val="accent2"/>
                </a:solidFill>
              </a:rPr>
              <a:t> (T) 10</a:t>
            </a:r>
            <a:r>
              <a:rPr lang="it-IT" sz="2300" baseline="30000" dirty="0">
                <a:solidFill>
                  <a:schemeClr val="accent2"/>
                </a:solidFill>
              </a:rPr>
              <a:t>12</a:t>
            </a:r>
            <a:r>
              <a:rPr lang="it-IT" sz="2300" dirty="0">
                <a:solidFill>
                  <a:schemeClr val="accent2"/>
                </a:solidFill>
              </a:rPr>
              <a:t>; peta (P) 10</a:t>
            </a:r>
            <a:r>
              <a:rPr lang="it-IT" sz="2300" baseline="30000" dirty="0">
                <a:solidFill>
                  <a:schemeClr val="accent2"/>
                </a:solidFill>
              </a:rPr>
              <a:t>15</a:t>
            </a:r>
            <a:r>
              <a:rPr lang="it-IT" sz="2300" dirty="0">
                <a:solidFill>
                  <a:schemeClr val="accent2"/>
                </a:solidFill>
              </a:rPr>
              <a:t>; </a:t>
            </a:r>
            <a:r>
              <a:rPr lang="it-IT" sz="2300" dirty="0"/>
              <a:t>[</a:t>
            </a:r>
            <a:r>
              <a:rPr lang="it-IT" sz="2300" dirty="0" err="1">
                <a:solidFill>
                  <a:schemeClr val="accent2"/>
                </a:solidFill>
              </a:rPr>
              <a:t>exa</a:t>
            </a:r>
            <a:r>
              <a:rPr lang="it-IT" sz="2300" dirty="0">
                <a:solidFill>
                  <a:schemeClr val="accent2"/>
                </a:solidFill>
              </a:rPr>
              <a:t> (E) 10</a:t>
            </a:r>
            <a:r>
              <a:rPr lang="it-IT" sz="2300" baseline="30000" dirty="0">
                <a:solidFill>
                  <a:schemeClr val="accent2"/>
                </a:solidFill>
              </a:rPr>
              <a:t>18</a:t>
            </a:r>
            <a:r>
              <a:rPr lang="it-IT" sz="2300" dirty="0"/>
              <a:t> ]</a:t>
            </a:r>
          </a:p>
          <a:p>
            <a:pPr>
              <a:lnSpc>
                <a:spcPct val="90000"/>
              </a:lnSpc>
            </a:pPr>
            <a:r>
              <a:rPr lang="it-IT" sz="2300" dirty="0"/>
              <a:t>Le grandezze sono espresse</a:t>
            </a:r>
            <a:r>
              <a:rPr lang="it-IT" sz="2300" dirty="0">
                <a:solidFill>
                  <a:schemeClr val="accent2"/>
                </a:solidFill>
              </a:rPr>
              <a:t> </a:t>
            </a:r>
            <a:r>
              <a:rPr lang="it-IT" sz="2300" dirty="0"/>
              <a:t>mediante lettere (ad es. iniziale in italiano o in inglese) ma l’alfabeto latino esteso spesso non è sufficiente ad evitare confusione di notazioni, così si usano anche lettere greche, </a:t>
            </a:r>
            <a:r>
              <a:rPr lang="it-IT" sz="2300" dirty="0">
                <a:solidFill>
                  <a:schemeClr val="accent2"/>
                </a:solidFill>
              </a:rPr>
              <a:t>comunemente</a:t>
            </a:r>
            <a:r>
              <a:rPr lang="it-IT" sz="2300" dirty="0"/>
              <a:t>:</a:t>
            </a:r>
          </a:p>
          <a:p>
            <a:pPr>
              <a:lnSpc>
                <a:spcPct val="90000"/>
              </a:lnSpc>
              <a:buFontTx/>
              <a:buNone/>
            </a:pPr>
            <a:r>
              <a:rPr lang="it-IT" sz="2300" dirty="0"/>
              <a:t>    </a:t>
            </a:r>
            <a:r>
              <a:rPr lang="it-IT" sz="2300" dirty="0">
                <a:solidFill>
                  <a:srgbClr val="008000"/>
                </a:solidFill>
              </a:rPr>
              <a:t>minuscole: </a:t>
            </a:r>
            <a:r>
              <a:rPr lang="el-GR" sz="2300" dirty="0">
                <a:solidFill>
                  <a:srgbClr val="008000"/>
                </a:solidFill>
                <a:cs typeface="Arial" pitchFamily="34" charset="0"/>
              </a:rPr>
              <a:t>α</a:t>
            </a:r>
            <a:r>
              <a:rPr lang="it-IT" sz="2300" dirty="0">
                <a:solidFill>
                  <a:srgbClr val="008000"/>
                </a:solidFill>
                <a:cs typeface="Arial" pitchFamily="34" charset="0"/>
              </a:rPr>
              <a:t>,</a:t>
            </a:r>
            <a:r>
              <a:rPr lang="el-GR" sz="2300" dirty="0">
                <a:solidFill>
                  <a:srgbClr val="008000"/>
                </a:solidFill>
                <a:cs typeface="Arial" pitchFamily="34" charset="0"/>
              </a:rPr>
              <a:t>β</a:t>
            </a:r>
            <a:r>
              <a:rPr lang="it-IT" sz="2300" dirty="0">
                <a:solidFill>
                  <a:srgbClr val="008000"/>
                </a:solidFill>
                <a:cs typeface="Arial" pitchFamily="34" charset="0"/>
              </a:rPr>
              <a:t>,</a:t>
            </a:r>
            <a:r>
              <a:rPr lang="el-GR" sz="2300" dirty="0">
                <a:solidFill>
                  <a:srgbClr val="008000"/>
                </a:solidFill>
                <a:cs typeface="Arial" pitchFamily="34" charset="0"/>
              </a:rPr>
              <a:t>γ</a:t>
            </a:r>
            <a:r>
              <a:rPr lang="it-IT" sz="2300" dirty="0">
                <a:solidFill>
                  <a:srgbClr val="008000"/>
                </a:solidFill>
                <a:cs typeface="Arial" pitchFamily="34" charset="0"/>
              </a:rPr>
              <a:t>,</a:t>
            </a:r>
            <a:r>
              <a:rPr lang="el-GR" sz="2300" dirty="0">
                <a:solidFill>
                  <a:srgbClr val="008000"/>
                </a:solidFill>
                <a:cs typeface="Arial" pitchFamily="34" charset="0"/>
              </a:rPr>
              <a:t>δ</a:t>
            </a:r>
            <a:r>
              <a:rPr lang="it-IT" sz="2300" dirty="0">
                <a:solidFill>
                  <a:srgbClr val="008000"/>
                </a:solidFill>
                <a:cs typeface="Arial" pitchFamily="34" charset="0"/>
              </a:rPr>
              <a:t>,</a:t>
            </a:r>
            <a:r>
              <a:rPr lang="el-GR" sz="2300" dirty="0">
                <a:solidFill>
                  <a:srgbClr val="008000"/>
                </a:solidFill>
                <a:cs typeface="Arial" pitchFamily="34" charset="0"/>
              </a:rPr>
              <a:t>ε</a:t>
            </a:r>
            <a:r>
              <a:rPr lang="it-IT" sz="2300" dirty="0">
                <a:solidFill>
                  <a:srgbClr val="008000"/>
                </a:solidFill>
                <a:cs typeface="Arial" pitchFamily="34" charset="0"/>
              </a:rPr>
              <a:t>,</a:t>
            </a:r>
            <a:r>
              <a:rPr lang="el-GR" sz="2300" dirty="0">
                <a:solidFill>
                  <a:srgbClr val="008000"/>
                </a:solidFill>
                <a:cs typeface="Arial" pitchFamily="34" charset="0"/>
              </a:rPr>
              <a:t>η</a:t>
            </a:r>
            <a:r>
              <a:rPr lang="it-IT" sz="2300" dirty="0">
                <a:solidFill>
                  <a:srgbClr val="008000"/>
                </a:solidFill>
                <a:cs typeface="Arial" pitchFamily="34" charset="0"/>
              </a:rPr>
              <a:t>,</a:t>
            </a:r>
            <a:r>
              <a:rPr lang="el-GR" sz="2300" dirty="0">
                <a:solidFill>
                  <a:srgbClr val="008000"/>
                </a:solidFill>
                <a:cs typeface="Arial" pitchFamily="34" charset="0"/>
              </a:rPr>
              <a:t>θ</a:t>
            </a:r>
            <a:r>
              <a:rPr lang="it-IT" sz="2300" dirty="0">
                <a:solidFill>
                  <a:srgbClr val="008000"/>
                </a:solidFill>
                <a:cs typeface="Arial" pitchFamily="34" charset="0"/>
              </a:rPr>
              <a:t>,</a:t>
            </a:r>
            <a:r>
              <a:rPr lang="el-GR" sz="2300" dirty="0">
                <a:solidFill>
                  <a:srgbClr val="008000"/>
                </a:solidFill>
                <a:cs typeface="Arial" pitchFamily="34" charset="0"/>
              </a:rPr>
              <a:t>λ</a:t>
            </a:r>
            <a:r>
              <a:rPr lang="it-IT" sz="2300" dirty="0">
                <a:solidFill>
                  <a:srgbClr val="008000"/>
                </a:solidFill>
                <a:cs typeface="Arial" pitchFamily="34" charset="0"/>
              </a:rPr>
              <a:t>,</a:t>
            </a:r>
            <a:r>
              <a:rPr lang="el-GR" sz="2300" dirty="0">
                <a:solidFill>
                  <a:srgbClr val="008000"/>
                </a:solidFill>
                <a:cs typeface="Arial" pitchFamily="34" charset="0"/>
              </a:rPr>
              <a:t>μ</a:t>
            </a:r>
            <a:r>
              <a:rPr lang="it-IT" sz="2300" dirty="0">
                <a:solidFill>
                  <a:srgbClr val="008000"/>
                </a:solidFill>
                <a:cs typeface="Arial" pitchFamily="34" charset="0"/>
              </a:rPr>
              <a:t>,</a:t>
            </a:r>
            <a:r>
              <a:rPr lang="el-GR" sz="2300" dirty="0">
                <a:solidFill>
                  <a:srgbClr val="008000"/>
                </a:solidFill>
                <a:cs typeface="Arial" pitchFamily="34" charset="0"/>
              </a:rPr>
              <a:t>ν</a:t>
            </a:r>
            <a:r>
              <a:rPr lang="it-IT" sz="2300" dirty="0">
                <a:solidFill>
                  <a:srgbClr val="008000"/>
                </a:solidFill>
                <a:cs typeface="Arial" pitchFamily="34" charset="0"/>
              </a:rPr>
              <a:t>,</a:t>
            </a:r>
            <a:r>
              <a:rPr lang="el-GR" sz="2300" dirty="0">
                <a:solidFill>
                  <a:srgbClr val="008000"/>
                </a:solidFill>
                <a:cs typeface="Arial" pitchFamily="34" charset="0"/>
              </a:rPr>
              <a:t>π</a:t>
            </a:r>
            <a:r>
              <a:rPr lang="it-IT" sz="2300" dirty="0">
                <a:solidFill>
                  <a:srgbClr val="008000"/>
                </a:solidFill>
                <a:cs typeface="Arial" pitchFamily="34" charset="0"/>
              </a:rPr>
              <a:t>,</a:t>
            </a:r>
            <a:r>
              <a:rPr lang="el-GR" sz="2300" dirty="0">
                <a:solidFill>
                  <a:srgbClr val="008000"/>
                </a:solidFill>
                <a:cs typeface="Arial" pitchFamily="34" charset="0"/>
              </a:rPr>
              <a:t>ρ</a:t>
            </a:r>
            <a:r>
              <a:rPr lang="it-IT" sz="2300" dirty="0">
                <a:solidFill>
                  <a:srgbClr val="008000"/>
                </a:solidFill>
                <a:cs typeface="Arial" pitchFamily="34" charset="0"/>
              </a:rPr>
              <a:t>,</a:t>
            </a:r>
            <a:r>
              <a:rPr lang="el-GR" sz="2300" dirty="0">
                <a:solidFill>
                  <a:srgbClr val="008000"/>
                </a:solidFill>
                <a:cs typeface="Arial" pitchFamily="34" charset="0"/>
              </a:rPr>
              <a:t>σ</a:t>
            </a:r>
            <a:r>
              <a:rPr lang="it-IT" sz="2300" dirty="0">
                <a:solidFill>
                  <a:srgbClr val="008000"/>
                </a:solidFill>
                <a:cs typeface="Arial" pitchFamily="34" charset="0"/>
              </a:rPr>
              <a:t>,</a:t>
            </a:r>
            <a:r>
              <a:rPr lang="el-GR" sz="2300" dirty="0">
                <a:solidFill>
                  <a:srgbClr val="008000"/>
                </a:solidFill>
                <a:cs typeface="Arial" pitchFamily="34" charset="0"/>
              </a:rPr>
              <a:t>τ</a:t>
            </a:r>
            <a:r>
              <a:rPr lang="it-IT" sz="2300" dirty="0">
                <a:solidFill>
                  <a:srgbClr val="008000"/>
                </a:solidFill>
                <a:cs typeface="Arial" pitchFamily="34" charset="0"/>
              </a:rPr>
              <a:t>,</a:t>
            </a:r>
            <a:r>
              <a:rPr lang="el-GR" sz="2300" dirty="0">
                <a:solidFill>
                  <a:srgbClr val="008000"/>
                </a:solidFill>
                <a:cs typeface="Arial" pitchFamily="34" charset="0"/>
              </a:rPr>
              <a:t>φ</a:t>
            </a:r>
            <a:r>
              <a:rPr lang="it-IT" sz="2300" dirty="0">
                <a:solidFill>
                  <a:srgbClr val="008000"/>
                </a:solidFill>
                <a:cs typeface="Arial" pitchFamily="34" charset="0"/>
              </a:rPr>
              <a:t>,</a:t>
            </a:r>
            <a:r>
              <a:rPr lang="el-GR" sz="2300" dirty="0">
                <a:solidFill>
                  <a:srgbClr val="008000"/>
                </a:solidFill>
                <a:cs typeface="Arial" pitchFamily="34" charset="0"/>
              </a:rPr>
              <a:t>χ</a:t>
            </a:r>
            <a:r>
              <a:rPr lang="it-IT" sz="2300" dirty="0">
                <a:solidFill>
                  <a:srgbClr val="008000"/>
                </a:solidFill>
                <a:cs typeface="Arial" pitchFamily="34" charset="0"/>
              </a:rPr>
              <a:t>,</a:t>
            </a:r>
            <a:r>
              <a:rPr lang="el-GR" sz="2300" dirty="0">
                <a:solidFill>
                  <a:srgbClr val="008000"/>
                </a:solidFill>
                <a:cs typeface="Arial" pitchFamily="34" charset="0"/>
              </a:rPr>
              <a:t>ψ</a:t>
            </a:r>
            <a:r>
              <a:rPr lang="it-IT" sz="2300" dirty="0">
                <a:solidFill>
                  <a:srgbClr val="008000"/>
                </a:solidFill>
                <a:cs typeface="Arial" pitchFamily="34" charset="0"/>
              </a:rPr>
              <a:t>,</a:t>
            </a:r>
            <a:r>
              <a:rPr lang="el-GR" sz="2300" dirty="0">
                <a:solidFill>
                  <a:srgbClr val="008000"/>
                </a:solidFill>
                <a:cs typeface="Arial" pitchFamily="34" charset="0"/>
              </a:rPr>
              <a:t>ω</a:t>
            </a:r>
            <a:endParaRPr lang="it-IT" sz="2300" dirty="0">
              <a:solidFill>
                <a:srgbClr val="008000"/>
              </a:solidFill>
              <a:cs typeface="Arial" pitchFamily="34" charset="0"/>
            </a:endParaRPr>
          </a:p>
          <a:p>
            <a:pPr>
              <a:lnSpc>
                <a:spcPct val="90000"/>
              </a:lnSpc>
              <a:buFontTx/>
              <a:buNone/>
            </a:pPr>
            <a:r>
              <a:rPr lang="it-IT" sz="2300" dirty="0">
                <a:cs typeface="Arial" pitchFamily="34" charset="0"/>
              </a:rPr>
              <a:t>    </a:t>
            </a:r>
            <a:r>
              <a:rPr lang="it-IT" sz="2300" dirty="0">
                <a:solidFill>
                  <a:srgbClr val="990033"/>
                </a:solidFill>
                <a:cs typeface="Arial" pitchFamily="34" charset="0"/>
              </a:rPr>
              <a:t>maiuscole: </a:t>
            </a:r>
            <a:r>
              <a:rPr lang="ru-RU" sz="2300" dirty="0">
                <a:solidFill>
                  <a:srgbClr val="990033"/>
                </a:solidFill>
                <a:cs typeface="Arial" pitchFamily="34" charset="0"/>
              </a:rPr>
              <a:t>Г</a:t>
            </a:r>
            <a:r>
              <a:rPr lang="it-IT" sz="2300" dirty="0">
                <a:solidFill>
                  <a:srgbClr val="990033"/>
                </a:solidFill>
                <a:cs typeface="Arial" pitchFamily="34" charset="0"/>
              </a:rPr>
              <a:t>,</a:t>
            </a:r>
            <a:r>
              <a:rPr lang="el-GR" sz="2300" dirty="0">
                <a:solidFill>
                  <a:srgbClr val="990033"/>
                </a:solidFill>
                <a:cs typeface="Arial" pitchFamily="34" charset="0"/>
              </a:rPr>
              <a:t>Δ</a:t>
            </a:r>
            <a:r>
              <a:rPr lang="it-IT" sz="2300" dirty="0">
                <a:solidFill>
                  <a:srgbClr val="990033"/>
                </a:solidFill>
                <a:cs typeface="Arial" pitchFamily="34" charset="0"/>
              </a:rPr>
              <a:t>,</a:t>
            </a:r>
            <a:r>
              <a:rPr lang="el-GR" sz="2300" dirty="0">
                <a:solidFill>
                  <a:srgbClr val="990033"/>
                </a:solidFill>
                <a:cs typeface="Arial" pitchFamily="34" charset="0"/>
              </a:rPr>
              <a:t>Π</a:t>
            </a:r>
            <a:r>
              <a:rPr lang="it-IT" sz="2300" dirty="0">
                <a:solidFill>
                  <a:srgbClr val="990033"/>
                </a:solidFill>
                <a:cs typeface="Arial" pitchFamily="34" charset="0"/>
              </a:rPr>
              <a:t>,</a:t>
            </a:r>
            <a:r>
              <a:rPr lang="el-GR" sz="2300" dirty="0">
                <a:solidFill>
                  <a:srgbClr val="990033"/>
                </a:solidFill>
                <a:cs typeface="Arial" pitchFamily="34" charset="0"/>
              </a:rPr>
              <a:t>Σ</a:t>
            </a:r>
            <a:r>
              <a:rPr lang="it-IT" sz="2300" dirty="0">
                <a:solidFill>
                  <a:srgbClr val="990033"/>
                </a:solidFill>
                <a:cs typeface="Arial" pitchFamily="34" charset="0"/>
              </a:rPr>
              <a:t>,</a:t>
            </a:r>
            <a:r>
              <a:rPr lang="el-GR" sz="2300" dirty="0">
                <a:solidFill>
                  <a:srgbClr val="990033"/>
                </a:solidFill>
                <a:cs typeface="Arial" pitchFamily="34" charset="0"/>
              </a:rPr>
              <a:t>Φ</a:t>
            </a:r>
            <a:r>
              <a:rPr lang="it-IT" sz="2300" dirty="0">
                <a:solidFill>
                  <a:srgbClr val="990033"/>
                </a:solidFill>
                <a:cs typeface="Arial" pitchFamily="34" charset="0"/>
              </a:rPr>
              <a:t>,</a:t>
            </a:r>
            <a:r>
              <a:rPr lang="el-GR" sz="2300" dirty="0">
                <a:solidFill>
                  <a:srgbClr val="990033"/>
                </a:solidFill>
                <a:cs typeface="Arial" pitchFamily="34" charset="0"/>
              </a:rPr>
              <a:t>Ω</a:t>
            </a:r>
            <a:r>
              <a:rPr lang="it-IT" sz="2300" dirty="0"/>
              <a:t> </a:t>
            </a:r>
          </a:p>
          <a:p>
            <a:pPr>
              <a:lnSpc>
                <a:spcPct val="90000"/>
              </a:lnSpc>
            </a:pPr>
            <a:r>
              <a:rPr lang="it-IT" sz="2300" dirty="0"/>
              <a:t>Le unità di misura si indicano con la maiuscola se corrispondono ad  un nome proprio  - </a:t>
            </a:r>
            <a:r>
              <a:rPr lang="it-IT" sz="2300" dirty="0">
                <a:solidFill>
                  <a:srgbClr val="FF0000"/>
                </a:solidFill>
              </a:rPr>
              <a:t>1 A = 1 </a:t>
            </a:r>
            <a:r>
              <a:rPr lang="it-IT" sz="2300" dirty="0" err="1" smtClean="0">
                <a:solidFill>
                  <a:srgbClr val="FF0000"/>
                </a:solidFill>
              </a:rPr>
              <a:t>ampère</a:t>
            </a:r>
            <a:r>
              <a:rPr lang="it-IT" sz="2300" dirty="0" smtClean="0">
                <a:solidFill>
                  <a:srgbClr val="FF0000"/>
                </a:solidFill>
              </a:rPr>
              <a:t>,              1 N = 1 newton.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13</a:t>
            </a:r>
            <a:endParaRPr lang="en-US"/>
          </a:p>
        </p:txBody>
      </p:sp>
      <p:sp>
        <p:nvSpPr>
          <p:cNvPr id="6" name="Slide Number Placeholder 5"/>
          <p:cNvSpPr>
            <a:spLocks noGrp="1"/>
          </p:cNvSpPr>
          <p:nvPr>
            <p:ph type="sldNum" sz="quarter" idx="12"/>
          </p:nvPr>
        </p:nvSpPr>
        <p:spPr/>
        <p:txBody>
          <a:bodyPr/>
          <a:lstStyle/>
          <a:p>
            <a:fld id="{252304AC-6086-487D-BEF0-0C405C1BCBB1}" type="slidenum">
              <a:rPr lang="en-US"/>
              <a:pPr/>
              <a:t>23</a:t>
            </a:fld>
            <a:endParaRPr lang="en-US"/>
          </a:p>
        </p:txBody>
      </p:sp>
      <p:sp>
        <p:nvSpPr>
          <p:cNvPr id="82946" name="Rectangle 2"/>
          <p:cNvSpPr>
            <a:spLocks noGrp="1" noChangeArrowheads="1"/>
          </p:cNvSpPr>
          <p:nvPr>
            <p:ph type="title"/>
          </p:nvPr>
        </p:nvSpPr>
        <p:spPr/>
        <p:txBody>
          <a:bodyPr/>
          <a:lstStyle/>
          <a:p>
            <a:r>
              <a:rPr lang="it-IT" sz="2600"/>
              <a:t>Leggi, modelli, teorie</a:t>
            </a:r>
          </a:p>
        </p:txBody>
      </p:sp>
      <p:sp>
        <p:nvSpPr>
          <p:cNvPr id="82947" name="Rectangle 3"/>
          <p:cNvSpPr>
            <a:spLocks noGrp="1" noChangeArrowheads="1"/>
          </p:cNvSpPr>
          <p:nvPr>
            <p:ph type="body" idx="1"/>
          </p:nvPr>
        </p:nvSpPr>
        <p:spPr/>
        <p:txBody>
          <a:bodyPr/>
          <a:lstStyle/>
          <a:p>
            <a:r>
              <a:rPr lang="it-IT" sz="2400" dirty="0"/>
              <a:t>misure contemporanee di diverse grandezze permettono di ottenere, entro gli errori di misura, </a:t>
            </a:r>
            <a:r>
              <a:rPr lang="it-IT" sz="2400" dirty="0">
                <a:solidFill>
                  <a:schemeClr val="accent2"/>
                </a:solidFill>
              </a:rPr>
              <a:t>relazioni fra le grandezze misurate</a:t>
            </a:r>
            <a:r>
              <a:rPr lang="it-IT" sz="2400" dirty="0"/>
              <a:t> (ad es. temperatura esterna ed ora del giorno, tempo e distanza di caduta per un corpo in un fluido)</a:t>
            </a:r>
          </a:p>
          <a:p>
            <a:pPr lvl="1">
              <a:buFont typeface="Symbol" pitchFamily="18" charset="2"/>
              <a:buChar char="Þ"/>
            </a:pPr>
            <a:r>
              <a:rPr lang="it-IT" sz="2300" dirty="0">
                <a:solidFill>
                  <a:srgbClr val="008000"/>
                </a:solidFill>
              </a:rPr>
              <a:t> leggi esprimibili in linguaggio matematico</a:t>
            </a:r>
          </a:p>
          <a:p>
            <a:pPr lvl="1">
              <a:buFont typeface="Symbol" pitchFamily="18" charset="2"/>
              <a:buNone/>
            </a:pPr>
            <a:r>
              <a:rPr lang="it-IT" sz="2300" dirty="0"/>
              <a:t>   ad es. funzioni elementari, </a:t>
            </a:r>
            <a:r>
              <a:rPr lang="it-IT" sz="2300" dirty="0" err="1"/>
              <a:t>eq</a:t>
            </a:r>
            <a:r>
              <a:rPr lang="it-IT" sz="2300" dirty="0"/>
              <a:t>. fra grandezze finite, </a:t>
            </a:r>
            <a:r>
              <a:rPr lang="it-IT" sz="2300" dirty="0" err="1"/>
              <a:t>eq</a:t>
            </a:r>
            <a:r>
              <a:rPr lang="it-IT" sz="2300" dirty="0"/>
              <a:t>. differenziali etc.</a:t>
            </a:r>
          </a:p>
          <a:p>
            <a:pPr lvl="1">
              <a:buFont typeface="Symbol" pitchFamily="18" charset="2"/>
              <a:buNone/>
            </a:pPr>
            <a:r>
              <a:rPr lang="it-IT" sz="2300" dirty="0"/>
              <a:t>   in generale informazione/correlazione sotto forma di </a:t>
            </a:r>
            <a:r>
              <a:rPr lang="it-IT" sz="2300" dirty="0">
                <a:solidFill>
                  <a:schemeClr val="accent2"/>
                </a:solidFill>
              </a:rPr>
              <a:t>tabella, grafico, n-</a:t>
            </a:r>
            <a:r>
              <a:rPr lang="it-IT" sz="2300" dirty="0" err="1">
                <a:solidFill>
                  <a:schemeClr val="accent2"/>
                </a:solidFill>
              </a:rPr>
              <a:t>tupla</a:t>
            </a:r>
            <a:r>
              <a:rPr lang="it-IT" sz="2300" dirty="0">
                <a:solidFill>
                  <a:schemeClr val="accent2"/>
                </a:solidFill>
              </a:rPr>
              <a:t>, database</a:t>
            </a:r>
            <a:r>
              <a:rPr lang="it-IT" sz="2300" dirty="0"/>
              <a:t> </a:t>
            </a:r>
            <a:r>
              <a:rPr lang="it-IT" sz="2300" dirty="0">
                <a:cs typeface="Arial" pitchFamily="34" charset="0"/>
              </a:rPr>
              <a:t>↔ </a:t>
            </a:r>
            <a:r>
              <a:rPr lang="it-IT" sz="2300" dirty="0">
                <a:solidFill>
                  <a:srgbClr val="990033"/>
                </a:solidFill>
                <a:cs typeface="Arial" pitchFamily="34" charset="0"/>
              </a:rPr>
              <a:t>calcolatrice, PC etc.</a:t>
            </a:r>
            <a:endParaRPr lang="it-IT" sz="2300" dirty="0">
              <a:solidFill>
                <a:srgbClr val="990033"/>
              </a:solidFill>
            </a:endParaRPr>
          </a:p>
          <a:p>
            <a:pPr lvl="1">
              <a:buFont typeface="Symbol" pitchFamily="18" charset="2"/>
              <a:buChar char="Þ"/>
            </a:pPr>
            <a:r>
              <a:rPr lang="it-IT" sz="2300" dirty="0"/>
              <a:t> (diverse) leggi </a:t>
            </a:r>
            <a:r>
              <a:rPr lang="it-IT" sz="2300" dirty="0">
                <a:cs typeface="Arial" pitchFamily="34" charset="0"/>
              </a:rPr>
              <a:t>→ </a:t>
            </a:r>
            <a:r>
              <a:rPr lang="it-IT" sz="2300" dirty="0">
                <a:solidFill>
                  <a:srgbClr val="FF0000"/>
                </a:solidFill>
                <a:cs typeface="Arial" pitchFamily="34" charset="0"/>
              </a:rPr>
              <a:t>modello/teoria da confrontare con ulteriori misure</a:t>
            </a:r>
            <a:r>
              <a:rPr lang="it-IT" sz="2300" dirty="0">
                <a:cs typeface="Arial" pitchFamily="34" charset="0"/>
              </a:rPr>
              <a:t> (verifica o falsificazione sperimentale, </a:t>
            </a:r>
            <a:r>
              <a:rPr lang="it-IT" sz="2300" dirty="0">
                <a:solidFill>
                  <a:srgbClr val="FF0000"/>
                </a:solidFill>
                <a:cs typeface="Arial" pitchFamily="34" charset="0"/>
              </a:rPr>
              <a:t>metodo sperimentale galileiano</a:t>
            </a:r>
            <a:r>
              <a:rPr lang="it-IT" sz="2300" dirty="0">
                <a:cs typeface="Arial" pitchFamily="34" charset="0"/>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 13</a:t>
            </a:r>
            <a:endParaRPr lang="en-US"/>
          </a:p>
        </p:txBody>
      </p:sp>
      <p:sp>
        <p:nvSpPr>
          <p:cNvPr id="10" name="Slide Number Placeholder 5"/>
          <p:cNvSpPr>
            <a:spLocks noGrp="1"/>
          </p:cNvSpPr>
          <p:nvPr>
            <p:ph type="sldNum" sz="quarter" idx="12"/>
          </p:nvPr>
        </p:nvSpPr>
        <p:spPr/>
        <p:txBody>
          <a:bodyPr/>
          <a:lstStyle/>
          <a:p>
            <a:fld id="{582FCDE9-613F-42A8-B7F0-9A95042EC22D}" type="slidenum">
              <a:rPr lang="en-US"/>
              <a:pPr/>
              <a:t>24</a:t>
            </a:fld>
            <a:endParaRPr lang="en-US"/>
          </a:p>
        </p:txBody>
      </p:sp>
      <p:sp>
        <p:nvSpPr>
          <p:cNvPr id="181253" name="Rectangle 5"/>
          <p:cNvSpPr>
            <a:spLocks noGrp="1" noChangeArrowheads="1"/>
          </p:cNvSpPr>
          <p:nvPr>
            <p:ph type="title"/>
          </p:nvPr>
        </p:nvSpPr>
        <p:spPr>
          <a:noFill/>
          <a:ln/>
        </p:spPr>
        <p:txBody>
          <a:bodyPr/>
          <a:lstStyle/>
          <a:p>
            <a:r>
              <a:rPr lang="it-IT"/>
              <a:t>Probabilità, preliminari</a:t>
            </a:r>
          </a:p>
        </p:txBody>
      </p:sp>
      <p:sp>
        <p:nvSpPr>
          <p:cNvPr id="181254" name="Rectangle 6"/>
          <p:cNvSpPr>
            <a:spLocks noGrp="1" noChangeArrowheads="1"/>
          </p:cNvSpPr>
          <p:nvPr>
            <p:ph type="body" idx="1"/>
          </p:nvPr>
        </p:nvSpPr>
        <p:spPr>
          <a:xfrm>
            <a:off x="251520" y="1052513"/>
            <a:ext cx="5832648" cy="5184775"/>
          </a:xfrm>
          <a:noFill/>
          <a:ln/>
        </p:spPr>
        <p:txBody>
          <a:bodyPr/>
          <a:lstStyle/>
          <a:p>
            <a:pPr>
              <a:lnSpc>
                <a:spcPct val="90000"/>
              </a:lnSpc>
            </a:pPr>
            <a:endParaRPr lang="it-IT" dirty="0"/>
          </a:p>
          <a:p>
            <a:pPr>
              <a:lnSpc>
                <a:spcPct val="90000"/>
              </a:lnSpc>
            </a:pPr>
            <a:r>
              <a:rPr lang="it-IT" dirty="0"/>
              <a:t>Prima di discutere ulteriormente la misura di una grandezza fisica e la precisione di misura, si premette la nozione di probabilità </a:t>
            </a:r>
            <a:r>
              <a:rPr lang="it-IT" dirty="0" smtClean="0"/>
              <a:t>(ed </a:t>
            </a:r>
            <a:r>
              <a:rPr lang="it-IT" dirty="0"/>
              <a:t>il relativo </a:t>
            </a:r>
            <a:r>
              <a:rPr lang="it-IT" dirty="0" smtClean="0"/>
              <a:t>calcolo), che serve a quantificare l‘incertezza nelle misure </a:t>
            </a:r>
            <a:endParaRPr lang="it-IT" dirty="0"/>
          </a:p>
          <a:p>
            <a:pPr>
              <a:lnSpc>
                <a:spcPct val="90000"/>
              </a:lnSpc>
            </a:pPr>
            <a:r>
              <a:rPr lang="it-IT" dirty="0"/>
              <a:t>Probabile: dal verbo latino </a:t>
            </a:r>
            <a:r>
              <a:rPr lang="it-IT" i="1" dirty="0" err="1"/>
              <a:t>probare</a:t>
            </a:r>
            <a:r>
              <a:rPr lang="it-IT" dirty="0"/>
              <a:t> (provare, verificare) e dal suffisso </a:t>
            </a:r>
            <a:r>
              <a:rPr lang="it-IT" i="1" dirty="0"/>
              <a:t>–</a:t>
            </a:r>
            <a:r>
              <a:rPr lang="it-IT" i="1" dirty="0" err="1"/>
              <a:t>ilis</a:t>
            </a:r>
            <a:r>
              <a:rPr lang="it-IT" dirty="0"/>
              <a:t> (che può essere)  → “che può essere verificato”, dove la verifica è empirica</a:t>
            </a:r>
          </a:p>
        </p:txBody>
      </p:sp>
      <p:grpSp>
        <p:nvGrpSpPr>
          <p:cNvPr id="181255" name="Group 7"/>
          <p:cNvGrpSpPr>
            <a:grpSpLocks noChangeAspect="1"/>
          </p:cNvGrpSpPr>
          <p:nvPr/>
        </p:nvGrpSpPr>
        <p:grpSpPr bwMode="auto">
          <a:xfrm>
            <a:off x="6659563" y="1916113"/>
            <a:ext cx="1868487" cy="3444875"/>
            <a:chOff x="4377" y="582"/>
            <a:chExt cx="1238" cy="2283"/>
          </a:xfrm>
        </p:grpSpPr>
        <p:pic>
          <p:nvPicPr>
            <p:cNvPr id="181256" name="Picture 8" descr="img16-20 moneta a0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3" y="582"/>
              <a:ext cx="1152" cy="707"/>
            </a:xfrm>
            <a:prstGeom prst="rect">
              <a:avLst/>
            </a:prstGeom>
            <a:noFill/>
            <a:extLst>
              <a:ext uri="{909E8E84-426E-40DD-AFC4-6F175D3DCCD1}">
                <a14:hiddenFill xmlns:a14="http://schemas.microsoft.com/office/drawing/2010/main">
                  <a:solidFill>
                    <a:srgbClr val="FFFFFF"/>
                  </a:solidFill>
                </a14:hiddenFill>
              </a:ext>
            </a:extLst>
          </p:spPr>
        </p:pic>
        <p:pic>
          <p:nvPicPr>
            <p:cNvPr id="181257" name="Picture 9" descr="img16-20 moneta b0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7" y="1289"/>
              <a:ext cx="837" cy="956"/>
            </a:xfrm>
            <a:prstGeom prst="rect">
              <a:avLst/>
            </a:prstGeom>
            <a:noFill/>
            <a:extLst>
              <a:ext uri="{909E8E84-426E-40DD-AFC4-6F175D3DCCD1}">
                <a14:hiddenFill xmlns:a14="http://schemas.microsoft.com/office/drawing/2010/main">
                  <a:solidFill>
                    <a:srgbClr val="FFFFFF"/>
                  </a:solidFill>
                </a14:hiddenFill>
              </a:ext>
            </a:extLst>
          </p:spPr>
        </p:pic>
        <p:pic>
          <p:nvPicPr>
            <p:cNvPr id="181258" name="Picture 10" descr="img16-20 moneta c07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0" y="2251"/>
              <a:ext cx="745" cy="61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13</a:t>
            </a:r>
            <a:endParaRPr lang="en-US"/>
          </a:p>
        </p:txBody>
      </p:sp>
      <p:sp>
        <p:nvSpPr>
          <p:cNvPr id="7" name="Slide Number Placeholder 5"/>
          <p:cNvSpPr>
            <a:spLocks noGrp="1"/>
          </p:cNvSpPr>
          <p:nvPr>
            <p:ph type="sldNum" sz="quarter" idx="12"/>
          </p:nvPr>
        </p:nvSpPr>
        <p:spPr/>
        <p:txBody>
          <a:bodyPr/>
          <a:lstStyle/>
          <a:p>
            <a:fld id="{3B2C28BC-AAEA-448A-A303-FF94C5878A83}" type="slidenum">
              <a:rPr lang="en-US"/>
              <a:pPr/>
              <a:t>25</a:t>
            </a:fld>
            <a:endParaRPr lang="en-US"/>
          </a:p>
        </p:txBody>
      </p:sp>
      <p:sp>
        <p:nvSpPr>
          <p:cNvPr id="153602" name="Rectangle 2"/>
          <p:cNvSpPr>
            <a:spLocks noGrp="1" noChangeArrowheads="1"/>
          </p:cNvSpPr>
          <p:nvPr>
            <p:ph type="title"/>
          </p:nvPr>
        </p:nvSpPr>
        <p:spPr/>
        <p:txBody>
          <a:bodyPr/>
          <a:lstStyle/>
          <a:p>
            <a:r>
              <a:rPr lang="it-IT"/>
              <a:t>Probabilità</a:t>
            </a:r>
          </a:p>
        </p:txBody>
      </p:sp>
      <p:pic>
        <p:nvPicPr>
          <p:cNvPr id="153604" name="Picture 2" descr="C:\Users\Gabriele\Desktop\CTF\ctf01.gif"/>
          <p:cNvPicPr>
            <a:picLocks noChangeAspect="1" noChangeArrowheads="1"/>
          </p:cNvPicPr>
          <p:nvPr/>
        </p:nvPicPr>
        <p:blipFill>
          <a:blip r:embed="rId3">
            <a:extLst>
              <a:ext uri="{28A0092B-C50C-407E-A947-70E740481C1C}">
                <a14:useLocalDpi xmlns:a14="http://schemas.microsoft.com/office/drawing/2010/main" val="0"/>
              </a:ext>
            </a:extLst>
          </a:blip>
          <a:srcRect t="1244"/>
          <a:stretch>
            <a:fillRect/>
          </a:stretch>
        </p:blipFill>
        <p:spPr bwMode="auto">
          <a:xfrm>
            <a:off x="4911725" y="1196975"/>
            <a:ext cx="4232275"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3" name="Rectangle 3"/>
          <p:cNvSpPr>
            <a:spLocks noGrp="1" noChangeArrowheads="1"/>
          </p:cNvSpPr>
          <p:nvPr>
            <p:ph type="body" idx="1"/>
          </p:nvPr>
        </p:nvSpPr>
        <p:spPr>
          <a:xfrm>
            <a:off x="250825" y="981075"/>
            <a:ext cx="5364163" cy="5184775"/>
          </a:xfrm>
        </p:spPr>
        <p:txBody>
          <a:bodyPr/>
          <a:lstStyle/>
          <a:p>
            <a:r>
              <a:rPr lang="it-IT" dirty="0" err="1"/>
              <a:t>perchè</a:t>
            </a:r>
            <a:r>
              <a:rPr lang="it-IT" dirty="0"/>
              <a:t>?</a:t>
            </a:r>
          </a:p>
          <a:p>
            <a:r>
              <a:rPr lang="it-IT" dirty="0"/>
              <a:t>si lancia una moneta (</a:t>
            </a:r>
            <a:r>
              <a:rPr lang="it-IT" i="1" dirty="0"/>
              <a:t>evento, esperimento</a:t>
            </a:r>
            <a:r>
              <a:rPr lang="it-IT" dirty="0"/>
              <a:t>) e si potrebbe scomodare Newton (e un PC)</a:t>
            </a:r>
          </a:p>
          <a:p>
            <a:r>
              <a:rPr lang="it-IT" dirty="0"/>
              <a:t>oppure si può dire che non sappiamo esattamente cosa accadrà in un dato </a:t>
            </a:r>
            <a:r>
              <a:rPr lang="it-IT" i="1" dirty="0">
                <a:solidFill>
                  <a:srgbClr val="008000"/>
                </a:solidFill>
              </a:rPr>
              <a:t>caso</a:t>
            </a:r>
            <a:r>
              <a:rPr lang="it-IT" dirty="0"/>
              <a:t>, ma che mediamente                       P(T) = P(C) = ½ = 50%     dove P è la </a:t>
            </a:r>
            <a:r>
              <a:rPr lang="it-IT" i="1" dirty="0"/>
              <a:t>probabilità</a:t>
            </a:r>
            <a:r>
              <a:rPr lang="it-IT" dirty="0"/>
              <a:t> – nel 50%</a:t>
            </a:r>
            <a:r>
              <a:rPr lang="it-IT" dirty="0">
                <a:solidFill>
                  <a:srgbClr val="FF3300"/>
                </a:solidFill>
              </a:rPr>
              <a:t>(50%)</a:t>
            </a:r>
            <a:r>
              <a:rPr lang="it-IT" dirty="0"/>
              <a:t> dei </a:t>
            </a:r>
            <a:r>
              <a:rPr lang="it-IT" i="1" dirty="0">
                <a:solidFill>
                  <a:srgbClr val="008000"/>
                </a:solidFill>
              </a:rPr>
              <a:t>casi</a:t>
            </a:r>
            <a:r>
              <a:rPr lang="it-IT" dirty="0"/>
              <a:t> esce T</a:t>
            </a:r>
            <a:r>
              <a:rPr lang="it-IT" dirty="0">
                <a:solidFill>
                  <a:srgbClr val="FF3300"/>
                </a:solidFill>
              </a:rPr>
              <a:t>(C)</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13</a:t>
            </a:r>
            <a:endParaRPr lang="en-US"/>
          </a:p>
        </p:txBody>
      </p:sp>
      <p:sp>
        <p:nvSpPr>
          <p:cNvPr id="6" name="Slide Number Placeholder 5"/>
          <p:cNvSpPr>
            <a:spLocks noGrp="1"/>
          </p:cNvSpPr>
          <p:nvPr>
            <p:ph type="sldNum" sz="quarter" idx="12"/>
          </p:nvPr>
        </p:nvSpPr>
        <p:spPr/>
        <p:txBody>
          <a:bodyPr/>
          <a:lstStyle/>
          <a:p>
            <a:fld id="{9E311BC2-523E-4A2E-B32C-57E263AD1C01}" type="slidenum">
              <a:rPr lang="en-US"/>
              <a:pPr/>
              <a:t>26</a:t>
            </a:fld>
            <a:endParaRPr lang="en-US"/>
          </a:p>
        </p:txBody>
      </p:sp>
      <p:sp>
        <p:nvSpPr>
          <p:cNvPr id="154626" name="Rectangle 2"/>
          <p:cNvSpPr>
            <a:spLocks noGrp="1" noChangeArrowheads="1"/>
          </p:cNvSpPr>
          <p:nvPr>
            <p:ph type="title"/>
          </p:nvPr>
        </p:nvSpPr>
        <p:spPr/>
        <p:txBody>
          <a:bodyPr/>
          <a:lstStyle/>
          <a:p>
            <a:r>
              <a:rPr lang="it-IT"/>
              <a:t>Definizioni di probabilità</a:t>
            </a:r>
          </a:p>
        </p:txBody>
      </p:sp>
      <p:sp>
        <p:nvSpPr>
          <p:cNvPr id="154628" name="Text Box 6"/>
          <p:cNvSpPr txBox="1">
            <a:spLocks noChangeArrowheads="1"/>
          </p:cNvSpPr>
          <p:nvPr/>
        </p:nvSpPr>
        <p:spPr bwMode="auto">
          <a:xfrm>
            <a:off x="250825" y="1125538"/>
            <a:ext cx="8713788"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a:cs typeface="Arial" pitchFamily="34" charset="0"/>
              </a:rPr>
              <a:t>Formalizziamo il concetto, associando a ogni evento x un numero P(x), probabilità, tale che:</a:t>
            </a:r>
          </a:p>
          <a:p>
            <a:endParaRPr lang="it-IT" sz="2400">
              <a:solidFill>
                <a:srgbClr val="3333FF"/>
              </a:solidFill>
              <a:cs typeface="Arial" pitchFamily="34" charset="0"/>
            </a:endParaRPr>
          </a:p>
          <a:p>
            <a:pPr>
              <a:buFontTx/>
              <a:buChar char="•"/>
            </a:pPr>
            <a:r>
              <a:rPr lang="it-IT" sz="2400">
                <a:solidFill>
                  <a:srgbClr val="3333FF"/>
                </a:solidFill>
                <a:cs typeface="Arial" pitchFamily="34" charset="0"/>
              </a:rPr>
              <a:t> </a:t>
            </a:r>
            <a:r>
              <a:rPr lang="it-IT" sz="2400" b="1">
                <a:solidFill>
                  <a:srgbClr val="3333FF"/>
                </a:solidFill>
                <a:cs typeface="Arial" pitchFamily="34" charset="0"/>
              </a:rPr>
              <a:t>P(evento certo) = 1</a:t>
            </a:r>
          </a:p>
          <a:p>
            <a:pPr>
              <a:buFontTx/>
              <a:buChar char="•"/>
            </a:pPr>
            <a:r>
              <a:rPr lang="it-IT" sz="2400">
                <a:solidFill>
                  <a:srgbClr val="3333FF"/>
                </a:solidFill>
                <a:cs typeface="Arial" pitchFamily="34" charset="0"/>
              </a:rPr>
              <a:t> </a:t>
            </a:r>
            <a:r>
              <a:rPr lang="it-IT" sz="2400" b="1">
                <a:solidFill>
                  <a:srgbClr val="3333FF"/>
                </a:solidFill>
                <a:cs typeface="Arial" pitchFamily="34" charset="0"/>
              </a:rPr>
              <a:t>P(evento impossibile) = 0</a:t>
            </a:r>
          </a:p>
          <a:p>
            <a:pPr>
              <a:buFontTx/>
              <a:buChar char="•"/>
            </a:pPr>
            <a:r>
              <a:rPr lang="it-IT" sz="2400">
                <a:solidFill>
                  <a:srgbClr val="3333FF"/>
                </a:solidFill>
                <a:cs typeface="Arial" pitchFamily="34" charset="0"/>
              </a:rPr>
              <a:t> Per ogni evento x: </a:t>
            </a:r>
            <a:r>
              <a:rPr lang="it-IT" sz="2400" b="1">
                <a:solidFill>
                  <a:srgbClr val="3333FF"/>
                </a:solidFill>
                <a:cs typeface="Arial" pitchFamily="34" charset="0"/>
              </a:rPr>
              <a:t>0 ≤ P(x) ≤ 1</a:t>
            </a:r>
          </a:p>
          <a:p>
            <a:pPr>
              <a:buFontTx/>
              <a:buChar char="•"/>
            </a:pPr>
            <a:r>
              <a:rPr lang="it-IT" sz="2400">
                <a:solidFill>
                  <a:srgbClr val="3333FF"/>
                </a:solidFill>
                <a:cs typeface="Arial" pitchFamily="34" charset="0"/>
              </a:rPr>
              <a:t> Se x</a:t>
            </a:r>
            <a:r>
              <a:rPr lang="it-IT" sz="2400" baseline="-25000">
                <a:solidFill>
                  <a:srgbClr val="3333FF"/>
                </a:solidFill>
                <a:cs typeface="Arial" pitchFamily="34" charset="0"/>
              </a:rPr>
              <a:t>1</a:t>
            </a:r>
            <a:r>
              <a:rPr lang="it-IT" sz="2400">
                <a:solidFill>
                  <a:srgbClr val="3333FF"/>
                </a:solidFill>
                <a:cs typeface="Arial" pitchFamily="34" charset="0"/>
              </a:rPr>
              <a:t> e x</a:t>
            </a:r>
            <a:r>
              <a:rPr lang="it-IT" sz="2400" baseline="-25000">
                <a:solidFill>
                  <a:srgbClr val="3333FF"/>
                </a:solidFill>
                <a:cs typeface="Arial" pitchFamily="34" charset="0"/>
              </a:rPr>
              <a:t>2</a:t>
            </a:r>
            <a:r>
              <a:rPr lang="it-IT" sz="2400">
                <a:solidFill>
                  <a:srgbClr val="3333FF"/>
                </a:solidFill>
                <a:cs typeface="Arial" pitchFamily="34" charset="0"/>
              </a:rPr>
              <a:t> sono due eventi </a:t>
            </a:r>
            <a:r>
              <a:rPr lang="it-IT" sz="2400" b="1">
                <a:solidFill>
                  <a:srgbClr val="3333FF"/>
                </a:solidFill>
                <a:cs typeface="Arial" pitchFamily="34" charset="0"/>
              </a:rPr>
              <a:t>mutuamente escludentesi</a:t>
            </a:r>
          </a:p>
          <a:p>
            <a:r>
              <a:rPr lang="it-IT" sz="2400">
                <a:solidFill>
                  <a:srgbClr val="3333FF"/>
                </a:solidFill>
                <a:cs typeface="Arial" pitchFamily="34" charset="0"/>
              </a:rPr>
              <a:t>	</a:t>
            </a:r>
            <a:r>
              <a:rPr lang="it-IT" sz="2400" b="1">
                <a:solidFill>
                  <a:srgbClr val="3333FF"/>
                </a:solidFill>
                <a:cs typeface="Arial" pitchFamily="34" charset="0"/>
              </a:rPr>
              <a:t>P(x</a:t>
            </a:r>
            <a:r>
              <a:rPr lang="it-IT" sz="2400" b="1" baseline="-25000">
                <a:solidFill>
                  <a:srgbClr val="3333FF"/>
                </a:solidFill>
                <a:cs typeface="Arial" pitchFamily="34" charset="0"/>
              </a:rPr>
              <a:t>1</a:t>
            </a:r>
            <a:r>
              <a:rPr lang="it-IT" sz="2400" b="1">
                <a:solidFill>
                  <a:srgbClr val="3333FF"/>
                </a:solidFill>
                <a:cs typeface="Arial" pitchFamily="34" charset="0"/>
              </a:rPr>
              <a:t>+x</a:t>
            </a:r>
            <a:r>
              <a:rPr lang="it-IT" sz="2400" b="1" baseline="-25000">
                <a:solidFill>
                  <a:srgbClr val="3333FF"/>
                </a:solidFill>
                <a:cs typeface="Arial" pitchFamily="34" charset="0"/>
              </a:rPr>
              <a:t>2</a:t>
            </a:r>
            <a:r>
              <a:rPr lang="it-IT" sz="2400" b="1">
                <a:solidFill>
                  <a:srgbClr val="3333FF"/>
                </a:solidFill>
                <a:cs typeface="Arial" pitchFamily="34" charset="0"/>
              </a:rPr>
              <a:t>) = P(x</a:t>
            </a:r>
            <a:r>
              <a:rPr lang="it-IT" sz="2400" b="1" baseline="-25000">
                <a:solidFill>
                  <a:srgbClr val="3333FF"/>
                </a:solidFill>
                <a:cs typeface="Arial" pitchFamily="34" charset="0"/>
              </a:rPr>
              <a:t>1</a:t>
            </a:r>
            <a:r>
              <a:rPr lang="it-IT" sz="2400" b="1">
                <a:solidFill>
                  <a:srgbClr val="3333FF"/>
                </a:solidFill>
                <a:cs typeface="Arial" pitchFamily="34" charset="0"/>
              </a:rPr>
              <a:t>) + P(x</a:t>
            </a:r>
            <a:r>
              <a:rPr lang="it-IT" sz="2400" b="1" baseline="-25000">
                <a:solidFill>
                  <a:srgbClr val="3333FF"/>
                </a:solidFill>
                <a:cs typeface="Arial" pitchFamily="34" charset="0"/>
              </a:rPr>
              <a:t>2</a:t>
            </a:r>
            <a:r>
              <a:rPr lang="it-IT" sz="2400" b="1">
                <a:solidFill>
                  <a:srgbClr val="3333FF"/>
                </a:solidFill>
                <a:cs typeface="Arial" pitchFamily="34" charset="0"/>
              </a:rPr>
              <a:t>)</a:t>
            </a:r>
          </a:p>
          <a:p>
            <a:pPr>
              <a:buFontTx/>
              <a:buChar char="•"/>
            </a:pPr>
            <a:r>
              <a:rPr lang="it-IT" sz="2400">
                <a:solidFill>
                  <a:srgbClr val="3333FF"/>
                </a:solidFill>
                <a:cs typeface="Arial" pitchFamily="34" charset="0"/>
              </a:rPr>
              <a:t> Se {x</a:t>
            </a:r>
            <a:r>
              <a:rPr lang="it-IT" sz="2400" baseline="-25000">
                <a:solidFill>
                  <a:srgbClr val="3333FF"/>
                </a:solidFill>
                <a:cs typeface="Arial" pitchFamily="34" charset="0"/>
              </a:rPr>
              <a:t>i</a:t>
            </a:r>
            <a:r>
              <a:rPr lang="it-IT" sz="2400">
                <a:solidFill>
                  <a:srgbClr val="3333FF"/>
                </a:solidFill>
                <a:cs typeface="Arial" pitchFamily="34" charset="0"/>
              </a:rPr>
              <a:t>, i=1,N} è un </a:t>
            </a:r>
            <a:r>
              <a:rPr lang="it-IT" sz="2400" b="1">
                <a:solidFill>
                  <a:srgbClr val="3333FF"/>
                </a:solidFill>
                <a:cs typeface="Arial" pitchFamily="34" charset="0"/>
              </a:rPr>
              <a:t>gruppo completo di eventi mutuamente escludentesi</a:t>
            </a:r>
          </a:p>
          <a:p>
            <a:r>
              <a:rPr lang="it-IT" sz="2400" b="1">
                <a:solidFill>
                  <a:srgbClr val="3333FF"/>
                </a:solidFill>
                <a:cs typeface="Arial" pitchFamily="34" charset="0"/>
              </a:rPr>
              <a:t>	</a:t>
            </a:r>
            <a:r>
              <a:rPr lang="el-GR" sz="2400" b="1">
                <a:solidFill>
                  <a:srgbClr val="3333FF"/>
                </a:solidFill>
                <a:cs typeface="Arial" pitchFamily="34" charset="0"/>
              </a:rPr>
              <a:t>Σ</a:t>
            </a:r>
            <a:r>
              <a:rPr lang="it-IT" sz="2400" b="1" baseline="-25000">
                <a:solidFill>
                  <a:srgbClr val="3333FF"/>
                </a:solidFill>
                <a:cs typeface="Arial" pitchFamily="34" charset="0"/>
              </a:rPr>
              <a:t>i</a:t>
            </a:r>
            <a:r>
              <a:rPr lang="it-IT" sz="2400" b="1">
                <a:solidFill>
                  <a:srgbClr val="3333FF"/>
                </a:solidFill>
                <a:cs typeface="Arial" pitchFamily="34" charset="0"/>
              </a:rPr>
              <a:t> P(x</a:t>
            </a:r>
            <a:r>
              <a:rPr lang="it-IT" sz="2400" b="1" baseline="-25000">
                <a:solidFill>
                  <a:srgbClr val="3333FF"/>
                </a:solidFill>
                <a:cs typeface="Arial" pitchFamily="34" charset="0"/>
              </a:rPr>
              <a:t>i</a:t>
            </a:r>
            <a:r>
              <a:rPr lang="it-IT" sz="2400" b="1">
                <a:solidFill>
                  <a:srgbClr val="3333FF"/>
                </a:solidFill>
                <a:cs typeface="Arial" pitchFamily="34" charset="0"/>
              </a:rPr>
              <a:t>) = 1</a:t>
            </a:r>
          </a:p>
          <a:p>
            <a:endParaRPr lang="it-IT" sz="2400" b="1">
              <a:solidFill>
                <a:srgbClr val="3333FF"/>
              </a:solidFill>
              <a:cs typeface="Arial" pitchFamily="34" charset="0"/>
            </a:endParaRPr>
          </a:p>
          <a:p>
            <a:r>
              <a:rPr lang="it-IT" sz="2400">
                <a:cs typeface="Arial" pitchFamily="34" charset="0"/>
              </a:rPr>
              <a:t>Esistono diverse definizioni possibili di probabilità che soddisfano questi assiomi</a:t>
            </a:r>
            <a:endParaRPr lang="el-GR" sz="240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13</a:t>
            </a:r>
            <a:endParaRPr lang="en-US"/>
          </a:p>
        </p:txBody>
      </p:sp>
      <p:sp>
        <p:nvSpPr>
          <p:cNvPr id="6" name="Slide Number Placeholder 5"/>
          <p:cNvSpPr>
            <a:spLocks noGrp="1"/>
          </p:cNvSpPr>
          <p:nvPr>
            <p:ph type="sldNum" sz="quarter" idx="12"/>
          </p:nvPr>
        </p:nvSpPr>
        <p:spPr/>
        <p:txBody>
          <a:bodyPr/>
          <a:lstStyle/>
          <a:p>
            <a:fld id="{42BB1400-0AF0-446C-80E1-8D8AA1D6D09F}" type="slidenum">
              <a:rPr lang="en-US"/>
              <a:pPr/>
              <a:t>27</a:t>
            </a:fld>
            <a:endParaRPr lang="en-US"/>
          </a:p>
        </p:txBody>
      </p:sp>
      <p:sp>
        <p:nvSpPr>
          <p:cNvPr id="158722" name="Rectangle 2"/>
          <p:cNvSpPr>
            <a:spLocks noGrp="1" noChangeArrowheads="1"/>
          </p:cNvSpPr>
          <p:nvPr>
            <p:ph type="title"/>
          </p:nvPr>
        </p:nvSpPr>
        <p:spPr/>
        <p:txBody>
          <a:bodyPr/>
          <a:lstStyle/>
          <a:p>
            <a:r>
              <a:rPr lang="it-IT"/>
              <a:t>Probabilità condizionata</a:t>
            </a:r>
          </a:p>
        </p:txBody>
      </p:sp>
      <p:sp>
        <p:nvSpPr>
          <p:cNvPr id="158723" name="Rectangle 3"/>
          <p:cNvSpPr>
            <a:spLocks noGrp="1" noChangeArrowheads="1"/>
          </p:cNvSpPr>
          <p:nvPr>
            <p:ph type="body" idx="1"/>
          </p:nvPr>
        </p:nvSpPr>
        <p:spPr>
          <a:xfrm>
            <a:off x="323850" y="1052513"/>
            <a:ext cx="8496300" cy="5329237"/>
          </a:xfrm>
        </p:spPr>
        <p:txBody>
          <a:bodyPr/>
          <a:lstStyle/>
          <a:p>
            <a:r>
              <a:rPr lang="it-IT" dirty="0"/>
              <a:t>Probabilità che accada A </a:t>
            </a:r>
            <a:r>
              <a:rPr lang="it-IT" i="1" dirty="0">
                <a:solidFill>
                  <a:srgbClr val="CC3300"/>
                </a:solidFill>
              </a:rPr>
              <a:t>dopo che</a:t>
            </a:r>
            <a:r>
              <a:rPr lang="it-IT" dirty="0"/>
              <a:t> è accaduto l’evento B, si indica con</a:t>
            </a:r>
          </a:p>
          <a:p>
            <a:pPr>
              <a:buFontTx/>
              <a:buNone/>
            </a:pPr>
            <a:r>
              <a:rPr lang="it-IT" dirty="0"/>
              <a:t>	P(A|B)</a:t>
            </a:r>
          </a:p>
          <a:p>
            <a:r>
              <a:rPr lang="it-IT" dirty="0"/>
              <a:t>es. A = superare lo scritto di Fisica, </a:t>
            </a:r>
            <a:r>
              <a:rPr lang="it-IT" dirty="0" err="1"/>
              <a:t>B</a:t>
            </a:r>
            <a:r>
              <a:rPr lang="it-IT" baseline="-25000" dirty="0" err="1"/>
              <a:t>j</a:t>
            </a:r>
            <a:r>
              <a:rPr lang="it-IT" dirty="0"/>
              <a:t> = risolvere correttamente j esercizi, chiaramente </a:t>
            </a:r>
          </a:p>
          <a:p>
            <a:pPr>
              <a:buFontTx/>
              <a:buNone/>
            </a:pPr>
            <a:r>
              <a:rPr lang="it-IT" dirty="0"/>
              <a:t>	P(A|B</a:t>
            </a:r>
            <a:r>
              <a:rPr lang="it-IT" baseline="-25000" dirty="0"/>
              <a:t>3</a:t>
            </a:r>
            <a:r>
              <a:rPr lang="it-IT" dirty="0"/>
              <a:t>) &gt; P(A|B</a:t>
            </a:r>
            <a:r>
              <a:rPr lang="it-IT" baseline="-25000" dirty="0"/>
              <a:t>2</a:t>
            </a:r>
            <a:r>
              <a:rPr lang="it-IT" dirty="0"/>
              <a:t>)</a:t>
            </a:r>
          </a:p>
          <a:p>
            <a:pPr>
              <a:buFontTx/>
              <a:buNone/>
            </a:pPr>
            <a:r>
              <a:rPr lang="it-IT" dirty="0"/>
              <a:t>	(la prima è 1, la seconda è 0)</a:t>
            </a:r>
          </a:p>
          <a:p>
            <a:r>
              <a:rPr lang="it-IT" dirty="0"/>
              <a:t>può succedere che P(A) sia piccola mentre P(A|B) è grande:  A = la squadra ultima in classifica vince il campionato, B = le altre squadre sono tutte squalificate per illecito sportivo</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13</a:t>
            </a:r>
            <a:endParaRPr lang="en-US"/>
          </a:p>
        </p:txBody>
      </p:sp>
      <p:sp>
        <p:nvSpPr>
          <p:cNvPr id="6" name="Slide Number Placeholder 5"/>
          <p:cNvSpPr>
            <a:spLocks noGrp="1"/>
          </p:cNvSpPr>
          <p:nvPr>
            <p:ph type="sldNum" sz="quarter" idx="12"/>
          </p:nvPr>
        </p:nvSpPr>
        <p:spPr/>
        <p:txBody>
          <a:bodyPr/>
          <a:lstStyle/>
          <a:p>
            <a:fld id="{35A2BBB2-65B7-4A5B-BAD4-AD903E98327D}" type="slidenum">
              <a:rPr lang="en-US"/>
              <a:pPr/>
              <a:t>28</a:t>
            </a:fld>
            <a:endParaRPr lang="en-US"/>
          </a:p>
        </p:txBody>
      </p:sp>
      <p:sp>
        <p:nvSpPr>
          <p:cNvPr id="155650" name="Rectangle 2"/>
          <p:cNvSpPr>
            <a:spLocks noGrp="1" noChangeArrowheads="1"/>
          </p:cNvSpPr>
          <p:nvPr>
            <p:ph type="title"/>
          </p:nvPr>
        </p:nvSpPr>
        <p:spPr/>
        <p:txBody>
          <a:bodyPr/>
          <a:lstStyle/>
          <a:p>
            <a:r>
              <a:rPr lang="it-IT"/>
              <a:t>Relazione fra eventi</a:t>
            </a:r>
          </a:p>
        </p:txBody>
      </p:sp>
      <p:sp>
        <p:nvSpPr>
          <p:cNvPr id="10244" name="Text Box 4"/>
          <p:cNvSpPr txBox="1">
            <a:spLocks noChangeArrowheads="1"/>
          </p:cNvSpPr>
          <p:nvPr/>
        </p:nvSpPr>
        <p:spPr bwMode="auto">
          <a:xfrm>
            <a:off x="179512" y="908720"/>
            <a:ext cx="8964488"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ts val="600"/>
              </a:spcBef>
            </a:pPr>
            <a:r>
              <a:rPr lang="it-IT" sz="2400" dirty="0">
                <a:solidFill>
                  <a:srgbClr val="000000"/>
                </a:solidFill>
                <a:cs typeface="Arial" pitchFamily="34" charset="0"/>
              </a:rPr>
              <a:t>L’evento A è </a:t>
            </a:r>
            <a:r>
              <a:rPr lang="it-IT" sz="2400" b="1" dirty="0">
                <a:solidFill>
                  <a:srgbClr val="F02D00"/>
                </a:solidFill>
                <a:cs typeface="Arial" pitchFamily="34" charset="0"/>
              </a:rPr>
              <a:t>dipendente</a:t>
            </a:r>
            <a:r>
              <a:rPr lang="it-IT" sz="2400" dirty="0">
                <a:solidFill>
                  <a:srgbClr val="000000"/>
                </a:solidFill>
                <a:cs typeface="Arial" pitchFamily="34" charset="0"/>
              </a:rPr>
              <a:t> dall’evento B se la probabilità che A accada dipende dal fatto che accada B.</a:t>
            </a:r>
          </a:p>
          <a:p>
            <a:pPr>
              <a:spcBef>
                <a:spcPts val="600"/>
              </a:spcBef>
            </a:pPr>
            <a:r>
              <a:rPr lang="it-IT" sz="1600" dirty="0">
                <a:solidFill>
                  <a:srgbClr val="000000"/>
                </a:solidFill>
                <a:cs typeface="Arial" pitchFamily="34" charset="0"/>
              </a:rPr>
              <a:t>Esempio:	A = “La </a:t>
            </a:r>
            <a:r>
              <a:rPr lang="it-IT" sz="1600" dirty="0" err="1">
                <a:solidFill>
                  <a:srgbClr val="000000"/>
                </a:solidFill>
                <a:cs typeface="Arial" pitchFamily="34" charset="0"/>
              </a:rPr>
              <a:t>Virtus</a:t>
            </a:r>
            <a:r>
              <a:rPr lang="it-IT" sz="1600" dirty="0">
                <a:solidFill>
                  <a:srgbClr val="000000"/>
                </a:solidFill>
                <a:cs typeface="Arial" pitchFamily="34" charset="0"/>
              </a:rPr>
              <a:t> vince lo scudetto del basket”, </a:t>
            </a:r>
            <a:br>
              <a:rPr lang="it-IT" sz="1600" dirty="0">
                <a:solidFill>
                  <a:srgbClr val="000000"/>
                </a:solidFill>
                <a:cs typeface="Arial" pitchFamily="34" charset="0"/>
              </a:rPr>
            </a:br>
            <a:r>
              <a:rPr lang="it-IT" sz="1600" dirty="0">
                <a:solidFill>
                  <a:srgbClr val="000000"/>
                </a:solidFill>
                <a:cs typeface="Arial" pitchFamily="34" charset="0"/>
              </a:rPr>
              <a:t>	B = “I più forti giocatori della </a:t>
            </a:r>
            <a:r>
              <a:rPr lang="it-IT" sz="1600" dirty="0" err="1">
                <a:solidFill>
                  <a:srgbClr val="000000"/>
                </a:solidFill>
                <a:cs typeface="Arial" pitchFamily="34" charset="0"/>
              </a:rPr>
              <a:t>Virtus</a:t>
            </a:r>
            <a:r>
              <a:rPr lang="it-IT" sz="1600" dirty="0">
                <a:solidFill>
                  <a:srgbClr val="000000"/>
                </a:solidFill>
                <a:cs typeface="Arial" pitchFamily="34" charset="0"/>
              </a:rPr>
              <a:t> si infortunano durante i play-off”</a:t>
            </a:r>
          </a:p>
          <a:p>
            <a:pPr>
              <a:spcBef>
                <a:spcPts val="600"/>
              </a:spcBef>
            </a:pPr>
            <a:r>
              <a:rPr lang="it-IT" sz="2400" dirty="0" smtClean="0">
                <a:solidFill>
                  <a:srgbClr val="000000"/>
                </a:solidFill>
                <a:cs typeface="Arial" pitchFamily="34" charset="0"/>
              </a:rPr>
              <a:t>      </a:t>
            </a:r>
            <a:r>
              <a:rPr lang="it-IT" sz="2400" dirty="0">
                <a:solidFill>
                  <a:srgbClr val="00B050"/>
                </a:solidFill>
              </a:rPr>
              <a:t>P(A) </a:t>
            </a:r>
            <a:r>
              <a:rPr lang="it-IT" sz="2400" dirty="0">
                <a:solidFill>
                  <a:srgbClr val="00B050"/>
                </a:solidFill>
                <a:latin typeface="Arial"/>
                <a:cs typeface="Arial"/>
              </a:rPr>
              <a:t>≠</a:t>
            </a:r>
            <a:r>
              <a:rPr lang="it-IT" sz="2400" dirty="0">
                <a:solidFill>
                  <a:srgbClr val="00B050"/>
                </a:solidFill>
              </a:rPr>
              <a:t> P(A|B) con P(A|B) probabilità </a:t>
            </a:r>
            <a:r>
              <a:rPr lang="it-IT" sz="2400" dirty="0" smtClean="0">
                <a:solidFill>
                  <a:srgbClr val="00B050"/>
                </a:solidFill>
              </a:rPr>
              <a:t>condizionata</a:t>
            </a:r>
            <a:endParaRPr lang="it-IT" sz="2400" dirty="0" smtClean="0">
              <a:solidFill>
                <a:srgbClr val="00B050"/>
              </a:solidFill>
              <a:cs typeface="Arial" pitchFamily="34" charset="0"/>
            </a:endParaRPr>
          </a:p>
          <a:p>
            <a:pPr>
              <a:spcBef>
                <a:spcPts val="600"/>
              </a:spcBef>
            </a:pPr>
            <a:r>
              <a:rPr lang="it-IT" sz="2400" dirty="0" smtClean="0">
                <a:solidFill>
                  <a:srgbClr val="000000"/>
                </a:solidFill>
                <a:cs typeface="Arial" pitchFamily="34" charset="0"/>
              </a:rPr>
              <a:t>L’evento </a:t>
            </a:r>
            <a:r>
              <a:rPr lang="it-IT" sz="2400" dirty="0">
                <a:solidFill>
                  <a:srgbClr val="000000"/>
                </a:solidFill>
                <a:cs typeface="Arial" pitchFamily="34" charset="0"/>
              </a:rPr>
              <a:t>A è </a:t>
            </a:r>
            <a:r>
              <a:rPr lang="it-IT" sz="2400" b="1" dirty="0">
                <a:solidFill>
                  <a:srgbClr val="F02D00"/>
                </a:solidFill>
                <a:cs typeface="Arial" pitchFamily="34" charset="0"/>
              </a:rPr>
              <a:t>indipendente</a:t>
            </a:r>
            <a:r>
              <a:rPr lang="it-IT" sz="2400" dirty="0">
                <a:solidFill>
                  <a:srgbClr val="000000"/>
                </a:solidFill>
                <a:cs typeface="Arial" pitchFamily="34" charset="0"/>
              </a:rPr>
              <a:t> dall’evento B se la probabilità che A accada non dipende da B</a:t>
            </a:r>
          </a:p>
          <a:p>
            <a:pPr>
              <a:spcBef>
                <a:spcPts val="600"/>
              </a:spcBef>
            </a:pPr>
            <a:r>
              <a:rPr lang="it-IT" sz="1600" dirty="0">
                <a:solidFill>
                  <a:srgbClr val="000000"/>
                </a:solidFill>
                <a:cs typeface="Arial" pitchFamily="34" charset="0"/>
              </a:rPr>
              <a:t>Esempio:	A = “La </a:t>
            </a:r>
            <a:r>
              <a:rPr lang="it-IT" sz="1600" dirty="0" err="1">
                <a:solidFill>
                  <a:srgbClr val="000000"/>
                </a:solidFill>
                <a:cs typeface="Arial" pitchFamily="34" charset="0"/>
              </a:rPr>
              <a:t>Virtus</a:t>
            </a:r>
            <a:r>
              <a:rPr lang="it-IT" sz="1600" dirty="0">
                <a:solidFill>
                  <a:srgbClr val="000000"/>
                </a:solidFill>
                <a:cs typeface="Arial" pitchFamily="34" charset="0"/>
              </a:rPr>
              <a:t> vince lo scudetto del basket”</a:t>
            </a:r>
            <a:br>
              <a:rPr lang="it-IT" sz="1600" dirty="0">
                <a:solidFill>
                  <a:srgbClr val="000000"/>
                </a:solidFill>
                <a:cs typeface="Arial" pitchFamily="34" charset="0"/>
              </a:rPr>
            </a:br>
            <a:r>
              <a:rPr lang="it-IT" sz="1600" dirty="0">
                <a:solidFill>
                  <a:srgbClr val="000000"/>
                </a:solidFill>
                <a:cs typeface="Arial" pitchFamily="34" charset="0"/>
              </a:rPr>
              <a:t>	B = “Il Bologna vince il campionato di serie A”</a:t>
            </a:r>
          </a:p>
          <a:p>
            <a:pPr>
              <a:spcBef>
                <a:spcPts val="600"/>
              </a:spcBef>
            </a:pPr>
            <a:r>
              <a:rPr lang="it-IT" sz="2400" dirty="0" smtClean="0">
                <a:solidFill>
                  <a:srgbClr val="000000"/>
                </a:solidFill>
                <a:cs typeface="Arial" pitchFamily="34" charset="0"/>
              </a:rPr>
              <a:t>      </a:t>
            </a:r>
            <a:r>
              <a:rPr lang="it-IT" sz="2400" dirty="0">
                <a:solidFill>
                  <a:srgbClr val="00B050"/>
                </a:solidFill>
              </a:rPr>
              <a:t>per eventi indipendenti P(A|B) = P(A</a:t>
            </a:r>
            <a:r>
              <a:rPr lang="it-IT" sz="2400" dirty="0" smtClean="0">
                <a:solidFill>
                  <a:srgbClr val="00B050"/>
                </a:solidFill>
              </a:rPr>
              <a:t>)</a:t>
            </a:r>
            <a:r>
              <a:rPr lang="it-IT" sz="2400" dirty="0" smtClean="0">
                <a:solidFill>
                  <a:srgbClr val="00B050"/>
                </a:solidFill>
                <a:cs typeface="Arial" pitchFamily="34" charset="0"/>
              </a:rPr>
              <a:t> </a:t>
            </a:r>
            <a:endParaRPr lang="it-IT" sz="2400" dirty="0">
              <a:solidFill>
                <a:srgbClr val="00B050"/>
              </a:solidFill>
              <a:cs typeface="Arial" pitchFamily="34" charset="0"/>
            </a:endParaRPr>
          </a:p>
          <a:p>
            <a:pPr>
              <a:spcBef>
                <a:spcPts val="600"/>
              </a:spcBef>
            </a:pPr>
            <a:r>
              <a:rPr lang="it-IT" sz="2400" dirty="0">
                <a:solidFill>
                  <a:srgbClr val="000000"/>
                </a:solidFill>
                <a:cs typeface="Arial" pitchFamily="34" charset="0"/>
              </a:rPr>
              <a:t>Due eventi A e B sono </a:t>
            </a:r>
            <a:r>
              <a:rPr lang="it-IT" sz="2400" b="1" dirty="0">
                <a:solidFill>
                  <a:srgbClr val="F02D00"/>
                </a:solidFill>
                <a:cs typeface="Arial" pitchFamily="34" charset="0"/>
              </a:rPr>
              <a:t>mutuamente escludentesi</a:t>
            </a:r>
            <a:r>
              <a:rPr lang="it-IT" sz="2400" dirty="0">
                <a:solidFill>
                  <a:srgbClr val="F02D00"/>
                </a:solidFill>
                <a:cs typeface="Arial" pitchFamily="34" charset="0"/>
              </a:rPr>
              <a:t> </a:t>
            </a:r>
            <a:br>
              <a:rPr lang="it-IT" sz="2400" dirty="0">
                <a:solidFill>
                  <a:srgbClr val="F02D00"/>
                </a:solidFill>
                <a:cs typeface="Arial" pitchFamily="34" charset="0"/>
              </a:rPr>
            </a:br>
            <a:r>
              <a:rPr lang="it-IT" sz="2400" dirty="0" smtClean="0">
                <a:solidFill>
                  <a:srgbClr val="F02D00"/>
                </a:solidFill>
                <a:cs typeface="Arial" pitchFamily="34" charset="0"/>
              </a:rPr>
              <a:t>(</a:t>
            </a:r>
            <a:r>
              <a:rPr lang="it-IT" sz="2400" b="1" dirty="0" smtClean="0">
                <a:solidFill>
                  <a:srgbClr val="F02D00"/>
                </a:solidFill>
                <a:cs typeface="Arial" pitchFamily="34" charset="0"/>
              </a:rPr>
              <a:t>incompatibili</a:t>
            </a:r>
            <a:r>
              <a:rPr lang="it-IT" sz="2400" dirty="0">
                <a:solidFill>
                  <a:srgbClr val="F02D00"/>
                </a:solidFill>
                <a:cs typeface="Arial" pitchFamily="34" charset="0"/>
              </a:rPr>
              <a:t>) </a:t>
            </a:r>
            <a:r>
              <a:rPr lang="it-IT" sz="2400" dirty="0">
                <a:solidFill>
                  <a:srgbClr val="000000"/>
                </a:solidFill>
                <a:cs typeface="Arial" pitchFamily="34" charset="0"/>
              </a:rPr>
              <a:t>se non possono </a:t>
            </a:r>
            <a:r>
              <a:rPr lang="it-IT" sz="2400" dirty="0" smtClean="0">
                <a:solidFill>
                  <a:srgbClr val="000000"/>
                </a:solidFill>
                <a:cs typeface="Arial" pitchFamily="34" charset="0"/>
              </a:rPr>
              <a:t>verificarsi insieme.</a:t>
            </a:r>
            <a:endParaRPr lang="it-IT" sz="2400" dirty="0">
              <a:solidFill>
                <a:srgbClr val="000000"/>
              </a:solidFill>
              <a:cs typeface="Arial" pitchFamily="34" charset="0"/>
            </a:endParaRPr>
          </a:p>
          <a:p>
            <a:pPr>
              <a:spcBef>
                <a:spcPts val="600"/>
              </a:spcBef>
            </a:pPr>
            <a:r>
              <a:rPr lang="it-IT" sz="1600" dirty="0">
                <a:solidFill>
                  <a:srgbClr val="000000"/>
                </a:solidFill>
                <a:cs typeface="Arial" pitchFamily="34" charset="0"/>
              </a:rPr>
              <a:t>Esempio:	A = “La </a:t>
            </a:r>
            <a:r>
              <a:rPr lang="it-IT" sz="1600" dirty="0" err="1">
                <a:solidFill>
                  <a:srgbClr val="000000"/>
                </a:solidFill>
                <a:cs typeface="Arial" pitchFamily="34" charset="0"/>
              </a:rPr>
              <a:t>Virtus</a:t>
            </a:r>
            <a:r>
              <a:rPr lang="it-IT" sz="1600" dirty="0">
                <a:solidFill>
                  <a:srgbClr val="000000"/>
                </a:solidFill>
                <a:cs typeface="Arial" pitchFamily="34" charset="0"/>
              </a:rPr>
              <a:t> vince lo scudetto del basket”</a:t>
            </a:r>
            <a:br>
              <a:rPr lang="it-IT" sz="1600" dirty="0">
                <a:solidFill>
                  <a:srgbClr val="000000"/>
                </a:solidFill>
                <a:cs typeface="Arial" pitchFamily="34" charset="0"/>
              </a:rPr>
            </a:br>
            <a:r>
              <a:rPr lang="it-IT" sz="1600" dirty="0">
                <a:solidFill>
                  <a:srgbClr val="000000"/>
                </a:solidFill>
                <a:cs typeface="Arial" pitchFamily="34" charset="0"/>
              </a:rPr>
              <a:t>	B = “La Scavolini Pesaro vince lo scudetto del basket</a:t>
            </a:r>
            <a:r>
              <a:rPr lang="it-IT" sz="1600" dirty="0" smtClean="0">
                <a:solidFill>
                  <a:srgbClr val="000000"/>
                </a:solidFill>
                <a:cs typeface="Arial" pitchFamily="34" charset="0"/>
              </a:rPr>
              <a:t>”</a:t>
            </a:r>
          </a:p>
          <a:p>
            <a:pPr>
              <a:spcBef>
                <a:spcPts val="600"/>
              </a:spcBef>
            </a:pPr>
            <a:r>
              <a:rPr lang="it-IT" sz="1600" dirty="0">
                <a:solidFill>
                  <a:srgbClr val="000000"/>
                </a:solidFill>
                <a:cs typeface="Arial" pitchFamily="34" charset="0"/>
              </a:rPr>
              <a:t> </a:t>
            </a:r>
            <a:r>
              <a:rPr lang="it-IT" sz="1600" dirty="0" smtClean="0">
                <a:solidFill>
                  <a:srgbClr val="000000"/>
                </a:solidFill>
                <a:cs typeface="Arial" pitchFamily="34" charset="0"/>
              </a:rPr>
              <a:t>       </a:t>
            </a:r>
            <a:r>
              <a:rPr lang="it-IT" sz="2400" dirty="0">
                <a:solidFill>
                  <a:srgbClr val="00B050"/>
                </a:solidFill>
              </a:rPr>
              <a:t>per eventi incompatibili P(A|B) = </a:t>
            </a:r>
            <a:r>
              <a:rPr lang="it-IT" sz="2400" dirty="0" smtClean="0">
                <a:solidFill>
                  <a:srgbClr val="00B050"/>
                </a:solidFill>
              </a:rPr>
              <a:t>0</a:t>
            </a:r>
            <a:endParaRPr lang="it-IT" sz="24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4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244">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24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24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13</a:t>
            </a:r>
            <a:endParaRPr lang="en-US" dirty="0"/>
          </a:p>
        </p:txBody>
      </p:sp>
      <p:sp>
        <p:nvSpPr>
          <p:cNvPr id="7" name="Slide Number Placeholder 5"/>
          <p:cNvSpPr>
            <a:spLocks noGrp="1"/>
          </p:cNvSpPr>
          <p:nvPr>
            <p:ph type="sldNum" sz="quarter" idx="12"/>
          </p:nvPr>
        </p:nvSpPr>
        <p:spPr/>
        <p:txBody>
          <a:bodyPr/>
          <a:lstStyle/>
          <a:p>
            <a:fld id="{1BC67144-D69D-48FC-ACBD-F98C2F0C7A24}" type="slidenum">
              <a:rPr lang="en-US"/>
              <a:pPr/>
              <a:t>29</a:t>
            </a:fld>
            <a:endParaRPr lang="en-US" dirty="0"/>
          </a:p>
        </p:txBody>
      </p:sp>
      <p:sp>
        <p:nvSpPr>
          <p:cNvPr id="156674" name="Rectangle 2"/>
          <p:cNvSpPr>
            <a:spLocks noGrp="1" noChangeArrowheads="1"/>
          </p:cNvSpPr>
          <p:nvPr>
            <p:ph type="title"/>
          </p:nvPr>
        </p:nvSpPr>
        <p:spPr/>
        <p:txBody>
          <a:bodyPr/>
          <a:lstStyle/>
          <a:p>
            <a:r>
              <a:rPr lang="it-IT"/>
              <a:t>Altre definizioni</a:t>
            </a:r>
          </a:p>
        </p:txBody>
      </p:sp>
      <p:sp>
        <p:nvSpPr>
          <p:cNvPr id="156675" name="Rectangle 3"/>
          <p:cNvSpPr>
            <a:spLocks noGrp="1" noChangeArrowheads="1"/>
          </p:cNvSpPr>
          <p:nvPr>
            <p:ph type="body" idx="1"/>
          </p:nvPr>
        </p:nvSpPr>
        <p:spPr>
          <a:xfrm>
            <a:off x="323850" y="5300663"/>
            <a:ext cx="8496300" cy="936625"/>
          </a:xfrm>
        </p:spPr>
        <p:txBody>
          <a:bodyPr/>
          <a:lstStyle/>
          <a:p>
            <a:pPr>
              <a:lnSpc>
                <a:spcPct val="90000"/>
              </a:lnSpc>
            </a:pPr>
            <a:r>
              <a:rPr lang="it-IT" sz="2000" dirty="0"/>
              <a:t>In un gruppo completo di N eventi equiprobabili e mutualmente escludentisi la probabilità di ciascuno di essi </a:t>
            </a:r>
            <a:r>
              <a:rPr lang="it-IT" sz="2000" dirty="0" smtClean="0"/>
              <a:t>è        P = 1/N          (</a:t>
            </a:r>
            <a:r>
              <a:rPr lang="it-IT" sz="2000" dirty="0"/>
              <a:t>Lotto: 1/90, monete: ½, dado/cubo: 1/6)</a:t>
            </a:r>
          </a:p>
        </p:txBody>
      </p:sp>
      <p:pic>
        <p:nvPicPr>
          <p:cNvPr id="1566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30225"/>
            <a:ext cx="8568952"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67272" y="3388350"/>
            <a:ext cx="4102406" cy="400110"/>
          </a:xfrm>
          <a:prstGeom prst="rect">
            <a:avLst/>
          </a:prstGeom>
          <a:noFill/>
        </p:spPr>
        <p:txBody>
          <a:bodyPr wrap="none" rtlCol="0">
            <a:spAutoFit/>
          </a:bodyPr>
          <a:lstStyle/>
          <a:p>
            <a:r>
              <a:rPr lang="en-US" sz="2000" dirty="0" smtClean="0">
                <a:solidFill>
                  <a:srgbClr val="0070C0"/>
                </a:solidFill>
              </a:rPr>
              <a:t>P(A) = P(non B) = P(B) = 1 – P(B) </a:t>
            </a:r>
            <a:endParaRPr lang="en-GB" sz="2000" dirty="0">
              <a:solidFill>
                <a:srgbClr val="0070C0"/>
              </a:solidFill>
            </a:endParaRPr>
          </a:p>
        </p:txBody>
      </p:sp>
      <p:cxnSp>
        <p:nvCxnSpPr>
          <p:cNvPr id="4" name="Straight Connector 3"/>
          <p:cNvCxnSpPr/>
          <p:nvPr/>
        </p:nvCxnSpPr>
        <p:spPr bwMode="auto">
          <a:xfrm rot="-120000">
            <a:off x="3491880" y="3438000"/>
            <a:ext cx="180000" cy="0"/>
          </a:xfrm>
          <a:prstGeom prst="line">
            <a:avLst/>
          </a:prstGeom>
          <a:solidFill>
            <a:schemeClr val="accent1"/>
          </a:solidFill>
          <a:ln w="1905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6315615" y="5589240"/>
            <a:ext cx="1107996" cy="338554"/>
          </a:xfrm>
          <a:prstGeom prst="rect">
            <a:avLst/>
          </a:prstGeom>
          <a:noFill/>
          <a:ln>
            <a:solidFill>
              <a:srgbClr val="0070C0"/>
            </a:solidFill>
          </a:ln>
        </p:spPr>
        <p:txBody>
          <a:bodyPr wrap="none" rtlCol="0">
            <a:spAutoFit/>
          </a:bodyPr>
          <a:lstStyle/>
          <a:p>
            <a:r>
              <a:rPr lang="en-US" sz="1600" dirty="0" smtClean="0"/>
              <a:t>                </a:t>
            </a:r>
            <a:endParaRPr lang="en-GB"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203848" y="6309320"/>
            <a:ext cx="2895600" cy="412750"/>
          </a:xfrm>
        </p:spPr>
        <p:txBody>
          <a:bodyPr/>
          <a:lstStyle/>
          <a:p>
            <a:r>
              <a:rPr lang="en-US" smtClean="0"/>
              <a:t>fln mar 13</a:t>
            </a:r>
            <a:endParaRPr lang="en-US"/>
          </a:p>
        </p:txBody>
      </p:sp>
      <p:sp>
        <p:nvSpPr>
          <p:cNvPr id="6" name="Slide Number Placeholder 5"/>
          <p:cNvSpPr>
            <a:spLocks noGrp="1"/>
          </p:cNvSpPr>
          <p:nvPr>
            <p:ph type="sldNum" sz="quarter" idx="12"/>
          </p:nvPr>
        </p:nvSpPr>
        <p:spPr/>
        <p:txBody>
          <a:bodyPr/>
          <a:lstStyle/>
          <a:p>
            <a:fld id="{12D5A9B3-305B-49D6-A1A0-C4AF1F11A66F}" type="slidenum">
              <a:rPr lang="en-US"/>
              <a:pPr/>
              <a:t>3</a:t>
            </a:fld>
            <a:endParaRPr lang="en-US"/>
          </a:p>
        </p:txBody>
      </p:sp>
      <p:sp>
        <p:nvSpPr>
          <p:cNvPr id="67586" name="Rectangle 2"/>
          <p:cNvSpPr>
            <a:spLocks noGrp="1" noChangeArrowheads="1"/>
          </p:cNvSpPr>
          <p:nvPr>
            <p:ph type="title"/>
          </p:nvPr>
        </p:nvSpPr>
        <p:spPr/>
        <p:txBody>
          <a:bodyPr/>
          <a:lstStyle/>
          <a:p>
            <a:r>
              <a:rPr lang="it-IT" sz="2400"/>
              <a:t>Testi consigliati - Fisica</a:t>
            </a:r>
          </a:p>
        </p:txBody>
      </p:sp>
      <p:sp>
        <p:nvSpPr>
          <p:cNvPr id="67587" name="Rectangle 3"/>
          <p:cNvSpPr>
            <a:spLocks noGrp="1" noChangeArrowheads="1"/>
          </p:cNvSpPr>
          <p:nvPr>
            <p:ph type="body" idx="1"/>
          </p:nvPr>
        </p:nvSpPr>
        <p:spPr>
          <a:xfrm>
            <a:off x="179512" y="1196975"/>
            <a:ext cx="8856984" cy="4741863"/>
          </a:xfrm>
        </p:spPr>
        <p:txBody>
          <a:bodyPr/>
          <a:lstStyle/>
          <a:p>
            <a:r>
              <a:rPr lang="it-IT" dirty="0">
                <a:solidFill>
                  <a:srgbClr val="FF0000"/>
                </a:solidFill>
              </a:rPr>
              <a:t>D.C. </a:t>
            </a:r>
            <a:r>
              <a:rPr lang="it-IT" dirty="0" err="1">
                <a:solidFill>
                  <a:srgbClr val="FF0000"/>
                </a:solidFill>
              </a:rPr>
              <a:t>Giancoli</a:t>
            </a:r>
            <a:r>
              <a:rPr lang="it-IT" dirty="0">
                <a:solidFill>
                  <a:srgbClr val="FF0000"/>
                </a:solidFill>
              </a:rPr>
              <a:t>, Fisica, Casa Ed. Ambrosiana </a:t>
            </a:r>
            <a:r>
              <a:rPr lang="it-IT" sz="2400" dirty="0">
                <a:solidFill>
                  <a:srgbClr val="FF0000"/>
                </a:solidFill>
              </a:rPr>
              <a:t>(ad es.)</a:t>
            </a:r>
            <a:endParaRPr lang="it-IT" sz="2400" dirty="0"/>
          </a:p>
          <a:p>
            <a:pPr>
              <a:spcBef>
                <a:spcPct val="70000"/>
              </a:spcBef>
            </a:pPr>
            <a:r>
              <a:rPr lang="it-IT" dirty="0">
                <a:solidFill>
                  <a:srgbClr val="FF0000"/>
                </a:solidFill>
              </a:rPr>
              <a:t>E. </a:t>
            </a:r>
            <a:r>
              <a:rPr lang="it-IT" dirty="0" err="1">
                <a:solidFill>
                  <a:srgbClr val="FF0000"/>
                </a:solidFill>
              </a:rPr>
              <a:t>Ragozzino</a:t>
            </a:r>
            <a:r>
              <a:rPr lang="it-IT" dirty="0">
                <a:solidFill>
                  <a:srgbClr val="FF0000"/>
                </a:solidFill>
              </a:rPr>
              <a:t>, Principi di Fisica, </a:t>
            </a:r>
            <a:r>
              <a:rPr lang="it-IT" dirty="0" err="1">
                <a:solidFill>
                  <a:srgbClr val="FF0000"/>
                </a:solidFill>
              </a:rPr>
              <a:t>EdiSES</a:t>
            </a:r>
            <a:r>
              <a:rPr lang="it-IT" dirty="0">
                <a:solidFill>
                  <a:srgbClr val="FF0000"/>
                </a:solidFill>
              </a:rPr>
              <a:t> </a:t>
            </a:r>
            <a:r>
              <a:rPr lang="it-IT" sz="2400" dirty="0">
                <a:solidFill>
                  <a:srgbClr val="FF0000"/>
                </a:solidFill>
              </a:rPr>
              <a:t>(ad es.)</a:t>
            </a:r>
          </a:p>
          <a:p>
            <a:r>
              <a:rPr lang="it-IT" dirty="0" err="1">
                <a:solidFill>
                  <a:srgbClr val="FF0000"/>
                </a:solidFill>
              </a:rPr>
              <a:t>Jewett</a:t>
            </a:r>
            <a:r>
              <a:rPr lang="it-IT" dirty="0">
                <a:solidFill>
                  <a:srgbClr val="FF0000"/>
                </a:solidFill>
              </a:rPr>
              <a:t> &amp; </a:t>
            </a:r>
            <a:r>
              <a:rPr lang="it-IT" dirty="0" err="1">
                <a:solidFill>
                  <a:srgbClr val="FF0000"/>
                </a:solidFill>
              </a:rPr>
              <a:t>Serway</a:t>
            </a:r>
            <a:r>
              <a:rPr lang="it-IT" dirty="0">
                <a:solidFill>
                  <a:srgbClr val="FF0000"/>
                </a:solidFill>
              </a:rPr>
              <a:t>, Principi di Fisica, </a:t>
            </a:r>
            <a:r>
              <a:rPr lang="it-IT" dirty="0" err="1">
                <a:solidFill>
                  <a:srgbClr val="FF0000"/>
                </a:solidFill>
              </a:rPr>
              <a:t>EdiSES</a:t>
            </a:r>
            <a:r>
              <a:rPr lang="it-IT" dirty="0">
                <a:solidFill>
                  <a:srgbClr val="FF0000"/>
                </a:solidFill>
              </a:rPr>
              <a:t> </a:t>
            </a:r>
            <a:r>
              <a:rPr lang="it-IT" sz="2400" dirty="0">
                <a:solidFill>
                  <a:srgbClr val="FF0000"/>
                </a:solidFill>
              </a:rPr>
              <a:t>(ad es.)</a:t>
            </a:r>
          </a:p>
          <a:p>
            <a:r>
              <a:rPr lang="it-IT" dirty="0" smtClean="0">
                <a:solidFill>
                  <a:srgbClr val="33CC33"/>
                </a:solidFill>
              </a:rPr>
              <a:t>(</a:t>
            </a:r>
            <a:r>
              <a:rPr lang="it-IT" dirty="0">
                <a:solidFill>
                  <a:srgbClr val="33CC33"/>
                </a:solidFill>
              </a:rPr>
              <a:t>J.W. Kane e M.M. </a:t>
            </a:r>
            <a:r>
              <a:rPr lang="it-IT" dirty="0" err="1">
                <a:solidFill>
                  <a:srgbClr val="33CC33"/>
                </a:solidFill>
              </a:rPr>
              <a:t>Sternheim</a:t>
            </a:r>
            <a:r>
              <a:rPr lang="it-IT" dirty="0">
                <a:solidFill>
                  <a:srgbClr val="33CC33"/>
                </a:solidFill>
              </a:rPr>
              <a:t>, Fisica biomedica, Ed. E.M.S.I.)</a:t>
            </a:r>
          </a:p>
          <a:p>
            <a:r>
              <a:rPr lang="it-IT" dirty="0">
                <a:solidFill>
                  <a:srgbClr val="33CC33"/>
                </a:solidFill>
              </a:rPr>
              <a:t>(D.M. Burns e S.G.G. </a:t>
            </a:r>
            <a:r>
              <a:rPr lang="it-IT" dirty="0" err="1" smtClean="0">
                <a:solidFill>
                  <a:srgbClr val="33CC33"/>
                </a:solidFill>
              </a:rPr>
              <a:t>MacDonald</a:t>
            </a:r>
            <a:r>
              <a:rPr lang="it-IT" dirty="0">
                <a:solidFill>
                  <a:srgbClr val="33CC33"/>
                </a:solidFill>
              </a:rPr>
              <a:t>, </a:t>
            </a:r>
            <a:r>
              <a:rPr lang="it-IT" i="1" dirty="0">
                <a:solidFill>
                  <a:srgbClr val="33CC33"/>
                </a:solidFill>
              </a:rPr>
              <a:t>Fisica per gli studenti di biologia e medicina</a:t>
            </a:r>
            <a:r>
              <a:rPr lang="it-IT" dirty="0">
                <a:solidFill>
                  <a:srgbClr val="33CC33"/>
                </a:solidFill>
              </a:rPr>
              <a:t>, Ed. Zanichelli) </a:t>
            </a:r>
            <a:endParaRPr lang="it-IT" dirty="0" smtClean="0">
              <a:solidFill>
                <a:srgbClr val="33CC33"/>
              </a:solidFill>
            </a:endParaRPr>
          </a:p>
          <a:p>
            <a:r>
              <a:rPr lang="it-IT" dirty="0">
                <a:solidFill>
                  <a:srgbClr val="00B0F0"/>
                </a:solidFill>
              </a:rPr>
              <a:t>[F.R. Cavallo e F.-L. </a:t>
            </a:r>
            <a:r>
              <a:rPr lang="it-IT" dirty="0" err="1">
                <a:solidFill>
                  <a:srgbClr val="00B0F0"/>
                </a:solidFill>
              </a:rPr>
              <a:t>Navarria</a:t>
            </a:r>
            <a:r>
              <a:rPr lang="it-IT" dirty="0">
                <a:solidFill>
                  <a:srgbClr val="00B0F0"/>
                </a:solidFill>
              </a:rPr>
              <a:t>, </a:t>
            </a:r>
            <a:r>
              <a:rPr lang="it-IT" i="1" dirty="0">
                <a:solidFill>
                  <a:srgbClr val="00B0F0"/>
                </a:solidFill>
              </a:rPr>
              <a:t>Appunti di Probabilità e Statistica per un corso di Fisica</a:t>
            </a:r>
            <a:r>
              <a:rPr lang="it-IT" dirty="0">
                <a:solidFill>
                  <a:srgbClr val="00B0F0"/>
                </a:solidFill>
              </a:rPr>
              <a:t>,  Ed. CLUEB]</a:t>
            </a:r>
          </a:p>
          <a:p>
            <a:endParaRPr lang="it-IT" dirty="0">
              <a:solidFill>
                <a:srgbClr val="33CC33"/>
              </a:solidFill>
            </a:endParaRPr>
          </a:p>
          <a:p>
            <a:endParaRPr lang="it-IT" dirty="0">
              <a:solidFill>
                <a:srgbClr val="33CC33"/>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 13</a:t>
            </a:r>
            <a:endParaRPr lang="en-US"/>
          </a:p>
        </p:txBody>
      </p:sp>
      <p:sp>
        <p:nvSpPr>
          <p:cNvPr id="10" name="Slide Number Placeholder 5"/>
          <p:cNvSpPr>
            <a:spLocks noGrp="1"/>
          </p:cNvSpPr>
          <p:nvPr>
            <p:ph type="sldNum" sz="quarter" idx="12"/>
          </p:nvPr>
        </p:nvSpPr>
        <p:spPr/>
        <p:txBody>
          <a:bodyPr/>
          <a:lstStyle/>
          <a:p>
            <a:fld id="{0D394D00-2438-4E25-A38C-DE7AEC499062}" type="slidenum">
              <a:rPr lang="en-US"/>
              <a:pPr/>
              <a:t>30</a:t>
            </a:fld>
            <a:endParaRPr lang="en-US" dirty="0"/>
          </a:p>
        </p:txBody>
      </p:sp>
      <p:sp>
        <p:nvSpPr>
          <p:cNvPr id="157698" name="Rectangle 2"/>
          <p:cNvSpPr>
            <a:spLocks noGrp="1" noChangeArrowheads="1"/>
          </p:cNvSpPr>
          <p:nvPr>
            <p:ph type="title"/>
          </p:nvPr>
        </p:nvSpPr>
        <p:spPr/>
        <p:txBody>
          <a:bodyPr/>
          <a:lstStyle/>
          <a:p>
            <a:r>
              <a:rPr lang="it-IT"/>
              <a:t>Somma e prodotto di eventi</a:t>
            </a:r>
          </a:p>
        </p:txBody>
      </p:sp>
      <p:sp>
        <p:nvSpPr>
          <p:cNvPr id="157706" name="Text Box 4"/>
          <p:cNvSpPr txBox="1">
            <a:spLocks noChangeArrowheads="1"/>
          </p:cNvSpPr>
          <p:nvPr/>
        </p:nvSpPr>
        <p:spPr bwMode="auto">
          <a:xfrm>
            <a:off x="179388" y="1073150"/>
            <a:ext cx="86423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lvl="0"/>
            <a:r>
              <a:rPr lang="it-IT" sz="2400" b="1" dirty="0" smtClean="0">
                <a:solidFill>
                  <a:srgbClr val="FF0000"/>
                </a:solidFill>
                <a:cs typeface="Arial" pitchFamily="34" charset="0"/>
              </a:rPr>
              <a:t>Somma</a:t>
            </a:r>
            <a:r>
              <a:rPr lang="it-IT" sz="2400" dirty="0" smtClean="0">
                <a:solidFill>
                  <a:srgbClr val="000000"/>
                </a:solidFill>
                <a:cs typeface="Arial" pitchFamily="34" charset="0"/>
              </a:rPr>
              <a:t> di due eventi A e B è l’evento C che consiste nel</a:t>
            </a:r>
            <a:br>
              <a:rPr lang="it-IT" sz="2400" dirty="0" smtClean="0">
                <a:solidFill>
                  <a:srgbClr val="000000"/>
                </a:solidFill>
                <a:cs typeface="Arial" pitchFamily="34" charset="0"/>
              </a:rPr>
            </a:br>
            <a:r>
              <a:rPr lang="it-IT" sz="2400" b="1" dirty="0" smtClean="0">
                <a:solidFill>
                  <a:srgbClr val="000000"/>
                </a:solidFill>
                <a:cs typeface="Arial" pitchFamily="34" charset="0"/>
              </a:rPr>
              <a:t>verificarsi di A o di B </a:t>
            </a:r>
            <a:r>
              <a:rPr lang="it-IT" sz="2400" b="1" dirty="0" smtClean="0">
                <a:solidFill>
                  <a:srgbClr val="FF0000"/>
                </a:solidFill>
                <a:cs typeface="Arial" pitchFamily="34" charset="0"/>
              </a:rPr>
              <a:t>o</a:t>
            </a:r>
            <a:r>
              <a:rPr lang="it-IT" sz="2400" b="1" dirty="0" smtClean="0">
                <a:solidFill>
                  <a:srgbClr val="000000"/>
                </a:solidFill>
                <a:cs typeface="Arial" pitchFamily="34" charset="0"/>
              </a:rPr>
              <a:t> di entrambi </a:t>
            </a:r>
            <a:r>
              <a:rPr lang="it-IT" sz="2400" dirty="0" smtClean="0">
                <a:solidFill>
                  <a:srgbClr val="000000"/>
                </a:solidFill>
                <a:cs typeface="Arial" pitchFamily="34" charset="0"/>
              </a:rPr>
              <a:t>(</a:t>
            </a:r>
            <a:r>
              <a:rPr lang="it-IT" sz="2400" dirty="0">
                <a:solidFill>
                  <a:srgbClr val="000000"/>
                </a:solidFill>
                <a:cs typeface="Arial" pitchFamily="34" charset="0"/>
              </a:rPr>
              <a:t>varie notazioni </a:t>
            </a:r>
            <a:r>
              <a:rPr lang="it-IT" sz="2400" b="1" dirty="0">
                <a:solidFill>
                  <a:srgbClr val="000000"/>
                </a:solidFill>
                <a:cs typeface="Arial" pitchFamily="34" charset="0"/>
                <a:sym typeface="Symbol" pitchFamily="18" charset="2"/>
              </a:rPr>
              <a:t></a:t>
            </a:r>
            <a:r>
              <a:rPr lang="it-IT" sz="2400" dirty="0">
                <a:solidFill>
                  <a:srgbClr val="000000"/>
                </a:solidFill>
                <a:cs typeface="Arial" pitchFamily="34" charset="0"/>
                <a:sym typeface="Symbol" pitchFamily="18" charset="2"/>
              </a:rPr>
              <a:t>, +, o)</a:t>
            </a:r>
            <a:r>
              <a:rPr lang="it-IT" sz="2400" dirty="0">
                <a:solidFill>
                  <a:srgbClr val="000000"/>
                </a:solidFill>
                <a:cs typeface="Arial" pitchFamily="34" charset="0"/>
              </a:rPr>
              <a:t> </a:t>
            </a:r>
            <a:endParaRPr lang="it-IT" sz="2400" dirty="0" smtClean="0">
              <a:solidFill>
                <a:srgbClr val="000000"/>
              </a:solidFill>
              <a:cs typeface="Arial" pitchFamily="34" charset="0"/>
            </a:endParaRPr>
          </a:p>
          <a:p>
            <a:endParaRPr lang="it-IT" sz="2400" dirty="0">
              <a:solidFill>
                <a:srgbClr val="000000"/>
              </a:solidFill>
              <a:cs typeface="Arial" pitchFamily="34" charset="0"/>
            </a:endParaRPr>
          </a:p>
          <a:p>
            <a:r>
              <a:rPr lang="it-IT" sz="2400" b="1" dirty="0">
                <a:solidFill>
                  <a:srgbClr val="000000"/>
                </a:solidFill>
                <a:cs typeface="Arial" pitchFamily="34" charset="0"/>
              </a:rPr>
              <a:t>P(C) = P(A</a:t>
            </a:r>
            <a:r>
              <a:rPr lang="it-IT" sz="2400" b="1" dirty="0">
                <a:solidFill>
                  <a:srgbClr val="000000"/>
                </a:solidFill>
                <a:cs typeface="Arial" pitchFamily="34" charset="0"/>
                <a:sym typeface="Symbol" pitchFamily="18" charset="2"/>
              </a:rPr>
              <a:t>B) = P(A+B) = P(A o B)</a:t>
            </a:r>
          </a:p>
        </p:txBody>
      </p:sp>
      <p:sp>
        <p:nvSpPr>
          <p:cNvPr id="7173" name="Text Box 4"/>
          <p:cNvSpPr txBox="1">
            <a:spLocks noChangeArrowheads="1"/>
          </p:cNvSpPr>
          <p:nvPr/>
        </p:nvSpPr>
        <p:spPr bwMode="auto">
          <a:xfrm>
            <a:off x="179388" y="3776663"/>
            <a:ext cx="86423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it-IT" sz="2400" b="1" dirty="0">
              <a:solidFill>
                <a:srgbClr val="000000"/>
              </a:solidFill>
              <a:cs typeface="Arial" pitchFamily="34" charset="0"/>
            </a:endParaRPr>
          </a:p>
          <a:p>
            <a:r>
              <a:rPr lang="it-IT" sz="2400" b="1" dirty="0">
                <a:solidFill>
                  <a:srgbClr val="FF0000"/>
                </a:solidFill>
                <a:cs typeface="Arial" pitchFamily="34" charset="0"/>
              </a:rPr>
              <a:t>Prodotto</a:t>
            </a:r>
            <a:r>
              <a:rPr lang="it-IT" sz="2400" dirty="0">
                <a:solidFill>
                  <a:srgbClr val="000000"/>
                </a:solidFill>
                <a:cs typeface="Arial" pitchFamily="34" charset="0"/>
              </a:rPr>
              <a:t> di due eventi A e B è l’evento C che consiste nel</a:t>
            </a:r>
          </a:p>
          <a:p>
            <a:pPr lvl="0"/>
            <a:r>
              <a:rPr lang="it-IT" sz="2400" b="1" dirty="0">
                <a:solidFill>
                  <a:srgbClr val="000000"/>
                </a:solidFill>
                <a:cs typeface="Arial" pitchFamily="34" charset="0"/>
              </a:rPr>
              <a:t>verificarsi di A </a:t>
            </a:r>
            <a:r>
              <a:rPr lang="it-IT" sz="2400" b="1" dirty="0">
                <a:solidFill>
                  <a:srgbClr val="FF0000"/>
                </a:solidFill>
                <a:cs typeface="Arial" pitchFamily="34" charset="0"/>
              </a:rPr>
              <a:t>e</a:t>
            </a:r>
            <a:r>
              <a:rPr lang="it-IT" sz="2400" b="1" dirty="0">
                <a:solidFill>
                  <a:srgbClr val="000000"/>
                </a:solidFill>
                <a:cs typeface="Arial" pitchFamily="34" charset="0"/>
              </a:rPr>
              <a:t> di B “contemporaneamente</a:t>
            </a:r>
            <a:r>
              <a:rPr lang="it-IT" sz="2400" b="1" dirty="0" smtClean="0">
                <a:solidFill>
                  <a:srgbClr val="000000"/>
                </a:solidFill>
                <a:cs typeface="Arial" pitchFamily="34" charset="0"/>
              </a:rPr>
              <a:t>”</a:t>
            </a:r>
            <a:r>
              <a:rPr lang="it-IT" sz="2400" dirty="0">
                <a:solidFill>
                  <a:srgbClr val="000000"/>
                </a:solidFill>
                <a:cs typeface="Arial" pitchFamily="34" charset="0"/>
              </a:rPr>
              <a:t> (</a:t>
            </a:r>
            <a:r>
              <a:rPr lang="it-IT" sz="2400" dirty="0">
                <a:solidFill>
                  <a:srgbClr val="000000"/>
                </a:solidFill>
                <a:cs typeface="Arial" pitchFamily="34" charset="0"/>
                <a:sym typeface="Symbol" pitchFamily="18" charset="2"/>
              </a:rPr>
              <a:t>, , e)</a:t>
            </a:r>
            <a:endParaRPr lang="it-IT" sz="2400" dirty="0">
              <a:solidFill>
                <a:srgbClr val="000000"/>
              </a:solidFill>
              <a:cs typeface="Arial" pitchFamily="34" charset="0"/>
            </a:endParaRPr>
          </a:p>
          <a:p>
            <a:endParaRPr lang="it-IT" sz="2400" b="1" dirty="0">
              <a:solidFill>
                <a:srgbClr val="000000"/>
              </a:solidFill>
              <a:cs typeface="Arial" pitchFamily="34" charset="0"/>
            </a:endParaRPr>
          </a:p>
          <a:p>
            <a:r>
              <a:rPr lang="it-IT" sz="2400" b="1" dirty="0">
                <a:solidFill>
                  <a:srgbClr val="000000"/>
                </a:solidFill>
                <a:cs typeface="Arial" pitchFamily="34" charset="0"/>
              </a:rPr>
              <a:t>P(C) = P(A</a:t>
            </a:r>
            <a:r>
              <a:rPr lang="it-IT" sz="2400" b="1" dirty="0">
                <a:solidFill>
                  <a:srgbClr val="000000"/>
                </a:solidFill>
                <a:cs typeface="Arial" pitchFamily="34" charset="0"/>
                <a:sym typeface="Symbol" pitchFamily="18" charset="2"/>
              </a:rPr>
              <a:t>B) = P(AB) = P(A e B)</a:t>
            </a:r>
          </a:p>
        </p:txBody>
      </p:sp>
      <p:sp>
        <p:nvSpPr>
          <p:cNvPr id="6" name="Rettangolo 5"/>
          <p:cNvSpPr>
            <a:spLocks noChangeArrowheads="1"/>
          </p:cNvSpPr>
          <p:nvPr/>
        </p:nvSpPr>
        <p:spPr bwMode="auto">
          <a:xfrm>
            <a:off x="179388" y="2786063"/>
            <a:ext cx="8429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it-IT">
                <a:solidFill>
                  <a:srgbClr val="000000"/>
                </a:solidFill>
                <a:cs typeface="Arial" pitchFamily="34" charset="0"/>
                <a:sym typeface="Symbol" pitchFamily="18" charset="2"/>
              </a:rPr>
              <a:t>Somma di un numero qualsiasi di eventi : l’evento che consiste nel verificarsi di </a:t>
            </a:r>
            <a:r>
              <a:rPr lang="it-IT" u="sng">
                <a:solidFill>
                  <a:srgbClr val="000000"/>
                </a:solidFill>
                <a:cs typeface="Arial" pitchFamily="34" charset="0"/>
                <a:sym typeface="Symbol" pitchFamily="18" charset="2"/>
              </a:rPr>
              <a:t>almeno uno</a:t>
            </a:r>
            <a:r>
              <a:rPr lang="it-IT">
                <a:solidFill>
                  <a:srgbClr val="000000"/>
                </a:solidFill>
                <a:cs typeface="Arial" pitchFamily="34" charset="0"/>
                <a:sym typeface="Symbol" pitchFamily="18" charset="2"/>
              </a:rPr>
              <a:t> di essi.</a:t>
            </a:r>
          </a:p>
        </p:txBody>
      </p:sp>
      <p:sp>
        <p:nvSpPr>
          <p:cNvPr id="7" name="Rettangolo 6"/>
          <p:cNvSpPr>
            <a:spLocks noChangeArrowheads="1"/>
          </p:cNvSpPr>
          <p:nvPr/>
        </p:nvSpPr>
        <p:spPr bwMode="auto">
          <a:xfrm>
            <a:off x="179388" y="5876925"/>
            <a:ext cx="85010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it-IT">
                <a:solidFill>
                  <a:srgbClr val="000000"/>
                </a:solidFill>
                <a:cs typeface="Arial" pitchFamily="34" charset="0"/>
                <a:sym typeface="Symbol" pitchFamily="18" charset="2"/>
              </a:rPr>
              <a:t>Prodotto di un numero qualsiasi di eventi : l’evento che consiste nel verificarsi di </a:t>
            </a:r>
            <a:r>
              <a:rPr lang="it-IT" u="sng">
                <a:solidFill>
                  <a:srgbClr val="000000"/>
                </a:solidFill>
                <a:cs typeface="Arial" pitchFamily="34" charset="0"/>
                <a:sym typeface="Symbol" pitchFamily="18" charset="2"/>
              </a:rPr>
              <a:t>tutti</a:t>
            </a:r>
            <a:r>
              <a:rPr lang="it-IT">
                <a:solidFill>
                  <a:srgbClr val="000000"/>
                </a:solidFill>
                <a:cs typeface="Arial" pitchFamily="34" charset="0"/>
                <a:sym typeface="Symbol" pitchFamily="18" charset="2"/>
              </a:rPr>
              <a:t> loro “contemporaneamente”.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ooter Placeholder 4"/>
          <p:cNvSpPr>
            <a:spLocks noGrp="1"/>
          </p:cNvSpPr>
          <p:nvPr>
            <p:ph type="ftr" sz="quarter" idx="11"/>
          </p:nvPr>
        </p:nvSpPr>
        <p:spPr/>
        <p:txBody>
          <a:bodyPr/>
          <a:lstStyle/>
          <a:p>
            <a:r>
              <a:rPr lang="en-US" smtClean="0"/>
              <a:t>fln mar 13</a:t>
            </a:r>
            <a:endParaRPr lang="en-US"/>
          </a:p>
        </p:txBody>
      </p:sp>
      <p:sp>
        <p:nvSpPr>
          <p:cNvPr id="33" name="Slide Number Placeholder 5"/>
          <p:cNvSpPr>
            <a:spLocks noGrp="1"/>
          </p:cNvSpPr>
          <p:nvPr>
            <p:ph type="sldNum" sz="quarter" idx="12"/>
          </p:nvPr>
        </p:nvSpPr>
        <p:spPr/>
        <p:txBody>
          <a:bodyPr/>
          <a:lstStyle/>
          <a:p>
            <a:fld id="{A41E4661-C46A-457F-965B-EFED8E70A411}" type="slidenum">
              <a:rPr lang="en-US"/>
              <a:pPr/>
              <a:t>31</a:t>
            </a:fld>
            <a:endParaRPr lang="en-US"/>
          </a:p>
        </p:txBody>
      </p:sp>
      <p:sp>
        <p:nvSpPr>
          <p:cNvPr id="182274" name="Rectangle 2"/>
          <p:cNvSpPr>
            <a:spLocks noGrp="1" noChangeArrowheads="1"/>
          </p:cNvSpPr>
          <p:nvPr>
            <p:ph type="title"/>
          </p:nvPr>
        </p:nvSpPr>
        <p:spPr/>
        <p:txBody>
          <a:bodyPr/>
          <a:lstStyle/>
          <a:p>
            <a:r>
              <a:rPr lang="it-IT"/>
              <a:t>Variabili aleatorie, distribuzioni di probabilità</a:t>
            </a:r>
          </a:p>
        </p:txBody>
      </p:sp>
      <p:sp>
        <p:nvSpPr>
          <p:cNvPr id="182301" name="Text Box 4"/>
          <p:cNvSpPr txBox="1">
            <a:spLocks noChangeArrowheads="1"/>
          </p:cNvSpPr>
          <p:nvPr/>
        </p:nvSpPr>
        <p:spPr bwMode="auto">
          <a:xfrm>
            <a:off x="179388" y="928688"/>
            <a:ext cx="8785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b="1">
                <a:solidFill>
                  <a:srgbClr val="000000"/>
                </a:solidFill>
                <a:cs typeface="Arial" pitchFamily="34" charset="0"/>
              </a:rPr>
              <a:t>Variabili aleatorie</a:t>
            </a:r>
            <a:r>
              <a:rPr lang="it-IT" sz="2400">
                <a:solidFill>
                  <a:srgbClr val="000000"/>
                </a:solidFill>
                <a:cs typeface="Arial" pitchFamily="34" charset="0"/>
              </a:rPr>
              <a:t> : grandezze che, nel corso di una prova, possono assumere un valore sconosciuto a priori. </a:t>
            </a:r>
          </a:p>
        </p:txBody>
      </p:sp>
      <p:sp>
        <p:nvSpPr>
          <p:cNvPr id="5" name="Rettangolo 4"/>
          <p:cNvSpPr>
            <a:spLocks noChangeArrowheads="1"/>
          </p:cNvSpPr>
          <p:nvPr/>
        </p:nvSpPr>
        <p:spPr bwMode="auto">
          <a:xfrm>
            <a:off x="142875" y="2000250"/>
            <a:ext cx="885825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it-IT" sz="2000" dirty="0">
                <a:solidFill>
                  <a:srgbClr val="000000"/>
                </a:solidFill>
                <a:cs typeface="Arial" pitchFamily="34" charset="0"/>
              </a:rPr>
              <a:t>Si distinguono in:</a:t>
            </a:r>
          </a:p>
          <a:p>
            <a:pPr algn="l"/>
            <a:endParaRPr lang="it-IT" sz="2000" dirty="0">
              <a:solidFill>
                <a:srgbClr val="000000"/>
              </a:solidFill>
              <a:cs typeface="Arial" pitchFamily="34" charset="0"/>
            </a:endParaRPr>
          </a:p>
          <a:p>
            <a:pPr algn="l"/>
            <a:r>
              <a:rPr lang="it-IT" sz="2000" b="1" dirty="0">
                <a:solidFill>
                  <a:srgbClr val="000000"/>
                </a:solidFill>
                <a:cs typeface="Arial" pitchFamily="34" charset="0"/>
              </a:rPr>
              <a:t>discrete</a:t>
            </a:r>
            <a:r>
              <a:rPr lang="it-IT" sz="2000" dirty="0">
                <a:solidFill>
                  <a:srgbClr val="000000"/>
                </a:solidFill>
                <a:cs typeface="Arial" pitchFamily="34" charset="0"/>
              </a:rPr>
              <a:t> : se possono assumere solo un insieme di valori numerabile</a:t>
            </a:r>
            <a:br>
              <a:rPr lang="it-IT" sz="2000" dirty="0">
                <a:solidFill>
                  <a:srgbClr val="000000"/>
                </a:solidFill>
                <a:cs typeface="Arial" pitchFamily="34" charset="0"/>
              </a:rPr>
            </a:br>
            <a:r>
              <a:rPr lang="it-IT" sz="1600" dirty="0">
                <a:solidFill>
                  <a:srgbClr val="000000"/>
                </a:solidFill>
                <a:cs typeface="Arial" pitchFamily="34" charset="0"/>
              </a:rPr>
              <a:t>es:	il numero estratto da un urna del lotto</a:t>
            </a:r>
          </a:p>
          <a:p>
            <a:pPr algn="l"/>
            <a:endParaRPr lang="it-IT" sz="2000" dirty="0">
              <a:solidFill>
                <a:srgbClr val="000000"/>
              </a:solidFill>
              <a:cs typeface="Arial" pitchFamily="34" charset="0"/>
            </a:endParaRPr>
          </a:p>
          <a:p>
            <a:pPr algn="l"/>
            <a:r>
              <a:rPr lang="it-IT" sz="2000" b="1" dirty="0">
                <a:solidFill>
                  <a:srgbClr val="000000"/>
                </a:solidFill>
                <a:cs typeface="Arial" pitchFamily="34" charset="0"/>
              </a:rPr>
              <a:t>continue</a:t>
            </a:r>
            <a:r>
              <a:rPr lang="it-IT" sz="2000" dirty="0">
                <a:solidFill>
                  <a:srgbClr val="000000"/>
                </a:solidFill>
                <a:cs typeface="Arial" pitchFamily="34" charset="0"/>
              </a:rPr>
              <a:t> : se possono assumere un insieme di valori continuo</a:t>
            </a:r>
            <a:br>
              <a:rPr lang="it-IT" sz="2000" dirty="0">
                <a:solidFill>
                  <a:srgbClr val="000000"/>
                </a:solidFill>
                <a:cs typeface="Arial" pitchFamily="34" charset="0"/>
              </a:rPr>
            </a:br>
            <a:r>
              <a:rPr lang="it-IT" sz="1600" dirty="0">
                <a:solidFill>
                  <a:srgbClr val="000000"/>
                </a:solidFill>
                <a:cs typeface="Arial" pitchFamily="34" charset="0"/>
              </a:rPr>
              <a:t>es:	il punto in cui una freccetta colpisce un bersaglio</a:t>
            </a:r>
          </a:p>
          <a:p>
            <a:pPr algn="l"/>
            <a:endParaRPr lang="it-IT" sz="1600" dirty="0">
              <a:solidFill>
                <a:srgbClr val="000000"/>
              </a:solidFill>
              <a:cs typeface="Arial" pitchFamily="34" charset="0"/>
            </a:endParaRPr>
          </a:p>
        </p:txBody>
      </p:sp>
      <p:grpSp>
        <p:nvGrpSpPr>
          <p:cNvPr id="2" name="Gruppo 36"/>
          <p:cNvGrpSpPr>
            <a:grpSpLocks/>
          </p:cNvGrpSpPr>
          <p:nvPr/>
        </p:nvGrpSpPr>
        <p:grpSpPr bwMode="auto">
          <a:xfrm>
            <a:off x="179388" y="4357688"/>
            <a:ext cx="8782050" cy="1947862"/>
            <a:chOff x="179388" y="4500571"/>
            <a:chExt cx="8781521" cy="1947676"/>
          </a:xfrm>
        </p:grpSpPr>
        <p:sp>
          <p:nvSpPr>
            <p:cNvPr id="182304" name="Rettangolo 5"/>
            <p:cNvSpPr>
              <a:spLocks noChangeArrowheads="1"/>
            </p:cNvSpPr>
            <p:nvPr/>
          </p:nvSpPr>
          <p:spPr bwMode="auto">
            <a:xfrm>
              <a:off x="179388" y="4857724"/>
              <a:ext cx="5892445" cy="155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it-IT" sz="2400" b="1" dirty="0">
                  <a:solidFill>
                    <a:srgbClr val="000000"/>
                  </a:solidFill>
                  <a:cs typeface="Arial" pitchFamily="34" charset="0"/>
                </a:rPr>
                <a:t>Distribuzione di probabilità</a:t>
              </a:r>
              <a:r>
                <a:rPr lang="it-IT" sz="2400" dirty="0">
                  <a:solidFill>
                    <a:srgbClr val="000000"/>
                  </a:solidFill>
                  <a:cs typeface="Arial" pitchFamily="34" charset="0"/>
                </a:rPr>
                <a:t> :</a:t>
              </a:r>
              <a:br>
                <a:rPr lang="it-IT" sz="2400" dirty="0">
                  <a:solidFill>
                    <a:srgbClr val="000000"/>
                  </a:solidFill>
                  <a:cs typeface="Arial" pitchFamily="34" charset="0"/>
                </a:rPr>
              </a:br>
              <a:r>
                <a:rPr lang="it-IT" sz="2400" u="sng" dirty="0">
                  <a:solidFill>
                    <a:srgbClr val="000000"/>
                  </a:solidFill>
                  <a:cs typeface="Arial" pitchFamily="34" charset="0"/>
                </a:rPr>
                <a:t>funzione</a:t>
              </a:r>
              <a:r>
                <a:rPr lang="it-IT" sz="2400" dirty="0">
                  <a:solidFill>
                    <a:srgbClr val="000000"/>
                  </a:solidFill>
                  <a:cs typeface="Arial" pitchFamily="34" charset="0"/>
                </a:rPr>
                <a:t> che associa a ciascun possibile valore assunto dalla variabile aleatoria la corrispondente probabilità.</a:t>
              </a:r>
            </a:p>
          </p:txBody>
        </p:sp>
        <p:grpSp>
          <p:nvGrpSpPr>
            <p:cNvPr id="182305" name="Gruppo 35"/>
            <p:cNvGrpSpPr>
              <a:grpSpLocks/>
            </p:cNvGrpSpPr>
            <p:nvPr/>
          </p:nvGrpSpPr>
          <p:grpSpPr bwMode="auto">
            <a:xfrm>
              <a:off x="6215074" y="4500571"/>
              <a:ext cx="2745835" cy="1947676"/>
              <a:chOff x="6215074" y="4500571"/>
              <a:chExt cx="2745835" cy="1947676"/>
            </a:xfrm>
          </p:grpSpPr>
          <p:cxnSp>
            <p:nvCxnSpPr>
              <p:cNvPr id="8" name="Connettore 2 7"/>
              <p:cNvCxnSpPr/>
              <p:nvPr/>
            </p:nvCxnSpPr>
            <p:spPr>
              <a:xfrm rot="5400000" flipH="1" flipV="1">
                <a:off x="5821048" y="5251387"/>
                <a:ext cx="15016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a:off x="6571865" y="6000615"/>
                <a:ext cx="235729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2308" name="CasellaDiTesto 10"/>
              <p:cNvSpPr txBox="1">
                <a:spLocks noChangeArrowheads="1"/>
              </p:cNvSpPr>
              <p:nvPr/>
            </p:nvSpPr>
            <p:spPr bwMode="auto">
              <a:xfrm>
                <a:off x="7357849" y="6143476"/>
                <a:ext cx="1603060" cy="30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1400">
                    <a:solidFill>
                      <a:srgbClr val="000000"/>
                    </a:solidFill>
                    <a:cs typeface="Arial" pitchFamily="34" charset="0"/>
                  </a:rPr>
                  <a:t>Variabile aleatoria</a:t>
                </a:r>
              </a:p>
            </p:txBody>
          </p:sp>
          <p:sp>
            <p:nvSpPr>
              <p:cNvPr id="182309" name="CasellaDiTesto 11"/>
              <p:cNvSpPr txBox="1">
                <a:spLocks noChangeArrowheads="1"/>
              </p:cNvSpPr>
              <p:nvPr/>
            </p:nvSpPr>
            <p:spPr bwMode="auto">
              <a:xfrm rot="-5400000">
                <a:off x="5856318" y="4867264"/>
                <a:ext cx="1022252" cy="304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1400">
                    <a:solidFill>
                      <a:srgbClr val="000000"/>
                    </a:solidFill>
                    <a:cs typeface="Arial" pitchFamily="34" charset="0"/>
                  </a:rPr>
                  <a:t>Probabilità</a:t>
                </a:r>
              </a:p>
            </p:txBody>
          </p:sp>
          <p:sp>
            <p:nvSpPr>
              <p:cNvPr id="13" name="Ovale 12"/>
              <p:cNvSpPr>
                <a:spLocks noChangeArrowheads="1"/>
              </p:cNvSpPr>
              <p:nvPr/>
            </p:nvSpPr>
            <p:spPr bwMode="auto">
              <a:xfrm>
                <a:off x="6786165" y="5072017"/>
                <a:ext cx="71433" cy="71430"/>
              </a:xfrm>
              <a:prstGeom prst="ellipse">
                <a:avLst/>
              </a:prstGeom>
              <a:solidFill>
                <a:srgbClr val="4F81BD"/>
              </a:solidFill>
              <a:ln w="25400" algn="ctr">
                <a:solidFill>
                  <a:srgbClr val="385D8A"/>
                </a:solidFill>
                <a:round/>
                <a:headEnd/>
                <a:tailEnd/>
              </a:ln>
            </p:spPr>
            <p:txBody>
              <a:bodyPr anchor="ctr"/>
              <a:lstStyle/>
              <a:p>
                <a:endParaRPr lang="it-IT">
                  <a:solidFill>
                    <a:srgbClr val="FFFFFF"/>
                  </a:solidFill>
                  <a:cs typeface="Arial" pitchFamily="34" charset="0"/>
                </a:endParaRPr>
              </a:p>
            </p:txBody>
          </p:sp>
          <p:sp>
            <p:nvSpPr>
              <p:cNvPr id="14" name="Ovale 13"/>
              <p:cNvSpPr>
                <a:spLocks noChangeArrowheads="1"/>
              </p:cNvSpPr>
              <p:nvPr/>
            </p:nvSpPr>
            <p:spPr bwMode="auto">
              <a:xfrm>
                <a:off x="7051261" y="4857724"/>
                <a:ext cx="71434" cy="71431"/>
              </a:xfrm>
              <a:prstGeom prst="ellipse">
                <a:avLst/>
              </a:prstGeom>
              <a:solidFill>
                <a:srgbClr val="4F81BD"/>
              </a:solidFill>
              <a:ln w="25400" algn="ctr">
                <a:solidFill>
                  <a:srgbClr val="385D8A"/>
                </a:solidFill>
                <a:round/>
                <a:headEnd/>
                <a:tailEnd/>
              </a:ln>
            </p:spPr>
            <p:txBody>
              <a:bodyPr anchor="ctr"/>
              <a:lstStyle/>
              <a:p>
                <a:endParaRPr lang="it-IT">
                  <a:solidFill>
                    <a:srgbClr val="FFFFFF"/>
                  </a:solidFill>
                  <a:cs typeface="Arial" pitchFamily="34" charset="0"/>
                </a:endParaRPr>
              </a:p>
            </p:txBody>
          </p:sp>
          <p:sp>
            <p:nvSpPr>
              <p:cNvPr id="15" name="Ovale 14"/>
              <p:cNvSpPr>
                <a:spLocks noChangeArrowheads="1"/>
              </p:cNvSpPr>
              <p:nvPr/>
            </p:nvSpPr>
            <p:spPr bwMode="auto">
              <a:xfrm>
                <a:off x="7316358" y="5072017"/>
                <a:ext cx="71433" cy="71430"/>
              </a:xfrm>
              <a:prstGeom prst="ellipse">
                <a:avLst/>
              </a:prstGeom>
              <a:solidFill>
                <a:srgbClr val="4F81BD"/>
              </a:solidFill>
              <a:ln w="25400" algn="ctr">
                <a:solidFill>
                  <a:srgbClr val="385D8A"/>
                </a:solidFill>
                <a:round/>
                <a:headEnd/>
                <a:tailEnd/>
              </a:ln>
            </p:spPr>
            <p:txBody>
              <a:bodyPr anchor="ctr"/>
              <a:lstStyle/>
              <a:p>
                <a:endParaRPr lang="it-IT">
                  <a:solidFill>
                    <a:srgbClr val="FFFFFF"/>
                  </a:solidFill>
                  <a:cs typeface="Arial" pitchFamily="34" charset="0"/>
                </a:endParaRPr>
              </a:p>
            </p:txBody>
          </p:sp>
          <p:sp>
            <p:nvSpPr>
              <p:cNvPr id="16" name="Ovale 15"/>
              <p:cNvSpPr>
                <a:spLocks noChangeArrowheads="1"/>
              </p:cNvSpPr>
              <p:nvPr/>
            </p:nvSpPr>
            <p:spPr bwMode="auto">
              <a:xfrm>
                <a:off x="7583042" y="4929155"/>
                <a:ext cx="71433" cy="71430"/>
              </a:xfrm>
              <a:prstGeom prst="ellipse">
                <a:avLst/>
              </a:prstGeom>
              <a:solidFill>
                <a:srgbClr val="4F81BD"/>
              </a:solidFill>
              <a:ln w="25400" algn="ctr">
                <a:solidFill>
                  <a:srgbClr val="385D8A"/>
                </a:solidFill>
                <a:round/>
                <a:headEnd/>
                <a:tailEnd/>
              </a:ln>
            </p:spPr>
            <p:txBody>
              <a:bodyPr anchor="ctr"/>
              <a:lstStyle/>
              <a:p>
                <a:endParaRPr lang="it-IT">
                  <a:solidFill>
                    <a:srgbClr val="FFFFFF"/>
                  </a:solidFill>
                  <a:cs typeface="Arial" pitchFamily="34" charset="0"/>
                </a:endParaRPr>
              </a:p>
            </p:txBody>
          </p:sp>
          <p:sp>
            <p:nvSpPr>
              <p:cNvPr id="17" name="Ovale 16"/>
              <p:cNvSpPr>
                <a:spLocks noChangeArrowheads="1"/>
              </p:cNvSpPr>
              <p:nvPr/>
            </p:nvSpPr>
            <p:spPr bwMode="auto">
              <a:xfrm>
                <a:off x="8113235" y="5357739"/>
                <a:ext cx="71433" cy="71430"/>
              </a:xfrm>
              <a:prstGeom prst="ellipse">
                <a:avLst/>
              </a:prstGeom>
              <a:solidFill>
                <a:srgbClr val="4F81BD"/>
              </a:solidFill>
              <a:ln w="25400" algn="ctr">
                <a:solidFill>
                  <a:srgbClr val="385D8A"/>
                </a:solidFill>
                <a:round/>
                <a:headEnd/>
                <a:tailEnd/>
              </a:ln>
            </p:spPr>
            <p:txBody>
              <a:bodyPr anchor="ctr"/>
              <a:lstStyle/>
              <a:p>
                <a:endParaRPr lang="it-IT">
                  <a:solidFill>
                    <a:srgbClr val="FFFFFF"/>
                  </a:solidFill>
                  <a:cs typeface="Arial" pitchFamily="34" charset="0"/>
                </a:endParaRPr>
              </a:p>
            </p:txBody>
          </p:sp>
          <p:sp>
            <p:nvSpPr>
              <p:cNvPr id="18" name="Ovale 17"/>
              <p:cNvSpPr>
                <a:spLocks noChangeArrowheads="1"/>
              </p:cNvSpPr>
              <p:nvPr/>
            </p:nvSpPr>
            <p:spPr bwMode="auto">
              <a:xfrm>
                <a:off x="7848138" y="5081541"/>
                <a:ext cx="71434" cy="71430"/>
              </a:xfrm>
              <a:prstGeom prst="ellipse">
                <a:avLst/>
              </a:prstGeom>
              <a:solidFill>
                <a:srgbClr val="4F81BD"/>
              </a:solidFill>
              <a:ln w="25400" algn="ctr">
                <a:solidFill>
                  <a:srgbClr val="385D8A"/>
                </a:solidFill>
                <a:round/>
                <a:headEnd/>
                <a:tailEnd/>
              </a:ln>
            </p:spPr>
            <p:txBody>
              <a:bodyPr anchor="ctr"/>
              <a:lstStyle/>
              <a:p>
                <a:endParaRPr lang="it-IT">
                  <a:solidFill>
                    <a:srgbClr val="FFFFFF"/>
                  </a:solidFill>
                  <a:cs typeface="Arial" pitchFamily="34" charset="0"/>
                </a:endParaRPr>
              </a:p>
            </p:txBody>
          </p:sp>
          <p:sp>
            <p:nvSpPr>
              <p:cNvPr id="19" name="Ovale 18"/>
              <p:cNvSpPr>
                <a:spLocks noChangeArrowheads="1"/>
              </p:cNvSpPr>
              <p:nvPr/>
            </p:nvSpPr>
            <p:spPr bwMode="auto">
              <a:xfrm>
                <a:off x="8643428" y="5714892"/>
                <a:ext cx="71433" cy="71431"/>
              </a:xfrm>
              <a:prstGeom prst="ellipse">
                <a:avLst/>
              </a:prstGeom>
              <a:solidFill>
                <a:srgbClr val="4F81BD"/>
              </a:solidFill>
              <a:ln w="25400" algn="ctr">
                <a:solidFill>
                  <a:srgbClr val="385D8A"/>
                </a:solidFill>
                <a:round/>
                <a:headEnd/>
                <a:tailEnd/>
              </a:ln>
            </p:spPr>
            <p:txBody>
              <a:bodyPr anchor="ctr"/>
              <a:lstStyle/>
              <a:p>
                <a:endParaRPr lang="it-IT">
                  <a:solidFill>
                    <a:srgbClr val="FFFFFF"/>
                  </a:solidFill>
                  <a:cs typeface="Arial" pitchFamily="34" charset="0"/>
                </a:endParaRPr>
              </a:p>
            </p:txBody>
          </p:sp>
          <p:sp>
            <p:nvSpPr>
              <p:cNvPr id="20" name="Ovale 19"/>
              <p:cNvSpPr>
                <a:spLocks noChangeArrowheads="1"/>
              </p:cNvSpPr>
              <p:nvPr/>
            </p:nvSpPr>
            <p:spPr bwMode="auto">
              <a:xfrm>
                <a:off x="8378331" y="5386312"/>
                <a:ext cx="71434" cy="71430"/>
              </a:xfrm>
              <a:prstGeom prst="ellipse">
                <a:avLst/>
              </a:prstGeom>
              <a:solidFill>
                <a:srgbClr val="4F81BD"/>
              </a:solidFill>
              <a:ln w="25400" algn="ctr">
                <a:solidFill>
                  <a:srgbClr val="385D8A"/>
                </a:solidFill>
                <a:round/>
                <a:headEnd/>
                <a:tailEnd/>
              </a:ln>
            </p:spPr>
            <p:txBody>
              <a:bodyPr anchor="ctr"/>
              <a:lstStyle/>
              <a:p>
                <a:endParaRPr lang="it-IT">
                  <a:solidFill>
                    <a:srgbClr val="FFFFFF"/>
                  </a:solidFill>
                  <a:cs typeface="Arial" pitchFamily="34" charset="0"/>
                </a:endParaRPr>
              </a:p>
            </p:txBody>
          </p:sp>
          <p:cxnSp>
            <p:nvCxnSpPr>
              <p:cNvPr id="23" name="Connettore 1 22"/>
              <p:cNvCxnSpPr/>
              <p:nvPr/>
            </p:nvCxnSpPr>
            <p:spPr>
              <a:xfrm rot="5400000">
                <a:off x="6715527" y="5999822"/>
                <a:ext cx="142861"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1 23"/>
              <p:cNvCxnSpPr/>
              <p:nvPr/>
            </p:nvCxnSpPr>
            <p:spPr>
              <a:xfrm rot="5400000">
                <a:off x="6990148" y="5999822"/>
                <a:ext cx="14286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ttore 1 24"/>
              <p:cNvCxnSpPr/>
              <p:nvPr/>
            </p:nvCxnSpPr>
            <p:spPr>
              <a:xfrm rot="5400000">
                <a:off x="7266356" y="5999822"/>
                <a:ext cx="14286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ttore 1 25"/>
              <p:cNvCxnSpPr/>
              <p:nvPr/>
            </p:nvCxnSpPr>
            <p:spPr>
              <a:xfrm rot="5400000">
                <a:off x="7817186" y="5999822"/>
                <a:ext cx="142861"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ttore 1 26"/>
              <p:cNvCxnSpPr/>
              <p:nvPr/>
            </p:nvCxnSpPr>
            <p:spPr>
              <a:xfrm rot="5400000">
                <a:off x="8091807" y="5999822"/>
                <a:ext cx="14286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ttore 1 27"/>
              <p:cNvCxnSpPr/>
              <p:nvPr/>
            </p:nvCxnSpPr>
            <p:spPr>
              <a:xfrm rot="5400000">
                <a:off x="8368015" y="5999822"/>
                <a:ext cx="14286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ttore 1 28"/>
              <p:cNvCxnSpPr/>
              <p:nvPr/>
            </p:nvCxnSpPr>
            <p:spPr>
              <a:xfrm rot="5400000">
                <a:off x="8642637" y="5999822"/>
                <a:ext cx="142861"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ttore 1 29"/>
              <p:cNvCxnSpPr/>
              <p:nvPr/>
            </p:nvCxnSpPr>
            <p:spPr>
              <a:xfrm rot="5400000">
                <a:off x="7540978" y="5999822"/>
                <a:ext cx="142861" cy="1587"/>
              </a:xfrm>
              <a:prstGeom prst="line">
                <a:avLst/>
              </a:prstGeom>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4"/>
          <p:cNvSpPr>
            <a:spLocks noGrp="1"/>
          </p:cNvSpPr>
          <p:nvPr>
            <p:ph type="ftr" sz="quarter" idx="11"/>
          </p:nvPr>
        </p:nvSpPr>
        <p:spPr/>
        <p:txBody>
          <a:bodyPr/>
          <a:lstStyle/>
          <a:p>
            <a:r>
              <a:rPr lang="en-US" smtClean="0"/>
              <a:t>fln mar 13</a:t>
            </a:r>
            <a:endParaRPr lang="en-US"/>
          </a:p>
        </p:txBody>
      </p:sp>
      <p:sp>
        <p:nvSpPr>
          <p:cNvPr id="20" name="Slide Number Placeholder 5"/>
          <p:cNvSpPr>
            <a:spLocks noGrp="1"/>
          </p:cNvSpPr>
          <p:nvPr>
            <p:ph type="sldNum" sz="quarter" idx="12"/>
          </p:nvPr>
        </p:nvSpPr>
        <p:spPr/>
        <p:txBody>
          <a:bodyPr/>
          <a:lstStyle/>
          <a:p>
            <a:fld id="{68716A3C-790A-4D20-9307-9A94E1D0C2D8}" type="slidenum">
              <a:rPr lang="en-US"/>
              <a:pPr/>
              <a:t>32</a:t>
            </a:fld>
            <a:endParaRPr lang="en-US"/>
          </a:p>
        </p:txBody>
      </p:sp>
      <p:sp>
        <p:nvSpPr>
          <p:cNvPr id="193555" name="Rectangle 19"/>
          <p:cNvSpPr>
            <a:spLocks noGrp="1" noChangeArrowheads="1"/>
          </p:cNvSpPr>
          <p:nvPr>
            <p:ph type="title"/>
          </p:nvPr>
        </p:nvSpPr>
        <p:spPr>
          <a:noFill/>
          <a:ln/>
        </p:spPr>
        <p:txBody>
          <a:bodyPr/>
          <a:lstStyle/>
          <a:p>
            <a:r>
              <a:rPr lang="it-IT" dirty="0"/>
              <a:t>Distribuzioni di probabilità cumulative(*)</a:t>
            </a:r>
          </a:p>
        </p:txBody>
      </p:sp>
      <p:sp>
        <p:nvSpPr>
          <p:cNvPr id="193556" name="Rectangle 20"/>
          <p:cNvSpPr>
            <a:spLocks noGrp="1" noChangeArrowheads="1"/>
          </p:cNvSpPr>
          <p:nvPr>
            <p:ph type="body" idx="1"/>
          </p:nvPr>
        </p:nvSpPr>
        <p:spPr>
          <a:xfrm>
            <a:off x="323850" y="836613"/>
            <a:ext cx="8496300" cy="3168650"/>
          </a:xfrm>
          <a:noFill/>
          <a:ln/>
        </p:spPr>
        <p:txBody>
          <a:bodyPr/>
          <a:lstStyle/>
          <a:p>
            <a:r>
              <a:rPr lang="it-IT" sz="2000" dirty="0"/>
              <a:t>sia P(x</a:t>
            </a:r>
            <a:r>
              <a:rPr lang="it-IT" sz="2000" baseline="-25000" dirty="0"/>
              <a:t>i</a:t>
            </a:r>
            <a:r>
              <a:rPr lang="it-IT" sz="2000" dirty="0"/>
              <a:t>) con i=1,N una distribuzione di probabilità di una variabile aleatoria discreta x</a:t>
            </a:r>
            <a:r>
              <a:rPr lang="it-IT" sz="2000" baseline="-25000" dirty="0"/>
              <a:t>i</a:t>
            </a:r>
            <a:r>
              <a:rPr lang="it-IT" sz="2000" dirty="0"/>
              <a:t>, si dice cumulativa la distribuzione </a:t>
            </a:r>
            <a:r>
              <a:rPr lang="el-GR" sz="2000" dirty="0">
                <a:cs typeface="Arial" pitchFamily="34" charset="0"/>
              </a:rPr>
              <a:t>Σ</a:t>
            </a:r>
            <a:r>
              <a:rPr lang="it-IT" sz="2000" baseline="-25000" dirty="0">
                <a:cs typeface="Arial" pitchFamily="34" charset="0"/>
              </a:rPr>
              <a:t>i=1,j</a:t>
            </a:r>
            <a:r>
              <a:rPr lang="it-IT" sz="2000" dirty="0">
                <a:cs typeface="Arial" pitchFamily="34" charset="0"/>
              </a:rPr>
              <a:t> P(x</a:t>
            </a:r>
            <a:r>
              <a:rPr lang="it-IT" sz="2000" baseline="-25000" dirty="0">
                <a:cs typeface="Arial" pitchFamily="34" charset="0"/>
              </a:rPr>
              <a:t>i</a:t>
            </a:r>
            <a:r>
              <a:rPr lang="it-IT" sz="2000" dirty="0">
                <a:cs typeface="Arial" pitchFamily="34" charset="0"/>
              </a:rPr>
              <a:t>), tale che </a:t>
            </a:r>
            <a:r>
              <a:rPr lang="el-GR" sz="2000" dirty="0">
                <a:cs typeface="Arial" pitchFamily="34" charset="0"/>
              </a:rPr>
              <a:t>Σ</a:t>
            </a:r>
            <a:r>
              <a:rPr lang="it-IT" sz="2000" baseline="-25000" dirty="0">
                <a:cs typeface="Arial" pitchFamily="34" charset="0"/>
              </a:rPr>
              <a:t>i=1,N</a:t>
            </a:r>
            <a:r>
              <a:rPr lang="it-IT" sz="2000" dirty="0">
                <a:cs typeface="Arial" pitchFamily="34" charset="0"/>
              </a:rPr>
              <a:t> P(x</a:t>
            </a:r>
            <a:r>
              <a:rPr lang="it-IT" sz="2000" baseline="-25000" dirty="0">
                <a:cs typeface="Arial" pitchFamily="34" charset="0"/>
              </a:rPr>
              <a:t>i</a:t>
            </a:r>
            <a:r>
              <a:rPr lang="it-IT" sz="2000" dirty="0">
                <a:cs typeface="Arial" pitchFamily="34" charset="0"/>
              </a:rPr>
              <a:t>) = 1 (la certezza, per es. una qualsiasi faccia del dado deve per forza uscire)</a:t>
            </a:r>
            <a:endParaRPr lang="el-GR" sz="2000" dirty="0">
              <a:cs typeface="Arial" pitchFamily="34" charset="0"/>
            </a:endParaRPr>
          </a:p>
        </p:txBody>
      </p:sp>
      <p:grpSp>
        <p:nvGrpSpPr>
          <p:cNvPr id="193557" name="Group 21"/>
          <p:cNvGrpSpPr>
            <a:grpSpLocks/>
          </p:cNvGrpSpPr>
          <p:nvPr/>
        </p:nvGrpSpPr>
        <p:grpSpPr bwMode="auto">
          <a:xfrm>
            <a:off x="179388" y="2060575"/>
            <a:ext cx="8591550" cy="1806575"/>
            <a:chOff x="113" y="1525"/>
            <a:chExt cx="5412" cy="1138"/>
          </a:xfrm>
        </p:grpSpPr>
        <p:graphicFrame>
          <p:nvGraphicFramePr>
            <p:cNvPr id="193558" name="Object 22"/>
            <p:cNvGraphicFramePr>
              <a:graphicFrameLocks noChangeAspect="1"/>
            </p:cNvGraphicFramePr>
            <p:nvPr/>
          </p:nvGraphicFramePr>
          <p:xfrm>
            <a:off x="431" y="1570"/>
            <a:ext cx="2321" cy="1088"/>
          </p:xfrm>
          <a:graphic>
            <a:graphicData uri="http://schemas.openxmlformats.org/presentationml/2006/ole">
              <mc:AlternateContent xmlns:mc="http://schemas.openxmlformats.org/markup-compatibility/2006">
                <mc:Choice xmlns:v="urn:schemas-microsoft-com:vml" Requires="v">
                  <p:oleObj spid="_x0000_s193683" name="Chart" r:id="rId3" imgW="5343525" imgH="2505075" progId="Excel.Chart.8">
                    <p:embed/>
                  </p:oleObj>
                </mc:Choice>
                <mc:Fallback>
                  <p:oleObj name="Chart" r:id="rId3" imgW="5343525" imgH="2505075" progId="Excel.Chart.8">
                    <p:embed/>
                    <p:pic>
                      <p:nvPicPr>
                        <p:cNvPr id="0"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 y="1570"/>
                          <a:ext cx="2321" cy="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3559" name="Object 23"/>
            <p:cNvGraphicFramePr>
              <a:graphicFrameLocks noChangeAspect="1"/>
            </p:cNvGraphicFramePr>
            <p:nvPr/>
          </p:nvGraphicFramePr>
          <p:xfrm>
            <a:off x="3061" y="1570"/>
            <a:ext cx="2321" cy="1088"/>
          </p:xfrm>
          <a:graphic>
            <a:graphicData uri="http://schemas.openxmlformats.org/presentationml/2006/ole">
              <mc:AlternateContent xmlns:mc="http://schemas.openxmlformats.org/markup-compatibility/2006">
                <mc:Choice xmlns:v="urn:schemas-microsoft-com:vml" Requires="v">
                  <p:oleObj spid="_x0000_s193684" name="Chart" r:id="rId5" imgW="5343525" imgH="2505075" progId="Excel.Chart.8">
                    <p:embed/>
                  </p:oleObj>
                </mc:Choice>
                <mc:Fallback>
                  <p:oleObj name="Chart" r:id="rId5" imgW="5343525" imgH="2505075" progId="Excel.Chart.8">
                    <p:embed/>
                    <p:pic>
                      <p:nvPicPr>
                        <p:cNvPr id="0"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1" y="1570"/>
                          <a:ext cx="2321" cy="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3560" name="Text Box 24"/>
            <p:cNvSpPr txBox="1">
              <a:spLocks noChangeArrowheads="1"/>
            </p:cNvSpPr>
            <p:nvPr/>
          </p:nvSpPr>
          <p:spPr bwMode="auto">
            <a:xfrm>
              <a:off x="2856" y="1525"/>
              <a:ext cx="388" cy="231"/>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solidFill>
                    <a:srgbClr val="FF3300"/>
                  </a:solidFill>
                </a:rPr>
                <a:t>P(x)</a:t>
              </a:r>
            </a:p>
          </p:txBody>
        </p:sp>
        <p:sp>
          <p:nvSpPr>
            <p:cNvPr id="193561" name="Text Box 25"/>
            <p:cNvSpPr txBox="1">
              <a:spLocks noChangeArrowheads="1"/>
            </p:cNvSpPr>
            <p:nvPr/>
          </p:nvSpPr>
          <p:spPr bwMode="auto">
            <a:xfrm>
              <a:off x="113" y="1525"/>
              <a:ext cx="388" cy="231"/>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solidFill>
                    <a:srgbClr val="FF3300"/>
                  </a:solidFill>
                </a:rPr>
                <a:t>P(x)</a:t>
              </a:r>
            </a:p>
          </p:txBody>
        </p:sp>
        <p:sp>
          <p:nvSpPr>
            <p:cNvPr id="193562" name="Text Box 26"/>
            <p:cNvSpPr txBox="1">
              <a:spLocks noChangeArrowheads="1"/>
            </p:cNvSpPr>
            <p:nvPr/>
          </p:nvSpPr>
          <p:spPr bwMode="auto">
            <a:xfrm>
              <a:off x="2699" y="2432"/>
              <a:ext cx="196" cy="231"/>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FF3300"/>
                  </a:solidFill>
                </a:rPr>
                <a:t>x</a:t>
              </a:r>
            </a:p>
          </p:txBody>
        </p:sp>
        <p:sp>
          <p:nvSpPr>
            <p:cNvPr id="193563" name="Text Box 27"/>
            <p:cNvSpPr txBox="1">
              <a:spLocks noChangeArrowheads="1"/>
            </p:cNvSpPr>
            <p:nvPr/>
          </p:nvSpPr>
          <p:spPr bwMode="auto">
            <a:xfrm>
              <a:off x="5329" y="2432"/>
              <a:ext cx="196" cy="231"/>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FF3300"/>
                  </a:solidFill>
                </a:rPr>
                <a:t>x</a:t>
              </a:r>
            </a:p>
          </p:txBody>
        </p:sp>
      </p:grpSp>
      <p:sp>
        <p:nvSpPr>
          <p:cNvPr id="193564" name="Text Box 28"/>
          <p:cNvSpPr txBox="1">
            <a:spLocks noChangeArrowheads="1"/>
          </p:cNvSpPr>
          <p:nvPr/>
        </p:nvSpPr>
        <p:spPr bwMode="auto">
          <a:xfrm>
            <a:off x="250825" y="3933825"/>
            <a:ext cx="4537075" cy="256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Tx/>
              <a:buChar char="•"/>
            </a:pPr>
            <a:r>
              <a:rPr lang="it-IT" sz="2200" dirty="0"/>
              <a:t> </a:t>
            </a:r>
            <a:r>
              <a:rPr lang="it-IT" sz="2000" dirty="0"/>
              <a:t>per una variabile aleatoria continua</a:t>
            </a:r>
          </a:p>
          <a:p>
            <a:pPr algn="l"/>
            <a:r>
              <a:rPr lang="it-IT" sz="2000" dirty="0"/>
              <a:t>  basta sostituire la </a:t>
            </a:r>
            <a:r>
              <a:rPr lang="el-GR" sz="2000" dirty="0">
                <a:cs typeface="Arial" pitchFamily="34" charset="0"/>
              </a:rPr>
              <a:t>Σ</a:t>
            </a:r>
            <a:r>
              <a:rPr lang="it-IT" sz="2000" dirty="0">
                <a:cs typeface="Arial" pitchFamily="34" charset="0"/>
              </a:rPr>
              <a:t> con un </a:t>
            </a:r>
            <a:r>
              <a:rPr lang="el-GR" sz="2000" dirty="0">
                <a:cs typeface="Arial" pitchFamily="34" charset="0"/>
              </a:rPr>
              <a:t>∫</a:t>
            </a:r>
            <a:r>
              <a:rPr lang="it-IT" sz="2000" dirty="0">
                <a:cs typeface="Arial" pitchFamily="34" charset="0"/>
              </a:rPr>
              <a:t> (per es.</a:t>
            </a:r>
          </a:p>
          <a:p>
            <a:pPr algn="l"/>
            <a:r>
              <a:rPr lang="it-IT" sz="2000" dirty="0">
                <a:cs typeface="Arial" pitchFamily="34" charset="0"/>
              </a:rPr>
              <a:t>  per la funzione di Gauss, vedi più</a:t>
            </a:r>
          </a:p>
          <a:p>
            <a:pPr algn="l"/>
            <a:r>
              <a:rPr lang="it-IT" sz="2000" dirty="0">
                <a:cs typeface="Arial" pitchFamily="34" charset="0"/>
              </a:rPr>
              <a:t>  avanti, G(z) </a:t>
            </a:r>
            <a:r>
              <a:rPr lang="en-US" sz="2000" dirty="0">
                <a:cs typeface="Arial" pitchFamily="34" charset="0"/>
              </a:rPr>
              <a:t>= 1/√2</a:t>
            </a:r>
            <a:r>
              <a:rPr lang="el-GR" sz="2000" dirty="0">
                <a:cs typeface="Arial" pitchFamily="34" charset="0"/>
              </a:rPr>
              <a:t>π</a:t>
            </a:r>
            <a:r>
              <a:rPr lang="it-IT" sz="2000" dirty="0">
                <a:cs typeface="Arial" pitchFamily="34" charset="0"/>
              </a:rPr>
              <a:t> </a:t>
            </a:r>
            <a:r>
              <a:rPr lang="it-IT" sz="2000" dirty="0" err="1">
                <a:cs typeface="Arial" pitchFamily="34" charset="0"/>
              </a:rPr>
              <a:t>exp</a:t>
            </a:r>
            <a:r>
              <a:rPr lang="it-IT" sz="2000" dirty="0">
                <a:cs typeface="Arial" pitchFamily="34" charset="0"/>
              </a:rPr>
              <a:t>(-z</a:t>
            </a:r>
            <a:r>
              <a:rPr lang="it-IT" sz="2000" baseline="30000" dirty="0">
                <a:cs typeface="Arial" pitchFamily="34" charset="0"/>
              </a:rPr>
              <a:t>2</a:t>
            </a:r>
            <a:r>
              <a:rPr lang="it-IT" sz="2000" dirty="0">
                <a:cs typeface="Arial" pitchFamily="34" charset="0"/>
              </a:rPr>
              <a:t>/2),</a:t>
            </a:r>
          </a:p>
          <a:p>
            <a:pPr algn="l"/>
            <a:r>
              <a:rPr lang="it-IT" sz="2000" dirty="0">
                <a:cs typeface="Arial" pitchFamily="34" charset="0"/>
              </a:rPr>
              <a:t>  l’integrale fra -∞ e 0 vale 0.5, cioè c’è</a:t>
            </a:r>
          </a:p>
          <a:p>
            <a:pPr algn="l"/>
            <a:r>
              <a:rPr lang="it-IT" sz="2000" dirty="0">
                <a:cs typeface="Arial" pitchFamily="34" charset="0"/>
              </a:rPr>
              <a:t>  una probabilità del 50% che z capiti </a:t>
            </a:r>
          </a:p>
          <a:p>
            <a:pPr algn="l"/>
            <a:r>
              <a:rPr lang="it-IT" sz="2000" dirty="0">
                <a:cs typeface="Arial" pitchFamily="34" charset="0"/>
              </a:rPr>
              <a:t>  in quell’intervallo: curva fucsia = area</a:t>
            </a:r>
          </a:p>
          <a:p>
            <a:pPr algn="l"/>
            <a:r>
              <a:rPr lang="it-IT" sz="2000" dirty="0">
                <a:cs typeface="Arial" pitchFamily="34" charset="0"/>
              </a:rPr>
              <a:t>  sotto la curva blu) </a:t>
            </a:r>
            <a:endParaRPr lang="el-GR" sz="2000" dirty="0">
              <a:cs typeface="Arial" pitchFamily="34" charset="0"/>
            </a:endParaRPr>
          </a:p>
        </p:txBody>
      </p:sp>
      <p:graphicFrame>
        <p:nvGraphicFramePr>
          <p:cNvPr id="193565" name="Object 29"/>
          <p:cNvGraphicFramePr>
            <a:graphicFrameLocks noChangeAspect="1"/>
          </p:cNvGraphicFramePr>
          <p:nvPr/>
        </p:nvGraphicFramePr>
        <p:xfrm>
          <a:off x="4859338" y="4149725"/>
          <a:ext cx="3684587" cy="1727200"/>
        </p:xfrm>
        <a:graphic>
          <a:graphicData uri="http://schemas.openxmlformats.org/presentationml/2006/ole">
            <mc:AlternateContent xmlns:mc="http://schemas.openxmlformats.org/markup-compatibility/2006">
              <mc:Choice xmlns:v="urn:schemas-microsoft-com:vml" Requires="v">
                <p:oleObj spid="_x0000_s193685" name="Chart" r:id="rId7" imgW="5343525" imgH="2505075" progId="Excel.Chart.8">
                  <p:embed/>
                </p:oleObj>
              </mc:Choice>
              <mc:Fallback>
                <p:oleObj name="Chart" r:id="rId7" imgW="5343525" imgH="2505075" progId="Excel.Chart.8">
                  <p:embed/>
                  <p:pic>
                    <p:nvPicPr>
                      <p:cNvPr id="0" name="Object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9338" y="4149725"/>
                        <a:ext cx="3684587"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3566" name="Text Box 30"/>
          <p:cNvSpPr txBox="1">
            <a:spLocks noChangeArrowheads="1"/>
          </p:cNvSpPr>
          <p:nvPr/>
        </p:nvSpPr>
        <p:spPr bwMode="auto">
          <a:xfrm>
            <a:off x="6011863" y="4005263"/>
            <a:ext cx="628650" cy="36671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b="1">
                <a:solidFill>
                  <a:srgbClr val="FF3300"/>
                </a:solidFill>
              </a:rPr>
              <a:t>G(z)</a:t>
            </a:r>
          </a:p>
        </p:txBody>
      </p:sp>
      <p:sp>
        <p:nvSpPr>
          <p:cNvPr id="193567" name="Text Box 31"/>
          <p:cNvSpPr txBox="1">
            <a:spLocks noChangeArrowheads="1"/>
          </p:cNvSpPr>
          <p:nvPr/>
        </p:nvSpPr>
        <p:spPr bwMode="auto">
          <a:xfrm>
            <a:off x="8383588" y="5537200"/>
            <a:ext cx="298450" cy="36671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FF3300"/>
                </a:solidFill>
              </a:rPr>
              <a:t>z</a:t>
            </a:r>
          </a:p>
        </p:txBody>
      </p:sp>
      <p:sp>
        <p:nvSpPr>
          <p:cNvPr id="193569" name="Line 33"/>
          <p:cNvSpPr>
            <a:spLocks noChangeShapeType="1"/>
          </p:cNvSpPr>
          <p:nvPr/>
        </p:nvSpPr>
        <p:spPr bwMode="auto">
          <a:xfrm>
            <a:off x="2411413" y="4941888"/>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3570" name="Text Box 34"/>
          <p:cNvSpPr txBox="1">
            <a:spLocks noChangeArrowheads="1"/>
          </p:cNvSpPr>
          <p:nvPr/>
        </p:nvSpPr>
        <p:spPr bwMode="auto">
          <a:xfrm>
            <a:off x="1476375" y="6491288"/>
            <a:ext cx="2622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dirty="0"/>
              <a:t>(*) facoltativo, ma utile</a:t>
            </a:r>
          </a:p>
        </p:txBody>
      </p:sp>
      <p:sp>
        <p:nvSpPr>
          <p:cNvPr id="193571" name="Text Box 35"/>
          <p:cNvSpPr txBox="1">
            <a:spLocks noChangeArrowheads="1"/>
          </p:cNvSpPr>
          <p:nvPr/>
        </p:nvSpPr>
        <p:spPr bwMode="auto">
          <a:xfrm>
            <a:off x="5003800" y="5876925"/>
            <a:ext cx="35290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Tx/>
              <a:buChar char="•"/>
            </a:pPr>
            <a:r>
              <a:rPr lang="it-IT" sz="2000" dirty="0"/>
              <a:t> l’area fra  z = -1 e z = +1 </a:t>
            </a:r>
          </a:p>
          <a:p>
            <a:pPr algn="l"/>
            <a:r>
              <a:rPr lang="it-IT" sz="2000" dirty="0"/>
              <a:t>  vale  0.683 (da ricordare)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13</a:t>
            </a:r>
            <a:endParaRPr lang="en-US"/>
          </a:p>
        </p:txBody>
      </p:sp>
      <p:sp>
        <p:nvSpPr>
          <p:cNvPr id="8" name="Slide Number Placeholder 5"/>
          <p:cNvSpPr>
            <a:spLocks noGrp="1"/>
          </p:cNvSpPr>
          <p:nvPr>
            <p:ph type="sldNum" sz="quarter" idx="12"/>
          </p:nvPr>
        </p:nvSpPr>
        <p:spPr/>
        <p:txBody>
          <a:bodyPr/>
          <a:lstStyle/>
          <a:p>
            <a:fld id="{77533758-ADA2-4879-82C9-B297351B09E0}" type="slidenum">
              <a:rPr lang="en-US"/>
              <a:pPr/>
              <a:t>33</a:t>
            </a:fld>
            <a:endParaRPr lang="en-US"/>
          </a:p>
        </p:txBody>
      </p:sp>
      <p:sp>
        <p:nvSpPr>
          <p:cNvPr id="184322" name="Rectangle 2"/>
          <p:cNvSpPr>
            <a:spLocks noGrp="1" noChangeArrowheads="1"/>
          </p:cNvSpPr>
          <p:nvPr>
            <p:ph type="title"/>
          </p:nvPr>
        </p:nvSpPr>
        <p:spPr/>
        <p:txBody>
          <a:bodyPr/>
          <a:lstStyle/>
          <a:p>
            <a:r>
              <a:rPr lang="it-IT"/>
              <a:t>Valore atteso</a:t>
            </a:r>
          </a:p>
        </p:txBody>
      </p:sp>
      <p:sp>
        <p:nvSpPr>
          <p:cNvPr id="184324" name="Text Box 2"/>
          <p:cNvSpPr txBox="1">
            <a:spLocks noChangeArrowheads="1"/>
          </p:cNvSpPr>
          <p:nvPr/>
        </p:nvSpPr>
        <p:spPr bwMode="auto">
          <a:xfrm>
            <a:off x="285750" y="928688"/>
            <a:ext cx="8715375"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b="1">
                <a:cs typeface="Arial" pitchFamily="34" charset="0"/>
              </a:rPr>
              <a:t>Valore atteso</a:t>
            </a:r>
            <a:r>
              <a:rPr lang="it-IT" sz="2400">
                <a:cs typeface="Arial" pitchFamily="34" charset="0"/>
              </a:rPr>
              <a:t> (o </a:t>
            </a:r>
            <a:r>
              <a:rPr lang="it-IT" sz="2400" b="1">
                <a:cs typeface="Arial" pitchFamily="34" charset="0"/>
              </a:rPr>
              <a:t>speranza matematica</a:t>
            </a:r>
            <a:r>
              <a:rPr lang="it-IT" sz="2400">
                <a:cs typeface="Arial" pitchFamily="34" charset="0"/>
              </a:rPr>
              <a:t>) di una variabile aleatoria : somma (o integrale) di tutti i possibili valori della variabile aleatoria moltiplicati per la loro probabilità.</a:t>
            </a:r>
          </a:p>
          <a:p>
            <a:endParaRPr lang="it-IT" sz="2400">
              <a:cs typeface="Arial" pitchFamily="34" charset="0"/>
            </a:endParaRPr>
          </a:p>
          <a:p>
            <a:r>
              <a:rPr lang="it-IT" sz="2000">
                <a:cs typeface="Arial" pitchFamily="34" charset="0"/>
              </a:rPr>
              <a:t>Variabile aleatoria discreta (distribuzione di probabilità discreta):</a:t>
            </a:r>
          </a:p>
          <a:p>
            <a:pPr algn="ctr"/>
            <a:r>
              <a:rPr lang="it-IT" sz="2400">
                <a:cs typeface="Arial" pitchFamily="34" charset="0"/>
              </a:rPr>
              <a:t>&lt;x&gt; = </a:t>
            </a:r>
            <a:r>
              <a:rPr lang="el-GR" sz="2400">
                <a:cs typeface="Arial" pitchFamily="34" charset="0"/>
              </a:rPr>
              <a:t>Σ</a:t>
            </a:r>
            <a:r>
              <a:rPr lang="it-IT" sz="2400" baseline="-25000">
                <a:cs typeface="Arial" pitchFamily="34" charset="0"/>
              </a:rPr>
              <a:t>i=1,N</a:t>
            </a:r>
            <a:r>
              <a:rPr lang="it-IT" sz="2400">
                <a:cs typeface="Arial" pitchFamily="34" charset="0"/>
              </a:rPr>
              <a:t>  x</a:t>
            </a:r>
            <a:r>
              <a:rPr lang="it-IT" sz="2400" baseline="-25000">
                <a:cs typeface="Arial" pitchFamily="34" charset="0"/>
              </a:rPr>
              <a:t>i</a:t>
            </a:r>
            <a:r>
              <a:rPr lang="it-IT" sz="2400">
                <a:cs typeface="Arial" pitchFamily="34" charset="0"/>
              </a:rPr>
              <a:t> </a:t>
            </a:r>
            <a:r>
              <a:rPr lang="it-IT" sz="2400">
                <a:cs typeface="Arial" pitchFamily="34" charset="0"/>
                <a:sym typeface="Symbol" pitchFamily="18" charset="2"/>
              </a:rPr>
              <a:t> P(x</a:t>
            </a:r>
            <a:r>
              <a:rPr lang="it-IT" sz="2400" baseline="-25000">
                <a:cs typeface="Arial" pitchFamily="34" charset="0"/>
                <a:sym typeface="Symbol" pitchFamily="18" charset="2"/>
              </a:rPr>
              <a:t>i</a:t>
            </a:r>
            <a:r>
              <a:rPr lang="it-IT" sz="2400">
                <a:cs typeface="Arial" pitchFamily="34" charset="0"/>
                <a:sym typeface="Symbol" pitchFamily="18" charset="2"/>
              </a:rPr>
              <a:t>)</a:t>
            </a:r>
            <a:br>
              <a:rPr lang="it-IT" sz="2400">
                <a:cs typeface="Arial" pitchFamily="34" charset="0"/>
                <a:sym typeface="Symbol" pitchFamily="18" charset="2"/>
              </a:rPr>
            </a:br>
            <a:endParaRPr lang="it-IT" sz="2400">
              <a:cs typeface="Arial" pitchFamily="34" charset="0"/>
              <a:sym typeface="Symbol" pitchFamily="18" charset="2"/>
            </a:endParaRPr>
          </a:p>
          <a:p>
            <a:r>
              <a:rPr lang="it-IT" sz="2000">
                <a:cs typeface="Arial" pitchFamily="34" charset="0"/>
                <a:sym typeface="Symbol" pitchFamily="18" charset="2"/>
              </a:rPr>
              <a:t>Variabile aleatoria continua (distribuzione di probabilità continua):</a:t>
            </a:r>
          </a:p>
          <a:p>
            <a:pPr algn="ctr"/>
            <a:r>
              <a:rPr lang="it-IT" sz="2400">
                <a:cs typeface="Arial" pitchFamily="34" charset="0"/>
                <a:sym typeface="Symbol" pitchFamily="18" charset="2"/>
              </a:rPr>
              <a:t>&lt;x&gt; = </a:t>
            </a:r>
            <a:r>
              <a:rPr lang="it-IT" sz="2400" baseline="-25000">
                <a:cs typeface="Arial" pitchFamily="34" charset="0"/>
                <a:sym typeface="Symbol" pitchFamily="18" charset="2"/>
              </a:rPr>
              <a:t>tutti gli x </a:t>
            </a:r>
            <a:r>
              <a:rPr lang="it-IT" sz="2400">
                <a:cs typeface="Arial" pitchFamily="34" charset="0"/>
                <a:sym typeface="Symbol" pitchFamily="18" charset="2"/>
              </a:rPr>
              <a:t>x  P(x)  dx</a:t>
            </a:r>
          </a:p>
        </p:txBody>
      </p:sp>
      <p:sp>
        <p:nvSpPr>
          <p:cNvPr id="5" name="Text Box 2"/>
          <p:cNvSpPr txBox="1">
            <a:spLocks noChangeArrowheads="1"/>
          </p:cNvSpPr>
          <p:nvPr/>
        </p:nvSpPr>
        <p:spPr bwMode="auto">
          <a:xfrm>
            <a:off x="285750" y="4857750"/>
            <a:ext cx="84963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a:cs typeface="Arial" pitchFamily="34" charset="0"/>
                <a:sym typeface="Symbol" pitchFamily="18" charset="2"/>
              </a:rPr>
              <a:t>Si dimostra che </a:t>
            </a:r>
            <a:r>
              <a:rPr lang="it-IT" sz="2400" b="1">
                <a:cs typeface="Arial" pitchFamily="34" charset="0"/>
                <a:sym typeface="Symbol" pitchFamily="18" charset="2"/>
              </a:rPr>
              <a:t>il </a:t>
            </a:r>
            <a:r>
              <a:rPr lang="it-IT" sz="2400" b="1" u="sng">
                <a:cs typeface="Arial" pitchFamily="34" charset="0"/>
                <a:sym typeface="Symbol" pitchFamily="18" charset="2"/>
              </a:rPr>
              <a:t>valor medio</a:t>
            </a:r>
            <a:r>
              <a:rPr lang="it-IT" sz="2400" b="1">
                <a:cs typeface="Arial" pitchFamily="34" charset="0"/>
                <a:sym typeface="Symbol" pitchFamily="18" charset="2"/>
              </a:rPr>
              <a:t>                                  dei valori misurati di una variabile aleatoria in un numero molto grande di “esperimenti” </a:t>
            </a:r>
            <a:r>
              <a:rPr lang="it-IT" sz="2400" b="1" u="sng">
                <a:cs typeface="Arial" pitchFamily="34" charset="0"/>
                <a:sym typeface="Symbol" pitchFamily="18" charset="2"/>
              </a:rPr>
              <a:t>tende al valore atteso</a:t>
            </a:r>
            <a:r>
              <a:rPr lang="it-IT" sz="2400" b="1">
                <a:cs typeface="Arial" pitchFamily="34" charset="0"/>
                <a:sym typeface="Symbol" pitchFamily="18" charset="2"/>
              </a:rPr>
              <a:t> della variabile aleatoria</a:t>
            </a:r>
            <a:r>
              <a:rPr lang="it-IT" sz="2400">
                <a:cs typeface="Arial" pitchFamily="34" charset="0"/>
                <a:sym typeface="Symbol" pitchFamily="18" charset="2"/>
              </a:rPr>
              <a:t>.</a:t>
            </a:r>
          </a:p>
        </p:txBody>
      </p:sp>
      <p:sp>
        <p:nvSpPr>
          <p:cNvPr id="184326" name="Text Box 6"/>
          <p:cNvSpPr txBox="1">
            <a:spLocks noChangeArrowheads="1"/>
          </p:cNvSpPr>
          <p:nvPr/>
        </p:nvSpPr>
        <p:spPr bwMode="auto">
          <a:xfrm>
            <a:off x="4643438" y="4868863"/>
            <a:ext cx="2736850" cy="461665"/>
          </a:xfrm>
          <a:prstGeom prst="rect">
            <a:avLst/>
          </a:prstGeom>
          <a:noFill/>
          <a:ln w="9525" algn="ctr">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b="1" dirty="0" err="1">
                <a:solidFill>
                  <a:srgbClr val="CC3300"/>
                </a:solidFill>
              </a:rPr>
              <a:t>x</a:t>
            </a:r>
            <a:r>
              <a:rPr lang="it-IT" sz="2400" b="1" baseline="-25000" dirty="0" err="1">
                <a:solidFill>
                  <a:srgbClr val="CC3300"/>
                </a:solidFill>
              </a:rPr>
              <a:t>medio</a:t>
            </a:r>
            <a:r>
              <a:rPr lang="it-IT" sz="2400" b="1" dirty="0">
                <a:solidFill>
                  <a:srgbClr val="CC3300"/>
                </a:solidFill>
              </a:rPr>
              <a:t> = (</a:t>
            </a:r>
            <a:r>
              <a:rPr lang="el-GR" sz="2400" b="1" dirty="0">
                <a:solidFill>
                  <a:srgbClr val="CC3300"/>
                </a:solidFill>
                <a:cs typeface="Arial" pitchFamily="34" charset="0"/>
              </a:rPr>
              <a:t>Σ</a:t>
            </a:r>
            <a:r>
              <a:rPr lang="it-IT" sz="2400" b="1" baseline="-25000" dirty="0" smtClean="0">
                <a:solidFill>
                  <a:srgbClr val="CC3300"/>
                </a:solidFill>
                <a:cs typeface="Arial" pitchFamily="34" charset="0"/>
              </a:rPr>
              <a:t>i=1,K</a:t>
            </a:r>
            <a:r>
              <a:rPr lang="it-IT" sz="2400" b="1" dirty="0" smtClean="0">
                <a:solidFill>
                  <a:srgbClr val="CC3300"/>
                </a:solidFill>
                <a:cs typeface="Arial" pitchFamily="34" charset="0"/>
              </a:rPr>
              <a:t>x</a:t>
            </a:r>
            <a:r>
              <a:rPr lang="it-IT" sz="2400" b="1" baseline="-25000" dirty="0" smtClean="0">
                <a:solidFill>
                  <a:srgbClr val="CC3300"/>
                </a:solidFill>
                <a:cs typeface="Arial" pitchFamily="34" charset="0"/>
              </a:rPr>
              <a:t>i</a:t>
            </a:r>
            <a:r>
              <a:rPr lang="it-IT" sz="2400" b="1" dirty="0" smtClean="0">
                <a:solidFill>
                  <a:srgbClr val="CC3300"/>
                </a:solidFill>
                <a:cs typeface="Arial" pitchFamily="34" charset="0"/>
              </a:rPr>
              <a:t>)/K</a:t>
            </a:r>
            <a:endParaRPr lang="el-GR" sz="2400" b="1" dirty="0">
              <a:solidFill>
                <a:srgbClr val="CC3300"/>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13</a:t>
            </a:r>
            <a:endParaRPr lang="en-US"/>
          </a:p>
        </p:txBody>
      </p:sp>
      <p:sp>
        <p:nvSpPr>
          <p:cNvPr id="6" name="Slide Number Placeholder 5"/>
          <p:cNvSpPr>
            <a:spLocks noGrp="1"/>
          </p:cNvSpPr>
          <p:nvPr>
            <p:ph type="sldNum" sz="quarter" idx="12"/>
          </p:nvPr>
        </p:nvSpPr>
        <p:spPr/>
        <p:txBody>
          <a:bodyPr/>
          <a:lstStyle/>
          <a:p>
            <a:fld id="{669DE49E-F82F-42BD-9FE5-200A4358C1F1}" type="slidenum">
              <a:rPr lang="en-US"/>
              <a:pPr/>
              <a:t>34</a:t>
            </a:fld>
            <a:endParaRPr lang="en-US" dirty="0"/>
          </a:p>
        </p:txBody>
      </p:sp>
      <p:sp>
        <p:nvSpPr>
          <p:cNvPr id="161794" name="Rectangle 2"/>
          <p:cNvSpPr>
            <a:spLocks noGrp="1" noChangeArrowheads="1"/>
          </p:cNvSpPr>
          <p:nvPr>
            <p:ph type="title"/>
          </p:nvPr>
        </p:nvSpPr>
        <p:spPr/>
        <p:txBody>
          <a:bodyPr/>
          <a:lstStyle/>
          <a:p>
            <a:r>
              <a:rPr lang="it-IT"/>
              <a:t>Esercizio</a:t>
            </a:r>
          </a:p>
        </p:txBody>
      </p:sp>
      <p:sp>
        <p:nvSpPr>
          <p:cNvPr id="3" name="Rettangolo 2"/>
          <p:cNvSpPr>
            <a:spLocks noChangeArrowheads="1"/>
          </p:cNvSpPr>
          <p:nvPr/>
        </p:nvSpPr>
        <p:spPr bwMode="auto">
          <a:xfrm>
            <a:off x="395288" y="908050"/>
            <a:ext cx="8429625"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it-IT" dirty="0">
                <a:solidFill>
                  <a:srgbClr val="000000"/>
                </a:solidFill>
                <a:cs typeface="Arial" pitchFamily="34" charset="0"/>
              </a:rPr>
              <a:t>Si effettuano diverse misure del raggio di base (R) e dell'altezza (H) di uno </a:t>
            </a:r>
            <a:r>
              <a:rPr lang="it-IT" u="sng" dirty="0">
                <a:solidFill>
                  <a:srgbClr val="000000"/>
                </a:solidFill>
                <a:cs typeface="Arial" pitchFamily="34" charset="0"/>
              </a:rPr>
              <a:t>stesso</a:t>
            </a:r>
            <a:r>
              <a:rPr lang="it-IT" dirty="0">
                <a:solidFill>
                  <a:srgbClr val="000000"/>
                </a:solidFill>
                <a:cs typeface="Arial" pitchFamily="34" charset="0"/>
              </a:rPr>
              <a:t> cilindro, ottenendo le seguenti coppie di valori: </a:t>
            </a:r>
          </a:p>
          <a:p>
            <a:pPr algn="l"/>
            <a:endParaRPr lang="it-IT" dirty="0">
              <a:solidFill>
                <a:srgbClr val="000000"/>
              </a:solidFill>
              <a:cs typeface="Arial" pitchFamily="34" charset="0"/>
            </a:endParaRPr>
          </a:p>
          <a:p>
            <a:pPr algn="l"/>
            <a:r>
              <a:rPr lang="it-IT" dirty="0">
                <a:solidFill>
                  <a:srgbClr val="000000"/>
                </a:solidFill>
                <a:cs typeface="Arial" pitchFamily="34" charset="0"/>
              </a:rPr>
              <a:t>R</a:t>
            </a:r>
            <a:r>
              <a:rPr lang="it-IT" baseline="-25000" dirty="0">
                <a:solidFill>
                  <a:srgbClr val="000000"/>
                </a:solidFill>
                <a:cs typeface="Arial" pitchFamily="34" charset="0"/>
              </a:rPr>
              <a:t>1</a:t>
            </a:r>
            <a:r>
              <a:rPr lang="it-IT" dirty="0">
                <a:solidFill>
                  <a:srgbClr val="000000"/>
                </a:solidFill>
                <a:cs typeface="Arial" pitchFamily="34" charset="0"/>
              </a:rPr>
              <a:t> = 23.92 cm,   H</a:t>
            </a:r>
            <a:r>
              <a:rPr lang="it-IT" baseline="-25000" dirty="0">
                <a:solidFill>
                  <a:srgbClr val="000000"/>
                </a:solidFill>
                <a:cs typeface="Arial" pitchFamily="34" charset="0"/>
              </a:rPr>
              <a:t>1</a:t>
            </a:r>
            <a:r>
              <a:rPr lang="it-IT" dirty="0">
                <a:solidFill>
                  <a:srgbClr val="000000"/>
                </a:solidFill>
                <a:cs typeface="Arial" pitchFamily="34" charset="0"/>
              </a:rPr>
              <a:t> = 17.59 cm</a:t>
            </a:r>
          </a:p>
          <a:p>
            <a:pPr algn="l"/>
            <a:r>
              <a:rPr lang="it-IT" dirty="0">
                <a:solidFill>
                  <a:srgbClr val="000000"/>
                </a:solidFill>
                <a:cs typeface="Arial" pitchFamily="34" charset="0"/>
              </a:rPr>
              <a:t>R</a:t>
            </a:r>
            <a:r>
              <a:rPr lang="it-IT" baseline="-25000" dirty="0">
                <a:solidFill>
                  <a:srgbClr val="000000"/>
                </a:solidFill>
                <a:cs typeface="Arial" pitchFamily="34" charset="0"/>
              </a:rPr>
              <a:t>2</a:t>
            </a:r>
            <a:r>
              <a:rPr lang="it-IT" dirty="0">
                <a:solidFill>
                  <a:srgbClr val="000000"/>
                </a:solidFill>
                <a:cs typeface="Arial" pitchFamily="34" charset="0"/>
              </a:rPr>
              <a:t> = 0.2428 m,   H</a:t>
            </a:r>
            <a:r>
              <a:rPr lang="it-IT" baseline="-25000" dirty="0">
                <a:solidFill>
                  <a:srgbClr val="000000"/>
                </a:solidFill>
                <a:cs typeface="Arial" pitchFamily="34" charset="0"/>
              </a:rPr>
              <a:t>2</a:t>
            </a:r>
            <a:r>
              <a:rPr lang="it-IT" dirty="0">
                <a:solidFill>
                  <a:srgbClr val="000000"/>
                </a:solidFill>
                <a:cs typeface="Arial" pitchFamily="34" charset="0"/>
              </a:rPr>
              <a:t> = 0.1719 m</a:t>
            </a:r>
          </a:p>
          <a:p>
            <a:pPr algn="l"/>
            <a:r>
              <a:rPr lang="it-IT" dirty="0">
                <a:solidFill>
                  <a:srgbClr val="000000"/>
                </a:solidFill>
                <a:cs typeface="Arial" pitchFamily="34" charset="0"/>
              </a:rPr>
              <a:t>R</a:t>
            </a:r>
            <a:r>
              <a:rPr lang="it-IT" baseline="-25000" dirty="0">
                <a:solidFill>
                  <a:srgbClr val="000000"/>
                </a:solidFill>
                <a:cs typeface="Arial" pitchFamily="34" charset="0"/>
              </a:rPr>
              <a:t>3</a:t>
            </a:r>
            <a:r>
              <a:rPr lang="it-IT" dirty="0">
                <a:solidFill>
                  <a:srgbClr val="000000"/>
                </a:solidFill>
                <a:cs typeface="Arial" pitchFamily="34" charset="0"/>
              </a:rPr>
              <a:t> = 233.9 mm,  H</a:t>
            </a:r>
            <a:r>
              <a:rPr lang="it-IT" baseline="-25000" dirty="0">
                <a:solidFill>
                  <a:srgbClr val="000000"/>
                </a:solidFill>
                <a:cs typeface="Arial" pitchFamily="34" charset="0"/>
              </a:rPr>
              <a:t>3</a:t>
            </a:r>
            <a:r>
              <a:rPr lang="it-IT" dirty="0">
                <a:solidFill>
                  <a:srgbClr val="000000"/>
                </a:solidFill>
                <a:cs typeface="Arial" pitchFamily="34" charset="0"/>
              </a:rPr>
              <a:t> = 172.4 mm</a:t>
            </a:r>
          </a:p>
          <a:p>
            <a:pPr algn="l"/>
            <a:endParaRPr lang="it-IT" dirty="0">
              <a:solidFill>
                <a:srgbClr val="000000"/>
              </a:solidFill>
              <a:cs typeface="Arial" pitchFamily="34" charset="0"/>
            </a:endParaRPr>
          </a:p>
          <a:p>
            <a:pPr algn="l"/>
            <a:r>
              <a:rPr lang="it-IT" dirty="0">
                <a:solidFill>
                  <a:srgbClr val="000000"/>
                </a:solidFill>
                <a:cs typeface="Arial" pitchFamily="34" charset="0"/>
              </a:rPr>
              <a:t>Trovare il </a:t>
            </a:r>
            <a:r>
              <a:rPr lang="it-IT" dirty="0">
                <a:solidFill>
                  <a:srgbClr val="FF0000"/>
                </a:solidFill>
                <a:cs typeface="Arial" pitchFamily="34" charset="0"/>
              </a:rPr>
              <a:t>valor medio</a:t>
            </a:r>
            <a:r>
              <a:rPr lang="it-IT" dirty="0">
                <a:solidFill>
                  <a:srgbClr val="000000"/>
                </a:solidFill>
                <a:cs typeface="Arial" pitchFamily="34" charset="0"/>
              </a:rPr>
              <a:t> del volume del cilindro. </a:t>
            </a:r>
          </a:p>
          <a:p>
            <a:pPr algn="l"/>
            <a:r>
              <a:rPr lang="it-IT" dirty="0">
                <a:solidFill>
                  <a:srgbClr val="000000"/>
                </a:solidFill>
                <a:cs typeface="Arial" pitchFamily="34" charset="0"/>
              </a:rPr>
              <a:t>-------------------------------------------------------------------------------------------------</a:t>
            </a:r>
          </a:p>
          <a:p>
            <a:pPr algn="l"/>
            <a:endParaRPr lang="it-IT" dirty="0">
              <a:solidFill>
                <a:srgbClr val="000000"/>
              </a:solidFill>
              <a:cs typeface="Arial" pitchFamily="34" charset="0"/>
            </a:endParaRPr>
          </a:p>
          <a:p>
            <a:pPr algn="l"/>
            <a:r>
              <a:rPr lang="it-IT" dirty="0">
                <a:solidFill>
                  <a:srgbClr val="000000"/>
                </a:solidFill>
                <a:cs typeface="Arial" pitchFamily="34" charset="0"/>
              </a:rPr>
              <a:t>Formula risolutiva: </a:t>
            </a:r>
            <a:r>
              <a:rPr lang="it-IT" dirty="0" err="1">
                <a:solidFill>
                  <a:srgbClr val="000000"/>
                </a:solidFill>
                <a:cs typeface="Arial" pitchFamily="34" charset="0"/>
              </a:rPr>
              <a:t>V</a:t>
            </a:r>
            <a:r>
              <a:rPr lang="it-IT" baseline="-25000" dirty="0" err="1">
                <a:solidFill>
                  <a:srgbClr val="000000"/>
                </a:solidFill>
                <a:cs typeface="Arial" pitchFamily="34" charset="0"/>
              </a:rPr>
              <a:t>medio</a:t>
            </a:r>
            <a:r>
              <a:rPr lang="it-IT" dirty="0">
                <a:solidFill>
                  <a:srgbClr val="000000"/>
                </a:solidFill>
                <a:cs typeface="Arial" pitchFamily="34" charset="0"/>
              </a:rPr>
              <a:t> = (V</a:t>
            </a:r>
            <a:r>
              <a:rPr lang="it-IT" baseline="-25000" dirty="0">
                <a:solidFill>
                  <a:srgbClr val="000000"/>
                </a:solidFill>
                <a:cs typeface="Arial" pitchFamily="34" charset="0"/>
              </a:rPr>
              <a:t>1</a:t>
            </a:r>
            <a:r>
              <a:rPr lang="it-IT" dirty="0">
                <a:solidFill>
                  <a:srgbClr val="000000"/>
                </a:solidFill>
                <a:cs typeface="Arial" pitchFamily="34" charset="0"/>
              </a:rPr>
              <a:t>+V</a:t>
            </a:r>
            <a:r>
              <a:rPr lang="it-IT" baseline="-25000" dirty="0">
                <a:solidFill>
                  <a:srgbClr val="000000"/>
                </a:solidFill>
                <a:cs typeface="Arial" pitchFamily="34" charset="0"/>
              </a:rPr>
              <a:t>2</a:t>
            </a:r>
            <a:r>
              <a:rPr lang="it-IT" dirty="0">
                <a:solidFill>
                  <a:srgbClr val="000000"/>
                </a:solidFill>
                <a:cs typeface="Arial" pitchFamily="34" charset="0"/>
              </a:rPr>
              <a:t>+V</a:t>
            </a:r>
            <a:r>
              <a:rPr lang="it-IT" baseline="-25000" dirty="0">
                <a:solidFill>
                  <a:srgbClr val="000000"/>
                </a:solidFill>
                <a:cs typeface="Arial" pitchFamily="34" charset="0"/>
              </a:rPr>
              <a:t>3</a:t>
            </a:r>
            <a:r>
              <a:rPr lang="it-IT" dirty="0">
                <a:solidFill>
                  <a:srgbClr val="000000"/>
                </a:solidFill>
                <a:cs typeface="Arial" pitchFamily="34" charset="0"/>
              </a:rPr>
              <a:t>)/3 </a:t>
            </a:r>
            <a:r>
              <a:rPr lang="it-IT" dirty="0" smtClean="0">
                <a:solidFill>
                  <a:srgbClr val="000000"/>
                </a:solidFill>
                <a:cs typeface="Arial" pitchFamily="34" charset="0"/>
              </a:rPr>
              <a:t>= </a:t>
            </a:r>
            <a:r>
              <a:rPr lang="el-GR" dirty="0" smtClean="0">
                <a:solidFill>
                  <a:srgbClr val="000000"/>
                </a:solidFill>
                <a:latin typeface="Arial"/>
                <a:cs typeface="Arial"/>
              </a:rPr>
              <a:t>π</a:t>
            </a:r>
            <a:r>
              <a:rPr lang="en-US" dirty="0" smtClean="0">
                <a:solidFill>
                  <a:srgbClr val="000000"/>
                </a:solidFill>
                <a:latin typeface="Arial"/>
                <a:cs typeface="Arial"/>
              </a:rPr>
              <a:t> [(R</a:t>
            </a:r>
            <a:r>
              <a:rPr lang="en-US" baseline="-25000" dirty="0" smtClean="0">
                <a:solidFill>
                  <a:srgbClr val="000000"/>
                </a:solidFill>
                <a:latin typeface="Arial"/>
                <a:cs typeface="Arial"/>
              </a:rPr>
              <a:t>1</a:t>
            </a:r>
            <a:r>
              <a:rPr lang="en-US" baseline="30000" dirty="0" smtClean="0">
                <a:solidFill>
                  <a:srgbClr val="000000"/>
                </a:solidFill>
                <a:latin typeface="Arial"/>
                <a:cs typeface="Arial"/>
              </a:rPr>
              <a:t>2</a:t>
            </a:r>
            <a:r>
              <a:rPr lang="en-US" dirty="0" smtClean="0">
                <a:solidFill>
                  <a:srgbClr val="000000"/>
                </a:solidFill>
                <a:latin typeface="Arial"/>
                <a:cs typeface="Arial"/>
              </a:rPr>
              <a:t>H</a:t>
            </a:r>
            <a:r>
              <a:rPr lang="en-US" baseline="-25000" dirty="0" smtClean="0">
                <a:solidFill>
                  <a:srgbClr val="000000"/>
                </a:solidFill>
                <a:latin typeface="Arial"/>
                <a:cs typeface="Arial"/>
              </a:rPr>
              <a:t>1</a:t>
            </a:r>
            <a:r>
              <a:rPr lang="en-US" dirty="0" smtClean="0">
                <a:solidFill>
                  <a:srgbClr val="000000"/>
                </a:solidFill>
                <a:latin typeface="Arial"/>
                <a:cs typeface="Arial"/>
              </a:rPr>
              <a:t>+R</a:t>
            </a:r>
            <a:r>
              <a:rPr lang="en-US" baseline="-25000" dirty="0" smtClean="0">
                <a:solidFill>
                  <a:srgbClr val="000000"/>
                </a:solidFill>
                <a:latin typeface="Arial"/>
                <a:cs typeface="Arial"/>
              </a:rPr>
              <a:t>2</a:t>
            </a:r>
            <a:r>
              <a:rPr lang="en-US" baseline="30000" dirty="0" smtClean="0">
                <a:solidFill>
                  <a:srgbClr val="000000"/>
                </a:solidFill>
                <a:latin typeface="Arial"/>
                <a:cs typeface="Arial"/>
              </a:rPr>
              <a:t>2</a:t>
            </a:r>
            <a:r>
              <a:rPr lang="en-US" dirty="0" smtClean="0">
                <a:solidFill>
                  <a:srgbClr val="000000"/>
                </a:solidFill>
                <a:latin typeface="Arial"/>
                <a:cs typeface="Arial"/>
              </a:rPr>
              <a:t>H</a:t>
            </a:r>
            <a:r>
              <a:rPr lang="en-US" baseline="-25000" dirty="0" smtClean="0">
                <a:solidFill>
                  <a:srgbClr val="000000"/>
                </a:solidFill>
                <a:latin typeface="Arial"/>
                <a:cs typeface="Arial"/>
              </a:rPr>
              <a:t>2</a:t>
            </a:r>
            <a:r>
              <a:rPr lang="en-US" dirty="0" smtClean="0">
                <a:solidFill>
                  <a:srgbClr val="000000"/>
                </a:solidFill>
                <a:latin typeface="Arial"/>
                <a:cs typeface="Arial"/>
              </a:rPr>
              <a:t>+R</a:t>
            </a:r>
            <a:r>
              <a:rPr lang="en-US" baseline="-25000" dirty="0" smtClean="0">
                <a:solidFill>
                  <a:srgbClr val="000000"/>
                </a:solidFill>
                <a:latin typeface="Arial"/>
                <a:cs typeface="Arial"/>
              </a:rPr>
              <a:t>3</a:t>
            </a:r>
            <a:r>
              <a:rPr lang="en-US" baseline="30000" dirty="0" smtClean="0">
                <a:solidFill>
                  <a:srgbClr val="000000"/>
                </a:solidFill>
                <a:latin typeface="Arial"/>
                <a:cs typeface="Arial"/>
              </a:rPr>
              <a:t>2</a:t>
            </a:r>
            <a:r>
              <a:rPr lang="en-US" dirty="0" smtClean="0">
                <a:solidFill>
                  <a:srgbClr val="000000"/>
                </a:solidFill>
                <a:latin typeface="Arial"/>
                <a:cs typeface="Arial"/>
              </a:rPr>
              <a:t>H</a:t>
            </a:r>
            <a:r>
              <a:rPr lang="en-US" baseline="-25000" dirty="0" smtClean="0">
                <a:solidFill>
                  <a:srgbClr val="000000"/>
                </a:solidFill>
                <a:latin typeface="Arial"/>
                <a:cs typeface="Arial"/>
              </a:rPr>
              <a:t>3</a:t>
            </a:r>
            <a:r>
              <a:rPr lang="en-US" dirty="0" smtClean="0">
                <a:solidFill>
                  <a:srgbClr val="000000"/>
                </a:solidFill>
                <a:latin typeface="Arial"/>
                <a:cs typeface="Arial"/>
              </a:rPr>
              <a:t>)/3]</a:t>
            </a:r>
            <a:endParaRPr lang="it-IT" dirty="0">
              <a:solidFill>
                <a:srgbClr val="000000"/>
              </a:solidFill>
              <a:cs typeface="Arial" pitchFamily="34" charset="0"/>
            </a:endParaRPr>
          </a:p>
          <a:p>
            <a:pPr algn="l"/>
            <a:r>
              <a:rPr lang="it-IT" dirty="0">
                <a:solidFill>
                  <a:srgbClr val="000000"/>
                </a:solidFill>
                <a:cs typeface="Arial" pitchFamily="34" charset="0"/>
              </a:rPr>
              <a:t>con V</a:t>
            </a:r>
            <a:r>
              <a:rPr lang="it-IT" baseline="-25000" dirty="0">
                <a:solidFill>
                  <a:srgbClr val="000000"/>
                </a:solidFill>
                <a:cs typeface="Arial" pitchFamily="34" charset="0"/>
              </a:rPr>
              <a:t>i</a:t>
            </a:r>
            <a:r>
              <a:rPr lang="it-IT" dirty="0">
                <a:solidFill>
                  <a:srgbClr val="000000"/>
                </a:solidFill>
                <a:cs typeface="Arial" pitchFamily="34" charset="0"/>
              </a:rPr>
              <a:t> = π·</a:t>
            </a:r>
            <a:r>
              <a:rPr lang="it-IT" dirty="0" err="1">
                <a:solidFill>
                  <a:srgbClr val="000000"/>
                </a:solidFill>
                <a:cs typeface="Arial" pitchFamily="34" charset="0"/>
              </a:rPr>
              <a:t>R</a:t>
            </a:r>
            <a:r>
              <a:rPr lang="it-IT" baseline="-25000" dirty="0" err="1">
                <a:solidFill>
                  <a:srgbClr val="000000"/>
                </a:solidFill>
                <a:cs typeface="Arial" pitchFamily="34" charset="0"/>
              </a:rPr>
              <a:t>i</a:t>
            </a:r>
            <a:r>
              <a:rPr lang="it-IT" dirty="0" err="1">
                <a:solidFill>
                  <a:srgbClr val="000000"/>
                </a:solidFill>
                <a:cs typeface="Arial" pitchFamily="34" charset="0"/>
              </a:rPr>
              <a:t>·R</a:t>
            </a:r>
            <a:r>
              <a:rPr lang="it-IT" baseline="-25000" dirty="0" err="1">
                <a:solidFill>
                  <a:srgbClr val="000000"/>
                </a:solidFill>
                <a:cs typeface="Arial" pitchFamily="34" charset="0"/>
              </a:rPr>
              <a:t>i</a:t>
            </a:r>
            <a:r>
              <a:rPr lang="it-IT" dirty="0" err="1">
                <a:solidFill>
                  <a:srgbClr val="000000"/>
                </a:solidFill>
                <a:cs typeface="Arial" pitchFamily="34" charset="0"/>
              </a:rPr>
              <a:t>·H</a:t>
            </a:r>
            <a:r>
              <a:rPr lang="it-IT" baseline="-25000" dirty="0" err="1">
                <a:solidFill>
                  <a:srgbClr val="000000"/>
                </a:solidFill>
                <a:cs typeface="Arial" pitchFamily="34" charset="0"/>
              </a:rPr>
              <a:t>i</a:t>
            </a:r>
            <a:r>
              <a:rPr lang="it-IT" baseline="-25000" dirty="0">
                <a:solidFill>
                  <a:srgbClr val="000000"/>
                </a:solidFill>
                <a:cs typeface="Arial" pitchFamily="34" charset="0"/>
              </a:rPr>
              <a:t> </a:t>
            </a:r>
            <a:r>
              <a:rPr lang="it-IT" dirty="0">
                <a:solidFill>
                  <a:srgbClr val="000000"/>
                </a:solidFill>
                <a:cs typeface="Arial" pitchFamily="34" charset="0"/>
              </a:rPr>
              <a:t>,  dove </a:t>
            </a:r>
            <a:r>
              <a:rPr lang="it-IT" dirty="0" err="1">
                <a:solidFill>
                  <a:srgbClr val="000000"/>
                </a:solidFill>
                <a:cs typeface="Arial" pitchFamily="34" charset="0"/>
              </a:rPr>
              <a:t>R</a:t>
            </a:r>
            <a:r>
              <a:rPr lang="it-IT" baseline="-25000" dirty="0" err="1">
                <a:solidFill>
                  <a:srgbClr val="000000"/>
                </a:solidFill>
                <a:cs typeface="Arial" pitchFamily="34" charset="0"/>
              </a:rPr>
              <a:t>i</a:t>
            </a:r>
            <a:r>
              <a:rPr lang="it-IT" dirty="0">
                <a:solidFill>
                  <a:srgbClr val="000000"/>
                </a:solidFill>
                <a:cs typeface="Arial" pitchFamily="34" charset="0"/>
              </a:rPr>
              <a:t> = raggio base, H</a:t>
            </a:r>
            <a:r>
              <a:rPr lang="it-IT" baseline="-25000" dirty="0">
                <a:solidFill>
                  <a:srgbClr val="000000"/>
                </a:solidFill>
                <a:cs typeface="Arial" pitchFamily="34" charset="0"/>
              </a:rPr>
              <a:t>i</a:t>
            </a:r>
            <a:r>
              <a:rPr lang="it-IT" dirty="0">
                <a:solidFill>
                  <a:srgbClr val="000000"/>
                </a:solidFill>
                <a:cs typeface="Arial" pitchFamily="34" charset="0"/>
              </a:rPr>
              <a:t> = altezza </a:t>
            </a:r>
          </a:p>
          <a:p>
            <a:pPr algn="l"/>
            <a:endParaRPr lang="it-IT" dirty="0">
              <a:solidFill>
                <a:srgbClr val="000000"/>
              </a:solidFill>
              <a:cs typeface="Arial" pitchFamily="34" charset="0"/>
            </a:endParaRPr>
          </a:p>
          <a:p>
            <a:pPr algn="l"/>
            <a:r>
              <a:rPr lang="it-IT" dirty="0" smtClean="0">
                <a:solidFill>
                  <a:srgbClr val="000000"/>
                </a:solidFill>
                <a:cs typeface="Arial" pitchFamily="34" charset="0"/>
              </a:rPr>
              <a:t>Ad es. nel </a:t>
            </a:r>
            <a:r>
              <a:rPr lang="it-IT" dirty="0">
                <a:solidFill>
                  <a:srgbClr val="000000"/>
                </a:solidFill>
                <a:cs typeface="Arial" pitchFamily="34" charset="0"/>
              </a:rPr>
              <a:t>Sistema Internazionale una lunghezza si esprime in m:</a:t>
            </a:r>
            <a:br>
              <a:rPr lang="it-IT" dirty="0">
                <a:solidFill>
                  <a:srgbClr val="000000"/>
                </a:solidFill>
                <a:cs typeface="Arial" pitchFamily="34" charset="0"/>
              </a:rPr>
            </a:br>
            <a:r>
              <a:rPr lang="it-IT" dirty="0">
                <a:solidFill>
                  <a:srgbClr val="000000"/>
                </a:solidFill>
                <a:cs typeface="Arial" pitchFamily="34" charset="0"/>
              </a:rPr>
              <a:t>R</a:t>
            </a:r>
            <a:r>
              <a:rPr lang="it-IT" baseline="-25000" dirty="0">
                <a:solidFill>
                  <a:srgbClr val="000000"/>
                </a:solidFill>
                <a:cs typeface="Arial" pitchFamily="34" charset="0"/>
              </a:rPr>
              <a:t>1</a:t>
            </a:r>
            <a:r>
              <a:rPr lang="it-IT" dirty="0">
                <a:solidFill>
                  <a:srgbClr val="000000"/>
                </a:solidFill>
                <a:cs typeface="Arial" pitchFamily="34" charset="0"/>
              </a:rPr>
              <a:t> = 0.2392 m,  H</a:t>
            </a:r>
            <a:r>
              <a:rPr lang="it-IT" baseline="-25000" dirty="0">
                <a:solidFill>
                  <a:srgbClr val="000000"/>
                </a:solidFill>
                <a:cs typeface="Arial" pitchFamily="34" charset="0"/>
              </a:rPr>
              <a:t>1</a:t>
            </a:r>
            <a:r>
              <a:rPr lang="it-IT" dirty="0">
                <a:solidFill>
                  <a:srgbClr val="000000"/>
                </a:solidFill>
                <a:cs typeface="Arial" pitchFamily="34" charset="0"/>
              </a:rPr>
              <a:t> = 0.1759 m    	</a:t>
            </a:r>
            <a:r>
              <a:rPr lang="it-IT" dirty="0">
                <a:solidFill>
                  <a:srgbClr val="000000"/>
                </a:solidFill>
                <a:cs typeface="Arial" pitchFamily="34" charset="0"/>
                <a:sym typeface="Wingdings" pitchFamily="2" charset="2"/>
              </a:rPr>
              <a:t> </a:t>
            </a:r>
            <a:r>
              <a:rPr lang="it-IT" dirty="0">
                <a:solidFill>
                  <a:srgbClr val="000000"/>
                </a:solidFill>
                <a:cs typeface="Arial" pitchFamily="34" charset="0"/>
              </a:rPr>
              <a:t>V</a:t>
            </a:r>
            <a:r>
              <a:rPr lang="it-IT" baseline="-25000" dirty="0">
                <a:solidFill>
                  <a:srgbClr val="000000"/>
                </a:solidFill>
                <a:cs typeface="Arial" pitchFamily="34" charset="0"/>
              </a:rPr>
              <a:t>1</a:t>
            </a:r>
            <a:r>
              <a:rPr lang="it-IT" dirty="0">
                <a:solidFill>
                  <a:srgbClr val="000000"/>
                </a:solidFill>
                <a:cs typeface="Arial" pitchFamily="34" charset="0"/>
              </a:rPr>
              <a:t> = 0.3162 10</a:t>
            </a:r>
            <a:r>
              <a:rPr lang="it-IT" baseline="30000" dirty="0">
                <a:solidFill>
                  <a:srgbClr val="000000"/>
                </a:solidFill>
                <a:cs typeface="Arial" pitchFamily="34" charset="0"/>
              </a:rPr>
              <a:t>-1</a:t>
            </a:r>
            <a:r>
              <a:rPr lang="it-IT" dirty="0">
                <a:solidFill>
                  <a:srgbClr val="000000"/>
                </a:solidFill>
                <a:cs typeface="Arial" pitchFamily="34" charset="0"/>
              </a:rPr>
              <a:t> m</a:t>
            </a:r>
            <a:r>
              <a:rPr lang="it-IT" baseline="30000" dirty="0">
                <a:solidFill>
                  <a:srgbClr val="000000"/>
                </a:solidFill>
                <a:cs typeface="Arial" pitchFamily="34" charset="0"/>
              </a:rPr>
              <a:t>3</a:t>
            </a:r>
            <a:r>
              <a:rPr lang="it-IT" dirty="0">
                <a:solidFill>
                  <a:srgbClr val="000000"/>
                </a:solidFill>
                <a:cs typeface="Arial" pitchFamily="34" charset="0"/>
              </a:rPr>
              <a:t>           </a:t>
            </a:r>
            <a:r>
              <a:rPr lang="it-IT" dirty="0">
                <a:solidFill>
                  <a:srgbClr val="000000"/>
                </a:solidFill>
              </a:rPr>
              <a:t>[0.0031618]</a:t>
            </a:r>
            <a:endParaRPr lang="it-IT" dirty="0">
              <a:solidFill>
                <a:srgbClr val="000000"/>
              </a:solidFill>
              <a:cs typeface="Arial" pitchFamily="34" charset="0"/>
            </a:endParaRPr>
          </a:p>
          <a:p>
            <a:pPr algn="l"/>
            <a:r>
              <a:rPr lang="it-IT" dirty="0">
                <a:solidFill>
                  <a:srgbClr val="000000"/>
                </a:solidFill>
                <a:cs typeface="Arial" pitchFamily="34" charset="0"/>
              </a:rPr>
              <a:t>R</a:t>
            </a:r>
            <a:r>
              <a:rPr lang="it-IT" baseline="-25000" dirty="0">
                <a:solidFill>
                  <a:srgbClr val="000000"/>
                </a:solidFill>
                <a:cs typeface="Arial" pitchFamily="34" charset="0"/>
              </a:rPr>
              <a:t>2</a:t>
            </a:r>
            <a:r>
              <a:rPr lang="it-IT" dirty="0">
                <a:solidFill>
                  <a:srgbClr val="000000"/>
                </a:solidFill>
                <a:cs typeface="Arial" pitchFamily="34" charset="0"/>
              </a:rPr>
              <a:t> = 0.2428 m,  H</a:t>
            </a:r>
            <a:r>
              <a:rPr lang="it-IT" baseline="-25000" dirty="0">
                <a:solidFill>
                  <a:srgbClr val="000000"/>
                </a:solidFill>
                <a:cs typeface="Arial" pitchFamily="34" charset="0"/>
              </a:rPr>
              <a:t>2</a:t>
            </a:r>
            <a:r>
              <a:rPr lang="it-IT" dirty="0">
                <a:solidFill>
                  <a:srgbClr val="000000"/>
                </a:solidFill>
                <a:cs typeface="Arial" pitchFamily="34" charset="0"/>
              </a:rPr>
              <a:t> = 0.1719 m 	</a:t>
            </a:r>
            <a:r>
              <a:rPr lang="it-IT" dirty="0">
                <a:solidFill>
                  <a:srgbClr val="000000"/>
                </a:solidFill>
                <a:cs typeface="Arial" pitchFamily="34" charset="0"/>
                <a:sym typeface="Wingdings" pitchFamily="2" charset="2"/>
              </a:rPr>
              <a:t> V</a:t>
            </a:r>
            <a:r>
              <a:rPr lang="it-IT" baseline="-25000" dirty="0">
                <a:solidFill>
                  <a:srgbClr val="000000"/>
                </a:solidFill>
                <a:cs typeface="Arial" pitchFamily="34" charset="0"/>
              </a:rPr>
              <a:t>2</a:t>
            </a:r>
            <a:r>
              <a:rPr lang="it-IT" dirty="0">
                <a:solidFill>
                  <a:srgbClr val="000000"/>
                </a:solidFill>
                <a:cs typeface="Arial" pitchFamily="34" charset="0"/>
              </a:rPr>
              <a:t> =</a:t>
            </a:r>
            <a:r>
              <a:rPr lang="it-IT" dirty="0">
                <a:solidFill>
                  <a:srgbClr val="000000"/>
                </a:solidFill>
                <a:cs typeface="Arial" pitchFamily="34" charset="0"/>
                <a:sym typeface="Wingdings" pitchFamily="2" charset="2"/>
              </a:rPr>
              <a:t> </a:t>
            </a:r>
            <a:r>
              <a:rPr lang="it-IT" dirty="0">
                <a:solidFill>
                  <a:srgbClr val="000000"/>
                </a:solidFill>
                <a:cs typeface="Arial" pitchFamily="34" charset="0"/>
              </a:rPr>
              <a:t>0.3184 10</a:t>
            </a:r>
            <a:r>
              <a:rPr lang="it-IT" baseline="30000" dirty="0">
                <a:solidFill>
                  <a:srgbClr val="000000"/>
                </a:solidFill>
                <a:cs typeface="Arial" pitchFamily="34" charset="0"/>
              </a:rPr>
              <a:t>-1</a:t>
            </a:r>
            <a:r>
              <a:rPr lang="it-IT" dirty="0">
                <a:solidFill>
                  <a:srgbClr val="000000"/>
                </a:solidFill>
                <a:cs typeface="Arial" pitchFamily="34" charset="0"/>
              </a:rPr>
              <a:t> m</a:t>
            </a:r>
            <a:r>
              <a:rPr lang="it-IT" baseline="30000" dirty="0">
                <a:solidFill>
                  <a:srgbClr val="000000"/>
                </a:solidFill>
                <a:cs typeface="Arial" pitchFamily="34" charset="0"/>
              </a:rPr>
              <a:t>3</a:t>
            </a:r>
            <a:r>
              <a:rPr lang="it-IT" dirty="0">
                <a:solidFill>
                  <a:srgbClr val="000000"/>
                </a:solidFill>
                <a:cs typeface="Arial" pitchFamily="34" charset="0"/>
              </a:rPr>
              <a:t>           </a:t>
            </a:r>
            <a:r>
              <a:rPr lang="it-IT" dirty="0">
                <a:solidFill>
                  <a:srgbClr val="000000"/>
                </a:solidFill>
              </a:rPr>
              <a:t>[0.0031836]</a:t>
            </a:r>
            <a:endParaRPr lang="it-IT" dirty="0">
              <a:solidFill>
                <a:srgbClr val="000000"/>
              </a:solidFill>
              <a:cs typeface="Arial" pitchFamily="34" charset="0"/>
            </a:endParaRPr>
          </a:p>
          <a:p>
            <a:pPr algn="l"/>
            <a:r>
              <a:rPr lang="it-IT" dirty="0">
                <a:solidFill>
                  <a:srgbClr val="000000"/>
                </a:solidFill>
                <a:cs typeface="Arial" pitchFamily="34" charset="0"/>
              </a:rPr>
              <a:t>R</a:t>
            </a:r>
            <a:r>
              <a:rPr lang="it-IT" baseline="-25000" dirty="0">
                <a:solidFill>
                  <a:srgbClr val="000000"/>
                </a:solidFill>
                <a:cs typeface="Arial" pitchFamily="34" charset="0"/>
              </a:rPr>
              <a:t>3</a:t>
            </a:r>
            <a:r>
              <a:rPr lang="it-IT" dirty="0">
                <a:solidFill>
                  <a:srgbClr val="000000"/>
                </a:solidFill>
                <a:cs typeface="Arial" pitchFamily="34" charset="0"/>
              </a:rPr>
              <a:t> = 0.2339 m,  H</a:t>
            </a:r>
            <a:r>
              <a:rPr lang="it-IT" baseline="-25000" dirty="0">
                <a:solidFill>
                  <a:srgbClr val="000000"/>
                </a:solidFill>
                <a:cs typeface="Arial" pitchFamily="34" charset="0"/>
              </a:rPr>
              <a:t>3</a:t>
            </a:r>
            <a:r>
              <a:rPr lang="it-IT" dirty="0">
                <a:solidFill>
                  <a:srgbClr val="000000"/>
                </a:solidFill>
                <a:cs typeface="Arial" pitchFamily="34" charset="0"/>
              </a:rPr>
              <a:t> = 0.1724 m	</a:t>
            </a:r>
            <a:r>
              <a:rPr lang="it-IT" dirty="0">
                <a:solidFill>
                  <a:srgbClr val="000000"/>
                </a:solidFill>
                <a:cs typeface="Arial" pitchFamily="34" charset="0"/>
                <a:sym typeface="Wingdings" pitchFamily="2" charset="2"/>
              </a:rPr>
              <a:t> </a:t>
            </a:r>
            <a:r>
              <a:rPr lang="it-IT" dirty="0">
                <a:solidFill>
                  <a:srgbClr val="000000"/>
                </a:solidFill>
                <a:cs typeface="Arial" pitchFamily="34" charset="0"/>
              </a:rPr>
              <a:t>V</a:t>
            </a:r>
            <a:r>
              <a:rPr lang="it-IT" baseline="-25000" dirty="0">
                <a:solidFill>
                  <a:srgbClr val="000000"/>
                </a:solidFill>
                <a:cs typeface="Arial" pitchFamily="34" charset="0"/>
              </a:rPr>
              <a:t>3</a:t>
            </a:r>
            <a:r>
              <a:rPr lang="it-IT" dirty="0">
                <a:solidFill>
                  <a:srgbClr val="000000"/>
                </a:solidFill>
                <a:cs typeface="Arial" pitchFamily="34" charset="0"/>
              </a:rPr>
              <a:t> =</a:t>
            </a:r>
            <a:r>
              <a:rPr lang="it-IT" dirty="0">
                <a:solidFill>
                  <a:srgbClr val="000000"/>
                </a:solidFill>
                <a:cs typeface="Arial" pitchFamily="34" charset="0"/>
                <a:sym typeface="Wingdings" pitchFamily="2" charset="2"/>
              </a:rPr>
              <a:t> </a:t>
            </a:r>
            <a:r>
              <a:rPr lang="it-IT" dirty="0">
                <a:solidFill>
                  <a:srgbClr val="000000"/>
                </a:solidFill>
                <a:cs typeface="Arial" pitchFamily="34" charset="0"/>
              </a:rPr>
              <a:t>0.2963 10</a:t>
            </a:r>
            <a:r>
              <a:rPr lang="it-IT" baseline="30000" dirty="0">
                <a:solidFill>
                  <a:srgbClr val="000000"/>
                </a:solidFill>
                <a:cs typeface="Arial" pitchFamily="34" charset="0"/>
              </a:rPr>
              <a:t>-1</a:t>
            </a:r>
            <a:r>
              <a:rPr lang="it-IT" dirty="0">
                <a:solidFill>
                  <a:srgbClr val="000000"/>
                </a:solidFill>
                <a:cs typeface="Arial" pitchFamily="34" charset="0"/>
              </a:rPr>
              <a:t> m</a:t>
            </a:r>
            <a:r>
              <a:rPr lang="it-IT" baseline="30000" dirty="0">
                <a:solidFill>
                  <a:srgbClr val="000000"/>
                </a:solidFill>
                <a:cs typeface="Arial" pitchFamily="34" charset="0"/>
              </a:rPr>
              <a:t>3</a:t>
            </a:r>
            <a:r>
              <a:rPr lang="it-IT" dirty="0">
                <a:solidFill>
                  <a:srgbClr val="000000"/>
                </a:solidFill>
                <a:cs typeface="Arial" pitchFamily="34" charset="0"/>
              </a:rPr>
              <a:t>           </a:t>
            </a:r>
            <a:r>
              <a:rPr lang="it-IT" dirty="0">
                <a:solidFill>
                  <a:srgbClr val="000000"/>
                </a:solidFill>
              </a:rPr>
              <a:t>[0.0029631]</a:t>
            </a:r>
            <a:endParaRPr lang="it-IT" dirty="0">
              <a:solidFill>
                <a:srgbClr val="000000"/>
              </a:solidFill>
              <a:cs typeface="Arial" pitchFamily="34" charset="0"/>
            </a:endParaRPr>
          </a:p>
          <a:p>
            <a:pPr algn="l"/>
            <a:endParaRPr lang="it-IT" dirty="0">
              <a:solidFill>
                <a:srgbClr val="000000"/>
              </a:solidFill>
              <a:cs typeface="Arial" pitchFamily="34" charset="0"/>
            </a:endParaRPr>
          </a:p>
          <a:p>
            <a:pPr algn="l"/>
            <a:r>
              <a:rPr lang="it-IT" dirty="0">
                <a:solidFill>
                  <a:srgbClr val="000000"/>
                </a:solidFill>
                <a:cs typeface="Arial" pitchFamily="34" charset="0"/>
              </a:rPr>
              <a:t>Valor medio del volume = 0.310</a:t>
            </a:r>
            <a:r>
              <a:rPr lang="it-IT" dirty="0">
                <a:solidFill>
                  <a:srgbClr val="000000"/>
                </a:solidFill>
              </a:rPr>
              <a:t>·</a:t>
            </a:r>
            <a:r>
              <a:rPr lang="it-IT" dirty="0">
                <a:solidFill>
                  <a:srgbClr val="000000"/>
                </a:solidFill>
                <a:cs typeface="Arial" pitchFamily="34" charset="0"/>
              </a:rPr>
              <a:t>10</a:t>
            </a:r>
            <a:r>
              <a:rPr lang="it-IT" baseline="30000" dirty="0">
                <a:solidFill>
                  <a:srgbClr val="000000"/>
                </a:solidFill>
                <a:cs typeface="Arial" pitchFamily="34" charset="0"/>
              </a:rPr>
              <a:t>-1</a:t>
            </a:r>
            <a:r>
              <a:rPr lang="it-IT" dirty="0">
                <a:solidFill>
                  <a:srgbClr val="000000"/>
                </a:solidFill>
                <a:cs typeface="Arial" pitchFamily="34" charset="0"/>
              </a:rPr>
              <a:t> m</a:t>
            </a:r>
            <a:r>
              <a:rPr lang="it-IT" baseline="30000" dirty="0">
                <a:solidFill>
                  <a:srgbClr val="000000"/>
                </a:solidFill>
                <a:cs typeface="Arial" pitchFamily="34" charset="0"/>
              </a:rPr>
              <a:t>3</a:t>
            </a:r>
            <a:r>
              <a:rPr lang="it-IT" dirty="0">
                <a:solidFill>
                  <a:srgbClr val="000000"/>
                </a:solidFill>
                <a:cs typeface="Arial" pitchFamily="34" charset="0"/>
              </a:rPr>
              <a:t> (= 3.10</a:t>
            </a:r>
            <a:r>
              <a:rPr lang="it-IT" dirty="0">
                <a:solidFill>
                  <a:srgbClr val="000000"/>
                </a:solidFill>
              </a:rPr>
              <a:t>·</a:t>
            </a:r>
            <a:r>
              <a:rPr lang="it-IT" dirty="0">
                <a:solidFill>
                  <a:srgbClr val="000000"/>
                </a:solidFill>
                <a:cs typeface="Arial" pitchFamily="34" charset="0"/>
              </a:rPr>
              <a:t>10</a:t>
            </a:r>
            <a:r>
              <a:rPr lang="it-IT" baseline="30000" dirty="0">
                <a:solidFill>
                  <a:srgbClr val="000000"/>
                </a:solidFill>
                <a:cs typeface="Arial" pitchFamily="34" charset="0"/>
              </a:rPr>
              <a:t>-2</a:t>
            </a:r>
            <a:r>
              <a:rPr lang="it-IT" dirty="0">
                <a:solidFill>
                  <a:srgbClr val="000000"/>
                </a:solidFill>
                <a:cs typeface="Arial" pitchFamily="34" charset="0"/>
              </a:rPr>
              <a:t> m</a:t>
            </a:r>
            <a:r>
              <a:rPr lang="it-IT" baseline="30000" dirty="0">
                <a:solidFill>
                  <a:srgbClr val="000000"/>
                </a:solidFill>
                <a:cs typeface="Arial" pitchFamily="34" charset="0"/>
              </a:rPr>
              <a:t>3</a:t>
            </a:r>
            <a:r>
              <a:rPr lang="it-IT" dirty="0">
                <a:solidFill>
                  <a:srgbClr val="000000"/>
                </a:solidFill>
                <a:cs typeface="Arial" pitchFamily="34" charset="0"/>
              </a:rPr>
              <a:t> = 0.310E-01 m</a:t>
            </a:r>
            <a:r>
              <a:rPr lang="it-IT" baseline="30000" dirty="0">
                <a:solidFill>
                  <a:srgbClr val="000000"/>
                </a:solidFill>
                <a:cs typeface="Arial" pitchFamily="34" charset="0"/>
              </a:rPr>
              <a:t>3</a:t>
            </a:r>
            <a:r>
              <a:rPr lang="it-IT" dirty="0">
                <a:solidFill>
                  <a:srgbClr val="000000"/>
                </a:solidFill>
                <a:cs typeface="Arial" pitchFamily="34" charset="0"/>
              </a:rPr>
              <a:t> )</a:t>
            </a:r>
          </a:p>
        </p:txBody>
      </p:sp>
      <p:sp>
        <p:nvSpPr>
          <p:cNvPr id="2" name="Oval 1"/>
          <p:cNvSpPr/>
          <p:nvPr/>
        </p:nvSpPr>
        <p:spPr bwMode="auto">
          <a:xfrm>
            <a:off x="1691680" y="4653136"/>
            <a:ext cx="360040" cy="1152128"/>
          </a:xfrm>
          <a:prstGeom prst="ellipse">
            <a:avLst/>
          </a:prstGeom>
          <a:noFill/>
          <a:ln w="19050" cap="flat" cmpd="sng" algn="ctr">
            <a:solidFill>
              <a:srgbClr val="C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7" name="Oval 6"/>
          <p:cNvSpPr/>
          <p:nvPr/>
        </p:nvSpPr>
        <p:spPr bwMode="auto">
          <a:xfrm>
            <a:off x="3347864" y="4653136"/>
            <a:ext cx="360040" cy="1152128"/>
          </a:xfrm>
          <a:prstGeom prst="ellipse">
            <a:avLst/>
          </a:prstGeom>
          <a:noFill/>
          <a:ln w="19050" cap="flat" cmpd="sng" algn="ctr">
            <a:solidFill>
              <a:srgbClr val="C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4" name="TextBox 3"/>
          <p:cNvSpPr txBox="1"/>
          <p:nvPr/>
        </p:nvSpPr>
        <p:spPr>
          <a:xfrm>
            <a:off x="107504" y="6340678"/>
            <a:ext cx="2262159" cy="369332"/>
          </a:xfrm>
          <a:prstGeom prst="rect">
            <a:avLst/>
          </a:prstGeom>
          <a:noFill/>
        </p:spPr>
        <p:txBody>
          <a:bodyPr wrap="none" rtlCol="0">
            <a:spAutoFit/>
          </a:bodyPr>
          <a:lstStyle/>
          <a:p>
            <a:r>
              <a:rPr lang="en-US" dirty="0" smtClean="0">
                <a:solidFill>
                  <a:srgbClr val="C00000"/>
                </a:solidFill>
              </a:rPr>
              <a:t>(NB la </a:t>
            </a:r>
            <a:r>
              <a:rPr lang="en-US" dirty="0" err="1" smtClean="0">
                <a:solidFill>
                  <a:srgbClr val="C00000"/>
                </a:solidFill>
              </a:rPr>
              <a:t>stessa</a:t>
            </a:r>
            <a:r>
              <a:rPr lang="en-US" dirty="0" smtClean="0">
                <a:solidFill>
                  <a:srgbClr val="C00000"/>
                </a:solidFill>
              </a:rPr>
              <a:t> </a:t>
            </a:r>
            <a:r>
              <a:rPr lang="en-US" dirty="0" err="1" smtClean="0">
                <a:solidFill>
                  <a:srgbClr val="C00000"/>
                </a:solidFill>
              </a:rPr>
              <a:t>unit</a:t>
            </a:r>
            <a:r>
              <a:rPr lang="en-US" dirty="0" err="1" smtClean="0">
                <a:solidFill>
                  <a:srgbClr val="C00000"/>
                </a:solidFill>
                <a:latin typeface="Arial"/>
                <a:cs typeface="Arial"/>
              </a:rPr>
              <a:t>à</a:t>
            </a:r>
            <a:r>
              <a:rPr lang="en-US" dirty="0" smtClean="0">
                <a:solidFill>
                  <a:srgbClr val="C00000"/>
                </a:solidFill>
              </a:rPr>
              <a:t>!)</a:t>
            </a:r>
            <a:endParaRPr lang="en-GB"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4" end="1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mar 13</a:t>
            </a:r>
            <a:endParaRPr lang="en-US"/>
          </a:p>
        </p:txBody>
      </p:sp>
      <p:sp>
        <p:nvSpPr>
          <p:cNvPr id="13" name="Slide Number Placeholder 5"/>
          <p:cNvSpPr>
            <a:spLocks noGrp="1"/>
          </p:cNvSpPr>
          <p:nvPr>
            <p:ph type="sldNum" sz="quarter" idx="12"/>
          </p:nvPr>
        </p:nvSpPr>
        <p:spPr/>
        <p:txBody>
          <a:bodyPr/>
          <a:lstStyle/>
          <a:p>
            <a:fld id="{52B12E41-A09A-443C-B9C0-E2724E30F86A}" type="slidenum">
              <a:rPr lang="en-US"/>
              <a:pPr/>
              <a:t>35</a:t>
            </a:fld>
            <a:endParaRPr lang="en-US"/>
          </a:p>
        </p:txBody>
      </p:sp>
      <p:sp>
        <p:nvSpPr>
          <p:cNvPr id="162818" name="Rectangle 2"/>
          <p:cNvSpPr>
            <a:spLocks noGrp="1" noChangeArrowheads="1"/>
          </p:cNvSpPr>
          <p:nvPr>
            <p:ph type="title"/>
          </p:nvPr>
        </p:nvSpPr>
        <p:spPr/>
        <p:txBody>
          <a:bodyPr/>
          <a:lstStyle/>
          <a:p>
            <a:r>
              <a:rPr lang="it-IT"/>
              <a:t>Probabilità classica</a:t>
            </a:r>
          </a:p>
        </p:txBody>
      </p:sp>
      <p:sp>
        <p:nvSpPr>
          <p:cNvPr id="162828" name="Text Box 5"/>
          <p:cNvSpPr txBox="1">
            <a:spLocks noChangeArrowheads="1"/>
          </p:cNvSpPr>
          <p:nvPr/>
        </p:nvSpPr>
        <p:spPr bwMode="auto">
          <a:xfrm>
            <a:off x="250825" y="1052513"/>
            <a:ext cx="88931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b="1">
                <a:solidFill>
                  <a:srgbClr val="000000"/>
                </a:solidFill>
                <a:cs typeface="Arial" pitchFamily="34" charset="0"/>
              </a:rPr>
              <a:t>La probabilità, P(x), di un evento x è il rapporto tra il numero M di casi "favorevoli" (cioè il manifestarsi di x) e il numero totale N di risultati ugualmente possibili e mutuamente escludentesi.</a:t>
            </a:r>
          </a:p>
        </p:txBody>
      </p:sp>
      <p:grpSp>
        <p:nvGrpSpPr>
          <p:cNvPr id="2" name="Gruppo 10"/>
          <p:cNvGrpSpPr>
            <a:grpSpLocks/>
          </p:cNvGrpSpPr>
          <p:nvPr/>
        </p:nvGrpSpPr>
        <p:grpSpPr bwMode="auto">
          <a:xfrm>
            <a:off x="250825" y="4714875"/>
            <a:ext cx="8893175" cy="1920875"/>
            <a:chOff x="250825" y="4714884"/>
            <a:chExt cx="8893175" cy="1921524"/>
          </a:xfrm>
        </p:grpSpPr>
        <p:sp>
          <p:nvSpPr>
            <p:cNvPr id="162830" name="Text Box 6"/>
            <p:cNvSpPr txBox="1">
              <a:spLocks noChangeArrowheads="1"/>
            </p:cNvSpPr>
            <p:nvPr/>
          </p:nvSpPr>
          <p:spPr bwMode="auto">
            <a:xfrm>
              <a:off x="1331913" y="5658177"/>
              <a:ext cx="6008687" cy="82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a:solidFill>
                    <a:srgbClr val="000000"/>
                  </a:solidFill>
                  <a:cs typeface="Arial" pitchFamily="34" charset="0"/>
                </a:rPr>
                <a:t>Numero di volte in cui può uscire x  	  1</a:t>
              </a:r>
            </a:p>
            <a:p>
              <a:r>
                <a:rPr lang="it-IT" sz="2400">
                  <a:solidFill>
                    <a:srgbClr val="000000"/>
                  </a:solidFill>
                  <a:cs typeface="Arial" pitchFamily="34" charset="0"/>
                </a:rPr>
                <a:t>      Numero di risultati possibili		  6</a:t>
              </a:r>
            </a:p>
          </p:txBody>
        </p:sp>
        <p:sp>
          <p:nvSpPr>
            <p:cNvPr id="162831" name="Line 7"/>
            <p:cNvSpPr>
              <a:spLocks noChangeShapeType="1"/>
            </p:cNvSpPr>
            <p:nvPr/>
          </p:nvSpPr>
          <p:spPr bwMode="auto">
            <a:xfrm>
              <a:off x="1423956" y="6066292"/>
              <a:ext cx="49688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2832" name="Line 8"/>
            <p:cNvSpPr>
              <a:spLocks noChangeShapeType="1"/>
            </p:cNvSpPr>
            <p:nvPr/>
          </p:nvSpPr>
          <p:spPr bwMode="auto">
            <a:xfrm>
              <a:off x="7019893" y="6091697"/>
              <a:ext cx="28733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2833" name="Text Box 5"/>
            <p:cNvSpPr txBox="1">
              <a:spLocks noChangeArrowheads="1"/>
            </p:cNvSpPr>
            <p:nvPr/>
          </p:nvSpPr>
          <p:spPr bwMode="auto">
            <a:xfrm>
              <a:off x="250825" y="4714884"/>
              <a:ext cx="8893175" cy="192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lvl="1"/>
              <a:r>
                <a:rPr lang="it-IT" sz="2000" dirty="0">
                  <a:solidFill>
                    <a:srgbClr val="000000"/>
                  </a:solidFill>
                  <a:cs typeface="Arial" pitchFamily="34" charset="0"/>
                </a:rPr>
                <a:t>Esempio: lancio di un dado non truccato – la probabilità, </a:t>
              </a:r>
              <a:br>
                <a:rPr lang="it-IT" sz="2000" dirty="0">
                  <a:solidFill>
                    <a:srgbClr val="000000"/>
                  </a:solidFill>
                  <a:cs typeface="Arial" pitchFamily="34" charset="0"/>
                </a:rPr>
              </a:br>
              <a:r>
                <a:rPr lang="it-IT" sz="2000" dirty="0">
                  <a:solidFill>
                    <a:srgbClr val="000000"/>
                  </a:solidFill>
                  <a:cs typeface="Arial" pitchFamily="34" charset="0"/>
                </a:rPr>
                <a:t>di avere un numero qualsiasi compreso fra 1 e 6, è 1/6: </a:t>
              </a:r>
            </a:p>
            <a:p>
              <a:endParaRPr lang="it-IT" sz="2000" dirty="0">
                <a:solidFill>
                  <a:srgbClr val="000000"/>
                </a:solidFill>
                <a:cs typeface="Arial" pitchFamily="34" charset="0"/>
              </a:endParaRPr>
            </a:p>
            <a:p>
              <a:endParaRPr lang="it-IT" sz="2000" dirty="0">
                <a:solidFill>
                  <a:srgbClr val="000000"/>
                </a:solidFill>
                <a:cs typeface="Arial" pitchFamily="34" charset="0"/>
              </a:endParaRPr>
            </a:p>
            <a:p>
              <a:r>
                <a:rPr lang="it-IT" sz="2000" dirty="0">
                  <a:solidFill>
                    <a:srgbClr val="000000"/>
                  </a:solidFill>
                  <a:cs typeface="Arial" pitchFamily="34" charset="0"/>
                </a:rPr>
                <a:t>P(x) =                                                                                 =   </a:t>
              </a:r>
            </a:p>
            <a:p>
              <a:endParaRPr lang="it-IT" sz="2000" dirty="0">
                <a:solidFill>
                  <a:srgbClr val="000000"/>
                </a:solidFill>
                <a:cs typeface="Arial" pitchFamily="34" charset="0"/>
              </a:endParaRPr>
            </a:p>
          </p:txBody>
        </p:sp>
      </p:grpSp>
      <p:sp>
        <p:nvSpPr>
          <p:cNvPr id="10" name="Rettangolo 9"/>
          <p:cNvSpPr>
            <a:spLocks noChangeArrowheads="1"/>
          </p:cNvSpPr>
          <p:nvPr/>
        </p:nvSpPr>
        <p:spPr bwMode="auto">
          <a:xfrm>
            <a:off x="285750" y="3071813"/>
            <a:ext cx="84296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it-IT" sz="2400" dirty="0">
                <a:solidFill>
                  <a:srgbClr val="000000"/>
                </a:solidFill>
                <a:cs typeface="Arial" pitchFamily="34" charset="0"/>
              </a:rPr>
              <a:t>Detta anche </a:t>
            </a:r>
            <a:r>
              <a:rPr lang="it-IT" sz="2400" b="1" dirty="0">
                <a:solidFill>
                  <a:srgbClr val="000000"/>
                </a:solidFill>
                <a:cs typeface="Arial" pitchFamily="34" charset="0"/>
              </a:rPr>
              <a:t>probabilità oggettiva</a:t>
            </a:r>
            <a:r>
              <a:rPr lang="it-IT" sz="2400" dirty="0">
                <a:solidFill>
                  <a:srgbClr val="000000"/>
                </a:solidFill>
                <a:cs typeface="Arial" pitchFamily="34" charset="0"/>
              </a:rPr>
              <a:t> o </a:t>
            </a:r>
            <a:r>
              <a:rPr lang="it-IT" sz="2400" b="1" dirty="0">
                <a:solidFill>
                  <a:srgbClr val="000000"/>
                </a:solidFill>
                <a:cs typeface="Arial" pitchFamily="34" charset="0"/>
              </a:rPr>
              <a:t>probabilità a priori</a:t>
            </a:r>
            <a:r>
              <a:rPr lang="it-IT" sz="2400" dirty="0">
                <a:solidFill>
                  <a:srgbClr val="000000"/>
                </a:solidFill>
                <a:cs typeface="Arial" pitchFamily="34" charset="0"/>
              </a:rPr>
              <a:t>: </a:t>
            </a:r>
            <a:br>
              <a:rPr lang="it-IT" sz="2400" dirty="0">
                <a:solidFill>
                  <a:srgbClr val="000000"/>
                </a:solidFill>
                <a:cs typeface="Arial" pitchFamily="34" charset="0"/>
              </a:rPr>
            </a:br>
            <a:r>
              <a:rPr lang="it-IT" sz="2400" dirty="0">
                <a:solidFill>
                  <a:srgbClr val="000000"/>
                </a:solidFill>
                <a:cs typeface="Arial" pitchFamily="34" charset="0"/>
              </a:rPr>
              <a:t>stima della probabilità di un evento dalla simmetria del problema.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 13</a:t>
            </a:r>
            <a:endParaRPr lang="en-US"/>
          </a:p>
        </p:txBody>
      </p:sp>
      <p:sp>
        <p:nvSpPr>
          <p:cNvPr id="10" name="Slide Number Placeholder 5"/>
          <p:cNvSpPr>
            <a:spLocks noGrp="1"/>
          </p:cNvSpPr>
          <p:nvPr>
            <p:ph type="sldNum" sz="quarter" idx="12"/>
          </p:nvPr>
        </p:nvSpPr>
        <p:spPr/>
        <p:txBody>
          <a:bodyPr/>
          <a:lstStyle/>
          <a:p>
            <a:fld id="{8F56B246-4AA8-46A6-B3EB-FAF07F3B2BFC}" type="slidenum">
              <a:rPr lang="en-US"/>
              <a:pPr/>
              <a:t>36</a:t>
            </a:fld>
            <a:endParaRPr lang="en-US"/>
          </a:p>
        </p:txBody>
      </p:sp>
      <p:sp>
        <p:nvSpPr>
          <p:cNvPr id="163842" name="Rectangle 2"/>
          <p:cNvSpPr>
            <a:spLocks noGrp="1" noChangeArrowheads="1"/>
          </p:cNvSpPr>
          <p:nvPr>
            <p:ph type="title"/>
          </p:nvPr>
        </p:nvSpPr>
        <p:spPr/>
        <p:txBody>
          <a:bodyPr/>
          <a:lstStyle/>
          <a:p>
            <a:r>
              <a:rPr lang="it-IT"/>
              <a:t>Probabilità empirica</a:t>
            </a:r>
          </a:p>
        </p:txBody>
      </p:sp>
      <p:sp>
        <p:nvSpPr>
          <p:cNvPr id="163850" name="Rectangle 3"/>
          <p:cNvSpPr>
            <a:spLocks noChangeArrowheads="1"/>
          </p:cNvSpPr>
          <p:nvPr/>
        </p:nvSpPr>
        <p:spPr bwMode="auto">
          <a:xfrm>
            <a:off x="285750" y="1071563"/>
            <a:ext cx="837247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ts val="600"/>
              </a:spcBef>
            </a:pPr>
            <a:r>
              <a:rPr lang="it-IT" sz="2400">
                <a:solidFill>
                  <a:srgbClr val="000000"/>
                </a:solidFill>
              </a:rPr>
              <a:t>Definizione </a:t>
            </a:r>
            <a:r>
              <a:rPr lang="it-IT" sz="2400" b="1">
                <a:solidFill>
                  <a:srgbClr val="000000"/>
                </a:solidFill>
              </a:rPr>
              <a:t>sperimentale</a:t>
            </a:r>
            <a:r>
              <a:rPr lang="it-IT" sz="2400">
                <a:solidFill>
                  <a:srgbClr val="000000"/>
                </a:solidFill>
              </a:rPr>
              <a:t> di probabilità come </a:t>
            </a:r>
            <a:r>
              <a:rPr lang="it-IT" sz="2400" b="1">
                <a:solidFill>
                  <a:srgbClr val="000000"/>
                </a:solidFill>
              </a:rPr>
              <a:t>limite della frequenza</a:t>
            </a:r>
            <a:r>
              <a:rPr lang="it-IT" sz="2400">
                <a:solidFill>
                  <a:srgbClr val="000000"/>
                </a:solidFill>
              </a:rPr>
              <a:t> misurabile in una serie di esperimenti.</a:t>
            </a:r>
          </a:p>
          <a:p>
            <a:pPr algn="l">
              <a:spcBef>
                <a:spcPts val="600"/>
              </a:spcBef>
            </a:pPr>
            <a:endParaRPr lang="it-IT" sz="2400">
              <a:solidFill>
                <a:srgbClr val="000000"/>
              </a:solidFill>
            </a:endParaRPr>
          </a:p>
          <a:p>
            <a:pPr algn="l">
              <a:spcBef>
                <a:spcPts val="600"/>
              </a:spcBef>
            </a:pPr>
            <a:r>
              <a:rPr lang="it-IT" sz="2400" b="1">
                <a:solidFill>
                  <a:srgbClr val="000000"/>
                </a:solidFill>
              </a:rPr>
              <a:t>La probabilità di un evento è il limite cui tende la frequenza relativa di successo all'aumentare del numero di prove. </a:t>
            </a:r>
          </a:p>
        </p:txBody>
      </p:sp>
      <p:grpSp>
        <p:nvGrpSpPr>
          <p:cNvPr id="2" name="Gruppo 19"/>
          <p:cNvGrpSpPr>
            <a:grpSpLocks/>
          </p:cNvGrpSpPr>
          <p:nvPr/>
        </p:nvGrpSpPr>
        <p:grpSpPr bwMode="auto">
          <a:xfrm>
            <a:off x="285750" y="3997325"/>
            <a:ext cx="8643938" cy="2257425"/>
            <a:chOff x="357158" y="4429132"/>
            <a:chExt cx="8643998" cy="2192348"/>
          </a:xfrm>
        </p:grpSpPr>
        <p:sp>
          <p:nvSpPr>
            <p:cNvPr id="163852" name="Rettangolo 12"/>
            <p:cNvSpPr>
              <a:spLocks noChangeArrowheads="1"/>
            </p:cNvSpPr>
            <p:nvPr/>
          </p:nvSpPr>
          <p:spPr bwMode="auto">
            <a:xfrm>
              <a:off x="357158" y="4429132"/>
              <a:ext cx="8643998" cy="1304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ts val="600"/>
                </a:spcBef>
              </a:pPr>
              <a:r>
                <a:rPr lang="it-IT" i="1">
                  <a:solidFill>
                    <a:srgbClr val="000000"/>
                  </a:solidFill>
                  <a:latin typeface="Comic Sans MS" pitchFamily="66" charset="0"/>
                  <a:cs typeface="Arial" pitchFamily="34" charset="0"/>
                </a:rPr>
                <a:t>Nota : rispetto alla definizione classica sostituiamo il rapporto</a:t>
              </a:r>
              <a:br>
                <a:rPr lang="it-IT" i="1">
                  <a:solidFill>
                    <a:srgbClr val="000000"/>
                  </a:solidFill>
                  <a:latin typeface="Comic Sans MS" pitchFamily="66" charset="0"/>
                  <a:cs typeface="Arial" pitchFamily="34" charset="0"/>
                </a:rPr>
              </a:br>
              <a:endParaRPr lang="it-IT" i="1">
                <a:solidFill>
                  <a:srgbClr val="000000"/>
                </a:solidFill>
                <a:latin typeface="Comic Sans MS" pitchFamily="66" charset="0"/>
                <a:cs typeface="Arial" pitchFamily="34" charset="0"/>
              </a:endParaRPr>
            </a:p>
            <a:p>
              <a:pPr algn="l">
                <a:spcBef>
                  <a:spcPts val="600"/>
                </a:spcBef>
              </a:pPr>
              <a:endParaRPr lang="it-IT" i="1">
                <a:solidFill>
                  <a:srgbClr val="000000"/>
                </a:solidFill>
                <a:latin typeface="Comic Sans MS" pitchFamily="66" charset="0"/>
                <a:cs typeface="Arial" pitchFamily="34" charset="0"/>
              </a:endParaRPr>
            </a:p>
            <a:p>
              <a:pPr algn="l">
                <a:spcBef>
                  <a:spcPts val="600"/>
                </a:spcBef>
              </a:pPr>
              <a:r>
                <a:rPr lang="it-IT" i="1">
                  <a:solidFill>
                    <a:srgbClr val="000000"/>
                  </a:solidFill>
                  <a:latin typeface="Comic Sans MS" pitchFamily="66" charset="0"/>
                  <a:cs typeface="Arial" pitchFamily="34" charset="0"/>
                </a:rPr>
                <a:t>con</a:t>
              </a:r>
            </a:p>
          </p:txBody>
        </p:sp>
        <p:graphicFrame>
          <p:nvGraphicFramePr>
            <p:cNvPr id="163853" name="Object 5"/>
            <p:cNvGraphicFramePr>
              <a:graphicFrameLocks noChangeAspect="1"/>
            </p:cNvGraphicFramePr>
            <p:nvPr/>
          </p:nvGraphicFramePr>
          <p:xfrm>
            <a:off x="2643174" y="4857760"/>
            <a:ext cx="2476474" cy="692574"/>
          </p:xfrm>
          <a:graphic>
            <a:graphicData uri="http://schemas.openxmlformats.org/presentationml/2006/ole">
              <mc:AlternateContent xmlns:mc="http://schemas.openxmlformats.org/markup-compatibility/2006">
                <mc:Choice xmlns:v="urn:schemas-microsoft-com:vml" Requires="v">
                  <p:oleObj spid="_x0000_s163929" name="Equazione" r:id="rId3" imgW="1498320" imgH="419040" progId="Equation.3">
                    <p:embed/>
                  </p:oleObj>
                </mc:Choice>
                <mc:Fallback>
                  <p:oleObj name="Equazione" r:id="rId3" imgW="1498320" imgH="41904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3174" y="4857760"/>
                          <a:ext cx="2476474" cy="6925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54" name="Object 6"/>
            <p:cNvGraphicFramePr>
              <a:graphicFrameLocks noChangeAspect="1"/>
            </p:cNvGraphicFramePr>
            <p:nvPr/>
          </p:nvGraphicFramePr>
          <p:xfrm>
            <a:off x="1677988" y="5929330"/>
            <a:ext cx="4595813" cy="692150"/>
          </p:xfrm>
          <a:graphic>
            <a:graphicData uri="http://schemas.openxmlformats.org/presentationml/2006/ole">
              <mc:AlternateContent xmlns:mc="http://schemas.openxmlformats.org/markup-compatibility/2006">
                <mc:Choice xmlns:v="urn:schemas-microsoft-com:vml" Requires="v">
                  <p:oleObj spid="_x0000_s163930" name="Equazione" r:id="rId5" imgW="2781000" imgH="419040" progId="Equation.3">
                    <p:embed/>
                  </p:oleObj>
                </mc:Choice>
                <mc:Fallback>
                  <p:oleObj name="Equazione" r:id="rId5" imgW="2781000" imgH="41904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7988" y="5929330"/>
                          <a:ext cx="4595813" cy="692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13</a:t>
            </a:r>
            <a:endParaRPr lang="en-US"/>
          </a:p>
        </p:txBody>
      </p:sp>
      <p:sp>
        <p:nvSpPr>
          <p:cNvPr id="7" name="Slide Number Placeholder 5"/>
          <p:cNvSpPr>
            <a:spLocks noGrp="1"/>
          </p:cNvSpPr>
          <p:nvPr>
            <p:ph type="sldNum" sz="quarter" idx="12"/>
          </p:nvPr>
        </p:nvSpPr>
        <p:spPr/>
        <p:txBody>
          <a:bodyPr/>
          <a:lstStyle/>
          <a:p>
            <a:fld id="{DF3E6CB3-0F93-4335-885A-E3D6CD6DA560}" type="slidenum">
              <a:rPr lang="en-US"/>
              <a:pPr/>
              <a:t>37</a:t>
            </a:fld>
            <a:endParaRPr lang="en-US"/>
          </a:p>
        </p:txBody>
      </p:sp>
      <p:sp>
        <p:nvSpPr>
          <p:cNvPr id="164866" name="Rectangle 2"/>
          <p:cNvSpPr>
            <a:spLocks noGrp="1" noChangeArrowheads="1"/>
          </p:cNvSpPr>
          <p:nvPr>
            <p:ph type="title"/>
          </p:nvPr>
        </p:nvSpPr>
        <p:spPr/>
        <p:txBody>
          <a:bodyPr/>
          <a:lstStyle/>
          <a:p>
            <a:r>
              <a:rPr lang="it-IT"/>
              <a:t>Probabilità empirica/2</a:t>
            </a:r>
          </a:p>
        </p:txBody>
      </p:sp>
      <p:sp>
        <p:nvSpPr>
          <p:cNvPr id="164871" name="Text Box 4"/>
          <p:cNvSpPr txBox="1">
            <a:spLocks noChangeArrowheads="1"/>
          </p:cNvSpPr>
          <p:nvPr/>
        </p:nvSpPr>
        <p:spPr bwMode="auto">
          <a:xfrm>
            <a:off x="250825" y="1052513"/>
            <a:ext cx="8589963"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dirty="0">
                <a:solidFill>
                  <a:srgbClr val="000000"/>
                </a:solidFill>
                <a:cs typeface="Arial" pitchFamily="34" charset="0"/>
              </a:rPr>
              <a:t>In pratica, se abbiamo un esperimento ripetuto N volte ed un certo risultato x che accade M volte, la probabilità di x è data dal limite della </a:t>
            </a:r>
            <a:r>
              <a:rPr lang="it-IT" sz="2400" b="1" dirty="0">
                <a:solidFill>
                  <a:srgbClr val="000000"/>
                </a:solidFill>
                <a:cs typeface="Arial" pitchFamily="34" charset="0"/>
              </a:rPr>
              <a:t>frequenza</a:t>
            </a:r>
            <a:r>
              <a:rPr lang="it-IT" sz="2400" dirty="0">
                <a:solidFill>
                  <a:srgbClr val="000000"/>
                </a:solidFill>
                <a:cs typeface="Arial" pitchFamily="34" charset="0"/>
              </a:rPr>
              <a:t> (M/N) quando N tende all'infinito   </a:t>
            </a:r>
          </a:p>
          <a:p>
            <a:endParaRPr lang="it-IT" sz="2400" dirty="0">
              <a:solidFill>
                <a:srgbClr val="000000"/>
              </a:solidFill>
              <a:cs typeface="Arial" pitchFamily="34" charset="0"/>
            </a:endParaRPr>
          </a:p>
          <a:p>
            <a:pPr algn="ctr"/>
            <a:r>
              <a:rPr lang="it-IT" sz="2400" dirty="0">
                <a:solidFill>
                  <a:srgbClr val="000000"/>
                </a:solidFill>
                <a:cs typeface="Arial" pitchFamily="34" charset="0"/>
              </a:rPr>
              <a:t>P(x) = </a:t>
            </a:r>
            <a:r>
              <a:rPr lang="it-IT" sz="2400" dirty="0" err="1">
                <a:solidFill>
                  <a:srgbClr val="000000"/>
                </a:solidFill>
                <a:cs typeface="Arial" pitchFamily="34" charset="0"/>
              </a:rPr>
              <a:t>lim</a:t>
            </a:r>
            <a:r>
              <a:rPr lang="it-IT" sz="2400" dirty="0">
                <a:solidFill>
                  <a:srgbClr val="000000"/>
                </a:solidFill>
                <a:cs typeface="Arial" pitchFamily="34" charset="0"/>
              </a:rPr>
              <a:t> </a:t>
            </a:r>
            <a:r>
              <a:rPr lang="it-IT" sz="2400" baseline="-25000" dirty="0">
                <a:solidFill>
                  <a:srgbClr val="000000"/>
                </a:solidFill>
                <a:cs typeface="Arial" pitchFamily="34" charset="0"/>
              </a:rPr>
              <a:t>N</a:t>
            </a:r>
            <a:r>
              <a:rPr lang="it-IT" sz="2400" baseline="-25000" dirty="0">
                <a:solidFill>
                  <a:srgbClr val="000000"/>
                </a:solidFill>
                <a:cs typeface="Times New Roman" pitchFamily="18" charset="0"/>
              </a:rPr>
              <a:t>→∞</a:t>
            </a:r>
            <a:r>
              <a:rPr lang="it-IT" sz="2400" dirty="0">
                <a:solidFill>
                  <a:srgbClr val="000000"/>
                </a:solidFill>
                <a:cs typeface="Times New Roman" pitchFamily="18" charset="0"/>
              </a:rPr>
              <a:t> M/N</a:t>
            </a:r>
          </a:p>
          <a:p>
            <a:endParaRPr lang="it-IT" dirty="0">
              <a:solidFill>
                <a:srgbClr val="000000"/>
              </a:solidFill>
              <a:cs typeface="Arial" pitchFamily="34" charset="0"/>
            </a:endParaRPr>
          </a:p>
        </p:txBody>
      </p:sp>
      <p:sp>
        <p:nvSpPr>
          <p:cNvPr id="4" name="Text Box 4"/>
          <p:cNvSpPr txBox="1">
            <a:spLocks noChangeArrowheads="1"/>
          </p:cNvSpPr>
          <p:nvPr/>
        </p:nvSpPr>
        <p:spPr bwMode="auto">
          <a:xfrm>
            <a:off x="250825" y="3860800"/>
            <a:ext cx="8589963"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dirty="0">
                <a:solidFill>
                  <a:srgbClr val="000000"/>
                </a:solidFill>
                <a:cs typeface="Arial" pitchFamily="34" charset="0"/>
              </a:rPr>
              <a:t>Vantaggio: possiamo applicare la definizione anche a</a:t>
            </a:r>
            <a:br>
              <a:rPr lang="it-IT" sz="2400" dirty="0">
                <a:solidFill>
                  <a:srgbClr val="000000"/>
                </a:solidFill>
                <a:cs typeface="Arial" pitchFamily="34" charset="0"/>
              </a:rPr>
            </a:br>
            <a:endParaRPr lang="it-IT" sz="2400" dirty="0">
              <a:solidFill>
                <a:srgbClr val="000000"/>
              </a:solidFill>
              <a:cs typeface="Arial" pitchFamily="34" charset="0"/>
            </a:endParaRPr>
          </a:p>
          <a:p>
            <a:r>
              <a:rPr lang="it-IT" sz="2400" dirty="0">
                <a:solidFill>
                  <a:srgbClr val="000000"/>
                </a:solidFill>
                <a:cs typeface="Arial" pitchFamily="34" charset="0"/>
              </a:rPr>
              <a:t>- casi in cui la distribuzione di probabilità non è uniforme </a:t>
            </a:r>
            <a:br>
              <a:rPr lang="it-IT" sz="2400" dirty="0">
                <a:solidFill>
                  <a:srgbClr val="000000"/>
                </a:solidFill>
                <a:cs typeface="Arial" pitchFamily="34" charset="0"/>
              </a:rPr>
            </a:br>
            <a:r>
              <a:rPr lang="it-IT" sz="2400" dirty="0">
                <a:solidFill>
                  <a:srgbClr val="000000"/>
                </a:solidFill>
                <a:cs typeface="Arial" pitchFamily="34" charset="0"/>
              </a:rPr>
              <a:t/>
            </a:r>
            <a:br>
              <a:rPr lang="it-IT" sz="2400" dirty="0">
                <a:solidFill>
                  <a:srgbClr val="000000"/>
                </a:solidFill>
                <a:cs typeface="Arial" pitchFamily="34" charset="0"/>
              </a:rPr>
            </a:br>
            <a:r>
              <a:rPr lang="it-IT" sz="2400" dirty="0">
                <a:solidFill>
                  <a:srgbClr val="000000"/>
                </a:solidFill>
                <a:cs typeface="Arial" pitchFamily="34" charset="0"/>
              </a:rPr>
              <a:t>- casi in cui la distribuzione di probabilità non è ricavabile a priori dalla simmetria dell‘esperimento.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13</a:t>
            </a:r>
            <a:endParaRPr lang="en-US"/>
          </a:p>
        </p:txBody>
      </p:sp>
      <p:sp>
        <p:nvSpPr>
          <p:cNvPr id="8" name="Slide Number Placeholder 5"/>
          <p:cNvSpPr>
            <a:spLocks noGrp="1"/>
          </p:cNvSpPr>
          <p:nvPr>
            <p:ph type="sldNum" sz="quarter" idx="12"/>
          </p:nvPr>
        </p:nvSpPr>
        <p:spPr/>
        <p:txBody>
          <a:bodyPr/>
          <a:lstStyle/>
          <a:p>
            <a:fld id="{8C0BA1B2-58B6-42E7-94A8-701DA649246F}" type="slidenum">
              <a:rPr lang="en-US"/>
              <a:pPr/>
              <a:t>38</a:t>
            </a:fld>
            <a:endParaRPr lang="en-US"/>
          </a:p>
        </p:txBody>
      </p:sp>
      <p:sp>
        <p:nvSpPr>
          <p:cNvPr id="165890" name="Rectangle 2"/>
          <p:cNvSpPr>
            <a:spLocks noGrp="1" noChangeArrowheads="1"/>
          </p:cNvSpPr>
          <p:nvPr>
            <p:ph type="title"/>
          </p:nvPr>
        </p:nvSpPr>
        <p:spPr/>
        <p:txBody>
          <a:bodyPr/>
          <a:lstStyle/>
          <a:p>
            <a:r>
              <a:rPr lang="it-IT"/>
              <a:t>Probabilità empirica/3</a:t>
            </a:r>
          </a:p>
        </p:txBody>
      </p:sp>
      <p:sp>
        <p:nvSpPr>
          <p:cNvPr id="165896" name="Text Box 4"/>
          <p:cNvSpPr txBox="1">
            <a:spLocks noChangeArrowheads="1"/>
          </p:cNvSpPr>
          <p:nvPr/>
        </p:nvSpPr>
        <p:spPr bwMode="auto">
          <a:xfrm>
            <a:off x="0" y="908050"/>
            <a:ext cx="8732838"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000">
                <a:solidFill>
                  <a:srgbClr val="000000"/>
                </a:solidFill>
                <a:cs typeface="Arial" pitchFamily="34" charset="0"/>
              </a:rPr>
              <a:t>N1: </a:t>
            </a:r>
            <a:r>
              <a:rPr lang="it-IT" sz="2000">
                <a:solidFill>
                  <a:srgbClr val="CC3300"/>
                </a:solidFill>
                <a:cs typeface="Arial" pitchFamily="34" charset="0"/>
              </a:rPr>
              <a:t>la probabilità empirica</a:t>
            </a:r>
            <a:r>
              <a:rPr lang="it-IT" sz="2000">
                <a:solidFill>
                  <a:srgbClr val="000000"/>
                </a:solidFill>
                <a:cs typeface="Arial" pitchFamily="34" charset="0"/>
              </a:rPr>
              <a:t> …non è una proprietà solo dell'esperimento ma... </a:t>
            </a:r>
            <a:r>
              <a:rPr lang="it-IT" sz="2000" b="1">
                <a:solidFill>
                  <a:srgbClr val="008000"/>
                </a:solidFill>
                <a:cs typeface="Arial" pitchFamily="34" charset="0"/>
              </a:rPr>
              <a:t>dipende del particolare gruppo su cui viene calcolata</a:t>
            </a:r>
            <a:r>
              <a:rPr lang="it-IT" sz="2000">
                <a:solidFill>
                  <a:srgbClr val="000000"/>
                </a:solidFill>
                <a:cs typeface="Arial" pitchFamily="34" charset="0"/>
              </a:rPr>
              <a:t>. </a:t>
            </a:r>
            <a:br>
              <a:rPr lang="it-IT" sz="2000">
                <a:solidFill>
                  <a:srgbClr val="000000"/>
                </a:solidFill>
                <a:cs typeface="Arial" pitchFamily="34" charset="0"/>
              </a:rPr>
            </a:br>
            <a:r>
              <a:rPr lang="it-IT" sz="2000">
                <a:solidFill>
                  <a:srgbClr val="000000"/>
                </a:solidFill>
                <a:cs typeface="Arial" pitchFamily="34" charset="0"/>
              </a:rPr>
              <a:t/>
            </a:r>
            <a:br>
              <a:rPr lang="it-IT" sz="2000">
                <a:solidFill>
                  <a:srgbClr val="000000"/>
                </a:solidFill>
                <a:cs typeface="Arial" pitchFamily="34" charset="0"/>
              </a:rPr>
            </a:br>
            <a:r>
              <a:rPr lang="it-IT" sz="1600">
                <a:solidFill>
                  <a:srgbClr val="000000"/>
                </a:solidFill>
                <a:cs typeface="Arial" pitchFamily="34" charset="0"/>
              </a:rPr>
              <a:t>Es: la probabilità di sopravvivenza ad una certa età, calcolata su diversi campioni di popolazione a cui una stessa persona appartiene (maschi, femmine, fumatori, non fumatori, deltaplanisti, ecc.), risulta diversa. </a:t>
            </a:r>
            <a:endParaRPr lang="it-IT">
              <a:solidFill>
                <a:srgbClr val="000000"/>
              </a:solidFill>
              <a:cs typeface="Arial" pitchFamily="34" charset="0"/>
            </a:endParaRPr>
          </a:p>
        </p:txBody>
      </p:sp>
      <p:sp>
        <p:nvSpPr>
          <p:cNvPr id="4" name="Text Box 4"/>
          <p:cNvSpPr txBox="1">
            <a:spLocks noChangeArrowheads="1"/>
          </p:cNvSpPr>
          <p:nvPr/>
        </p:nvSpPr>
        <p:spPr bwMode="auto">
          <a:xfrm>
            <a:off x="0" y="3068638"/>
            <a:ext cx="90011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000">
                <a:solidFill>
                  <a:srgbClr val="000000"/>
                </a:solidFill>
                <a:cs typeface="Arial" pitchFamily="34" charset="0"/>
              </a:rPr>
              <a:t>N2: … </a:t>
            </a:r>
            <a:r>
              <a:rPr lang="it-IT" sz="2000" b="1">
                <a:solidFill>
                  <a:srgbClr val="008000"/>
                </a:solidFill>
                <a:cs typeface="Arial" pitchFamily="34" charset="0"/>
              </a:rPr>
              <a:t>si può rigorosamente applicare soltanto agli esperimenti ripetibili</a:t>
            </a:r>
            <a:r>
              <a:rPr lang="it-IT" sz="2000" b="1">
                <a:solidFill>
                  <a:srgbClr val="000000"/>
                </a:solidFill>
                <a:cs typeface="Arial" pitchFamily="34" charset="0"/>
              </a:rPr>
              <a:t/>
            </a:r>
            <a:br>
              <a:rPr lang="it-IT" sz="2000" b="1">
                <a:solidFill>
                  <a:srgbClr val="000000"/>
                </a:solidFill>
                <a:cs typeface="Arial" pitchFamily="34" charset="0"/>
              </a:rPr>
            </a:br>
            <a:r>
              <a:rPr lang="it-IT" sz="2000">
                <a:solidFill>
                  <a:srgbClr val="000000"/>
                </a:solidFill>
                <a:cs typeface="Arial" pitchFamily="34" charset="0"/>
              </a:rPr>
              <a:t>per i quali il limite per N che tende all'infinito ha senso. </a:t>
            </a:r>
            <a:br>
              <a:rPr lang="it-IT" sz="2000">
                <a:solidFill>
                  <a:srgbClr val="000000"/>
                </a:solidFill>
                <a:cs typeface="Arial" pitchFamily="34" charset="0"/>
              </a:rPr>
            </a:br>
            <a:r>
              <a:rPr lang="it-IT" sz="2000">
                <a:solidFill>
                  <a:srgbClr val="000000"/>
                </a:solidFill>
                <a:cs typeface="Arial" pitchFamily="34" charset="0"/>
              </a:rPr>
              <a:t/>
            </a:r>
            <a:br>
              <a:rPr lang="it-IT" sz="2000">
                <a:solidFill>
                  <a:srgbClr val="000000"/>
                </a:solidFill>
                <a:cs typeface="Arial" pitchFamily="34" charset="0"/>
              </a:rPr>
            </a:br>
            <a:r>
              <a:rPr lang="it-IT" sz="1600">
                <a:solidFill>
                  <a:srgbClr val="000000"/>
                </a:solidFill>
                <a:cs typeface="Arial" pitchFamily="34" charset="0"/>
              </a:rPr>
              <a:t>Es: Il risultato di una partita di calcio, il tempo atmosferico di domani e molte altre situazioni della vita quotidiana </a:t>
            </a:r>
            <a:r>
              <a:rPr lang="it-IT" sz="1600" b="1">
                <a:solidFill>
                  <a:srgbClr val="000000"/>
                </a:solidFill>
                <a:cs typeface="Arial" pitchFamily="34" charset="0"/>
              </a:rPr>
              <a:t>non</a:t>
            </a:r>
            <a:r>
              <a:rPr lang="it-IT" sz="1600">
                <a:solidFill>
                  <a:srgbClr val="000000"/>
                </a:solidFill>
                <a:cs typeface="Arial" pitchFamily="34" charset="0"/>
              </a:rPr>
              <a:t> sono soggette all'uso di questa definizione di probabilità.</a:t>
            </a:r>
          </a:p>
        </p:txBody>
      </p:sp>
      <p:sp>
        <p:nvSpPr>
          <p:cNvPr id="5" name="Text Box 4"/>
          <p:cNvSpPr txBox="1">
            <a:spLocks noChangeArrowheads="1"/>
          </p:cNvSpPr>
          <p:nvPr/>
        </p:nvSpPr>
        <p:spPr bwMode="auto">
          <a:xfrm>
            <a:off x="142875" y="4714875"/>
            <a:ext cx="8732838"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000">
                <a:solidFill>
                  <a:srgbClr val="000000"/>
                </a:solidFill>
                <a:cs typeface="Arial" pitchFamily="34" charset="0"/>
              </a:rPr>
              <a:t>N3: necessità di "operatività“:</a:t>
            </a:r>
            <a:br>
              <a:rPr lang="it-IT" sz="2000">
                <a:solidFill>
                  <a:srgbClr val="000000"/>
                </a:solidFill>
                <a:cs typeface="Arial" pitchFamily="34" charset="0"/>
              </a:rPr>
            </a:br>
            <a:r>
              <a:rPr lang="it-IT" sz="2000">
                <a:solidFill>
                  <a:srgbClr val="000000"/>
                </a:solidFill>
                <a:cs typeface="Arial" pitchFamily="34" charset="0"/>
              </a:rPr>
              <a:t>(quasi) tutti sono concordi nel definirla come </a:t>
            </a:r>
            <a:br>
              <a:rPr lang="it-IT" sz="2000">
                <a:solidFill>
                  <a:srgbClr val="000000"/>
                </a:solidFill>
                <a:cs typeface="Arial" pitchFamily="34" charset="0"/>
              </a:rPr>
            </a:br>
            <a:r>
              <a:rPr lang="it-IT" sz="2000" b="1">
                <a:solidFill>
                  <a:srgbClr val="000000"/>
                </a:solidFill>
                <a:cs typeface="Arial" pitchFamily="34" charset="0"/>
              </a:rPr>
              <a:t>il valore della frequenza relativa di successo </a:t>
            </a:r>
            <a:r>
              <a:rPr lang="it-IT" sz="2000" b="1" u="sng">
                <a:solidFill>
                  <a:schemeClr val="accent2"/>
                </a:solidFill>
                <a:cs typeface="Arial" pitchFamily="34" charset="0"/>
              </a:rPr>
              <a:t>su un numero di prove sufficientemente grande </a:t>
            </a:r>
            <a:br>
              <a:rPr lang="it-IT" sz="2000" b="1" u="sng">
                <a:solidFill>
                  <a:schemeClr val="accent2"/>
                </a:solidFill>
                <a:cs typeface="Arial" pitchFamily="34" charset="0"/>
              </a:rPr>
            </a:br>
            <a:r>
              <a:rPr lang="it-IT" sz="2000" b="1">
                <a:solidFill>
                  <a:srgbClr val="000000"/>
                </a:solidFill>
                <a:cs typeface="Arial" pitchFamily="34" charset="0"/>
              </a:rPr>
              <a:t/>
            </a:r>
            <a:br>
              <a:rPr lang="it-IT" sz="2000" b="1">
                <a:solidFill>
                  <a:srgbClr val="000000"/>
                </a:solidFill>
                <a:cs typeface="Arial" pitchFamily="34" charset="0"/>
              </a:rPr>
            </a:br>
            <a:r>
              <a:rPr lang="it-IT" sz="1600">
                <a:solidFill>
                  <a:srgbClr val="000000"/>
                </a:solidFill>
                <a:cs typeface="Arial" pitchFamily="34" charset="0"/>
              </a:rPr>
              <a:t>non necessariamente tendente all'infinito!!!!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13</a:t>
            </a:r>
            <a:endParaRPr lang="en-US"/>
          </a:p>
        </p:txBody>
      </p:sp>
      <p:sp>
        <p:nvSpPr>
          <p:cNvPr id="7" name="Slide Number Placeholder 5"/>
          <p:cNvSpPr>
            <a:spLocks noGrp="1"/>
          </p:cNvSpPr>
          <p:nvPr>
            <p:ph type="sldNum" sz="quarter" idx="12"/>
          </p:nvPr>
        </p:nvSpPr>
        <p:spPr/>
        <p:txBody>
          <a:bodyPr/>
          <a:lstStyle/>
          <a:p>
            <a:fld id="{737E1CB1-2228-48C6-AAFC-83FF72504F30}" type="slidenum">
              <a:rPr lang="en-US"/>
              <a:pPr/>
              <a:t>39</a:t>
            </a:fld>
            <a:endParaRPr lang="en-US"/>
          </a:p>
        </p:txBody>
      </p:sp>
      <p:sp>
        <p:nvSpPr>
          <p:cNvPr id="178185" name="Rectangle 9"/>
          <p:cNvSpPr>
            <a:spLocks noGrp="1" noChangeArrowheads="1"/>
          </p:cNvSpPr>
          <p:nvPr>
            <p:ph type="title"/>
          </p:nvPr>
        </p:nvSpPr>
        <p:spPr>
          <a:noFill/>
          <a:ln/>
        </p:spPr>
        <p:txBody>
          <a:bodyPr/>
          <a:lstStyle/>
          <a:p>
            <a:r>
              <a:rPr lang="it-IT"/>
              <a:t>Come si usa la probabilità – predizione</a:t>
            </a:r>
          </a:p>
        </p:txBody>
      </p:sp>
      <p:sp>
        <p:nvSpPr>
          <p:cNvPr id="178186" name="Rectangle 10"/>
          <p:cNvSpPr>
            <a:spLocks noGrp="1" noChangeArrowheads="1"/>
          </p:cNvSpPr>
          <p:nvPr>
            <p:ph type="body" idx="1"/>
          </p:nvPr>
        </p:nvSpPr>
        <p:spPr>
          <a:noFill/>
          <a:ln/>
        </p:spPr>
        <p:txBody>
          <a:bodyPr/>
          <a:lstStyle/>
          <a:p>
            <a:pPr>
              <a:lnSpc>
                <a:spcPct val="90000"/>
              </a:lnSpc>
            </a:pPr>
            <a:r>
              <a:rPr lang="it-IT" dirty="0"/>
              <a:t>al di là della particolare definizione di probabilità, se conosco la probabilità P(x) di un evento x, posso inferire che cosa succederà, cioè quante volte (M) uscirà il risultato x, in una serie di N esperimenti/prove – cioè si inverte la        definizione di probabilità</a:t>
            </a:r>
          </a:p>
          <a:p>
            <a:pPr>
              <a:lnSpc>
                <a:spcPct val="90000"/>
              </a:lnSpc>
              <a:buFontTx/>
              <a:buNone/>
            </a:pPr>
            <a:r>
              <a:rPr lang="it-IT" dirty="0"/>
              <a:t>	M = P(x)N</a:t>
            </a:r>
          </a:p>
          <a:p>
            <a:pPr>
              <a:lnSpc>
                <a:spcPct val="90000"/>
              </a:lnSpc>
              <a:buFontTx/>
              <a:buNone/>
            </a:pPr>
            <a:r>
              <a:rPr lang="it-IT" dirty="0"/>
              <a:t>	è il valore più probabile (</a:t>
            </a:r>
            <a:r>
              <a:rPr lang="it-IT" dirty="0">
                <a:solidFill>
                  <a:srgbClr val="990033"/>
                </a:solidFill>
              </a:rPr>
              <a:t>intero,                              se la variabile aleatoria x è intera</a:t>
            </a:r>
            <a:r>
              <a:rPr lang="it-IT" dirty="0"/>
              <a:t>)</a:t>
            </a:r>
          </a:p>
          <a:p>
            <a:pPr>
              <a:lnSpc>
                <a:spcPct val="90000"/>
              </a:lnSpc>
            </a:pPr>
            <a:r>
              <a:rPr lang="it-IT" dirty="0"/>
              <a:t>es. dado, 100 lanci, M = P(5)N = 100/6 = 17 </a:t>
            </a:r>
          </a:p>
          <a:p>
            <a:pPr>
              <a:lnSpc>
                <a:spcPct val="90000"/>
              </a:lnSpc>
              <a:buFontTx/>
              <a:buNone/>
            </a:pPr>
            <a:r>
              <a:rPr lang="it-IT" dirty="0"/>
              <a:t>	</a:t>
            </a:r>
            <a:r>
              <a:rPr lang="it-IT" sz="2200" dirty="0">
                <a:solidFill>
                  <a:schemeClr val="hlink"/>
                </a:solidFill>
              </a:rPr>
              <a:t>NB 16.66... sarebbe il valor medio su un gran numero di serie di 100 lanci ciascuna</a:t>
            </a:r>
            <a:r>
              <a:rPr lang="it-IT" dirty="0"/>
              <a:t> </a:t>
            </a:r>
          </a:p>
        </p:txBody>
      </p:sp>
      <p:pic>
        <p:nvPicPr>
          <p:cNvPr id="178187" name="Picture 11" descr="img16-20 roulette0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2708275"/>
            <a:ext cx="2057400" cy="2038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mar 13</a:t>
            </a:r>
            <a:endParaRPr lang="en-US"/>
          </a:p>
        </p:txBody>
      </p:sp>
      <p:sp>
        <p:nvSpPr>
          <p:cNvPr id="13" name="Slide Number Placeholder 5"/>
          <p:cNvSpPr>
            <a:spLocks noGrp="1"/>
          </p:cNvSpPr>
          <p:nvPr>
            <p:ph type="sldNum" sz="quarter" idx="12"/>
          </p:nvPr>
        </p:nvSpPr>
        <p:spPr/>
        <p:txBody>
          <a:bodyPr/>
          <a:lstStyle/>
          <a:p>
            <a:fld id="{F19AFE98-16F3-492D-A753-1A87718CBD81}" type="slidenum">
              <a:rPr lang="en-US"/>
              <a:pPr/>
              <a:t>4</a:t>
            </a:fld>
            <a:endParaRPr lang="en-US"/>
          </a:p>
        </p:txBody>
      </p:sp>
      <p:sp>
        <p:nvSpPr>
          <p:cNvPr id="68610" name="Rectangle 2"/>
          <p:cNvSpPr>
            <a:spLocks noGrp="1" noChangeArrowheads="1"/>
          </p:cNvSpPr>
          <p:nvPr>
            <p:ph type="title"/>
          </p:nvPr>
        </p:nvSpPr>
        <p:spPr/>
        <p:txBody>
          <a:bodyPr/>
          <a:lstStyle/>
          <a:p>
            <a:r>
              <a:rPr lang="it-IT" sz="2600"/>
              <a:t>URL consigliati - Fisica</a:t>
            </a:r>
          </a:p>
        </p:txBody>
      </p:sp>
      <p:sp>
        <p:nvSpPr>
          <p:cNvPr id="68611" name="Rectangle 3"/>
          <p:cNvSpPr>
            <a:spLocks noGrp="1" noChangeArrowheads="1"/>
          </p:cNvSpPr>
          <p:nvPr>
            <p:ph type="body" idx="1"/>
          </p:nvPr>
        </p:nvSpPr>
        <p:spPr>
          <a:xfrm>
            <a:off x="179388" y="908050"/>
            <a:ext cx="8785225" cy="5400675"/>
          </a:xfrm>
        </p:spPr>
        <p:txBody>
          <a:bodyPr/>
          <a:lstStyle/>
          <a:p>
            <a:pPr>
              <a:lnSpc>
                <a:spcPct val="90000"/>
              </a:lnSpc>
            </a:pPr>
            <a:r>
              <a:rPr lang="it-IT" dirty="0"/>
              <a:t>pagina principale per gli studenti di CTF </a:t>
            </a:r>
          </a:p>
          <a:p>
            <a:pPr algn="r">
              <a:lnSpc>
                <a:spcPct val="90000"/>
              </a:lnSpc>
              <a:buFontTx/>
              <a:buNone/>
            </a:pPr>
            <a:r>
              <a:rPr lang="it-IT" dirty="0"/>
              <a:t>   </a:t>
            </a:r>
            <a:r>
              <a:rPr lang="it-IT" b="1" dirty="0">
                <a:hlinkClick r:id="rId2"/>
              </a:rPr>
              <a:t>http://www.bo.infn.it/ctf/eser</a:t>
            </a:r>
            <a:endParaRPr lang="it-IT" b="1" dirty="0"/>
          </a:p>
          <a:p>
            <a:pPr>
              <a:lnSpc>
                <a:spcPct val="90000"/>
              </a:lnSpc>
            </a:pPr>
            <a:r>
              <a:rPr lang="it-IT" dirty="0" smtClean="0"/>
              <a:t>[programma </a:t>
            </a:r>
            <a:r>
              <a:rPr lang="it-IT" dirty="0"/>
              <a:t>del corso (link nella pag. </a:t>
            </a:r>
            <a:r>
              <a:rPr lang="it-IT" dirty="0" err="1"/>
              <a:t>pr</a:t>
            </a:r>
            <a:r>
              <a:rPr lang="it-IT" dirty="0" smtClean="0"/>
              <a:t>.)         ]</a:t>
            </a:r>
            <a:endParaRPr lang="it-IT" dirty="0"/>
          </a:p>
          <a:p>
            <a:pPr>
              <a:lnSpc>
                <a:spcPct val="90000"/>
              </a:lnSpc>
            </a:pPr>
            <a:r>
              <a:rPr lang="it-IT" b="1" u="sng" dirty="0">
                <a:solidFill>
                  <a:srgbClr val="FF3300"/>
                </a:solidFill>
              </a:rPr>
              <a:t>eserciziario elettronico</a:t>
            </a:r>
            <a:r>
              <a:rPr lang="it-IT" dirty="0"/>
              <a:t> (link nella pag. </a:t>
            </a:r>
            <a:r>
              <a:rPr lang="it-IT" dirty="0" err="1"/>
              <a:t>pr</a:t>
            </a:r>
            <a:r>
              <a:rPr lang="it-IT" dirty="0"/>
              <a:t>.) </a:t>
            </a:r>
          </a:p>
          <a:p>
            <a:pPr>
              <a:lnSpc>
                <a:spcPct val="90000"/>
              </a:lnSpc>
            </a:pPr>
            <a:r>
              <a:rPr lang="it-IT" dirty="0" smtClean="0"/>
              <a:t>[meccanica </a:t>
            </a:r>
            <a:r>
              <a:rPr lang="it-IT" dirty="0"/>
              <a:t>dei </a:t>
            </a:r>
            <a:r>
              <a:rPr lang="it-IT" dirty="0" smtClean="0"/>
              <a:t>fluidi] </a:t>
            </a:r>
            <a:endParaRPr lang="it-IT" dirty="0"/>
          </a:p>
          <a:p>
            <a:pPr algn="r">
              <a:lnSpc>
                <a:spcPct val="90000"/>
              </a:lnSpc>
              <a:buFontTx/>
              <a:buNone/>
            </a:pPr>
            <a:r>
              <a:rPr lang="it-IT" dirty="0"/>
              <a:t> </a:t>
            </a:r>
            <a:r>
              <a:rPr lang="it-IT" dirty="0">
                <a:hlinkClick r:id="rId3"/>
              </a:rPr>
              <a:t>http://ishtar.df.unibo.it/mflu/html/cover.html</a:t>
            </a:r>
            <a:endParaRPr lang="it-IT" dirty="0"/>
          </a:p>
          <a:p>
            <a:pPr>
              <a:lnSpc>
                <a:spcPct val="90000"/>
              </a:lnSpc>
            </a:pPr>
            <a:r>
              <a:rPr lang="it-IT" dirty="0" smtClean="0"/>
              <a:t>[diffusione </a:t>
            </a:r>
            <a:r>
              <a:rPr lang="it-IT" dirty="0"/>
              <a:t>nelle </a:t>
            </a:r>
            <a:r>
              <a:rPr lang="it-IT" dirty="0" smtClean="0"/>
              <a:t>soluzioni] </a:t>
            </a:r>
            <a:endParaRPr lang="it-IT" dirty="0"/>
          </a:p>
          <a:p>
            <a:pPr algn="r">
              <a:lnSpc>
                <a:spcPct val="90000"/>
              </a:lnSpc>
              <a:buFontTx/>
              <a:buNone/>
            </a:pPr>
            <a:r>
              <a:rPr lang="it-IT" dirty="0"/>
              <a:t> </a:t>
            </a:r>
            <a:r>
              <a:rPr lang="it-IT" dirty="0">
                <a:hlinkClick r:id="rId4"/>
              </a:rPr>
              <a:t>http://ishtar.df.unibo.it/dif/html/diffu/index.html</a:t>
            </a:r>
            <a:endParaRPr lang="it-IT" dirty="0"/>
          </a:p>
          <a:p>
            <a:pPr>
              <a:lnSpc>
                <a:spcPct val="90000"/>
              </a:lnSpc>
            </a:pPr>
            <a:r>
              <a:rPr lang="it-IT" dirty="0" smtClean="0"/>
              <a:t>[corrente </a:t>
            </a:r>
            <a:r>
              <a:rPr lang="it-IT" dirty="0"/>
              <a:t>elettrica e </a:t>
            </a:r>
            <a:r>
              <a:rPr lang="it-IT" dirty="0" smtClean="0"/>
              <a:t>circuiti]</a:t>
            </a:r>
            <a:endParaRPr lang="it-IT" dirty="0"/>
          </a:p>
          <a:p>
            <a:pPr>
              <a:lnSpc>
                <a:spcPct val="90000"/>
              </a:lnSpc>
              <a:buFontTx/>
              <a:buNone/>
            </a:pPr>
            <a:r>
              <a:rPr lang="it-IT" dirty="0"/>
              <a:t>    	 </a:t>
            </a:r>
            <a:r>
              <a:rPr lang="it-IT" dirty="0">
                <a:hlinkClick r:id="rId5"/>
              </a:rPr>
              <a:t>http://ishtar.df.unibo.it/em/elet/cover.html</a:t>
            </a:r>
            <a:endParaRPr lang="it-IT" dirty="0"/>
          </a:p>
          <a:p>
            <a:pPr>
              <a:lnSpc>
                <a:spcPct val="90000"/>
              </a:lnSpc>
            </a:pPr>
            <a:r>
              <a:rPr lang="it-IT" dirty="0" smtClean="0"/>
              <a:t>[modelli atomici] </a:t>
            </a:r>
          </a:p>
          <a:p>
            <a:pPr marL="0" indent="0">
              <a:lnSpc>
                <a:spcPct val="90000"/>
              </a:lnSpc>
              <a:buNone/>
            </a:pPr>
            <a:r>
              <a:rPr lang="it-IT" dirty="0"/>
              <a:t> </a:t>
            </a:r>
            <a:r>
              <a:rPr lang="it-IT" dirty="0" smtClean="0"/>
              <a:t>                             </a:t>
            </a:r>
            <a:r>
              <a:rPr lang="it-IT" dirty="0" smtClean="0">
                <a:hlinkClick r:id="rId6"/>
              </a:rPr>
              <a:t>http</a:t>
            </a:r>
            <a:r>
              <a:rPr lang="it-IT" dirty="0">
                <a:hlinkClick r:id="rId6"/>
              </a:rPr>
              <a:t>://ishtar.df.unibo.it/ma/index.htm</a:t>
            </a:r>
            <a:r>
              <a:rPr lang="it-IT" dirty="0"/>
              <a:t>   </a:t>
            </a:r>
          </a:p>
        </p:txBody>
      </p:sp>
      <p:sp>
        <p:nvSpPr>
          <p:cNvPr id="68612" name="AutoShape 4">
            <a:hlinkClick r:id="rId7" action="ppaction://program" highlightClick="1"/>
          </p:cNvPr>
          <p:cNvSpPr>
            <a:spLocks noChangeArrowheads="1"/>
          </p:cNvSpPr>
          <p:nvPr/>
        </p:nvSpPr>
        <p:spPr bwMode="auto">
          <a:xfrm>
            <a:off x="3348038" y="1412875"/>
            <a:ext cx="503237" cy="504825"/>
          </a:xfrm>
          <a:prstGeom prst="actionButtonDocumen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613" name="AutoShape 5">
            <a:hlinkClick r:id="rId8" action="ppaction://program" highlightClick="1"/>
          </p:cNvPr>
          <p:cNvSpPr>
            <a:spLocks noChangeArrowheads="1"/>
          </p:cNvSpPr>
          <p:nvPr/>
        </p:nvSpPr>
        <p:spPr bwMode="auto">
          <a:xfrm>
            <a:off x="7380288" y="1844675"/>
            <a:ext cx="503237" cy="504825"/>
          </a:xfrm>
          <a:prstGeom prst="actionButtonDocumen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614" name="AutoShape 6">
            <a:hlinkClick r:id="rId9" action="ppaction://program" highlightClick="1"/>
          </p:cNvPr>
          <p:cNvSpPr>
            <a:spLocks noChangeArrowheads="1"/>
          </p:cNvSpPr>
          <p:nvPr/>
        </p:nvSpPr>
        <p:spPr bwMode="auto">
          <a:xfrm>
            <a:off x="7812088" y="2349500"/>
            <a:ext cx="503237" cy="504825"/>
          </a:xfrm>
          <a:prstGeom prst="actionButtonDocumen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615" name="AutoShape 7">
            <a:hlinkClick r:id="rId10" action="ppaction://program" highlightClick="1"/>
          </p:cNvPr>
          <p:cNvSpPr>
            <a:spLocks noChangeArrowheads="1"/>
          </p:cNvSpPr>
          <p:nvPr/>
        </p:nvSpPr>
        <p:spPr bwMode="auto">
          <a:xfrm>
            <a:off x="1547813" y="3213100"/>
            <a:ext cx="503237" cy="504825"/>
          </a:xfrm>
          <a:prstGeom prst="actionButtonDocumen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616" name="AutoShape 8">
            <a:hlinkClick r:id="rId11" action="ppaction://program" highlightClick="1"/>
          </p:cNvPr>
          <p:cNvSpPr>
            <a:spLocks noChangeArrowheads="1"/>
          </p:cNvSpPr>
          <p:nvPr/>
        </p:nvSpPr>
        <p:spPr bwMode="auto">
          <a:xfrm>
            <a:off x="1042988" y="4149725"/>
            <a:ext cx="503237" cy="504825"/>
          </a:xfrm>
          <a:prstGeom prst="actionButtonDocumen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617" name="AutoShape 9">
            <a:hlinkClick r:id="rId12" action="ppaction://program" highlightClick="1"/>
          </p:cNvPr>
          <p:cNvSpPr>
            <a:spLocks noChangeArrowheads="1"/>
          </p:cNvSpPr>
          <p:nvPr/>
        </p:nvSpPr>
        <p:spPr bwMode="auto">
          <a:xfrm>
            <a:off x="684213" y="5157788"/>
            <a:ext cx="503237" cy="504825"/>
          </a:xfrm>
          <a:prstGeom prst="actionButtonDocumen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618" name="AutoShape 10">
            <a:hlinkClick r:id="rId12" action="ppaction://program" highlightClick="1"/>
          </p:cNvPr>
          <p:cNvSpPr>
            <a:spLocks noChangeArrowheads="1"/>
          </p:cNvSpPr>
          <p:nvPr/>
        </p:nvSpPr>
        <p:spPr bwMode="auto">
          <a:xfrm>
            <a:off x="2372529" y="6110637"/>
            <a:ext cx="503237" cy="504825"/>
          </a:xfrm>
          <a:prstGeom prst="actionButtonDocumen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 13</a:t>
            </a:r>
            <a:endParaRPr lang="en-US"/>
          </a:p>
        </p:txBody>
      </p:sp>
      <p:sp>
        <p:nvSpPr>
          <p:cNvPr id="10" name="Slide Number Placeholder 5"/>
          <p:cNvSpPr>
            <a:spLocks noGrp="1"/>
          </p:cNvSpPr>
          <p:nvPr>
            <p:ph type="sldNum" sz="quarter" idx="12"/>
          </p:nvPr>
        </p:nvSpPr>
        <p:spPr/>
        <p:txBody>
          <a:bodyPr/>
          <a:lstStyle/>
          <a:p>
            <a:fld id="{E5B492EB-0541-4C76-83BE-582CD4F0DBB2}" type="slidenum">
              <a:rPr lang="en-US"/>
              <a:pPr/>
              <a:t>40</a:t>
            </a:fld>
            <a:endParaRPr lang="en-US"/>
          </a:p>
        </p:txBody>
      </p:sp>
      <p:sp>
        <p:nvSpPr>
          <p:cNvPr id="166914" name="Rectangle 2"/>
          <p:cNvSpPr>
            <a:spLocks noGrp="1" noChangeArrowheads="1"/>
          </p:cNvSpPr>
          <p:nvPr>
            <p:ph type="title"/>
          </p:nvPr>
        </p:nvSpPr>
        <p:spPr/>
        <p:txBody>
          <a:bodyPr/>
          <a:lstStyle/>
          <a:p>
            <a:r>
              <a:rPr lang="it-IT" dirty="0"/>
              <a:t>Probabilità </a:t>
            </a:r>
            <a:r>
              <a:rPr lang="it-IT" dirty="0" smtClean="0"/>
              <a:t>soggettiva(*)</a:t>
            </a:r>
            <a:endParaRPr lang="it-IT" dirty="0"/>
          </a:p>
        </p:txBody>
      </p:sp>
      <p:sp>
        <p:nvSpPr>
          <p:cNvPr id="166920" name="Text Box 5"/>
          <p:cNvSpPr txBox="1">
            <a:spLocks noChangeArrowheads="1"/>
          </p:cNvSpPr>
          <p:nvPr/>
        </p:nvSpPr>
        <p:spPr bwMode="auto">
          <a:xfrm>
            <a:off x="179388" y="908050"/>
            <a:ext cx="89646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a:defRPr>
                <a:solidFill>
                  <a:schemeClr val="tx1"/>
                </a:solidFill>
                <a:latin typeface="Arial" pitchFamily="34" charset="0"/>
              </a:defRPr>
            </a:lvl1pPr>
            <a:lvl2pPr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lvl="1"/>
            <a:r>
              <a:rPr lang="it-IT" sz="2400" b="1">
                <a:solidFill>
                  <a:srgbClr val="000000"/>
                </a:solidFill>
                <a:cs typeface="Arial" pitchFamily="34" charset="0"/>
              </a:rPr>
              <a:t>La probabilità di un evento x è la misura del grado di fiducia che un individuo coerente attribuisce, secondo le sue informazioni e opinioni, all'avverarsi di x. </a:t>
            </a:r>
          </a:p>
        </p:txBody>
      </p:sp>
      <p:sp>
        <p:nvSpPr>
          <p:cNvPr id="6" name="Text Box 5"/>
          <p:cNvSpPr txBox="1">
            <a:spLocks noChangeArrowheads="1"/>
          </p:cNvSpPr>
          <p:nvPr/>
        </p:nvSpPr>
        <p:spPr bwMode="auto">
          <a:xfrm>
            <a:off x="179388" y="2214563"/>
            <a:ext cx="896461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dirty="0">
                <a:solidFill>
                  <a:srgbClr val="000000"/>
                </a:solidFill>
                <a:cs typeface="Arial" pitchFamily="34" charset="0"/>
              </a:rPr>
              <a:t>Definizione meno rigorosa, ma più spesso usata per formulare giudizi: </a:t>
            </a:r>
            <a:br>
              <a:rPr lang="it-IT" sz="2400" dirty="0">
                <a:solidFill>
                  <a:srgbClr val="000000"/>
                </a:solidFill>
                <a:cs typeface="Arial" pitchFamily="34" charset="0"/>
              </a:rPr>
            </a:br>
            <a:r>
              <a:rPr lang="it-IT" sz="1600" dirty="0">
                <a:solidFill>
                  <a:srgbClr val="000000"/>
                </a:solidFill>
                <a:cs typeface="Arial" pitchFamily="34" charset="0"/>
              </a:rPr>
              <a:t>Es: 	“credo che domenica la mia squadra riuscirà a vincere”, </a:t>
            </a:r>
            <a:br>
              <a:rPr lang="it-IT" sz="1600" dirty="0">
                <a:solidFill>
                  <a:srgbClr val="000000"/>
                </a:solidFill>
                <a:cs typeface="Arial" pitchFamily="34" charset="0"/>
              </a:rPr>
            </a:br>
            <a:r>
              <a:rPr lang="it-IT" sz="1600" dirty="0">
                <a:solidFill>
                  <a:srgbClr val="000000"/>
                </a:solidFill>
                <a:cs typeface="Arial" pitchFamily="34" charset="0"/>
              </a:rPr>
              <a:t>	“è facile che mi capiti una domanda sulla probabilità all’esame di fisica”, </a:t>
            </a:r>
          </a:p>
        </p:txBody>
      </p:sp>
      <p:sp>
        <p:nvSpPr>
          <p:cNvPr id="7" name="Text Box 5"/>
          <p:cNvSpPr txBox="1">
            <a:spLocks noChangeArrowheads="1"/>
          </p:cNvSpPr>
          <p:nvPr/>
        </p:nvSpPr>
        <p:spPr bwMode="auto">
          <a:xfrm>
            <a:off x="198863" y="3861048"/>
            <a:ext cx="87503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dirty="0">
                <a:solidFill>
                  <a:srgbClr val="000000"/>
                </a:solidFill>
                <a:cs typeface="Arial" pitchFamily="34" charset="0"/>
              </a:rPr>
              <a:t>Nota:</a:t>
            </a:r>
            <a:br>
              <a:rPr lang="it-IT" sz="2400" dirty="0">
                <a:solidFill>
                  <a:srgbClr val="000000"/>
                </a:solidFill>
                <a:cs typeface="Arial" pitchFamily="34" charset="0"/>
              </a:rPr>
            </a:br>
            <a:r>
              <a:rPr lang="it-IT" sz="2400" dirty="0">
                <a:solidFill>
                  <a:srgbClr val="000000"/>
                </a:solidFill>
                <a:cs typeface="Arial" pitchFamily="34" charset="0"/>
              </a:rPr>
              <a:t>Talvolta siamo forzati a assegnare un determinato grado di fiducia all’avverarsi di un evento.</a:t>
            </a:r>
            <a:br>
              <a:rPr lang="it-IT" sz="2400" dirty="0">
                <a:solidFill>
                  <a:srgbClr val="000000"/>
                </a:solidFill>
                <a:cs typeface="Arial" pitchFamily="34" charset="0"/>
              </a:rPr>
            </a:br>
            <a:endParaRPr lang="it-IT" sz="2400" dirty="0">
              <a:solidFill>
                <a:srgbClr val="000000"/>
              </a:solidFill>
              <a:cs typeface="Arial" pitchFamily="34" charset="0"/>
            </a:endParaRPr>
          </a:p>
          <a:p>
            <a:r>
              <a:rPr lang="it-IT" dirty="0">
                <a:solidFill>
                  <a:srgbClr val="000000"/>
                </a:solidFill>
                <a:cs typeface="Arial" pitchFamily="34" charset="0"/>
              </a:rPr>
              <a:t>Esempio: </a:t>
            </a:r>
            <a:br>
              <a:rPr lang="it-IT" dirty="0">
                <a:solidFill>
                  <a:srgbClr val="000000"/>
                </a:solidFill>
                <a:cs typeface="Arial" pitchFamily="34" charset="0"/>
              </a:rPr>
            </a:br>
            <a:r>
              <a:rPr lang="it-IT" dirty="0">
                <a:solidFill>
                  <a:srgbClr val="000000"/>
                </a:solidFill>
                <a:cs typeface="Arial" pitchFamily="34" charset="0"/>
              </a:rPr>
              <a:t>il grado di fiducia che diamo al fatto che il gruppo su cui abbiamo calcolato la frequenza di un evento sia effettivamente rappresentativo del campione totale.</a:t>
            </a:r>
          </a:p>
        </p:txBody>
      </p:sp>
      <p:sp>
        <p:nvSpPr>
          <p:cNvPr id="2" name="TextBox 1"/>
          <p:cNvSpPr txBox="1"/>
          <p:nvPr/>
        </p:nvSpPr>
        <p:spPr>
          <a:xfrm>
            <a:off x="248400" y="6368400"/>
            <a:ext cx="1531188" cy="369332"/>
          </a:xfrm>
          <a:prstGeom prst="rect">
            <a:avLst/>
          </a:prstGeom>
          <a:noFill/>
        </p:spPr>
        <p:txBody>
          <a:bodyPr wrap="none" rtlCol="0">
            <a:spAutoFit/>
          </a:bodyPr>
          <a:lstStyle/>
          <a:p>
            <a:r>
              <a:rPr lang="en-US" dirty="0" smtClean="0"/>
              <a:t>(*) </a:t>
            </a:r>
            <a:r>
              <a:rPr lang="en-US" dirty="0" err="1" smtClean="0"/>
              <a:t>facoltativo</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13</a:t>
            </a:r>
            <a:endParaRPr lang="en-US"/>
          </a:p>
        </p:txBody>
      </p:sp>
      <p:sp>
        <p:nvSpPr>
          <p:cNvPr id="6" name="Slide Number Placeholder 5"/>
          <p:cNvSpPr>
            <a:spLocks noGrp="1"/>
          </p:cNvSpPr>
          <p:nvPr>
            <p:ph type="sldNum" sz="quarter" idx="12"/>
          </p:nvPr>
        </p:nvSpPr>
        <p:spPr/>
        <p:txBody>
          <a:bodyPr/>
          <a:lstStyle/>
          <a:p>
            <a:fld id="{7F8D2605-40BF-4E79-A93F-D6299F2570B5}" type="slidenum">
              <a:rPr lang="en-US"/>
              <a:pPr/>
              <a:t>41</a:t>
            </a:fld>
            <a:endParaRPr lang="en-US"/>
          </a:p>
        </p:txBody>
      </p:sp>
      <p:sp>
        <p:nvSpPr>
          <p:cNvPr id="179202" name="Rectangle 2"/>
          <p:cNvSpPr>
            <a:spLocks noGrp="1" noChangeArrowheads="1"/>
          </p:cNvSpPr>
          <p:nvPr>
            <p:ph type="title"/>
          </p:nvPr>
        </p:nvSpPr>
        <p:spPr/>
        <p:txBody>
          <a:bodyPr/>
          <a:lstStyle/>
          <a:p>
            <a:r>
              <a:rPr lang="it-IT"/>
              <a:t>Teoremi sulla probabilità</a:t>
            </a:r>
          </a:p>
        </p:txBody>
      </p:sp>
      <p:sp>
        <p:nvSpPr>
          <p:cNvPr id="179203" name="Rectangle 3"/>
          <p:cNvSpPr>
            <a:spLocks noGrp="1" noChangeArrowheads="1"/>
          </p:cNvSpPr>
          <p:nvPr>
            <p:ph type="body" idx="1"/>
          </p:nvPr>
        </p:nvSpPr>
        <p:spPr/>
        <p:txBody>
          <a:bodyPr/>
          <a:lstStyle/>
          <a:p>
            <a:r>
              <a:rPr lang="it-IT">
                <a:solidFill>
                  <a:srgbClr val="990033"/>
                </a:solidFill>
              </a:rPr>
              <a:t>Teorema della somma</a:t>
            </a:r>
          </a:p>
          <a:p>
            <a:r>
              <a:rPr lang="it-IT">
                <a:solidFill>
                  <a:srgbClr val="990033"/>
                </a:solidFill>
              </a:rPr>
              <a:t>Teorema del prodotto</a:t>
            </a:r>
          </a:p>
          <a:p>
            <a:r>
              <a:rPr lang="it-IT">
                <a:solidFill>
                  <a:srgbClr val="990033"/>
                </a:solidFill>
              </a:rPr>
              <a:t>Teorema della probabilità composta</a:t>
            </a:r>
          </a:p>
          <a:p>
            <a:r>
              <a:rPr lang="it-IT">
                <a:solidFill>
                  <a:schemeClr val="hlink"/>
                </a:solidFill>
              </a:rPr>
              <a:t>Teorema della probabilità totale</a:t>
            </a:r>
          </a:p>
          <a:p>
            <a:r>
              <a:rPr lang="it-IT">
                <a:solidFill>
                  <a:schemeClr val="hlink"/>
                </a:solidFill>
              </a:rPr>
              <a:t>Teorema di Bayes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mar 13</a:t>
            </a:r>
            <a:endParaRPr lang="en-US"/>
          </a:p>
        </p:txBody>
      </p:sp>
      <p:sp>
        <p:nvSpPr>
          <p:cNvPr id="13" name="Slide Number Placeholder 5"/>
          <p:cNvSpPr>
            <a:spLocks noGrp="1"/>
          </p:cNvSpPr>
          <p:nvPr>
            <p:ph type="sldNum" sz="quarter" idx="12"/>
          </p:nvPr>
        </p:nvSpPr>
        <p:spPr/>
        <p:txBody>
          <a:bodyPr/>
          <a:lstStyle/>
          <a:p>
            <a:fld id="{C3B9E708-7A3C-47E2-8631-02522830AB1F}" type="slidenum">
              <a:rPr lang="en-US"/>
              <a:pPr/>
              <a:t>42</a:t>
            </a:fld>
            <a:endParaRPr lang="en-US"/>
          </a:p>
        </p:txBody>
      </p:sp>
      <p:sp>
        <p:nvSpPr>
          <p:cNvPr id="185346" name="Rectangle 2"/>
          <p:cNvSpPr>
            <a:spLocks noGrp="1" noChangeArrowheads="1"/>
          </p:cNvSpPr>
          <p:nvPr>
            <p:ph type="title"/>
          </p:nvPr>
        </p:nvSpPr>
        <p:spPr/>
        <p:txBody>
          <a:bodyPr/>
          <a:lstStyle/>
          <a:p>
            <a:r>
              <a:rPr lang="it-IT"/>
              <a:t>Teorema della somma</a:t>
            </a:r>
          </a:p>
        </p:txBody>
      </p:sp>
      <p:sp>
        <p:nvSpPr>
          <p:cNvPr id="185348" name="Text Box 5"/>
          <p:cNvSpPr txBox="1">
            <a:spLocks noChangeArrowheads="1"/>
          </p:cNvSpPr>
          <p:nvPr/>
        </p:nvSpPr>
        <p:spPr bwMode="auto">
          <a:xfrm>
            <a:off x="250825" y="1341438"/>
            <a:ext cx="8642350" cy="255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a:cs typeface="Arial" pitchFamily="34" charset="0"/>
              </a:rPr>
              <a:t>Per due eventi qualsiasi x e y, non necessariamente mutuamente escludentesi, vale</a:t>
            </a:r>
          </a:p>
          <a:p>
            <a:endParaRPr lang="it-IT" sz="2400">
              <a:cs typeface="Arial" pitchFamily="34" charset="0"/>
            </a:endParaRPr>
          </a:p>
          <a:p>
            <a:pPr algn="ctr"/>
            <a:r>
              <a:rPr lang="it-IT" sz="2400" b="1">
                <a:cs typeface="Arial" pitchFamily="34" charset="0"/>
              </a:rPr>
              <a:t>P(x</a:t>
            </a:r>
            <a:r>
              <a:rPr lang="it-IT" sz="2400" b="1">
                <a:cs typeface="Arial" pitchFamily="34" charset="0"/>
                <a:sym typeface="Symbol" pitchFamily="18" charset="2"/>
              </a:rPr>
              <a:t>y) = P(x) + P(y) – P(xy)</a:t>
            </a:r>
          </a:p>
          <a:p>
            <a:pPr algn="ctr"/>
            <a:endParaRPr lang="it-IT" sz="2400" b="1">
              <a:cs typeface="Arial" pitchFamily="34" charset="0"/>
              <a:sym typeface="Symbol" pitchFamily="18" charset="2"/>
            </a:endParaRPr>
          </a:p>
          <a:p>
            <a:pPr algn="ctr"/>
            <a:r>
              <a:rPr lang="it-IT">
                <a:cs typeface="Arial" pitchFamily="34" charset="0"/>
                <a:sym typeface="Symbol" pitchFamily="18" charset="2"/>
              </a:rPr>
              <a:t>( ovvero </a:t>
            </a:r>
            <a:r>
              <a:rPr lang="it-IT" b="1">
                <a:cs typeface="Arial" pitchFamily="34" charset="0"/>
                <a:sym typeface="Symbol" pitchFamily="18" charset="2"/>
              </a:rPr>
              <a:t> P(x+y) = P(x) + P(y) – P(xy)</a:t>
            </a:r>
            <a:r>
              <a:rPr lang="it-IT">
                <a:cs typeface="Arial" pitchFamily="34" charset="0"/>
                <a:sym typeface="Symbol" pitchFamily="18" charset="2"/>
              </a:rPr>
              <a:t>   )</a:t>
            </a:r>
          </a:p>
          <a:p>
            <a:pPr algn="ctr"/>
            <a:endParaRPr lang="it-IT" sz="2400">
              <a:cs typeface="Arial" pitchFamily="34" charset="0"/>
              <a:sym typeface="Symbol" pitchFamily="18" charset="2"/>
            </a:endParaRPr>
          </a:p>
        </p:txBody>
      </p:sp>
      <p:sp>
        <p:nvSpPr>
          <p:cNvPr id="185349" name="Oval 6"/>
          <p:cNvSpPr>
            <a:spLocks noChangeArrowheads="1"/>
          </p:cNvSpPr>
          <p:nvPr/>
        </p:nvSpPr>
        <p:spPr bwMode="auto">
          <a:xfrm>
            <a:off x="2555875" y="4365625"/>
            <a:ext cx="2305050" cy="2016125"/>
          </a:xfrm>
          <a:prstGeom prst="ellipse">
            <a:avLst/>
          </a:prstGeom>
          <a:solidFill>
            <a:srgbClr val="FF6600">
              <a:alpha val="50195"/>
            </a:srgbClr>
          </a:solidFill>
          <a:ln w="9525">
            <a:solidFill>
              <a:schemeClr val="tx1"/>
            </a:solidFill>
            <a:round/>
            <a:headEnd/>
            <a:tailEnd/>
          </a:ln>
        </p:spPr>
        <p:txBody>
          <a:bodyPr wrap="none" anchor="ctr"/>
          <a:lstStyle/>
          <a:p>
            <a:pPr algn="l"/>
            <a:endParaRPr lang="it-IT">
              <a:cs typeface="Arial" pitchFamily="34" charset="0"/>
            </a:endParaRPr>
          </a:p>
        </p:txBody>
      </p:sp>
      <p:sp>
        <p:nvSpPr>
          <p:cNvPr id="185350" name="Oval 7"/>
          <p:cNvSpPr>
            <a:spLocks noChangeArrowheads="1"/>
          </p:cNvSpPr>
          <p:nvPr/>
        </p:nvSpPr>
        <p:spPr bwMode="auto">
          <a:xfrm>
            <a:off x="3851275" y="4365625"/>
            <a:ext cx="2881313" cy="1944688"/>
          </a:xfrm>
          <a:prstGeom prst="ellipse">
            <a:avLst/>
          </a:prstGeom>
          <a:solidFill>
            <a:srgbClr val="0000FF">
              <a:alpha val="50195"/>
            </a:srgbClr>
          </a:solidFill>
          <a:ln w="9525">
            <a:solidFill>
              <a:schemeClr val="tx1"/>
            </a:solidFill>
            <a:round/>
            <a:headEnd/>
            <a:tailEnd/>
          </a:ln>
        </p:spPr>
        <p:txBody>
          <a:bodyPr wrap="none" anchor="ctr"/>
          <a:lstStyle/>
          <a:p>
            <a:pPr algn="l"/>
            <a:endParaRPr lang="it-IT">
              <a:cs typeface="Arial" pitchFamily="34" charset="0"/>
            </a:endParaRPr>
          </a:p>
        </p:txBody>
      </p:sp>
      <p:sp>
        <p:nvSpPr>
          <p:cNvPr id="185351" name="Text Box 8"/>
          <p:cNvSpPr txBox="1">
            <a:spLocks noChangeArrowheads="1"/>
          </p:cNvSpPr>
          <p:nvPr/>
        </p:nvSpPr>
        <p:spPr bwMode="auto">
          <a:xfrm>
            <a:off x="1239838" y="4678363"/>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b="1">
                <a:cs typeface="Arial" pitchFamily="34" charset="0"/>
              </a:rPr>
              <a:t>x</a:t>
            </a:r>
          </a:p>
        </p:txBody>
      </p:sp>
      <p:sp>
        <p:nvSpPr>
          <p:cNvPr id="185352" name="Line 9"/>
          <p:cNvSpPr>
            <a:spLocks noChangeShapeType="1"/>
          </p:cNvSpPr>
          <p:nvPr/>
        </p:nvSpPr>
        <p:spPr bwMode="auto">
          <a:xfrm>
            <a:off x="1692275" y="5013325"/>
            <a:ext cx="1150938"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85353" name="Text Box 10"/>
          <p:cNvSpPr txBox="1">
            <a:spLocks noChangeArrowheads="1"/>
          </p:cNvSpPr>
          <p:nvPr/>
        </p:nvSpPr>
        <p:spPr bwMode="auto">
          <a:xfrm>
            <a:off x="7359650" y="4678363"/>
            <a:ext cx="35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b="1">
                <a:cs typeface="Arial" pitchFamily="34" charset="0"/>
              </a:rPr>
              <a:t>y</a:t>
            </a:r>
          </a:p>
        </p:txBody>
      </p:sp>
      <p:sp>
        <p:nvSpPr>
          <p:cNvPr id="185354" name="Line 11"/>
          <p:cNvSpPr>
            <a:spLocks noChangeShapeType="1"/>
          </p:cNvSpPr>
          <p:nvPr/>
        </p:nvSpPr>
        <p:spPr bwMode="auto">
          <a:xfrm flipH="1">
            <a:off x="6084888" y="5013325"/>
            <a:ext cx="1223962" cy="2174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85355" name="Rectangle 11"/>
          <p:cNvSpPr>
            <a:spLocks noChangeArrowheads="1"/>
          </p:cNvSpPr>
          <p:nvPr/>
        </p:nvSpPr>
        <p:spPr bwMode="auto">
          <a:xfrm>
            <a:off x="3348038" y="3141663"/>
            <a:ext cx="3168650" cy="503237"/>
          </a:xfrm>
          <a:prstGeom prst="rect">
            <a:avLst/>
          </a:prstGeom>
          <a:noFill/>
          <a:ln w="28575" algn="ctr">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5355"/>
                                        </p:tgtEl>
                                        <p:attrNameLst>
                                          <p:attrName>style.visibility</p:attrName>
                                        </p:attrNameLst>
                                      </p:cBhvr>
                                      <p:to>
                                        <p:strVal val="visible"/>
                                      </p:to>
                                    </p:set>
                                    <p:anim calcmode="lin" valueType="num">
                                      <p:cBhvr additive="base">
                                        <p:cTn id="7" dur="500" fill="hold"/>
                                        <p:tgtEl>
                                          <p:spTgt spid="185355"/>
                                        </p:tgtEl>
                                        <p:attrNameLst>
                                          <p:attrName>ppt_x</p:attrName>
                                        </p:attrNameLst>
                                      </p:cBhvr>
                                      <p:tavLst>
                                        <p:tav tm="0">
                                          <p:val>
                                            <p:strVal val="#ppt_x"/>
                                          </p:val>
                                        </p:tav>
                                        <p:tav tm="100000">
                                          <p:val>
                                            <p:strVal val="#ppt_x"/>
                                          </p:val>
                                        </p:tav>
                                      </p:tavLst>
                                    </p:anim>
                                    <p:anim calcmode="lin" valueType="num">
                                      <p:cBhvr additive="base">
                                        <p:cTn id="8" dur="500" fill="hold"/>
                                        <p:tgtEl>
                                          <p:spTgt spid="1853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5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mar 13</a:t>
            </a:r>
            <a:endParaRPr lang="en-US"/>
          </a:p>
        </p:txBody>
      </p:sp>
      <p:sp>
        <p:nvSpPr>
          <p:cNvPr id="12" name="Slide Number Placeholder 5"/>
          <p:cNvSpPr>
            <a:spLocks noGrp="1"/>
          </p:cNvSpPr>
          <p:nvPr>
            <p:ph type="sldNum" sz="quarter" idx="12"/>
          </p:nvPr>
        </p:nvSpPr>
        <p:spPr/>
        <p:txBody>
          <a:bodyPr/>
          <a:lstStyle/>
          <a:p>
            <a:fld id="{58C429BF-76B5-4AE3-962A-91054CB933EC}" type="slidenum">
              <a:rPr lang="en-US"/>
              <a:pPr/>
              <a:t>43</a:t>
            </a:fld>
            <a:endParaRPr lang="en-US"/>
          </a:p>
        </p:txBody>
      </p:sp>
      <p:sp>
        <p:nvSpPr>
          <p:cNvPr id="186370" name="Rectangle 2"/>
          <p:cNvSpPr>
            <a:spLocks noGrp="1" noChangeArrowheads="1"/>
          </p:cNvSpPr>
          <p:nvPr>
            <p:ph type="title"/>
          </p:nvPr>
        </p:nvSpPr>
        <p:spPr/>
        <p:txBody>
          <a:bodyPr/>
          <a:lstStyle/>
          <a:p>
            <a:r>
              <a:rPr lang="it-IT" dirty="0"/>
              <a:t>Teorema del </a:t>
            </a:r>
            <a:r>
              <a:rPr lang="it-IT" dirty="0" smtClean="0"/>
              <a:t>prodotto(*)</a:t>
            </a:r>
            <a:endParaRPr lang="it-IT" dirty="0"/>
          </a:p>
        </p:txBody>
      </p:sp>
      <p:sp>
        <p:nvSpPr>
          <p:cNvPr id="186372" name="Text Box 5"/>
          <p:cNvSpPr txBox="1">
            <a:spLocks noChangeArrowheads="1"/>
          </p:cNvSpPr>
          <p:nvPr/>
        </p:nvSpPr>
        <p:spPr bwMode="auto">
          <a:xfrm>
            <a:off x="250825" y="1341438"/>
            <a:ext cx="8642350" cy="255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a:latin typeface="Comic Sans MS" pitchFamily="66" charset="0"/>
                <a:cs typeface="Arial" pitchFamily="34" charset="0"/>
              </a:rPr>
              <a:t>Per due eventi qualsiasi x e y, non necessariamente mutuamente escludentesi, vale</a:t>
            </a:r>
          </a:p>
          <a:p>
            <a:endParaRPr lang="it-IT" sz="2400">
              <a:latin typeface="Comic Sans MS" pitchFamily="66" charset="0"/>
              <a:cs typeface="Arial" pitchFamily="34" charset="0"/>
            </a:endParaRPr>
          </a:p>
          <a:p>
            <a:pPr algn="ctr"/>
            <a:r>
              <a:rPr lang="it-IT" sz="2400" b="1">
                <a:latin typeface="Comic Sans MS" pitchFamily="66" charset="0"/>
                <a:cs typeface="Arial" pitchFamily="34" charset="0"/>
              </a:rPr>
              <a:t>P(x</a:t>
            </a:r>
            <a:r>
              <a:rPr lang="it-IT" sz="2400" b="1">
                <a:latin typeface="Comic Sans MS" pitchFamily="66" charset="0"/>
                <a:cs typeface="Arial" pitchFamily="34" charset="0"/>
                <a:sym typeface="Symbol" pitchFamily="18" charset="2"/>
              </a:rPr>
              <a:t>y) = P(x) + P(y) – P(xy)</a:t>
            </a:r>
          </a:p>
          <a:p>
            <a:pPr algn="ctr"/>
            <a:endParaRPr lang="it-IT" sz="2400" b="1">
              <a:latin typeface="Comic Sans MS" pitchFamily="66" charset="0"/>
              <a:cs typeface="Arial" pitchFamily="34" charset="0"/>
              <a:sym typeface="Symbol" pitchFamily="18" charset="2"/>
            </a:endParaRPr>
          </a:p>
          <a:p>
            <a:pPr algn="ctr"/>
            <a:r>
              <a:rPr lang="it-IT">
                <a:latin typeface="Comic Sans MS" pitchFamily="66" charset="0"/>
                <a:cs typeface="Arial" pitchFamily="34" charset="0"/>
                <a:sym typeface="Symbol" pitchFamily="18" charset="2"/>
              </a:rPr>
              <a:t>( ovvero </a:t>
            </a:r>
            <a:r>
              <a:rPr lang="it-IT" b="1">
                <a:latin typeface="Comic Sans MS" pitchFamily="66" charset="0"/>
                <a:cs typeface="Arial" pitchFamily="34" charset="0"/>
                <a:sym typeface="Symbol" pitchFamily="18" charset="2"/>
              </a:rPr>
              <a:t> P(x</a:t>
            </a:r>
            <a:r>
              <a:rPr lang="it-IT" b="1">
                <a:sym typeface="Symbol" pitchFamily="18" charset="2"/>
              </a:rPr>
              <a:t></a:t>
            </a:r>
            <a:r>
              <a:rPr lang="it-IT" b="1">
                <a:latin typeface="Comic Sans MS" pitchFamily="66" charset="0"/>
                <a:cs typeface="Arial" pitchFamily="34" charset="0"/>
                <a:sym typeface="Symbol" pitchFamily="18" charset="2"/>
              </a:rPr>
              <a:t>y) = P(x) + P(y) – P(x+y)</a:t>
            </a:r>
            <a:r>
              <a:rPr lang="it-IT">
                <a:latin typeface="Comic Sans MS" pitchFamily="66" charset="0"/>
                <a:cs typeface="Arial" pitchFamily="34" charset="0"/>
                <a:sym typeface="Symbol" pitchFamily="18" charset="2"/>
              </a:rPr>
              <a:t>   )</a:t>
            </a:r>
          </a:p>
          <a:p>
            <a:pPr algn="ctr"/>
            <a:endParaRPr lang="it-IT" sz="2400">
              <a:latin typeface="Comic Sans MS" pitchFamily="66" charset="0"/>
              <a:cs typeface="Arial" pitchFamily="34" charset="0"/>
              <a:sym typeface="Symbol" pitchFamily="18" charset="2"/>
            </a:endParaRPr>
          </a:p>
        </p:txBody>
      </p:sp>
      <p:sp>
        <p:nvSpPr>
          <p:cNvPr id="186373" name="Oval 6"/>
          <p:cNvSpPr>
            <a:spLocks noChangeArrowheads="1"/>
          </p:cNvSpPr>
          <p:nvPr/>
        </p:nvSpPr>
        <p:spPr bwMode="auto">
          <a:xfrm>
            <a:off x="2555875" y="4365625"/>
            <a:ext cx="2305050" cy="2016125"/>
          </a:xfrm>
          <a:prstGeom prst="ellipse">
            <a:avLst/>
          </a:prstGeom>
          <a:solidFill>
            <a:srgbClr val="FF6600">
              <a:alpha val="50195"/>
            </a:srgbClr>
          </a:solidFill>
          <a:ln w="9525">
            <a:solidFill>
              <a:schemeClr val="tx1"/>
            </a:solidFill>
            <a:round/>
            <a:headEnd/>
            <a:tailEnd/>
          </a:ln>
        </p:spPr>
        <p:txBody>
          <a:bodyPr wrap="none" anchor="ctr"/>
          <a:lstStyle/>
          <a:p>
            <a:pPr algn="l"/>
            <a:endParaRPr lang="it-IT">
              <a:cs typeface="Arial" pitchFamily="34" charset="0"/>
            </a:endParaRPr>
          </a:p>
        </p:txBody>
      </p:sp>
      <p:sp>
        <p:nvSpPr>
          <p:cNvPr id="186374" name="Oval 7"/>
          <p:cNvSpPr>
            <a:spLocks noChangeArrowheads="1"/>
          </p:cNvSpPr>
          <p:nvPr/>
        </p:nvSpPr>
        <p:spPr bwMode="auto">
          <a:xfrm>
            <a:off x="3851275" y="4365625"/>
            <a:ext cx="2881313" cy="1944688"/>
          </a:xfrm>
          <a:prstGeom prst="ellipse">
            <a:avLst/>
          </a:prstGeom>
          <a:solidFill>
            <a:srgbClr val="0000FF">
              <a:alpha val="50195"/>
            </a:srgbClr>
          </a:solidFill>
          <a:ln w="9525">
            <a:solidFill>
              <a:schemeClr val="tx1"/>
            </a:solidFill>
            <a:round/>
            <a:headEnd/>
            <a:tailEnd/>
          </a:ln>
        </p:spPr>
        <p:txBody>
          <a:bodyPr wrap="none" anchor="ctr"/>
          <a:lstStyle/>
          <a:p>
            <a:pPr algn="l"/>
            <a:endParaRPr lang="it-IT">
              <a:cs typeface="Arial" pitchFamily="34" charset="0"/>
            </a:endParaRPr>
          </a:p>
        </p:txBody>
      </p:sp>
      <p:sp>
        <p:nvSpPr>
          <p:cNvPr id="186375" name="Text Box 8"/>
          <p:cNvSpPr txBox="1">
            <a:spLocks noChangeArrowheads="1"/>
          </p:cNvSpPr>
          <p:nvPr/>
        </p:nvSpPr>
        <p:spPr bwMode="auto">
          <a:xfrm>
            <a:off x="1239838" y="4678363"/>
            <a:ext cx="363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b="1">
                <a:latin typeface="Comic Sans MS" pitchFamily="66" charset="0"/>
                <a:cs typeface="Arial" pitchFamily="34" charset="0"/>
              </a:rPr>
              <a:t>x</a:t>
            </a:r>
          </a:p>
        </p:txBody>
      </p:sp>
      <p:sp>
        <p:nvSpPr>
          <p:cNvPr id="186376" name="Line 9"/>
          <p:cNvSpPr>
            <a:spLocks noChangeShapeType="1"/>
          </p:cNvSpPr>
          <p:nvPr/>
        </p:nvSpPr>
        <p:spPr bwMode="auto">
          <a:xfrm>
            <a:off x="1692275" y="5013325"/>
            <a:ext cx="1150938"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86377" name="Text Box 10"/>
          <p:cNvSpPr txBox="1">
            <a:spLocks noChangeArrowheads="1"/>
          </p:cNvSpPr>
          <p:nvPr/>
        </p:nvSpPr>
        <p:spPr bwMode="auto">
          <a:xfrm>
            <a:off x="7359650" y="4678363"/>
            <a:ext cx="35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b="1">
                <a:latin typeface="Comic Sans MS" pitchFamily="66" charset="0"/>
                <a:cs typeface="Arial" pitchFamily="34" charset="0"/>
              </a:rPr>
              <a:t>y</a:t>
            </a:r>
          </a:p>
        </p:txBody>
      </p:sp>
      <p:sp>
        <p:nvSpPr>
          <p:cNvPr id="186378" name="Line 11"/>
          <p:cNvSpPr>
            <a:spLocks noChangeShapeType="1"/>
          </p:cNvSpPr>
          <p:nvPr/>
        </p:nvSpPr>
        <p:spPr bwMode="auto">
          <a:xfrm flipH="1">
            <a:off x="6084888" y="5013325"/>
            <a:ext cx="1223962" cy="2174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 name="TextBox 12"/>
          <p:cNvSpPr txBox="1"/>
          <p:nvPr/>
        </p:nvSpPr>
        <p:spPr>
          <a:xfrm>
            <a:off x="248400" y="6368400"/>
            <a:ext cx="1531188" cy="369332"/>
          </a:xfrm>
          <a:prstGeom prst="rect">
            <a:avLst/>
          </a:prstGeom>
          <a:noFill/>
        </p:spPr>
        <p:txBody>
          <a:bodyPr wrap="none" rtlCol="0">
            <a:spAutoFit/>
          </a:bodyPr>
          <a:lstStyle/>
          <a:p>
            <a:r>
              <a:rPr lang="en-US" dirty="0" smtClean="0"/>
              <a:t>(*) </a:t>
            </a:r>
            <a:r>
              <a:rPr lang="en-US" dirty="0" err="1" smtClean="0"/>
              <a:t>facoltativo</a:t>
            </a:r>
            <a:endParaRPr lang="en-GB"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13</a:t>
            </a:r>
            <a:endParaRPr lang="en-US"/>
          </a:p>
        </p:txBody>
      </p:sp>
      <p:sp>
        <p:nvSpPr>
          <p:cNvPr id="8" name="Slide Number Placeholder 5"/>
          <p:cNvSpPr>
            <a:spLocks noGrp="1"/>
          </p:cNvSpPr>
          <p:nvPr>
            <p:ph type="sldNum" sz="quarter" idx="12"/>
          </p:nvPr>
        </p:nvSpPr>
        <p:spPr/>
        <p:txBody>
          <a:bodyPr/>
          <a:lstStyle/>
          <a:p>
            <a:fld id="{51C35247-AD5A-4E5B-AF76-AC3D739A3B29}" type="slidenum">
              <a:rPr lang="en-US"/>
              <a:pPr/>
              <a:t>44</a:t>
            </a:fld>
            <a:endParaRPr lang="en-US"/>
          </a:p>
        </p:txBody>
      </p:sp>
      <p:sp>
        <p:nvSpPr>
          <p:cNvPr id="169986" name="Rectangle 2"/>
          <p:cNvSpPr>
            <a:spLocks noGrp="1" noChangeArrowheads="1"/>
          </p:cNvSpPr>
          <p:nvPr>
            <p:ph type="title"/>
          </p:nvPr>
        </p:nvSpPr>
        <p:spPr/>
        <p:txBody>
          <a:bodyPr/>
          <a:lstStyle/>
          <a:p>
            <a:r>
              <a:rPr lang="it-IT"/>
              <a:t>Teorema della probabilità composta</a:t>
            </a:r>
          </a:p>
        </p:txBody>
      </p:sp>
      <p:sp>
        <p:nvSpPr>
          <p:cNvPr id="169991" name="Text Box 3"/>
          <p:cNvSpPr txBox="1">
            <a:spLocks noChangeArrowheads="1"/>
          </p:cNvSpPr>
          <p:nvPr/>
        </p:nvSpPr>
        <p:spPr bwMode="auto">
          <a:xfrm>
            <a:off x="250825" y="1341438"/>
            <a:ext cx="864235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a:solidFill>
                  <a:srgbClr val="000000"/>
                </a:solidFill>
                <a:cs typeface="Arial" pitchFamily="34" charset="0"/>
              </a:rPr>
              <a:t>Altro modo per esprimere il teorema del prodotto : </a:t>
            </a:r>
          </a:p>
          <a:p>
            <a:endParaRPr lang="it-IT" sz="2400">
              <a:solidFill>
                <a:srgbClr val="000000"/>
              </a:solidFill>
              <a:cs typeface="Arial" pitchFamily="34" charset="0"/>
            </a:endParaRPr>
          </a:p>
          <a:p>
            <a:r>
              <a:rPr lang="it-IT" sz="2400" b="1">
                <a:solidFill>
                  <a:srgbClr val="000000"/>
                </a:solidFill>
                <a:cs typeface="Arial" pitchFamily="34" charset="0"/>
              </a:rPr>
              <a:t>la probabilità del prodotto di due eventi è uguale al prodotto della probabilità di uno degli eventi per la probabilità condizionata dell'altro calcolata a condizione che il primo abbia luogo:</a:t>
            </a:r>
          </a:p>
          <a:p>
            <a:endParaRPr lang="it-IT" sz="2400" b="1">
              <a:solidFill>
                <a:srgbClr val="000000"/>
              </a:solidFill>
              <a:cs typeface="Arial" pitchFamily="34" charset="0"/>
            </a:endParaRPr>
          </a:p>
          <a:p>
            <a:pPr algn="ctr"/>
            <a:r>
              <a:rPr lang="it-IT" sz="2400" b="1">
                <a:solidFill>
                  <a:srgbClr val="000000"/>
                </a:solidFill>
                <a:cs typeface="Arial" pitchFamily="34" charset="0"/>
              </a:rPr>
              <a:t>P(x</a:t>
            </a:r>
            <a:r>
              <a:rPr lang="it-IT" sz="2400" b="1">
                <a:solidFill>
                  <a:srgbClr val="000000"/>
                </a:solidFill>
                <a:cs typeface="Arial" pitchFamily="34" charset="0"/>
                <a:sym typeface="Symbol" pitchFamily="18" charset="2"/>
              </a:rPr>
              <a:t>y) = P(x)  P(y|x) [= P(y)  P(x|y)]</a:t>
            </a:r>
            <a:r>
              <a:rPr lang="it-IT" b="1">
                <a:solidFill>
                  <a:srgbClr val="000000"/>
                </a:solidFill>
                <a:sym typeface="Symbol" pitchFamily="18" charset="2"/>
              </a:rPr>
              <a:t> </a:t>
            </a:r>
          </a:p>
        </p:txBody>
      </p:sp>
      <p:sp>
        <p:nvSpPr>
          <p:cNvPr id="5" name="Text Box 3"/>
          <p:cNvSpPr txBox="1">
            <a:spLocks noChangeArrowheads="1"/>
          </p:cNvSpPr>
          <p:nvPr/>
        </p:nvSpPr>
        <p:spPr bwMode="auto">
          <a:xfrm>
            <a:off x="0" y="4652963"/>
            <a:ext cx="91440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a:solidFill>
                  <a:srgbClr val="000000"/>
                </a:solidFill>
                <a:cs typeface="Arial" pitchFamily="34" charset="0"/>
                <a:sym typeface="Symbol" pitchFamily="18" charset="2"/>
              </a:rPr>
              <a:t>Si noti che:</a:t>
            </a:r>
          </a:p>
          <a:p>
            <a:pPr>
              <a:spcBef>
                <a:spcPct val="30000"/>
              </a:spcBef>
              <a:buFontTx/>
              <a:buChar char="•"/>
            </a:pPr>
            <a:r>
              <a:rPr lang="it-IT" sz="2400">
                <a:solidFill>
                  <a:srgbClr val="000000"/>
                </a:solidFill>
                <a:cs typeface="Arial" pitchFamily="34" charset="0"/>
                <a:sym typeface="Symbol" pitchFamily="18" charset="2"/>
              </a:rPr>
              <a:t> </a:t>
            </a:r>
            <a:r>
              <a:rPr lang="it-IT" sz="2400">
                <a:solidFill>
                  <a:srgbClr val="009900"/>
                </a:solidFill>
                <a:cs typeface="Arial" pitchFamily="34" charset="0"/>
                <a:sym typeface="Symbol" pitchFamily="18" charset="2"/>
              </a:rPr>
              <a:t>se x e y sono mutuamente escludentesi</a:t>
            </a:r>
            <a:r>
              <a:rPr lang="it-IT" sz="2400">
                <a:solidFill>
                  <a:srgbClr val="000000"/>
                </a:solidFill>
                <a:cs typeface="Arial" pitchFamily="34" charset="0"/>
                <a:sym typeface="Symbol" pitchFamily="18" charset="2"/>
              </a:rPr>
              <a:t> P(y|x)=0 e </a:t>
            </a:r>
            <a:r>
              <a:rPr lang="it-IT" sz="2400">
                <a:solidFill>
                  <a:srgbClr val="009900"/>
                </a:solidFill>
                <a:cs typeface="Arial" pitchFamily="34" charset="0"/>
                <a:sym typeface="Symbol" pitchFamily="18" charset="2"/>
              </a:rPr>
              <a:t>P(xy) = 0</a:t>
            </a:r>
            <a:r>
              <a:rPr lang="it-IT" sz="2400">
                <a:solidFill>
                  <a:srgbClr val="000000"/>
                </a:solidFill>
                <a:cs typeface="Arial" pitchFamily="34" charset="0"/>
                <a:sym typeface="Symbol" pitchFamily="18" charset="2"/>
              </a:rPr>
              <a:t>;</a:t>
            </a:r>
          </a:p>
          <a:p>
            <a:pPr>
              <a:spcBef>
                <a:spcPct val="30000"/>
              </a:spcBef>
              <a:buFontTx/>
              <a:buChar char="•"/>
            </a:pPr>
            <a:r>
              <a:rPr lang="it-IT" sz="2400">
                <a:solidFill>
                  <a:srgbClr val="000000"/>
                </a:solidFill>
                <a:cs typeface="Arial" pitchFamily="34" charset="0"/>
                <a:sym typeface="Symbol" pitchFamily="18" charset="2"/>
              </a:rPr>
              <a:t> </a:t>
            </a:r>
            <a:r>
              <a:rPr lang="it-IT" sz="2400" u="sng">
                <a:solidFill>
                  <a:srgbClr val="CC3300"/>
                </a:solidFill>
                <a:cs typeface="Arial" pitchFamily="34" charset="0"/>
                <a:sym typeface="Symbol" pitchFamily="18" charset="2"/>
              </a:rPr>
              <a:t>se x e y sono indipendenti</a:t>
            </a:r>
            <a:r>
              <a:rPr lang="it-IT" sz="2400">
                <a:solidFill>
                  <a:srgbClr val="000000"/>
                </a:solidFill>
                <a:cs typeface="Arial" pitchFamily="34" charset="0"/>
                <a:sym typeface="Symbol" pitchFamily="18" charset="2"/>
              </a:rPr>
              <a:t>, P(y|x) = P(y) e </a:t>
            </a:r>
            <a:r>
              <a:rPr lang="it-IT" sz="2400">
                <a:solidFill>
                  <a:srgbClr val="CC3300"/>
                </a:solidFill>
                <a:cs typeface="Arial" pitchFamily="34" charset="0"/>
                <a:sym typeface="Symbol" pitchFamily="18" charset="2"/>
              </a:rPr>
              <a:t>P(xy) = P(x)  P(y).</a:t>
            </a:r>
          </a:p>
        </p:txBody>
      </p:sp>
      <p:sp>
        <p:nvSpPr>
          <p:cNvPr id="169993" name="Rectangle 9"/>
          <p:cNvSpPr>
            <a:spLocks noChangeArrowheads="1"/>
          </p:cNvSpPr>
          <p:nvPr/>
        </p:nvSpPr>
        <p:spPr bwMode="auto">
          <a:xfrm>
            <a:off x="6011863" y="5589588"/>
            <a:ext cx="2663825" cy="503237"/>
          </a:xfrm>
          <a:prstGeom prst="rect">
            <a:avLst/>
          </a:prstGeom>
          <a:noFill/>
          <a:ln w="28575" algn="ctr">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69993"/>
                                        </p:tgtEl>
                                        <p:attrNameLst>
                                          <p:attrName>style.visibility</p:attrName>
                                        </p:attrNameLst>
                                      </p:cBhvr>
                                      <p:to>
                                        <p:strVal val="visible"/>
                                      </p:to>
                                    </p:set>
                                    <p:anim calcmode="lin" valueType="num">
                                      <p:cBhvr additive="base">
                                        <p:cTn id="11" dur="500" fill="hold"/>
                                        <p:tgtEl>
                                          <p:spTgt spid="169993"/>
                                        </p:tgtEl>
                                        <p:attrNameLst>
                                          <p:attrName>ppt_x</p:attrName>
                                        </p:attrNameLst>
                                      </p:cBhvr>
                                      <p:tavLst>
                                        <p:tav tm="0">
                                          <p:val>
                                            <p:strVal val="#ppt_x"/>
                                          </p:val>
                                        </p:tav>
                                        <p:tav tm="100000">
                                          <p:val>
                                            <p:strVal val="#ppt_x"/>
                                          </p:val>
                                        </p:tav>
                                      </p:tavLst>
                                    </p:anim>
                                    <p:anim calcmode="lin" valueType="num">
                                      <p:cBhvr additive="base">
                                        <p:cTn id="12" dur="500" fill="hold"/>
                                        <p:tgtEl>
                                          <p:spTgt spid="1699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999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13</a:t>
            </a:r>
            <a:endParaRPr lang="en-US"/>
          </a:p>
        </p:txBody>
      </p:sp>
      <p:sp>
        <p:nvSpPr>
          <p:cNvPr id="7" name="Slide Number Placeholder 5"/>
          <p:cNvSpPr>
            <a:spLocks noGrp="1"/>
          </p:cNvSpPr>
          <p:nvPr>
            <p:ph type="sldNum" sz="quarter" idx="12"/>
          </p:nvPr>
        </p:nvSpPr>
        <p:spPr/>
        <p:txBody>
          <a:bodyPr/>
          <a:lstStyle/>
          <a:p>
            <a:fld id="{E408BBFF-DA63-485F-8153-194D0CF2D2A0}" type="slidenum">
              <a:rPr lang="en-US"/>
              <a:pPr/>
              <a:t>45</a:t>
            </a:fld>
            <a:endParaRPr lang="en-US"/>
          </a:p>
        </p:txBody>
      </p:sp>
      <p:sp>
        <p:nvSpPr>
          <p:cNvPr id="171010" name="Rectangle 2"/>
          <p:cNvSpPr>
            <a:spLocks noGrp="1" noChangeArrowheads="1"/>
          </p:cNvSpPr>
          <p:nvPr>
            <p:ph type="title"/>
          </p:nvPr>
        </p:nvSpPr>
        <p:spPr/>
        <p:txBody>
          <a:bodyPr/>
          <a:lstStyle/>
          <a:p>
            <a:r>
              <a:rPr lang="it-IT"/>
              <a:t>Esercizi</a:t>
            </a:r>
          </a:p>
        </p:txBody>
      </p:sp>
      <p:sp>
        <p:nvSpPr>
          <p:cNvPr id="6" name="Rettangolo 5"/>
          <p:cNvSpPr>
            <a:spLocks noChangeArrowheads="1"/>
          </p:cNvSpPr>
          <p:nvPr/>
        </p:nvSpPr>
        <p:spPr bwMode="auto">
          <a:xfrm>
            <a:off x="250825" y="981075"/>
            <a:ext cx="8572500"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it-IT" sz="1900" dirty="0">
                <a:solidFill>
                  <a:srgbClr val="000000"/>
                </a:solidFill>
                <a:cs typeface="Arial" pitchFamily="34" charset="0"/>
              </a:rPr>
              <a:t>Un tiratore ha una probabilità uguale a 0.178 di fare centro ad un qualsiasi colpo. Se prende un autobus per recarsi al poligono di tiro qual è la probabilità che riceva un biglietto dell'autobus con un numero </a:t>
            </a:r>
            <a:r>
              <a:rPr lang="it-IT" sz="1900" dirty="0" smtClean="0">
                <a:solidFill>
                  <a:srgbClr val="000000"/>
                </a:solidFill>
                <a:cs typeface="Arial" pitchFamily="34" charset="0"/>
              </a:rPr>
              <a:t>divisibile per 20 </a:t>
            </a:r>
            <a:r>
              <a:rPr lang="it-IT" sz="1900" b="1" dirty="0">
                <a:solidFill>
                  <a:srgbClr val="CC3300"/>
                </a:solidFill>
                <a:cs typeface="Arial" pitchFamily="34" charset="0"/>
              </a:rPr>
              <a:t>e al tempo stesso</a:t>
            </a:r>
            <a:r>
              <a:rPr lang="it-IT" sz="1900" dirty="0">
                <a:solidFill>
                  <a:srgbClr val="000000"/>
                </a:solidFill>
                <a:cs typeface="Arial" pitchFamily="34" charset="0"/>
              </a:rPr>
              <a:t> </a:t>
            </a:r>
            <a:r>
              <a:rPr lang="it-IT" sz="1900" dirty="0">
                <a:solidFill>
                  <a:srgbClr val="008000"/>
                </a:solidFill>
                <a:cs typeface="Arial" pitchFamily="34" charset="0"/>
              </a:rPr>
              <a:t>(</a:t>
            </a:r>
            <a:r>
              <a:rPr lang="it-IT" sz="1900" b="1" dirty="0">
                <a:solidFill>
                  <a:srgbClr val="008000"/>
                </a:solidFill>
                <a:cs typeface="Arial" pitchFamily="34" charset="0"/>
              </a:rPr>
              <a:t>oppure</a:t>
            </a:r>
            <a:r>
              <a:rPr lang="it-IT" sz="1900" dirty="0">
                <a:solidFill>
                  <a:srgbClr val="008000"/>
                </a:solidFill>
                <a:cs typeface="Arial" pitchFamily="34" charset="0"/>
              </a:rPr>
              <a:t>)</a:t>
            </a:r>
            <a:r>
              <a:rPr lang="it-IT" sz="1900" dirty="0">
                <a:solidFill>
                  <a:srgbClr val="000000"/>
                </a:solidFill>
                <a:cs typeface="Arial" pitchFamily="34" charset="0"/>
              </a:rPr>
              <a:t> di fare centro al secondo colpo? </a:t>
            </a:r>
          </a:p>
          <a:p>
            <a:pPr algn="l"/>
            <a:r>
              <a:rPr lang="it-IT" sz="1900" dirty="0">
                <a:solidFill>
                  <a:srgbClr val="000000"/>
                </a:solidFill>
                <a:cs typeface="Arial" pitchFamily="34" charset="0"/>
              </a:rPr>
              <a:t>------------</a:t>
            </a:r>
          </a:p>
          <a:p>
            <a:pPr algn="l"/>
            <a:endParaRPr lang="it-IT" sz="1000" dirty="0">
              <a:solidFill>
                <a:srgbClr val="000000"/>
              </a:solidFill>
              <a:cs typeface="Arial" pitchFamily="34" charset="0"/>
            </a:endParaRPr>
          </a:p>
          <a:p>
            <a:pPr algn="l"/>
            <a:r>
              <a:rPr lang="it-IT" sz="1900" dirty="0">
                <a:solidFill>
                  <a:srgbClr val="000000"/>
                </a:solidFill>
                <a:cs typeface="Arial" pitchFamily="34" charset="0"/>
              </a:rPr>
              <a:t>P</a:t>
            </a:r>
            <a:r>
              <a:rPr lang="it-IT" sz="1900" baseline="-25000" dirty="0">
                <a:solidFill>
                  <a:srgbClr val="000000"/>
                </a:solidFill>
                <a:cs typeface="Arial" pitchFamily="34" charset="0"/>
              </a:rPr>
              <a:t>1</a:t>
            </a:r>
            <a:r>
              <a:rPr lang="it-IT" sz="1900" dirty="0">
                <a:solidFill>
                  <a:srgbClr val="000000"/>
                </a:solidFill>
                <a:cs typeface="Arial" pitchFamily="34" charset="0"/>
              </a:rPr>
              <a:t> (biglietto dell’autobus con numero </a:t>
            </a:r>
            <a:r>
              <a:rPr lang="it-IT" sz="1900" dirty="0" smtClean="0">
                <a:solidFill>
                  <a:srgbClr val="000000"/>
                </a:solidFill>
                <a:cs typeface="Arial" pitchFamily="34" charset="0"/>
              </a:rPr>
              <a:t>divisibile per 20) </a:t>
            </a:r>
            <a:r>
              <a:rPr lang="it-IT" sz="1900" dirty="0">
                <a:solidFill>
                  <a:srgbClr val="000000"/>
                </a:solidFill>
                <a:cs typeface="Arial" pitchFamily="34" charset="0"/>
              </a:rPr>
              <a:t>= </a:t>
            </a:r>
            <a:r>
              <a:rPr lang="it-IT" sz="1900" dirty="0" smtClean="0">
                <a:solidFill>
                  <a:srgbClr val="000000"/>
                </a:solidFill>
                <a:cs typeface="Arial" pitchFamily="34" charset="0"/>
              </a:rPr>
              <a:t>1/20 = 0.05     </a:t>
            </a:r>
            <a:r>
              <a:rPr lang="it-IT" sz="1600" i="1" dirty="0">
                <a:solidFill>
                  <a:srgbClr val="000000"/>
                </a:solidFill>
                <a:cs typeface="Arial" pitchFamily="34" charset="0"/>
              </a:rPr>
              <a:t>(Ad es., per </a:t>
            </a:r>
            <a:r>
              <a:rPr lang="it-IT" sz="1600" i="1" dirty="0" smtClean="0">
                <a:solidFill>
                  <a:srgbClr val="000000"/>
                </a:solidFill>
                <a:cs typeface="Arial" pitchFamily="34" charset="0"/>
              </a:rPr>
              <a:t>numeri casuali di </a:t>
            </a:r>
            <a:r>
              <a:rPr lang="it-IT" sz="1600" i="1" dirty="0">
                <a:solidFill>
                  <a:srgbClr val="000000"/>
                </a:solidFill>
                <a:cs typeface="Arial" pitchFamily="34" charset="0"/>
              </a:rPr>
              <a:t>7 cifre, </a:t>
            </a:r>
            <a:r>
              <a:rPr lang="it-IT" sz="1600" i="1" dirty="0" smtClean="0">
                <a:solidFill>
                  <a:srgbClr val="000000"/>
                </a:solidFill>
                <a:cs typeface="Arial" pitchFamily="34" charset="0"/>
              </a:rPr>
              <a:t>uno ogni 20 </a:t>
            </a:r>
            <a:r>
              <a:rPr lang="it-IT" sz="1600" i="1" dirty="0" err="1" smtClean="0">
                <a:solidFill>
                  <a:srgbClr val="000000"/>
                </a:solidFill>
                <a:cs typeface="Arial" pitchFamily="34" charset="0"/>
              </a:rPr>
              <a:t>sara`</a:t>
            </a:r>
            <a:r>
              <a:rPr lang="it-IT" sz="1600" i="1" dirty="0" smtClean="0">
                <a:solidFill>
                  <a:srgbClr val="000000"/>
                </a:solidFill>
                <a:cs typeface="Arial" pitchFamily="34" charset="0"/>
              </a:rPr>
              <a:t> divisibile per 20)</a:t>
            </a:r>
            <a:endParaRPr lang="it-IT" sz="1600" i="1" dirty="0">
              <a:solidFill>
                <a:srgbClr val="000000"/>
              </a:solidFill>
              <a:cs typeface="Arial" pitchFamily="34" charset="0"/>
            </a:endParaRPr>
          </a:p>
          <a:p>
            <a:pPr algn="l"/>
            <a:r>
              <a:rPr lang="it-IT" sz="1900" dirty="0">
                <a:solidFill>
                  <a:srgbClr val="000000"/>
                </a:solidFill>
                <a:cs typeface="Arial" pitchFamily="34" charset="0"/>
              </a:rPr>
              <a:t>P</a:t>
            </a:r>
            <a:r>
              <a:rPr lang="it-IT" sz="1900" baseline="-25000" dirty="0">
                <a:solidFill>
                  <a:srgbClr val="000000"/>
                </a:solidFill>
                <a:cs typeface="Arial" pitchFamily="34" charset="0"/>
              </a:rPr>
              <a:t>2</a:t>
            </a:r>
            <a:r>
              <a:rPr lang="it-IT" sz="1900" dirty="0">
                <a:solidFill>
                  <a:srgbClr val="000000"/>
                </a:solidFill>
                <a:cs typeface="Arial" pitchFamily="34" charset="0"/>
              </a:rPr>
              <a:t> (fare centro al secondo colpo) = 0.178 </a:t>
            </a:r>
            <a:r>
              <a:rPr lang="it-IT" dirty="0">
                <a:solidFill>
                  <a:srgbClr val="000000"/>
                </a:solidFill>
                <a:cs typeface="Arial" pitchFamily="34" charset="0"/>
              </a:rPr>
              <a:t>      (</a:t>
            </a:r>
            <a:r>
              <a:rPr lang="it-IT" sz="1600" i="1" dirty="0">
                <a:solidFill>
                  <a:srgbClr val="000000"/>
                </a:solidFill>
                <a:cs typeface="Arial" pitchFamily="34" charset="0"/>
              </a:rPr>
              <a:t>Al secondo colpo P</a:t>
            </a:r>
            <a:r>
              <a:rPr lang="it-IT" sz="1600" i="1" baseline="-25000" dirty="0">
                <a:solidFill>
                  <a:srgbClr val="000000"/>
                </a:solidFill>
                <a:cs typeface="Arial" pitchFamily="34" charset="0"/>
              </a:rPr>
              <a:t>2</a:t>
            </a:r>
            <a:r>
              <a:rPr lang="it-IT" sz="1600" i="1" dirty="0">
                <a:solidFill>
                  <a:srgbClr val="000000"/>
                </a:solidFill>
                <a:cs typeface="Arial" pitchFamily="34" charset="0"/>
              </a:rPr>
              <a:t> è la stessa che ad ogni altro colpo)</a:t>
            </a:r>
          </a:p>
          <a:p>
            <a:pPr algn="l"/>
            <a:r>
              <a:rPr lang="it-IT" b="1" dirty="0">
                <a:solidFill>
                  <a:srgbClr val="000000"/>
                </a:solidFill>
              </a:rPr>
              <a:t>NB </a:t>
            </a:r>
            <a:r>
              <a:rPr lang="it-IT" b="1" dirty="0" smtClean="0">
                <a:solidFill>
                  <a:srgbClr val="000000"/>
                </a:solidFill>
              </a:rPr>
              <a:t>Gli eventi sono indipendenti</a:t>
            </a:r>
            <a:r>
              <a:rPr lang="it-IT" b="1" dirty="0">
                <a:solidFill>
                  <a:srgbClr val="000000"/>
                </a:solidFill>
              </a:rPr>
              <a:t>!</a:t>
            </a:r>
          </a:p>
          <a:p>
            <a:pPr algn="l"/>
            <a:endParaRPr lang="it-IT" i="1" dirty="0">
              <a:solidFill>
                <a:srgbClr val="000000"/>
              </a:solidFill>
              <a:cs typeface="Arial" pitchFamily="34" charset="0"/>
            </a:endParaRPr>
          </a:p>
          <a:p>
            <a:pPr algn="l"/>
            <a:r>
              <a:rPr lang="it-IT" sz="1900" dirty="0">
                <a:solidFill>
                  <a:srgbClr val="CC3300"/>
                </a:solidFill>
                <a:cs typeface="Arial" pitchFamily="34" charset="0"/>
              </a:rPr>
              <a:t>1) P = Probabilità che avvengano contemporaneamente (</a:t>
            </a:r>
            <a:r>
              <a:rPr lang="it-IT" sz="1900" b="1" dirty="0">
                <a:solidFill>
                  <a:srgbClr val="CC3300"/>
                </a:solidFill>
                <a:cs typeface="Arial" pitchFamily="34" charset="0"/>
              </a:rPr>
              <a:t>prodotto</a:t>
            </a:r>
            <a:r>
              <a:rPr lang="it-IT" sz="1900" dirty="0">
                <a:solidFill>
                  <a:srgbClr val="CC3300"/>
                </a:solidFill>
                <a:cs typeface="Arial" pitchFamily="34" charset="0"/>
              </a:rPr>
              <a:t>)</a:t>
            </a:r>
            <a:endParaRPr lang="it-IT" sz="1900" b="1" dirty="0">
              <a:solidFill>
                <a:srgbClr val="000000"/>
              </a:solidFill>
              <a:cs typeface="Arial" pitchFamily="34" charset="0"/>
            </a:endParaRPr>
          </a:p>
          <a:p>
            <a:pPr algn="l"/>
            <a:endParaRPr lang="it-IT" sz="1900" dirty="0">
              <a:solidFill>
                <a:srgbClr val="000000"/>
              </a:solidFill>
              <a:cs typeface="Arial" pitchFamily="34" charset="0"/>
            </a:endParaRPr>
          </a:p>
          <a:p>
            <a:pPr algn="l"/>
            <a:r>
              <a:rPr lang="it-IT" sz="1900" dirty="0">
                <a:solidFill>
                  <a:srgbClr val="000000"/>
                </a:solidFill>
                <a:cs typeface="Arial" pitchFamily="34" charset="0"/>
              </a:rPr>
              <a:t>P = P</a:t>
            </a:r>
            <a:r>
              <a:rPr lang="it-IT" sz="1900" baseline="-25000" dirty="0">
                <a:solidFill>
                  <a:srgbClr val="000000"/>
                </a:solidFill>
                <a:cs typeface="Arial" pitchFamily="34" charset="0"/>
              </a:rPr>
              <a:t>1</a:t>
            </a:r>
            <a:r>
              <a:rPr lang="it-IT" sz="1900" dirty="0">
                <a:solidFill>
                  <a:srgbClr val="000000"/>
                </a:solidFill>
                <a:cs typeface="Arial" pitchFamily="34" charset="0"/>
              </a:rPr>
              <a:t>·P</a:t>
            </a:r>
            <a:r>
              <a:rPr lang="it-IT" sz="1900" baseline="-25000" dirty="0">
                <a:solidFill>
                  <a:srgbClr val="000000"/>
                </a:solidFill>
                <a:cs typeface="Arial" pitchFamily="34" charset="0"/>
              </a:rPr>
              <a:t>2 </a:t>
            </a:r>
            <a:r>
              <a:rPr lang="it-IT" sz="1900" dirty="0">
                <a:solidFill>
                  <a:srgbClr val="000000"/>
                </a:solidFill>
                <a:cs typeface="Arial" pitchFamily="34" charset="0"/>
              </a:rPr>
              <a:t>= </a:t>
            </a:r>
            <a:r>
              <a:rPr lang="it-IT" sz="1900" dirty="0" smtClean="0">
                <a:solidFill>
                  <a:srgbClr val="000000"/>
                </a:solidFill>
                <a:cs typeface="Arial" pitchFamily="34" charset="0"/>
              </a:rPr>
              <a:t>0.00890 </a:t>
            </a:r>
            <a:r>
              <a:rPr lang="it-IT" sz="1900" dirty="0">
                <a:solidFill>
                  <a:srgbClr val="000000"/>
                </a:solidFill>
                <a:cs typeface="Arial" pitchFamily="34" charset="0"/>
              </a:rPr>
              <a:t>(= </a:t>
            </a:r>
            <a:r>
              <a:rPr lang="it-IT" sz="1900" dirty="0" smtClean="0">
                <a:solidFill>
                  <a:srgbClr val="000000"/>
                </a:solidFill>
                <a:cs typeface="Arial" pitchFamily="34" charset="0"/>
              </a:rPr>
              <a:t>8.90</a:t>
            </a:r>
            <a:r>
              <a:rPr lang="it-IT" sz="1900" dirty="0" smtClean="0">
                <a:solidFill>
                  <a:srgbClr val="000000"/>
                </a:solidFill>
              </a:rPr>
              <a:t>·</a:t>
            </a:r>
            <a:r>
              <a:rPr lang="it-IT" sz="1900" dirty="0" smtClean="0">
                <a:solidFill>
                  <a:srgbClr val="000000"/>
                </a:solidFill>
                <a:cs typeface="Arial" pitchFamily="34" charset="0"/>
              </a:rPr>
              <a:t>10</a:t>
            </a:r>
            <a:r>
              <a:rPr lang="it-IT" sz="1900" baseline="30000" dirty="0" smtClean="0">
                <a:solidFill>
                  <a:srgbClr val="000000"/>
                </a:solidFill>
                <a:cs typeface="Arial" pitchFamily="34" charset="0"/>
              </a:rPr>
              <a:t>-3</a:t>
            </a:r>
            <a:r>
              <a:rPr lang="it-IT" sz="1900" dirty="0" smtClean="0">
                <a:solidFill>
                  <a:srgbClr val="000000"/>
                </a:solidFill>
                <a:cs typeface="Arial" pitchFamily="34" charset="0"/>
              </a:rPr>
              <a:t> </a:t>
            </a:r>
            <a:r>
              <a:rPr lang="it-IT" sz="1900" dirty="0">
                <a:solidFill>
                  <a:srgbClr val="000000"/>
                </a:solidFill>
                <a:cs typeface="Arial" pitchFamily="34" charset="0"/>
              </a:rPr>
              <a:t>= </a:t>
            </a:r>
            <a:r>
              <a:rPr lang="it-IT" sz="1900" dirty="0" smtClean="0">
                <a:solidFill>
                  <a:srgbClr val="000000"/>
                </a:solidFill>
                <a:cs typeface="Arial" pitchFamily="34" charset="0"/>
              </a:rPr>
              <a:t>0.890E-02) </a:t>
            </a:r>
            <a:endParaRPr lang="it-IT" sz="1900" dirty="0">
              <a:solidFill>
                <a:srgbClr val="000000"/>
              </a:solidFill>
              <a:cs typeface="Arial" pitchFamily="34" charset="0"/>
            </a:endParaRPr>
          </a:p>
          <a:p>
            <a:pPr algn="l"/>
            <a:endParaRPr lang="it-IT" sz="1900" dirty="0">
              <a:solidFill>
                <a:srgbClr val="000000"/>
              </a:solidFill>
              <a:cs typeface="Arial" pitchFamily="34" charset="0"/>
            </a:endParaRPr>
          </a:p>
          <a:p>
            <a:pPr algn="l"/>
            <a:r>
              <a:rPr lang="it-IT" sz="1900" dirty="0">
                <a:solidFill>
                  <a:srgbClr val="008000"/>
                </a:solidFill>
                <a:cs typeface="Arial" pitchFamily="34" charset="0"/>
              </a:rPr>
              <a:t>2) P’ = Probabilità che avvenga l’uno o l’altro (</a:t>
            </a:r>
            <a:r>
              <a:rPr lang="it-IT" sz="1900" b="1" dirty="0">
                <a:solidFill>
                  <a:srgbClr val="008000"/>
                </a:solidFill>
                <a:cs typeface="Arial" pitchFamily="34" charset="0"/>
              </a:rPr>
              <a:t>somma</a:t>
            </a:r>
            <a:r>
              <a:rPr lang="it-IT" sz="1900" dirty="0">
                <a:solidFill>
                  <a:srgbClr val="008000"/>
                </a:solidFill>
                <a:cs typeface="Arial" pitchFamily="34" charset="0"/>
              </a:rPr>
              <a:t>)</a:t>
            </a:r>
          </a:p>
          <a:p>
            <a:pPr algn="l"/>
            <a:endParaRPr lang="it-IT" sz="1900" dirty="0">
              <a:solidFill>
                <a:srgbClr val="008000"/>
              </a:solidFill>
              <a:cs typeface="Arial" pitchFamily="34" charset="0"/>
            </a:endParaRPr>
          </a:p>
          <a:p>
            <a:pPr algn="l"/>
            <a:r>
              <a:rPr lang="it-IT" sz="1900" dirty="0">
                <a:cs typeface="Arial" pitchFamily="34" charset="0"/>
              </a:rPr>
              <a:t>P’ = P</a:t>
            </a:r>
            <a:r>
              <a:rPr lang="it-IT" sz="1900" baseline="-25000" dirty="0">
                <a:cs typeface="Arial" pitchFamily="34" charset="0"/>
              </a:rPr>
              <a:t>1</a:t>
            </a:r>
            <a:r>
              <a:rPr lang="it-IT" sz="1900" dirty="0">
                <a:cs typeface="Arial" pitchFamily="34" charset="0"/>
              </a:rPr>
              <a:t> + P</a:t>
            </a:r>
            <a:r>
              <a:rPr lang="it-IT" sz="1900" baseline="-25000" dirty="0">
                <a:cs typeface="Arial" pitchFamily="34" charset="0"/>
              </a:rPr>
              <a:t>2</a:t>
            </a:r>
            <a:r>
              <a:rPr lang="it-IT" sz="1900" dirty="0">
                <a:cs typeface="Arial" pitchFamily="34" charset="0"/>
              </a:rPr>
              <a:t> - </a:t>
            </a:r>
            <a:r>
              <a:rPr lang="it-IT" sz="1900" dirty="0">
                <a:solidFill>
                  <a:srgbClr val="000000"/>
                </a:solidFill>
                <a:cs typeface="Arial" pitchFamily="34" charset="0"/>
              </a:rPr>
              <a:t>P</a:t>
            </a:r>
            <a:r>
              <a:rPr lang="it-IT" sz="1900" baseline="-25000" dirty="0">
                <a:solidFill>
                  <a:srgbClr val="000000"/>
                </a:solidFill>
                <a:cs typeface="Arial" pitchFamily="34" charset="0"/>
              </a:rPr>
              <a:t>1</a:t>
            </a:r>
            <a:r>
              <a:rPr lang="it-IT" sz="1900" dirty="0">
                <a:solidFill>
                  <a:srgbClr val="000000"/>
                </a:solidFill>
                <a:cs typeface="Arial" pitchFamily="34" charset="0"/>
              </a:rPr>
              <a:t>·P</a:t>
            </a:r>
            <a:r>
              <a:rPr lang="it-IT" sz="1900" baseline="-25000" dirty="0">
                <a:solidFill>
                  <a:srgbClr val="000000"/>
                </a:solidFill>
                <a:cs typeface="Arial" pitchFamily="34" charset="0"/>
              </a:rPr>
              <a:t>2 </a:t>
            </a:r>
            <a:r>
              <a:rPr lang="it-IT" sz="1900" dirty="0">
                <a:solidFill>
                  <a:srgbClr val="000000"/>
                </a:solidFill>
                <a:cs typeface="Arial" pitchFamily="34" charset="0"/>
              </a:rPr>
              <a:t>= </a:t>
            </a:r>
            <a:r>
              <a:rPr lang="it-IT" sz="1900" dirty="0" smtClean="0">
                <a:solidFill>
                  <a:srgbClr val="000000"/>
                </a:solidFill>
                <a:cs typeface="Arial" pitchFamily="34" charset="0"/>
              </a:rPr>
              <a:t>0.219 </a:t>
            </a:r>
            <a:r>
              <a:rPr lang="it-IT" sz="1900" dirty="0">
                <a:solidFill>
                  <a:srgbClr val="000000"/>
                </a:solidFill>
                <a:cs typeface="Arial" pitchFamily="34" charset="0"/>
              </a:rPr>
              <a:t>(= </a:t>
            </a:r>
            <a:r>
              <a:rPr lang="it-IT" sz="1900" dirty="0" smtClean="0">
                <a:solidFill>
                  <a:srgbClr val="000000"/>
                </a:solidFill>
                <a:cs typeface="Arial" pitchFamily="34" charset="0"/>
              </a:rPr>
              <a:t>2.19</a:t>
            </a:r>
            <a:r>
              <a:rPr lang="it-IT" sz="1900" dirty="0" smtClean="0">
                <a:solidFill>
                  <a:srgbClr val="000000"/>
                </a:solidFill>
              </a:rPr>
              <a:t>·</a:t>
            </a:r>
            <a:r>
              <a:rPr lang="it-IT" sz="1900" dirty="0" smtClean="0">
                <a:solidFill>
                  <a:srgbClr val="000000"/>
                </a:solidFill>
                <a:cs typeface="Arial" pitchFamily="34" charset="0"/>
              </a:rPr>
              <a:t>10</a:t>
            </a:r>
            <a:r>
              <a:rPr lang="it-IT" sz="1900" baseline="30000" dirty="0" smtClean="0">
                <a:solidFill>
                  <a:srgbClr val="000000"/>
                </a:solidFill>
                <a:cs typeface="Arial" pitchFamily="34" charset="0"/>
              </a:rPr>
              <a:t>-1</a:t>
            </a:r>
            <a:r>
              <a:rPr lang="it-IT" sz="1900" dirty="0" smtClean="0">
                <a:solidFill>
                  <a:srgbClr val="000000"/>
                </a:solidFill>
                <a:cs typeface="Arial" pitchFamily="34" charset="0"/>
              </a:rPr>
              <a:t> </a:t>
            </a:r>
            <a:r>
              <a:rPr lang="it-IT" sz="1900" dirty="0">
                <a:solidFill>
                  <a:srgbClr val="000000"/>
                </a:solidFill>
                <a:cs typeface="Arial" pitchFamily="34" charset="0"/>
              </a:rPr>
              <a:t>= </a:t>
            </a:r>
            <a:r>
              <a:rPr lang="it-IT" sz="1900" dirty="0" smtClean="0">
                <a:solidFill>
                  <a:srgbClr val="000000"/>
                </a:solidFill>
                <a:cs typeface="Arial" pitchFamily="34" charset="0"/>
              </a:rPr>
              <a:t>0.219E+00</a:t>
            </a:r>
            <a:r>
              <a:rPr lang="it-IT" sz="1900" dirty="0">
                <a:solidFill>
                  <a:srgbClr val="000000"/>
                </a:solidFill>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13</a:t>
            </a:r>
            <a:endParaRPr lang="en-US"/>
          </a:p>
        </p:txBody>
      </p:sp>
      <p:sp>
        <p:nvSpPr>
          <p:cNvPr id="6" name="Slide Number Placeholder 5"/>
          <p:cNvSpPr>
            <a:spLocks noGrp="1"/>
          </p:cNvSpPr>
          <p:nvPr>
            <p:ph type="sldNum" sz="quarter" idx="12"/>
          </p:nvPr>
        </p:nvSpPr>
        <p:spPr/>
        <p:txBody>
          <a:bodyPr/>
          <a:lstStyle/>
          <a:p>
            <a:fld id="{6B3AE2A1-177B-4B0B-93FA-C1D2B722EABD}" type="slidenum">
              <a:rPr lang="en-US"/>
              <a:pPr/>
              <a:t>46</a:t>
            </a:fld>
            <a:endParaRPr lang="en-US"/>
          </a:p>
        </p:txBody>
      </p:sp>
      <p:sp>
        <p:nvSpPr>
          <p:cNvPr id="172034" name="Rectangle 2"/>
          <p:cNvSpPr>
            <a:spLocks noGrp="1" noChangeArrowheads="1"/>
          </p:cNvSpPr>
          <p:nvPr>
            <p:ph type="title"/>
          </p:nvPr>
        </p:nvSpPr>
        <p:spPr/>
        <p:txBody>
          <a:bodyPr/>
          <a:lstStyle/>
          <a:p>
            <a:r>
              <a:rPr lang="it-IT"/>
              <a:t>Esercizio - predizione</a:t>
            </a:r>
          </a:p>
        </p:txBody>
      </p:sp>
      <p:sp>
        <p:nvSpPr>
          <p:cNvPr id="55299" name="Text Box 3"/>
          <p:cNvSpPr txBox="1">
            <a:spLocks noChangeArrowheads="1"/>
          </p:cNvSpPr>
          <p:nvPr/>
        </p:nvSpPr>
        <p:spPr bwMode="auto">
          <a:xfrm>
            <a:off x="250825" y="836613"/>
            <a:ext cx="8640763"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000" dirty="0">
                <a:solidFill>
                  <a:srgbClr val="000000"/>
                </a:solidFill>
                <a:cs typeface="Arial" pitchFamily="34" charset="0"/>
              </a:rPr>
              <a:t>Un bambino lancia sassi contro una parete circolare di raggio 0.514 m in cui sono stati praticati </a:t>
            </a:r>
            <a:r>
              <a:rPr lang="it-IT" sz="2000" dirty="0" err="1">
                <a:solidFill>
                  <a:srgbClr val="000000"/>
                </a:solidFill>
                <a:cs typeface="Arial" pitchFamily="34" charset="0"/>
              </a:rPr>
              <a:t>N</a:t>
            </a:r>
            <a:r>
              <a:rPr lang="it-IT" sz="2000" baseline="-25000" dirty="0" err="1">
                <a:solidFill>
                  <a:srgbClr val="000000"/>
                </a:solidFill>
                <a:cs typeface="Arial" pitchFamily="34" charset="0"/>
              </a:rPr>
              <a:t>f</a:t>
            </a:r>
            <a:r>
              <a:rPr lang="it-IT" sz="2000" dirty="0">
                <a:solidFill>
                  <a:srgbClr val="000000"/>
                </a:solidFill>
                <a:cs typeface="Arial" pitchFamily="34" charset="0"/>
              </a:rPr>
              <a:t> = 26 fori circolari del diametro di 5.70 cm. Se il bambino non mira e i sassi sono piccoli rispetto alle dimensioni dei fori, qual è il numero più probabile di sassi che passerà oltre la parete ogni      N</a:t>
            </a:r>
            <a:r>
              <a:rPr lang="it-IT" sz="2000" baseline="-25000" dirty="0">
                <a:solidFill>
                  <a:srgbClr val="000000"/>
                </a:solidFill>
                <a:cs typeface="Arial" pitchFamily="34" charset="0"/>
              </a:rPr>
              <a:t>l</a:t>
            </a:r>
            <a:r>
              <a:rPr lang="it-IT" sz="2000" dirty="0">
                <a:solidFill>
                  <a:srgbClr val="000000"/>
                </a:solidFill>
                <a:cs typeface="Arial" pitchFamily="34" charset="0"/>
              </a:rPr>
              <a:t> = 3670 lanci? Qual è la probabilità che un sasso rimbalzi ?</a:t>
            </a:r>
          </a:p>
          <a:p>
            <a:r>
              <a:rPr lang="it-IT" sz="2000" b="1" dirty="0">
                <a:solidFill>
                  <a:srgbClr val="FF0000"/>
                </a:solidFill>
                <a:cs typeface="Arial" pitchFamily="34" charset="0"/>
              </a:rPr>
              <a:t>Soluzione:</a:t>
            </a:r>
            <a:r>
              <a:rPr lang="it-IT" sz="2000" dirty="0">
                <a:solidFill>
                  <a:srgbClr val="000000"/>
                </a:solidFill>
                <a:cs typeface="Arial" pitchFamily="34" charset="0"/>
              </a:rPr>
              <a:t/>
            </a:r>
            <a:br>
              <a:rPr lang="it-IT" sz="2000" dirty="0">
                <a:solidFill>
                  <a:srgbClr val="000000"/>
                </a:solidFill>
                <a:cs typeface="Arial" pitchFamily="34" charset="0"/>
              </a:rPr>
            </a:br>
            <a:r>
              <a:rPr lang="it-IT" sz="2000" dirty="0">
                <a:solidFill>
                  <a:srgbClr val="000000"/>
                </a:solidFill>
                <a:cs typeface="Arial" pitchFamily="34" charset="0"/>
              </a:rPr>
              <a:t>Simmetria del problema </a:t>
            </a:r>
            <a:r>
              <a:rPr lang="it-IT" sz="2000" dirty="0">
                <a:solidFill>
                  <a:srgbClr val="000000"/>
                </a:solidFill>
                <a:cs typeface="Arial" pitchFamily="34" charset="0"/>
                <a:sym typeface="Wingdings" pitchFamily="2" charset="2"/>
              </a:rPr>
              <a:t> ogni cm</a:t>
            </a:r>
            <a:r>
              <a:rPr lang="it-IT" sz="2000" baseline="30000" dirty="0">
                <a:solidFill>
                  <a:srgbClr val="000000"/>
                </a:solidFill>
                <a:cs typeface="Arial" pitchFamily="34" charset="0"/>
                <a:sym typeface="Wingdings" pitchFamily="2" charset="2"/>
              </a:rPr>
              <a:t>2</a:t>
            </a:r>
            <a:r>
              <a:rPr lang="it-IT" sz="2000" dirty="0">
                <a:solidFill>
                  <a:srgbClr val="000000"/>
                </a:solidFill>
                <a:cs typeface="Arial" pitchFamily="34" charset="0"/>
                <a:sym typeface="Wingdings" pitchFamily="2" charset="2"/>
              </a:rPr>
              <a:t> ha la stessa probabilità di essere colpito  probabilità </a:t>
            </a:r>
            <a:r>
              <a:rPr lang="it-IT" sz="2000" i="1" dirty="0">
                <a:solidFill>
                  <a:srgbClr val="000000"/>
                </a:solidFill>
                <a:cs typeface="Arial" pitchFamily="34" charset="0"/>
                <a:sym typeface="Wingdings" pitchFamily="2" charset="2"/>
              </a:rPr>
              <a:t>p</a:t>
            </a:r>
            <a:r>
              <a:rPr lang="it-IT" sz="2000" dirty="0">
                <a:solidFill>
                  <a:srgbClr val="000000"/>
                </a:solidFill>
                <a:cs typeface="Arial" pitchFamily="34" charset="0"/>
                <a:sym typeface="Wingdings" pitchFamily="2" charset="2"/>
              </a:rPr>
              <a:t> di passare dall’altra parte è data dall’area favorevole (dei fori)  </a:t>
            </a:r>
            <a:r>
              <a:rPr lang="it-IT" sz="2000" i="1" dirty="0">
                <a:solidFill>
                  <a:srgbClr val="000000"/>
                </a:solidFill>
                <a:cs typeface="Arial" pitchFamily="34" charset="0"/>
                <a:sym typeface="Wingdings" pitchFamily="2" charset="2"/>
              </a:rPr>
              <a:t>s</a:t>
            </a:r>
            <a:r>
              <a:rPr lang="it-IT" sz="2000" dirty="0">
                <a:solidFill>
                  <a:srgbClr val="000000"/>
                </a:solidFill>
                <a:cs typeface="Arial" pitchFamily="34" charset="0"/>
                <a:sym typeface="Wingdings" pitchFamily="2" charset="2"/>
              </a:rPr>
              <a:t> diviso l’area totale </a:t>
            </a:r>
            <a:r>
              <a:rPr lang="it-IT" sz="2000" i="1" dirty="0">
                <a:solidFill>
                  <a:srgbClr val="000000"/>
                </a:solidFill>
                <a:cs typeface="Arial" pitchFamily="34" charset="0"/>
                <a:sym typeface="Wingdings" pitchFamily="2" charset="2"/>
              </a:rPr>
              <a:t>S</a:t>
            </a:r>
            <a:r>
              <a:rPr lang="it-IT" sz="2000" dirty="0">
                <a:solidFill>
                  <a:srgbClr val="000000"/>
                </a:solidFill>
                <a:cs typeface="Arial" pitchFamily="34" charset="0"/>
                <a:sym typeface="Wingdings" pitchFamily="2" charset="2"/>
              </a:rPr>
              <a:t>:</a:t>
            </a:r>
          </a:p>
          <a:p>
            <a:r>
              <a:rPr lang="it-IT" sz="2000" i="1" dirty="0">
                <a:solidFill>
                  <a:srgbClr val="000000"/>
                </a:solidFill>
                <a:cs typeface="Arial" pitchFamily="34" charset="0"/>
                <a:sym typeface="Wingdings" pitchFamily="2" charset="2"/>
              </a:rPr>
              <a:t>p = s/S  = </a:t>
            </a:r>
            <a:r>
              <a:rPr lang="it-IT" sz="2000" dirty="0" err="1">
                <a:solidFill>
                  <a:srgbClr val="000000"/>
                </a:solidFill>
                <a:cs typeface="Arial" pitchFamily="34" charset="0"/>
              </a:rPr>
              <a:t>N</a:t>
            </a:r>
            <a:r>
              <a:rPr lang="it-IT" sz="2000" baseline="-25000" dirty="0" err="1">
                <a:solidFill>
                  <a:srgbClr val="000000"/>
                </a:solidFill>
                <a:cs typeface="Arial" pitchFamily="34" charset="0"/>
              </a:rPr>
              <a:t>f</a:t>
            </a:r>
            <a:r>
              <a:rPr lang="it-IT" sz="2000" baseline="-25000" dirty="0">
                <a:solidFill>
                  <a:srgbClr val="000000"/>
                </a:solidFill>
                <a:cs typeface="Arial" pitchFamily="34" charset="0"/>
              </a:rPr>
              <a:t> </a:t>
            </a:r>
            <a:r>
              <a:rPr lang="it-IT" sz="2000" dirty="0">
                <a:solidFill>
                  <a:srgbClr val="000000"/>
                </a:solidFill>
                <a:cs typeface="Arial" pitchFamily="34" charset="0"/>
              </a:rPr>
              <a:t>· r²</a:t>
            </a:r>
            <a:r>
              <a:rPr lang="it-IT" sz="2000" i="1" dirty="0">
                <a:solidFill>
                  <a:srgbClr val="000000"/>
                </a:solidFill>
                <a:cs typeface="Arial" pitchFamily="34" charset="0"/>
                <a:sym typeface="Wingdings" pitchFamily="2" charset="2"/>
              </a:rPr>
              <a:t>/</a:t>
            </a:r>
            <a:r>
              <a:rPr lang="it-IT" sz="2000" dirty="0">
                <a:solidFill>
                  <a:srgbClr val="000000"/>
                </a:solidFill>
                <a:cs typeface="Arial" pitchFamily="34" charset="0"/>
              </a:rPr>
              <a:t>R²</a:t>
            </a:r>
            <a:endParaRPr lang="it-IT" sz="1000" dirty="0">
              <a:solidFill>
                <a:srgbClr val="000000"/>
              </a:solidFill>
              <a:cs typeface="Arial" pitchFamily="34" charset="0"/>
            </a:endParaRPr>
          </a:p>
          <a:p>
            <a:r>
              <a:rPr lang="it-IT" sz="2000" dirty="0">
                <a:solidFill>
                  <a:srgbClr val="000000"/>
                </a:solidFill>
                <a:cs typeface="Arial" pitchFamily="34" charset="0"/>
              </a:rPr>
              <a:t>con      </a:t>
            </a:r>
            <a:r>
              <a:rPr lang="it-IT" sz="2000" i="1" dirty="0">
                <a:solidFill>
                  <a:srgbClr val="000000"/>
                </a:solidFill>
                <a:cs typeface="Arial" pitchFamily="34" charset="0"/>
              </a:rPr>
              <a:t>s</a:t>
            </a:r>
            <a:r>
              <a:rPr lang="it-IT" sz="2000" dirty="0">
                <a:solidFill>
                  <a:srgbClr val="000000"/>
                </a:solidFill>
                <a:cs typeface="Arial" pitchFamily="34" charset="0"/>
              </a:rPr>
              <a:t> = superficie totale dei fori   =  </a:t>
            </a:r>
            <a:r>
              <a:rPr lang="it-IT" sz="2000" dirty="0" err="1">
                <a:solidFill>
                  <a:srgbClr val="000000"/>
                </a:solidFill>
                <a:cs typeface="Arial" pitchFamily="34" charset="0"/>
              </a:rPr>
              <a:t>N</a:t>
            </a:r>
            <a:r>
              <a:rPr lang="it-IT" sz="2000" baseline="-25000" dirty="0" err="1">
                <a:solidFill>
                  <a:srgbClr val="000000"/>
                </a:solidFill>
                <a:cs typeface="Arial" pitchFamily="34" charset="0"/>
              </a:rPr>
              <a:t>f</a:t>
            </a:r>
            <a:r>
              <a:rPr lang="it-IT" sz="2000" dirty="0">
                <a:solidFill>
                  <a:srgbClr val="000000"/>
                </a:solidFill>
                <a:cs typeface="Arial" pitchFamily="34" charset="0"/>
              </a:rPr>
              <a:t>·π·r²        </a:t>
            </a:r>
          </a:p>
          <a:p>
            <a:r>
              <a:rPr lang="it-IT" sz="2000" i="1" dirty="0">
                <a:solidFill>
                  <a:srgbClr val="000000"/>
                </a:solidFill>
                <a:cs typeface="Arial" pitchFamily="34" charset="0"/>
              </a:rPr>
              <a:t>           S</a:t>
            </a:r>
            <a:r>
              <a:rPr lang="it-IT" sz="2000" dirty="0">
                <a:solidFill>
                  <a:srgbClr val="000000"/>
                </a:solidFill>
                <a:cs typeface="Arial" pitchFamily="34" charset="0"/>
              </a:rPr>
              <a:t> = superficie della parete     =    π·R²</a:t>
            </a:r>
          </a:p>
          <a:p>
            <a:r>
              <a:rPr lang="it-IT" sz="2000" i="1" dirty="0">
                <a:solidFill>
                  <a:srgbClr val="000000"/>
                </a:solidFill>
                <a:cs typeface="Arial" pitchFamily="34" charset="0"/>
              </a:rPr>
              <a:t>            </a:t>
            </a:r>
            <a:r>
              <a:rPr lang="it-IT" sz="2000" dirty="0">
                <a:solidFill>
                  <a:srgbClr val="000000"/>
                </a:solidFill>
                <a:cs typeface="Arial" pitchFamily="34" charset="0"/>
              </a:rPr>
              <a:t>r = raggio dei fori      =  d/2    = 0.285E-01 m</a:t>
            </a:r>
          </a:p>
          <a:p>
            <a:r>
              <a:rPr lang="it-IT" sz="2000" i="1" dirty="0">
                <a:solidFill>
                  <a:srgbClr val="000000"/>
                </a:solidFill>
                <a:cs typeface="Arial" pitchFamily="34" charset="0"/>
              </a:rPr>
              <a:t>           </a:t>
            </a:r>
            <a:r>
              <a:rPr lang="it-IT" sz="2000" dirty="0">
                <a:solidFill>
                  <a:srgbClr val="000000"/>
                </a:solidFill>
                <a:cs typeface="Arial" pitchFamily="34" charset="0"/>
              </a:rPr>
              <a:t>R = raggio della parete           = 0.514E+00 m</a:t>
            </a:r>
          </a:p>
          <a:p>
            <a:endParaRPr lang="it-IT" sz="2000" dirty="0">
              <a:solidFill>
                <a:srgbClr val="000000"/>
              </a:solidFill>
              <a:cs typeface="Arial" pitchFamily="34" charset="0"/>
            </a:endParaRPr>
          </a:p>
          <a:p>
            <a:r>
              <a:rPr lang="it-IT" sz="2000" dirty="0">
                <a:solidFill>
                  <a:srgbClr val="000000"/>
                </a:solidFill>
                <a:cs typeface="Arial" pitchFamily="34" charset="0"/>
              </a:rPr>
              <a:t>N. più probabile sassi = </a:t>
            </a:r>
            <a:r>
              <a:rPr lang="it-IT" sz="2000" dirty="0" err="1">
                <a:solidFill>
                  <a:srgbClr val="000000"/>
                </a:solidFill>
                <a:cs typeface="Arial" pitchFamily="34" charset="0"/>
              </a:rPr>
              <a:t>N</a:t>
            </a:r>
            <a:r>
              <a:rPr lang="it-IT" sz="2000" baseline="-25000" dirty="0" err="1">
                <a:solidFill>
                  <a:srgbClr val="000000"/>
                </a:solidFill>
                <a:cs typeface="Arial" pitchFamily="34" charset="0"/>
              </a:rPr>
              <a:t>l</a:t>
            </a:r>
            <a:r>
              <a:rPr lang="it-IT" sz="2000" dirty="0" err="1">
                <a:solidFill>
                  <a:srgbClr val="000000"/>
                </a:solidFill>
                <a:cs typeface="Arial" pitchFamily="34" charset="0"/>
              </a:rPr>
              <a:t>·p</a:t>
            </a:r>
            <a:r>
              <a:rPr lang="it-IT" sz="2000" dirty="0">
                <a:solidFill>
                  <a:srgbClr val="000000"/>
                </a:solidFill>
                <a:cs typeface="Arial" pitchFamily="34" charset="0"/>
              </a:rPr>
              <a:t> = </a:t>
            </a:r>
            <a:r>
              <a:rPr lang="it-IT" sz="2000" dirty="0" err="1">
                <a:solidFill>
                  <a:srgbClr val="000000"/>
                </a:solidFill>
                <a:cs typeface="Arial" pitchFamily="34" charset="0"/>
              </a:rPr>
              <a:t>N</a:t>
            </a:r>
            <a:r>
              <a:rPr lang="it-IT" sz="2000" baseline="-25000" dirty="0" err="1">
                <a:solidFill>
                  <a:srgbClr val="000000"/>
                </a:solidFill>
                <a:cs typeface="Arial" pitchFamily="34" charset="0"/>
              </a:rPr>
              <a:t>l</a:t>
            </a:r>
            <a:r>
              <a:rPr lang="it-IT" sz="2000" dirty="0" err="1">
                <a:solidFill>
                  <a:srgbClr val="000000"/>
                </a:solidFill>
                <a:cs typeface="Arial" pitchFamily="34" charset="0"/>
              </a:rPr>
              <a:t>·s</a:t>
            </a:r>
            <a:r>
              <a:rPr lang="it-IT" sz="2000" dirty="0">
                <a:solidFill>
                  <a:srgbClr val="000000"/>
                </a:solidFill>
                <a:cs typeface="Arial" pitchFamily="34" charset="0"/>
              </a:rPr>
              <a:t>/S = </a:t>
            </a:r>
            <a:r>
              <a:rPr lang="it-IT" sz="2000" dirty="0" err="1">
                <a:solidFill>
                  <a:srgbClr val="000000"/>
                </a:solidFill>
              </a:rPr>
              <a:t>N</a:t>
            </a:r>
            <a:r>
              <a:rPr lang="it-IT" sz="2000" baseline="-25000" dirty="0" err="1">
                <a:solidFill>
                  <a:srgbClr val="000000"/>
                </a:solidFill>
              </a:rPr>
              <a:t>l</a:t>
            </a:r>
            <a:r>
              <a:rPr lang="it-IT" sz="2000" dirty="0" err="1">
                <a:solidFill>
                  <a:srgbClr val="000000"/>
                </a:solidFill>
              </a:rPr>
              <a:t>·</a:t>
            </a:r>
            <a:r>
              <a:rPr lang="it-IT" sz="2000" dirty="0" err="1">
                <a:solidFill>
                  <a:srgbClr val="000000"/>
                </a:solidFill>
                <a:cs typeface="Arial" pitchFamily="34" charset="0"/>
              </a:rPr>
              <a:t>N</a:t>
            </a:r>
            <a:r>
              <a:rPr lang="it-IT" sz="2000" baseline="-25000" dirty="0" err="1">
                <a:solidFill>
                  <a:srgbClr val="000000"/>
                </a:solidFill>
                <a:cs typeface="Arial" pitchFamily="34" charset="0"/>
              </a:rPr>
              <a:t>f</a:t>
            </a:r>
            <a:r>
              <a:rPr lang="it-IT" sz="2000" dirty="0">
                <a:solidFill>
                  <a:srgbClr val="000000"/>
                </a:solidFill>
                <a:cs typeface="Arial" pitchFamily="34" charset="0"/>
              </a:rPr>
              <a:t>·(r/R)²</a:t>
            </a:r>
            <a:r>
              <a:rPr lang="it-IT" sz="2000" dirty="0">
                <a:solidFill>
                  <a:srgbClr val="000000"/>
                </a:solidFill>
              </a:rPr>
              <a:t> </a:t>
            </a:r>
            <a:r>
              <a:rPr lang="it-IT" sz="2000" dirty="0">
                <a:solidFill>
                  <a:srgbClr val="000000"/>
                </a:solidFill>
                <a:cs typeface="Arial" pitchFamily="34" charset="0"/>
              </a:rPr>
              <a:t>= 293      </a:t>
            </a:r>
            <a:r>
              <a:rPr lang="it-IT" sz="2000" dirty="0">
                <a:solidFill>
                  <a:srgbClr val="990033"/>
                </a:solidFill>
                <a:cs typeface="Arial" pitchFamily="34" charset="0"/>
              </a:rPr>
              <a:t>(NB: intero!!!)</a:t>
            </a:r>
          </a:p>
          <a:p>
            <a:r>
              <a:rPr lang="it-IT" sz="2000" dirty="0">
                <a:solidFill>
                  <a:srgbClr val="000000"/>
                </a:solidFill>
                <a:cs typeface="Arial" pitchFamily="34" charset="0"/>
              </a:rPr>
              <a:t> </a:t>
            </a:r>
          </a:p>
          <a:p>
            <a:r>
              <a:rPr lang="it-IT" sz="2000" dirty="0">
                <a:solidFill>
                  <a:srgbClr val="000000"/>
                </a:solidFill>
                <a:cs typeface="Arial" pitchFamily="34" charset="0"/>
                <a:sym typeface="Wingdings" pitchFamily="2" charset="2"/>
              </a:rPr>
              <a:t>La probabilità che rimbalzi      </a:t>
            </a:r>
            <a:r>
              <a:rPr lang="it-IT" sz="2000" i="1" dirty="0">
                <a:solidFill>
                  <a:srgbClr val="000000"/>
                </a:solidFill>
                <a:cs typeface="Arial" pitchFamily="34" charset="0"/>
                <a:sym typeface="Wingdings" pitchFamily="2" charset="2"/>
              </a:rPr>
              <a:t>q   =   1 – p   =   1 – s/S = </a:t>
            </a:r>
            <a:r>
              <a:rPr lang="it-IT" sz="2000" dirty="0">
                <a:solidFill>
                  <a:srgbClr val="000000"/>
                </a:solidFill>
                <a:cs typeface="Arial" pitchFamily="34" charset="0"/>
                <a:sym typeface="Wingdings" pitchFamily="2" charset="2"/>
              </a:rPr>
              <a:t>0.920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29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29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29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29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29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29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299">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529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13</a:t>
            </a:r>
            <a:endParaRPr lang="en-US"/>
          </a:p>
        </p:txBody>
      </p:sp>
      <p:sp>
        <p:nvSpPr>
          <p:cNvPr id="6" name="Slide Number Placeholder 5"/>
          <p:cNvSpPr>
            <a:spLocks noGrp="1"/>
          </p:cNvSpPr>
          <p:nvPr>
            <p:ph type="sldNum" sz="quarter" idx="12"/>
          </p:nvPr>
        </p:nvSpPr>
        <p:spPr/>
        <p:txBody>
          <a:bodyPr/>
          <a:lstStyle/>
          <a:p>
            <a:fld id="{BECF4C44-45A0-466D-ACAF-EC2200F783E0}" type="slidenum">
              <a:rPr lang="en-US"/>
              <a:pPr/>
              <a:t>47</a:t>
            </a:fld>
            <a:endParaRPr lang="en-US"/>
          </a:p>
        </p:txBody>
      </p:sp>
      <p:sp>
        <p:nvSpPr>
          <p:cNvPr id="173058" name="Rectangle 2"/>
          <p:cNvSpPr>
            <a:spLocks noGrp="1" noChangeArrowheads="1"/>
          </p:cNvSpPr>
          <p:nvPr>
            <p:ph type="title"/>
          </p:nvPr>
        </p:nvSpPr>
        <p:spPr/>
        <p:txBody>
          <a:bodyPr/>
          <a:lstStyle/>
          <a:p>
            <a:r>
              <a:rPr lang="it-IT" dirty="0"/>
              <a:t>Teorema della probabilità </a:t>
            </a:r>
            <a:r>
              <a:rPr lang="it-IT" dirty="0" smtClean="0"/>
              <a:t>totale(*)</a:t>
            </a:r>
            <a:endParaRPr lang="it-IT" dirty="0"/>
          </a:p>
        </p:txBody>
      </p:sp>
      <p:sp>
        <p:nvSpPr>
          <p:cNvPr id="24580" name="Text Box 3"/>
          <p:cNvSpPr txBox="1">
            <a:spLocks noChangeArrowheads="1"/>
          </p:cNvSpPr>
          <p:nvPr/>
        </p:nvSpPr>
        <p:spPr bwMode="auto">
          <a:xfrm>
            <a:off x="250825" y="1071563"/>
            <a:ext cx="864235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dirty="0">
                <a:solidFill>
                  <a:srgbClr val="000000"/>
                </a:solidFill>
                <a:cs typeface="Arial" pitchFamily="34" charset="0"/>
                <a:sym typeface="Symbol" pitchFamily="18" charset="2"/>
              </a:rPr>
              <a:t>Dato un gruppo completo di N eventi mutuamente escludentesi {A</a:t>
            </a:r>
            <a:r>
              <a:rPr lang="it-IT" sz="2400" baseline="-25000" dirty="0">
                <a:solidFill>
                  <a:srgbClr val="000000"/>
                </a:solidFill>
                <a:cs typeface="Arial" pitchFamily="34" charset="0"/>
                <a:sym typeface="Symbol" pitchFamily="18" charset="2"/>
              </a:rPr>
              <a:t>1</a:t>
            </a:r>
            <a:r>
              <a:rPr lang="it-IT" sz="2400" dirty="0">
                <a:solidFill>
                  <a:srgbClr val="000000"/>
                </a:solidFill>
                <a:cs typeface="Arial" pitchFamily="34" charset="0"/>
                <a:sym typeface="Symbol" pitchFamily="18" charset="2"/>
              </a:rPr>
              <a:t>, A</a:t>
            </a:r>
            <a:r>
              <a:rPr lang="it-IT" sz="2400" baseline="-25000" dirty="0">
                <a:solidFill>
                  <a:srgbClr val="000000"/>
                </a:solidFill>
                <a:cs typeface="Arial" pitchFamily="34" charset="0"/>
                <a:sym typeface="Symbol" pitchFamily="18" charset="2"/>
              </a:rPr>
              <a:t>2</a:t>
            </a:r>
            <a:r>
              <a:rPr lang="it-IT" sz="2400" dirty="0">
                <a:solidFill>
                  <a:srgbClr val="000000"/>
                </a:solidFill>
                <a:cs typeface="Arial" pitchFamily="34" charset="0"/>
                <a:sym typeface="Symbol" pitchFamily="18" charset="2"/>
              </a:rPr>
              <a:t>, … , A</a:t>
            </a:r>
            <a:r>
              <a:rPr lang="it-IT" sz="2400" baseline="-25000" dirty="0">
                <a:solidFill>
                  <a:srgbClr val="000000"/>
                </a:solidFill>
                <a:cs typeface="Arial" pitchFamily="34" charset="0"/>
                <a:sym typeface="Symbol" pitchFamily="18" charset="2"/>
              </a:rPr>
              <a:t>N </a:t>
            </a:r>
            <a:r>
              <a:rPr lang="it-IT" sz="2400" dirty="0">
                <a:solidFill>
                  <a:srgbClr val="000000"/>
                </a:solidFill>
                <a:cs typeface="Arial" pitchFamily="34" charset="0"/>
                <a:sym typeface="Symbol" pitchFamily="18" charset="2"/>
              </a:rPr>
              <a:t>} (</a:t>
            </a:r>
            <a:r>
              <a:rPr lang="it-IT" sz="2400" b="1" dirty="0">
                <a:solidFill>
                  <a:srgbClr val="000000"/>
                </a:solidFill>
                <a:cs typeface="Arial" pitchFamily="34" charset="0"/>
                <a:sym typeface="Symbol" pitchFamily="18" charset="2"/>
              </a:rPr>
              <a:t>insieme delle ipotesi</a:t>
            </a:r>
            <a:r>
              <a:rPr lang="it-IT" sz="2400" dirty="0">
                <a:solidFill>
                  <a:srgbClr val="000000"/>
                </a:solidFill>
                <a:cs typeface="Arial" pitchFamily="34" charset="0"/>
                <a:sym typeface="Symbol" pitchFamily="18" charset="2"/>
              </a:rPr>
              <a:t>) </a:t>
            </a:r>
          </a:p>
          <a:p>
            <a:endParaRPr lang="it-IT" sz="2400" dirty="0">
              <a:solidFill>
                <a:srgbClr val="000000"/>
              </a:solidFill>
              <a:cs typeface="Arial" pitchFamily="34" charset="0"/>
              <a:sym typeface="Symbol" pitchFamily="18" charset="2"/>
            </a:endParaRPr>
          </a:p>
          <a:p>
            <a:r>
              <a:rPr lang="it-IT" sz="2400" dirty="0">
                <a:solidFill>
                  <a:srgbClr val="000000"/>
                </a:solidFill>
                <a:cs typeface="Arial" pitchFamily="34" charset="0"/>
                <a:sym typeface="Symbol" pitchFamily="18" charset="2"/>
              </a:rPr>
              <a:t>la probabilità di un evento x che può avvenire contemporaneamente a esse:</a:t>
            </a:r>
          </a:p>
          <a:p>
            <a:endParaRPr lang="it-IT" sz="2400" dirty="0">
              <a:solidFill>
                <a:srgbClr val="000000"/>
              </a:solidFill>
              <a:cs typeface="Arial" pitchFamily="34" charset="0"/>
              <a:sym typeface="Symbol" pitchFamily="18" charset="2"/>
            </a:endParaRPr>
          </a:p>
          <a:p>
            <a:pPr algn="ctr"/>
            <a:r>
              <a:rPr lang="it-IT" sz="2400" b="1" dirty="0">
                <a:solidFill>
                  <a:srgbClr val="000000"/>
                </a:solidFill>
                <a:cs typeface="Arial" pitchFamily="34" charset="0"/>
                <a:sym typeface="Symbol" pitchFamily="18" charset="2"/>
              </a:rPr>
              <a:t>P(x) = </a:t>
            </a:r>
            <a:r>
              <a:rPr lang="el-GR" sz="2400" b="1" dirty="0">
                <a:solidFill>
                  <a:srgbClr val="000000"/>
                </a:solidFill>
                <a:cs typeface="Arial" pitchFamily="34" charset="0"/>
                <a:sym typeface="Symbol" pitchFamily="18" charset="2"/>
              </a:rPr>
              <a:t>Σ</a:t>
            </a:r>
            <a:r>
              <a:rPr lang="it-IT" sz="2400" b="1" baseline="-25000" dirty="0">
                <a:solidFill>
                  <a:srgbClr val="000000"/>
                </a:solidFill>
                <a:cs typeface="Arial" pitchFamily="34" charset="0"/>
                <a:sym typeface="Symbol" pitchFamily="18" charset="2"/>
              </a:rPr>
              <a:t>i=1,N</a:t>
            </a:r>
            <a:r>
              <a:rPr lang="it-IT" sz="2400" b="1" dirty="0">
                <a:solidFill>
                  <a:srgbClr val="000000"/>
                </a:solidFill>
                <a:cs typeface="Arial" pitchFamily="34" charset="0"/>
                <a:sym typeface="Symbol" pitchFamily="18" charset="2"/>
              </a:rPr>
              <a:t> P(</a:t>
            </a:r>
            <a:r>
              <a:rPr lang="it-IT" sz="2400" b="1" dirty="0" err="1">
                <a:solidFill>
                  <a:srgbClr val="000000"/>
                </a:solidFill>
                <a:cs typeface="Arial" pitchFamily="34" charset="0"/>
                <a:sym typeface="Symbol" pitchFamily="18" charset="2"/>
              </a:rPr>
              <a:t>x|A</a:t>
            </a:r>
            <a:r>
              <a:rPr lang="it-IT" sz="2400" b="1" baseline="-25000" dirty="0" err="1">
                <a:solidFill>
                  <a:srgbClr val="000000"/>
                </a:solidFill>
                <a:cs typeface="Arial" pitchFamily="34" charset="0"/>
                <a:sym typeface="Symbol" pitchFamily="18" charset="2"/>
              </a:rPr>
              <a:t>i</a:t>
            </a:r>
            <a:r>
              <a:rPr lang="it-IT" sz="2400" b="1" baseline="-25000" dirty="0">
                <a:solidFill>
                  <a:srgbClr val="000000"/>
                </a:solidFill>
                <a:cs typeface="Arial" pitchFamily="34" charset="0"/>
                <a:sym typeface="Symbol" pitchFamily="18" charset="2"/>
              </a:rPr>
              <a:t> </a:t>
            </a:r>
            <a:r>
              <a:rPr lang="it-IT" sz="2400" b="1" dirty="0">
                <a:solidFill>
                  <a:srgbClr val="000000"/>
                </a:solidFill>
                <a:cs typeface="Arial" pitchFamily="34" charset="0"/>
                <a:sym typeface="Symbol" pitchFamily="18" charset="2"/>
              </a:rPr>
              <a:t>)  P(A</a:t>
            </a:r>
            <a:r>
              <a:rPr lang="it-IT" sz="2400" b="1" baseline="-25000" dirty="0">
                <a:solidFill>
                  <a:srgbClr val="000000"/>
                </a:solidFill>
                <a:cs typeface="Arial" pitchFamily="34" charset="0"/>
                <a:sym typeface="Symbol" pitchFamily="18" charset="2"/>
              </a:rPr>
              <a:t>i</a:t>
            </a:r>
            <a:r>
              <a:rPr lang="it-IT" sz="2400" b="1" dirty="0">
                <a:solidFill>
                  <a:srgbClr val="000000"/>
                </a:solidFill>
                <a:cs typeface="Arial" pitchFamily="34" charset="0"/>
                <a:sym typeface="Symbol" pitchFamily="18" charset="2"/>
              </a:rPr>
              <a:t>)</a:t>
            </a:r>
          </a:p>
          <a:p>
            <a:pPr algn="ctr"/>
            <a:endParaRPr lang="it-IT" sz="2400" b="1" dirty="0">
              <a:solidFill>
                <a:srgbClr val="000000"/>
              </a:solidFill>
              <a:cs typeface="Arial" pitchFamily="34" charset="0"/>
              <a:sym typeface="Symbol" pitchFamily="18" charset="2"/>
            </a:endParaRPr>
          </a:p>
          <a:p>
            <a:endParaRPr lang="it-IT" sz="2400" dirty="0">
              <a:solidFill>
                <a:srgbClr val="000000"/>
              </a:solidFill>
              <a:cs typeface="Arial" pitchFamily="34" charset="0"/>
              <a:sym typeface="Symbol" pitchFamily="18" charset="2"/>
            </a:endParaRPr>
          </a:p>
          <a:p>
            <a:r>
              <a:rPr lang="it-IT" sz="2400" dirty="0">
                <a:solidFill>
                  <a:srgbClr val="000000"/>
                </a:solidFill>
                <a:cs typeface="Arial" pitchFamily="34" charset="0"/>
                <a:sym typeface="Symbol" pitchFamily="18" charset="2"/>
              </a:rPr>
              <a:t>cioè</a:t>
            </a:r>
            <a:br>
              <a:rPr lang="it-IT" sz="2400" dirty="0">
                <a:solidFill>
                  <a:srgbClr val="000000"/>
                </a:solidFill>
                <a:cs typeface="Arial" pitchFamily="34" charset="0"/>
                <a:sym typeface="Symbol" pitchFamily="18" charset="2"/>
              </a:rPr>
            </a:br>
            <a:endParaRPr lang="it-IT" sz="2400" dirty="0">
              <a:solidFill>
                <a:srgbClr val="000000"/>
              </a:solidFill>
              <a:cs typeface="Arial" pitchFamily="34" charset="0"/>
              <a:sym typeface="Symbol" pitchFamily="18" charset="2"/>
            </a:endParaRPr>
          </a:p>
          <a:p>
            <a:r>
              <a:rPr lang="it-IT" sz="2400" dirty="0">
                <a:solidFill>
                  <a:srgbClr val="000000"/>
                </a:solidFill>
                <a:cs typeface="Arial" pitchFamily="34" charset="0"/>
                <a:sym typeface="Symbol" pitchFamily="18" charset="2"/>
              </a:rPr>
              <a:t>probabilità dell'evento x = la somma dei prodotti delle probabilità di ciascuna delle ipotesi per la probabilità condizionata dell'evento con tali ipotesi</a:t>
            </a:r>
            <a:r>
              <a:rPr lang="it-IT" dirty="0">
                <a:solidFill>
                  <a:srgbClr val="000000"/>
                </a:solidFill>
                <a:cs typeface="Arial" pitchFamily="34" charset="0"/>
                <a:sym typeface="Symbol" pitchFamily="18" charset="2"/>
              </a:rPr>
              <a:t> </a:t>
            </a:r>
          </a:p>
        </p:txBody>
      </p:sp>
      <p:sp>
        <p:nvSpPr>
          <p:cNvPr id="7" name="TextBox 6"/>
          <p:cNvSpPr txBox="1"/>
          <p:nvPr/>
        </p:nvSpPr>
        <p:spPr>
          <a:xfrm>
            <a:off x="248400" y="6368400"/>
            <a:ext cx="1531188" cy="369332"/>
          </a:xfrm>
          <a:prstGeom prst="rect">
            <a:avLst/>
          </a:prstGeom>
          <a:noFill/>
        </p:spPr>
        <p:txBody>
          <a:bodyPr wrap="none" rtlCol="0">
            <a:spAutoFit/>
          </a:bodyPr>
          <a:lstStyle/>
          <a:p>
            <a:r>
              <a:rPr lang="en-US" dirty="0" smtClean="0"/>
              <a:t>(*) </a:t>
            </a:r>
            <a:r>
              <a:rPr lang="en-US" dirty="0" err="1" smtClean="0"/>
              <a:t>facoltativo</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0">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mar 13</a:t>
            </a:r>
            <a:endParaRPr lang="en-US"/>
          </a:p>
        </p:txBody>
      </p:sp>
      <p:sp>
        <p:nvSpPr>
          <p:cNvPr id="12" name="Slide Number Placeholder 5"/>
          <p:cNvSpPr>
            <a:spLocks noGrp="1"/>
          </p:cNvSpPr>
          <p:nvPr>
            <p:ph type="sldNum" sz="quarter" idx="12"/>
          </p:nvPr>
        </p:nvSpPr>
        <p:spPr/>
        <p:txBody>
          <a:bodyPr/>
          <a:lstStyle/>
          <a:p>
            <a:fld id="{8F136DB1-F7C8-488E-A073-47FE1EDD5C3B}" type="slidenum">
              <a:rPr lang="en-US"/>
              <a:pPr/>
              <a:t>48</a:t>
            </a:fld>
            <a:endParaRPr lang="en-US"/>
          </a:p>
        </p:txBody>
      </p:sp>
      <p:sp>
        <p:nvSpPr>
          <p:cNvPr id="174082" name="Rectangle 2"/>
          <p:cNvSpPr>
            <a:spLocks noGrp="1" noChangeArrowheads="1"/>
          </p:cNvSpPr>
          <p:nvPr>
            <p:ph type="title"/>
          </p:nvPr>
        </p:nvSpPr>
        <p:spPr/>
        <p:txBody>
          <a:bodyPr/>
          <a:lstStyle/>
          <a:p>
            <a:r>
              <a:rPr lang="it-IT" dirty="0"/>
              <a:t>Teorema di </a:t>
            </a:r>
            <a:r>
              <a:rPr lang="it-IT" dirty="0" err="1" smtClean="0"/>
              <a:t>Bayes</a:t>
            </a:r>
            <a:r>
              <a:rPr lang="it-IT" dirty="0" smtClean="0"/>
              <a:t>(*)</a:t>
            </a:r>
            <a:endParaRPr lang="it-IT" dirty="0"/>
          </a:p>
        </p:txBody>
      </p:sp>
      <p:sp>
        <p:nvSpPr>
          <p:cNvPr id="174091" name="Text Box 5"/>
          <p:cNvSpPr txBox="1">
            <a:spLocks noChangeArrowheads="1"/>
          </p:cNvSpPr>
          <p:nvPr/>
        </p:nvSpPr>
        <p:spPr bwMode="auto">
          <a:xfrm>
            <a:off x="179388" y="1052513"/>
            <a:ext cx="8964612"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dirty="0">
                <a:solidFill>
                  <a:srgbClr val="000000"/>
                </a:solidFill>
                <a:cs typeface="Arial" pitchFamily="34" charset="0"/>
              </a:rPr>
              <a:t>Osserviamo un evento x. Esiste un insieme delle ipotesi {A</a:t>
            </a:r>
            <a:r>
              <a:rPr lang="it-IT" sz="2400" baseline="-25000" dirty="0">
                <a:solidFill>
                  <a:srgbClr val="000000"/>
                </a:solidFill>
                <a:cs typeface="Arial" pitchFamily="34" charset="0"/>
              </a:rPr>
              <a:t>i</a:t>
            </a:r>
            <a:r>
              <a:rPr lang="it-IT" sz="2400" dirty="0">
                <a:solidFill>
                  <a:srgbClr val="000000"/>
                </a:solidFill>
                <a:cs typeface="Arial" pitchFamily="34" charset="0"/>
              </a:rPr>
              <a:t>}. Come viene modificata la probabilità che </a:t>
            </a:r>
            <a:r>
              <a:rPr lang="it-IT" sz="2400" dirty="0" err="1">
                <a:solidFill>
                  <a:srgbClr val="000000"/>
                </a:solidFill>
                <a:cs typeface="Arial" pitchFamily="34" charset="0"/>
              </a:rPr>
              <a:t>assegnamo</a:t>
            </a:r>
            <a:r>
              <a:rPr lang="it-IT" sz="2400" dirty="0">
                <a:solidFill>
                  <a:srgbClr val="000000"/>
                </a:solidFill>
                <a:cs typeface="Arial" pitchFamily="34" charset="0"/>
              </a:rPr>
              <a:t> all’ipotesi A</a:t>
            </a:r>
            <a:r>
              <a:rPr lang="it-IT" sz="2400" baseline="-25000" dirty="0">
                <a:solidFill>
                  <a:srgbClr val="000000"/>
                </a:solidFill>
                <a:cs typeface="Arial" pitchFamily="34" charset="0"/>
              </a:rPr>
              <a:t>i</a:t>
            </a:r>
            <a:r>
              <a:rPr lang="it-IT" sz="2400" dirty="0">
                <a:solidFill>
                  <a:srgbClr val="000000"/>
                </a:solidFill>
                <a:cs typeface="Arial" pitchFamily="34" charset="0"/>
              </a:rPr>
              <a:t> dopo l’osservazione x? (In altre parole: qual è la probabilità condizionata dell’ipotesi A</a:t>
            </a:r>
            <a:r>
              <a:rPr lang="it-IT" sz="2400" baseline="-25000" dirty="0">
                <a:solidFill>
                  <a:srgbClr val="000000"/>
                </a:solidFill>
                <a:cs typeface="Arial" pitchFamily="34" charset="0"/>
              </a:rPr>
              <a:t>i</a:t>
            </a:r>
            <a:r>
              <a:rPr lang="it-IT" sz="2400" dirty="0">
                <a:solidFill>
                  <a:srgbClr val="000000"/>
                </a:solidFill>
                <a:cs typeface="Arial" pitchFamily="34" charset="0"/>
              </a:rPr>
              <a:t> data l’osservazione x?)</a:t>
            </a:r>
          </a:p>
          <a:p>
            <a:endParaRPr lang="it-IT" sz="2400" dirty="0">
              <a:solidFill>
                <a:srgbClr val="000000"/>
              </a:solidFill>
              <a:cs typeface="Arial" pitchFamily="34" charset="0"/>
            </a:endParaRPr>
          </a:p>
          <a:p>
            <a:r>
              <a:rPr lang="it-IT" sz="2400" dirty="0">
                <a:solidFill>
                  <a:srgbClr val="000000"/>
                </a:solidFill>
                <a:cs typeface="Arial" pitchFamily="34" charset="0"/>
              </a:rPr>
              <a:t>Per il teorema della moltiplicazione:</a:t>
            </a:r>
          </a:p>
          <a:p>
            <a:endParaRPr lang="it-IT" sz="2400" dirty="0">
              <a:solidFill>
                <a:srgbClr val="000000"/>
              </a:solidFill>
              <a:cs typeface="Arial" pitchFamily="34" charset="0"/>
            </a:endParaRPr>
          </a:p>
          <a:p>
            <a:r>
              <a:rPr lang="it-IT" sz="2400" b="1" dirty="0">
                <a:solidFill>
                  <a:srgbClr val="000000"/>
                </a:solidFill>
                <a:cs typeface="Arial" pitchFamily="34" charset="0"/>
              </a:rPr>
              <a:t>	P(</a:t>
            </a:r>
            <a:r>
              <a:rPr lang="it-IT" sz="2400" b="1" dirty="0" err="1">
                <a:solidFill>
                  <a:srgbClr val="000000"/>
                </a:solidFill>
                <a:cs typeface="Arial" pitchFamily="34" charset="0"/>
              </a:rPr>
              <a:t>x</a:t>
            </a:r>
            <a:r>
              <a:rPr lang="it-IT" sz="2400" b="1" dirty="0" err="1">
                <a:solidFill>
                  <a:srgbClr val="000000"/>
                </a:solidFill>
                <a:cs typeface="Arial" pitchFamily="34" charset="0"/>
                <a:sym typeface="Symbol" pitchFamily="18" charset="2"/>
              </a:rPr>
              <a:t>A</a:t>
            </a:r>
            <a:r>
              <a:rPr lang="it-IT" sz="2400" b="1" baseline="-25000" dirty="0" err="1">
                <a:solidFill>
                  <a:srgbClr val="000000"/>
                </a:solidFill>
                <a:cs typeface="Arial" pitchFamily="34" charset="0"/>
                <a:sym typeface="Symbol" pitchFamily="18" charset="2"/>
              </a:rPr>
              <a:t>i</a:t>
            </a:r>
            <a:r>
              <a:rPr lang="it-IT" sz="2400" b="1" dirty="0">
                <a:solidFill>
                  <a:srgbClr val="000000"/>
                </a:solidFill>
                <a:cs typeface="Arial" pitchFamily="34" charset="0"/>
                <a:sym typeface="Symbol" pitchFamily="18" charset="2"/>
              </a:rPr>
              <a:t>) = P(x)  P(</a:t>
            </a:r>
            <a:r>
              <a:rPr lang="it-IT" sz="2400" b="1" dirty="0" err="1">
                <a:solidFill>
                  <a:srgbClr val="000000"/>
                </a:solidFill>
                <a:cs typeface="Arial" pitchFamily="34" charset="0"/>
                <a:sym typeface="Symbol" pitchFamily="18" charset="2"/>
              </a:rPr>
              <a:t>A</a:t>
            </a:r>
            <a:r>
              <a:rPr lang="it-IT" sz="2400" b="1" baseline="-25000" dirty="0" err="1">
                <a:solidFill>
                  <a:srgbClr val="000000"/>
                </a:solidFill>
                <a:cs typeface="Arial" pitchFamily="34" charset="0"/>
                <a:sym typeface="Symbol" pitchFamily="18" charset="2"/>
              </a:rPr>
              <a:t>i</a:t>
            </a:r>
            <a:r>
              <a:rPr lang="it-IT" sz="2400" b="1" dirty="0" err="1">
                <a:solidFill>
                  <a:srgbClr val="000000"/>
                </a:solidFill>
                <a:cs typeface="Arial" pitchFamily="34" charset="0"/>
                <a:sym typeface="Symbol" pitchFamily="18" charset="2"/>
              </a:rPr>
              <a:t>|x</a:t>
            </a:r>
            <a:r>
              <a:rPr lang="it-IT" sz="2400" b="1" dirty="0">
                <a:solidFill>
                  <a:srgbClr val="000000"/>
                </a:solidFill>
                <a:cs typeface="Arial" pitchFamily="34" charset="0"/>
                <a:sym typeface="Symbol" pitchFamily="18" charset="2"/>
              </a:rPr>
              <a:t>) = P(A</a:t>
            </a:r>
            <a:r>
              <a:rPr lang="it-IT" sz="2400" b="1" baseline="-25000" dirty="0">
                <a:solidFill>
                  <a:srgbClr val="000000"/>
                </a:solidFill>
                <a:cs typeface="Arial" pitchFamily="34" charset="0"/>
                <a:sym typeface="Symbol" pitchFamily="18" charset="2"/>
              </a:rPr>
              <a:t>i</a:t>
            </a:r>
            <a:r>
              <a:rPr lang="it-IT" sz="2400" b="1" dirty="0">
                <a:solidFill>
                  <a:srgbClr val="000000"/>
                </a:solidFill>
                <a:cs typeface="Arial" pitchFamily="34" charset="0"/>
                <a:sym typeface="Symbol" pitchFamily="18" charset="2"/>
              </a:rPr>
              <a:t>)  P(</a:t>
            </a:r>
            <a:r>
              <a:rPr lang="it-IT" sz="2400" b="1" dirty="0" err="1">
                <a:solidFill>
                  <a:srgbClr val="000000"/>
                </a:solidFill>
                <a:cs typeface="Arial" pitchFamily="34" charset="0"/>
                <a:sym typeface="Symbol" pitchFamily="18" charset="2"/>
              </a:rPr>
              <a:t>x|A</a:t>
            </a:r>
            <a:r>
              <a:rPr lang="it-IT" sz="2400" b="1" baseline="-25000" dirty="0" err="1">
                <a:solidFill>
                  <a:srgbClr val="000000"/>
                </a:solidFill>
                <a:cs typeface="Arial" pitchFamily="34" charset="0"/>
                <a:sym typeface="Symbol" pitchFamily="18" charset="2"/>
              </a:rPr>
              <a:t>i</a:t>
            </a:r>
            <a:r>
              <a:rPr lang="it-IT" sz="2400" b="1" dirty="0">
                <a:solidFill>
                  <a:srgbClr val="000000"/>
                </a:solidFill>
                <a:cs typeface="Arial" pitchFamily="34" charset="0"/>
                <a:sym typeface="Symbol" pitchFamily="18" charset="2"/>
              </a:rPr>
              <a:t>)</a:t>
            </a:r>
          </a:p>
          <a:p>
            <a:endParaRPr lang="it-IT" sz="2400" dirty="0">
              <a:solidFill>
                <a:srgbClr val="000000"/>
              </a:solidFill>
              <a:cs typeface="Arial" pitchFamily="34" charset="0"/>
              <a:sym typeface="Symbol" pitchFamily="18" charset="2"/>
            </a:endParaRPr>
          </a:p>
          <a:p>
            <a:r>
              <a:rPr lang="it-IT" sz="2400" b="1" dirty="0">
                <a:solidFill>
                  <a:srgbClr val="000000"/>
                </a:solidFill>
                <a:cs typeface="Arial" pitchFamily="34" charset="0"/>
                <a:sym typeface="Symbol" pitchFamily="18" charset="2"/>
              </a:rPr>
              <a:t>	</a:t>
            </a:r>
            <a:r>
              <a:rPr lang="it-IT" sz="2400" b="1" dirty="0">
                <a:solidFill>
                  <a:srgbClr val="000000"/>
                </a:solidFill>
                <a:cs typeface="Arial" pitchFamily="34" charset="0"/>
                <a:sym typeface="Wingdings" pitchFamily="2" charset="2"/>
              </a:rPr>
              <a:t></a:t>
            </a:r>
            <a:r>
              <a:rPr lang="it-IT" sz="2400" b="1" dirty="0">
                <a:solidFill>
                  <a:srgbClr val="000000"/>
                </a:solidFill>
                <a:cs typeface="Arial" pitchFamily="34" charset="0"/>
                <a:sym typeface="Symbol" pitchFamily="18" charset="2"/>
              </a:rPr>
              <a:t>	P(</a:t>
            </a:r>
            <a:r>
              <a:rPr lang="it-IT" sz="2400" b="1" dirty="0" err="1">
                <a:solidFill>
                  <a:srgbClr val="000000"/>
                </a:solidFill>
                <a:cs typeface="Arial" pitchFamily="34" charset="0"/>
                <a:sym typeface="Symbol" pitchFamily="18" charset="2"/>
              </a:rPr>
              <a:t>A</a:t>
            </a:r>
            <a:r>
              <a:rPr lang="it-IT" sz="2400" b="1" baseline="-25000" dirty="0" err="1">
                <a:solidFill>
                  <a:srgbClr val="000000"/>
                </a:solidFill>
                <a:cs typeface="Arial" pitchFamily="34" charset="0"/>
                <a:sym typeface="Symbol" pitchFamily="18" charset="2"/>
              </a:rPr>
              <a:t>i</a:t>
            </a:r>
            <a:r>
              <a:rPr lang="it-IT" sz="2400" b="1" dirty="0" err="1">
                <a:solidFill>
                  <a:srgbClr val="000000"/>
                </a:solidFill>
                <a:cs typeface="Arial" pitchFamily="34" charset="0"/>
                <a:sym typeface="Symbol" pitchFamily="18" charset="2"/>
              </a:rPr>
              <a:t>|x</a:t>
            </a:r>
            <a:r>
              <a:rPr lang="it-IT" sz="2400" b="1" dirty="0">
                <a:solidFill>
                  <a:srgbClr val="000000"/>
                </a:solidFill>
                <a:cs typeface="Arial" pitchFamily="34" charset="0"/>
                <a:sym typeface="Symbol" pitchFamily="18" charset="2"/>
              </a:rPr>
              <a:t>) = P(A</a:t>
            </a:r>
            <a:r>
              <a:rPr lang="it-IT" sz="2400" b="1" baseline="-25000" dirty="0">
                <a:solidFill>
                  <a:srgbClr val="000000"/>
                </a:solidFill>
                <a:cs typeface="Arial" pitchFamily="34" charset="0"/>
                <a:sym typeface="Symbol" pitchFamily="18" charset="2"/>
              </a:rPr>
              <a:t>i</a:t>
            </a:r>
            <a:r>
              <a:rPr lang="it-IT" sz="2400" b="1" dirty="0">
                <a:solidFill>
                  <a:srgbClr val="000000"/>
                </a:solidFill>
                <a:cs typeface="Arial" pitchFamily="34" charset="0"/>
                <a:sym typeface="Symbol" pitchFamily="18" charset="2"/>
              </a:rPr>
              <a:t>)  P(</a:t>
            </a:r>
            <a:r>
              <a:rPr lang="it-IT" sz="2400" b="1" dirty="0" err="1">
                <a:solidFill>
                  <a:srgbClr val="000000"/>
                </a:solidFill>
                <a:cs typeface="Arial" pitchFamily="34" charset="0"/>
                <a:sym typeface="Symbol" pitchFamily="18" charset="2"/>
              </a:rPr>
              <a:t>x|A</a:t>
            </a:r>
            <a:r>
              <a:rPr lang="it-IT" sz="2400" b="1" baseline="-25000" dirty="0" err="1">
                <a:solidFill>
                  <a:srgbClr val="000000"/>
                </a:solidFill>
                <a:cs typeface="Arial" pitchFamily="34" charset="0"/>
                <a:sym typeface="Symbol" pitchFamily="18" charset="2"/>
              </a:rPr>
              <a:t>i</a:t>
            </a:r>
            <a:r>
              <a:rPr lang="it-IT" sz="2400" b="1" dirty="0">
                <a:solidFill>
                  <a:srgbClr val="000000"/>
                </a:solidFill>
                <a:cs typeface="Arial" pitchFamily="34" charset="0"/>
                <a:sym typeface="Symbol" pitchFamily="18" charset="2"/>
              </a:rPr>
              <a:t>) / P(x)</a:t>
            </a:r>
          </a:p>
          <a:p>
            <a:endParaRPr lang="it-IT" sz="2400" dirty="0">
              <a:solidFill>
                <a:srgbClr val="000000"/>
              </a:solidFill>
              <a:cs typeface="Arial" pitchFamily="34" charset="0"/>
              <a:sym typeface="Symbol" pitchFamily="18" charset="2"/>
            </a:endParaRPr>
          </a:p>
          <a:p>
            <a:r>
              <a:rPr lang="it-IT" sz="2400" b="1" dirty="0">
                <a:solidFill>
                  <a:srgbClr val="000000"/>
                </a:solidFill>
                <a:cs typeface="Arial" pitchFamily="34" charset="0"/>
                <a:sym typeface="Symbol" pitchFamily="18" charset="2"/>
              </a:rPr>
              <a:t>	</a:t>
            </a:r>
            <a:r>
              <a:rPr lang="it-IT" sz="2400" b="1" dirty="0">
                <a:solidFill>
                  <a:srgbClr val="000000"/>
                </a:solidFill>
                <a:cs typeface="Arial" pitchFamily="34" charset="0"/>
                <a:sym typeface="Wingdings" pitchFamily="2" charset="2"/>
              </a:rPr>
              <a:t></a:t>
            </a:r>
            <a:r>
              <a:rPr lang="it-IT" sz="2400" b="1" dirty="0">
                <a:solidFill>
                  <a:srgbClr val="000000"/>
                </a:solidFill>
                <a:cs typeface="Arial" pitchFamily="34" charset="0"/>
                <a:sym typeface="Symbol" pitchFamily="18" charset="2"/>
              </a:rPr>
              <a:t>	</a:t>
            </a:r>
          </a:p>
          <a:p>
            <a:endParaRPr lang="it-IT" sz="2400" b="1" dirty="0">
              <a:solidFill>
                <a:srgbClr val="000000"/>
              </a:solidFill>
              <a:cs typeface="Arial" pitchFamily="34" charset="0"/>
              <a:sym typeface="Symbol" pitchFamily="18" charset="2"/>
            </a:endParaRPr>
          </a:p>
        </p:txBody>
      </p:sp>
      <p:grpSp>
        <p:nvGrpSpPr>
          <p:cNvPr id="174092" name="Gruppo 10"/>
          <p:cNvGrpSpPr>
            <a:grpSpLocks/>
          </p:cNvGrpSpPr>
          <p:nvPr/>
        </p:nvGrpSpPr>
        <p:grpSpPr bwMode="auto">
          <a:xfrm>
            <a:off x="1500188" y="5084763"/>
            <a:ext cx="5832475" cy="1008062"/>
            <a:chOff x="1357290" y="5500702"/>
            <a:chExt cx="5832475" cy="1008062"/>
          </a:xfrm>
        </p:grpSpPr>
        <p:grpSp>
          <p:nvGrpSpPr>
            <p:cNvPr id="174093" name="Gruppo 7"/>
            <p:cNvGrpSpPr>
              <a:grpSpLocks/>
            </p:cNvGrpSpPr>
            <p:nvPr/>
          </p:nvGrpSpPr>
          <p:grpSpPr bwMode="auto">
            <a:xfrm>
              <a:off x="1357290" y="5500702"/>
              <a:ext cx="5832475" cy="1008062"/>
              <a:chOff x="1331913" y="4868863"/>
              <a:chExt cx="5832475" cy="1008062"/>
            </a:xfrm>
          </p:grpSpPr>
          <p:sp>
            <p:nvSpPr>
              <p:cNvPr id="174094" name="Rectangle 9"/>
              <p:cNvSpPr>
                <a:spLocks noChangeArrowheads="1"/>
              </p:cNvSpPr>
              <p:nvPr/>
            </p:nvSpPr>
            <p:spPr bwMode="auto">
              <a:xfrm>
                <a:off x="1331913" y="4868863"/>
                <a:ext cx="5832475" cy="1008062"/>
              </a:xfrm>
              <a:prstGeom prst="rect">
                <a:avLst/>
              </a:prstGeom>
              <a:solidFill>
                <a:srgbClr val="FFFF00">
                  <a:alpha val="43921"/>
                </a:srgbClr>
              </a:solidFill>
              <a:ln w="9525">
                <a:solidFill>
                  <a:srgbClr val="000000"/>
                </a:solidFill>
                <a:miter lim="800000"/>
                <a:headEnd/>
                <a:tailEnd/>
              </a:ln>
            </p:spPr>
            <p:txBody>
              <a:bodyPr wrap="none" anchor="ctr"/>
              <a:lstStyle/>
              <a:p>
                <a:pPr algn="l"/>
                <a:endParaRPr lang="it-IT">
                  <a:cs typeface="Arial" pitchFamily="34" charset="0"/>
                </a:endParaRPr>
              </a:p>
            </p:txBody>
          </p:sp>
          <p:sp>
            <p:nvSpPr>
              <p:cNvPr id="174095" name="Text Box 7"/>
              <p:cNvSpPr txBox="1">
                <a:spLocks noChangeArrowheads="1"/>
              </p:cNvSpPr>
              <p:nvPr/>
            </p:nvSpPr>
            <p:spPr bwMode="auto">
              <a:xfrm>
                <a:off x="3694113" y="4868863"/>
                <a:ext cx="28114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it-IT" sz="2400" b="1">
                    <a:solidFill>
                      <a:srgbClr val="000000"/>
                    </a:solidFill>
                    <a:cs typeface="Arial" pitchFamily="34" charset="0"/>
                  </a:rPr>
                  <a:t>P(A</a:t>
                </a:r>
                <a:r>
                  <a:rPr lang="it-IT" sz="2400" b="1" baseline="-25000">
                    <a:solidFill>
                      <a:srgbClr val="000000"/>
                    </a:solidFill>
                    <a:cs typeface="Arial" pitchFamily="34" charset="0"/>
                  </a:rPr>
                  <a:t>i</a:t>
                </a:r>
                <a:r>
                  <a:rPr lang="it-IT" sz="2400" b="1">
                    <a:solidFill>
                      <a:srgbClr val="000000"/>
                    </a:solidFill>
                    <a:cs typeface="Arial" pitchFamily="34" charset="0"/>
                  </a:rPr>
                  <a:t>) </a:t>
                </a:r>
                <a:r>
                  <a:rPr lang="it-IT" sz="2400" b="1">
                    <a:solidFill>
                      <a:srgbClr val="000000"/>
                    </a:solidFill>
                    <a:cs typeface="Arial" pitchFamily="34" charset="0"/>
                    <a:sym typeface="Symbol" pitchFamily="18" charset="2"/>
                  </a:rPr>
                  <a:t> P(x|A</a:t>
                </a:r>
                <a:r>
                  <a:rPr lang="it-IT" sz="2400" b="1" baseline="-25000">
                    <a:solidFill>
                      <a:srgbClr val="000000"/>
                    </a:solidFill>
                    <a:cs typeface="Arial" pitchFamily="34" charset="0"/>
                    <a:sym typeface="Symbol" pitchFamily="18" charset="2"/>
                  </a:rPr>
                  <a:t>i</a:t>
                </a:r>
                <a:r>
                  <a:rPr lang="it-IT" sz="2400" b="1">
                    <a:solidFill>
                      <a:srgbClr val="000000"/>
                    </a:solidFill>
                    <a:cs typeface="Arial" pitchFamily="34" charset="0"/>
                    <a:sym typeface="Symbol" pitchFamily="18" charset="2"/>
                  </a:rPr>
                  <a:t>) </a:t>
                </a:r>
              </a:p>
              <a:p>
                <a:pPr algn="ctr"/>
                <a:r>
                  <a:rPr lang="el-GR" sz="2400" b="1">
                    <a:solidFill>
                      <a:srgbClr val="000000"/>
                    </a:solidFill>
                    <a:cs typeface="Arial" pitchFamily="34" charset="0"/>
                    <a:sym typeface="Symbol" pitchFamily="18" charset="2"/>
                  </a:rPr>
                  <a:t>Σ</a:t>
                </a:r>
                <a:r>
                  <a:rPr lang="it-IT" sz="2400" b="1" baseline="-25000">
                    <a:solidFill>
                      <a:srgbClr val="000000"/>
                    </a:solidFill>
                    <a:cs typeface="Arial" pitchFamily="34" charset="0"/>
                    <a:sym typeface="Symbol" pitchFamily="18" charset="2"/>
                  </a:rPr>
                  <a:t>i=1,N</a:t>
                </a:r>
                <a:r>
                  <a:rPr lang="it-IT" sz="2400" b="1">
                    <a:solidFill>
                      <a:srgbClr val="000000"/>
                    </a:solidFill>
                    <a:cs typeface="Arial" pitchFamily="34" charset="0"/>
                    <a:sym typeface="Symbol" pitchFamily="18" charset="2"/>
                  </a:rPr>
                  <a:t> P(A</a:t>
                </a:r>
                <a:r>
                  <a:rPr lang="it-IT" sz="2400" b="1" baseline="-25000">
                    <a:solidFill>
                      <a:srgbClr val="000000"/>
                    </a:solidFill>
                    <a:cs typeface="Arial" pitchFamily="34" charset="0"/>
                    <a:sym typeface="Symbol" pitchFamily="18" charset="2"/>
                  </a:rPr>
                  <a:t>i</a:t>
                </a:r>
                <a:r>
                  <a:rPr lang="it-IT" sz="2400" b="1">
                    <a:solidFill>
                      <a:srgbClr val="000000"/>
                    </a:solidFill>
                    <a:cs typeface="Arial" pitchFamily="34" charset="0"/>
                    <a:sym typeface="Symbol" pitchFamily="18" charset="2"/>
                  </a:rPr>
                  <a:t>) </a:t>
                </a:r>
                <a:r>
                  <a:rPr lang="el-GR" sz="2400" b="1">
                    <a:solidFill>
                      <a:srgbClr val="000000"/>
                    </a:solidFill>
                    <a:cs typeface="Arial" pitchFamily="34" charset="0"/>
                    <a:sym typeface="Symbol" pitchFamily="18" charset="2"/>
                  </a:rPr>
                  <a:t></a:t>
                </a:r>
                <a:r>
                  <a:rPr lang="it-IT" sz="2400" b="1">
                    <a:solidFill>
                      <a:srgbClr val="000000"/>
                    </a:solidFill>
                    <a:cs typeface="Arial" pitchFamily="34" charset="0"/>
                    <a:sym typeface="Symbol" pitchFamily="18" charset="2"/>
                  </a:rPr>
                  <a:t> P(x|A</a:t>
                </a:r>
                <a:r>
                  <a:rPr lang="it-IT" sz="2400" b="1" baseline="-25000">
                    <a:solidFill>
                      <a:srgbClr val="000000"/>
                    </a:solidFill>
                    <a:cs typeface="Arial" pitchFamily="34" charset="0"/>
                    <a:sym typeface="Symbol" pitchFamily="18" charset="2"/>
                  </a:rPr>
                  <a:t>i</a:t>
                </a:r>
                <a:r>
                  <a:rPr lang="it-IT" sz="2400" b="1">
                    <a:solidFill>
                      <a:srgbClr val="000000"/>
                    </a:solidFill>
                    <a:cs typeface="Arial" pitchFamily="34" charset="0"/>
                    <a:sym typeface="Symbol" pitchFamily="18" charset="2"/>
                  </a:rPr>
                  <a:t>)</a:t>
                </a:r>
                <a:endParaRPr lang="el-GR" sz="2400" b="1">
                  <a:solidFill>
                    <a:srgbClr val="000000"/>
                  </a:solidFill>
                  <a:cs typeface="Arial" pitchFamily="34" charset="0"/>
                  <a:sym typeface="Symbol" pitchFamily="18" charset="2"/>
                </a:endParaRPr>
              </a:p>
            </p:txBody>
          </p:sp>
          <p:sp>
            <p:nvSpPr>
              <p:cNvPr id="174096" name="Line 8"/>
              <p:cNvSpPr>
                <a:spLocks noChangeShapeType="1"/>
              </p:cNvSpPr>
              <p:nvPr/>
            </p:nvSpPr>
            <p:spPr bwMode="auto">
              <a:xfrm>
                <a:off x="3419475" y="5300663"/>
                <a:ext cx="3311525"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74097" name="Rettangolo 9"/>
            <p:cNvSpPr>
              <a:spLocks noChangeArrowheads="1"/>
            </p:cNvSpPr>
            <p:nvPr/>
          </p:nvSpPr>
          <p:spPr bwMode="auto">
            <a:xfrm>
              <a:off x="1857353" y="5643577"/>
              <a:ext cx="1470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it-IT" sz="2400" b="1">
                  <a:solidFill>
                    <a:srgbClr val="000000"/>
                  </a:solidFill>
                  <a:cs typeface="Arial" pitchFamily="34" charset="0"/>
                  <a:sym typeface="Symbol" pitchFamily="18" charset="2"/>
                </a:rPr>
                <a:t>P(A</a:t>
              </a:r>
              <a:r>
                <a:rPr lang="it-IT" sz="2400" b="1" baseline="-25000">
                  <a:solidFill>
                    <a:srgbClr val="000000"/>
                  </a:solidFill>
                  <a:cs typeface="Arial" pitchFamily="34" charset="0"/>
                  <a:sym typeface="Symbol" pitchFamily="18" charset="2"/>
                </a:rPr>
                <a:t>i</a:t>
              </a:r>
              <a:r>
                <a:rPr lang="it-IT" sz="2400" b="1">
                  <a:solidFill>
                    <a:srgbClr val="000000"/>
                  </a:solidFill>
                  <a:cs typeface="Arial" pitchFamily="34" charset="0"/>
                  <a:sym typeface="Symbol" pitchFamily="18" charset="2"/>
                </a:rPr>
                <a:t>|x) = </a:t>
              </a:r>
              <a:endParaRPr lang="it-IT" sz="2400">
                <a:solidFill>
                  <a:srgbClr val="000000"/>
                </a:solidFill>
                <a:cs typeface="Arial" pitchFamily="34" charset="0"/>
              </a:endParaRPr>
            </a:p>
          </p:txBody>
        </p:sp>
      </p:grpSp>
      <p:sp>
        <p:nvSpPr>
          <p:cNvPr id="13" name="TextBox 12"/>
          <p:cNvSpPr txBox="1"/>
          <p:nvPr/>
        </p:nvSpPr>
        <p:spPr>
          <a:xfrm>
            <a:off x="248400" y="6368400"/>
            <a:ext cx="1531188" cy="369332"/>
          </a:xfrm>
          <a:prstGeom prst="rect">
            <a:avLst/>
          </a:prstGeom>
          <a:noFill/>
        </p:spPr>
        <p:txBody>
          <a:bodyPr wrap="none" rtlCol="0">
            <a:spAutoFit/>
          </a:bodyPr>
          <a:lstStyle/>
          <a:p>
            <a:r>
              <a:rPr lang="en-US" dirty="0" smtClean="0"/>
              <a:t>(*) </a:t>
            </a:r>
            <a:r>
              <a:rPr lang="en-US" dirty="0" err="1" smtClean="0"/>
              <a:t>facoltativo</a:t>
            </a:r>
            <a:endParaRPr lang="en-GB"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13</a:t>
            </a:r>
            <a:endParaRPr lang="en-US"/>
          </a:p>
        </p:txBody>
      </p:sp>
      <p:sp>
        <p:nvSpPr>
          <p:cNvPr id="6" name="Slide Number Placeholder 5"/>
          <p:cNvSpPr>
            <a:spLocks noGrp="1"/>
          </p:cNvSpPr>
          <p:nvPr>
            <p:ph type="sldNum" sz="quarter" idx="12"/>
          </p:nvPr>
        </p:nvSpPr>
        <p:spPr/>
        <p:txBody>
          <a:bodyPr/>
          <a:lstStyle/>
          <a:p>
            <a:fld id="{52303729-FBDB-4A94-A16D-222AFCA871E3}" type="slidenum">
              <a:rPr lang="en-US"/>
              <a:pPr/>
              <a:t>49</a:t>
            </a:fld>
            <a:endParaRPr lang="en-US"/>
          </a:p>
        </p:txBody>
      </p:sp>
      <p:sp>
        <p:nvSpPr>
          <p:cNvPr id="188418" name="Rectangle 2"/>
          <p:cNvSpPr>
            <a:spLocks noGrp="1" noChangeArrowheads="1"/>
          </p:cNvSpPr>
          <p:nvPr>
            <p:ph type="title"/>
          </p:nvPr>
        </p:nvSpPr>
        <p:spPr/>
        <p:txBody>
          <a:bodyPr/>
          <a:lstStyle/>
          <a:p>
            <a:r>
              <a:rPr lang="it-IT" dirty="0"/>
              <a:t>Esercizio sul teorema di </a:t>
            </a:r>
            <a:r>
              <a:rPr lang="it-IT" dirty="0" err="1" smtClean="0"/>
              <a:t>Bayes</a:t>
            </a:r>
            <a:r>
              <a:rPr lang="it-IT" dirty="0" smtClean="0"/>
              <a:t>(*)</a:t>
            </a:r>
            <a:endParaRPr lang="it-IT" dirty="0"/>
          </a:p>
        </p:txBody>
      </p:sp>
      <p:sp>
        <p:nvSpPr>
          <p:cNvPr id="188420" name="Text Box 4"/>
          <p:cNvSpPr txBox="1">
            <a:spLocks noChangeArrowheads="1"/>
          </p:cNvSpPr>
          <p:nvPr/>
        </p:nvSpPr>
        <p:spPr bwMode="auto">
          <a:xfrm>
            <a:off x="323850" y="1125538"/>
            <a:ext cx="8415338"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sz="2400" dirty="0">
                <a:cs typeface="Arial" pitchFamily="34" charset="0"/>
              </a:rPr>
              <a:t>Per facilitare un’identificazione precoce dei tumori al seno, le donne da una certa età in poi sono incoraggiate a sottoporsi a mammografia, anche se non presentano sintomi. Per donne senza sintomi fra i 40 e i 50 anni valgano le seguenti informazioni: la probabilità di avere un tumore al seno è dell’1% (</a:t>
            </a:r>
            <a:r>
              <a:rPr lang="it-IT" sz="2400" dirty="0">
                <a:solidFill>
                  <a:schemeClr val="accent2"/>
                </a:solidFill>
                <a:cs typeface="Arial" pitchFamily="34" charset="0"/>
              </a:rPr>
              <a:t>incidenza della malattia</a:t>
            </a:r>
            <a:r>
              <a:rPr lang="it-IT" sz="2400" dirty="0">
                <a:cs typeface="Arial" pitchFamily="34" charset="0"/>
              </a:rPr>
              <a:t>); se sono effettivamente malate, la probabilità che il tumore sia visto dalla mammografia è dell’80% (</a:t>
            </a:r>
            <a:r>
              <a:rPr lang="it-IT" sz="2400" dirty="0">
                <a:solidFill>
                  <a:srgbClr val="008000"/>
                </a:solidFill>
                <a:cs typeface="Arial" pitchFamily="34" charset="0"/>
              </a:rPr>
              <a:t>efficienza del test</a:t>
            </a:r>
            <a:r>
              <a:rPr lang="it-IT" sz="2400" dirty="0">
                <a:cs typeface="Arial" pitchFamily="34" charset="0"/>
              </a:rPr>
              <a:t>); se non sono malate, la probabilità di una mammografia positiva è comunque del 10% (</a:t>
            </a:r>
            <a:r>
              <a:rPr lang="it-IT" sz="2400" dirty="0">
                <a:solidFill>
                  <a:srgbClr val="990033"/>
                </a:solidFill>
                <a:cs typeface="Arial" pitchFamily="34" charset="0"/>
              </a:rPr>
              <a:t>falsi positivi</a:t>
            </a:r>
            <a:r>
              <a:rPr lang="it-IT" sz="2400" dirty="0">
                <a:cs typeface="Arial" pitchFamily="34" charset="0"/>
              </a:rPr>
              <a:t>).</a:t>
            </a:r>
          </a:p>
          <a:p>
            <a:pPr algn="l"/>
            <a:r>
              <a:rPr lang="it-IT" sz="2400" dirty="0">
                <a:cs typeface="Arial" pitchFamily="34" charset="0"/>
              </a:rPr>
              <a:t>Supponiamo che una donna di questo gruppo risulti positiva a una mammografia: </a:t>
            </a:r>
            <a:r>
              <a:rPr lang="it-IT" sz="2400" dirty="0" err="1">
                <a:cs typeface="Arial" pitchFamily="34" charset="0"/>
              </a:rPr>
              <a:t>qual’è</a:t>
            </a:r>
            <a:r>
              <a:rPr lang="it-IT" sz="2400" dirty="0">
                <a:cs typeface="Arial" pitchFamily="34" charset="0"/>
              </a:rPr>
              <a:t> la probabilità che essa sia effettivamente malata?</a:t>
            </a:r>
          </a:p>
        </p:txBody>
      </p:sp>
      <p:sp>
        <p:nvSpPr>
          <p:cNvPr id="7" name="TextBox 6"/>
          <p:cNvSpPr txBox="1"/>
          <p:nvPr/>
        </p:nvSpPr>
        <p:spPr>
          <a:xfrm>
            <a:off x="248400" y="6368400"/>
            <a:ext cx="1531188" cy="369332"/>
          </a:xfrm>
          <a:prstGeom prst="rect">
            <a:avLst/>
          </a:prstGeom>
          <a:noFill/>
        </p:spPr>
        <p:txBody>
          <a:bodyPr wrap="none" rtlCol="0">
            <a:spAutoFit/>
          </a:bodyPr>
          <a:lstStyle/>
          <a:p>
            <a:r>
              <a:rPr lang="en-US" dirty="0" smtClean="0"/>
              <a:t>(*) </a:t>
            </a:r>
            <a:r>
              <a:rPr lang="en-US" dirty="0" err="1" smtClean="0"/>
              <a:t>facoltativo</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13</a:t>
            </a:r>
            <a:endParaRPr lang="en-US"/>
          </a:p>
        </p:txBody>
      </p:sp>
      <p:sp>
        <p:nvSpPr>
          <p:cNvPr id="8" name="Slide Number Placeholder 5"/>
          <p:cNvSpPr>
            <a:spLocks noGrp="1"/>
          </p:cNvSpPr>
          <p:nvPr>
            <p:ph type="sldNum" sz="quarter" idx="12"/>
          </p:nvPr>
        </p:nvSpPr>
        <p:spPr/>
        <p:txBody>
          <a:bodyPr/>
          <a:lstStyle/>
          <a:p>
            <a:fld id="{DFCC5BA7-FCE4-4BD1-B432-F4560C6F44CD}" type="slidenum">
              <a:rPr lang="en-US"/>
              <a:pPr/>
              <a:t>5</a:t>
            </a:fld>
            <a:endParaRPr lang="en-US"/>
          </a:p>
        </p:txBody>
      </p:sp>
      <p:sp>
        <p:nvSpPr>
          <p:cNvPr id="123906" name="Rectangle 2"/>
          <p:cNvSpPr>
            <a:spLocks noGrp="1" noChangeArrowheads="1"/>
          </p:cNvSpPr>
          <p:nvPr>
            <p:ph type="title"/>
          </p:nvPr>
        </p:nvSpPr>
        <p:spPr/>
        <p:txBody>
          <a:bodyPr/>
          <a:lstStyle/>
          <a:p>
            <a:r>
              <a:rPr lang="it-IT"/>
              <a:t>Lo scritto: i parziali</a:t>
            </a:r>
          </a:p>
        </p:txBody>
      </p:sp>
      <p:sp>
        <p:nvSpPr>
          <p:cNvPr id="123907" name="Rectangle 3"/>
          <p:cNvSpPr>
            <a:spLocks noGrp="1" noChangeArrowheads="1"/>
          </p:cNvSpPr>
          <p:nvPr>
            <p:ph type="body" idx="1"/>
          </p:nvPr>
        </p:nvSpPr>
        <p:spPr>
          <a:xfrm>
            <a:off x="107950" y="908050"/>
            <a:ext cx="4464050" cy="5257800"/>
          </a:xfrm>
          <a:noFill/>
        </p:spPr>
        <p:txBody>
          <a:bodyPr/>
          <a:lstStyle/>
          <a:p>
            <a:r>
              <a:rPr lang="it-IT" sz="2500" dirty="0">
                <a:solidFill>
                  <a:srgbClr val="009900"/>
                </a:solidFill>
              </a:rPr>
              <a:t>sono previsti due scritti p., uno  a ½ corso (</a:t>
            </a:r>
            <a:r>
              <a:rPr lang="it-IT" sz="2500" dirty="0" err="1">
                <a:solidFill>
                  <a:srgbClr val="009900"/>
                </a:solidFill>
              </a:rPr>
              <a:t>Termodin</a:t>
            </a:r>
            <a:r>
              <a:rPr lang="it-IT" sz="2500" dirty="0">
                <a:solidFill>
                  <a:srgbClr val="009900"/>
                </a:solidFill>
              </a:rPr>
              <a:t>. inclusa) </a:t>
            </a:r>
            <a:r>
              <a:rPr lang="en-US" sz="2500" dirty="0">
                <a:solidFill>
                  <a:srgbClr val="009900"/>
                </a:solidFill>
                <a:cs typeface="Arial" pitchFamily="34" charset="0"/>
              </a:rPr>
              <a:t>~ </a:t>
            </a:r>
            <a:r>
              <a:rPr lang="en-US" sz="2500" dirty="0" smtClean="0">
                <a:solidFill>
                  <a:srgbClr val="009900"/>
                </a:solidFill>
                <a:cs typeface="Arial" pitchFamily="34" charset="0"/>
              </a:rPr>
              <a:t>fine </a:t>
            </a:r>
            <a:r>
              <a:rPr lang="en-US" sz="2500" dirty="0" err="1" smtClean="0">
                <a:solidFill>
                  <a:srgbClr val="009900"/>
                </a:solidFill>
                <a:cs typeface="Arial" pitchFamily="34" charset="0"/>
              </a:rPr>
              <a:t>Aprile</a:t>
            </a:r>
            <a:r>
              <a:rPr lang="en-US" sz="2500" dirty="0" smtClean="0">
                <a:solidFill>
                  <a:srgbClr val="009900"/>
                </a:solidFill>
                <a:cs typeface="Arial" pitchFamily="34" charset="0"/>
              </a:rPr>
              <a:t>-</a:t>
            </a:r>
            <a:r>
              <a:rPr lang="it-IT" sz="2500" dirty="0" smtClean="0">
                <a:solidFill>
                  <a:srgbClr val="009900"/>
                </a:solidFill>
              </a:rPr>
              <a:t>inizio </a:t>
            </a:r>
            <a:r>
              <a:rPr lang="it-IT" sz="2500" dirty="0">
                <a:solidFill>
                  <a:srgbClr val="009900"/>
                </a:solidFill>
              </a:rPr>
              <a:t>Maggio, l’altro </a:t>
            </a:r>
            <a:r>
              <a:rPr lang="it-IT" sz="2500" dirty="0" smtClean="0">
                <a:solidFill>
                  <a:srgbClr val="009900"/>
                </a:solidFill>
              </a:rPr>
              <a:t>fine Maggio-inizio </a:t>
            </a:r>
            <a:r>
              <a:rPr lang="it-IT" sz="2500" dirty="0">
                <a:solidFill>
                  <a:srgbClr val="009900"/>
                </a:solidFill>
              </a:rPr>
              <a:t>Giugno alla fine del corso, ciascuno con tre esercizi e 45 </a:t>
            </a:r>
            <a:r>
              <a:rPr lang="it-IT" sz="2500" dirty="0" err="1">
                <a:solidFill>
                  <a:srgbClr val="009900"/>
                </a:solidFill>
              </a:rPr>
              <a:t>min</a:t>
            </a:r>
            <a:r>
              <a:rPr lang="it-IT" sz="2500" dirty="0">
                <a:solidFill>
                  <a:srgbClr val="009900"/>
                </a:solidFill>
              </a:rPr>
              <a:t> di durata</a:t>
            </a:r>
          </a:p>
          <a:p>
            <a:r>
              <a:rPr lang="it-IT" sz="2500" dirty="0">
                <a:solidFill>
                  <a:srgbClr val="009900"/>
                </a:solidFill>
              </a:rPr>
              <a:t>i p. si superano con tre + </a:t>
            </a:r>
            <a:r>
              <a:rPr lang="el-GR" sz="2500" dirty="0">
                <a:solidFill>
                  <a:srgbClr val="009900"/>
                </a:solidFill>
                <a:cs typeface="Arial" pitchFamily="34" charset="0"/>
              </a:rPr>
              <a:t>ε</a:t>
            </a:r>
            <a:r>
              <a:rPr lang="it-IT" sz="2500" dirty="0">
                <a:solidFill>
                  <a:srgbClr val="009900"/>
                </a:solidFill>
                <a:cs typeface="Arial" pitchFamily="34" charset="0"/>
              </a:rPr>
              <a:t> </a:t>
            </a:r>
            <a:r>
              <a:rPr lang="it-IT" sz="2500" dirty="0">
                <a:solidFill>
                  <a:srgbClr val="009900"/>
                </a:solidFill>
              </a:rPr>
              <a:t>esercizi </a:t>
            </a:r>
            <a:r>
              <a:rPr lang="it-IT" sz="2500" dirty="0">
                <a:solidFill>
                  <a:srgbClr val="009900"/>
                </a:solidFill>
                <a:cs typeface="Arial" pitchFamily="34" charset="0"/>
              </a:rPr>
              <a:t> corretti </a:t>
            </a:r>
            <a:r>
              <a:rPr lang="it-IT" sz="2500" dirty="0">
                <a:cs typeface="Arial" pitchFamily="34" charset="0"/>
              </a:rPr>
              <a:t>(*)</a:t>
            </a:r>
            <a:r>
              <a:rPr lang="it-IT" sz="2500" dirty="0">
                <a:solidFill>
                  <a:srgbClr val="009900"/>
                </a:solidFill>
                <a:cs typeface="Arial" pitchFamily="34" charset="0"/>
              </a:rPr>
              <a:t> </a:t>
            </a:r>
            <a:r>
              <a:rPr lang="it-IT" sz="2500" dirty="0">
                <a:solidFill>
                  <a:srgbClr val="009900"/>
                </a:solidFill>
              </a:rPr>
              <a:t>su sei in complesso </a:t>
            </a:r>
            <a:r>
              <a:rPr lang="it-IT" sz="2500" dirty="0">
                <a:solidFill>
                  <a:srgbClr val="CC3300"/>
                </a:solidFill>
              </a:rPr>
              <a:t>[</a:t>
            </a:r>
            <a:r>
              <a:rPr lang="it-IT" sz="2500" dirty="0">
                <a:solidFill>
                  <a:srgbClr val="CC0000"/>
                </a:solidFill>
              </a:rPr>
              <a:t>avendo quindi partecipato a tutti e due i p.]</a:t>
            </a:r>
          </a:p>
          <a:p>
            <a:r>
              <a:rPr lang="it-IT" sz="2500" dirty="0">
                <a:solidFill>
                  <a:srgbClr val="009900"/>
                </a:solidFill>
              </a:rPr>
              <a:t>i p. hanno validità un anno (</a:t>
            </a:r>
            <a:r>
              <a:rPr lang="it-IT" sz="2500" dirty="0">
                <a:solidFill>
                  <a:srgbClr val="009900"/>
                </a:solidFill>
                <a:latin typeface=""/>
              </a:rPr>
              <a:t>→ Luglio </a:t>
            </a:r>
            <a:r>
              <a:rPr lang="it-IT" sz="2500" dirty="0" smtClean="0">
                <a:solidFill>
                  <a:srgbClr val="009900"/>
                </a:solidFill>
                <a:latin typeface=""/>
              </a:rPr>
              <a:t>2014)</a:t>
            </a:r>
            <a:endParaRPr lang="it-IT" sz="2500" dirty="0">
              <a:solidFill>
                <a:srgbClr val="009900"/>
              </a:solidFill>
              <a:latin typeface=""/>
            </a:endParaRPr>
          </a:p>
        </p:txBody>
      </p:sp>
      <p:sp>
        <p:nvSpPr>
          <p:cNvPr id="123910" name="Text Box 6"/>
          <p:cNvSpPr txBox="1">
            <a:spLocks noChangeArrowheads="1"/>
          </p:cNvSpPr>
          <p:nvPr/>
        </p:nvSpPr>
        <p:spPr bwMode="auto">
          <a:xfrm>
            <a:off x="250825" y="6237288"/>
            <a:ext cx="297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t>(*) vedi lucido successivo</a:t>
            </a:r>
          </a:p>
        </p:txBody>
      </p:sp>
      <p:pic>
        <p:nvPicPr>
          <p:cNvPr id="123911" name="Picture 7" descr="img16-200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3438" y="836613"/>
            <a:ext cx="4200525" cy="5414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13</a:t>
            </a:r>
            <a:endParaRPr lang="en-US"/>
          </a:p>
        </p:txBody>
      </p:sp>
      <p:sp>
        <p:nvSpPr>
          <p:cNvPr id="7" name="Slide Number Placeholder 5"/>
          <p:cNvSpPr>
            <a:spLocks noGrp="1"/>
          </p:cNvSpPr>
          <p:nvPr>
            <p:ph type="sldNum" sz="quarter" idx="12"/>
          </p:nvPr>
        </p:nvSpPr>
        <p:spPr/>
        <p:txBody>
          <a:bodyPr/>
          <a:lstStyle/>
          <a:p>
            <a:fld id="{8308CBE3-4FA1-47E9-8A46-562B14126EEF}" type="slidenum">
              <a:rPr lang="en-US"/>
              <a:pPr/>
              <a:t>50</a:t>
            </a:fld>
            <a:endParaRPr lang="en-US"/>
          </a:p>
        </p:txBody>
      </p:sp>
      <p:sp>
        <p:nvSpPr>
          <p:cNvPr id="189442" name="Rectangle 2"/>
          <p:cNvSpPr>
            <a:spLocks noGrp="1" noChangeArrowheads="1"/>
          </p:cNvSpPr>
          <p:nvPr>
            <p:ph type="title"/>
          </p:nvPr>
        </p:nvSpPr>
        <p:spPr/>
        <p:txBody>
          <a:bodyPr/>
          <a:lstStyle/>
          <a:p>
            <a:r>
              <a:rPr lang="it-IT" dirty="0" smtClean="0"/>
              <a:t>Soluzione(*)</a:t>
            </a:r>
            <a:endParaRPr lang="it-IT" dirty="0"/>
          </a:p>
        </p:txBody>
      </p:sp>
      <p:sp>
        <p:nvSpPr>
          <p:cNvPr id="189444" name="Text Box 4"/>
          <p:cNvSpPr txBox="1">
            <a:spLocks noChangeArrowheads="1"/>
          </p:cNvSpPr>
          <p:nvPr/>
        </p:nvSpPr>
        <p:spPr bwMode="auto">
          <a:xfrm>
            <a:off x="323850" y="1196975"/>
            <a:ext cx="8516938"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sz="2000"/>
              <a:t>Probabilità di essere malati:            </a:t>
            </a:r>
            <a:r>
              <a:rPr lang="it-IT" sz="2000" b="1"/>
              <a:t>P(M) = 1% = 0.01</a:t>
            </a:r>
          </a:p>
          <a:p>
            <a:pPr algn="l"/>
            <a:r>
              <a:rPr lang="it-IT" sz="2000"/>
              <a:t>Probabilità di essere sani:               </a:t>
            </a:r>
            <a:r>
              <a:rPr lang="it-IT" sz="2000" b="1"/>
              <a:t>P(S) = 1 – 1%  = 99% = 0.99</a:t>
            </a:r>
          </a:p>
          <a:p>
            <a:pPr algn="l"/>
            <a:r>
              <a:rPr lang="it-IT" sz="2000"/>
              <a:t>Probabilità di avere il test positivo se malati (prob. condizionata):</a:t>
            </a:r>
          </a:p>
          <a:p>
            <a:pPr algn="l"/>
            <a:r>
              <a:rPr lang="it-IT" sz="2000"/>
              <a:t>                                                        </a:t>
            </a:r>
            <a:r>
              <a:rPr lang="it-IT" sz="2000" b="1"/>
              <a:t>P(+ | M)  =  80% = 0.80</a:t>
            </a:r>
          </a:p>
          <a:p>
            <a:pPr algn="l"/>
            <a:r>
              <a:rPr lang="it-IT" sz="2000"/>
              <a:t>Probabilità di avere il test positivo se sani (prob. condizionata):</a:t>
            </a:r>
          </a:p>
          <a:p>
            <a:pPr algn="l"/>
            <a:r>
              <a:rPr lang="it-IT" sz="2000"/>
              <a:t>                                                        </a:t>
            </a:r>
            <a:r>
              <a:rPr lang="it-IT" sz="2000" b="1"/>
              <a:t>P(+ | S)   =  10% = 0.10</a:t>
            </a:r>
          </a:p>
          <a:p>
            <a:pPr algn="l"/>
            <a:endParaRPr lang="it-IT" sz="2000" b="1"/>
          </a:p>
        </p:txBody>
      </p:sp>
      <p:sp>
        <p:nvSpPr>
          <p:cNvPr id="189445" name="Text Box 5"/>
          <p:cNvSpPr txBox="1">
            <a:spLocks noChangeArrowheads="1"/>
          </p:cNvSpPr>
          <p:nvPr/>
        </p:nvSpPr>
        <p:spPr bwMode="auto">
          <a:xfrm>
            <a:off x="323850" y="3429000"/>
            <a:ext cx="8181975"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Per il teorema di Bayes:</a:t>
            </a:r>
          </a:p>
          <a:p>
            <a:pPr algn="l"/>
            <a:endParaRPr lang="it-IT" sz="2000"/>
          </a:p>
          <a:p>
            <a:pPr algn="l"/>
            <a:r>
              <a:rPr lang="it-IT" sz="2000"/>
              <a:t>	</a:t>
            </a:r>
            <a:r>
              <a:rPr lang="it-IT" sz="2000" b="1"/>
              <a:t>P(M|+) = P(+ | M) </a:t>
            </a:r>
            <a:r>
              <a:rPr lang="it-IT" sz="2000" b="1">
                <a:sym typeface="Symbol" pitchFamily="18" charset="2"/>
              </a:rPr>
              <a:t> P(M) </a:t>
            </a:r>
            <a:r>
              <a:rPr lang="it-IT" sz="2000" b="1"/>
              <a:t> /  [ P(+ | M) </a:t>
            </a:r>
            <a:r>
              <a:rPr lang="it-IT" sz="2000" b="1">
                <a:sym typeface="Symbol" pitchFamily="18" charset="2"/>
              </a:rPr>
              <a:t> P(M)  +  P(+ | S)  P(S) ]</a:t>
            </a:r>
          </a:p>
          <a:p>
            <a:pPr algn="l"/>
            <a:r>
              <a:rPr lang="it-IT" sz="2000" b="1">
                <a:sym typeface="Symbol" pitchFamily="18" charset="2"/>
              </a:rPr>
              <a:t>	            = 0.8  0.01 / [ 0.80  0.01 + 0.10  0.99 ]</a:t>
            </a:r>
          </a:p>
          <a:p>
            <a:pPr algn="l"/>
            <a:r>
              <a:rPr lang="it-IT" sz="2000" b="1">
                <a:sym typeface="Symbol" pitchFamily="18" charset="2"/>
              </a:rPr>
              <a:t>	            = 0.0748  =  7.5%</a:t>
            </a:r>
          </a:p>
          <a:p>
            <a:pPr algn="l"/>
            <a:endParaRPr lang="it-IT" sz="2000" b="1"/>
          </a:p>
          <a:p>
            <a:pPr algn="l"/>
            <a:r>
              <a:rPr lang="it-IT" sz="2000"/>
              <a:t>Cioè la frazione di donne effettivamente malate fra quelle che risultano </a:t>
            </a:r>
          </a:p>
          <a:p>
            <a:pPr algn="l"/>
            <a:r>
              <a:rPr lang="it-IT" sz="2000"/>
              <a:t>positive alla mammografia è del 7.5%</a:t>
            </a:r>
          </a:p>
          <a:p>
            <a:pPr algn="l"/>
            <a:endParaRPr lang="it-IT" sz="2000"/>
          </a:p>
        </p:txBody>
      </p:sp>
      <p:sp>
        <p:nvSpPr>
          <p:cNvPr id="8" name="TextBox 7"/>
          <p:cNvSpPr txBox="1"/>
          <p:nvPr/>
        </p:nvSpPr>
        <p:spPr>
          <a:xfrm>
            <a:off x="248400" y="6368400"/>
            <a:ext cx="1531188" cy="369332"/>
          </a:xfrm>
          <a:prstGeom prst="rect">
            <a:avLst/>
          </a:prstGeom>
          <a:noFill/>
        </p:spPr>
        <p:txBody>
          <a:bodyPr wrap="none" rtlCol="0">
            <a:spAutoFit/>
          </a:bodyPr>
          <a:lstStyle/>
          <a:p>
            <a:r>
              <a:rPr lang="en-US" dirty="0" smtClean="0"/>
              <a:t>(*) </a:t>
            </a:r>
            <a:r>
              <a:rPr lang="en-US" dirty="0" err="1" smtClean="0"/>
              <a:t>facoltativo</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89445"/>
                                        </p:tgtEl>
                                        <p:attrNameLst>
                                          <p:attrName>style.visibility</p:attrName>
                                        </p:attrNameLst>
                                      </p:cBhvr>
                                      <p:to>
                                        <p:strVal val="visible"/>
                                      </p:to>
                                    </p:set>
                                    <p:animEffect transition="in" filter="diamond(in)">
                                      <p:cBhvr>
                                        <p:cTn id="7" dur="2000"/>
                                        <p:tgtEl>
                                          <p:spTgt spid="189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13</a:t>
            </a:r>
            <a:endParaRPr lang="en-US"/>
          </a:p>
        </p:txBody>
      </p:sp>
      <p:sp>
        <p:nvSpPr>
          <p:cNvPr id="7" name="Slide Number Placeholder 5"/>
          <p:cNvSpPr>
            <a:spLocks noGrp="1"/>
          </p:cNvSpPr>
          <p:nvPr>
            <p:ph type="sldNum" sz="quarter" idx="12"/>
          </p:nvPr>
        </p:nvSpPr>
        <p:spPr/>
        <p:txBody>
          <a:bodyPr/>
          <a:lstStyle/>
          <a:p>
            <a:fld id="{2D1F7E97-EE2A-4ADA-8C6F-6D82227CBB6D}" type="slidenum">
              <a:rPr lang="en-US"/>
              <a:pPr/>
              <a:t>51</a:t>
            </a:fld>
            <a:endParaRPr lang="en-US"/>
          </a:p>
        </p:txBody>
      </p:sp>
      <p:sp>
        <p:nvSpPr>
          <p:cNvPr id="194564" name="Rectangle 4"/>
          <p:cNvSpPr>
            <a:spLocks noGrp="1" noChangeArrowheads="1"/>
          </p:cNvSpPr>
          <p:nvPr>
            <p:ph type="title"/>
          </p:nvPr>
        </p:nvSpPr>
        <p:spPr>
          <a:noFill/>
          <a:ln/>
        </p:spPr>
        <p:txBody>
          <a:bodyPr/>
          <a:lstStyle/>
          <a:p>
            <a:r>
              <a:rPr lang="it-IT"/>
              <a:t>Trattamento in termini di frequenza(*)</a:t>
            </a:r>
          </a:p>
        </p:txBody>
      </p:sp>
      <p:sp>
        <p:nvSpPr>
          <p:cNvPr id="194565" name="Text Box 3"/>
          <p:cNvSpPr txBox="1">
            <a:spLocks noChangeArrowheads="1"/>
          </p:cNvSpPr>
          <p:nvPr/>
        </p:nvSpPr>
        <p:spPr bwMode="auto">
          <a:xfrm>
            <a:off x="250825" y="836613"/>
            <a:ext cx="864235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000">
                <a:cs typeface="Arial" pitchFamily="34" charset="0"/>
              </a:rPr>
              <a:t>A qualcuno potrebbe risultare più semplice pensare in termini di frequenza (numero di casi possibili) invece che in termini di probabilità. Il procedimento non è concettualmente diverso.</a:t>
            </a:r>
          </a:p>
          <a:p>
            <a:endParaRPr lang="it-IT" sz="1000">
              <a:cs typeface="Arial" pitchFamily="34" charset="0"/>
            </a:endParaRPr>
          </a:p>
          <a:p>
            <a:r>
              <a:rPr lang="it-IT" sz="2000">
                <a:cs typeface="Arial" pitchFamily="34" charset="0"/>
              </a:rPr>
              <a:t>Supponiamo un campione di 1000 donne che si sottopone al test. Avremo:</a:t>
            </a:r>
          </a:p>
          <a:p>
            <a:endParaRPr lang="it-IT" sz="1000">
              <a:cs typeface="Arial" pitchFamily="34" charset="0"/>
            </a:endParaRPr>
          </a:p>
          <a:p>
            <a:r>
              <a:rPr lang="it-IT" sz="2000">
                <a:cs typeface="Arial" pitchFamily="34" charset="0"/>
              </a:rPr>
              <a:t>Numero medio di malati:          </a:t>
            </a:r>
            <a:r>
              <a:rPr lang="it-IT" sz="2000" b="1">
                <a:cs typeface="Arial" pitchFamily="34" charset="0"/>
              </a:rPr>
              <a:t>N(M) = 1000</a:t>
            </a:r>
            <a:r>
              <a:rPr lang="it-IT" sz="2000" b="1">
                <a:cs typeface="Arial" pitchFamily="34" charset="0"/>
                <a:sym typeface="Symbol" pitchFamily="18" charset="2"/>
              </a:rPr>
              <a:t>P(M) = 1000  </a:t>
            </a:r>
            <a:r>
              <a:rPr lang="it-IT" sz="2000" b="1">
                <a:cs typeface="Arial" pitchFamily="34" charset="0"/>
              </a:rPr>
              <a:t>0.01 = 10 </a:t>
            </a:r>
            <a:r>
              <a:rPr lang="it-IT" sz="2000">
                <a:cs typeface="Arial" pitchFamily="34" charset="0"/>
              </a:rPr>
              <a:t>Numero medio di sani:             </a:t>
            </a:r>
            <a:r>
              <a:rPr lang="it-IT" sz="2000" b="1">
                <a:cs typeface="Arial" pitchFamily="34" charset="0"/>
              </a:rPr>
              <a:t>N(S) = 1000 - 10  = 990</a:t>
            </a:r>
          </a:p>
          <a:p>
            <a:r>
              <a:rPr lang="it-IT" sz="2000">
                <a:cs typeface="Arial" pitchFamily="34" charset="0"/>
              </a:rPr>
              <a:t>Numero di individui malati che (in media) risulteranno positivi al test:</a:t>
            </a:r>
          </a:p>
          <a:p>
            <a:r>
              <a:rPr lang="it-IT" sz="2000">
                <a:cs typeface="Arial" pitchFamily="34" charset="0"/>
              </a:rPr>
              <a:t>                                                 </a:t>
            </a:r>
            <a:r>
              <a:rPr lang="it-IT" sz="2000" b="1">
                <a:cs typeface="Arial" pitchFamily="34" charset="0"/>
              </a:rPr>
              <a:t>N(+|M)  = N(M) </a:t>
            </a:r>
            <a:r>
              <a:rPr lang="it-IT" sz="2000" b="1">
                <a:cs typeface="Arial" pitchFamily="34" charset="0"/>
                <a:sym typeface="Symbol" pitchFamily="18" charset="2"/>
              </a:rPr>
              <a:t> P(+|M) </a:t>
            </a:r>
            <a:r>
              <a:rPr lang="it-IT" sz="2000" b="1">
                <a:cs typeface="Arial" pitchFamily="34" charset="0"/>
              </a:rPr>
              <a:t>=  10 </a:t>
            </a:r>
            <a:r>
              <a:rPr lang="it-IT" sz="2000" b="1">
                <a:cs typeface="Arial" pitchFamily="34" charset="0"/>
                <a:sym typeface="Symbol" pitchFamily="18" charset="2"/>
              </a:rPr>
              <a:t></a:t>
            </a:r>
            <a:r>
              <a:rPr lang="it-IT" sz="2000" b="1">
                <a:cs typeface="Arial" pitchFamily="34" charset="0"/>
              </a:rPr>
              <a:t> 0.80 = 8</a:t>
            </a:r>
          </a:p>
          <a:p>
            <a:r>
              <a:rPr lang="it-IT" sz="2000">
                <a:cs typeface="Arial" pitchFamily="34" charset="0"/>
              </a:rPr>
              <a:t>Numero di individui sani che (in media) risulteranno positivi al test:</a:t>
            </a:r>
          </a:p>
          <a:p>
            <a:r>
              <a:rPr lang="it-IT" sz="2000">
                <a:cs typeface="Arial" pitchFamily="34" charset="0"/>
              </a:rPr>
              <a:t>                                                 </a:t>
            </a:r>
            <a:r>
              <a:rPr lang="it-IT" sz="2000" b="1">
                <a:cs typeface="Arial" pitchFamily="34" charset="0"/>
              </a:rPr>
              <a:t>N(+|S)  =  N(S) </a:t>
            </a:r>
            <a:r>
              <a:rPr lang="it-IT" sz="2000" b="1">
                <a:cs typeface="Arial" pitchFamily="34" charset="0"/>
                <a:sym typeface="Symbol" pitchFamily="18" charset="2"/>
              </a:rPr>
              <a:t> P(+|S)  </a:t>
            </a:r>
            <a:r>
              <a:rPr lang="it-IT" sz="2000" b="1">
                <a:cs typeface="Arial" pitchFamily="34" charset="0"/>
              </a:rPr>
              <a:t>=  990</a:t>
            </a:r>
            <a:r>
              <a:rPr lang="it-IT" sz="2000" b="1">
                <a:cs typeface="Arial" pitchFamily="34" charset="0"/>
                <a:sym typeface="Symbol" pitchFamily="18" charset="2"/>
              </a:rPr>
              <a:t></a:t>
            </a:r>
            <a:r>
              <a:rPr lang="it-IT" sz="2000" b="1">
                <a:cs typeface="Arial" pitchFamily="34" charset="0"/>
              </a:rPr>
              <a:t> 0.10 = 99</a:t>
            </a:r>
          </a:p>
          <a:p>
            <a:endParaRPr lang="it-IT" sz="1000" b="1">
              <a:cs typeface="Arial" pitchFamily="34" charset="0"/>
            </a:endParaRPr>
          </a:p>
          <a:p>
            <a:r>
              <a:rPr lang="it-IT" sz="2000">
                <a:cs typeface="Arial" pitchFamily="34" charset="0"/>
                <a:sym typeface="Symbol" pitchFamily="18" charset="2"/>
              </a:rPr>
              <a:t>Pertanto, 8+99=107 persone su 1000 risulteranno, in media, positive al test. La frazione di queste che è effettivamente malata è:</a:t>
            </a:r>
          </a:p>
          <a:p>
            <a:r>
              <a:rPr lang="it-IT" sz="2000" b="1">
                <a:cs typeface="Arial" pitchFamily="34" charset="0"/>
                <a:sym typeface="Symbol" pitchFamily="18" charset="2"/>
              </a:rPr>
              <a:t>	    N(+|M) / [ N(+|M) + N(+|S) ] = 8/107 = 0.0748  =  7.5%</a:t>
            </a:r>
          </a:p>
          <a:p>
            <a:endParaRPr lang="it-IT" sz="1000" b="1">
              <a:cs typeface="Arial" pitchFamily="34" charset="0"/>
            </a:endParaRPr>
          </a:p>
          <a:p>
            <a:r>
              <a:rPr lang="it-IT" sz="2000">
                <a:cs typeface="Arial" pitchFamily="34" charset="0"/>
              </a:rPr>
              <a:t>Cioè la </a:t>
            </a:r>
            <a:r>
              <a:rPr lang="it-IT" sz="2000" b="1">
                <a:cs typeface="Arial" pitchFamily="34" charset="0"/>
              </a:rPr>
              <a:t>frazione</a:t>
            </a:r>
            <a:r>
              <a:rPr lang="it-IT" sz="2000">
                <a:cs typeface="Arial" pitchFamily="34" charset="0"/>
              </a:rPr>
              <a:t> di persone effettivamente malate fra quelle che risultano positive al test in oggetto è del 7.5% (come si è trovato col teorema di Bayes).</a:t>
            </a:r>
          </a:p>
        </p:txBody>
      </p:sp>
      <p:sp>
        <p:nvSpPr>
          <p:cNvPr id="194566" name="Text Box 6"/>
          <p:cNvSpPr txBox="1">
            <a:spLocks noChangeArrowheads="1"/>
          </p:cNvSpPr>
          <p:nvPr/>
        </p:nvSpPr>
        <p:spPr bwMode="auto">
          <a:xfrm>
            <a:off x="5919788" y="6329363"/>
            <a:ext cx="163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t>(*) facoltativo</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 13</a:t>
            </a:r>
            <a:endParaRPr lang="en-US"/>
          </a:p>
        </p:txBody>
      </p:sp>
      <p:sp>
        <p:nvSpPr>
          <p:cNvPr id="10" name="Slide Number Placeholder 5"/>
          <p:cNvSpPr>
            <a:spLocks noGrp="1"/>
          </p:cNvSpPr>
          <p:nvPr>
            <p:ph type="sldNum" sz="quarter" idx="12"/>
          </p:nvPr>
        </p:nvSpPr>
        <p:spPr/>
        <p:txBody>
          <a:bodyPr/>
          <a:lstStyle/>
          <a:p>
            <a:fld id="{097DACEA-1A2C-48D3-8435-5BBFD34A704A}" type="slidenum">
              <a:rPr lang="en-US"/>
              <a:pPr/>
              <a:t>52</a:t>
            </a:fld>
            <a:endParaRPr lang="en-US"/>
          </a:p>
        </p:txBody>
      </p:sp>
      <p:sp>
        <p:nvSpPr>
          <p:cNvPr id="191490" name="Rectangle 2"/>
          <p:cNvSpPr>
            <a:spLocks noGrp="1" noChangeArrowheads="1"/>
          </p:cNvSpPr>
          <p:nvPr>
            <p:ph type="title"/>
          </p:nvPr>
        </p:nvSpPr>
        <p:spPr/>
        <p:txBody>
          <a:bodyPr/>
          <a:lstStyle/>
          <a:p>
            <a:r>
              <a:rPr lang="it-IT"/>
              <a:t>Misura di grandezze fisiche</a:t>
            </a:r>
          </a:p>
        </p:txBody>
      </p:sp>
      <p:sp>
        <p:nvSpPr>
          <p:cNvPr id="4099" name="Text Box 5"/>
          <p:cNvSpPr txBox="1">
            <a:spLocks noChangeArrowheads="1"/>
          </p:cNvSpPr>
          <p:nvPr/>
        </p:nvSpPr>
        <p:spPr bwMode="auto">
          <a:xfrm>
            <a:off x="323850" y="1052513"/>
            <a:ext cx="8589963"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200"/>
              <a:t>La misura di una grandezza fisica è descrivibile tramite </a:t>
            </a:r>
            <a:r>
              <a:rPr lang="it-IT" sz="2200" u="sng"/>
              <a:t>tre elementi</a:t>
            </a:r>
            <a:r>
              <a:rPr lang="it-IT" sz="2200"/>
              <a:t>:</a:t>
            </a:r>
          </a:p>
          <a:p>
            <a:endParaRPr lang="it-IT" sz="900"/>
          </a:p>
          <a:p>
            <a:pPr>
              <a:buFontTx/>
              <a:buChar char="•"/>
            </a:pPr>
            <a:r>
              <a:rPr lang="it-IT" sz="2000"/>
              <a:t> </a:t>
            </a:r>
            <a:r>
              <a:rPr lang="it-IT" sz="2200" b="1"/>
              <a:t>valore più probabile</a:t>
            </a:r>
            <a:r>
              <a:rPr lang="it-IT" sz="2200"/>
              <a:t>;</a:t>
            </a:r>
          </a:p>
          <a:p>
            <a:endParaRPr lang="it-IT" sz="900"/>
          </a:p>
          <a:p>
            <a:pPr>
              <a:buFontTx/>
              <a:buChar char="•"/>
            </a:pPr>
            <a:r>
              <a:rPr lang="it-IT" sz="2000"/>
              <a:t> </a:t>
            </a:r>
            <a:r>
              <a:rPr lang="it-IT" sz="2200" b="1"/>
              <a:t>incertezza </a:t>
            </a:r>
            <a:r>
              <a:rPr lang="it-IT" sz="2200"/>
              <a:t>(o “</a:t>
            </a:r>
            <a:r>
              <a:rPr lang="it-IT" sz="2200" b="1"/>
              <a:t>errore</a:t>
            </a:r>
            <a:r>
              <a:rPr lang="it-IT" sz="2200"/>
              <a:t>” ) ossia la precisione con cui il valore più probabile approssima il valore vero;</a:t>
            </a:r>
          </a:p>
          <a:p>
            <a:endParaRPr lang="it-IT" sz="900"/>
          </a:p>
          <a:p>
            <a:pPr>
              <a:buFontTx/>
              <a:buChar char="•"/>
            </a:pPr>
            <a:r>
              <a:rPr lang="it-IT" sz="2000"/>
              <a:t> </a:t>
            </a:r>
            <a:r>
              <a:rPr lang="it-IT" sz="2000" b="1"/>
              <a:t>unità di misura</a:t>
            </a:r>
            <a:r>
              <a:rPr lang="it-IT" sz="2000"/>
              <a:t>.</a:t>
            </a:r>
          </a:p>
          <a:p>
            <a:endParaRPr lang="it-IT" sz="1600"/>
          </a:p>
          <a:p>
            <a:r>
              <a:rPr lang="it-IT" sz="2200">
                <a:solidFill>
                  <a:srgbClr val="FF0000"/>
                </a:solidFill>
              </a:rPr>
              <a:t>Solo scrivendo </a:t>
            </a:r>
            <a:r>
              <a:rPr lang="it-IT" sz="2200" b="1">
                <a:solidFill>
                  <a:srgbClr val="FF0000"/>
                </a:solidFill>
              </a:rPr>
              <a:t>valore più probabile, errore, e unità di misura</a:t>
            </a:r>
            <a:r>
              <a:rPr lang="it-IT" sz="2200">
                <a:solidFill>
                  <a:srgbClr val="FF0000"/>
                </a:solidFill>
              </a:rPr>
              <a:t> forniamo una descrizione sufficientemente completa e accurata della grandezza misurata.</a:t>
            </a:r>
          </a:p>
          <a:p>
            <a:endParaRPr lang="it-IT" sz="1600"/>
          </a:p>
          <a:p>
            <a:r>
              <a:rPr lang="it-IT" sz="2200">
                <a:solidFill>
                  <a:srgbClr val="FF0000"/>
                </a:solidFill>
              </a:rPr>
              <a:t>L’errore sulla misura determina il </a:t>
            </a:r>
            <a:r>
              <a:rPr lang="it-IT" sz="2200" b="1">
                <a:solidFill>
                  <a:srgbClr val="FF0000"/>
                </a:solidFill>
              </a:rPr>
              <a:t>numero di cifre significative</a:t>
            </a:r>
            <a:r>
              <a:rPr lang="it-IT" sz="2200">
                <a:solidFill>
                  <a:srgbClr val="FF0000"/>
                </a:solidFill>
              </a:rPr>
              <a:t> </a:t>
            </a:r>
            <a:r>
              <a:rPr lang="it-IT" sz="2200"/>
              <a:t>con cui riportare il valore più probabile.</a:t>
            </a:r>
            <a:r>
              <a:rPr lang="it-IT" sz="2000"/>
              <a:t/>
            </a:r>
            <a:br>
              <a:rPr lang="it-IT" sz="2000"/>
            </a:br>
            <a:r>
              <a:rPr lang="it-IT" sz="1600"/>
              <a:t> </a:t>
            </a:r>
            <a:br>
              <a:rPr lang="it-IT" sz="1600"/>
            </a:br>
            <a:r>
              <a:rPr lang="it-IT"/>
              <a:t>Non ha senso scrivere la quarta cifra significativa se già c’è una indeterminazione sulla terza cifra!</a:t>
            </a:r>
          </a:p>
        </p:txBody>
      </p:sp>
      <p:grpSp>
        <p:nvGrpSpPr>
          <p:cNvPr id="191497" name="Group 9"/>
          <p:cNvGrpSpPr>
            <a:grpSpLocks/>
          </p:cNvGrpSpPr>
          <p:nvPr/>
        </p:nvGrpSpPr>
        <p:grpSpPr bwMode="auto">
          <a:xfrm>
            <a:off x="3635375" y="1916113"/>
            <a:ext cx="5053013" cy="1590675"/>
            <a:chOff x="2273" y="1071"/>
            <a:chExt cx="3183" cy="1002"/>
          </a:xfrm>
        </p:grpSpPr>
        <p:sp>
          <p:nvSpPr>
            <p:cNvPr id="191494" name="Text Box 6"/>
            <p:cNvSpPr txBox="1">
              <a:spLocks noChangeArrowheads="1"/>
            </p:cNvSpPr>
            <p:nvPr/>
          </p:nvSpPr>
          <p:spPr bwMode="auto">
            <a:xfrm>
              <a:off x="2923" y="1071"/>
              <a:ext cx="17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009900"/>
                  </a:solidFill>
                </a:rPr>
                <a:t>(tendenza del campione)</a:t>
              </a:r>
            </a:p>
          </p:txBody>
        </p:sp>
        <p:sp>
          <p:nvSpPr>
            <p:cNvPr id="191495" name="Text Box 7"/>
            <p:cNvSpPr txBox="1">
              <a:spLocks noChangeArrowheads="1"/>
            </p:cNvSpPr>
            <p:nvPr/>
          </p:nvSpPr>
          <p:spPr bwMode="auto">
            <a:xfrm>
              <a:off x="3732" y="1570"/>
              <a:ext cx="17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009900"/>
                  </a:solidFill>
                </a:rPr>
                <a:t>(dispersione del camp.)</a:t>
              </a:r>
            </a:p>
          </p:txBody>
        </p:sp>
        <p:sp>
          <p:nvSpPr>
            <p:cNvPr id="191496" name="Text Box 8"/>
            <p:cNvSpPr txBox="1">
              <a:spLocks noChangeArrowheads="1"/>
            </p:cNvSpPr>
            <p:nvPr/>
          </p:nvSpPr>
          <p:spPr bwMode="auto">
            <a:xfrm>
              <a:off x="2273" y="1842"/>
              <a:ext cx="16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chemeClr val="accent2"/>
                  </a:solidFill>
                </a:rPr>
                <a:t>[la misura è confronto]</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91497"/>
                                        </p:tgtEl>
                                        <p:attrNameLst>
                                          <p:attrName>style.visibility</p:attrName>
                                        </p:attrNameLst>
                                      </p:cBhvr>
                                      <p:to>
                                        <p:strVal val="visible"/>
                                      </p:to>
                                    </p:set>
                                    <p:anim calcmode="lin" valueType="num">
                                      <p:cBhvr additive="base">
                                        <p:cTn id="23" dur="500" fill="hold"/>
                                        <p:tgtEl>
                                          <p:spTgt spid="191497"/>
                                        </p:tgtEl>
                                        <p:attrNameLst>
                                          <p:attrName>ppt_x</p:attrName>
                                        </p:attrNameLst>
                                      </p:cBhvr>
                                      <p:tavLst>
                                        <p:tav tm="0">
                                          <p:val>
                                            <p:strVal val="#ppt_x"/>
                                          </p:val>
                                        </p:tav>
                                        <p:tav tm="100000">
                                          <p:val>
                                            <p:strVal val="#ppt_x"/>
                                          </p:val>
                                        </p:tav>
                                      </p:tavLst>
                                    </p:anim>
                                    <p:anim calcmode="lin" valueType="num">
                                      <p:cBhvr additive="base">
                                        <p:cTn id="24" dur="500" fill="hold"/>
                                        <p:tgtEl>
                                          <p:spTgt spid="191497"/>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4099">
                                            <p:txEl>
                                              <p:pRg st="8" end="8"/>
                                            </p:txEl>
                                          </p:spTgt>
                                        </p:tgtEl>
                                        <p:attrNameLst>
                                          <p:attrName>style.visibility</p:attrName>
                                        </p:attrNameLst>
                                      </p:cBhvr>
                                      <p:to>
                                        <p:strVal val="visible"/>
                                      </p:to>
                                    </p:set>
                                    <p:anim calcmode="lin" valueType="num">
                                      <p:cBhvr additive="base">
                                        <p:cTn id="29" dur="500" fill="hold"/>
                                        <p:tgtEl>
                                          <p:spTgt spid="4099">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09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4099">
                                            <p:txEl>
                                              <p:pRg st="10" end="10"/>
                                            </p:txEl>
                                          </p:spTgt>
                                        </p:tgtEl>
                                        <p:attrNameLst>
                                          <p:attrName>style.visibility</p:attrName>
                                        </p:attrNameLst>
                                      </p:cBhvr>
                                      <p:to>
                                        <p:strVal val="visible"/>
                                      </p:to>
                                    </p:set>
                                    <p:anim calcmode="lin" valueType="num">
                                      <p:cBhvr additive="base">
                                        <p:cTn id="35" dur="500" fill="hold"/>
                                        <p:tgtEl>
                                          <p:spTgt spid="4099">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09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13</a:t>
            </a:r>
            <a:endParaRPr lang="en-US"/>
          </a:p>
        </p:txBody>
      </p:sp>
      <p:sp>
        <p:nvSpPr>
          <p:cNvPr id="7" name="Slide Number Placeholder 5"/>
          <p:cNvSpPr>
            <a:spLocks noGrp="1"/>
          </p:cNvSpPr>
          <p:nvPr>
            <p:ph type="sldNum" sz="quarter" idx="12"/>
          </p:nvPr>
        </p:nvSpPr>
        <p:spPr/>
        <p:txBody>
          <a:bodyPr/>
          <a:lstStyle/>
          <a:p>
            <a:fld id="{F874E649-E3E9-4B07-A0A5-573A8006A151}" type="slidenum">
              <a:rPr lang="en-US"/>
              <a:pPr/>
              <a:t>53</a:t>
            </a:fld>
            <a:endParaRPr lang="en-US"/>
          </a:p>
        </p:txBody>
      </p:sp>
      <p:sp>
        <p:nvSpPr>
          <p:cNvPr id="143362" name="Rectangle 2"/>
          <p:cNvSpPr>
            <a:spLocks noGrp="1" noChangeArrowheads="1"/>
          </p:cNvSpPr>
          <p:nvPr>
            <p:ph type="title"/>
          </p:nvPr>
        </p:nvSpPr>
        <p:spPr/>
        <p:txBody>
          <a:bodyPr/>
          <a:lstStyle/>
          <a:p>
            <a:r>
              <a:rPr lang="it-IT" dirty="0"/>
              <a:t>Misure dirette e </a:t>
            </a:r>
            <a:r>
              <a:rPr lang="it-IT" dirty="0" smtClean="0"/>
              <a:t>indirette(*) </a:t>
            </a:r>
            <a:endParaRPr lang="it-IT" dirty="0"/>
          </a:p>
        </p:txBody>
      </p:sp>
      <p:sp>
        <p:nvSpPr>
          <p:cNvPr id="143363" name="Rectangle 3"/>
          <p:cNvSpPr>
            <a:spLocks noGrp="1" noChangeArrowheads="1"/>
          </p:cNvSpPr>
          <p:nvPr>
            <p:ph type="body" idx="1"/>
          </p:nvPr>
        </p:nvSpPr>
        <p:spPr/>
        <p:txBody>
          <a:bodyPr/>
          <a:lstStyle/>
          <a:p>
            <a:endParaRPr lang="it-IT" dirty="0"/>
          </a:p>
        </p:txBody>
      </p:sp>
      <p:pic>
        <p:nvPicPr>
          <p:cNvPr id="143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196975"/>
            <a:ext cx="8589963" cy="470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3320" y="6177719"/>
            <a:ext cx="2831224" cy="400110"/>
          </a:xfrm>
          <a:prstGeom prst="rect">
            <a:avLst/>
          </a:prstGeom>
          <a:solidFill>
            <a:schemeClr val="bg1"/>
          </a:solidFill>
        </p:spPr>
        <p:txBody>
          <a:bodyPr wrap="none" rtlCol="0">
            <a:spAutoFit/>
          </a:bodyPr>
          <a:lstStyle/>
          <a:p>
            <a:r>
              <a:rPr lang="en-US" sz="2000" dirty="0" smtClean="0"/>
              <a:t>(*) </a:t>
            </a:r>
            <a:r>
              <a:rPr lang="en-US" sz="2000" dirty="0" err="1" smtClean="0"/>
              <a:t>gi</a:t>
            </a:r>
            <a:r>
              <a:rPr lang="en-US" sz="2000" dirty="0" err="1" smtClean="0">
                <a:latin typeface="Arial"/>
                <a:cs typeface="Arial"/>
              </a:rPr>
              <a:t>à</a:t>
            </a:r>
            <a:r>
              <a:rPr lang="en-US" sz="2000" dirty="0" smtClean="0">
                <a:latin typeface="Arial"/>
                <a:cs typeface="Arial"/>
              </a:rPr>
              <a:t> definite, </a:t>
            </a:r>
            <a:r>
              <a:rPr lang="en-US" sz="2000" dirty="0" err="1" smtClean="0">
                <a:latin typeface="Arial"/>
                <a:cs typeface="Arial"/>
              </a:rPr>
              <a:t>pag</a:t>
            </a:r>
            <a:r>
              <a:rPr lang="en-US" sz="2000" dirty="0" smtClean="0">
                <a:latin typeface="Arial"/>
                <a:cs typeface="Arial"/>
              </a:rPr>
              <a:t>. 18 </a:t>
            </a:r>
            <a:endParaRPr lang="en-GB" sz="20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13</a:t>
            </a:r>
            <a:endParaRPr lang="en-US"/>
          </a:p>
        </p:txBody>
      </p:sp>
      <p:sp>
        <p:nvSpPr>
          <p:cNvPr id="7" name="Slide Number Placeholder 5"/>
          <p:cNvSpPr>
            <a:spLocks noGrp="1"/>
          </p:cNvSpPr>
          <p:nvPr>
            <p:ph type="sldNum" sz="quarter" idx="12"/>
          </p:nvPr>
        </p:nvSpPr>
        <p:spPr/>
        <p:txBody>
          <a:bodyPr/>
          <a:lstStyle/>
          <a:p>
            <a:fld id="{F4360B6E-6783-458B-8D27-5CE7BAADCEAF}" type="slidenum">
              <a:rPr lang="en-US"/>
              <a:pPr/>
              <a:t>54</a:t>
            </a:fld>
            <a:endParaRPr lang="en-US"/>
          </a:p>
        </p:txBody>
      </p:sp>
      <p:sp>
        <p:nvSpPr>
          <p:cNvPr id="144386" name="Rectangle 2"/>
          <p:cNvSpPr>
            <a:spLocks noGrp="1" noChangeArrowheads="1"/>
          </p:cNvSpPr>
          <p:nvPr>
            <p:ph type="title"/>
          </p:nvPr>
        </p:nvSpPr>
        <p:spPr/>
        <p:txBody>
          <a:bodyPr/>
          <a:lstStyle/>
          <a:p>
            <a:r>
              <a:rPr lang="it-IT"/>
              <a:t>Misure ed errori di misura (incertezze)</a:t>
            </a:r>
          </a:p>
        </p:txBody>
      </p:sp>
      <p:sp>
        <p:nvSpPr>
          <p:cNvPr id="144387" name="Rectangle 3"/>
          <p:cNvSpPr>
            <a:spLocks noGrp="1" noChangeArrowheads="1"/>
          </p:cNvSpPr>
          <p:nvPr>
            <p:ph type="body" idx="1"/>
          </p:nvPr>
        </p:nvSpPr>
        <p:spPr/>
        <p:txBody>
          <a:bodyPr/>
          <a:lstStyle/>
          <a:p>
            <a:endParaRPr lang="it-IT"/>
          </a:p>
        </p:txBody>
      </p:sp>
      <p:pic>
        <p:nvPicPr>
          <p:cNvPr id="144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908050"/>
            <a:ext cx="8140700" cy="535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13</a:t>
            </a:r>
            <a:endParaRPr lang="en-US"/>
          </a:p>
        </p:txBody>
      </p:sp>
      <p:sp>
        <p:nvSpPr>
          <p:cNvPr id="7" name="Slide Number Placeholder 5"/>
          <p:cNvSpPr>
            <a:spLocks noGrp="1"/>
          </p:cNvSpPr>
          <p:nvPr>
            <p:ph type="sldNum" sz="quarter" idx="12"/>
          </p:nvPr>
        </p:nvSpPr>
        <p:spPr/>
        <p:txBody>
          <a:bodyPr/>
          <a:lstStyle/>
          <a:p>
            <a:fld id="{560B07F2-1F95-4B4C-95BE-E480BC927326}" type="slidenum">
              <a:rPr lang="en-US"/>
              <a:pPr/>
              <a:t>55</a:t>
            </a:fld>
            <a:endParaRPr lang="en-US"/>
          </a:p>
        </p:txBody>
      </p:sp>
      <p:sp>
        <p:nvSpPr>
          <p:cNvPr id="145410" name="Rectangle 2"/>
          <p:cNvSpPr>
            <a:spLocks noGrp="1" noChangeArrowheads="1"/>
          </p:cNvSpPr>
          <p:nvPr>
            <p:ph type="title"/>
          </p:nvPr>
        </p:nvSpPr>
        <p:spPr/>
        <p:txBody>
          <a:bodyPr/>
          <a:lstStyle/>
          <a:p>
            <a:r>
              <a:rPr lang="it-IT"/>
              <a:t>Istogrammi di frequenza</a:t>
            </a:r>
          </a:p>
        </p:txBody>
      </p:sp>
      <p:sp>
        <p:nvSpPr>
          <p:cNvPr id="145411" name="Rectangle 3"/>
          <p:cNvSpPr>
            <a:spLocks noGrp="1" noChangeArrowheads="1"/>
          </p:cNvSpPr>
          <p:nvPr>
            <p:ph type="body" idx="1"/>
          </p:nvPr>
        </p:nvSpPr>
        <p:spPr/>
        <p:txBody>
          <a:bodyPr/>
          <a:lstStyle/>
          <a:p>
            <a:endParaRPr lang="it-IT"/>
          </a:p>
        </p:txBody>
      </p:sp>
      <p:pic>
        <p:nvPicPr>
          <p:cNvPr id="1454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908050"/>
            <a:ext cx="7823200" cy="549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5"/>
          <p:cNvSpPr>
            <a:spLocks noGrp="1"/>
          </p:cNvSpPr>
          <p:nvPr>
            <p:ph type="ftr" sz="quarter" idx="11"/>
          </p:nvPr>
        </p:nvSpPr>
        <p:spPr/>
        <p:txBody>
          <a:bodyPr/>
          <a:lstStyle/>
          <a:p>
            <a:r>
              <a:rPr lang="en-US" smtClean="0"/>
              <a:t>fln mar 13</a:t>
            </a:r>
            <a:endParaRPr lang="en-US"/>
          </a:p>
        </p:txBody>
      </p:sp>
      <p:sp>
        <p:nvSpPr>
          <p:cNvPr id="37" name="Slide Number Placeholder 6"/>
          <p:cNvSpPr>
            <a:spLocks noGrp="1"/>
          </p:cNvSpPr>
          <p:nvPr>
            <p:ph type="sldNum" sz="quarter" idx="12"/>
          </p:nvPr>
        </p:nvSpPr>
        <p:spPr/>
        <p:txBody>
          <a:bodyPr/>
          <a:lstStyle/>
          <a:p>
            <a:fld id="{BCC742F2-1CD3-45DB-9CA8-61B219D294BB}" type="slidenum">
              <a:rPr lang="en-US"/>
              <a:pPr/>
              <a:t>56</a:t>
            </a:fld>
            <a:endParaRPr lang="en-US"/>
          </a:p>
        </p:txBody>
      </p:sp>
      <p:sp>
        <p:nvSpPr>
          <p:cNvPr id="83970" name="Rectangle 2"/>
          <p:cNvSpPr>
            <a:spLocks noGrp="1" noChangeArrowheads="1"/>
          </p:cNvSpPr>
          <p:nvPr>
            <p:ph type="title"/>
          </p:nvPr>
        </p:nvSpPr>
        <p:spPr/>
        <p:txBody>
          <a:bodyPr/>
          <a:lstStyle/>
          <a:p>
            <a:r>
              <a:rPr lang="it-IT"/>
              <a:t>Errori di misura (1)</a:t>
            </a:r>
          </a:p>
        </p:txBody>
      </p:sp>
      <p:sp>
        <p:nvSpPr>
          <p:cNvPr id="83971" name="Rectangle 3"/>
          <p:cNvSpPr>
            <a:spLocks noGrp="1" noChangeArrowheads="1"/>
          </p:cNvSpPr>
          <p:nvPr>
            <p:ph type="body" sz="half" idx="1"/>
          </p:nvPr>
        </p:nvSpPr>
        <p:spPr>
          <a:xfrm>
            <a:off x="179388" y="1052513"/>
            <a:ext cx="4537075" cy="5472112"/>
          </a:xfrm>
        </p:spPr>
        <p:txBody>
          <a:bodyPr/>
          <a:lstStyle/>
          <a:p>
            <a:pPr>
              <a:lnSpc>
                <a:spcPct val="90000"/>
              </a:lnSpc>
            </a:pPr>
            <a:r>
              <a:rPr lang="it-IT" sz="2300"/>
              <a:t>Supponiamo di fare una misura (serie di N misure), ad es. del tempo di caduta di sferette uguali in un liquido con cronometro al 100esimo di secondo: non si otterranno in genere valori identici.</a:t>
            </a:r>
          </a:p>
          <a:p>
            <a:pPr>
              <a:lnSpc>
                <a:spcPct val="90000"/>
              </a:lnSpc>
            </a:pPr>
            <a:r>
              <a:rPr lang="it-IT" sz="2300"/>
              <a:t>In genere, x, se le </a:t>
            </a:r>
            <a:r>
              <a:rPr lang="it-IT" sz="2300">
                <a:solidFill>
                  <a:srgbClr val="008000"/>
                </a:solidFill>
              </a:rPr>
              <a:t>fluttuazioni</a:t>
            </a:r>
            <a:r>
              <a:rPr lang="it-IT" sz="2300"/>
              <a:t> (</a:t>
            </a:r>
            <a:r>
              <a:rPr lang="it-IT" sz="2300">
                <a:solidFill>
                  <a:srgbClr val="008000"/>
                </a:solidFill>
              </a:rPr>
              <a:t>casual</a:t>
            </a:r>
            <a:r>
              <a:rPr lang="it-IT" sz="2300"/>
              <a:t>i) sono maggiori della sensibilità dello strumento, ho </a:t>
            </a:r>
          </a:p>
          <a:p>
            <a:pPr>
              <a:lnSpc>
                <a:spcPct val="90000"/>
              </a:lnSpc>
              <a:buFontTx/>
              <a:buNone/>
            </a:pPr>
            <a:r>
              <a:rPr lang="it-IT" sz="2300"/>
              <a:t>    x</a:t>
            </a:r>
            <a:r>
              <a:rPr lang="it-IT" sz="2300" baseline="-25000"/>
              <a:t>i</a:t>
            </a:r>
            <a:r>
              <a:rPr lang="it-IT" sz="2300"/>
              <a:t> = </a:t>
            </a:r>
            <a:r>
              <a:rPr lang="it-IT" sz="2300">
                <a:solidFill>
                  <a:srgbClr val="FF0000"/>
                </a:solidFill>
              </a:rPr>
              <a:t>x</a:t>
            </a:r>
            <a:r>
              <a:rPr lang="it-IT" sz="2300" baseline="-25000">
                <a:solidFill>
                  <a:srgbClr val="FF0000"/>
                </a:solidFill>
              </a:rPr>
              <a:t>vero</a:t>
            </a:r>
            <a:r>
              <a:rPr lang="it-IT" sz="2300"/>
              <a:t> + </a:t>
            </a:r>
            <a:r>
              <a:rPr lang="el-GR" sz="2300">
                <a:cs typeface="Arial" pitchFamily="34" charset="0"/>
              </a:rPr>
              <a:t>ε</a:t>
            </a:r>
            <a:r>
              <a:rPr lang="it-IT" sz="2300" baseline="-25000">
                <a:cs typeface="Arial" pitchFamily="34" charset="0"/>
              </a:rPr>
              <a:t>i</a:t>
            </a:r>
            <a:r>
              <a:rPr lang="it-IT" sz="2300">
                <a:cs typeface="Arial" pitchFamily="34" charset="0"/>
              </a:rPr>
              <a:t>     i = 1,2 ... N</a:t>
            </a:r>
            <a:endParaRPr lang="el-GR" sz="2300">
              <a:cs typeface="Arial" pitchFamily="34" charset="0"/>
            </a:endParaRPr>
          </a:p>
          <a:p>
            <a:pPr>
              <a:lnSpc>
                <a:spcPct val="90000"/>
              </a:lnSpc>
              <a:buFontTx/>
              <a:buNone/>
            </a:pPr>
            <a:r>
              <a:rPr lang="it-IT" sz="2300"/>
              <a:t>    e &lt;</a:t>
            </a:r>
            <a:r>
              <a:rPr lang="el-GR" sz="2300">
                <a:cs typeface="Arial" pitchFamily="34" charset="0"/>
              </a:rPr>
              <a:t>ε</a:t>
            </a:r>
            <a:r>
              <a:rPr lang="it-IT" sz="2300" baseline="-25000">
                <a:cs typeface="Arial" pitchFamily="34" charset="0"/>
              </a:rPr>
              <a:t>i</a:t>
            </a:r>
            <a:r>
              <a:rPr lang="it-IT" sz="2300"/>
              <a:t>&gt; </a:t>
            </a:r>
            <a:r>
              <a:rPr lang="it-IT" sz="2300">
                <a:cs typeface="Arial" pitchFamily="34" charset="0"/>
              </a:rPr>
              <a:t>→ 0</a:t>
            </a:r>
            <a:r>
              <a:rPr lang="it-IT" sz="2300"/>
              <a:t>  per N </a:t>
            </a:r>
            <a:r>
              <a:rPr lang="it-IT" sz="2300">
                <a:cs typeface="Arial" pitchFamily="34" charset="0"/>
              </a:rPr>
              <a:t>→</a:t>
            </a:r>
            <a:r>
              <a:rPr lang="it-IT" sz="2300"/>
              <a:t> grande</a:t>
            </a:r>
          </a:p>
          <a:p>
            <a:pPr>
              <a:lnSpc>
                <a:spcPct val="90000"/>
              </a:lnSpc>
              <a:buFontTx/>
              <a:buNone/>
            </a:pPr>
            <a:r>
              <a:rPr lang="it-IT" sz="2300"/>
              <a:t>    (</a:t>
            </a:r>
            <a:r>
              <a:rPr lang="it-IT" sz="2300" i="1"/>
              <a:t>valor medio</a:t>
            </a:r>
            <a:r>
              <a:rPr lang="it-IT" sz="2300"/>
              <a:t> = &lt; &gt; </a:t>
            </a:r>
            <a:r>
              <a:rPr lang="it-IT" sz="2300" i="1"/>
              <a:t>o</a:t>
            </a:r>
            <a:r>
              <a:rPr lang="it-IT" sz="2300"/>
              <a:t> linea sopra </a:t>
            </a:r>
            <a:r>
              <a:rPr lang="it-IT" sz="2300" i="1"/>
              <a:t>o</a:t>
            </a:r>
            <a:r>
              <a:rPr lang="it-IT" sz="2300"/>
              <a:t> </a:t>
            </a:r>
            <a:r>
              <a:rPr lang="it-IT" sz="2300" u="sng"/>
              <a:t>sottolineatura</a:t>
            </a:r>
            <a:r>
              <a:rPr lang="it-IT" sz="2300"/>
              <a:t> </a:t>
            </a:r>
            <a:r>
              <a:rPr lang="it-IT" sz="2300" i="1"/>
              <a:t>o</a:t>
            </a:r>
            <a:r>
              <a:rPr lang="it-IT" sz="2300"/>
              <a:t> indice m; NB gli </a:t>
            </a:r>
            <a:r>
              <a:rPr lang="it-IT" sz="2300">
                <a:solidFill>
                  <a:schemeClr val="accent2"/>
                </a:solidFill>
              </a:rPr>
              <a:t>scarti,</a:t>
            </a:r>
            <a:r>
              <a:rPr lang="it-IT" sz="2300"/>
              <a:t> </a:t>
            </a:r>
            <a:r>
              <a:rPr lang="el-GR" sz="2300">
                <a:cs typeface="Arial" pitchFamily="34" charset="0"/>
              </a:rPr>
              <a:t>ε</a:t>
            </a:r>
            <a:r>
              <a:rPr lang="it-IT" sz="2300" baseline="-25000">
                <a:cs typeface="Arial" pitchFamily="34" charset="0"/>
              </a:rPr>
              <a:t>i</a:t>
            </a:r>
            <a:r>
              <a:rPr lang="it-IT" sz="2300">
                <a:cs typeface="Arial" pitchFamily="34" charset="0"/>
              </a:rPr>
              <a:t> = </a:t>
            </a:r>
            <a:r>
              <a:rPr lang="it-IT" sz="2300"/>
              <a:t>x</a:t>
            </a:r>
            <a:r>
              <a:rPr lang="it-IT" sz="2300" baseline="-25000"/>
              <a:t>i</a:t>
            </a:r>
            <a:r>
              <a:rPr lang="it-IT" sz="2300">
                <a:cs typeface="Arial" pitchFamily="34" charset="0"/>
              </a:rPr>
              <a:t> - </a:t>
            </a:r>
            <a:r>
              <a:rPr lang="it-IT" sz="2300">
                <a:solidFill>
                  <a:srgbClr val="FF0000"/>
                </a:solidFill>
              </a:rPr>
              <a:t>x</a:t>
            </a:r>
            <a:r>
              <a:rPr lang="it-IT" sz="2300" baseline="-25000">
                <a:solidFill>
                  <a:srgbClr val="FF0000"/>
                </a:solidFill>
              </a:rPr>
              <a:t>vero</a:t>
            </a:r>
            <a:r>
              <a:rPr lang="it-IT" sz="2300"/>
              <a:t>, casuali, sono +vi e -vi)</a:t>
            </a:r>
          </a:p>
        </p:txBody>
      </p:sp>
      <p:graphicFrame>
        <p:nvGraphicFramePr>
          <p:cNvPr id="84140" name="Group 172"/>
          <p:cNvGraphicFramePr>
            <a:graphicFrameLocks noGrp="1"/>
          </p:cNvGraphicFramePr>
          <p:nvPr>
            <p:ph sz="half" idx="2"/>
          </p:nvPr>
        </p:nvGraphicFramePr>
        <p:xfrm>
          <a:off x="4787900" y="908050"/>
          <a:ext cx="4105275" cy="2615566"/>
        </p:xfrm>
        <a:graphic>
          <a:graphicData uri="http://schemas.openxmlformats.org/drawingml/2006/table">
            <a:tbl>
              <a:tblPr/>
              <a:tblGrid>
                <a:gridCol w="1079500"/>
                <a:gridCol w="1512888"/>
                <a:gridCol w="1512887"/>
              </a:tblGrid>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t (s)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scarto (s)   t - t</a:t>
                      </a:r>
                      <a:r>
                        <a:rPr kumimoji="0" lang="it-IT" sz="2000" b="0" i="0" u="none" strike="noStrike" cap="none" normalizeH="0" baseline="-25000" smtClean="0">
                          <a:ln>
                            <a:noFill/>
                          </a:ln>
                          <a:solidFill>
                            <a:schemeClr val="tx1"/>
                          </a:solidFill>
                          <a:effectLst/>
                          <a:latin typeface="Arial" pitchFamily="34"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scarto</a:t>
                      </a:r>
                      <a:r>
                        <a:rPr kumimoji="0" lang="it-IT" sz="2000" b="0" i="0" u="none" strike="noStrike" cap="none" normalizeH="0" baseline="30000" smtClean="0">
                          <a:ln>
                            <a:noFill/>
                          </a:ln>
                          <a:solidFill>
                            <a:schemeClr val="tx1"/>
                          </a:solidFill>
                          <a:effectLst/>
                          <a:latin typeface="Arial" pitchFamily="34" charset="0"/>
                        </a:rPr>
                        <a:t>2</a:t>
                      </a:r>
                      <a:r>
                        <a:rPr kumimoji="0" lang="it-IT" sz="2000" b="0" i="0" u="none" strike="noStrike" cap="none" normalizeH="0" baseline="0" smtClean="0">
                          <a:ln>
                            <a:noFill/>
                          </a:ln>
                          <a:solidFill>
                            <a:schemeClr val="tx1"/>
                          </a:solidFill>
                          <a:effectLst/>
                          <a:latin typeface="Arial" pitchFamily="34" charset="0"/>
                        </a:rPr>
                        <a:t> (s</a:t>
                      </a:r>
                      <a:r>
                        <a:rPr kumimoji="0" lang="it-IT" sz="2000" b="0" i="0" u="none" strike="noStrike" cap="none" normalizeH="0" baseline="30000" smtClean="0">
                          <a:ln>
                            <a:noFill/>
                          </a:ln>
                          <a:solidFill>
                            <a:schemeClr val="tx1"/>
                          </a:solidFill>
                          <a:effectLst/>
                          <a:latin typeface="Arial" pitchFamily="34" charset="0"/>
                        </a:rPr>
                        <a:t>2</a:t>
                      </a:r>
                      <a:r>
                        <a:rPr kumimoji="0" lang="it-IT" sz="2000" b="0" i="0" u="none" strike="noStrike" cap="none" normalizeH="0" baseline="0" smtClean="0">
                          <a:ln>
                            <a:noFill/>
                          </a:ln>
                          <a:solidFill>
                            <a:schemeClr val="tx1"/>
                          </a:solidFill>
                          <a:effectLst/>
                          <a:latin typeface="Arial" pitchFamily="34" charset="0"/>
                        </a:rPr>
                        <a:t>)  (t - t</a:t>
                      </a:r>
                      <a:r>
                        <a:rPr kumimoji="0" lang="it-IT" sz="2000" b="0" i="0" u="none" strike="noStrike" cap="none" normalizeH="0" baseline="-25000" smtClean="0">
                          <a:ln>
                            <a:noFill/>
                          </a:ln>
                          <a:solidFill>
                            <a:schemeClr val="tx1"/>
                          </a:solidFill>
                          <a:effectLst/>
                          <a:latin typeface="Arial" pitchFamily="34" charset="0"/>
                        </a:rPr>
                        <a:t>m</a:t>
                      </a:r>
                      <a:r>
                        <a:rPr kumimoji="0" lang="it-IT" sz="2000" b="0" i="0" u="none" strike="noStrike" cap="none" normalizeH="0" baseline="0" smtClean="0">
                          <a:ln>
                            <a:noFill/>
                          </a:ln>
                          <a:solidFill>
                            <a:schemeClr val="tx1"/>
                          </a:solidFill>
                          <a:effectLst/>
                          <a:latin typeface="Arial" pitchFamily="34" charset="0"/>
                        </a:rPr>
                        <a:t>)</a:t>
                      </a:r>
                      <a:r>
                        <a:rPr kumimoji="0" lang="it-IT" sz="2000" b="0" i="0" u="none" strike="noStrike" cap="none" normalizeH="0" baseline="30000" smtClean="0">
                          <a:ln>
                            <a:noFill/>
                          </a:ln>
                          <a:solidFill>
                            <a:schemeClr val="tx1"/>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10.78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0.16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0.0256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10.58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0.0016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10.62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10.50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0.0144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4123" name="Text Box 155"/>
          <p:cNvSpPr txBox="1">
            <a:spLocks noChangeArrowheads="1"/>
          </p:cNvSpPr>
          <p:nvPr/>
        </p:nvSpPr>
        <p:spPr bwMode="auto">
          <a:xfrm>
            <a:off x="4713288" y="3644900"/>
            <a:ext cx="4430712"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7000"/>
              </a:lnSpc>
              <a:spcBef>
                <a:spcPct val="7000"/>
              </a:spcBef>
              <a:buFontTx/>
              <a:buChar char="•"/>
            </a:pPr>
            <a:r>
              <a:rPr lang="it-IT"/>
              <a:t> </a:t>
            </a:r>
            <a:r>
              <a:rPr lang="it-IT" sz="2200"/>
              <a:t>Se le misure sono ugualmente </a:t>
            </a:r>
          </a:p>
          <a:p>
            <a:pPr algn="l">
              <a:lnSpc>
                <a:spcPct val="107000"/>
              </a:lnSpc>
              <a:spcBef>
                <a:spcPct val="7000"/>
              </a:spcBef>
            </a:pPr>
            <a:r>
              <a:rPr lang="it-IT" sz="2200"/>
              <a:t>  attendibili, la migliore stima di </a:t>
            </a:r>
          </a:p>
          <a:p>
            <a:pPr algn="l">
              <a:lnSpc>
                <a:spcPct val="107000"/>
              </a:lnSpc>
              <a:spcBef>
                <a:spcPct val="7000"/>
              </a:spcBef>
            </a:pPr>
            <a:r>
              <a:rPr lang="it-IT" sz="2200"/>
              <a:t>  x</a:t>
            </a:r>
            <a:r>
              <a:rPr lang="it-IT" sz="2200" baseline="-25000"/>
              <a:t>vero</a:t>
            </a:r>
            <a:r>
              <a:rPr lang="it-IT" sz="2200"/>
              <a:t> sarà la </a:t>
            </a:r>
            <a:r>
              <a:rPr lang="it-IT" sz="2200">
                <a:solidFill>
                  <a:srgbClr val="FF0000"/>
                </a:solidFill>
              </a:rPr>
              <a:t>media aritmetica</a:t>
            </a:r>
          </a:p>
          <a:p>
            <a:pPr algn="l">
              <a:lnSpc>
                <a:spcPct val="107000"/>
              </a:lnSpc>
              <a:spcBef>
                <a:spcPct val="7000"/>
              </a:spcBef>
            </a:pPr>
            <a:r>
              <a:rPr lang="it-IT" sz="2200"/>
              <a:t>  </a:t>
            </a:r>
            <a:r>
              <a:rPr lang="it-IT" sz="2200">
                <a:solidFill>
                  <a:srgbClr val="FF0000"/>
                </a:solidFill>
              </a:rPr>
              <a:t>x</a:t>
            </a:r>
            <a:r>
              <a:rPr lang="it-IT" sz="2200" baseline="-25000">
                <a:solidFill>
                  <a:srgbClr val="FF0000"/>
                </a:solidFill>
              </a:rPr>
              <a:t>m</a:t>
            </a:r>
            <a:r>
              <a:rPr lang="it-IT" sz="2200">
                <a:solidFill>
                  <a:srgbClr val="FF0000"/>
                </a:solidFill>
              </a:rPr>
              <a:t> = (</a:t>
            </a:r>
            <a:r>
              <a:rPr lang="el-GR" sz="2200">
                <a:solidFill>
                  <a:srgbClr val="FF0000"/>
                </a:solidFill>
                <a:cs typeface="Arial" pitchFamily="34" charset="0"/>
              </a:rPr>
              <a:t>Σ</a:t>
            </a:r>
            <a:r>
              <a:rPr lang="it-IT" sz="2200" baseline="-25000">
                <a:solidFill>
                  <a:srgbClr val="FF0000"/>
                </a:solidFill>
                <a:cs typeface="Arial" pitchFamily="34" charset="0"/>
              </a:rPr>
              <a:t>i=1,N</a:t>
            </a:r>
            <a:r>
              <a:rPr lang="it-IT" sz="2200">
                <a:solidFill>
                  <a:srgbClr val="FF0000"/>
                </a:solidFill>
                <a:cs typeface="Arial" pitchFamily="34" charset="0"/>
              </a:rPr>
              <a:t> x</a:t>
            </a:r>
            <a:r>
              <a:rPr lang="it-IT" sz="2200" baseline="-25000">
                <a:solidFill>
                  <a:srgbClr val="FF0000"/>
                </a:solidFill>
                <a:cs typeface="Arial" pitchFamily="34" charset="0"/>
              </a:rPr>
              <a:t>i</a:t>
            </a:r>
            <a:r>
              <a:rPr lang="it-IT" sz="2200">
                <a:solidFill>
                  <a:srgbClr val="FF0000"/>
                </a:solidFill>
                <a:cs typeface="Arial" pitchFamily="34" charset="0"/>
              </a:rPr>
              <a:t>)/N</a:t>
            </a:r>
          </a:p>
          <a:p>
            <a:pPr algn="l">
              <a:lnSpc>
                <a:spcPct val="107000"/>
              </a:lnSpc>
              <a:spcBef>
                <a:spcPct val="7000"/>
              </a:spcBef>
            </a:pPr>
            <a:r>
              <a:rPr lang="it-IT" sz="2200">
                <a:cs typeface="Arial" pitchFamily="34" charset="0"/>
              </a:rPr>
              <a:t>  con un errore </a:t>
            </a:r>
            <a:r>
              <a:rPr lang="it-IT" sz="2200">
                <a:solidFill>
                  <a:srgbClr val="CC3300"/>
                </a:solidFill>
                <a:cs typeface="Arial" pitchFamily="34" charset="0"/>
              </a:rPr>
              <a:t>r.m.s.</a:t>
            </a:r>
            <a:r>
              <a:rPr lang="it-IT" sz="2200">
                <a:cs typeface="Arial" pitchFamily="34" charset="0"/>
              </a:rPr>
              <a:t> sulla misura </a:t>
            </a:r>
          </a:p>
          <a:p>
            <a:pPr algn="l">
              <a:lnSpc>
                <a:spcPct val="107000"/>
              </a:lnSpc>
              <a:spcBef>
                <a:spcPct val="7000"/>
              </a:spcBef>
            </a:pPr>
            <a:r>
              <a:rPr lang="it-IT" sz="2200">
                <a:cs typeface="Arial" pitchFamily="34" charset="0"/>
              </a:rPr>
              <a:t>  </a:t>
            </a:r>
            <a:r>
              <a:rPr lang="el-GR" sz="2200">
                <a:solidFill>
                  <a:srgbClr val="CC3300"/>
                </a:solidFill>
                <a:cs typeface="Arial" pitchFamily="34" charset="0"/>
              </a:rPr>
              <a:t>σ</a:t>
            </a:r>
            <a:r>
              <a:rPr lang="it-IT" sz="2200">
                <a:solidFill>
                  <a:srgbClr val="CC3300"/>
                </a:solidFill>
                <a:cs typeface="Arial" pitchFamily="34" charset="0"/>
              </a:rPr>
              <a:t> = √[</a:t>
            </a:r>
            <a:r>
              <a:rPr lang="el-GR" sz="2200">
                <a:solidFill>
                  <a:srgbClr val="CC3300"/>
                </a:solidFill>
                <a:cs typeface="Arial" pitchFamily="34" charset="0"/>
              </a:rPr>
              <a:t>Σ</a:t>
            </a:r>
            <a:r>
              <a:rPr lang="it-IT" sz="2200" baseline="-25000">
                <a:solidFill>
                  <a:srgbClr val="CC3300"/>
                </a:solidFill>
                <a:cs typeface="Arial" pitchFamily="34" charset="0"/>
              </a:rPr>
              <a:t>i=1,N</a:t>
            </a:r>
            <a:r>
              <a:rPr lang="it-IT" sz="2200">
                <a:solidFill>
                  <a:srgbClr val="CC3300"/>
                </a:solidFill>
                <a:cs typeface="Arial" pitchFamily="34" charset="0"/>
              </a:rPr>
              <a:t>(x</a:t>
            </a:r>
            <a:r>
              <a:rPr lang="it-IT" sz="2200" baseline="-25000">
                <a:solidFill>
                  <a:srgbClr val="CC3300"/>
                </a:solidFill>
                <a:cs typeface="Arial" pitchFamily="34" charset="0"/>
              </a:rPr>
              <a:t>i</a:t>
            </a:r>
            <a:r>
              <a:rPr lang="it-IT" sz="2200">
                <a:solidFill>
                  <a:srgbClr val="CC3300"/>
                </a:solidFill>
                <a:cs typeface="Arial" pitchFamily="34" charset="0"/>
              </a:rPr>
              <a:t>-x</a:t>
            </a:r>
            <a:r>
              <a:rPr lang="it-IT" sz="2200" baseline="-25000">
                <a:solidFill>
                  <a:srgbClr val="CC3300"/>
                </a:solidFill>
                <a:cs typeface="Arial" pitchFamily="34" charset="0"/>
              </a:rPr>
              <a:t>m</a:t>
            </a:r>
            <a:r>
              <a:rPr lang="it-IT" sz="2200">
                <a:solidFill>
                  <a:srgbClr val="CC3300"/>
                </a:solidFill>
                <a:cs typeface="Arial" pitchFamily="34" charset="0"/>
              </a:rPr>
              <a:t>)</a:t>
            </a:r>
            <a:r>
              <a:rPr lang="it-IT" sz="2200" baseline="30000">
                <a:solidFill>
                  <a:srgbClr val="CC3300"/>
                </a:solidFill>
                <a:cs typeface="Arial" pitchFamily="34" charset="0"/>
              </a:rPr>
              <a:t>2</a:t>
            </a:r>
            <a:r>
              <a:rPr lang="it-IT" sz="2200">
                <a:solidFill>
                  <a:srgbClr val="CC3300"/>
                </a:solidFill>
                <a:cs typeface="Arial" pitchFamily="34" charset="0"/>
              </a:rPr>
              <a:t>]/(N-1)</a:t>
            </a:r>
          </a:p>
          <a:p>
            <a:pPr algn="l">
              <a:lnSpc>
                <a:spcPct val="107000"/>
              </a:lnSpc>
              <a:spcBef>
                <a:spcPct val="7000"/>
              </a:spcBef>
            </a:pPr>
            <a:r>
              <a:rPr lang="it-IT" sz="2200">
                <a:cs typeface="Arial" pitchFamily="34" charset="0"/>
              </a:rPr>
              <a:t>  e  </a:t>
            </a:r>
            <a:r>
              <a:rPr lang="el-GR" sz="2200">
                <a:solidFill>
                  <a:srgbClr val="CC3300"/>
                </a:solidFill>
                <a:cs typeface="Arial" pitchFamily="34" charset="0"/>
              </a:rPr>
              <a:t>Δ</a:t>
            </a:r>
            <a:r>
              <a:rPr lang="it-IT" sz="2200">
                <a:solidFill>
                  <a:srgbClr val="CC3300"/>
                </a:solidFill>
                <a:cs typeface="Arial" pitchFamily="34" charset="0"/>
              </a:rPr>
              <a:t>x = </a:t>
            </a:r>
            <a:r>
              <a:rPr lang="el-GR" sz="2200">
                <a:solidFill>
                  <a:srgbClr val="CC3300"/>
                </a:solidFill>
                <a:cs typeface="Arial" pitchFamily="34" charset="0"/>
              </a:rPr>
              <a:t>σ</a:t>
            </a:r>
            <a:r>
              <a:rPr lang="it-IT" sz="2200">
                <a:solidFill>
                  <a:srgbClr val="CC3300"/>
                </a:solidFill>
                <a:cs typeface="Arial" pitchFamily="34" charset="0"/>
              </a:rPr>
              <a:t>/√N</a:t>
            </a:r>
            <a:r>
              <a:rPr lang="it-IT" sz="2200">
                <a:cs typeface="Arial" pitchFamily="34" charset="0"/>
              </a:rPr>
              <a:t> sulla media</a:t>
            </a:r>
          </a:p>
        </p:txBody>
      </p:sp>
      <p:sp>
        <p:nvSpPr>
          <p:cNvPr id="84130" name="Text Box 162"/>
          <p:cNvSpPr txBox="1">
            <a:spLocks noChangeArrowheads="1"/>
          </p:cNvSpPr>
          <p:nvPr/>
        </p:nvSpPr>
        <p:spPr bwMode="auto">
          <a:xfrm>
            <a:off x="4835525" y="4889500"/>
            <a:ext cx="2257425" cy="37623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it-IT"/>
          </a:p>
        </p:txBody>
      </p:sp>
      <p:sp>
        <p:nvSpPr>
          <p:cNvPr id="84132" name="AutoShape 164"/>
          <p:cNvSpPr>
            <a:spLocks noChangeArrowheads="1"/>
          </p:cNvSpPr>
          <p:nvPr/>
        </p:nvSpPr>
        <p:spPr bwMode="auto">
          <a:xfrm>
            <a:off x="4067175" y="2997200"/>
            <a:ext cx="503238" cy="431800"/>
          </a:xfrm>
          <a:prstGeom prst="rightArrow">
            <a:avLst>
              <a:gd name="adj1" fmla="val 50000"/>
              <a:gd name="adj2" fmla="val 2913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4133" name="Line 165"/>
          <p:cNvSpPr>
            <a:spLocks noChangeShapeType="1"/>
          </p:cNvSpPr>
          <p:nvPr/>
        </p:nvSpPr>
        <p:spPr bwMode="auto">
          <a:xfrm>
            <a:off x="5595938" y="5613400"/>
            <a:ext cx="2482850" cy="15875"/>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4134" name="Line 166"/>
          <p:cNvSpPr>
            <a:spLocks noChangeShapeType="1"/>
          </p:cNvSpPr>
          <p:nvPr/>
        </p:nvSpPr>
        <p:spPr bwMode="auto">
          <a:xfrm>
            <a:off x="6300788" y="6021388"/>
            <a:ext cx="287337"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mar 13</a:t>
            </a:r>
            <a:endParaRPr lang="en-US"/>
          </a:p>
        </p:txBody>
      </p:sp>
      <p:sp>
        <p:nvSpPr>
          <p:cNvPr id="13" name="Slide Number Placeholder 5"/>
          <p:cNvSpPr>
            <a:spLocks noGrp="1"/>
          </p:cNvSpPr>
          <p:nvPr>
            <p:ph type="sldNum" sz="quarter" idx="12"/>
          </p:nvPr>
        </p:nvSpPr>
        <p:spPr/>
        <p:txBody>
          <a:bodyPr/>
          <a:lstStyle/>
          <a:p>
            <a:fld id="{1B55918F-DDC7-4E32-BB30-77FBF09F5F82}" type="slidenum">
              <a:rPr lang="en-US"/>
              <a:pPr/>
              <a:t>57</a:t>
            </a:fld>
            <a:endParaRPr lang="en-US"/>
          </a:p>
        </p:txBody>
      </p:sp>
      <p:sp>
        <p:nvSpPr>
          <p:cNvPr id="146434" name="Rectangle 2"/>
          <p:cNvSpPr>
            <a:spLocks noGrp="1" noChangeArrowheads="1"/>
          </p:cNvSpPr>
          <p:nvPr>
            <p:ph type="title"/>
          </p:nvPr>
        </p:nvSpPr>
        <p:spPr/>
        <p:txBody>
          <a:bodyPr/>
          <a:lstStyle/>
          <a:p>
            <a:r>
              <a:rPr lang="it-IT" dirty="0"/>
              <a:t>Deviazione standard</a:t>
            </a:r>
          </a:p>
        </p:txBody>
      </p:sp>
      <p:sp>
        <p:nvSpPr>
          <p:cNvPr id="146435" name="Rectangle 3"/>
          <p:cNvSpPr>
            <a:spLocks noGrp="1" noChangeArrowheads="1"/>
          </p:cNvSpPr>
          <p:nvPr>
            <p:ph type="body" idx="1"/>
          </p:nvPr>
        </p:nvSpPr>
        <p:spPr/>
        <p:txBody>
          <a:bodyPr/>
          <a:lstStyle/>
          <a:p>
            <a:endParaRPr lang="it-IT"/>
          </a:p>
        </p:txBody>
      </p:sp>
      <p:pic>
        <p:nvPicPr>
          <p:cNvPr id="146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908050"/>
            <a:ext cx="7947025" cy="548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6437" name="Text Box 5"/>
          <p:cNvSpPr txBox="1">
            <a:spLocks noChangeArrowheads="1"/>
          </p:cNvSpPr>
          <p:nvPr/>
        </p:nvSpPr>
        <p:spPr bwMode="auto">
          <a:xfrm>
            <a:off x="2290763" y="2060575"/>
            <a:ext cx="552450" cy="36671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   </a:t>
            </a:r>
          </a:p>
        </p:txBody>
      </p:sp>
      <p:sp>
        <p:nvSpPr>
          <p:cNvPr id="146438" name="Text Box 6"/>
          <p:cNvSpPr txBox="1">
            <a:spLocks noChangeArrowheads="1"/>
          </p:cNvSpPr>
          <p:nvPr/>
        </p:nvSpPr>
        <p:spPr bwMode="auto">
          <a:xfrm>
            <a:off x="6804025" y="1773238"/>
            <a:ext cx="16621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000" b="1">
                <a:solidFill>
                  <a:srgbClr val="008000"/>
                </a:solidFill>
                <a:latin typeface=""/>
              </a:rPr>
              <a:t>sulla media:</a:t>
            </a:r>
          </a:p>
          <a:p>
            <a:r>
              <a:rPr lang="el-GR" sz="2000" b="1">
                <a:solidFill>
                  <a:srgbClr val="008000"/>
                </a:solidFill>
                <a:latin typeface=""/>
              </a:rPr>
              <a:t>Δ</a:t>
            </a:r>
            <a:r>
              <a:rPr lang="it-IT" sz="2000" b="1">
                <a:solidFill>
                  <a:srgbClr val="008000"/>
                </a:solidFill>
                <a:latin typeface=""/>
              </a:rPr>
              <a:t>x = </a:t>
            </a:r>
            <a:r>
              <a:rPr lang="el-GR" sz="2000" b="1">
                <a:solidFill>
                  <a:srgbClr val="008000"/>
                </a:solidFill>
                <a:cs typeface="Arial" pitchFamily="34" charset="0"/>
              </a:rPr>
              <a:t>σ</a:t>
            </a:r>
            <a:r>
              <a:rPr lang="it-IT" sz="2000" b="1">
                <a:solidFill>
                  <a:srgbClr val="008000"/>
                </a:solidFill>
                <a:cs typeface="Arial" pitchFamily="34" charset="0"/>
              </a:rPr>
              <a:t>/</a:t>
            </a:r>
            <a:r>
              <a:rPr lang="el-GR" sz="2000" b="1">
                <a:solidFill>
                  <a:srgbClr val="008000"/>
                </a:solidFill>
                <a:cs typeface="Arial" pitchFamily="34" charset="0"/>
              </a:rPr>
              <a:t>√</a:t>
            </a:r>
            <a:r>
              <a:rPr lang="it-IT" sz="2000" b="1">
                <a:solidFill>
                  <a:srgbClr val="008000"/>
                </a:solidFill>
                <a:cs typeface="Arial" pitchFamily="34" charset="0"/>
              </a:rPr>
              <a:t>N</a:t>
            </a:r>
            <a:endParaRPr lang="el-GR" sz="2000" b="1">
              <a:solidFill>
                <a:srgbClr val="008000"/>
              </a:solidFill>
              <a:cs typeface="Arial" pitchFamily="34" charset="0"/>
            </a:endParaRPr>
          </a:p>
        </p:txBody>
      </p:sp>
      <p:sp>
        <p:nvSpPr>
          <p:cNvPr id="146439" name="AutoShape 7"/>
          <p:cNvSpPr>
            <a:spLocks noChangeAspect="1" noChangeArrowheads="1"/>
          </p:cNvSpPr>
          <p:nvPr/>
        </p:nvSpPr>
        <p:spPr bwMode="auto">
          <a:xfrm>
            <a:off x="6084888" y="2852738"/>
            <a:ext cx="298450" cy="231775"/>
          </a:xfrm>
          <a:prstGeom prst="leftRightArrow">
            <a:avLst>
              <a:gd name="adj1" fmla="val 50000"/>
              <a:gd name="adj2" fmla="val 25753"/>
            </a:avLst>
          </a:prstGeom>
          <a:solidFill>
            <a:srgbClr val="008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6440" name="AutoShape 8"/>
          <p:cNvSpPr>
            <a:spLocks noChangeAspect="1" noChangeArrowheads="1"/>
          </p:cNvSpPr>
          <p:nvPr/>
        </p:nvSpPr>
        <p:spPr bwMode="auto">
          <a:xfrm>
            <a:off x="5689600" y="3681413"/>
            <a:ext cx="1187450" cy="414337"/>
          </a:xfrm>
          <a:prstGeom prst="leftRightArrow">
            <a:avLst>
              <a:gd name="adj1" fmla="val 50000"/>
              <a:gd name="adj2" fmla="val 57318"/>
            </a:avLst>
          </a:prstGeom>
          <a:solidFill>
            <a:srgbClr val="FF33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6441" name="Text Box 9"/>
          <p:cNvSpPr txBox="1">
            <a:spLocks noChangeArrowheads="1"/>
          </p:cNvSpPr>
          <p:nvPr/>
        </p:nvSpPr>
        <p:spPr bwMode="auto">
          <a:xfrm>
            <a:off x="5199063" y="2046288"/>
            <a:ext cx="288925" cy="1682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sz="500"/>
              <a:t>         </a:t>
            </a:r>
          </a:p>
        </p:txBody>
      </p:sp>
      <p:sp>
        <p:nvSpPr>
          <p:cNvPr id="146442" name="Text Box 10"/>
          <p:cNvSpPr txBox="1">
            <a:spLocks noChangeArrowheads="1"/>
          </p:cNvSpPr>
          <p:nvPr/>
        </p:nvSpPr>
        <p:spPr bwMode="auto">
          <a:xfrm>
            <a:off x="7235825" y="3644900"/>
            <a:ext cx="1135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000" b="1">
                <a:solidFill>
                  <a:srgbClr val="FF3300"/>
                </a:solidFill>
                <a:cs typeface="Arial" pitchFamily="34" charset="0"/>
              </a:rPr>
              <a:t>x</a:t>
            </a:r>
            <a:r>
              <a:rPr lang="en-US" sz="2000" b="1" baseline="-25000">
                <a:solidFill>
                  <a:srgbClr val="FF3300"/>
                </a:solidFill>
                <a:cs typeface="Arial" pitchFamily="34" charset="0"/>
              </a:rPr>
              <a:t>m</a:t>
            </a:r>
            <a:r>
              <a:rPr lang="en-US" sz="2000" b="1">
                <a:solidFill>
                  <a:srgbClr val="FF3300"/>
                </a:solidFill>
                <a:cs typeface="Arial" pitchFamily="34" charset="0"/>
              </a:rPr>
              <a:t> ± 1 </a:t>
            </a:r>
            <a:r>
              <a:rPr lang="el-GR" sz="2000" b="1">
                <a:solidFill>
                  <a:srgbClr val="FF3300"/>
                </a:solidFill>
                <a:cs typeface="Arial" pitchFamily="34" charset="0"/>
              </a:rPr>
              <a:t>σ</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13</a:t>
            </a:r>
            <a:endParaRPr lang="en-US"/>
          </a:p>
        </p:txBody>
      </p:sp>
      <p:sp>
        <p:nvSpPr>
          <p:cNvPr id="7" name="Slide Number Placeholder 5"/>
          <p:cNvSpPr>
            <a:spLocks noGrp="1"/>
          </p:cNvSpPr>
          <p:nvPr>
            <p:ph type="sldNum" sz="quarter" idx="12"/>
          </p:nvPr>
        </p:nvSpPr>
        <p:spPr/>
        <p:txBody>
          <a:bodyPr/>
          <a:lstStyle/>
          <a:p>
            <a:fld id="{98B18EB5-B64F-4EF6-BC7B-F5786BCF03F3}" type="slidenum">
              <a:rPr lang="en-US"/>
              <a:pPr/>
              <a:t>58</a:t>
            </a:fld>
            <a:endParaRPr lang="en-US"/>
          </a:p>
        </p:txBody>
      </p:sp>
      <p:sp>
        <p:nvSpPr>
          <p:cNvPr id="87042" name="Rectangle 2"/>
          <p:cNvSpPr>
            <a:spLocks noGrp="1" noChangeArrowheads="1"/>
          </p:cNvSpPr>
          <p:nvPr>
            <p:ph type="title"/>
          </p:nvPr>
        </p:nvSpPr>
        <p:spPr/>
        <p:txBody>
          <a:bodyPr/>
          <a:lstStyle/>
          <a:p>
            <a:r>
              <a:rPr lang="it-IT" dirty="0"/>
              <a:t>Errori di misura (2</a:t>
            </a:r>
            <a:r>
              <a:rPr lang="it-IT" dirty="0" smtClean="0"/>
              <a:t>): assoluti e relativi</a:t>
            </a:r>
            <a:endParaRPr lang="it-IT" dirty="0"/>
          </a:p>
        </p:txBody>
      </p:sp>
      <p:sp>
        <p:nvSpPr>
          <p:cNvPr id="87043" name="Rectangle 3"/>
          <p:cNvSpPr>
            <a:spLocks noGrp="1" noChangeArrowheads="1"/>
          </p:cNvSpPr>
          <p:nvPr>
            <p:ph type="body" idx="1"/>
          </p:nvPr>
        </p:nvSpPr>
        <p:spPr/>
        <p:txBody>
          <a:bodyPr/>
          <a:lstStyle/>
          <a:p>
            <a:pPr>
              <a:lnSpc>
                <a:spcPct val="90000"/>
              </a:lnSpc>
            </a:pPr>
            <a:r>
              <a:rPr lang="it-IT" sz="2400" dirty="0"/>
              <a:t>Nell’es. (adesso indico il </a:t>
            </a:r>
            <a:r>
              <a:rPr lang="it-IT" sz="2400" dirty="0" err="1"/>
              <a:t>v.m.</a:t>
            </a:r>
            <a:r>
              <a:rPr lang="it-IT" sz="2400" dirty="0"/>
              <a:t> con la sottolineatura)</a:t>
            </a:r>
          </a:p>
          <a:p>
            <a:pPr>
              <a:lnSpc>
                <a:spcPct val="90000"/>
              </a:lnSpc>
              <a:buFontTx/>
              <a:buNone/>
            </a:pPr>
            <a:r>
              <a:rPr lang="it-IT" sz="2400" dirty="0"/>
              <a:t>    </a:t>
            </a:r>
            <a:r>
              <a:rPr lang="it-IT" sz="2400" u="sng" dirty="0"/>
              <a:t>t</a:t>
            </a:r>
            <a:r>
              <a:rPr lang="it-IT" sz="2400" dirty="0"/>
              <a:t> = (</a:t>
            </a:r>
            <a:r>
              <a:rPr lang="el-GR" sz="2400" dirty="0">
                <a:cs typeface="Arial" pitchFamily="34" charset="0"/>
              </a:rPr>
              <a:t>Σ</a:t>
            </a:r>
            <a:r>
              <a:rPr lang="it-IT" sz="2400" baseline="-25000" dirty="0">
                <a:cs typeface="Arial" pitchFamily="34" charset="0"/>
              </a:rPr>
              <a:t>i=1,N</a:t>
            </a:r>
            <a:r>
              <a:rPr lang="it-IT" sz="2400" dirty="0">
                <a:cs typeface="Arial" pitchFamily="34" charset="0"/>
              </a:rPr>
              <a:t> t</a:t>
            </a:r>
            <a:r>
              <a:rPr lang="it-IT" sz="2400" baseline="-25000" dirty="0">
                <a:cs typeface="Arial" pitchFamily="34" charset="0"/>
              </a:rPr>
              <a:t>i</a:t>
            </a:r>
            <a:r>
              <a:rPr lang="it-IT" sz="2400" dirty="0">
                <a:cs typeface="Arial" pitchFamily="34" charset="0"/>
              </a:rPr>
              <a:t>)/N</a:t>
            </a:r>
            <a:r>
              <a:rPr lang="it-IT" sz="2400" dirty="0"/>
              <a:t> = (</a:t>
            </a:r>
            <a:r>
              <a:rPr lang="el-GR" sz="2400" dirty="0">
                <a:cs typeface="Arial" pitchFamily="34" charset="0"/>
              </a:rPr>
              <a:t>Σ</a:t>
            </a:r>
            <a:r>
              <a:rPr lang="it-IT" sz="2400" baseline="-25000" dirty="0">
                <a:cs typeface="Arial" pitchFamily="34" charset="0"/>
              </a:rPr>
              <a:t>i=1,4</a:t>
            </a:r>
            <a:r>
              <a:rPr lang="it-IT" sz="2400" dirty="0">
                <a:cs typeface="Arial" pitchFamily="34" charset="0"/>
              </a:rPr>
              <a:t> t</a:t>
            </a:r>
            <a:r>
              <a:rPr lang="it-IT" sz="2400" baseline="-25000" dirty="0">
                <a:cs typeface="Arial" pitchFamily="34" charset="0"/>
              </a:rPr>
              <a:t>i</a:t>
            </a:r>
            <a:r>
              <a:rPr lang="it-IT" sz="2400" dirty="0">
                <a:cs typeface="Arial" pitchFamily="34" charset="0"/>
              </a:rPr>
              <a:t>)/4</a:t>
            </a:r>
            <a:r>
              <a:rPr lang="it-IT" sz="2400" dirty="0"/>
              <a:t> =(t</a:t>
            </a:r>
            <a:r>
              <a:rPr lang="it-IT" sz="2400" baseline="-25000" dirty="0"/>
              <a:t>1</a:t>
            </a:r>
            <a:r>
              <a:rPr lang="it-IT" sz="2400" dirty="0"/>
              <a:t>+t</a:t>
            </a:r>
            <a:r>
              <a:rPr lang="it-IT" sz="2400" baseline="-25000" dirty="0"/>
              <a:t>2</a:t>
            </a:r>
            <a:r>
              <a:rPr lang="it-IT" sz="2400" dirty="0"/>
              <a:t>+t</a:t>
            </a:r>
            <a:r>
              <a:rPr lang="it-IT" sz="2400" baseline="-25000" dirty="0"/>
              <a:t>3</a:t>
            </a:r>
            <a:r>
              <a:rPr lang="it-IT" sz="2400" dirty="0"/>
              <a:t>+t</a:t>
            </a:r>
            <a:r>
              <a:rPr lang="it-IT" sz="2400" baseline="-25000" dirty="0"/>
              <a:t>4</a:t>
            </a:r>
            <a:r>
              <a:rPr lang="it-IT" sz="2400" dirty="0"/>
              <a:t>)/4 = 10.62 s</a:t>
            </a:r>
          </a:p>
          <a:p>
            <a:pPr>
              <a:lnSpc>
                <a:spcPct val="90000"/>
              </a:lnSpc>
              <a:buFontTx/>
              <a:buNone/>
            </a:pPr>
            <a:r>
              <a:rPr lang="it-IT" sz="2400" dirty="0"/>
              <a:t>    </a:t>
            </a:r>
            <a:r>
              <a:rPr lang="el-GR" sz="2400" dirty="0">
                <a:cs typeface="Arial" pitchFamily="34" charset="0"/>
              </a:rPr>
              <a:t>σ</a:t>
            </a:r>
            <a:r>
              <a:rPr lang="it-IT" sz="2400" dirty="0">
                <a:cs typeface="Arial" pitchFamily="34" charset="0"/>
              </a:rPr>
              <a:t> = √[</a:t>
            </a:r>
            <a:r>
              <a:rPr lang="el-GR" sz="2400" dirty="0">
                <a:cs typeface="Arial" pitchFamily="34" charset="0"/>
              </a:rPr>
              <a:t>Σ</a:t>
            </a:r>
            <a:r>
              <a:rPr lang="it-IT" sz="2400" baseline="-25000" dirty="0">
                <a:cs typeface="Arial" pitchFamily="34" charset="0"/>
              </a:rPr>
              <a:t>i=1,N</a:t>
            </a:r>
            <a:r>
              <a:rPr lang="it-IT" sz="2400" dirty="0">
                <a:cs typeface="Arial" pitchFamily="34" charset="0"/>
              </a:rPr>
              <a:t>(t</a:t>
            </a:r>
            <a:r>
              <a:rPr lang="it-IT" sz="2400" baseline="-25000" dirty="0">
                <a:cs typeface="Arial" pitchFamily="34" charset="0"/>
              </a:rPr>
              <a:t>i</a:t>
            </a:r>
            <a:r>
              <a:rPr lang="it-IT" sz="2400" dirty="0">
                <a:cs typeface="Arial" pitchFamily="34" charset="0"/>
              </a:rPr>
              <a:t>-</a:t>
            </a:r>
            <a:r>
              <a:rPr lang="it-IT" sz="2400" u="sng" dirty="0">
                <a:cs typeface="Arial" pitchFamily="34" charset="0"/>
              </a:rPr>
              <a:t>t</a:t>
            </a:r>
            <a:r>
              <a:rPr lang="it-IT" sz="2400" dirty="0">
                <a:cs typeface="Arial" pitchFamily="34" charset="0"/>
              </a:rPr>
              <a:t>)</a:t>
            </a:r>
            <a:r>
              <a:rPr lang="it-IT" sz="2400" baseline="30000" dirty="0">
                <a:cs typeface="Arial" pitchFamily="34" charset="0"/>
              </a:rPr>
              <a:t>2</a:t>
            </a:r>
            <a:r>
              <a:rPr lang="it-IT" sz="2400" dirty="0">
                <a:cs typeface="Arial" pitchFamily="34" charset="0"/>
              </a:rPr>
              <a:t>]/(N-1) = √[</a:t>
            </a:r>
            <a:r>
              <a:rPr lang="el-GR" sz="2400" dirty="0">
                <a:cs typeface="Arial" pitchFamily="34" charset="0"/>
              </a:rPr>
              <a:t>Σ</a:t>
            </a:r>
            <a:r>
              <a:rPr lang="it-IT" sz="2400" baseline="-25000" dirty="0">
                <a:cs typeface="Arial" pitchFamily="34" charset="0"/>
              </a:rPr>
              <a:t>i=1,4</a:t>
            </a:r>
            <a:r>
              <a:rPr lang="it-IT" sz="2400" dirty="0">
                <a:cs typeface="Arial" pitchFamily="34" charset="0"/>
              </a:rPr>
              <a:t>(t</a:t>
            </a:r>
            <a:r>
              <a:rPr lang="it-IT" sz="2400" baseline="-25000" dirty="0">
                <a:cs typeface="Arial" pitchFamily="34" charset="0"/>
              </a:rPr>
              <a:t>i</a:t>
            </a:r>
            <a:r>
              <a:rPr lang="it-IT" sz="2400" dirty="0">
                <a:cs typeface="Arial" pitchFamily="34" charset="0"/>
              </a:rPr>
              <a:t>-</a:t>
            </a:r>
            <a:r>
              <a:rPr lang="it-IT" sz="2400" u="sng" dirty="0">
                <a:cs typeface="Arial" pitchFamily="34" charset="0"/>
              </a:rPr>
              <a:t>t</a:t>
            </a:r>
            <a:r>
              <a:rPr lang="it-IT" sz="2400" dirty="0">
                <a:cs typeface="Arial" pitchFamily="34" charset="0"/>
              </a:rPr>
              <a:t>)</a:t>
            </a:r>
            <a:r>
              <a:rPr lang="it-IT" sz="2400" baseline="30000" dirty="0">
                <a:cs typeface="Arial" pitchFamily="34" charset="0"/>
              </a:rPr>
              <a:t>2</a:t>
            </a:r>
            <a:r>
              <a:rPr lang="it-IT" sz="2400" dirty="0">
                <a:cs typeface="Arial" pitchFamily="34" charset="0"/>
              </a:rPr>
              <a:t>]/3 = 0.12 s</a:t>
            </a:r>
          </a:p>
          <a:p>
            <a:pPr>
              <a:lnSpc>
                <a:spcPct val="90000"/>
              </a:lnSpc>
              <a:buFontTx/>
              <a:buNone/>
            </a:pPr>
            <a:r>
              <a:rPr lang="it-IT" sz="2400" dirty="0">
                <a:cs typeface="Arial" pitchFamily="34" charset="0"/>
              </a:rPr>
              <a:t>    </a:t>
            </a:r>
            <a:r>
              <a:rPr lang="el-GR" sz="2400" dirty="0">
                <a:cs typeface="Arial" pitchFamily="34" charset="0"/>
              </a:rPr>
              <a:t>Δ</a:t>
            </a:r>
            <a:r>
              <a:rPr lang="it-IT" sz="2400" dirty="0">
                <a:cs typeface="Arial" pitchFamily="34" charset="0"/>
              </a:rPr>
              <a:t>t = </a:t>
            </a:r>
            <a:r>
              <a:rPr lang="el-GR" sz="2400" dirty="0">
                <a:cs typeface="Arial" pitchFamily="34" charset="0"/>
              </a:rPr>
              <a:t>σ</a:t>
            </a:r>
            <a:r>
              <a:rPr lang="it-IT" sz="2400" dirty="0">
                <a:cs typeface="Arial" pitchFamily="34" charset="0"/>
              </a:rPr>
              <a:t>/√N = </a:t>
            </a:r>
            <a:r>
              <a:rPr lang="el-GR" sz="2400" dirty="0">
                <a:cs typeface="Arial" pitchFamily="34" charset="0"/>
              </a:rPr>
              <a:t>σ</a:t>
            </a:r>
            <a:r>
              <a:rPr lang="it-IT" sz="2400" dirty="0">
                <a:cs typeface="Arial" pitchFamily="34" charset="0"/>
              </a:rPr>
              <a:t>/√4 = 0.06 s </a:t>
            </a:r>
          </a:p>
          <a:p>
            <a:pPr>
              <a:lnSpc>
                <a:spcPct val="90000"/>
              </a:lnSpc>
            </a:pPr>
            <a:r>
              <a:rPr lang="it-IT" sz="2400" dirty="0">
                <a:cs typeface="Arial" pitchFamily="34" charset="0"/>
              </a:rPr>
              <a:t>Sinteticamente, valor medio ed errore </a:t>
            </a:r>
            <a:r>
              <a:rPr lang="it-IT" sz="2400" dirty="0" err="1">
                <a:cs typeface="Arial" pitchFamily="34" charset="0"/>
              </a:rPr>
              <a:t>q.m</a:t>
            </a:r>
            <a:r>
              <a:rPr lang="it-IT" sz="2400" dirty="0">
                <a:cs typeface="Arial" pitchFamily="34" charset="0"/>
              </a:rPr>
              <a:t>. sulla media </a:t>
            </a:r>
          </a:p>
          <a:p>
            <a:pPr>
              <a:lnSpc>
                <a:spcPct val="90000"/>
              </a:lnSpc>
              <a:buFontTx/>
              <a:buNone/>
            </a:pPr>
            <a:r>
              <a:rPr lang="it-IT" sz="2400" dirty="0">
                <a:cs typeface="Arial" pitchFamily="34" charset="0"/>
              </a:rPr>
              <a:t>    </a:t>
            </a:r>
            <a:r>
              <a:rPr lang="it-IT" sz="2400" dirty="0" err="1">
                <a:solidFill>
                  <a:srgbClr val="FF0000"/>
                </a:solidFill>
                <a:cs typeface="Arial" pitchFamily="34" charset="0"/>
              </a:rPr>
              <a:t>t</a:t>
            </a:r>
            <a:r>
              <a:rPr lang="it-IT" sz="2400" baseline="-25000" dirty="0" err="1">
                <a:solidFill>
                  <a:srgbClr val="FF0000"/>
                </a:solidFill>
                <a:cs typeface="Arial" pitchFamily="34" charset="0"/>
              </a:rPr>
              <a:t>caduta</a:t>
            </a:r>
            <a:r>
              <a:rPr lang="it-IT" sz="2400" dirty="0">
                <a:solidFill>
                  <a:srgbClr val="FF0000"/>
                </a:solidFill>
                <a:cs typeface="Arial" pitchFamily="34" charset="0"/>
              </a:rPr>
              <a:t> = </a:t>
            </a:r>
            <a:r>
              <a:rPr lang="it-IT" sz="2400" u="sng" dirty="0">
                <a:solidFill>
                  <a:srgbClr val="FF0000"/>
                </a:solidFill>
                <a:cs typeface="Arial" pitchFamily="34" charset="0"/>
              </a:rPr>
              <a:t>t</a:t>
            </a:r>
            <a:r>
              <a:rPr lang="it-IT" sz="2400" dirty="0">
                <a:solidFill>
                  <a:srgbClr val="FF0000"/>
                </a:solidFill>
                <a:cs typeface="Arial" pitchFamily="34" charset="0"/>
              </a:rPr>
              <a:t> </a:t>
            </a:r>
            <a:r>
              <a:rPr lang="en-US" sz="2400" dirty="0">
                <a:solidFill>
                  <a:srgbClr val="FF0000"/>
                </a:solidFill>
                <a:cs typeface="Arial" pitchFamily="34" charset="0"/>
              </a:rPr>
              <a:t>± </a:t>
            </a:r>
            <a:r>
              <a:rPr lang="el-GR" sz="2400" dirty="0">
                <a:solidFill>
                  <a:srgbClr val="FF0000"/>
                </a:solidFill>
                <a:cs typeface="Arial" pitchFamily="34" charset="0"/>
              </a:rPr>
              <a:t>Δ</a:t>
            </a:r>
            <a:r>
              <a:rPr lang="it-IT" sz="2400" dirty="0">
                <a:solidFill>
                  <a:srgbClr val="FF0000"/>
                </a:solidFill>
                <a:cs typeface="Arial" pitchFamily="34" charset="0"/>
              </a:rPr>
              <a:t>t = (10.62 </a:t>
            </a:r>
            <a:r>
              <a:rPr lang="en-US" sz="2400" dirty="0">
                <a:solidFill>
                  <a:srgbClr val="FF0000"/>
                </a:solidFill>
                <a:cs typeface="Arial" pitchFamily="34" charset="0"/>
              </a:rPr>
              <a:t>±</a:t>
            </a:r>
            <a:r>
              <a:rPr lang="it-IT" sz="2400" dirty="0">
                <a:solidFill>
                  <a:srgbClr val="FF0000"/>
                </a:solidFill>
                <a:cs typeface="Arial" pitchFamily="34" charset="0"/>
              </a:rPr>
              <a:t> 0.06) s</a:t>
            </a:r>
          </a:p>
          <a:p>
            <a:pPr>
              <a:lnSpc>
                <a:spcPct val="90000"/>
              </a:lnSpc>
              <a:buFontTx/>
              <a:buNone/>
            </a:pPr>
            <a:r>
              <a:rPr lang="it-IT" sz="2400" dirty="0">
                <a:cs typeface="Arial" pitchFamily="34" charset="0"/>
              </a:rPr>
              <a:t>    (</a:t>
            </a:r>
            <a:r>
              <a:rPr lang="it-IT" sz="2400" dirty="0" err="1">
                <a:cs typeface="Arial" pitchFamily="34" charset="0"/>
              </a:rPr>
              <a:t>r.m.s</a:t>
            </a:r>
            <a:r>
              <a:rPr lang="it-IT" sz="2400" dirty="0">
                <a:cs typeface="Arial" pitchFamily="34" charset="0"/>
              </a:rPr>
              <a:t>. = </a:t>
            </a:r>
            <a:r>
              <a:rPr lang="it-IT" sz="2400" dirty="0" err="1">
                <a:cs typeface="Arial" pitchFamily="34" charset="0"/>
              </a:rPr>
              <a:t>root</a:t>
            </a:r>
            <a:r>
              <a:rPr lang="it-IT" sz="2400" dirty="0">
                <a:cs typeface="Arial" pitchFamily="34" charset="0"/>
              </a:rPr>
              <a:t> </a:t>
            </a:r>
            <a:r>
              <a:rPr lang="it-IT" sz="2400" dirty="0" err="1">
                <a:cs typeface="Arial" pitchFamily="34" charset="0"/>
              </a:rPr>
              <a:t>mean</a:t>
            </a:r>
            <a:r>
              <a:rPr lang="it-IT" sz="2400" dirty="0">
                <a:cs typeface="Arial" pitchFamily="34" charset="0"/>
              </a:rPr>
              <a:t> </a:t>
            </a:r>
            <a:r>
              <a:rPr lang="it-IT" sz="2400" dirty="0" err="1">
                <a:cs typeface="Arial" pitchFamily="34" charset="0"/>
              </a:rPr>
              <a:t>square</a:t>
            </a:r>
            <a:r>
              <a:rPr lang="it-IT" sz="2400" dirty="0">
                <a:cs typeface="Arial" pitchFamily="34" charset="0"/>
              </a:rPr>
              <a:t> ≈ </a:t>
            </a:r>
            <a:r>
              <a:rPr lang="it-IT" sz="2400" dirty="0" err="1">
                <a:cs typeface="Arial" pitchFamily="34" charset="0"/>
              </a:rPr>
              <a:t>q.m</a:t>
            </a:r>
            <a:r>
              <a:rPr lang="it-IT" sz="2400" dirty="0">
                <a:cs typeface="Arial" pitchFamily="34" charset="0"/>
              </a:rPr>
              <a:t>. = quadratico medio)</a:t>
            </a:r>
          </a:p>
          <a:p>
            <a:pPr>
              <a:lnSpc>
                <a:spcPct val="90000"/>
              </a:lnSpc>
            </a:pPr>
            <a:r>
              <a:rPr lang="it-IT" sz="2400" dirty="0">
                <a:cs typeface="Arial" pitchFamily="34" charset="0"/>
              </a:rPr>
              <a:t>N.B. l’errore è dato con una sola </a:t>
            </a:r>
            <a:r>
              <a:rPr lang="it-IT" sz="2400" i="1" dirty="0">
                <a:solidFill>
                  <a:srgbClr val="CC3300"/>
                </a:solidFill>
                <a:cs typeface="Arial" pitchFamily="34" charset="0"/>
              </a:rPr>
              <a:t>cifra significativa;</a:t>
            </a:r>
            <a:r>
              <a:rPr lang="it-IT" sz="2400" dirty="0">
                <a:cs typeface="Arial" pitchFamily="34" charset="0"/>
              </a:rPr>
              <a:t> l’</a:t>
            </a:r>
            <a:r>
              <a:rPr lang="it-IT" sz="2400" i="1" dirty="0">
                <a:solidFill>
                  <a:schemeClr val="accent2"/>
                </a:solidFill>
                <a:cs typeface="Arial" pitchFamily="34" charset="0"/>
              </a:rPr>
              <a:t>errore</a:t>
            </a:r>
            <a:r>
              <a:rPr lang="it-IT" sz="2400" dirty="0">
                <a:cs typeface="Arial" pitchFamily="34" charset="0"/>
              </a:rPr>
              <a:t> </a:t>
            </a:r>
            <a:r>
              <a:rPr lang="it-IT" sz="2400" i="1" dirty="0">
                <a:solidFill>
                  <a:schemeClr val="accent2"/>
                </a:solidFill>
                <a:cs typeface="Arial" pitchFamily="34" charset="0"/>
              </a:rPr>
              <a:t>assoluto</a:t>
            </a:r>
            <a:r>
              <a:rPr lang="it-IT" sz="2400" dirty="0">
                <a:cs typeface="Arial" pitchFamily="34" charset="0"/>
              </a:rPr>
              <a:t> </a:t>
            </a:r>
            <a:r>
              <a:rPr lang="el-GR" sz="2400" dirty="0">
                <a:cs typeface="Arial" pitchFamily="34" charset="0"/>
              </a:rPr>
              <a:t>Δ</a:t>
            </a:r>
            <a:r>
              <a:rPr lang="it-IT" sz="2400" dirty="0">
                <a:cs typeface="Arial" pitchFamily="34" charset="0"/>
              </a:rPr>
              <a:t>t  è una </a:t>
            </a:r>
            <a:r>
              <a:rPr lang="it-IT" sz="2400" dirty="0">
                <a:solidFill>
                  <a:schemeClr val="accent2"/>
                </a:solidFill>
                <a:cs typeface="Arial" pitchFamily="34" charset="0"/>
              </a:rPr>
              <a:t>grandezza dimensionata</a:t>
            </a:r>
            <a:r>
              <a:rPr lang="it-IT" sz="2400" dirty="0">
                <a:cs typeface="Arial" pitchFamily="34" charset="0"/>
              </a:rPr>
              <a:t> con unità di misura s, che </a:t>
            </a:r>
            <a:r>
              <a:rPr lang="it-IT" sz="2400" dirty="0">
                <a:solidFill>
                  <a:srgbClr val="FF0000"/>
                </a:solidFill>
                <a:cs typeface="Arial" pitchFamily="34" charset="0"/>
              </a:rPr>
              <a:t>fissa il n. di cifre del risultato</a:t>
            </a:r>
            <a:r>
              <a:rPr lang="it-IT" sz="2400" dirty="0">
                <a:cs typeface="Arial" pitchFamily="34" charset="0"/>
              </a:rPr>
              <a:t>; l’</a:t>
            </a:r>
            <a:r>
              <a:rPr lang="it-IT" sz="2400" i="1" dirty="0">
                <a:solidFill>
                  <a:srgbClr val="008000"/>
                </a:solidFill>
                <a:cs typeface="Arial" pitchFamily="34" charset="0"/>
              </a:rPr>
              <a:t>errore</a:t>
            </a:r>
            <a:r>
              <a:rPr lang="it-IT" sz="2400" dirty="0">
                <a:cs typeface="Arial" pitchFamily="34" charset="0"/>
              </a:rPr>
              <a:t> </a:t>
            </a:r>
            <a:r>
              <a:rPr lang="it-IT" sz="2400" i="1" dirty="0">
                <a:solidFill>
                  <a:srgbClr val="008000"/>
                </a:solidFill>
                <a:cs typeface="Arial" pitchFamily="34" charset="0"/>
              </a:rPr>
              <a:t>relativo</a:t>
            </a:r>
            <a:r>
              <a:rPr lang="it-IT" sz="2400" dirty="0">
                <a:cs typeface="Arial" pitchFamily="34" charset="0"/>
              </a:rPr>
              <a:t> </a:t>
            </a:r>
          </a:p>
          <a:p>
            <a:pPr>
              <a:lnSpc>
                <a:spcPct val="90000"/>
              </a:lnSpc>
              <a:buFontTx/>
              <a:buNone/>
            </a:pPr>
            <a:r>
              <a:rPr lang="it-IT" sz="2400" dirty="0">
                <a:cs typeface="Arial" pitchFamily="34" charset="0"/>
              </a:rPr>
              <a:t>    </a:t>
            </a:r>
            <a:r>
              <a:rPr lang="el-GR" sz="2400" dirty="0">
                <a:cs typeface="Arial" pitchFamily="34" charset="0"/>
              </a:rPr>
              <a:t>δ</a:t>
            </a:r>
            <a:r>
              <a:rPr lang="it-IT" sz="2400" dirty="0">
                <a:cs typeface="Arial" pitchFamily="34" charset="0"/>
              </a:rPr>
              <a:t> = </a:t>
            </a:r>
            <a:r>
              <a:rPr lang="el-GR" sz="2400" dirty="0">
                <a:cs typeface="Arial" pitchFamily="34" charset="0"/>
              </a:rPr>
              <a:t>Δ</a:t>
            </a:r>
            <a:r>
              <a:rPr lang="it-IT" sz="2400" dirty="0">
                <a:cs typeface="Arial" pitchFamily="34" charset="0"/>
              </a:rPr>
              <a:t>t/</a:t>
            </a:r>
            <a:r>
              <a:rPr lang="it-IT" sz="2400" u="sng" dirty="0">
                <a:cs typeface="Arial" pitchFamily="34" charset="0"/>
              </a:rPr>
              <a:t>t</a:t>
            </a:r>
            <a:r>
              <a:rPr lang="it-IT" sz="2400" dirty="0">
                <a:cs typeface="Arial" pitchFamily="34" charset="0"/>
              </a:rPr>
              <a:t> = 0.006 = 0.6/100 = 0.6%</a:t>
            </a:r>
          </a:p>
          <a:p>
            <a:pPr>
              <a:lnSpc>
                <a:spcPct val="90000"/>
              </a:lnSpc>
              <a:buFontTx/>
              <a:buNone/>
            </a:pPr>
            <a:r>
              <a:rPr lang="it-IT" sz="2400" dirty="0">
                <a:cs typeface="Arial" pitchFamily="34" charset="0"/>
              </a:rPr>
              <a:t>    è invece un </a:t>
            </a:r>
            <a:r>
              <a:rPr lang="it-IT" sz="2400" dirty="0">
                <a:solidFill>
                  <a:srgbClr val="008000"/>
                </a:solidFill>
                <a:cs typeface="Arial" pitchFamily="34" charset="0"/>
              </a:rPr>
              <a:t>numero puro</a:t>
            </a:r>
            <a:r>
              <a:rPr lang="it-IT" sz="2400" dirty="0">
                <a:cs typeface="Arial" pitchFamily="34" charset="0"/>
              </a:rPr>
              <a:t> (ci indica la precisione della misura: più piccolo = misura più precisa)  </a:t>
            </a:r>
          </a:p>
        </p:txBody>
      </p:sp>
      <p:sp>
        <p:nvSpPr>
          <p:cNvPr id="87046" name="Line 6"/>
          <p:cNvSpPr>
            <a:spLocks noChangeShapeType="1"/>
          </p:cNvSpPr>
          <p:nvPr/>
        </p:nvSpPr>
        <p:spPr bwMode="auto">
          <a:xfrm>
            <a:off x="1476375" y="1916113"/>
            <a:ext cx="2159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13</a:t>
            </a:r>
            <a:endParaRPr lang="en-US"/>
          </a:p>
        </p:txBody>
      </p:sp>
      <p:sp>
        <p:nvSpPr>
          <p:cNvPr id="7" name="Slide Number Placeholder 5"/>
          <p:cNvSpPr>
            <a:spLocks noGrp="1"/>
          </p:cNvSpPr>
          <p:nvPr>
            <p:ph type="sldNum" sz="quarter" idx="12"/>
          </p:nvPr>
        </p:nvSpPr>
        <p:spPr/>
        <p:txBody>
          <a:bodyPr/>
          <a:lstStyle/>
          <a:p>
            <a:fld id="{1D19DBFD-DBFE-4AB1-9A2A-7BC06A1CA7DD}" type="slidenum">
              <a:rPr lang="en-US"/>
              <a:pPr/>
              <a:t>59</a:t>
            </a:fld>
            <a:endParaRPr lang="en-US"/>
          </a:p>
        </p:txBody>
      </p:sp>
      <p:sp>
        <p:nvSpPr>
          <p:cNvPr id="147458" name="Rectangle 2"/>
          <p:cNvSpPr>
            <a:spLocks noGrp="1" noChangeArrowheads="1"/>
          </p:cNvSpPr>
          <p:nvPr>
            <p:ph type="title"/>
          </p:nvPr>
        </p:nvSpPr>
        <p:spPr/>
        <p:txBody>
          <a:bodyPr/>
          <a:lstStyle/>
          <a:p>
            <a:r>
              <a:rPr lang="it-IT"/>
              <a:t>Verso un’interpretazione probabilistica</a:t>
            </a:r>
          </a:p>
        </p:txBody>
      </p:sp>
      <p:sp>
        <p:nvSpPr>
          <p:cNvPr id="147459" name="Rectangle 3"/>
          <p:cNvSpPr>
            <a:spLocks noGrp="1" noChangeArrowheads="1"/>
          </p:cNvSpPr>
          <p:nvPr>
            <p:ph type="body" idx="1"/>
          </p:nvPr>
        </p:nvSpPr>
        <p:spPr/>
        <p:txBody>
          <a:bodyPr/>
          <a:lstStyle/>
          <a:p>
            <a:endParaRPr lang="it-IT"/>
          </a:p>
        </p:txBody>
      </p:sp>
      <p:pic>
        <p:nvPicPr>
          <p:cNvPr id="1474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914400"/>
            <a:ext cx="7578725" cy="558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13</a:t>
            </a:r>
            <a:endParaRPr lang="en-US" dirty="0"/>
          </a:p>
        </p:txBody>
      </p:sp>
      <p:sp>
        <p:nvSpPr>
          <p:cNvPr id="7" name="Slide Number Placeholder 5"/>
          <p:cNvSpPr>
            <a:spLocks noGrp="1"/>
          </p:cNvSpPr>
          <p:nvPr>
            <p:ph type="sldNum" sz="quarter" idx="12"/>
          </p:nvPr>
        </p:nvSpPr>
        <p:spPr/>
        <p:txBody>
          <a:bodyPr/>
          <a:lstStyle/>
          <a:p>
            <a:fld id="{B1FF2AB0-A9A6-477E-AA7A-CCB1B7EFA697}" type="slidenum">
              <a:rPr lang="en-US"/>
              <a:pPr/>
              <a:t>6</a:t>
            </a:fld>
            <a:endParaRPr lang="en-US" dirty="0"/>
          </a:p>
        </p:txBody>
      </p:sp>
      <p:sp>
        <p:nvSpPr>
          <p:cNvPr id="124930" name="Rectangle 2"/>
          <p:cNvSpPr>
            <a:spLocks noGrp="1" noChangeArrowheads="1"/>
          </p:cNvSpPr>
          <p:nvPr>
            <p:ph type="title"/>
          </p:nvPr>
        </p:nvSpPr>
        <p:spPr/>
        <p:txBody>
          <a:bodyPr/>
          <a:lstStyle/>
          <a:p>
            <a:r>
              <a:rPr lang="it-IT"/>
              <a:t>Lo scritto: tradizionale</a:t>
            </a:r>
          </a:p>
        </p:txBody>
      </p:sp>
      <p:sp>
        <p:nvSpPr>
          <p:cNvPr id="124931" name="Rectangle 3"/>
          <p:cNvSpPr>
            <a:spLocks noGrp="1" noChangeArrowheads="1"/>
          </p:cNvSpPr>
          <p:nvPr>
            <p:ph type="body" idx="1"/>
          </p:nvPr>
        </p:nvSpPr>
        <p:spPr>
          <a:xfrm>
            <a:off x="323850" y="1052513"/>
            <a:ext cx="4032250" cy="5113337"/>
          </a:xfrm>
        </p:spPr>
        <p:txBody>
          <a:bodyPr/>
          <a:lstStyle/>
          <a:p>
            <a:r>
              <a:rPr lang="it-IT" dirty="0">
                <a:solidFill>
                  <a:schemeClr val="accent2"/>
                </a:solidFill>
              </a:rPr>
              <a:t>lo scritto </a:t>
            </a:r>
            <a:r>
              <a:rPr lang="it-IT" dirty="0" smtClean="0">
                <a:solidFill>
                  <a:schemeClr val="accent2"/>
                </a:solidFill>
              </a:rPr>
              <a:t>globale consiste </a:t>
            </a:r>
            <a:r>
              <a:rPr lang="it-IT" dirty="0">
                <a:solidFill>
                  <a:schemeClr val="accent2"/>
                </a:solidFill>
              </a:rPr>
              <a:t>di sei esercizi da completare in 1h30</a:t>
            </a:r>
          </a:p>
          <a:p>
            <a:r>
              <a:rPr lang="it-IT" dirty="0">
                <a:solidFill>
                  <a:schemeClr val="accent2"/>
                </a:solidFill>
              </a:rPr>
              <a:t>si supera con un minimo di tre esercizi corretti su sei</a:t>
            </a:r>
            <a:r>
              <a:rPr lang="it-IT" dirty="0"/>
              <a:t> </a:t>
            </a:r>
            <a:r>
              <a:rPr lang="it-IT" dirty="0">
                <a:solidFill>
                  <a:srgbClr val="FF0000"/>
                </a:solidFill>
              </a:rPr>
              <a:t>[formula risolutiva, risultato con unità di misura e 3 cifre significative]</a:t>
            </a:r>
            <a:r>
              <a:rPr lang="it-IT" dirty="0"/>
              <a:t> </a:t>
            </a:r>
            <a:endParaRPr lang="it-IT" dirty="0" smtClean="0"/>
          </a:p>
          <a:p>
            <a:r>
              <a:rPr lang="it-IT" dirty="0" err="1" smtClean="0">
                <a:solidFill>
                  <a:srgbClr val="00B0F0"/>
                </a:solidFill>
              </a:rPr>
              <a:t>e`</a:t>
            </a:r>
            <a:r>
              <a:rPr lang="it-IT" dirty="0" smtClean="0">
                <a:solidFill>
                  <a:srgbClr val="00B0F0"/>
                </a:solidFill>
              </a:rPr>
              <a:t> valutato </a:t>
            </a:r>
            <a:r>
              <a:rPr lang="it-IT" dirty="0" err="1" smtClean="0">
                <a:solidFill>
                  <a:srgbClr val="00B0F0"/>
                </a:solidFill>
              </a:rPr>
              <a:t>suff</a:t>
            </a:r>
            <a:r>
              <a:rPr lang="it-IT" dirty="0" smtClean="0">
                <a:solidFill>
                  <a:srgbClr val="00B0F0"/>
                </a:solidFill>
              </a:rPr>
              <a:t>/</a:t>
            </a:r>
            <a:r>
              <a:rPr lang="it-IT" dirty="0" err="1" smtClean="0">
                <a:solidFill>
                  <a:srgbClr val="00B0F0"/>
                </a:solidFill>
              </a:rPr>
              <a:t>insuff</a:t>
            </a:r>
            <a:endParaRPr lang="it-IT" dirty="0">
              <a:solidFill>
                <a:srgbClr val="00B0F0"/>
              </a:solidFill>
            </a:endParaRPr>
          </a:p>
          <a:p>
            <a:r>
              <a:rPr lang="it-IT" dirty="0">
                <a:solidFill>
                  <a:schemeClr val="accent2"/>
                </a:solidFill>
              </a:rPr>
              <a:t>lo scritto vale tre mesi</a:t>
            </a:r>
          </a:p>
        </p:txBody>
      </p:sp>
      <p:pic>
        <p:nvPicPr>
          <p:cNvPr id="124932" name="Picture 4" descr="img16-20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0563" y="981075"/>
            <a:ext cx="4314825" cy="5170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13</a:t>
            </a:r>
            <a:endParaRPr lang="en-US"/>
          </a:p>
        </p:txBody>
      </p:sp>
      <p:sp>
        <p:nvSpPr>
          <p:cNvPr id="7" name="Slide Number Placeholder 5"/>
          <p:cNvSpPr>
            <a:spLocks noGrp="1"/>
          </p:cNvSpPr>
          <p:nvPr>
            <p:ph type="sldNum" sz="quarter" idx="12"/>
          </p:nvPr>
        </p:nvSpPr>
        <p:spPr/>
        <p:txBody>
          <a:bodyPr/>
          <a:lstStyle/>
          <a:p>
            <a:fld id="{EC3B7A3E-79B3-44EE-8995-90102C6E516B}" type="slidenum">
              <a:rPr lang="en-US"/>
              <a:pPr/>
              <a:t>60</a:t>
            </a:fld>
            <a:endParaRPr lang="en-US"/>
          </a:p>
        </p:txBody>
      </p:sp>
      <p:sp>
        <p:nvSpPr>
          <p:cNvPr id="148482" name="Rectangle 2"/>
          <p:cNvSpPr>
            <a:spLocks noGrp="1" noChangeArrowheads="1"/>
          </p:cNvSpPr>
          <p:nvPr>
            <p:ph type="title"/>
          </p:nvPr>
        </p:nvSpPr>
        <p:spPr/>
        <p:txBody>
          <a:bodyPr/>
          <a:lstStyle/>
          <a:p>
            <a:r>
              <a:rPr lang="it-IT"/>
              <a:t>Funzione di Gauss</a:t>
            </a:r>
          </a:p>
        </p:txBody>
      </p:sp>
      <p:pic>
        <p:nvPicPr>
          <p:cNvPr id="148484"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00113" y="908050"/>
            <a:ext cx="7475537" cy="52419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148485" name="Text Box 5"/>
          <p:cNvSpPr txBox="1">
            <a:spLocks noChangeArrowheads="1"/>
          </p:cNvSpPr>
          <p:nvPr/>
        </p:nvSpPr>
        <p:spPr bwMode="auto">
          <a:xfrm>
            <a:off x="4643438" y="1916113"/>
            <a:ext cx="381000" cy="4889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600" i="1"/>
              <a:t>G</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ooter Placeholder 5"/>
          <p:cNvSpPr>
            <a:spLocks noGrp="1"/>
          </p:cNvSpPr>
          <p:nvPr>
            <p:ph type="ftr" sz="quarter" idx="11"/>
          </p:nvPr>
        </p:nvSpPr>
        <p:spPr/>
        <p:txBody>
          <a:bodyPr/>
          <a:lstStyle/>
          <a:p>
            <a:r>
              <a:rPr lang="en-US" smtClean="0"/>
              <a:t>fln mar 13</a:t>
            </a:r>
            <a:endParaRPr lang="en-US"/>
          </a:p>
        </p:txBody>
      </p:sp>
      <p:sp>
        <p:nvSpPr>
          <p:cNvPr id="28" name="Slide Number Placeholder 6"/>
          <p:cNvSpPr>
            <a:spLocks noGrp="1"/>
          </p:cNvSpPr>
          <p:nvPr>
            <p:ph type="sldNum" sz="quarter" idx="12"/>
          </p:nvPr>
        </p:nvSpPr>
        <p:spPr/>
        <p:txBody>
          <a:bodyPr/>
          <a:lstStyle/>
          <a:p>
            <a:fld id="{E7D1B90E-6D9C-4C63-8DFA-917E54F5B13A}" type="slidenum">
              <a:rPr lang="en-US"/>
              <a:pPr/>
              <a:t>61</a:t>
            </a:fld>
            <a:endParaRPr lang="en-US"/>
          </a:p>
        </p:txBody>
      </p:sp>
      <p:sp>
        <p:nvSpPr>
          <p:cNvPr id="88066" name="Rectangle 2"/>
          <p:cNvSpPr>
            <a:spLocks noGrp="1" noChangeArrowheads="1"/>
          </p:cNvSpPr>
          <p:nvPr>
            <p:ph type="title"/>
          </p:nvPr>
        </p:nvSpPr>
        <p:spPr>
          <a:xfrm>
            <a:off x="1259631" y="188913"/>
            <a:ext cx="7571631" cy="574675"/>
          </a:xfrm>
        </p:spPr>
        <p:txBody>
          <a:bodyPr/>
          <a:lstStyle/>
          <a:p>
            <a:r>
              <a:rPr lang="it-IT" sz="2600" dirty="0"/>
              <a:t>Errori di misura (3</a:t>
            </a:r>
            <a:r>
              <a:rPr lang="it-IT" sz="2600" dirty="0" smtClean="0"/>
              <a:t>): interpretazione probabilistica</a:t>
            </a:r>
            <a:endParaRPr lang="it-IT" sz="2600" dirty="0"/>
          </a:p>
        </p:txBody>
      </p:sp>
      <p:graphicFrame>
        <p:nvGraphicFramePr>
          <p:cNvPr id="88069" name="Object 5"/>
          <p:cNvGraphicFramePr>
            <a:graphicFrameLocks noGrp="1" noChangeAspect="1"/>
          </p:cNvGraphicFramePr>
          <p:nvPr>
            <p:ph sz="half" idx="2"/>
          </p:nvPr>
        </p:nvGraphicFramePr>
        <p:xfrm>
          <a:off x="4716463" y="1341438"/>
          <a:ext cx="4171950" cy="2349500"/>
        </p:xfrm>
        <a:graphic>
          <a:graphicData uri="http://schemas.openxmlformats.org/presentationml/2006/ole">
            <mc:AlternateContent xmlns:mc="http://schemas.openxmlformats.org/markup-compatibility/2006">
              <mc:Choice xmlns:v="urn:schemas-microsoft-com:vml" Requires="v">
                <p:oleObj spid="_x0000_s88190" name="Chart" r:id="rId3" imgW="4686300" imgH="2638425" progId="Excel.Chart.8">
                  <p:embed/>
                </p:oleObj>
              </mc:Choice>
              <mc:Fallback>
                <p:oleObj name="Chart" r:id="rId3" imgW="4686300" imgH="2638425" progId="Excel.Char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1341438"/>
                        <a:ext cx="4171950"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8072" name="Text Box 8"/>
          <p:cNvSpPr txBox="1">
            <a:spLocks noChangeArrowheads="1"/>
          </p:cNvSpPr>
          <p:nvPr/>
        </p:nvSpPr>
        <p:spPr bwMode="auto">
          <a:xfrm>
            <a:off x="319088" y="1125538"/>
            <a:ext cx="4662487"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Tx/>
              <a:buChar char="•"/>
            </a:pPr>
            <a:r>
              <a:rPr lang="it-IT" sz="2400" dirty="0"/>
              <a:t> La distribuzione delle misure </a:t>
            </a:r>
          </a:p>
          <a:p>
            <a:pPr algn="l"/>
            <a:r>
              <a:rPr lang="it-IT" sz="2400" dirty="0"/>
              <a:t>  (per N </a:t>
            </a:r>
            <a:r>
              <a:rPr lang="it-IT" sz="2400" dirty="0">
                <a:cs typeface="Arial" pitchFamily="34" charset="0"/>
              </a:rPr>
              <a:t>→ grande) può essere </a:t>
            </a:r>
          </a:p>
          <a:p>
            <a:pPr algn="l"/>
            <a:r>
              <a:rPr lang="it-IT" sz="2400" dirty="0">
                <a:cs typeface="Arial" pitchFamily="34" charset="0"/>
              </a:rPr>
              <a:t>  approssimata dalla gaussiana</a:t>
            </a:r>
          </a:p>
          <a:p>
            <a:pPr algn="l"/>
            <a:endParaRPr lang="it-IT" sz="2400" dirty="0">
              <a:cs typeface="Arial" pitchFamily="34" charset="0"/>
            </a:endParaRPr>
          </a:p>
          <a:p>
            <a:pPr algn="l"/>
            <a:r>
              <a:rPr lang="it-IT" sz="2400" dirty="0">
                <a:cs typeface="Arial" pitchFamily="34" charset="0"/>
              </a:rPr>
              <a:t>               </a:t>
            </a:r>
          </a:p>
          <a:p>
            <a:pPr algn="l"/>
            <a:r>
              <a:rPr lang="it-IT" sz="2400" dirty="0">
                <a:solidFill>
                  <a:schemeClr val="accent2"/>
                </a:solidFill>
                <a:cs typeface="Arial" pitchFamily="34" charset="0"/>
              </a:rPr>
              <a:t>  </a:t>
            </a:r>
            <a:endParaRPr lang="it-IT" sz="2400" baseline="30000" dirty="0">
              <a:solidFill>
                <a:schemeClr val="accent2"/>
              </a:solidFill>
              <a:cs typeface="Arial" pitchFamily="34" charset="0"/>
            </a:endParaRPr>
          </a:p>
          <a:p>
            <a:pPr algn="l"/>
            <a:endParaRPr lang="it-IT" sz="2400" baseline="30000" dirty="0">
              <a:solidFill>
                <a:schemeClr val="accent2"/>
              </a:solidFill>
              <a:cs typeface="Arial" pitchFamily="34" charset="0"/>
            </a:endParaRPr>
          </a:p>
          <a:p>
            <a:pPr algn="l"/>
            <a:r>
              <a:rPr lang="it-IT" sz="2400" dirty="0">
                <a:solidFill>
                  <a:schemeClr val="accent2"/>
                </a:solidFill>
                <a:cs typeface="Arial" pitchFamily="34" charset="0"/>
              </a:rPr>
              <a:t>  </a:t>
            </a:r>
            <a:r>
              <a:rPr lang="it-IT" sz="2400" dirty="0">
                <a:cs typeface="Arial" pitchFamily="34" charset="0"/>
              </a:rPr>
              <a:t>Interpretazione probabilistica:</a:t>
            </a:r>
          </a:p>
          <a:p>
            <a:pPr algn="l"/>
            <a:r>
              <a:rPr lang="it-IT" sz="2400" baseline="30000" dirty="0">
                <a:cs typeface="Arial" pitchFamily="34" charset="0"/>
              </a:rPr>
              <a:t>   </a:t>
            </a:r>
            <a:r>
              <a:rPr lang="it-IT" sz="2400" dirty="0">
                <a:cs typeface="Arial" pitchFamily="34" charset="0"/>
              </a:rPr>
              <a:t>nell’intervallo </a:t>
            </a:r>
            <a:r>
              <a:rPr lang="it-IT" sz="2400" u="sng" dirty="0">
                <a:cs typeface="Arial" pitchFamily="34" charset="0"/>
              </a:rPr>
              <a:t>t</a:t>
            </a:r>
            <a:r>
              <a:rPr lang="it-IT" sz="2400" dirty="0">
                <a:cs typeface="Arial" pitchFamily="34" charset="0"/>
              </a:rPr>
              <a:t>-</a:t>
            </a:r>
            <a:r>
              <a:rPr lang="el-GR" sz="2400" dirty="0">
                <a:cs typeface="Arial" pitchFamily="34" charset="0"/>
              </a:rPr>
              <a:t>σ</a:t>
            </a:r>
            <a:r>
              <a:rPr lang="it-IT" sz="2400" dirty="0">
                <a:solidFill>
                  <a:srgbClr val="FF3300"/>
                </a:solidFill>
                <a:cs typeface="Arial" pitchFamily="34" charset="0"/>
              </a:rPr>
              <a:t>(2</a:t>
            </a:r>
            <a:r>
              <a:rPr lang="el-GR" sz="2400" dirty="0">
                <a:solidFill>
                  <a:srgbClr val="FF3300"/>
                </a:solidFill>
                <a:cs typeface="Arial" pitchFamily="34" charset="0"/>
              </a:rPr>
              <a:t>σ</a:t>
            </a:r>
            <a:r>
              <a:rPr lang="it-IT" sz="2400" dirty="0">
                <a:solidFill>
                  <a:srgbClr val="FF3300"/>
                </a:solidFill>
                <a:cs typeface="Arial" pitchFamily="34" charset="0"/>
              </a:rPr>
              <a:t>)</a:t>
            </a:r>
            <a:r>
              <a:rPr lang="it-IT" sz="2400" dirty="0">
                <a:cs typeface="Arial" pitchFamily="34" charset="0"/>
              </a:rPr>
              <a:t> e </a:t>
            </a:r>
            <a:r>
              <a:rPr lang="it-IT" sz="2400" u="sng" dirty="0">
                <a:cs typeface="Arial" pitchFamily="34" charset="0"/>
              </a:rPr>
              <a:t>t</a:t>
            </a:r>
            <a:r>
              <a:rPr lang="it-IT" sz="2400" dirty="0">
                <a:cs typeface="Arial" pitchFamily="34" charset="0"/>
              </a:rPr>
              <a:t>+</a:t>
            </a:r>
            <a:r>
              <a:rPr lang="el-GR" sz="2400" dirty="0">
                <a:cs typeface="Arial" pitchFamily="34" charset="0"/>
              </a:rPr>
              <a:t>σ</a:t>
            </a:r>
            <a:r>
              <a:rPr lang="it-IT" sz="2400" dirty="0">
                <a:solidFill>
                  <a:srgbClr val="FF3300"/>
                </a:solidFill>
                <a:cs typeface="Arial" pitchFamily="34" charset="0"/>
              </a:rPr>
              <a:t>(2</a:t>
            </a:r>
            <a:r>
              <a:rPr lang="el-GR" sz="2400" dirty="0">
                <a:solidFill>
                  <a:srgbClr val="FF3300"/>
                </a:solidFill>
                <a:cs typeface="Arial" pitchFamily="34" charset="0"/>
              </a:rPr>
              <a:t>σ</a:t>
            </a:r>
            <a:r>
              <a:rPr lang="it-IT" sz="2400" dirty="0">
                <a:solidFill>
                  <a:srgbClr val="FF3300"/>
                </a:solidFill>
                <a:cs typeface="Arial" pitchFamily="34" charset="0"/>
              </a:rPr>
              <a:t>)</a:t>
            </a:r>
            <a:r>
              <a:rPr lang="it-IT" sz="2400" dirty="0">
                <a:cs typeface="Arial" pitchFamily="34" charset="0"/>
              </a:rPr>
              <a:t>  </a:t>
            </a:r>
          </a:p>
          <a:p>
            <a:pPr algn="l"/>
            <a:r>
              <a:rPr lang="it-IT" sz="2400" dirty="0">
                <a:cs typeface="Arial" pitchFamily="34" charset="0"/>
              </a:rPr>
              <a:t>  è compreso il 68.3% </a:t>
            </a:r>
            <a:r>
              <a:rPr lang="it-IT" sz="2400" dirty="0">
                <a:solidFill>
                  <a:srgbClr val="FF3300"/>
                </a:solidFill>
                <a:cs typeface="Arial" pitchFamily="34" charset="0"/>
              </a:rPr>
              <a:t>(95.4%)</a:t>
            </a:r>
            <a:r>
              <a:rPr lang="it-IT" sz="2400" dirty="0">
                <a:cs typeface="Arial" pitchFamily="34" charset="0"/>
              </a:rPr>
              <a:t> </a:t>
            </a:r>
          </a:p>
          <a:p>
            <a:pPr algn="l"/>
            <a:r>
              <a:rPr lang="it-IT" sz="2400" dirty="0">
                <a:cs typeface="Arial" pitchFamily="34" charset="0"/>
              </a:rPr>
              <a:t>  dell’area della gaussiana → la </a:t>
            </a:r>
          </a:p>
          <a:p>
            <a:pPr algn="l"/>
            <a:r>
              <a:rPr lang="it-IT" sz="2400" dirty="0">
                <a:cs typeface="Arial" pitchFamily="34" charset="0"/>
              </a:rPr>
              <a:t>  probabilità di trovare un valore </a:t>
            </a:r>
          </a:p>
          <a:p>
            <a:pPr algn="l"/>
            <a:r>
              <a:rPr lang="it-IT" sz="2400" dirty="0">
                <a:cs typeface="Arial" pitchFamily="34" charset="0"/>
              </a:rPr>
              <a:t>  di una successiva misura </a:t>
            </a:r>
          </a:p>
          <a:p>
            <a:pPr algn="l"/>
            <a:r>
              <a:rPr lang="it-IT" sz="2400" dirty="0">
                <a:cs typeface="Arial" pitchFamily="34" charset="0"/>
              </a:rPr>
              <a:t>  nell’intervallo </a:t>
            </a:r>
            <a:r>
              <a:rPr lang="it-IT" sz="2400" u="sng" dirty="0">
                <a:cs typeface="Arial" pitchFamily="34" charset="0"/>
              </a:rPr>
              <a:t>t</a:t>
            </a:r>
            <a:r>
              <a:rPr lang="it-IT" sz="2400" dirty="0">
                <a:cs typeface="Arial" pitchFamily="34" charset="0"/>
              </a:rPr>
              <a:t>-</a:t>
            </a:r>
            <a:r>
              <a:rPr lang="el-GR" sz="2400" dirty="0">
                <a:cs typeface="Arial" pitchFamily="34" charset="0"/>
              </a:rPr>
              <a:t>σ</a:t>
            </a:r>
            <a:r>
              <a:rPr lang="it-IT" sz="2400" dirty="0">
                <a:solidFill>
                  <a:srgbClr val="FF3300"/>
                </a:solidFill>
                <a:cs typeface="Arial" pitchFamily="34" charset="0"/>
              </a:rPr>
              <a:t>(2</a:t>
            </a:r>
            <a:r>
              <a:rPr lang="el-GR" sz="2400" dirty="0">
                <a:solidFill>
                  <a:srgbClr val="FF3300"/>
                </a:solidFill>
                <a:cs typeface="Arial" pitchFamily="34" charset="0"/>
              </a:rPr>
              <a:t>σ</a:t>
            </a:r>
            <a:r>
              <a:rPr lang="it-IT" sz="2400" dirty="0">
                <a:solidFill>
                  <a:srgbClr val="FF3300"/>
                </a:solidFill>
                <a:cs typeface="Arial" pitchFamily="34" charset="0"/>
              </a:rPr>
              <a:t>)</a:t>
            </a:r>
            <a:r>
              <a:rPr lang="it-IT" sz="2400" dirty="0">
                <a:cs typeface="Arial" pitchFamily="34" charset="0"/>
              </a:rPr>
              <a:t> e </a:t>
            </a:r>
            <a:r>
              <a:rPr lang="it-IT" sz="2400" u="sng" dirty="0">
                <a:cs typeface="Arial" pitchFamily="34" charset="0"/>
              </a:rPr>
              <a:t>t</a:t>
            </a:r>
            <a:r>
              <a:rPr lang="it-IT" sz="2400" dirty="0">
                <a:cs typeface="Arial" pitchFamily="34" charset="0"/>
              </a:rPr>
              <a:t>+</a:t>
            </a:r>
            <a:r>
              <a:rPr lang="el-GR" sz="2400" dirty="0">
                <a:cs typeface="Arial" pitchFamily="34" charset="0"/>
              </a:rPr>
              <a:t>σ</a:t>
            </a:r>
            <a:r>
              <a:rPr lang="it-IT" sz="2400" dirty="0">
                <a:solidFill>
                  <a:srgbClr val="FF3300"/>
                </a:solidFill>
                <a:cs typeface="Arial" pitchFamily="34" charset="0"/>
              </a:rPr>
              <a:t>(2</a:t>
            </a:r>
            <a:r>
              <a:rPr lang="el-GR" sz="2400" dirty="0">
                <a:solidFill>
                  <a:srgbClr val="FF3300"/>
                </a:solidFill>
                <a:cs typeface="Arial" pitchFamily="34" charset="0"/>
              </a:rPr>
              <a:t>σ</a:t>
            </a:r>
            <a:r>
              <a:rPr lang="it-IT" sz="2400" dirty="0">
                <a:solidFill>
                  <a:srgbClr val="FF3300"/>
                </a:solidFill>
                <a:cs typeface="Arial" pitchFamily="34" charset="0"/>
              </a:rPr>
              <a:t>)</a:t>
            </a:r>
            <a:r>
              <a:rPr lang="it-IT" sz="2400" dirty="0">
                <a:cs typeface="Arial" pitchFamily="34" charset="0"/>
              </a:rPr>
              <a:t> </a:t>
            </a:r>
            <a:endParaRPr lang="it-IT" dirty="0"/>
          </a:p>
          <a:p>
            <a:pPr algn="l"/>
            <a:r>
              <a:rPr lang="it-IT" dirty="0"/>
              <a:t>   </a:t>
            </a:r>
            <a:r>
              <a:rPr lang="it-IT" sz="2400" dirty="0">
                <a:cs typeface="Arial" pitchFamily="34" charset="0"/>
              </a:rPr>
              <a:t>è 68.3% </a:t>
            </a:r>
            <a:r>
              <a:rPr lang="it-IT" sz="2400" dirty="0">
                <a:solidFill>
                  <a:srgbClr val="FF3300"/>
                </a:solidFill>
              </a:rPr>
              <a:t>(95.4%)</a:t>
            </a:r>
            <a:r>
              <a:rPr lang="it-IT" dirty="0"/>
              <a:t> </a:t>
            </a:r>
            <a:r>
              <a:rPr lang="it-IT" sz="2400" dirty="0"/>
              <a:t>etc.</a:t>
            </a:r>
          </a:p>
        </p:txBody>
      </p:sp>
      <p:sp>
        <p:nvSpPr>
          <p:cNvPr id="88075" name="Text Box 11"/>
          <p:cNvSpPr txBox="1">
            <a:spLocks noChangeArrowheads="1"/>
          </p:cNvSpPr>
          <p:nvPr/>
        </p:nvSpPr>
        <p:spPr bwMode="auto">
          <a:xfrm>
            <a:off x="4500563" y="908050"/>
            <a:ext cx="1263650" cy="36671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t>frequenza</a:t>
            </a:r>
          </a:p>
        </p:txBody>
      </p:sp>
      <p:sp>
        <p:nvSpPr>
          <p:cNvPr id="88076" name="Text Box 12"/>
          <p:cNvSpPr txBox="1">
            <a:spLocks noChangeArrowheads="1"/>
          </p:cNvSpPr>
          <p:nvPr/>
        </p:nvSpPr>
        <p:spPr bwMode="auto">
          <a:xfrm>
            <a:off x="8243888" y="3644900"/>
            <a:ext cx="539750" cy="36671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t>t(s)</a:t>
            </a:r>
          </a:p>
        </p:txBody>
      </p:sp>
      <p:sp>
        <p:nvSpPr>
          <p:cNvPr id="88077" name="Line 13"/>
          <p:cNvSpPr>
            <a:spLocks noChangeShapeType="1"/>
          </p:cNvSpPr>
          <p:nvPr/>
        </p:nvSpPr>
        <p:spPr bwMode="auto">
          <a:xfrm flipV="1">
            <a:off x="6732588" y="2349500"/>
            <a:ext cx="0" cy="100806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8078" name="Text Box 14"/>
          <p:cNvSpPr txBox="1">
            <a:spLocks noChangeArrowheads="1"/>
          </p:cNvSpPr>
          <p:nvPr/>
        </p:nvSpPr>
        <p:spPr bwMode="auto">
          <a:xfrm>
            <a:off x="6372225" y="3695700"/>
            <a:ext cx="636588" cy="3143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1400" b="1"/>
              <a:t>10.62</a:t>
            </a:r>
          </a:p>
        </p:txBody>
      </p:sp>
      <p:sp>
        <p:nvSpPr>
          <p:cNvPr id="88079" name="Line 15"/>
          <p:cNvSpPr>
            <a:spLocks noChangeShapeType="1"/>
          </p:cNvSpPr>
          <p:nvPr/>
        </p:nvSpPr>
        <p:spPr bwMode="auto">
          <a:xfrm>
            <a:off x="6732588" y="2781300"/>
            <a:ext cx="576262" cy="0"/>
          </a:xfrm>
          <a:prstGeom prst="line">
            <a:avLst/>
          </a:prstGeom>
          <a:noFill/>
          <a:ln w="38100">
            <a:solidFill>
              <a:srgbClr val="99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8080" name="Text Box 16"/>
          <p:cNvSpPr txBox="1">
            <a:spLocks noChangeArrowheads="1"/>
          </p:cNvSpPr>
          <p:nvPr/>
        </p:nvSpPr>
        <p:spPr bwMode="auto">
          <a:xfrm>
            <a:off x="7000875" y="1987550"/>
            <a:ext cx="538163" cy="314325"/>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1400" b="1"/>
              <a:t>0.12</a:t>
            </a:r>
          </a:p>
        </p:txBody>
      </p:sp>
      <p:sp>
        <p:nvSpPr>
          <p:cNvPr id="88081" name="Text Box 17"/>
          <p:cNvSpPr txBox="1">
            <a:spLocks noChangeArrowheads="1"/>
          </p:cNvSpPr>
          <p:nvPr/>
        </p:nvSpPr>
        <p:spPr bwMode="auto">
          <a:xfrm>
            <a:off x="5219700" y="4221163"/>
            <a:ext cx="3611563"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Tx/>
              <a:buChar char="•"/>
            </a:pPr>
            <a:r>
              <a:rPr lang="it-IT" sz="2400"/>
              <a:t> Per la media l’intervallo</a:t>
            </a:r>
          </a:p>
          <a:p>
            <a:pPr algn="l"/>
            <a:r>
              <a:rPr lang="it-IT" sz="2400"/>
              <a:t>  è </a:t>
            </a:r>
            <a:r>
              <a:rPr lang="it-IT" sz="2400" u="sng"/>
              <a:t>t</a:t>
            </a:r>
            <a:r>
              <a:rPr lang="it-IT" sz="2400"/>
              <a:t>-(2)</a:t>
            </a:r>
            <a:r>
              <a:rPr lang="el-GR" sz="2400">
                <a:cs typeface="Arial" pitchFamily="34" charset="0"/>
              </a:rPr>
              <a:t>Δ</a:t>
            </a:r>
            <a:r>
              <a:rPr lang="it-IT" sz="2400">
                <a:cs typeface="Arial" pitchFamily="34" charset="0"/>
              </a:rPr>
              <a:t>t e </a:t>
            </a:r>
            <a:r>
              <a:rPr lang="it-IT" sz="2400" u="sng">
                <a:cs typeface="Arial" pitchFamily="34" charset="0"/>
              </a:rPr>
              <a:t>t</a:t>
            </a:r>
            <a:r>
              <a:rPr lang="it-IT" sz="2400">
                <a:cs typeface="Arial" pitchFamily="34" charset="0"/>
              </a:rPr>
              <a:t>+(2)</a:t>
            </a:r>
            <a:r>
              <a:rPr lang="el-GR" sz="2400">
                <a:cs typeface="Arial" pitchFamily="34" charset="0"/>
              </a:rPr>
              <a:t>Δ</a:t>
            </a:r>
            <a:r>
              <a:rPr lang="it-IT" sz="2400">
                <a:cs typeface="Arial" pitchFamily="34" charset="0"/>
              </a:rPr>
              <a:t>t con lo</a:t>
            </a:r>
          </a:p>
          <a:p>
            <a:pPr algn="l"/>
            <a:r>
              <a:rPr lang="it-IT" sz="2400">
                <a:cs typeface="Arial" pitchFamily="34" charset="0"/>
              </a:rPr>
              <a:t>  stesso significato</a:t>
            </a:r>
          </a:p>
          <a:p>
            <a:pPr algn="l"/>
            <a:r>
              <a:rPr lang="it-IT" sz="2400">
                <a:cs typeface="Arial" pitchFamily="34" charset="0"/>
              </a:rPr>
              <a:t>  </a:t>
            </a:r>
            <a:r>
              <a:rPr lang="it-IT" sz="2400" u="sng">
                <a:solidFill>
                  <a:srgbClr val="990033"/>
                </a:solidFill>
                <a:cs typeface="Arial" pitchFamily="34" charset="0"/>
              </a:rPr>
              <a:t>t</a:t>
            </a:r>
            <a:r>
              <a:rPr lang="en-US" sz="2400">
                <a:solidFill>
                  <a:srgbClr val="990033"/>
                </a:solidFill>
                <a:cs typeface="Arial" pitchFamily="34" charset="0"/>
              </a:rPr>
              <a:t>±</a:t>
            </a:r>
            <a:r>
              <a:rPr lang="el-GR" sz="2400">
                <a:solidFill>
                  <a:srgbClr val="990033"/>
                </a:solidFill>
                <a:cs typeface="Arial" pitchFamily="34" charset="0"/>
              </a:rPr>
              <a:t>Δ</a:t>
            </a:r>
            <a:r>
              <a:rPr lang="it-IT" sz="2400">
                <a:solidFill>
                  <a:srgbClr val="990033"/>
                </a:solidFill>
                <a:cs typeface="Arial" pitchFamily="34" charset="0"/>
              </a:rPr>
              <a:t>t       P = 68.3%</a:t>
            </a:r>
          </a:p>
          <a:p>
            <a:pPr algn="l"/>
            <a:r>
              <a:rPr lang="it-IT" sz="2400">
                <a:cs typeface="Arial" pitchFamily="34" charset="0"/>
              </a:rPr>
              <a:t>  </a:t>
            </a:r>
            <a:r>
              <a:rPr lang="it-IT" sz="2400" u="sng">
                <a:solidFill>
                  <a:srgbClr val="FF3300"/>
                </a:solidFill>
                <a:cs typeface="Arial" pitchFamily="34" charset="0"/>
              </a:rPr>
              <a:t>t</a:t>
            </a:r>
            <a:r>
              <a:rPr lang="en-US" sz="2400">
                <a:solidFill>
                  <a:srgbClr val="FF3300"/>
                </a:solidFill>
                <a:cs typeface="Arial" pitchFamily="34" charset="0"/>
              </a:rPr>
              <a:t>±2</a:t>
            </a:r>
            <a:r>
              <a:rPr lang="el-GR" sz="2400">
                <a:solidFill>
                  <a:srgbClr val="FF3300"/>
                </a:solidFill>
                <a:cs typeface="Arial" pitchFamily="34" charset="0"/>
              </a:rPr>
              <a:t>Δ</a:t>
            </a:r>
            <a:r>
              <a:rPr lang="it-IT" sz="2400">
                <a:solidFill>
                  <a:srgbClr val="FF3300"/>
                </a:solidFill>
                <a:cs typeface="Arial" pitchFamily="34" charset="0"/>
              </a:rPr>
              <a:t>t     P = 95.4%</a:t>
            </a:r>
          </a:p>
          <a:p>
            <a:pPr algn="l"/>
            <a:r>
              <a:rPr lang="it-IT" sz="2400">
                <a:cs typeface="Arial" pitchFamily="34" charset="0"/>
              </a:rPr>
              <a:t>  </a:t>
            </a:r>
            <a:r>
              <a:rPr lang="it-IT" sz="2400" u="sng">
                <a:solidFill>
                  <a:srgbClr val="008000"/>
                </a:solidFill>
                <a:cs typeface="Arial" pitchFamily="34" charset="0"/>
              </a:rPr>
              <a:t>t</a:t>
            </a:r>
            <a:r>
              <a:rPr lang="en-US" sz="2400">
                <a:solidFill>
                  <a:srgbClr val="008000"/>
                </a:solidFill>
                <a:cs typeface="Arial" pitchFamily="34" charset="0"/>
              </a:rPr>
              <a:t>±3</a:t>
            </a:r>
            <a:r>
              <a:rPr lang="el-GR" sz="2400">
                <a:solidFill>
                  <a:srgbClr val="008000"/>
                </a:solidFill>
                <a:cs typeface="Arial" pitchFamily="34" charset="0"/>
              </a:rPr>
              <a:t>Δ</a:t>
            </a:r>
            <a:r>
              <a:rPr lang="it-IT" sz="2400">
                <a:solidFill>
                  <a:srgbClr val="008000"/>
                </a:solidFill>
                <a:cs typeface="Arial" pitchFamily="34" charset="0"/>
              </a:rPr>
              <a:t>t     P = 99.7%</a:t>
            </a:r>
            <a:endParaRPr lang="el-GR" sz="2400">
              <a:solidFill>
                <a:srgbClr val="008000"/>
              </a:solidFill>
              <a:cs typeface="Arial" pitchFamily="34" charset="0"/>
            </a:endParaRPr>
          </a:p>
        </p:txBody>
      </p:sp>
      <p:sp>
        <p:nvSpPr>
          <p:cNvPr id="88082" name="Line 18"/>
          <p:cNvSpPr>
            <a:spLocks noChangeShapeType="1"/>
          </p:cNvSpPr>
          <p:nvPr/>
        </p:nvSpPr>
        <p:spPr bwMode="auto">
          <a:xfrm>
            <a:off x="6386513" y="1903413"/>
            <a:ext cx="3603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8083" name="Line 19"/>
          <p:cNvSpPr>
            <a:spLocks noChangeShapeType="1"/>
          </p:cNvSpPr>
          <p:nvPr/>
        </p:nvSpPr>
        <p:spPr bwMode="auto">
          <a:xfrm>
            <a:off x="7380288" y="2601913"/>
            <a:ext cx="3603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8084" name="Line 20"/>
          <p:cNvSpPr>
            <a:spLocks noChangeShapeType="1"/>
          </p:cNvSpPr>
          <p:nvPr/>
        </p:nvSpPr>
        <p:spPr bwMode="auto">
          <a:xfrm>
            <a:off x="5900738" y="2601913"/>
            <a:ext cx="3603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8085" name="Line 21"/>
          <p:cNvSpPr>
            <a:spLocks noChangeShapeType="1"/>
          </p:cNvSpPr>
          <p:nvPr/>
        </p:nvSpPr>
        <p:spPr bwMode="auto">
          <a:xfrm>
            <a:off x="6911975" y="3284538"/>
            <a:ext cx="36036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8086" name="Line 22"/>
          <p:cNvSpPr>
            <a:spLocks noChangeShapeType="1"/>
          </p:cNvSpPr>
          <p:nvPr/>
        </p:nvSpPr>
        <p:spPr bwMode="auto">
          <a:xfrm>
            <a:off x="7812088" y="3284538"/>
            <a:ext cx="3603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8087" name="Line 23"/>
          <p:cNvSpPr>
            <a:spLocks noChangeShapeType="1"/>
          </p:cNvSpPr>
          <p:nvPr/>
        </p:nvSpPr>
        <p:spPr bwMode="auto">
          <a:xfrm>
            <a:off x="5508625" y="3284538"/>
            <a:ext cx="36036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8088" name="Line 24"/>
          <p:cNvSpPr>
            <a:spLocks noChangeShapeType="1"/>
          </p:cNvSpPr>
          <p:nvPr/>
        </p:nvSpPr>
        <p:spPr bwMode="auto">
          <a:xfrm>
            <a:off x="5867400" y="2565400"/>
            <a:ext cx="0" cy="7191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8089" name="Line 25"/>
          <p:cNvSpPr>
            <a:spLocks noChangeShapeType="1"/>
          </p:cNvSpPr>
          <p:nvPr/>
        </p:nvSpPr>
        <p:spPr bwMode="auto">
          <a:xfrm>
            <a:off x="7308850" y="2565400"/>
            <a:ext cx="0" cy="7191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8090" name="Line 26"/>
          <p:cNvSpPr>
            <a:spLocks noChangeShapeType="1"/>
          </p:cNvSpPr>
          <p:nvPr/>
        </p:nvSpPr>
        <p:spPr bwMode="auto">
          <a:xfrm>
            <a:off x="7812088" y="2565400"/>
            <a:ext cx="0" cy="7191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8091" name="Line 27"/>
          <p:cNvSpPr>
            <a:spLocks noChangeShapeType="1"/>
          </p:cNvSpPr>
          <p:nvPr/>
        </p:nvSpPr>
        <p:spPr bwMode="auto">
          <a:xfrm>
            <a:off x="6300788" y="1916113"/>
            <a:ext cx="0" cy="7191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8092" name="Line 28"/>
          <p:cNvSpPr>
            <a:spLocks noChangeShapeType="1"/>
          </p:cNvSpPr>
          <p:nvPr/>
        </p:nvSpPr>
        <p:spPr bwMode="auto">
          <a:xfrm>
            <a:off x="6818313" y="1916113"/>
            <a:ext cx="0" cy="13684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88110" name="Object 46"/>
          <p:cNvGraphicFramePr>
            <a:graphicFrameLocks noGrp="1" noChangeAspect="1"/>
          </p:cNvGraphicFramePr>
          <p:nvPr>
            <p:ph sz="half" idx="1"/>
          </p:nvPr>
        </p:nvGraphicFramePr>
        <p:xfrm>
          <a:off x="539750" y="2354263"/>
          <a:ext cx="3887788" cy="1063625"/>
        </p:xfrm>
        <a:graphic>
          <a:graphicData uri="http://schemas.openxmlformats.org/presentationml/2006/ole">
            <mc:AlternateContent xmlns:mc="http://schemas.openxmlformats.org/markup-compatibility/2006">
              <mc:Choice xmlns:v="urn:schemas-microsoft-com:vml" Requires="v">
                <p:oleObj spid="_x0000_s88191" name="Equation" r:id="rId5" imgW="1625400" imgH="444240" progId="Equation.3">
                  <p:embed/>
                </p:oleObj>
              </mc:Choice>
              <mc:Fallback>
                <p:oleObj name="Equation" r:id="rId5" imgW="1625400" imgH="444240" progId="Equation.3">
                  <p:embed/>
                  <p:pic>
                    <p:nvPicPr>
                      <p:cNvPr id="0" name="Object 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2354263"/>
                        <a:ext cx="3887788" cy="106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8112" name="Text Box 48"/>
          <p:cNvSpPr txBox="1">
            <a:spLocks noChangeArrowheads="1"/>
          </p:cNvSpPr>
          <p:nvPr/>
        </p:nvSpPr>
        <p:spPr bwMode="auto">
          <a:xfrm>
            <a:off x="7956550" y="1844675"/>
            <a:ext cx="609600" cy="385763"/>
          </a:xfrm>
          <a:prstGeom prst="rect">
            <a:avLst/>
          </a:prstGeom>
          <a:noFill/>
          <a:ln w="1905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solidFill>
                  <a:srgbClr val="FF3399"/>
                </a:solidFill>
              </a:rPr>
              <a:t>G(t)</a:t>
            </a:r>
          </a:p>
        </p:txBody>
      </p:sp>
      <p:sp>
        <p:nvSpPr>
          <p:cNvPr id="88113" name="Line 49"/>
          <p:cNvSpPr>
            <a:spLocks noChangeShapeType="1"/>
          </p:cNvSpPr>
          <p:nvPr/>
        </p:nvSpPr>
        <p:spPr bwMode="auto">
          <a:xfrm flipH="1">
            <a:off x="8027988" y="2276475"/>
            <a:ext cx="288925" cy="792163"/>
          </a:xfrm>
          <a:prstGeom prst="line">
            <a:avLst/>
          </a:prstGeom>
          <a:noFill/>
          <a:ln w="9525">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ooter Placeholder 4"/>
          <p:cNvSpPr>
            <a:spLocks noGrp="1"/>
          </p:cNvSpPr>
          <p:nvPr>
            <p:ph type="ftr" sz="quarter" idx="11"/>
          </p:nvPr>
        </p:nvSpPr>
        <p:spPr/>
        <p:txBody>
          <a:bodyPr/>
          <a:lstStyle/>
          <a:p>
            <a:r>
              <a:rPr lang="en-US" smtClean="0"/>
              <a:t>fln mar 13</a:t>
            </a:r>
            <a:endParaRPr lang="en-US"/>
          </a:p>
        </p:txBody>
      </p:sp>
      <p:sp>
        <p:nvSpPr>
          <p:cNvPr id="33" name="Slide Number Placeholder 5"/>
          <p:cNvSpPr>
            <a:spLocks noGrp="1"/>
          </p:cNvSpPr>
          <p:nvPr>
            <p:ph type="sldNum" sz="quarter" idx="12"/>
          </p:nvPr>
        </p:nvSpPr>
        <p:spPr/>
        <p:txBody>
          <a:bodyPr/>
          <a:lstStyle/>
          <a:p>
            <a:fld id="{E83496BF-B144-496D-BA80-6FCEBE71B8E6}" type="slidenum">
              <a:rPr lang="en-US"/>
              <a:pPr/>
              <a:t>62</a:t>
            </a:fld>
            <a:endParaRPr lang="en-US"/>
          </a:p>
        </p:txBody>
      </p:sp>
      <p:sp>
        <p:nvSpPr>
          <p:cNvPr id="195616" name="Rectangle 32"/>
          <p:cNvSpPr>
            <a:spLocks noGrp="1" noChangeArrowheads="1"/>
          </p:cNvSpPr>
          <p:nvPr>
            <p:ph type="title"/>
          </p:nvPr>
        </p:nvSpPr>
        <p:spPr>
          <a:noFill/>
          <a:ln/>
        </p:spPr>
        <p:txBody>
          <a:bodyPr/>
          <a:lstStyle/>
          <a:p>
            <a:r>
              <a:rPr lang="it-IT" dirty="0"/>
              <a:t>La distribuzione normale standardizzata(*)</a:t>
            </a:r>
          </a:p>
        </p:txBody>
      </p:sp>
      <p:sp>
        <p:nvSpPr>
          <p:cNvPr id="195617" name="Rectangle 33"/>
          <p:cNvSpPr>
            <a:spLocks noGrp="1" noChangeArrowheads="1"/>
          </p:cNvSpPr>
          <p:nvPr>
            <p:ph type="body" idx="1"/>
          </p:nvPr>
        </p:nvSpPr>
        <p:spPr>
          <a:noFill/>
          <a:ln/>
        </p:spPr>
        <p:txBody>
          <a:bodyPr/>
          <a:lstStyle/>
          <a:p>
            <a:r>
              <a:rPr lang="it-IT" dirty="0"/>
              <a:t>se poniamo (x-</a:t>
            </a:r>
            <a:r>
              <a:rPr lang="el-GR" dirty="0">
                <a:cs typeface="Arial" pitchFamily="34" charset="0"/>
              </a:rPr>
              <a:t>μ</a:t>
            </a:r>
            <a:r>
              <a:rPr lang="it-IT" dirty="0">
                <a:cs typeface="Arial" pitchFamily="34" charset="0"/>
              </a:rPr>
              <a:t>)/</a:t>
            </a:r>
            <a:r>
              <a:rPr lang="el-GR" dirty="0">
                <a:cs typeface="Arial" pitchFamily="34" charset="0"/>
              </a:rPr>
              <a:t>σ</a:t>
            </a:r>
            <a:r>
              <a:rPr lang="it-IT" dirty="0">
                <a:cs typeface="Arial" pitchFamily="34" charset="0"/>
              </a:rPr>
              <a:t> </a:t>
            </a:r>
            <a:r>
              <a:rPr lang="it-IT" dirty="0"/>
              <a:t>= z, la distribuzione di Gauss si potrà scrivere in forma standardizzata come </a:t>
            </a:r>
          </a:p>
          <a:p>
            <a:pPr>
              <a:buFontTx/>
              <a:buNone/>
            </a:pPr>
            <a:r>
              <a:rPr lang="it-IT" dirty="0">
                <a:cs typeface="Arial" pitchFamily="34" charset="0"/>
              </a:rPr>
              <a:t>	G(z) = (1/√2</a:t>
            </a:r>
            <a:r>
              <a:rPr lang="el-GR" dirty="0">
                <a:cs typeface="Arial" pitchFamily="34" charset="0"/>
              </a:rPr>
              <a:t>π</a:t>
            </a:r>
            <a:r>
              <a:rPr lang="it-IT" dirty="0">
                <a:cs typeface="Arial" pitchFamily="34" charset="0"/>
              </a:rPr>
              <a:t>) </a:t>
            </a:r>
            <a:r>
              <a:rPr lang="it-IT" dirty="0" err="1">
                <a:cs typeface="Arial" pitchFamily="34" charset="0"/>
              </a:rPr>
              <a:t>exp</a:t>
            </a:r>
            <a:r>
              <a:rPr lang="it-IT" dirty="0">
                <a:cs typeface="Arial" pitchFamily="34" charset="0"/>
              </a:rPr>
              <a:t>(-z</a:t>
            </a:r>
            <a:r>
              <a:rPr lang="it-IT" baseline="30000" dirty="0">
                <a:cs typeface="Arial" pitchFamily="34" charset="0"/>
              </a:rPr>
              <a:t>2</a:t>
            </a:r>
            <a:r>
              <a:rPr lang="it-IT" dirty="0">
                <a:cs typeface="Arial" pitchFamily="34" charset="0"/>
              </a:rPr>
              <a:t>/2)</a:t>
            </a:r>
            <a:endParaRPr lang="el-GR" dirty="0">
              <a:cs typeface="Arial" pitchFamily="34" charset="0"/>
            </a:endParaRPr>
          </a:p>
        </p:txBody>
      </p:sp>
      <p:graphicFrame>
        <p:nvGraphicFramePr>
          <p:cNvPr id="195618" name="Object 34"/>
          <p:cNvGraphicFramePr>
            <a:graphicFrameLocks noChangeAspect="1"/>
          </p:cNvGraphicFramePr>
          <p:nvPr/>
        </p:nvGraphicFramePr>
        <p:xfrm>
          <a:off x="1835150" y="3357563"/>
          <a:ext cx="5343525" cy="2505075"/>
        </p:xfrm>
        <a:graphic>
          <a:graphicData uri="http://schemas.openxmlformats.org/presentationml/2006/ole">
            <mc:AlternateContent xmlns:mc="http://schemas.openxmlformats.org/markup-compatibility/2006">
              <mc:Choice xmlns:v="urn:schemas-microsoft-com:vml" Requires="v">
                <p:oleObj spid="_x0000_s195682" name="Chart" r:id="rId3" imgW="5343525" imgH="2505075" progId="Excel.Chart.8">
                  <p:embed/>
                </p:oleObj>
              </mc:Choice>
              <mc:Fallback>
                <p:oleObj name="Chart" r:id="rId3" imgW="5343525" imgH="2505075" progId="Excel.Chart.8">
                  <p:embed/>
                  <p:pic>
                    <p:nvPicPr>
                      <p:cNvPr id="0" name="Object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3357563"/>
                        <a:ext cx="5343525"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5619" name="Text Box 35"/>
          <p:cNvSpPr txBox="1">
            <a:spLocks noChangeArrowheads="1"/>
          </p:cNvSpPr>
          <p:nvPr/>
        </p:nvSpPr>
        <p:spPr bwMode="auto">
          <a:xfrm>
            <a:off x="7164388" y="5445125"/>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z</a:t>
            </a:r>
          </a:p>
        </p:txBody>
      </p:sp>
      <p:sp>
        <p:nvSpPr>
          <p:cNvPr id="195620" name="Text Box 36"/>
          <p:cNvSpPr txBox="1">
            <a:spLocks noChangeArrowheads="1"/>
          </p:cNvSpPr>
          <p:nvPr/>
        </p:nvSpPr>
        <p:spPr bwMode="auto">
          <a:xfrm>
            <a:off x="1209675" y="3279775"/>
            <a:ext cx="676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G(z)</a:t>
            </a:r>
          </a:p>
        </p:txBody>
      </p:sp>
      <p:sp>
        <p:nvSpPr>
          <p:cNvPr id="195621" name="Line 37"/>
          <p:cNvSpPr>
            <a:spLocks noChangeShapeType="1"/>
          </p:cNvSpPr>
          <p:nvPr/>
        </p:nvSpPr>
        <p:spPr bwMode="auto">
          <a:xfrm>
            <a:off x="3903663" y="3141663"/>
            <a:ext cx="0" cy="2374900"/>
          </a:xfrm>
          <a:prstGeom prst="line">
            <a:avLst/>
          </a:prstGeom>
          <a:noFill/>
          <a:ln w="952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622" name="Line 38"/>
          <p:cNvSpPr>
            <a:spLocks noChangeShapeType="1"/>
          </p:cNvSpPr>
          <p:nvPr/>
        </p:nvSpPr>
        <p:spPr bwMode="auto">
          <a:xfrm>
            <a:off x="5145088" y="3141663"/>
            <a:ext cx="0" cy="2374900"/>
          </a:xfrm>
          <a:prstGeom prst="line">
            <a:avLst/>
          </a:prstGeom>
          <a:noFill/>
          <a:ln w="952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623" name="Text Box 39"/>
          <p:cNvSpPr txBox="1">
            <a:spLocks noChangeArrowheads="1"/>
          </p:cNvSpPr>
          <p:nvPr/>
        </p:nvSpPr>
        <p:spPr bwMode="auto">
          <a:xfrm>
            <a:off x="3640138" y="2767013"/>
            <a:ext cx="425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990033"/>
                </a:solidFill>
              </a:rPr>
              <a:t>-</a:t>
            </a:r>
            <a:r>
              <a:rPr lang="el-GR" sz="2000">
                <a:solidFill>
                  <a:srgbClr val="990033"/>
                </a:solidFill>
                <a:cs typeface="Arial" pitchFamily="34" charset="0"/>
              </a:rPr>
              <a:t>σ</a:t>
            </a:r>
          </a:p>
        </p:txBody>
      </p:sp>
      <p:sp>
        <p:nvSpPr>
          <p:cNvPr id="195624" name="Text Box 40"/>
          <p:cNvSpPr txBox="1">
            <a:spLocks noChangeArrowheads="1"/>
          </p:cNvSpPr>
          <p:nvPr/>
        </p:nvSpPr>
        <p:spPr bwMode="auto">
          <a:xfrm>
            <a:off x="4900613" y="2767013"/>
            <a:ext cx="488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990033"/>
                </a:solidFill>
              </a:rPr>
              <a:t>+</a:t>
            </a:r>
            <a:r>
              <a:rPr lang="el-GR" sz="2000">
                <a:solidFill>
                  <a:srgbClr val="990033"/>
                </a:solidFill>
                <a:cs typeface="Arial" pitchFamily="34" charset="0"/>
              </a:rPr>
              <a:t>σ</a:t>
            </a:r>
          </a:p>
        </p:txBody>
      </p:sp>
      <p:sp>
        <p:nvSpPr>
          <p:cNvPr id="195625" name="Text Box 41"/>
          <p:cNvSpPr txBox="1">
            <a:spLocks noChangeArrowheads="1"/>
          </p:cNvSpPr>
          <p:nvPr/>
        </p:nvSpPr>
        <p:spPr bwMode="auto">
          <a:xfrm>
            <a:off x="6407150" y="2133600"/>
            <a:ext cx="27193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990033"/>
                </a:solidFill>
              </a:rPr>
              <a:t>A</a:t>
            </a:r>
            <a:r>
              <a:rPr lang="it-IT" sz="2000" baseline="-25000">
                <a:solidFill>
                  <a:srgbClr val="990033"/>
                </a:solidFill>
              </a:rPr>
              <a:t>1</a:t>
            </a:r>
            <a:r>
              <a:rPr lang="it-IT" sz="2000">
                <a:solidFill>
                  <a:srgbClr val="990033"/>
                </a:solidFill>
              </a:rPr>
              <a:t> = 68.3% di area tot.</a:t>
            </a:r>
          </a:p>
          <a:p>
            <a:r>
              <a:rPr lang="it-IT" sz="2000">
                <a:solidFill>
                  <a:srgbClr val="FF3300"/>
                </a:solidFill>
              </a:rPr>
              <a:t>A</a:t>
            </a:r>
            <a:r>
              <a:rPr lang="it-IT" sz="2000" baseline="-25000">
                <a:solidFill>
                  <a:srgbClr val="FF3300"/>
                </a:solidFill>
              </a:rPr>
              <a:t>2</a:t>
            </a:r>
            <a:r>
              <a:rPr lang="it-IT" sz="2000">
                <a:solidFill>
                  <a:srgbClr val="FF3300"/>
                </a:solidFill>
              </a:rPr>
              <a:t> = 95.4%</a:t>
            </a:r>
          </a:p>
          <a:p>
            <a:r>
              <a:rPr lang="it-IT" sz="2000">
                <a:solidFill>
                  <a:srgbClr val="008000"/>
                </a:solidFill>
              </a:rPr>
              <a:t>A</a:t>
            </a:r>
            <a:r>
              <a:rPr lang="it-IT" sz="2000" baseline="-25000">
                <a:solidFill>
                  <a:srgbClr val="008000"/>
                </a:solidFill>
              </a:rPr>
              <a:t>3</a:t>
            </a:r>
            <a:r>
              <a:rPr lang="it-IT" sz="2000">
                <a:solidFill>
                  <a:srgbClr val="008000"/>
                </a:solidFill>
              </a:rPr>
              <a:t> = 99.7%</a:t>
            </a:r>
          </a:p>
        </p:txBody>
      </p:sp>
      <p:sp>
        <p:nvSpPr>
          <p:cNvPr id="195626" name="Line 42"/>
          <p:cNvSpPr>
            <a:spLocks noChangeShapeType="1"/>
          </p:cNvSpPr>
          <p:nvPr/>
        </p:nvSpPr>
        <p:spPr bwMode="auto">
          <a:xfrm>
            <a:off x="3276600" y="3141663"/>
            <a:ext cx="0" cy="23749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627" name="Line 43"/>
          <p:cNvSpPr>
            <a:spLocks noChangeShapeType="1"/>
          </p:cNvSpPr>
          <p:nvPr/>
        </p:nvSpPr>
        <p:spPr bwMode="auto">
          <a:xfrm>
            <a:off x="5724525" y="3141663"/>
            <a:ext cx="0" cy="23749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628" name="Line 44"/>
          <p:cNvSpPr>
            <a:spLocks noChangeShapeType="1"/>
          </p:cNvSpPr>
          <p:nvPr/>
        </p:nvSpPr>
        <p:spPr bwMode="auto">
          <a:xfrm>
            <a:off x="2700338" y="3141663"/>
            <a:ext cx="0" cy="237490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629" name="Line 45"/>
          <p:cNvSpPr>
            <a:spLocks noChangeShapeType="1"/>
          </p:cNvSpPr>
          <p:nvPr/>
        </p:nvSpPr>
        <p:spPr bwMode="auto">
          <a:xfrm>
            <a:off x="6365875" y="3127375"/>
            <a:ext cx="0" cy="237490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630" name="Text Box 46"/>
          <p:cNvSpPr txBox="1">
            <a:spLocks noChangeArrowheads="1"/>
          </p:cNvSpPr>
          <p:nvPr/>
        </p:nvSpPr>
        <p:spPr bwMode="auto">
          <a:xfrm>
            <a:off x="5407025" y="2781300"/>
            <a:ext cx="6302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FF3300"/>
                </a:solidFill>
              </a:rPr>
              <a:t>+2</a:t>
            </a:r>
            <a:r>
              <a:rPr lang="el-GR" sz="2000">
                <a:solidFill>
                  <a:srgbClr val="FF3300"/>
                </a:solidFill>
                <a:cs typeface="Arial" pitchFamily="34" charset="0"/>
              </a:rPr>
              <a:t>σ</a:t>
            </a:r>
          </a:p>
        </p:txBody>
      </p:sp>
      <p:sp>
        <p:nvSpPr>
          <p:cNvPr id="195631" name="Text Box 47"/>
          <p:cNvSpPr txBox="1">
            <a:spLocks noChangeArrowheads="1"/>
          </p:cNvSpPr>
          <p:nvPr/>
        </p:nvSpPr>
        <p:spPr bwMode="auto">
          <a:xfrm>
            <a:off x="2987675" y="2781300"/>
            <a:ext cx="566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FF3300"/>
                </a:solidFill>
              </a:rPr>
              <a:t>-2</a:t>
            </a:r>
            <a:r>
              <a:rPr lang="el-GR" sz="2000">
                <a:solidFill>
                  <a:srgbClr val="FF3300"/>
                </a:solidFill>
                <a:cs typeface="Arial" pitchFamily="34" charset="0"/>
              </a:rPr>
              <a:t>σ</a:t>
            </a:r>
          </a:p>
        </p:txBody>
      </p:sp>
      <p:sp>
        <p:nvSpPr>
          <p:cNvPr id="195632" name="Text Box 48"/>
          <p:cNvSpPr txBox="1">
            <a:spLocks noChangeArrowheads="1"/>
          </p:cNvSpPr>
          <p:nvPr/>
        </p:nvSpPr>
        <p:spPr bwMode="auto">
          <a:xfrm>
            <a:off x="6054725" y="2781300"/>
            <a:ext cx="6302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008000"/>
                </a:solidFill>
              </a:rPr>
              <a:t>+3</a:t>
            </a:r>
            <a:r>
              <a:rPr lang="el-GR" sz="2000">
                <a:solidFill>
                  <a:srgbClr val="008000"/>
                </a:solidFill>
                <a:cs typeface="Arial" pitchFamily="34" charset="0"/>
              </a:rPr>
              <a:t>σ</a:t>
            </a:r>
          </a:p>
        </p:txBody>
      </p:sp>
      <p:sp>
        <p:nvSpPr>
          <p:cNvPr id="195633" name="Text Box 49"/>
          <p:cNvSpPr txBox="1">
            <a:spLocks noChangeArrowheads="1"/>
          </p:cNvSpPr>
          <p:nvPr/>
        </p:nvSpPr>
        <p:spPr bwMode="auto">
          <a:xfrm>
            <a:off x="2411413" y="2781300"/>
            <a:ext cx="566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008000"/>
                </a:solidFill>
              </a:rPr>
              <a:t>-3</a:t>
            </a:r>
            <a:r>
              <a:rPr lang="el-GR" sz="2000">
                <a:solidFill>
                  <a:srgbClr val="008000"/>
                </a:solidFill>
                <a:cs typeface="Arial" pitchFamily="34" charset="0"/>
              </a:rPr>
              <a:t>σ</a:t>
            </a:r>
          </a:p>
        </p:txBody>
      </p:sp>
      <p:sp>
        <p:nvSpPr>
          <p:cNvPr id="195634" name="Line 50"/>
          <p:cNvSpPr>
            <a:spLocks noChangeShapeType="1"/>
          </p:cNvSpPr>
          <p:nvPr/>
        </p:nvSpPr>
        <p:spPr bwMode="auto">
          <a:xfrm>
            <a:off x="2484438" y="2060575"/>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635" name="Text Box 51"/>
          <p:cNvSpPr txBox="1">
            <a:spLocks noChangeArrowheads="1"/>
          </p:cNvSpPr>
          <p:nvPr/>
        </p:nvSpPr>
        <p:spPr bwMode="auto">
          <a:xfrm>
            <a:off x="395288" y="5876925"/>
            <a:ext cx="82089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sz="2800"/>
              <a:t>A</a:t>
            </a:r>
            <a:r>
              <a:rPr lang="it-IT" sz="2800" baseline="-25000"/>
              <a:t>n</a:t>
            </a:r>
            <a:r>
              <a:rPr lang="it-IT" sz="2800"/>
              <a:t> = </a:t>
            </a:r>
            <a:r>
              <a:rPr lang="it-IT" sz="2800">
                <a:cs typeface="Arial" pitchFamily="34" charset="0"/>
              </a:rPr>
              <a:t>(1/√2</a:t>
            </a:r>
            <a:r>
              <a:rPr lang="el-GR" sz="2800">
                <a:cs typeface="Arial" pitchFamily="34" charset="0"/>
              </a:rPr>
              <a:t>π</a:t>
            </a:r>
            <a:r>
              <a:rPr lang="it-IT" sz="2800">
                <a:cs typeface="Arial" pitchFamily="34" charset="0"/>
              </a:rPr>
              <a:t>) ∫</a:t>
            </a:r>
            <a:r>
              <a:rPr lang="it-IT" sz="2800" baseline="-25000">
                <a:cs typeface="Arial" pitchFamily="34" charset="0"/>
              </a:rPr>
              <a:t>-n</a:t>
            </a:r>
            <a:r>
              <a:rPr lang="it-IT" sz="2800" baseline="30000">
                <a:cs typeface="Arial" pitchFamily="34" charset="0"/>
              </a:rPr>
              <a:t>n</a:t>
            </a:r>
            <a:r>
              <a:rPr lang="it-IT" sz="2800">
                <a:cs typeface="Arial" pitchFamily="34" charset="0"/>
              </a:rPr>
              <a:t> exp(-z</a:t>
            </a:r>
            <a:r>
              <a:rPr lang="it-IT" sz="2800" baseline="30000">
                <a:cs typeface="Arial" pitchFamily="34" charset="0"/>
              </a:rPr>
              <a:t>2</a:t>
            </a:r>
            <a:r>
              <a:rPr lang="it-IT" sz="2800">
                <a:cs typeface="Arial" pitchFamily="34" charset="0"/>
              </a:rPr>
              <a:t>/2) dz         A</a:t>
            </a:r>
            <a:r>
              <a:rPr lang="it-IT" sz="2800" baseline="-25000">
                <a:cs typeface="Arial" pitchFamily="34" charset="0"/>
              </a:rPr>
              <a:t>∞</a:t>
            </a:r>
            <a:r>
              <a:rPr lang="it-IT" sz="2800">
                <a:cs typeface="Arial" pitchFamily="34" charset="0"/>
              </a:rPr>
              <a:t> = 1 = 100%</a:t>
            </a:r>
          </a:p>
        </p:txBody>
      </p:sp>
      <p:sp>
        <p:nvSpPr>
          <p:cNvPr id="195636" name="Line 52"/>
          <p:cNvSpPr>
            <a:spLocks noChangeShapeType="1"/>
          </p:cNvSpPr>
          <p:nvPr/>
        </p:nvSpPr>
        <p:spPr bwMode="auto">
          <a:xfrm flipH="1">
            <a:off x="3924300" y="3860800"/>
            <a:ext cx="719138" cy="863600"/>
          </a:xfrm>
          <a:prstGeom prst="line">
            <a:avLst/>
          </a:prstGeom>
          <a:noFill/>
          <a:ln w="952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637" name="Line 53"/>
          <p:cNvSpPr>
            <a:spLocks noChangeShapeType="1"/>
          </p:cNvSpPr>
          <p:nvPr/>
        </p:nvSpPr>
        <p:spPr bwMode="auto">
          <a:xfrm flipH="1">
            <a:off x="3924300" y="4076700"/>
            <a:ext cx="935038" cy="1081088"/>
          </a:xfrm>
          <a:prstGeom prst="line">
            <a:avLst/>
          </a:prstGeom>
          <a:noFill/>
          <a:ln w="952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638" name="Line 54"/>
          <p:cNvSpPr>
            <a:spLocks noChangeShapeType="1"/>
          </p:cNvSpPr>
          <p:nvPr/>
        </p:nvSpPr>
        <p:spPr bwMode="auto">
          <a:xfrm flipH="1">
            <a:off x="4140200" y="4292600"/>
            <a:ext cx="936625" cy="1116013"/>
          </a:xfrm>
          <a:prstGeom prst="line">
            <a:avLst/>
          </a:prstGeom>
          <a:noFill/>
          <a:ln w="952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639" name="Line 55"/>
          <p:cNvSpPr>
            <a:spLocks noChangeShapeType="1"/>
          </p:cNvSpPr>
          <p:nvPr/>
        </p:nvSpPr>
        <p:spPr bwMode="auto">
          <a:xfrm flipH="1">
            <a:off x="4572000" y="4652963"/>
            <a:ext cx="576263" cy="720725"/>
          </a:xfrm>
          <a:prstGeom prst="line">
            <a:avLst/>
          </a:prstGeom>
          <a:noFill/>
          <a:ln w="952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640" name="Line 56"/>
          <p:cNvSpPr>
            <a:spLocks noChangeShapeType="1"/>
          </p:cNvSpPr>
          <p:nvPr/>
        </p:nvSpPr>
        <p:spPr bwMode="auto">
          <a:xfrm flipH="1">
            <a:off x="4859338" y="5084763"/>
            <a:ext cx="288925" cy="360362"/>
          </a:xfrm>
          <a:prstGeom prst="line">
            <a:avLst/>
          </a:prstGeom>
          <a:noFill/>
          <a:ln w="952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641" name="Line 57"/>
          <p:cNvSpPr>
            <a:spLocks noChangeShapeType="1"/>
          </p:cNvSpPr>
          <p:nvPr/>
        </p:nvSpPr>
        <p:spPr bwMode="auto">
          <a:xfrm flipH="1">
            <a:off x="4140200" y="2349500"/>
            <a:ext cx="2232025" cy="503238"/>
          </a:xfrm>
          <a:prstGeom prst="line">
            <a:avLst/>
          </a:prstGeom>
          <a:noFill/>
          <a:ln w="9525">
            <a:solidFill>
              <a:srgbClr val="99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642" name="Line 58"/>
          <p:cNvSpPr>
            <a:spLocks noChangeShapeType="1"/>
          </p:cNvSpPr>
          <p:nvPr/>
        </p:nvSpPr>
        <p:spPr bwMode="auto">
          <a:xfrm flipH="1">
            <a:off x="5364163" y="2420938"/>
            <a:ext cx="1008062" cy="360362"/>
          </a:xfrm>
          <a:prstGeom prst="line">
            <a:avLst/>
          </a:prstGeom>
          <a:noFill/>
          <a:ln w="9525">
            <a:solidFill>
              <a:srgbClr val="99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643" name="Line 59"/>
          <p:cNvSpPr>
            <a:spLocks noChangeShapeType="1"/>
          </p:cNvSpPr>
          <p:nvPr/>
        </p:nvSpPr>
        <p:spPr bwMode="auto">
          <a:xfrm>
            <a:off x="1908175" y="5949950"/>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644" name="Text Box 60"/>
          <p:cNvSpPr txBox="1">
            <a:spLocks noChangeArrowheads="1"/>
          </p:cNvSpPr>
          <p:nvPr/>
        </p:nvSpPr>
        <p:spPr bwMode="auto">
          <a:xfrm>
            <a:off x="5272088" y="6400800"/>
            <a:ext cx="262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dirty="0"/>
              <a:t>(*) facoltativo, ma utile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13</a:t>
            </a:r>
            <a:endParaRPr lang="en-US"/>
          </a:p>
        </p:txBody>
      </p:sp>
      <p:sp>
        <p:nvSpPr>
          <p:cNvPr id="6" name="Slide Number Placeholder 5"/>
          <p:cNvSpPr>
            <a:spLocks noGrp="1"/>
          </p:cNvSpPr>
          <p:nvPr>
            <p:ph type="sldNum" sz="quarter" idx="12"/>
          </p:nvPr>
        </p:nvSpPr>
        <p:spPr/>
        <p:txBody>
          <a:bodyPr/>
          <a:lstStyle/>
          <a:p>
            <a:fld id="{247E6C33-F4A4-42BF-A773-767148925161}" type="slidenum">
              <a:rPr lang="en-US"/>
              <a:pPr/>
              <a:t>63</a:t>
            </a:fld>
            <a:endParaRPr lang="en-US"/>
          </a:p>
        </p:txBody>
      </p:sp>
      <p:sp>
        <p:nvSpPr>
          <p:cNvPr id="99330" name="Rectangle 2"/>
          <p:cNvSpPr>
            <a:spLocks noGrp="1" noChangeArrowheads="1"/>
          </p:cNvSpPr>
          <p:nvPr>
            <p:ph type="title"/>
          </p:nvPr>
        </p:nvSpPr>
        <p:spPr/>
        <p:txBody>
          <a:bodyPr/>
          <a:lstStyle/>
          <a:p>
            <a:r>
              <a:rPr lang="it-IT"/>
              <a:t>Errori di misura (4)</a:t>
            </a:r>
          </a:p>
        </p:txBody>
      </p:sp>
      <p:sp>
        <p:nvSpPr>
          <p:cNvPr id="99331" name="Rectangle 3"/>
          <p:cNvSpPr>
            <a:spLocks noGrp="1" noChangeArrowheads="1"/>
          </p:cNvSpPr>
          <p:nvPr>
            <p:ph type="body" idx="1"/>
          </p:nvPr>
        </p:nvSpPr>
        <p:spPr/>
        <p:txBody>
          <a:bodyPr/>
          <a:lstStyle/>
          <a:p>
            <a:pPr>
              <a:lnSpc>
                <a:spcPct val="90000"/>
              </a:lnSpc>
            </a:pPr>
            <a:r>
              <a:rPr lang="it-IT" dirty="0"/>
              <a:t>Oltre agli </a:t>
            </a:r>
            <a:r>
              <a:rPr lang="it-IT" dirty="0">
                <a:solidFill>
                  <a:srgbClr val="008000"/>
                </a:solidFill>
              </a:rPr>
              <a:t>errori casuali o statistici</a:t>
            </a:r>
            <a:r>
              <a:rPr lang="it-IT" dirty="0"/>
              <a:t> vi sono gli </a:t>
            </a:r>
            <a:r>
              <a:rPr lang="it-IT" dirty="0">
                <a:solidFill>
                  <a:srgbClr val="FF0000"/>
                </a:solidFill>
              </a:rPr>
              <a:t>errori sistematici</a:t>
            </a:r>
            <a:r>
              <a:rPr lang="it-IT" dirty="0"/>
              <a:t>, ad es. errori di calibrazione, errori di parallasse etc. – in questo caso si può parlare di </a:t>
            </a:r>
            <a:r>
              <a:rPr lang="it-IT" dirty="0">
                <a:solidFill>
                  <a:srgbClr val="FF0000"/>
                </a:solidFill>
              </a:rPr>
              <a:t>accuratezza</a:t>
            </a:r>
            <a:r>
              <a:rPr lang="it-IT" dirty="0"/>
              <a:t>, si può fare un tiro al bersaglio ben raggruppato ma non al centro del bersaglio: serie precisa ma non accurata etc. </a:t>
            </a:r>
            <a:r>
              <a:rPr lang="it-IT" dirty="0">
                <a:solidFill>
                  <a:srgbClr val="990033"/>
                </a:solidFill>
              </a:rPr>
              <a:t>le cose </a:t>
            </a:r>
            <a:r>
              <a:rPr lang="it-IT" u="sng" dirty="0">
                <a:solidFill>
                  <a:srgbClr val="990033"/>
                </a:solidFill>
              </a:rPr>
              <a:t>non</a:t>
            </a:r>
            <a:r>
              <a:rPr lang="it-IT" dirty="0">
                <a:solidFill>
                  <a:srgbClr val="990033"/>
                </a:solidFill>
              </a:rPr>
              <a:t> migliorano aumentando il numero di tentativi</a:t>
            </a:r>
          </a:p>
          <a:p>
            <a:pPr>
              <a:lnSpc>
                <a:spcPct val="90000"/>
              </a:lnSpc>
            </a:pPr>
            <a:r>
              <a:rPr lang="it-IT" dirty="0"/>
              <a:t>Se gli errori casuali sono piccoli rispetto alla </a:t>
            </a:r>
            <a:r>
              <a:rPr lang="it-IT" dirty="0">
                <a:solidFill>
                  <a:srgbClr val="FF0000"/>
                </a:solidFill>
              </a:rPr>
              <a:t>sensibilità</a:t>
            </a:r>
            <a:r>
              <a:rPr lang="it-IT" dirty="0"/>
              <a:t> dello strumento di misura, la lettura sarà sempre la stessa, anche in questo caso non serve aumentare il numero di misure, l’errore è dato dalla sensibilità dello strumento (per es. metà della cifra meno significativa leggibile)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4"/>
          <p:cNvSpPr>
            <a:spLocks noGrp="1"/>
          </p:cNvSpPr>
          <p:nvPr>
            <p:ph type="ftr" sz="quarter" idx="11"/>
          </p:nvPr>
        </p:nvSpPr>
        <p:spPr/>
        <p:txBody>
          <a:bodyPr/>
          <a:lstStyle/>
          <a:p>
            <a:r>
              <a:rPr lang="en-US" smtClean="0"/>
              <a:t>fln mar 13</a:t>
            </a:r>
            <a:endParaRPr lang="en-US"/>
          </a:p>
        </p:txBody>
      </p:sp>
      <p:sp>
        <p:nvSpPr>
          <p:cNvPr id="19" name="Slide Number Placeholder 5"/>
          <p:cNvSpPr>
            <a:spLocks noGrp="1"/>
          </p:cNvSpPr>
          <p:nvPr>
            <p:ph type="sldNum" sz="quarter" idx="12"/>
          </p:nvPr>
        </p:nvSpPr>
        <p:spPr/>
        <p:txBody>
          <a:bodyPr/>
          <a:lstStyle/>
          <a:p>
            <a:fld id="{6998CC0B-2B62-4E55-B257-81E65D30F3C6}" type="slidenum">
              <a:rPr lang="en-US"/>
              <a:pPr/>
              <a:t>64</a:t>
            </a:fld>
            <a:endParaRPr lang="en-US"/>
          </a:p>
        </p:txBody>
      </p:sp>
      <p:sp>
        <p:nvSpPr>
          <p:cNvPr id="118786" name="Rectangle 2"/>
          <p:cNvSpPr>
            <a:spLocks noGrp="1" noChangeArrowheads="1"/>
          </p:cNvSpPr>
          <p:nvPr>
            <p:ph type="title"/>
          </p:nvPr>
        </p:nvSpPr>
        <p:spPr/>
        <p:txBody>
          <a:bodyPr/>
          <a:lstStyle/>
          <a:p>
            <a:r>
              <a:rPr lang="it-IT"/>
              <a:t>Precisione e accuratezza</a:t>
            </a:r>
          </a:p>
        </p:txBody>
      </p:sp>
      <p:sp>
        <p:nvSpPr>
          <p:cNvPr id="118787" name="Rectangle 3"/>
          <p:cNvSpPr>
            <a:spLocks noGrp="1" noChangeArrowheads="1"/>
          </p:cNvSpPr>
          <p:nvPr>
            <p:ph type="body" idx="1"/>
          </p:nvPr>
        </p:nvSpPr>
        <p:spPr>
          <a:xfrm>
            <a:off x="179388" y="1052513"/>
            <a:ext cx="3313112" cy="576262"/>
          </a:xfrm>
        </p:spPr>
        <p:txBody>
          <a:bodyPr/>
          <a:lstStyle/>
          <a:p>
            <a:pPr>
              <a:buFontTx/>
              <a:buNone/>
            </a:pPr>
            <a:r>
              <a:rPr lang="it-IT"/>
              <a:t>Es.: tiro al bersaglio</a:t>
            </a:r>
          </a:p>
        </p:txBody>
      </p:sp>
      <p:pic>
        <p:nvPicPr>
          <p:cNvPr id="118789" name="Picture 5" descr="tiro al bersaglio 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429000"/>
            <a:ext cx="2181225" cy="2222500"/>
          </a:xfrm>
          <a:prstGeom prst="rect">
            <a:avLst/>
          </a:prstGeom>
          <a:noFill/>
          <a:extLst>
            <a:ext uri="{909E8E84-426E-40DD-AFC4-6F175D3DCCD1}">
              <a14:hiddenFill xmlns:a14="http://schemas.microsoft.com/office/drawing/2010/main">
                <a:solidFill>
                  <a:srgbClr val="FFFFFF"/>
                </a:solidFill>
              </a14:hiddenFill>
            </a:ext>
          </a:extLst>
        </p:spPr>
      </p:pic>
      <p:pic>
        <p:nvPicPr>
          <p:cNvPr id="118790" name="Picture 6" descr="tiro al bersaglio 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2205038"/>
            <a:ext cx="2152650" cy="2152650"/>
          </a:xfrm>
          <a:prstGeom prst="rect">
            <a:avLst/>
          </a:prstGeom>
          <a:noFill/>
          <a:extLst>
            <a:ext uri="{909E8E84-426E-40DD-AFC4-6F175D3DCCD1}">
              <a14:hiddenFill xmlns:a14="http://schemas.microsoft.com/office/drawing/2010/main">
                <a:solidFill>
                  <a:srgbClr val="FFFFFF"/>
                </a:solidFill>
              </a14:hiddenFill>
            </a:ext>
          </a:extLst>
        </p:spPr>
      </p:pic>
      <p:pic>
        <p:nvPicPr>
          <p:cNvPr id="118791" name="Picture 7" descr="tiro al bersaglio 3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3716338"/>
            <a:ext cx="2138362" cy="2144712"/>
          </a:xfrm>
          <a:prstGeom prst="rect">
            <a:avLst/>
          </a:prstGeom>
          <a:noFill/>
          <a:extLst>
            <a:ext uri="{909E8E84-426E-40DD-AFC4-6F175D3DCCD1}">
              <a14:hiddenFill xmlns:a14="http://schemas.microsoft.com/office/drawing/2010/main">
                <a:solidFill>
                  <a:srgbClr val="FFFFFF"/>
                </a:solidFill>
              </a14:hiddenFill>
            </a:ext>
          </a:extLst>
        </p:spPr>
      </p:pic>
      <p:sp>
        <p:nvSpPr>
          <p:cNvPr id="118792" name="Text Box 8"/>
          <p:cNvSpPr txBox="1">
            <a:spLocks noChangeArrowheads="1"/>
          </p:cNvSpPr>
          <p:nvPr/>
        </p:nvSpPr>
        <p:spPr bwMode="auto">
          <a:xfrm>
            <a:off x="250825" y="2276475"/>
            <a:ext cx="2955925" cy="944563"/>
          </a:xfrm>
          <a:prstGeom prst="rect">
            <a:avLst/>
          </a:prstGeom>
          <a:noFill/>
          <a:ln w="28575" algn="ctr">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t>mira: </a:t>
            </a:r>
            <a:r>
              <a:rPr lang="it-IT" b="1">
                <a:solidFill>
                  <a:srgbClr val="FF0000"/>
                </a:solidFill>
              </a:rPr>
              <a:t>precisa</a:t>
            </a:r>
            <a:r>
              <a:rPr lang="it-IT" b="1"/>
              <a:t>, </a:t>
            </a:r>
            <a:r>
              <a:rPr lang="it-IT" b="1">
                <a:solidFill>
                  <a:srgbClr val="008000"/>
                </a:solidFill>
              </a:rPr>
              <a:t>accurata</a:t>
            </a:r>
          </a:p>
          <a:p>
            <a:pPr algn="l"/>
            <a:r>
              <a:rPr lang="it-IT" b="1">
                <a:solidFill>
                  <a:srgbClr val="FF0000"/>
                </a:solidFill>
              </a:rPr>
              <a:t>errore casuale piccolo</a:t>
            </a:r>
          </a:p>
          <a:p>
            <a:pPr algn="l"/>
            <a:r>
              <a:rPr lang="it-IT" b="1"/>
              <a:t>    </a:t>
            </a:r>
            <a:r>
              <a:rPr lang="it-IT" b="1">
                <a:solidFill>
                  <a:srgbClr val="008000"/>
                </a:solidFill>
              </a:rPr>
              <a:t>“    sistematico piccolo</a:t>
            </a:r>
          </a:p>
        </p:txBody>
      </p:sp>
      <p:sp>
        <p:nvSpPr>
          <p:cNvPr id="118793" name="Text Box 9"/>
          <p:cNvSpPr txBox="1">
            <a:spLocks noChangeArrowheads="1"/>
          </p:cNvSpPr>
          <p:nvPr/>
        </p:nvSpPr>
        <p:spPr bwMode="auto">
          <a:xfrm>
            <a:off x="5724525" y="1125538"/>
            <a:ext cx="3184525" cy="944562"/>
          </a:xfrm>
          <a:prstGeom prst="rect">
            <a:avLst/>
          </a:prstGeom>
          <a:noFill/>
          <a:ln w="28575" algn="ctr">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t>mira: </a:t>
            </a:r>
            <a:r>
              <a:rPr lang="it-IT" b="1">
                <a:solidFill>
                  <a:srgbClr val="FF0000"/>
                </a:solidFill>
              </a:rPr>
              <a:t>precisa</a:t>
            </a:r>
            <a:r>
              <a:rPr lang="it-IT" b="1"/>
              <a:t>, </a:t>
            </a:r>
            <a:r>
              <a:rPr lang="it-IT" b="1">
                <a:solidFill>
                  <a:srgbClr val="008000"/>
                </a:solidFill>
              </a:rPr>
              <a:t>non accurata</a:t>
            </a:r>
          </a:p>
          <a:p>
            <a:pPr algn="l"/>
            <a:r>
              <a:rPr lang="it-IT" b="1">
                <a:solidFill>
                  <a:srgbClr val="FF0000"/>
                </a:solidFill>
              </a:rPr>
              <a:t>errore casuale piccolo</a:t>
            </a:r>
          </a:p>
          <a:p>
            <a:pPr algn="l"/>
            <a:r>
              <a:rPr lang="it-IT" b="1"/>
              <a:t>    </a:t>
            </a:r>
            <a:r>
              <a:rPr lang="it-IT" b="1">
                <a:solidFill>
                  <a:srgbClr val="008000"/>
                </a:solidFill>
              </a:rPr>
              <a:t>“    sistematico grande</a:t>
            </a:r>
          </a:p>
        </p:txBody>
      </p:sp>
      <p:sp>
        <p:nvSpPr>
          <p:cNvPr id="118794" name="Line 10"/>
          <p:cNvSpPr>
            <a:spLocks noChangeShapeType="1"/>
          </p:cNvSpPr>
          <p:nvPr/>
        </p:nvSpPr>
        <p:spPr bwMode="auto">
          <a:xfrm>
            <a:off x="684213" y="3213100"/>
            <a:ext cx="574675" cy="72072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796" name="Line 12"/>
          <p:cNvSpPr>
            <a:spLocks noChangeShapeType="1"/>
          </p:cNvSpPr>
          <p:nvPr/>
        </p:nvSpPr>
        <p:spPr bwMode="auto">
          <a:xfrm flipH="1">
            <a:off x="5435600" y="2133600"/>
            <a:ext cx="1081088" cy="792163"/>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797" name="Text Box 13"/>
          <p:cNvSpPr txBox="1">
            <a:spLocks noChangeArrowheads="1"/>
          </p:cNvSpPr>
          <p:nvPr/>
        </p:nvSpPr>
        <p:spPr bwMode="auto">
          <a:xfrm>
            <a:off x="3276600" y="4652963"/>
            <a:ext cx="3184525" cy="944562"/>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t>mira: </a:t>
            </a:r>
            <a:r>
              <a:rPr lang="it-IT" b="1">
                <a:solidFill>
                  <a:srgbClr val="FF0000"/>
                </a:solidFill>
              </a:rPr>
              <a:t>non precisa</a:t>
            </a:r>
            <a:r>
              <a:rPr lang="it-IT" b="1"/>
              <a:t>, </a:t>
            </a:r>
            <a:r>
              <a:rPr lang="it-IT" b="1">
                <a:solidFill>
                  <a:srgbClr val="008000"/>
                </a:solidFill>
              </a:rPr>
              <a:t>accurata</a:t>
            </a:r>
          </a:p>
          <a:p>
            <a:pPr algn="l"/>
            <a:r>
              <a:rPr lang="it-IT" b="1">
                <a:solidFill>
                  <a:srgbClr val="FF0000"/>
                </a:solidFill>
              </a:rPr>
              <a:t>errore casuale grande</a:t>
            </a:r>
          </a:p>
          <a:p>
            <a:pPr algn="l"/>
            <a:r>
              <a:rPr lang="it-IT" b="1"/>
              <a:t>    </a:t>
            </a:r>
            <a:r>
              <a:rPr lang="it-IT" b="1">
                <a:solidFill>
                  <a:srgbClr val="008000"/>
                </a:solidFill>
              </a:rPr>
              <a:t>“    sistematico piccolo</a:t>
            </a:r>
          </a:p>
        </p:txBody>
      </p:sp>
      <p:sp>
        <p:nvSpPr>
          <p:cNvPr id="118798" name="Line 14"/>
          <p:cNvSpPr>
            <a:spLocks noChangeShapeType="1"/>
          </p:cNvSpPr>
          <p:nvPr/>
        </p:nvSpPr>
        <p:spPr bwMode="auto">
          <a:xfrm flipV="1">
            <a:off x="6227763" y="5157788"/>
            <a:ext cx="865187" cy="71437"/>
          </a:xfrm>
          <a:prstGeom prst="line">
            <a:avLst/>
          </a:prstGeom>
          <a:noFill/>
          <a:ln w="57150">
            <a:solidFill>
              <a:srgbClr val="99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799" name="Text Box 15"/>
          <p:cNvSpPr txBox="1">
            <a:spLocks noChangeArrowheads="1"/>
          </p:cNvSpPr>
          <p:nvPr/>
        </p:nvSpPr>
        <p:spPr bwMode="auto">
          <a:xfrm>
            <a:off x="755650" y="5995988"/>
            <a:ext cx="1982788" cy="406400"/>
          </a:xfrm>
          <a:prstGeom prst="rect">
            <a:avLst/>
          </a:prstGeom>
          <a:noFill/>
          <a:ln w="9525" algn="ctr">
            <a:solidFill>
              <a:schemeClr val="accent2"/>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b="1">
                <a:solidFill>
                  <a:schemeClr val="accent2"/>
                </a:solidFill>
              </a:rPr>
              <a:t>IV possibilità ?</a:t>
            </a:r>
          </a:p>
        </p:txBody>
      </p:sp>
      <p:sp>
        <p:nvSpPr>
          <p:cNvPr id="118800" name="Text Box 16"/>
          <p:cNvSpPr txBox="1">
            <a:spLocks noChangeArrowheads="1"/>
          </p:cNvSpPr>
          <p:nvPr/>
        </p:nvSpPr>
        <p:spPr bwMode="auto">
          <a:xfrm>
            <a:off x="6372225" y="2492375"/>
            <a:ext cx="1924050" cy="641350"/>
          </a:xfrm>
          <a:prstGeom prst="rect">
            <a:avLst/>
          </a:prstGeom>
          <a:solidFill>
            <a:srgbClr val="00CC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a:solidFill>
                  <a:srgbClr val="CC3300"/>
                </a:solidFill>
              </a:rPr>
              <a:t>l’err. sistem. può </a:t>
            </a:r>
          </a:p>
          <a:p>
            <a:pPr algn="l"/>
            <a:r>
              <a:rPr lang="it-IT">
                <a:solidFill>
                  <a:srgbClr val="CC3300"/>
                </a:solidFill>
              </a:rPr>
              <a:t>essere corretto</a:t>
            </a:r>
          </a:p>
        </p:txBody>
      </p:sp>
      <p:sp>
        <p:nvSpPr>
          <p:cNvPr id="118801" name="Text Box 17"/>
          <p:cNvSpPr txBox="1">
            <a:spLocks noChangeArrowheads="1"/>
          </p:cNvSpPr>
          <p:nvPr/>
        </p:nvSpPr>
        <p:spPr bwMode="auto">
          <a:xfrm>
            <a:off x="5003800" y="5805488"/>
            <a:ext cx="2513013" cy="366712"/>
          </a:xfrm>
          <a:prstGeom prst="rect">
            <a:avLst/>
          </a:prstGeom>
          <a:solidFill>
            <a:srgbClr val="00CC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a:solidFill>
                  <a:srgbClr val="CC3300"/>
                </a:solidFill>
              </a:rPr>
              <a:t>basta insistere (</a:t>
            </a:r>
            <a:r>
              <a:rPr lang="en-US">
                <a:solidFill>
                  <a:srgbClr val="CC3300"/>
                </a:solidFill>
                <a:cs typeface="Arial" pitchFamily="34" charset="0"/>
              </a:rPr>
              <a:t>~1/√n)</a:t>
            </a:r>
            <a:r>
              <a:rPr lang="it-IT">
                <a:solidFill>
                  <a:srgbClr val="CC3300"/>
                </a:solidFill>
              </a:rPr>
              <a:t> </a:t>
            </a:r>
          </a:p>
        </p:txBody>
      </p:sp>
      <p:pic>
        <p:nvPicPr>
          <p:cNvPr id="118802" name="Picture 18" descr="targ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938" y="981075"/>
            <a:ext cx="1104900" cy="1104900"/>
          </a:xfrm>
          <a:prstGeom prst="rect">
            <a:avLst/>
          </a:prstGeom>
          <a:noFill/>
          <a:extLst>
            <a:ext uri="{909E8E84-426E-40DD-AFC4-6F175D3DCCD1}">
              <a14:hiddenFill xmlns:a14="http://schemas.microsoft.com/office/drawing/2010/main">
                <a:solidFill>
                  <a:srgbClr val="F3FFFE"/>
                </a:solidFill>
              </a14:hiddenFill>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 13</a:t>
            </a:r>
            <a:endParaRPr lang="en-US"/>
          </a:p>
        </p:txBody>
      </p:sp>
      <p:sp>
        <p:nvSpPr>
          <p:cNvPr id="9" name="Slide Number Placeholder 5"/>
          <p:cNvSpPr>
            <a:spLocks noGrp="1"/>
          </p:cNvSpPr>
          <p:nvPr>
            <p:ph type="sldNum" sz="quarter" idx="12"/>
          </p:nvPr>
        </p:nvSpPr>
        <p:spPr/>
        <p:txBody>
          <a:bodyPr/>
          <a:lstStyle/>
          <a:p>
            <a:fld id="{398A753F-7F9F-412D-9BF7-80E4FF5F9F51}" type="slidenum">
              <a:rPr lang="en-US"/>
              <a:pPr/>
              <a:t>65</a:t>
            </a:fld>
            <a:endParaRPr lang="en-US"/>
          </a:p>
        </p:txBody>
      </p:sp>
      <p:sp>
        <p:nvSpPr>
          <p:cNvPr id="91138" name="Rectangle 2"/>
          <p:cNvSpPr>
            <a:spLocks noGrp="1" noChangeArrowheads="1"/>
          </p:cNvSpPr>
          <p:nvPr>
            <p:ph type="title"/>
          </p:nvPr>
        </p:nvSpPr>
        <p:spPr/>
        <p:txBody>
          <a:bodyPr/>
          <a:lstStyle/>
          <a:p>
            <a:r>
              <a:rPr lang="it-IT"/>
              <a:t>Notazione scientifica e cifre significative</a:t>
            </a:r>
          </a:p>
        </p:txBody>
      </p:sp>
      <p:sp>
        <p:nvSpPr>
          <p:cNvPr id="91139" name="Rectangle 3"/>
          <p:cNvSpPr>
            <a:spLocks noGrp="1" noChangeArrowheads="1"/>
          </p:cNvSpPr>
          <p:nvPr>
            <p:ph type="body" idx="1"/>
          </p:nvPr>
        </p:nvSpPr>
        <p:spPr>
          <a:solidFill>
            <a:srgbClr val="F3FFFE"/>
          </a:solidFill>
        </p:spPr>
        <p:txBody>
          <a:bodyPr/>
          <a:lstStyle/>
          <a:p>
            <a:pPr>
              <a:lnSpc>
                <a:spcPct val="90000"/>
              </a:lnSpc>
            </a:pPr>
            <a:r>
              <a:rPr lang="it-IT" sz="2600" dirty="0"/>
              <a:t>In seguito alla scelta dell’unità di misura potremo avere grandezze con valori molto più grandi (piccoli) di 1 ad es. sono scomode da scrivere</a:t>
            </a:r>
          </a:p>
          <a:p>
            <a:pPr>
              <a:lnSpc>
                <a:spcPct val="90000"/>
              </a:lnSpc>
              <a:buFontTx/>
              <a:buNone/>
            </a:pPr>
            <a:r>
              <a:rPr lang="it-IT" sz="2600" dirty="0"/>
              <a:t>    </a:t>
            </a:r>
            <a:r>
              <a:rPr lang="el-GR" sz="2600" dirty="0">
                <a:solidFill>
                  <a:srgbClr val="008000"/>
                </a:solidFill>
                <a:cs typeface="Arial" pitchFamily="34" charset="0"/>
              </a:rPr>
              <a:t>λ</a:t>
            </a:r>
            <a:r>
              <a:rPr lang="it-IT" sz="2600" baseline="-25000" dirty="0">
                <a:solidFill>
                  <a:srgbClr val="008000"/>
                </a:solidFill>
                <a:cs typeface="Arial" pitchFamily="34" charset="0"/>
              </a:rPr>
              <a:t>D</a:t>
            </a:r>
            <a:r>
              <a:rPr lang="it-IT" sz="2600" dirty="0">
                <a:solidFill>
                  <a:srgbClr val="008000"/>
                </a:solidFill>
                <a:cs typeface="Arial" pitchFamily="34" charset="0"/>
              </a:rPr>
              <a:t> = 0.000000589 m            (riga del Na, giallo)</a:t>
            </a:r>
          </a:p>
          <a:p>
            <a:pPr>
              <a:lnSpc>
                <a:spcPct val="90000"/>
              </a:lnSpc>
              <a:buFontTx/>
              <a:buNone/>
            </a:pPr>
            <a:r>
              <a:rPr lang="it-IT" sz="2600" dirty="0">
                <a:cs typeface="Arial" pitchFamily="34" charset="0"/>
              </a:rPr>
              <a:t>    </a:t>
            </a:r>
            <a:r>
              <a:rPr lang="it-IT" sz="2600" dirty="0" err="1">
                <a:cs typeface="Arial" pitchFamily="34" charset="0"/>
              </a:rPr>
              <a:t>d</a:t>
            </a:r>
            <a:r>
              <a:rPr lang="it-IT" sz="2600" baseline="-25000" dirty="0" err="1">
                <a:cs typeface="Arial" pitchFamily="34" charset="0"/>
              </a:rPr>
              <a:t>TS</a:t>
            </a:r>
            <a:r>
              <a:rPr lang="it-IT" sz="2600" dirty="0">
                <a:cs typeface="Arial" pitchFamily="34" charset="0"/>
              </a:rPr>
              <a:t> = 149600000000 m       (&lt;d&gt; terra-sole)</a:t>
            </a:r>
          </a:p>
          <a:p>
            <a:pPr>
              <a:lnSpc>
                <a:spcPct val="90000"/>
              </a:lnSpc>
            </a:pPr>
            <a:r>
              <a:rPr lang="it-IT" sz="2600" dirty="0">
                <a:cs typeface="Arial" pitchFamily="34" charset="0"/>
              </a:rPr>
              <a:t>Si usa la notazione scientifica separando le </a:t>
            </a:r>
            <a:r>
              <a:rPr lang="it-IT" sz="2600" u="sng" dirty="0">
                <a:solidFill>
                  <a:srgbClr val="FF0000"/>
                </a:solidFill>
                <a:cs typeface="Arial" pitchFamily="34" charset="0"/>
              </a:rPr>
              <a:t>cifre significative</a:t>
            </a:r>
            <a:r>
              <a:rPr lang="it-IT" sz="2600" dirty="0">
                <a:cs typeface="Arial" pitchFamily="34" charset="0"/>
              </a:rPr>
              <a:t> dalla </a:t>
            </a:r>
            <a:r>
              <a:rPr lang="it-IT" sz="2600" u="sng" dirty="0">
                <a:solidFill>
                  <a:srgbClr val="990033"/>
                </a:solidFill>
                <a:cs typeface="Arial" pitchFamily="34" charset="0"/>
              </a:rPr>
              <a:t>potenza di 10</a:t>
            </a:r>
            <a:r>
              <a:rPr lang="it-IT" sz="2600" dirty="0">
                <a:solidFill>
                  <a:srgbClr val="990033"/>
                </a:solidFill>
                <a:cs typeface="Arial" pitchFamily="34" charset="0"/>
              </a:rPr>
              <a:t> (ordine di grandezza</a:t>
            </a:r>
            <a:r>
              <a:rPr lang="it-IT" sz="2600" dirty="0">
                <a:cs typeface="Arial" pitchFamily="34" charset="0"/>
              </a:rPr>
              <a:t>), si scrive la cifra più significativa ≠ 0 (quella che corrisponde alla potenza di 10 più elevata) prima del </a:t>
            </a:r>
            <a:r>
              <a:rPr lang="it-IT" sz="2600" b="1" dirty="0">
                <a:cs typeface="Arial" pitchFamily="34" charset="0"/>
              </a:rPr>
              <a:t>.</a:t>
            </a:r>
            <a:r>
              <a:rPr lang="it-IT" sz="2600" dirty="0">
                <a:cs typeface="Arial" pitchFamily="34" charset="0"/>
              </a:rPr>
              <a:t> (punto) e le altre cifre significative dopo il </a:t>
            </a:r>
            <a:r>
              <a:rPr lang="it-IT" sz="2600" b="1" dirty="0">
                <a:cs typeface="Arial" pitchFamily="34" charset="0"/>
              </a:rPr>
              <a:t>.</a:t>
            </a:r>
            <a:r>
              <a:rPr lang="it-IT" sz="2600" dirty="0">
                <a:cs typeface="Arial" pitchFamily="34" charset="0"/>
              </a:rPr>
              <a:t>   </a:t>
            </a:r>
          </a:p>
          <a:p>
            <a:pPr>
              <a:lnSpc>
                <a:spcPct val="90000"/>
              </a:lnSpc>
              <a:buFontTx/>
              <a:buNone/>
            </a:pPr>
            <a:r>
              <a:rPr lang="it-IT" sz="2600" dirty="0">
                <a:cs typeface="Arial" pitchFamily="34" charset="0"/>
              </a:rPr>
              <a:t>    </a:t>
            </a:r>
            <a:r>
              <a:rPr lang="el-GR" sz="2600" dirty="0">
                <a:solidFill>
                  <a:srgbClr val="008000"/>
                </a:solidFill>
                <a:cs typeface="Arial" pitchFamily="34" charset="0"/>
              </a:rPr>
              <a:t>λ</a:t>
            </a:r>
            <a:r>
              <a:rPr lang="it-IT" sz="2600" baseline="-25000" dirty="0">
                <a:solidFill>
                  <a:srgbClr val="008000"/>
                </a:solidFill>
                <a:cs typeface="Arial" pitchFamily="34" charset="0"/>
              </a:rPr>
              <a:t>D</a:t>
            </a:r>
            <a:r>
              <a:rPr lang="it-IT" sz="2600" dirty="0">
                <a:solidFill>
                  <a:srgbClr val="008000"/>
                </a:solidFill>
                <a:cs typeface="Arial" pitchFamily="34" charset="0"/>
              </a:rPr>
              <a:t> = 5</a:t>
            </a:r>
            <a:r>
              <a:rPr lang="it-IT" sz="2600" b="1" dirty="0">
                <a:solidFill>
                  <a:srgbClr val="008000"/>
                </a:solidFill>
                <a:cs typeface="Arial" pitchFamily="34" charset="0"/>
              </a:rPr>
              <a:t>.</a:t>
            </a:r>
            <a:r>
              <a:rPr lang="it-IT" sz="2600" dirty="0">
                <a:solidFill>
                  <a:srgbClr val="008000"/>
                </a:solidFill>
                <a:cs typeface="Arial" pitchFamily="34" charset="0"/>
              </a:rPr>
              <a:t>89 x 10</a:t>
            </a:r>
            <a:r>
              <a:rPr lang="it-IT" sz="2600" baseline="30000" dirty="0">
                <a:solidFill>
                  <a:srgbClr val="008000"/>
                </a:solidFill>
                <a:cs typeface="Arial" pitchFamily="34" charset="0"/>
              </a:rPr>
              <a:t>-7</a:t>
            </a:r>
            <a:r>
              <a:rPr lang="it-IT" sz="2600" dirty="0">
                <a:solidFill>
                  <a:srgbClr val="008000"/>
                </a:solidFill>
                <a:cs typeface="Arial" pitchFamily="34" charset="0"/>
              </a:rPr>
              <a:t> m                     (3 cifre significative)</a:t>
            </a:r>
          </a:p>
          <a:p>
            <a:pPr>
              <a:lnSpc>
                <a:spcPct val="90000"/>
              </a:lnSpc>
              <a:buFontTx/>
              <a:buNone/>
            </a:pPr>
            <a:r>
              <a:rPr lang="it-IT" sz="2600" dirty="0">
                <a:cs typeface="Arial" pitchFamily="34" charset="0"/>
              </a:rPr>
              <a:t>    </a:t>
            </a:r>
            <a:r>
              <a:rPr lang="it-IT" sz="2600" dirty="0" err="1">
                <a:cs typeface="Arial" pitchFamily="34" charset="0"/>
              </a:rPr>
              <a:t>d</a:t>
            </a:r>
            <a:r>
              <a:rPr lang="it-IT" sz="2600" baseline="-25000" dirty="0" err="1">
                <a:cs typeface="Arial" pitchFamily="34" charset="0"/>
              </a:rPr>
              <a:t>TS</a:t>
            </a:r>
            <a:r>
              <a:rPr lang="it-IT" sz="2600" dirty="0">
                <a:cs typeface="Arial" pitchFamily="34" charset="0"/>
              </a:rPr>
              <a:t> = 1</a:t>
            </a:r>
            <a:r>
              <a:rPr lang="it-IT" sz="2600" b="1" dirty="0">
                <a:cs typeface="Arial" pitchFamily="34" charset="0"/>
              </a:rPr>
              <a:t>.</a:t>
            </a:r>
            <a:r>
              <a:rPr lang="it-IT" sz="2600" dirty="0">
                <a:cs typeface="Arial" pitchFamily="34" charset="0"/>
              </a:rPr>
              <a:t>4960 x 10</a:t>
            </a:r>
            <a:r>
              <a:rPr lang="it-IT" sz="2600" baseline="30000" dirty="0">
                <a:cs typeface="Arial" pitchFamily="34" charset="0"/>
              </a:rPr>
              <a:t>11</a:t>
            </a:r>
            <a:r>
              <a:rPr lang="it-IT" sz="2600" dirty="0">
                <a:cs typeface="Arial" pitchFamily="34" charset="0"/>
              </a:rPr>
              <a:t> m               (5 cifre significative)</a:t>
            </a:r>
            <a:endParaRPr lang="el-GR" sz="2600" dirty="0">
              <a:cs typeface="Arial" pitchFamily="34" charset="0"/>
            </a:endParaRPr>
          </a:p>
        </p:txBody>
      </p:sp>
      <p:grpSp>
        <p:nvGrpSpPr>
          <p:cNvPr id="91142" name="Group 6"/>
          <p:cNvGrpSpPr>
            <a:grpSpLocks/>
          </p:cNvGrpSpPr>
          <p:nvPr/>
        </p:nvGrpSpPr>
        <p:grpSpPr bwMode="auto">
          <a:xfrm>
            <a:off x="323850" y="5734050"/>
            <a:ext cx="2238375" cy="793750"/>
            <a:chOff x="204" y="3612"/>
            <a:chExt cx="1410" cy="500"/>
          </a:xfrm>
        </p:grpSpPr>
        <p:sp>
          <p:nvSpPr>
            <p:cNvPr id="91140" name="Text Box 4"/>
            <p:cNvSpPr txBox="1">
              <a:spLocks noChangeArrowheads="1"/>
            </p:cNvSpPr>
            <p:nvPr/>
          </p:nvSpPr>
          <p:spPr bwMode="auto">
            <a:xfrm>
              <a:off x="204" y="3702"/>
              <a:ext cx="1410" cy="410"/>
            </a:xfrm>
            <a:prstGeom prst="rect">
              <a:avLst/>
            </a:prstGeom>
            <a:noFill/>
            <a:ln w="952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solidFill>
                    <a:srgbClr val="008000"/>
                  </a:solidFill>
                </a:rPr>
                <a:t>NB  lo 0 indicato</a:t>
              </a:r>
            </a:p>
            <a:p>
              <a:pPr algn="l"/>
              <a:r>
                <a:rPr lang="it-IT" b="1">
                  <a:solidFill>
                    <a:srgbClr val="008000"/>
                  </a:solidFill>
                </a:rPr>
                <a:t>a dx è significativo</a:t>
              </a:r>
            </a:p>
          </p:txBody>
        </p:sp>
        <p:sp>
          <p:nvSpPr>
            <p:cNvPr id="91141" name="Line 5"/>
            <p:cNvSpPr>
              <a:spLocks noChangeShapeType="1"/>
            </p:cNvSpPr>
            <p:nvPr/>
          </p:nvSpPr>
          <p:spPr bwMode="auto">
            <a:xfrm flipV="1">
              <a:off x="1474" y="3612"/>
              <a:ext cx="136" cy="226"/>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1142"/>
                                        </p:tgtEl>
                                        <p:attrNameLst>
                                          <p:attrName>style.visibility</p:attrName>
                                        </p:attrNameLst>
                                      </p:cBhvr>
                                      <p:to>
                                        <p:strVal val="visible"/>
                                      </p:to>
                                    </p:set>
                                    <p:anim calcmode="lin" valueType="num">
                                      <p:cBhvr additive="base">
                                        <p:cTn id="7" dur="500" fill="hold"/>
                                        <p:tgtEl>
                                          <p:spTgt spid="91142"/>
                                        </p:tgtEl>
                                        <p:attrNameLst>
                                          <p:attrName>ppt_x</p:attrName>
                                        </p:attrNameLst>
                                      </p:cBhvr>
                                      <p:tavLst>
                                        <p:tav tm="0">
                                          <p:val>
                                            <p:strVal val="#ppt_x"/>
                                          </p:val>
                                        </p:tav>
                                        <p:tav tm="100000">
                                          <p:val>
                                            <p:strVal val="#ppt_x"/>
                                          </p:val>
                                        </p:tav>
                                      </p:tavLst>
                                    </p:anim>
                                    <p:anim calcmode="lin" valueType="num">
                                      <p:cBhvr additive="base">
                                        <p:cTn id="8" dur="500" fill="hold"/>
                                        <p:tgtEl>
                                          <p:spTgt spid="911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13</a:t>
            </a:r>
            <a:endParaRPr lang="en-US"/>
          </a:p>
        </p:txBody>
      </p:sp>
      <p:sp>
        <p:nvSpPr>
          <p:cNvPr id="6" name="Slide Number Placeholder 5"/>
          <p:cNvSpPr>
            <a:spLocks noGrp="1"/>
          </p:cNvSpPr>
          <p:nvPr>
            <p:ph type="sldNum" sz="quarter" idx="12"/>
          </p:nvPr>
        </p:nvSpPr>
        <p:spPr/>
        <p:txBody>
          <a:bodyPr/>
          <a:lstStyle/>
          <a:p>
            <a:fld id="{66069AC2-2083-4FAB-869D-263E4B4C811A}" type="slidenum">
              <a:rPr lang="en-US"/>
              <a:pPr/>
              <a:t>66</a:t>
            </a:fld>
            <a:endParaRPr lang="en-US"/>
          </a:p>
        </p:txBody>
      </p:sp>
      <p:sp>
        <p:nvSpPr>
          <p:cNvPr id="119810" name="Rectangle 2"/>
          <p:cNvSpPr>
            <a:spLocks noGrp="1" noChangeArrowheads="1"/>
          </p:cNvSpPr>
          <p:nvPr>
            <p:ph type="title"/>
          </p:nvPr>
        </p:nvSpPr>
        <p:spPr/>
        <p:txBody>
          <a:bodyPr/>
          <a:lstStyle/>
          <a:p>
            <a:r>
              <a:rPr lang="it-IT"/>
              <a:t>Notazione scientifica e cifre significative (2)</a:t>
            </a:r>
          </a:p>
        </p:txBody>
      </p:sp>
      <p:sp>
        <p:nvSpPr>
          <p:cNvPr id="119811" name="Rectangle 3"/>
          <p:cNvSpPr>
            <a:spLocks noGrp="1" noChangeArrowheads="1"/>
          </p:cNvSpPr>
          <p:nvPr>
            <p:ph type="body" idx="1"/>
          </p:nvPr>
        </p:nvSpPr>
        <p:spPr/>
        <p:txBody>
          <a:bodyPr/>
          <a:lstStyle/>
          <a:p>
            <a:r>
              <a:rPr lang="it-IT" i="1" u="sng" dirty="0"/>
              <a:t>contare gli zeri è </a:t>
            </a:r>
            <a:r>
              <a:rPr lang="it-IT" i="1" u="sng" dirty="0" smtClean="0"/>
              <a:t>perverso</a:t>
            </a:r>
            <a:r>
              <a:rPr lang="it-IT" dirty="0" smtClean="0"/>
              <a:t> (specie </a:t>
            </a:r>
            <a:r>
              <a:rPr lang="it-IT" dirty="0"/>
              <a:t>quando sono molti) e produce errori di ordini di grandezza (specie quando sono molti), molto più gravi degli errori sulla 3a cifra significativa – assumendo uno stipendio mensile di 4 cifre, </a:t>
            </a:r>
            <a:r>
              <a:rPr lang="it-IT" dirty="0">
                <a:solidFill>
                  <a:schemeClr val="accent2"/>
                </a:solidFill>
              </a:rPr>
              <a:t>è preferibile subire una riduzione di 10 E o di un fattore 10?</a:t>
            </a:r>
          </a:p>
          <a:p>
            <a:r>
              <a:rPr lang="it-IT" dirty="0"/>
              <a:t>usate la notazione scientifica quando serve – è inutile scrivere 2.36 </a:t>
            </a:r>
            <a:r>
              <a:rPr lang="en-US" dirty="0">
                <a:cs typeface="Arial" pitchFamily="34" charset="0"/>
              </a:rPr>
              <a:t>·</a:t>
            </a:r>
            <a:r>
              <a:rPr lang="it-IT" dirty="0"/>
              <a:t>10</a:t>
            </a:r>
            <a:r>
              <a:rPr lang="it-IT" baseline="30000" dirty="0"/>
              <a:t>0</a:t>
            </a:r>
            <a:r>
              <a:rPr lang="it-IT" dirty="0"/>
              <a:t> visto che </a:t>
            </a:r>
            <a:r>
              <a:rPr lang="it-IT" dirty="0">
                <a:solidFill>
                  <a:srgbClr val="009900"/>
                </a:solidFill>
              </a:rPr>
              <a:t>n</a:t>
            </a:r>
            <a:r>
              <a:rPr lang="it-IT" baseline="30000" dirty="0">
                <a:solidFill>
                  <a:srgbClr val="009900"/>
                </a:solidFill>
              </a:rPr>
              <a:t>0</a:t>
            </a:r>
            <a:r>
              <a:rPr lang="it-IT" dirty="0">
                <a:solidFill>
                  <a:srgbClr val="009900"/>
                </a:solidFill>
              </a:rPr>
              <a:t> = 1 </a:t>
            </a:r>
            <a:r>
              <a:rPr lang="it-IT" dirty="0">
                <a:solidFill>
                  <a:srgbClr val="009900"/>
                </a:solidFill>
                <a:latin typeface="OpenSymbol" pitchFamily="2" charset="0"/>
              </a:rPr>
              <a:t></a:t>
            </a:r>
            <a:r>
              <a:rPr lang="it-IT" dirty="0">
                <a:solidFill>
                  <a:srgbClr val="009900"/>
                </a:solidFill>
              </a:rPr>
              <a:t>n</a:t>
            </a:r>
          </a:p>
          <a:p>
            <a:r>
              <a:rPr lang="it-IT" dirty="0"/>
              <a:t>ricordate che però somme/sottrazioni si fanno in colonna 3.45 + 8.32 </a:t>
            </a:r>
            <a:r>
              <a:rPr lang="en-US" dirty="0">
                <a:cs typeface="Arial" pitchFamily="34" charset="0"/>
              </a:rPr>
              <a:t>·</a:t>
            </a:r>
            <a:r>
              <a:rPr lang="it-IT" dirty="0"/>
              <a:t>10</a:t>
            </a:r>
            <a:r>
              <a:rPr lang="it-IT" baseline="30000" dirty="0"/>
              <a:t>-1</a:t>
            </a:r>
            <a:r>
              <a:rPr lang="it-IT" dirty="0"/>
              <a:t> = 34.5 </a:t>
            </a:r>
            <a:r>
              <a:rPr lang="en-US" dirty="0">
                <a:cs typeface="Arial" pitchFamily="34" charset="0"/>
              </a:rPr>
              <a:t>·</a:t>
            </a:r>
            <a:r>
              <a:rPr lang="it-IT" dirty="0"/>
              <a:t>10</a:t>
            </a:r>
            <a:r>
              <a:rPr lang="it-IT" baseline="30000" dirty="0"/>
              <a:t>-1</a:t>
            </a:r>
            <a:r>
              <a:rPr lang="it-IT" dirty="0"/>
              <a:t> + 8.32 </a:t>
            </a:r>
            <a:r>
              <a:rPr lang="en-US" dirty="0">
                <a:cs typeface="Arial" pitchFamily="34" charset="0"/>
              </a:rPr>
              <a:t>·</a:t>
            </a:r>
            <a:r>
              <a:rPr lang="it-IT" dirty="0"/>
              <a:t>10</a:t>
            </a:r>
            <a:r>
              <a:rPr lang="it-IT" baseline="30000" dirty="0"/>
              <a:t>-1</a:t>
            </a:r>
            <a:r>
              <a:rPr lang="it-IT" dirty="0"/>
              <a:t> = 42.82 </a:t>
            </a:r>
            <a:r>
              <a:rPr lang="en-US" dirty="0">
                <a:cs typeface="Arial" pitchFamily="34" charset="0"/>
              </a:rPr>
              <a:t>·</a:t>
            </a:r>
            <a:r>
              <a:rPr lang="it-IT" dirty="0"/>
              <a:t>10</a:t>
            </a:r>
            <a:r>
              <a:rPr lang="it-IT" baseline="30000" dirty="0"/>
              <a:t>-1 </a:t>
            </a:r>
            <a:r>
              <a:rPr lang="it-IT" dirty="0"/>
              <a:t>= 4.282</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13</a:t>
            </a:r>
            <a:endParaRPr lang="en-US"/>
          </a:p>
        </p:txBody>
      </p:sp>
      <p:sp>
        <p:nvSpPr>
          <p:cNvPr id="6" name="Slide Number Placeholder 5"/>
          <p:cNvSpPr>
            <a:spLocks noGrp="1"/>
          </p:cNvSpPr>
          <p:nvPr>
            <p:ph type="sldNum" sz="quarter" idx="12"/>
          </p:nvPr>
        </p:nvSpPr>
        <p:spPr/>
        <p:txBody>
          <a:bodyPr/>
          <a:lstStyle/>
          <a:p>
            <a:fld id="{8B3C029C-53D3-4077-BAA4-9C0D81A8C396}" type="slidenum">
              <a:rPr lang="en-US"/>
              <a:pPr/>
              <a:t>67</a:t>
            </a:fld>
            <a:endParaRPr lang="en-US"/>
          </a:p>
        </p:txBody>
      </p:sp>
      <p:sp>
        <p:nvSpPr>
          <p:cNvPr id="92162" name="Rectangle 2"/>
          <p:cNvSpPr>
            <a:spLocks noGrp="1" noChangeArrowheads="1"/>
          </p:cNvSpPr>
          <p:nvPr>
            <p:ph type="title"/>
          </p:nvPr>
        </p:nvSpPr>
        <p:spPr/>
        <p:txBody>
          <a:bodyPr/>
          <a:lstStyle/>
          <a:p>
            <a:r>
              <a:rPr lang="it-IT"/>
              <a:t>Cifre significative (3)</a:t>
            </a:r>
          </a:p>
        </p:txBody>
      </p:sp>
      <p:sp>
        <p:nvSpPr>
          <p:cNvPr id="92163" name="Rectangle 3"/>
          <p:cNvSpPr>
            <a:spLocks noGrp="1" noChangeArrowheads="1"/>
          </p:cNvSpPr>
          <p:nvPr>
            <p:ph type="body" idx="1"/>
          </p:nvPr>
        </p:nvSpPr>
        <p:spPr>
          <a:xfrm>
            <a:off x="179388" y="1052513"/>
            <a:ext cx="8713787" cy="5184775"/>
          </a:xfrm>
          <a:noFill/>
          <a:extLst>
            <a:ext uri="{909E8E84-426E-40DD-AFC4-6F175D3DCCD1}">
              <a14:hiddenFill xmlns:a14="http://schemas.microsoft.com/office/drawing/2010/main">
                <a:solidFill>
                  <a:schemeClr val="bg1"/>
                </a:solidFill>
              </a14:hiddenFill>
            </a:ext>
          </a:extLst>
        </p:spPr>
        <p:txBody>
          <a:bodyPr lIns="54000" rIns="54000"/>
          <a:lstStyle/>
          <a:p>
            <a:pPr>
              <a:lnSpc>
                <a:spcPct val="80000"/>
              </a:lnSpc>
            </a:pPr>
            <a:r>
              <a:rPr lang="it-IT" sz="2400" dirty="0"/>
              <a:t>Ad es. il valore del numero di Avogadro è misurato con grande precisione </a:t>
            </a:r>
          </a:p>
          <a:p>
            <a:pPr>
              <a:lnSpc>
                <a:spcPct val="80000"/>
              </a:lnSpc>
              <a:buFontTx/>
              <a:buNone/>
            </a:pPr>
            <a:r>
              <a:rPr lang="it-IT" sz="2400" dirty="0"/>
              <a:t>    N</a:t>
            </a:r>
            <a:r>
              <a:rPr lang="it-IT" sz="2400" baseline="-25000" dirty="0"/>
              <a:t>A</a:t>
            </a:r>
            <a:r>
              <a:rPr lang="it-IT" sz="2400" dirty="0"/>
              <a:t> = (6.0221415</a:t>
            </a:r>
            <a:r>
              <a:rPr lang="en-US" sz="2400" dirty="0">
                <a:cs typeface="Arial" pitchFamily="34" charset="0"/>
              </a:rPr>
              <a:t>±0.00000010) x 10</a:t>
            </a:r>
            <a:r>
              <a:rPr lang="en-US" sz="2400" baseline="30000" dirty="0">
                <a:cs typeface="Arial" pitchFamily="34" charset="0"/>
              </a:rPr>
              <a:t>23</a:t>
            </a:r>
            <a:r>
              <a:rPr lang="en-US" sz="2400" dirty="0">
                <a:cs typeface="Arial" pitchFamily="34" charset="0"/>
              </a:rPr>
              <a:t> moli</a:t>
            </a:r>
            <a:r>
              <a:rPr lang="en-US" sz="2400" baseline="30000" dirty="0">
                <a:cs typeface="Arial" pitchFamily="34" charset="0"/>
              </a:rPr>
              <a:t>-1</a:t>
            </a:r>
          </a:p>
          <a:p>
            <a:pPr>
              <a:lnSpc>
                <a:spcPct val="80000"/>
              </a:lnSpc>
              <a:buFontTx/>
              <a:buNone/>
            </a:pPr>
            <a:r>
              <a:rPr lang="en-US" sz="2400" dirty="0">
                <a:cs typeface="Arial" pitchFamily="34" charset="0"/>
              </a:rPr>
              <a:t>    </a:t>
            </a:r>
            <a:r>
              <a:rPr lang="en-US" sz="2400" dirty="0" err="1">
                <a:cs typeface="Arial" pitchFamily="34" charset="0"/>
              </a:rPr>
              <a:t>cioè</a:t>
            </a:r>
            <a:r>
              <a:rPr lang="en-US" sz="2400" dirty="0">
                <a:cs typeface="Arial" pitchFamily="34" charset="0"/>
              </a:rPr>
              <a:t> è </a:t>
            </a:r>
            <a:r>
              <a:rPr lang="en-US" sz="2400" dirty="0" err="1">
                <a:cs typeface="Arial" pitchFamily="34" charset="0"/>
              </a:rPr>
              <a:t>noto</a:t>
            </a:r>
            <a:r>
              <a:rPr lang="en-US" sz="2400" dirty="0">
                <a:cs typeface="Arial" pitchFamily="34" charset="0"/>
              </a:rPr>
              <a:t>/</a:t>
            </a:r>
            <a:r>
              <a:rPr lang="en-US" sz="2400" dirty="0" err="1">
                <a:cs typeface="Arial" pitchFamily="34" charset="0"/>
              </a:rPr>
              <a:t>misurato</a:t>
            </a:r>
            <a:r>
              <a:rPr lang="en-US" sz="2400" dirty="0">
                <a:cs typeface="Arial" pitchFamily="34" charset="0"/>
              </a:rPr>
              <a:t> con 7 </a:t>
            </a:r>
            <a:r>
              <a:rPr lang="en-US" sz="2400" dirty="0" err="1">
                <a:cs typeface="Arial" pitchFamily="34" charset="0"/>
              </a:rPr>
              <a:t>cifre</a:t>
            </a:r>
            <a:r>
              <a:rPr lang="en-US" sz="2400" dirty="0">
                <a:cs typeface="Arial" pitchFamily="34" charset="0"/>
              </a:rPr>
              <a:t> </a:t>
            </a:r>
            <a:r>
              <a:rPr lang="en-US" sz="2400" dirty="0" err="1">
                <a:cs typeface="Arial" pitchFamily="34" charset="0"/>
              </a:rPr>
              <a:t>significative</a:t>
            </a:r>
            <a:r>
              <a:rPr lang="en-US" sz="2400" dirty="0">
                <a:cs typeface="Arial" pitchFamily="34" charset="0"/>
              </a:rPr>
              <a:t> (con un </a:t>
            </a:r>
            <a:r>
              <a:rPr lang="en-US" sz="2400" dirty="0" err="1">
                <a:cs typeface="Arial" pitchFamily="34" charset="0"/>
              </a:rPr>
              <a:t>errore</a:t>
            </a:r>
            <a:r>
              <a:rPr lang="en-US" sz="2400" dirty="0">
                <a:cs typeface="Arial" pitchFamily="34" charset="0"/>
              </a:rPr>
              <a:t> </a:t>
            </a:r>
            <a:r>
              <a:rPr lang="en-US" sz="2400" dirty="0" err="1">
                <a:cs typeface="Arial" pitchFamily="34" charset="0"/>
              </a:rPr>
              <a:t>relativo</a:t>
            </a:r>
            <a:r>
              <a:rPr lang="en-US" sz="2400" dirty="0">
                <a:cs typeface="Arial" pitchFamily="34" charset="0"/>
              </a:rPr>
              <a:t> di 0.17 </a:t>
            </a:r>
            <a:r>
              <a:rPr lang="en-US" sz="2400" dirty="0" err="1">
                <a:solidFill>
                  <a:srgbClr val="FF0000"/>
                </a:solidFill>
                <a:cs typeface="Arial" pitchFamily="34" charset="0"/>
              </a:rPr>
              <a:t>p</a:t>
            </a:r>
            <a:r>
              <a:rPr lang="en-US" sz="2400" dirty="0" err="1">
                <a:cs typeface="Arial" pitchFamily="34" charset="0"/>
              </a:rPr>
              <a:t>arti</a:t>
            </a:r>
            <a:r>
              <a:rPr lang="en-US" sz="2400" dirty="0">
                <a:cs typeface="Arial" pitchFamily="34" charset="0"/>
              </a:rPr>
              <a:t> </a:t>
            </a:r>
            <a:r>
              <a:rPr lang="en-US" sz="2400" dirty="0">
                <a:solidFill>
                  <a:srgbClr val="FF0000"/>
                </a:solidFill>
                <a:cs typeface="Arial" pitchFamily="34" charset="0"/>
              </a:rPr>
              <a:t>p</a:t>
            </a:r>
            <a:r>
              <a:rPr lang="en-US" sz="2400" dirty="0">
                <a:cs typeface="Arial" pitchFamily="34" charset="0"/>
              </a:rPr>
              <a:t>er </a:t>
            </a:r>
            <a:r>
              <a:rPr lang="en-US" sz="2400" dirty="0" err="1">
                <a:solidFill>
                  <a:srgbClr val="FF0000"/>
                </a:solidFill>
                <a:cs typeface="Arial" pitchFamily="34" charset="0"/>
              </a:rPr>
              <a:t>m</a:t>
            </a:r>
            <a:r>
              <a:rPr lang="en-US" sz="2400" dirty="0" err="1">
                <a:cs typeface="Arial" pitchFamily="34" charset="0"/>
              </a:rPr>
              <a:t>ilione</a:t>
            </a:r>
            <a:r>
              <a:rPr lang="en-US" sz="2400" dirty="0">
                <a:cs typeface="Arial" pitchFamily="34" charset="0"/>
              </a:rPr>
              <a:t> o ppm) </a:t>
            </a:r>
            <a:r>
              <a:rPr lang="en-US" sz="2400" dirty="0" err="1">
                <a:cs typeface="Arial" pitchFamily="34" charset="0"/>
              </a:rPr>
              <a:t>quindi</a:t>
            </a:r>
            <a:r>
              <a:rPr lang="en-US" sz="2400" dirty="0">
                <a:cs typeface="Arial" pitchFamily="34" charset="0"/>
              </a:rPr>
              <a:t> </a:t>
            </a:r>
            <a:r>
              <a:rPr lang="en-US" sz="2400" dirty="0" err="1">
                <a:cs typeface="Arial" pitchFamily="34" charset="0"/>
              </a:rPr>
              <a:t>scriverlo</a:t>
            </a:r>
            <a:r>
              <a:rPr lang="en-US" sz="2400" dirty="0">
                <a:cs typeface="Arial" pitchFamily="34" charset="0"/>
              </a:rPr>
              <a:t> con 10 o </a:t>
            </a:r>
            <a:r>
              <a:rPr lang="en-US" sz="2400" dirty="0" err="1">
                <a:cs typeface="Arial" pitchFamily="34" charset="0"/>
              </a:rPr>
              <a:t>più</a:t>
            </a:r>
            <a:r>
              <a:rPr lang="en-US" sz="2400" dirty="0">
                <a:cs typeface="Arial" pitchFamily="34" charset="0"/>
              </a:rPr>
              <a:t> </a:t>
            </a:r>
            <a:r>
              <a:rPr lang="en-US" sz="2400" dirty="0" err="1">
                <a:cs typeface="Arial" pitchFamily="34" charset="0"/>
              </a:rPr>
              <a:t>cifre</a:t>
            </a:r>
            <a:r>
              <a:rPr lang="en-US" sz="2400" dirty="0">
                <a:cs typeface="Arial" pitchFamily="34" charset="0"/>
              </a:rPr>
              <a:t> non ha </a:t>
            </a:r>
            <a:r>
              <a:rPr lang="en-US" sz="2400" dirty="0" err="1">
                <a:cs typeface="Arial" pitchFamily="34" charset="0"/>
              </a:rPr>
              <a:t>senso</a:t>
            </a:r>
            <a:r>
              <a:rPr lang="en-US" sz="2400" dirty="0">
                <a:cs typeface="Arial" pitchFamily="34" charset="0"/>
              </a:rPr>
              <a:t> </a:t>
            </a:r>
            <a:r>
              <a:rPr lang="en-US" sz="2400" dirty="0" err="1">
                <a:cs typeface="Arial" pitchFamily="34" charset="0"/>
              </a:rPr>
              <a:t>fisico</a:t>
            </a:r>
            <a:r>
              <a:rPr lang="en-US" sz="2400" dirty="0">
                <a:cs typeface="Arial" pitchFamily="34" charset="0"/>
              </a:rPr>
              <a:t> – </a:t>
            </a:r>
            <a:r>
              <a:rPr lang="en-US" sz="2400" dirty="0" err="1">
                <a:solidFill>
                  <a:srgbClr val="990033"/>
                </a:solidFill>
                <a:cs typeface="Arial" pitchFamily="34" charset="0"/>
              </a:rPr>
              <a:t>posso</a:t>
            </a:r>
            <a:r>
              <a:rPr lang="en-US" sz="2400" dirty="0">
                <a:solidFill>
                  <a:srgbClr val="990033"/>
                </a:solidFill>
                <a:cs typeface="Arial" pitchFamily="34" charset="0"/>
              </a:rPr>
              <a:t> </a:t>
            </a:r>
            <a:r>
              <a:rPr lang="en-US" sz="2400" dirty="0" err="1">
                <a:solidFill>
                  <a:srgbClr val="990033"/>
                </a:solidFill>
                <a:cs typeface="Arial" pitchFamily="34" charset="0"/>
              </a:rPr>
              <a:t>sempre</a:t>
            </a:r>
            <a:r>
              <a:rPr lang="en-US" sz="2400" dirty="0">
                <a:solidFill>
                  <a:srgbClr val="990033"/>
                </a:solidFill>
                <a:cs typeface="Arial" pitchFamily="34" charset="0"/>
              </a:rPr>
              <a:t> </a:t>
            </a:r>
            <a:r>
              <a:rPr lang="en-US" sz="2400" dirty="0" err="1">
                <a:solidFill>
                  <a:srgbClr val="990033"/>
                </a:solidFill>
                <a:cs typeface="Arial" pitchFamily="34" charset="0"/>
              </a:rPr>
              <a:t>però</a:t>
            </a:r>
            <a:r>
              <a:rPr lang="en-US" sz="2400" dirty="0">
                <a:solidFill>
                  <a:srgbClr val="990033"/>
                </a:solidFill>
                <a:cs typeface="Arial" pitchFamily="34" charset="0"/>
              </a:rPr>
              <a:t> </a:t>
            </a:r>
            <a:r>
              <a:rPr lang="en-US" sz="2400" dirty="0" err="1">
                <a:solidFill>
                  <a:srgbClr val="990033"/>
                </a:solidFill>
                <a:cs typeface="Arial" pitchFamily="34" charset="0"/>
              </a:rPr>
              <a:t>arrotondarlo</a:t>
            </a:r>
            <a:r>
              <a:rPr lang="en-US" sz="2400" dirty="0">
                <a:cs typeface="Arial" pitchFamily="34" charset="0"/>
              </a:rPr>
              <a:t> </a:t>
            </a:r>
            <a:r>
              <a:rPr lang="en-US" sz="2400" dirty="0">
                <a:solidFill>
                  <a:schemeClr val="accent2"/>
                </a:solidFill>
                <a:cs typeface="Arial" pitchFamily="34" charset="0"/>
              </a:rPr>
              <a:t>per </a:t>
            </a:r>
            <a:r>
              <a:rPr lang="en-US" sz="2400" dirty="0" err="1">
                <a:solidFill>
                  <a:schemeClr val="accent2"/>
                </a:solidFill>
                <a:cs typeface="Arial" pitchFamily="34" charset="0"/>
              </a:rPr>
              <a:t>es</a:t>
            </a:r>
            <a:r>
              <a:rPr lang="en-US" sz="2400" dirty="0">
                <a:solidFill>
                  <a:schemeClr val="accent2"/>
                </a:solidFill>
                <a:cs typeface="Arial" pitchFamily="34" charset="0"/>
              </a:rPr>
              <a:t>. a sole 4 </a:t>
            </a:r>
            <a:r>
              <a:rPr lang="en-US" sz="2400" dirty="0" err="1">
                <a:solidFill>
                  <a:schemeClr val="accent2"/>
                </a:solidFill>
                <a:cs typeface="Arial" pitchFamily="34" charset="0"/>
              </a:rPr>
              <a:t>cifre</a:t>
            </a:r>
            <a:r>
              <a:rPr lang="en-US" sz="2400" dirty="0">
                <a:solidFill>
                  <a:schemeClr val="accent2"/>
                </a:solidFill>
                <a:cs typeface="Arial" pitchFamily="34" charset="0"/>
              </a:rPr>
              <a:t>, </a:t>
            </a:r>
            <a:r>
              <a:rPr lang="en-US" sz="2400" dirty="0" err="1">
                <a:solidFill>
                  <a:schemeClr val="accent2"/>
                </a:solidFill>
                <a:cs typeface="Arial" pitchFamily="34" charset="0"/>
              </a:rPr>
              <a:t>scelgo</a:t>
            </a:r>
            <a:r>
              <a:rPr lang="en-US" sz="2400" dirty="0">
                <a:solidFill>
                  <a:schemeClr val="accent2"/>
                </a:solidFill>
                <a:cs typeface="Arial" pitchFamily="34" charset="0"/>
              </a:rPr>
              <a:t> le prime 4 a </a:t>
            </a:r>
            <a:r>
              <a:rPr lang="en-US" sz="2400" dirty="0" err="1">
                <a:solidFill>
                  <a:schemeClr val="accent2"/>
                </a:solidFill>
                <a:cs typeface="Arial" pitchFamily="34" charset="0"/>
              </a:rPr>
              <a:t>sx</a:t>
            </a:r>
            <a:r>
              <a:rPr lang="en-US" sz="2400" dirty="0">
                <a:solidFill>
                  <a:schemeClr val="accent2"/>
                </a:solidFill>
                <a:cs typeface="Arial" pitchFamily="34" charset="0"/>
              </a:rPr>
              <a:t>: 6</a:t>
            </a:r>
            <a:r>
              <a:rPr lang="en-US" sz="2400" b="1" dirty="0">
                <a:solidFill>
                  <a:schemeClr val="accent2"/>
                </a:solidFill>
                <a:cs typeface="Arial" pitchFamily="34" charset="0"/>
              </a:rPr>
              <a:t>.</a:t>
            </a:r>
            <a:r>
              <a:rPr lang="en-US" sz="2400" dirty="0">
                <a:solidFill>
                  <a:schemeClr val="accent2"/>
                </a:solidFill>
                <a:cs typeface="Arial" pitchFamily="34" charset="0"/>
              </a:rPr>
              <a:t>022 x 10</a:t>
            </a:r>
            <a:r>
              <a:rPr lang="en-US" sz="2400" baseline="30000" dirty="0">
                <a:solidFill>
                  <a:schemeClr val="accent2"/>
                </a:solidFill>
                <a:cs typeface="Arial" pitchFamily="34" charset="0"/>
              </a:rPr>
              <a:t>23 </a:t>
            </a:r>
            <a:r>
              <a:rPr lang="en-US" sz="2400" dirty="0">
                <a:solidFill>
                  <a:schemeClr val="accent2"/>
                </a:solidFill>
                <a:cs typeface="Arial" pitchFamily="34" charset="0"/>
              </a:rPr>
              <a:t>etc. – </a:t>
            </a:r>
            <a:r>
              <a:rPr lang="en-US" sz="2400" dirty="0" err="1">
                <a:solidFill>
                  <a:schemeClr val="accent2"/>
                </a:solidFill>
                <a:cs typeface="Arial" pitchFamily="34" charset="0"/>
              </a:rPr>
              <a:t>una</a:t>
            </a:r>
            <a:r>
              <a:rPr lang="en-US" sz="2400" dirty="0">
                <a:solidFill>
                  <a:schemeClr val="accent2"/>
                </a:solidFill>
                <a:cs typeface="Arial" pitchFamily="34" charset="0"/>
              </a:rPr>
              <a:t> </a:t>
            </a:r>
            <a:r>
              <a:rPr lang="en-US" sz="2400" dirty="0" err="1">
                <a:solidFill>
                  <a:schemeClr val="accent2"/>
                </a:solidFill>
                <a:cs typeface="Arial" pitchFamily="34" charset="0"/>
              </a:rPr>
              <a:t>scrittura</a:t>
            </a:r>
            <a:r>
              <a:rPr lang="en-US" sz="2400" dirty="0">
                <a:solidFill>
                  <a:schemeClr val="accent2"/>
                </a:solidFill>
                <a:cs typeface="Arial" pitchFamily="34" charset="0"/>
              </a:rPr>
              <a:t> </a:t>
            </a:r>
            <a:r>
              <a:rPr lang="en-US" sz="2400" dirty="0" err="1">
                <a:solidFill>
                  <a:schemeClr val="accent2"/>
                </a:solidFill>
                <a:cs typeface="Arial" pitchFamily="34" charset="0"/>
              </a:rPr>
              <a:t>equivalente</a:t>
            </a:r>
            <a:r>
              <a:rPr lang="en-US" sz="2400" dirty="0">
                <a:solidFill>
                  <a:schemeClr val="accent2"/>
                </a:solidFill>
                <a:cs typeface="Arial" pitchFamily="34" charset="0"/>
              </a:rPr>
              <a:t> è 0.6022 x 10</a:t>
            </a:r>
            <a:r>
              <a:rPr lang="en-US" sz="2400" baseline="30000" dirty="0">
                <a:solidFill>
                  <a:schemeClr val="accent2"/>
                </a:solidFill>
                <a:cs typeface="Arial" pitchFamily="34" charset="0"/>
              </a:rPr>
              <a:t>24</a:t>
            </a:r>
          </a:p>
          <a:p>
            <a:pPr>
              <a:lnSpc>
                <a:spcPct val="80000"/>
              </a:lnSpc>
              <a:buFontTx/>
              <a:buNone/>
            </a:pPr>
            <a:endParaRPr lang="en-US" sz="2400" baseline="30000" dirty="0">
              <a:solidFill>
                <a:schemeClr val="accent2"/>
              </a:solidFill>
              <a:cs typeface="Arial" pitchFamily="34" charset="0"/>
            </a:endParaRPr>
          </a:p>
          <a:p>
            <a:pPr>
              <a:lnSpc>
                <a:spcPct val="80000"/>
              </a:lnSpc>
            </a:pPr>
            <a:r>
              <a:rPr lang="en-US" sz="2400" dirty="0" err="1">
                <a:cs typeface="Arial" pitchFamily="34" charset="0"/>
              </a:rPr>
              <a:t>Negli</a:t>
            </a:r>
            <a:r>
              <a:rPr lang="en-US" sz="2400" dirty="0">
                <a:cs typeface="Arial" pitchFamily="34" charset="0"/>
              </a:rPr>
              <a:t> </a:t>
            </a:r>
            <a:r>
              <a:rPr lang="en-US" sz="2400" dirty="0" err="1">
                <a:cs typeface="Arial" pitchFamily="34" charset="0"/>
              </a:rPr>
              <a:t>esercizi</a:t>
            </a:r>
            <a:r>
              <a:rPr lang="en-US" sz="2400" dirty="0">
                <a:cs typeface="Arial" pitchFamily="34" charset="0"/>
              </a:rPr>
              <a:t> di </a:t>
            </a:r>
            <a:r>
              <a:rPr lang="en-US" sz="2400" dirty="0" err="1">
                <a:cs typeface="Arial" pitchFamily="34" charset="0"/>
              </a:rPr>
              <a:t>fisica</a:t>
            </a:r>
            <a:r>
              <a:rPr lang="en-US" sz="2400" dirty="0">
                <a:cs typeface="Arial" pitchFamily="34" charset="0"/>
              </a:rPr>
              <a:t> </a:t>
            </a:r>
            <a:r>
              <a:rPr lang="en-US" sz="2400" dirty="0" err="1">
                <a:solidFill>
                  <a:srgbClr val="990033"/>
                </a:solidFill>
                <a:cs typeface="Arial" pitchFamily="34" charset="0"/>
              </a:rPr>
              <a:t>normalmente</a:t>
            </a:r>
            <a:r>
              <a:rPr lang="en-US" sz="2400" dirty="0">
                <a:solidFill>
                  <a:srgbClr val="990033"/>
                </a:solidFill>
                <a:cs typeface="Arial" pitchFamily="34" charset="0"/>
              </a:rPr>
              <a:t> </a:t>
            </a:r>
            <a:r>
              <a:rPr lang="en-US" sz="2400" dirty="0" err="1">
                <a:solidFill>
                  <a:srgbClr val="990033"/>
                </a:solidFill>
                <a:cs typeface="Arial" pitchFamily="34" charset="0"/>
              </a:rPr>
              <a:t>i</a:t>
            </a:r>
            <a:r>
              <a:rPr lang="en-US" sz="2400" dirty="0">
                <a:solidFill>
                  <a:srgbClr val="990033"/>
                </a:solidFill>
                <a:cs typeface="Arial" pitchFamily="34" charset="0"/>
              </a:rPr>
              <a:t> </a:t>
            </a:r>
            <a:r>
              <a:rPr lang="en-US" sz="2400" dirty="0" err="1">
                <a:solidFill>
                  <a:srgbClr val="990033"/>
                </a:solidFill>
                <a:cs typeface="Arial" pitchFamily="34" charset="0"/>
              </a:rPr>
              <a:t>dati</a:t>
            </a:r>
            <a:r>
              <a:rPr lang="en-US" sz="2400" dirty="0">
                <a:solidFill>
                  <a:srgbClr val="990033"/>
                </a:solidFill>
                <a:cs typeface="Arial" pitchFamily="34" charset="0"/>
              </a:rPr>
              <a:t> </a:t>
            </a:r>
            <a:r>
              <a:rPr lang="en-US" sz="2400" dirty="0" err="1">
                <a:solidFill>
                  <a:srgbClr val="990033"/>
                </a:solidFill>
                <a:cs typeface="Arial" pitchFamily="34" charset="0"/>
              </a:rPr>
              <a:t>sono</a:t>
            </a:r>
            <a:r>
              <a:rPr lang="en-US" sz="2400" dirty="0">
                <a:solidFill>
                  <a:srgbClr val="990033"/>
                </a:solidFill>
                <a:cs typeface="Arial" pitchFamily="34" charset="0"/>
              </a:rPr>
              <a:t> </a:t>
            </a:r>
            <a:r>
              <a:rPr lang="en-US" sz="2400" dirty="0" err="1">
                <a:solidFill>
                  <a:srgbClr val="990033"/>
                </a:solidFill>
                <a:cs typeface="Arial" pitchFamily="34" charset="0"/>
              </a:rPr>
              <a:t>forniti</a:t>
            </a:r>
            <a:r>
              <a:rPr lang="en-US" sz="2400" dirty="0">
                <a:solidFill>
                  <a:srgbClr val="990033"/>
                </a:solidFill>
                <a:cs typeface="Arial" pitchFamily="34" charset="0"/>
              </a:rPr>
              <a:t> con 3 o 4 </a:t>
            </a:r>
            <a:r>
              <a:rPr lang="en-US" sz="2400" dirty="0" err="1">
                <a:solidFill>
                  <a:srgbClr val="990033"/>
                </a:solidFill>
                <a:cs typeface="Arial" pitchFamily="34" charset="0"/>
              </a:rPr>
              <a:t>cifre</a:t>
            </a:r>
            <a:r>
              <a:rPr lang="en-US" sz="2400" dirty="0">
                <a:solidFill>
                  <a:srgbClr val="990033"/>
                </a:solidFill>
                <a:cs typeface="Arial" pitchFamily="34" charset="0"/>
              </a:rPr>
              <a:t> </a:t>
            </a:r>
            <a:r>
              <a:rPr lang="en-US" sz="2400" dirty="0" err="1">
                <a:solidFill>
                  <a:srgbClr val="990033"/>
                </a:solidFill>
                <a:cs typeface="Arial" pitchFamily="34" charset="0"/>
              </a:rPr>
              <a:t>significative</a:t>
            </a:r>
            <a:r>
              <a:rPr lang="en-US" sz="2400" dirty="0">
                <a:cs typeface="Arial" pitchFamily="34" charset="0"/>
              </a:rPr>
              <a:t>, </a:t>
            </a:r>
            <a:r>
              <a:rPr lang="en-US" sz="2400" dirty="0" err="1">
                <a:solidFill>
                  <a:srgbClr val="008000"/>
                </a:solidFill>
                <a:cs typeface="Arial" pitchFamily="34" charset="0"/>
              </a:rPr>
              <a:t>quindi</a:t>
            </a:r>
            <a:r>
              <a:rPr lang="en-US" sz="2400" dirty="0">
                <a:solidFill>
                  <a:srgbClr val="008000"/>
                </a:solidFill>
                <a:cs typeface="Arial" pitchFamily="34" charset="0"/>
              </a:rPr>
              <a:t> non è </a:t>
            </a:r>
            <a:r>
              <a:rPr lang="en-US" sz="2400" dirty="0" err="1">
                <a:solidFill>
                  <a:srgbClr val="008000"/>
                </a:solidFill>
                <a:cs typeface="Arial" pitchFamily="34" charset="0"/>
              </a:rPr>
              <a:t>sensato</a:t>
            </a:r>
            <a:r>
              <a:rPr lang="en-US" sz="2400" dirty="0">
                <a:solidFill>
                  <a:srgbClr val="008000"/>
                </a:solidFill>
                <a:cs typeface="Arial" pitchFamily="34" charset="0"/>
              </a:rPr>
              <a:t> </a:t>
            </a:r>
            <a:r>
              <a:rPr lang="en-US" sz="2400" dirty="0" err="1">
                <a:solidFill>
                  <a:srgbClr val="008000"/>
                </a:solidFill>
                <a:cs typeface="Arial" pitchFamily="34" charset="0"/>
              </a:rPr>
              <a:t>dedurne</a:t>
            </a:r>
            <a:r>
              <a:rPr lang="en-US" sz="2400" dirty="0">
                <a:solidFill>
                  <a:srgbClr val="008000"/>
                </a:solidFill>
                <a:cs typeface="Arial" pitchFamily="34" charset="0"/>
              </a:rPr>
              <a:t> </a:t>
            </a:r>
            <a:r>
              <a:rPr lang="en-US" sz="2400" dirty="0" err="1">
                <a:solidFill>
                  <a:srgbClr val="008000"/>
                </a:solidFill>
                <a:cs typeface="Arial" pitchFamily="34" charset="0"/>
              </a:rPr>
              <a:t>risultati</a:t>
            </a:r>
            <a:r>
              <a:rPr lang="en-US" sz="2400" dirty="0">
                <a:solidFill>
                  <a:srgbClr val="008000"/>
                </a:solidFill>
                <a:cs typeface="Arial" pitchFamily="34" charset="0"/>
              </a:rPr>
              <a:t> con un </a:t>
            </a:r>
            <a:r>
              <a:rPr lang="en-US" sz="2400" dirty="0" err="1">
                <a:solidFill>
                  <a:srgbClr val="008000"/>
                </a:solidFill>
                <a:cs typeface="Arial" pitchFamily="34" charset="0"/>
              </a:rPr>
              <a:t>numero</a:t>
            </a:r>
            <a:r>
              <a:rPr lang="en-US" sz="2400" dirty="0">
                <a:solidFill>
                  <a:srgbClr val="008000"/>
                </a:solidFill>
                <a:cs typeface="Arial" pitchFamily="34" charset="0"/>
              </a:rPr>
              <a:t> di </a:t>
            </a:r>
            <a:r>
              <a:rPr lang="en-US" sz="2400" dirty="0" err="1">
                <a:solidFill>
                  <a:srgbClr val="008000"/>
                </a:solidFill>
                <a:cs typeface="Arial" pitchFamily="34" charset="0"/>
              </a:rPr>
              <a:t>cifre</a:t>
            </a:r>
            <a:r>
              <a:rPr lang="en-US" sz="2400" dirty="0">
                <a:solidFill>
                  <a:srgbClr val="008000"/>
                </a:solidFill>
                <a:cs typeface="Arial" pitchFamily="34" charset="0"/>
              </a:rPr>
              <a:t> </a:t>
            </a:r>
            <a:r>
              <a:rPr lang="en-US" sz="2400" dirty="0" err="1">
                <a:solidFill>
                  <a:srgbClr val="008000"/>
                </a:solidFill>
                <a:cs typeface="Arial" pitchFamily="34" charset="0"/>
              </a:rPr>
              <a:t>maggiore</a:t>
            </a:r>
            <a:r>
              <a:rPr lang="en-US" sz="2400" dirty="0">
                <a:cs typeface="Arial" pitchFamily="34" charset="0"/>
              </a:rPr>
              <a:t> – NB </a:t>
            </a:r>
            <a:r>
              <a:rPr lang="en-US" sz="2400" dirty="0" err="1">
                <a:cs typeface="Arial" pitchFamily="34" charset="0"/>
              </a:rPr>
              <a:t>inoltre</a:t>
            </a:r>
            <a:r>
              <a:rPr lang="en-US" sz="2400" dirty="0">
                <a:cs typeface="Arial" pitchFamily="34" charset="0"/>
              </a:rPr>
              <a:t>, in </a:t>
            </a:r>
            <a:r>
              <a:rPr lang="en-US" sz="2400" dirty="0" err="1">
                <a:cs typeface="Arial" pitchFamily="34" charset="0"/>
              </a:rPr>
              <a:t>generale</a:t>
            </a:r>
            <a:r>
              <a:rPr lang="en-US" sz="2400" dirty="0">
                <a:cs typeface="Arial" pitchFamily="34" charset="0"/>
              </a:rPr>
              <a:t>, </a:t>
            </a:r>
            <a:r>
              <a:rPr lang="en-US" sz="2400" dirty="0" err="1">
                <a:cs typeface="Arial" pitchFamily="34" charset="0"/>
              </a:rPr>
              <a:t>combinando</a:t>
            </a:r>
            <a:r>
              <a:rPr lang="en-US" sz="2400" dirty="0">
                <a:cs typeface="Arial" pitchFamily="34" charset="0"/>
              </a:rPr>
              <a:t> </a:t>
            </a:r>
            <a:r>
              <a:rPr lang="en-US" sz="2400" dirty="0" err="1">
                <a:cs typeface="Arial" pitchFamily="34" charset="0"/>
              </a:rPr>
              <a:t>vari</a:t>
            </a:r>
            <a:r>
              <a:rPr lang="en-US" sz="2400" dirty="0">
                <a:cs typeface="Arial" pitchFamily="34" charset="0"/>
              </a:rPr>
              <a:t> </a:t>
            </a:r>
            <a:r>
              <a:rPr lang="en-US" sz="2400" dirty="0" err="1">
                <a:cs typeface="Arial" pitchFamily="34" charset="0"/>
              </a:rPr>
              <a:t>numeri</a:t>
            </a:r>
            <a:r>
              <a:rPr lang="en-US" sz="2400" dirty="0">
                <a:cs typeface="Arial" pitchFamily="34" charset="0"/>
              </a:rPr>
              <a:t> </a:t>
            </a:r>
            <a:r>
              <a:rPr lang="en-US" sz="2400" dirty="0" err="1">
                <a:cs typeface="Arial" pitchFamily="34" charset="0"/>
              </a:rPr>
              <a:t>noti</a:t>
            </a:r>
            <a:r>
              <a:rPr lang="en-US" sz="2400" dirty="0">
                <a:cs typeface="Arial" pitchFamily="34" charset="0"/>
              </a:rPr>
              <a:t> con </a:t>
            </a:r>
            <a:r>
              <a:rPr lang="en-US" sz="2400" dirty="0" err="1">
                <a:cs typeface="Arial" pitchFamily="34" charset="0"/>
              </a:rPr>
              <a:t>una</a:t>
            </a:r>
            <a:r>
              <a:rPr lang="en-US" sz="2400" dirty="0">
                <a:cs typeface="Arial" pitchFamily="34" charset="0"/>
              </a:rPr>
              <a:t> </a:t>
            </a:r>
            <a:r>
              <a:rPr lang="en-US" sz="2400" dirty="0" err="1">
                <a:cs typeface="Arial" pitchFamily="34" charset="0"/>
              </a:rPr>
              <a:t>certa</a:t>
            </a:r>
            <a:r>
              <a:rPr lang="en-US" sz="2400" dirty="0">
                <a:cs typeface="Arial" pitchFamily="34" charset="0"/>
              </a:rPr>
              <a:t> </a:t>
            </a:r>
            <a:r>
              <a:rPr lang="en-US" sz="2400" dirty="0" err="1">
                <a:cs typeface="Arial" pitchFamily="34" charset="0"/>
              </a:rPr>
              <a:t>precisione</a:t>
            </a:r>
            <a:r>
              <a:rPr lang="en-US" sz="2400" dirty="0">
                <a:cs typeface="Arial" pitchFamily="34" charset="0"/>
              </a:rPr>
              <a:t> </a:t>
            </a:r>
            <a:r>
              <a:rPr lang="en-US" sz="2400" dirty="0" err="1">
                <a:cs typeface="Arial" pitchFamily="34" charset="0"/>
              </a:rPr>
              <a:t>il</a:t>
            </a:r>
            <a:r>
              <a:rPr lang="en-US" sz="2400" dirty="0">
                <a:cs typeface="Arial" pitchFamily="34" charset="0"/>
              </a:rPr>
              <a:t> </a:t>
            </a:r>
            <a:r>
              <a:rPr lang="en-US" sz="2400" dirty="0" err="1">
                <a:cs typeface="Arial" pitchFamily="34" charset="0"/>
              </a:rPr>
              <a:t>risultato</a:t>
            </a:r>
            <a:r>
              <a:rPr lang="en-US" sz="2400" dirty="0">
                <a:cs typeface="Arial" pitchFamily="34" charset="0"/>
              </a:rPr>
              <a:t> ha </a:t>
            </a:r>
            <a:r>
              <a:rPr lang="en-US" sz="2400" dirty="0" err="1">
                <a:cs typeface="Arial" pitchFamily="34" charset="0"/>
              </a:rPr>
              <a:t>una</a:t>
            </a:r>
            <a:r>
              <a:rPr lang="en-US" sz="2400" dirty="0">
                <a:cs typeface="Arial" pitchFamily="34" charset="0"/>
              </a:rPr>
              <a:t> </a:t>
            </a:r>
            <a:r>
              <a:rPr lang="en-US" sz="2400" dirty="0" err="1">
                <a:cs typeface="Arial" pitchFamily="34" charset="0"/>
              </a:rPr>
              <a:t>precisione</a:t>
            </a:r>
            <a:r>
              <a:rPr lang="en-US" sz="2400" dirty="0">
                <a:cs typeface="Arial" pitchFamily="34" charset="0"/>
              </a:rPr>
              <a:t> </a:t>
            </a:r>
            <a:r>
              <a:rPr lang="en-US" sz="2400" dirty="0" err="1">
                <a:cs typeface="Arial" pitchFamily="34" charset="0"/>
              </a:rPr>
              <a:t>peggiore</a:t>
            </a:r>
            <a:endParaRPr lang="en-US" sz="2400" dirty="0">
              <a:cs typeface="Arial" pitchFamily="34" charset="0"/>
            </a:endParaRPr>
          </a:p>
          <a:p>
            <a:pPr>
              <a:lnSpc>
                <a:spcPct val="80000"/>
              </a:lnSpc>
            </a:pPr>
            <a:r>
              <a:rPr lang="en-US" sz="2400" dirty="0">
                <a:solidFill>
                  <a:srgbClr val="FF0000"/>
                </a:solidFill>
                <a:cs typeface="Arial" pitchFamily="34" charset="0"/>
              </a:rPr>
              <a:t>=&gt; </a:t>
            </a:r>
            <a:r>
              <a:rPr lang="en-US" sz="2400" dirty="0" err="1">
                <a:solidFill>
                  <a:srgbClr val="FF0000"/>
                </a:solidFill>
                <a:cs typeface="Arial" pitchFamily="34" charset="0"/>
              </a:rPr>
              <a:t>nella</a:t>
            </a:r>
            <a:r>
              <a:rPr lang="en-US" sz="2400" dirty="0">
                <a:solidFill>
                  <a:srgbClr val="FF0000"/>
                </a:solidFill>
                <a:cs typeface="Arial" pitchFamily="34" charset="0"/>
              </a:rPr>
              <a:t> </a:t>
            </a:r>
            <a:r>
              <a:rPr lang="en-US" sz="2400" dirty="0" err="1">
                <a:solidFill>
                  <a:srgbClr val="FF0000"/>
                </a:solidFill>
                <a:cs typeface="Arial" pitchFamily="34" charset="0"/>
              </a:rPr>
              <a:t>soluzione</a:t>
            </a:r>
            <a:r>
              <a:rPr lang="en-US" sz="2400" dirty="0">
                <a:solidFill>
                  <a:srgbClr val="FF0000"/>
                </a:solidFill>
                <a:cs typeface="Arial" pitchFamily="34" charset="0"/>
              </a:rPr>
              <a:t> </a:t>
            </a:r>
            <a:r>
              <a:rPr lang="en-US" sz="2400" dirty="0" err="1">
                <a:solidFill>
                  <a:srgbClr val="FF0000"/>
                </a:solidFill>
                <a:cs typeface="Arial" pitchFamily="34" charset="0"/>
              </a:rPr>
              <a:t>degli</a:t>
            </a:r>
            <a:r>
              <a:rPr lang="en-US" sz="2400" dirty="0">
                <a:solidFill>
                  <a:srgbClr val="FF0000"/>
                </a:solidFill>
                <a:cs typeface="Arial" pitchFamily="34" charset="0"/>
              </a:rPr>
              <a:t> </a:t>
            </a:r>
            <a:r>
              <a:rPr lang="en-US" sz="2400" dirty="0" err="1">
                <a:solidFill>
                  <a:srgbClr val="FF0000"/>
                </a:solidFill>
                <a:cs typeface="Arial" pitchFamily="34" charset="0"/>
              </a:rPr>
              <a:t>esercizi</a:t>
            </a:r>
            <a:r>
              <a:rPr lang="en-US" sz="2400" dirty="0">
                <a:solidFill>
                  <a:srgbClr val="FF0000"/>
                </a:solidFill>
                <a:cs typeface="Arial" pitchFamily="34" charset="0"/>
              </a:rPr>
              <a:t> </a:t>
            </a:r>
            <a:r>
              <a:rPr lang="en-US" sz="2400" dirty="0" err="1">
                <a:solidFill>
                  <a:srgbClr val="FF0000"/>
                </a:solidFill>
                <a:cs typeface="Arial" pitchFamily="34" charset="0"/>
              </a:rPr>
              <a:t>si</a:t>
            </a:r>
            <a:r>
              <a:rPr lang="en-US" sz="2400" dirty="0">
                <a:solidFill>
                  <a:srgbClr val="FF0000"/>
                </a:solidFill>
                <a:cs typeface="Arial" pitchFamily="34" charset="0"/>
              </a:rPr>
              <a:t> </a:t>
            </a:r>
            <a:r>
              <a:rPr lang="en-US" sz="2400" dirty="0" err="1">
                <a:solidFill>
                  <a:srgbClr val="FF0000"/>
                </a:solidFill>
                <a:cs typeface="Arial" pitchFamily="34" charset="0"/>
              </a:rPr>
              <a:t>chiedono</a:t>
            </a:r>
            <a:r>
              <a:rPr lang="en-US" sz="2400" dirty="0">
                <a:solidFill>
                  <a:srgbClr val="FF0000"/>
                </a:solidFill>
                <a:cs typeface="Arial" pitchFamily="34" charset="0"/>
              </a:rPr>
              <a:t> </a:t>
            </a:r>
            <a:r>
              <a:rPr lang="en-US" sz="2400" dirty="0" err="1">
                <a:solidFill>
                  <a:srgbClr val="FF0000"/>
                </a:solidFill>
                <a:cs typeface="Arial" pitchFamily="34" charset="0"/>
              </a:rPr>
              <a:t>i</a:t>
            </a:r>
            <a:r>
              <a:rPr lang="en-US" sz="2400" dirty="0">
                <a:solidFill>
                  <a:srgbClr val="FF0000"/>
                </a:solidFill>
                <a:cs typeface="Arial" pitchFamily="34" charset="0"/>
              </a:rPr>
              <a:t> </a:t>
            </a:r>
            <a:r>
              <a:rPr lang="en-US" sz="2400" dirty="0" err="1">
                <a:solidFill>
                  <a:srgbClr val="FF0000"/>
                </a:solidFill>
                <a:cs typeface="Arial" pitchFamily="34" charset="0"/>
              </a:rPr>
              <a:t>risultati</a:t>
            </a:r>
            <a:r>
              <a:rPr lang="en-US" sz="2400" dirty="0">
                <a:solidFill>
                  <a:srgbClr val="FF0000"/>
                </a:solidFill>
                <a:cs typeface="Arial" pitchFamily="34" charset="0"/>
              </a:rPr>
              <a:t> (se </a:t>
            </a:r>
            <a:r>
              <a:rPr lang="en-US" sz="2400" dirty="0" err="1">
                <a:solidFill>
                  <a:srgbClr val="FF0000"/>
                </a:solidFill>
                <a:cs typeface="Arial" pitchFamily="34" charset="0"/>
              </a:rPr>
              <a:t>numeri</a:t>
            </a:r>
            <a:r>
              <a:rPr lang="en-US" sz="2400" dirty="0">
                <a:solidFill>
                  <a:srgbClr val="FF0000"/>
                </a:solidFill>
                <a:cs typeface="Arial" pitchFamily="34" charset="0"/>
              </a:rPr>
              <a:t> </a:t>
            </a:r>
            <a:r>
              <a:rPr lang="en-US" sz="2400" dirty="0" err="1">
                <a:solidFill>
                  <a:srgbClr val="FF0000"/>
                </a:solidFill>
                <a:cs typeface="Arial" pitchFamily="34" charset="0"/>
              </a:rPr>
              <a:t>reali</a:t>
            </a:r>
            <a:r>
              <a:rPr lang="en-US" sz="2400" dirty="0">
                <a:solidFill>
                  <a:srgbClr val="FF0000"/>
                </a:solidFill>
                <a:cs typeface="Arial" pitchFamily="34" charset="0"/>
              </a:rPr>
              <a:t>) con 3 </a:t>
            </a:r>
            <a:r>
              <a:rPr lang="en-US" sz="2400" dirty="0" err="1">
                <a:solidFill>
                  <a:srgbClr val="FF0000"/>
                </a:solidFill>
                <a:cs typeface="Arial" pitchFamily="34" charset="0"/>
              </a:rPr>
              <a:t>cifre</a:t>
            </a:r>
            <a:r>
              <a:rPr lang="en-US" sz="2400" dirty="0">
                <a:solidFill>
                  <a:srgbClr val="FF0000"/>
                </a:solidFill>
                <a:cs typeface="Arial" pitchFamily="34" charset="0"/>
              </a:rPr>
              <a:t> </a:t>
            </a:r>
            <a:r>
              <a:rPr lang="en-US" sz="2400" dirty="0" err="1">
                <a:solidFill>
                  <a:srgbClr val="FF0000"/>
                </a:solidFill>
                <a:cs typeface="Arial" pitchFamily="34" charset="0"/>
              </a:rPr>
              <a:t>significative</a:t>
            </a:r>
            <a:endParaRPr lang="en-US" sz="2400" dirty="0">
              <a:solidFill>
                <a:srgbClr val="FF0000"/>
              </a:solidFill>
              <a:cs typeface="Arial"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 13</a:t>
            </a:r>
            <a:endParaRPr lang="en-US"/>
          </a:p>
        </p:txBody>
      </p:sp>
      <p:sp>
        <p:nvSpPr>
          <p:cNvPr id="9" name="Slide Number Placeholder 5"/>
          <p:cNvSpPr>
            <a:spLocks noGrp="1"/>
          </p:cNvSpPr>
          <p:nvPr>
            <p:ph type="sldNum" sz="quarter" idx="12"/>
          </p:nvPr>
        </p:nvSpPr>
        <p:spPr/>
        <p:txBody>
          <a:bodyPr/>
          <a:lstStyle/>
          <a:p>
            <a:fld id="{668458B2-FCD4-4751-9A99-2AB96656B101}" type="slidenum">
              <a:rPr lang="en-US"/>
              <a:pPr/>
              <a:t>68</a:t>
            </a:fld>
            <a:endParaRPr lang="en-US"/>
          </a:p>
        </p:txBody>
      </p:sp>
      <p:sp>
        <p:nvSpPr>
          <p:cNvPr id="106498" name="Rectangle 2"/>
          <p:cNvSpPr>
            <a:spLocks noGrp="1" noChangeArrowheads="1"/>
          </p:cNvSpPr>
          <p:nvPr>
            <p:ph type="title"/>
          </p:nvPr>
        </p:nvSpPr>
        <p:spPr/>
        <p:txBody>
          <a:bodyPr/>
          <a:lstStyle/>
          <a:p>
            <a:r>
              <a:rPr lang="it-IT"/>
              <a:t>Cifre significative (4)</a:t>
            </a:r>
          </a:p>
        </p:txBody>
      </p:sp>
      <p:sp>
        <p:nvSpPr>
          <p:cNvPr id="106499" name="Rectangle 3"/>
          <p:cNvSpPr>
            <a:spLocks noGrp="1" noChangeArrowheads="1"/>
          </p:cNvSpPr>
          <p:nvPr>
            <p:ph type="body" idx="1"/>
          </p:nvPr>
        </p:nvSpPr>
        <p:spPr>
          <a:xfrm>
            <a:off x="250825" y="1052513"/>
            <a:ext cx="2808288" cy="5184775"/>
          </a:xfrm>
          <a:ln>
            <a:solidFill>
              <a:srgbClr val="990033"/>
            </a:solidFill>
            <a:miter lim="800000"/>
            <a:headEnd/>
            <a:tailEnd/>
          </a:ln>
        </p:spPr>
        <p:txBody>
          <a:bodyPr/>
          <a:lstStyle/>
          <a:p>
            <a:pPr>
              <a:buFontTx/>
              <a:buNone/>
            </a:pPr>
            <a:r>
              <a:rPr lang="it-IT" sz="2400" b="1"/>
              <a:t>NB</a:t>
            </a:r>
            <a:r>
              <a:rPr lang="it-IT" sz="2400"/>
              <a:t> se si sommano</a:t>
            </a:r>
          </a:p>
          <a:p>
            <a:pPr>
              <a:buFontTx/>
              <a:buNone/>
            </a:pPr>
            <a:r>
              <a:rPr lang="it-IT" sz="2400"/>
              <a:t>grandezze di </a:t>
            </a:r>
          </a:p>
          <a:p>
            <a:pPr>
              <a:buFontTx/>
              <a:buNone/>
            </a:pPr>
            <a:r>
              <a:rPr lang="it-IT" sz="2400"/>
              <a:t>precisione diversa,</a:t>
            </a:r>
          </a:p>
          <a:p>
            <a:pPr>
              <a:buFontTx/>
              <a:buNone/>
            </a:pPr>
            <a:r>
              <a:rPr lang="it-IT" sz="2400" u="sng">
                <a:solidFill>
                  <a:srgbClr val="008000"/>
                </a:solidFill>
              </a:rPr>
              <a:t>la meno precisa</a:t>
            </a:r>
          </a:p>
          <a:p>
            <a:pPr>
              <a:buFontTx/>
              <a:buNone/>
            </a:pPr>
            <a:r>
              <a:rPr lang="it-IT" sz="2400" u="sng">
                <a:solidFill>
                  <a:srgbClr val="008000"/>
                </a:solidFill>
              </a:rPr>
              <a:t>domina l’errore</a:t>
            </a:r>
            <a:r>
              <a:rPr lang="it-IT" sz="2400"/>
              <a:t> (e</a:t>
            </a:r>
          </a:p>
          <a:p>
            <a:pPr>
              <a:buFontTx/>
              <a:buNone/>
            </a:pPr>
            <a:r>
              <a:rPr lang="it-IT" sz="2400"/>
              <a:t>tutte le cifre della</a:t>
            </a:r>
          </a:p>
          <a:p>
            <a:pPr>
              <a:buFontTx/>
              <a:buNone/>
            </a:pPr>
            <a:r>
              <a:rPr lang="it-IT" sz="2400"/>
              <a:t>grandezza più </a:t>
            </a:r>
          </a:p>
          <a:p>
            <a:pPr>
              <a:buFontTx/>
              <a:buNone/>
            </a:pPr>
            <a:r>
              <a:rPr lang="it-IT" sz="2400"/>
              <a:t>precisa risultano</a:t>
            </a:r>
          </a:p>
          <a:p>
            <a:pPr>
              <a:buFontTx/>
              <a:buNone/>
            </a:pPr>
            <a:r>
              <a:rPr lang="it-IT" sz="2400"/>
              <a:t>illusorie/inutili) </a:t>
            </a:r>
          </a:p>
          <a:p>
            <a:pPr>
              <a:buFontTx/>
              <a:buNone/>
            </a:pPr>
            <a:r>
              <a:rPr lang="it-IT" sz="2400">
                <a:solidFill>
                  <a:srgbClr val="CC3300"/>
                </a:solidFill>
              </a:rPr>
              <a:t>(10</a:t>
            </a:r>
            <a:r>
              <a:rPr lang="en-US" sz="2400">
                <a:solidFill>
                  <a:srgbClr val="CC3300"/>
                </a:solidFill>
                <a:cs typeface="Arial" pitchFamily="34" charset="0"/>
              </a:rPr>
              <a:t>±1)km+(423±1)</a:t>
            </a:r>
          </a:p>
          <a:p>
            <a:pPr>
              <a:buFontTx/>
              <a:buNone/>
            </a:pPr>
            <a:r>
              <a:rPr lang="en-US" sz="2400">
                <a:solidFill>
                  <a:srgbClr val="CC3300"/>
                </a:solidFill>
                <a:cs typeface="Arial" pitchFamily="34" charset="0"/>
              </a:rPr>
              <a:t>mm = (10±1) km</a:t>
            </a:r>
          </a:p>
        </p:txBody>
      </p:sp>
      <p:pic>
        <p:nvPicPr>
          <p:cNvPr id="106501" name="Picture 5" descr="img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765175"/>
            <a:ext cx="5759450" cy="5521325"/>
          </a:xfrm>
          <a:prstGeom prst="rect">
            <a:avLst/>
          </a:prstGeom>
          <a:noFill/>
          <a:extLst>
            <a:ext uri="{909E8E84-426E-40DD-AFC4-6F175D3DCCD1}">
              <a14:hiddenFill xmlns:a14="http://schemas.microsoft.com/office/drawing/2010/main">
                <a:solidFill>
                  <a:srgbClr val="FFFFFF"/>
                </a:solidFill>
              </a14:hiddenFill>
            </a:ext>
          </a:extLst>
        </p:spPr>
      </p:pic>
      <p:sp>
        <p:nvSpPr>
          <p:cNvPr id="106502" name="Oval 6"/>
          <p:cNvSpPr>
            <a:spLocks noChangeArrowheads="1"/>
          </p:cNvSpPr>
          <p:nvPr/>
        </p:nvSpPr>
        <p:spPr bwMode="auto">
          <a:xfrm>
            <a:off x="5795963" y="1268413"/>
            <a:ext cx="1439862" cy="720725"/>
          </a:xfrm>
          <a:prstGeom prst="ellipse">
            <a:avLst/>
          </a:prstGeom>
          <a:noFill/>
          <a:ln w="38100">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6503" name="Oval 7"/>
          <p:cNvSpPr>
            <a:spLocks noChangeArrowheads="1"/>
          </p:cNvSpPr>
          <p:nvPr/>
        </p:nvSpPr>
        <p:spPr bwMode="auto">
          <a:xfrm>
            <a:off x="3635375" y="5013325"/>
            <a:ext cx="1439863" cy="720725"/>
          </a:xfrm>
          <a:prstGeom prst="ellipse">
            <a:avLst/>
          </a:prstGeom>
          <a:noFill/>
          <a:ln w="38100">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6"/>
          <p:cNvSpPr>
            <a:spLocks noGrp="1"/>
          </p:cNvSpPr>
          <p:nvPr>
            <p:ph type="ftr" sz="quarter" idx="11"/>
          </p:nvPr>
        </p:nvSpPr>
        <p:spPr/>
        <p:txBody>
          <a:bodyPr/>
          <a:lstStyle/>
          <a:p>
            <a:r>
              <a:rPr lang="en-US" smtClean="0"/>
              <a:t>fln mar 13</a:t>
            </a:r>
            <a:endParaRPr lang="en-US"/>
          </a:p>
        </p:txBody>
      </p:sp>
      <p:sp>
        <p:nvSpPr>
          <p:cNvPr id="10" name="Slide Number Placeholder 7"/>
          <p:cNvSpPr>
            <a:spLocks noGrp="1"/>
          </p:cNvSpPr>
          <p:nvPr>
            <p:ph type="sldNum" sz="quarter" idx="12"/>
          </p:nvPr>
        </p:nvSpPr>
        <p:spPr/>
        <p:txBody>
          <a:bodyPr/>
          <a:lstStyle/>
          <a:p>
            <a:fld id="{C90B9C03-90DB-4F32-A3B1-EF8D42C42C58}" type="slidenum">
              <a:rPr lang="en-US"/>
              <a:pPr/>
              <a:t>69</a:t>
            </a:fld>
            <a:endParaRPr lang="en-US"/>
          </a:p>
        </p:txBody>
      </p:sp>
      <p:sp>
        <p:nvSpPr>
          <p:cNvPr id="101384" name="Text Box 8"/>
          <p:cNvSpPr txBox="1">
            <a:spLocks noChangeArrowheads="1"/>
          </p:cNvSpPr>
          <p:nvPr/>
        </p:nvSpPr>
        <p:spPr bwMode="auto">
          <a:xfrm>
            <a:off x="323850" y="1052513"/>
            <a:ext cx="8675688" cy="509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400" dirty="0"/>
              <a:t>Supponiamo di fare una divisione con la calcolatrice tascabile:</a:t>
            </a:r>
          </a:p>
          <a:p>
            <a:pPr algn="l"/>
            <a:endParaRPr lang="it-IT" sz="2400" dirty="0"/>
          </a:p>
          <a:p>
            <a:pPr algn="l"/>
            <a:endParaRPr lang="it-IT" sz="2400" dirty="0"/>
          </a:p>
          <a:p>
            <a:pPr algn="l">
              <a:spcBef>
                <a:spcPct val="30000"/>
              </a:spcBef>
            </a:pPr>
            <a:r>
              <a:rPr lang="it-IT" sz="2400" dirty="0"/>
              <a:t>(con la calcolatrice del PC ottenete ancora più cifre, ad es. 29).</a:t>
            </a:r>
          </a:p>
          <a:p>
            <a:pPr algn="l"/>
            <a:r>
              <a:rPr lang="it-IT" sz="2400" dirty="0">
                <a:solidFill>
                  <a:srgbClr val="FF0000"/>
                </a:solidFill>
              </a:rPr>
              <a:t>Sarebbe sensato partendo da numeri conosciuti con 3 cifre </a:t>
            </a:r>
          </a:p>
          <a:p>
            <a:pPr algn="l"/>
            <a:r>
              <a:rPr lang="it-IT" sz="2400" dirty="0">
                <a:solidFill>
                  <a:srgbClr val="FF0000"/>
                </a:solidFill>
              </a:rPr>
              <a:t>fabbricarne uno di 10 (o più) cifre?</a:t>
            </a:r>
            <a:r>
              <a:rPr lang="it-IT" sz="2400" dirty="0"/>
              <a:t> In realtà dei due numeri </a:t>
            </a:r>
          </a:p>
          <a:p>
            <a:pPr algn="l"/>
            <a:r>
              <a:rPr lang="it-IT" sz="2400" dirty="0"/>
              <a:t>non conosciamo la 4a cifra, possiamo solo dare un intervallo</a:t>
            </a:r>
          </a:p>
          <a:p>
            <a:pPr algn="l"/>
            <a:endParaRPr lang="it-IT" sz="2400" dirty="0"/>
          </a:p>
          <a:p>
            <a:pPr algn="l"/>
            <a:endParaRPr lang="it-IT" sz="2400" dirty="0"/>
          </a:p>
          <a:p>
            <a:pPr algn="l">
              <a:spcBef>
                <a:spcPct val="40000"/>
              </a:spcBef>
            </a:pPr>
            <a:r>
              <a:rPr lang="it-IT" sz="2400" dirty="0"/>
              <a:t>quindi </a:t>
            </a:r>
            <a:r>
              <a:rPr lang="it-IT" sz="2400" dirty="0">
                <a:solidFill>
                  <a:srgbClr val="FF3399"/>
                </a:solidFill>
              </a:rPr>
              <a:t>il risultato deve essere arrotondato al massimo a 3 cifre,</a:t>
            </a:r>
          </a:p>
          <a:p>
            <a:pPr algn="l"/>
            <a:r>
              <a:rPr lang="it-IT" sz="2400" dirty="0">
                <a:solidFill>
                  <a:srgbClr val="FF0000"/>
                </a:solidFill>
              </a:rPr>
              <a:t>1.02</a:t>
            </a:r>
            <a:r>
              <a:rPr lang="it-IT" sz="2400" dirty="0"/>
              <a:t> </a:t>
            </a:r>
            <a:r>
              <a:rPr lang="it-IT" sz="2400" dirty="0" err="1"/>
              <a:t>corentemente</a:t>
            </a:r>
            <a:r>
              <a:rPr lang="it-IT" sz="2400" dirty="0"/>
              <a:t> con la precisione iniziale, 1/1.03 </a:t>
            </a:r>
            <a:r>
              <a:rPr lang="en-US" sz="2400" dirty="0">
                <a:cs typeface="Arial" pitchFamily="34" charset="0"/>
              </a:rPr>
              <a:t>~ 10</a:t>
            </a:r>
            <a:r>
              <a:rPr lang="en-US" sz="2400" baseline="30000" dirty="0">
                <a:cs typeface="Arial" pitchFamily="34" charset="0"/>
              </a:rPr>
              <a:t>-2</a:t>
            </a:r>
            <a:r>
              <a:rPr lang="en-US" sz="2400" dirty="0">
                <a:cs typeface="Arial" pitchFamily="34" charset="0"/>
              </a:rPr>
              <a:t> </a:t>
            </a:r>
            <a:r>
              <a:rPr lang="it-IT" sz="2400" dirty="0"/>
              <a:t> </a:t>
            </a:r>
          </a:p>
          <a:p>
            <a:pPr algn="l"/>
            <a:r>
              <a:rPr lang="it-IT" sz="2400" dirty="0"/>
              <a:t> – </a:t>
            </a:r>
            <a:r>
              <a:rPr lang="it-IT" sz="2400" dirty="0">
                <a:solidFill>
                  <a:srgbClr val="009900"/>
                </a:solidFill>
              </a:rPr>
              <a:t>la calcolatrice non può essere una fabbrica di cifre:</a:t>
            </a:r>
            <a:r>
              <a:rPr lang="it-IT" sz="2400" dirty="0"/>
              <a:t> </a:t>
            </a:r>
            <a:r>
              <a:rPr lang="it-IT" sz="2400" dirty="0">
                <a:solidFill>
                  <a:schemeClr val="accent2"/>
                </a:solidFill>
              </a:rPr>
              <a:t>una </a:t>
            </a:r>
          </a:p>
          <a:p>
            <a:pPr algn="l"/>
            <a:r>
              <a:rPr lang="it-IT" sz="2400" dirty="0">
                <a:solidFill>
                  <a:schemeClr val="accent2"/>
                </a:solidFill>
              </a:rPr>
              <a:t>operazione aritmetica non aumenta in genere la precisione</a:t>
            </a:r>
          </a:p>
        </p:txBody>
      </p:sp>
      <p:sp>
        <p:nvSpPr>
          <p:cNvPr id="101378" name="Rectangle 2"/>
          <p:cNvSpPr>
            <a:spLocks noGrp="1" noChangeArrowheads="1"/>
          </p:cNvSpPr>
          <p:nvPr>
            <p:ph type="title"/>
          </p:nvPr>
        </p:nvSpPr>
        <p:spPr/>
        <p:txBody>
          <a:bodyPr/>
          <a:lstStyle/>
          <a:p>
            <a:r>
              <a:rPr lang="it-IT"/>
              <a:t>Appendice sull’uso della calcolatrice (*)</a:t>
            </a:r>
          </a:p>
        </p:txBody>
      </p:sp>
      <p:graphicFrame>
        <p:nvGraphicFramePr>
          <p:cNvPr id="101385" name="Object 9"/>
          <p:cNvGraphicFramePr>
            <a:graphicFrameLocks noGrp="1" noChangeAspect="1"/>
          </p:cNvGraphicFramePr>
          <p:nvPr>
            <p:ph sz="quarter" idx="3"/>
          </p:nvPr>
        </p:nvGraphicFramePr>
        <p:xfrm>
          <a:off x="1116013" y="1487488"/>
          <a:ext cx="3167062" cy="839787"/>
        </p:xfrm>
        <a:graphic>
          <a:graphicData uri="http://schemas.openxmlformats.org/presentationml/2006/ole">
            <mc:AlternateContent xmlns:mc="http://schemas.openxmlformats.org/markup-compatibility/2006">
              <mc:Choice xmlns:v="urn:schemas-microsoft-com:vml" Requires="v">
                <p:oleObj spid="_x0000_s101487" name="Equation" r:id="rId3" imgW="1485720" imgH="393480" progId="Equation.3">
                  <p:embed/>
                </p:oleObj>
              </mc:Choice>
              <mc:Fallback>
                <p:oleObj name="Equation" r:id="rId3" imgW="1485720" imgH="39348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1487488"/>
                        <a:ext cx="3167062" cy="839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1389" name="Object 13"/>
          <p:cNvGraphicFramePr>
            <a:graphicFrameLocks noChangeAspect="1"/>
          </p:cNvGraphicFramePr>
          <p:nvPr/>
        </p:nvGraphicFramePr>
        <p:xfrm>
          <a:off x="327025" y="3789363"/>
          <a:ext cx="6216650" cy="820737"/>
        </p:xfrm>
        <a:graphic>
          <a:graphicData uri="http://schemas.openxmlformats.org/presentationml/2006/ole">
            <mc:AlternateContent xmlns:mc="http://schemas.openxmlformats.org/markup-compatibility/2006">
              <mc:Choice xmlns:v="urn:schemas-microsoft-com:vml" Requires="v">
                <p:oleObj spid="_x0000_s101488" name="Equation" r:id="rId5" imgW="2997000" imgH="393480" progId="Equation.3">
                  <p:embed/>
                </p:oleObj>
              </mc:Choice>
              <mc:Fallback>
                <p:oleObj name="Equation" r:id="rId5" imgW="2997000" imgH="393480" progId="Equation.3">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025" y="3789363"/>
                        <a:ext cx="6216650" cy="820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1391" name="Text Box 15"/>
          <p:cNvSpPr txBox="1">
            <a:spLocks noChangeArrowheads="1"/>
          </p:cNvSpPr>
          <p:nvPr/>
        </p:nvSpPr>
        <p:spPr bwMode="auto">
          <a:xfrm>
            <a:off x="592138" y="6329363"/>
            <a:ext cx="163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t>(*) facoltativo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13</a:t>
            </a:r>
            <a:endParaRPr lang="en-US"/>
          </a:p>
        </p:txBody>
      </p:sp>
      <p:sp>
        <p:nvSpPr>
          <p:cNvPr id="8" name="Slide Number Placeholder 5"/>
          <p:cNvSpPr>
            <a:spLocks noGrp="1"/>
          </p:cNvSpPr>
          <p:nvPr>
            <p:ph type="sldNum" sz="quarter" idx="12"/>
          </p:nvPr>
        </p:nvSpPr>
        <p:spPr/>
        <p:txBody>
          <a:bodyPr/>
          <a:lstStyle/>
          <a:p>
            <a:fld id="{2DE88EEB-E101-44AE-B1F9-D0FF39CC4226}" type="slidenum">
              <a:rPr lang="en-US"/>
              <a:pPr/>
              <a:t>7</a:t>
            </a:fld>
            <a:endParaRPr lang="en-US"/>
          </a:p>
        </p:txBody>
      </p:sp>
      <p:sp>
        <p:nvSpPr>
          <p:cNvPr id="69634" name="Rectangle 2"/>
          <p:cNvSpPr>
            <a:spLocks noGrp="1" noChangeArrowheads="1"/>
          </p:cNvSpPr>
          <p:nvPr>
            <p:ph type="title"/>
          </p:nvPr>
        </p:nvSpPr>
        <p:spPr/>
        <p:txBody>
          <a:bodyPr/>
          <a:lstStyle/>
          <a:p>
            <a:r>
              <a:rPr lang="it-IT"/>
              <a:t>Programma a blocchi - Fisica</a:t>
            </a:r>
          </a:p>
        </p:txBody>
      </p:sp>
      <p:sp>
        <p:nvSpPr>
          <p:cNvPr id="69635" name="Rectangle 3"/>
          <p:cNvSpPr>
            <a:spLocks noGrp="1" noChangeArrowheads="1"/>
          </p:cNvSpPr>
          <p:nvPr>
            <p:ph type="body" idx="1"/>
          </p:nvPr>
        </p:nvSpPr>
        <p:spPr>
          <a:xfrm>
            <a:off x="323850" y="1052513"/>
            <a:ext cx="8496300" cy="3600450"/>
          </a:xfrm>
        </p:spPr>
        <p:txBody>
          <a:bodyPr/>
          <a:lstStyle/>
          <a:p>
            <a:r>
              <a:rPr lang="it-IT" dirty="0"/>
              <a:t>grandezze fisiche e loro misura  </a:t>
            </a:r>
            <a:r>
              <a:rPr lang="it-IT" dirty="0" smtClean="0"/>
              <a:t>(</a:t>
            </a:r>
            <a:r>
              <a:rPr lang="it-IT" dirty="0"/>
              <a:t>6</a:t>
            </a:r>
            <a:r>
              <a:rPr lang="it-IT" dirty="0" smtClean="0"/>
              <a:t> </a:t>
            </a:r>
            <a:r>
              <a:rPr lang="it-IT" dirty="0"/>
              <a:t>h)</a:t>
            </a:r>
          </a:p>
          <a:p>
            <a:r>
              <a:rPr lang="it-IT" dirty="0">
                <a:solidFill>
                  <a:schemeClr val="accent2"/>
                </a:solidFill>
              </a:rPr>
              <a:t>meccanica (punto, corpi, fluidi)  (</a:t>
            </a:r>
            <a:r>
              <a:rPr lang="it-IT" dirty="0" smtClean="0">
                <a:solidFill>
                  <a:schemeClr val="accent2"/>
                </a:solidFill>
              </a:rPr>
              <a:t>18 </a:t>
            </a:r>
            <a:r>
              <a:rPr lang="it-IT" dirty="0">
                <a:solidFill>
                  <a:schemeClr val="accent2"/>
                </a:solidFill>
              </a:rPr>
              <a:t>h)</a:t>
            </a:r>
          </a:p>
          <a:p>
            <a:r>
              <a:rPr lang="it-IT" dirty="0">
                <a:solidFill>
                  <a:srgbClr val="FF0000"/>
                </a:solidFill>
              </a:rPr>
              <a:t>termodinamica (8 h)</a:t>
            </a:r>
          </a:p>
          <a:p>
            <a:r>
              <a:rPr lang="it-IT" dirty="0">
                <a:solidFill>
                  <a:srgbClr val="CC3300"/>
                </a:solidFill>
              </a:rPr>
              <a:t>elettromagnetismo </a:t>
            </a:r>
            <a:r>
              <a:rPr lang="it-IT" dirty="0" smtClean="0">
                <a:solidFill>
                  <a:srgbClr val="CC3300"/>
                </a:solidFill>
              </a:rPr>
              <a:t>(10 </a:t>
            </a:r>
            <a:r>
              <a:rPr lang="it-IT" dirty="0">
                <a:solidFill>
                  <a:srgbClr val="CC3300"/>
                </a:solidFill>
              </a:rPr>
              <a:t>h)</a:t>
            </a:r>
          </a:p>
          <a:p>
            <a:r>
              <a:rPr lang="it-IT" dirty="0">
                <a:solidFill>
                  <a:srgbClr val="008000"/>
                </a:solidFill>
              </a:rPr>
              <a:t>oscillazioni, onde, ottica (</a:t>
            </a:r>
            <a:r>
              <a:rPr lang="it-IT" dirty="0" smtClean="0">
                <a:solidFill>
                  <a:srgbClr val="008000"/>
                </a:solidFill>
              </a:rPr>
              <a:t>10 </a:t>
            </a:r>
            <a:r>
              <a:rPr lang="it-IT" dirty="0">
                <a:solidFill>
                  <a:srgbClr val="008000"/>
                </a:solidFill>
              </a:rPr>
              <a:t>h)</a:t>
            </a:r>
          </a:p>
          <a:p>
            <a:r>
              <a:rPr lang="it-IT" dirty="0">
                <a:solidFill>
                  <a:schemeClr val="accent2"/>
                </a:solidFill>
              </a:rPr>
              <a:t>microfisica (fisica atomica) </a:t>
            </a:r>
            <a:r>
              <a:rPr lang="it-IT" dirty="0" smtClean="0">
                <a:solidFill>
                  <a:schemeClr val="accent2"/>
                </a:solidFill>
              </a:rPr>
              <a:t>(4 </a:t>
            </a:r>
            <a:r>
              <a:rPr lang="it-IT" dirty="0">
                <a:solidFill>
                  <a:schemeClr val="accent2"/>
                </a:solidFill>
              </a:rPr>
              <a:t>h)</a:t>
            </a:r>
          </a:p>
          <a:p>
            <a:r>
              <a:rPr lang="it-IT" dirty="0">
                <a:solidFill>
                  <a:srgbClr val="FF0000"/>
                </a:solidFill>
              </a:rPr>
              <a:t>esercizi </a:t>
            </a:r>
            <a:r>
              <a:rPr lang="it-IT" dirty="0" smtClean="0">
                <a:solidFill>
                  <a:srgbClr val="FF0000"/>
                </a:solidFill>
              </a:rPr>
              <a:t>(&gt;8 </a:t>
            </a:r>
            <a:r>
              <a:rPr lang="it-IT" dirty="0">
                <a:solidFill>
                  <a:srgbClr val="FF0000"/>
                </a:solidFill>
              </a:rPr>
              <a:t>h)</a:t>
            </a:r>
          </a:p>
        </p:txBody>
      </p:sp>
      <p:sp>
        <p:nvSpPr>
          <p:cNvPr id="69636" name="Text Box 4"/>
          <p:cNvSpPr txBox="1">
            <a:spLocks noChangeArrowheads="1"/>
          </p:cNvSpPr>
          <p:nvPr/>
        </p:nvSpPr>
        <p:spPr bwMode="auto">
          <a:xfrm>
            <a:off x="1116013" y="4868863"/>
            <a:ext cx="26209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a:t>[margine di errore </a:t>
            </a:r>
            <a:r>
              <a:rPr lang="en-US">
                <a:cs typeface="Arial" pitchFamily="34" charset="0"/>
              </a:rPr>
              <a:t>± 2 h]</a:t>
            </a:r>
          </a:p>
        </p:txBody>
      </p:sp>
      <p:sp>
        <p:nvSpPr>
          <p:cNvPr id="69637" name="Text Box 5"/>
          <p:cNvSpPr txBox="1">
            <a:spLocks noChangeArrowheads="1"/>
          </p:cNvSpPr>
          <p:nvPr/>
        </p:nvSpPr>
        <p:spPr bwMode="auto">
          <a:xfrm>
            <a:off x="5992813" y="5392738"/>
            <a:ext cx="11715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it-IT"/>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13</a:t>
            </a:r>
            <a:endParaRPr lang="en-US"/>
          </a:p>
        </p:txBody>
      </p:sp>
      <p:sp>
        <p:nvSpPr>
          <p:cNvPr id="6" name="Slide Number Placeholder 5"/>
          <p:cNvSpPr>
            <a:spLocks noGrp="1"/>
          </p:cNvSpPr>
          <p:nvPr>
            <p:ph type="sldNum" sz="quarter" idx="12"/>
          </p:nvPr>
        </p:nvSpPr>
        <p:spPr/>
        <p:txBody>
          <a:bodyPr/>
          <a:lstStyle/>
          <a:p>
            <a:fld id="{D65850D1-E169-4411-8344-781E64DA2C64}" type="slidenum">
              <a:rPr lang="en-US"/>
              <a:pPr/>
              <a:t>70</a:t>
            </a:fld>
            <a:endParaRPr lang="en-US"/>
          </a:p>
        </p:txBody>
      </p:sp>
      <p:sp>
        <p:nvSpPr>
          <p:cNvPr id="95234" name="Rectangle 2"/>
          <p:cNvSpPr>
            <a:spLocks noGrp="1" noChangeArrowheads="1"/>
          </p:cNvSpPr>
          <p:nvPr>
            <p:ph type="title"/>
          </p:nvPr>
        </p:nvSpPr>
        <p:spPr/>
        <p:txBody>
          <a:bodyPr/>
          <a:lstStyle/>
          <a:p>
            <a:r>
              <a:rPr lang="it-IT" dirty="0"/>
              <a:t>Grandezze fondamentali e derivate</a:t>
            </a:r>
          </a:p>
        </p:txBody>
      </p:sp>
      <p:sp>
        <p:nvSpPr>
          <p:cNvPr id="95235" name="Rectangle 3"/>
          <p:cNvSpPr>
            <a:spLocks noGrp="1" noChangeArrowheads="1"/>
          </p:cNvSpPr>
          <p:nvPr>
            <p:ph type="body" idx="1"/>
          </p:nvPr>
        </p:nvSpPr>
        <p:spPr/>
        <p:txBody>
          <a:bodyPr/>
          <a:lstStyle/>
          <a:p>
            <a:r>
              <a:rPr lang="it-IT" dirty="0"/>
              <a:t>Una volta definite operativamente alcune grandezze relative ai fenomeni di interesse, le altre grandezze possono essere definite in funzione delle prime – </a:t>
            </a:r>
            <a:r>
              <a:rPr lang="it-IT" dirty="0">
                <a:solidFill>
                  <a:schemeClr val="accent2"/>
                </a:solidFill>
              </a:rPr>
              <a:t>ad es. v = s/t</a:t>
            </a:r>
          </a:p>
          <a:p>
            <a:r>
              <a:rPr lang="it-IT" dirty="0"/>
              <a:t>Si distingue quindi fra </a:t>
            </a:r>
            <a:r>
              <a:rPr lang="it-IT" dirty="0">
                <a:solidFill>
                  <a:srgbClr val="FF0000"/>
                </a:solidFill>
              </a:rPr>
              <a:t>grandezze fondamentali</a:t>
            </a:r>
            <a:r>
              <a:rPr lang="it-IT" dirty="0"/>
              <a:t> </a:t>
            </a:r>
            <a:r>
              <a:rPr lang="it-IT" dirty="0">
                <a:solidFill>
                  <a:srgbClr val="990033"/>
                </a:solidFill>
              </a:rPr>
              <a:t>(nel minor numero possibile/conveniente)</a:t>
            </a:r>
            <a:r>
              <a:rPr lang="it-IT" dirty="0"/>
              <a:t> e </a:t>
            </a:r>
            <a:r>
              <a:rPr lang="it-IT" dirty="0">
                <a:solidFill>
                  <a:srgbClr val="FF0000"/>
                </a:solidFill>
              </a:rPr>
              <a:t>grandezze derivate</a:t>
            </a:r>
          </a:p>
          <a:p>
            <a:r>
              <a:rPr lang="it-IT" dirty="0"/>
              <a:t>Le definizioni fanno sì che </a:t>
            </a:r>
            <a:r>
              <a:rPr lang="it-IT" dirty="0">
                <a:solidFill>
                  <a:srgbClr val="008000"/>
                </a:solidFill>
              </a:rPr>
              <a:t>la scelta di quali siano le grandezze fondamentali è arbitraria</a:t>
            </a:r>
          </a:p>
          <a:p>
            <a:r>
              <a:rPr lang="it-IT" dirty="0">
                <a:solidFill>
                  <a:srgbClr val="990033"/>
                </a:solidFill>
              </a:rPr>
              <a:t>In meccanica bastano 3  grandezze fondamentali (ad es. lunghezza [L], tempo [ T ], massa [M])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13</a:t>
            </a:r>
            <a:endParaRPr lang="en-US"/>
          </a:p>
        </p:txBody>
      </p:sp>
      <p:sp>
        <p:nvSpPr>
          <p:cNvPr id="6" name="Slide Number Placeholder 5"/>
          <p:cNvSpPr>
            <a:spLocks noGrp="1"/>
          </p:cNvSpPr>
          <p:nvPr>
            <p:ph type="sldNum" sz="quarter" idx="12"/>
          </p:nvPr>
        </p:nvSpPr>
        <p:spPr/>
        <p:txBody>
          <a:bodyPr/>
          <a:lstStyle/>
          <a:p>
            <a:fld id="{87A6074B-A2B4-4FA0-AD00-545B1875C321}" type="slidenum">
              <a:rPr lang="en-US"/>
              <a:pPr/>
              <a:t>71</a:t>
            </a:fld>
            <a:endParaRPr lang="en-US"/>
          </a:p>
        </p:txBody>
      </p:sp>
      <p:sp>
        <p:nvSpPr>
          <p:cNvPr id="129030" name="Rectangle 6"/>
          <p:cNvSpPr>
            <a:spLocks noGrp="1" noChangeArrowheads="1"/>
          </p:cNvSpPr>
          <p:nvPr>
            <p:ph type="title"/>
          </p:nvPr>
        </p:nvSpPr>
        <p:spPr>
          <a:xfrm>
            <a:off x="1258888" y="188913"/>
            <a:ext cx="7561262" cy="574675"/>
          </a:xfrm>
          <a:noFill/>
          <a:ln/>
        </p:spPr>
        <p:txBody>
          <a:bodyPr/>
          <a:lstStyle/>
          <a:p>
            <a:r>
              <a:rPr lang="it-IT" sz="2600" dirty="0"/>
              <a:t>Le grandezze fondamentali della meccanica: </a:t>
            </a:r>
            <a:br>
              <a:rPr lang="it-IT" sz="2600" dirty="0"/>
            </a:br>
            <a:r>
              <a:rPr lang="it-IT" sz="2600" dirty="0"/>
              <a:t>L, T, M </a:t>
            </a:r>
          </a:p>
        </p:txBody>
      </p:sp>
      <p:sp>
        <p:nvSpPr>
          <p:cNvPr id="129031" name="Rectangle 7"/>
          <p:cNvSpPr>
            <a:spLocks noGrp="1" noChangeArrowheads="1"/>
          </p:cNvSpPr>
          <p:nvPr>
            <p:ph type="body" idx="1"/>
          </p:nvPr>
        </p:nvSpPr>
        <p:spPr>
          <a:xfrm>
            <a:off x="323850" y="1268413"/>
            <a:ext cx="8496300" cy="4824412"/>
          </a:xfrm>
          <a:noFill/>
          <a:ln/>
        </p:spPr>
        <p:txBody>
          <a:bodyPr/>
          <a:lstStyle/>
          <a:p>
            <a:r>
              <a:rPr lang="it-IT" dirty="0">
                <a:solidFill>
                  <a:srgbClr val="008000"/>
                </a:solidFill>
              </a:rPr>
              <a:t>lunghezza</a:t>
            </a:r>
            <a:r>
              <a:rPr lang="it-IT" dirty="0"/>
              <a:t> – non località, non coincidenza: distanza fra due punti; si misura ad es. con una riga graduata etc.; unità: </a:t>
            </a:r>
            <a:r>
              <a:rPr lang="it-IT" dirty="0">
                <a:solidFill>
                  <a:srgbClr val="CC3300"/>
                </a:solidFill>
              </a:rPr>
              <a:t>metro (m),</a:t>
            </a:r>
            <a:r>
              <a:rPr lang="it-IT" dirty="0"/>
              <a:t> cm, ....</a:t>
            </a:r>
          </a:p>
          <a:p>
            <a:r>
              <a:rPr lang="it-IT" dirty="0">
                <a:solidFill>
                  <a:srgbClr val="008000"/>
                </a:solidFill>
              </a:rPr>
              <a:t>tempo</a:t>
            </a:r>
            <a:r>
              <a:rPr lang="it-IT" dirty="0"/>
              <a:t> – non simultaneità: si misura ad es. con un fenomeno periodico, orologio etc.; unità: </a:t>
            </a:r>
            <a:r>
              <a:rPr lang="it-IT" dirty="0">
                <a:solidFill>
                  <a:srgbClr val="CC3300"/>
                </a:solidFill>
              </a:rPr>
              <a:t>secondo (s),</a:t>
            </a:r>
            <a:r>
              <a:rPr lang="it-IT" dirty="0"/>
              <a:t> minuto, ore (h), ....</a:t>
            </a:r>
          </a:p>
          <a:p>
            <a:r>
              <a:rPr lang="it-IT" dirty="0">
                <a:solidFill>
                  <a:srgbClr val="008000"/>
                </a:solidFill>
              </a:rPr>
              <a:t>massa </a:t>
            </a:r>
            <a:r>
              <a:rPr lang="it-IT" dirty="0"/>
              <a:t>– quantità di materia di un corpo, inerzia del corpo rispetto alle cause del moto; si misura ad es. con una bilancia etc.; unità: grammo (g), </a:t>
            </a:r>
            <a:r>
              <a:rPr lang="it-IT" dirty="0">
                <a:solidFill>
                  <a:srgbClr val="CC3300"/>
                </a:solidFill>
              </a:rPr>
              <a:t>chilogrammo (kg),</a:t>
            </a:r>
            <a:r>
              <a:rPr lang="it-IT" dirty="0"/>
              <a:t> tonnellata (t), ....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 13</a:t>
            </a:r>
            <a:endParaRPr lang="en-US"/>
          </a:p>
        </p:txBody>
      </p:sp>
      <p:sp>
        <p:nvSpPr>
          <p:cNvPr id="9" name="Slide Number Placeholder 5"/>
          <p:cNvSpPr>
            <a:spLocks noGrp="1"/>
          </p:cNvSpPr>
          <p:nvPr>
            <p:ph type="sldNum" sz="quarter" idx="12"/>
          </p:nvPr>
        </p:nvSpPr>
        <p:spPr/>
        <p:txBody>
          <a:bodyPr/>
          <a:lstStyle/>
          <a:p>
            <a:fld id="{FE2E5FC8-4F38-44A5-B6AC-623A8BBAEA24}" type="slidenum">
              <a:rPr lang="en-US"/>
              <a:pPr/>
              <a:t>72</a:t>
            </a:fld>
            <a:endParaRPr lang="en-US"/>
          </a:p>
        </p:txBody>
      </p:sp>
      <p:sp>
        <p:nvSpPr>
          <p:cNvPr id="98306" name="Rectangle 2"/>
          <p:cNvSpPr>
            <a:spLocks noGrp="1" noChangeArrowheads="1"/>
          </p:cNvSpPr>
          <p:nvPr>
            <p:ph type="title"/>
          </p:nvPr>
        </p:nvSpPr>
        <p:spPr>
          <a:xfrm>
            <a:off x="1331913" y="188913"/>
            <a:ext cx="7561262" cy="574675"/>
          </a:xfrm>
        </p:spPr>
        <p:txBody>
          <a:bodyPr/>
          <a:lstStyle/>
          <a:p>
            <a:r>
              <a:rPr lang="it-IT" sz="2700" dirty="0"/>
              <a:t>Unità di misura delle grandezze fondamentali (*)</a:t>
            </a:r>
          </a:p>
        </p:txBody>
      </p:sp>
      <p:sp>
        <p:nvSpPr>
          <p:cNvPr id="98307" name="Rectangle 3"/>
          <p:cNvSpPr>
            <a:spLocks noGrp="1" noChangeArrowheads="1"/>
          </p:cNvSpPr>
          <p:nvPr>
            <p:ph type="body" idx="1"/>
          </p:nvPr>
        </p:nvSpPr>
        <p:spPr>
          <a:xfrm>
            <a:off x="179388" y="1052513"/>
            <a:ext cx="8713787" cy="5184775"/>
          </a:xfrm>
        </p:spPr>
        <p:txBody>
          <a:bodyPr/>
          <a:lstStyle/>
          <a:p>
            <a:r>
              <a:rPr lang="it-IT" dirty="0">
                <a:solidFill>
                  <a:srgbClr val="FF0000"/>
                </a:solidFill>
              </a:rPr>
              <a:t>metro</a:t>
            </a:r>
            <a:r>
              <a:rPr lang="it-IT" dirty="0"/>
              <a:t>, </a:t>
            </a:r>
            <a:r>
              <a:rPr lang="it-IT" dirty="0">
                <a:solidFill>
                  <a:srgbClr val="990033"/>
                </a:solidFill>
              </a:rPr>
              <a:t>unità di misura delle distanze</a:t>
            </a:r>
            <a:r>
              <a:rPr lang="it-IT" dirty="0"/>
              <a:t>  – a partire dal 1983, 1 m = distanza percorsa dalle luce nel vuoto in 1/299792458 s</a:t>
            </a:r>
          </a:p>
          <a:p>
            <a:r>
              <a:rPr lang="it-IT" dirty="0">
                <a:solidFill>
                  <a:srgbClr val="FF0000"/>
                </a:solidFill>
              </a:rPr>
              <a:t>secondo</a:t>
            </a:r>
            <a:r>
              <a:rPr lang="it-IT" dirty="0"/>
              <a:t>, </a:t>
            </a:r>
            <a:r>
              <a:rPr lang="it-IT" dirty="0">
                <a:solidFill>
                  <a:srgbClr val="990033"/>
                </a:solidFill>
              </a:rPr>
              <a:t>unità di misura dei tempi</a:t>
            </a:r>
            <a:r>
              <a:rPr lang="it-IT" dirty="0"/>
              <a:t> – 1 s = tempo necessario per 9.192631770 x 10</a:t>
            </a:r>
            <a:r>
              <a:rPr lang="it-IT" baseline="30000" dirty="0"/>
              <a:t>9</a:t>
            </a:r>
            <a:r>
              <a:rPr lang="it-IT" dirty="0"/>
              <a:t> vibrazioni di una particolare riga dell’atomo del </a:t>
            </a:r>
            <a:r>
              <a:rPr lang="it-IT" baseline="30000" dirty="0"/>
              <a:t>133</a:t>
            </a:r>
            <a:r>
              <a:rPr lang="it-IT" dirty="0"/>
              <a:t>Cs [ 1 giorno solare medio = 86400 s]</a:t>
            </a:r>
          </a:p>
          <a:p>
            <a:r>
              <a:rPr lang="it-IT" dirty="0">
                <a:solidFill>
                  <a:srgbClr val="FF0000"/>
                </a:solidFill>
              </a:rPr>
              <a:t>chilogrammo</a:t>
            </a:r>
            <a:r>
              <a:rPr lang="it-IT" dirty="0"/>
              <a:t>, </a:t>
            </a:r>
            <a:r>
              <a:rPr lang="it-IT" dirty="0">
                <a:solidFill>
                  <a:srgbClr val="990033"/>
                </a:solidFill>
              </a:rPr>
              <a:t>unità di misura della                  massa</a:t>
            </a:r>
            <a:r>
              <a:rPr lang="it-IT" dirty="0"/>
              <a:t> – 1 kg = 5.0188 x 10</a:t>
            </a:r>
            <a:r>
              <a:rPr lang="it-IT" baseline="30000" dirty="0"/>
              <a:t>25 </a:t>
            </a:r>
            <a:r>
              <a:rPr lang="it-IT" dirty="0"/>
              <a:t>atomi                        di</a:t>
            </a:r>
            <a:r>
              <a:rPr lang="it-IT" baseline="30000" dirty="0"/>
              <a:t> 12</a:t>
            </a:r>
            <a:r>
              <a:rPr lang="it-IT" dirty="0"/>
              <a:t>C  [ 1 mole = 12 g </a:t>
            </a:r>
            <a:r>
              <a:rPr lang="it-IT" baseline="30000" dirty="0"/>
              <a:t>12</a:t>
            </a:r>
            <a:r>
              <a:rPr lang="it-IT" dirty="0"/>
              <a:t>C, contiene                     </a:t>
            </a:r>
            <a:r>
              <a:rPr lang="it-IT" dirty="0" err="1"/>
              <a:t>N</a:t>
            </a:r>
            <a:r>
              <a:rPr lang="it-IT" baseline="-25000" dirty="0" err="1"/>
              <a:t>Av</a:t>
            </a:r>
            <a:r>
              <a:rPr lang="it-IT" dirty="0"/>
              <a:t> atomi]            in futuro, Si</a:t>
            </a:r>
          </a:p>
        </p:txBody>
      </p:sp>
      <p:sp>
        <p:nvSpPr>
          <p:cNvPr id="98308" name="Text Box 4"/>
          <p:cNvSpPr txBox="1">
            <a:spLocks noChangeArrowheads="1"/>
          </p:cNvSpPr>
          <p:nvPr/>
        </p:nvSpPr>
        <p:spPr bwMode="auto">
          <a:xfrm>
            <a:off x="735013" y="6165850"/>
            <a:ext cx="163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b="1"/>
              <a:t>(*) facoltativo</a:t>
            </a:r>
          </a:p>
        </p:txBody>
      </p:sp>
      <p:pic>
        <p:nvPicPr>
          <p:cNvPr id="98309" name="Picture 5" descr="180px-Silicon_sphere_for_Avogadro_proj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4076700"/>
            <a:ext cx="1646238" cy="2249488"/>
          </a:xfrm>
          <a:prstGeom prst="rect">
            <a:avLst/>
          </a:prstGeom>
          <a:noFill/>
          <a:extLst>
            <a:ext uri="{909E8E84-426E-40DD-AFC4-6F175D3DCCD1}">
              <a14:hiddenFill xmlns:a14="http://schemas.microsoft.com/office/drawing/2010/main">
                <a:solidFill>
                  <a:srgbClr val="FFFFFF"/>
                </a:solidFill>
              </a14:hiddenFill>
            </a:ext>
          </a:extLst>
        </p:spPr>
      </p:pic>
      <p:sp>
        <p:nvSpPr>
          <p:cNvPr id="98310" name="AutoShape 6"/>
          <p:cNvSpPr>
            <a:spLocks noChangeAspect="1" noChangeArrowheads="1"/>
          </p:cNvSpPr>
          <p:nvPr/>
        </p:nvSpPr>
        <p:spPr bwMode="auto">
          <a:xfrm>
            <a:off x="2484438" y="5589588"/>
            <a:ext cx="673100" cy="334962"/>
          </a:xfrm>
          <a:prstGeom prst="rightArrow">
            <a:avLst>
              <a:gd name="adj1" fmla="val 50000"/>
              <a:gd name="adj2" fmla="val 50237"/>
            </a:avLst>
          </a:prstGeom>
          <a:solidFill>
            <a:srgbClr val="CC33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13</a:t>
            </a:r>
            <a:endParaRPr lang="en-US"/>
          </a:p>
        </p:txBody>
      </p:sp>
      <p:sp>
        <p:nvSpPr>
          <p:cNvPr id="6" name="Slide Number Placeholder 5"/>
          <p:cNvSpPr>
            <a:spLocks noGrp="1"/>
          </p:cNvSpPr>
          <p:nvPr>
            <p:ph type="sldNum" sz="quarter" idx="12"/>
          </p:nvPr>
        </p:nvSpPr>
        <p:spPr/>
        <p:txBody>
          <a:bodyPr/>
          <a:lstStyle/>
          <a:p>
            <a:fld id="{4E98653A-DEAF-4518-89F5-15A4B38787E8}" type="slidenum">
              <a:rPr lang="en-US"/>
              <a:pPr/>
              <a:t>73</a:t>
            </a:fld>
            <a:endParaRPr lang="en-US" dirty="0"/>
          </a:p>
        </p:txBody>
      </p:sp>
      <p:sp>
        <p:nvSpPr>
          <p:cNvPr id="126982" name="Rectangle 6"/>
          <p:cNvSpPr>
            <a:spLocks noGrp="1" noChangeArrowheads="1"/>
          </p:cNvSpPr>
          <p:nvPr>
            <p:ph type="title"/>
          </p:nvPr>
        </p:nvSpPr>
        <p:spPr>
          <a:noFill/>
          <a:ln/>
        </p:spPr>
        <p:txBody>
          <a:bodyPr/>
          <a:lstStyle/>
          <a:p>
            <a:r>
              <a:rPr lang="it-IT"/>
              <a:t>Sistemi di unità di misura</a:t>
            </a:r>
          </a:p>
        </p:txBody>
      </p:sp>
      <p:sp>
        <p:nvSpPr>
          <p:cNvPr id="126983" name="Rectangle 7"/>
          <p:cNvSpPr>
            <a:spLocks noGrp="1" noChangeArrowheads="1"/>
          </p:cNvSpPr>
          <p:nvPr>
            <p:ph type="body" idx="1"/>
          </p:nvPr>
        </p:nvSpPr>
        <p:spPr>
          <a:xfrm>
            <a:off x="250825" y="1125538"/>
            <a:ext cx="8713788" cy="5329237"/>
          </a:xfrm>
          <a:noFill/>
          <a:ln/>
        </p:spPr>
        <p:txBody>
          <a:bodyPr/>
          <a:lstStyle/>
          <a:p>
            <a:pPr>
              <a:lnSpc>
                <a:spcPct val="80000"/>
              </a:lnSpc>
            </a:pPr>
            <a:r>
              <a:rPr lang="it-IT" sz="2600" dirty="0"/>
              <a:t>Scelte le grandezze fondamentali si devono scegliere le loro unità di misura: quelle delle grandezze derivate sono determinate in conseguenza </a:t>
            </a:r>
            <a:r>
              <a:rPr lang="it-IT" sz="2600" dirty="0">
                <a:cs typeface="Arial" pitchFamily="34" charset="0"/>
              </a:rPr>
              <a:t>→ sistemi di unità di misura</a:t>
            </a:r>
          </a:p>
          <a:p>
            <a:pPr>
              <a:lnSpc>
                <a:spcPct val="80000"/>
              </a:lnSpc>
            </a:pPr>
            <a:r>
              <a:rPr lang="it-IT" sz="2600" dirty="0"/>
              <a:t>In meccanica si usa MKS (m, kg, s), ma si usa anche CGS (cm, g, s) e sistema degli ingegneri</a:t>
            </a:r>
          </a:p>
          <a:p>
            <a:pPr>
              <a:lnSpc>
                <a:spcPct val="80000"/>
              </a:lnSpc>
            </a:pPr>
            <a:r>
              <a:rPr lang="it-IT" sz="2600" dirty="0">
                <a:solidFill>
                  <a:srgbClr val="990033"/>
                </a:solidFill>
              </a:rPr>
              <a:t>Nella CE dal 1978 è in vigore il</a:t>
            </a:r>
            <a:r>
              <a:rPr lang="it-IT" sz="2600" dirty="0"/>
              <a:t> </a:t>
            </a:r>
            <a:r>
              <a:rPr lang="it-IT" sz="2600" u="sng" dirty="0">
                <a:solidFill>
                  <a:srgbClr val="FF0000"/>
                </a:solidFill>
              </a:rPr>
              <a:t>Sistema Internazionale (SI)</a:t>
            </a:r>
            <a:r>
              <a:rPr lang="it-IT" sz="2600" dirty="0"/>
              <a:t> </a:t>
            </a:r>
            <a:r>
              <a:rPr lang="it-IT" sz="2600" dirty="0">
                <a:solidFill>
                  <a:srgbClr val="008000"/>
                </a:solidFill>
              </a:rPr>
              <a:t>ossia 7 grandezze e relative unità (m, kg, s, A, K, cd, mole)</a:t>
            </a:r>
          </a:p>
          <a:p>
            <a:pPr>
              <a:lnSpc>
                <a:spcPct val="80000"/>
              </a:lnSpc>
            </a:pPr>
            <a:r>
              <a:rPr lang="it-IT" sz="2600" dirty="0"/>
              <a:t>a queste unità vanno aggiunti i radianti (</a:t>
            </a:r>
            <a:r>
              <a:rPr lang="it-IT" sz="2600" dirty="0" err="1"/>
              <a:t>rad</a:t>
            </a:r>
            <a:r>
              <a:rPr lang="it-IT" sz="2600" dirty="0"/>
              <a:t>) per gli angoli piani e gli steradianti (</a:t>
            </a:r>
            <a:r>
              <a:rPr lang="it-IT" sz="2600" dirty="0" err="1"/>
              <a:t>srad</a:t>
            </a:r>
            <a:r>
              <a:rPr lang="it-IT" sz="2600" dirty="0"/>
              <a:t>) per quelli solidi</a:t>
            </a:r>
          </a:p>
          <a:p>
            <a:pPr>
              <a:lnSpc>
                <a:spcPct val="80000"/>
              </a:lnSpc>
            </a:pPr>
            <a:r>
              <a:rPr lang="it-IT" sz="2600" dirty="0">
                <a:solidFill>
                  <a:srgbClr val="CC3300"/>
                </a:solidFill>
              </a:rPr>
              <a:t>NB esistono poi </a:t>
            </a:r>
            <a:r>
              <a:rPr lang="it-IT" sz="2600" u="sng" dirty="0">
                <a:solidFill>
                  <a:srgbClr val="CC3300"/>
                </a:solidFill>
              </a:rPr>
              <a:t>numerose grandezze</a:t>
            </a:r>
            <a:r>
              <a:rPr lang="it-IT" sz="2600" dirty="0">
                <a:solidFill>
                  <a:srgbClr val="CC3300"/>
                </a:solidFill>
              </a:rPr>
              <a:t> usate dalle nostre parti comunemente che </a:t>
            </a:r>
            <a:r>
              <a:rPr lang="it-IT" sz="2600" i="1" u="sng" dirty="0">
                <a:solidFill>
                  <a:srgbClr val="CC3300"/>
                </a:solidFill>
              </a:rPr>
              <a:t>non</a:t>
            </a:r>
            <a:r>
              <a:rPr lang="it-IT" sz="2600" dirty="0">
                <a:solidFill>
                  <a:srgbClr val="CC3300"/>
                </a:solidFill>
              </a:rPr>
              <a:t> fanno parte di alcun sistema precedente (senza poi andare negli US)</a:t>
            </a:r>
            <a:r>
              <a:rPr lang="it-IT" sz="2400" dirty="0"/>
              <a:t>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13</a:t>
            </a:r>
            <a:endParaRPr lang="en-US"/>
          </a:p>
        </p:txBody>
      </p:sp>
      <p:sp>
        <p:nvSpPr>
          <p:cNvPr id="7" name="Slide Number Placeholder 5"/>
          <p:cNvSpPr>
            <a:spLocks noGrp="1"/>
          </p:cNvSpPr>
          <p:nvPr>
            <p:ph type="sldNum" sz="quarter" idx="12"/>
          </p:nvPr>
        </p:nvSpPr>
        <p:spPr/>
        <p:txBody>
          <a:bodyPr/>
          <a:lstStyle/>
          <a:p>
            <a:fld id="{43758E77-A6B1-42D5-B6FC-72204EEA5D1E}" type="slidenum">
              <a:rPr lang="en-US"/>
              <a:pPr/>
              <a:t>74</a:t>
            </a:fld>
            <a:endParaRPr lang="en-US"/>
          </a:p>
        </p:txBody>
      </p:sp>
      <p:sp>
        <p:nvSpPr>
          <p:cNvPr id="125959" name="Rectangle 7"/>
          <p:cNvSpPr>
            <a:spLocks noGrp="1" noChangeArrowheads="1"/>
          </p:cNvSpPr>
          <p:nvPr>
            <p:ph type="title"/>
          </p:nvPr>
        </p:nvSpPr>
        <p:spPr>
          <a:noFill/>
          <a:ln/>
        </p:spPr>
        <p:txBody>
          <a:bodyPr/>
          <a:lstStyle/>
          <a:p>
            <a:r>
              <a:rPr lang="it-IT"/>
              <a:t>Sistemi di unità di misura (2)</a:t>
            </a:r>
          </a:p>
        </p:txBody>
      </p:sp>
      <p:sp>
        <p:nvSpPr>
          <p:cNvPr id="125960" name="Rectangle 8"/>
          <p:cNvSpPr>
            <a:spLocks noGrp="1" noChangeArrowheads="1"/>
          </p:cNvSpPr>
          <p:nvPr>
            <p:ph type="body" idx="1"/>
          </p:nvPr>
        </p:nvSpPr>
        <p:spPr>
          <a:noFill/>
          <a:ln/>
        </p:spPr>
        <p:txBody>
          <a:bodyPr/>
          <a:lstStyle/>
          <a:p>
            <a:r>
              <a:rPr lang="it-IT" sz="2600" dirty="0"/>
              <a:t>Riassumendo:</a:t>
            </a:r>
          </a:p>
          <a:p>
            <a:pPr>
              <a:buFontTx/>
              <a:buNone/>
            </a:pPr>
            <a:r>
              <a:rPr lang="it-IT" sz="2600" dirty="0"/>
              <a:t>   Grandezze fondamentali =&gt; Scelta delle unità di misura fondamentali =&gt; Sistemi di unità di misura</a:t>
            </a:r>
          </a:p>
          <a:p>
            <a:r>
              <a:rPr lang="it-IT" sz="2600" dirty="0"/>
              <a:t>Ad es. per la meccanica</a:t>
            </a:r>
          </a:p>
          <a:p>
            <a:pPr>
              <a:buFontTx/>
              <a:buNone/>
            </a:pPr>
            <a:r>
              <a:rPr lang="it-IT" sz="2600" dirty="0"/>
              <a:t>                   spazio:    m     = </a:t>
            </a:r>
            <a:r>
              <a:rPr lang="it-IT" sz="2600" dirty="0">
                <a:solidFill>
                  <a:srgbClr val="008000"/>
                </a:solidFill>
              </a:rPr>
              <a:t>10</a:t>
            </a:r>
            <a:r>
              <a:rPr lang="it-IT" sz="2600" baseline="30000" dirty="0">
                <a:solidFill>
                  <a:srgbClr val="008000"/>
                </a:solidFill>
              </a:rPr>
              <a:t>2</a:t>
            </a:r>
            <a:r>
              <a:rPr lang="it-IT" sz="2600" dirty="0">
                <a:solidFill>
                  <a:srgbClr val="008000"/>
                </a:solidFill>
              </a:rPr>
              <a:t> cm</a:t>
            </a:r>
            <a:r>
              <a:rPr lang="it-IT" sz="2600" dirty="0"/>
              <a:t>  </a:t>
            </a:r>
          </a:p>
          <a:p>
            <a:pPr>
              <a:buFontTx/>
              <a:buNone/>
            </a:pPr>
            <a:r>
              <a:rPr lang="it-IT" sz="2600" dirty="0"/>
              <a:t>       MKS    tempo:     s</a:t>
            </a:r>
          </a:p>
          <a:p>
            <a:pPr>
              <a:buFontTx/>
              <a:buNone/>
            </a:pPr>
            <a:r>
              <a:rPr lang="it-IT" sz="2600" dirty="0"/>
              <a:t>                   massa:    kg    = </a:t>
            </a:r>
            <a:r>
              <a:rPr lang="it-IT" sz="2600" dirty="0">
                <a:solidFill>
                  <a:srgbClr val="FF0000"/>
                </a:solidFill>
              </a:rPr>
              <a:t>10</a:t>
            </a:r>
            <a:r>
              <a:rPr lang="it-IT" sz="2600" baseline="30000" dirty="0">
                <a:solidFill>
                  <a:srgbClr val="FF0000"/>
                </a:solidFill>
              </a:rPr>
              <a:t>3</a:t>
            </a:r>
            <a:r>
              <a:rPr lang="it-IT" sz="2600" dirty="0">
                <a:solidFill>
                  <a:srgbClr val="FF0000"/>
                </a:solidFill>
              </a:rPr>
              <a:t> g</a:t>
            </a:r>
          </a:p>
          <a:p>
            <a:pPr>
              <a:buFontTx/>
              <a:buNone/>
            </a:pPr>
            <a:r>
              <a:rPr lang="it-IT" sz="2600" dirty="0"/>
              <a:t>                   spazio     cm   = </a:t>
            </a:r>
            <a:r>
              <a:rPr lang="it-IT" sz="2600" dirty="0">
                <a:solidFill>
                  <a:srgbClr val="008000"/>
                </a:solidFill>
              </a:rPr>
              <a:t>10</a:t>
            </a:r>
            <a:r>
              <a:rPr lang="it-IT" sz="2600" baseline="30000" dirty="0">
                <a:solidFill>
                  <a:srgbClr val="008000"/>
                </a:solidFill>
              </a:rPr>
              <a:t>-2</a:t>
            </a:r>
            <a:r>
              <a:rPr lang="it-IT" sz="2600" dirty="0">
                <a:solidFill>
                  <a:srgbClr val="008000"/>
                </a:solidFill>
              </a:rPr>
              <a:t> m</a:t>
            </a:r>
            <a:r>
              <a:rPr lang="it-IT" sz="2600" dirty="0"/>
              <a:t> </a:t>
            </a:r>
          </a:p>
          <a:p>
            <a:pPr>
              <a:buFontTx/>
              <a:buNone/>
            </a:pPr>
            <a:r>
              <a:rPr lang="it-IT" sz="2600" dirty="0"/>
              <a:t>       CGS    tempo      s</a:t>
            </a:r>
          </a:p>
          <a:p>
            <a:pPr>
              <a:buFontTx/>
              <a:buNone/>
            </a:pPr>
            <a:r>
              <a:rPr lang="it-IT" sz="2600" dirty="0"/>
              <a:t>                   massa     g      = </a:t>
            </a:r>
            <a:r>
              <a:rPr lang="it-IT" sz="2600" dirty="0">
                <a:solidFill>
                  <a:srgbClr val="FF0000"/>
                </a:solidFill>
              </a:rPr>
              <a:t>10</a:t>
            </a:r>
            <a:r>
              <a:rPr lang="it-IT" sz="2600" baseline="30000" dirty="0">
                <a:solidFill>
                  <a:srgbClr val="FF0000"/>
                </a:solidFill>
              </a:rPr>
              <a:t>-3</a:t>
            </a:r>
            <a:r>
              <a:rPr lang="it-IT" sz="2600" dirty="0">
                <a:solidFill>
                  <a:srgbClr val="FF0000"/>
                </a:solidFill>
              </a:rPr>
              <a:t> kg</a:t>
            </a:r>
            <a:r>
              <a:rPr lang="it-IT" dirty="0"/>
              <a:t> </a:t>
            </a:r>
          </a:p>
        </p:txBody>
      </p:sp>
      <p:sp>
        <p:nvSpPr>
          <p:cNvPr id="125962" name="Text Box 10"/>
          <p:cNvSpPr txBox="1">
            <a:spLocks noChangeArrowheads="1"/>
          </p:cNvSpPr>
          <p:nvPr/>
        </p:nvSpPr>
        <p:spPr bwMode="auto">
          <a:xfrm>
            <a:off x="6443663" y="2565400"/>
            <a:ext cx="2508250" cy="3735388"/>
          </a:xfrm>
          <a:prstGeom prst="rect">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a:t>l = 5.1 m = 5.1</a:t>
            </a:r>
            <a:r>
              <a:rPr lang="en-US">
                <a:cs typeface="Arial" pitchFamily="34" charset="0"/>
              </a:rPr>
              <a:t>·10</a:t>
            </a:r>
            <a:r>
              <a:rPr lang="en-US" baseline="30000">
                <a:cs typeface="Arial" pitchFamily="34" charset="0"/>
              </a:rPr>
              <a:t>2</a:t>
            </a:r>
            <a:r>
              <a:rPr lang="en-US">
                <a:cs typeface="Arial" pitchFamily="34" charset="0"/>
              </a:rPr>
              <a:t> </a:t>
            </a:r>
            <a:r>
              <a:rPr lang="it-IT"/>
              <a:t> cm</a:t>
            </a:r>
          </a:p>
          <a:p>
            <a:pPr algn="l"/>
            <a:endParaRPr lang="it-IT" sz="1000"/>
          </a:p>
          <a:p>
            <a:pPr algn="l"/>
            <a:r>
              <a:rPr lang="it-IT"/>
              <a:t>s</a:t>
            </a:r>
            <a:r>
              <a:rPr lang="it-IT" baseline="30000"/>
              <a:t>-1</a:t>
            </a:r>
            <a:r>
              <a:rPr lang="it-IT"/>
              <a:t> = 2 m</a:t>
            </a:r>
            <a:r>
              <a:rPr lang="it-IT" baseline="30000"/>
              <a:t>-1</a:t>
            </a:r>
            <a:r>
              <a:rPr lang="it-IT"/>
              <a:t> = 0.02 cm</a:t>
            </a:r>
            <a:r>
              <a:rPr lang="it-IT" baseline="30000"/>
              <a:t>-1</a:t>
            </a:r>
          </a:p>
          <a:p>
            <a:pPr algn="l"/>
            <a:r>
              <a:rPr lang="it-IT"/>
              <a:t>etc.</a:t>
            </a:r>
          </a:p>
          <a:p>
            <a:pPr algn="l"/>
            <a:endParaRPr lang="it-IT" sz="1000"/>
          </a:p>
          <a:p>
            <a:pPr algn="l"/>
            <a:r>
              <a:rPr lang="it-IT">
                <a:solidFill>
                  <a:schemeClr val="accent2"/>
                </a:solidFill>
              </a:rPr>
              <a:t>conversione di unità : </a:t>
            </a:r>
          </a:p>
          <a:p>
            <a:pPr algn="l"/>
            <a:r>
              <a:rPr lang="it-IT">
                <a:solidFill>
                  <a:srgbClr val="990033"/>
                </a:solidFill>
              </a:rPr>
              <a:t>si moltiplica per</a:t>
            </a:r>
          </a:p>
          <a:p>
            <a:pPr algn="l"/>
            <a:endParaRPr lang="it-IT" sz="1000">
              <a:solidFill>
                <a:srgbClr val="990033"/>
              </a:solidFill>
            </a:endParaRPr>
          </a:p>
          <a:p>
            <a:pPr algn="l"/>
            <a:r>
              <a:rPr lang="it-IT" b="1">
                <a:solidFill>
                  <a:srgbClr val="990033"/>
                </a:solidFill>
              </a:rPr>
              <a:t>1</a:t>
            </a:r>
            <a:r>
              <a:rPr lang="it-IT">
                <a:solidFill>
                  <a:srgbClr val="990033"/>
                </a:solidFill>
              </a:rPr>
              <a:t> = 100 cm/1 m</a:t>
            </a:r>
          </a:p>
          <a:p>
            <a:pPr algn="l"/>
            <a:r>
              <a:rPr lang="it-IT">
                <a:solidFill>
                  <a:srgbClr val="990033"/>
                </a:solidFill>
              </a:rPr>
              <a:t>(numeratore)</a:t>
            </a:r>
          </a:p>
          <a:p>
            <a:pPr algn="l"/>
            <a:r>
              <a:rPr lang="it-IT">
                <a:solidFill>
                  <a:srgbClr val="990033"/>
                </a:solidFill>
              </a:rPr>
              <a:t>per convertire m </a:t>
            </a:r>
            <a:r>
              <a:rPr lang="it-IT">
                <a:solidFill>
                  <a:srgbClr val="990033"/>
                </a:solidFill>
                <a:cs typeface="Arial" pitchFamily="34" charset="0"/>
              </a:rPr>
              <a:t>→ cm</a:t>
            </a:r>
          </a:p>
          <a:p>
            <a:pPr algn="l"/>
            <a:endParaRPr lang="it-IT" sz="1000">
              <a:solidFill>
                <a:srgbClr val="990033"/>
              </a:solidFill>
              <a:cs typeface="Arial" pitchFamily="34" charset="0"/>
            </a:endParaRPr>
          </a:p>
          <a:p>
            <a:pPr algn="l"/>
            <a:r>
              <a:rPr lang="it-IT" b="1">
                <a:solidFill>
                  <a:srgbClr val="FF0000"/>
                </a:solidFill>
              </a:rPr>
              <a:t>1</a:t>
            </a:r>
            <a:r>
              <a:rPr lang="it-IT">
                <a:solidFill>
                  <a:srgbClr val="FF0000"/>
                </a:solidFill>
              </a:rPr>
              <a:t> = 1 m/100 cm</a:t>
            </a:r>
          </a:p>
          <a:p>
            <a:pPr algn="l"/>
            <a:r>
              <a:rPr lang="it-IT">
                <a:solidFill>
                  <a:srgbClr val="FF0000"/>
                </a:solidFill>
              </a:rPr>
              <a:t>per m</a:t>
            </a:r>
            <a:r>
              <a:rPr lang="it-IT" baseline="30000">
                <a:solidFill>
                  <a:srgbClr val="FF0000"/>
                </a:solidFill>
              </a:rPr>
              <a:t>-1</a:t>
            </a:r>
            <a:r>
              <a:rPr lang="it-IT">
                <a:solidFill>
                  <a:srgbClr val="FF0000"/>
                </a:solidFill>
              </a:rPr>
              <a:t> </a:t>
            </a:r>
            <a:r>
              <a:rPr lang="it-IT">
                <a:solidFill>
                  <a:srgbClr val="FF0000"/>
                </a:solidFill>
                <a:cs typeface="Arial" pitchFamily="34" charset="0"/>
              </a:rPr>
              <a:t>→ cm</a:t>
            </a:r>
            <a:r>
              <a:rPr lang="it-IT" baseline="30000">
                <a:solidFill>
                  <a:srgbClr val="FF0000"/>
                </a:solidFill>
                <a:cs typeface="Arial" pitchFamily="34" charset="0"/>
              </a:rPr>
              <a:t>-1</a:t>
            </a:r>
            <a:r>
              <a:rPr lang="it-IT">
                <a:solidFill>
                  <a:srgbClr val="FF0000"/>
                </a:solidFill>
              </a:rPr>
              <a:t> </a:t>
            </a:r>
          </a:p>
          <a:p>
            <a:pPr algn="l"/>
            <a:r>
              <a:rPr lang="it-IT">
                <a:solidFill>
                  <a:srgbClr val="FF0000"/>
                </a:solidFill>
              </a:rPr>
              <a:t>(denominatore, 1/m) </a:t>
            </a:r>
          </a:p>
        </p:txBody>
      </p:sp>
      <p:sp>
        <p:nvSpPr>
          <p:cNvPr id="2" name="Left Brace 1"/>
          <p:cNvSpPr/>
          <p:nvPr/>
        </p:nvSpPr>
        <p:spPr bwMode="auto">
          <a:xfrm>
            <a:off x="1916080" y="3187824"/>
            <a:ext cx="155448" cy="914400"/>
          </a:xfrm>
          <a:prstGeom prst="leftBrace">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8" name="Left Brace 7"/>
          <p:cNvSpPr/>
          <p:nvPr/>
        </p:nvSpPr>
        <p:spPr bwMode="auto">
          <a:xfrm>
            <a:off x="1934292" y="4581128"/>
            <a:ext cx="155448" cy="914400"/>
          </a:xfrm>
          <a:prstGeom prst="leftBrace">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5962"/>
                                        </p:tgtEl>
                                        <p:attrNameLst>
                                          <p:attrName>style.visibility</p:attrName>
                                        </p:attrNameLst>
                                      </p:cBhvr>
                                      <p:to>
                                        <p:strVal val="visible"/>
                                      </p:to>
                                    </p:set>
                                    <p:anim calcmode="lin" valueType="num">
                                      <p:cBhvr additive="base">
                                        <p:cTn id="7" dur="500" fill="hold"/>
                                        <p:tgtEl>
                                          <p:spTgt spid="125962"/>
                                        </p:tgtEl>
                                        <p:attrNameLst>
                                          <p:attrName>ppt_x</p:attrName>
                                        </p:attrNameLst>
                                      </p:cBhvr>
                                      <p:tavLst>
                                        <p:tav tm="0">
                                          <p:val>
                                            <p:strVal val="#ppt_x"/>
                                          </p:val>
                                        </p:tav>
                                        <p:tav tm="100000">
                                          <p:val>
                                            <p:strVal val="#ppt_x"/>
                                          </p:val>
                                        </p:tav>
                                      </p:tavLst>
                                    </p:anim>
                                    <p:anim calcmode="lin" valueType="num">
                                      <p:cBhvr additive="base">
                                        <p:cTn id="8" dur="500" fill="hold"/>
                                        <p:tgtEl>
                                          <p:spTgt spid="1259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2"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13</a:t>
            </a:r>
            <a:endParaRPr lang="en-US"/>
          </a:p>
        </p:txBody>
      </p:sp>
      <p:sp>
        <p:nvSpPr>
          <p:cNvPr id="7" name="Slide Number Placeholder 5"/>
          <p:cNvSpPr>
            <a:spLocks noGrp="1"/>
          </p:cNvSpPr>
          <p:nvPr>
            <p:ph type="sldNum" sz="quarter" idx="12"/>
          </p:nvPr>
        </p:nvSpPr>
        <p:spPr/>
        <p:txBody>
          <a:bodyPr/>
          <a:lstStyle/>
          <a:p>
            <a:fld id="{768F2A57-461F-46C7-AE84-4B395C976745}" type="slidenum">
              <a:rPr lang="en-US"/>
              <a:pPr/>
              <a:t>75</a:t>
            </a:fld>
            <a:endParaRPr lang="en-US"/>
          </a:p>
        </p:txBody>
      </p:sp>
      <p:sp>
        <p:nvSpPr>
          <p:cNvPr id="70658" name="Rectangle 2"/>
          <p:cNvSpPr>
            <a:spLocks noGrp="1" noChangeArrowheads="1"/>
          </p:cNvSpPr>
          <p:nvPr>
            <p:ph type="title"/>
          </p:nvPr>
        </p:nvSpPr>
        <p:spPr/>
        <p:txBody>
          <a:bodyPr/>
          <a:lstStyle/>
          <a:p>
            <a:r>
              <a:rPr lang="it-IT"/>
              <a:t>Quello che la fisica </a:t>
            </a:r>
            <a:r>
              <a:rPr lang="it-IT" u="sng">
                <a:solidFill>
                  <a:srgbClr val="008000"/>
                </a:solidFill>
              </a:rPr>
              <a:t>non è</a:t>
            </a:r>
            <a:r>
              <a:rPr lang="it-IT">
                <a:solidFill>
                  <a:srgbClr val="008000"/>
                </a:solidFill>
              </a:rPr>
              <a:t> </a:t>
            </a:r>
            <a:r>
              <a:rPr lang="it-IT">
                <a:solidFill>
                  <a:schemeClr val="tx1"/>
                </a:solidFill>
              </a:rPr>
              <a:t>(*)</a:t>
            </a:r>
          </a:p>
        </p:txBody>
      </p:sp>
      <p:sp>
        <p:nvSpPr>
          <p:cNvPr id="70659" name="Rectangle 3"/>
          <p:cNvSpPr>
            <a:spLocks noGrp="1" noChangeArrowheads="1"/>
          </p:cNvSpPr>
          <p:nvPr>
            <p:ph type="body" idx="1"/>
          </p:nvPr>
        </p:nvSpPr>
        <p:spPr>
          <a:xfrm>
            <a:off x="323850" y="981075"/>
            <a:ext cx="8496300" cy="5256213"/>
          </a:xfrm>
        </p:spPr>
        <p:txBody>
          <a:bodyPr/>
          <a:lstStyle/>
          <a:p>
            <a:pPr>
              <a:lnSpc>
                <a:spcPct val="90000"/>
              </a:lnSpc>
            </a:pPr>
            <a:r>
              <a:rPr lang="it-IT" sz="2400" u="sng" dirty="0">
                <a:solidFill>
                  <a:srgbClr val="009900"/>
                </a:solidFill>
              </a:rPr>
              <a:t>non</a:t>
            </a:r>
            <a:r>
              <a:rPr lang="it-IT" sz="2400" dirty="0"/>
              <a:t> tenta di dare risposte a domande di tipo ontologico:</a:t>
            </a:r>
          </a:p>
          <a:p>
            <a:pPr lvl="1">
              <a:lnSpc>
                <a:spcPct val="90000"/>
              </a:lnSpc>
            </a:pPr>
            <a:r>
              <a:rPr lang="it-IT" sz="2200" dirty="0"/>
              <a:t>cos’è il tempo, lo spazio, la massa, la carica elettrica ...?</a:t>
            </a:r>
          </a:p>
          <a:p>
            <a:pPr lvl="1">
              <a:lnSpc>
                <a:spcPct val="90000"/>
              </a:lnSpc>
              <a:buFontTx/>
              <a:buNone/>
            </a:pPr>
            <a:r>
              <a:rPr lang="it-IT" sz="2200" dirty="0">
                <a:solidFill>
                  <a:srgbClr val="FF0000"/>
                </a:solidFill>
              </a:rPr>
              <a:t>=&gt; le questioni di tipo filosofico esulano dal campo della fisica</a:t>
            </a:r>
          </a:p>
          <a:p>
            <a:pPr>
              <a:lnSpc>
                <a:spcPct val="90000"/>
              </a:lnSpc>
            </a:pPr>
            <a:r>
              <a:rPr lang="it-IT" sz="2400" u="sng" dirty="0">
                <a:solidFill>
                  <a:srgbClr val="009900"/>
                </a:solidFill>
              </a:rPr>
              <a:t>non</a:t>
            </a:r>
            <a:r>
              <a:rPr lang="it-IT" sz="2400" dirty="0"/>
              <a:t> è un catalogo di casi:</a:t>
            </a:r>
          </a:p>
          <a:p>
            <a:pPr lvl="1">
              <a:lnSpc>
                <a:spcPct val="90000"/>
              </a:lnSpc>
            </a:pPr>
            <a:r>
              <a:rPr lang="it-IT" sz="2200" dirty="0"/>
              <a:t>tutte le mele che cascano, tutte le stelle di una certa magnitudo, tutte le molecole in un volume di gas ...</a:t>
            </a:r>
          </a:p>
          <a:p>
            <a:pPr lvl="1">
              <a:lnSpc>
                <a:spcPct val="90000"/>
              </a:lnSpc>
              <a:buFontTx/>
              <a:buNone/>
            </a:pPr>
            <a:r>
              <a:rPr lang="it-IT" sz="2200" dirty="0">
                <a:solidFill>
                  <a:srgbClr val="FF0000"/>
                </a:solidFill>
              </a:rPr>
              <a:t>=&gt; (poche) leggi generali che inglobano moltissimi/tutti i casi conosciuti</a:t>
            </a:r>
          </a:p>
          <a:p>
            <a:pPr>
              <a:lnSpc>
                <a:spcPct val="90000"/>
              </a:lnSpc>
            </a:pPr>
            <a:r>
              <a:rPr lang="it-IT" sz="2400" u="sng" dirty="0">
                <a:solidFill>
                  <a:srgbClr val="009900"/>
                </a:solidFill>
              </a:rPr>
              <a:t>non</a:t>
            </a:r>
            <a:r>
              <a:rPr lang="it-IT" sz="2400" dirty="0"/>
              <a:t> è una descrizione storica delle scoperte in fisica</a:t>
            </a:r>
          </a:p>
          <a:p>
            <a:pPr lvl="1">
              <a:lnSpc>
                <a:spcPct val="90000"/>
              </a:lnSpc>
              <a:buFontTx/>
              <a:buNone/>
            </a:pPr>
            <a:r>
              <a:rPr lang="it-IT" sz="2000" dirty="0">
                <a:solidFill>
                  <a:srgbClr val="FF0000"/>
                </a:solidFill>
              </a:rPr>
              <a:t>=&gt; </a:t>
            </a:r>
            <a:r>
              <a:rPr lang="it-IT" sz="2200" dirty="0">
                <a:solidFill>
                  <a:srgbClr val="FF0000"/>
                </a:solidFill>
              </a:rPr>
              <a:t>le scoperte sono stimolate dalla tecnologia/scoperte precedenti</a:t>
            </a:r>
          </a:p>
          <a:p>
            <a:pPr>
              <a:lnSpc>
                <a:spcPct val="90000"/>
              </a:lnSpc>
            </a:pPr>
            <a:r>
              <a:rPr lang="it-IT" sz="2400" u="sng" dirty="0">
                <a:solidFill>
                  <a:srgbClr val="009900"/>
                </a:solidFill>
              </a:rPr>
              <a:t>non</a:t>
            </a:r>
            <a:r>
              <a:rPr lang="it-IT" sz="2400" dirty="0"/>
              <a:t> è affatto un puro esercizio matematico</a:t>
            </a:r>
          </a:p>
          <a:p>
            <a:pPr lvl="1">
              <a:lnSpc>
                <a:spcPct val="90000"/>
              </a:lnSpc>
              <a:buFontTx/>
              <a:buNone/>
            </a:pPr>
            <a:r>
              <a:rPr lang="it-IT" sz="2000" dirty="0">
                <a:solidFill>
                  <a:srgbClr val="FF0000"/>
                </a:solidFill>
              </a:rPr>
              <a:t>=&gt; </a:t>
            </a:r>
            <a:r>
              <a:rPr lang="it-IT" sz="2200" dirty="0">
                <a:solidFill>
                  <a:srgbClr val="FF0000"/>
                </a:solidFill>
              </a:rPr>
              <a:t>usa il linguaggio matematico per esprimere sinteticamente misure, relazioni, leggi</a:t>
            </a:r>
            <a:r>
              <a:rPr lang="it-IT" sz="2200" dirty="0"/>
              <a:t> </a:t>
            </a:r>
          </a:p>
        </p:txBody>
      </p:sp>
      <p:sp>
        <p:nvSpPr>
          <p:cNvPr id="70660" name="Text Box 4"/>
          <p:cNvSpPr txBox="1">
            <a:spLocks noChangeArrowheads="1"/>
          </p:cNvSpPr>
          <p:nvPr/>
        </p:nvSpPr>
        <p:spPr bwMode="auto">
          <a:xfrm>
            <a:off x="539750" y="6165850"/>
            <a:ext cx="163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t>(*) facoltativo</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r>
              <a:rPr lang="en-US" smtClean="0"/>
              <a:t>fln mar 13</a:t>
            </a:r>
            <a:endParaRPr lang="en-US"/>
          </a:p>
        </p:txBody>
      </p:sp>
      <p:sp>
        <p:nvSpPr>
          <p:cNvPr id="16" name="Slide Number Placeholder 5"/>
          <p:cNvSpPr>
            <a:spLocks noGrp="1"/>
          </p:cNvSpPr>
          <p:nvPr>
            <p:ph type="sldNum" sz="quarter" idx="12"/>
          </p:nvPr>
        </p:nvSpPr>
        <p:spPr/>
        <p:txBody>
          <a:bodyPr/>
          <a:lstStyle/>
          <a:p>
            <a:fld id="{51BE014D-7B86-4A81-9E8B-A98DA9320012}" type="slidenum">
              <a:rPr lang="en-US"/>
              <a:pPr/>
              <a:t>76</a:t>
            </a:fld>
            <a:endParaRPr lang="en-US"/>
          </a:p>
        </p:txBody>
      </p:sp>
      <p:sp>
        <p:nvSpPr>
          <p:cNvPr id="131096" name="Oval 24"/>
          <p:cNvSpPr>
            <a:spLocks noChangeArrowheads="1"/>
          </p:cNvSpPr>
          <p:nvPr/>
        </p:nvSpPr>
        <p:spPr bwMode="auto">
          <a:xfrm rot="-1299669">
            <a:off x="4643438" y="4581525"/>
            <a:ext cx="2922587" cy="17653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000"/>
          </a:p>
        </p:txBody>
      </p:sp>
      <p:sp>
        <p:nvSpPr>
          <p:cNvPr id="131086" name="Rectangle 14"/>
          <p:cNvSpPr>
            <a:spLocks noGrp="1" noChangeArrowheads="1"/>
          </p:cNvSpPr>
          <p:nvPr>
            <p:ph type="title"/>
          </p:nvPr>
        </p:nvSpPr>
        <p:spPr>
          <a:noFill/>
          <a:ln/>
        </p:spPr>
        <p:txBody>
          <a:bodyPr/>
          <a:lstStyle/>
          <a:p>
            <a:r>
              <a:rPr lang="it-IT"/>
              <a:t>Grandezze scalari e vettoriali</a:t>
            </a:r>
          </a:p>
        </p:txBody>
      </p:sp>
      <p:sp>
        <p:nvSpPr>
          <p:cNvPr id="131087" name="Rectangle 15"/>
          <p:cNvSpPr>
            <a:spLocks noGrp="1" noChangeArrowheads="1"/>
          </p:cNvSpPr>
          <p:nvPr>
            <p:ph type="body" idx="1"/>
          </p:nvPr>
        </p:nvSpPr>
        <p:spPr>
          <a:xfrm>
            <a:off x="250825" y="836613"/>
            <a:ext cx="8640763" cy="5184775"/>
          </a:xfrm>
          <a:noFill/>
          <a:ln/>
        </p:spPr>
        <p:txBody>
          <a:bodyPr/>
          <a:lstStyle/>
          <a:p>
            <a:r>
              <a:rPr lang="it-IT" sz="2400" dirty="0"/>
              <a:t>grandezze quali temperatura, volume, massa, pressione etc. sono </a:t>
            </a:r>
            <a:r>
              <a:rPr lang="it-IT" sz="2400" b="1" u="sng" dirty="0"/>
              <a:t>scalari</a:t>
            </a:r>
            <a:r>
              <a:rPr lang="it-IT" sz="2400" dirty="0"/>
              <a:t>: completamente specificate da un numero </a:t>
            </a:r>
            <a:r>
              <a:rPr lang="en-US" sz="2400" dirty="0">
                <a:cs typeface="Arial" pitchFamily="34" charset="0"/>
              </a:rPr>
              <a:t>±</a:t>
            </a:r>
            <a:r>
              <a:rPr lang="en-US" sz="2400" dirty="0" err="1">
                <a:cs typeface="Arial" pitchFamily="34" charset="0"/>
              </a:rPr>
              <a:t>vo</a:t>
            </a:r>
            <a:r>
              <a:rPr lang="en-US" sz="2400" dirty="0">
                <a:cs typeface="Arial" pitchFamily="34" charset="0"/>
              </a:rPr>
              <a:t> – per </a:t>
            </a:r>
            <a:r>
              <a:rPr lang="en-US" sz="2400" dirty="0" err="1">
                <a:cs typeface="Arial" pitchFamily="34" charset="0"/>
              </a:rPr>
              <a:t>esse</a:t>
            </a:r>
            <a:r>
              <a:rPr lang="en-US" sz="2400" dirty="0">
                <a:cs typeface="Arial" pitchFamily="34" charset="0"/>
              </a:rPr>
              <a:t> </a:t>
            </a:r>
            <a:r>
              <a:rPr lang="en-US" sz="2400" dirty="0" err="1">
                <a:cs typeface="Arial" pitchFamily="34" charset="0"/>
              </a:rPr>
              <a:t>valgono</a:t>
            </a:r>
            <a:r>
              <a:rPr lang="en-US" sz="2400" dirty="0">
                <a:cs typeface="Arial" pitchFamily="34" charset="0"/>
              </a:rPr>
              <a:t> le </a:t>
            </a:r>
            <a:r>
              <a:rPr lang="en-US" sz="2400" dirty="0" err="1">
                <a:cs typeface="Arial" pitchFamily="34" charset="0"/>
              </a:rPr>
              <a:t>regole</a:t>
            </a:r>
            <a:r>
              <a:rPr lang="en-US" sz="2400" dirty="0">
                <a:cs typeface="Arial" pitchFamily="34" charset="0"/>
              </a:rPr>
              <a:t> </a:t>
            </a:r>
            <a:r>
              <a:rPr lang="en-US" sz="2400" dirty="0" err="1">
                <a:cs typeface="Arial" pitchFamily="34" charset="0"/>
              </a:rPr>
              <a:t>dell’aritmetica</a:t>
            </a:r>
            <a:r>
              <a:rPr lang="en-US" sz="2400" dirty="0">
                <a:cs typeface="Arial" pitchFamily="34" charset="0"/>
              </a:rPr>
              <a:t> </a:t>
            </a:r>
            <a:r>
              <a:rPr lang="en-US" sz="2400" dirty="0" err="1">
                <a:cs typeface="Arial" pitchFamily="34" charset="0"/>
              </a:rPr>
              <a:t>ordinaria</a:t>
            </a:r>
            <a:r>
              <a:rPr lang="en-US" sz="2400" dirty="0">
                <a:cs typeface="Arial" pitchFamily="34" charset="0"/>
              </a:rPr>
              <a:t>,   </a:t>
            </a:r>
            <a:r>
              <a:rPr lang="en-US" sz="2400" dirty="0">
                <a:solidFill>
                  <a:srgbClr val="CC3300"/>
                </a:solidFill>
                <a:cs typeface="Arial" pitchFamily="34" charset="0"/>
              </a:rPr>
              <a:t>±: solo se </a:t>
            </a:r>
            <a:r>
              <a:rPr lang="en-US" sz="2400" dirty="0" err="1">
                <a:solidFill>
                  <a:srgbClr val="CC3300"/>
                </a:solidFill>
                <a:cs typeface="Arial" pitchFamily="34" charset="0"/>
              </a:rPr>
              <a:t>hanno</a:t>
            </a:r>
            <a:r>
              <a:rPr lang="en-US" sz="2400" dirty="0">
                <a:solidFill>
                  <a:srgbClr val="CC3300"/>
                </a:solidFill>
                <a:cs typeface="Arial" pitchFamily="34" charset="0"/>
              </a:rPr>
              <a:t> le </a:t>
            </a:r>
            <a:r>
              <a:rPr lang="en-US" sz="2400" dirty="0" err="1">
                <a:solidFill>
                  <a:srgbClr val="CC3300"/>
                </a:solidFill>
                <a:cs typeface="Arial" pitchFamily="34" charset="0"/>
              </a:rPr>
              <a:t>stesse</a:t>
            </a:r>
            <a:r>
              <a:rPr lang="en-US" sz="2400" dirty="0">
                <a:solidFill>
                  <a:srgbClr val="CC3300"/>
                </a:solidFill>
                <a:cs typeface="Arial" pitchFamily="34" charset="0"/>
              </a:rPr>
              <a:t> </a:t>
            </a:r>
            <a:r>
              <a:rPr lang="en-US" sz="2400" dirty="0" err="1">
                <a:solidFill>
                  <a:srgbClr val="CC3300"/>
                </a:solidFill>
                <a:cs typeface="Arial" pitchFamily="34" charset="0"/>
              </a:rPr>
              <a:t>dimensioni</a:t>
            </a:r>
            <a:r>
              <a:rPr lang="en-US" sz="2400" dirty="0">
                <a:cs typeface="Arial" pitchFamily="34" charset="0"/>
              </a:rPr>
              <a:t>, </a:t>
            </a:r>
            <a:r>
              <a:rPr lang="en-US" sz="2400" dirty="0">
                <a:solidFill>
                  <a:srgbClr val="008000"/>
                </a:solidFill>
                <a:cs typeface="Arial" pitchFamily="34" charset="0"/>
              </a:rPr>
              <a:t>x e /: </a:t>
            </a:r>
            <a:r>
              <a:rPr lang="en-US" sz="2400" dirty="0" err="1">
                <a:solidFill>
                  <a:srgbClr val="008000"/>
                </a:solidFill>
                <a:cs typeface="Arial" pitchFamily="34" charset="0"/>
              </a:rPr>
              <a:t>liberamente</a:t>
            </a:r>
            <a:endParaRPr lang="en-US" sz="2400" dirty="0">
              <a:solidFill>
                <a:srgbClr val="008000"/>
              </a:solidFill>
              <a:cs typeface="Arial" pitchFamily="34" charset="0"/>
            </a:endParaRPr>
          </a:p>
          <a:p>
            <a:r>
              <a:rPr lang="en-US" sz="2400" dirty="0" err="1">
                <a:cs typeface="Arial" pitchFamily="34" charset="0"/>
              </a:rPr>
              <a:t>grandezze</a:t>
            </a:r>
            <a:r>
              <a:rPr lang="en-US" sz="2400" dirty="0">
                <a:cs typeface="Arial" pitchFamily="34" charset="0"/>
              </a:rPr>
              <a:t> </a:t>
            </a:r>
            <a:r>
              <a:rPr lang="en-US" sz="2400" dirty="0" err="1">
                <a:cs typeface="Arial" pitchFamily="34" charset="0"/>
              </a:rPr>
              <a:t>quali</a:t>
            </a:r>
            <a:r>
              <a:rPr lang="en-US" sz="2400" dirty="0">
                <a:cs typeface="Arial" pitchFamily="34" charset="0"/>
              </a:rPr>
              <a:t> </a:t>
            </a:r>
            <a:r>
              <a:rPr lang="en-US" sz="2400" dirty="0" err="1">
                <a:cs typeface="Arial" pitchFamily="34" charset="0"/>
              </a:rPr>
              <a:t>forza</a:t>
            </a:r>
            <a:r>
              <a:rPr lang="en-US" sz="2400" dirty="0">
                <a:cs typeface="Arial" pitchFamily="34" charset="0"/>
              </a:rPr>
              <a:t>, </a:t>
            </a:r>
            <a:r>
              <a:rPr lang="en-US" sz="2400" dirty="0" err="1">
                <a:cs typeface="Arial" pitchFamily="34" charset="0"/>
              </a:rPr>
              <a:t>quantità</a:t>
            </a:r>
            <a:r>
              <a:rPr lang="en-US" sz="2400" dirty="0">
                <a:cs typeface="Arial" pitchFamily="34" charset="0"/>
              </a:rPr>
              <a:t> di </a:t>
            </a:r>
            <a:r>
              <a:rPr lang="en-US" sz="2400" dirty="0" err="1">
                <a:cs typeface="Arial" pitchFamily="34" charset="0"/>
              </a:rPr>
              <a:t>moto</a:t>
            </a:r>
            <a:r>
              <a:rPr lang="en-US" sz="2400" dirty="0">
                <a:cs typeface="Arial" pitchFamily="34" charset="0"/>
              </a:rPr>
              <a:t>, </a:t>
            </a:r>
            <a:r>
              <a:rPr lang="en-US" sz="2400" dirty="0" err="1">
                <a:cs typeface="Arial" pitchFamily="34" charset="0"/>
              </a:rPr>
              <a:t>spostamento</a:t>
            </a:r>
            <a:r>
              <a:rPr lang="en-US" sz="2400" dirty="0">
                <a:cs typeface="Arial" pitchFamily="34" charset="0"/>
              </a:rPr>
              <a:t> etc. </a:t>
            </a:r>
            <a:r>
              <a:rPr lang="en-US" sz="2400" dirty="0" err="1">
                <a:cs typeface="Arial" pitchFamily="34" charset="0"/>
              </a:rPr>
              <a:t>sono</a:t>
            </a:r>
            <a:r>
              <a:rPr lang="en-US" sz="2400" dirty="0">
                <a:cs typeface="Arial" pitchFamily="34" charset="0"/>
              </a:rPr>
              <a:t> </a:t>
            </a:r>
            <a:r>
              <a:rPr lang="en-US" sz="2400" b="1" u="sng" dirty="0" err="1">
                <a:cs typeface="Arial" pitchFamily="34" charset="0"/>
              </a:rPr>
              <a:t>vettoriali</a:t>
            </a:r>
            <a:r>
              <a:rPr lang="en-US" sz="2400" dirty="0">
                <a:cs typeface="Arial" pitchFamily="34" charset="0"/>
              </a:rPr>
              <a:t>: </a:t>
            </a:r>
            <a:r>
              <a:rPr lang="en-US" sz="2400" dirty="0" err="1">
                <a:cs typeface="Arial" pitchFamily="34" charset="0"/>
              </a:rPr>
              <a:t>occorre</a:t>
            </a:r>
            <a:r>
              <a:rPr lang="en-US" sz="2400" dirty="0">
                <a:cs typeface="Arial" pitchFamily="34" charset="0"/>
              </a:rPr>
              <a:t> </a:t>
            </a:r>
            <a:r>
              <a:rPr lang="en-US" sz="2400" dirty="0" err="1">
                <a:cs typeface="Arial" pitchFamily="34" charset="0"/>
              </a:rPr>
              <a:t>specificare</a:t>
            </a:r>
            <a:r>
              <a:rPr lang="en-US" sz="2400" dirty="0">
                <a:cs typeface="Arial" pitchFamily="34" charset="0"/>
              </a:rPr>
              <a:t> la </a:t>
            </a:r>
            <a:r>
              <a:rPr lang="en-US" sz="2400" dirty="0" err="1">
                <a:cs typeface="Arial" pitchFamily="34" charset="0"/>
              </a:rPr>
              <a:t>direzione</a:t>
            </a:r>
            <a:r>
              <a:rPr lang="en-US" sz="2400" dirty="0">
                <a:cs typeface="Arial" pitchFamily="34" charset="0"/>
              </a:rPr>
              <a:t> (e </a:t>
            </a:r>
            <a:r>
              <a:rPr lang="en-US" sz="2400" dirty="0" err="1">
                <a:cs typeface="Arial" pitchFamily="34" charset="0"/>
              </a:rPr>
              <a:t>il</a:t>
            </a:r>
            <a:r>
              <a:rPr lang="en-US" sz="2400" dirty="0">
                <a:cs typeface="Arial" pitchFamily="34" charset="0"/>
              </a:rPr>
              <a:t> verso) </a:t>
            </a:r>
            <a:r>
              <a:rPr lang="en-US" sz="2400" dirty="0" err="1">
                <a:cs typeface="Arial" pitchFamily="34" charset="0"/>
              </a:rPr>
              <a:t>oltre</a:t>
            </a:r>
            <a:r>
              <a:rPr lang="en-US" sz="2400" dirty="0">
                <a:cs typeface="Arial" pitchFamily="34" charset="0"/>
              </a:rPr>
              <a:t> al modulo o </a:t>
            </a:r>
            <a:r>
              <a:rPr lang="en-US" sz="2400" dirty="0" err="1">
                <a:cs typeface="Arial" pitchFamily="34" charset="0"/>
              </a:rPr>
              <a:t>intensità</a:t>
            </a:r>
            <a:r>
              <a:rPr lang="en-US" sz="2400" dirty="0">
                <a:cs typeface="Arial" pitchFamily="34" charset="0"/>
              </a:rPr>
              <a:t> – </a:t>
            </a:r>
            <a:r>
              <a:rPr lang="en-US" sz="2400" u="sng" dirty="0">
                <a:solidFill>
                  <a:schemeClr val="accent2"/>
                </a:solidFill>
                <a:cs typeface="Arial" pitchFamily="34" charset="0"/>
              </a:rPr>
              <a:t>per </a:t>
            </a:r>
            <a:r>
              <a:rPr lang="en-US" sz="2400" u="sng" dirty="0" err="1">
                <a:solidFill>
                  <a:schemeClr val="accent2"/>
                </a:solidFill>
                <a:cs typeface="Arial" pitchFamily="34" charset="0"/>
              </a:rPr>
              <a:t>esse</a:t>
            </a:r>
            <a:r>
              <a:rPr lang="en-US" sz="2400" u="sng" dirty="0">
                <a:solidFill>
                  <a:schemeClr val="accent2"/>
                </a:solidFill>
                <a:cs typeface="Arial" pitchFamily="34" charset="0"/>
              </a:rPr>
              <a:t> </a:t>
            </a:r>
            <a:r>
              <a:rPr lang="en-US" sz="2400" u="sng" dirty="0" err="1">
                <a:solidFill>
                  <a:schemeClr val="accent2"/>
                </a:solidFill>
                <a:cs typeface="Arial" pitchFamily="34" charset="0"/>
              </a:rPr>
              <a:t>valgono</a:t>
            </a:r>
            <a:r>
              <a:rPr lang="en-US" sz="2400" u="sng" dirty="0">
                <a:solidFill>
                  <a:schemeClr val="accent2"/>
                </a:solidFill>
                <a:cs typeface="Arial" pitchFamily="34" charset="0"/>
              </a:rPr>
              <a:t> </a:t>
            </a:r>
            <a:r>
              <a:rPr lang="en-US" sz="2400" u="sng" dirty="0" err="1">
                <a:solidFill>
                  <a:schemeClr val="accent2"/>
                </a:solidFill>
                <a:cs typeface="Arial" pitchFamily="34" charset="0"/>
              </a:rPr>
              <a:t>regole</a:t>
            </a:r>
            <a:r>
              <a:rPr lang="en-US" sz="2400" u="sng" dirty="0">
                <a:solidFill>
                  <a:schemeClr val="accent2"/>
                </a:solidFill>
                <a:cs typeface="Arial" pitchFamily="34" charset="0"/>
              </a:rPr>
              <a:t> </a:t>
            </a:r>
            <a:r>
              <a:rPr lang="en-US" sz="2400" u="sng" dirty="0" err="1">
                <a:solidFill>
                  <a:schemeClr val="accent2"/>
                </a:solidFill>
                <a:cs typeface="Arial" pitchFamily="34" charset="0"/>
              </a:rPr>
              <a:t>speciali</a:t>
            </a:r>
            <a:endParaRPr lang="en-US" sz="2400" u="sng" dirty="0">
              <a:solidFill>
                <a:schemeClr val="accent2"/>
              </a:solidFill>
              <a:cs typeface="Arial" pitchFamily="34" charset="0"/>
            </a:endParaRPr>
          </a:p>
          <a:p>
            <a:r>
              <a:rPr lang="it-IT" sz="2100" dirty="0"/>
              <a:t>ad es., per fornire informazioni stradali non basta la distanza (quantità scalare)</a:t>
            </a:r>
          </a:p>
          <a:p>
            <a:pPr>
              <a:buFontTx/>
              <a:buNone/>
            </a:pPr>
            <a:r>
              <a:rPr lang="it-IT" sz="2100" dirty="0"/>
              <a:t>     A,B,C,D sono a </a:t>
            </a:r>
            <a:r>
              <a:rPr lang="it-IT" sz="2100" dirty="0">
                <a:solidFill>
                  <a:srgbClr val="009900"/>
                </a:solidFill>
              </a:rPr>
              <a:t>distanza</a:t>
            </a:r>
          </a:p>
          <a:p>
            <a:pPr>
              <a:buFontTx/>
              <a:buNone/>
            </a:pPr>
            <a:r>
              <a:rPr lang="it-IT" sz="2100" dirty="0">
                <a:solidFill>
                  <a:srgbClr val="009900"/>
                </a:solidFill>
              </a:rPr>
              <a:t>	uguale</a:t>
            </a:r>
            <a:r>
              <a:rPr lang="it-IT" sz="2100" dirty="0"/>
              <a:t> da O, ma gli</a:t>
            </a:r>
          </a:p>
          <a:p>
            <a:pPr>
              <a:buFontTx/>
              <a:buNone/>
            </a:pPr>
            <a:r>
              <a:rPr lang="it-IT" sz="2100" dirty="0"/>
              <a:t>	</a:t>
            </a:r>
            <a:r>
              <a:rPr lang="it-IT" sz="2100" dirty="0">
                <a:solidFill>
                  <a:schemeClr val="accent2"/>
                </a:solidFill>
              </a:rPr>
              <a:t>spostamenti</a:t>
            </a:r>
            <a:r>
              <a:rPr lang="it-IT" sz="2100" dirty="0"/>
              <a:t> sono diversi</a:t>
            </a:r>
          </a:p>
          <a:p>
            <a:pPr>
              <a:buFontTx/>
              <a:buNone/>
            </a:pPr>
            <a:r>
              <a:rPr lang="it-IT" sz="2100" dirty="0"/>
              <a:t> 	</a:t>
            </a:r>
            <a:r>
              <a:rPr lang="it-IT" sz="2100" dirty="0">
                <a:solidFill>
                  <a:schemeClr val="accent2"/>
                </a:solidFill>
              </a:rPr>
              <a:t>OA </a:t>
            </a:r>
            <a:r>
              <a:rPr lang="it-IT" sz="2100" dirty="0">
                <a:solidFill>
                  <a:schemeClr val="accent2"/>
                </a:solidFill>
                <a:cs typeface="Arial" pitchFamily="34" charset="0"/>
              </a:rPr>
              <a:t>≠ OB ≠ OC etc.</a:t>
            </a:r>
            <a:r>
              <a:rPr lang="it-IT" sz="2100" dirty="0">
                <a:cs typeface="Arial" pitchFamily="34" charset="0"/>
              </a:rPr>
              <a:t> </a:t>
            </a:r>
          </a:p>
          <a:p>
            <a:pPr>
              <a:buFontTx/>
              <a:buNone/>
            </a:pPr>
            <a:r>
              <a:rPr lang="it-IT" sz="2100" dirty="0">
                <a:cs typeface="Arial" pitchFamily="34" charset="0"/>
              </a:rPr>
              <a:t>	</a:t>
            </a:r>
            <a:r>
              <a:rPr lang="it-IT" sz="2100" dirty="0">
                <a:solidFill>
                  <a:srgbClr val="009900"/>
                </a:solidFill>
                <a:cs typeface="Arial" pitchFamily="34" charset="0"/>
              </a:rPr>
              <a:t>|OA| = |OB| = |OC| etc.</a:t>
            </a:r>
            <a:endParaRPr lang="en-US" sz="2100" dirty="0">
              <a:solidFill>
                <a:srgbClr val="009900"/>
              </a:solidFill>
              <a:cs typeface="Arial" pitchFamily="34" charset="0"/>
            </a:endParaRPr>
          </a:p>
        </p:txBody>
      </p:sp>
      <p:sp>
        <p:nvSpPr>
          <p:cNvPr id="131088" name="Text Box 16"/>
          <p:cNvSpPr txBox="1">
            <a:spLocks noChangeArrowheads="1"/>
          </p:cNvSpPr>
          <p:nvPr/>
        </p:nvSpPr>
        <p:spPr bwMode="auto">
          <a:xfrm>
            <a:off x="5867400" y="5373688"/>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O</a:t>
            </a:r>
          </a:p>
        </p:txBody>
      </p:sp>
      <p:sp>
        <p:nvSpPr>
          <p:cNvPr id="131089" name="Line 17"/>
          <p:cNvSpPr>
            <a:spLocks noChangeShapeType="1"/>
          </p:cNvSpPr>
          <p:nvPr/>
        </p:nvSpPr>
        <p:spPr bwMode="auto">
          <a:xfrm flipV="1">
            <a:off x="6199188" y="4984750"/>
            <a:ext cx="728662" cy="449263"/>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1090" name="Line 18"/>
          <p:cNvSpPr>
            <a:spLocks noChangeShapeType="1"/>
          </p:cNvSpPr>
          <p:nvPr/>
        </p:nvSpPr>
        <p:spPr bwMode="auto">
          <a:xfrm flipV="1">
            <a:off x="6199188" y="4652963"/>
            <a:ext cx="28575" cy="809625"/>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1091" name="Line 19"/>
          <p:cNvSpPr>
            <a:spLocks noChangeShapeType="1"/>
          </p:cNvSpPr>
          <p:nvPr/>
        </p:nvSpPr>
        <p:spPr bwMode="auto">
          <a:xfrm flipH="1" flipV="1">
            <a:off x="5435600" y="5373688"/>
            <a:ext cx="763588" cy="60325"/>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1092" name="Text Box 20"/>
          <p:cNvSpPr txBox="1">
            <a:spLocks noChangeArrowheads="1"/>
          </p:cNvSpPr>
          <p:nvPr/>
        </p:nvSpPr>
        <p:spPr bwMode="auto">
          <a:xfrm>
            <a:off x="6305550" y="5799138"/>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D</a:t>
            </a:r>
          </a:p>
        </p:txBody>
      </p:sp>
      <p:sp>
        <p:nvSpPr>
          <p:cNvPr id="131093" name="Text Box 21"/>
          <p:cNvSpPr txBox="1">
            <a:spLocks noChangeArrowheads="1"/>
          </p:cNvSpPr>
          <p:nvPr/>
        </p:nvSpPr>
        <p:spPr bwMode="auto">
          <a:xfrm>
            <a:off x="5148263" y="5300663"/>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C</a:t>
            </a:r>
          </a:p>
        </p:txBody>
      </p:sp>
      <p:sp>
        <p:nvSpPr>
          <p:cNvPr id="131094" name="Text Box 22"/>
          <p:cNvSpPr txBox="1">
            <a:spLocks noChangeArrowheads="1"/>
          </p:cNvSpPr>
          <p:nvPr/>
        </p:nvSpPr>
        <p:spPr bwMode="auto">
          <a:xfrm>
            <a:off x="6300788" y="4581525"/>
            <a:ext cx="354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B</a:t>
            </a:r>
          </a:p>
        </p:txBody>
      </p:sp>
      <p:sp>
        <p:nvSpPr>
          <p:cNvPr id="131095" name="Text Box 23"/>
          <p:cNvSpPr txBox="1">
            <a:spLocks noChangeArrowheads="1"/>
          </p:cNvSpPr>
          <p:nvPr/>
        </p:nvSpPr>
        <p:spPr bwMode="auto">
          <a:xfrm>
            <a:off x="6924675" y="4862513"/>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A</a:t>
            </a:r>
          </a:p>
        </p:txBody>
      </p:sp>
      <p:sp>
        <p:nvSpPr>
          <p:cNvPr id="131097" name="Line 25"/>
          <p:cNvSpPr>
            <a:spLocks noChangeShapeType="1"/>
          </p:cNvSpPr>
          <p:nvPr/>
        </p:nvSpPr>
        <p:spPr bwMode="auto">
          <a:xfrm>
            <a:off x="6199188" y="5434013"/>
            <a:ext cx="520700" cy="530225"/>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mar 13</a:t>
            </a:r>
            <a:endParaRPr lang="en-US"/>
          </a:p>
        </p:txBody>
      </p:sp>
      <p:sp>
        <p:nvSpPr>
          <p:cNvPr id="12" name="Slide Number Placeholder 5"/>
          <p:cNvSpPr>
            <a:spLocks noGrp="1"/>
          </p:cNvSpPr>
          <p:nvPr>
            <p:ph type="sldNum" sz="quarter" idx="12"/>
          </p:nvPr>
        </p:nvSpPr>
        <p:spPr/>
        <p:txBody>
          <a:bodyPr/>
          <a:lstStyle/>
          <a:p>
            <a:fld id="{4A83C178-7D4E-45DA-A287-57B177DEB203}" type="slidenum">
              <a:rPr lang="en-US"/>
              <a:pPr/>
              <a:t>77</a:t>
            </a:fld>
            <a:endParaRPr lang="en-US"/>
          </a:p>
        </p:txBody>
      </p:sp>
      <p:sp>
        <p:nvSpPr>
          <p:cNvPr id="134146" name="Rectangle 2"/>
          <p:cNvSpPr>
            <a:spLocks noGrp="1" noChangeArrowheads="1"/>
          </p:cNvSpPr>
          <p:nvPr>
            <p:ph type="title"/>
          </p:nvPr>
        </p:nvSpPr>
        <p:spPr>
          <a:xfrm>
            <a:off x="1259632" y="188913"/>
            <a:ext cx="7560840" cy="574675"/>
          </a:xfrm>
          <a:ln/>
          <a:extLst>
            <a:ext uri="{91240B29-F687-4F45-9708-019B960494DF}">
              <a14:hiddenLine xmlns:a14="http://schemas.microsoft.com/office/drawing/2010/main" w="9525">
                <a:solidFill>
                  <a:srgbClr val="FF0000"/>
                </a:solidFill>
                <a:miter lim="800000"/>
                <a:headEnd/>
                <a:tailEnd/>
              </a14:hiddenLine>
            </a:ext>
          </a:extLst>
        </p:spPr>
        <p:txBody>
          <a:bodyPr/>
          <a:lstStyle/>
          <a:p>
            <a:r>
              <a:rPr lang="it-IT" sz="2400" dirty="0"/>
              <a:t>Aula di V. dello </a:t>
            </a:r>
            <a:r>
              <a:rPr lang="it-IT" sz="2400" dirty="0" smtClean="0"/>
              <a:t>Scalo (</a:t>
            </a:r>
            <a:r>
              <a:rPr lang="it-IT" sz="2400" dirty="0" err="1" smtClean="0"/>
              <a:t>Lez</a:t>
            </a:r>
            <a:r>
              <a:rPr lang="it-IT" sz="2400" dirty="0" smtClean="0"/>
              <a:t>. ACI) </a:t>
            </a:r>
            <a:r>
              <a:rPr lang="it-IT" sz="2400" dirty="0"/>
              <a:t>ed es. di spostamenti </a:t>
            </a:r>
            <a:br>
              <a:rPr lang="it-IT" sz="2400" dirty="0"/>
            </a:br>
            <a:r>
              <a:rPr lang="it-IT" sz="2400" dirty="0"/>
              <a:t>( </a:t>
            </a:r>
            <a:r>
              <a:rPr lang="it-IT" b="1" dirty="0">
                <a:solidFill>
                  <a:srgbClr val="FF3300"/>
                </a:solidFill>
                <a:latin typeface=""/>
              </a:rPr>
              <a:t>→</a:t>
            </a:r>
            <a:r>
              <a:rPr lang="it-IT" dirty="0">
                <a:solidFill>
                  <a:srgbClr val="FF3300"/>
                </a:solidFill>
                <a:latin typeface=""/>
              </a:rPr>
              <a:t> </a:t>
            </a:r>
            <a:r>
              <a:rPr lang="it-IT" sz="2400" dirty="0">
                <a:latin typeface=""/>
              </a:rPr>
              <a:t>) </a:t>
            </a:r>
            <a:r>
              <a:rPr lang="it-IT" sz="2400" dirty="0"/>
              <a:t>per arrivarci</a:t>
            </a:r>
          </a:p>
        </p:txBody>
      </p:sp>
      <p:sp>
        <p:nvSpPr>
          <p:cNvPr id="134147" name="Rectangle 3"/>
          <p:cNvSpPr>
            <a:spLocks noGrp="1" noChangeArrowheads="1"/>
          </p:cNvSpPr>
          <p:nvPr>
            <p:ph type="body" idx="1"/>
          </p:nvPr>
        </p:nvSpPr>
        <p:spPr/>
        <p:txBody>
          <a:bodyPr/>
          <a:lstStyle/>
          <a:p>
            <a:endParaRPr lang="it-IT"/>
          </a:p>
        </p:txBody>
      </p:sp>
      <p:pic>
        <p:nvPicPr>
          <p:cNvPr id="134148" name="Picture 4" descr="bestial m arr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125538"/>
            <a:ext cx="7269162" cy="5027612"/>
          </a:xfrm>
          <a:prstGeom prst="rect">
            <a:avLst/>
          </a:prstGeom>
          <a:noFill/>
          <a:extLst>
            <a:ext uri="{909E8E84-426E-40DD-AFC4-6F175D3DCCD1}">
              <a14:hiddenFill xmlns:a14="http://schemas.microsoft.com/office/drawing/2010/main">
                <a:solidFill>
                  <a:srgbClr val="FFFFFF"/>
                </a:solidFill>
              </a14:hiddenFill>
            </a:ext>
          </a:extLst>
        </p:spPr>
      </p:pic>
      <p:sp>
        <p:nvSpPr>
          <p:cNvPr id="134153" name="Text Box 9"/>
          <p:cNvSpPr txBox="1">
            <a:spLocks noChangeArrowheads="1"/>
          </p:cNvSpPr>
          <p:nvPr/>
        </p:nvSpPr>
        <p:spPr bwMode="auto">
          <a:xfrm>
            <a:off x="4065588" y="4886325"/>
            <a:ext cx="650875" cy="37623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Aula</a:t>
            </a:r>
          </a:p>
        </p:txBody>
      </p:sp>
      <p:sp>
        <p:nvSpPr>
          <p:cNvPr id="134149" name="Line 5"/>
          <p:cNvSpPr>
            <a:spLocks noChangeShapeType="1"/>
          </p:cNvSpPr>
          <p:nvPr/>
        </p:nvSpPr>
        <p:spPr bwMode="auto">
          <a:xfrm flipH="1" flipV="1">
            <a:off x="4067175" y="3860800"/>
            <a:ext cx="2017713" cy="50482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150" name="Line 6"/>
          <p:cNvSpPr>
            <a:spLocks noChangeShapeType="1"/>
          </p:cNvSpPr>
          <p:nvPr/>
        </p:nvSpPr>
        <p:spPr bwMode="auto">
          <a:xfrm flipH="1">
            <a:off x="6156325" y="3357563"/>
            <a:ext cx="1584325" cy="100806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151" name="Line 7"/>
          <p:cNvSpPr>
            <a:spLocks noChangeShapeType="1"/>
          </p:cNvSpPr>
          <p:nvPr/>
        </p:nvSpPr>
        <p:spPr bwMode="auto">
          <a:xfrm flipH="1">
            <a:off x="3851275" y="3860800"/>
            <a:ext cx="144463" cy="50482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152" name="Line 8"/>
          <p:cNvSpPr>
            <a:spLocks noChangeShapeType="1"/>
          </p:cNvSpPr>
          <p:nvPr/>
        </p:nvSpPr>
        <p:spPr bwMode="auto">
          <a:xfrm flipH="1" flipV="1">
            <a:off x="3492500" y="4221163"/>
            <a:ext cx="360363" cy="7302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4152"/>
                                        </p:tgtEl>
                                        <p:attrNameLst>
                                          <p:attrName>style.visibility</p:attrName>
                                        </p:attrNameLst>
                                      </p:cBhvr>
                                      <p:to>
                                        <p:strVal val="visible"/>
                                      </p:to>
                                    </p:set>
                                    <p:anim calcmode="lin" valueType="num">
                                      <p:cBhvr additive="base">
                                        <p:cTn id="7" dur="500" fill="hold"/>
                                        <p:tgtEl>
                                          <p:spTgt spid="134152"/>
                                        </p:tgtEl>
                                        <p:attrNameLst>
                                          <p:attrName>ppt_x</p:attrName>
                                        </p:attrNameLst>
                                      </p:cBhvr>
                                      <p:tavLst>
                                        <p:tav tm="0">
                                          <p:val>
                                            <p:strVal val="#ppt_x"/>
                                          </p:val>
                                        </p:tav>
                                        <p:tav tm="100000">
                                          <p:val>
                                            <p:strVal val="#ppt_x"/>
                                          </p:val>
                                        </p:tav>
                                      </p:tavLst>
                                    </p:anim>
                                    <p:anim calcmode="lin" valueType="num">
                                      <p:cBhvr additive="base">
                                        <p:cTn id="8" dur="500" fill="hold"/>
                                        <p:tgtEl>
                                          <p:spTgt spid="1341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4151"/>
                                        </p:tgtEl>
                                        <p:attrNameLst>
                                          <p:attrName>style.visibility</p:attrName>
                                        </p:attrNameLst>
                                      </p:cBhvr>
                                      <p:to>
                                        <p:strVal val="visible"/>
                                      </p:to>
                                    </p:set>
                                    <p:anim calcmode="lin" valueType="num">
                                      <p:cBhvr additive="base">
                                        <p:cTn id="11" dur="500" fill="hold"/>
                                        <p:tgtEl>
                                          <p:spTgt spid="134151"/>
                                        </p:tgtEl>
                                        <p:attrNameLst>
                                          <p:attrName>ppt_x</p:attrName>
                                        </p:attrNameLst>
                                      </p:cBhvr>
                                      <p:tavLst>
                                        <p:tav tm="0">
                                          <p:val>
                                            <p:strVal val="#ppt_x"/>
                                          </p:val>
                                        </p:tav>
                                        <p:tav tm="100000">
                                          <p:val>
                                            <p:strVal val="#ppt_x"/>
                                          </p:val>
                                        </p:tav>
                                      </p:tavLst>
                                    </p:anim>
                                    <p:anim calcmode="lin" valueType="num">
                                      <p:cBhvr additive="base">
                                        <p:cTn id="12" dur="500" fill="hold"/>
                                        <p:tgtEl>
                                          <p:spTgt spid="13415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4149"/>
                                        </p:tgtEl>
                                        <p:attrNameLst>
                                          <p:attrName>style.visibility</p:attrName>
                                        </p:attrNameLst>
                                      </p:cBhvr>
                                      <p:to>
                                        <p:strVal val="visible"/>
                                      </p:to>
                                    </p:set>
                                    <p:anim calcmode="lin" valueType="num">
                                      <p:cBhvr additive="base">
                                        <p:cTn id="15" dur="500" fill="hold"/>
                                        <p:tgtEl>
                                          <p:spTgt spid="134149"/>
                                        </p:tgtEl>
                                        <p:attrNameLst>
                                          <p:attrName>ppt_x</p:attrName>
                                        </p:attrNameLst>
                                      </p:cBhvr>
                                      <p:tavLst>
                                        <p:tav tm="0">
                                          <p:val>
                                            <p:strVal val="#ppt_x"/>
                                          </p:val>
                                        </p:tav>
                                        <p:tav tm="100000">
                                          <p:val>
                                            <p:strVal val="#ppt_x"/>
                                          </p:val>
                                        </p:tav>
                                      </p:tavLst>
                                    </p:anim>
                                    <p:anim calcmode="lin" valueType="num">
                                      <p:cBhvr additive="base">
                                        <p:cTn id="16" dur="500" fill="hold"/>
                                        <p:tgtEl>
                                          <p:spTgt spid="13414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4150"/>
                                        </p:tgtEl>
                                        <p:attrNameLst>
                                          <p:attrName>style.visibility</p:attrName>
                                        </p:attrNameLst>
                                      </p:cBhvr>
                                      <p:to>
                                        <p:strVal val="visible"/>
                                      </p:to>
                                    </p:set>
                                    <p:anim calcmode="lin" valueType="num">
                                      <p:cBhvr additive="base">
                                        <p:cTn id="19" dur="500" fill="hold"/>
                                        <p:tgtEl>
                                          <p:spTgt spid="134150"/>
                                        </p:tgtEl>
                                        <p:attrNameLst>
                                          <p:attrName>ppt_x</p:attrName>
                                        </p:attrNameLst>
                                      </p:cBhvr>
                                      <p:tavLst>
                                        <p:tav tm="0">
                                          <p:val>
                                            <p:strVal val="#ppt_x"/>
                                          </p:val>
                                        </p:tav>
                                        <p:tav tm="100000">
                                          <p:val>
                                            <p:strVal val="#ppt_x"/>
                                          </p:val>
                                        </p:tav>
                                      </p:tavLst>
                                    </p:anim>
                                    <p:anim calcmode="lin" valueType="num">
                                      <p:cBhvr additive="base">
                                        <p:cTn id="20" dur="500" fill="hold"/>
                                        <p:tgtEl>
                                          <p:spTgt spid="134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9" grpId="0" animBg="1"/>
      <p:bldP spid="134150" grpId="0" animBg="1"/>
      <p:bldP spid="134151" grpId="0" animBg="1"/>
      <p:bldP spid="13415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4"/>
          <p:cNvSpPr>
            <a:spLocks noGrp="1"/>
          </p:cNvSpPr>
          <p:nvPr>
            <p:ph type="ftr" sz="quarter" idx="11"/>
          </p:nvPr>
        </p:nvSpPr>
        <p:spPr/>
        <p:txBody>
          <a:bodyPr/>
          <a:lstStyle/>
          <a:p>
            <a:r>
              <a:rPr lang="en-US" smtClean="0"/>
              <a:t>fln mar 13</a:t>
            </a:r>
            <a:endParaRPr lang="en-US"/>
          </a:p>
        </p:txBody>
      </p:sp>
      <p:sp>
        <p:nvSpPr>
          <p:cNvPr id="32" name="Slide Number Placeholder 5"/>
          <p:cNvSpPr>
            <a:spLocks noGrp="1"/>
          </p:cNvSpPr>
          <p:nvPr>
            <p:ph type="sldNum" sz="quarter" idx="12"/>
          </p:nvPr>
        </p:nvSpPr>
        <p:spPr/>
        <p:txBody>
          <a:bodyPr/>
          <a:lstStyle/>
          <a:p>
            <a:fld id="{F954E53B-CB09-4D9B-B3FE-DE34E92B8226}" type="slidenum">
              <a:rPr lang="en-US"/>
              <a:pPr/>
              <a:t>78</a:t>
            </a:fld>
            <a:endParaRPr lang="en-US"/>
          </a:p>
        </p:txBody>
      </p:sp>
      <p:sp>
        <p:nvSpPr>
          <p:cNvPr id="132100" name="Rectangle 4"/>
          <p:cNvSpPr>
            <a:spLocks noChangeArrowheads="1"/>
          </p:cNvSpPr>
          <p:nvPr/>
        </p:nvSpPr>
        <p:spPr bwMode="auto">
          <a:xfrm>
            <a:off x="1692275" y="260350"/>
            <a:ext cx="69326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it-IT" sz="2800">
                <a:solidFill>
                  <a:schemeClr val="tx2"/>
                </a:solidFill>
              </a:rPr>
              <a:t>Vettori (in </a:t>
            </a:r>
            <a:r>
              <a:rPr lang="it-IT" sz="2800" b="1">
                <a:solidFill>
                  <a:schemeClr val="tx2"/>
                </a:solidFill>
              </a:rPr>
              <a:t>grassetto</a:t>
            </a:r>
            <a:r>
              <a:rPr lang="it-IT" sz="2800">
                <a:solidFill>
                  <a:schemeClr val="tx2"/>
                </a:solidFill>
              </a:rPr>
              <a:t> o con la </a:t>
            </a:r>
            <a:r>
              <a:rPr lang="it-IT" sz="2800">
                <a:solidFill>
                  <a:schemeClr val="tx2"/>
                </a:solidFill>
                <a:cs typeface="Arial" pitchFamily="34" charset="0"/>
              </a:rPr>
              <a:t>→ sopra)</a:t>
            </a:r>
          </a:p>
        </p:txBody>
      </p:sp>
      <p:sp>
        <p:nvSpPr>
          <p:cNvPr id="132101" name="Rectangle 5"/>
          <p:cNvSpPr>
            <a:spLocks noChangeArrowheads="1"/>
          </p:cNvSpPr>
          <p:nvPr/>
        </p:nvSpPr>
        <p:spPr bwMode="auto">
          <a:xfrm>
            <a:off x="457200" y="1341438"/>
            <a:ext cx="8229600"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FontTx/>
              <a:buChar char="•"/>
            </a:pPr>
            <a:r>
              <a:rPr lang="it-IT" sz="2800"/>
              <a:t>vettori nel piano:        2 componenti </a:t>
            </a:r>
          </a:p>
          <a:p>
            <a:pPr marL="342900" indent="-342900" algn="l">
              <a:spcBef>
                <a:spcPct val="20000"/>
              </a:spcBef>
              <a:buFontTx/>
              <a:buChar char="•"/>
            </a:pPr>
            <a:r>
              <a:rPr lang="it-IT" sz="2800"/>
              <a:t>[vettori nello spazio:    3 componenti </a:t>
            </a:r>
          </a:p>
          <a:p>
            <a:pPr marL="342900" indent="-342900" algn="l">
              <a:spcBef>
                <a:spcPct val="20000"/>
              </a:spcBef>
              <a:buFontTx/>
              <a:buChar char="•"/>
            </a:pPr>
            <a:r>
              <a:rPr lang="it-IT" sz="2800"/>
              <a:t>v. in una dimensione: 1 componente </a:t>
            </a:r>
          </a:p>
          <a:p>
            <a:pPr marL="342900" indent="-342900" algn="l">
              <a:spcBef>
                <a:spcPct val="20000"/>
              </a:spcBef>
            </a:pPr>
            <a:r>
              <a:rPr lang="it-IT" sz="2800"/>
              <a:t>    </a:t>
            </a:r>
          </a:p>
          <a:p>
            <a:pPr marL="342900" indent="-342900" algn="l">
              <a:spcBef>
                <a:spcPct val="20000"/>
              </a:spcBef>
            </a:pPr>
            <a:endParaRPr lang="it-IT" sz="2800"/>
          </a:p>
          <a:p>
            <a:pPr marL="342900" indent="-342900" algn="l">
              <a:spcBef>
                <a:spcPct val="20000"/>
              </a:spcBef>
              <a:buFontTx/>
              <a:buChar char="•"/>
            </a:pPr>
            <a:endParaRPr lang="it-IT" sz="2800"/>
          </a:p>
          <a:p>
            <a:pPr marL="342900" indent="-342900" algn="l">
              <a:spcBef>
                <a:spcPct val="20000"/>
              </a:spcBef>
              <a:buFontTx/>
              <a:buChar char="•"/>
            </a:pPr>
            <a:r>
              <a:rPr lang="it-IT" sz="2800"/>
              <a:t>vettori </a:t>
            </a:r>
            <a:r>
              <a:rPr lang="it-IT" sz="2000">
                <a:solidFill>
                  <a:srgbClr val="008000"/>
                </a:solidFill>
              </a:rPr>
              <a:t>(in alternativa)</a:t>
            </a:r>
          </a:p>
          <a:p>
            <a:pPr marL="742950" lvl="1" indent="-285750" algn="l">
              <a:spcBef>
                <a:spcPct val="20000"/>
              </a:spcBef>
              <a:buFontTx/>
              <a:buChar char="–"/>
            </a:pPr>
            <a:r>
              <a:rPr lang="it-IT" sz="2400"/>
              <a:t>modulo (o valore assoluto):   |</a:t>
            </a:r>
            <a:r>
              <a:rPr lang="it-IT" sz="2400" b="1"/>
              <a:t>a</a:t>
            </a:r>
            <a:r>
              <a:rPr lang="it-IT" sz="2400"/>
              <a:t>| , |a| , a</a:t>
            </a:r>
          </a:p>
          <a:p>
            <a:pPr marL="742950" lvl="1" indent="-285750" algn="l">
              <a:spcBef>
                <a:spcPct val="20000"/>
              </a:spcBef>
              <a:buFontTx/>
              <a:buChar char="–"/>
            </a:pPr>
            <a:r>
              <a:rPr lang="it-IT" sz="2400"/>
              <a:t>direzione e verso: nel piano cartesiano </a:t>
            </a:r>
            <a:r>
              <a:rPr lang="el-GR" sz="2400">
                <a:cs typeface="Arial" pitchFamily="34" charset="0"/>
              </a:rPr>
              <a:t>θ</a:t>
            </a:r>
          </a:p>
        </p:txBody>
      </p:sp>
      <p:sp>
        <p:nvSpPr>
          <p:cNvPr id="132102" name="Line 6"/>
          <p:cNvSpPr>
            <a:spLocks noChangeShapeType="1"/>
          </p:cNvSpPr>
          <p:nvPr/>
        </p:nvSpPr>
        <p:spPr bwMode="auto">
          <a:xfrm flipV="1">
            <a:off x="2051050" y="3213100"/>
            <a:ext cx="2665413" cy="9366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2103" name="Line 7"/>
          <p:cNvSpPr>
            <a:spLocks noChangeShapeType="1"/>
          </p:cNvSpPr>
          <p:nvPr/>
        </p:nvSpPr>
        <p:spPr bwMode="auto">
          <a:xfrm flipV="1">
            <a:off x="2124075" y="4076700"/>
            <a:ext cx="2952750" cy="730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2104" name="Text Box 8"/>
          <p:cNvSpPr txBox="1">
            <a:spLocks noChangeArrowheads="1"/>
          </p:cNvSpPr>
          <p:nvPr/>
        </p:nvSpPr>
        <p:spPr bwMode="auto">
          <a:xfrm>
            <a:off x="1527175" y="3927475"/>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O</a:t>
            </a:r>
          </a:p>
        </p:txBody>
      </p:sp>
      <p:sp>
        <p:nvSpPr>
          <p:cNvPr id="132105" name="Text Box 9"/>
          <p:cNvSpPr txBox="1">
            <a:spLocks noChangeArrowheads="1"/>
          </p:cNvSpPr>
          <p:nvPr/>
        </p:nvSpPr>
        <p:spPr bwMode="auto">
          <a:xfrm>
            <a:off x="5219700" y="4005263"/>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B</a:t>
            </a:r>
          </a:p>
        </p:txBody>
      </p:sp>
      <p:sp>
        <p:nvSpPr>
          <p:cNvPr id="132106" name="Text Box 10"/>
          <p:cNvSpPr txBox="1">
            <a:spLocks noChangeArrowheads="1"/>
          </p:cNvSpPr>
          <p:nvPr/>
        </p:nvSpPr>
        <p:spPr bwMode="auto">
          <a:xfrm>
            <a:off x="5003800" y="2924175"/>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A</a:t>
            </a:r>
          </a:p>
        </p:txBody>
      </p:sp>
      <p:sp>
        <p:nvSpPr>
          <p:cNvPr id="132107" name="Text Box 11"/>
          <p:cNvSpPr txBox="1">
            <a:spLocks noChangeArrowheads="1"/>
          </p:cNvSpPr>
          <p:nvPr/>
        </p:nvSpPr>
        <p:spPr bwMode="auto">
          <a:xfrm>
            <a:off x="2916238" y="3213100"/>
            <a:ext cx="676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b="1"/>
              <a:t>a</a:t>
            </a:r>
            <a:r>
              <a:rPr lang="it-IT" sz="2000"/>
              <a:t> , a</a:t>
            </a:r>
          </a:p>
        </p:txBody>
      </p:sp>
      <p:sp>
        <p:nvSpPr>
          <p:cNvPr id="132108" name="Line 12"/>
          <p:cNvSpPr>
            <a:spLocks noChangeShapeType="1"/>
          </p:cNvSpPr>
          <p:nvPr/>
        </p:nvSpPr>
        <p:spPr bwMode="auto">
          <a:xfrm>
            <a:off x="3348038" y="3284538"/>
            <a:ext cx="2159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2109" name="Line 13"/>
          <p:cNvSpPr>
            <a:spLocks noChangeShapeType="1"/>
          </p:cNvSpPr>
          <p:nvPr/>
        </p:nvSpPr>
        <p:spPr bwMode="auto">
          <a:xfrm>
            <a:off x="5867400" y="5013325"/>
            <a:ext cx="217488"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2110" name="Line 14"/>
          <p:cNvSpPr>
            <a:spLocks noChangeShapeType="1"/>
          </p:cNvSpPr>
          <p:nvPr/>
        </p:nvSpPr>
        <p:spPr bwMode="auto">
          <a:xfrm>
            <a:off x="6659563" y="4365625"/>
            <a:ext cx="1657350" cy="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2111" name="Line 15"/>
          <p:cNvSpPr>
            <a:spLocks noChangeShapeType="1"/>
          </p:cNvSpPr>
          <p:nvPr/>
        </p:nvSpPr>
        <p:spPr bwMode="auto">
          <a:xfrm flipV="1">
            <a:off x="6659563" y="3213100"/>
            <a:ext cx="0" cy="1152525"/>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2112" name="Text Box 16"/>
          <p:cNvSpPr txBox="1">
            <a:spLocks noChangeArrowheads="1"/>
          </p:cNvSpPr>
          <p:nvPr/>
        </p:nvSpPr>
        <p:spPr bwMode="auto">
          <a:xfrm>
            <a:off x="8296275" y="4214813"/>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009900"/>
                </a:solidFill>
              </a:rPr>
              <a:t>x</a:t>
            </a:r>
          </a:p>
        </p:txBody>
      </p:sp>
      <p:sp>
        <p:nvSpPr>
          <p:cNvPr id="132113" name="Text Box 17"/>
          <p:cNvSpPr txBox="1">
            <a:spLocks noChangeArrowheads="1"/>
          </p:cNvSpPr>
          <p:nvPr/>
        </p:nvSpPr>
        <p:spPr bwMode="auto">
          <a:xfrm>
            <a:off x="6227763" y="3068638"/>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009900"/>
                </a:solidFill>
              </a:rPr>
              <a:t>y</a:t>
            </a:r>
          </a:p>
        </p:txBody>
      </p:sp>
      <p:sp>
        <p:nvSpPr>
          <p:cNvPr id="132114" name="Freeform 18"/>
          <p:cNvSpPr>
            <a:spLocks/>
          </p:cNvSpPr>
          <p:nvPr/>
        </p:nvSpPr>
        <p:spPr bwMode="auto">
          <a:xfrm>
            <a:off x="7180263" y="4154488"/>
            <a:ext cx="68262" cy="176212"/>
          </a:xfrm>
          <a:custGeom>
            <a:avLst/>
            <a:gdLst>
              <a:gd name="T0" fmla="*/ 0 w 43"/>
              <a:gd name="T1" fmla="*/ 0 h 111"/>
              <a:gd name="T2" fmla="*/ 43 w 43"/>
              <a:gd name="T3" fmla="*/ 111 h 111"/>
            </a:gdLst>
            <a:ahLst/>
            <a:cxnLst>
              <a:cxn ang="0">
                <a:pos x="T0" y="T1"/>
              </a:cxn>
              <a:cxn ang="0">
                <a:pos x="T2" y="T3"/>
              </a:cxn>
            </a:cxnLst>
            <a:rect l="0" t="0" r="r" b="b"/>
            <a:pathLst>
              <a:path w="43" h="111">
                <a:moveTo>
                  <a:pt x="0" y="0"/>
                </a:moveTo>
                <a:cubicBezTo>
                  <a:pt x="31" y="47"/>
                  <a:pt x="43" y="56"/>
                  <a:pt x="43" y="111"/>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2115" name="Text Box 19"/>
          <p:cNvSpPr txBox="1">
            <a:spLocks noChangeArrowheads="1"/>
          </p:cNvSpPr>
          <p:nvPr/>
        </p:nvSpPr>
        <p:spPr bwMode="auto">
          <a:xfrm>
            <a:off x="7308850" y="39338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l-GR" sz="2000">
                <a:cs typeface="Arial" pitchFamily="34" charset="0"/>
              </a:rPr>
              <a:t>θ</a:t>
            </a:r>
          </a:p>
        </p:txBody>
      </p:sp>
      <p:sp>
        <p:nvSpPr>
          <p:cNvPr id="132116" name="Text Box 20"/>
          <p:cNvSpPr txBox="1">
            <a:spLocks noChangeArrowheads="1"/>
          </p:cNvSpPr>
          <p:nvPr/>
        </p:nvSpPr>
        <p:spPr bwMode="auto">
          <a:xfrm>
            <a:off x="7019925" y="36449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cs typeface="Arial" pitchFamily="34" charset="0"/>
              </a:rPr>
              <a:t>v</a:t>
            </a:r>
            <a:endParaRPr lang="el-GR" sz="2000">
              <a:cs typeface="Arial" pitchFamily="34" charset="0"/>
            </a:endParaRPr>
          </a:p>
        </p:txBody>
      </p:sp>
      <p:sp>
        <p:nvSpPr>
          <p:cNvPr id="132117" name="Line 21"/>
          <p:cNvSpPr>
            <a:spLocks noChangeShapeType="1"/>
          </p:cNvSpPr>
          <p:nvPr/>
        </p:nvSpPr>
        <p:spPr bwMode="auto">
          <a:xfrm>
            <a:off x="7092950" y="3716338"/>
            <a:ext cx="2159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2118" name="Line 22"/>
          <p:cNvSpPr>
            <a:spLocks noChangeShapeType="1"/>
          </p:cNvSpPr>
          <p:nvPr/>
        </p:nvSpPr>
        <p:spPr bwMode="auto">
          <a:xfrm flipV="1">
            <a:off x="6659563" y="3573463"/>
            <a:ext cx="1441450" cy="0"/>
          </a:xfrm>
          <a:prstGeom prst="line">
            <a:avLst/>
          </a:prstGeom>
          <a:noFill/>
          <a:ln w="9525">
            <a:solidFill>
              <a:srgbClr val="CC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2119" name="Text Box 23"/>
          <p:cNvSpPr txBox="1">
            <a:spLocks noChangeArrowheads="1"/>
          </p:cNvSpPr>
          <p:nvPr/>
        </p:nvSpPr>
        <p:spPr bwMode="auto">
          <a:xfrm>
            <a:off x="7308850" y="4292600"/>
            <a:ext cx="39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v</a:t>
            </a:r>
            <a:r>
              <a:rPr lang="it-IT" sz="2000" baseline="-25000"/>
              <a:t>x</a:t>
            </a:r>
          </a:p>
        </p:txBody>
      </p:sp>
      <p:sp>
        <p:nvSpPr>
          <p:cNvPr id="132120" name="Text Box 24"/>
          <p:cNvSpPr txBox="1">
            <a:spLocks noChangeArrowheads="1"/>
          </p:cNvSpPr>
          <p:nvPr/>
        </p:nvSpPr>
        <p:spPr bwMode="auto">
          <a:xfrm>
            <a:off x="6300788" y="3676650"/>
            <a:ext cx="39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v</a:t>
            </a:r>
            <a:r>
              <a:rPr lang="it-IT" sz="2000" baseline="-25000"/>
              <a:t>y</a:t>
            </a:r>
          </a:p>
        </p:txBody>
      </p:sp>
      <p:sp>
        <p:nvSpPr>
          <p:cNvPr id="132121" name="Line 25"/>
          <p:cNvSpPr>
            <a:spLocks noChangeShapeType="1"/>
          </p:cNvSpPr>
          <p:nvPr/>
        </p:nvSpPr>
        <p:spPr bwMode="auto">
          <a:xfrm flipV="1">
            <a:off x="6659563" y="3573463"/>
            <a:ext cx="1441450" cy="792162"/>
          </a:xfrm>
          <a:prstGeom prst="line">
            <a:avLst/>
          </a:prstGeom>
          <a:noFill/>
          <a:ln w="2857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2122" name="Line 26"/>
          <p:cNvSpPr>
            <a:spLocks noChangeShapeType="1"/>
          </p:cNvSpPr>
          <p:nvPr/>
        </p:nvSpPr>
        <p:spPr bwMode="auto">
          <a:xfrm flipH="1">
            <a:off x="8101013" y="3644900"/>
            <a:ext cx="0" cy="720725"/>
          </a:xfrm>
          <a:prstGeom prst="line">
            <a:avLst/>
          </a:prstGeom>
          <a:noFill/>
          <a:ln w="9525">
            <a:solidFill>
              <a:srgbClr val="CC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2123" name="Text Box 27"/>
          <p:cNvSpPr txBox="1">
            <a:spLocks noChangeArrowheads="1"/>
          </p:cNvSpPr>
          <p:nvPr/>
        </p:nvSpPr>
        <p:spPr bwMode="auto">
          <a:xfrm>
            <a:off x="6804025" y="1412875"/>
            <a:ext cx="180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chemeClr val="folHlink"/>
                </a:solidFill>
              </a:rPr>
              <a:t>(2 numeri, </a:t>
            </a:r>
            <a:r>
              <a:rPr lang="en-US" sz="2000">
                <a:solidFill>
                  <a:schemeClr val="folHlink"/>
                </a:solidFill>
                <a:cs typeface="Arial" pitchFamily="34" charset="0"/>
              </a:rPr>
              <a:t>±vi)</a:t>
            </a:r>
          </a:p>
        </p:txBody>
      </p:sp>
      <p:sp>
        <p:nvSpPr>
          <p:cNvPr id="132124" name="Text Box 28"/>
          <p:cNvSpPr txBox="1">
            <a:spLocks noChangeArrowheads="1"/>
          </p:cNvSpPr>
          <p:nvPr/>
        </p:nvSpPr>
        <p:spPr bwMode="auto">
          <a:xfrm>
            <a:off x="6804025" y="1817688"/>
            <a:ext cx="19716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chemeClr val="folHlink"/>
                </a:solidFill>
              </a:rPr>
              <a:t>(3 numeri, </a:t>
            </a:r>
            <a:r>
              <a:rPr lang="en-US" sz="2000">
                <a:solidFill>
                  <a:schemeClr val="folHlink"/>
                </a:solidFill>
                <a:cs typeface="Arial" pitchFamily="34" charset="0"/>
              </a:rPr>
              <a:t>±vi) </a:t>
            </a:r>
            <a:r>
              <a:rPr lang="en-US" sz="2800">
                <a:cs typeface="Arial" pitchFamily="34" charset="0"/>
              </a:rPr>
              <a:t>]</a:t>
            </a:r>
          </a:p>
        </p:txBody>
      </p:sp>
      <p:sp>
        <p:nvSpPr>
          <p:cNvPr id="132125" name="Text Box 29"/>
          <p:cNvSpPr txBox="1">
            <a:spLocks noChangeArrowheads="1"/>
          </p:cNvSpPr>
          <p:nvPr/>
        </p:nvSpPr>
        <p:spPr bwMode="auto">
          <a:xfrm>
            <a:off x="6804025" y="2420938"/>
            <a:ext cx="1971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chemeClr val="folHlink"/>
                </a:solidFill>
              </a:rPr>
              <a:t>(1 numero, </a:t>
            </a:r>
            <a:r>
              <a:rPr lang="en-US" sz="2000">
                <a:solidFill>
                  <a:schemeClr val="folHlink"/>
                </a:solidFill>
                <a:cs typeface="Arial" pitchFamily="34" charset="0"/>
              </a:rPr>
              <a:t>±vo)</a:t>
            </a:r>
          </a:p>
        </p:txBody>
      </p:sp>
      <p:sp>
        <p:nvSpPr>
          <p:cNvPr id="132126" name="Text Box 30"/>
          <p:cNvSpPr txBox="1">
            <a:spLocks noChangeArrowheads="1"/>
          </p:cNvSpPr>
          <p:nvPr/>
        </p:nvSpPr>
        <p:spPr bwMode="auto">
          <a:xfrm>
            <a:off x="395288" y="5876925"/>
            <a:ext cx="6127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CC00FF"/>
                </a:solidFill>
              </a:rPr>
              <a:t>NB le componenti sono </a:t>
            </a:r>
            <a:r>
              <a:rPr lang="it-IT" sz="2000">
                <a:solidFill>
                  <a:srgbClr val="CC00FF"/>
                </a:solidFill>
                <a:sym typeface="Symbol" pitchFamily="18" charset="2"/>
              </a:rPr>
              <a:t>ve; </a:t>
            </a:r>
            <a:r>
              <a:rPr lang="it-IT" sz="2000" i="1">
                <a:solidFill>
                  <a:srgbClr val="CC00FF"/>
                </a:solidFill>
                <a:sym typeface="Symbol" pitchFamily="18" charset="2"/>
              </a:rPr>
              <a:t>il modulo è sempre +vo</a:t>
            </a:r>
            <a:r>
              <a:rPr lang="it-IT" sz="2000" i="1">
                <a:sym typeface="Symbol" pitchFamily="18" charset="2"/>
              </a:rPr>
              <a:t> </a:t>
            </a:r>
          </a:p>
        </p:txBody>
      </p:sp>
      <p:sp>
        <p:nvSpPr>
          <p:cNvPr id="132127" name="Line 31"/>
          <p:cNvSpPr>
            <a:spLocks noChangeShapeType="1"/>
          </p:cNvSpPr>
          <p:nvPr/>
        </p:nvSpPr>
        <p:spPr bwMode="auto">
          <a:xfrm flipH="1" flipV="1">
            <a:off x="4716463" y="3213100"/>
            <a:ext cx="360362" cy="863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ooter Placeholder 4"/>
          <p:cNvSpPr>
            <a:spLocks noGrp="1"/>
          </p:cNvSpPr>
          <p:nvPr>
            <p:ph type="ftr" sz="quarter" idx="11"/>
          </p:nvPr>
        </p:nvSpPr>
        <p:spPr/>
        <p:txBody>
          <a:bodyPr/>
          <a:lstStyle/>
          <a:p>
            <a:r>
              <a:rPr lang="en-US" smtClean="0"/>
              <a:t>fln mar 13</a:t>
            </a:r>
            <a:endParaRPr lang="en-US"/>
          </a:p>
        </p:txBody>
      </p:sp>
      <p:sp>
        <p:nvSpPr>
          <p:cNvPr id="54" name="Slide Number Placeholder 5"/>
          <p:cNvSpPr>
            <a:spLocks noGrp="1"/>
          </p:cNvSpPr>
          <p:nvPr>
            <p:ph type="sldNum" sz="quarter" idx="12"/>
          </p:nvPr>
        </p:nvSpPr>
        <p:spPr/>
        <p:txBody>
          <a:bodyPr/>
          <a:lstStyle/>
          <a:p>
            <a:fld id="{2AE8EA13-BE0D-44FD-89AE-E582009EAFE3}" type="slidenum">
              <a:rPr lang="en-US"/>
              <a:pPr/>
              <a:t>79</a:t>
            </a:fld>
            <a:endParaRPr lang="en-US"/>
          </a:p>
        </p:txBody>
      </p:sp>
      <p:sp>
        <p:nvSpPr>
          <p:cNvPr id="133125" name="Rectangle 5"/>
          <p:cNvSpPr>
            <a:spLocks noChangeArrowheads="1"/>
          </p:cNvSpPr>
          <p:nvPr/>
        </p:nvSpPr>
        <p:spPr bwMode="auto">
          <a:xfrm>
            <a:off x="1692275" y="260350"/>
            <a:ext cx="69326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it-IT" sz="2800">
                <a:solidFill>
                  <a:schemeClr val="tx2"/>
                </a:solidFill>
              </a:rPr>
              <a:t>Operazioni con i vettori</a:t>
            </a:r>
          </a:p>
        </p:txBody>
      </p:sp>
      <p:sp>
        <p:nvSpPr>
          <p:cNvPr id="133126" name="Rectangle 6"/>
          <p:cNvSpPr>
            <a:spLocks noChangeArrowheads="1"/>
          </p:cNvSpPr>
          <p:nvPr/>
        </p:nvSpPr>
        <p:spPr bwMode="auto">
          <a:xfrm>
            <a:off x="457200" y="1125538"/>
            <a:ext cx="8229600"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gn="l">
              <a:spcBef>
                <a:spcPct val="20000"/>
              </a:spcBef>
              <a:buFontTx/>
              <a:buAutoNum type="arabicPeriod"/>
            </a:pPr>
            <a:r>
              <a:rPr lang="it-IT" sz="2800" u="sng" dirty="0">
                <a:solidFill>
                  <a:srgbClr val="CC3300"/>
                </a:solidFill>
              </a:rPr>
              <a:t>somma/differenza</a:t>
            </a:r>
            <a:r>
              <a:rPr lang="it-IT" sz="2800" dirty="0"/>
              <a:t> di vettori omogenei</a:t>
            </a:r>
          </a:p>
          <a:p>
            <a:pPr marL="990600" lvl="1" indent="-533400" algn="l">
              <a:spcBef>
                <a:spcPct val="20000"/>
              </a:spcBef>
              <a:buFontTx/>
              <a:buChar char="•"/>
            </a:pPr>
            <a:r>
              <a:rPr lang="it-IT" sz="2400" dirty="0"/>
              <a:t>c = a + b = </a:t>
            </a:r>
            <a:r>
              <a:rPr lang="it-IT" sz="2400" dirty="0" err="1"/>
              <a:t>b+a</a:t>
            </a:r>
            <a:r>
              <a:rPr lang="it-IT" sz="2400" dirty="0"/>
              <a:t> </a:t>
            </a:r>
          </a:p>
          <a:p>
            <a:pPr marL="990600" lvl="1" indent="-533400" algn="l">
              <a:spcBef>
                <a:spcPct val="20000"/>
              </a:spcBef>
              <a:buFontTx/>
              <a:buChar char="•"/>
            </a:pPr>
            <a:endParaRPr lang="it-IT" sz="2400" dirty="0"/>
          </a:p>
          <a:p>
            <a:pPr marL="990600" lvl="1" indent="-533400" algn="l">
              <a:spcBef>
                <a:spcPct val="20000"/>
              </a:spcBef>
              <a:buFontTx/>
              <a:buChar char="•"/>
            </a:pPr>
            <a:endParaRPr lang="it-IT" sz="2400" dirty="0"/>
          </a:p>
          <a:p>
            <a:pPr marL="990600" lvl="1" indent="-533400" algn="l">
              <a:spcBef>
                <a:spcPct val="20000"/>
              </a:spcBef>
              <a:buFontTx/>
              <a:buChar char="•"/>
            </a:pPr>
            <a:r>
              <a:rPr lang="it-IT" sz="2400" dirty="0"/>
              <a:t>il vettore c è equivalente ad a seguito da b o viceversa (evidente nel caso di uno spostamento)</a:t>
            </a:r>
          </a:p>
          <a:p>
            <a:pPr marL="990600" lvl="1" indent="-533400" algn="l">
              <a:spcBef>
                <a:spcPct val="20000"/>
              </a:spcBef>
              <a:buFontTx/>
              <a:buChar char="•"/>
            </a:pPr>
            <a:r>
              <a:rPr lang="it-IT" sz="2400" dirty="0"/>
              <a:t>modulo quadro del risultante</a:t>
            </a:r>
            <a:r>
              <a:rPr lang="it-IT" sz="2000" dirty="0"/>
              <a:t>     (Teorema di Carnot)</a:t>
            </a:r>
          </a:p>
          <a:p>
            <a:pPr marL="990600" lvl="1" indent="-533400" algn="l">
              <a:spcBef>
                <a:spcPct val="30000"/>
              </a:spcBef>
            </a:pPr>
            <a:r>
              <a:rPr lang="it-IT" sz="2000" dirty="0"/>
              <a:t>       </a:t>
            </a:r>
            <a:r>
              <a:rPr lang="it-IT" sz="2400" dirty="0"/>
              <a:t>c</a:t>
            </a:r>
            <a:r>
              <a:rPr lang="it-IT" sz="2400" baseline="30000" dirty="0"/>
              <a:t>2</a:t>
            </a:r>
            <a:r>
              <a:rPr lang="it-IT" sz="2400" dirty="0"/>
              <a:t> = a</a:t>
            </a:r>
            <a:r>
              <a:rPr lang="it-IT" sz="2400" baseline="30000" dirty="0"/>
              <a:t>2</a:t>
            </a:r>
            <a:r>
              <a:rPr lang="it-IT" sz="2400" dirty="0"/>
              <a:t> + b</a:t>
            </a:r>
            <a:r>
              <a:rPr lang="it-IT" sz="2400" baseline="30000" dirty="0"/>
              <a:t>2</a:t>
            </a:r>
            <a:r>
              <a:rPr lang="it-IT" sz="2400" dirty="0"/>
              <a:t> – 2ab cos(180°-</a:t>
            </a:r>
            <a:r>
              <a:rPr lang="el-GR" sz="2400" dirty="0">
                <a:cs typeface="Arial" pitchFamily="34" charset="0"/>
              </a:rPr>
              <a:t>θ</a:t>
            </a:r>
            <a:r>
              <a:rPr lang="it-IT" sz="2400" dirty="0">
                <a:cs typeface="Arial" pitchFamily="34" charset="0"/>
              </a:rPr>
              <a:t>) = </a:t>
            </a:r>
            <a:r>
              <a:rPr lang="it-IT" sz="2400" dirty="0"/>
              <a:t>a</a:t>
            </a:r>
            <a:r>
              <a:rPr lang="it-IT" sz="2400" baseline="30000" dirty="0"/>
              <a:t>2</a:t>
            </a:r>
            <a:r>
              <a:rPr lang="it-IT" sz="2400" dirty="0"/>
              <a:t> + b</a:t>
            </a:r>
            <a:r>
              <a:rPr lang="it-IT" sz="2400" baseline="30000" dirty="0"/>
              <a:t>2</a:t>
            </a:r>
            <a:r>
              <a:rPr lang="it-IT" sz="2400" dirty="0"/>
              <a:t> + 2ab cos</a:t>
            </a:r>
            <a:r>
              <a:rPr lang="el-GR" sz="2400" dirty="0">
                <a:cs typeface="Arial" pitchFamily="34" charset="0"/>
              </a:rPr>
              <a:t>θ</a:t>
            </a:r>
            <a:endParaRPr lang="it-IT" sz="2400" dirty="0">
              <a:cs typeface="Arial" pitchFamily="34" charset="0"/>
            </a:endParaRPr>
          </a:p>
          <a:p>
            <a:pPr marL="990600" lvl="1" indent="-533400" algn="l">
              <a:spcBef>
                <a:spcPct val="70000"/>
              </a:spcBef>
              <a:buFontTx/>
              <a:buChar char="•"/>
            </a:pPr>
            <a:r>
              <a:rPr lang="it-IT" sz="2400" dirty="0"/>
              <a:t>c’ = a - b</a:t>
            </a:r>
            <a:r>
              <a:rPr lang="it-IT" sz="2400" dirty="0">
                <a:cs typeface="Arial" pitchFamily="34" charset="0"/>
              </a:rPr>
              <a:t> </a:t>
            </a:r>
            <a:endParaRPr lang="el-GR" sz="2400" dirty="0">
              <a:cs typeface="Arial" pitchFamily="34" charset="0"/>
            </a:endParaRPr>
          </a:p>
          <a:p>
            <a:pPr marL="990600" lvl="1" indent="-533400" algn="l">
              <a:spcBef>
                <a:spcPct val="20000"/>
              </a:spcBef>
              <a:buFontTx/>
              <a:buChar char="•"/>
            </a:pPr>
            <a:endParaRPr lang="it-IT" sz="2400" dirty="0"/>
          </a:p>
        </p:txBody>
      </p:sp>
      <p:sp>
        <p:nvSpPr>
          <p:cNvPr id="133127" name="Line 7"/>
          <p:cNvSpPr>
            <a:spLocks noChangeShapeType="1"/>
          </p:cNvSpPr>
          <p:nvPr/>
        </p:nvSpPr>
        <p:spPr bwMode="auto">
          <a:xfrm>
            <a:off x="1547813" y="17002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28" name="Line 8"/>
          <p:cNvSpPr>
            <a:spLocks noChangeShapeType="1"/>
          </p:cNvSpPr>
          <p:nvPr/>
        </p:nvSpPr>
        <p:spPr bwMode="auto">
          <a:xfrm>
            <a:off x="2051050" y="17002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29" name="Line 9"/>
          <p:cNvSpPr>
            <a:spLocks noChangeShapeType="1"/>
          </p:cNvSpPr>
          <p:nvPr/>
        </p:nvSpPr>
        <p:spPr bwMode="auto">
          <a:xfrm>
            <a:off x="2555875" y="17002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30" name="Line 10"/>
          <p:cNvSpPr>
            <a:spLocks noChangeShapeType="1"/>
          </p:cNvSpPr>
          <p:nvPr/>
        </p:nvSpPr>
        <p:spPr bwMode="auto">
          <a:xfrm>
            <a:off x="3059113" y="17002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31" name="Line 11"/>
          <p:cNvSpPr>
            <a:spLocks noChangeShapeType="1"/>
          </p:cNvSpPr>
          <p:nvPr/>
        </p:nvSpPr>
        <p:spPr bwMode="auto">
          <a:xfrm>
            <a:off x="3419475" y="17002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32" name="Line 12"/>
          <p:cNvSpPr>
            <a:spLocks noChangeShapeType="1"/>
          </p:cNvSpPr>
          <p:nvPr/>
        </p:nvSpPr>
        <p:spPr bwMode="auto">
          <a:xfrm>
            <a:off x="2771775" y="29972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33" name="Line 13"/>
          <p:cNvSpPr>
            <a:spLocks noChangeShapeType="1"/>
          </p:cNvSpPr>
          <p:nvPr/>
        </p:nvSpPr>
        <p:spPr bwMode="auto">
          <a:xfrm>
            <a:off x="5292725" y="29972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34" name="Line 14"/>
          <p:cNvSpPr>
            <a:spLocks noChangeShapeType="1"/>
          </p:cNvSpPr>
          <p:nvPr/>
        </p:nvSpPr>
        <p:spPr bwMode="auto">
          <a:xfrm>
            <a:off x="7092950" y="29972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35" name="Line 15"/>
          <p:cNvSpPr>
            <a:spLocks noChangeShapeType="1"/>
          </p:cNvSpPr>
          <p:nvPr/>
        </p:nvSpPr>
        <p:spPr bwMode="auto">
          <a:xfrm>
            <a:off x="3348038" y="2708275"/>
            <a:ext cx="12954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36" name="Line 16"/>
          <p:cNvSpPr>
            <a:spLocks noChangeShapeType="1"/>
          </p:cNvSpPr>
          <p:nvPr/>
        </p:nvSpPr>
        <p:spPr bwMode="auto">
          <a:xfrm flipV="1">
            <a:off x="3348038" y="1989138"/>
            <a:ext cx="1152525" cy="719137"/>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37" name="Line 17"/>
          <p:cNvSpPr>
            <a:spLocks noChangeShapeType="1"/>
          </p:cNvSpPr>
          <p:nvPr/>
        </p:nvSpPr>
        <p:spPr bwMode="auto">
          <a:xfrm>
            <a:off x="4500563" y="1989138"/>
            <a:ext cx="12954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38" name="Line 18"/>
          <p:cNvSpPr>
            <a:spLocks noChangeShapeType="1"/>
          </p:cNvSpPr>
          <p:nvPr/>
        </p:nvSpPr>
        <p:spPr bwMode="auto">
          <a:xfrm flipV="1">
            <a:off x="4643438" y="1989138"/>
            <a:ext cx="1152525" cy="719137"/>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39" name="Line 19"/>
          <p:cNvSpPr>
            <a:spLocks noChangeShapeType="1"/>
          </p:cNvSpPr>
          <p:nvPr/>
        </p:nvSpPr>
        <p:spPr bwMode="auto">
          <a:xfrm flipV="1">
            <a:off x="3419475" y="1989138"/>
            <a:ext cx="2305050" cy="709612"/>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33140" name="Group 20"/>
          <p:cNvGrpSpPr>
            <a:grpSpLocks/>
          </p:cNvGrpSpPr>
          <p:nvPr/>
        </p:nvGrpSpPr>
        <p:grpSpPr bwMode="auto">
          <a:xfrm>
            <a:off x="3419475" y="2060575"/>
            <a:ext cx="354013" cy="457200"/>
            <a:chOff x="2064" y="1314"/>
            <a:chExt cx="223" cy="288"/>
          </a:xfrm>
        </p:grpSpPr>
        <p:sp>
          <p:nvSpPr>
            <p:cNvPr id="133141" name="Text Box 21"/>
            <p:cNvSpPr txBox="1">
              <a:spLocks noChangeArrowheads="1"/>
            </p:cNvSpPr>
            <p:nvPr/>
          </p:nvSpPr>
          <p:spPr bwMode="auto">
            <a:xfrm>
              <a:off x="2064" y="131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400">
                  <a:solidFill>
                    <a:schemeClr val="accent2"/>
                  </a:solidFill>
                </a:rPr>
                <a:t>b</a:t>
              </a:r>
            </a:p>
          </p:txBody>
        </p:sp>
        <p:sp>
          <p:nvSpPr>
            <p:cNvPr id="133142" name="Line 22"/>
            <p:cNvSpPr>
              <a:spLocks noChangeShapeType="1"/>
            </p:cNvSpPr>
            <p:nvPr/>
          </p:nvSpPr>
          <p:spPr bwMode="auto">
            <a:xfrm>
              <a:off x="2109" y="1344"/>
              <a:ext cx="136"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143" name="Group 23"/>
          <p:cNvGrpSpPr>
            <a:grpSpLocks/>
          </p:cNvGrpSpPr>
          <p:nvPr/>
        </p:nvGrpSpPr>
        <p:grpSpPr bwMode="auto">
          <a:xfrm>
            <a:off x="4859338" y="2492375"/>
            <a:ext cx="360362" cy="457200"/>
            <a:chOff x="2064" y="1314"/>
            <a:chExt cx="223" cy="288"/>
          </a:xfrm>
        </p:grpSpPr>
        <p:sp>
          <p:nvSpPr>
            <p:cNvPr id="133144" name="Text Box 24"/>
            <p:cNvSpPr txBox="1">
              <a:spLocks noChangeArrowheads="1"/>
            </p:cNvSpPr>
            <p:nvPr/>
          </p:nvSpPr>
          <p:spPr bwMode="auto">
            <a:xfrm>
              <a:off x="2064" y="131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sz="2400">
                  <a:solidFill>
                    <a:srgbClr val="FF3300"/>
                  </a:solidFill>
                </a:rPr>
                <a:t>a</a:t>
              </a:r>
            </a:p>
          </p:txBody>
        </p:sp>
        <p:sp>
          <p:nvSpPr>
            <p:cNvPr id="133145" name="Line 25"/>
            <p:cNvSpPr>
              <a:spLocks noChangeShapeType="1"/>
            </p:cNvSpPr>
            <p:nvPr/>
          </p:nvSpPr>
          <p:spPr bwMode="auto">
            <a:xfrm>
              <a:off x="2109" y="1344"/>
              <a:ext cx="136"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146" name="Group 26"/>
          <p:cNvGrpSpPr>
            <a:grpSpLocks/>
          </p:cNvGrpSpPr>
          <p:nvPr/>
        </p:nvGrpSpPr>
        <p:grpSpPr bwMode="auto">
          <a:xfrm>
            <a:off x="5940425" y="1844675"/>
            <a:ext cx="336550" cy="457200"/>
            <a:chOff x="2064" y="1314"/>
            <a:chExt cx="212" cy="288"/>
          </a:xfrm>
        </p:grpSpPr>
        <p:sp>
          <p:nvSpPr>
            <p:cNvPr id="133147" name="Text Box 27"/>
            <p:cNvSpPr txBox="1">
              <a:spLocks noChangeArrowheads="1"/>
            </p:cNvSpPr>
            <p:nvPr/>
          </p:nvSpPr>
          <p:spPr bwMode="auto">
            <a:xfrm>
              <a:off x="2064" y="131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400">
                  <a:solidFill>
                    <a:srgbClr val="009900"/>
                  </a:solidFill>
                </a:rPr>
                <a:t>c</a:t>
              </a:r>
            </a:p>
          </p:txBody>
        </p:sp>
        <p:sp>
          <p:nvSpPr>
            <p:cNvPr id="133148" name="Line 28"/>
            <p:cNvSpPr>
              <a:spLocks noChangeShapeType="1"/>
            </p:cNvSpPr>
            <p:nvPr/>
          </p:nvSpPr>
          <p:spPr bwMode="auto">
            <a:xfrm>
              <a:off x="2109" y="1344"/>
              <a:ext cx="136" cy="0"/>
            </a:xfrm>
            <a:prstGeom prst="line">
              <a:avLst/>
            </a:prstGeom>
            <a:noFill/>
            <a:ln w="952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33149" name="Line 29"/>
          <p:cNvSpPr>
            <a:spLocks noChangeShapeType="1"/>
          </p:cNvSpPr>
          <p:nvPr/>
        </p:nvSpPr>
        <p:spPr bwMode="auto">
          <a:xfrm>
            <a:off x="6443663" y="5445125"/>
            <a:ext cx="12954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50" name="Line 30"/>
          <p:cNvSpPr>
            <a:spLocks noChangeShapeType="1"/>
          </p:cNvSpPr>
          <p:nvPr/>
        </p:nvSpPr>
        <p:spPr bwMode="auto">
          <a:xfrm flipV="1">
            <a:off x="6443663" y="4724400"/>
            <a:ext cx="1152525" cy="719138"/>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51" name="Line 31"/>
          <p:cNvSpPr>
            <a:spLocks noChangeShapeType="1"/>
          </p:cNvSpPr>
          <p:nvPr/>
        </p:nvSpPr>
        <p:spPr bwMode="auto">
          <a:xfrm flipH="1">
            <a:off x="5364163" y="5445125"/>
            <a:ext cx="1079500" cy="649288"/>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52" name="Line 32"/>
          <p:cNvSpPr>
            <a:spLocks noChangeShapeType="1"/>
          </p:cNvSpPr>
          <p:nvPr/>
        </p:nvSpPr>
        <p:spPr bwMode="auto">
          <a:xfrm>
            <a:off x="5435600" y="6092825"/>
            <a:ext cx="12954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53" name="Line 33"/>
          <p:cNvSpPr>
            <a:spLocks noChangeShapeType="1"/>
          </p:cNvSpPr>
          <p:nvPr/>
        </p:nvSpPr>
        <p:spPr bwMode="auto">
          <a:xfrm flipH="1">
            <a:off x="6659563" y="5445125"/>
            <a:ext cx="1079500" cy="649288"/>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33154" name="Group 34"/>
          <p:cNvGrpSpPr>
            <a:grpSpLocks/>
          </p:cNvGrpSpPr>
          <p:nvPr/>
        </p:nvGrpSpPr>
        <p:grpSpPr bwMode="auto">
          <a:xfrm>
            <a:off x="6588125" y="4724400"/>
            <a:ext cx="354013" cy="457200"/>
            <a:chOff x="2064" y="1314"/>
            <a:chExt cx="223" cy="288"/>
          </a:xfrm>
        </p:grpSpPr>
        <p:sp>
          <p:nvSpPr>
            <p:cNvPr id="133155" name="Text Box 35"/>
            <p:cNvSpPr txBox="1">
              <a:spLocks noChangeArrowheads="1"/>
            </p:cNvSpPr>
            <p:nvPr/>
          </p:nvSpPr>
          <p:spPr bwMode="auto">
            <a:xfrm>
              <a:off x="2064" y="131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400">
                  <a:solidFill>
                    <a:schemeClr val="accent2"/>
                  </a:solidFill>
                </a:rPr>
                <a:t>b</a:t>
              </a:r>
            </a:p>
          </p:txBody>
        </p:sp>
        <p:sp>
          <p:nvSpPr>
            <p:cNvPr id="133156" name="Line 36"/>
            <p:cNvSpPr>
              <a:spLocks noChangeShapeType="1"/>
            </p:cNvSpPr>
            <p:nvPr/>
          </p:nvSpPr>
          <p:spPr bwMode="auto">
            <a:xfrm>
              <a:off x="2109" y="1344"/>
              <a:ext cx="136"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157" name="Group 37"/>
          <p:cNvGrpSpPr>
            <a:grpSpLocks/>
          </p:cNvGrpSpPr>
          <p:nvPr/>
        </p:nvGrpSpPr>
        <p:grpSpPr bwMode="auto">
          <a:xfrm>
            <a:off x="7164388" y="5013325"/>
            <a:ext cx="360362" cy="457200"/>
            <a:chOff x="2064" y="1314"/>
            <a:chExt cx="223" cy="288"/>
          </a:xfrm>
        </p:grpSpPr>
        <p:sp>
          <p:nvSpPr>
            <p:cNvPr id="133158" name="Text Box 38"/>
            <p:cNvSpPr txBox="1">
              <a:spLocks noChangeArrowheads="1"/>
            </p:cNvSpPr>
            <p:nvPr/>
          </p:nvSpPr>
          <p:spPr bwMode="auto">
            <a:xfrm>
              <a:off x="2064" y="131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sz="2400">
                  <a:solidFill>
                    <a:srgbClr val="FF3300"/>
                  </a:solidFill>
                </a:rPr>
                <a:t>a</a:t>
              </a:r>
            </a:p>
          </p:txBody>
        </p:sp>
        <p:sp>
          <p:nvSpPr>
            <p:cNvPr id="133159" name="Line 39"/>
            <p:cNvSpPr>
              <a:spLocks noChangeShapeType="1"/>
            </p:cNvSpPr>
            <p:nvPr/>
          </p:nvSpPr>
          <p:spPr bwMode="auto">
            <a:xfrm>
              <a:off x="2109" y="1344"/>
              <a:ext cx="136"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33160" name="Line 40"/>
          <p:cNvSpPr>
            <a:spLocks noChangeShapeType="1"/>
          </p:cNvSpPr>
          <p:nvPr/>
        </p:nvSpPr>
        <p:spPr bwMode="auto">
          <a:xfrm>
            <a:off x="6443663" y="5445125"/>
            <a:ext cx="288925" cy="647700"/>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33161" name="Group 41"/>
          <p:cNvGrpSpPr>
            <a:grpSpLocks/>
          </p:cNvGrpSpPr>
          <p:nvPr/>
        </p:nvGrpSpPr>
        <p:grpSpPr bwMode="auto">
          <a:xfrm>
            <a:off x="6659563" y="5516563"/>
            <a:ext cx="404812" cy="457200"/>
            <a:chOff x="2064" y="1314"/>
            <a:chExt cx="255" cy="288"/>
          </a:xfrm>
        </p:grpSpPr>
        <p:sp>
          <p:nvSpPr>
            <p:cNvPr id="133162" name="Text Box 42"/>
            <p:cNvSpPr txBox="1">
              <a:spLocks noChangeArrowheads="1"/>
            </p:cNvSpPr>
            <p:nvPr/>
          </p:nvSpPr>
          <p:spPr bwMode="auto">
            <a:xfrm>
              <a:off x="2064" y="1314"/>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400">
                  <a:solidFill>
                    <a:srgbClr val="009900"/>
                  </a:solidFill>
                </a:rPr>
                <a:t>c’</a:t>
              </a:r>
            </a:p>
          </p:txBody>
        </p:sp>
        <p:sp>
          <p:nvSpPr>
            <p:cNvPr id="133163" name="Line 43"/>
            <p:cNvSpPr>
              <a:spLocks noChangeShapeType="1"/>
            </p:cNvSpPr>
            <p:nvPr/>
          </p:nvSpPr>
          <p:spPr bwMode="auto">
            <a:xfrm>
              <a:off x="2109" y="1344"/>
              <a:ext cx="136" cy="0"/>
            </a:xfrm>
            <a:prstGeom prst="line">
              <a:avLst/>
            </a:prstGeom>
            <a:noFill/>
            <a:ln w="952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164" name="Group 44"/>
          <p:cNvGrpSpPr>
            <a:grpSpLocks/>
          </p:cNvGrpSpPr>
          <p:nvPr/>
        </p:nvGrpSpPr>
        <p:grpSpPr bwMode="auto">
          <a:xfrm>
            <a:off x="5651500" y="5300663"/>
            <a:ext cx="455613" cy="457200"/>
            <a:chOff x="3606" y="3355"/>
            <a:chExt cx="287" cy="288"/>
          </a:xfrm>
        </p:grpSpPr>
        <p:sp>
          <p:nvSpPr>
            <p:cNvPr id="133165" name="Text Box 45"/>
            <p:cNvSpPr txBox="1">
              <a:spLocks noChangeArrowheads="1"/>
            </p:cNvSpPr>
            <p:nvPr/>
          </p:nvSpPr>
          <p:spPr bwMode="auto">
            <a:xfrm>
              <a:off x="3606" y="3355"/>
              <a:ext cx="2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400">
                  <a:solidFill>
                    <a:schemeClr val="accent2"/>
                  </a:solidFill>
                </a:rPr>
                <a:t>-b</a:t>
              </a:r>
            </a:p>
          </p:txBody>
        </p:sp>
        <p:sp>
          <p:nvSpPr>
            <p:cNvPr id="133166" name="Line 46"/>
            <p:cNvSpPr>
              <a:spLocks noChangeShapeType="1"/>
            </p:cNvSpPr>
            <p:nvPr/>
          </p:nvSpPr>
          <p:spPr bwMode="auto">
            <a:xfrm>
              <a:off x="3742" y="3385"/>
              <a:ext cx="136"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33167" name="Line 47"/>
          <p:cNvSpPr>
            <a:spLocks noChangeShapeType="1"/>
          </p:cNvSpPr>
          <p:nvPr/>
        </p:nvSpPr>
        <p:spPr bwMode="auto">
          <a:xfrm>
            <a:off x="1547813" y="48688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68" name="Line 48"/>
          <p:cNvSpPr>
            <a:spLocks noChangeShapeType="1"/>
          </p:cNvSpPr>
          <p:nvPr/>
        </p:nvSpPr>
        <p:spPr bwMode="auto">
          <a:xfrm>
            <a:off x="2051050" y="48688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69" name="Line 49"/>
          <p:cNvSpPr>
            <a:spLocks noChangeShapeType="1"/>
          </p:cNvSpPr>
          <p:nvPr/>
        </p:nvSpPr>
        <p:spPr bwMode="auto">
          <a:xfrm>
            <a:off x="2555875" y="48688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70" name="Text Box 50"/>
          <p:cNvSpPr txBox="1">
            <a:spLocks noChangeArrowheads="1"/>
          </p:cNvSpPr>
          <p:nvPr/>
        </p:nvSpPr>
        <p:spPr bwMode="auto">
          <a:xfrm>
            <a:off x="6732588" y="1916113"/>
            <a:ext cx="2243137" cy="730250"/>
          </a:xfrm>
          <a:prstGeom prst="rect">
            <a:avLst/>
          </a:prstGeom>
          <a:noFill/>
          <a:ln w="2857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b="1">
                <a:solidFill>
                  <a:srgbClr val="CC3300"/>
                </a:solidFill>
              </a:rPr>
              <a:t>Regola del</a:t>
            </a:r>
          </a:p>
          <a:p>
            <a:pPr algn="l"/>
            <a:r>
              <a:rPr lang="it-IT" sz="2000" b="1">
                <a:solidFill>
                  <a:srgbClr val="CC3300"/>
                </a:solidFill>
              </a:rPr>
              <a:t>parallelogramma</a:t>
            </a:r>
          </a:p>
        </p:txBody>
      </p:sp>
      <p:grpSp>
        <p:nvGrpSpPr>
          <p:cNvPr id="133171" name="Group 51"/>
          <p:cNvGrpSpPr>
            <a:grpSpLocks/>
          </p:cNvGrpSpPr>
          <p:nvPr/>
        </p:nvGrpSpPr>
        <p:grpSpPr bwMode="auto">
          <a:xfrm>
            <a:off x="2987675" y="2420938"/>
            <a:ext cx="901700" cy="396875"/>
            <a:chOff x="2699" y="1842"/>
            <a:chExt cx="568" cy="250"/>
          </a:xfrm>
        </p:grpSpPr>
        <p:sp>
          <p:nvSpPr>
            <p:cNvPr id="133172" name="Freeform 52"/>
            <p:cNvSpPr>
              <a:spLocks/>
            </p:cNvSpPr>
            <p:nvPr/>
          </p:nvSpPr>
          <p:spPr bwMode="auto">
            <a:xfrm>
              <a:off x="3213" y="1882"/>
              <a:ext cx="54" cy="122"/>
            </a:xfrm>
            <a:custGeom>
              <a:avLst/>
              <a:gdLst>
                <a:gd name="T0" fmla="*/ 0 w 54"/>
                <a:gd name="T1" fmla="*/ 0 h 122"/>
                <a:gd name="T2" fmla="*/ 24 w 54"/>
                <a:gd name="T3" fmla="*/ 122 h 122"/>
              </a:gdLst>
              <a:ahLst/>
              <a:cxnLst>
                <a:cxn ang="0">
                  <a:pos x="T0" y="T1"/>
                </a:cxn>
                <a:cxn ang="0">
                  <a:pos x="T2" y="T3"/>
                </a:cxn>
              </a:cxnLst>
              <a:rect l="0" t="0" r="r" b="b"/>
              <a:pathLst>
                <a:path w="54" h="122">
                  <a:moveTo>
                    <a:pt x="0" y="0"/>
                  </a:moveTo>
                  <a:cubicBezTo>
                    <a:pt x="54" y="36"/>
                    <a:pt x="24" y="61"/>
                    <a:pt x="24" y="122"/>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73" name="Text Box 53"/>
            <p:cNvSpPr txBox="1">
              <a:spLocks noChangeArrowheads="1"/>
            </p:cNvSpPr>
            <p:nvPr/>
          </p:nvSpPr>
          <p:spPr bwMode="auto">
            <a:xfrm>
              <a:off x="2699" y="1842"/>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l-GR" sz="2000">
                  <a:cs typeface="Arial" pitchFamily="34" charset="0"/>
                </a:rPr>
                <a:t>θ</a:t>
              </a:r>
            </a:p>
          </p:txBody>
        </p:sp>
      </p:grpSp>
      <p:sp>
        <p:nvSpPr>
          <p:cNvPr id="133174" name="Text Box 54"/>
          <p:cNvSpPr txBox="1">
            <a:spLocks noChangeArrowheads="1"/>
          </p:cNvSpPr>
          <p:nvPr/>
        </p:nvSpPr>
        <p:spPr bwMode="auto">
          <a:xfrm>
            <a:off x="1379538" y="4214813"/>
            <a:ext cx="7224712" cy="455612"/>
          </a:xfrm>
          <a:prstGeom prst="rect">
            <a:avLst/>
          </a:prstGeom>
          <a:noFill/>
          <a:ln w="28575" algn="ctr">
            <a:solidFill>
              <a:srgbClr val="CC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it-IT" sz="22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mar 13</a:t>
            </a:r>
            <a:endParaRPr lang="en-US"/>
          </a:p>
        </p:txBody>
      </p:sp>
      <p:sp>
        <p:nvSpPr>
          <p:cNvPr id="12" name="Slide Number Placeholder 5"/>
          <p:cNvSpPr>
            <a:spLocks noGrp="1"/>
          </p:cNvSpPr>
          <p:nvPr>
            <p:ph type="sldNum" sz="quarter" idx="12"/>
          </p:nvPr>
        </p:nvSpPr>
        <p:spPr/>
        <p:txBody>
          <a:bodyPr/>
          <a:lstStyle/>
          <a:p>
            <a:fld id="{A10491E8-F0A0-4242-8820-560821DCE7E4}" type="slidenum">
              <a:rPr lang="en-US"/>
              <a:pPr/>
              <a:t>8</a:t>
            </a:fld>
            <a:endParaRPr lang="en-US"/>
          </a:p>
        </p:txBody>
      </p:sp>
      <p:sp>
        <p:nvSpPr>
          <p:cNvPr id="109570" name="Rectangle 2"/>
          <p:cNvSpPr>
            <a:spLocks noGrp="1" noChangeArrowheads="1"/>
          </p:cNvSpPr>
          <p:nvPr>
            <p:ph type="title"/>
          </p:nvPr>
        </p:nvSpPr>
        <p:spPr/>
        <p:txBody>
          <a:bodyPr/>
          <a:lstStyle/>
          <a:p>
            <a:endParaRPr lang="it-IT"/>
          </a:p>
        </p:txBody>
      </p:sp>
      <p:sp>
        <p:nvSpPr>
          <p:cNvPr id="109571" name="Rectangle 3"/>
          <p:cNvSpPr>
            <a:spLocks noGrp="1" noChangeArrowheads="1"/>
          </p:cNvSpPr>
          <p:nvPr>
            <p:ph type="body" idx="1"/>
          </p:nvPr>
        </p:nvSpPr>
        <p:spPr/>
        <p:txBody>
          <a:bodyPr/>
          <a:lstStyle/>
          <a:p>
            <a:endParaRPr lang="it-IT"/>
          </a:p>
        </p:txBody>
      </p:sp>
      <p:pic>
        <p:nvPicPr>
          <p:cNvPr id="109572" name="Picture 4" descr="IMG_35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109573" name="AutoShape 5"/>
          <p:cNvSpPr>
            <a:spLocks noChangeArrowheads="1"/>
          </p:cNvSpPr>
          <p:nvPr/>
        </p:nvSpPr>
        <p:spPr bwMode="auto">
          <a:xfrm>
            <a:off x="323850" y="188913"/>
            <a:ext cx="3455988" cy="185102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it-IT" dirty="0"/>
              <a:t>com’è fatto l’universo?</a:t>
            </a:r>
          </a:p>
          <a:p>
            <a:r>
              <a:rPr lang="it-IT" dirty="0"/>
              <a:t>quanto è grande?</a:t>
            </a:r>
          </a:p>
          <a:p>
            <a:r>
              <a:rPr lang="it-IT" dirty="0"/>
              <a:t>com’è fatta la materia che ci </a:t>
            </a:r>
          </a:p>
          <a:p>
            <a:r>
              <a:rPr lang="it-IT" dirty="0"/>
              <a:t>circonda?</a:t>
            </a:r>
          </a:p>
          <a:p>
            <a:r>
              <a:rPr lang="it-IT" dirty="0"/>
              <a:t>che cosa la tiene insieme?</a:t>
            </a:r>
          </a:p>
          <a:p>
            <a:r>
              <a:rPr lang="it-IT" dirty="0"/>
              <a:t>che cosa c’è dentro?</a:t>
            </a:r>
          </a:p>
        </p:txBody>
      </p:sp>
      <p:pic>
        <p:nvPicPr>
          <p:cNvPr id="109574" name="Picture 6" descr="image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0"/>
            <a:ext cx="2895600" cy="2228850"/>
          </a:xfrm>
          <a:prstGeom prst="rect">
            <a:avLst/>
          </a:prstGeom>
          <a:noFill/>
          <a:extLst>
            <a:ext uri="{909E8E84-426E-40DD-AFC4-6F175D3DCCD1}">
              <a14:hiddenFill xmlns:a14="http://schemas.microsoft.com/office/drawing/2010/main">
                <a:solidFill>
                  <a:srgbClr val="FFFFFF"/>
                </a:solidFill>
              </a14:hiddenFill>
            </a:ext>
          </a:extLst>
        </p:spPr>
      </p:pic>
      <p:sp>
        <p:nvSpPr>
          <p:cNvPr id="109576" name="AutoShape 8"/>
          <p:cNvSpPr>
            <a:spLocks noChangeArrowheads="1"/>
          </p:cNvSpPr>
          <p:nvPr/>
        </p:nvSpPr>
        <p:spPr bwMode="auto">
          <a:xfrm>
            <a:off x="250825" y="3357563"/>
            <a:ext cx="2520950" cy="93662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it-IT" b="1"/>
              <a:t>2009 = IYA</a:t>
            </a:r>
          </a:p>
        </p:txBody>
      </p:sp>
      <p:pic>
        <p:nvPicPr>
          <p:cNvPr id="109578" name="Picture 10" descr="GGtelesco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2636838"/>
            <a:ext cx="1905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09579" name="Text Box 11"/>
          <p:cNvSpPr txBox="1">
            <a:spLocks noChangeArrowheads="1"/>
          </p:cNvSpPr>
          <p:nvPr/>
        </p:nvSpPr>
        <p:spPr bwMode="auto">
          <a:xfrm>
            <a:off x="7308850" y="5084763"/>
            <a:ext cx="1212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a:solidFill>
                  <a:srgbClr val="FF3300"/>
                </a:solidFill>
              </a:rPr>
              <a:t>telescopio</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ooter Placeholder 4"/>
          <p:cNvSpPr>
            <a:spLocks noGrp="1"/>
          </p:cNvSpPr>
          <p:nvPr>
            <p:ph type="ftr" sz="quarter" idx="11"/>
          </p:nvPr>
        </p:nvSpPr>
        <p:spPr/>
        <p:txBody>
          <a:bodyPr/>
          <a:lstStyle/>
          <a:p>
            <a:r>
              <a:rPr lang="en-US" smtClean="0"/>
              <a:t>fln mar 13</a:t>
            </a:r>
            <a:endParaRPr lang="en-US"/>
          </a:p>
        </p:txBody>
      </p:sp>
      <p:sp>
        <p:nvSpPr>
          <p:cNvPr id="58" name="Slide Number Placeholder 5"/>
          <p:cNvSpPr>
            <a:spLocks noGrp="1"/>
          </p:cNvSpPr>
          <p:nvPr>
            <p:ph type="sldNum" sz="quarter" idx="12"/>
          </p:nvPr>
        </p:nvSpPr>
        <p:spPr/>
        <p:txBody>
          <a:bodyPr/>
          <a:lstStyle/>
          <a:p>
            <a:fld id="{E0ECE762-5661-439B-B3BC-8AC9D5BB7D9E}" type="slidenum">
              <a:rPr lang="en-US"/>
              <a:pPr/>
              <a:t>80</a:t>
            </a:fld>
            <a:endParaRPr lang="en-US"/>
          </a:p>
        </p:txBody>
      </p:sp>
      <p:sp>
        <p:nvSpPr>
          <p:cNvPr id="135173" name="Rectangle 5"/>
          <p:cNvSpPr>
            <a:spLocks noChangeArrowheads="1"/>
          </p:cNvSpPr>
          <p:nvPr/>
        </p:nvSpPr>
        <p:spPr bwMode="auto">
          <a:xfrm>
            <a:off x="1692275" y="260350"/>
            <a:ext cx="69326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it-IT" sz="2800">
                <a:solidFill>
                  <a:schemeClr val="tx2"/>
                </a:solidFill>
              </a:rPr>
              <a:t>Operazioni coi vettori (2)</a:t>
            </a:r>
          </a:p>
        </p:txBody>
      </p:sp>
      <p:sp>
        <p:nvSpPr>
          <p:cNvPr id="135174" name="Rectangle 6"/>
          <p:cNvSpPr>
            <a:spLocks noChangeArrowheads="1"/>
          </p:cNvSpPr>
          <p:nvPr/>
        </p:nvSpPr>
        <p:spPr bwMode="auto">
          <a:xfrm>
            <a:off x="250825" y="1341438"/>
            <a:ext cx="8569325"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lgn="l">
              <a:spcBef>
                <a:spcPct val="20000"/>
              </a:spcBef>
              <a:buFontTx/>
              <a:buChar char="–"/>
            </a:pPr>
            <a:r>
              <a:rPr lang="it-IT" sz="2400"/>
              <a:t>in generale il </a:t>
            </a:r>
            <a:r>
              <a:rPr lang="it-IT" sz="2400" u="sng"/>
              <a:t>risultante</a:t>
            </a:r>
            <a:r>
              <a:rPr lang="it-IT" sz="2400"/>
              <a:t> di più vettori chiude la poligonale</a:t>
            </a:r>
          </a:p>
          <a:p>
            <a:pPr marL="742950" lvl="1" indent="-285750" algn="l">
              <a:spcBef>
                <a:spcPct val="50000"/>
              </a:spcBef>
            </a:pPr>
            <a:r>
              <a:rPr lang="it-IT" sz="2400"/>
              <a:t>   s = s</a:t>
            </a:r>
            <a:r>
              <a:rPr lang="it-IT" sz="2400" baseline="-25000"/>
              <a:t>1</a:t>
            </a:r>
            <a:r>
              <a:rPr lang="it-IT" sz="2400"/>
              <a:t> + s</a:t>
            </a:r>
            <a:r>
              <a:rPr lang="it-IT" sz="2400" baseline="-25000"/>
              <a:t>2</a:t>
            </a:r>
            <a:r>
              <a:rPr lang="it-IT" sz="2400"/>
              <a:t> + s</a:t>
            </a:r>
            <a:r>
              <a:rPr lang="it-IT" sz="2400" baseline="-25000"/>
              <a:t>3</a:t>
            </a:r>
            <a:r>
              <a:rPr lang="it-IT" sz="2400"/>
              <a:t> + s</a:t>
            </a:r>
            <a:r>
              <a:rPr lang="it-IT" sz="2400" baseline="-25000"/>
              <a:t>4</a:t>
            </a:r>
            <a:r>
              <a:rPr lang="it-IT" sz="2400"/>
              <a:t>  </a:t>
            </a:r>
          </a:p>
          <a:p>
            <a:pPr marL="742950" lvl="1" indent="-285750" algn="l">
              <a:spcBef>
                <a:spcPct val="20000"/>
              </a:spcBef>
            </a:pPr>
            <a:r>
              <a:rPr lang="it-IT" sz="2400"/>
              <a:t>   etc.</a:t>
            </a:r>
          </a:p>
          <a:p>
            <a:pPr marL="742950" lvl="1" indent="-285750" algn="l">
              <a:spcBef>
                <a:spcPct val="20000"/>
              </a:spcBef>
              <a:buFontTx/>
              <a:buChar char="–"/>
            </a:pPr>
            <a:r>
              <a:rPr lang="it-IT" sz="2400"/>
              <a:t>casi particolari</a:t>
            </a:r>
          </a:p>
          <a:p>
            <a:pPr marL="1143000" lvl="2" indent="-228600" algn="l">
              <a:spcBef>
                <a:spcPct val="20000"/>
              </a:spcBef>
              <a:buFontTx/>
              <a:buChar char="•"/>
            </a:pPr>
            <a:r>
              <a:rPr lang="it-IT" sz="2000"/>
              <a:t>vettori collineari paralleli</a:t>
            </a:r>
          </a:p>
          <a:p>
            <a:pPr marL="1143000" lvl="2" indent="-228600" algn="l">
              <a:spcBef>
                <a:spcPct val="20000"/>
              </a:spcBef>
            </a:pPr>
            <a:r>
              <a:rPr lang="it-IT" sz="2000"/>
              <a:t>	c = a + b ;      c</a:t>
            </a:r>
            <a:r>
              <a:rPr lang="it-IT" sz="2000" baseline="30000"/>
              <a:t>2</a:t>
            </a:r>
            <a:r>
              <a:rPr lang="it-IT" sz="2000"/>
              <a:t> = a</a:t>
            </a:r>
            <a:r>
              <a:rPr lang="it-IT" sz="2000" baseline="30000"/>
              <a:t>2</a:t>
            </a:r>
            <a:r>
              <a:rPr lang="it-IT" sz="2000"/>
              <a:t> + b</a:t>
            </a:r>
            <a:r>
              <a:rPr lang="it-IT" sz="2000" baseline="30000"/>
              <a:t>2</a:t>
            </a:r>
            <a:r>
              <a:rPr lang="it-IT" sz="2000"/>
              <a:t> + 2ab</a:t>
            </a:r>
          </a:p>
          <a:p>
            <a:pPr marL="1143000" lvl="2" indent="-228600" algn="l">
              <a:spcBef>
                <a:spcPct val="20000"/>
              </a:spcBef>
              <a:buFontTx/>
              <a:buChar char="•"/>
            </a:pPr>
            <a:r>
              <a:rPr lang="it-IT" sz="2000"/>
              <a:t>vettori collineari antiparalleli</a:t>
            </a:r>
          </a:p>
          <a:p>
            <a:pPr marL="1143000" lvl="2" indent="-228600" algn="l">
              <a:spcBef>
                <a:spcPct val="20000"/>
              </a:spcBef>
            </a:pPr>
            <a:r>
              <a:rPr lang="it-IT" sz="2000"/>
              <a:t>	c = |a – b| ;      c</a:t>
            </a:r>
            <a:r>
              <a:rPr lang="it-IT" sz="2000" baseline="30000"/>
              <a:t>2</a:t>
            </a:r>
            <a:r>
              <a:rPr lang="it-IT" sz="2000"/>
              <a:t> = a</a:t>
            </a:r>
            <a:r>
              <a:rPr lang="it-IT" sz="2000" baseline="30000"/>
              <a:t>2</a:t>
            </a:r>
            <a:r>
              <a:rPr lang="it-IT" sz="2000"/>
              <a:t> + b</a:t>
            </a:r>
            <a:r>
              <a:rPr lang="it-IT" sz="2000" baseline="30000"/>
              <a:t>2</a:t>
            </a:r>
            <a:r>
              <a:rPr lang="it-IT" sz="2000"/>
              <a:t> – 2ab </a:t>
            </a:r>
          </a:p>
          <a:p>
            <a:pPr marL="1143000" lvl="2" indent="-228600" algn="l">
              <a:spcBef>
                <a:spcPct val="20000"/>
              </a:spcBef>
              <a:buFontTx/>
              <a:buChar char="•"/>
            </a:pPr>
            <a:r>
              <a:rPr lang="it-IT" sz="2000"/>
              <a:t>vettori ortogonali</a:t>
            </a:r>
          </a:p>
          <a:p>
            <a:pPr marL="1143000" lvl="2" indent="-228600" algn="l">
              <a:spcBef>
                <a:spcPct val="20000"/>
              </a:spcBef>
            </a:pPr>
            <a:r>
              <a:rPr lang="it-IT" sz="2000"/>
              <a:t>	c</a:t>
            </a:r>
            <a:r>
              <a:rPr lang="it-IT" sz="2000" baseline="30000"/>
              <a:t>2</a:t>
            </a:r>
            <a:r>
              <a:rPr lang="it-IT" sz="2000"/>
              <a:t> = a</a:t>
            </a:r>
            <a:r>
              <a:rPr lang="it-IT" sz="2000" baseline="30000"/>
              <a:t>2</a:t>
            </a:r>
            <a:r>
              <a:rPr lang="it-IT" sz="2000"/>
              <a:t> + b</a:t>
            </a:r>
            <a:r>
              <a:rPr lang="it-IT" sz="2000" baseline="30000"/>
              <a:t>2</a:t>
            </a:r>
            <a:r>
              <a:rPr lang="it-IT" sz="2000"/>
              <a:t> ;   c = </a:t>
            </a:r>
            <a:r>
              <a:rPr lang="it-IT" sz="2000">
                <a:cs typeface="Arial" pitchFamily="34" charset="0"/>
              </a:rPr>
              <a:t>√(a</a:t>
            </a:r>
            <a:r>
              <a:rPr lang="it-IT" sz="2000" baseline="30000">
                <a:cs typeface="Arial" pitchFamily="34" charset="0"/>
              </a:rPr>
              <a:t>2</a:t>
            </a:r>
            <a:r>
              <a:rPr lang="it-IT" sz="2000">
                <a:cs typeface="Arial" pitchFamily="34" charset="0"/>
              </a:rPr>
              <a:t> +b</a:t>
            </a:r>
            <a:r>
              <a:rPr lang="it-IT" sz="2000" baseline="30000">
                <a:cs typeface="Arial" pitchFamily="34" charset="0"/>
              </a:rPr>
              <a:t>2</a:t>
            </a:r>
            <a:r>
              <a:rPr lang="it-IT" sz="2000">
                <a:cs typeface="Arial" pitchFamily="34" charset="0"/>
              </a:rPr>
              <a:t>)</a:t>
            </a:r>
            <a:r>
              <a:rPr lang="it-IT" sz="2000"/>
              <a:t>  </a:t>
            </a:r>
          </a:p>
          <a:p>
            <a:pPr marL="1143000" lvl="2" indent="-228600" algn="l">
              <a:spcBef>
                <a:spcPct val="20000"/>
              </a:spcBef>
            </a:pPr>
            <a:r>
              <a:rPr lang="it-IT" sz="2000"/>
              <a:t>	(Teorema di Pitagora)									</a:t>
            </a:r>
            <a:r>
              <a:rPr lang="it-IT"/>
              <a:t>	</a:t>
            </a:r>
          </a:p>
        </p:txBody>
      </p:sp>
      <p:sp>
        <p:nvSpPr>
          <p:cNvPr id="135175" name="Line 7"/>
          <p:cNvSpPr>
            <a:spLocks noChangeShapeType="1"/>
          </p:cNvSpPr>
          <p:nvPr/>
        </p:nvSpPr>
        <p:spPr bwMode="auto">
          <a:xfrm>
            <a:off x="1042988" y="19891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176" name="Line 8"/>
          <p:cNvSpPr>
            <a:spLocks noChangeShapeType="1"/>
          </p:cNvSpPr>
          <p:nvPr/>
        </p:nvSpPr>
        <p:spPr bwMode="auto">
          <a:xfrm>
            <a:off x="1547813" y="19891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177" name="Line 9"/>
          <p:cNvSpPr>
            <a:spLocks noChangeShapeType="1"/>
          </p:cNvSpPr>
          <p:nvPr/>
        </p:nvSpPr>
        <p:spPr bwMode="auto">
          <a:xfrm>
            <a:off x="2176463" y="19891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178" name="Line 10"/>
          <p:cNvSpPr>
            <a:spLocks noChangeShapeType="1"/>
          </p:cNvSpPr>
          <p:nvPr/>
        </p:nvSpPr>
        <p:spPr bwMode="auto">
          <a:xfrm>
            <a:off x="2771775" y="19891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179" name="Line 11"/>
          <p:cNvSpPr>
            <a:spLocks noChangeShapeType="1"/>
          </p:cNvSpPr>
          <p:nvPr/>
        </p:nvSpPr>
        <p:spPr bwMode="auto">
          <a:xfrm>
            <a:off x="3348038" y="19891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180" name="Line 12"/>
          <p:cNvSpPr>
            <a:spLocks noChangeShapeType="1"/>
          </p:cNvSpPr>
          <p:nvPr/>
        </p:nvSpPr>
        <p:spPr bwMode="auto">
          <a:xfrm flipV="1">
            <a:off x="5148263" y="2060575"/>
            <a:ext cx="792162" cy="576263"/>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181" name="Line 13"/>
          <p:cNvSpPr>
            <a:spLocks noChangeShapeType="1"/>
          </p:cNvSpPr>
          <p:nvPr/>
        </p:nvSpPr>
        <p:spPr bwMode="auto">
          <a:xfrm>
            <a:off x="5940425" y="2060575"/>
            <a:ext cx="792163" cy="0"/>
          </a:xfrm>
          <a:prstGeom prst="line">
            <a:avLst/>
          </a:prstGeom>
          <a:noFill/>
          <a:ln w="381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182" name="Line 14"/>
          <p:cNvSpPr>
            <a:spLocks noChangeShapeType="1"/>
          </p:cNvSpPr>
          <p:nvPr/>
        </p:nvSpPr>
        <p:spPr bwMode="auto">
          <a:xfrm>
            <a:off x="6732588" y="2060575"/>
            <a:ext cx="431800" cy="431800"/>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183" name="Line 15"/>
          <p:cNvSpPr>
            <a:spLocks noChangeShapeType="1"/>
          </p:cNvSpPr>
          <p:nvPr/>
        </p:nvSpPr>
        <p:spPr bwMode="auto">
          <a:xfrm flipV="1">
            <a:off x="5148263" y="2492375"/>
            <a:ext cx="792162" cy="1444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184" name="Line 16"/>
          <p:cNvSpPr>
            <a:spLocks noChangeShapeType="1"/>
          </p:cNvSpPr>
          <p:nvPr/>
        </p:nvSpPr>
        <p:spPr bwMode="auto">
          <a:xfrm flipH="1">
            <a:off x="5940425" y="2492375"/>
            <a:ext cx="1223963"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35185" name="Group 17"/>
          <p:cNvGrpSpPr>
            <a:grpSpLocks/>
          </p:cNvGrpSpPr>
          <p:nvPr/>
        </p:nvGrpSpPr>
        <p:grpSpPr bwMode="auto">
          <a:xfrm>
            <a:off x="5127625" y="1982788"/>
            <a:ext cx="403225" cy="396875"/>
            <a:chOff x="3230" y="1249"/>
            <a:chExt cx="254" cy="250"/>
          </a:xfrm>
        </p:grpSpPr>
        <p:sp>
          <p:nvSpPr>
            <p:cNvPr id="135186" name="Text Box 18"/>
            <p:cNvSpPr txBox="1">
              <a:spLocks noChangeArrowheads="1"/>
            </p:cNvSpPr>
            <p:nvPr/>
          </p:nvSpPr>
          <p:spPr bwMode="auto">
            <a:xfrm>
              <a:off x="3230" y="1249"/>
              <a:ext cx="2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s</a:t>
              </a:r>
              <a:r>
                <a:rPr lang="it-IT" sz="2000" baseline="-25000"/>
                <a:t>1</a:t>
              </a:r>
            </a:p>
          </p:txBody>
        </p:sp>
        <p:sp>
          <p:nvSpPr>
            <p:cNvPr id="135187" name="Line 19"/>
            <p:cNvSpPr>
              <a:spLocks noChangeShapeType="1"/>
            </p:cNvSpPr>
            <p:nvPr/>
          </p:nvSpPr>
          <p:spPr bwMode="auto">
            <a:xfrm>
              <a:off x="3288" y="1298"/>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5188" name="Group 20"/>
          <p:cNvGrpSpPr>
            <a:grpSpLocks/>
          </p:cNvGrpSpPr>
          <p:nvPr/>
        </p:nvGrpSpPr>
        <p:grpSpPr bwMode="auto">
          <a:xfrm>
            <a:off x="5364163" y="2565400"/>
            <a:ext cx="311150" cy="396875"/>
            <a:chOff x="3230" y="1249"/>
            <a:chExt cx="196" cy="250"/>
          </a:xfrm>
        </p:grpSpPr>
        <p:sp>
          <p:nvSpPr>
            <p:cNvPr id="135189" name="Text Box 21"/>
            <p:cNvSpPr txBox="1">
              <a:spLocks noChangeArrowheads="1"/>
            </p:cNvSpPr>
            <p:nvPr/>
          </p:nvSpPr>
          <p:spPr bwMode="auto">
            <a:xfrm>
              <a:off x="3230" y="1249"/>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s</a:t>
              </a:r>
              <a:endParaRPr lang="it-IT" sz="2000" baseline="-25000"/>
            </a:p>
          </p:txBody>
        </p:sp>
        <p:sp>
          <p:nvSpPr>
            <p:cNvPr id="135190" name="Line 22"/>
            <p:cNvSpPr>
              <a:spLocks noChangeShapeType="1"/>
            </p:cNvSpPr>
            <p:nvPr/>
          </p:nvSpPr>
          <p:spPr bwMode="auto">
            <a:xfrm>
              <a:off x="3288" y="1298"/>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5191" name="Group 23"/>
          <p:cNvGrpSpPr>
            <a:grpSpLocks/>
          </p:cNvGrpSpPr>
          <p:nvPr/>
        </p:nvGrpSpPr>
        <p:grpSpPr bwMode="auto">
          <a:xfrm>
            <a:off x="6156325" y="1700213"/>
            <a:ext cx="403225" cy="396875"/>
            <a:chOff x="3230" y="1249"/>
            <a:chExt cx="254" cy="250"/>
          </a:xfrm>
        </p:grpSpPr>
        <p:sp>
          <p:nvSpPr>
            <p:cNvPr id="135192" name="Text Box 24"/>
            <p:cNvSpPr txBox="1">
              <a:spLocks noChangeArrowheads="1"/>
            </p:cNvSpPr>
            <p:nvPr/>
          </p:nvSpPr>
          <p:spPr bwMode="auto">
            <a:xfrm>
              <a:off x="3230" y="1249"/>
              <a:ext cx="2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s</a:t>
              </a:r>
              <a:r>
                <a:rPr lang="it-IT" sz="2000" baseline="-25000"/>
                <a:t>2</a:t>
              </a:r>
            </a:p>
          </p:txBody>
        </p:sp>
        <p:sp>
          <p:nvSpPr>
            <p:cNvPr id="135193" name="Line 25"/>
            <p:cNvSpPr>
              <a:spLocks noChangeShapeType="1"/>
            </p:cNvSpPr>
            <p:nvPr/>
          </p:nvSpPr>
          <p:spPr bwMode="auto">
            <a:xfrm>
              <a:off x="3288" y="1298"/>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5194" name="Group 26"/>
          <p:cNvGrpSpPr>
            <a:grpSpLocks/>
          </p:cNvGrpSpPr>
          <p:nvPr/>
        </p:nvGrpSpPr>
        <p:grpSpPr bwMode="auto">
          <a:xfrm>
            <a:off x="6227763" y="2636838"/>
            <a:ext cx="403225" cy="396875"/>
            <a:chOff x="3230" y="1249"/>
            <a:chExt cx="254" cy="250"/>
          </a:xfrm>
        </p:grpSpPr>
        <p:sp>
          <p:nvSpPr>
            <p:cNvPr id="135195" name="Text Box 27"/>
            <p:cNvSpPr txBox="1">
              <a:spLocks noChangeArrowheads="1"/>
            </p:cNvSpPr>
            <p:nvPr/>
          </p:nvSpPr>
          <p:spPr bwMode="auto">
            <a:xfrm>
              <a:off x="3230" y="1249"/>
              <a:ext cx="2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s</a:t>
              </a:r>
              <a:r>
                <a:rPr lang="it-IT" sz="2000" baseline="-25000"/>
                <a:t>4</a:t>
              </a:r>
            </a:p>
          </p:txBody>
        </p:sp>
        <p:sp>
          <p:nvSpPr>
            <p:cNvPr id="135196" name="Line 28"/>
            <p:cNvSpPr>
              <a:spLocks noChangeShapeType="1"/>
            </p:cNvSpPr>
            <p:nvPr/>
          </p:nvSpPr>
          <p:spPr bwMode="auto">
            <a:xfrm>
              <a:off x="3288" y="1298"/>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5197" name="Group 29"/>
          <p:cNvGrpSpPr>
            <a:grpSpLocks/>
          </p:cNvGrpSpPr>
          <p:nvPr/>
        </p:nvGrpSpPr>
        <p:grpSpPr bwMode="auto">
          <a:xfrm>
            <a:off x="7092950" y="1916113"/>
            <a:ext cx="403225" cy="396875"/>
            <a:chOff x="3230" y="1249"/>
            <a:chExt cx="254" cy="250"/>
          </a:xfrm>
        </p:grpSpPr>
        <p:sp>
          <p:nvSpPr>
            <p:cNvPr id="135198" name="Text Box 30"/>
            <p:cNvSpPr txBox="1">
              <a:spLocks noChangeArrowheads="1"/>
            </p:cNvSpPr>
            <p:nvPr/>
          </p:nvSpPr>
          <p:spPr bwMode="auto">
            <a:xfrm>
              <a:off x="3230" y="1249"/>
              <a:ext cx="2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s</a:t>
              </a:r>
              <a:r>
                <a:rPr lang="it-IT" sz="2000" baseline="-25000"/>
                <a:t>3</a:t>
              </a:r>
            </a:p>
          </p:txBody>
        </p:sp>
        <p:sp>
          <p:nvSpPr>
            <p:cNvPr id="135199" name="Line 31"/>
            <p:cNvSpPr>
              <a:spLocks noChangeShapeType="1"/>
            </p:cNvSpPr>
            <p:nvPr/>
          </p:nvSpPr>
          <p:spPr bwMode="auto">
            <a:xfrm>
              <a:off x="3288" y="1298"/>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35200" name="Line 32"/>
          <p:cNvSpPr>
            <a:spLocks noChangeShapeType="1"/>
          </p:cNvSpPr>
          <p:nvPr/>
        </p:nvSpPr>
        <p:spPr bwMode="auto">
          <a:xfrm>
            <a:off x="5364163" y="3429000"/>
            <a:ext cx="10795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201" name="Line 33"/>
          <p:cNvSpPr>
            <a:spLocks noChangeShapeType="1"/>
          </p:cNvSpPr>
          <p:nvPr/>
        </p:nvSpPr>
        <p:spPr bwMode="auto">
          <a:xfrm>
            <a:off x="6443663" y="3429000"/>
            <a:ext cx="1368425"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202" name="Line 34"/>
          <p:cNvSpPr>
            <a:spLocks noChangeShapeType="1"/>
          </p:cNvSpPr>
          <p:nvPr/>
        </p:nvSpPr>
        <p:spPr bwMode="auto">
          <a:xfrm flipH="1">
            <a:off x="5364163" y="4149725"/>
            <a:ext cx="1368425"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203" name="Line 35"/>
          <p:cNvSpPr>
            <a:spLocks noChangeShapeType="1"/>
          </p:cNvSpPr>
          <p:nvPr/>
        </p:nvSpPr>
        <p:spPr bwMode="auto">
          <a:xfrm>
            <a:off x="6732588" y="4149725"/>
            <a:ext cx="1079500" cy="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204" name="Line 36"/>
          <p:cNvSpPr>
            <a:spLocks noChangeShapeType="1"/>
          </p:cNvSpPr>
          <p:nvPr/>
        </p:nvSpPr>
        <p:spPr bwMode="auto">
          <a:xfrm flipV="1">
            <a:off x="6443663" y="4868863"/>
            <a:ext cx="0" cy="792162"/>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205" name="Line 37"/>
          <p:cNvSpPr>
            <a:spLocks noChangeShapeType="1"/>
          </p:cNvSpPr>
          <p:nvPr/>
        </p:nvSpPr>
        <p:spPr bwMode="auto">
          <a:xfrm>
            <a:off x="6443663" y="5661025"/>
            <a:ext cx="1368425"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35206" name="Group 38"/>
          <p:cNvGrpSpPr>
            <a:grpSpLocks/>
          </p:cNvGrpSpPr>
          <p:nvPr/>
        </p:nvGrpSpPr>
        <p:grpSpPr bwMode="auto">
          <a:xfrm>
            <a:off x="5703888" y="2990850"/>
            <a:ext cx="325437" cy="396875"/>
            <a:chOff x="3593" y="1884"/>
            <a:chExt cx="205" cy="250"/>
          </a:xfrm>
        </p:grpSpPr>
        <p:sp>
          <p:nvSpPr>
            <p:cNvPr id="135207" name="Text Box 39"/>
            <p:cNvSpPr txBox="1">
              <a:spLocks noChangeArrowheads="1"/>
            </p:cNvSpPr>
            <p:nvPr/>
          </p:nvSpPr>
          <p:spPr bwMode="auto">
            <a:xfrm>
              <a:off x="3593" y="1884"/>
              <a:ext cx="2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a</a:t>
              </a:r>
            </a:p>
          </p:txBody>
        </p:sp>
        <p:sp>
          <p:nvSpPr>
            <p:cNvPr id="135208" name="Line 40"/>
            <p:cNvSpPr>
              <a:spLocks noChangeShapeType="1"/>
            </p:cNvSpPr>
            <p:nvPr/>
          </p:nvSpPr>
          <p:spPr bwMode="auto">
            <a:xfrm>
              <a:off x="3651" y="1933"/>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5209" name="Group 41"/>
          <p:cNvGrpSpPr>
            <a:grpSpLocks/>
          </p:cNvGrpSpPr>
          <p:nvPr/>
        </p:nvGrpSpPr>
        <p:grpSpPr bwMode="auto">
          <a:xfrm>
            <a:off x="5940425" y="5084763"/>
            <a:ext cx="325438" cy="396875"/>
            <a:chOff x="3593" y="1884"/>
            <a:chExt cx="205" cy="250"/>
          </a:xfrm>
        </p:grpSpPr>
        <p:sp>
          <p:nvSpPr>
            <p:cNvPr id="135210" name="Text Box 42"/>
            <p:cNvSpPr txBox="1">
              <a:spLocks noChangeArrowheads="1"/>
            </p:cNvSpPr>
            <p:nvPr/>
          </p:nvSpPr>
          <p:spPr bwMode="auto">
            <a:xfrm>
              <a:off x="3593" y="1884"/>
              <a:ext cx="2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b</a:t>
              </a:r>
            </a:p>
          </p:txBody>
        </p:sp>
        <p:sp>
          <p:nvSpPr>
            <p:cNvPr id="135211" name="Line 43"/>
            <p:cNvSpPr>
              <a:spLocks noChangeShapeType="1"/>
            </p:cNvSpPr>
            <p:nvPr/>
          </p:nvSpPr>
          <p:spPr bwMode="auto">
            <a:xfrm>
              <a:off x="3651" y="1933"/>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5212" name="Group 44"/>
          <p:cNvGrpSpPr>
            <a:grpSpLocks/>
          </p:cNvGrpSpPr>
          <p:nvPr/>
        </p:nvGrpSpPr>
        <p:grpSpPr bwMode="auto">
          <a:xfrm>
            <a:off x="5724525" y="4221163"/>
            <a:ext cx="325438" cy="396875"/>
            <a:chOff x="3593" y="1884"/>
            <a:chExt cx="205" cy="250"/>
          </a:xfrm>
        </p:grpSpPr>
        <p:sp>
          <p:nvSpPr>
            <p:cNvPr id="135213" name="Text Box 45"/>
            <p:cNvSpPr txBox="1">
              <a:spLocks noChangeArrowheads="1"/>
            </p:cNvSpPr>
            <p:nvPr/>
          </p:nvSpPr>
          <p:spPr bwMode="auto">
            <a:xfrm>
              <a:off x="3593" y="1884"/>
              <a:ext cx="2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b</a:t>
              </a:r>
            </a:p>
          </p:txBody>
        </p:sp>
        <p:sp>
          <p:nvSpPr>
            <p:cNvPr id="135214" name="Line 46"/>
            <p:cNvSpPr>
              <a:spLocks noChangeShapeType="1"/>
            </p:cNvSpPr>
            <p:nvPr/>
          </p:nvSpPr>
          <p:spPr bwMode="auto">
            <a:xfrm>
              <a:off x="3651" y="1933"/>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5215" name="Group 47"/>
          <p:cNvGrpSpPr>
            <a:grpSpLocks/>
          </p:cNvGrpSpPr>
          <p:nvPr/>
        </p:nvGrpSpPr>
        <p:grpSpPr bwMode="auto">
          <a:xfrm>
            <a:off x="7019925" y="2997200"/>
            <a:ext cx="325438" cy="396875"/>
            <a:chOff x="3593" y="1884"/>
            <a:chExt cx="205" cy="250"/>
          </a:xfrm>
        </p:grpSpPr>
        <p:sp>
          <p:nvSpPr>
            <p:cNvPr id="135216" name="Text Box 48"/>
            <p:cNvSpPr txBox="1">
              <a:spLocks noChangeArrowheads="1"/>
            </p:cNvSpPr>
            <p:nvPr/>
          </p:nvSpPr>
          <p:spPr bwMode="auto">
            <a:xfrm>
              <a:off x="3593" y="1884"/>
              <a:ext cx="2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b</a:t>
              </a:r>
            </a:p>
          </p:txBody>
        </p:sp>
        <p:sp>
          <p:nvSpPr>
            <p:cNvPr id="135217" name="Line 49"/>
            <p:cNvSpPr>
              <a:spLocks noChangeShapeType="1"/>
            </p:cNvSpPr>
            <p:nvPr/>
          </p:nvSpPr>
          <p:spPr bwMode="auto">
            <a:xfrm>
              <a:off x="3651" y="1933"/>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5218" name="Group 50"/>
          <p:cNvGrpSpPr>
            <a:grpSpLocks/>
          </p:cNvGrpSpPr>
          <p:nvPr/>
        </p:nvGrpSpPr>
        <p:grpSpPr bwMode="auto">
          <a:xfrm>
            <a:off x="7019925" y="4221163"/>
            <a:ext cx="325438" cy="396875"/>
            <a:chOff x="3593" y="1884"/>
            <a:chExt cx="205" cy="250"/>
          </a:xfrm>
        </p:grpSpPr>
        <p:sp>
          <p:nvSpPr>
            <p:cNvPr id="135219" name="Text Box 51"/>
            <p:cNvSpPr txBox="1">
              <a:spLocks noChangeArrowheads="1"/>
            </p:cNvSpPr>
            <p:nvPr/>
          </p:nvSpPr>
          <p:spPr bwMode="auto">
            <a:xfrm>
              <a:off x="3593" y="1884"/>
              <a:ext cx="2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a</a:t>
              </a:r>
            </a:p>
          </p:txBody>
        </p:sp>
        <p:sp>
          <p:nvSpPr>
            <p:cNvPr id="135220" name="Line 52"/>
            <p:cNvSpPr>
              <a:spLocks noChangeShapeType="1"/>
            </p:cNvSpPr>
            <p:nvPr/>
          </p:nvSpPr>
          <p:spPr bwMode="auto">
            <a:xfrm>
              <a:off x="3651" y="1933"/>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5221" name="Group 53"/>
          <p:cNvGrpSpPr>
            <a:grpSpLocks/>
          </p:cNvGrpSpPr>
          <p:nvPr/>
        </p:nvGrpSpPr>
        <p:grpSpPr bwMode="auto">
          <a:xfrm>
            <a:off x="6877050" y="5734050"/>
            <a:ext cx="325438" cy="396875"/>
            <a:chOff x="3593" y="1884"/>
            <a:chExt cx="205" cy="250"/>
          </a:xfrm>
        </p:grpSpPr>
        <p:sp>
          <p:nvSpPr>
            <p:cNvPr id="135222" name="Text Box 54"/>
            <p:cNvSpPr txBox="1">
              <a:spLocks noChangeArrowheads="1"/>
            </p:cNvSpPr>
            <p:nvPr/>
          </p:nvSpPr>
          <p:spPr bwMode="auto">
            <a:xfrm>
              <a:off x="3593" y="1884"/>
              <a:ext cx="2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a</a:t>
              </a:r>
            </a:p>
          </p:txBody>
        </p:sp>
        <p:sp>
          <p:nvSpPr>
            <p:cNvPr id="135223" name="Line 55"/>
            <p:cNvSpPr>
              <a:spLocks noChangeShapeType="1"/>
            </p:cNvSpPr>
            <p:nvPr/>
          </p:nvSpPr>
          <p:spPr bwMode="auto">
            <a:xfrm>
              <a:off x="3651" y="1933"/>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35224" name="Line 56"/>
          <p:cNvSpPr>
            <a:spLocks noChangeShapeType="1"/>
          </p:cNvSpPr>
          <p:nvPr/>
        </p:nvSpPr>
        <p:spPr bwMode="auto">
          <a:xfrm>
            <a:off x="6443663" y="5516563"/>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225" name="Line 57"/>
          <p:cNvSpPr>
            <a:spLocks noChangeShapeType="1"/>
          </p:cNvSpPr>
          <p:nvPr/>
        </p:nvSpPr>
        <p:spPr bwMode="auto">
          <a:xfrm>
            <a:off x="6588125" y="5516563"/>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226" name="Line 58"/>
          <p:cNvSpPr>
            <a:spLocks noChangeShapeType="1"/>
          </p:cNvSpPr>
          <p:nvPr/>
        </p:nvSpPr>
        <p:spPr bwMode="auto">
          <a:xfrm>
            <a:off x="3662363" y="5062538"/>
            <a:ext cx="8651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ooter Placeholder 4"/>
          <p:cNvSpPr>
            <a:spLocks noGrp="1"/>
          </p:cNvSpPr>
          <p:nvPr>
            <p:ph type="ftr" sz="quarter" idx="11"/>
          </p:nvPr>
        </p:nvSpPr>
        <p:spPr/>
        <p:txBody>
          <a:bodyPr/>
          <a:lstStyle/>
          <a:p>
            <a:r>
              <a:rPr lang="en-US" smtClean="0"/>
              <a:t>fln mar 13</a:t>
            </a:r>
            <a:endParaRPr lang="en-US"/>
          </a:p>
        </p:txBody>
      </p:sp>
      <p:sp>
        <p:nvSpPr>
          <p:cNvPr id="41" name="Slide Number Placeholder 5"/>
          <p:cNvSpPr>
            <a:spLocks noGrp="1"/>
          </p:cNvSpPr>
          <p:nvPr>
            <p:ph type="sldNum" sz="quarter" idx="12"/>
          </p:nvPr>
        </p:nvSpPr>
        <p:spPr/>
        <p:txBody>
          <a:bodyPr/>
          <a:lstStyle/>
          <a:p>
            <a:fld id="{68DE4E57-9E4F-4B65-A3D4-15E9190D8B2C}" type="slidenum">
              <a:rPr lang="en-US"/>
              <a:pPr/>
              <a:t>81</a:t>
            </a:fld>
            <a:endParaRPr lang="en-US"/>
          </a:p>
        </p:txBody>
      </p:sp>
      <p:sp>
        <p:nvSpPr>
          <p:cNvPr id="136285" name="Rectangle 93"/>
          <p:cNvSpPr>
            <a:spLocks noGrp="1" noChangeArrowheads="1"/>
          </p:cNvSpPr>
          <p:nvPr>
            <p:ph type="title"/>
          </p:nvPr>
        </p:nvSpPr>
        <p:spPr>
          <a:xfrm>
            <a:off x="1692275" y="260350"/>
            <a:ext cx="6932613" cy="574675"/>
          </a:xfrm>
          <a:noFill/>
          <a:ln/>
        </p:spPr>
        <p:txBody>
          <a:bodyPr/>
          <a:lstStyle/>
          <a:p>
            <a:r>
              <a:rPr lang="it-IT"/>
              <a:t>Operazioni coi vettori (3)</a:t>
            </a:r>
          </a:p>
        </p:txBody>
      </p:sp>
      <p:sp>
        <p:nvSpPr>
          <p:cNvPr id="136286" name="Rectangle 94"/>
          <p:cNvSpPr>
            <a:spLocks noGrp="1" noChangeArrowheads="1"/>
          </p:cNvSpPr>
          <p:nvPr>
            <p:ph type="body" idx="1"/>
          </p:nvPr>
        </p:nvSpPr>
        <p:spPr>
          <a:xfrm>
            <a:off x="457200" y="1341438"/>
            <a:ext cx="8229600" cy="4784725"/>
          </a:xfrm>
          <a:noFill/>
          <a:ln/>
        </p:spPr>
        <p:txBody>
          <a:bodyPr/>
          <a:lstStyle/>
          <a:p>
            <a:pPr marL="609600" indent="-609600"/>
            <a:r>
              <a:rPr lang="it-IT" dirty="0"/>
              <a:t>2.</a:t>
            </a:r>
            <a:r>
              <a:rPr lang="it-IT" u="sng" dirty="0"/>
              <a:t> decomposizione di vettori</a:t>
            </a:r>
          </a:p>
          <a:p>
            <a:pPr marL="990600" lvl="1" indent="-533400"/>
            <a:r>
              <a:rPr lang="it-IT" dirty="0"/>
              <a:t>a e b sono le componenti di c secondo le relative direzioni</a:t>
            </a:r>
          </a:p>
          <a:p>
            <a:pPr marL="990600" lvl="1" indent="-533400"/>
            <a:endParaRPr lang="it-IT" dirty="0"/>
          </a:p>
          <a:p>
            <a:pPr marL="990600" lvl="1" indent="-533400"/>
            <a:endParaRPr lang="it-IT" dirty="0"/>
          </a:p>
          <a:p>
            <a:pPr marL="990600" lvl="1" indent="-533400"/>
            <a:r>
              <a:rPr lang="it-IT" dirty="0"/>
              <a:t>componenti cartesiane</a:t>
            </a:r>
          </a:p>
          <a:p>
            <a:pPr marL="990600" lvl="1" indent="-533400">
              <a:buFontTx/>
              <a:buNone/>
            </a:pPr>
            <a:r>
              <a:rPr lang="it-IT" dirty="0"/>
              <a:t>	</a:t>
            </a:r>
            <a:r>
              <a:rPr lang="it-IT" dirty="0" err="1"/>
              <a:t>v</a:t>
            </a:r>
            <a:r>
              <a:rPr lang="it-IT" baseline="-25000" dirty="0" err="1"/>
              <a:t>x</a:t>
            </a:r>
            <a:r>
              <a:rPr lang="it-IT" dirty="0"/>
              <a:t> = v cos</a:t>
            </a:r>
            <a:r>
              <a:rPr lang="el-GR" dirty="0">
                <a:cs typeface="Arial" pitchFamily="34" charset="0"/>
              </a:rPr>
              <a:t>θ</a:t>
            </a:r>
            <a:endParaRPr lang="it-IT" dirty="0"/>
          </a:p>
          <a:p>
            <a:pPr marL="990600" lvl="1" indent="-533400">
              <a:buFontTx/>
              <a:buNone/>
            </a:pPr>
            <a:r>
              <a:rPr lang="it-IT" dirty="0"/>
              <a:t>	</a:t>
            </a:r>
            <a:r>
              <a:rPr lang="it-IT" dirty="0" err="1"/>
              <a:t>v</a:t>
            </a:r>
            <a:r>
              <a:rPr lang="it-IT" baseline="-25000" dirty="0" err="1"/>
              <a:t>y</a:t>
            </a:r>
            <a:r>
              <a:rPr lang="it-IT" dirty="0"/>
              <a:t> = v sin</a:t>
            </a:r>
            <a:r>
              <a:rPr lang="el-GR" dirty="0">
                <a:cs typeface="Arial" pitchFamily="34" charset="0"/>
              </a:rPr>
              <a:t>θ</a:t>
            </a:r>
            <a:endParaRPr lang="el-GR" dirty="0"/>
          </a:p>
          <a:p>
            <a:pPr marL="990600" lvl="1" indent="-533400"/>
            <a:r>
              <a:rPr lang="it-IT" dirty="0"/>
              <a:t>componenti polari</a:t>
            </a:r>
          </a:p>
          <a:p>
            <a:pPr marL="990600" lvl="1" indent="-533400">
              <a:buFontTx/>
              <a:buNone/>
            </a:pPr>
            <a:r>
              <a:rPr lang="it-IT" dirty="0"/>
              <a:t>	v = √ v</a:t>
            </a:r>
            <a:r>
              <a:rPr lang="it-IT" baseline="-25000" dirty="0"/>
              <a:t>x</a:t>
            </a:r>
            <a:r>
              <a:rPr lang="it-IT" baseline="30000" dirty="0"/>
              <a:t>2</a:t>
            </a:r>
            <a:r>
              <a:rPr lang="it-IT" dirty="0"/>
              <a:t> + v</a:t>
            </a:r>
            <a:r>
              <a:rPr lang="it-IT" baseline="-25000" dirty="0"/>
              <a:t>y</a:t>
            </a:r>
            <a:r>
              <a:rPr lang="it-IT" baseline="30000" dirty="0"/>
              <a:t>2</a:t>
            </a:r>
            <a:endParaRPr lang="it-IT" dirty="0"/>
          </a:p>
          <a:p>
            <a:pPr marL="990600" lvl="1" indent="-533400">
              <a:buFontTx/>
              <a:buNone/>
            </a:pPr>
            <a:r>
              <a:rPr lang="it-IT" dirty="0"/>
              <a:t>	tg</a:t>
            </a:r>
            <a:r>
              <a:rPr lang="el-GR" dirty="0">
                <a:cs typeface="Arial" pitchFamily="34" charset="0"/>
              </a:rPr>
              <a:t>θ</a:t>
            </a:r>
            <a:r>
              <a:rPr lang="it-IT" dirty="0"/>
              <a:t> = </a:t>
            </a:r>
            <a:r>
              <a:rPr lang="it-IT" dirty="0" err="1"/>
              <a:t>v</a:t>
            </a:r>
            <a:r>
              <a:rPr lang="it-IT" baseline="-25000" dirty="0" err="1"/>
              <a:t>y</a:t>
            </a:r>
            <a:r>
              <a:rPr lang="it-IT" dirty="0"/>
              <a:t>/</a:t>
            </a:r>
            <a:r>
              <a:rPr lang="it-IT" dirty="0" err="1"/>
              <a:t>v</a:t>
            </a:r>
            <a:r>
              <a:rPr lang="it-IT" baseline="-25000" dirty="0" err="1"/>
              <a:t>x</a:t>
            </a:r>
            <a:endParaRPr lang="el-GR" baseline="-25000" dirty="0"/>
          </a:p>
        </p:txBody>
      </p:sp>
      <p:grpSp>
        <p:nvGrpSpPr>
          <p:cNvPr id="136287" name="Group 95"/>
          <p:cNvGrpSpPr>
            <a:grpSpLocks/>
          </p:cNvGrpSpPr>
          <p:nvPr/>
        </p:nvGrpSpPr>
        <p:grpSpPr bwMode="auto">
          <a:xfrm>
            <a:off x="4643438" y="2349500"/>
            <a:ext cx="2928937" cy="1104900"/>
            <a:chOff x="2109" y="1162"/>
            <a:chExt cx="1845" cy="696"/>
          </a:xfrm>
        </p:grpSpPr>
        <p:sp>
          <p:nvSpPr>
            <p:cNvPr id="136288" name="Line 96"/>
            <p:cNvSpPr>
              <a:spLocks noChangeShapeType="1"/>
            </p:cNvSpPr>
            <p:nvPr/>
          </p:nvSpPr>
          <p:spPr bwMode="auto">
            <a:xfrm>
              <a:off x="2109" y="1706"/>
              <a:ext cx="816"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289" name="Line 97"/>
            <p:cNvSpPr>
              <a:spLocks noChangeShapeType="1"/>
            </p:cNvSpPr>
            <p:nvPr/>
          </p:nvSpPr>
          <p:spPr bwMode="auto">
            <a:xfrm flipV="1">
              <a:off x="2109" y="1253"/>
              <a:ext cx="726" cy="453"/>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290" name="Line 98"/>
            <p:cNvSpPr>
              <a:spLocks noChangeShapeType="1"/>
            </p:cNvSpPr>
            <p:nvPr/>
          </p:nvSpPr>
          <p:spPr bwMode="auto">
            <a:xfrm flipV="1">
              <a:off x="2154" y="1253"/>
              <a:ext cx="1452" cy="447"/>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36291" name="Group 99"/>
            <p:cNvGrpSpPr>
              <a:grpSpLocks/>
            </p:cNvGrpSpPr>
            <p:nvPr/>
          </p:nvGrpSpPr>
          <p:grpSpPr bwMode="auto">
            <a:xfrm>
              <a:off x="2154" y="1298"/>
              <a:ext cx="223" cy="288"/>
              <a:chOff x="2064" y="1314"/>
              <a:chExt cx="223" cy="288"/>
            </a:xfrm>
          </p:grpSpPr>
          <p:sp>
            <p:nvSpPr>
              <p:cNvPr id="136292" name="Text Box 100"/>
              <p:cNvSpPr txBox="1">
                <a:spLocks noChangeArrowheads="1"/>
              </p:cNvSpPr>
              <p:nvPr/>
            </p:nvSpPr>
            <p:spPr bwMode="auto">
              <a:xfrm>
                <a:off x="2064" y="131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400">
                    <a:solidFill>
                      <a:schemeClr val="accent2"/>
                    </a:solidFill>
                  </a:rPr>
                  <a:t>b</a:t>
                </a:r>
              </a:p>
            </p:txBody>
          </p:sp>
          <p:sp>
            <p:nvSpPr>
              <p:cNvPr id="136293" name="Line 101"/>
              <p:cNvSpPr>
                <a:spLocks noChangeShapeType="1"/>
              </p:cNvSpPr>
              <p:nvPr/>
            </p:nvSpPr>
            <p:spPr bwMode="auto">
              <a:xfrm>
                <a:off x="2109" y="1344"/>
                <a:ext cx="136"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6294" name="Group 102"/>
            <p:cNvGrpSpPr>
              <a:grpSpLocks/>
            </p:cNvGrpSpPr>
            <p:nvPr/>
          </p:nvGrpSpPr>
          <p:grpSpPr bwMode="auto">
            <a:xfrm>
              <a:off x="3061" y="1570"/>
              <a:ext cx="227" cy="288"/>
              <a:chOff x="2064" y="1314"/>
              <a:chExt cx="223" cy="288"/>
            </a:xfrm>
          </p:grpSpPr>
          <p:sp>
            <p:nvSpPr>
              <p:cNvPr id="136295" name="Text Box 103"/>
              <p:cNvSpPr txBox="1">
                <a:spLocks noChangeArrowheads="1"/>
              </p:cNvSpPr>
              <p:nvPr/>
            </p:nvSpPr>
            <p:spPr bwMode="auto">
              <a:xfrm>
                <a:off x="2064" y="131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sz="2400">
                    <a:solidFill>
                      <a:srgbClr val="FF3300"/>
                    </a:solidFill>
                  </a:rPr>
                  <a:t>a</a:t>
                </a:r>
              </a:p>
            </p:txBody>
          </p:sp>
          <p:sp>
            <p:nvSpPr>
              <p:cNvPr id="136296" name="Line 104"/>
              <p:cNvSpPr>
                <a:spLocks noChangeShapeType="1"/>
              </p:cNvSpPr>
              <p:nvPr/>
            </p:nvSpPr>
            <p:spPr bwMode="auto">
              <a:xfrm>
                <a:off x="2109" y="1344"/>
                <a:ext cx="136"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6297" name="Group 105"/>
            <p:cNvGrpSpPr>
              <a:grpSpLocks/>
            </p:cNvGrpSpPr>
            <p:nvPr/>
          </p:nvGrpSpPr>
          <p:grpSpPr bwMode="auto">
            <a:xfrm>
              <a:off x="3742" y="1162"/>
              <a:ext cx="212" cy="288"/>
              <a:chOff x="2064" y="1314"/>
              <a:chExt cx="212" cy="288"/>
            </a:xfrm>
          </p:grpSpPr>
          <p:sp>
            <p:nvSpPr>
              <p:cNvPr id="136298" name="Text Box 106"/>
              <p:cNvSpPr txBox="1">
                <a:spLocks noChangeArrowheads="1"/>
              </p:cNvSpPr>
              <p:nvPr/>
            </p:nvSpPr>
            <p:spPr bwMode="auto">
              <a:xfrm>
                <a:off x="2064" y="131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400">
                    <a:solidFill>
                      <a:srgbClr val="009900"/>
                    </a:solidFill>
                  </a:rPr>
                  <a:t>c</a:t>
                </a:r>
              </a:p>
            </p:txBody>
          </p:sp>
          <p:sp>
            <p:nvSpPr>
              <p:cNvPr id="136299" name="Line 107"/>
              <p:cNvSpPr>
                <a:spLocks noChangeShapeType="1"/>
              </p:cNvSpPr>
              <p:nvPr/>
            </p:nvSpPr>
            <p:spPr bwMode="auto">
              <a:xfrm>
                <a:off x="2109" y="1344"/>
                <a:ext cx="136" cy="0"/>
              </a:xfrm>
              <a:prstGeom prst="line">
                <a:avLst/>
              </a:prstGeom>
              <a:noFill/>
              <a:ln w="952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136300" name="Line 108"/>
          <p:cNvSpPr>
            <a:spLocks noChangeShapeType="1"/>
          </p:cNvSpPr>
          <p:nvPr/>
        </p:nvSpPr>
        <p:spPr bwMode="auto">
          <a:xfrm>
            <a:off x="5795963" y="2492375"/>
            <a:ext cx="11525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301" name="Line 109"/>
          <p:cNvSpPr>
            <a:spLocks noChangeShapeType="1"/>
          </p:cNvSpPr>
          <p:nvPr/>
        </p:nvSpPr>
        <p:spPr bwMode="auto">
          <a:xfrm flipV="1">
            <a:off x="5940425" y="2492375"/>
            <a:ext cx="1079500" cy="7207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36302" name="Group 110"/>
          <p:cNvGrpSpPr>
            <a:grpSpLocks/>
          </p:cNvGrpSpPr>
          <p:nvPr/>
        </p:nvGrpSpPr>
        <p:grpSpPr bwMode="auto">
          <a:xfrm>
            <a:off x="5940425" y="3789363"/>
            <a:ext cx="2379663" cy="1620837"/>
            <a:chOff x="3923" y="1933"/>
            <a:chExt cx="1499" cy="1021"/>
          </a:xfrm>
        </p:grpSpPr>
        <p:sp>
          <p:nvSpPr>
            <p:cNvPr id="136303" name="Line 111"/>
            <p:cNvSpPr>
              <a:spLocks noChangeShapeType="1"/>
            </p:cNvSpPr>
            <p:nvPr/>
          </p:nvSpPr>
          <p:spPr bwMode="auto">
            <a:xfrm>
              <a:off x="4195" y="2750"/>
              <a:ext cx="1044" cy="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304" name="Line 112"/>
            <p:cNvSpPr>
              <a:spLocks noChangeShapeType="1"/>
            </p:cNvSpPr>
            <p:nvPr/>
          </p:nvSpPr>
          <p:spPr bwMode="auto">
            <a:xfrm flipV="1">
              <a:off x="4195" y="2024"/>
              <a:ext cx="0" cy="726"/>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305" name="Text Box 113"/>
            <p:cNvSpPr txBox="1">
              <a:spLocks noChangeArrowheads="1"/>
            </p:cNvSpPr>
            <p:nvPr/>
          </p:nvSpPr>
          <p:spPr bwMode="auto">
            <a:xfrm>
              <a:off x="5226" y="2655"/>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009900"/>
                  </a:solidFill>
                </a:rPr>
                <a:t>x</a:t>
              </a:r>
            </a:p>
          </p:txBody>
        </p:sp>
        <p:sp>
          <p:nvSpPr>
            <p:cNvPr id="136306" name="Text Box 114"/>
            <p:cNvSpPr txBox="1">
              <a:spLocks noChangeArrowheads="1"/>
            </p:cNvSpPr>
            <p:nvPr/>
          </p:nvSpPr>
          <p:spPr bwMode="auto">
            <a:xfrm>
              <a:off x="3923" y="1933"/>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009900"/>
                  </a:solidFill>
                </a:rPr>
                <a:t>y</a:t>
              </a:r>
            </a:p>
          </p:txBody>
        </p:sp>
        <p:sp>
          <p:nvSpPr>
            <p:cNvPr id="136307" name="Line 115"/>
            <p:cNvSpPr>
              <a:spLocks noChangeShapeType="1"/>
            </p:cNvSpPr>
            <p:nvPr/>
          </p:nvSpPr>
          <p:spPr bwMode="auto">
            <a:xfrm flipV="1">
              <a:off x="4195" y="2251"/>
              <a:ext cx="908" cy="499"/>
            </a:xfrm>
            <a:prstGeom prst="line">
              <a:avLst/>
            </a:prstGeom>
            <a:noFill/>
            <a:ln w="2857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308" name="Freeform 116"/>
            <p:cNvSpPr>
              <a:spLocks/>
            </p:cNvSpPr>
            <p:nvPr/>
          </p:nvSpPr>
          <p:spPr bwMode="auto">
            <a:xfrm>
              <a:off x="4523" y="2617"/>
              <a:ext cx="43" cy="111"/>
            </a:xfrm>
            <a:custGeom>
              <a:avLst/>
              <a:gdLst>
                <a:gd name="T0" fmla="*/ 0 w 43"/>
                <a:gd name="T1" fmla="*/ 0 h 111"/>
                <a:gd name="T2" fmla="*/ 43 w 43"/>
                <a:gd name="T3" fmla="*/ 111 h 111"/>
              </a:gdLst>
              <a:ahLst/>
              <a:cxnLst>
                <a:cxn ang="0">
                  <a:pos x="T0" y="T1"/>
                </a:cxn>
                <a:cxn ang="0">
                  <a:pos x="T2" y="T3"/>
                </a:cxn>
              </a:cxnLst>
              <a:rect l="0" t="0" r="r" b="b"/>
              <a:pathLst>
                <a:path w="43" h="111">
                  <a:moveTo>
                    <a:pt x="0" y="0"/>
                  </a:moveTo>
                  <a:cubicBezTo>
                    <a:pt x="31" y="47"/>
                    <a:pt x="43" y="56"/>
                    <a:pt x="43" y="111"/>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309" name="Text Box 117"/>
            <p:cNvSpPr txBox="1">
              <a:spLocks noChangeArrowheads="1"/>
            </p:cNvSpPr>
            <p:nvPr/>
          </p:nvSpPr>
          <p:spPr bwMode="auto">
            <a:xfrm>
              <a:off x="4604" y="2494"/>
              <a:ext cx="19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l-GR" b="1"/>
                <a:t>θ</a:t>
              </a:r>
              <a:endParaRPr lang="el-GR" sz="2000">
                <a:cs typeface="Arial" pitchFamily="34" charset="0"/>
              </a:endParaRPr>
            </a:p>
          </p:txBody>
        </p:sp>
        <p:sp>
          <p:nvSpPr>
            <p:cNvPr id="136310" name="Line 118"/>
            <p:cNvSpPr>
              <a:spLocks noChangeShapeType="1"/>
            </p:cNvSpPr>
            <p:nvPr/>
          </p:nvSpPr>
          <p:spPr bwMode="auto">
            <a:xfrm flipH="1">
              <a:off x="5103" y="2296"/>
              <a:ext cx="0" cy="454"/>
            </a:xfrm>
            <a:prstGeom prst="line">
              <a:avLst/>
            </a:prstGeom>
            <a:noFill/>
            <a:ln w="9525">
              <a:solidFill>
                <a:srgbClr val="CC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311" name="Line 119"/>
            <p:cNvSpPr>
              <a:spLocks noChangeShapeType="1"/>
            </p:cNvSpPr>
            <p:nvPr/>
          </p:nvSpPr>
          <p:spPr bwMode="auto">
            <a:xfrm flipV="1">
              <a:off x="4195" y="2251"/>
              <a:ext cx="908" cy="0"/>
            </a:xfrm>
            <a:prstGeom prst="line">
              <a:avLst/>
            </a:prstGeom>
            <a:noFill/>
            <a:ln w="9525">
              <a:solidFill>
                <a:srgbClr val="CC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312" name="Text Box 120"/>
            <p:cNvSpPr txBox="1">
              <a:spLocks noChangeArrowheads="1"/>
            </p:cNvSpPr>
            <p:nvPr/>
          </p:nvSpPr>
          <p:spPr bwMode="auto">
            <a:xfrm>
              <a:off x="4604" y="2704"/>
              <a:ext cx="2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v</a:t>
              </a:r>
              <a:r>
                <a:rPr lang="it-IT" sz="2000" baseline="-25000"/>
                <a:t>x</a:t>
              </a:r>
            </a:p>
          </p:txBody>
        </p:sp>
        <p:sp>
          <p:nvSpPr>
            <p:cNvPr id="136313" name="Text Box 121"/>
            <p:cNvSpPr txBox="1">
              <a:spLocks noChangeArrowheads="1"/>
            </p:cNvSpPr>
            <p:nvPr/>
          </p:nvSpPr>
          <p:spPr bwMode="auto">
            <a:xfrm>
              <a:off x="3969" y="2316"/>
              <a:ext cx="2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v</a:t>
              </a:r>
              <a:r>
                <a:rPr lang="it-IT" sz="2000" baseline="-25000"/>
                <a:t>y</a:t>
              </a:r>
            </a:p>
          </p:txBody>
        </p:sp>
      </p:grpSp>
      <p:sp>
        <p:nvSpPr>
          <p:cNvPr id="136314" name="Text Box 122"/>
          <p:cNvSpPr txBox="1">
            <a:spLocks noChangeArrowheads="1"/>
          </p:cNvSpPr>
          <p:nvPr/>
        </p:nvSpPr>
        <p:spPr bwMode="auto">
          <a:xfrm>
            <a:off x="6784975" y="4287838"/>
            <a:ext cx="311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v</a:t>
            </a:r>
          </a:p>
        </p:txBody>
      </p:sp>
      <p:sp>
        <p:nvSpPr>
          <p:cNvPr id="136315" name="Line 123"/>
          <p:cNvSpPr>
            <a:spLocks noChangeShapeType="1"/>
          </p:cNvSpPr>
          <p:nvPr/>
        </p:nvSpPr>
        <p:spPr bwMode="auto">
          <a:xfrm>
            <a:off x="6804025" y="436562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316" name="Line 124"/>
          <p:cNvSpPr>
            <a:spLocks noChangeShapeType="1"/>
          </p:cNvSpPr>
          <p:nvPr/>
        </p:nvSpPr>
        <p:spPr bwMode="auto">
          <a:xfrm>
            <a:off x="5364163" y="19161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317" name="Line 125"/>
          <p:cNvSpPr>
            <a:spLocks noChangeShapeType="1"/>
          </p:cNvSpPr>
          <p:nvPr/>
        </p:nvSpPr>
        <p:spPr bwMode="auto">
          <a:xfrm>
            <a:off x="2051050" y="19161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318" name="Line 126"/>
          <p:cNvSpPr>
            <a:spLocks noChangeShapeType="1"/>
          </p:cNvSpPr>
          <p:nvPr/>
        </p:nvSpPr>
        <p:spPr bwMode="auto">
          <a:xfrm>
            <a:off x="1547813" y="19161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319" name="Freeform 127"/>
          <p:cNvSpPr>
            <a:spLocks/>
          </p:cNvSpPr>
          <p:nvPr/>
        </p:nvSpPr>
        <p:spPr bwMode="auto">
          <a:xfrm>
            <a:off x="5100638" y="2987675"/>
            <a:ext cx="85725" cy="193675"/>
          </a:xfrm>
          <a:custGeom>
            <a:avLst/>
            <a:gdLst>
              <a:gd name="T0" fmla="*/ 0 w 54"/>
              <a:gd name="T1" fmla="*/ 0 h 122"/>
              <a:gd name="T2" fmla="*/ 24 w 54"/>
              <a:gd name="T3" fmla="*/ 122 h 122"/>
            </a:gdLst>
            <a:ahLst/>
            <a:cxnLst>
              <a:cxn ang="0">
                <a:pos x="T0" y="T1"/>
              </a:cxn>
              <a:cxn ang="0">
                <a:pos x="T2" y="T3"/>
              </a:cxn>
            </a:cxnLst>
            <a:rect l="0" t="0" r="r" b="b"/>
            <a:pathLst>
              <a:path w="54" h="122">
                <a:moveTo>
                  <a:pt x="0" y="0"/>
                </a:moveTo>
                <a:cubicBezTo>
                  <a:pt x="54" y="36"/>
                  <a:pt x="24" y="61"/>
                  <a:pt x="24" y="122"/>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320" name="Text Box 128"/>
          <p:cNvSpPr txBox="1">
            <a:spLocks noChangeArrowheads="1"/>
          </p:cNvSpPr>
          <p:nvPr/>
        </p:nvSpPr>
        <p:spPr bwMode="auto">
          <a:xfrm>
            <a:off x="4284663" y="2924175"/>
            <a:ext cx="349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l-GR" sz="2000">
                <a:cs typeface="Arial" pitchFamily="34" charset="0"/>
              </a:rPr>
              <a:t>φ</a:t>
            </a:r>
          </a:p>
        </p:txBody>
      </p:sp>
      <p:sp>
        <p:nvSpPr>
          <p:cNvPr id="136321" name="Line 129"/>
          <p:cNvSpPr>
            <a:spLocks noChangeShapeType="1"/>
          </p:cNvSpPr>
          <p:nvPr/>
        </p:nvSpPr>
        <p:spPr bwMode="auto">
          <a:xfrm>
            <a:off x="2230438" y="5321300"/>
            <a:ext cx="11160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 name="TextBox 1"/>
          <p:cNvSpPr txBox="1"/>
          <p:nvPr/>
        </p:nvSpPr>
        <p:spPr>
          <a:xfrm>
            <a:off x="317242" y="2615357"/>
            <a:ext cx="3467616" cy="923330"/>
          </a:xfrm>
          <a:prstGeom prst="rect">
            <a:avLst/>
          </a:prstGeom>
          <a:noFill/>
          <a:ln>
            <a:solidFill>
              <a:srgbClr val="0070C0"/>
            </a:solidFill>
          </a:ln>
        </p:spPr>
        <p:txBody>
          <a:bodyPr wrap="none" rtlCol="0">
            <a:spAutoFit/>
          </a:bodyPr>
          <a:lstStyle/>
          <a:p>
            <a:r>
              <a:rPr lang="en-US" dirty="0" smtClean="0">
                <a:solidFill>
                  <a:srgbClr val="990033"/>
                </a:solidFill>
              </a:rPr>
              <a:t>un </a:t>
            </a:r>
            <a:r>
              <a:rPr lang="en-US" dirty="0" err="1" smtClean="0">
                <a:solidFill>
                  <a:srgbClr val="990033"/>
                </a:solidFill>
              </a:rPr>
              <a:t>vettore</a:t>
            </a:r>
            <a:r>
              <a:rPr lang="en-US" dirty="0" smtClean="0">
                <a:solidFill>
                  <a:srgbClr val="990033"/>
                </a:solidFill>
              </a:rPr>
              <a:t> </a:t>
            </a:r>
            <a:r>
              <a:rPr lang="en-US" dirty="0" err="1" smtClean="0">
                <a:solidFill>
                  <a:srgbClr val="990033"/>
                </a:solidFill>
              </a:rPr>
              <a:t>pu</a:t>
            </a:r>
            <a:r>
              <a:rPr lang="en-US" dirty="0" err="1" smtClean="0">
                <a:solidFill>
                  <a:srgbClr val="990033"/>
                </a:solidFill>
                <a:latin typeface="Arial"/>
                <a:cs typeface="Arial"/>
              </a:rPr>
              <a:t>ò</a:t>
            </a:r>
            <a:r>
              <a:rPr lang="en-US" dirty="0" smtClean="0">
                <a:solidFill>
                  <a:srgbClr val="990033"/>
                </a:solidFill>
              </a:rPr>
              <a:t> </a:t>
            </a:r>
            <a:r>
              <a:rPr lang="en-US" dirty="0" err="1" smtClean="0">
                <a:solidFill>
                  <a:srgbClr val="990033"/>
                </a:solidFill>
              </a:rPr>
              <a:t>essere</a:t>
            </a:r>
            <a:r>
              <a:rPr lang="en-US" dirty="0" smtClean="0">
                <a:solidFill>
                  <a:srgbClr val="990033"/>
                </a:solidFill>
              </a:rPr>
              <a:t> </a:t>
            </a:r>
            <a:r>
              <a:rPr lang="en-US" dirty="0" err="1" smtClean="0">
                <a:solidFill>
                  <a:srgbClr val="990033"/>
                </a:solidFill>
              </a:rPr>
              <a:t>sempre</a:t>
            </a:r>
            <a:endParaRPr lang="en-US" dirty="0" smtClean="0">
              <a:solidFill>
                <a:srgbClr val="990033"/>
              </a:solidFill>
            </a:endParaRPr>
          </a:p>
          <a:p>
            <a:r>
              <a:rPr lang="en-US" dirty="0" smtClean="0">
                <a:solidFill>
                  <a:srgbClr val="990033"/>
                </a:solidFill>
              </a:rPr>
              <a:t>secondo due </a:t>
            </a:r>
            <a:r>
              <a:rPr lang="en-US" dirty="0" err="1" smtClean="0">
                <a:solidFill>
                  <a:srgbClr val="990033"/>
                </a:solidFill>
              </a:rPr>
              <a:t>direzioni</a:t>
            </a:r>
            <a:r>
              <a:rPr lang="en-US" dirty="0" smtClean="0">
                <a:solidFill>
                  <a:srgbClr val="990033"/>
                </a:solidFill>
              </a:rPr>
              <a:t> date: </a:t>
            </a:r>
            <a:r>
              <a:rPr lang="en-US" dirty="0" err="1" smtClean="0">
                <a:solidFill>
                  <a:srgbClr val="990033"/>
                </a:solidFill>
              </a:rPr>
              <a:t>si</a:t>
            </a:r>
            <a:endParaRPr lang="en-US" dirty="0" smtClean="0">
              <a:solidFill>
                <a:srgbClr val="990033"/>
              </a:solidFill>
            </a:endParaRPr>
          </a:p>
          <a:p>
            <a:r>
              <a:rPr lang="en-US" dirty="0" err="1" smtClean="0">
                <a:solidFill>
                  <a:srgbClr val="990033"/>
                </a:solidFill>
              </a:rPr>
              <a:t>inverte</a:t>
            </a:r>
            <a:r>
              <a:rPr lang="en-US" dirty="0" smtClean="0">
                <a:solidFill>
                  <a:srgbClr val="990033"/>
                </a:solidFill>
              </a:rPr>
              <a:t> la </a:t>
            </a:r>
            <a:r>
              <a:rPr lang="en-US" dirty="0" err="1" smtClean="0">
                <a:solidFill>
                  <a:srgbClr val="990033"/>
                </a:solidFill>
              </a:rPr>
              <a:t>regola</a:t>
            </a:r>
            <a:r>
              <a:rPr lang="en-US" dirty="0" smtClean="0">
                <a:solidFill>
                  <a:srgbClr val="990033"/>
                </a:solidFill>
              </a:rPr>
              <a:t> del </a:t>
            </a:r>
            <a:r>
              <a:rPr lang="en-US" dirty="0" err="1" smtClean="0">
                <a:solidFill>
                  <a:srgbClr val="990033"/>
                </a:solidFill>
              </a:rPr>
              <a:t>parallelogr</a:t>
            </a:r>
            <a:r>
              <a:rPr lang="en-US" dirty="0" smtClean="0">
                <a:solidFill>
                  <a:srgbClr val="990033"/>
                </a:solidFill>
              </a:rPr>
              <a:t>.</a:t>
            </a:r>
            <a:endParaRPr lang="en-GB" dirty="0">
              <a:solidFill>
                <a:srgbClr val="990033"/>
              </a:solidFill>
            </a:endParaRPr>
          </a:p>
        </p:txBody>
      </p:sp>
      <p:sp>
        <p:nvSpPr>
          <p:cNvPr id="3" name="Rectangle 2"/>
          <p:cNvSpPr/>
          <p:nvPr/>
        </p:nvSpPr>
        <p:spPr bwMode="auto">
          <a:xfrm>
            <a:off x="317242" y="2665412"/>
            <a:ext cx="3467616" cy="914400"/>
          </a:xfrm>
          <a:prstGeom prst="rect">
            <a:avLst/>
          </a:prstGeom>
          <a:no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4"/>
          <p:cNvSpPr>
            <a:spLocks noGrp="1"/>
          </p:cNvSpPr>
          <p:nvPr>
            <p:ph type="ftr" sz="quarter" idx="11"/>
          </p:nvPr>
        </p:nvSpPr>
        <p:spPr/>
        <p:txBody>
          <a:bodyPr/>
          <a:lstStyle/>
          <a:p>
            <a:r>
              <a:rPr lang="en-US" smtClean="0"/>
              <a:t>fln mar 13</a:t>
            </a:r>
            <a:endParaRPr lang="en-US"/>
          </a:p>
        </p:txBody>
      </p:sp>
      <p:sp>
        <p:nvSpPr>
          <p:cNvPr id="34" name="Slide Number Placeholder 5"/>
          <p:cNvSpPr>
            <a:spLocks noGrp="1"/>
          </p:cNvSpPr>
          <p:nvPr>
            <p:ph type="sldNum" sz="quarter" idx="12"/>
          </p:nvPr>
        </p:nvSpPr>
        <p:spPr/>
        <p:txBody>
          <a:bodyPr/>
          <a:lstStyle/>
          <a:p>
            <a:fld id="{0CD1C6BD-9BC5-472E-B18C-919E7E50FF89}" type="slidenum">
              <a:rPr lang="en-US"/>
              <a:pPr/>
              <a:t>82</a:t>
            </a:fld>
            <a:endParaRPr lang="en-US"/>
          </a:p>
        </p:txBody>
      </p:sp>
      <p:sp>
        <p:nvSpPr>
          <p:cNvPr id="137301" name="Rectangle 85"/>
          <p:cNvSpPr>
            <a:spLocks noGrp="1" noChangeArrowheads="1"/>
          </p:cNvSpPr>
          <p:nvPr>
            <p:ph type="title"/>
          </p:nvPr>
        </p:nvSpPr>
        <p:spPr>
          <a:xfrm>
            <a:off x="1692275" y="260350"/>
            <a:ext cx="6932613" cy="574675"/>
          </a:xfrm>
          <a:noFill/>
          <a:ln/>
        </p:spPr>
        <p:txBody>
          <a:bodyPr/>
          <a:lstStyle/>
          <a:p>
            <a:r>
              <a:rPr lang="it-IT"/>
              <a:t>Operazioni coi vettori (4) (*)</a:t>
            </a:r>
          </a:p>
        </p:txBody>
      </p:sp>
      <p:sp>
        <p:nvSpPr>
          <p:cNvPr id="137302" name="Rectangle 86"/>
          <p:cNvSpPr>
            <a:spLocks noGrp="1" noChangeArrowheads="1"/>
          </p:cNvSpPr>
          <p:nvPr>
            <p:ph type="body" idx="1"/>
          </p:nvPr>
        </p:nvSpPr>
        <p:spPr>
          <a:xfrm>
            <a:off x="323850" y="692150"/>
            <a:ext cx="8351838" cy="5257800"/>
          </a:xfrm>
          <a:noFill/>
          <a:ln/>
        </p:spPr>
        <p:txBody>
          <a:bodyPr/>
          <a:lstStyle/>
          <a:p>
            <a:pPr marL="609600" indent="-609600"/>
            <a:endParaRPr lang="it-IT"/>
          </a:p>
          <a:p>
            <a:pPr marL="990600" lvl="1" indent="-533400"/>
            <a:r>
              <a:rPr lang="it-IT"/>
              <a:t>es.: somma in componenti di a e b, scelgo a secondo x per semplicità </a:t>
            </a:r>
          </a:p>
          <a:p>
            <a:pPr marL="990600" lvl="1" indent="-533400">
              <a:buFontTx/>
              <a:buNone/>
            </a:pPr>
            <a:r>
              <a:rPr lang="it-IT"/>
              <a:t>	</a:t>
            </a:r>
            <a:r>
              <a:rPr lang="it-IT" sz="2200"/>
              <a:t>a</a:t>
            </a:r>
            <a:r>
              <a:rPr lang="it-IT" sz="2200" baseline="-25000"/>
              <a:t>x</a:t>
            </a:r>
            <a:r>
              <a:rPr lang="it-IT" sz="2200"/>
              <a:t> = a; a</a:t>
            </a:r>
            <a:r>
              <a:rPr lang="it-IT" sz="2200" baseline="-25000"/>
              <a:t>y</a:t>
            </a:r>
            <a:r>
              <a:rPr lang="it-IT" sz="2200"/>
              <a:t> = 0</a:t>
            </a:r>
          </a:p>
          <a:p>
            <a:pPr marL="990600" lvl="1" indent="-533400">
              <a:buFontTx/>
              <a:buNone/>
            </a:pPr>
            <a:r>
              <a:rPr lang="it-IT" sz="2200"/>
              <a:t>	b</a:t>
            </a:r>
            <a:r>
              <a:rPr lang="it-IT" sz="2200" baseline="-25000"/>
              <a:t>x </a:t>
            </a:r>
            <a:r>
              <a:rPr lang="it-IT" sz="2200"/>
              <a:t>= b cos</a:t>
            </a:r>
            <a:r>
              <a:rPr lang="el-GR" sz="2200"/>
              <a:t>θ</a:t>
            </a:r>
            <a:r>
              <a:rPr lang="it-IT" sz="2200"/>
              <a:t> ; </a:t>
            </a:r>
          </a:p>
          <a:p>
            <a:pPr marL="990600" lvl="1" indent="-533400">
              <a:buFontTx/>
              <a:buNone/>
            </a:pPr>
            <a:r>
              <a:rPr lang="it-IT" sz="2200"/>
              <a:t>	b</a:t>
            </a:r>
            <a:r>
              <a:rPr lang="it-IT" sz="2200" baseline="-25000"/>
              <a:t>y</a:t>
            </a:r>
            <a:r>
              <a:rPr lang="it-IT" sz="2200"/>
              <a:t> = b sin</a:t>
            </a:r>
            <a:r>
              <a:rPr lang="el-GR" sz="2200"/>
              <a:t>θ</a:t>
            </a:r>
            <a:endParaRPr lang="it-IT" sz="2200"/>
          </a:p>
          <a:p>
            <a:pPr marL="990600" lvl="1" indent="-533400"/>
            <a:endParaRPr lang="it-IT" sz="2200"/>
          </a:p>
          <a:p>
            <a:pPr marL="990600" lvl="1" indent="-533400">
              <a:buFontTx/>
              <a:buNone/>
            </a:pPr>
            <a:r>
              <a:rPr lang="it-IT" sz="2200"/>
              <a:t>	=&gt; c</a:t>
            </a:r>
            <a:r>
              <a:rPr lang="it-IT" sz="2200" baseline="-25000"/>
              <a:t>x</a:t>
            </a:r>
            <a:r>
              <a:rPr lang="it-IT" sz="2200"/>
              <a:t> = a</a:t>
            </a:r>
            <a:r>
              <a:rPr lang="it-IT" sz="2200" baseline="-25000"/>
              <a:t>x</a:t>
            </a:r>
            <a:r>
              <a:rPr lang="it-IT" sz="2200"/>
              <a:t> + b</a:t>
            </a:r>
            <a:r>
              <a:rPr lang="it-IT" sz="2200" baseline="-25000"/>
              <a:t>x</a:t>
            </a:r>
            <a:r>
              <a:rPr lang="it-IT" sz="2200"/>
              <a:t> = a + b cos</a:t>
            </a:r>
            <a:r>
              <a:rPr lang="el-GR" sz="2200"/>
              <a:t>θ</a:t>
            </a:r>
            <a:endParaRPr lang="it-IT" sz="2200"/>
          </a:p>
          <a:p>
            <a:pPr marL="990600" lvl="1" indent="-533400">
              <a:buFontTx/>
              <a:buNone/>
            </a:pPr>
            <a:r>
              <a:rPr lang="it-IT" sz="2200"/>
              <a:t>	     c</a:t>
            </a:r>
            <a:r>
              <a:rPr lang="it-IT" sz="2200" baseline="-25000"/>
              <a:t>y</a:t>
            </a:r>
            <a:r>
              <a:rPr lang="it-IT" sz="2200"/>
              <a:t> = a</a:t>
            </a:r>
            <a:r>
              <a:rPr lang="it-IT" sz="2200" baseline="-25000"/>
              <a:t>y</a:t>
            </a:r>
            <a:r>
              <a:rPr lang="it-IT" sz="2200"/>
              <a:t> + b</a:t>
            </a:r>
            <a:r>
              <a:rPr lang="it-IT" sz="2200" baseline="-25000"/>
              <a:t>y</a:t>
            </a:r>
            <a:r>
              <a:rPr lang="it-IT" sz="2200"/>
              <a:t> = b sin</a:t>
            </a:r>
            <a:r>
              <a:rPr lang="el-GR" sz="2200"/>
              <a:t>θ</a:t>
            </a:r>
          </a:p>
          <a:p>
            <a:pPr marL="1371600" lvl="2" indent="-457200">
              <a:buFontTx/>
              <a:buNone/>
            </a:pPr>
            <a:r>
              <a:rPr lang="it-IT" sz="2200"/>
              <a:t>=&gt; c</a:t>
            </a:r>
            <a:r>
              <a:rPr lang="it-IT" sz="2200" baseline="30000"/>
              <a:t>2</a:t>
            </a:r>
            <a:r>
              <a:rPr lang="it-IT" sz="2200"/>
              <a:t> = c</a:t>
            </a:r>
            <a:r>
              <a:rPr lang="it-IT" sz="2200" baseline="-25000"/>
              <a:t>x</a:t>
            </a:r>
            <a:r>
              <a:rPr lang="it-IT" sz="2200" baseline="30000"/>
              <a:t>2</a:t>
            </a:r>
            <a:r>
              <a:rPr lang="it-IT" sz="2200"/>
              <a:t> + c</a:t>
            </a:r>
            <a:r>
              <a:rPr lang="it-IT" sz="2200" baseline="-25000"/>
              <a:t>y</a:t>
            </a:r>
            <a:r>
              <a:rPr lang="it-IT" sz="2200" baseline="30000"/>
              <a:t>2</a:t>
            </a:r>
            <a:r>
              <a:rPr lang="it-IT" sz="2200"/>
              <a:t> = a</a:t>
            </a:r>
            <a:r>
              <a:rPr lang="it-IT" sz="2200" baseline="30000"/>
              <a:t>2</a:t>
            </a:r>
            <a:r>
              <a:rPr lang="it-IT" sz="2200"/>
              <a:t> + b</a:t>
            </a:r>
            <a:r>
              <a:rPr lang="it-IT" sz="2200" baseline="30000"/>
              <a:t>2</a:t>
            </a:r>
            <a:r>
              <a:rPr lang="it-IT" sz="2200"/>
              <a:t>cos</a:t>
            </a:r>
            <a:r>
              <a:rPr lang="it-IT" sz="2200" baseline="30000"/>
              <a:t>2</a:t>
            </a:r>
            <a:r>
              <a:rPr lang="el-GR" sz="2200"/>
              <a:t>θ</a:t>
            </a:r>
            <a:r>
              <a:rPr lang="it-IT" sz="2200"/>
              <a:t> + 2abcos</a:t>
            </a:r>
            <a:r>
              <a:rPr lang="el-GR" sz="2200"/>
              <a:t>θ</a:t>
            </a:r>
            <a:r>
              <a:rPr lang="it-IT" sz="2200"/>
              <a:t> + b</a:t>
            </a:r>
            <a:r>
              <a:rPr lang="it-IT" sz="2200" baseline="30000"/>
              <a:t>2</a:t>
            </a:r>
            <a:r>
              <a:rPr lang="it-IT" sz="2200"/>
              <a:t>sin</a:t>
            </a:r>
            <a:r>
              <a:rPr lang="it-IT" sz="2200" baseline="30000"/>
              <a:t>2</a:t>
            </a:r>
            <a:r>
              <a:rPr lang="el-GR" sz="2200"/>
              <a:t>θ</a:t>
            </a:r>
            <a:endParaRPr lang="it-IT" sz="2200"/>
          </a:p>
          <a:p>
            <a:pPr marL="1371600" lvl="2" indent="-457200">
              <a:buFontTx/>
              <a:buNone/>
            </a:pPr>
            <a:r>
              <a:rPr lang="it-IT" sz="2200"/>
              <a:t>                              = a</a:t>
            </a:r>
            <a:r>
              <a:rPr lang="it-IT" sz="2200" baseline="30000"/>
              <a:t>2</a:t>
            </a:r>
            <a:r>
              <a:rPr lang="it-IT" sz="2200"/>
              <a:t> + b</a:t>
            </a:r>
            <a:r>
              <a:rPr lang="it-IT" sz="2200" baseline="30000"/>
              <a:t>2</a:t>
            </a:r>
            <a:r>
              <a:rPr lang="it-IT" sz="2200"/>
              <a:t> + 2ab cos</a:t>
            </a:r>
            <a:r>
              <a:rPr lang="el-GR" sz="2200"/>
              <a:t>θ</a:t>
            </a:r>
            <a:endParaRPr lang="it-IT" sz="2200"/>
          </a:p>
          <a:p>
            <a:pPr marL="1371600" lvl="2" indent="-457200">
              <a:buFontTx/>
              <a:buNone/>
            </a:pPr>
            <a:r>
              <a:rPr lang="it-IT" sz="2200"/>
              <a:t>(come già trovato, NB</a:t>
            </a:r>
            <a:r>
              <a:rPr lang="it-IT"/>
              <a:t>  </a:t>
            </a:r>
            <a:r>
              <a:rPr lang="it-IT" sz="2200">
                <a:sym typeface="Symbol" pitchFamily="18" charset="2"/>
              </a:rPr>
              <a:t></a:t>
            </a:r>
            <a:r>
              <a:rPr lang="el-GR" sz="2200">
                <a:sym typeface="Symbol" pitchFamily="18" charset="2"/>
              </a:rPr>
              <a:t>θ</a:t>
            </a:r>
            <a:r>
              <a:rPr lang="it-IT" sz="2200">
                <a:sym typeface="Symbol" pitchFamily="18" charset="2"/>
              </a:rPr>
              <a:t>,</a:t>
            </a:r>
            <a:r>
              <a:rPr lang="it-IT" sz="2200"/>
              <a:t> sin</a:t>
            </a:r>
            <a:r>
              <a:rPr lang="it-IT" sz="2200" baseline="30000"/>
              <a:t>2</a:t>
            </a:r>
            <a:r>
              <a:rPr lang="el-GR" sz="2200"/>
              <a:t>θ</a:t>
            </a:r>
            <a:r>
              <a:rPr lang="it-IT" sz="2200"/>
              <a:t> + cos</a:t>
            </a:r>
            <a:r>
              <a:rPr lang="it-IT" sz="2200" baseline="30000"/>
              <a:t>2</a:t>
            </a:r>
            <a:r>
              <a:rPr lang="el-GR" sz="2200"/>
              <a:t>θ</a:t>
            </a:r>
            <a:r>
              <a:rPr lang="it-IT" sz="2200"/>
              <a:t> = 1)</a:t>
            </a:r>
          </a:p>
        </p:txBody>
      </p:sp>
      <p:grpSp>
        <p:nvGrpSpPr>
          <p:cNvPr id="137303" name="Group 87"/>
          <p:cNvGrpSpPr>
            <a:grpSpLocks/>
          </p:cNvGrpSpPr>
          <p:nvPr/>
        </p:nvGrpSpPr>
        <p:grpSpPr bwMode="auto">
          <a:xfrm>
            <a:off x="4643438" y="2349500"/>
            <a:ext cx="2928937" cy="1104900"/>
            <a:chOff x="2109" y="1162"/>
            <a:chExt cx="1845" cy="696"/>
          </a:xfrm>
        </p:grpSpPr>
        <p:sp>
          <p:nvSpPr>
            <p:cNvPr id="137304" name="Line 88"/>
            <p:cNvSpPr>
              <a:spLocks noChangeShapeType="1"/>
            </p:cNvSpPr>
            <p:nvPr/>
          </p:nvSpPr>
          <p:spPr bwMode="auto">
            <a:xfrm>
              <a:off x="2109" y="1706"/>
              <a:ext cx="816"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7305" name="Line 89"/>
            <p:cNvSpPr>
              <a:spLocks noChangeShapeType="1"/>
            </p:cNvSpPr>
            <p:nvPr/>
          </p:nvSpPr>
          <p:spPr bwMode="auto">
            <a:xfrm flipV="1">
              <a:off x="2109" y="1253"/>
              <a:ext cx="726" cy="453"/>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7306" name="Line 90"/>
            <p:cNvSpPr>
              <a:spLocks noChangeShapeType="1"/>
            </p:cNvSpPr>
            <p:nvPr/>
          </p:nvSpPr>
          <p:spPr bwMode="auto">
            <a:xfrm flipV="1">
              <a:off x="2154" y="1253"/>
              <a:ext cx="1452" cy="447"/>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37307" name="Group 91"/>
            <p:cNvGrpSpPr>
              <a:grpSpLocks/>
            </p:cNvGrpSpPr>
            <p:nvPr/>
          </p:nvGrpSpPr>
          <p:grpSpPr bwMode="auto">
            <a:xfrm>
              <a:off x="2154" y="1298"/>
              <a:ext cx="223" cy="288"/>
              <a:chOff x="2064" y="1314"/>
              <a:chExt cx="223" cy="288"/>
            </a:xfrm>
          </p:grpSpPr>
          <p:sp>
            <p:nvSpPr>
              <p:cNvPr id="137308" name="Text Box 92"/>
              <p:cNvSpPr txBox="1">
                <a:spLocks noChangeArrowheads="1"/>
              </p:cNvSpPr>
              <p:nvPr/>
            </p:nvSpPr>
            <p:spPr bwMode="auto">
              <a:xfrm>
                <a:off x="2064" y="131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400">
                    <a:solidFill>
                      <a:schemeClr val="accent2"/>
                    </a:solidFill>
                  </a:rPr>
                  <a:t>b</a:t>
                </a:r>
              </a:p>
            </p:txBody>
          </p:sp>
          <p:sp>
            <p:nvSpPr>
              <p:cNvPr id="137309" name="Line 93"/>
              <p:cNvSpPr>
                <a:spLocks noChangeShapeType="1"/>
              </p:cNvSpPr>
              <p:nvPr/>
            </p:nvSpPr>
            <p:spPr bwMode="auto">
              <a:xfrm>
                <a:off x="2109" y="1344"/>
                <a:ext cx="136"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7310" name="Group 94"/>
            <p:cNvGrpSpPr>
              <a:grpSpLocks/>
            </p:cNvGrpSpPr>
            <p:nvPr/>
          </p:nvGrpSpPr>
          <p:grpSpPr bwMode="auto">
            <a:xfrm>
              <a:off x="3061" y="1570"/>
              <a:ext cx="227" cy="288"/>
              <a:chOff x="2064" y="1314"/>
              <a:chExt cx="223" cy="288"/>
            </a:xfrm>
          </p:grpSpPr>
          <p:sp>
            <p:nvSpPr>
              <p:cNvPr id="137311" name="Text Box 95"/>
              <p:cNvSpPr txBox="1">
                <a:spLocks noChangeArrowheads="1"/>
              </p:cNvSpPr>
              <p:nvPr/>
            </p:nvSpPr>
            <p:spPr bwMode="auto">
              <a:xfrm>
                <a:off x="2064" y="131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sz="2400">
                    <a:solidFill>
                      <a:srgbClr val="FF3300"/>
                    </a:solidFill>
                  </a:rPr>
                  <a:t>a</a:t>
                </a:r>
              </a:p>
            </p:txBody>
          </p:sp>
          <p:sp>
            <p:nvSpPr>
              <p:cNvPr id="137312" name="Line 96"/>
              <p:cNvSpPr>
                <a:spLocks noChangeShapeType="1"/>
              </p:cNvSpPr>
              <p:nvPr/>
            </p:nvSpPr>
            <p:spPr bwMode="auto">
              <a:xfrm>
                <a:off x="2109" y="1344"/>
                <a:ext cx="136"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7313" name="Group 97"/>
            <p:cNvGrpSpPr>
              <a:grpSpLocks/>
            </p:cNvGrpSpPr>
            <p:nvPr/>
          </p:nvGrpSpPr>
          <p:grpSpPr bwMode="auto">
            <a:xfrm>
              <a:off x="3742" y="1162"/>
              <a:ext cx="212" cy="288"/>
              <a:chOff x="2064" y="1314"/>
              <a:chExt cx="212" cy="288"/>
            </a:xfrm>
          </p:grpSpPr>
          <p:sp>
            <p:nvSpPr>
              <p:cNvPr id="137314" name="Text Box 98"/>
              <p:cNvSpPr txBox="1">
                <a:spLocks noChangeArrowheads="1"/>
              </p:cNvSpPr>
              <p:nvPr/>
            </p:nvSpPr>
            <p:spPr bwMode="auto">
              <a:xfrm>
                <a:off x="2064" y="131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400">
                    <a:solidFill>
                      <a:srgbClr val="009900"/>
                    </a:solidFill>
                  </a:rPr>
                  <a:t>c</a:t>
                </a:r>
              </a:p>
            </p:txBody>
          </p:sp>
          <p:sp>
            <p:nvSpPr>
              <p:cNvPr id="137315" name="Line 99"/>
              <p:cNvSpPr>
                <a:spLocks noChangeShapeType="1"/>
              </p:cNvSpPr>
              <p:nvPr/>
            </p:nvSpPr>
            <p:spPr bwMode="auto">
              <a:xfrm>
                <a:off x="2109" y="1344"/>
                <a:ext cx="136" cy="0"/>
              </a:xfrm>
              <a:prstGeom prst="line">
                <a:avLst/>
              </a:prstGeom>
              <a:noFill/>
              <a:ln w="952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137316" name="Line 100"/>
          <p:cNvSpPr>
            <a:spLocks noChangeShapeType="1"/>
          </p:cNvSpPr>
          <p:nvPr/>
        </p:nvSpPr>
        <p:spPr bwMode="auto">
          <a:xfrm>
            <a:off x="4643438" y="3213100"/>
            <a:ext cx="33845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7317" name="Line 101"/>
          <p:cNvSpPr>
            <a:spLocks noChangeShapeType="1"/>
          </p:cNvSpPr>
          <p:nvPr/>
        </p:nvSpPr>
        <p:spPr bwMode="auto">
          <a:xfrm flipV="1">
            <a:off x="4643438" y="2060575"/>
            <a:ext cx="0" cy="1152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7318" name="Text Box 102"/>
          <p:cNvSpPr txBox="1">
            <a:spLocks noChangeArrowheads="1"/>
          </p:cNvSpPr>
          <p:nvPr/>
        </p:nvSpPr>
        <p:spPr bwMode="auto">
          <a:xfrm>
            <a:off x="8151813" y="2919413"/>
            <a:ext cx="311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x</a:t>
            </a:r>
          </a:p>
        </p:txBody>
      </p:sp>
      <p:sp>
        <p:nvSpPr>
          <p:cNvPr id="137319" name="Text Box 103"/>
          <p:cNvSpPr txBox="1">
            <a:spLocks noChangeArrowheads="1"/>
          </p:cNvSpPr>
          <p:nvPr/>
        </p:nvSpPr>
        <p:spPr bwMode="auto">
          <a:xfrm>
            <a:off x="4211638" y="1989138"/>
            <a:ext cx="311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y</a:t>
            </a:r>
          </a:p>
        </p:txBody>
      </p:sp>
      <p:sp>
        <p:nvSpPr>
          <p:cNvPr id="137320" name="Line 104"/>
          <p:cNvSpPr>
            <a:spLocks noChangeShapeType="1"/>
          </p:cNvSpPr>
          <p:nvPr/>
        </p:nvSpPr>
        <p:spPr bwMode="auto">
          <a:xfrm>
            <a:off x="7019925" y="2492375"/>
            <a:ext cx="0" cy="7207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7321" name="Text Box 105"/>
          <p:cNvSpPr txBox="1">
            <a:spLocks noChangeArrowheads="1"/>
          </p:cNvSpPr>
          <p:nvPr/>
        </p:nvSpPr>
        <p:spPr bwMode="auto">
          <a:xfrm>
            <a:off x="7072313" y="2630488"/>
            <a:ext cx="8620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b sin</a:t>
            </a:r>
            <a:r>
              <a:rPr lang="el-GR" sz="2000">
                <a:cs typeface="Arial" pitchFamily="34" charset="0"/>
              </a:rPr>
              <a:t>θ</a:t>
            </a:r>
          </a:p>
        </p:txBody>
      </p:sp>
      <p:sp>
        <p:nvSpPr>
          <p:cNvPr id="137322" name="Text Box 106"/>
          <p:cNvSpPr txBox="1">
            <a:spLocks noChangeArrowheads="1"/>
          </p:cNvSpPr>
          <p:nvPr/>
        </p:nvSpPr>
        <p:spPr bwMode="auto">
          <a:xfrm>
            <a:off x="6011863" y="3357563"/>
            <a:ext cx="93186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b cos</a:t>
            </a:r>
            <a:r>
              <a:rPr lang="el-GR" sz="2000">
                <a:cs typeface="Arial" pitchFamily="34" charset="0"/>
              </a:rPr>
              <a:t>θ</a:t>
            </a:r>
          </a:p>
        </p:txBody>
      </p:sp>
      <p:sp>
        <p:nvSpPr>
          <p:cNvPr id="137323" name="Line 107"/>
          <p:cNvSpPr>
            <a:spLocks noChangeShapeType="1"/>
          </p:cNvSpPr>
          <p:nvPr/>
        </p:nvSpPr>
        <p:spPr bwMode="auto">
          <a:xfrm>
            <a:off x="4211638" y="4797425"/>
            <a:ext cx="1008062" cy="0"/>
          </a:xfrm>
          <a:prstGeom prst="line">
            <a:avLst/>
          </a:prstGeom>
          <a:noFill/>
          <a:ln w="3810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7324" name="Line 108"/>
          <p:cNvSpPr>
            <a:spLocks noChangeShapeType="1"/>
          </p:cNvSpPr>
          <p:nvPr/>
        </p:nvSpPr>
        <p:spPr bwMode="auto">
          <a:xfrm>
            <a:off x="6877050" y="4797425"/>
            <a:ext cx="1008063" cy="0"/>
          </a:xfrm>
          <a:prstGeom prst="line">
            <a:avLst/>
          </a:prstGeom>
          <a:noFill/>
          <a:ln w="3810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7325" name="Line 109"/>
          <p:cNvSpPr>
            <a:spLocks noChangeShapeType="1"/>
          </p:cNvSpPr>
          <p:nvPr/>
        </p:nvSpPr>
        <p:spPr bwMode="auto">
          <a:xfrm>
            <a:off x="7164388" y="12684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7326" name="Line 110"/>
          <p:cNvSpPr>
            <a:spLocks noChangeShapeType="1"/>
          </p:cNvSpPr>
          <p:nvPr/>
        </p:nvSpPr>
        <p:spPr bwMode="auto">
          <a:xfrm>
            <a:off x="5364163" y="12684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7327" name="Line 111"/>
          <p:cNvSpPr>
            <a:spLocks noChangeShapeType="1"/>
          </p:cNvSpPr>
          <p:nvPr/>
        </p:nvSpPr>
        <p:spPr bwMode="auto">
          <a:xfrm>
            <a:off x="5867400" y="12684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7328" name="Text Box 112"/>
          <p:cNvSpPr txBox="1">
            <a:spLocks noChangeArrowheads="1"/>
          </p:cNvSpPr>
          <p:nvPr/>
        </p:nvSpPr>
        <p:spPr bwMode="auto">
          <a:xfrm>
            <a:off x="519113" y="6088063"/>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 facoltativo</a:t>
            </a:r>
          </a:p>
        </p:txBody>
      </p:sp>
      <p:sp>
        <p:nvSpPr>
          <p:cNvPr id="137329" name="Line 113"/>
          <p:cNvSpPr>
            <a:spLocks noChangeShapeType="1"/>
          </p:cNvSpPr>
          <p:nvPr/>
        </p:nvSpPr>
        <p:spPr bwMode="auto">
          <a:xfrm>
            <a:off x="4616450" y="2492375"/>
            <a:ext cx="237648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7330" name="Line 114"/>
          <p:cNvSpPr>
            <a:spLocks noChangeShapeType="1"/>
          </p:cNvSpPr>
          <p:nvPr/>
        </p:nvSpPr>
        <p:spPr bwMode="auto">
          <a:xfrm flipV="1">
            <a:off x="5867400" y="2565400"/>
            <a:ext cx="1079500" cy="6477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4"/>
          <p:cNvSpPr>
            <a:spLocks noGrp="1"/>
          </p:cNvSpPr>
          <p:nvPr>
            <p:ph type="ftr" sz="quarter" idx="11"/>
          </p:nvPr>
        </p:nvSpPr>
        <p:spPr/>
        <p:txBody>
          <a:bodyPr/>
          <a:lstStyle/>
          <a:p>
            <a:r>
              <a:rPr lang="en-US" smtClean="0"/>
              <a:t>fln mar 13</a:t>
            </a:r>
            <a:endParaRPr lang="en-US"/>
          </a:p>
        </p:txBody>
      </p:sp>
      <p:sp>
        <p:nvSpPr>
          <p:cNvPr id="38" name="Slide Number Placeholder 5"/>
          <p:cNvSpPr>
            <a:spLocks noGrp="1"/>
          </p:cNvSpPr>
          <p:nvPr>
            <p:ph type="sldNum" sz="quarter" idx="12"/>
          </p:nvPr>
        </p:nvSpPr>
        <p:spPr/>
        <p:txBody>
          <a:bodyPr/>
          <a:lstStyle/>
          <a:p>
            <a:fld id="{4930973C-D07C-4FA6-8BF4-E70A1059463E}" type="slidenum">
              <a:rPr lang="en-US"/>
              <a:pPr/>
              <a:t>83</a:t>
            </a:fld>
            <a:endParaRPr lang="en-US"/>
          </a:p>
        </p:txBody>
      </p:sp>
      <p:sp>
        <p:nvSpPr>
          <p:cNvPr id="138278" name="Rectangle 38"/>
          <p:cNvSpPr>
            <a:spLocks noGrp="1" noChangeArrowheads="1"/>
          </p:cNvSpPr>
          <p:nvPr>
            <p:ph type="title"/>
          </p:nvPr>
        </p:nvSpPr>
        <p:spPr>
          <a:xfrm>
            <a:off x="1692275" y="260350"/>
            <a:ext cx="6932613" cy="574675"/>
          </a:xfrm>
          <a:noFill/>
          <a:ln/>
        </p:spPr>
        <p:txBody>
          <a:bodyPr/>
          <a:lstStyle/>
          <a:p>
            <a:r>
              <a:rPr lang="it-IT"/>
              <a:t>Operazioni coi vettori (5)</a:t>
            </a:r>
          </a:p>
        </p:txBody>
      </p:sp>
      <p:sp>
        <p:nvSpPr>
          <p:cNvPr id="138279" name="Rectangle 39"/>
          <p:cNvSpPr>
            <a:spLocks noGrp="1" noChangeArrowheads="1"/>
          </p:cNvSpPr>
          <p:nvPr>
            <p:ph type="body" idx="1"/>
          </p:nvPr>
        </p:nvSpPr>
        <p:spPr>
          <a:xfrm>
            <a:off x="457200" y="1341438"/>
            <a:ext cx="8229600" cy="5040312"/>
          </a:xfrm>
          <a:noFill/>
          <a:ln/>
        </p:spPr>
        <p:txBody>
          <a:bodyPr/>
          <a:lstStyle/>
          <a:p>
            <a:pPr marL="609600" indent="-609600"/>
            <a:r>
              <a:rPr lang="it-IT" dirty="0"/>
              <a:t>3. </a:t>
            </a:r>
            <a:r>
              <a:rPr lang="it-IT" u="sng" dirty="0"/>
              <a:t>prodotto di un vettore per uno scalare</a:t>
            </a:r>
          </a:p>
          <a:p>
            <a:pPr marL="990600" lvl="1" indent="-533400">
              <a:buFontTx/>
              <a:buNone/>
            </a:pPr>
            <a:r>
              <a:rPr lang="it-IT" dirty="0"/>
              <a:t>  q = mv ;           q = |mv| = |m||v| = |</a:t>
            </a:r>
            <a:r>
              <a:rPr lang="it-IT" dirty="0" err="1"/>
              <a:t>m|v</a:t>
            </a:r>
            <a:endParaRPr lang="it-IT" dirty="0"/>
          </a:p>
          <a:p>
            <a:pPr marL="990600" lvl="1" indent="-533400">
              <a:buFontTx/>
              <a:buNone/>
            </a:pPr>
            <a:r>
              <a:rPr lang="it-IT" dirty="0"/>
              <a:t>  stessa direzione, il verso dipende dal fatto che lo</a:t>
            </a:r>
          </a:p>
          <a:p>
            <a:pPr marL="990600" lvl="1" indent="-533400">
              <a:buFontTx/>
              <a:buNone/>
            </a:pPr>
            <a:r>
              <a:rPr lang="it-IT" dirty="0"/>
              <a:t>  scalare  sia +vo o –vo</a:t>
            </a:r>
          </a:p>
          <a:p>
            <a:pPr marL="609600" indent="-609600"/>
            <a:endParaRPr lang="it-IT" dirty="0"/>
          </a:p>
          <a:p>
            <a:pPr marL="609600" indent="-609600"/>
            <a:r>
              <a:rPr lang="it-IT" dirty="0"/>
              <a:t>4. </a:t>
            </a:r>
            <a:r>
              <a:rPr lang="it-IT" u="sng" dirty="0"/>
              <a:t>prodotti fra vettori</a:t>
            </a:r>
          </a:p>
          <a:p>
            <a:pPr marL="990600" lvl="1" indent="-533400"/>
            <a:r>
              <a:rPr lang="it-IT" b="1" dirty="0">
                <a:solidFill>
                  <a:schemeClr val="accent2"/>
                </a:solidFill>
              </a:rPr>
              <a:t>prodotto scalare</a:t>
            </a:r>
            <a:r>
              <a:rPr lang="it-IT" dirty="0"/>
              <a:t> o interno</a:t>
            </a:r>
          </a:p>
          <a:p>
            <a:pPr marL="990600" lvl="1" indent="-533400">
              <a:buFontTx/>
              <a:buNone/>
            </a:pPr>
            <a:r>
              <a:rPr lang="it-IT" dirty="0"/>
              <a:t>	c = </a:t>
            </a:r>
            <a:r>
              <a:rPr lang="it-IT" dirty="0" err="1"/>
              <a:t>a∙b</a:t>
            </a:r>
            <a:r>
              <a:rPr lang="it-IT" dirty="0"/>
              <a:t> = ab cos</a:t>
            </a:r>
            <a:r>
              <a:rPr lang="el-GR" dirty="0"/>
              <a:t>θ</a:t>
            </a:r>
            <a:r>
              <a:rPr lang="it-IT" dirty="0"/>
              <a:t> = </a:t>
            </a:r>
            <a:r>
              <a:rPr lang="it-IT" dirty="0" err="1"/>
              <a:t>b∙a</a:t>
            </a:r>
            <a:endParaRPr lang="it-IT" dirty="0"/>
          </a:p>
          <a:p>
            <a:pPr marL="990600" lvl="1" indent="-533400">
              <a:buFontTx/>
              <a:buNone/>
            </a:pPr>
            <a:r>
              <a:rPr lang="it-IT" dirty="0"/>
              <a:t>	   = (a cos</a:t>
            </a:r>
            <a:r>
              <a:rPr lang="el-GR" dirty="0"/>
              <a:t>θ</a:t>
            </a:r>
            <a:r>
              <a:rPr lang="it-IT" dirty="0"/>
              <a:t>)b = </a:t>
            </a:r>
            <a:r>
              <a:rPr lang="it-IT" dirty="0" err="1"/>
              <a:t>a</a:t>
            </a:r>
            <a:r>
              <a:rPr lang="it-IT" baseline="-25000" dirty="0" err="1"/>
              <a:t>b</a:t>
            </a:r>
            <a:r>
              <a:rPr lang="it-IT" dirty="0" err="1"/>
              <a:t>b</a:t>
            </a:r>
            <a:r>
              <a:rPr lang="it-IT" dirty="0"/>
              <a:t> = a(b cos</a:t>
            </a:r>
            <a:r>
              <a:rPr lang="el-GR" dirty="0"/>
              <a:t>θ</a:t>
            </a:r>
            <a:r>
              <a:rPr lang="it-IT" dirty="0"/>
              <a:t>) = </a:t>
            </a:r>
            <a:r>
              <a:rPr lang="it-IT" dirty="0" err="1"/>
              <a:t>ab</a:t>
            </a:r>
            <a:r>
              <a:rPr lang="it-IT" baseline="-25000" dirty="0" err="1"/>
              <a:t>a</a:t>
            </a:r>
            <a:endParaRPr lang="it-IT" baseline="-25000" dirty="0"/>
          </a:p>
          <a:p>
            <a:pPr marL="990600" lvl="1" indent="-533400">
              <a:buFontTx/>
              <a:buNone/>
            </a:pPr>
            <a:r>
              <a:rPr lang="it-IT" dirty="0"/>
              <a:t>	componente di a nella direzione b moltiplicata per b e viceversa</a:t>
            </a:r>
          </a:p>
        </p:txBody>
      </p:sp>
      <p:sp>
        <p:nvSpPr>
          <p:cNvPr id="138280" name="Line 40"/>
          <p:cNvSpPr>
            <a:spLocks noChangeShapeType="1"/>
          </p:cNvSpPr>
          <p:nvPr/>
        </p:nvSpPr>
        <p:spPr bwMode="auto">
          <a:xfrm flipV="1">
            <a:off x="4500563" y="3141663"/>
            <a:ext cx="647700" cy="360362"/>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81" name="Text Box 41"/>
          <p:cNvSpPr txBox="1">
            <a:spLocks noChangeArrowheads="1"/>
          </p:cNvSpPr>
          <p:nvPr/>
        </p:nvSpPr>
        <p:spPr bwMode="auto">
          <a:xfrm>
            <a:off x="3708400" y="3141663"/>
            <a:ext cx="52228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FF6600"/>
                </a:solidFill>
              </a:rPr>
              <a:t>es.</a:t>
            </a:r>
          </a:p>
        </p:txBody>
      </p:sp>
      <p:sp>
        <p:nvSpPr>
          <p:cNvPr id="138282" name="Line 42"/>
          <p:cNvSpPr>
            <a:spLocks noChangeShapeType="1"/>
          </p:cNvSpPr>
          <p:nvPr/>
        </p:nvSpPr>
        <p:spPr bwMode="auto">
          <a:xfrm flipV="1">
            <a:off x="5435600" y="3284538"/>
            <a:ext cx="647700" cy="360362"/>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83" name="Line 43"/>
          <p:cNvSpPr>
            <a:spLocks noChangeShapeType="1"/>
          </p:cNvSpPr>
          <p:nvPr/>
        </p:nvSpPr>
        <p:spPr bwMode="auto">
          <a:xfrm flipV="1">
            <a:off x="6084888" y="2924175"/>
            <a:ext cx="647700" cy="360363"/>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84" name="Line 44"/>
          <p:cNvSpPr>
            <a:spLocks noChangeShapeType="1"/>
          </p:cNvSpPr>
          <p:nvPr/>
        </p:nvSpPr>
        <p:spPr bwMode="auto">
          <a:xfrm flipH="1">
            <a:off x="6732588" y="3213100"/>
            <a:ext cx="576262" cy="358775"/>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85" name="Text Box 45"/>
          <p:cNvSpPr txBox="1">
            <a:spLocks noChangeArrowheads="1"/>
          </p:cNvSpPr>
          <p:nvPr/>
        </p:nvSpPr>
        <p:spPr bwMode="auto">
          <a:xfrm>
            <a:off x="4551363" y="2919413"/>
            <a:ext cx="311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FF6600"/>
                </a:solidFill>
              </a:rPr>
              <a:t>v</a:t>
            </a:r>
          </a:p>
        </p:txBody>
      </p:sp>
      <p:sp>
        <p:nvSpPr>
          <p:cNvPr id="138286" name="Text Box 46"/>
          <p:cNvSpPr txBox="1">
            <a:spLocks noChangeArrowheads="1"/>
          </p:cNvSpPr>
          <p:nvPr/>
        </p:nvSpPr>
        <p:spPr bwMode="auto">
          <a:xfrm>
            <a:off x="5364163" y="3068638"/>
            <a:ext cx="45243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FF6600"/>
                </a:solidFill>
              </a:rPr>
              <a:t>2v</a:t>
            </a:r>
          </a:p>
        </p:txBody>
      </p:sp>
      <p:sp>
        <p:nvSpPr>
          <p:cNvPr id="138287" name="Text Box 47"/>
          <p:cNvSpPr txBox="1">
            <a:spLocks noChangeArrowheads="1"/>
          </p:cNvSpPr>
          <p:nvPr/>
        </p:nvSpPr>
        <p:spPr bwMode="auto">
          <a:xfrm>
            <a:off x="7380288" y="3141663"/>
            <a:ext cx="39528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FF6600"/>
                </a:solidFill>
              </a:rPr>
              <a:t>-v</a:t>
            </a:r>
          </a:p>
        </p:txBody>
      </p:sp>
      <p:sp>
        <p:nvSpPr>
          <p:cNvPr id="138288" name="Line 48"/>
          <p:cNvSpPr>
            <a:spLocks noChangeShapeType="1"/>
          </p:cNvSpPr>
          <p:nvPr/>
        </p:nvSpPr>
        <p:spPr bwMode="auto">
          <a:xfrm>
            <a:off x="4643438" y="2997200"/>
            <a:ext cx="2159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89" name="Line 49"/>
          <p:cNvSpPr>
            <a:spLocks noChangeShapeType="1"/>
          </p:cNvSpPr>
          <p:nvPr/>
        </p:nvSpPr>
        <p:spPr bwMode="auto">
          <a:xfrm>
            <a:off x="5580063" y="3141663"/>
            <a:ext cx="2159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90" name="Line 50"/>
          <p:cNvSpPr>
            <a:spLocks noChangeShapeType="1"/>
          </p:cNvSpPr>
          <p:nvPr/>
        </p:nvSpPr>
        <p:spPr bwMode="auto">
          <a:xfrm>
            <a:off x="7524750" y="3213100"/>
            <a:ext cx="2159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91" name="Line 51"/>
          <p:cNvSpPr>
            <a:spLocks noChangeShapeType="1"/>
          </p:cNvSpPr>
          <p:nvPr/>
        </p:nvSpPr>
        <p:spPr bwMode="auto">
          <a:xfrm>
            <a:off x="1187450" y="18780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92" name="Line 52"/>
          <p:cNvSpPr>
            <a:spLocks noChangeShapeType="1"/>
          </p:cNvSpPr>
          <p:nvPr/>
        </p:nvSpPr>
        <p:spPr bwMode="auto">
          <a:xfrm>
            <a:off x="2051050" y="47244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93" name="Line 53"/>
          <p:cNvSpPr>
            <a:spLocks noChangeShapeType="1"/>
          </p:cNvSpPr>
          <p:nvPr/>
        </p:nvSpPr>
        <p:spPr bwMode="auto">
          <a:xfrm>
            <a:off x="4030663" y="18780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94" name="Line 54"/>
          <p:cNvSpPr>
            <a:spLocks noChangeShapeType="1"/>
          </p:cNvSpPr>
          <p:nvPr/>
        </p:nvSpPr>
        <p:spPr bwMode="auto">
          <a:xfrm>
            <a:off x="5076825" y="18780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95" name="Line 55"/>
          <p:cNvSpPr>
            <a:spLocks noChangeShapeType="1"/>
          </p:cNvSpPr>
          <p:nvPr/>
        </p:nvSpPr>
        <p:spPr bwMode="auto">
          <a:xfrm>
            <a:off x="2339975" y="47244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96" name="Line 56"/>
          <p:cNvSpPr>
            <a:spLocks noChangeShapeType="1"/>
          </p:cNvSpPr>
          <p:nvPr/>
        </p:nvSpPr>
        <p:spPr bwMode="auto">
          <a:xfrm>
            <a:off x="4211638" y="47244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97" name="Line 57"/>
          <p:cNvSpPr>
            <a:spLocks noChangeShapeType="1"/>
          </p:cNvSpPr>
          <p:nvPr/>
        </p:nvSpPr>
        <p:spPr bwMode="auto">
          <a:xfrm>
            <a:off x="4500563" y="47244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98" name="Line 58"/>
          <p:cNvSpPr>
            <a:spLocks noChangeShapeType="1"/>
          </p:cNvSpPr>
          <p:nvPr/>
        </p:nvSpPr>
        <p:spPr bwMode="auto">
          <a:xfrm>
            <a:off x="1979613" y="18780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99" name="Text Box 59"/>
          <p:cNvSpPr txBox="1">
            <a:spLocks noChangeArrowheads="1"/>
          </p:cNvSpPr>
          <p:nvPr/>
        </p:nvSpPr>
        <p:spPr bwMode="auto">
          <a:xfrm>
            <a:off x="1379538" y="4648200"/>
            <a:ext cx="2616200" cy="425450"/>
          </a:xfrm>
          <a:prstGeom prst="rect">
            <a:avLst/>
          </a:prstGeom>
          <a:noFill/>
          <a:ln w="28575" algn="ctr">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it-IT" sz="2000"/>
          </a:p>
        </p:txBody>
      </p:sp>
      <p:sp>
        <p:nvSpPr>
          <p:cNvPr id="138300" name="Line 60"/>
          <p:cNvSpPr>
            <a:spLocks noChangeShapeType="1"/>
          </p:cNvSpPr>
          <p:nvPr/>
        </p:nvSpPr>
        <p:spPr bwMode="auto">
          <a:xfrm>
            <a:off x="6300788" y="4724400"/>
            <a:ext cx="1511300" cy="0"/>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301" name="Text Box 61"/>
          <p:cNvSpPr txBox="1">
            <a:spLocks noChangeArrowheads="1"/>
          </p:cNvSpPr>
          <p:nvPr/>
        </p:nvSpPr>
        <p:spPr bwMode="auto">
          <a:xfrm>
            <a:off x="7740650" y="4652963"/>
            <a:ext cx="3254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009900"/>
                </a:solidFill>
              </a:rPr>
              <a:t>a</a:t>
            </a:r>
          </a:p>
        </p:txBody>
      </p:sp>
      <p:sp>
        <p:nvSpPr>
          <p:cNvPr id="138302" name="Line 62"/>
          <p:cNvSpPr>
            <a:spLocks noChangeShapeType="1"/>
          </p:cNvSpPr>
          <p:nvPr/>
        </p:nvSpPr>
        <p:spPr bwMode="auto">
          <a:xfrm flipV="1">
            <a:off x="6300788" y="4221163"/>
            <a:ext cx="935037" cy="503237"/>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303" name="Line 63"/>
          <p:cNvSpPr>
            <a:spLocks noChangeShapeType="1"/>
          </p:cNvSpPr>
          <p:nvPr/>
        </p:nvSpPr>
        <p:spPr bwMode="auto">
          <a:xfrm flipV="1">
            <a:off x="7235825" y="3933825"/>
            <a:ext cx="576263" cy="28733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304" name="Text Box 64"/>
          <p:cNvSpPr txBox="1">
            <a:spLocks noChangeArrowheads="1"/>
          </p:cNvSpPr>
          <p:nvPr/>
        </p:nvSpPr>
        <p:spPr bwMode="auto">
          <a:xfrm>
            <a:off x="6496050" y="3998913"/>
            <a:ext cx="3254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CC3300"/>
                </a:solidFill>
              </a:rPr>
              <a:t>b</a:t>
            </a:r>
          </a:p>
        </p:txBody>
      </p:sp>
      <p:sp>
        <p:nvSpPr>
          <p:cNvPr id="138305" name="Freeform 65"/>
          <p:cNvSpPr>
            <a:spLocks/>
          </p:cNvSpPr>
          <p:nvPr/>
        </p:nvSpPr>
        <p:spPr bwMode="auto">
          <a:xfrm>
            <a:off x="6659563" y="4581525"/>
            <a:ext cx="69850" cy="165100"/>
          </a:xfrm>
          <a:custGeom>
            <a:avLst/>
            <a:gdLst>
              <a:gd name="T0" fmla="*/ 0 w 8"/>
              <a:gd name="T1" fmla="*/ 0 h 49"/>
              <a:gd name="T2" fmla="*/ 8 w 8"/>
              <a:gd name="T3" fmla="*/ 49 h 49"/>
              <a:gd name="T4" fmla="*/ 0 w 8"/>
              <a:gd name="T5" fmla="*/ 0 h 49"/>
            </a:gdLst>
            <a:ahLst/>
            <a:cxnLst>
              <a:cxn ang="0">
                <a:pos x="T0" y="T1"/>
              </a:cxn>
              <a:cxn ang="0">
                <a:pos x="T2" y="T3"/>
              </a:cxn>
              <a:cxn ang="0">
                <a:pos x="T4" y="T5"/>
              </a:cxn>
            </a:cxnLst>
            <a:rect l="0" t="0" r="r" b="b"/>
            <a:pathLst>
              <a:path w="8" h="49">
                <a:moveTo>
                  <a:pt x="0" y="0"/>
                </a:moveTo>
                <a:cubicBezTo>
                  <a:pt x="3" y="16"/>
                  <a:pt x="8" y="49"/>
                  <a:pt x="8" y="49"/>
                </a:cubicBezTo>
                <a:cubicBezTo>
                  <a:pt x="8" y="49"/>
                  <a:pt x="3" y="16"/>
                  <a:pt x="0" y="0"/>
                </a:cubicBezTo>
                <a:close/>
              </a:path>
            </a:pathLst>
          </a:custGeom>
          <a:solidFill>
            <a:srgbClr val="FFFF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306" name="Text Box 66"/>
          <p:cNvSpPr txBox="1">
            <a:spLocks noChangeArrowheads="1"/>
          </p:cNvSpPr>
          <p:nvPr/>
        </p:nvSpPr>
        <p:spPr bwMode="auto">
          <a:xfrm>
            <a:off x="6732588" y="4365625"/>
            <a:ext cx="32543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l-GR" sz="2000">
                <a:cs typeface="Arial" pitchFamily="34" charset="0"/>
              </a:rPr>
              <a:t>θ</a:t>
            </a:r>
          </a:p>
        </p:txBody>
      </p:sp>
      <p:sp>
        <p:nvSpPr>
          <p:cNvPr id="138307" name="Line 67"/>
          <p:cNvSpPr>
            <a:spLocks noChangeShapeType="1"/>
          </p:cNvSpPr>
          <p:nvPr/>
        </p:nvSpPr>
        <p:spPr bwMode="auto">
          <a:xfrm flipH="1" flipV="1">
            <a:off x="7451725" y="4076700"/>
            <a:ext cx="360363" cy="6477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308" name="Line 68"/>
          <p:cNvSpPr>
            <a:spLocks noChangeShapeType="1"/>
          </p:cNvSpPr>
          <p:nvPr/>
        </p:nvSpPr>
        <p:spPr bwMode="auto">
          <a:xfrm>
            <a:off x="7235825" y="4221163"/>
            <a:ext cx="0" cy="5032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309" name="Line 69"/>
          <p:cNvSpPr>
            <a:spLocks noChangeShapeType="1"/>
          </p:cNvSpPr>
          <p:nvPr/>
        </p:nvSpPr>
        <p:spPr bwMode="auto">
          <a:xfrm>
            <a:off x="6588125" y="4076700"/>
            <a:ext cx="215900"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310" name="Line 70"/>
          <p:cNvSpPr>
            <a:spLocks noChangeShapeType="1"/>
          </p:cNvSpPr>
          <p:nvPr/>
        </p:nvSpPr>
        <p:spPr bwMode="auto">
          <a:xfrm flipV="1">
            <a:off x="7885113" y="4724400"/>
            <a:ext cx="142875" cy="0"/>
          </a:xfrm>
          <a:prstGeom prst="line">
            <a:avLst/>
          </a:prstGeom>
          <a:noFill/>
          <a:ln w="952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311" name="Text Box 71"/>
          <p:cNvSpPr txBox="1">
            <a:spLocks noChangeArrowheads="1"/>
          </p:cNvSpPr>
          <p:nvPr/>
        </p:nvSpPr>
        <p:spPr bwMode="auto">
          <a:xfrm>
            <a:off x="6084888" y="5949950"/>
            <a:ext cx="1662112" cy="720725"/>
          </a:xfrm>
          <a:prstGeom prst="rect">
            <a:avLst/>
          </a:prstGeom>
          <a:noFill/>
          <a:ln w="19050"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008000"/>
                </a:solidFill>
              </a:rPr>
              <a:t>nullo per </a:t>
            </a:r>
          </a:p>
          <a:p>
            <a:pPr algn="l"/>
            <a:r>
              <a:rPr lang="el-GR" sz="2000">
                <a:solidFill>
                  <a:srgbClr val="008000"/>
                </a:solidFill>
                <a:cs typeface="Arial" pitchFamily="34" charset="0"/>
              </a:rPr>
              <a:t>θ</a:t>
            </a:r>
            <a:r>
              <a:rPr lang="it-IT" sz="2000">
                <a:solidFill>
                  <a:srgbClr val="008000"/>
                </a:solidFill>
                <a:cs typeface="Arial" pitchFamily="34" charset="0"/>
              </a:rPr>
              <a:t> = 90</a:t>
            </a:r>
            <a:r>
              <a:rPr lang="en-US" sz="2000">
                <a:solidFill>
                  <a:srgbClr val="008000"/>
                </a:solidFill>
                <a:cs typeface="Arial" pitchFamily="34" charset="0"/>
              </a:rPr>
              <a:t>º, 270º</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ooter Placeholder 4"/>
          <p:cNvSpPr>
            <a:spLocks noGrp="1"/>
          </p:cNvSpPr>
          <p:nvPr>
            <p:ph type="ftr" sz="quarter" idx="11"/>
          </p:nvPr>
        </p:nvSpPr>
        <p:spPr/>
        <p:txBody>
          <a:bodyPr/>
          <a:lstStyle/>
          <a:p>
            <a:r>
              <a:rPr lang="en-US" smtClean="0"/>
              <a:t>fln mar 13</a:t>
            </a:r>
            <a:endParaRPr lang="en-US"/>
          </a:p>
        </p:txBody>
      </p:sp>
      <p:sp>
        <p:nvSpPr>
          <p:cNvPr id="49" name="Slide Number Placeholder 5"/>
          <p:cNvSpPr>
            <a:spLocks noGrp="1"/>
          </p:cNvSpPr>
          <p:nvPr>
            <p:ph type="sldNum" sz="quarter" idx="12"/>
          </p:nvPr>
        </p:nvSpPr>
        <p:spPr/>
        <p:txBody>
          <a:bodyPr/>
          <a:lstStyle/>
          <a:p>
            <a:fld id="{817EAD65-7F98-4EE0-876D-AB993264A18E}" type="slidenum">
              <a:rPr lang="en-US"/>
              <a:pPr/>
              <a:t>84</a:t>
            </a:fld>
            <a:endParaRPr lang="en-US"/>
          </a:p>
        </p:txBody>
      </p:sp>
      <p:sp>
        <p:nvSpPr>
          <p:cNvPr id="139310" name="Rectangle 46"/>
          <p:cNvSpPr>
            <a:spLocks noGrp="1" noChangeArrowheads="1"/>
          </p:cNvSpPr>
          <p:nvPr>
            <p:ph type="title"/>
          </p:nvPr>
        </p:nvSpPr>
        <p:spPr>
          <a:xfrm>
            <a:off x="1692275" y="260350"/>
            <a:ext cx="6932613" cy="574675"/>
          </a:xfrm>
          <a:noFill/>
          <a:ln/>
        </p:spPr>
        <p:txBody>
          <a:bodyPr/>
          <a:lstStyle/>
          <a:p>
            <a:r>
              <a:rPr lang="it-IT"/>
              <a:t>Operazioni coi vettori (6)</a:t>
            </a:r>
          </a:p>
        </p:txBody>
      </p:sp>
      <p:sp>
        <p:nvSpPr>
          <p:cNvPr id="139311" name="Rectangle 47"/>
          <p:cNvSpPr>
            <a:spLocks noGrp="1" noChangeArrowheads="1"/>
          </p:cNvSpPr>
          <p:nvPr>
            <p:ph type="body" idx="1"/>
          </p:nvPr>
        </p:nvSpPr>
        <p:spPr>
          <a:xfrm>
            <a:off x="457200" y="1341438"/>
            <a:ext cx="8229600" cy="4967287"/>
          </a:xfrm>
          <a:noFill/>
          <a:ln/>
        </p:spPr>
        <p:txBody>
          <a:bodyPr/>
          <a:lstStyle/>
          <a:p>
            <a:pPr lvl="2"/>
            <a:r>
              <a:rPr lang="it-IT" sz="2400" b="1" dirty="0">
                <a:solidFill>
                  <a:schemeClr val="accent2"/>
                </a:solidFill>
              </a:rPr>
              <a:t>prodotto vettoriale</a:t>
            </a:r>
            <a:r>
              <a:rPr lang="it-IT" sz="2400" dirty="0"/>
              <a:t> o esterno</a:t>
            </a:r>
          </a:p>
          <a:p>
            <a:pPr lvl="2">
              <a:buFontTx/>
              <a:buNone/>
            </a:pPr>
            <a:r>
              <a:rPr lang="it-IT" sz="2400" dirty="0"/>
              <a:t>	c = a </a:t>
            </a:r>
            <a:r>
              <a:rPr lang="it-IT" sz="2400" b="1" dirty="0">
                <a:sym typeface="Symbol" pitchFamily="18" charset="2"/>
              </a:rPr>
              <a:t> </a:t>
            </a:r>
            <a:r>
              <a:rPr lang="it-IT" sz="2400" dirty="0">
                <a:sym typeface="Symbol" pitchFamily="18" charset="2"/>
              </a:rPr>
              <a:t>b = - b </a:t>
            </a:r>
            <a:r>
              <a:rPr lang="it-IT" sz="2400" b="1" dirty="0">
                <a:sym typeface="Symbol" pitchFamily="18" charset="2"/>
              </a:rPr>
              <a:t></a:t>
            </a:r>
            <a:r>
              <a:rPr lang="it-IT" sz="2400" dirty="0">
                <a:sym typeface="Symbol" pitchFamily="18" charset="2"/>
              </a:rPr>
              <a:t> a</a:t>
            </a:r>
          </a:p>
          <a:p>
            <a:pPr lvl="2">
              <a:buFontTx/>
              <a:buNone/>
            </a:pPr>
            <a:r>
              <a:rPr lang="it-IT" sz="2400" dirty="0">
                <a:sym typeface="Symbol" pitchFamily="18" charset="2"/>
              </a:rPr>
              <a:t>	c = | </a:t>
            </a:r>
            <a:r>
              <a:rPr lang="it-IT" sz="2400" dirty="0"/>
              <a:t>a </a:t>
            </a:r>
            <a:r>
              <a:rPr lang="it-IT" sz="2400" b="1" dirty="0">
                <a:sym typeface="Symbol" pitchFamily="18" charset="2"/>
              </a:rPr>
              <a:t> </a:t>
            </a:r>
            <a:r>
              <a:rPr lang="it-IT" sz="2400" dirty="0">
                <a:sym typeface="Symbol" pitchFamily="18" charset="2"/>
              </a:rPr>
              <a:t>b | = ab sin</a:t>
            </a:r>
            <a:r>
              <a:rPr lang="el-GR" sz="2400" dirty="0">
                <a:sym typeface="Symbol" pitchFamily="18" charset="2"/>
              </a:rPr>
              <a:t>θ</a:t>
            </a:r>
            <a:r>
              <a:rPr lang="it-IT" sz="2400" dirty="0">
                <a:sym typeface="Symbol" pitchFamily="18" charset="2"/>
              </a:rPr>
              <a:t> </a:t>
            </a:r>
          </a:p>
          <a:p>
            <a:pPr lvl="2">
              <a:buFontTx/>
              <a:buNone/>
            </a:pPr>
            <a:r>
              <a:rPr lang="it-IT" sz="2400" dirty="0">
                <a:sym typeface="Symbol" pitchFamily="18" charset="2"/>
              </a:rPr>
              <a:t>	misura l’area del parallelogramma di lati </a:t>
            </a:r>
            <a:r>
              <a:rPr lang="it-IT" sz="2400" dirty="0" err="1">
                <a:sym typeface="Symbol" pitchFamily="18" charset="2"/>
              </a:rPr>
              <a:t>a,b</a:t>
            </a:r>
            <a:endParaRPr lang="it-IT" sz="2400" dirty="0">
              <a:sym typeface="Symbol" pitchFamily="18" charset="2"/>
            </a:endParaRPr>
          </a:p>
          <a:p>
            <a:pPr lvl="2">
              <a:buFontTx/>
              <a:buNone/>
            </a:pPr>
            <a:r>
              <a:rPr lang="it-IT" sz="2400" dirty="0">
                <a:sym typeface="Symbol" pitchFamily="18" charset="2"/>
              </a:rPr>
              <a:t>	c = (a sin</a:t>
            </a:r>
            <a:r>
              <a:rPr lang="el-GR" sz="2400" dirty="0">
                <a:sym typeface="Symbol" pitchFamily="18" charset="2"/>
              </a:rPr>
              <a:t>θ</a:t>
            </a:r>
            <a:r>
              <a:rPr lang="it-IT" sz="2400" dirty="0">
                <a:sym typeface="Symbol" pitchFamily="18" charset="2"/>
              </a:rPr>
              <a:t>)b = a(b sin</a:t>
            </a:r>
            <a:r>
              <a:rPr lang="el-GR" sz="2400" dirty="0">
                <a:sym typeface="Symbol" pitchFamily="18" charset="2"/>
              </a:rPr>
              <a:t>θ</a:t>
            </a:r>
            <a:r>
              <a:rPr lang="it-IT" sz="2400" dirty="0">
                <a:sym typeface="Symbol" pitchFamily="18" charset="2"/>
              </a:rPr>
              <a:t>)                                          c è </a:t>
            </a:r>
            <a:r>
              <a:rPr lang="it-IT" sz="2400" dirty="0">
                <a:cs typeface="Arial" pitchFamily="34" charset="0"/>
                <a:sym typeface="Symbol" pitchFamily="18" charset="2"/>
              </a:rPr>
              <a:t>perpendicolare  al piano formato da a e b</a:t>
            </a:r>
          </a:p>
          <a:p>
            <a:pPr lvl="2"/>
            <a:endParaRPr lang="it-IT" sz="2400" dirty="0">
              <a:sym typeface="Symbol" pitchFamily="18" charset="2"/>
            </a:endParaRPr>
          </a:p>
          <a:p>
            <a:pPr lvl="2"/>
            <a:endParaRPr lang="it-IT" sz="2400" dirty="0">
              <a:sym typeface="Symbol" pitchFamily="18" charset="2"/>
            </a:endParaRPr>
          </a:p>
          <a:p>
            <a:pPr lvl="2"/>
            <a:endParaRPr lang="it-IT" sz="2400" dirty="0">
              <a:sym typeface="Symbol" pitchFamily="18" charset="2"/>
            </a:endParaRPr>
          </a:p>
          <a:p>
            <a:pPr lvl="2"/>
            <a:endParaRPr lang="it-IT" sz="2400" dirty="0">
              <a:sym typeface="Symbol" pitchFamily="18" charset="2"/>
            </a:endParaRPr>
          </a:p>
          <a:p>
            <a:pPr lvl="2">
              <a:buFontTx/>
              <a:buNone/>
            </a:pPr>
            <a:r>
              <a:rPr lang="it-IT" sz="2400" dirty="0">
                <a:sym typeface="Symbol" pitchFamily="18" charset="2"/>
              </a:rPr>
              <a:t>  (c vede a ruotare su b in senso antiorario)</a:t>
            </a:r>
            <a:endParaRPr lang="el-GR" sz="2400" dirty="0">
              <a:sym typeface="Symbol" pitchFamily="18" charset="2"/>
            </a:endParaRPr>
          </a:p>
        </p:txBody>
      </p:sp>
      <p:sp>
        <p:nvSpPr>
          <p:cNvPr id="139312" name="Line 48"/>
          <p:cNvSpPr>
            <a:spLocks noChangeShapeType="1"/>
          </p:cNvSpPr>
          <p:nvPr/>
        </p:nvSpPr>
        <p:spPr bwMode="auto">
          <a:xfrm>
            <a:off x="1692275" y="18446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13" name="Line 49"/>
          <p:cNvSpPr>
            <a:spLocks noChangeShapeType="1"/>
          </p:cNvSpPr>
          <p:nvPr/>
        </p:nvSpPr>
        <p:spPr bwMode="auto">
          <a:xfrm>
            <a:off x="3419475" y="18446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14" name="Line 50"/>
          <p:cNvSpPr>
            <a:spLocks noChangeShapeType="1"/>
          </p:cNvSpPr>
          <p:nvPr/>
        </p:nvSpPr>
        <p:spPr bwMode="auto">
          <a:xfrm>
            <a:off x="3995738" y="18446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15" name="Line 51"/>
          <p:cNvSpPr>
            <a:spLocks noChangeShapeType="1"/>
          </p:cNvSpPr>
          <p:nvPr/>
        </p:nvSpPr>
        <p:spPr bwMode="auto">
          <a:xfrm>
            <a:off x="2195513" y="18446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16" name="Line 52"/>
          <p:cNvSpPr>
            <a:spLocks noChangeShapeType="1"/>
          </p:cNvSpPr>
          <p:nvPr/>
        </p:nvSpPr>
        <p:spPr bwMode="auto">
          <a:xfrm>
            <a:off x="2700338" y="18446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17" name="Line 53"/>
          <p:cNvSpPr>
            <a:spLocks noChangeShapeType="1"/>
          </p:cNvSpPr>
          <p:nvPr/>
        </p:nvSpPr>
        <p:spPr bwMode="auto">
          <a:xfrm>
            <a:off x="2916238" y="22764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18" name="Line 54"/>
          <p:cNvSpPr>
            <a:spLocks noChangeShapeType="1"/>
          </p:cNvSpPr>
          <p:nvPr/>
        </p:nvSpPr>
        <p:spPr bwMode="auto">
          <a:xfrm>
            <a:off x="2339975" y="22764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39319" name="Group 55"/>
          <p:cNvGrpSpPr>
            <a:grpSpLocks/>
          </p:cNvGrpSpPr>
          <p:nvPr/>
        </p:nvGrpSpPr>
        <p:grpSpPr bwMode="auto">
          <a:xfrm>
            <a:off x="5292725" y="4005263"/>
            <a:ext cx="1765300" cy="1050925"/>
            <a:chOff x="3969" y="2519"/>
            <a:chExt cx="1112" cy="662"/>
          </a:xfrm>
        </p:grpSpPr>
        <p:sp>
          <p:nvSpPr>
            <p:cNvPr id="139320" name="Line 56"/>
            <p:cNvSpPr>
              <a:spLocks noChangeShapeType="1"/>
            </p:cNvSpPr>
            <p:nvPr/>
          </p:nvSpPr>
          <p:spPr bwMode="auto">
            <a:xfrm>
              <a:off x="3969" y="2976"/>
              <a:ext cx="952" cy="0"/>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21" name="Text Box 57"/>
            <p:cNvSpPr txBox="1">
              <a:spLocks noChangeArrowheads="1"/>
            </p:cNvSpPr>
            <p:nvPr/>
          </p:nvSpPr>
          <p:spPr bwMode="auto">
            <a:xfrm>
              <a:off x="4876" y="2931"/>
              <a:ext cx="2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009900"/>
                  </a:solidFill>
                </a:rPr>
                <a:t>a</a:t>
              </a:r>
            </a:p>
          </p:txBody>
        </p:sp>
        <p:sp>
          <p:nvSpPr>
            <p:cNvPr id="139322" name="Line 58"/>
            <p:cNvSpPr>
              <a:spLocks noChangeShapeType="1"/>
            </p:cNvSpPr>
            <p:nvPr/>
          </p:nvSpPr>
          <p:spPr bwMode="auto">
            <a:xfrm flipV="1">
              <a:off x="3969" y="2659"/>
              <a:ext cx="589" cy="317"/>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23" name="Text Box 59"/>
            <p:cNvSpPr txBox="1">
              <a:spLocks noChangeArrowheads="1"/>
            </p:cNvSpPr>
            <p:nvPr/>
          </p:nvSpPr>
          <p:spPr bwMode="auto">
            <a:xfrm>
              <a:off x="4092" y="2519"/>
              <a:ext cx="2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CC3300"/>
                  </a:solidFill>
                </a:rPr>
                <a:t>b</a:t>
              </a:r>
            </a:p>
          </p:txBody>
        </p:sp>
        <p:sp>
          <p:nvSpPr>
            <p:cNvPr id="139324" name="Freeform 60"/>
            <p:cNvSpPr>
              <a:spLocks/>
            </p:cNvSpPr>
            <p:nvPr/>
          </p:nvSpPr>
          <p:spPr bwMode="auto">
            <a:xfrm>
              <a:off x="4195" y="2886"/>
              <a:ext cx="44" cy="104"/>
            </a:xfrm>
            <a:custGeom>
              <a:avLst/>
              <a:gdLst>
                <a:gd name="T0" fmla="*/ 0 w 8"/>
                <a:gd name="T1" fmla="*/ 0 h 49"/>
                <a:gd name="T2" fmla="*/ 8 w 8"/>
                <a:gd name="T3" fmla="*/ 49 h 49"/>
                <a:gd name="T4" fmla="*/ 0 w 8"/>
                <a:gd name="T5" fmla="*/ 0 h 49"/>
              </a:gdLst>
              <a:ahLst/>
              <a:cxnLst>
                <a:cxn ang="0">
                  <a:pos x="T0" y="T1"/>
                </a:cxn>
                <a:cxn ang="0">
                  <a:pos x="T2" y="T3"/>
                </a:cxn>
                <a:cxn ang="0">
                  <a:pos x="T4" y="T5"/>
                </a:cxn>
              </a:cxnLst>
              <a:rect l="0" t="0" r="r" b="b"/>
              <a:pathLst>
                <a:path w="8" h="49">
                  <a:moveTo>
                    <a:pt x="0" y="0"/>
                  </a:moveTo>
                  <a:cubicBezTo>
                    <a:pt x="3" y="16"/>
                    <a:pt x="8" y="49"/>
                    <a:pt x="8" y="49"/>
                  </a:cubicBezTo>
                  <a:cubicBezTo>
                    <a:pt x="8" y="49"/>
                    <a:pt x="3" y="16"/>
                    <a:pt x="0" y="0"/>
                  </a:cubicBezTo>
                  <a:close/>
                </a:path>
              </a:pathLst>
            </a:custGeom>
            <a:solidFill>
              <a:srgbClr val="FFFF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25" name="Text Box 61"/>
            <p:cNvSpPr txBox="1">
              <a:spLocks noChangeArrowheads="1"/>
            </p:cNvSpPr>
            <p:nvPr/>
          </p:nvSpPr>
          <p:spPr bwMode="auto">
            <a:xfrm>
              <a:off x="4241" y="2750"/>
              <a:ext cx="2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l-GR" sz="2000">
                  <a:cs typeface="Arial" pitchFamily="34" charset="0"/>
                </a:rPr>
                <a:t>θ</a:t>
              </a:r>
            </a:p>
          </p:txBody>
        </p:sp>
        <p:sp>
          <p:nvSpPr>
            <p:cNvPr id="139326" name="Line 62"/>
            <p:cNvSpPr>
              <a:spLocks noChangeShapeType="1"/>
            </p:cNvSpPr>
            <p:nvPr/>
          </p:nvSpPr>
          <p:spPr bwMode="auto">
            <a:xfrm>
              <a:off x="4150" y="2568"/>
              <a:ext cx="136"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27" name="Line 63"/>
            <p:cNvSpPr>
              <a:spLocks noChangeShapeType="1"/>
            </p:cNvSpPr>
            <p:nvPr/>
          </p:nvSpPr>
          <p:spPr bwMode="auto">
            <a:xfrm flipV="1">
              <a:off x="4967" y="2976"/>
              <a:ext cx="90" cy="0"/>
            </a:xfrm>
            <a:prstGeom prst="line">
              <a:avLst/>
            </a:prstGeom>
            <a:noFill/>
            <a:ln w="952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39328" name="Line 64"/>
          <p:cNvSpPr>
            <a:spLocks noChangeShapeType="1"/>
          </p:cNvSpPr>
          <p:nvPr/>
        </p:nvSpPr>
        <p:spPr bwMode="auto">
          <a:xfrm>
            <a:off x="1763713" y="5300663"/>
            <a:ext cx="1511300" cy="0"/>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29" name="Text Box 65"/>
          <p:cNvSpPr txBox="1">
            <a:spLocks noChangeArrowheads="1"/>
          </p:cNvSpPr>
          <p:nvPr/>
        </p:nvSpPr>
        <p:spPr bwMode="auto">
          <a:xfrm>
            <a:off x="3203575" y="5229225"/>
            <a:ext cx="3254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009900"/>
                </a:solidFill>
              </a:rPr>
              <a:t>a</a:t>
            </a:r>
          </a:p>
        </p:txBody>
      </p:sp>
      <p:sp>
        <p:nvSpPr>
          <p:cNvPr id="139330" name="Line 66"/>
          <p:cNvSpPr>
            <a:spLocks noChangeShapeType="1"/>
          </p:cNvSpPr>
          <p:nvPr/>
        </p:nvSpPr>
        <p:spPr bwMode="auto">
          <a:xfrm flipV="1">
            <a:off x="1763713" y="4797425"/>
            <a:ext cx="935037" cy="503238"/>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31" name="Text Box 67"/>
          <p:cNvSpPr txBox="1">
            <a:spLocks noChangeArrowheads="1"/>
          </p:cNvSpPr>
          <p:nvPr/>
        </p:nvSpPr>
        <p:spPr bwMode="auto">
          <a:xfrm>
            <a:off x="1958975" y="4575175"/>
            <a:ext cx="3254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CC3300"/>
                </a:solidFill>
              </a:rPr>
              <a:t>b</a:t>
            </a:r>
          </a:p>
        </p:txBody>
      </p:sp>
      <p:sp>
        <p:nvSpPr>
          <p:cNvPr id="139332" name="Freeform 68"/>
          <p:cNvSpPr>
            <a:spLocks/>
          </p:cNvSpPr>
          <p:nvPr/>
        </p:nvSpPr>
        <p:spPr bwMode="auto">
          <a:xfrm>
            <a:off x="2122488" y="5157788"/>
            <a:ext cx="69850" cy="165100"/>
          </a:xfrm>
          <a:custGeom>
            <a:avLst/>
            <a:gdLst>
              <a:gd name="T0" fmla="*/ 0 w 8"/>
              <a:gd name="T1" fmla="*/ 0 h 49"/>
              <a:gd name="T2" fmla="*/ 8 w 8"/>
              <a:gd name="T3" fmla="*/ 49 h 49"/>
              <a:gd name="T4" fmla="*/ 0 w 8"/>
              <a:gd name="T5" fmla="*/ 0 h 49"/>
            </a:gdLst>
            <a:ahLst/>
            <a:cxnLst>
              <a:cxn ang="0">
                <a:pos x="T0" y="T1"/>
              </a:cxn>
              <a:cxn ang="0">
                <a:pos x="T2" y="T3"/>
              </a:cxn>
              <a:cxn ang="0">
                <a:pos x="T4" y="T5"/>
              </a:cxn>
            </a:cxnLst>
            <a:rect l="0" t="0" r="r" b="b"/>
            <a:pathLst>
              <a:path w="8" h="49">
                <a:moveTo>
                  <a:pt x="0" y="0"/>
                </a:moveTo>
                <a:cubicBezTo>
                  <a:pt x="3" y="16"/>
                  <a:pt x="8" y="49"/>
                  <a:pt x="8" y="49"/>
                </a:cubicBezTo>
                <a:cubicBezTo>
                  <a:pt x="8" y="49"/>
                  <a:pt x="3" y="16"/>
                  <a:pt x="0" y="0"/>
                </a:cubicBezTo>
                <a:close/>
              </a:path>
            </a:pathLst>
          </a:custGeom>
          <a:solidFill>
            <a:srgbClr val="FFFF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33" name="Text Box 69"/>
          <p:cNvSpPr txBox="1">
            <a:spLocks noChangeArrowheads="1"/>
          </p:cNvSpPr>
          <p:nvPr/>
        </p:nvSpPr>
        <p:spPr bwMode="auto">
          <a:xfrm>
            <a:off x="2195513" y="4941888"/>
            <a:ext cx="32543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l-GR" sz="2000">
                <a:cs typeface="Arial" pitchFamily="34" charset="0"/>
              </a:rPr>
              <a:t>θ</a:t>
            </a:r>
          </a:p>
        </p:txBody>
      </p:sp>
      <p:sp>
        <p:nvSpPr>
          <p:cNvPr id="139334" name="Line 70"/>
          <p:cNvSpPr>
            <a:spLocks noChangeShapeType="1"/>
          </p:cNvSpPr>
          <p:nvPr/>
        </p:nvSpPr>
        <p:spPr bwMode="auto">
          <a:xfrm>
            <a:off x="2051050" y="4652963"/>
            <a:ext cx="215900"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35" name="Line 71"/>
          <p:cNvSpPr>
            <a:spLocks noChangeShapeType="1"/>
          </p:cNvSpPr>
          <p:nvPr/>
        </p:nvSpPr>
        <p:spPr bwMode="auto">
          <a:xfrm flipV="1">
            <a:off x="3348038" y="5300663"/>
            <a:ext cx="142875" cy="0"/>
          </a:xfrm>
          <a:prstGeom prst="line">
            <a:avLst/>
          </a:prstGeom>
          <a:noFill/>
          <a:ln w="952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36" name="Line 72"/>
          <p:cNvSpPr>
            <a:spLocks noChangeShapeType="1"/>
          </p:cNvSpPr>
          <p:nvPr/>
        </p:nvSpPr>
        <p:spPr bwMode="auto">
          <a:xfrm flipV="1">
            <a:off x="1763713" y="4292600"/>
            <a:ext cx="0" cy="1008063"/>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37" name="Text Box 73"/>
          <p:cNvSpPr txBox="1">
            <a:spLocks noChangeArrowheads="1"/>
          </p:cNvSpPr>
          <p:nvPr/>
        </p:nvSpPr>
        <p:spPr bwMode="auto">
          <a:xfrm>
            <a:off x="1311275" y="4430713"/>
            <a:ext cx="311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FF3300"/>
                </a:solidFill>
              </a:rPr>
              <a:t>c</a:t>
            </a:r>
          </a:p>
        </p:txBody>
      </p:sp>
      <p:sp>
        <p:nvSpPr>
          <p:cNvPr id="139338" name="Line 74"/>
          <p:cNvSpPr>
            <a:spLocks noChangeShapeType="1"/>
          </p:cNvSpPr>
          <p:nvPr/>
        </p:nvSpPr>
        <p:spPr bwMode="auto">
          <a:xfrm>
            <a:off x="1403350" y="4508500"/>
            <a:ext cx="2159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39" name="Line 75"/>
          <p:cNvSpPr>
            <a:spLocks noChangeShapeType="1"/>
          </p:cNvSpPr>
          <p:nvPr/>
        </p:nvSpPr>
        <p:spPr bwMode="auto">
          <a:xfrm>
            <a:off x="5292725" y="4292600"/>
            <a:ext cx="0" cy="431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40" name="Line 76"/>
          <p:cNvSpPr>
            <a:spLocks noChangeShapeType="1"/>
          </p:cNvSpPr>
          <p:nvPr/>
        </p:nvSpPr>
        <p:spPr bwMode="auto">
          <a:xfrm>
            <a:off x="6804025" y="4292600"/>
            <a:ext cx="0" cy="431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41" name="Line 77"/>
          <p:cNvSpPr>
            <a:spLocks noChangeShapeType="1"/>
          </p:cNvSpPr>
          <p:nvPr/>
        </p:nvSpPr>
        <p:spPr bwMode="auto">
          <a:xfrm>
            <a:off x="5292725" y="4221163"/>
            <a:ext cx="15113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42" name="Line 78"/>
          <p:cNvSpPr>
            <a:spLocks noChangeShapeType="1"/>
          </p:cNvSpPr>
          <p:nvPr/>
        </p:nvSpPr>
        <p:spPr bwMode="auto">
          <a:xfrm>
            <a:off x="5292725" y="4724400"/>
            <a:ext cx="358775" cy="57626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43" name="Line 79"/>
          <p:cNvSpPr>
            <a:spLocks noChangeShapeType="1"/>
          </p:cNvSpPr>
          <p:nvPr/>
        </p:nvSpPr>
        <p:spPr bwMode="auto">
          <a:xfrm flipV="1">
            <a:off x="5651500" y="4797425"/>
            <a:ext cx="936625" cy="50323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44" name="Line 80"/>
          <p:cNvSpPr>
            <a:spLocks noChangeShapeType="1"/>
          </p:cNvSpPr>
          <p:nvPr/>
        </p:nvSpPr>
        <p:spPr bwMode="auto">
          <a:xfrm>
            <a:off x="6227763" y="4221163"/>
            <a:ext cx="360362" cy="5762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45" name="Text Box 81"/>
          <p:cNvSpPr txBox="1">
            <a:spLocks noChangeArrowheads="1"/>
          </p:cNvSpPr>
          <p:nvPr/>
        </p:nvSpPr>
        <p:spPr bwMode="auto">
          <a:xfrm>
            <a:off x="4624388" y="4864100"/>
            <a:ext cx="8620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a sin</a:t>
            </a:r>
            <a:r>
              <a:rPr lang="el-GR" sz="2000">
                <a:cs typeface="Arial" pitchFamily="34" charset="0"/>
              </a:rPr>
              <a:t>θ</a:t>
            </a:r>
          </a:p>
        </p:txBody>
      </p:sp>
      <p:sp>
        <p:nvSpPr>
          <p:cNvPr id="139346" name="Text Box 82"/>
          <p:cNvSpPr txBox="1">
            <a:spLocks noChangeArrowheads="1"/>
          </p:cNvSpPr>
          <p:nvPr/>
        </p:nvSpPr>
        <p:spPr bwMode="auto">
          <a:xfrm>
            <a:off x="6948488" y="4292600"/>
            <a:ext cx="100806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sz="2000"/>
              <a:t>b sin</a:t>
            </a:r>
            <a:r>
              <a:rPr lang="el-GR" sz="2000">
                <a:cs typeface="Arial" pitchFamily="34" charset="0"/>
              </a:rPr>
              <a:t>θ</a:t>
            </a:r>
          </a:p>
        </p:txBody>
      </p:sp>
      <p:sp>
        <p:nvSpPr>
          <p:cNvPr id="139347" name="Text Box 83"/>
          <p:cNvSpPr txBox="1">
            <a:spLocks noChangeArrowheads="1"/>
          </p:cNvSpPr>
          <p:nvPr/>
        </p:nvSpPr>
        <p:spPr bwMode="auto">
          <a:xfrm>
            <a:off x="1476375" y="2205038"/>
            <a:ext cx="3311525" cy="425450"/>
          </a:xfrm>
          <a:prstGeom prst="rect">
            <a:avLst/>
          </a:prstGeom>
          <a:noFill/>
          <a:ln w="28575" algn="ctr">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it-IT" sz="2000"/>
          </a:p>
        </p:txBody>
      </p:sp>
      <p:sp>
        <p:nvSpPr>
          <p:cNvPr id="139348" name="Line 84"/>
          <p:cNvSpPr>
            <a:spLocks noChangeShapeType="1"/>
          </p:cNvSpPr>
          <p:nvPr/>
        </p:nvSpPr>
        <p:spPr bwMode="auto">
          <a:xfrm>
            <a:off x="2700338" y="573405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49" name="Line 85"/>
          <p:cNvSpPr>
            <a:spLocks noChangeShapeType="1"/>
          </p:cNvSpPr>
          <p:nvPr/>
        </p:nvSpPr>
        <p:spPr bwMode="auto">
          <a:xfrm>
            <a:off x="1692275" y="573405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50" name="Line 86"/>
          <p:cNvSpPr>
            <a:spLocks noChangeShapeType="1"/>
          </p:cNvSpPr>
          <p:nvPr/>
        </p:nvSpPr>
        <p:spPr bwMode="auto">
          <a:xfrm>
            <a:off x="4427538" y="573405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51" name="Text Box 87"/>
          <p:cNvSpPr txBox="1">
            <a:spLocks noChangeArrowheads="1"/>
          </p:cNvSpPr>
          <p:nvPr/>
        </p:nvSpPr>
        <p:spPr bwMode="auto">
          <a:xfrm>
            <a:off x="6208713" y="1622425"/>
            <a:ext cx="1520825" cy="720725"/>
          </a:xfrm>
          <a:prstGeom prst="rect">
            <a:avLst/>
          </a:prstGeom>
          <a:noFill/>
          <a:ln w="19050"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008000"/>
                </a:solidFill>
              </a:rPr>
              <a:t>nullo per </a:t>
            </a:r>
          </a:p>
          <a:p>
            <a:pPr algn="l"/>
            <a:r>
              <a:rPr lang="el-GR" sz="2000">
                <a:solidFill>
                  <a:srgbClr val="008000"/>
                </a:solidFill>
                <a:cs typeface="Arial" pitchFamily="34" charset="0"/>
              </a:rPr>
              <a:t>θ</a:t>
            </a:r>
            <a:r>
              <a:rPr lang="it-IT" sz="2000">
                <a:solidFill>
                  <a:srgbClr val="008000"/>
                </a:solidFill>
                <a:cs typeface="Arial" pitchFamily="34" charset="0"/>
              </a:rPr>
              <a:t> = 0</a:t>
            </a:r>
            <a:r>
              <a:rPr lang="en-US" sz="2000">
                <a:solidFill>
                  <a:srgbClr val="008000"/>
                </a:solidFill>
                <a:cs typeface="Arial" pitchFamily="34" charset="0"/>
              </a:rPr>
              <a:t>º, 180º</a:t>
            </a:r>
          </a:p>
        </p:txBody>
      </p:sp>
      <p:sp>
        <p:nvSpPr>
          <p:cNvPr id="139352" name="Line 88"/>
          <p:cNvSpPr>
            <a:spLocks noChangeShapeType="1"/>
          </p:cNvSpPr>
          <p:nvPr/>
        </p:nvSpPr>
        <p:spPr bwMode="auto">
          <a:xfrm>
            <a:off x="7581900" y="35083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53" name="Line 89"/>
          <p:cNvSpPr>
            <a:spLocks noChangeShapeType="1"/>
          </p:cNvSpPr>
          <p:nvPr/>
        </p:nvSpPr>
        <p:spPr bwMode="auto">
          <a:xfrm>
            <a:off x="7056438" y="353695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54" name="Line 90"/>
          <p:cNvSpPr>
            <a:spLocks noChangeShapeType="1"/>
          </p:cNvSpPr>
          <p:nvPr/>
        </p:nvSpPr>
        <p:spPr bwMode="auto">
          <a:xfrm>
            <a:off x="1692275" y="35734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 13</a:t>
            </a:r>
            <a:endParaRPr lang="en-US"/>
          </a:p>
        </p:txBody>
      </p:sp>
      <p:sp>
        <p:nvSpPr>
          <p:cNvPr id="9" name="Slide Number Placeholder 5"/>
          <p:cNvSpPr>
            <a:spLocks noGrp="1"/>
          </p:cNvSpPr>
          <p:nvPr>
            <p:ph type="sldNum" sz="quarter" idx="12"/>
          </p:nvPr>
        </p:nvSpPr>
        <p:spPr/>
        <p:txBody>
          <a:bodyPr/>
          <a:lstStyle/>
          <a:p>
            <a:fld id="{1164BFBD-F850-4FDC-B084-98A0ECB7A6F1}" type="slidenum">
              <a:rPr lang="en-US"/>
              <a:pPr/>
              <a:t>85</a:t>
            </a:fld>
            <a:endParaRPr lang="en-US"/>
          </a:p>
        </p:txBody>
      </p:sp>
      <p:sp>
        <p:nvSpPr>
          <p:cNvPr id="76802" name="Rectangle 2"/>
          <p:cNvSpPr>
            <a:spLocks noGrp="1" noChangeArrowheads="1"/>
          </p:cNvSpPr>
          <p:nvPr>
            <p:ph type="title"/>
          </p:nvPr>
        </p:nvSpPr>
        <p:spPr/>
        <p:txBody>
          <a:bodyPr/>
          <a:lstStyle/>
          <a:p>
            <a:r>
              <a:rPr lang="it-IT"/>
              <a:t>Fine dell’introduzione</a:t>
            </a:r>
          </a:p>
        </p:txBody>
      </p:sp>
      <p:pic>
        <p:nvPicPr>
          <p:cNvPr id="76807" name="Picture 7" descr="algeb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1223" y="1484784"/>
            <a:ext cx="5256212" cy="3557588"/>
          </a:xfrm>
          <a:prstGeom prst="rect">
            <a:avLst/>
          </a:prstGeom>
          <a:noFill/>
          <a:extLst>
            <a:ext uri="{909E8E84-426E-40DD-AFC4-6F175D3DCCD1}">
              <a14:hiddenFill xmlns:a14="http://schemas.microsoft.com/office/drawing/2010/main">
                <a:solidFill>
                  <a:srgbClr val="FFFFFF"/>
                </a:solidFill>
              </a14:hiddenFill>
            </a:ext>
          </a:extLst>
        </p:spPr>
      </p:pic>
      <p:pic>
        <p:nvPicPr>
          <p:cNvPr id="76810" name="Picture 10" descr="Plat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25538"/>
            <a:ext cx="2592388" cy="1485900"/>
          </a:xfrm>
          <a:prstGeom prst="rect">
            <a:avLst/>
          </a:prstGeom>
          <a:noFill/>
          <a:extLst>
            <a:ext uri="{909E8E84-426E-40DD-AFC4-6F175D3DCCD1}">
              <a14:hiddenFill xmlns:a14="http://schemas.microsoft.com/office/drawing/2010/main">
                <a:solidFill>
                  <a:srgbClr val="FFFFFF"/>
                </a:solidFill>
              </a14:hiddenFill>
            </a:ext>
          </a:extLst>
        </p:spPr>
      </p:pic>
      <p:sp>
        <p:nvSpPr>
          <p:cNvPr id="76811" name="Text Box 11"/>
          <p:cNvSpPr txBox="1">
            <a:spLocks noChangeArrowheads="1"/>
          </p:cNvSpPr>
          <p:nvPr/>
        </p:nvSpPr>
        <p:spPr bwMode="auto">
          <a:xfrm>
            <a:off x="3298501" y="940872"/>
            <a:ext cx="4032845" cy="369332"/>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it-IT" dirty="0"/>
              <a:t>Non entri chi è </a:t>
            </a:r>
            <a:r>
              <a:rPr lang="it-IT" dirty="0" smtClean="0"/>
              <a:t>digiuno </a:t>
            </a:r>
            <a:r>
              <a:rPr lang="it-IT" dirty="0"/>
              <a:t>di geometria</a:t>
            </a:r>
          </a:p>
        </p:txBody>
      </p:sp>
      <p:pic>
        <p:nvPicPr>
          <p:cNvPr id="76812" name="Picture 12" descr="raffaello scuola di ate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3" y="2852738"/>
            <a:ext cx="2571750" cy="367347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bwMode="auto">
          <a:xfrm flipV="1">
            <a:off x="2627784" y="1310204"/>
            <a:ext cx="670719" cy="678636"/>
          </a:xfrm>
          <a:prstGeom prst="straightConnector1">
            <a:avLst/>
          </a:prstGeom>
          <a:solidFill>
            <a:schemeClr val="accent1"/>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4160772" y="5157192"/>
            <a:ext cx="4037409" cy="1200329"/>
          </a:xfrm>
          <a:prstGeom prst="rect">
            <a:avLst/>
          </a:prstGeom>
          <a:noFill/>
          <a:ln>
            <a:solidFill>
              <a:srgbClr val="0070C0"/>
            </a:solidFill>
          </a:ln>
        </p:spPr>
        <p:txBody>
          <a:bodyPr wrap="square" rtlCol="0">
            <a:spAutoFit/>
          </a:bodyPr>
          <a:lstStyle/>
          <a:p>
            <a:r>
              <a:rPr lang="en-US" dirty="0" smtClean="0">
                <a:solidFill>
                  <a:srgbClr val="0070C0"/>
                </a:solidFill>
              </a:rPr>
              <a:t>If you are really bad at </a:t>
            </a:r>
            <a:r>
              <a:rPr lang="en-US" dirty="0" err="1" smtClean="0">
                <a:solidFill>
                  <a:srgbClr val="0070C0"/>
                </a:solidFill>
              </a:rPr>
              <a:t>maths</a:t>
            </a:r>
            <a:r>
              <a:rPr lang="en-US" dirty="0" smtClean="0">
                <a:solidFill>
                  <a:srgbClr val="0070C0"/>
                </a:solidFill>
              </a:rPr>
              <a:t>,</a:t>
            </a:r>
          </a:p>
          <a:p>
            <a:r>
              <a:rPr lang="en-US" dirty="0" smtClean="0">
                <a:solidFill>
                  <a:srgbClr val="0070C0"/>
                </a:solidFill>
              </a:rPr>
              <a:t>you can go into banking.</a:t>
            </a:r>
          </a:p>
          <a:p>
            <a:r>
              <a:rPr lang="en-US" dirty="0" smtClean="0">
                <a:solidFill>
                  <a:srgbClr val="0070C0"/>
                </a:solidFill>
              </a:rPr>
              <a:t>Marcus </a:t>
            </a:r>
            <a:r>
              <a:rPr lang="en-US" dirty="0" err="1" smtClean="0">
                <a:solidFill>
                  <a:srgbClr val="0070C0"/>
                </a:solidFill>
              </a:rPr>
              <a:t>Bridgestock</a:t>
            </a:r>
            <a:r>
              <a:rPr lang="en-US" dirty="0" smtClean="0">
                <a:solidFill>
                  <a:srgbClr val="0070C0"/>
                </a:solidFill>
              </a:rPr>
              <a:t> 2/03/2012,</a:t>
            </a:r>
          </a:p>
          <a:p>
            <a:r>
              <a:rPr lang="en-US" dirty="0" smtClean="0">
                <a:solidFill>
                  <a:srgbClr val="0070C0"/>
                </a:solidFill>
              </a:rPr>
              <a:t>in The Graham Norton Show, BBC1 </a:t>
            </a:r>
            <a:endParaRPr lang="en-GB"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11"/>
                                        </p:tgtEl>
                                        <p:attrNameLst>
                                          <p:attrName>style.visibility</p:attrName>
                                        </p:attrNameLst>
                                      </p:cBhvr>
                                      <p:to>
                                        <p:strVal val="visible"/>
                                      </p:to>
                                    </p:set>
                                    <p:anim calcmode="lin" valueType="num">
                                      <p:cBhvr additive="base">
                                        <p:cTn id="7" dur="500" fill="hold"/>
                                        <p:tgtEl>
                                          <p:spTgt spid="76811"/>
                                        </p:tgtEl>
                                        <p:attrNameLst>
                                          <p:attrName>ppt_x</p:attrName>
                                        </p:attrNameLst>
                                      </p:cBhvr>
                                      <p:tavLst>
                                        <p:tav tm="0">
                                          <p:val>
                                            <p:strVal val="#ppt_x"/>
                                          </p:val>
                                        </p:tav>
                                        <p:tav tm="100000">
                                          <p:val>
                                            <p:strVal val="#ppt_x"/>
                                          </p:val>
                                        </p:tav>
                                      </p:tavLst>
                                    </p:anim>
                                    <p:anim calcmode="lin" valueType="num">
                                      <p:cBhvr additive="base">
                                        <p:cTn id="8" dur="500" fill="hold"/>
                                        <p:tgtEl>
                                          <p:spTgt spid="768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 13</a:t>
            </a:r>
            <a:endParaRPr lang="en-US" dirty="0"/>
          </a:p>
        </p:txBody>
      </p:sp>
      <p:sp>
        <p:nvSpPr>
          <p:cNvPr id="10" name="Slide Number Placeholder 5"/>
          <p:cNvSpPr>
            <a:spLocks noGrp="1"/>
          </p:cNvSpPr>
          <p:nvPr>
            <p:ph type="sldNum" sz="quarter" idx="12"/>
          </p:nvPr>
        </p:nvSpPr>
        <p:spPr>
          <a:xfrm>
            <a:off x="5407306" y="6401322"/>
            <a:ext cx="2133600" cy="412750"/>
          </a:xfrm>
        </p:spPr>
        <p:txBody>
          <a:bodyPr/>
          <a:lstStyle/>
          <a:p>
            <a:fld id="{325D4D49-953F-4F56-A642-3BC36127A3B9}" type="slidenum">
              <a:rPr lang="en-US"/>
              <a:pPr/>
              <a:t>9</a:t>
            </a:fld>
            <a:endParaRPr lang="en-US" dirty="0"/>
          </a:p>
        </p:txBody>
      </p:sp>
      <p:sp>
        <p:nvSpPr>
          <p:cNvPr id="120834" name="Rectangle 2"/>
          <p:cNvSpPr>
            <a:spLocks noGrp="1" noChangeArrowheads="1"/>
          </p:cNvSpPr>
          <p:nvPr>
            <p:ph type="title"/>
          </p:nvPr>
        </p:nvSpPr>
        <p:spPr/>
        <p:txBody>
          <a:bodyPr/>
          <a:lstStyle/>
          <a:p>
            <a:r>
              <a:rPr lang="it-IT" dirty="0" smtClean="0"/>
              <a:t>1609-1610</a:t>
            </a:r>
            <a:endParaRPr lang="it-IT" dirty="0"/>
          </a:p>
        </p:txBody>
      </p:sp>
      <p:sp>
        <p:nvSpPr>
          <p:cNvPr id="120835" name="Rectangle 3"/>
          <p:cNvSpPr>
            <a:spLocks noGrp="1" noChangeArrowheads="1"/>
          </p:cNvSpPr>
          <p:nvPr>
            <p:ph type="body" idx="1"/>
          </p:nvPr>
        </p:nvSpPr>
        <p:spPr>
          <a:xfrm>
            <a:off x="179512" y="980728"/>
            <a:ext cx="8784976" cy="2376835"/>
          </a:xfrm>
        </p:spPr>
        <p:txBody>
          <a:bodyPr/>
          <a:lstStyle/>
          <a:p>
            <a:pPr>
              <a:lnSpc>
                <a:spcPct val="90000"/>
              </a:lnSpc>
            </a:pPr>
            <a:r>
              <a:rPr lang="it-IT" dirty="0"/>
              <a:t>una rivoluzione – si perdono corpi celesti perfetti e centralità della terra (</a:t>
            </a:r>
            <a:r>
              <a:rPr lang="it-IT" dirty="0" err="1"/>
              <a:t>Harriot</a:t>
            </a:r>
            <a:r>
              <a:rPr lang="it-IT" dirty="0"/>
              <a:t>, </a:t>
            </a:r>
            <a:r>
              <a:rPr lang="it-IT" u="sng" dirty="0" smtClean="0"/>
              <a:t>Galilei</a:t>
            </a:r>
            <a:r>
              <a:rPr lang="it-IT" dirty="0" smtClean="0"/>
              <a:t>, </a:t>
            </a:r>
            <a:r>
              <a:rPr lang="it-IT" dirty="0"/>
              <a:t>Keplero)</a:t>
            </a:r>
          </a:p>
          <a:p>
            <a:pPr lvl="1">
              <a:lnSpc>
                <a:spcPct val="90000"/>
              </a:lnSpc>
            </a:pPr>
            <a:r>
              <a:rPr lang="it-IT" dirty="0"/>
              <a:t>l’imperfezione della superficie lunare</a:t>
            </a:r>
          </a:p>
          <a:p>
            <a:pPr lvl="1">
              <a:lnSpc>
                <a:spcPct val="90000"/>
              </a:lnSpc>
            </a:pPr>
            <a:r>
              <a:rPr lang="it-IT" dirty="0"/>
              <a:t>i satelliti che ruotano intorno a Giove (</a:t>
            </a:r>
            <a:r>
              <a:rPr lang="it-IT" dirty="0">
                <a:solidFill>
                  <a:srgbClr val="FF3300"/>
                </a:solidFill>
              </a:rPr>
              <a:t>7 gennaio 1610</a:t>
            </a:r>
            <a:r>
              <a:rPr lang="it-IT" dirty="0"/>
              <a:t>)</a:t>
            </a:r>
          </a:p>
          <a:p>
            <a:pPr lvl="1">
              <a:lnSpc>
                <a:spcPct val="90000"/>
              </a:lnSpc>
            </a:pPr>
            <a:r>
              <a:rPr lang="it-IT" dirty="0"/>
              <a:t>anelli di Saturno, fasi di </a:t>
            </a:r>
            <a:r>
              <a:rPr lang="it-IT" dirty="0" smtClean="0"/>
              <a:t>Venere (</a:t>
            </a:r>
            <a:r>
              <a:rPr lang="it-IT" dirty="0" smtClean="0">
                <a:solidFill>
                  <a:srgbClr val="008000"/>
                </a:solidFill>
              </a:rPr>
              <a:t>11 dicembre 1610</a:t>
            </a:r>
            <a:r>
              <a:rPr lang="it-IT" dirty="0" smtClean="0"/>
              <a:t>), </a:t>
            </a:r>
            <a:r>
              <a:rPr lang="it-IT" dirty="0"/>
              <a:t>macchie solari</a:t>
            </a:r>
          </a:p>
        </p:txBody>
      </p:sp>
      <p:sp>
        <p:nvSpPr>
          <p:cNvPr id="120837" name="AutoShape 5"/>
          <p:cNvSpPr>
            <a:spLocks noChangeArrowheads="1"/>
          </p:cNvSpPr>
          <p:nvPr/>
        </p:nvSpPr>
        <p:spPr bwMode="auto">
          <a:xfrm>
            <a:off x="5940425" y="3357563"/>
            <a:ext cx="2447925" cy="259238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it-IT" b="1"/>
              <a:t>fino a </a:t>
            </a:r>
            <a:r>
              <a:rPr lang="en-US" b="1">
                <a:cs typeface="Arial" pitchFamily="34" charset="0"/>
              </a:rPr>
              <a:t>~1610 </a:t>
            </a:r>
          </a:p>
          <a:p>
            <a:r>
              <a:rPr lang="en-US" b="1">
                <a:cs typeface="Arial" pitchFamily="34" charset="0"/>
              </a:rPr>
              <a:t>osservazione </a:t>
            </a:r>
          </a:p>
          <a:p>
            <a:r>
              <a:rPr lang="en-US" b="1">
                <a:cs typeface="Arial" pitchFamily="34" charset="0"/>
              </a:rPr>
              <a:t>a occhio nudo, </a:t>
            </a:r>
          </a:p>
          <a:p>
            <a:r>
              <a:rPr lang="en-US" b="1">
                <a:cs typeface="Arial" pitchFamily="34" charset="0"/>
              </a:rPr>
              <a:t>~1 mm → 1 km, </a:t>
            </a:r>
          </a:p>
          <a:p>
            <a:r>
              <a:rPr lang="en-US" b="1">
                <a:cs typeface="Arial" pitchFamily="34" charset="0"/>
              </a:rPr>
              <a:t>poi </a:t>
            </a:r>
            <a:r>
              <a:rPr lang="en-US" b="1">
                <a:solidFill>
                  <a:srgbClr val="FF3300"/>
                </a:solidFill>
                <a:cs typeface="Arial" pitchFamily="34" charset="0"/>
              </a:rPr>
              <a:t>telescopio</a:t>
            </a:r>
            <a:r>
              <a:rPr lang="en-US" b="1">
                <a:cs typeface="Arial" pitchFamily="34" charset="0"/>
              </a:rPr>
              <a:t> </a:t>
            </a:r>
          </a:p>
          <a:p>
            <a:r>
              <a:rPr lang="en-US" b="1">
                <a:cs typeface="Arial" pitchFamily="34" charset="0"/>
              </a:rPr>
              <a:t>e</a:t>
            </a:r>
            <a:r>
              <a:rPr lang="en-US" b="1">
                <a:solidFill>
                  <a:srgbClr val="FF3300"/>
                </a:solidFill>
                <a:cs typeface="Arial" pitchFamily="34" charset="0"/>
              </a:rPr>
              <a:t> microscopio</a:t>
            </a:r>
            <a:r>
              <a:rPr lang="en-US" b="1">
                <a:cs typeface="Arial" pitchFamily="34" charset="0"/>
              </a:rPr>
              <a:t>:</a:t>
            </a:r>
          </a:p>
          <a:p>
            <a:r>
              <a:rPr lang="en-US" b="1">
                <a:cs typeface="Arial" pitchFamily="34" charset="0"/>
              </a:rPr>
              <a:t>il mondo appare</a:t>
            </a:r>
          </a:p>
          <a:p>
            <a:r>
              <a:rPr lang="en-US" b="1">
                <a:cs typeface="Arial" pitchFamily="34" charset="0"/>
              </a:rPr>
              <a:t>molto diverso</a:t>
            </a:r>
          </a:p>
        </p:txBody>
      </p:sp>
      <p:pic>
        <p:nvPicPr>
          <p:cNvPr id="120838" name="Picture 6" descr="LUNA1 disegni di galil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500438"/>
            <a:ext cx="2743200" cy="1285875"/>
          </a:xfrm>
          <a:prstGeom prst="rect">
            <a:avLst/>
          </a:prstGeom>
          <a:noFill/>
          <a:extLst>
            <a:ext uri="{909E8E84-426E-40DD-AFC4-6F175D3DCCD1}">
              <a14:hiddenFill xmlns:a14="http://schemas.microsoft.com/office/drawing/2010/main">
                <a:solidFill>
                  <a:srgbClr val="FFFFFF"/>
                </a:solidFill>
              </a14:hiddenFill>
            </a:ext>
          </a:extLst>
        </p:spPr>
      </p:pic>
      <p:sp>
        <p:nvSpPr>
          <p:cNvPr id="120840" name="AutoShape 8"/>
          <p:cNvSpPr>
            <a:spLocks noChangeArrowheads="1"/>
          </p:cNvSpPr>
          <p:nvPr/>
        </p:nvSpPr>
        <p:spPr bwMode="auto">
          <a:xfrm>
            <a:off x="755650" y="5013325"/>
            <a:ext cx="2520950" cy="93662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it-IT" b="1" dirty="0"/>
              <a:t>La luna disegnata</a:t>
            </a:r>
          </a:p>
          <a:p>
            <a:r>
              <a:rPr lang="it-IT" b="1" dirty="0"/>
              <a:t>da </a:t>
            </a:r>
            <a:r>
              <a:rPr lang="it-IT" b="1" dirty="0" smtClean="0"/>
              <a:t>Galilei</a:t>
            </a:r>
            <a:endParaRPr lang="it-IT" b="1" dirty="0"/>
          </a:p>
        </p:txBody>
      </p:sp>
      <p:pic>
        <p:nvPicPr>
          <p:cNvPr id="120841" name="Picture 9" descr="galile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3284538"/>
            <a:ext cx="190500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ezioni">
  <a:themeElements>
    <a:clrScheme name="lezio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zio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ezio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zion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zion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zion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zion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zion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zion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zion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zion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zion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zion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zion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69251</TotalTime>
  <Words>8454</Words>
  <Application>Microsoft Office PowerPoint</Application>
  <PresentationFormat>On-screen Show (4:3)</PresentationFormat>
  <Paragraphs>1096</Paragraphs>
  <Slides>85</Slides>
  <Notes>23</Notes>
  <HiddenSlides>1</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85</vt:i4>
      </vt:variant>
    </vt:vector>
  </HeadingPairs>
  <TitlesOfParts>
    <vt:vector size="89" baseType="lpstr">
      <vt:lpstr>lezioni</vt:lpstr>
      <vt:lpstr>Chart</vt:lpstr>
      <vt:lpstr>Equazione</vt:lpstr>
      <vt:lpstr>Equation</vt:lpstr>
      <vt:lpstr>Corso di Fisica per CTF</vt:lpstr>
      <vt:lpstr>Corso di Fisica per CTF</vt:lpstr>
      <vt:lpstr>Testi consigliati - Fisica</vt:lpstr>
      <vt:lpstr>URL consigliati - Fisica</vt:lpstr>
      <vt:lpstr>Lo scritto: i parziali</vt:lpstr>
      <vt:lpstr>Lo scritto: tradizionale</vt:lpstr>
      <vt:lpstr>Programma a blocchi - Fisica</vt:lpstr>
      <vt:lpstr>PowerPoint Presentation</vt:lpstr>
      <vt:lpstr>1609-1610</vt:lpstr>
      <vt:lpstr>Ancora sul ‘600</vt:lpstr>
      <vt:lpstr>Misura</vt:lpstr>
      <vt:lpstr>1° incontro con gli ordini di grandezza</vt:lpstr>
      <vt:lpstr>2o incontro con gli ordini di grandezza</vt:lpstr>
      <vt:lpstr>Domande e risposte </vt:lpstr>
      <vt:lpstr>Il mondo che ci circonda e la sua misura (I)</vt:lpstr>
      <vt:lpstr>Il mondo che ci circonda e la sua misura (II)</vt:lpstr>
      <vt:lpstr>Quello che la fisica è</vt:lpstr>
      <vt:lpstr>Definizione operativa di una grandezza fisica, processi di misura diretta (confronto) e indiretta </vt:lpstr>
      <vt:lpstr>Misura/definizione operativa di grandezza (2)</vt:lpstr>
      <vt:lpstr>Dimensioni delle grandezze fisiche</vt:lpstr>
      <vt:lpstr>Dimensioni delle grandezze fisiche/2</vt:lpstr>
      <vt:lpstr>Prefissi e notazioni</vt:lpstr>
      <vt:lpstr>Leggi, modelli, teorie</vt:lpstr>
      <vt:lpstr>Probabilità, preliminari</vt:lpstr>
      <vt:lpstr>Probabilità</vt:lpstr>
      <vt:lpstr>Definizioni di probabilità</vt:lpstr>
      <vt:lpstr>Probabilità condizionata</vt:lpstr>
      <vt:lpstr>Relazione fra eventi</vt:lpstr>
      <vt:lpstr>Altre definizioni</vt:lpstr>
      <vt:lpstr>Somma e prodotto di eventi</vt:lpstr>
      <vt:lpstr>Variabili aleatorie, distribuzioni di probabilità</vt:lpstr>
      <vt:lpstr>Distribuzioni di probabilità cumulative(*)</vt:lpstr>
      <vt:lpstr>Valore atteso</vt:lpstr>
      <vt:lpstr>Esercizio</vt:lpstr>
      <vt:lpstr>Probabilità classica</vt:lpstr>
      <vt:lpstr>Probabilità empirica</vt:lpstr>
      <vt:lpstr>Probabilità empirica/2</vt:lpstr>
      <vt:lpstr>Probabilità empirica/3</vt:lpstr>
      <vt:lpstr>Come si usa la probabilità – predizione</vt:lpstr>
      <vt:lpstr>Probabilità soggettiva(*)</vt:lpstr>
      <vt:lpstr>Teoremi sulla probabilità</vt:lpstr>
      <vt:lpstr>Teorema della somma</vt:lpstr>
      <vt:lpstr>Teorema del prodotto(*)</vt:lpstr>
      <vt:lpstr>Teorema della probabilità composta</vt:lpstr>
      <vt:lpstr>Esercizi</vt:lpstr>
      <vt:lpstr>Esercizio - predizione</vt:lpstr>
      <vt:lpstr>Teorema della probabilità totale(*)</vt:lpstr>
      <vt:lpstr>Teorema di Bayes(*)</vt:lpstr>
      <vt:lpstr>Esercizio sul teorema di Bayes(*)</vt:lpstr>
      <vt:lpstr>Soluzione(*)</vt:lpstr>
      <vt:lpstr>Trattamento in termini di frequenza(*)</vt:lpstr>
      <vt:lpstr>Misura di grandezze fisiche</vt:lpstr>
      <vt:lpstr>Misure dirette e indirette(*) </vt:lpstr>
      <vt:lpstr>Misure ed errori di misura (incertezze)</vt:lpstr>
      <vt:lpstr>Istogrammi di frequenza</vt:lpstr>
      <vt:lpstr>Errori di misura (1)</vt:lpstr>
      <vt:lpstr>Deviazione standard</vt:lpstr>
      <vt:lpstr>Errori di misura (2): assoluti e relativi</vt:lpstr>
      <vt:lpstr>Verso un’interpretazione probabilistica</vt:lpstr>
      <vt:lpstr>Funzione di Gauss</vt:lpstr>
      <vt:lpstr>Errori di misura (3): interpretazione probabilistica</vt:lpstr>
      <vt:lpstr>La distribuzione normale standardizzata(*)</vt:lpstr>
      <vt:lpstr>Errori di misura (4)</vt:lpstr>
      <vt:lpstr>Precisione e accuratezza</vt:lpstr>
      <vt:lpstr>Notazione scientifica e cifre significative</vt:lpstr>
      <vt:lpstr>Notazione scientifica e cifre significative (2)</vt:lpstr>
      <vt:lpstr>Cifre significative (3)</vt:lpstr>
      <vt:lpstr>Cifre significative (4)</vt:lpstr>
      <vt:lpstr>Appendice sull’uso della calcolatrice (*)</vt:lpstr>
      <vt:lpstr>Grandezze fondamentali e derivate</vt:lpstr>
      <vt:lpstr>Le grandezze fondamentali della meccanica:  L, T, M </vt:lpstr>
      <vt:lpstr>Unità di misura delle grandezze fondamentali (*)</vt:lpstr>
      <vt:lpstr>Sistemi di unità di misura</vt:lpstr>
      <vt:lpstr>Sistemi di unità di misura (2)</vt:lpstr>
      <vt:lpstr>Quello che la fisica non è (*)</vt:lpstr>
      <vt:lpstr>Grandezze scalari e vettoriali</vt:lpstr>
      <vt:lpstr>Aula di V. dello Scalo (Lez. ACI) ed es. di spostamenti  ( → ) per arrivarci</vt:lpstr>
      <vt:lpstr>PowerPoint Presentation</vt:lpstr>
      <vt:lpstr>PowerPoint Presentation</vt:lpstr>
      <vt:lpstr>PowerPoint Presentation</vt:lpstr>
      <vt:lpstr>Operazioni coi vettori (3)</vt:lpstr>
      <vt:lpstr>Operazioni coi vettori (4) (*)</vt:lpstr>
      <vt:lpstr>Operazioni coi vettori (5)</vt:lpstr>
      <vt:lpstr>Operazioni coi vettori (6)</vt:lpstr>
      <vt:lpstr>Fine dell’introduzione</vt:lpstr>
    </vt:vector>
  </TitlesOfParts>
  <Company>infn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navarria</dc:creator>
  <cp:lastModifiedBy>francesco</cp:lastModifiedBy>
  <cp:revision>160</cp:revision>
  <dcterms:created xsi:type="dcterms:W3CDTF">2006-02-28T22:04:22Z</dcterms:created>
  <dcterms:modified xsi:type="dcterms:W3CDTF">2013-03-20T17:55:42Z</dcterms:modified>
</cp:coreProperties>
</file>