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2"/>
  </p:notesMasterIdLst>
  <p:sldIdLst>
    <p:sldId id="256" r:id="rId2"/>
    <p:sldId id="360" r:id="rId3"/>
    <p:sldId id="361" r:id="rId4"/>
    <p:sldId id="362" r:id="rId5"/>
    <p:sldId id="356" r:id="rId6"/>
    <p:sldId id="363" r:id="rId7"/>
    <p:sldId id="364" r:id="rId8"/>
    <p:sldId id="365" r:id="rId9"/>
    <p:sldId id="368" r:id="rId10"/>
    <p:sldId id="369" r:id="rId11"/>
    <p:sldId id="371" r:id="rId12"/>
    <p:sldId id="370" r:id="rId13"/>
    <p:sldId id="372" r:id="rId14"/>
    <p:sldId id="373" r:id="rId15"/>
    <p:sldId id="374" r:id="rId16"/>
    <p:sldId id="375" r:id="rId17"/>
    <p:sldId id="376" r:id="rId18"/>
    <p:sldId id="377" r:id="rId19"/>
    <p:sldId id="378" r:id="rId20"/>
    <p:sldId id="379" r:id="rId21"/>
    <p:sldId id="380" r:id="rId22"/>
    <p:sldId id="381" r:id="rId23"/>
    <p:sldId id="403" r:id="rId24"/>
    <p:sldId id="384" r:id="rId25"/>
    <p:sldId id="493" r:id="rId26"/>
    <p:sldId id="494" r:id="rId27"/>
    <p:sldId id="504" r:id="rId28"/>
    <p:sldId id="495" r:id="rId29"/>
    <p:sldId id="397" r:id="rId30"/>
    <p:sldId id="398" r:id="rId31"/>
    <p:sldId id="399" r:id="rId32"/>
    <p:sldId id="500" r:id="rId33"/>
    <p:sldId id="401" r:id="rId34"/>
    <p:sldId id="402" r:id="rId35"/>
    <p:sldId id="405" r:id="rId36"/>
    <p:sldId id="501" r:id="rId37"/>
    <p:sldId id="502" r:id="rId38"/>
    <p:sldId id="428" r:id="rId39"/>
    <p:sldId id="427" r:id="rId40"/>
    <p:sldId id="429" r:id="rId41"/>
    <p:sldId id="496" r:id="rId42"/>
    <p:sldId id="436" r:id="rId43"/>
    <p:sldId id="437" r:id="rId44"/>
    <p:sldId id="503" r:id="rId45"/>
    <p:sldId id="412" r:id="rId46"/>
    <p:sldId id="413" r:id="rId47"/>
    <p:sldId id="499" r:id="rId48"/>
    <p:sldId id="433" r:id="rId49"/>
    <p:sldId id="434" r:id="rId50"/>
    <p:sldId id="505" r:id="rId51"/>
    <p:sldId id="497" r:id="rId52"/>
    <p:sldId id="414" r:id="rId53"/>
    <p:sldId id="420" r:id="rId54"/>
    <p:sldId id="421" r:id="rId55"/>
    <p:sldId id="422" r:id="rId56"/>
    <p:sldId id="423" r:id="rId57"/>
    <p:sldId id="424" r:id="rId58"/>
    <p:sldId id="435" r:id="rId59"/>
    <p:sldId id="438" r:id="rId60"/>
    <p:sldId id="457" r:id="rId61"/>
    <p:sldId id="458" r:id="rId62"/>
    <p:sldId id="439" r:id="rId63"/>
    <p:sldId id="440" r:id="rId64"/>
    <p:sldId id="441" r:id="rId65"/>
    <p:sldId id="442" r:id="rId66"/>
    <p:sldId id="443" r:id="rId67"/>
    <p:sldId id="444" r:id="rId68"/>
    <p:sldId id="506" r:id="rId69"/>
    <p:sldId id="448" r:id="rId70"/>
    <p:sldId id="459" r:id="rId71"/>
    <p:sldId id="460" r:id="rId72"/>
    <p:sldId id="449" r:id="rId73"/>
    <p:sldId id="450" r:id="rId74"/>
    <p:sldId id="451" r:id="rId75"/>
    <p:sldId id="446" r:id="rId76"/>
    <p:sldId id="453" r:id="rId77"/>
    <p:sldId id="454" r:id="rId78"/>
    <p:sldId id="455" r:id="rId79"/>
    <p:sldId id="456" r:id="rId80"/>
    <p:sldId id="452" r:id="rId81"/>
    <p:sldId id="507" r:id="rId82"/>
    <p:sldId id="463" r:id="rId83"/>
    <p:sldId id="508" r:id="rId84"/>
    <p:sldId id="461" r:id="rId85"/>
    <p:sldId id="464" r:id="rId86"/>
    <p:sldId id="498" r:id="rId87"/>
    <p:sldId id="465" r:id="rId88"/>
    <p:sldId id="466" r:id="rId89"/>
    <p:sldId id="469" r:id="rId90"/>
    <p:sldId id="470" r:id="rId91"/>
    <p:sldId id="471" r:id="rId92"/>
    <p:sldId id="473" r:id="rId93"/>
    <p:sldId id="474" r:id="rId94"/>
    <p:sldId id="479" r:id="rId95"/>
    <p:sldId id="475" r:id="rId96"/>
    <p:sldId id="476" r:id="rId97"/>
    <p:sldId id="480" r:id="rId98"/>
    <p:sldId id="478" r:id="rId99"/>
    <p:sldId id="481" r:id="rId100"/>
    <p:sldId id="483" r:id="rId101"/>
    <p:sldId id="509" r:id="rId102"/>
    <p:sldId id="484" r:id="rId103"/>
    <p:sldId id="485" r:id="rId104"/>
    <p:sldId id="486" r:id="rId105"/>
    <p:sldId id="482" r:id="rId106"/>
    <p:sldId id="487" r:id="rId107"/>
    <p:sldId id="488" r:id="rId108"/>
    <p:sldId id="489" r:id="rId109"/>
    <p:sldId id="490" r:id="rId110"/>
    <p:sldId id="491" r:id="rId111"/>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00"/>
    <a:srgbClr val="F6C0A8"/>
    <a:srgbClr val="008000"/>
    <a:srgbClr val="FF3300"/>
    <a:srgbClr val="CC00FF"/>
    <a:srgbClr val="CC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89017" autoAdjust="0"/>
  </p:normalViewPr>
  <p:slideViewPr>
    <p:cSldViewPr>
      <p:cViewPr varScale="1">
        <p:scale>
          <a:sx n="74" d="100"/>
          <a:sy n="74" d="100"/>
        </p:scale>
        <p:origin x="-66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36" y="276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FB8D5D5C-6FB9-49D5-93CB-64E11D05BAF4}" type="slidenum">
              <a:rPr lang="en-US"/>
              <a:pPr/>
              <a:t>‹#›</a:t>
            </a:fld>
            <a:endParaRPr lang="en-US"/>
          </a:p>
        </p:txBody>
      </p:sp>
    </p:spTree>
    <p:extLst>
      <p:ext uri="{BB962C8B-B14F-4D97-AF65-F5344CB8AC3E}">
        <p14:creationId xmlns:p14="http://schemas.microsoft.com/office/powerpoint/2010/main" val="72340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High_jum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Edwin_Hubble#cite_note-0" TargetMode="External"/><Relationship Id="rId4" Type="http://schemas.openxmlformats.org/officeDocument/2006/relationships/hyperlink" Target="http://en.wikipedia.org/wiki/Illinoi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fr.wikipedia.org/wiki/Dilatation" TargetMode="External"/><Relationship Id="rId3" Type="http://schemas.openxmlformats.org/officeDocument/2006/relationships/hyperlink" Target="http://fr.wikipedia.org/wiki/Cristal" TargetMode="External"/><Relationship Id="rId7" Type="http://schemas.openxmlformats.org/officeDocument/2006/relationships/hyperlink" Target="http://fr.wikipedia.org/wiki/Entropie" TargetMode="External"/><Relationship Id="rId2" Type="http://schemas.openxmlformats.org/officeDocument/2006/relationships/slide" Target="../slides/slide107.xml"/><Relationship Id="rId1" Type="http://schemas.openxmlformats.org/officeDocument/2006/relationships/notesMaster" Target="../notesMasters/notesMaster1.xml"/><Relationship Id="rId6" Type="http://schemas.openxmlformats.org/officeDocument/2006/relationships/hyperlink" Target="http://fr.wikipedia.org/wiki/Polym%C3%A8re" TargetMode="External"/><Relationship Id="rId5" Type="http://schemas.openxmlformats.org/officeDocument/2006/relationships/hyperlink" Target="http://fr.wikipedia.org/wiki/Potentiel_interatomique" TargetMode="External"/><Relationship Id="rId4" Type="http://schemas.openxmlformats.org/officeDocument/2006/relationships/hyperlink" Target="http://fr.wikipedia.org/wiki/D%C3%A9riv%C3%A9e_second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4C9D0-FB0B-47F5-84FF-11D648E3906D}" type="slidenum">
              <a:rPr lang="en-US"/>
              <a:pPr/>
              <a:t>3</a:t>
            </a:fld>
            <a:endParaRPr lang="en-US"/>
          </a:p>
        </p:txBody>
      </p:sp>
      <p:sp>
        <p:nvSpPr>
          <p:cNvPr id="372738" name="Rectangle 2"/>
          <p:cNvSpPr>
            <a:spLocks noGrp="1" noRot="1" noChangeAspect="1" noChangeArrowheads="1" noTextEdit="1"/>
          </p:cNvSpPr>
          <p:nvPr>
            <p:ph type="sldImg"/>
          </p:nvPr>
        </p:nvSpPr>
        <p:spPr>
          <a:xfrm>
            <a:off x="992188" y="768350"/>
            <a:ext cx="5114925" cy="3836988"/>
          </a:xfrm>
          <a:ln/>
        </p:spPr>
      </p:sp>
      <p:sp>
        <p:nvSpPr>
          <p:cNvPr id="372739" name="Rectangle 3"/>
          <p:cNvSpPr>
            <a:spLocks noGrp="1" noChangeArrowheads="1"/>
          </p:cNvSpPr>
          <p:nvPr>
            <p:ph type="body" idx="1"/>
          </p:nvPr>
        </p:nvSpPr>
        <p:spPr/>
        <p:txBody>
          <a:bodyPr/>
          <a:lstStyle/>
          <a:p>
            <a:r>
              <a:rPr lang="it-IT"/>
              <a:t>In his younger days he was noted more for his athletic prowess than his intellectual abilities, although he did earn good grades in every subject except for spelling. He won seven first places and a third place in a single high school track meet in 1906. That year he also set a state record for </a:t>
            </a:r>
            <a:r>
              <a:rPr lang="it-IT">
                <a:hlinkClick r:id="rId3" tooltip="High jump"/>
              </a:rPr>
              <a:t>high jump</a:t>
            </a:r>
            <a:r>
              <a:rPr lang="it-IT"/>
              <a:t> in </a:t>
            </a:r>
            <a:r>
              <a:rPr lang="it-IT">
                <a:hlinkClick r:id="rId4" tooltip="Illinois"/>
              </a:rPr>
              <a:t>Illinois</a:t>
            </a:r>
            <a:r>
              <a:rPr lang="it-IT"/>
              <a:t>. Another of his personal interests was dry-fly fishing, and he practiced amateur boxing as well</a:t>
            </a:r>
            <a:r>
              <a:rPr lang="it-IT">
                <a:hlinkClick r:id="rId5"/>
              </a:rPr>
              <a:t>[1]</a:t>
            </a:r>
            <a:r>
              <a:rPr lang="it-IT"/>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F72AF-3441-4F3C-A295-2C0920199515}" type="slidenum">
              <a:rPr lang="en-US"/>
              <a:pPr/>
              <a:t>63</a:t>
            </a:fld>
            <a:endParaRPr lang="en-US"/>
          </a:p>
        </p:txBody>
      </p:sp>
      <p:sp>
        <p:nvSpPr>
          <p:cNvPr id="382978" name="Rectangle 2"/>
          <p:cNvSpPr>
            <a:spLocks noGrp="1" noRot="1" noChangeAspect="1" noChangeArrowheads="1" noTextEdit="1"/>
          </p:cNvSpPr>
          <p:nvPr>
            <p:ph type="sldImg"/>
          </p:nvPr>
        </p:nvSpPr>
        <p:spPr>
          <a:xfrm>
            <a:off x="992188" y="768350"/>
            <a:ext cx="5114925" cy="3836988"/>
          </a:xfrm>
          <a:ln/>
        </p:spPr>
      </p:sp>
      <p:sp>
        <p:nvSpPr>
          <p:cNvPr id="382979" name="Rectangle 3"/>
          <p:cNvSpPr>
            <a:spLocks noGrp="1" noChangeArrowheads="1"/>
          </p:cNvSpPr>
          <p:nvPr>
            <p:ph type="body" idx="1"/>
          </p:nvPr>
        </p:nvSpPr>
        <p:spPr/>
        <p:txBody>
          <a:bodyPr/>
          <a:lstStyle/>
          <a:p>
            <a:r>
              <a:rPr lang="it-IT"/>
              <a:t>Un vagone ferroviario di massa m1 = 0.3974E+05 kg si muove ad una velocità v1 = 9.218 km/h e va a urtare un altro vagone di massa m2 = 0.2784E+05 kg, che si sta muovendo nella stessa direzione con velocità v2 = 1.270 m/s. Nell'urto i due vagoni rimangono uniti. Trovare la velocità finale dei vagoni dopo l'urto.</a:t>
            </a:r>
          </a:p>
          <a:p>
            <a:r>
              <a:rPr lang="it-IT"/>
              <a:t> </a:t>
            </a:r>
          </a:p>
          <a:p>
            <a:r>
              <a:rPr lang="it-IT"/>
              <a:t>Formula risolutiva: v = (m1·v1+m2·v2) / (m1+m2)</a:t>
            </a:r>
          </a:p>
          <a:p>
            <a:r>
              <a:rPr lang="it-IT"/>
              <a:t>Velocità = 0.2029E+01 m/s </a:t>
            </a:r>
          </a:p>
          <a:p>
            <a:endParaRPr lang="it-IT"/>
          </a:p>
          <a:p>
            <a:r>
              <a:rPr lang="it-IT"/>
              <a:t>Una bilia, che scorre su un piano liscio orizzontale con una velocità v1 = 0.342E+03 cm/sec, urta un'altra bilia ferma. Nell'urto la prima bilia si ferma e la seconda, che ha una massa m2 = 0.119E+04 g, si mette in moto con una velocità v2 = 8.4 km/h. Calcolare la massa della prima bilia. </a:t>
            </a:r>
          </a:p>
          <a:p>
            <a:endParaRPr lang="it-IT"/>
          </a:p>
          <a:p>
            <a:r>
              <a:rPr lang="it-IT"/>
              <a:t>Dalla conservazione della quantità di moto: m1 = m2·v2 / v1 </a:t>
            </a:r>
          </a:p>
          <a:p>
            <a:r>
              <a:rPr lang="it-IT"/>
              <a:t>Massa bilia no 1 = 0.812E+03 g </a:t>
            </a:r>
          </a:p>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D24B-04A5-42F3-8F8E-8A5B1373B1AD}" type="slidenum">
              <a:rPr lang="en-US"/>
              <a:pPr/>
              <a:t>65</a:t>
            </a:fld>
            <a:endParaRPr lang="en-US"/>
          </a:p>
        </p:txBody>
      </p:sp>
      <p:sp>
        <p:nvSpPr>
          <p:cNvPr id="398338" name="Rectangle 2"/>
          <p:cNvSpPr>
            <a:spLocks noGrp="1" noRot="1" noChangeAspect="1" noChangeArrowheads="1" noTextEdit="1"/>
          </p:cNvSpPr>
          <p:nvPr>
            <p:ph type="sldImg"/>
          </p:nvPr>
        </p:nvSpPr>
        <p:spPr>
          <a:xfrm>
            <a:off x="992188" y="768350"/>
            <a:ext cx="5114925" cy="3836988"/>
          </a:xfrm>
          <a:ln/>
        </p:spPr>
      </p:sp>
      <p:sp>
        <p:nvSpPr>
          <p:cNvPr id="398339" name="Rectangle 3"/>
          <p:cNvSpPr>
            <a:spLocks noGrp="1" noChangeArrowheads="1"/>
          </p:cNvSpPr>
          <p:nvPr>
            <p:ph type="body" idx="1"/>
          </p:nvPr>
        </p:nvSpPr>
        <p:spPr/>
        <p:txBody>
          <a:bodyPr/>
          <a:lstStyle/>
          <a:p>
            <a:r>
              <a:rPr lang="it-IT" dirty="0"/>
              <a:t>il fatto che </a:t>
            </a:r>
            <a:r>
              <a:rPr lang="el-GR" dirty="0">
                <a:cs typeface="Arial" pitchFamily="34" charset="0"/>
              </a:rPr>
              <a:t>μ</a:t>
            </a:r>
            <a:r>
              <a:rPr lang="it-IT" baseline="-25000" dirty="0">
                <a:cs typeface="Arial" pitchFamily="34" charset="0"/>
              </a:rPr>
              <a:t>c</a:t>
            </a:r>
            <a:r>
              <a:rPr lang="it-IT" dirty="0">
                <a:cs typeface="Arial" pitchFamily="34" charset="0"/>
              </a:rPr>
              <a:t> &lt; </a:t>
            </a:r>
            <a:r>
              <a:rPr lang="el-GR" dirty="0">
                <a:cs typeface="Arial" pitchFamily="34" charset="0"/>
              </a:rPr>
              <a:t>μ</a:t>
            </a:r>
            <a:r>
              <a:rPr lang="it-IT" baseline="-25000" dirty="0">
                <a:cs typeface="Arial" pitchFamily="34" charset="0"/>
              </a:rPr>
              <a:t>s</a:t>
            </a:r>
            <a:r>
              <a:rPr lang="it-IT" dirty="0">
                <a:cs typeface="Arial" pitchFamily="34" charset="0"/>
              </a:rPr>
              <a:t> si manifesta drammaticamente quando una macchina comincia a slittare in curva: si perde il controllo della </a:t>
            </a:r>
            <a:r>
              <a:rPr lang="it-IT" dirty="0" smtClean="0">
                <a:cs typeface="Arial" pitchFamily="34" charset="0"/>
              </a:rPr>
              <a:t>macchina, in effetti bisogna considerare anche l’attrito volente (con coefficienti molto elevati</a:t>
            </a:r>
            <a:r>
              <a:rPr lang="it-IT" baseline="0" dirty="0" smtClean="0">
                <a:cs typeface="Arial" pitchFamily="34" charset="0"/>
              </a:rPr>
              <a:t> 5-10 e con la ruota che </a:t>
            </a:r>
            <a:r>
              <a:rPr lang="it-IT" baseline="0" dirty="0" err="1" smtClean="0">
                <a:cs typeface="Arial" pitchFamily="34" charset="0"/>
              </a:rPr>
              <a:t>e`</a:t>
            </a:r>
            <a:r>
              <a:rPr lang="it-IT" baseline="0" dirty="0" smtClean="0">
                <a:cs typeface="Arial" pitchFamily="34" charset="0"/>
              </a:rPr>
              <a:t> istantaneamente ferma)</a:t>
            </a:r>
            <a:endParaRPr lang="it-IT" dirty="0">
              <a:cs typeface="Arial" pitchFamily="34" charset="0"/>
            </a:endParaRPr>
          </a:p>
          <a:p>
            <a:r>
              <a:rPr lang="it-IT" dirty="0">
                <a:cs typeface="Arial" pitchFamily="34" charset="0"/>
              </a:rPr>
              <a:t>curva non rialzata: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el-GR" dirty="0">
                <a:cs typeface="Arial" pitchFamily="34" charset="0"/>
              </a:rPr>
              <a:t>μ</a:t>
            </a:r>
            <a:r>
              <a:rPr lang="it-IT" baseline="-25000" dirty="0" err="1">
                <a:cs typeface="Arial" pitchFamily="34" charset="0"/>
              </a:rPr>
              <a:t>s</a:t>
            </a:r>
            <a:r>
              <a:rPr lang="it-IT" dirty="0" err="1">
                <a:cs typeface="Arial" pitchFamily="34" charset="0"/>
              </a:rPr>
              <a:t>N</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mg</a:t>
            </a:r>
            <a:r>
              <a:rPr lang="it-IT" dirty="0">
                <a:cs typeface="Arial" pitchFamily="34" charset="0"/>
              </a:rPr>
              <a:t>  (conta l’attrito statico, </a:t>
            </a:r>
            <a:r>
              <a:rPr lang="it-IT" dirty="0" err="1">
                <a:cs typeface="Arial" pitchFamily="34" charset="0"/>
              </a:rPr>
              <a:t>perchè</a:t>
            </a:r>
            <a:r>
              <a:rPr lang="it-IT" dirty="0">
                <a:cs typeface="Arial" pitchFamily="34" charset="0"/>
              </a:rPr>
              <a:t> il pneumatico è </a:t>
            </a:r>
            <a:r>
              <a:rPr lang="it-IT" dirty="0" err="1">
                <a:cs typeface="Arial" pitchFamily="34" charset="0"/>
              </a:rPr>
              <a:t>instantaneamente</a:t>
            </a:r>
            <a:r>
              <a:rPr lang="it-IT" dirty="0">
                <a:cs typeface="Arial" pitchFamily="34" charset="0"/>
              </a:rPr>
              <a:t> fermo)   →  </a:t>
            </a:r>
            <a:r>
              <a:rPr lang="el-GR" dirty="0">
                <a:cs typeface="Arial" pitchFamily="34" charset="0"/>
              </a:rPr>
              <a:t>μ</a:t>
            </a:r>
            <a:r>
              <a:rPr lang="it-IT" baseline="-25000" dirty="0">
                <a:cs typeface="Arial" pitchFamily="34" charset="0"/>
              </a:rPr>
              <a:t>s</a:t>
            </a:r>
            <a:r>
              <a:rPr lang="it-IT" dirty="0">
                <a:cs typeface="Arial" pitchFamily="34" charset="0"/>
              </a:rPr>
              <a:t> = v</a:t>
            </a:r>
            <a:r>
              <a:rPr lang="it-IT" baseline="30000" dirty="0">
                <a:cs typeface="Arial" pitchFamily="34" charset="0"/>
              </a:rPr>
              <a:t>2</a:t>
            </a:r>
            <a:r>
              <a:rPr lang="it-IT" dirty="0">
                <a:cs typeface="Arial" pitchFamily="34" charset="0"/>
              </a:rPr>
              <a:t>/(</a:t>
            </a:r>
            <a:r>
              <a:rPr lang="it-IT" dirty="0" err="1">
                <a:cs typeface="Arial" pitchFamily="34" charset="0"/>
              </a:rPr>
              <a:t>Rg</a:t>
            </a:r>
            <a:r>
              <a:rPr lang="it-IT" dirty="0">
                <a:cs typeface="Arial" pitchFamily="34" charset="0"/>
              </a:rPr>
              <a:t>)  che gioca il ruolo di tg</a:t>
            </a:r>
            <a:r>
              <a:rPr lang="el-GR" dirty="0">
                <a:cs typeface="Arial" pitchFamily="34" charset="0"/>
              </a:rPr>
              <a:t>α</a:t>
            </a:r>
            <a:r>
              <a:rPr lang="it-IT" dirty="0">
                <a:cs typeface="Arial" pitchFamily="34" charset="0"/>
              </a:rPr>
              <a:t> per la curva rialzata, ossia   v</a:t>
            </a:r>
            <a:r>
              <a:rPr lang="it-IT" baseline="30000" dirty="0">
                <a:cs typeface="Arial" pitchFamily="34" charset="0"/>
              </a:rPr>
              <a:t>2</a:t>
            </a:r>
            <a:r>
              <a:rPr lang="it-IT" baseline="-25000" dirty="0">
                <a:cs typeface="Arial" pitchFamily="34" charset="0"/>
              </a:rPr>
              <a:t>max</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Rg</a:t>
            </a:r>
            <a:r>
              <a:rPr lang="it-IT" dirty="0">
                <a:cs typeface="Arial" pitchFamily="34" charset="0"/>
              </a:rPr>
              <a:t>  appena la macchina comincia a pattinare </a:t>
            </a:r>
            <a:r>
              <a:rPr lang="el-GR" dirty="0">
                <a:cs typeface="Arial" pitchFamily="34" charset="0"/>
              </a:rPr>
              <a:t>μ</a:t>
            </a:r>
            <a:r>
              <a:rPr lang="it-IT" baseline="-25000" dirty="0">
                <a:cs typeface="Arial" pitchFamily="34" charset="0"/>
              </a:rPr>
              <a:t>s</a:t>
            </a:r>
            <a:r>
              <a:rPr lang="it-IT" dirty="0">
                <a:cs typeface="Arial" pitchFamily="34" charset="0"/>
              </a:rPr>
              <a:t> </a:t>
            </a:r>
            <a:r>
              <a:rPr lang="el-GR" dirty="0">
                <a:cs typeface="Arial" pitchFamily="34" charset="0"/>
              </a:rPr>
              <a:t>→</a:t>
            </a:r>
            <a:r>
              <a:rPr lang="it-IT" dirty="0">
                <a:cs typeface="Arial" pitchFamily="34" charset="0"/>
              </a:rPr>
              <a:t> </a:t>
            </a:r>
            <a:r>
              <a:rPr lang="el-GR" dirty="0">
                <a:cs typeface="Arial" pitchFamily="34" charset="0"/>
              </a:rPr>
              <a:t>μ</a:t>
            </a:r>
            <a:r>
              <a:rPr lang="it-IT" baseline="-25000" dirty="0">
                <a:cs typeface="Arial" pitchFamily="34" charset="0"/>
              </a:rPr>
              <a:t>c</a:t>
            </a:r>
            <a:r>
              <a:rPr lang="it-IT" dirty="0">
                <a:cs typeface="Arial" pitchFamily="34" charset="0"/>
              </a:rPr>
              <a:t> e le cose peggiorano</a:t>
            </a:r>
            <a:endParaRPr lang="el-GR" dirty="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BB63E-0244-4C62-82DB-89B205B0F0B3}" type="slidenum">
              <a:rPr lang="en-US"/>
              <a:pPr/>
              <a:t>86</a:t>
            </a:fld>
            <a:endParaRPr lang="en-US"/>
          </a:p>
        </p:txBody>
      </p:sp>
      <p:sp>
        <p:nvSpPr>
          <p:cNvPr id="386050" name="Rectangle 2"/>
          <p:cNvSpPr>
            <a:spLocks noGrp="1" noRot="1" noChangeAspect="1" noChangeArrowheads="1" noTextEdit="1"/>
          </p:cNvSpPr>
          <p:nvPr>
            <p:ph type="sldImg"/>
          </p:nvPr>
        </p:nvSpPr>
        <p:spPr>
          <a:xfrm>
            <a:off x="992188" y="768350"/>
            <a:ext cx="5114925" cy="3836988"/>
          </a:xfrm>
          <a:ln/>
        </p:spPr>
      </p:sp>
      <p:sp>
        <p:nvSpPr>
          <p:cNvPr id="386051" name="Rectangle 3"/>
          <p:cNvSpPr>
            <a:spLocks noGrp="1" noChangeArrowheads="1"/>
          </p:cNvSpPr>
          <p:nvPr>
            <p:ph type="body" idx="1"/>
          </p:nvPr>
        </p:nvSpPr>
        <p:spPr/>
        <p:txBody>
          <a:bodyPr/>
          <a:lstStyle/>
          <a:p>
            <a:r>
              <a:rPr lang="it-IT"/>
              <a:t>M</a:t>
            </a:r>
            <a:r>
              <a:rPr lang="it-IT" baseline="-25000"/>
              <a:t>s</a:t>
            </a:r>
            <a:r>
              <a:rPr lang="it-IT"/>
              <a:t> = 1.988 10</a:t>
            </a:r>
            <a:r>
              <a:rPr lang="it-IT" sz="1000" baseline="30000"/>
              <a:t>30</a:t>
            </a:r>
            <a:r>
              <a:rPr lang="it-IT"/>
              <a:t> kg    R</a:t>
            </a:r>
            <a:r>
              <a:rPr lang="it-IT" baseline="-25000"/>
              <a:t>s</a:t>
            </a:r>
            <a:r>
              <a:rPr lang="it-IT"/>
              <a:t> = 6.955 10</a:t>
            </a:r>
            <a:r>
              <a:rPr lang="it-IT" baseline="30000"/>
              <a:t>8</a:t>
            </a:r>
            <a:r>
              <a:rPr lang="it-IT"/>
              <a:t> 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B8B76-ED6B-40B0-8093-1D832CA4F8DA}" type="slidenum">
              <a:rPr lang="en-US"/>
              <a:pPr/>
              <a:t>88</a:t>
            </a:fld>
            <a:endParaRPr lang="en-US"/>
          </a:p>
        </p:txBody>
      </p:sp>
      <p:sp>
        <p:nvSpPr>
          <p:cNvPr id="387074" name="Rectangle 2"/>
          <p:cNvSpPr>
            <a:spLocks noGrp="1" noRot="1" noChangeAspect="1" noChangeArrowheads="1" noTextEdit="1"/>
          </p:cNvSpPr>
          <p:nvPr>
            <p:ph type="sldImg"/>
          </p:nvPr>
        </p:nvSpPr>
        <p:spPr>
          <a:xfrm>
            <a:off x="992188" y="768350"/>
            <a:ext cx="5114925" cy="3836988"/>
          </a:xfrm>
          <a:ln/>
        </p:spPr>
      </p:sp>
      <p:sp>
        <p:nvSpPr>
          <p:cNvPr id="387075" name="Rectangle 3"/>
          <p:cNvSpPr>
            <a:spLocks noGrp="1" noChangeArrowheads="1"/>
          </p:cNvSpPr>
          <p:nvPr>
            <p:ph type="body" idx="1"/>
          </p:nvPr>
        </p:nvSpPr>
        <p:spPr/>
        <p:txBody>
          <a:bodyPr/>
          <a:lstStyle/>
          <a:p>
            <a:r>
              <a:rPr lang="it-IT"/>
              <a:t>1 HP = 745 W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o Denise </a:t>
            </a:r>
            <a:r>
              <a:rPr lang="en-US" dirty="0" err="1" smtClean="0"/>
              <a:t>Karbon</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102</a:t>
            </a:fld>
            <a:endParaRPr lang="en-US"/>
          </a:p>
        </p:txBody>
      </p:sp>
    </p:spTree>
    <p:extLst>
      <p:ext uri="{BB962C8B-B14F-4D97-AF65-F5344CB8AC3E}">
        <p14:creationId xmlns:p14="http://schemas.microsoft.com/office/powerpoint/2010/main" val="333045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ABFB7-7710-4797-8A13-2B18A3FC2E9F}" type="slidenum">
              <a:rPr lang="en-US"/>
              <a:pPr/>
              <a:t>106</a:t>
            </a:fld>
            <a:endParaRPr lang="en-US"/>
          </a:p>
        </p:txBody>
      </p:sp>
      <p:sp>
        <p:nvSpPr>
          <p:cNvPr id="394242" name="Rectangle 2"/>
          <p:cNvSpPr>
            <a:spLocks noGrp="1" noRot="1" noChangeAspect="1" noChangeArrowheads="1" noTextEdit="1"/>
          </p:cNvSpPr>
          <p:nvPr>
            <p:ph type="sldImg"/>
          </p:nvPr>
        </p:nvSpPr>
        <p:spPr>
          <a:xfrm>
            <a:off x="992188" y="768350"/>
            <a:ext cx="5114925" cy="3836988"/>
          </a:xfrm>
          <a:ln/>
        </p:spPr>
      </p:sp>
      <p:sp>
        <p:nvSpPr>
          <p:cNvPr id="394243" name="Rectangle 3"/>
          <p:cNvSpPr>
            <a:spLocks noGrp="1" noChangeArrowheads="1"/>
          </p:cNvSpPr>
          <p:nvPr>
            <p:ph type="body" idx="1"/>
          </p:nvPr>
        </p:nvSpPr>
        <p:spPr/>
        <p:txBody>
          <a:bodyPr/>
          <a:lstStyle/>
          <a:p>
            <a:r>
              <a:rPr lang="it-IT" b="1"/>
              <a:t>Hooke</a:t>
            </a:r>
            <a:r>
              <a:rPr lang="it-IT"/>
              <a:t> (Robert) : (Wight, 1635- 1703) astronome et mathématicien anglais. En 1653, Hooke entra à Oxford où il rencontre Robert Boyle dont il devient l'assistant. Il sera le premier à imaginer exploiter le pendule pour déterminer l'accélération de la pesanteur. Il passa beaucoup de temps à étudier les déformations élastiques d'un corps (loi de Hooke en 1660), mais aussi à examiner les planètes et les interférences lumineuses. Son ouvrage </a:t>
            </a:r>
            <a:r>
              <a:rPr lang="it-IT" i="1"/>
              <a:t>micrographia</a:t>
            </a:r>
            <a:r>
              <a:rPr lang="it-IT"/>
              <a:t> présente l'ensemble de ses observations faites à l'aide de microscopes ou de télescopes. Il sera aussi l'un des premiers à imaginer une théorie ondulatoire de la lumière.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DBDFC-DA32-4A67-BAD6-C3BAB019F72F}" type="slidenum">
              <a:rPr lang="en-US"/>
              <a:pPr/>
              <a:t>107</a:t>
            </a:fld>
            <a:endParaRPr lang="en-US"/>
          </a:p>
        </p:txBody>
      </p:sp>
      <p:sp>
        <p:nvSpPr>
          <p:cNvPr id="395266" name="Rectangle 2"/>
          <p:cNvSpPr>
            <a:spLocks noGrp="1" noRot="1" noChangeAspect="1" noChangeArrowheads="1" noTextEdit="1"/>
          </p:cNvSpPr>
          <p:nvPr>
            <p:ph type="sldImg"/>
          </p:nvPr>
        </p:nvSpPr>
        <p:spPr>
          <a:xfrm>
            <a:off x="992188" y="768350"/>
            <a:ext cx="5114925" cy="3836988"/>
          </a:xfrm>
          <a:ln/>
        </p:spPr>
      </p:sp>
      <p:sp>
        <p:nvSpPr>
          <p:cNvPr id="395267" name="Rectangle 3"/>
          <p:cNvSpPr>
            <a:spLocks noGrp="1" noChangeArrowheads="1"/>
          </p:cNvSpPr>
          <p:nvPr>
            <p:ph type="body" idx="1"/>
          </p:nvPr>
        </p:nvSpPr>
        <p:spPr/>
        <p:txBody>
          <a:bodyPr/>
          <a:lstStyle/>
          <a:p>
            <a:pPr>
              <a:lnSpc>
                <a:spcPct val="80000"/>
              </a:lnSpc>
            </a:pPr>
            <a:r>
              <a:rPr lang="it-IT" sz="800" b="1"/>
              <a:t>Young</a:t>
            </a:r>
            <a:r>
              <a:rPr lang="it-IT" sz="800"/>
              <a:t> (Thomas) : (Milverton, 1773- Londres, 1829) physicien mais aussi médecin anglais et polyglotte à qui l'on doit des recherches en optique physique qui firent beaucoup pour l'établissement de la théorie ondulatoire de la lumière, la découverte des franges d'interférences lumineuses. Son dispositif expérimental a donné naissance aux fameuses </a:t>
            </a:r>
            <a:r>
              <a:rPr lang="it-IT" sz="800" i="1"/>
              <a:t>fentes de Young (1801)</a:t>
            </a:r>
            <a:r>
              <a:rPr lang="it-IT" sz="800"/>
              <a:t> chères aux responsables de TP d'optique. Il fit ses études successivement à Londres, Edinburgh puis Göttingen. En 1799 il s'installe comme médecin à Londres. Il mène alors une double carrière de médecin et de professeur de physique dans diverses institutions londoniennes. Philologue distingué il fut, en outre, l'un des premiers à déchiffrer les hiéroglyphes. </a:t>
            </a:r>
          </a:p>
          <a:p>
            <a:pPr>
              <a:lnSpc>
                <a:spcPct val="80000"/>
              </a:lnSpc>
            </a:pPr>
            <a:r>
              <a:rPr lang="it-IT" sz="800"/>
              <a:t>Modulo di Young (MPa = N/mm^2 </a:t>
            </a:r>
            <a:r>
              <a:rPr lang="en-US" sz="800">
                <a:cs typeface="Arial" pitchFamily="34" charset="0"/>
              </a:rPr>
              <a:t>~ 0.1 Kgp/mm^2</a:t>
            </a:r>
            <a:r>
              <a:rPr lang="it-IT" sz="800"/>
              <a:t>)</a:t>
            </a:r>
          </a:p>
          <a:p>
            <a:pPr>
              <a:lnSpc>
                <a:spcPct val="80000"/>
              </a:lnSpc>
            </a:pPr>
            <a:r>
              <a:rPr lang="it-IT" sz="800"/>
              <a:t>Yttrium iron garnet (IG) 2000000</a:t>
            </a:r>
          </a:p>
          <a:p>
            <a:pPr>
              <a:lnSpc>
                <a:spcPct val="80000"/>
              </a:lnSpc>
            </a:pPr>
            <a:r>
              <a:rPr lang="it-IT" sz="800"/>
              <a:t>Nanotubes (Carbone)    1100000 </a:t>
            </a:r>
          </a:p>
          <a:p>
            <a:pPr>
              <a:lnSpc>
                <a:spcPct val="80000"/>
              </a:lnSpc>
            </a:pPr>
            <a:r>
              <a:rPr lang="it-IT" sz="800"/>
              <a:t>Diamant                       1000000</a:t>
            </a:r>
          </a:p>
          <a:p>
            <a:pPr>
              <a:lnSpc>
                <a:spcPct val="80000"/>
              </a:lnSpc>
            </a:pPr>
            <a:r>
              <a:rPr lang="it-IT" sz="800"/>
              <a:t>Carbure de tungstène      650000</a:t>
            </a:r>
          </a:p>
          <a:p>
            <a:pPr>
              <a:lnSpc>
                <a:spcPct val="80000"/>
              </a:lnSpc>
            </a:pPr>
            <a:r>
              <a:rPr lang="it-IT" sz="800"/>
              <a:t>Fibre de C haut module   640000</a:t>
            </a:r>
          </a:p>
          <a:p>
            <a:pPr>
              <a:lnSpc>
                <a:spcPct val="80000"/>
              </a:lnSpc>
            </a:pPr>
            <a:r>
              <a:rPr lang="it-IT" sz="800"/>
              <a:t>Iridium                           528000</a:t>
            </a:r>
          </a:p>
          <a:p>
            <a:pPr>
              <a:lnSpc>
                <a:spcPct val="80000"/>
              </a:lnSpc>
            </a:pPr>
            <a:r>
              <a:rPr lang="it-IT" sz="800"/>
              <a:t>Saphir                            420000</a:t>
            </a:r>
          </a:p>
          <a:p>
            <a:pPr>
              <a:lnSpc>
                <a:spcPct val="80000"/>
              </a:lnSpc>
            </a:pPr>
            <a:r>
              <a:rPr lang="it-IT" sz="800"/>
              <a:t>Tungstène                      406000     </a:t>
            </a:r>
          </a:p>
          <a:p>
            <a:pPr>
              <a:lnSpc>
                <a:spcPct val="80000"/>
              </a:lnSpc>
            </a:pPr>
            <a:r>
              <a:rPr lang="it-IT" sz="800"/>
              <a:t>Alumine (Al2O3)              390000 </a:t>
            </a:r>
          </a:p>
          <a:p>
            <a:pPr>
              <a:lnSpc>
                <a:spcPct val="80000"/>
              </a:lnSpc>
            </a:pPr>
            <a:r>
              <a:rPr lang="it-IT" sz="800"/>
              <a:t>Béryllium                         240000</a:t>
            </a:r>
          </a:p>
          <a:p>
            <a:pPr>
              <a:lnSpc>
                <a:spcPct val="80000"/>
              </a:lnSpc>
            </a:pPr>
            <a:r>
              <a:rPr lang="it-IT" sz="800"/>
              <a:t>Fibre de C haute rèsist.    240000</a:t>
            </a:r>
          </a:p>
          <a:p>
            <a:pPr>
              <a:lnSpc>
                <a:spcPct val="80000"/>
              </a:lnSpc>
            </a:pPr>
            <a:r>
              <a:rPr lang="it-IT" sz="800"/>
              <a:t>Acier de construction        210000</a:t>
            </a:r>
          </a:p>
          <a:p>
            <a:pPr>
              <a:lnSpc>
                <a:spcPct val="80000"/>
              </a:lnSpc>
            </a:pPr>
            <a:r>
              <a:rPr lang="it-IT" sz="800"/>
              <a:t>Acier à ressorts                220000</a:t>
            </a:r>
          </a:p>
          <a:p>
            <a:pPr>
              <a:lnSpc>
                <a:spcPct val="80000"/>
              </a:lnSpc>
            </a:pPr>
            <a:r>
              <a:rPr lang="it-IT" sz="800"/>
              <a:t>Acier inoxydable 18-10      203000</a:t>
            </a:r>
          </a:p>
          <a:p>
            <a:pPr>
              <a:lnSpc>
                <a:spcPct val="80000"/>
              </a:lnSpc>
            </a:pPr>
            <a:r>
              <a:rPr lang="it-IT" sz="800"/>
              <a:t>Invar                               140000</a:t>
            </a:r>
          </a:p>
          <a:p>
            <a:pPr>
              <a:lnSpc>
                <a:spcPct val="80000"/>
              </a:lnSpc>
            </a:pPr>
            <a:r>
              <a:rPr lang="it-IT" sz="800"/>
              <a:t>Bronze (Cu+9-12%Sn) Be 130000 </a:t>
            </a:r>
          </a:p>
          <a:p>
            <a:pPr>
              <a:lnSpc>
                <a:spcPct val="80000"/>
              </a:lnSpc>
            </a:pPr>
            <a:r>
              <a:rPr lang="it-IT" sz="800"/>
              <a:t>Cuivre                             124000</a:t>
            </a:r>
          </a:p>
          <a:p>
            <a:pPr>
              <a:lnSpc>
                <a:spcPct val="80000"/>
              </a:lnSpc>
            </a:pPr>
            <a:r>
              <a:rPr lang="it-IT" sz="800"/>
              <a:t>Aluminium                        69000</a:t>
            </a:r>
          </a:p>
          <a:p>
            <a:pPr>
              <a:lnSpc>
                <a:spcPct val="80000"/>
              </a:lnSpc>
            </a:pPr>
            <a:r>
              <a:rPr lang="it-IT" sz="800"/>
              <a:t>Verre                               69000</a:t>
            </a:r>
          </a:p>
          <a:p>
            <a:pPr>
              <a:lnSpc>
                <a:spcPct val="80000"/>
              </a:lnSpc>
            </a:pPr>
            <a:r>
              <a:rPr lang="it-IT" sz="800"/>
              <a:t>Soie d’araignée                 60000</a:t>
            </a:r>
          </a:p>
          <a:p>
            <a:pPr>
              <a:lnSpc>
                <a:spcPct val="80000"/>
              </a:lnSpc>
            </a:pPr>
            <a:r>
              <a:rPr lang="it-IT" sz="800"/>
              <a:t>Granite                             60000 </a:t>
            </a:r>
          </a:p>
          <a:p>
            <a:pPr>
              <a:lnSpc>
                <a:spcPct val="80000"/>
              </a:lnSpc>
            </a:pPr>
            <a:r>
              <a:rPr lang="it-IT" sz="800"/>
              <a:t>Kevlar                              34500</a:t>
            </a:r>
          </a:p>
          <a:p>
            <a:pPr>
              <a:lnSpc>
                <a:spcPct val="80000"/>
              </a:lnSpc>
            </a:pPr>
            <a:r>
              <a:rPr lang="it-IT" sz="800"/>
              <a:t>Graphite                           30000</a:t>
            </a:r>
          </a:p>
          <a:p>
            <a:pPr>
              <a:lnSpc>
                <a:spcPct val="80000"/>
              </a:lnSpc>
            </a:pPr>
            <a:r>
              <a:rPr lang="it-IT" sz="800"/>
              <a:t>Marbre                             26000</a:t>
            </a:r>
          </a:p>
          <a:p>
            <a:pPr>
              <a:lnSpc>
                <a:spcPct val="80000"/>
              </a:lnSpc>
            </a:pPr>
            <a:r>
              <a:rPr lang="it-IT" sz="800"/>
              <a:t>Calcaire (CaCO3)              20000 à 70000</a:t>
            </a:r>
          </a:p>
          <a:p>
            <a:pPr>
              <a:lnSpc>
                <a:spcPct val="80000"/>
              </a:lnSpc>
            </a:pPr>
            <a:r>
              <a:rPr lang="it-IT" sz="800"/>
              <a:t>Béton                               20000</a:t>
            </a:r>
          </a:p>
          <a:p>
            <a:pPr>
              <a:lnSpc>
                <a:spcPct val="80000"/>
              </a:lnSpc>
            </a:pPr>
            <a:r>
              <a:rPr lang="it-IT" sz="800"/>
              <a:t>Plomb                              18000  </a:t>
            </a:r>
          </a:p>
          <a:p>
            <a:pPr>
              <a:lnSpc>
                <a:spcPct val="80000"/>
              </a:lnSpc>
            </a:pPr>
            <a:r>
              <a:rPr lang="it-IT" sz="800"/>
              <a:t>Radius                             18600</a:t>
            </a:r>
          </a:p>
          <a:p>
            <a:pPr>
              <a:lnSpc>
                <a:spcPct val="80000"/>
              </a:lnSpc>
            </a:pPr>
            <a:r>
              <a:rPr lang="it-IT" sz="800"/>
              <a:t>Tibia                                18100 </a:t>
            </a:r>
          </a:p>
          <a:p>
            <a:pPr>
              <a:lnSpc>
                <a:spcPct val="80000"/>
              </a:lnSpc>
            </a:pPr>
            <a:r>
              <a:rPr lang="it-IT" sz="800"/>
              <a:t>Fémur/Humérus                17200</a:t>
            </a:r>
          </a:p>
          <a:p>
            <a:pPr>
              <a:lnSpc>
                <a:spcPct val="80000"/>
              </a:lnSpc>
            </a:pPr>
            <a:r>
              <a:rPr lang="it-IT" sz="800"/>
              <a:t>Piquant d’oursin                15000 à 65000</a:t>
            </a:r>
          </a:p>
          <a:p>
            <a:pPr>
              <a:lnSpc>
                <a:spcPct val="80000"/>
              </a:lnSpc>
            </a:pPr>
            <a:r>
              <a:rPr lang="it-IT" sz="800"/>
              <a:t>Brique                              14000 </a:t>
            </a:r>
          </a:p>
          <a:p>
            <a:pPr>
              <a:lnSpc>
                <a:spcPct val="80000"/>
              </a:lnSpc>
            </a:pPr>
            <a:r>
              <a:rPr lang="it-IT" sz="800"/>
              <a:t>Epicéa                              13000</a:t>
            </a:r>
          </a:p>
          <a:p>
            <a:pPr>
              <a:lnSpc>
                <a:spcPct val="80000"/>
              </a:lnSpc>
            </a:pPr>
            <a:r>
              <a:rPr lang="it-IT" sz="800"/>
              <a:t>Chene                              12000</a:t>
            </a:r>
          </a:p>
          <a:p>
            <a:pPr>
              <a:lnSpc>
                <a:spcPct val="80000"/>
              </a:lnSpc>
            </a:pPr>
            <a:r>
              <a:rPr lang="it-IT" sz="800"/>
              <a:t>Erable                              10000 </a:t>
            </a:r>
          </a:p>
          <a:p>
            <a:pPr>
              <a:lnSpc>
                <a:spcPct val="80000"/>
              </a:lnSpc>
            </a:pPr>
            <a:r>
              <a:rPr lang="it-IT" sz="800"/>
              <a:t>Cheveux                           10000</a:t>
            </a:r>
          </a:p>
          <a:p>
            <a:pPr>
              <a:lnSpc>
                <a:spcPct val="80000"/>
              </a:lnSpc>
            </a:pPr>
            <a:r>
              <a:rPr lang="it-IT" sz="800"/>
              <a:t>Pin (le long du grain)           8960</a:t>
            </a:r>
          </a:p>
          <a:p>
            <a:pPr>
              <a:lnSpc>
                <a:spcPct val="80000"/>
              </a:lnSpc>
            </a:pPr>
            <a:r>
              <a:rPr lang="it-IT" sz="800"/>
              <a:t>Résines époxy                     3500</a:t>
            </a:r>
          </a:p>
          <a:p>
            <a:pPr>
              <a:lnSpc>
                <a:spcPct val="80000"/>
              </a:lnSpc>
            </a:pPr>
            <a:r>
              <a:rPr lang="it-IT" sz="800"/>
              <a:t>Polystyrène                         3000 à 5000</a:t>
            </a:r>
          </a:p>
          <a:p>
            <a:pPr>
              <a:lnSpc>
                <a:spcPct val="80000"/>
              </a:lnSpc>
            </a:pPr>
            <a:r>
              <a:rPr lang="it-IT" sz="800"/>
              <a:t>Papier                                3000 à 4000</a:t>
            </a:r>
          </a:p>
          <a:p>
            <a:pPr>
              <a:lnSpc>
                <a:spcPct val="80000"/>
              </a:lnSpc>
            </a:pPr>
            <a:r>
              <a:rPr lang="it-IT" sz="800"/>
              <a:t>Plexiglas                             2380</a:t>
            </a:r>
          </a:p>
          <a:p>
            <a:pPr>
              <a:lnSpc>
                <a:spcPct val="80000"/>
              </a:lnSpc>
            </a:pPr>
            <a:r>
              <a:rPr lang="it-IT" sz="800"/>
              <a:t>Nylon                                 2000 à 5000</a:t>
            </a:r>
          </a:p>
          <a:p>
            <a:pPr>
              <a:lnSpc>
                <a:spcPct val="80000"/>
              </a:lnSpc>
            </a:pPr>
            <a:r>
              <a:rPr lang="it-IT" sz="800"/>
              <a:t>caoutchoucs                         700 à 4000</a:t>
            </a:r>
          </a:p>
          <a:p>
            <a:pPr>
              <a:lnSpc>
                <a:spcPct val="80000"/>
              </a:lnSpc>
            </a:pPr>
            <a:r>
              <a:rPr lang="it-IT" sz="800"/>
              <a:t>Rubber (small strain)             10 à 100         </a:t>
            </a:r>
          </a:p>
          <a:p>
            <a:pPr>
              <a:lnSpc>
                <a:spcPct val="80000"/>
              </a:lnSpc>
            </a:pPr>
            <a:r>
              <a:rPr lang="it-IT" sz="800"/>
              <a:t>Soft butyl rubber                   10 </a:t>
            </a:r>
          </a:p>
          <a:p>
            <a:pPr>
              <a:lnSpc>
                <a:spcPct val="80000"/>
              </a:lnSpc>
            </a:pPr>
            <a:r>
              <a:rPr lang="it-IT" sz="800"/>
              <a:t>Vertèbre cervicale                230</a:t>
            </a:r>
          </a:p>
          <a:p>
            <a:pPr>
              <a:lnSpc>
                <a:spcPct val="80000"/>
              </a:lnSpc>
            </a:pPr>
            <a:r>
              <a:rPr lang="it-IT" sz="800"/>
              <a:t>Polyéthylène                        200 à 700</a:t>
            </a:r>
          </a:p>
          <a:p>
            <a:pPr>
              <a:lnSpc>
                <a:spcPct val="80000"/>
              </a:lnSpc>
            </a:pPr>
            <a:r>
              <a:rPr lang="it-IT" sz="800"/>
              <a:t>Vertèbre lombaire                160 </a:t>
            </a:r>
          </a:p>
          <a:p>
            <a:pPr>
              <a:lnSpc>
                <a:spcPct val="80000"/>
              </a:lnSpc>
            </a:pPr>
            <a:r>
              <a:rPr lang="it-IT" sz="800"/>
              <a:t>Cartilage                               24 à 10</a:t>
            </a:r>
          </a:p>
          <a:p>
            <a:pPr>
              <a:lnSpc>
                <a:spcPct val="80000"/>
              </a:lnSpc>
            </a:pPr>
            <a:r>
              <a:rPr lang="it-IT" sz="800"/>
              <a:t>Peau                                    10 à 40</a:t>
            </a:r>
          </a:p>
          <a:p>
            <a:pPr>
              <a:lnSpc>
                <a:spcPct val="80000"/>
              </a:lnSpc>
            </a:pPr>
            <a:r>
              <a:rPr lang="it-IT" sz="800"/>
              <a:t>Collagène                                6</a:t>
            </a:r>
          </a:p>
          <a:p>
            <a:pPr>
              <a:lnSpc>
                <a:spcPct val="80000"/>
              </a:lnSpc>
            </a:pPr>
            <a:r>
              <a:rPr lang="it-IT" sz="800"/>
              <a:t>Muscle                                   2 à 20</a:t>
            </a:r>
          </a:p>
          <a:p>
            <a:pPr>
              <a:lnSpc>
                <a:spcPct val="80000"/>
              </a:lnSpc>
            </a:pPr>
            <a:r>
              <a:rPr lang="it-IT" sz="800"/>
              <a:t>Dans le cas d'un matériau </a:t>
            </a:r>
            <a:r>
              <a:rPr lang="it-IT" sz="800">
                <a:hlinkClick r:id="rId3" tooltip="Cristal"/>
              </a:rPr>
              <a:t>cristallin</a:t>
            </a:r>
            <a:r>
              <a:rPr lang="it-IT" sz="800"/>
              <a:t> et certains matériaux amorphes, le module de Young exprime la « force de rappel » électrostatique qui tend à maintenir les atomes à distance constante. Il peut s'exprimer en fonction de la </a:t>
            </a:r>
            <a:r>
              <a:rPr lang="it-IT" sz="800">
                <a:hlinkClick r:id="rId4" tooltip="Dérivée seconde"/>
              </a:rPr>
              <a:t>dérivée seconde</a:t>
            </a:r>
            <a:r>
              <a:rPr lang="it-IT" sz="800"/>
              <a:t> du </a:t>
            </a:r>
            <a:r>
              <a:rPr lang="it-IT" sz="800">
                <a:hlinkClick r:id="rId5" tooltip="Potentiel interatomique"/>
              </a:rPr>
              <a:t>potentiel interatomique</a:t>
            </a:r>
            <a:r>
              <a:rPr lang="it-IT" sz="800"/>
              <a:t>. </a:t>
            </a:r>
          </a:p>
          <a:p>
            <a:pPr>
              <a:lnSpc>
                <a:spcPct val="80000"/>
              </a:lnSpc>
            </a:pPr>
            <a:r>
              <a:rPr lang="it-IT" sz="800"/>
              <a:t>Dans le cas des </a:t>
            </a:r>
            <a:r>
              <a:rPr lang="it-IT" sz="800">
                <a:hlinkClick r:id="rId6" tooltip="Polymère"/>
              </a:rPr>
              <a:t>polymères</a:t>
            </a:r>
            <a:r>
              <a:rPr lang="it-IT" sz="800"/>
              <a:t>, c'est l'agitation thermique qui « tortille » la chaîne carbonée qui tend à maintenir la longueur de la chaîne constante. Le module de Young peut alors s'exprimer en fonction de l'</a:t>
            </a:r>
            <a:r>
              <a:rPr lang="it-IT" sz="800">
                <a:hlinkClick r:id="rId7" tooltip="Entropie"/>
              </a:rPr>
              <a:t>entropie</a:t>
            </a:r>
            <a:r>
              <a:rPr lang="it-IT" sz="800"/>
              <a:t>.</a:t>
            </a:r>
          </a:p>
          <a:p>
            <a:pPr>
              <a:lnSpc>
                <a:spcPct val="80000"/>
              </a:lnSpc>
            </a:pPr>
            <a:r>
              <a:rPr lang="it-IT" sz="800"/>
              <a:t>Cette différence de comportement est flagrante lorsque l'on considère l'influence de la température ; si l'on soumet une éprouvette à une charge constante :</a:t>
            </a:r>
          </a:p>
          <a:p>
            <a:pPr>
              <a:lnSpc>
                <a:spcPct val="80000"/>
              </a:lnSpc>
            </a:pPr>
            <a:r>
              <a:rPr lang="it-IT" sz="800"/>
              <a:t>lorsque l'on augmente la température, une éprouvette de métal s'allonge (</a:t>
            </a:r>
            <a:r>
              <a:rPr lang="it-IT" sz="800">
                <a:hlinkClick r:id="rId8" tooltip="Dilatation"/>
              </a:rPr>
              <a:t>dilatation</a:t>
            </a:r>
            <a:r>
              <a:rPr lang="it-IT" sz="800"/>
              <a:t>), donc son module de Young diminue, tandis que l'éprouvette en polymère se raccourcit (les chaînes s'agitent, s'entortillent) donc son module de Young augmente ; </a:t>
            </a:r>
          </a:p>
          <a:p>
            <a:pPr>
              <a:lnSpc>
                <a:spcPct val="80000"/>
              </a:lnSpc>
            </a:pPr>
            <a:r>
              <a:rPr lang="it-IT" sz="800"/>
              <a:t>lorsque l'on diminue la température, on observe le phénomène inverse : l'éprouvette de métal se raccourcit (contraction) donc son module de Young augmente, tandis que l'éprouvette de polymère s'allonge (les chaînes sont moins agitées et se laissent étirer) donc son module de Young diminue. </a:t>
            </a:r>
          </a:p>
          <a:p>
            <a:pPr>
              <a:lnSpc>
                <a:spcPct val="80000"/>
              </a:lnSpc>
            </a:pPr>
            <a:endParaRPr lang="it-IT"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A8C5B-CE58-47C6-B2A6-DEF1BA709D9F}" type="slidenum">
              <a:rPr lang="en-US"/>
              <a:pPr/>
              <a:t>8</a:t>
            </a:fld>
            <a:endParaRPr lang="en-US"/>
          </a:p>
        </p:txBody>
      </p:sp>
      <p:sp>
        <p:nvSpPr>
          <p:cNvPr id="388098" name="Rectangle 2"/>
          <p:cNvSpPr>
            <a:spLocks noGrp="1" noRot="1" noChangeAspect="1" noChangeArrowheads="1" noTextEdit="1"/>
          </p:cNvSpPr>
          <p:nvPr>
            <p:ph type="sldImg"/>
          </p:nvPr>
        </p:nvSpPr>
        <p:spPr>
          <a:xfrm>
            <a:off x="992188" y="768350"/>
            <a:ext cx="5114925" cy="3836988"/>
          </a:xfrm>
          <a:ln/>
        </p:spPr>
      </p:sp>
      <p:sp>
        <p:nvSpPr>
          <p:cNvPr id="388099" name="Rectangle 3"/>
          <p:cNvSpPr>
            <a:spLocks noGrp="1" noChangeArrowheads="1"/>
          </p:cNvSpPr>
          <p:nvPr>
            <p:ph type="body" idx="1"/>
          </p:nvPr>
        </p:nvSpPr>
        <p:spPr/>
        <p:txBody>
          <a:bodyPr/>
          <a:lstStyle/>
          <a:p>
            <a:pPr>
              <a:lnSpc>
                <a:spcPct val="90000"/>
              </a:lnSpc>
            </a:pPr>
            <a:r>
              <a:rPr lang="it-IT" sz="900" dirty="0"/>
              <a:t>il calcolo infinitesimale è stato sviluppato nel XVII secolo, come del resto anche il calcolo delle probabilità e la scienza moderna (quest’ultima un connubio </a:t>
            </a:r>
            <a:r>
              <a:rPr lang="it-IT" sz="900" dirty="0" smtClean="0"/>
              <a:t>di </a:t>
            </a:r>
            <a:r>
              <a:rPr lang="it-IT" sz="900" dirty="0"/>
              <a:t>nuova tecnologia e di comprensione del </a:t>
            </a:r>
            <a:r>
              <a:rPr lang="it-IT" sz="900" dirty="0" smtClean="0"/>
              <a:t>numero</a:t>
            </a:r>
            <a:r>
              <a:rPr lang="it-IT" sz="900" dirty="0"/>
              <a:t>) – il numero nasce circa 10000 fa nella Mesopotamia meridionale, ma il suo impiego è limitato da notazioni strambe e dall’uso di strumenti </a:t>
            </a:r>
            <a:r>
              <a:rPr lang="it-IT" sz="900" dirty="0" smtClean="0"/>
              <a:t>meccanici </a:t>
            </a:r>
            <a:r>
              <a:rPr lang="it-IT" sz="900" dirty="0"/>
              <a:t>quali l’abaco per fare i conti a poche persone in grado di utilizzarlo – il sistema numerico moderno, detto indo-arabico, sviluppato in India fra il III e l’VIII secolo </a:t>
            </a:r>
            <a:r>
              <a:rPr lang="it-IT" sz="900" dirty="0" err="1"/>
              <a:t>d.c.</a:t>
            </a:r>
            <a:r>
              <a:rPr lang="it-IT" sz="900" dirty="0"/>
              <a:t>, è il primo strumento efficiente per registrare dati e fare conti ed è stato diffuso in Occidente da Leonardo da Pisa (Fibonacci) che lo aveva imparato da alcuni mercanti nordafricani (Liber </a:t>
            </a:r>
            <a:r>
              <a:rPr lang="it-IT" sz="900" dirty="0" err="1"/>
              <a:t>abaci</a:t>
            </a:r>
            <a:r>
              <a:rPr lang="it-IT" sz="900" dirty="0"/>
              <a:t>, 1202, in generale sugli strumenti di calcolo) – il nuovo sistema di calcolo rese possibile a tutti padroneggiare e usare l’aritmetica elementare, i primi ad avvantaggiarsi del nuovo, possente strumento furono i mercanti italiani, ma anche gli studiosi poterono approfittare degli aspetti teorici trattati da Fibonacci – Summa de </a:t>
            </a:r>
            <a:r>
              <a:rPr lang="it-IT" sz="900" dirty="0" err="1"/>
              <a:t>arithmetica</a:t>
            </a:r>
            <a:r>
              <a:rPr lang="it-IT" sz="900" dirty="0"/>
              <a:t>, geometria, </a:t>
            </a:r>
            <a:r>
              <a:rPr lang="it-IT" sz="900" dirty="0" err="1"/>
              <a:t>proportioni</a:t>
            </a:r>
            <a:r>
              <a:rPr lang="it-IT" sz="900" dirty="0"/>
              <a:t> et </a:t>
            </a:r>
            <a:r>
              <a:rPr lang="it-IT" sz="900" dirty="0" err="1"/>
              <a:t>proportionalita</a:t>
            </a:r>
            <a:r>
              <a:rPr lang="it-IT" sz="900" dirty="0"/>
              <a:t> di Luca Pacioli, Venezia, 1494, attinge agli Elementi di Euclide e al Liber </a:t>
            </a:r>
            <a:r>
              <a:rPr lang="it-IT" sz="900" dirty="0" err="1"/>
              <a:t>abaci</a:t>
            </a:r>
            <a:r>
              <a:rPr lang="it-IT" sz="900" dirty="0"/>
              <a:t> e cataloga sistematicamente le conoscenze le conoscenze dell’epoca su questi argomenti, inclusa l’algebra – De divina </a:t>
            </a:r>
            <a:r>
              <a:rPr lang="it-IT" sz="900" dirty="0" err="1"/>
              <a:t>proportione</a:t>
            </a:r>
            <a:r>
              <a:rPr lang="it-IT" sz="900" dirty="0"/>
              <a:t> di Pacioli, </a:t>
            </a:r>
            <a:r>
              <a:rPr lang="it-IT" sz="900" dirty="0" smtClean="0"/>
              <a:t>illustrato </a:t>
            </a:r>
            <a:r>
              <a:rPr lang="it-IT" sz="900" dirty="0"/>
              <a:t>da Leonardo da Vinci, studia quello che uno scrittore ottocentesco ribattezzò ‘rapporto aureo’, la costane 1.618, ricordata per la prima volta negli Elementi di Euclide, usata da vari artisti per le loro opere - ... – Pierre de </a:t>
            </a:r>
            <a:r>
              <a:rPr lang="it-IT" sz="900" dirty="0" err="1"/>
              <a:t>Fermat</a:t>
            </a:r>
            <a:r>
              <a:rPr lang="it-IT" sz="900" dirty="0"/>
              <a:t> (1601-1665) non ha quasi lasciato pubblicazioni, ma un’importante carteggio epistolare con i più brillanti matematici del secolo; </a:t>
            </a:r>
            <a:r>
              <a:rPr lang="it-IT" sz="900" dirty="0" err="1"/>
              <a:t>Fermat</a:t>
            </a:r>
            <a:r>
              <a:rPr lang="it-IT" sz="900" dirty="0"/>
              <a:t> si dedicò alla geometria sviluppando la geometria cartesiana indipendentemente da René Descartes, allo sviluppo del calcolo infinitesimale, alla teoria dei numeri (proprietà dei numeri interi positivi, ultimo teorema di </a:t>
            </a:r>
            <a:r>
              <a:rPr lang="it-IT" sz="900" dirty="0" err="1"/>
              <a:t>Fermat</a:t>
            </a:r>
            <a:r>
              <a:rPr lang="it-IT" sz="900" dirty="0"/>
              <a:t>, </a:t>
            </a:r>
            <a:r>
              <a:rPr lang="it-IT" sz="900" dirty="0" err="1"/>
              <a:t>x^n</a:t>
            </a:r>
            <a:r>
              <a:rPr lang="it-IT" sz="900" dirty="0"/>
              <a:t> + </a:t>
            </a:r>
            <a:r>
              <a:rPr lang="it-IT" sz="900" dirty="0" err="1"/>
              <a:t>y^n</a:t>
            </a:r>
            <a:r>
              <a:rPr lang="it-IT" sz="900" dirty="0"/>
              <a:t> = </a:t>
            </a:r>
            <a:r>
              <a:rPr lang="it-IT" sz="900" dirty="0" err="1"/>
              <a:t>z^n</a:t>
            </a:r>
            <a:r>
              <a:rPr lang="it-IT" sz="900" dirty="0"/>
              <a:t>, non ha soluzione con </a:t>
            </a:r>
            <a:r>
              <a:rPr lang="it-IT" sz="900" dirty="0" err="1"/>
              <a:t>x,y,z</a:t>
            </a:r>
            <a:r>
              <a:rPr lang="it-IT" sz="900" dirty="0"/>
              <a:t> numeri interi &gt;0 per n&gt;2, accennato in una breve nota a margine del libro Aritmetica di </a:t>
            </a:r>
            <a:r>
              <a:rPr lang="it-IT" sz="900" dirty="0" err="1"/>
              <a:t>Diofanto</a:t>
            </a:r>
            <a:r>
              <a:rPr lang="it-IT" sz="900" dirty="0"/>
              <a:t>, in effetti il teorema è stato dimostrato solo nel 1994 da Andrew </a:t>
            </a:r>
            <a:r>
              <a:rPr lang="it-IT" sz="900" dirty="0" err="1"/>
              <a:t>Wiles</a:t>
            </a:r>
            <a:r>
              <a:rPr lang="it-IT" sz="900" dirty="0"/>
              <a:t> con tecniche non disponibili all’epoca di </a:t>
            </a:r>
            <a:r>
              <a:rPr lang="it-IT" sz="900" dirty="0" err="1"/>
              <a:t>Fermat</a:t>
            </a:r>
            <a:r>
              <a:rPr lang="it-IT" sz="900" dirty="0"/>
              <a:t>), al calcolo delle probabilità</a:t>
            </a:r>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endParaRPr lang="it-IT" sz="900" dirty="0"/>
          </a:p>
          <a:p>
            <a:pPr>
              <a:lnSpc>
                <a:spcPct val="90000"/>
              </a:lnSpc>
            </a:pPr>
            <a:r>
              <a:rPr lang="it-IT" sz="900" dirty="0"/>
              <a:t>ì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8E57A-E68F-40FD-B4BC-8F01982A3981}" type="slidenum">
              <a:rPr lang="en-US"/>
              <a:pPr/>
              <a:t>9</a:t>
            </a:fld>
            <a:endParaRPr lang="en-US"/>
          </a:p>
        </p:txBody>
      </p:sp>
      <p:sp>
        <p:nvSpPr>
          <p:cNvPr id="396290" name="Rectangle 2"/>
          <p:cNvSpPr>
            <a:spLocks noGrp="1" noRot="1" noChangeAspect="1"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p:txBody>
          <a:bodyPr/>
          <a:lstStyle/>
          <a:p>
            <a:r>
              <a:rPr lang="it-IT"/>
              <a:t>1/3.6 = 0.27777778 - 1 Km/h = 0.278 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A9CB2-AAF9-4136-B416-7BA59D03165D}" type="slidenum">
              <a:rPr lang="en-US"/>
              <a:pPr/>
              <a:t>17</a:t>
            </a:fld>
            <a:endParaRPr lang="en-US"/>
          </a:p>
        </p:txBody>
      </p:sp>
      <p:sp>
        <p:nvSpPr>
          <p:cNvPr id="373762" name="Rectangle 2"/>
          <p:cNvSpPr>
            <a:spLocks noGrp="1" noRot="1" noChangeAspect="1" noChangeArrowheads="1" noTextEdit="1"/>
          </p:cNvSpPr>
          <p:nvPr>
            <p:ph type="sldImg"/>
          </p:nvPr>
        </p:nvSpPr>
        <p:spPr>
          <a:xfrm>
            <a:off x="992188" y="768350"/>
            <a:ext cx="5114925" cy="3836988"/>
          </a:xfrm>
          <a:ln/>
        </p:spPr>
      </p:sp>
      <p:sp>
        <p:nvSpPr>
          <p:cNvPr id="373763" name="Rectangle 3"/>
          <p:cNvSpPr>
            <a:spLocks noGrp="1" noChangeArrowheads="1"/>
          </p:cNvSpPr>
          <p:nvPr>
            <p:ph type="body" idx="1"/>
          </p:nvPr>
        </p:nvSpPr>
        <p:spPr/>
        <p:txBody>
          <a:bodyPr/>
          <a:lstStyle/>
          <a:p>
            <a:r>
              <a:rPr lang="it-IT" dirty="0"/>
              <a:t>Inclinazione della torre di Pisa rispetto alla verticale </a:t>
            </a:r>
            <a:r>
              <a:rPr lang="it-IT" dirty="0" smtClean="0"/>
              <a:t>era 5°30‘ (fino ai lavori del 1990-2001, dopo le riparazioni l’inclinazione </a:t>
            </a:r>
            <a:r>
              <a:rPr lang="it-IT" dirty="0" err="1" smtClean="0"/>
              <a:t>e`</a:t>
            </a:r>
            <a:r>
              <a:rPr lang="it-IT" dirty="0" smtClean="0"/>
              <a:t> 3.99°)  </a:t>
            </a:r>
            <a:r>
              <a:rPr lang="it-IT" dirty="0"/>
              <a:t>– è alta </a:t>
            </a:r>
            <a:r>
              <a:rPr lang="it-IT" dirty="0" smtClean="0"/>
              <a:t>55.86 </a:t>
            </a:r>
            <a:r>
              <a:rPr lang="it-IT" dirty="0"/>
              <a:t>m e ha una massa di 14453 tonnellate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7D284-22BE-4F70-8A01-5B0C42207C8B}" type="slidenum">
              <a:rPr lang="en-US"/>
              <a:pPr/>
              <a:t>28</a:t>
            </a:fld>
            <a:endParaRPr lang="en-US"/>
          </a:p>
        </p:txBody>
      </p:sp>
      <p:sp>
        <p:nvSpPr>
          <p:cNvPr id="378882" name="Rectangle 2"/>
          <p:cNvSpPr>
            <a:spLocks noGrp="1" noRot="1" noChangeAspect="1" noChangeArrowheads="1" noTextEdit="1"/>
          </p:cNvSpPr>
          <p:nvPr>
            <p:ph type="sldImg"/>
          </p:nvPr>
        </p:nvSpPr>
        <p:spPr>
          <a:xfrm>
            <a:off x="992188" y="768350"/>
            <a:ext cx="5114925" cy="3836988"/>
          </a:xfrm>
          <a:ln/>
        </p:spPr>
      </p:sp>
      <p:sp>
        <p:nvSpPr>
          <p:cNvPr id="378883" name="Rectangle 3"/>
          <p:cNvSpPr>
            <a:spLocks noGrp="1" noChangeArrowheads="1"/>
          </p:cNvSpPr>
          <p:nvPr>
            <p:ph type="body" idx="1"/>
          </p:nvPr>
        </p:nvSpPr>
        <p:spPr/>
        <p:txBody>
          <a:bodyPr/>
          <a:lstStyle/>
          <a:p>
            <a:r>
              <a:rPr lang="it-IT"/>
              <a:t>Per cercare distrazione da un noioso convegno di matematica, Darren Crowdy dell’Imperial College di Londra si è messo a fare due calcoli per conto suo e ha risolto un’equazione – di Schwarz-Christoffel – incompleta dal 1860. La noia vince l’equazione.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4D9D-2138-47F3-9993-17FEB753AD4A}" type="slidenum">
              <a:rPr lang="en-US"/>
              <a:pPr/>
              <a:t>36</a:t>
            </a:fld>
            <a:endParaRPr lang="en-US"/>
          </a:p>
        </p:txBody>
      </p:sp>
      <p:sp>
        <p:nvSpPr>
          <p:cNvPr id="389122" name="Rectangle 2"/>
          <p:cNvSpPr>
            <a:spLocks noGrp="1" noRot="1" noChangeAspect="1" noChangeArrowheads="1" noTextEdit="1"/>
          </p:cNvSpPr>
          <p:nvPr>
            <p:ph type="sldImg"/>
          </p:nvPr>
        </p:nvSpPr>
        <p:spPr>
          <a:xfrm>
            <a:off x="992188" y="768350"/>
            <a:ext cx="5114925" cy="3836988"/>
          </a:xfrm>
          <a:ln/>
        </p:spPr>
      </p:sp>
      <p:sp>
        <p:nvSpPr>
          <p:cNvPr id="389123" name="Rectangle 3"/>
          <p:cNvSpPr>
            <a:spLocks noGrp="1" noChangeArrowheads="1"/>
          </p:cNvSpPr>
          <p:nvPr>
            <p:ph type="body" idx="1"/>
          </p:nvPr>
        </p:nvSpPr>
        <p:spPr/>
        <p:txBody>
          <a:bodyPr/>
          <a:lstStyle/>
          <a:p>
            <a:r>
              <a:rPr lang="it-IT"/>
              <a:t>‘Se io ho veduto più lontano [rispetto ad altri], è perchè sono salito sulle spalle di giganti’ – da una lettera di Isaac Newton a Robert Hooke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D09C7-0EB4-45D9-BE5E-C4EB06CEB320}" type="slidenum">
              <a:rPr lang="en-US"/>
              <a:pPr/>
              <a:t>56</a:t>
            </a:fld>
            <a:endParaRPr lang="en-US"/>
          </a:p>
        </p:txBody>
      </p:sp>
      <p:sp>
        <p:nvSpPr>
          <p:cNvPr id="399362" name="Rectangle 2"/>
          <p:cNvSpPr>
            <a:spLocks noGrp="1" noRot="1" noChangeAspect="1" noChangeArrowheads="1" noTextEdit="1"/>
          </p:cNvSpPr>
          <p:nvPr>
            <p:ph type="sldImg"/>
          </p:nvPr>
        </p:nvSpPr>
        <p:spPr>
          <a:xfrm>
            <a:off x="992188" y="768350"/>
            <a:ext cx="5114925" cy="3836988"/>
          </a:xfrm>
          <a:ln/>
        </p:spPr>
      </p:sp>
      <p:sp>
        <p:nvSpPr>
          <p:cNvPr id="399363" name="Rectangle 3"/>
          <p:cNvSpPr>
            <a:spLocks noGrp="1" noChangeArrowheads="1"/>
          </p:cNvSpPr>
          <p:nvPr>
            <p:ph type="body" idx="1"/>
          </p:nvPr>
        </p:nvSpPr>
        <p:spPr/>
        <p:txBody>
          <a:bodyPr/>
          <a:lstStyle/>
          <a:p>
            <a:r>
              <a:rPr lang="it-IT"/>
              <a:t>non vi può essere equilibrio a meno che si tratti di una curva rialzata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EAEE3-8770-41E6-966B-519A31052532}" type="slidenum">
              <a:rPr lang="en-US"/>
              <a:pPr/>
              <a:t>59</a:t>
            </a:fld>
            <a:endParaRPr lang="en-US"/>
          </a:p>
        </p:txBody>
      </p:sp>
      <p:sp>
        <p:nvSpPr>
          <p:cNvPr id="397314" name="Rectangle 2"/>
          <p:cNvSpPr>
            <a:spLocks noGrp="1" noRot="1" noChangeAspect="1" noChangeArrowheads="1" noTextEdit="1"/>
          </p:cNvSpPr>
          <p:nvPr>
            <p:ph type="sldImg"/>
          </p:nvPr>
        </p:nvSpPr>
        <p:spPr>
          <a:xfrm>
            <a:off x="992188" y="768350"/>
            <a:ext cx="5114925" cy="3836988"/>
          </a:xfrm>
          <a:ln/>
        </p:spPr>
      </p:sp>
      <p:sp>
        <p:nvSpPr>
          <p:cNvPr id="397315" name="Rectangle 3"/>
          <p:cNvSpPr>
            <a:spLocks noGrp="1" noChangeArrowheads="1"/>
          </p:cNvSpPr>
          <p:nvPr>
            <p:ph type="body" idx="1"/>
          </p:nvPr>
        </p:nvSpPr>
        <p:spPr/>
        <p:txBody>
          <a:bodyPr/>
          <a:lstStyle/>
          <a:p>
            <a:r>
              <a:rPr lang="it-IT" b="1"/>
              <a:t>N</a:t>
            </a:r>
            <a:r>
              <a:rPr lang="it-IT"/>
              <a:t> +</a:t>
            </a:r>
            <a:r>
              <a:rPr lang="it-IT" b="1"/>
              <a:t> P</a:t>
            </a:r>
            <a:r>
              <a:rPr lang="it-IT"/>
              <a:t> =</a:t>
            </a:r>
            <a:r>
              <a:rPr lang="it-IT" b="1"/>
              <a:t> F</a:t>
            </a:r>
            <a:r>
              <a:rPr lang="it-IT" b="1" baseline="-25000"/>
              <a:t>c</a:t>
            </a:r>
            <a:r>
              <a:rPr lang="it-IT"/>
              <a:t>    prendiamo x lungo la strada inclinata +vo in basso, y perpendicolare</a:t>
            </a:r>
          </a:p>
          <a:p>
            <a:r>
              <a:rPr lang="it-IT">
                <a:cs typeface="Arial" pitchFamily="34" charset="0"/>
              </a:rPr>
              <a:t>x) Psin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cos</a:t>
            </a:r>
            <a:r>
              <a:rPr lang="el-GR">
                <a:cs typeface="Arial" pitchFamily="34" charset="0"/>
              </a:rPr>
              <a:t>α</a:t>
            </a:r>
            <a:r>
              <a:rPr lang="it-IT"/>
              <a:t>       y) N -Pcos</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 = mv</a:t>
            </a:r>
            <a:r>
              <a:rPr lang="it-IT" baseline="30000">
                <a:cs typeface="Arial" pitchFamily="34" charset="0"/>
              </a:rPr>
              <a:t>2</a:t>
            </a:r>
            <a:r>
              <a:rPr lang="it-IT">
                <a:cs typeface="Arial" pitchFamily="34" charset="0"/>
              </a:rPr>
              <a:t>/R = Ptg</a:t>
            </a:r>
            <a:r>
              <a:rPr lang="el-GR">
                <a:cs typeface="Arial" pitchFamily="34" charset="0"/>
              </a:rPr>
              <a:t>α</a:t>
            </a:r>
            <a:r>
              <a:rPr lang="it-IT">
                <a:cs typeface="Arial" pitchFamily="34" charset="0"/>
              </a:rPr>
              <a:t>               N = P(cos</a:t>
            </a:r>
            <a:r>
              <a:rPr lang="el-GR">
                <a:cs typeface="Arial" pitchFamily="34" charset="0"/>
              </a:rPr>
              <a:t>α</a:t>
            </a:r>
            <a:r>
              <a:rPr lang="it-IT">
                <a:cs typeface="Arial" pitchFamily="34" charset="0"/>
              </a:rPr>
              <a:t> + sin</a:t>
            </a:r>
            <a:r>
              <a:rPr lang="el-GR">
                <a:cs typeface="Arial" pitchFamily="34" charset="0"/>
              </a:rPr>
              <a:t>α•</a:t>
            </a:r>
            <a:r>
              <a:rPr lang="it-IT">
                <a:cs typeface="Arial" pitchFamily="34" charset="0"/>
              </a:rPr>
              <a:t>tg</a:t>
            </a:r>
            <a:r>
              <a:rPr lang="el-GR">
                <a:cs typeface="Arial" pitchFamily="34" charset="0"/>
              </a:rPr>
              <a:t>α</a:t>
            </a:r>
            <a:r>
              <a:rPr lang="it-IT">
                <a:cs typeface="Arial" pitchFamily="34" charset="0"/>
              </a:rPr>
              <a:t>)          [diverso da N per il piano inclinato!]</a:t>
            </a:r>
          </a:p>
          <a:p>
            <a:r>
              <a:rPr lang="it-IT">
                <a:cs typeface="Arial" pitchFamily="34" charset="0"/>
              </a:rPr>
              <a:t>alternativamente si può pensare </a:t>
            </a:r>
            <a:r>
              <a:rPr lang="it-IT" b="1">
                <a:cs typeface="Arial" pitchFamily="34" charset="0"/>
              </a:rPr>
              <a:t>F</a:t>
            </a:r>
            <a:r>
              <a:rPr lang="it-IT" b="1" baseline="-25000">
                <a:cs typeface="Arial" pitchFamily="34" charset="0"/>
              </a:rPr>
              <a:t>c</a:t>
            </a:r>
            <a:r>
              <a:rPr lang="it-IT">
                <a:cs typeface="Arial" pitchFamily="34" charset="0"/>
              </a:rPr>
              <a:t> scomposto secondo le direzioni di </a:t>
            </a:r>
            <a:r>
              <a:rPr lang="it-IT" b="1">
                <a:cs typeface="Arial" pitchFamily="34" charset="0"/>
              </a:rPr>
              <a:t>P</a:t>
            </a:r>
            <a:r>
              <a:rPr lang="it-IT">
                <a:cs typeface="Arial" pitchFamily="34" charset="0"/>
              </a:rPr>
              <a:t> e </a:t>
            </a:r>
            <a:r>
              <a:rPr lang="it-IT" b="1">
                <a:cs typeface="Arial" pitchFamily="34" charset="0"/>
              </a:rPr>
              <a:t>N</a:t>
            </a:r>
            <a:endParaRPr lang="el-GR" b="1">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66829-BD80-4C11-ADE3-D8A575858E72}" type="slidenum">
              <a:rPr lang="en-US"/>
              <a:pPr/>
              <a:t>62</a:t>
            </a:fld>
            <a:endParaRPr lang="en-US"/>
          </a:p>
        </p:txBody>
      </p:sp>
      <p:sp>
        <p:nvSpPr>
          <p:cNvPr id="385026" name="Rectangle 2"/>
          <p:cNvSpPr>
            <a:spLocks noGrp="1" noRot="1" noChangeAspect="1" noChangeArrowheads="1" noTextEdit="1"/>
          </p:cNvSpPr>
          <p:nvPr>
            <p:ph type="sldImg"/>
          </p:nvPr>
        </p:nvSpPr>
        <p:spPr>
          <a:xfrm>
            <a:off x="992188" y="768350"/>
            <a:ext cx="5114925" cy="3836988"/>
          </a:xfrm>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fln - mar 2011</a:t>
            </a:r>
            <a:endParaRPr lang="en-US"/>
          </a:p>
        </p:txBody>
      </p:sp>
      <p:sp>
        <p:nvSpPr>
          <p:cNvPr id="5126" name="Rectangle 6"/>
          <p:cNvSpPr>
            <a:spLocks noGrp="1" noChangeArrowheads="1"/>
          </p:cNvSpPr>
          <p:nvPr>
            <p:ph type="sldNum" sz="quarter" idx="4"/>
          </p:nvPr>
        </p:nvSpPr>
        <p:spPr/>
        <p:txBody>
          <a:bodyPr/>
          <a:lstStyle>
            <a:lvl1pPr>
              <a:defRPr/>
            </a:lvl1pPr>
          </a:lstStyle>
          <a:p>
            <a:fld id="{A0119B64-4C55-46AC-B1D6-C6034D3E8C77}" type="slidenum">
              <a:rPr lang="en-US"/>
              <a:pPr/>
              <a:t>‹#›</a:t>
            </a:fld>
            <a:endParaRPr lang="en-US"/>
          </a:p>
        </p:txBody>
      </p:sp>
      <p:graphicFrame>
        <p:nvGraphicFramePr>
          <p:cNvPr id="5127" name="Object 7"/>
          <p:cNvGraphicFramePr>
            <a:graphicFrameLocks noChangeAspect="1"/>
          </p:cNvGraphicFramePr>
          <p:nvPr/>
        </p:nvGraphicFramePr>
        <p:xfrm>
          <a:off x="323850" y="333375"/>
          <a:ext cx="911225" cy="1023938"/>
        </p:xfrm>
        <a:graphic>
          <a:graphicData uri="http://schemas.openxmlformats.org/presentationml/2006/ole">
            <mc:AlternateContent xmlns:mc="http://schemas.openxmlformats.org/markup-compatibility/2006">
              <mc:Choice xmlns:v="urn:schemas-microsoft-com:vml" Requires="v">
                <p:oleObj spid="_x0000_s5137" r:id="rId3" imgW="815411" imgH="906859" progId="">
                  <p:embed/>
                </p:oleObj>
              </mc:Choice>
              <mc:Fallback>
                <p:oleObj r:id="rId3" imgW="815411" imgH="90685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112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8"/>
          <p:cNvSpPr>
            <a:spLocks noChangeShapeType="1"/>
          </p:cNvSpPr>
          <p:nvPr/>
        </p:nvSpPr>
        <p:spPr bwMode="auto">
          <a:xfrm>
            <a:off x="1619250" y="836613"/>
            <a:ext cx="68405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9CB6EA51-0EFE-452D-A33C-66B2D35C06D9}" type="slidenum">
              <a:rPr lang="en-US"/>
              <a:pPr/>
              <a:t>‹#›</a:t>
            </a:fld>
            <a:endParaRPr lang="en-US"/>
          </a:p>
        </p:txBody>
      </p:sp>
    </p:spTree>
    <p:extLst>
      <p:ext uri="{BB962C8B-B14F-4D97-AF65-F5344CB8AC3E}">
        <p14:creationId xmlns:p14="http://schemas.microsoft.com/office/powerpoint/2010/main" val="21158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19800"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6A9E066B-BA21-4CD1-9C0B-E1C473BEA301}" type="slidenum">
              <a:rPr lang="en-US"/>
              <a:pPr/>
              <a:t>‹#›</a:t>
            </a:fld>
            <a:endParaRPr lang="en-US"/>
          </a:p>
        </p:txBody>
      </p:sp>
    </p:spTree>
    <p:extLst>
      <p:ext uri="{BB962C8B-B14F-4D97-AF65-F5344CB8AC3E}">
        <p14:creationId xmlns:p14="http://schemas.microsoft.com/office/powerpoint/2010/main" val="32451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CEA604-6A71-4CEF-A4A9-E5E14FD19FB7}" type="slidenum">
              <a:rPr lang="en-US"/>
              <a:pPr/>
              <a:t>‹#›</a:t>
            </a:fld>
            <a:endParaRPr lang="en-US"/>
          </a:p>
        </p:txBody>
      </p:sp>
    </p:spTree>
    <p:extLst>
      <p:ext uri="{BB962C8B-B14F-4D97-AF65-F5344CB8AC3E}">
        <p14:creationId xmlns:p14="http://schemas.microsoft.com/office/powerpoint/2010/main" val="270827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fln - mar 2011</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A0C42B0-1101-499F-8EEE-52BE7FF97FE9}" type="slidenum">
              <a:rPr lang="en-US"/>
              <a:pPr/>
              <a:t>‹#›</a:t>
            </a:fld>
            <a:endParaRPr lang="en-US"/>
          </a:p>
        </p:txBody>
      </p:sp>
    </p:spTree>
    <p:extLst>
      <p:ext uri="{BB962C8B-B14F-4D97-AF65-F5344CB8AC3E}">
        <p14:creationId xmlns:p14="http://schemas.microsoft.com/office/powerpoint/2010/main" val="484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DDC64C39-CBBA-4875-AA7A-9622D5D072E2}" type="slidenum">
              <a:rPr lang="en-US"/>
              <a:pPr/>
              <a:t>‹#›</a:t>
            </a:fld>
            <a:endParaRPr lang="en-US"/>
          </a:p>
        </p:txBody>
      </p:sp>
    </p:spTree>
    <p:extLst>
      <p:ext uri="{BB962C8B-B14F-4D97-AF65-F5344CB8AC3E}">
        <p14:creationId xmlns:p14="http://schemas.microsoft.com/office/powerpoint/2010/main" val="156045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5A15DF0E-B9F5-4216-8957-D95B443FE4F3}" type="slidenum">
              <a:rPr lang="en-US"/>
              <a:pPr/>
              <a:t>‹#›</a:t>
            </a:fld>
            <a:endParaRPr lang="en-US"/>
          </a:p>
        </p:txBody>
      </p:sp>
    </p:spTree>
    <p:extLst>
      <p:ext uri="{BB962C8B-B14F-4D97-AF65-F5344CB8AC3E}">
        <p14:creationId xmlns:p14="http://schemas.microsoft.com/office/powerpoint/2010/main" val="141524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p:txBody>
          <a:bodyPr/>
          <a:lstStyle>
            <a:lvl1pPr>
              <a:defRPr/>
            </a:lvl1pPr>
          </a:lstStyle>
          <a:p>
            <a:fld id="{595006D8-4EB6-4477-B7C1-1E9CB68D8EB6}" type="slidenum">
              <a:rPr lang="en-US"/>
              <a:pPr/>
              <a:t>‹#›</a:t>
            </a:fld>
            <a:endParaRPr lang="en-US"/>
          </a:p>
        </p:txBody>
      </p:sp>
    </p:spTree>
    <p:extLst>
      <p:ext uri="{BB962C8B-B14F-4D97-AF65-F5344CB8AC3E}">
        <p14:creationId xmlns:p14="http://schemas.microsoft.com/office/powerpoint/2010/main" val="210842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 mar 2011</a:t>
            </a:r>
            <a:endParaRPr lang="en-US"/>
          </a:p>
        </p:txBody>
      </p:sp>
      <p:sp>
        <p:nvSpPr>
          <p:cNvPr id="9" name="Slide Number Placeholder 8"/>
          <p:cNvSpPr>
            <a:spLocks noGrp="1"/>
          </p:cNvSpPr>
          <p:nvPr>
            <p:ph type="sldNum" sz="quarter" idx="12"/>
          </p:nvPr>
        </p:nvSpPr>
        <p:spPr/>
        <p:txBody>
          <a:bodyPr/>
          <a:lstStyle>
            <a:lvl1pPr>
              <a:defRPr/>
            </a:lvl1pPr>
          </a:lstStyle>
          <a:p>
            <a:fld id="{913831F6-A808-47DD-9E09-0191408DF2CB}" type="slidenum">
              <a:rPr lang="en-US"/>
              <a:pPr/>
              <a:t>‹#›</a:t>
            </a:fld>
            <a:endParaRPr lang="en-US"/>
          </a:p>
        </p:txBody>
      </p:sp>
    </p:spTree>
    <p:extLst>
      <p:ext uri="{BB962C8B-B14F-4D97-AF65-F5344CB8AC3E}">
        <p14:creationId xmlns:p14="http://schemas.microsoft.com/office/powerpoint/2010/main" val="42129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 mar 2011</a:t>
            </a:r>
            <a:endParaRPr lang="en-US"/>
          </a:p>
        </p:txBody>
      </p:sp>
      <p:sp>
        <p:nvSpPr>
          <p:cNvPr id="5" name="Slide Number Placeholder 4"/>
          <p:cNvSpPr>
            <a:spLocks noGrp="1"/>
          </p:cNvSpPr>
          <p:nvPr>
            <p:ph type="sldNum" sz="quarter" idx="12"/>
          </p:nvPr>
        </p:nvSpPr>
        <p:spPr/>
        <p:txBody>
          <a:bodyPr/>
          <a:lstStyle>
            <a:lvl1pPr>
              <a:defRPr/>
            </a:lvl1pPr>
          </a:lstStyle>
          <a:p>
            <a:fld id="{F2CB7C48-1378-4291-AAD8-B7E254A5045F}" type="slidenum">
              <a:rPr lang="en-US"/>
              <a:pPr/>
              <a:t>‹#›</a:t>
            </a:fld>
            <a:endParaRPr lang="en-US"/>
          </a:p>
        </p:txBody>
      </p:sp>
    </p:spTree>
    <p:extLst>
      <p:ext uri="{BB962C8B-B14F-4D97-AF65-F5344CB8AC3E}">
        <p14:creationId xmlns:p14="http://schemas.microsoft.com/office/powerpoint/2010/main" val="39563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 mar 2011</a:t>
            </a:r>
            <a:endParaRPr lang="en-US"/>
          </a:p>
        </p:txBody>
      </p:sp>
      <p:sp>
        <p:nvSpPr>
          <p:cNvPr id="4" name="Slide Number Placeholder 3"/>
          <p:cNvSpPr>
            <a:spLocks noGrp="1"/>
          </p:cNvSpPr>
          <p:nvPr>
            <p:ph type="sldNum" sz="quarter" idx="12"/>
          </p:nvPr>
        </p:nvSpPr>
        <p:spPr/>
        <p:txBody>
          <a:bodyPr/>
          <a:lstStyle>
            <a:lvl1pPr>
              <a:defRPr/>
            </a:lvl1pPr>
          </a:lstStyle>
          <a:p>
            <a:fld id="{F4520874-BFB2-4AC1-8FA5-7B92A0F83F55}" type="slidenum">
              <a:rPr lang="en-US"/>
              <a:pPr/>
              <a:t>‹#›</a:t>
            </a:fld>
            <a:endParaRPr lang="en-US"/>
          </a:p>
        </p:txBody>
      </p:sp>
    </p:spTree>
    <p:extLst>
      <p:ext uri="{BB962C8B-B14F-4D97-AF65-F5344CB8AC3E}">
        <p14:creationId xmlns:p14="http://schemas.microsoft.com/office/powerpoint/2010/main" val="292233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p:txBody>
          <a:bodyPr/>
          <a:lstStyle>
            <a:lvl1pPr>
              <a:defRPr/>
            </a:lvl1pPr>
          </a:lstStyle>
          <a:p>
            <a:fld id="{263F73F5-81BF-46A3-B9AD-495963E0F116}" type="slidenum">
              <a:rPr lang="en-US"/>
              <a:pPr/>
              <a:t>‹#›</a:t>
            </a:fld>
            <a:endParaRPr lang="en-US"/>
          </a:p>
        </p:txBody>
      </p:sp>
    </p:spTree>
    <p:extLst>
      <p:ext uri="{BB962C8B-B14F-4D97-AF65-F5344CB8AC3E}">
        <p14:creationId xmlns:p14="http://schemas.microsoft.com/office/powerpoint/2010/main" val="228086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p:txBody>
          <a:bodyPr/>
          <a:lstStyle>
            <a:lvl1pPr>
              <a:defRPr/>
            </a:lvl1pPr>
          </a:lstStyle>
          <a:p>
            <a:fld id="{93DCC852-B08D-40C0-910B-7E4A04AB2501}" type="slidenum">
              <a:rPr lang="en-US"/>
              <a:pPr/>
              <a:t>‹#›</a:t>
            </a:fld>
            <a:endParaRPr lang="en-US"/>
          </a:p>
        </p:txBody>
      </p:sp>
    </p:spTree>
    <p:extLst>
      <p:ext uri="{BB962C8B-B14F-4D97-AF65-F5344CB8AC3E}">
        <p14:creationId xmlns:p14="http://schemas.microsoft.com/office/powerpoint/2010/main" val="205205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 mar 2011</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4B7F7B-9163-410D-928C-BBE38F280FD9}" type="slidenum">
              <a:rPr lang="en-US"/>
              <a:pPr/>
              <a:t>‹#›</a:t>
            </a:fld>
            <a:endParaRPr lang="en-US"/>
          </a:p>
        </p:txBody>
      </p:sp>
      <p:graphicFrame>
        <p:nvGraphicFramePr>
          <p:cNvPr id="4103" name="Object 7"/>
          <p:cNvGraphicFramePr>
            <a:graphicFrameLocks noChangeAspect="1"/>
          </p:cNvGraphicFramePr>
          <p:nvPr/>
        </p:nvGraphicFramePr>
        <p:xfrm>
          <a:off x="323850" y="188913"/>
          <a:ext cx="911225" cy="1023937"/>
        </p:xfrm>
        <a:graphic>
          <a:graphicData uri="http://schemas.openxmlformats.org/presentationml/2006/ole">
            <mc:AlternateContent xmlns:mc="http://schemas.openxmlformats.org/markup-compatibility/2006">
              <mc:Choice xmlns:v="urn:schemas-microsoft-com:vml" Requires="v">
                <p:oleObj spid="_x0000_s4113"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88913"/>
                        <a:ext cx="9112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763713" y="981075"/>
            <a:ext cx="6840537"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defRPr>
      </a:lvl2pPr>
      <a:lvl3pPr algn="ctr" rtl="0" fontAlgn="base">
        <a:spcBef>
          <a:spcPct val="0"/>
        </a:spcBef>
        <a:spcAft>
          <a:spcPct val="0"/>
        </a:spcAft>
        <a:defRPr sz="4000">
          <a:solidFill>
            <a:schemeClr val="tx2"/>
          </a:solidFill>
          <a:latin typeface="Arial" pitchFamily="34" charset="0"/>
        </a:defRPr>
      </a:lvl3pPr>
      <a:lvl4pPr algn="ctr" rtl="0" fontAlgn="base">
        <a:spcBef>
          <a:spcPct val="0"/>
        </a:spcBef>
        <a:spcAft>
          <a:spcPct val="0"/>
        </a:spcAft>
        <a:defRPr sz="4000">
          <a:solidFill>
            <a:schemeClr val="tx2"/>
          </a:solidFill>
          <a:latin typeface="Arial" pitchFamily="34" charset="0"/>
        </a:defRPr>
      </a:lvl4pPr>
      <a:lvl5pPr algn="ctr" rtl="0" fontAlgn="base">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0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99.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7.wmf"/><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5.jpe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2.wmf"/><Relationship Id="rId4" Type="http://schemas.openxmlformats.org/officeDocument/2006/relationships/oleObject" Target="../embeddings/oleObject15.bin"/><Relationship Id="rId9"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8.emf"/><Relationship Id="rId5" Type="http://schemas.openxmlformats.org/officeDocument/2006/relationships/oleObject" Target="../embeddings/oleObject20.bin"/><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6.xml"/><Relationship Id="rId7" Type="http://schemas.openxmlformats.org/officeDocument/2006/relationships/oleObject" Target="../embeddings/oleObject22.bin"/><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image" Target="../media/image34.jpeg"/><Relationship Id="rId10" Type="http://schemas.openxmlformats.org/officeDocument/2006/relationships/image" Target="../media/image32.wmf"/><Relationship Id="rId4" Type="http://schemas.openxmlformats.org/officeDocument/2006/relationships/image" Target="../media/image33.png"/><Relationship Id="rId9"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4.wmf"/><Relationship Id="rId5" Type="http://schemas.openxmlformats.org/officeDocument/2006/relationships/oleObject" Target="../embeddings/oleObject25.bin"/><Relationship Id="rId4" Type="http://schemas.openxmlformats.org/officeDocument/2006/relationships/image" Target="../media/image43.wmf"/></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4.wmf"/><Relationship Id="rId5" Type="http://schemas.openxmlformats.org/officeDocument/2006/relationships/oleObject" Target="../embeddings/oleObject27.bin"/><Relationship Id="rId4" Type="http://schemas.openxmlformats.org/officeDocument/2006/relationships/image" Target="../media/image73.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smtClean="0"/>
              <a:t>fln - mar 2011</a:t>
            </a:r>
            <a:endParaRPr lang="en-US"/>
          </a:p>
        </p:txBody>
      </p:sp>
      <p:sp>
        <p:nvSpPr>
          <p:cNvPr id="7" name="Rectangle 6"/>
          <p:cNvSpPr>
            <a:spLocks noGrp="1" noChangeArrowheads="1"/>
          </p:cNvSpPr>
          <p:nvPr>
            <p:ph type="sldNum" sz="quarter" idx="4"/>
          </p:nvPr>
        </p:nvSpPr>
        <p:spPr/>
        <p:txBody>
          <a:bodyPr/>
          <a:lstStyle/>
          <a:p>
            <a:fld id="{78A55011-AEB3-40B5-BA1E-430535EB1146}" type="slidenum">
              <a:rPr lang="en-US"/>
              <a:pPr/>
              <a:t>1</a:t>
            </a:fld>
            <a:endParaRPr lang="en-US"/>
          </a:p>
        </p:txBody>
      </p:sp>
      <p:sp>
        <p:nvSpPr>
          <p:cNvPr id="2050" name="Rectangle 2"/>
          <p:cNvSpPr>
            <a:spLocks noGrp="1" noChangeArrowheads="1"/>
          </p:cNvSpPr>
          <p:nvPr>
            <p:ph type="ctrTitle"/>
          </p:nvPr>
        </p:nvSpPr>
        <p:spPr>
          <a:xfrm>
            <a:off x="684213" y="981075"/>
            <a:ext cx="7772400" cy="1439863"/>
          </a:xfrm>
        </p:spPr>
        <p:txBody>
          <a:bodyPr/>
          <a:lstStyle/>
          <a:p>
            <a:r>
              <a:rPr lang="en-US">
                <a:solidFill>
                  <a:srgbClr val="0066FF"/>
                </a:solidFill>
              </a:rPr>
              <a:t>Meccanica </a:t>
            </a:r>
          </a:p>
        </p:txBody>
      </p:sp>
      <p:sp>
        <p:nvSpPr>
          <p:cNvPr id="2051" name="Rectangle 3"/>
          <p:cNvSpPr>
            <a:spLocks noGrp="1" noChangeArrowheads="1"/>
          </p:cNvSpPr>
          <p:nvPr>
            <p:ph type="subTitle" idx="1"/>
          </p:nvPr>
        </p:nvSpPr>
        <p:spPr>
          <a:xfrm>
            <a:off x="250825" y="4797425"/>
            <a:ext cx="8713788" cy="1296988"/>
          </a:xfrm>
        </p:spPr>
        <p:txBody>
          <a:bodyPr/>
          <a:lstStyle/>
          <a:p>
            <a:pPr>
              <a:lnSpc>
                <a:spcPct val="80000"/>
              </a:lnSpc>
            </a:pPr>
            <a:endParaRPr lang="en-US" sz="2800" dirty="0"/>
          </a:p>
          <a:p>
            <a:pPr>
              <a:lnSpc>
                <a:spcPct val="80000"/>
              </a:lnSpc>
            </a:pPr>
            <a:r>
              <a:rPr lang="en-US" sz="2800" dirty="0" err="1"/>
              <a:t>Corso</a:t>
            </a:r>
            <a:r>
              <a:rPr lang="en-US" sz="2800" dirty="0"/>
              <a:t> di </a:t>
            </a:r>
            <a:r>
              <a:rPr lang="en-US" sz="2800" dirty="0" err="1"/>
              <a:t>Fisica</a:t>
            </a:r>
            <a:r>
              <a:rPr lang="en-US" sz="2800" dirty="0"/>
              <a:t> per CTF</a:t>
            </a:r>
          </a:p>
          <a:p>
            <a:pPr>
              <a:lnSpc>
                <a:spcPct val="80000"/>
              </a:lnSpc>
            </a:pPr>
            <a:r>
              <a:rPr lang="en-US" sz="2800" dirty="0" smtClean="0"/>
              <a:t>AA2010/11</a:t>
            </a:r>
            <a:endParaRPr lang="en-US" sz="2800" dirty="0"/>
          </a:p>
        </p:txBody>
      </p:sp>
      <p:pic>
        <p:nvPicPr>
          <p:cNvPr id="2052" name="Picture 4" descr="220px-Ferrari_We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381250"/>
            <a:ext cx="3240087"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E86B2CD4-90DB-41D1-A916-7642B0CAE453}" type="slidenum">
              <a:rPr lang="en-US"/>
              <a:pPr/>
              <a:t>10</a:t>
            </a:fld>
            <a:endParaRPr lang="en-US"/>
          </a:p>
        </p:txBody>
      </p:sp>
      <p:sp>
        <p:nvSpPr>
          <p:cNvPr id="209922" name="Rectangle 2"/>
          <p:cNvSpPr>
            <a:spLocks noGrp="1" noChangeArrowheads="1"/>
          </p:cNvSpPr>
          <p:nvPr>
            <p:ph type="title"/>
          </p:nvPr>
        </p:nvSpPr>
        <p:spPr/>
        <p:txBody>
          <a:bodyPr/>
          <a:lstStyle/>
          <a:p>
            <a:r>
              <a:rPr lang="it-IT" sz="3200"/>
              <a:t>Velocità (3)</a:t>
            </a:r>
          </a:p>
        </p:txBody>
      </p:sp>
      <p:sp>
        <p:nvSpPr>
          <p:cNvPr id="209923" name="Rectangle 3"/>
          <p:cNvSpPr>
            <a:spLocks noGrp="1" noChangeArrowheads="1"/>
          </p:cNvSpPr>
          <p:nvPr>
            <p:ph type="body" idx="1"/>
          </p:nvPr>
        </p:nvSpPr>
        <p:spPr>
          <a:xfrm>
            <a:off x="250825" y="1125538"/>
            <a:ext cx="8569325" cy="5040312"/>
          </a:xfrm>
        </p:spPr>
        <p:txBody>
          <a:bodyPr/>
          <a:lstStyle/>
          <a:p>
            <a:r>
              <a:rPr lang="it-IT" sz="2800"/>
              <a:t>v</a:t>
            </a:r>
            <a:r>
              <a:rPr lang="it-IT" sz="2800" baseline="-25000"/>
              <a:t>m</a:t>
            </a:r>
            <a:r>
              <a:rPr lang="it-IT" sz="2800"/>
              <a:t> = [x(t</a:t>
            </a:r>
            <a:r>
              <a:rPr lang="it-IT" sz="2800" baseline="-25000"/>
              <a:t>3</a:t>
            </a:r>
            <a:r>
              <a:rPr lang="it-IT" sz="2800"/>
              <a:t>)-x(0)]/(t</a:t>
            </a:r>
            <a:r>
              <a:rPr lang="it-IT" sz="2800" baseline="-25000"/>
              <a:t>3</a:t>
            </a:r>
            <a:r>
              <a:rPr lang="it-IT" sz="2800"/>
              <a:t>-0) = (0-0)/100’ = 0 </a:t>
            </a:r>
          </a:p>
          <a:p>
            <a:r>
              <a:rPr lang="it-IT" sz="2800" u="sng"/>
              <a:t>v</a:t>
            </a:r>
            <a:r>
              <a:rPr lang="it-IT" sz="2800"/>
              <a:t> = (</a:t>
            </a:r>
            <a:r>
              <a:rPr lang="el-GR" sz="2800">
                <a:cs typeface="Arial" pitchFamily="34" charset="0"/>
              </a:rPr>
              <a:t>Σ</a:t>
            </a:r>
            <a:r>
              <a:rPr lang="it-IT" sz="2800" baseline="-25000">
                <a:cs typeface="Arial" pitchFamily="34" charset="0"/>
              </a:rPr>
              <a:t>i=1,3</a:t>
            </a:r>
            <a:r>
              <a:rPr lang="it-IT" sz="2800">
                <a:cs typeface="Arial" pitchFamily="34" charset="0"/>
              </a:rPr>
              <a:t> v</a:t>
            </a:r>
            <a:r>
              <a:rPr lang="it-IT" sz="2800" baseline="-25000">
                <a:cs typeface="Arial" pitchFamily="34" charset="0"/>
              </a:rPr>
              <a:t>i</a:t>
            </a:r>
            <a:r>
              <a:rPr lang="it-IT" sz="2800">
                <a:cs typeface="Arial" pitchFamily="34" charset="0"/>
              </a:rPr>
              <a:t>)/3 = (10+0-60)/3 km/h = -17 km/h</a:t>
            </a:r>
          </a:p>
          <a:p>
            <a:r>
              <a:rPr lang="it-IT" sz="2800">
                <a:cs typeface="Arial" pitchFamily="34" charset="0"/>
              </a:rPr>
              <a:t>in formule (*)</a:t>
            </a:r>
          </a:p>
          <a:p>
            <a:pPr lvl="1">
              <a:buFontTx/>
              <a:buNone/>
            </a:pPr>
            <a:r>
              <a:rPr lang="it-IT" sz="2400">
                <a:cs typeface="Arial" pitchFamily="34" charset="0"/>
              </a:rPr>
              <a:t>v</a:t>
            </a:r>
            <a:r>
              <a:rPr lang="it-IT" sz="2400" baseline="-25000">
                <a:cs typeface="Arial" pitchFamily="34" charset="0"/>
              </a:rPr>
              <a:t>m</a:t>
            </a:r>
            <a:r>
              <a:rPr lang="it-IT" sz="2400">
                <a:cs typeface="Arial" pitchFamily="34" charset="0"/>
              </a:rPr>
              <a:t> = (</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x</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i=1,n</a:t>
            </a:r>
            <a:r>
              <a:rPr lang="it-IT" sz="2400">
                <a:cs typeface="Arial" pitchFamily="34" charset="0"/>
              </a:rPr>
              <a:t>v</a:t>
            </a:r>
            <a:r>
              <a:rPr lang="it-IT" sz="2400" baseline="-25000">
                <a:cs typeface="Arial" pitchFamily="34" charset="0"/>
              </a:rPr>
              <a:t>i</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p>
          <a:p>
            <a:pPr lvl="1">
              <a:buFontTx/>
              <a:buNone/>
            </a:pPr>
            <a:r>
              <a:rPr lang="it-IT" sz="2400">
                <a:solidFill>
                  <a:srgbClr val="CC3300"/>
                </a:solidFill>
                <a:cs typeface="Arial" pitchFamily="34" charset="0"/>
              </a:rPr>
              <a:t>quindi </a:t>
            </a:r>
            <a:r>
              <a:rPr lang="it-IT" sz="2400" u="sng">
                <a:solidFill>
                  <a:srgbClr val="CC3300"/>
                </a:solidFill>
                <a:cs typeface="Arial" pitchFamily="34" charset="0"/>
              </a:rPr>
              <a:t>solo se</a:t>
            </a:r>
            <a:r>
              <a:rPr lang="it-IT" sz="2400">
                <a:solidFill>
                  <a:srgbClr val="CC3300"/>
                </a:solidFill>
                <a:cs typeface="Arial" pitchFamily="34" charset="0"/>
              </a:rPr>
              <a:t> i </a:t>
            </a:r>
            <a:r>
              <a:rPr lang="el-GR" sz="2400">
                <a:solidFill>
                  <a:srgbClr val="CC3300"/>
                </a:solidFill>
                <a:cs typeface="Arial" pitchFamily="34" charset="0"/>
              </a:rPr>
              <a:t>Δ</a:t>
            </a:r>
            <a:r>
              <a:rPr lang="it-IT" sz="2400">
                <a:solidFill>
                  <a:srgbClr val="CC3300"/>
                </a:solidFill>
                <a:cs typeface="Arial" pitchFamily="34" charset="0"/>
              </a:rPr>
              <a:t>t</a:t>
            </a:r>
            <a:r>
              <a:rPr lang="it-IT" sz="2400" baseline="-25000">
                <a:solidFill>
                  <a:srgbClr val="CC3300"/>
                </a:solidFill>
                <a:cs typeface="Arial" pitchFamily="34" charset="0"/>
              </a:rPr>
              <a:t>i</a:t>
            </a:r>
            <a:r>
              <a:rPr lang="it-IT" sz="2400">
                <a:solidFill>
                  <a:srgbClr val="CC3300"/>
                </a:solidFill>
                <a:cs typeface="Arial" pitchFamily="34" charset="0"/>
              </a:rPr>
              <a:t> sono tutti = </a:t>
            </a:r>
            <a:r>
              <a:rPr lang="el-GR" sz="2400">
                <a:solidFill>
                  <a:srgbClr val="CC3300"/>
                </a:solidFill>
                <a:cs typeface="Arial" pitchFamily="34" charset="0"/>
              </a:rPr>
              <a:t>Δ</a:t>
            </a:r>
            <a:r>
              <a:rPr lang="it-IT" sz="2400">
                <a:solidFill>
                  <a:srgbClr val="CC3300"/>
                </a:solidFill>
                <a:cs typeface="Arial" pitchFamily="34" charset="0"/>
              </a:rPr>
              <a:t>t</a:t>
            </a:r>
            <a:r>
              <a:rPr lang="it-IT" sz="2400">
                <a:cs typeface="Arial" pitchFamily="34" charset="0"/>
              </a:rPr>
              <a:t>, si ha </a:t>
            </a:r>
          </a:p>
          <a:p>
            <a:pPr lvl="1">
              <a:buFontTx/>
              <a:buNone/>
            </a:pP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solidFill>
                  <a:srgbClr val="FF3300"/>
                </a:solidFill>
                <a:cs typeface="Arial" pitchFamily="34" charset="0"/>
              </a:rPr>
              <a:t>i</a:t>
            </a:r>
            <a:r>
              <a:rPr lang="it-IT" sz="2400">
                <a:solidFill>
                  <a:srgbClr val="FF3300"/>
                </a:solidFill>
                <a:cs typeface="Arial" pitchFamily="34" charset="0"/>
              </a:rPr>
              <a:t> = </a:t>
            </a: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 = n</a:t>
            </a:r>
            <a:r>
              <a:rPr lang="it-IT" sz="2400" baseline="-25000">
                <a:solidFill>
                  <a:srgbClr val="FF3300"/>
                </a:solidFill>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cs typeface="Arial" pitchFamily="34" charset="0"/>
              </a:rPr>
              <a:t>              </a:t>
            </a:r>
            <a:r>
              <a:rPr lang="it-IT" sz="2400">
                <a:cs typeface="Arial" pitchFamily="34" charset="0"/>
              </a:rPr>
              <a:t>e</a:t>
            </a:r>
          </a:p>
          <a:p>
            <a:pPr lvl="1">
              <a:buFontTx/>
              <a:buNone/>
            </a:pP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a:t>
            </a:r>
            <a:r>
              <a:rPr lang="el-GR" sz="2400">
                <a:solidFill>
                  <a:srgbClr val="009900"/>
                </a:solidFill>
                <a:cs typeface="Arial" pitchFamily="34" charset="0"/>
              </a:rPr>
              <a:t>Δ</a:t>
            </a:r>
            <a:r>
              <a:rPr lang="it-IT" sz="2400">
                <a:solidFill>
                  <a:srgbClr val="009900"/>
                </a:solidFill>
                <a:cs typeface="Arial" pitchFamily="34" charset="0"/>
              </a:rPr>
              <a:t>t = </a:t>
            </a:r>
            <a:r>
              <a:rPr lang="el-GR" sz="2400">
                <a:solidFill>
                  <a:srgbClr val="009900"/>
                </a:solidFill>
                <a:cs typeface="Arial" pitchFamily="34" charset="0"/>
              </a:rPr>
              <a:t>Δ</a:t>
            </a:r>
            <a:r>
              <a:rPr lang="it-IT" sz="2400">
                <a:solidFill>
                  <a:srgbClr val="009900"/>
                </a:solidFill>
                <a:cs typeface="Arial" pitchFamily="34" charset="0"/>
              </a:rPr>
              <a:t>t</a:t>
            </a:r>
            <a:r>
              <a:rPr lang="it-IT" sz="2400" baseline="-25000">
                <a:solidFill>
                  <a:srgbClr val="009900"/>
                </a:solidFill>
                <a:cs typeface="Arial" pitchFamily="34" charset="0"/>
              </a:rPr>
              <a:t> </a:t>
            </a:r>
            <a:r>
              <a:rPr lang="it-IT" sz="2400">
                <a:solidFill>
                  <a:srgbClr val="009900"/>
                </a:solidFill>
                <a:cs typeface="Arial" pitchFamily="34" charset="0"/>
              </a:rPr>
              <a:t>∙</a:t>
            </a: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              </a:t>
            </a:r>
          </a:p>
          <a:p>
            <a:pPr lvl="1">
              <a:buFontTx/>
              <a:buNone/>
            </a:pPr>
            <a:r>
              <a:rPr lang="it-IT" sz="2400" baseline="-25000">
                <a:solidFill>
                  <a:srgbClr val="009900"/>
                </a:solidFill>
                <a:cs typeface="Arial" pitchFamily="34" charset="0"/>
              </a:rPr>
              <a:t> </a:t>
            </a:r>
            <a:r>
              <a:rPr lang="it-IT" sz="2400">
                <a:cs typeface="Arial" pitchFamily="34" charset="0"/>
              </a:rPr>
              <a:t>=&gt;    </a:t>
            </a:r>
            <a:r>
              <a:rPr lang="it-IT" sz="2400">
                <a:solidFill>
                  <a:srgbClr val="CC3300"/>
                </a:solidFill>
                <a:cs typeface="Arial" pitchFamily="34" charset="0"/>
              </a:rPr>
              <a:t>v</a:t>
            </a:r>
            <a:r>
              <a:rPr lang="it-IT" sz="2400" baseline="-25000">
                <a:solidFill>
                  <a:srgbClr val="CC3300"/>
                </a:solidFill>
                <a:cs typeface="Arial" pitchFamily="34" charset="0"/>
              </a:rPr>
              <a:t>m</a:t>
            </a:r>
            <a:r>
              <a:rPr lang="it-IT" sz="2400">
                <a:solidFill>
                  <a:srgbClr val="CC3300"/>
                </a:solidFill>
                <a:cs typeface="Arial" pitchFamily="34" charset="0"/>
              </a:rPr>
              <a:t> = </a:t>
            </a:r>
            <a:r>
              <a:rPr lang="el-GR" sz="2400">
                <a:solidFill>
                  <a:srgbClr val="CC3300"/>
                </a:solidFill>
                <a:cs typeface="Arial" pitchFamily="34" charset="0"/>
              </a:rPr>
              <a:t>Δ</a:t>
            </a:r>
            <a:r>
              <a:rPr lang="it-IT" sz="2400">
                <a:solidFill>
                  <a:srgbClr val="CC3300"/>
                </a:solidFill>
                <a:cs typeface="Arial" pitchFamily="34" charset="0"/>
              </a:rPr>
              <a:t>t </a:t>
            </a:r>
            <a:r>
              <a:rPr lang="el-GR" sz="2400">
                <a:solidFill>
                  <a:srgbClr val="CC3300"/>
                </a:solidFill>
                <a:cs typeface="Arial" pitchFamily="34" charset="0"/>
              </a:rPr>
              <a:t>∙</a:t>
            </a:r>
            <a:r>
              <a:rPr lang="it-IT" sz="2400">
                <a:solidFill>
                  <a:srgbClr val="CC3300"/>
                </a:solidFill>
                <a:cs typeface="Arial" pitchFamily="34" charset="0"/>
              </a:rPr>
              <a:t>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 = </a:t>
            </a:r>
            <a:r>
              <a:rPr lang="it-IT" sz="2400" u="sng">
                <a:solidFill>
                  <a:srgbClr val="CC3300"/>
                </a:solidFill>
                <a:cs typeface="Arial" pitchFamily="34" charset="0"/>
              </a:rPr>
              <a:t>v</a:t>
            </a:r>
            <a:r>
              <a:rPr lang="it-IT" sz="2400" u="sng">
                <a:cs typeface="Arial" pitchFamily="34" charset="0"/>
              </a:rPr>
              <a:t> </a:t>
            </a:r>
          </a:p>
          <a:p>
            <a:r>
              <a:rPr lang="it-IT" sz="2800">
                <a:cs typeface="Arial" pitchFamily="34" charset="0"/>
              </a:rPr>
              <a:t>se si conoscono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 v</a:t>
            </a:r>
            <a:r>
              <a:rPr lang="it-IT" sz="2800" baseline="-25000">
                <a:cs typeface="Arial" pitchFamily="34" charset="0"/>
              </a:rPr>
              <a:t>i</a:t>
            </a:r>
            <a:r>
              <a:rPr lang="it-IT" sz="2800">
                <a:cs typeface="Arial" pitchFamily="34" charset="0"/>
              </a:rPr>
              <a:t>  =&gt;  </a:t>
            </a:r>
            <a:r>
              <a:rPr lang="el-GR" sz="2800">
                <a:cs typeface="Arial" pitchFamily="34" charset="0"/>
              </a:rPr>
              <a:t>Δ</a:t>
            </a:r>
            <a:r>
              <a:rPr lang="it-IT" sz="2800">
                <a:cs typeface="Arial" pitchFamily="34" charset="0"/>
              </a:rPr>
              <a:t>t</a:t>
            </a:r>
            <a:r>
              <a:rPr lang="it-IT" sz="2800" baseline="-25000">
                <a:cs typeface="Arial" pitchFamily="34" charset="0"/>
              </a:rPr>
              <a:t>i</a:t>
            </a:r>
            <a:r>
              <a:rPr lang="it-IT" sz="2800">
                <a:cs typeface="Arial" pitchFamily="34" charset="0"/>
              </a:rPr>
              <a:t> =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/v</a:t>
            </a:r>
            <a:r>
              <a:rPr lang="it-IT" sz="2800" baseline="-25000">
                <a:cs typeface="Arial" pitchFamily="34" charset="0"/>
              </a:rPr>
              <a:t>i</a:t>
            </a:r>
            <a:r>
              <a:rPr lang="it-IT" sz="2800">
                <a:cs typeface="Arial" pitchFamily="34" charset="0"/>
              </a:rPr>
              <a:t> e si ha</a:t>
            </a:r>
          </a:p>
          <a:p>
            <a:pPr lvl="1">
              <a:buFontTx/>
              <a:buNone/>
            </a:pPr>
            <a:r>
              <a:rPr lang="it-IT" sz="2400">
                <a:solidFill>
                  <a:schemeClr val="accent2"/>
                </a:solidFill>
                <a:cs typeface="Arial" pitchFamily="34" charset="0"/>
              </a:rPr>
              <a:t>v</a:t>
            </a:r>
            <a:r>
              <a:rPr lang="it-IT" sz="2400" baseline="-25000">
                <a:solidFill>
                  <a:schemeClr val="accent2"/>
                </a:solidFill>
                <a:cs typeface="Arial" pitchFamily="34" charset="0"/>
              </a:rPr>
              <a:t>m</a:t>
            </a:r>
            <a:r>
              <a:rPr lang="it-IT" sz="2400">
                <a:solidFill>
                  <a:schemeClr val="accent2"/>
                </a:solidFill>
                <a:cs typeface="Arial" pitchFamily="34" charset="0"/>
              </a:rPr>
              <a:t> = (</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/v</a:t>
            </a:r>
            <a:r>
              <a:rPr lang="it-IT" sz="2400" baseline="-25000">
                <a:solidFill>
                  <a:schemeClr val="accent2"/>
                </a:solidFill>
                <a:cs typeface="Arial" pitchFamily="34" charset="0"/>
              </a:rPr>
              <a:t>i</a:t>
            </a:r>
            <a:r>
              <a:rPr lang="it-IT" sz="2400">
                <a:solidFill>
                  <a:schemeClr val="accent2"/>
                </a:solidFill>
                <a:cs typeface="Arial" pitchFamily="34" charset="0"/>
              </a:rPr>
              <a:t>)            </a:t>
            </a:r>
            <a:r>
              <a:rPr lang="it-IT" sz="2000">
                <a:solidFill>
                  <a:schemeClr val="accent2"/>
                </a:solidFill>
                <a:cs typeface="Arial" pitchFamily="34" charset="0"/>
              </a:rPr>
              <a:t>(formula utile per gli esercizi)</a:t>
            </a:r>
            <a:r>
              <a:rPr lang="it-IT" sz="2400">
                <a:solidFill>
                  <a:schemeClr val="accent2"/>
                </a:solidFill>
                <a:cs typeface="Arial" pitchFamily="34" charset="0"/>
              </a:rPr>
              <a:t> </a:t>
            </a:r>
            <a:endParaRPr lang="el-GR" sz="2400">
              <a:solidFill>
                <a:schemeClr val="accent2"/>
              </a:solidFill>
              <a:cs typeface="Arial" pitchFamily="34" charset="0"/>
            </a:endParaRPr>
          </a:p>
        </p:txBody>
      </p:sp>
      <p:sp>
        <p:nvSpPr>
          <p:cNvPr id="209925" name="AutoShape 5"/>
          <p:cNvSpPr>
            <a:spLocks noChangeArrowheads="1"/>
          </p:cNvSpPr>
          <p:nvPr/>
        </p:nvSpPr>
        <p:spPr bwMode="auto">
          <a:xfrm>
            <a:off x="8027988" y="1268413"/>
            <a:ext cx="722312" cy="360362"/>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noChangeArrowheads="1"/>
          </p:cNvSpPr>
          <p:nvPr/>
        </p:nvSpPr>
        <p:spPr bwMode="auto">
          <a:xfrm>
            <a:off x="8027988" y="1844675"/>
            <a:ext cx="722312" cy="360363"/>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7" name="AutoShape 7"/>
          <p:cNvSpPr>
            <a:spLocks noChangeArrowheads="1"/>
          </p:cNvSpPr>
          <p:nvPr/>
        </p:nvSpPr>
        <p:spPr bwMode="auto">
          <a:xfrm rot="10800000">
            <a:off x="539750" y="4471988"/>
            <a:ext cx="722313" cy="360362"/>
          </a:xfrm>
          <a:prstGeom prst="leftArrow">
            <a:avLst>
              <a:gd name="adj1" fmla="val 45787"/>
              <a:gd name="adj2" fmla="val 517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8" name="Text Box 8"/>
          <p:cNvSpPr txBox="1">
            <a:spLocks noChangeArrowheads="1"/>
          </p:cNvSpPr>
          <p:nvPr/>
        </p:nvSpPr>
        <p:spPr bwMode="auto">
          <a:xfrm>
            <a:off x="468313"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
        <p:nvSpPr>
          <p:cNvPr id="2" name="TextBox 1"/>
          <p:cNvSpPr txBox="1"/>
          <p:nvPr/>
        </p:nvSpPr>
        <p:spPr>
          <a:xfrm>
            <a:off x="744825" y="5373216"/>
            <a:ext cx="3672408" cy="461665"/>
          </a:xfrm>
          <a:prstGeom prst="rect">
            <a:avLst/>
          </a:prstGeom>
          <a:noFill/>
          <a:ln w="19050">
            <a:solidFill>
              <a:srgbClr val="FF0000"/>
            </a:solidFill>
          </a:ln>
        </p:spPr>
        <p:txBody>
          <a:bodyPr wrap="square" rtlCol="0">
            <a:spAutoFit/>
          </a:bodyPr>
          <a:lstStyle/>
          <a:p>
            <a:endParaRPr lang="en-GB" sz="24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2BB3E7E9-B158-4C26-BEA0-53019E9CF341}" type="slidenum">
              <a:rPr lang="en-US"/>
              <a:pPr/>
              <a:t>100</a:t>
            </a:fld>
            <a:endParaRPr lang="en-US"/>
          </a:p>
        </p:txBody>
      </p:sp>
      <p:sp>
        <p:nvSpPr>
          <p:cNvPr id="340994" name="Rectangle 2"/>
          <p:cNvSpPr>
            <a:spLocks noGrp="1" noChangeArrowheads="1"/>
          </p:cNvSpPr>
          <p:nvPr>
            <p:ph type="title"/>
          </p:nvPr>
        </p:nvSpPr>
        <p:spPr/>
        <p:txBody>
          <a:bodyPr/>
          <a:lstStyle/>
          <a:p>
            <a:r>
              <a:rPr lang="it-IT" sz="2800"/>
              <a:t>En. totale sistema massa più molla</a:t>
            </a:r>
          </a:p>
        </p:txBody>
      </p:sp>
      <p:sp>
        <p:nvSpPr>
          <p:cNvPr id="340995" name="Rectangle 3"/>
          <p:cNvSpPr>
            <a:spLocks noGrp="1" noChangeArrowheads="1"/>
          </p:cNvSpPr>
          <p:nvPr>
            <p:ph type="body" idx="1"/>
          </p:nvPr>
        </p:nvSpPr>
        <p:spPr>
          <a:xfrm>
            <a:off x="457200" y="1196975"/>
            <a:ext cx="8229600" cy="4929188"/>
          </a:xfrm>
        </p:spPr>
        <p:txBody>
          <a:bodyPr/>
          <a:lstStyle/>
          <a:p>
            <a:r>
              <a:rPr lang="it-IT" sz="2400"/>
              <a:t>per due allungamenti generici x</a:t>
            </a:r>
            <a:r>
              <a:rPr lang="it-IT" sz="2400" baseline="-25000"/>
              <a:t>1</a:t>
            </a:r>
            <a:r>
              <a:rPr lang="it-IT" sz="2400"/>
              <a:t> e x</a:t>
            </a:r>
            <a:r>
              <a:rPr lang="it-IT" sz="2400" baseline="-25000"/>
              <a:t>2</a:t>
            </a:r>
            <a:r>
              <a:rPr lang="it-IT" sz="2400"/>
              <a:t> avrò</a:t>
            </a:r>
          </a:p>
          <a:p>
            <a:pPr>
              <a:buFontTx/>
              <a:buNone/>
            </a:pPr>
            <a:r>
              <a:rPr lang="it-IT" sz="2400"/>
              <a:t>	</a:t>
            </a:r>
            <a:r>
              <a:rPr lang="el-GR" sz="2400">
                <a:cs typeface="Arial" pitchFamily="34" charset="0"/>
              </a:rPr>
              <a:t>Δ</a:t>
            </a:r>
            <a:r>
              <a:rPr lang="it-IT" sz="2400">
                <a:cs typeface="Arial" pitchFamily="34" charset="0"/>
              </a:rPr>
              <a:t>K = </a:t>
            </a:r>
            <a:r>
              <a:rPr lang="en-US" sz="2400">
                <a:cs typeface="Arial" pitchFamily="34" charset="0"/>
              </a:rPr>
              <a:t>–</a:t>
            </a:r>
            <a:r>
              <a:rPr lang="it-IT" sz="2400">
                <a:cs typeface="Arial" pitchFamily="34" charset="0"/>
              </a:rPr>
              <a:t> </a:t>
            </a:r>
            <a:r>
              <a:rPr lang="el-GR" sz="2400">
                <a:cs typeface="Arial" pitchFamily="34" charset="0"/>
              </a:rPr>
              <a:t>Δ</a:t>
            </a:r>
            <a:r>
              <a:rPr lang="it-IT" sz="2400">
                <a:cs typeface="Arial" pitchFamily="34" charset="0"/>
              </a:rPr>
              <a:t>W</a:t>
            </a:r>
          </a:p>
          <a:p>
            <a:pPr>
              <a:buFontTx/>
              <a:buNone/>
            </a:pPr>
            <a:r>
              <a:rPr lang="it-IT" sz="2400">
                <a:cs typeface="Arial" pitchFamily="34" charset="0"/>
              </a:rPr>
              <a:t>	</a:t>
            </a:r>
            <a:r>
              <a:rPr lang="en-US" sz="2400">
                <a:cs typeface="Arial" pitchFamily="34" charset="0"/>
              </a:rPr>
              <a:t>½mv</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 (½kx</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ovvero </a:t>
            </a:r>
          </a:p>
          <a:p>
            <a:pPr>
              <a:buFontTx/>
              <a:buNone/>
            </a:pPr>
            <a:r>
              <a:rPr lang="en-US" sz="2400">
                <a:cs typeface="Arial" pitchFamily="34" charset="0"/>
              </a:rPr>
              <a:t>    ½mv</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 anche</a:t>
            </a:r>
          </a:p>
          <a:p>
            <a:pPr>
              <a:buFontTx/>
              <a:buNone/>
            </a:pPr>
            <a:r>
              <a:rPr lang="en-US" sz="2400">
                <a:cs typeface="Arial" pitchFamily="34" charset="0"/>
              </a:rPr>
              <a:t>	 </a:t>
            </a:r>
            <a:r>
              <a:rPr lang="en-US" sz="2400">
                <a:solidFill>
                  <a:srgbClr val="CC00CC"/>
                </a:solidFill>
                <a:cs typeface="Arial" pitchFamily="34" charset="0"/>
              </a:rPr>
              <a:t>½mv(t)</a:t>
            </a:r>
            <a:r>
              <a:rPr lang="en-US" sz="2400" baseline="30000">
                <a:solidFill>
                  <a:srgbClr val="CC00CC"/>
                </a:solidFill>
                <a:cs typeface="Arial" pitchFamily="34" charset="0"/>
              </a:rPr>
              <a:t>2</a:t>
            </a:r>
            <a:r>
              <a:rPr lang="en-US" sz="2400">
                <a:solidFill>
                  <a:srgbClr val="CC00CC"/>
                </a:solidFill>
                <a:cs typeface="Arial" pitchFamily="34" charset="0"/>
              </a:rPr>
              <a:t> + ½kx(t)</a:t>
            </a:r>
            <a:r>
              <a:rPr lang="en-US" sz="2400" baseline="30000">
                <a:solidFill>
                  <a:srgbClr val="CC00CC"/>
                </a:solidFill>
                <a:cs typeface="Arial" pitchFamily="34" charset="0"/>
              </a:rPr>
              <a:t>2</a:t>
            </a:r>
            <a:r>
              <a:rPr lang="en-US" sz="2400">
                <a:solidFill>
                  <a:srgbClr val="CC00CC"/>
                </a:solidFill>
                <a:cs typeface="Arial" pitchFamily="34" charset="0"/>
              </a:rPr>
              <a:t> = cost</a:t>
            </a:r>
            <a:r>
              <a:rPr lang="en-US" sz="2400">
                <a:cs typeface="Arial" pitchFamily="34" charset="0"/>
              </a:rPr>
              <a:t>                 </a:t>
            </a:r>
            <a:r>
              <a:rPr lang="en-US" sz="2400">
                <a:solidFill>
                  <a:srgbClr val="CC00CC"/>
                </a:solidFill>
                <a:cs typeface="Arial" pitchFamily="34" charset="0"/>
              </a:rPr>
              <a:t>(= E</a:t>
            </a:r>
            <a:r>
              <a:rPr lang="en-US" sz="2400" baseline="-25000">
                <a:solidFill>
                  <a:srgbClr val="CC00CC"/>
                </a:solidFill>
                <a:cs typeface="Arial" pitchFamily="34" charset="0"/>
              </a:rPr>
              <a:t>0</a:t>
            </a:r>
            <a:r>
              <a:rPr lang="en-US" sz="2400">
                <a:solidFill>
                  <a:srgbClr val="CC00CC"/>
                </a:solidFill>
                <a:cs typeface="Arial" pitchFamily="34" charset="0"/>
              </a:rPr>
              <a:t>)</a:t>
            </a:r>
          </a:p>
          <a:p>
            <a:pPr>
              <a:buFontTx/>
              <a:buNone/>
            </a:pPr>
            <a:r>
              <a:rPr lang="en-US" sz="2400">
                <a:cs typeface="Arial" pitchFamily="34" charset="0"/>
              </a:rPr>
              <a:t>	che è l’energia totale di un moto armonico nel tempo di periodo       </a:t>
            </a:r>
            <a:r>
              <a:rPr lang="en-US" sz="2400">
                <a:solidFill>
                  <a:srgbClr val="CC3300"/>
                </a:solidFill>
                <a:cs typeface="Arial" pitchFamily="34" charset="0"/>
              </a:rPr>
              <a:t>T = 2</a:t>
            </a:r>
            <a:r>
              <a:rPr lang="el-GR" sz="2400">
                <a:solidFill>
                  <a:srgbClr val="CC3300"/>
                </a:solidFill>
                <a:cs typeface="Arial" pitchFamily="34" charset="0"/>
              </a:rPr>
              <a:t>π</a:t>
            </a:r>
            <a:r>
              <a:rPr lang="it-IT" sz="2400">
                <a:solidFill>
                  <a:srgbClr val="CC3300"/>
                </a:solidFill>
                <a:cs typeface="Arial" pitchFamily="34" charset="0"/>
              </a:rPr>
              <a:t>/</a:t>
            </a:r>
            <a:r>
              <a:rPr lang="el-GR" sz="2400">
                <a:solidFill>
                  <a:srgbClr val="CC3300"/>
                </a:solidFill>
                <a:cs typeface="Arial" pitchFamily="34" charset="0"/>
              </a:rPr>
              <a:t>ω</a:t>
            </a:r>
            <a:r>
              <a:rPr lang="it-IT" sz="2400">
                <a:cs typeface="Arial" pitchFamily="34" charset="0"/>
              </a:rPr>
              <a:t>     	dove     </a:t>
            </a:r>
            <a:r>
              <a:rPr lang="el-GR" sz="2400">
                <a:solidFill>
                  <a:srgbClr val="008000"/>
                </a:solidFill>
                <a:cs typeface="Arial" pitchFamily="34" charset="0"/>
              </a:rPr>
              <a:t>ω</a:t>
            </a:r>
            <a:r>
              <a:rPr lang="it-IT" sz="2400" baseline="30000">
                <a:solidFill>
                  <a:srgbClr val="008000"/>
                </a:solidFill>
                <a:cs typeface="Arial" pitchFamily="34" charset="0"/>
              </a:rPr>
              <a:t>2</a:t>
            </a:r>
            <a:r>
              <a:rPr lang="it-IT" sz="2400">
                <a:solidFill>
                  <a:srgbClr val="008000"/>
                </a:solidFill>
                <a:cs typeface="Arial" pitchFamily="34" charset="0"/>
              </a:rPr>
              <a:t> =k/m</a:t>
            </a:r>
            <a:r>
              <a:rPr lang="it-IT" sz="2400">
                <a:cs typeface="Arial" pitchFamily="34" charset="0"/>
              </a:rPr>
              <a:t> </a:t>
            </a:r>
            <a:r>
              <a:rPr lang="en-US" sz="2400">
                <a:cs typeface="Arial" pitchFamily="34" charset="0"/>
              </a:rPr>
              <a:t> </a:t>
            </a:r>
          </a:p>
          <a:p>
            <a:pPr>
              <a:buFontTx/>
              <a:buNone/>
            </a:pPr>
            <a:r>
              <a:rPr lang="en-US" sz="2400">
                <a:cs typeface="Arial" pitchFamily="34" charset="0"/>
              </a:rPr>
              <a:t>  	(se il blocco resta agganciato alla molla, si muoverà di moto armonico semplice in assenza di attriti)      </a:t>
            </a:r>
            <a:endParaRPr lang="it-IT" sz="240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B99C298A-0FA6-492D-BB83-E01AAA9EE258}" type="slidenum">
              <a:rPr lang="en-US"/>
              <a:pPr/>
              <a:t>101</a:t>
            </a:fld>
            <a:endParaRPr lang="en-US"/>
          </a:p>
        </p:txBody>
      </p:sp>
      <p:sp>
        <p:nvSpPr>
          <p:cNvPr id="393222" name="Rectangle 6"/>
          <p:cNvSpPr>
            <a:spLocks noGrp="1" noChangeArrowheads="1"/>
          </p:cNvSpPr>
          <p:nvPr>
            <p:ph type="title"/>
          </p:nvPr>
        </p:nvSpPr>
        <p:spPr>
          <a:noFill/>
          <a:ln/>
        </p:spPr>
        <p:txBody>
          <a:bodyPr/>
          <a:lstStyle/>
          <a:p>
            <a:r>
              <a:rPr lang="it-IT" sz="2800"/>
              <a:t>Lavoro delle forze non conservative</a:t>
            </a:r>
          </a:p>
        </p:txBody>
      </p:sp>
      <p:sp>
        <p:nvSpPr>
          <p:cNvPr id="393223" name="Rectangle 7"/>
          <p:cNvSpPr>
            <a:spLocks noGrp="1" noChangeArrowheads="1"/>
          </p:cNvSpPr>
          <p:nvPr>
            <p:ph type="body" idx="1"/>
          </p:nvPr>
        </p:nvSpPr>
        <p:spPr>
          <a:xfrm>
            <a:off x="457200" y="1125538"/>
            <a:ext cx="8229600" cy="5000625"/>
          </a:xfrm>
          <a:noFill/>
          <a:ln/>
        </p:spPr>
        <p:txBody>
          <a:bodyPr/>
          <a:lstStyle/>
          <a:p>
            <a:r>
              <a:rPr lang="it-IT" sz="2400"/>
              <a:t>es. considero un blocco, m = 2.04 kg, che si muove  senza attrito su un piano sotto l’azione di F =15 N cost. per un tratto d = 2 m (lavoro Fd = 30 J)</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K</a:t>
            </a:r>
            <a:r>
              <a:rPr lang="it-IT" sz="2400" baseline="-25000">
                <a:cs typeface="Arial" pitchFamily="34" charset="0"/>
              </a:rPr>
              <a:t>2</a:t>
            </a:r>
            <a:r>
              <a:rPr lang="it-IT" sz="2400">
                <a:cs typeface="Arial" pitchFamily="34" charset="0"/>
              </a:rPr>
              <a:t> –K</a:t>
            </a:r>
            <a:r>
              <a:rPr lang="it-IT" sz="2400" baseline="-25000">
                <a:cs typeface="Arial" pitchFamily="34" charset="0"/>
              </a:rPr>
              <a:t>1</a:t>
            </a:r>
          </a:p>
          <a:p>
            <a:pPr>
              <a:buFontTx/>
              <a:buNone/>
            </a:pPr>
            <a:r>
              <a:rPr lang="it-IT" sz="2400">
                <a:cs typeface="Arial" pitchFamily="34" charset="0"/>
              </a:rPr>
              <a:t>	W(x) = -Fx + cost = F(d – x)</a:t>
            </a:r>
          </a:p>
          <a:p>
            <a:pPr>
              <a:buFontTx/>
              <a:buNone/>
            </a:pPr>
            <a:r>
              <a:rPr lang="it-IT" sz="2400">
                <a:cs typeface="Arial" pitchFamily="34" charset="0"/>
              </a:rPr>
              <a:t>	E</a:t>
            </a:r>
            <a:r>
              <a:rPr lang="it-IT" sz="2400" baseline="-25000">
                <a:cs typeface="Arial" pitchFamily="34" charset="0"/>
              </a:rPr>
              <a:t>0</a:t>
            </a:r>
            <a:r>
              <a:rPr lang="it-IT" sz="2400">
                <a:cs typeface="Arial" pitchFamily="34" charset="0"/>
              </a:rPr>
              <a:t> = 30 J;     K cresce;    W diminuisce di conseguenza</a:t>
            </a:r>
          </a:p>
          <a:p>
            <a:pPr>
              <a:buFontTx/>
              <a:buNone/>
            </a:pPr>
            <a:r>
              <a:rPr lang="it-IT" sz="2400">
                <a:cs typeface="Arial" pitchFamily="34" charset="0"/>
              </a:rPr>
              <a:t>	E(x) = K(x) + W(x) = E</a:t>
            </a:r>
            <a:r>
              <a:rPr lang="it-IT" sz="2400" baseline="-25000">
                <a:cs typeface="Arial" pitchFamily="34" charset="0"/>
              </a:rPr>
              <a:t>0</a:t>
            </a:r>
            <a:r>
              <a:rPr lang="it-IT" sz="2400">
                <a:cs typeface="Arial" pitchFamily="34" charset="0"/>
              </a:rPr>
              <a:t> = cost</a:t>
            </a:r>
          </a:p>
          <a:p>
            <a:r>
              <a:rPr lang="it-IT" sz="2400">
                <a:cs typeface="Arial" pitchFamily="34" charset="0"/>
              </a:rPr>
              <a:t>se c’è attrito, ad es. </a:t>
            </a:r>
            <a:r>
              <a:rPr lang="el-GR" sz="2400">
                <a:cs typeface="Arial" pitchFamily="34" charset="0"/>
              </a:rPr>
              <a:t>μ</a:t>
            </a:r>
            <a:r>
              <a:rPr lang="it-IT" sz="2400" baseline="-25000">
                <a:cs typeface="Arial" pitchFamily="34" charset="0"/>
              </a:rPr>
              <a:t>c</a:t>
            </a:r>
            <a:r>
              <a:rPr lang="it-IT" sz="2400">
                <a:cs typeface="Arial" pitchFamily="34" charset="0"/>
              </a:rPr>
              <a:t> = 0.5, dovrò includere il lavoro della f. d’attrito non conservativa, f = </a:t>
            </a:r>
            <a:r>
              <a:rPr lang="el-GR" sz="2400">
                <a:cs typeface="Arial" pitchFamily="34" charset="0"/>
              </a:rPr>
              <a:t>μ</a:t>
            </a:r>
            <a:r>
              <a:rPr lang="it-IT" sz="2400">
                <a:cs typeface="Arial" pitchFamily="34" charset="0"/>
              </a:rPr>
              <a:t>N = </a:t>
            </a:r>
            <a:r>
              <a:rPr lang="el-GR" sz="2400">
                <a:cs typeface="Arial" pitchFamily="34" charset="0"/>
              </a:rPr>
              <a:t>μ</a:t>
            </a:r>
            <a:r>
              <a:rPr lang="it-IT" sz="2400">
                <a:cs typeface="Arial" pitchFamily="34" charset="0"/>
              </a:rPr>
              <a:t>mg = 10 N, che si oppone al moto: </a:t>
            </a:r>
            <a:r>
              <a:rPr lang="en-US" sz="2400">
                <a:latin typeface="Script MT Bold" pitchFamily="66" charset="0"/>
              </a:rPr>
              <a:t>L</a:t>
            </a:r>
            <a:r>
              <a:rPr lang="it-IT" sz="2400" baseline="-25000">
                <a:cs typeface="Arial" pitchFamily="34" charset="0"/>
              </a:rPr>
              <a:t>nc</a:t>
            </a:r>
            <a:r>
              <a:rPr lang="it-IT" sz="2400">
                <a:cs typeface="Arial" pitchFamily="34" charset="0"/>
              </a:rPr>
              <a:t> = - fd = - 20 J</a:t>
            </a:r>
          </a:p>
          <a:p>
            <a:pPr>
              <a:buFontTx/>
              <a:buNone/>
            </a:pPr>
            <a:r>
              <a:rPr lang="it-IT" sz="2400">
                <a:cs typeface="Arial" pitchFamily="34" charset="0"/>
              </a:rPr>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a:t>
            </a:r>
            <a:r>
              <a:rPr lang="en-US" sz="2400">
                <a:latin typeface="Script MT Bold" pitchFamily="66" charset="0"/>
              </a:rPr>
              <a:t>L</a:t>
            </a:r>
            <a:r>
              <a:rPr lang="it-IT" sz="2400" baseline="-25000">
                <a:cs typeface="Arial" pitchFamily="34" charset="0"/>
              </a:rPr>
              <a:t>nc</a:t>
            </a:r>
            <a:r>
              <a:rPr lang="it-IT" sz="2400">
                <a:cs typeface="Arial" pitchFamily="34" charset="0"/>
              </a:rPr>
              <a:t> = K</a:t>
            </a:r>
            <a:r>
              <a:rPr lang="it-IT" sz="2400" baseline="-25000">
                <a:cs typeface="Arial" pitchFamily="34" charset="0"/>
              </a:rPr>
              <a:t>2</a:t>
            </a:r>
            <a:r>
              <a:rPr lang="it-IT" sz="2400">
                <a:cs typeface="Arial" pitchFamily="34" charset="0"/>
              </a:rPr>
              <a:t> –K</a:t>
            </a:r>
            <a:r>
              <a:rPr lang="it-IT" sz="2400" baseline="-25000">
                <a:cs typeface="Arial" pitchFamily="34" charset="0"/>
              </a:rPr>
              <a:t>1            </a:t>
            </a:r>
          </a:p>
          <a:p>
            <a:pPr>
              <a:buFontTx/>
              <a:buNone/>
            </a:pPr>
            <a:r>
              <a:rPr lang="it-IT" sz="2400">
                <a:cs typeface="Arial" pitchFamily="34" charset="0"/>
              </a:rPr>
              <a:t>	E(x) = K(x) + W(x)  &lt;  E</a:t>
            </a:r>
            <a:r>
              <a:rPr lang="it-IT" sz="2400" baseline="-25000">
                <a:cs typeface="Arial" pitchFamily="34" charset="0"/>
              </a:rPr>
              <a:t>0</a:t>
            </a:r>
            <a:endParaRPr lang="el-GR" sz="2400" baseline="-2500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519354EC-2FEF-4906-98F3-8F2ABC9460CF}" type="slidenum">
              <a:rPr lang="en-US"/>
              <a:pPr/>
              <a:t>102</a:t>
            </a:fld>
            <a:endParaRPr lang="en-US"/>
          </a:p>
        </p:txBody>
      </p:sp>
      <p:sp>
        <p:nvSpPr>
          <p:cNvPr id="342018" name="Rectangle 2"/>
          <p:cNvSpPr>
            <a:spLocks noGrp="1" noChangeArrowheads="1"/>
          </p:cNvSpPr>
          <p:nvPr>
            <p:ph type="title"/>
          </p:nvPr>
        </p:nvSpPr>
        <p:spPr/>
        <p:txBody>
          <a:bodyPr/>
          <a:lstStyle/>
          <a:p>
            <a:r>
              <a:rPr lang="it-IT" sz="2800"/>
              <a:t>Caveat</a:t>
            </a:r>
          </a:p>
        </p:txBody>
      </p:sp>
      <p:sp>
        <p:nvSpPr>
          <p:cNvPr id="342019" name="Rectangle 3"/>
          <p:cNvSpPr>
            <a:spLocks noGrp="1" noChangeArrowheads="1"/>
          </p:cNvSpPr>
          <p:nvPr>
            <p:ph type="body" idx="1"/>
          </p:nvPr>
        </p:nvSpPr>
        <p:spPr>
          <a:xfrm>
            <a:off x="395288" y="1052513"/>
            <a:ext cx="8353425" cy="5184775"/>
          </a:xfrm>
        </p:spPr>
        <p:txBody>
          <a:bodyPr/>
          <a:lstStyle/>
          <a:p>
            <a:pPr>
              <a:lnSpc>
                <a:spcPct val="90000"/>
              </a:lnSpc>
            </a:pPr>
            <a:r>
              <a:rPr lang="it-IT" sz="2400" b="1"/>
              <a:t>l’energia è uno </a:t>
            </a:r>
            <a:r>
              <a:rPr lang="it-IT" sz="2400" b="1" i="1"/>
              <a:t>scalare</a:t>
            </a:r>
            <a:r>
              <a:rPr lang="it-IT" sz="2400"/>
              <a:t>   </a:t>
            </a:r>
            <a:r>
              <a:rPr lang="it-IT" sz="2400">
                <a:latin typeface="OpenSymbol" pitchFamily="2" charset="0"/>
              </a:rPr>
              <a:t>  </a:t>
            </a:r>
            <a:r>
              <a:rPr lang="it-IT" sz="2400"/>
              <a:t>direzioni ignote,      ad es.</a:t>
            </a:r>
          </a:p>
          <a:p>
            <a:pPr>
              <a:lnSpc>
                <a:spcPct val="90000"/>
              </a:lnSpc>
              <a:buFontTx/>
              <a:buNone/>
            </a:pPr>
            <a:r>
              <a:rPr lang="it-IT" sz="2400"/>
              <a:t>  </a:t>
            </a:r>
          </a:p>
          <a:p>
            <a:pPr>
              <a:lnSpc>
                <a:spcPct val="90000"/>
              </a:lnSpc>
              <a:buFontTx/>
              <a:buNone/>
            </a:pPr>
            <a:r>
              <a:rPr lang="it-IT" sz="2400"/>
              <a:t>                      </a:t>
            </a:r>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pPr>
            <a:r>
              <a:rPr lang="it-IT" sz="2400"/>
              <a:t>gli attriti con il mezzo circostante riducono l’en. totale meccanica che si trasforma in altra energia</a:t>
            </a:r>
          </a:p>
        </p:txBody>
      </p:sp>
      <p:pic>
        <p:nvPicPr>
          <p:cNvPr id="342020" name="Picture 4" descr="img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484313"/>
            <a:ext cx="6172200" cy="3781425"/>
          </a:xfrm>
          <a:prstGeom prst="rect">
            <a:avLst/>
          </a:prstGeom>
          <a:noFill/>
          <a:extLst>
            <a:ext uri="{909E8E84-426E-40DD-AFC4-6F175D3DCCD1}">
              <a14:hiddenFill xmlns:a14="http://schemas.microsoft.com/office/drawing/2010/main">
                <a:solidFill>
                  <a:srgbClr val="FFFFFF"/>
                </a:solidFill>
              </a14:hiddenFill>
            </a:ext>
          </a:extLst>
        </p:spPr>
      </p:pic>
      <p:sp>
        <p:nvSpPr>
          <p:cNvPr id="342021" name="Text Box 5"/>
          <p:cNvSpPr txBox="1">
            <a:spLocks noChangeArrowheads="1"/>
          </p:cNvSpPr>
          <p:nvPr/>
        </p:nvSpPr>
        <p:spPr bwMode="auto">
          <a:xfrm>
            <a:off x="5940425" y="2349500"/>
            <a:ext cx="2484655"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i="1" dirty="0" smtClean="0">
                <a:solidFill>
                  <a:srgbClr val="FF3300"/>
                </a:solidFill>
              </a:rPr>
              <a:t>Lindsay V. o Maria R.</a:t>
            </a:r>
            <a:endParaRPr lang="it-IT" sz="1800" b="1" i="1" dirty="0">
              <a:solidFill>
                <a:srgbClr val="FF3300"/>
              </a:solidFill>
            </a:endParaRPr>
          </a:p>
        </p:txBody>
      </p:sp>
      <p:sp>
        <p:nvSpPr>
          <p:cNvPr id="342022" name="AutoShape 6"/>
          <p:cNvSpPr>
            <a:spLocks noChangeAspect="1" noChangeArrowheads="1"/>
          </p:cNvSpPr>
          <p:nvPr/>
        </p:nvSpPr>
        <p:spPr bwMode="auto">
          <a:xfrm>
            <a:off x="4281488" y="1150938"/>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0734432F-2655-4D20-81F7-0D83065A3359}" type="slidenum">
              <a:rPr lang="en-US"/>
              <a:pPr/>
              <a:t>103</a:t>
            </a:fld>
            <a:endParaRPr lang="en-US"/>
          </a:p>
        </p:txBody>
      </p:sp>
      <p:sp>
        <p:nvSpPr>
          <p:cNvPr id="343042" name="Rectangle 2"/>
          <p:cNvSpPr>
            <a:spLocks noGrp="1" noChangeArrowheads="1"/>
          </p:cNvSpPr>
          <p:nvPr>
            <p:ph type="title"/>
          </p:nvPr>
        </p:nvSpPr>
        <p:spPr/>
        <p:txBody>
          <a:bodyPr/>
          <a:lstStyle/>
          <a:p>
            <a:r>
              <a:rPr lang="it-IT" sz="3600"/>
              <a:t>Meccanica 3a parte </a:t>
            </a:r>
          </a:p>
        </p:txBody>
      </p:sp>
      <p:sp>
        <p:nvSpPr>
          <p:cNvPr id="343044" name="Text Box 4"/>
          <p:cNvSpPr txBox="1">
            <a:spLocks noChangeArrowheads="1"/>
          </p:cNvSpPr>
          <p:nvPr/>
        </p:nvSpPr>
        <p:spPr bwMode="auto">
          <a:xfrm>
            <a:off x="3348038" y="4941888"/>
            <a:ext cx="2459037" cy="800100"/>
          </a:xfrm>
          <a:prstGeom prst="rect">
            <a:avLst/>
          </a:prstGeom>
          <a:noFill/>
          <a:ln w="38100"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400"/>
              <a:t>Elasticità</a:t>
            </a:r>
          </a:p>
        </p:txBody>
      </p:sp>
      <p:pic>
        <p:nvPicPr>
          <p:cNvPr id="343045" name="Picture 5" descr="180px-Skilaeufer_Al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412875"/>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C22EB80B-632A-4056-AE3D-0DE33F7D0C1B}" type="slidenum">
              <a:rPr lang="en-US"/>
              <a:pPr/>
              <a:t>104</a:t>
            </a:fld>
            <a:endParaRPr lang="en-US"/>
          </a:p>
        </p:txBody>
      </p:sp>
      <p:sp>
        <p:nvSpPr>
          <p:cNvPr id="344066" name="Rectangle 2"/>
          <p:cNvSpPr>
            <a:spLocks noGrp="1" noChangeArrowheads="1"/>
          </p:cNvSpPr>
          <p:nvPr>
            <p:ph type="title"/>
          </p:nvPr>
        </p:nvSpPr>
        <p:spPr/>
        <p:txBody>
          <a:bodyPr/>
          <a:lstStyle/>
          <a:p>
            <a:r>
              <a:rPr lang="it-IT" sz="2800"/>
              <a:t>Trazione e compressione</a:t>
            </a:r>
          </a:p>
        </p:txBody>
      </p:sp>
      <p:sp>
        <p:nvSpPr>
          <p:cNvPr id="344067" name="Rectangle 3"/>
          <p:cNvSpPr>
            <a:spLocks noGrp="1" noChangeArrowheads="1"/>
          </p:cNvSpPr>
          <p:nvPr>
            <p:ph type="body" idx="1"/>
          </p:nvPr>
        </p:nvSpPr>
        <p:spPr>
          <a:xfrm>
            <a:off x="250825" y="1196975"/>
            <a:ext cx="8642350" cy="4929188"/>
          </a:xfrm>
        </p:spPr>
        <p:txBody>
          <a:bodyPr/>
          <a:lstStyle/>
          <a:p>
            <a:r>
              <a:rPr lang="it-IT" sz="2400"/>
              <a:t>i corpi reali non sono rigidi ma più o meno deformabili, il tipo di deformazione dipende da come si applicano le f.</a:t>
            </a:r>
          </a:p>
          <a:p>
            <a:r>
              <a:rPr lang="it-IT" sz="2400"/>
              <a:t>si definisce </a:t>
            </a:r>
            <a:r>
              <a:rPr lang="it-IT" sz="2400">
                <a:solidFill>
                  <a:srgbClr val="FF3300"/>
                </a:solidFill>
              </a:rPr>
              <a:t>sforzo</a:t>
            </a:r>
            <a:r>
              <a:rPr lang="it-IT" sz="2400"/>
              <a:t> la f. applicata su una superficie A divisa la superficie stessa</a:t>
            </a:r>
          </a:p>
          <a:p>
            <a:pPr>
              <a:buFontTx/>
              <a:buNone/>
            </a:pPr>
            <a:r>
              <a:rPr lang="it-IT" sz="2400"/>
              <a:t>	</a:t>
            </a:r>
            <a:r>
              <a:rPr lang="it-IT" sz="2400" b="1" i="1">
                <a:solidFill>
                  <a:srgbClr val="CC00FF"/>
                </a:solidFill>
              </a:rPr>
              <a:t>sforzo</a:t>
            </a:r>
            <a:r>
              <a:rPr lang="it-IT" sz="2400">
                <a:solidFill>
                  <a:srgbClr val="CC00FF"/>
                </a:solidFill>
              </a:rPr>
              <a:t> = F/A</a:t>
            </a:r>
            <a:r>
              <a:rPr lang="it-IT" sz="2400"/>
              <a:t> </a:t>
            </a:r>
          </a:p>
          <a:p>
            <a:pPr>
              <a:buFontTx/>
              <a:buNone/>
            </a:pPr>
            <a:r>
              <a:rPr lang="it-IT" sz="2400"/>
              <a:t>	[F/A] = [MLT</a:t>
            </a:r>
            <a:r>
              <a:rPr lang="it-IT" sz="2400" baseline="30000"/>
              <a:t>-2</a:t>
            </a:r>
            <a:r>
              <a:rPr lang="it-IT" sz="2400"/>
              <a:t>L</a:t>
            </a:r>
            <a:r>
              <a:rPr lang="it-IT" sz="2400" baseline="30000"/>
              <a:t>-2</a:t>
            </a:r>
            <a:r>
              <a:rPr lang="it-IT" sz="2400"/>
              <a:t>] = [ML</a:t>
            </a:r>
            <a:r>
              <a:rPr lang="it-IT" sz="2400" baseline="30000"/>
              <a:t>-1</a:t>
            </a:r>
            <a:r>
              <a:rPr lang="it-IT" sz="2400"/>
              <a:t>T</a:t>
            </a:r>
            <a:r>
              <a:rPr lang="it-IT" sz="2400" baseline="30000"/>
              <a:t>-2</a:t>
            </a:r>
            <a:r>
              <a:rPr lang="it-IT" sz="2400"/>
              <a:t>]</a:t>
            </a:r>
          </a:p>
          <a:p>
            <a:pPr>
              <a:buFontTx/>
              <a:buNone/>
            </a:pPr>
            <a:r>
              <a:rPr lang="it-IT" sz="2400"/>
              <a:t>	unità SI:    N/m</a:t>
            </a:r>
            <a:r>
              <a:rPr lang="it-IT" sz="2400" baseline="30000"/>
              <a:t>2 </a:t>
            </a:r>
            <a:r>
              <a:rPr lang="it-IT" sz="2400"/>
              <a:t>o pascal (Pa)</a:t>
            </a:r>
          </a:p>
          <a:p>
            <a:pPr>
              <a:buFontTx/>
              <a:buNone/>
            </a:pPr>
            <a:r>
              <a:rPr lang="it-IT" sz="2400"/>
              <a:t>        CGS:    1 dyne/cm</a:t>
            </a:r>
            <a:r>
              <a:rPr lang="it-IT" sz="2400" baseline="30000"/>
              <a:t>2</a:t>
            </a:r>
            <a:r>
              <a:rPr lang="it-IT" sz="2400"/>
              <a:t> = 10</a:t>
            </a:r>
            <a:r>
              <a:rPr lang="it-IT" sz="2400" baseline="30000"/>
              <a:t>-1</a:t>
            </a:r>
            <a:r>
              <a:rPr lang="it-IT" sz="2400"/>
              <a:t> N/m</a:t>
            </a:r>
            <a:r>
              <a:rPr lang="it-IT" sz="2400" baseline="30000"/>
              <a:t>2</a:t>
            </a:r>
          </a:p>
          <a:p>
            <a:r>
              <a:rPr lang="it-IT" sz="2400" b="1" i="1">
                <a:solidFill>
                  <a:srgbClr val="CC3300"/>
                </a:solidFill>
              </a:rPr>
              <a:t>deformazione</a:t>
            </a:r>
            <a:r>
              <a:rPr lang="it-IT" sz="2400"/>
              <a:t> = </a:t>
            </a:r>
            <a:r>
              <a:rPr lang="el-GR" sz="2400">
                <a:cs typeface="Arial" pitchFamily="34" charset="0"/>
              </a:rPr>
              <a:t>Δ</a:t>
            </a:r>
            <a:r>
              <a:rPr lang="it-IT" sz="2400">
                <a:cs typeface="Arial" pitchFamily="34" charset="0"/>
              </a:rPr>
              <a:t>L/L   </a:t>
            </a:r>
            <a:r>
              <a:rPr lang="it-IT" sz="2000">
                <a:solidFill>
                  <a:srgbClr val="CC00CC"/>
                </a:solidFill>
                <a:cs typeface="Arial" pitchFamily="34" charset="0"/>
              </a:rPr>
              <a:t>(numero puro)</a:t>
            </a:r>
            <a:r>
              <a:rPr lang="it-IT" sz="2400">
                <a:cs typeface="Arial" pitchFamily="34" charset="0"/>
              </a:rPr>
              <a:t>                  adimensionale  - la definizione di deformazione fa riferimento al tipo di sforzo: trazione (compressione) implica sforzo ortogonale alla superficie </a:t>
            </a:r>
            <a:endParaRPr lang="el-GR" sz="2400">
              <a:cs typeface="Arial" pitchFamily="34" charset="0"/>
            </a:endParaRPr>
          </a:p>
        </p:txBody>
      </p:sp>
      <p:pic>
        <p:nvPicPr>
          <p:cNvPr id="344068" name="Picture 4" descr="img0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2349500"/>
            <a:ext cx="36496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DEAD6DD7-893C-40A8-B4A9-AB66BBFEA882}" type="slidenum">
              <a:rPr lang="en-US"/>
              <a:pPr/>
              <a:t>105</a:t>
            </a:fld>
            <a:endParaRPr lang="en-US"/>
          </a:p>
        </p:txBody>
      </p:sp>
      <p:sp>
        <p:nvSpPr>
          <p:cNvPr id="339970" name="Rectangle 2"/>
          <p:cNvSpPr>
            <a:spLocks noGrp="1" noChangeArrowheads="1"/>
          </p:cNvSpPr>
          <p:nvPr>
            <p:ph type="title"/>
          </p:nvPr>
        </p:nvSpPr>
        <p:spPr/>
        <p:txBody>
          <a:bodyPr/>
          <a:lstStyle/>
          <a:p>
            <a:r>
              <a:rPr lang="it-IT" sz="2800"/>
              <a:t>Sforzo di taglio e di volume</a:t>
            </a:r>
          </a:p>
        </p:txBody>
      </p:sp>
      <p:sp>
        <p:nvSpPr>
          <p:cNvPr id="339971" name="Rectangle 3"/>
          <p:cNvSpPr>
            <a:spLocks noGrp="1" noChangeArrowheads="1"/>
          </p:cNvSpPr>
          <p:nvPr>
            <p:ph type="body" idx="1"/>
          </p:nvPr>
        </p:nvSpPr>
        <p:spPr>
          <a:xfrm>
            <a:off x="323850" y="1341438"/>
            <a:ext cx="8362950" cy="4784725"/>
          </a:xfrm>
        </p:spPr>
        <p:txBody>
          <a:bodyPr/>
          <a:lstStyle/>
          <a:p>
            <a:r>
              <a:rPr lang="it-IT" sz="2400"/>
              <a:t>taglio: forza parallela alla sup. A</a:t>
            </a:r>
          </a:p>
          <a:p>
            <a:r>
              <a:rPr lang="it-IT" sz="2400"/>
              <a:t>sforzo = F/A</a:t>
            </a:r>
          </a:p>
          <a:p>
            <a:r>
              <a:rPr lang="it-IT" sz="2400"/>
              <a:t>deformazione = </a:t>
            </a:r>
            <a:r>
              <a:rPr lang="el-GR" sz="2400">
                <a:cs typeface="Arial" pitchFamily="34" charset="0"/>
              </a:rPr>
              <a:t>Φ</a:t>
            </a:r>
            <a:r>
              <a:rPr lang="it-IT" sz="2400">
                <a:cs typeface="Arial" pitchFamily="34" charset="0"/>
              </a:rPr>
              <a:t>    </a:t>
            </a:r>
            <a:r>
              <a:rPr lang="it-IT" sz="2000">
                <a:solidFill>
                  <a:srgbClr val="CC00CC"/>
                </a:solidFill>
                <a:cs typeface="Arial" pitchFamily="34" charset="0"/>
              </a:rPr>
              <a:t>(adimensionale)</a:t>
            </a:r>
            <a:r>
              <a:rPr lang="it-IT" sz="2400">
                <a:cs typeface="Arial" pitchFamily="34" charset="0"/>
              </a:rPr>
              <a:t>                                  con tg</a:t>
            </a:r>
            <a:r>
              <a:rPr lang="el-GR" sz="2400">
                <a:cs typeface="Arial" pitchFamily="34" charset="0"/>
              </a:rPr>
              <a:t>Φ</a:t>
            </a:r>
            <a:r>
              <a:rPr lang="it-IT" sz="2400">
                <a:cs typeface="Arial" pitchFamily="34" charset="0"/>
              </a:rPr>
              <a:t> = </a:t>
            </a:r>
            <a:r>
              <a:rPr lang="el-GR" sz="2400">
                <a:cs typeface="Arial" pitchFamily="34" charset="0"/>
              </a:rPr>
              <a:t>Δ</a:t>
            </a:r>
            <a:r>
              <a:rPr lang="it-IT" sz="2400">
                <a:cs typeface="Arial" pitchFamily="34" charset="0"/>
              </a:rPr>
              <a:t>y/x</a:t>
            </a:r>
          </a:p>
          <a:p>
            <a:endParaRPr lang="it-IT" sz="2400">
              <a:cs typeface="Arial" pitchFamily="34" charset="0"/>
            </a:endParaRPr>
          </a:p>
          <a:p>
            <a:endParaRPr lang="it-IT" sz="2400">
              <a:cs typeface="Arial" pitchFamily="34" charset="0"/>
            </a:endParaRPr>
          </a:p>
          <a:p>
            <a:r>
              <a:rPr lang="it-IT" sz="2400">
                <a:cs typeface="Arial" pitchFamily="34" charset="0"/>
              </a:rPr>
              <a:t>sforzo di volume (presente anche                                   per liquidi e gas, senza forma                                  propria)</a:t>
            </a:r>
          </a:p>
          <a:p>
            <a:r>
              <a:rPr lang="it-IT" sz="2400">
                <a:cs typeface="Arial" pitchFamily="34" charset="0"/>
              </a:rPr>
              <a:t>sforzo = F/A = </a:t>
            </a:r>
            <a:r>
              <a:rPr lang="el-GR" sz="2400">
                <a:cs typeface="Arial" pitchFamily="34" charset="0"/>
              </a:rPr>
              <a:t>Δ</a:t>
            </a:r>
            <a:r>
              <a:rPr lang="it-IT" sz="2400">
                <a:cs typeface="Arial" pitchFamily="34" charset="0"/>
              </a:rPr>
              <a:t>p    </a:t>
            </a:r>
            <a:r>
              <a:rPr lang="it-IT" sz="2000">
                <a:solidFill>
                  <a:srgbClr val="008000"/>
                </a:solidFill>
                <a:cs typeface="Arial" pitchFamily="34" charset="0"/>
              </a:rPr>
              <a:t>(pressione)</a:t>
            </a:r>
          </a:p>
          <a:p>
            <a:r>
              <a:rPr lang="it-IT" sz="2400">
                <a:cs typeface="Arial" pitchFamily="34" charset="0"/>
              </a:rPr>
              <a:t>deformazione = - </a:t>
            </a:r>
            <a:r>
              <a:rPr lang="el-GR" sz="2400">
                <a:cs typeface="Arial" pitchFamily="34" charset="0"/>
              </a:rPr>
              <a:t>Δ</a:t>
            </a:r>
            <a:r>
              <a:rPr lang="it-IT" sz="2400">
                <a:cs typeface="Arial" pitchFamily="34" charset="0"/>
              </a:rPr>
              <a:t>V/V</a:t>
            </a:r>
            <a:endParaRPr lang="el-GR" sz="2400">
              <a:cs typeface="Arial" pitchFamily="34" charset="0"/>
            </a:endParaRPr>
          </a:p>
        </p:txBody>
      </p:sp>
      <p:pic>
        <p:nvPicPr>
          <p:cNvPr id="339972" name="Picture 4" descr="img0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1441450"/>
            <a:ext cx="3435350" cy="2420938"/>
          </a:xfrm>
          <a:prstGeom prst="rect">
            <a:avLst/>
          </a:prstGeom>
          <a:noFill/>
          <a:extLst>
            <a:ext uri="{909E8E84-426E-40DD-AFC4-6F175D3DCCD1}">
              <a14:hiddenFill xmlns:a14="http://schemas.microsoft.com/office/drawing/2010/main">
                <a:solidFill>
                  <a:srgbClr val="FFFFFF"/>
                </a:solidFill>
              </a14:hiddenFill>
            </a:ext>
          </a:extLst>
        </p:spPr>
      </p:pic>
      <p:pic>
        <p:nvPicPr>
          <p:cNvPr id="339973" name="Picture 5" descr="img0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76700"/>
            <a:ext cx="2624138" cy="205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4831F873-6415-4A77-A5C4-2E53F748E77A}" type="slidenum">
              <a:rPr lang="en-US"/>
              <a:pPr/>
              <a:t>106</a:t>
            </a:fld>
            <a:endParaRPr lang="en-US"/>
          </a:p>
        </p:txBody>
      </p:sp>
      <p:pic>
        <p:nvPicPr>
          <p:cNvPr id="345095" name="Picture 7" descr="img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2767013"/>
            <a:ext cx="6118225" cy="3567112"/>
          </a:xfrm>
          <a:prstGeom prst="rect">
            <a:avLst/>
          </a:prstGeom>
          <a:noFill/>
          <a:extLst>
            <a:ext uri="{909E8E84-426E-40DD-AFC4-6F175D3DCCD1}">
              <a14:hiddenFill xmlns:a14="http://schemas.microsoft.com/office/drawing/2010/main">
                <a:solidFill>
                  <a:srgbClr val="FFFFFF"/>
                </a:solidFill>
              </a14:hiddenFill>
            </a:ext>
          </a:extLst>
        </p:spPr>
      </p:pic>
      <p:sp>
        <p:nvSpPr>
          <p:cNvPr id="345090" name="Rectangle 2"/>
          <p:cNvSpPr>
            <a:spLocks noGrp="1" noChangeArrowheads="1"/>
          </p:cNvSpPr>
          <p:nvPr>
            <p:ph type="title"/>
          </p:nvPr>
        </p:nvSpPr>
        <p:spPr/>
        <p:txBody>
          <a:bodyPr/>
          <a:lstStyle/>
          <a:p>
            <a:r>
              <a:rPr lang="it-IT" sz="2800"/>
              <a:t>Legge di Hooke</a:t>
            </a:r>
          </a:p>
        </p:txBody>
      </p:sp>
      <p:sp>
        <p:nvSpPr>
          <p:cNvPr id="345091" name="Rectangle 3"/>
          <p:cNvSpPr>
            <a:spLocks noGrp="1" noChangeArrowheads="1"/>
          </p:cNvSpPr>
          <p:nvPr>
            <p:ph type="body" idx="1"/>
          </p:nvPr>
        </p:nvSpPr>
        <p:spPr>
          <a:xfrm>
            <a:off x="395288" y="1125538"/>
            <a:ext cx="8229600" cy="5040312"/>
          </a:xfrm>
        </p:spPr>
        <p:txBody>
          <a:bodyPr/>
          <a:lstStyle/>
          <a:p>
            <a:r>
              <a:rPr lang="it-IT" sz="2400"/>
              <a:t>per piccole deformazioni, entro il limite elastico =&gt; vale la legge di Hooke</a:t>
            </a:r>
          </a:p>
          <a:p>
            <a:pPr>
              <a:buFontTx/>
              <a:buNone/>
            </a:pPr>
            <a:r>
              <a:rPr lang="it-IT" sz="2400"/>
              <a:t>	sforzo </a:t>
            </a:r>
            <a:r>
              <a:rPr lang="it-IT" sz="2400">
                <a:sym typeface="Symbol" pitchFamily="18" charset="2"/>
              </a:rPr>
              <a:t> deformazione</a:t>
            </a:r>
          </a:p>
          <a:p>
            <a:pPr>
              <a:buFontTx/>
              <a:buNone/>
            </a:pPr>
            <a:r>
              <a:rPr lang="it-IT" sz="2400">
                <a:sym typeface="Symbol" pitchFamily="18" charset="2"/>
              </a:rPr>
              <a:t>	(cf. con F = kx, forza elastica)</a:t>
            </a:r>
          </a:p>
        </p:txBody>
      </p:sp>
      <p:sp>
        <p:nvSpPr>
          <p:cNvPr id="345093" name="Text Box 5"/>
          <p:cNvSpPr txBox="1">
            <a:spLocks noChangeArrowheads="1"/>
          </p:cNvSpPr>
          <p:nvPr/>
        </p:nvSpPr>
        <p:spPr bwMode="auto">
          <a:xfrm>
            <a:off x="755650" y="1989138"/>
            <a:ext cx="3311525" cy="425450"/>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45094" name="Text Box 6"/>
          <p:cNvSpPr txBox="1">
            <a:spLocks noChangeArrowheads="1"/>
          </p:cNvSpPr>
          <p:nvPr/>
        </p:nvSpPr>
        <p:spPr bwMode="auto">
          <a:xfrm>
            <a:off x="6605588" y="4071938"/>
            <a:ext cx="163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es.: trazione,</a:t>
            </a:r>
          </a:p>
          <a:p>
            <a:pPr algn="ctr"/>
            <a:r>
              <a:rPr lang="it-IT">
                <a:solidFill>
                  <a:srgbClr val="CC3300"/>
                </a:solidFill>
              </a:rPr>
              <a:t>taglio, sforzo</a:t>
            </a:r>
          </a:p>
          <a:p>
            <a:pPr algn="ctr"/>
            <a:r>
              <a:rPr lang="it-IT">
                <a:solidFill>
                  <a:srgbClr val="CC3300"/>
                </a:solidFill>
              </a:rPr>
              <a:t>omogeneo</a:t>
            </a:r>
          </a:p>
        </p:txBody>
      </p:sp>
      <p:pic>
        <p:nvPicPr>
          <p:cNvPr id="345096" name="Picture 8" descr="ho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562100"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49BC7090-3C66-469C-9A96-39ACF60E528D}" type="slidenum">
              <a:rPr lang="en-US"/>
              <a:pPr/>
              <a:t>107</a:t>
            </a:fld>
            <a:endParaRPr lang="en-US"/>
          </a:p>
        </p:txBody>
      </p:sp>
      <p:sp>
        <p:nvSpPr>
          <p:cNvPr id="346114" name="Rectangle 2"/>
          <p:cNvSpPr>
            <a:spLocks noGrp="1" noChangeArrowheads="1"/>
          </p:cNvSpPr>
          <p:nvPr>
            <p:ph type="title"/>
          </p:nvPr>
        </p:nvSpPr>
        <p:spPr/>
        <p:txBody>
          <a:bodyPr/>
          <a:lstStyle/>
          <a:p>
            <a:r>
              <a:rPr lang="it-IT" sz="2800"/>
              <a:t>Legge di Hooke (2)</a:t>
            </a:r>
          </a:p>
        </p:txBody>
      </p:sp>
      <p:sp>
        <p:nvSpPr>
          <p:cNvPr id="34611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it-IT" sz="2200">
                <a:solidFill>
                  <a:srgbClr val="FF3300"/>
                </a:solidFill>
              </a:rPr>
              <a:t>trazione/compress.</a:t>
            </a:r>
          </a:p>
          <a:p>
            <a:pPr marL="609600" indent="-609600">
              <a:buFontTx/>
              <a:buNone/>
            </a:pPr>
            <a:r>
              <a:rPr lang="it-IT" sz="2200">
                <a:solidFill>
                  <a:srgbClr val="FF3300"/>
                </a:solidFill>
              </a:rPr>
              <a:t>	F/A = Y </a:t>
            </a:r>
            <a:r>
              <a:rPr lang="el-GR" sz="2200">
                <a:solidFill>
                  <a:srgbClr val="FF3300"/>
                </a:solidFill>
                <a:cs typeface="Arial" pitchFamily="34" charset="0"/>
              </a:rPr>
              <a:t>Δ</a:t>
            </a:r>
            <a:r>
              <a:rPr lang="it-IT" sz="2200">
                <a:solidFill>
                  <a:srgbClr val="FF3300"/>
                </a:solidFill>
                <a:cs typeface="Arial" pitchFamily="34" charset="0"/>
              </a:rPr>
              <a:t>L/L       </a:t>
            </a:r>
          </a:p>
          <a:p>
            <a:pPr marL="609600" indent="-609600">
              <a:buFontTx/>
              <a:buNone/>
            </a:pPr>
            <a:r>
              <a:rPr lang="it-IT" sz="2200">
                <a:solidFill>
                  <a:srgbClr val="FF3300"/>
                </a:solidFill>
                <a:cs typeface="Arial" pitchFamily="34" charset="0"/>
              </a:rPr>
              <a:t>	(Y – modulo di </a:t>
            </a:r>
          </a:p>
          <a:p>
            <a:pPr marL="609600" indent="-609600">
              <a:buFontTx/>
              <a:buNone/>
            </a:pPr>
            <a:r>
              <a:rPr lang="it-IT" sz="2200">
                <a:solidFill>
                  <a:srgbClr val="FF3300"/>
                </a:solidFill>
                <a:cs typeface="Arial" pitchFamily="34" charset="0"/>
              </a:rPr>
              <a:t>	Young) </a:t>
            </a:r>
          </a:p>
          <a:p>
            <a:pPr marL="609600" indent="-609600">
              <a:buFontTx/>
              <a:buAutoNum type="arabicPeriod" startAt="2"/>
            </a:pPr>
            <a:r>
              <a:rPr lang="it-IT" sz="2200">
                <a:solidFill>
                  <a:srgbClr val="CC00CC"/>
                </a:solidFill>
                <a:cs typeface="Arial" pitchFamily="34" charset="0"/>
              </a:rPr>
              <a:t>taglio </a:t>
            </a:r>
          </a:p>
          <a:p>
            <a:pPr marL="609600" indent="-609600">
              <a:buFontTx/>
              <a:buNone/>
            </a:pPr>
            <a:r>
              <a:rPr lang="it-IT" sz="2200">
                <a:solidFill>
                  <a:srgbClr val="CC00CC"/>
                </a:solidFill>
                <a:cs typeface="Arial" pitchFamily="34" charset="0"/>
              </a:rPr>
              <a:t>	F/A = n</a:t>
            </a:r>
            <a:r>
              <a:rPr lang="el-GR" sz="2200">
                <a:solidFill>
                  <a:srgbClr val="CC00CC"/>
                </a:solidFill>
                <a:cs typeface="Arial" pitchFamily="34" charset="0"/>
              </a:rPr>
              <a:t>ΔΦ</a:t>
            </a:r>
            <a:r>
              <a:rPr lang="it-IT" sz="2200">
                <a:solidFill>
                  <a:srgbClr val="CC00CC"/>
                </a:solidFill>
                <a:cs typeface="Arial" pitchFamily="34" charset="0"/>
              </a:rPr>
              <a:t>             </a:t>
            </a:r>
          </a:p>
          <a:p>
            <a:pPr marL="609600" indent="-609600">
              <a:buFontTx/>
              <a:buNone/>
            </a:pPr>
            <a:r>
              <a:rPr lang="it-IT" sz="2200">
                <a:solidFill>
                  <a:srgbClr val="CC00CC"/>
                </a:solidFill>
                <a:cs typeface="Arial" pitchFamily="34" charset="0"/>
              </a:rPr>
              <a:t>	(n – modulo di </a:t>
            </a:r>
          </a:p>
          <a:p>
            <a:pPr marL="609600" indent="-609600">
              <a:buFontTx/>
              <a:buNone/>
            </a:pPr>
            <a:r>
              <a:rPr lang="it-IT" sz="2200">
                <a:solidFill>
                  <a:srgbClr val="CC00CC"/>
                </a:solidFill>
                <a:cs typeface="Arial" pitchFamily="34" charset="0"/>
              </a:rPr>
              <a:t>	rigidità)</a:t>
            </a:r>
            <a:r>
              <a:rPr lang="it-IT" sz="2200">
                <a:cs typeface="Arial" pitchFamily="34" charset="0"/>
              </a:rPr>
              <a:t>       </a:t>
            </a:r>
          </a:p>
          <a:p>
            <a:pPr marL="609600" indent="-609600">
              <a:buFontTx/>
              <a:buAutoNum type="arabicPeriod" startAt="3"/>
            </a:pPr>
            <a:r>
              <a:rPr lang="it-IT" sz="2200">
                <a:solidFill>
                  <a:srgbClr val="008000"/>
                </a:solidFill>
                <a:cs typeface="Arial" pitchFamily="34" charset="0"/>
              </a:rPr>
              <a:t>elasticità di vol.</a:t>
            </a:r>
          </a:p>
          <a:p>
            <a:pPr marL="609600" indent="-609600">
              <a:buFontTx/>
              <a:buNone/>
            </a:pPr>
            <a:r>
              <a:rPr lang="it-IT" sz="2200">
                <a:solidFill>
                  <a:srgbClr val="008000"/>
                </a:solidFill>
                <a:cs typeface="Arial" pitchFamily="34" charset="0"/>
              </a:rPr>
              <a:t>	</a:t>
            </a:r>
            <a:r>
              <a:rPr lang="el-GR" sz="2200">
                <a:solidFill>
                  <a:srgbClr val="008000"/>
                </a:solidFill>
                <a:cs typeface="Arial" pitchFamily="34" charset="0"/>
              </a:rPr>
              <a:t>Δ</a:t>
            </a:r>
            <a:r>
              <a:rPr lang="it-IT" sz="2200">
                <a:solidFill>
                  <a:srgbClr val="008000"/>
                </a:solidFill>
                <a:cs typeface="Arial" pitchFamily="34" charset="0"/>
              </a:rPr>
              <a:t>p = - B∙</a:t>
            </a:r>
            <a:r>
              <a:rPr lang="el-GR" sz="2200">
                <a:solidFill>
                  <a:srgbClr val="008000"/>
                </a:solidFill>
                <a:cs typeface="Arial" pitchFamily="34" charset="0"/>
              </a:rPr>
              <a:t>Δ</a:t>
            </a:r>
            <a:r>
              <a:rPr lang="it-IT" sz="2200">
                <a:solidFill>
                  <a:srgbClr val="008000"/>
                </a:solidFill>
                <a:cs typeface="Arial" pitchFamily="34" charset="0"/>
              </a:rPr>
              <a:t>V/V     </a:t>
            </a:r>
          </a:p>
          <a:p>
            <a:pPr marL="609600" indent="-609600">
              <a:buFontTx/>
              <a:buNone/>
            </a:pPr>
            <a:r>
              <a:rPr lang="it-IT" sz="2200">
                <a:solidFill>
                  <a:srgbClr val="008000"/>
                </a:solidFill>
                <a:cs typeface="Arial" pitchFamily="34" charset="0"/>
              </a:rPr>
              <a:t>	(B – modulo </a:t>
            </a:r>
          </a:p>
          <a:p>
            <a:pPr marL="609600" indent="-609600">
              <a:buFontTx/>
              <a:buNone/>
            </a:pPr>
            <a:r>
              <a:rPr lang="it-IT" sz="2200">
                <a:solidFill>
                  <a:srgbClr val="008000"/>
                </a:solidFill>
                <a:cs typeface="Arial" pitchFamily="34" charset="0"/>
              </a:rPr>
              <a:t>	omogeneo)</a:t>
            </a:r>
            <a:endParaRPr lang="el-GR" sz="2200">
              <a:solidFill>
                <a:srgbClr val="008000"/>
              </a:solidFill>
              <a:cs typeface="Arial" pitchFamily="34" charset="0"/>
            </a:endParaRPr>
          </a:p>
        </p:txBody>
      </p:sp>
      <p:pic>
        <p:nvPicPr>
          <p:cNvPr id="346116" name="Picture 4" descr="img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773238"/>
            <a:ext cx="5310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346117" name="Oval 5"/>
          <p:cNvSpPr>
            <a:spLocks noChangeArrowheads="1"/>
          </p:cNvSpPr>
          <p:nvPr/>
        </p:nvSpPr>
        <p:spPr bwMode="auto">
          <a:xfrm>
            <a:off x="4787900" y="2349500"/>
            <a:ext cx="1296988" cy="2159000"/>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18" name="Line 6"/>
          <p:cNvSpPr>
            <a:spLocks noChangeShapeType="1"/>
          </p:cNvSpPr>
          <p:nvPr/>
        </p:nvSpPr>
        <p:spPr bwMode="auto">
          <a:xfrm>
            <a:off x="4859338" y="3573463"/>
            <a:ext cx="122555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6119" name="Oval 7"/>
          <p:cNvSpPr>
            <a:spLocks noChangeArrowheads="1"/>
          </p:cNvSpPr>
          <p:nvPr/>
        </p:nvSpPr>
        <p:spPr bwMode="auto">
          <a:xfrm>
            <a:off x="7308850" y="4581525"/>
            <a:ext cx="1296988" cy="1439863"/>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20" name="Line 8"/>
          <p:cNvSpPr>
            <a:spLocks noChangeShapeType="1"/>
          </p:cNvSpPr>
          <p:nvPr/>
        </p:nvSpPr>
        <p:spPr bwMode="auto">
          <a:xfrm>
            <a:off x="7308850" y="5373688"/>
            <a:ext cx="129540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6121" name="Picture 9" descr="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fln - mar 2011</a:t>
            </a:r>
            <a:endParaRPr lang="en-US"/>
          </a:p>
        </p:txBody>
      </p:sp>
      <p:sp>
        <p:nvSpPr>
          <p:cNvPr id="7" name="Slide Number Placeholder 6"/>
          <p:cNvSpPr>
            <a:spLocks noGrp="1"/>
          </p:cNvSpPr>
          <p:nvPr>
            <p:ph type="sldNum" sz="quarter" idx="12"/>
          </p:nvPr>
        </p:nvSpPr>
        <p:spPr/>
        <p:txBody>
          <a:bodyPr/>
          <a:lstStyle/>
          <a:p>
            <a:fld id="{3A8FD5B4-C863-4A7C-8F87-52EA99A09726}" type="slidenum">
              <a:rPr lang="en-US"/>
              <a:pPr/>
              <a:t>108</a:t>
            </a:fld>
            <a:endParaRPr lang="en-US"/>
          </a:p>
        </p:txBody>
      </p:sp>
      <p:sp>
        <p:nvSpPr>
          <p:cNvPr id="347138" name="Rectangle 2"/>
          <p:cNvSpPr>
            <a:spLocks noGrp="1" noChangeArrowheads="1"/>
          </p:cNvSpPr>
          <p:nvPr>
            <p:ph type="title"/>
          </p:nvPr>
        </p:nvSpPr>
        <p:spPr/>
        <p:txBody>
          <a:bodyPr/>
          <a:lstStyle/>
          <a:p>
            <a:r>
              <a:rPr lang="it-IT" sz="2800"/>
              <a:t>Applicazione della legge di Hooke</a:t>
            </a:r>
          </a:p>
        </p:txBody>
      </p:sp>
      <p:sp>
        <p:nvSpPr>
          <p:cNvPr id="347139" name="Rectangle 3"/>
          <p:cNvSpPr>
            <a:spLocks noGrp="1" noChangeArrowheads="1"/>
          </p:cNvSpPr>
          <p:nvPr>
            <p:ph type="body" sz="half" idx="1"/>
          </p:nvPr>
        </p:nvSpPr>
        <p:spPr>
          <a:xfrm>
            <a:off x="457200" y="1341438"/>
            <a:ext cx="8002588" cy="4784725"/>
          </a:xfrm>
        </p:spPr>
        <p:txBody>
          <a:bodyPr/>
          <a:lstStyle/>
          <a:p>
            <a:r>
              <a:rPr lang="it-IT" sz="2400">
                <a:cs typeface="Arial" pitchFamily="34" charset="0"/>
              </a:rPr>
              <a:t>                         =&gt;     </a:t>
            </a:r>
            <a:r>
              <a:rPr lang="el-GR" sz="2400">
                <a:cs typeface="Arial" pitchFamily="34" charset="0"/>
              </a:rPr>
              <a:t>Δ</a:t>
            </a:r>
            <a:r>
              <a:rPr lang="it-IT" sz="2400">
                <a:cs typeface="Arial" pitchFamily="34" charset="0"/>
              </a:rPr>
              <a:t>L = F∙</a:t>
            </a:r>
            <a:r>
              <a:rPr lang="it-IT" sz="2400">
                <a:solidFill>
                  <a:srgbClr val="CC00FF"/>
                </a:solidFill>
                <a:cs typeface="Arial" pitchFamily="34" charset="0"/>
              </a:rPr>
              <a:t>L/(YA)</a:t>
            </a:r>
            <a:r>
              <a:rPr lang="it-IT" sz="2400">
                <a:cs typeface="Arial" pitchFamily="34" charset="0"/>
              </a:rPr>
              <a:t> = F/</a:t>
            </a:r>
            <a:r>
              <a:rPr lang="it-IT" sz="2400">
                <a:solidFill>
                  <a:srgbClr val="CC00FF"/>
                </a:solidFill>
                <a:cs typeface="Arial" pitchFamily="34" charset="0"/>
              </a:rPr>
              <a:t>k</a:t>
            </a:r>
            <a:r>
              <a:rPr lang="it-IT" sz="2400">
                <a:cs typeface="Arial" pitchFamily="34" charset="0"/>
              </a:rPr>
              <a:t>    con k=YA/L</a:t>
            </a:r>
          </a:p>
          <a:p>
            <a:pPr>
              <a:buFontTx/>
              <a:buNone/>
            </a:pPr>
            <a:endParaRPr lang="it-IT" sz="2400">
              <a:cs typeface="Arial" pitchFamily="34" charset="0"/>
            </a:endParaRPr>
          </a:p>
          <a:p>
            <a:r>
              <a:rPr lang="it-IT" sz="2400">
                <a:cs typeface="Arial" pitchFamily="34" charset="0"/>
              </a:rPr>
              <a:t>quanto si deforma l’osso di una gamba?</a:t>
            </a:r>
          </a:p>
          <a:p>
            <a:r>
              <a:rPr lang="it-IT" sz="2400">
                <a:cs typeface="Arial" pitchFamily="34" charset="0"/>
              </a:rPr>
              <a:t>Y</a:t>
            </a:r>
            <a:r>
              <a:rPr lang="it-IT" sz="2400" baseline="-25000">
                <a:cs typeface="Arial" pitchFamily="34" charset="0"/>
              </a:rPr>
              <a:t>osso</a:t>
            </a:r>
            <a:r>
              <a:rPr lang="it-IT" sz="2400">
                <a:cs typeface="Arial" pitchFamily="34" charset="0"/>
              </a:rPr>
              <a:t> </a:t>
            </a:r>
            <a:r>
              <a:rPr lang="en-US" sz="2400">
                <a:cs typeface="Arial" pitchFamily="34" charset="0"/>
              </a:rPr>
              <a:t>~ 10</a:t>
            </a:r>
            <a:r>
              <a:rPr lang="en-US" sz="2400" baseline="30000">
                <a:cs typeface="Arial" pitchFamily="34" charset="0"/>
              </a:rPr>
              <a:t>10</a:t>
            </a:r>
            <a:r>
              <a:rPr lang="en-US" sz="2400">
                <a:cs typeface="Arial" pitchFamily="34" charset="0"/>
              </a:rPr>
              <a:t> N/m</a:t>
            </a:r>
            <a:r>
              <a:rPr lang="en-US" sz="2400" baseline="30000">
                <a:cs typeface="Arial" pitchFamily="34" charset="0"/>
              </a:rPr>
              <a:t>2</a:t>
            </a:r>
          </a:p>
          <a:p>
            <a:r>
              <a:rPr lang="en-US" sz="2400">
                <a:cs typeface="Arial" pitchFamily="34" charset="0"/>
              </a:rPr>
              <a:t>40 kg (su una gamba) =&gt; F ~ 400 N</a:t>
            </a:r>
          </a:p>
          <a:p>
            <a:r>
              <a:rPr lang="en-US" sz="2400">
                <a:cs typeface="Arial" pitchFamily="34" charset="0"/>
              </a:rPr>
              <a:t>L ~ 0.9 m (1/2 altezza)</a:t>
            </a:r>
          </a:p>
          <a:p>
            <a:r>
              <a:rPr lang="en-US" sz="2400">
                <a:cs typeface="Arial" pitchFamily="34" charset="0"/>
              </a:rPr>
              <a:t>A ~ 10 cm</a:t>
            </a:r>
            <a:r>
              <a:rPr lang="en-US" sz="2400" baseline="30000">
                <a:cs typeface="Arial" pitchFamily="34" charset="0"/>
              </a:rPr>
              <a:t>2</a:t>
            </a:r>
            <a:r>
              <a:rPr lang="en-US" sz="2400">
                <a:cs typeface="Arial" pitchFamily="34" charset="0"/>
              </a:rPr>
              <a:t> ~ 10</a:t>
            </a:r>
            <a:r>
              <a:rPr lang="en-US" sz="2400" baseline="30000">
                <a:cs typeface="Arial" pitchFamily="34" charset="0"/>
              </a:rPr>
              <a:t>-3</a:t>
            </a:r>
            <a:r>
              <a:rPr lang="en-US" sz="2400">
                <a:cs typeface="Arial" pitchFamily="34" charset="0"/>
              </a:rPr>
              <a:t> m</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=&gt;  k = YA/L ~ 1.1 10</a:t>
            </a:r>
            <a:r>
              <a:rPr lang="en-US" sz="2400" baseline="30000">
                <a:cs typeface="Arial" pitchFamily="34" charset="0"/>
              </a:rPr>
              <a:t>7</a:t>
            </a:r>
            <a:r>
              <a:rPr lang="en-US" sz="2400">
                <a:cs typeface="Arial" pitchFamily="34" charset="0"/>
              </a:rPr>
              <a:t> N/m</a:t>
            </a:r>
          </a:p>
          <a:p>
            <a:pPr>
              <a:buFontTx/>
              <a:buNone/>
            </a:pPr>
            <a:r>
              <a:rPr lang="en-US" sz="2400">
                <a:cs typeface="Arial" pitchFamily="34" charset="0"/>
              </a:rPr>
              <a:t>	  </a:t>
            </a:r>
            <a:r>
              <a:rPr lang="el-GR" sz="2400">
                <a:cs typeface="Arial" pitchFamily="34" charset="0"/>
              </a:rPr>
              <a:t>Δ</a:t>
            </a:r>
            <a:r>
              <a:rPr lang="it-IT" sz="2400">
                <a:cs typeface="Arial" pitchFamily="34" charset="0"/>
              </a:rPr>
              <a:t>L = F/k </a:t>
            </a:r>
            <a:r>
              <a:rPr lang="en-US" sz="2400">
                <a:cs typeface="Arial" pitchFamily="34" charset="0"/>
              </a:rPr>
              <a:t>~ 3.6 10</a:t>
            </a:r>
            <a:r>
              <a:rPr lang="en-US" sz="2400" baseline="30000">
                <a:cs typeface="Arial" pitchFamily="34" charset="0"/>
              </a:rPr>
              <a:t>-5</a:t>
            </a:r>
            <a:r>
              <a:rPr lang="en-US" sz="2400">
                <a:cs typeface="Arial" pitchFamily="34" charset="0"/>
              </a:rPr>
              <a:t> m = 36 </a:t>
            </a:r>
            <a:r>
              <a:rPr lang="el-GR" sz="2400">
                <a:cs typeface="Arial" pitchFamily="34" charset="0"/>
              </a:rPr>
              <a:t>μ</a:t>
            </a:r>
            <a:r>
              <a:rPr lang="it-IT" sz="2400">
                <a:cs typeface="Arial" pitchFamily="34" charset="0"/>
              </a:rPr>
              <a:t>m</a:t>
            </a:r>
          </a:p>
          <a:p>
            <a:pPr>
              <a:buFontTx/>
              <a:buNone/>
            </a:pPr>
            <a:r>
              <a:rPr lang="it-IT" sz="2400">
                <a:cs typeface="Arial" pitchFamily="34" charset="0"/>
              </a:rPr>
              <a:t>(verifica a posteriori:   </a:t>
            </a:r>
            <a:r>
              <a:rPr lang="el-GR" sz="2400">
                <a:cs typeface="Arial" pitchFamily="34" charset="0"/>
              </a:rPr>
              <a:t>Δ</a:t>
            </a:r>
            <a:r>
              <a:rPr lang="it-IT" sz="2400">
                <a:cs typeface="Arial" pitchFamily="34" charset="0"/>
              </a:rPr>
              <a:t>L/L </a:t>
            </a:r>
            <a:r>
              <a:rPr lang="en-US" sz="2400">
                <a:cs typeface="Arial" pitchFamily="34" charset="0"/>
              </a:rPr>
              <a:t>~ 4 10</a:t>
            </a:r>
            <a:r>
              <a:rPr lang="en-US" sz="2400" baseline="30000">
                <a:cs typeface="Arial" pitchFamily="34" charset="0"/>
              </a:rPr>
              <a:t>-5</a:t>
            </a:r>
            <a:r>
              <a:rPr lang="en-US" sz="2400">
                <a:cs typeface="Arial" pitchFamily="34" charset="0"/>
              </a:rPr>
              <a:t> piccolo, si può quindi ammettere che valga la legge di  Hooke)</a:t>
            </a:r>
            <a:r>
              <a:rPr lang="it-IT" sz="2400">
                <a:cs typeface="Arial" pitchFamily="34" charset="0"/>
              </a:rPr>
              <a:t>  </a:t>
            </a:r>
            <a:endParaRPr lang="el-GR" sz="2400">
              <a:cs typeface="Arial" pitchFamily="34" charset="0"/>
            </a:endParaRPr>
          </a:p>
        </p:txBody>
      </p:sp>
      <p:graphicFrame>
        <p:nvGraphicFramePr>
          <p:cNvPr id="347140" name="Object 4"/>
          <p:cNvGraphicFramePr>
            <a:graphicFrameLocks noGrp="1" noChangeAspect="1"/>
          </p:cNvGraphicFramePr>
          <p:nvPr>
            <p:ph sz="half" idx="2"/>
          </p:nvPr>
        </p:nvGraphicFramePr>
        <p:xfrm>
          <a:off x="971550" y="1196975"/>
          <a:ext cx="1511300" cy="836613"/>
        </p:xfrm>
        <a:graphic>
          <a:graphicData uri="http://schemas.openxmlformats.org/presentationml/2006/ole">
            <mc:AlternateContent xmlns:mc="http://schemas.openxmlformats.org/markup-compatibility/2006">
              <mc:Choice xmlns:v="urn:schemas-microsoft-com:vml" Requires="v">
                <p:oleObj spid="_x0000_s347150" name="Equation" r:id="rId3" imgW="711000" imgH="393480" progId="Equation.3">
                  <p:embed/>
                </p:oleObj>
              </mc:Choice>
              <mc:Fallback>
                <p:oleObj name="Equation" r:id="rId3" imgW="7110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975"/>
                        <a:ext cx="15113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0362FF01-8F93-453E-AF7F-E222C8BE338F}" type="slidenum">
              <a:rPr lang="en-US"/>
              <a:pPr/>
              <a:t>109</a:t>
            </a:fld>
            <a:endParaRPr lang="en-US"/>
          </a:p>
        </p:txBody>
      </p:sp>
      <p:sp>
        <p:nvSpPr>
          <p:cNvPr id="349186" name="Rectangle 2"/>
          <p:cNvSpPr>
            <a:spLocks noGrp="1" noChangeArrowheads="1"/>
          </p:cNvSpPr>
          <p:nvPr>
            <p:ph type="title"/>
          </p:nvPr>
        </p:nvSpPr>
        <p:spPr/>
        <p:txBody>
          <a:bodyPr/>
          <a:lstStyle/>
          <a:p>
            <a:r>
              <a:rPr lang="it-IT" sz="2800"/>
              <a:t>Applicazione delle leggi dell’elasticità</a:t>
            </a:r>
          </a:p>
        </p:txBody>
      </p:sp>
      <p:sp>
        <p:nvSpPr>
          <p:cNvPr id="349187" name="Rectangle 3"/>
          <p:cNvSpPr>
            <a:spLocks noGrp="1" noChangeArrowheads="1"/>
          </p:cNvSpPr>
          <p:nvPr>
            <p:ph type="body" idx="1"/>
          </p:nvPr>
        </p:nvSpPr>
        <p:spPr/>
        <p:txBody>
          <a:bodyPr/>
          <a:lstStyle/>
          <a:p>
            <a:r>
              <a:rPr lang="it-IT" sz="2400"/>
              <a:t>confronto formica-elefante sotto l’azione del proprio peso</a:t>
            </a:r>
          </a:p>
          <a:p>
            <a:r>
              <a:rPr lang="it-IT" sz="2400"/>
              <a:t>assumiamo che siano fatti con lo </a:t>
            </a:r>
            <a:r>
              <a:rPr lang="it-IT" sz="2400">
                <a:solidFill>
                  <a:srgbClr val="CC3300"/>
                </a:solidFill>
              </a:rPr>
              <a:t>stesso materiale</a:t>
            </a:r>
            <a:r>
              <a:rPr lang="it-IT" sz="2400"/>
              <a:t>, </a:t>
            </a:r>
            <a:r>
              <a:rPr lang="it-IT" sz="2400">
                <a:solidFill>
                  <a:srgbClr val="CC3300"/>
                </a:solidFill>
              </a:rPr>
              <a:t>stessa resistenza al carico</a:t>
            </a:r>
            <a:r>
              <a:rPr lang="it-IT" sz="2400"/>
              <a:t>, </a:t>
            </a:r>
            <a:r>
              <a:rPr lang="it-IT" sz="2400">
                <a:solidFill>
                  <a:srgbClr val="CC3300"/>
                </a:solidFill>
              </a:rPr>
              <a:t>stessa densità</a:t>
            </a:r>
          </a:p>
          <a:p>
            <a:pPr>
              <a:buFontTx/>
              <a:buNone/>
            </a:pPr>
            <a:r>
              <a:rPr lang="it-IT" sz="2400"/>
              <a:t>	</a:t>
            </a:r>
            <a:r>
              <a:rPr lang="el-GR" sz="2400">
                <a:cs typeface="Arial" pitchFamily="34" charset="0"/>
              </a:rPr>
              <a:t>ρ</a:t>
            </a:r>
            <a:r>
              <a:rPr lang="it-IT" sz="2400">
                <a:cs typeface="Arial" pitchFamily="34" charset="0"/>
              </a:rPr>
              <a:t> = M/V = M/L</a:t>
            </a:r>
            <a:r>
              <a:rPr lang="it-IT" sz="2400" baseline="30000">
                <a:cs typeface="Arial" pitchFamily="34" charset="0"/>
              </a:rPr>
              <a:t>3</a:t>
            </a:r>
            <a:endParaRPr lang="el-GR" sz="2400">
              <a:cs typeface="Arial" pitchFamily="34" charset="0"/>
            </a:endParaRPr>
          </a:p>
          <a:p>
            <a:r>
              <a:rPr lang="it-IT" sz="2400"/>
              <a:t>schematicamente prendiamo dei cubi, </a:t>
            </a:r>
            <a:r>
              <a:rPr lang="it-IT" sz="2400">
                <a:solidFill>
                  <a:srgbClr val="008000"/>
                </a:solidFill>
              </a:rPr>
              <a:t>formica</a:t>
            </a:r>
            <a:r>
              <a:rPr lang="it-IT" sz="2400"/>
              <a:t>, area di base  A = L</a:t>
            </a:r>
            <a:r>
              <a:rPr lang="it-IT" sz="2400" baseline="30000"/>
              <a:t>2</a:t>
            </a:r>
            <a:r>
              <a:rPr lang="it-IT" sz="2400"/>
              <a:t> ,    M = </a:t>
            </a:r>
            <a:r>
              <a:rPr lang="el-GR" sz="2400">
                <a:cs typeface="Arial" pitchFamily="34" charset="0"/>
              </a:rPr>
              <a:t>ρ</a:t>
            </a:r>
            <a:r>
              <a:rPr lang="it-IT" sz="2400">
                <a:cs typeface="Arial" pitchFamily="34" charset="0"/>
              </a:rPr>
              <a:t>V = </a:t>
            </a:r>
            <a:r>
              <a:rPr lang="el-GR" sz="2400">
                <a:cs typeface="Arial" pitchFamily="34" charset="0"/>
              </a:rPr>
              <a:t>ρ</a:t>
            </a:r>
            <a:r>
              <a:rPr lang="it-IT" sz="2400">
                <a:cs typeface="Arial" pitchFamily="34" charset="0"/>
              </a:rPr>
              <a:t>L</a:t>
            </a:r>
            <a:r>
              <a:rPr lang="it-IT" sz="2400" baseline="30000">
                <a:cs typeface="Arial" pitchFamily="34" charset="0"/>
              </a:rPr>
              <a:t>3          </a:t>
            </a:r>
            <a:endParaRPr lang="el-GR" sz="2400" baseline="30000">
              <a:cs typeface="Arial" pitchFamily="34" charset="0"/>
            </a:endParaRPr>
          </a:p>
          <a:p>
            <a:r>
              <a:rPr lang="it-IT" sz="2400"/>
              <a:t>F/A = Mg/L</a:t>
            </a:r>
            <a:r>
              <a:rPr lang="it-IT" sz="2400" baseline="30000"/>
              <a:t>2</a:t>
            </a:r>
            <a:r>
              <a:rPr lang="it-IT" sz="2400"/>
              <a:t> = </a:t>
            </a:r>
            <a:r>
              <a:rPr lang="el-GR" sz="2400">
                <a:cs typeface="Arial" pitchFamily="34" charset="0"/>
              </a:rPr>
              <a:t>ρ</a:t>
            </a:r>
            <a:r>
              <a:rPr lang="it-IT" sz="2400">
                <a:cs typeface="Arial" pitchFamily="34" charset="0"/>
              </a:rPr>
              <a:t>L</a:t>
            </a:r>
            <a:r>
              <a:rPr lang="it-IT" sz="2400" baseline="30000">
                <a:cs typeface="Arial" pitchFamily="34" charset="0"/>
              </a:rPr>
              <a:t>3</a:t>
            </a:r>
            <a:r>
              <a:rPr lang="it-IT" sz="2400">
                <a:cs typeface="Arial" pitchFamily="34" charset="0"/>
              </a:rPr>
              <a:t>g/L</a:t>
            </a:r>
            <a:r>
              <a:rPr lang="it-IT" sz="2400" baseline="30000">
                <a:cs typeface="Arial" pitchFamily="34" charset="0"/>
              </a:rPr>
              <a:t>2 </a:t>
            </a:r>
            <a:r>
              <a:rPr lang="it-IT" sz="2400">
                <a:cs typeface="Arial" pitchFamily="34" charset="0"/>
              </a:rPr>
              <a:t>= </a:t>
            </a:r>
            <a:r>
              <a:rPr lang="el-GR" sz="2400">
                <a:cs typeface="Arial" pitchFamily="34" charset="0"/>
              </a:rPr>
              <a:t>ρ</a:t>
            </a:r>
            <a:r>
              <a:rPr lang="it-IT" sz="2400">
                <a:cs typeface="Arial" pitchFamily="34" charset="0"/>
              </a:rPr>
              <a:t>Lg</a:t>
            </a:r>
          </a:p>
          <a:p>
            <a:r>
              <a:rPr lang="it-IT" sz="2400">
                <a:solidFill>
                  <a:srgbClr val="FF3300"/>
                </a:solidFill>
                <a:cs typeface="Arial" pitchFamily="34" charset="0"/>
              </a:rPr>
              <a:t>elefante</a:t>
            </a:r>
            <a:r>
              <a:rPr lang="it-IT" sz="2400">
                <a:cs typeface="Arial" pitchFamily="34" charset="0"/>
              </a:rPr>
              <a:t>, L’ = </a:t>
            </a:r>
            <a:r>
              <a:rPr lang="it-IT" sz="2400">
                <a:solidFill>
                  <a:srgbClr val="FF3300"/>
                </a:solidFill>
                <a:cs typeface="Arial" pitchFamily="34" charset="0"/>
              </a:rPr>
              <a:t>n</a:t>
            </a:r>
            <a:r>
              <a:rPr lang="it-IT" sz="2400">
                <a:cs typeface="Arial" pitchFamily="34" charset="0"/>
              </a:rPr>
              <a:t>L,  A’ = </a:t>
            </a:r>
            <a:r>
              <a:rPr lang="it-IT" sz="2400">
                <a:solidFill>
                  <a:srgbClr val="FF3300"/>
                </a:solidFill>
                <a:cs typeface="Arial" pitchFamily="34" charset="0"/>
              </a:rPr>
              <a:t>n</a:t>
            </a:r>
            <a:r>
              <a:rPr lang="it-IT" sz="2400" baseline="30000">
                <a:solidFill>
                  <a:srgbClr val="FF3300"/>
                </a:solidFill>
                <a:cs typeface="Arial" pitchFamily="34" charset="0"/>
              </a:rPr>
              <a:t>2</a:t>
            </a:r>
            <a:r>
              <a:rPr lang="it-IT" sz="2400">
                <a:cs typeface="Arial" pitchFamily="34" charset="0"/>
              </a:rPr>
              <a:t>L</a:t>
            </a:r>
            <a:r>
              <a:rPr lang="it-IT" sz="2400" baseline="30000">
                <a:cs typeface="Arial" pitchFamily="34" charset="0"/>
              </a:rPr>
              <a:t>2</a:t>
            </a:r>
            <a:r>
              <a:rPr lang="it-IT" sz="2400">
                <a:cs typeface="Arial" pitchFamily="34" charset="0"/>
              </a:rPr>
              <a:t>,  P = </a:t>
            </a:r>
            <a:r>
              <a:rPr lang="it-IT" sz="2400">
                <a:solidFill>
                  <a:srgbClr val="FF3300"/>
                </a:solidFill>
                <a:cs typeface="Arial" pitchFamily="34" charset="0"/>
              </a:rPr>
              <a:t>n</a:t>
            </a:r>
            <a:r>
              <a:rPr lang="it-IT" sz="2400" baseline="30000">
                <a:solidFill>
                  <a:srgbClr val="FF3300"/>
                </a:solidFill>
                <a:cs typeface="Arial" pitchFamily="34" charset="0"/>
              </a:rPr>
              <a:t>3</a:t>
            </a:r>
            <a:r>
              <a:rPr lang="it-IT" sz="2400">
                <a:cs typeface="Arial" pitchFamily="34" charset="0"/>
              </a:rPr>
              <a:t>Mg          </a:t>
            </a:r>
            <a:r>
              <a:rPr lang="it-IT" sz="2400">
                <a:solidFill>
                  <a:srgbClr val="FF3300"/>
                </a:solidFill>
                <a:cs typeface="Arial" pitchFamily="34" charset="0"/>
              </a:rPr>
              <a:t>n </a:t>
            </a:r>
            <a:r>
              <a:rPr lang="en-US" sz="2400">
                <a:solidFill>
                  <a:srgbClr val="FF3300"/>
                </a:solidFill>
                <a:cs typeface="Arial" pitchFamily="34" charset="0"/>
              </a:rPr>
              <a:t>~</a:t>
            </a:r>
            <a:r>
              <a:rPr lang="it-IT" sz="2400">
                <a:solidFill>
                  <a:srgbClr val="FF3300"/>
                </a:solidFill>
                <a:cs typeface="Arial" pitchFamily="34" charset="0"/>
              </a:rPr>
              <a:t> 3000</a:t>
            </a:r>
            <a:r>
              <a:rPr lang="it-IT" sz="2400"/>
              <a:t> </a:t>
            </a:r>
          </a:p>
          <a:p>
            <a:r>
              <a:rPr lang="it-IT" sz="2400"/>
              <a:t>F’/A’ = </a:t>
            </a:r>
            <a:r>
              <a:rPr lang="it-IT" sz="2400">
                <a:solidFill>
                  <a:srgbClr val="FF3300"/>
                </a:solidFill>
              </a:rPr>
              <a:t>n</a:t>
            </a:r>
            <a:r>
              <a:rPr lang="it-IT" sz="2400" baseline="30000">
                <a:solidFill>
                  <a:srgbClr val="FF3300"/>
                </a:solidFill>
              </a:rPr>
              <a:t>3</a:t>
            </a:r>
            <a:r>
              <a:rPr lang="it-IT" sz="2400"/>
              <a:t>Mg/</a:t>
            </a:r>
            <a:r>
              <a:rPr lang="it-IT" sz="2400">
                <a:solidFill>
                  <a:srgbClr val="FF3300"/>
                </a:solidFill>
              </a:rPr>
              <a:t>n</a:t>
            </a:r>
            <a:r>
              <a:rPr lang="it-IT" sz="2400" baseline="30000">
                <a:solidFill>
                  <a:srgbClr val="FF3300"/>
                </a:solidFill>
              </a:rPr>
              <a:t>2</a:t>
            </a:r>
            <a:r>
              <a:rPr lang="it-IT" sz="2400"/>
              <a:t>L</a:t>
            </a:r>
            <a:r>
              <a:rPr lang="it-IT" sz="2400" baseline="30000"/>
              <a:t>2</a:t>
            </a:r>
            <a:r>
              <a:rPr lang="it-IT" sz="2400"/>
              <a:t> </a:t>
            </a:r>
            <a:r>
              <a:rPr lang="it-IT" sz="2400">
                <a:cs typeface="Arial" pitchFamily="34" charset="0"/>
              </a:rPr>
              <a:t>= </a:t>
            </a:r>
            <a:r>
              <a:rPr lang="it-IT" sz="2400">
                <a:solidFill>
                  <a:srgbClr val="FF3300"/>
                </a:solidFill>
                <a:cs typeface="Arial" pitchFamily="34" charset="0"/>
              </a:rPr>
              <a:t>n</a:t>
            </a:r>
            <a:r>
              <a:rPr lang="it-IT" sz="2400">
                <a:cs typeface="Arial" pitchFamily="34" charset="0"/>
              </a:rPr>
              <a:t> </a:t>
            </a:r>
            <a:r>
              <a:rPr lang="el-GR" sz="2400">
                <a:cs typeface="Arial" pitchFamily="34" charset="0"/>
              </a:rPr>
              <a:t>ρ</a:t>
            </a:r>
            <a:r>
              <a:rPr lang="it-IT" sz="2400">
                <a:cs typeface="Arial" pitchFamily="34" charset="0"/>
              </a:rPr>
              <a:t>Lg</a:t>
            </a:r>
          </a:p>
          <a:p>
            <a:pPr>
              <a:buFontTx/>
              <a:buNone/>
            </a:pPr>
            <a:r>
              <a:rPr lang="it-IT" sz="2400">
                <a:cs typeface="Arial" pitchFamily="34" charset="0"/>
              </a:rPr>
              <a:t>	</a:t>
            </a:r>
            <a:r>
              <a:rPr lang="it-IT" sz="2400">
                <a:solidFill>
                  <a:srgbClr val="CC00FF"/>
                </a:solidFill>
                <a:cs typeface="Arial" pitchFamily="34" charset="0"/>
              </a:rPr>
              <a:t>se lo sforzo di rottura è lo stesso         zampe (ossa) dell’e. devono essere molto più tozze di quelle della f.</a:t>
            </a:r>
            <a:endParaRPr lang="el-GR" sz="2400">
              <a:solidFill>
                <a:srgbClr val="CC00FF"/>
              </a:solidFill>
              <a:cs typeface="Arial" pitchFamily="34" charset="0"/>
            </a:endParaRPr>
          </a:p>
        </p:txBody>
      </p:sp>
      <p:sp>
        <p:nvSpPr>
          <p:cNvPr id="349188" name="AutoShape 4"/>
          <p:cNvSpPr>
            <a:spLocks noChangeAspect="1" noChangeArrowheads="1"/>
          </p:cNvSpPr>
          <p:nvPr/>
        </p:nvSpPr>
        <p:spPr bwMode="auto">
          <a:xfrm>
            <a:off x="5435600" y="526415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smtClean="0"/>
              <a:t>fln - mar 2011</a:t>
            </a:r>
            <a:endParaRPr lang="en-US"/>
          </a:p>
        </p:txBody>
      </p:sp>
      <p:sp>
        <p:nvSpPr>
          <p:cNvPr id="43" name="Slide Number Placeholder 5"/>
          <p:cNvSpPr>
            <a:spLocks noGrp="1"/>
          </p:cNvSpPr>
          <p:nvPr>
            <p:ph type="sldNum" sz="quarter" idx="12"/>
          </p:nvPr>
        </p:nvSpPr>
        <p:spPr/>
        <p:txBody>
          <a:bodyPr/>
          <a:lstStyle/>
          <a:p>
            <a:fld id="{5C569063-0334-439B-83B2-802A9C070673}" type="slidenum">
              <a:rPr lang="en-US"/>
              <a:pPr/>
              <a:t>11</a:t>
            </a:fld>
            <a:endParaRPr lang="en-US"/>
          </a:p>
        </p:txBody>
      </p:sp>
      <p:sp>
        <p:nvSpPr>
          <p:cNvPr id="211970"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a:t>
            </a:r>
          </a:p>
        </p:txBody>
      </p:sp>
      <p:sp>
        <p:nvSpPr>
          <p:cNvPr id="211972" name="Line 4"/>
          <p:cNvSpPr>
            <a:spLocks noChangeShapeType="1"/>
          </p:cNvSpPr>
          <p:nvPr/>
        </p:nvSpPr>
        <p:spPr bwMode="auto">
          <a:xfrm>
            <a:off x="1547813" y="5516563"/>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3" name="Line 5"/>
          <p:cNvSpPr>
            <a:spLocks noChangeShapeType="1"/>
          </p:cNvSpPr>
          <p:nvPr/>
        </p:nvSpPr>
        <p:spPr bwMode="auto">
          <a:xfrm flipV="1">
            <a:off x="1547813" y="1412875"/>
            <a:ext cx="0" cy="410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4" name="Line 6"/>
          <p:cNvSpPr>
            <a:spLocks noChangeShapeType="1"/>
          </p:cNvSpPr>
          <p:nvPr/>
        </p:nvSpPr>
        <p:spPr bwMode="auto">
          <a:xfrm>
            <a:off x="1547813" y="4221163"/>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5" name="Line 7"/>
          <p:cNvSpPr>
            <a:spLocks noChangeShapeType="1"/>
          </p:cNvSpPr>
          <p:nvPr/>
        </p:nvSpPr>
        <p:spPr bwMode="auto">
          <a:xfrm>
            <a:off x="1619250" y="35004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6" name="Line 8"/>
          <p:cNvSpPr>
            <a:spLocks noChangeShapeType="1"/>
          </p:cNvSpPr>
          <p:nvPr/>
        </p:nvSpPr>
        <p:spPr bwMode="auto">
          <a:xfrm>
            <a:off x="1547813" y="292417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7" name="Line 9"/>
          <p:cNvSpPr>
            <a:spLocks noChangeShapeType="1"/>
          </p:cNvSpPr>
          <p:nvPr/>
        </p:nvSpPr>
        <p:spPr bwMode="auto">
          <a:xfrm flipV="1">
            <a:off x="2916238"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8" name="Line 10"/>
          <p:cNvSpPr>
            <a:spLocks noChangeShapeType="1"/>
          </p:cNvSpPr>
          <p:nvPr/>
        </p:nvSpPr>
        <p:spPr bwMode="auto">
          <a:xfrm flipV="1">
            <a:off x="42846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9" name="Line 11"/>
          <p:cNvSpPr>
            <a:spLocks noChangeShapeType="1"/>
          </p:cNvSpPr>
          <p:nvPr/>
        </p:nvSpPr>
        <p:spPr bwMode="auto">
          <a:xfrm flipV="1">
            <a:off x="55800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0" name="Line 12"/>
          <p:cNvSpPr>
            <a:spLocks noChangeShapeType="1"/>
          </p:cNvSpPr>
          <p:nvPr/>
        </p:nvSpPr>
        <p:spPr bwMode="auto">
          <a:xfrm flipV="1">
            <a:off x="6877050"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1" name="Text Box 13"/>
          <p:cNvSpPr txBox="1">
            <a:spLocks noChangeArrowheads="1"/>
          </p:cNvSpPr>
          <p:nvPr/>
        </p:nvSpPr>
        <p:spPr bwMode="auto">
          <a:xfrm>
            <a:off x="7643813" y="4791075"/>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(s)</a:t>
            </a:r>
          </a:p>
        </p:txBody>
      </p:sp>
      <p:sp>
        <p:nvSpPr>
          <p:cNvPr id="211982" name="Text Box 14"/>
          <p:cNvSpPr txBox="1">
            <a:spLocks noChangeArrowheads="1"/>
          </p:cNvSpPr>
          <p:nvPr/>
        </p:nvSpPr>
        <p:spPr bwMode="auto">
          <a:xfrm>
            <a:off x="900113" y="5300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1983" name="Text Box 15"/>
          <p:cNvSpPr txBox="1">
            <a:spLocks noChangeArrowheads="1"/>
          </p:cNvSpPr>
          <p:nvPr/>
        </p:nvSpPr>
        <p:spPr bwMode="auto">
          <a:xfrm>
            <a:off x="827088" y="4005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20</a:t>
            </a:r>
          </a:p>
        </p:txBody>
      </p:sp>
      <p:sp>
        <p:nvSpPr>
          <p:cNvPr id="211984" name="Text Box 16"/>
          <p:cNvSpPr txBox="1">
            <a:spLocks noChangeArrowheads="1"/>
          </p:cNvSpPr>
          <p:nvPr/>
        </p:nvSpPr>
        <p:spPr bwMode="auto">
          <a:xfrm>
            <a:off x="900113" y="27082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40</a:t>
            </a:r>
          </a:p>
        </p:txBody>
      </p:sp>
      <p:sp>
        <p:nvSpPr>
          <p:cNvPr id="211985" name="Text Box 17"/>
          <p:cNvSpPr txBox="1">
            <a:spLocks noChangeArrowheads="1"/>
          </p:cNvSpPr>
          <p:nvPr/>
        </p:nvSpPr>
        <p:spPr bwMode="auto">
          <a:xfrm>
            <a:off x="611188" y="1557338"/>
            <a:ext cx="76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 (m)</a:t>
            </a:r>
          </a:p>
        </p:txBody>
      </p:sp>
      <p:sp>
        <p:nvSpPr>
          <p:cNvPr id="211986" name="Text Box 18"/>
          <p:cNvSpPr txBox="1">
            <a:spLocks noChangeArrowheads="1"/>
          </p:cNvSpPr>
          <p:nvPr/>
        </p:nvSpPr>
        <p:spPr bwMode="auto">
          <a:xfrm>
            <a:off x="41402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7" name="Text Box 19"/>
          <p:cNvSpPr txBox="1">
            <a:spLocks noChangeArrowheads="1"/>
          </p:cNvSpPr>
          <p:nvPr/>
        </p:nvSpPr>
        <p:spPr bwMode="auto">
          <a:xfrm>
            <a:off x="1331913" y="56610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8" name="Text Box 20"/>
          <p:cNvSpPr txBox="1">
            <a:spLocks noChangeArrowheads="1"/>
          </p:cNvSpPr>
          <p:nvPr/>
        </p:nvSpPr>
        <p:spPr bwMode="auto">
          <a:xfrm>
            <a:off x="6732588" y="5661025"/>
            <a:ext cx="30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6</a:t>
            </a:r>
          </a:p>
        </p:txBody>
      </p:sp>
      <p:sp>
        <p:nvSpPr>
          <p:cNvPr id="211989" name="Freeform 21"/>
          <p:cNvSpPr>
            <a:spLocks/>
          </p:cNvSpPr>
          <p:nvPr/>
        </p:nvSpPr>
        <p:spPr bwMode="auto">
          <a:xfrm>
            <a:off x="1597025" y="1484313"/>
            <a:ext cx="5689600" cy="3913187"/>
          </a:xfrm>
          <a:custGeom>
            <a:avLst/>
            <a:gdLst>
              <a:gd name="T0" fmla="*/ 0 w 3584"/>
              <a:gd name="T1" fmla="*/ 1543 h 2465"/>
              <a:gd name="T2" fmla="*/ 182 w 3584"/>
              <a:gd name="T3" fmla="*/ 1815 h 2465"/>
              <a:gd name="T4" fmla="*/ 363 w 3584"/>
              <a:gd name="T5" fmla="*/ 2041 h 2465"/>
              <a:gd name="T6" fmla="*/ 635 w 3584"/>
              <a:gd name="T7" fmla="*/ 2223 h 2465"/>
              <a:gd name="T8" fmla="*/ 817 w 3584"/>
              <a:gd name="T9" fmla="*/ 2359 h 2465"/>
              <a:gd name="T10" fmla="*/ 1044 w 3584"/>
              <a:gd name="T11" fmla="*/ 2450 h 2465"/>
              <a:gd name="T12" fmla="*/ 1225 w 3584"/>
              <a:gd name="T13" fmla="*/ 2450 h 2465"/>
              <a:gd name="T14" fmla="*/ 1452 w 3584"/>
              <a:gd name="T15" fmla="*/ 2450 h 2465"/>
              <a:gd name="T16" fmla="*/ 1679 w 3584"/>
              <a:gd name="T17" fmla="*/ 2404 h 2465"/>
              <a:gd name="T18" fmla="*/ 1905 w 3584"/>
              <a:gd name="T19" fmla="*/ 2314 h 2465"/>
              <a:gd name="T20" fmla="*/ 2087 w 3584"/>
              <a:gd name="T21" fmla="*/ 2223 h 2465"/>
              <a:gd name="T22" fmla="*/ 2314 w 3584"/>
              <a:gd name="T23" fmla="*/ 1996 h 2465"/>
              <a:gd name="T24" fmla="*/ 2450 w 3584"/>
              <a:gd name="T25" fmla="*/ 1815 h 2465"/>
              <a:gd name="T26" fmla="*/ 2722 w 3584"/>
              <a:gd name="T27" fmla="*/ 1543 h 2465"/>
              <a:gd name="T28" fmla="*/ 2903 w 3584"/>
              <a:gd name="T29" fmla="*/ 1270 h 2465"/>
              <a:gd name="T30" fmla="*/ 3085 w 3584"/>
              <a:gd name="T31" fmla="*/ 998 h 2465"/>
              <a:gd name="T32" fmla="*/ 3266 w 3584"/>
              <a:gd name="T33" fmla="*/ 681 h 2465"/>
              <a:gd name="T34" fmla="*/ 3448 w 3584"/>
              <a:gd name="T35" fmla="*/ 272 h 2465"/>
              <a:gd name="T36" fmla="*/ 3584 w 3584"/>
              <a:gd name="T37" fmla="*/ 0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4" h="2465">
                <a:moveTo>
                  <a:pt x="0" y="1543"/>
                </a:moveTo>
                <a:cubicBezTo>
                  <a:pt x="61" y="1637"/>
                  <a:pt x="122" y="1732"/>
                  <a:pt x="182" y="1815"/>
                </a:cubicBezTo>
                <a:cubicBezTo>
                  <a:pt x="242" y="1898"/>
                  <a:pt x="288" y="1973"/>
                  <a:pt x="363" y="2041"/>
                </a:cubicBezTo>
                <a:cubicBezTo>
                  <a:pt x="438" y="2109"/>
                  <a:pt x="560" y="2170"/>
                  <a:pt x="635" y="2223"/>
                </a:cubicBezTo>
                <a:cubicBezTo>
                  <a:pt x="710" y="2276"/>
                  <a:pt x="749" y="2321"/>
                  <a:pt x="817" y="2359"/>
                </a:cubicBezTo>
                <a:cubicBezTo>
                  <a:pt x="885" y="2397"/>
                  <a:pt x="976" y="2435"/>
                  <a:pt x="1044" y="2450"/>
                </a:cubicBezTo>
                <a:cubicBezTo>
                  <a:pt x="1112" y="2465"/>
                  <a:pt x="1157" y="2450"/>
                  <a:pt x="1225" y="2450"/>
                </a:cubicBezTo>
                <a:cubicBezTo>
                  <a:pt x="1293" y="2450"/>
                  <a:pt x="1376" y="2458"/>
                  <a:pt x="1452" y="2450"/>
                </a:cubicBezTo>
                <a:cubicBezTo>
                  <a:pt x="1528" y="2442"/>
                  <a:pt x="1604" y="2427"/>
                  <a:pt x="1679" y="2404"/>
                </a:cubicBezTo>
                <a:cubicBezTo>
                  <a:pt x="1754" y="2381"/>
                  <a:pt x="1837" y="2344"/>
                  <a:pt x="1905" y="2314"/>
                </a:cubicBezTo>
                <a:cubicBezTo>
                  <a:pt x="1973" y="2284"/>
                  <a:pt x="2019" y="2276"/>
                  <a:pt x="2087" y="2223"/>
                </a:cubicBezTo>
                <a:cubicBezTo>
                  <a:pt x="2155" y="2170"/>
                  <a:pt x="2254" y="2064"/>
                  <a:pt x="2314" y="1996"/>
                </a:cubicBezTo>
                <a:cubicBezTo>
                  <a:pt x="2374" y="1928"/>
                  <a:pt x="2382" y="1890"/>
                  <a:pt x="2450" y="1815"/>
                </a:cubicBezTo>
                <a:cubicBezTo>
                  <a:pt x="2518" y="1740"/>
                  <a:pt x="2646" y="1634"/>
                  <a:pt x="2722" y="1543"/>
                </a:cubicBezTo>
                <a:cubicBezTo>
                  <a:pt x="2798" y="1452"/>
                  <a:pt x="2843" y="1361"/>
                  <a:pt x="2903" y="1270"/>
                </a:cubicBezTo>
                <a:cubicBezTo>
                  <a:pt x="2963" y="1179"/>
                  <a:pt x="3024" y="1096"/>
                  <a:pt x="3085" y="998"/>
                </a:cubicBezTo>
                <a:cubicBezTo>
                  <a:pt x="3146" y="900"/>
                  <a:pt x="3206" y="802"/>
                  <a:pt x="3266" y="681"/>
                </a:cubicBezTo>
                <a:cubicBezTo>
                  <a:pt x="3326" y="560"/>
                  <a:pt x="3395" y="385"/>
                  <a:pt x="3448" y="272"/>
                </a:cubicBezTo>
                <a:cubicBezTo>
                  <a:pt x="3501" y="159"/>
                  <a:pt x="3561" y="45"/>
                  <a:pt x="358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0" name="Line 22"/>
          <p:cNvSpPr>
            <a:spLocks noChangeShapeType="1"/>
          </p:cNvSpPr>
          <p:nvPr/>
        </p:nvSpPr>
        <p:spPr bwMode="auto">
          <a:xfrm>
            <a:off x="1547813" y="4941888"/>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1" name="Line 23"/>
          <p:cNvSpPr>
            <a:spLocks noChangeShapeType="1"/>
          </p:cNvSpPr>
          <p:nvPr/>
        </p:nvSpPr>
        <p:spPr bwMode="auto">
          <a:xfrm flipV="1">
            <a:off x="1547813" y="2492375"/>
            <a:ext cx="5256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2" name="Line 24"/>
          <p:cNvSpPr>
            <a:spLocks noChangeShapeType="1"/>
          </p:cNvSpPr>
          <p:nvPr/>
        </p:nvSpPr>
        <p:spPr bwMode="auto">
          <a:xfrm flipV="1">
            <a:off x="4932363" y="2492375"/>
            <a:ext cx="1871662"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3" name="Line 25"/>
          <p:cNvSpPr>
            <a:spLocks noChangeShapeType="1"/>
          </p:cNvSpPr>
          <p:nvPr/>
        </p:nvSpPr>
        <p:spPr bwMode="auto">
          <a:xfrm>
            <a:off x="4932363"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4" name="Line 26"/>
          <p:cNvSpPr>
            <a:spLocks noChangeShapeType="1"/>
          </p:cNvSpPr>
          <p:nvPr/>
        </p:nvSpPr>
        <p:spPr bwMode="auto">
          <a:xfrm>
            <a:off x="4859338" y="4941888"/>
            <a:ext cx="201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5" name="Line 27"/>
          <p:cNvSpPr>
            <a:spLocks noChangeShapeType="1"/>
          </p:cNvSpPr>
          <p:nvPr/>
        </p:nvSpPr>
        <p:spPr bwMode="auto">
          <a:xfrm>
            <a:off x="6877050" y="2492375"/>
            <a:ext cx="0" cy="252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6" name="Line 28"/>
          <p:cNvSpPr>
            <a:spLocks noChangeShapeType="1"/>
          </p:cNvSpPr>
          <p:nvPr/>
        </p:nvSpPr>
        <p:spPr bwMode="auto">
          <a:xfrm>
            <a:off x="6877050" y="50133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7" name="Text Box 29"/>
          <p:cNvSpPr txBox="1">
            <a:spLocks noChangeArrowheads="1"/>
          </p:cNvSpPr>
          <p:nvPr/>
        </p:nvSpPr>
        <p:spPr bwMode="auto">
          <a:xfrm>
            <a:off x="4787900" y="4724400"/>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1999" name="Text Box 31"/>
          <p:cNvSpPr txBox="1">
            <a:spLocks noChangeArrowheads="1"/>
          </p:cNvSpPr>
          <p:nvPr/>
        </p:nvSpPr>
        <p:spPr bwMode="auto">
          <a:xfrm>
            <a:off x="6659563" y="2276475"/>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2000" name="Text Box 32"/>
          <p:cNvSpPr txBox="1">
            <a:spLocks noChangeArrowheads="1"/>
          </p:cNvSpPr>
          <p:nvPr/>
        </p:nvSpPr>
        <p:spPr bwMode="auto">
          <a:xfrm>
            <a:off x="4840288" y="57991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1</a:t>
            </a:r>
          </a:p>
        </p:txBody>
      </p:sp>
      <p:sp>
        <p:nvSpPr>
          <p:cNvPr id="212001" name="Text Box 33"/>
          <p:cNvSpPr txBox="1">
            <a:spLocks noChangeArrowheads="1"/>
          </p:cNvSpPr>
          <p:nvPr/>
        </p:nvSpPr>
        <p:spPr bwMode="auto">
          <a:xfrm>
            <a:off x="6732588" y="60213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2</a:t>
            </a:r>
          </a:p>
        </p:txBody>
      </p:sp>
      <p:sp>
        <p:nvSpPr>
          <p:cNvPr id="212002" name="Text Box 34"/>
          <p:cNvSpPr txBox="1">
            <a:spLocks noChangeArrowheads="1"/>
          </p:cNvSpPr>
          <p:nvPr/>
        </p:nvSpPr>
        <p:spPr bwMode="auto">
          <a:xfrm>
            <a:off x="971550" y="47244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1</a:t>
            </a:r>
          </a:p>
        </p:txBody>
      </p:sp>
      <p:sp>
        <p:nvSpPr>
          <p:cNvPr id="212003" name="Text Box 35"/>
          <p:cNvSpPr txBox="1">
            <a:spLocks noChangeArrowheads="1"/>
          </p:cNvSpPr>
          <p:nvPr/>
        </p:nvSpPr>
        <p:spPr bwMode="auto">
          <a:xfrm>
            <a:off x="971550" y="22764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2</a:t>
            </a:r>
          </a:p>
        </p:txBody>
      </p:sp>
      <p:sp>
        <p:nvSpPr>
          <p:cNvPr id="212004" name="Text Box 36"/>
          <p:cNvSpPr txBox="1">
            <a:spLocks noChangeArrowheads="1"/>
          </p:cNvSpPr>
          <p:nvPr/>
        </p:nvSpPr>
        <p:spPr bwMode="auto">
          <a:xfrm>
            <a:off x="6948488" y="3789363"/>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x</a:t>
            </a:r>
            <a:endParaRPr lang="el-GR">
              <a:solidFill>
                <a:srgbClr val="FF3300"/>
              </a:solidFill>
              <a:cs typeface="Arial" pitchFamily="34" charset="0"/>
            </a:endParaRPr>
          </a:p>
        </p:txBody>
      </p:sp>
      <p:sp>
        <p:nvSpPr>
          <p:cNvPr id="212006" name="Text Box 38"/>
          <p:cNvSpPr txBox="1">
            <a:spLocks noChangeArrowheads="1"/>
          </p:cNvSpPr>
          <p:nvPr/>
        </p:nvSpPr>
        <p:spPr bwMode="auto">
          <a:xfrm>
            <a:off x="5724525" y="4941888"/>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t</a:t>
            </a:r>
            <a:endParaRPr lang="el-GR">
              <a:solidFill>
                <a:srgbClr val="FF3300"/>
              </a:solidFill>
              <a:cs typeface="Arial" pitchFamily="34" charset="0"/>
            </a:endParaRPr>
          </a:p>
        </p:txBody>
      </p:sp>
      <p:sp>
        <p:nvSpPr>
          <p:cNvPr id="212008" name="Line 40"/>
          <p:cNvSpPr>
            <a:spLocks noChangeShapeType="1"/>
          </p:cNvSpPr>
          <p:nvPr/>
        </p:nvSpPr>
        <p:spPr bwMode="auto">
          <a:xfrm>
            <a:off x="5219700" y="45815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09" name="Text Box 41"/>
          <p:cNvSpPr txBox="1">
            <a:spLocks noChangeArrowheads="1"/>
          </p:cNvSpPr>
          <p:nvPr/>
        </p:nvSpPr>
        <p:spPr bwMode="auto">
          <a:xfrm>
            <a:off x="5487988" y="4430713"/>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Φ</a:t>
            </a:r>
          </a:p>
        </p:txBody>
      </p:sp>
      <p:graphicFrame>
        <p:nvGraphicFramePr>
          <p:cNvPr id="212010" name="Object 42"/>
          <p:cNvGraphicFramePr>
            <a:graphicFrameLocks noGrp="1" noChangeAspect="1"/>
          </p:cNvGraphicFramePr>
          <p:nvPr>
            <p:ph idx="1"/>
          </p:nvPr>
        </p:nvGraphicFramePr>
        <p:xfrm>
          <a:off x="2916238" y="1341438"/>
          <a:ext cx="3529012" cy="803275"/>
        </p:xfrm>
        <a:graphic>
          <a:graphicData uri="http://schemas.openxmlformats.org/presentationml/2006/ole">
            <mc:AlternateContent xmlns:mc="http://schemas.openxmlformats.org/markup-compatibility/2006">
              <mc:Choice xmlns:v="urn:schemas-microsoft-com:vml" Requires="v">
                <p:oleObj spid="_x0000_s212022" name="Equation" r:id="rId3" imgW="1841400" imgH="419040" progId="Equation.3">
                  <p:embed/>
                </p:oleObj>
              </mc:Choice>
              <mc:Fallback>
                <p:oleObj name="Equation" r:id="rId3" imgW="1841400" imgH="41904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341438"/>
                        <a:ext cx="3529012" cy="803275"/>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012" name="Line 44"/>
          <p:cNvSpPr>
            <a:spLocks noChangeShapeType="1"/>
          </p:cNvSpPr>
          <p:nvPr/>
        </p:nvSpPr>
        <p:spPr bwMode="auto">
          <a:xfrm flipV="1">
            <a:off x="3708400" y="2924175"/>
            <a:ext cx="3743325" cy="3025775"/>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13" name="Text Box 45"/>
          <p:cNvSpPr txBox="1">
            <a:spLocks noChangeArrowheads="1"/>
          </p:cNvSpPr>
          <p:nvPr/>
        </p:nvSpPr>
        <p:spPr bwMode="auto">
          <a:xfrm>
            <a:off x="7524750" y="2133600"/>
            <a:ext cx="1389063" cy="16256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6600"/>
                </a:solidFill>
              </a:rPr>
              <a:t>al limite per </a:t>
            </a:r>
            <a:r>
              <a:rPr lang="el-GR">
                <a:solidFill>
                  <a:srgbClr val="006600"/>
                </a:solidFill>
                <a:cs typeface="Arial" pitchFamily="34" charset="0"/>
              </a:rPr>
              <a:t>Δ</a:t>
            </a:r>
            <a:r>
              <a:rPr lang="it-IT">
                <a:solidFill>
                  <a:srgbClr val="006600"/>
                </a:solidFill>
                <a:cs typeface="Arial" pitchFamily="34" charset="0"/>
              </a:rPr>
              <a:t>t→0:</a:t>
            </a:r>
            <a:r>
              <a:rPr lang="it-IT">
                <a:solidFill>
                  <a:srgbClr val="006600"/>
                </a:solidFill>
              </a:rPr>
              <a:t> tangente</a:t>
            </a:r>
          </a:p>
          <a:p>
            <a:r>
              <a:rPr lang="it-IT">
                <a:solidFill>
                  <a:srgbClr val="006600"/>
                </a:solidFill>
              </a:rPr>
              <a:t>alla curva</a:t>
            </a:r>
          </a:p>
          <a:p>
            <a:r>
              <a:rPr lang="it-IT">
                <a:solidFill>
                  <a:srgbClr val="006600"/>
                </a:solidFill>
              </a:rPr>
              <a:t>in t</a:t>
            </a:r>
            <a:r>
              <a:rPr lang="it-IT" baseline="-25000">
                <a:solidFill>
                  <a:srgbClr val="006600"/>
                </a:solidFill>
              </a:rPr>
              <a:t>1</a:t>
            </a:r>
            <a:r>
              <a:rPr lang="it-IT">
                <a:solidFill>
                  <a:srgbClr val="006600"/>
                </a:solidFill>
              </a:rPr>
              <a:t>, x</a:t>
            </a:r>
            <a:r>
              <a:rPr lang="it-IT" baseline="-25000">
                <a:solidFill>
                  <a:srgbClr val="006600"/>
                </a:solidFill>
              </a:rPr>
              <a:t>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fln - mar 2011</a:t>
            </a:r>
            <a:endParaRPr lang="en-US"/>
          </a:p>
        </p:txBody>
      </p:sp>
      <p:sp>
        <p:nvSpPr>
          <p:cNvPr id="5" name="Slide Number Placeholder 5"/>
          <p:cNvSpPr>
            <a:spLocks noGrp="1"/>
          </p:cNvSpPr>
          <p:nvPr>
            <p:ph type="sldNum" sz="quarter" idx="12"/>
          </p:nvPr>
        </p:nvSpPr>
        <p:spPr/>
        <p:txBody>
          <a:bodyPr/>
          <a:lstStyle/>
          <a:p>
            <a:fld id="{DC31D5A7-B039-441A-B1F6-F5BD730F7C4E}" type="slidenum">
              <a:rPr lang="en-US"/>
              <a:pPr/>
              <a:t>110</a:t>
            </a:fld>
            <a:endParaRPr lang="en-US"/>
          </a:p>
        </p:txBody>
      </p:sp>
      <p:sp>
        <p:nvSpPr>
          <p:cNvPr id="350212" name="Text Box 4"/>
          <p:cNvSpPr txBox="1">
            <a:spLocks noChangeArrowheads="1"/>
          </p:cNvSpPr>
          <p:nvPr/>
        </p:nvSpPr>
        <p:spPr bwMode="auto">
          <a:xfrm>
            <a:off x="3203575" y="2781300"/>
            <a:ext cx="2651125" cy="1349375"/>
          </a:xfrm>
          <a:prstGeom prst="rect">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4000"/>
              <a:t>Fine della </a:t>
            </a:r>
          </a:p>
          <a:p>
            <a:pPr algn="ctr"/>
            <a:r>
              <a:rPr lang="it-IT" sz="4000"/>
              <a:t>meccanica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2011</a:t>
            </a:r>
            <a:endParaRPr lang="en-US"/>
          </a:p>
        </p:txBody>
      </p:sp>
      <p:sp>
        <p:nvSpPr>
          <p:cNvPr id="25" name="Slide Number Placeholder 5"/>
          <p:cNvSpPr>
            <a:spLocks noGrp="1"/>
          </p:cNvSpPr>
          <p:nvPr>
            <p:ph type="sldNum" sz="quarter" idx="12"/>
          </p:nvPr>
        </p:nvSpPr>
        <p:spPr/>
        <p:txBody>
          <a:bodyPr/>
          <a:lstStyle/>
          <a:p>
            <a:fld id="{9EB884CF-0511-4A16-8EB0-F448A6CF1BDF}" type="slidenum">
              <a:rPr lang="en-US"/>
              <a:pPr/>
              <a:t>12</a:t>
            </a:fld>
            <a:endParaRPr lang="en-US"/>
          </a:p>
        </p:txBody>
      </p:sp>
      <p:sp>
        <p:nvSpPr>
          <p:cNvPr id="210946"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 (2)</a:t>
            </a:r>
          </a:p>
        </p:txBody>
      </p:sp>
      <p:sp>
        <p:nvSpPr>
          <p:cNvPr id="210947" name="Rectangle 3"/>
          <p:cNvSpPr>
            <a:spLocks noGrp="1" noChangeArrowheads="1"/>
          </p:cNvSpPr>
          <p:nvPr>
            <p:ph type="body" idx="1"/>
          </p:nvPr>
        </p:nvSpPr>
        <p:spPr>
          <a:xfrm>
            <a:off x="250825" y="1125538"/>
            <a:ext cx="8713788" cy="5000625"/>
          </a:xfrm>
        </p:spPr>
        <p:txBody>
          <a:bodyPr/>
          <a:lstStyle/>
          <a:p>
            <a:r>
              <a:rPr lang="it-IT" sz="2400"/>
              <a:t>data la curva x = x(t)    (lucido precedente)</a:t>
            </a:r>
          </a:p>
          <a:p>
            <a:pPr lvl="1"/>
            <a:r>
              <a:rPr lang="it-IT" sz="2000"/>
              <a:t>v</a:t>
            </a:r>
            <a:r>
              <a:rPr lang="it-IT" sz="2000" baseline="-25000"/>
              <a:t>m</a:t>
            </a:r>
            <a:r>
              <a:rPr lang="it-IT" sz="2000"/>
              <a:t> = </a:t>
            </a:r>
            <a:r>
              <a:rPr lang="el-GR" sz="2000">
                <a:cs typeface="Arial" pitchFamily="34" charset="0"/>
              </a:rPr>
              <a:t>Δ</a:t>
            </a:r>
            <a:r>
              <a:rPr lang="it-IT" sz="2000">
                <a:cs typeface="Arial" pitchFamily="34" charset="0"/>
              </a:rPr>
              <a:t>x/</a:t>
            </a:r>
            <a:r>
              <a:rPr lang="el-GR" sz="2000">
                <a:cs typeface="Arial" pitchFamily="34" charset="0"/>
              </a:rPr>
              <a:t>Δ</a:t>
            </a:r>
            <a:r>
              <a:rPr lang="it-IT" sz="2000">
                <a:cs typeface="Arial" pitchFamily="34" charset="0"/>
              </a:rPr>
              <a:t>t </a:t>
            </a:r>
            <a:r>
              <a:rPr lang="en-US" sz="2000">
                <a:cs typeface="Arial" pitchFamily="34" charset="0"/>
              </a:rPr>
              <a:t>~ tg </a:t>
            </a:r>
            <a:r>
              <a:rPr lang="el-GR" sz="2000">
                <a:cs typeface="Arial" pitchFamily="34" charset="0"/>
              </a:rPr>
              <a:t>Φ</a:t>
            </a:r>
            <a:r>
              <a:rPr lang="it-IT" sz="2000">
                <a:cs typeface="Arial" pitchFamily="34" charset="0"/>
              </a:rPr>
              <a:t>       dà la direzione della corda tirata fra i punti  </a:t>
            </a:r>
          </a:p>
          <a:p>
            <a:pPr lvl="1">
              <a:buFontTx/>
              <a:buNone/>
            </a:pPr>
            <a:r>
              <a:rPr lang="it-IT" sz="2000">
                <a:cs typeface="Arial" pitchFamily="34" charset="0"/>
              </a:rPr>
              <a:t>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e (t</a:t>
            </a:r>
            <a:r>
              <a:rPr lang="it-IT" sz="2000" baseline="-25000">
                <a:cs typeface="Arial" pitchFamily="34" charset="0"/>
              </a:rPr>
              <a:t>2</a:t>
            </a:r>
            <a:r>
              <a:rPr lang="it-IT" sz="2000">
                <a:cs typeface="Arial" pitchFamily="34" charset="0"/>
              </a:rPr>
              <a:t>,x</a:t>
            </a:r>
            <a:r>
              <a:rPr lang="it-IT" sz="2000" baseline="-25000">
                <a:cs typeface="Arial" pitchFamily="34" charset="0"/>
              </a:rPr>
              <a:t>2</a:t>
            </a:r>
            <a:r>
              <a:rPr lang="it-IT" sz="2000">
                <a:cs typeface="Arial" pitchFamily="34" charset="0"/>
              </a:rPr>
              <a:t>) </a:t>
            </a:r>
          </a:p>
          <a:p>
            <a:pPr lvl="1"/>
            <a:r>
              <a:rPr lang="it-IT" sz="2000">
                <a:cs typeface="Arial" pitchFamily="34" charset="0"/>
              </a:rPr>
              <a:t>v(t</a:t>
            </a:r>
            <a:r>
              <a:rPr lang="it-IT" sz="2000" baseline="-25000">
                <a:cs typeface="Arial" pitchFamily="34" charset="0"/>
              </a:rPr>
              <a:t>1</a:t>
            </a:r>
            <a:r>
              <a:rPr lang="it-IT" sz="2000">
                <a:cs typeface="Arial" pitchFamily="34" charset="0"/>
              </a:rPr>
              <a:t>) = dx/dt|</a:t>
            </a:r>
            <a:r>
              <a:rPr lang="it-IT" sz="2000" baseline="-25000">
                <a:cs typeface="Arial" pitchFamily="34" charset="0"/>
              </a:rPr>
              <a:t>t1</a:t>
            </a:r>
            <a:r>
              <a:rPr lang="it-IT" sz="2000">
                <a:cs typeface="Arial" pitchFamily="34" charset="0"/>
              </a:rPr>
              <a:t>             dà la direzione della tangente alla curva</a:t>
            </a:r>
          </a:p>
          <a:p>
            <a:pPr lvl="1">
              <a:buFontTx/>
              <a:buNone/>
            </a:pPr>
            <a:r>
              <a:rPr lang="it-IT" sz="2000">
                <a:cs typeface="Arial" pitchFamily="34" charset="0"/>
              </a:rPr>
              <a:t>                                       nel punto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a:t>
            </a:r>
            <a:endParaRPr lang="el-GR" sz="2000">
              <a:cs typeface="Arial" pitchFamily="34" charset="0"/>
            </a:endParaRPr>
          </a:p>
        </p:txBody>
      </p:sp>
      <p:sp>
        <p:nvSpPr>
          <p:cNvPr id="210948" name="Line 4"/>
          <p:cNvSpPr>
            <a:spLocks noChangeShapeType="1"/>
          </p:cNvSpPr>
          <p:nvPr/>
        </p:nvSpPr>
        <p:spPr bwMode="auto">
          <a:xfrm flipV="1">
            <a:off x="1979613" y="3141663"/>
            <a:ext cx="0" cy="2374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49" name="Line 5"/>
          <p:cNvSpPr>
            <a:spLocks noChangeShapeType="1"/>
          </p:cNvSpPr>
          <p:nvPr/>
        </p:nvSpPr>
        <p:spPr bwMode="auto">
          <a:xfrm>
            <a:off x="1979613" y="5516563"/>
            <a:ext cx="5905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0" name="Line 6"/>
          <p:cNvSpPr>
            <a:spLocks noChangeShapeType="1"/>
          </p:cNvSpPr>
          <p:nvPr/>
        </p:nvSpPr>
        <p:spPr bwMode="auto">
          <a:xfrm>
            <a:off x="1979613" y="393382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1" name="Line 7"/>
          <p:cNvSpPr>
            <a:spLocks noChangeShapeType="1"/>
          </p:cNvSpPr>
          <p:nvPr/>
        </p:nvSpPr>
        <p:spPr bwMode="auto">
          <a:xfrm flipV="1">
            <a:off x="4643438"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2" name="Line 8"/>
          <p:cNvSpPr>
            <a:spLocks noChangeShapeType="1"/>
          </p:cNvSpPr>
          <p:nvPr/>
        </p:nvSpPr>
        <p:spPr bwMode="auto">
          <a:xfrm flipV="1">
            <a:off x="7308850"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3" name="Line 9"/>
          <p:cNvSpPr>
            <a:spLocks noChangeShapeType="1"/>
          </p:cNvSpPr>
          <p:nvPr/>
        </p:nvSpPr>
        <p:spPr bwMode="auto">
          <a:xfrm flipV="1">
            <a:off x="2051050" y="2997200"/>
            <a:ext cx="5689600" cy="13684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4" name="Text Box 10"/>
          <p:cNvSpPr txBox="1">
            <a:spLocks noChangeArrowheads="1"/>
          </p:cNvSpPr>
          <p:nvPr/>
        </p:nvSpPr>
        <p:spPr bwMode="auto">
          <a:xfrm>
            <a:off x="447675" y="2919413"/>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m</a:t>
            </a:r>
            <a:r>
              <a:rPr lang="it-IT"/>
              <a:t>(3 s)</a:t>
            </a:r>
          </a:p>
        </p:txBody>
      </p:sp>
      <p:sp>
        <p:nvSpPr>
          <p:cNvPr id="210955" name="Text Box 11"/>
          <p:cNvSpPr txBox="1">
            <a:spLocks noChangeArrowheads="1"/>
          </p:cNvSpPr>
          <p:nvPr/>
        </p:nvSpPr>
        <p:spPr bwMode="auto">
          <a:xfrm>
            <a:off x="1116013" y="371633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10m/s</a:t>
            </a:r>
          </a:p>
        </p:txBody>
      </p:sp>
      <p:sp>
        <p:nvSpPr>
          <p:cNvPr id="210956" name="Text Box 12"/>
          <p:cNvSpPr txBox="1">
            <a:spLocks noChangeArrowheads="1"/>
          </p:cNvSpPr>
          <p:nvPr/>
        </p:nvSpPr>
        <p:spPr bwMode="auto">
          <a:xfrm>
            <a:off x="1547813" y="55895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0957" name="Text Box 13"/>
          <p:cNvSpPr txBox="1">
            <a:spLocks noChangeArrowheads="1"/>
          </p:cNvSpPr>
          <p:nvPr/>
        </p:nvSpPr>
        <p:spPr bwMode="auto">
          <a:xfrm>
            <a:off x="4479925" y="56562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 </a:t>
            </a:r>
          </a:p>
        </p:txBody>
      </p:sp>
      <p:sp>
        <p:nvSpPr>
          <p:cNvPr id="210958" name="Text Box 14"/>
          <p:cNvSpPr txBox="1">
            <a:spLocks noChangeArrowheads="1"/>
          </p:cNvSpPr>
          <p:nvPr/>
        </p:nvSpPr>
        <p:spPr bwMode="auto">
          <a:xfrm>
            <a:off x="7143750" y="5656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a:t>
            </a:r>
          </a:p>
        </p:txBody>
      </p:sp>
      <p:sp>
        <p:nvSpPr>
          <p:cNvPr id="210959" name="Text Box 15"/>
          <p:cNvSpPr txBox="1">
            <a:spLocks noChangeArrowheads="1"/>
          </p:cNvSpPr>
          <p:nvPr/>
        </p:nvSpPr>
        <p:spPr bwMode="auto">
          <a:xfrm>
            <a:off x="7575550" y="4864100"/>
            <a:ext cx="78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 (s)</a:t>
            </a:r>
            <a:endParaRPr lang="el-GR">
              <a:cs typeface="Arial" pitchFamily="34" charset="0"/>
            </a:endParaRPr>
          </a:p>
        </p:txBody>
      </p:sp>
      <p:sp>
        <p:nvSpPr>
          <p:cNvPr id="210960" name="Text Box 16"/>
          <p:cNvSpPr txBox="1">
            <a:spLocks noChangeArrowheads="1"/>
          </p:cNvSpPr>
          <p:nvPr/>
        </p:nvSpPr>
        <p:spPr bwMode="auto">
          <a:xfrm>
            <a:off x="1835150" y="413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1" name="Text Box 17"/>
          <p:cNvSpPr txBox="1">
            <a:spLocks noChangeArrowheads="1"/>
          </p:cNvSpPr>
          <p:nvPr/>
        </p:nvSpPr>
        <p:spPr bwMode="auto">
          <a:xfrm>
            <a:off x="3184525" y="3814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2" name="Text Box 18"/>
          <p:cNvSpPr txBox="1">
            <a:spLocks noChangeArrowheads="1"/>
          </p:cNvSpPr>
          <p:nvPr/>
        </p:nvSpPr>
        <p:spPr bwMode="auto">
          <a:xfrm>
            <a:off x="4500563" y="35147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3" name="Text Box 19"/>
          <p:cNvSpPr txBox="1">
            <a:spLocks noChangeArrowheads="1"/>
          </p:cNvSpPr>
          <p:nvPr/>
        </p:nvSpPr>
        <p:spPr bwMode="auto">
          <a:xfrm>
            <a:off x="5795963" y="3195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4" name="Text Box 20"/>
          <p:cNvSpPr txBox="1">
            <a:spLocks noChangeArrowheads="1"/>
          </p:cNvSpPr>
          <p:nvPr/>
        </p:nvSpPr>
        <p:spPr bwMode="auto">
          <a:xfrm>
            <a:off x="7092950" y="28892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5" name="Line 21"/>
          <p:cNvSpPr>
            <a:spLocks noChangeShapeType="1"/>
          </p:cNvSpPr>
          <p:nvPr/>
        </p:nvSpPr>
        <p:spPr bwMode="auto">
          <a:xfrm flipH="1" flipV="1">
            <a:off x="2195513" y="4508500"/>
            <a:ext cx="576262" cy="2159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66" name="Text Box 22"/>
          <p:cNvSpPr txBox="1">
            <a:spLocks noChangeArrowheads="1"/>
          </p:cNvSpPr>
          <p:nvPr/>
        </p:nvSpPr>
        <p:spPr bwMode="auto">
          <a:xfrm>
            <a:off x="2967038" y="4575175"/>
            <a:ext cx="163195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 istantanea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 mar 2011</a:t>
            </a:r>
            <a:endParaRPr lang="en-US"/>
          </a:p>
        </p:txBody>
      </p:sp>
      <p:sp>
        <p:nvSpPr>
          <p:cNvPr id="9" name="Slide Number Placeholder 6"/>
          <p:cNvSpPr>
            <a:spLocks noGrp="1"/>
          </p:cNvSpPr>
          <p:nvPr>
            <p:ph type="sldNum" sz="quarter" idx="12"/>
          </p:nvPr>
        </p:nvSpPr>
        <p:spPr/>
        <p:txBody>
          <a:bodyPr/>
          <a:lstStyle/>
          <a:p>
            <a:fld id="{12FE46E0-FD78-4F73-ACDA-71AEF0D8533E}" type="slidenum">
              <a:rPr lang="en-US"/>
              <a:pPr/>
              <a:t>13</a:t>
            </a:fld>
            <a:endParaRPr lang="en-US"/>
          </a:p>
        </p:txBody>
      </p:sp>
      <p:sp>
        <p:nvSpPr>
          <p:cNvPr id="215042" name="Rectangle 2"/>
          <p:cNvSpPr>
            <a:spLocks noGrp="1" noChangeArrowheads="1"/>
          </p:cNvSpPr>
          <p:nvPr>
            <p:ph type="title"/>
          </p:nvPr>
        </p:nvSpPr>
        <p:spPr/>
        <p:txBody>
          <a:bodyPr/>
          <a:lstStyle/>
          <a:p>
            <a:r>
              <a:rPr lang="it-IT" sz="2800"/>
              <a:t>Accelerazione media e istantanea</a:t>
            </a:r>
          </a:p>
        </p:txBody>
      </p:sp>
      <p:sp>
        <p:nvSpPr>
          <p:cNvPr id="215043" name="Rectangle 3"/>
          <p:cNvSpPr>
            <a:spLocks noGrp="1" noChangeArrowheads="1"/>
          </p:cNvSpPr>
          <p:nvPr>
            <p:ph type="body" sz="half" idx="1"/>
          </p:nvPr>
        </p:nvSpPr>
        <p:spPr>
          <a:xfrm>
            <a:off x="457200" y="1125538"/>
            <a:ext cx="8075613" cy="5000625"/>
          </a:xfrm>
        </p:spPr>
        <p:txBody>
          <a:bodyPr/>
          <a:lstStyle/>
          <a:p>
            <a:pPr>
              <a:lnSpc>
                <a:spcPct val="90000"/>
              </a:lnSpc>
            </a:pPr>
            <a:r>
              <a:rPr lang="it-IT" sz="2400"/>
              <a:t>in generale v = v(t), si definisce accelerazione media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 accelerazione istantanea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[a</a:t>
            </a:r>
            <a:r>
              <a:rPr lang="it-IT" sz="2400" baseline="-25000"/>
              <a:t>m</a:t>
            </a:r>
            <a:r>
              <a:rPr lang="it-IT" sz="2400"/>
              <a:t>] =[a] = [v/t] = [st</a:t>
            </a:r>
            <a:r>
              <a:rPr lang="it-IT" sz="2400" baseline="30000"/>
              <a:t>-1</a:t>
            </a:r>
            <a:r>
              <a:rPr lang="it-IT" sz="2400"/>
              <a:t>t</a:t>
            </a:r>
            <a:r>
              <a:rPr lang="it-IT" sz="2400" baseline="30000"/>
              <a:t>-1</a:t>
            </a:r>
            <a:r>
              <a:rPr lang="it-IT" sz="2400"/>
              <a:t>] = [LT</a:t>
            </a:r>
            <a:r>
              <a:rPr lang="it-IT" sz="2400" baseline="30000"/>
              <a:t>-2</a:t>
            </a:r>
            <a:r>
              <a:rPr lang="it-IT" sz="2400"/>
              <a:t>]</a:t>
            </a:r>
          </a:p>
          <a:p>
            <a:pPr>
              <a:lnSpc>
                <a:spcPct val="90000"/>
              </a:lnSpc>
            </a:pPr>
            <a:r>
              <a:rPr lang="it-IT" sz="2400"/>
              <a:t>unità SI: m/s</a:t>
            </a:r>
            <a:r>
              <a:rPr lang="it-IT" sz="2400" baseline="30000"/>
              <a:t>2</a:t>
            </a:r>
            <a:r>
              <a:rPr lang="it-IT" sz="2400"/>
              <a:t>        CGS: cm/s</a:t>
            </a:r>
            <a:r>
              <a:rPr lang="it-IT" sz="2400" baseline="30000"/>
              <a:t>2</a:t>
            </a:r>
            <a:r>
              <a:rPr lang="it-IT" sz="2400"/>
              <a:t> = 10</a:t>
            </a:r>
            <a:r>
              <a:rPr lang="it-IT" sz="2400" baseline="30000"/>
              <a:t>-2</a:t>
            </a:r>
            <a:r>
              <a:rPr lang="it-IT" sz="2400"/>
              <a:t> m/s</a:t>
            </a:r>
            <a:r>
              <a:rPr lang="it-IT" sz="2400" baseline="30000"/>
              <a:t>2</a:t>
            </a:r>
            <a:r>
              <a:rPr lang="it-IT" sz="2400"/>
              <a:t>  </a:t>
            </a:r>
          </a:p>
          <a:p>
            <a:pPr>
              <a:lnSpc>
                <a:spcPct val="90000"/>
              </a:lnSpc>
            </a:pPr>
            <a:r>
              <a:rPr lang="it-IT" sz="2400"/>
              <a:t>g (accelerazione di gravità) </a:t>
            </a:r>
            <a:r>
              <a:rPr lang="it-IT" sz="2400">
                <a:cs typeface="Arial" pitchFamily="34" charset="0"/>
              </a:rPr>
              <a:t>≈ 9.81 m/s</a:t>
            </a:r>
            <a:r>
              <a:rPr lang="it-IT" sz="2400" baseline="30000">
                <a:cs typeface="Arial" pitchFamily="34" charset="0"/>
              </a:rPr>
              <a:t>2 </a:t>
            </a:r>
            <a:r>
              <a:rPr lang="it-IT" sz="2400">
                <a:cs typeface="Arial" pitchFamily="34" charset="0"/>
              </a:rPr>
              <a:t>= 981 cm/s</a:t>
            </a:r>
            <a:r>
              <a:rPr lang="it-IT" sz="2400" baseline="30000">
                <a:cs typeface="Arial" pitchFamily="34" charset="0"/>
              </a:rPr>
              <a:t>2</a:t>
            </a:r>
          </a:p>
        </p:txBody>
      </p:sp>
      <p:graphicFrame>
        <p:nvGraphicFramePr>
          <p:cNvPr id="215048" name="Object 8"/>
          <p:cNvGraphicFramePr>
            <a:graphicFrameLocks noChangeAspect="1"/>
          </p:cNvGraphicFramePr>
          <p:nvPr/>
        </p:nvGraphicFramePr>
        <p:xfrm>
          <a:off x="852488" y="3284538"/>
          <a:ext cx="5497512" cy="1157287"/>
        </p:xfrm>
        <a:graphic>
          <a:graphicData uri="http://schemas.openxmlformats.org/presentationml/2006/ole">
            <mc:AlternateContent xmlns:mc="http://schemas.openxmlformats.org/markup-compatibility/2006">
              <mc:Choice xmlns:v="urn:schemas-microsoft-com:vml" Requires="v">
                <p:oleObj spid="_x0000_s215066" name="Equation" r:id="rId3" imgW="2171520" imgH="457200" progId="Equation.3">
                  <p:embed/>
                </p:oleObj>
              </mc:Choice>
              <mc:Fallback>
                <p:oleObj name="Equation" r:id="rId3" imgW="217152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284538"/>
                        <a:ext cx="5497512" cy="11572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44" name="Object 4"/>
          <p:cNvGraphicFramePr>
            <a:graphicFrameLocks noGrp="1" noChangeAspect="1"/>
          </p:cNvGraphicFramePr>
          <p:nvPr>
            <p:ph sz="half" idx="2"/>
          </p:nvPr>
        </p:nvGraphicFramePr>
        <p:xfrm>
          <a:off x="900113" y="1700213"/>
          <a:ext cx="2451100" cy="889000"/>
        </p:xfrm>
        <a:graphic>
          <a:graphicData uri="http://schemas.openxmlformats.org/presentationml/2006/ole">
            <mc:AlternateContent xmlns:mc="http://schemas.openxmlformats.org/markup-compatibility/2006">
              <mc:Choice xmlns:v="urn:schemas-microsoft-com:vml" Requires="v">
                <p:oleObj spid="_x0000_s215067" name="Equation" r:id="rId5" imgW="1155600" imgH="431640" progId="Equation.3">
                  <p:embed/>
                </p:oleObj>
              </mc:Choice>
              <mc:Fallback>
                <p:oleObj name="Equation" r:id="rId5" imgW="115560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00213"/>
                        <a:ext cx="2451100" cy="889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9" name="Text Box 9"/>
          <p:cNvSpPr txBox="1">
            <a:spLocks noChangeArrowheads="1"/>
          </p:cNvSpPr>
          <p:nvPr/>
        </p:nvSpPr>
        <p:spPr bwMode="auto">
          <a:xfrm>
            <a:off x="1403350" y="393382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Δ</a:t>
            </a:r>
            <a:r>
              <a:rPr lang="it-IT" sz="1800">
                <a:cs typeface="Arial" pitchFamily="34" charset="0"/>
              </a:rPr>
              <a:t>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2011</a:t>
            </a:r>
            <a:endParaRPr lang="en-US"/>
          </a:p>
        </p:txBody>
      </p:sp>
      <p:sp>
        <p:nvSpPr>
          <p:cNvPr id="16" name="Slide Number Placeholder 5"/>
          <p:cNvSpPr>
            <a:spLocks noGrp="1"/>
          </p:cNvSpPr>
          <p:nvPr>
            <p:ph type="sldNum" sz="quarter" idx="12"/>
          </p:nvPr>
        </p:nvSpPr>
        <p:spPr/>
        <p:txBody>
          <a:bodyPr/>
          <a:lstStyle/>
          <a:p>
            <a:fld id="{9BD9416F-2F1D-441D-B24D-570EF705CF78}" type="slidenum">
              <a:rPr lang="en-US"/>
              <a:pPr/>
              <a:t>14</a:t>
            </a:fld>
            <a:endParaRPr lang="en-US"/>
          </a:p>
        </p:txBody>
      </p:sp>
      <p:sp>
        <p:nvSpPr>
          <p:cNvPr id="219138" name="Rectangle 2"/>
          <p:cNvSpPr>
            <a:spLocks noGrp="1" noChangeArrowheads="1"/>
          </p:cNvSpPr>
          <p:nvPr>
            <p:ph type="title"/>
          </p:nvPr>
        </p:nvSpPr>
        <p:spPr>
          <a:xfrm>
            <a:off x="1692275" y="260350"/>
            <a:ext cx="7056438" cy="574675"/>
          </a:xfrm>
        </p:spPr>
        <p:txBody>
          <a:bodyPr/>
          <a:lstStyle/>
          <a:p>
            <a:r>
              <a:rPr lang="it-IT" sz="2800"/>
              <a:t>Moto uniforme e uniformemente accelerato</a:t>
            </a:r>
          </a:p>
        </p:txBody>
      </p:sp>
      <p:sp>
        <p:nvSpPr>
          <p:cNvPr id="219139" name="Rectangle 3"/>
          <p:cNvSpPr>
            <a:spLocks noGrp="1" noChangeArrowheads="1"/>
          </p:cNvSpPr>
          <p:nvPr>
            <p:ph type="body" idx="1"/>
          </p:nvPr>
        </p:nvSpPr>
        <p:spPr>
          <a:xfrm>
            <a:off x="250825" y="1196975"/>
            <a:ext cx="8713788" cy="4929188"/>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buFontTx/>
              <a:buNone/>
            </a:pPr>
            <a:r>
              <a:rPr lang="it-IT" sz="2800"/>
              <a:t>Casi particolari</a:t>
            </a:r>
          </a:p>
          <a:p>
            <a:r>
              <a:rPr lang="it-IT" sz="2800" u="sng">
                <a:solidFill>
                  <a:schemeClr val="accent2"/>
                </a:solidFill>
              </a:rPr>
              <a:t>moto uniforme</a:t>
            </a:r>
            <a:r>
              <a:rPr lang="it-IT" sz="2800"/>
              <a:t> (rettilineo o su traiettoria fissa, potrei usare anche x)</a:t>
            </a:r>
          </a:p>
          <a:p>
            <a:pPr>
              <a:buFontTx/>
              <a:buNone/>
            </a:pPr>
            <a:r>
              <a:rPr lang="it-IT" sz="2800"/>
              <a:t>	v</a:t>
            </a:r>
            <a:r>
              <a:rPr lang="it-IT" sz="2800" baseline="-25000"/>
              <a:t>m</a:t>
            </a:r>
            <a:r>
              <a:rPr lang="it-IT" sz="2800"/>
              <a:t> = v</a:t>
            </a:r>
            <a:r>
              <a:rPr lang="it-IT" sz="2800" baseline="-25000"/>
              <a:t>0</a:t>
            </a:r>
            <a:r>
              <a:rPr lang="it-IT" sz="2800"/>
              <a:t> = cost = </a:t>
            </a:r>
            <a:r>
              <a:rPr lang="el-GR" sz="2800">
                <a:cs typeface="Arial" pitchFamily="34" charset="0"/>
              </a:rPr>
              <a:t>Δ</a:t>
            </a:r>
            <a:r>
              <a:rPr lang="it-IT" sz="2800">
                <a:cs typeface="Arial" pitchFamily="34" charset="0"/>
              </a:rPr>
              <a:t>s/</a:t>
            </a:r>
            <a:r>
              <a:rPr lang="el-GR" sz="2800">
                <a:cs typeface="Arial" pitchFamily="34" charset="0"/>
              </a:rPr>
              <a:t>Δ</a:t>
            </a:r>
            <a:r>
              <a:rPr lang="it-IT" sz="2800">
                <a:cs typeface="Arial" pitchFamily="34" charset="0"/>
              </a:rPr>
              <a:t>t = (s-s</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s = v</a:t>
            </a:r>
            <a:r>
              <a:rPr lang="it-IT" sz="2800" baseline="-25000">
                <a:cs typeface="Arial" pitchFamily="34" charset="0"/>
              </a:rPr>
              <a:t>0</a:t>
            </a:r>
            <a:r>
              <a:rPr lang="it-IT" sz="2800">
                <a:cs typeface="Arial" pitchFamily="34" charset="0"/>
              </a:rPr>
              <a:t>t + s</a:t>
            </a:r>
            <a:r>
              <a:rPr lang="it-IT" sz="2800" baseline="-25000">
                <a:cs typeface="Arial" pitchFamily="34" charset="0"/>
              </a:rPr>
              <a:t>0</a:t>
            </a:r>
            <a:r>
              <a:rPr lang="it-IT" sz="2800">
                <a:cs typeface="Arial" pitchFamily="34" charset="0"/>
              </a:rPr>
              <a:t>    (*)</a:t>
            </a:r>
          </a:p>
          <a:p>
            <a:pPr>
              <a:buFontTx/>
              <a:buNone/>
            </a:pPr>
            <a:r>
              <a:rPr lang="it-IT" sz="2800">
                <a:cs typeface="Arial" pitchFamily="34" charset="0"/>
              </a:rPr>
              <a:t>	a = 0       </a:t>
            </a:r>
            <a:r>
              <a:rPr lang="it-IT" sz="2400">
                <a:solidFill>
                  <a:srgbClr val="CC3300"/>
                </a:solidFill>
                <a:cs typeface="Arial" pitchFamily="34" charset="0"/>
              </a:rPr>
              <a:t>infatti a</a:t>
            </a:r>
            <a:r>
              <a:rPr lang="it-IT" sz="2400" baseline="-25000">
                <a:solidFill>
                  <a:srgbClr val="CC3300"/>
                </a:solidFill>
                <a:cs typeface="Arial" pitchFamily="34" charset="0"/>
              </a:rPr>
              <a:t>m</a:t>
            </a:r>
            <a:r>
              <a:rPr lang="it-IT" sz="2400">
                <a:solidFill>
                  <a:srgbClr val="CC3300"/>
                </a:solidFill>
                <a:cs typeface="Arial" pitchFamily="34" charset="0"/>
              </a:rPr>
              <a:t> = (v</a:t>
            </a:r>
            <a:r>
              <a:rPr lang="it-IT" sz="2400" baseline="-25000">
                <a:solidFill>
                  <a:srgbClr val="CC3300"/>
                </a:solidFill>
                <a:cs typeface="Arial" pitchFamily="34" charset="0"/>
              </a:rPr>
              <a:t>2</a:t>
            </a:r>
            <a:r>
              <a:rPr lang="it-IT" sz="2400">
                <a:solidFill>
                  <a:srgbClr val="CC3300"/>
                </a:solidFill>
                <a:cs typeface="Arial" pitchFamily="34" charset="0"/>
              </a:rPr>
              <a:t>-v</a:t>
            </a:r>
            <a:r>
              <a:rPr lang="it-IT" sz="2400" baseline="-25000">
                <a:solidFill>
                  <a:srgbClr val="CC3300"/>
                </a:solidFill>
                <a:cs typeface="Arial" pitchFamily="34" charset="0"/>
              </a:rPr>
              <a:t>1</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(v</a:t>
            </a:r>
            <a:r>
              <a:rPr lang="it-IT" sz="2400" baseline="-25000">
                <a:solidFill>
                  <a:srgbClr val="CC3300"/>
                </a:solidFill>
                <a:cs typeface="Arial" pitchFamily="34" charset="0"/>
              </a:rPr>
              <a:t>0</a:t>
            </a:r>
            <a:r>
              <a:rPr lang="it-IT" sz="2400">
                <a:solidFill>
                  <a:srgbClr val="CC3300"/>
                </a:solidFill>
                <a:cs typeface="Arial" pitchFamily="34" charset="0"/>
              </a:rPr>
              <a:t>-v</a:t>
            </a:r>
            <a:r>
              <a:rPr lang="it-IT" sz="2400" baseline="-25000">
                <a:solidFill>
                  <a:srgbClr val="CC3300"/>
                </a:solidFill>
                <a:cs typeface="Arial" pitchFamily="34" charset="0"/>
              </a:rPr>
              <a:t>0</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0</a:t>
            </a:r>
          </a:p>
          <a:p>
            <a:r>
              <a:rPr lang="it-IT" sz="2800" u="sng">
                <a:solidFill>
                  <a:schemeClr val="accent2"/>
                </a:solidFill>
                <a:cs typeface="Arial" pitchFamily="34" charset="0"/>
              </a:rPr>
              <a:t>moto uniformemente accelerato</a:t>
            </a:r>
            <a:endParaRPr lang="it-IT" sz="2800">
              <a:cs typeface="Arial" pitchFamily="34" charset="0"/>
            </a:endParaRPr>
          </a:p>
          <a:p>
            <a:pPr>
              <a:buFontTx/>
              <a:buNone/>
            </a:pPr>
            <a:r>
              <a:rPr lang="it-IT" sz="2800">
                <a:cs typeface="Arial" pitchFamily="34" charset="0"/>
              </a:rPr>
              <a:t>	a</a:t>
            </a:r>
            <a:r>
              <a:rPr lang="it-IT" sz="2800" baseline="-25000"/>
              <a:t>m</a:t>
            </a:r>
            <a:r>
              <a:rPr lang="it-IT" sz="2800"/>
              <a:t> = a</a:t>
            </a:r>
            <a:r>
              <a:rPr lang="it-IT" sz="2800" baseline="-25000"/>
              <a:t>0</a:t>
            </a:r>
            <a:r>
              <a:rPr lang="it-IT" sz="2800"/>
              <a:t> = cost = </a:t>
            </a:r>
            <a:r>
              <a:rPr lang="el-GR" sz="2800">
                <a:cs typeface="Arial" pitchFamily="34" charset="0"/>
              </a:rPr>
              <a:t>Δ</a:t>
            </a:r>
            <a:r>
              <a:rPr lang="it-IT" sz="2800">
                <a:cs typeface="Arial" pitchFamily="34" charset="0"/>
              </a:rPr>
              <a:t>v/</a:t>
            </a:r>
            <a:r>
              <a:rPr lang="el-GR" sz="2800">
                <a:cs typeface="Arial" pitchFamily="34" charset="0"/>
              </a:rPr>
              <a:t>Δ</a:t>
            </a:r>
            <a:r>
              <a:rPr lang="it-IT" sz="2800">
                <a:cs typeface="Arial" pitchFamily="34" charset="0"/>
              </a:rPr>
              <a:t>t = (v-v</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v = a</a:t>
            </a:r>
            <a:r>
              <a:rPr lang="it-IT" sz="2800" baseline="-25000">
                <a:cs typeface="Arial" pitchFamily="34" charset="0"/>
              </a:rPr>
              <a:t>0</a:t>
            </a:r>
            <a:r>
              <a:rPr lang="it-IT" sz="2800">
                <a:cs typeface="Arial" pitchFamily="34" charset="0"/>
              </a:rPr>
              <a:t>t + v</a:t>
            </a:r>
            <a:r>
              <a:rPr lang="it-IT" sz="2800" baseline="-25000">
                <a:cs typeface="Arial" pitchFamily="34" charset="0"/>
              </a:rPr>
              <a:t>0</a:t>
            </a:r>
            <a:r>
              <a:rPr lang="it-IT" sz="2800">
                <a:cs typeface="Arial" pitchFamily="34" charset="0"/>
              </a:rPr>
              <a:t>   (*)</a:t>
            </a:r>
            <a:endParaRPr lang="el-GR" sz="2800">
              <a:cs typeface="Arial" pitchFamily="34" charset="0"/>
            </a:endParaRPr>
          </a:p>
        </p:txBody>
      </p:sp>
      <p:sp>
        <p:nvSpPr>
          <p:cNvPr id="219140" name="Text Box 4"/>
          <p:cNvSpPr txBox="1">
            <a:spLocks noChangeArrowheads="1"/>
          </p:cNvSpPr>
          <p:nvPr/>
        </p:nvSpPr>
        <p:spPr bwMode="auto">
          <a:xfrm>
            <a:off x="6588125" y="27082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1" name="Text Box 5"/>
          <p:cNvSpPr txBox="1">
            <a:spLocks noChangeArrowheads="1"/>
          </p:cNvSpPr>
          <p:nvPr/>
        </p:nvSpPr>
        <p:spPr bwMode="auto">
          <a:xfrm>
            <a:off x="5076825" y="3284538"/>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 =s(t)</a:t>
            </a:r>
          </a:p>
        </p:txBody>
      </p:sp>
      <p:sp>
        <p:nvSpPr>
          <p:cNvPr id="219142" name="AutoShape 6"/>
          <p:cNvSpPr>
            <a:spLocks noChangeArrowheads="1"/>
          </p:cNvSpPr>
          <p:nvPr/>
        </p:nvSpPr>
        <p:spPr bwMode="auto">
          <a:xfrm>
            <a:off x="684213" y="3259138"/>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3" name="Text Box 7"/>
          <p:cNvSpPr txBox="1">
            <a:spLocks noChangeArrowheads="1"/>
          </p:cNvSpPr>
          <p:nvPr/>
        </p:nvSpPr>
        <p:spPr bwMode="auto">
          <a:xfrm>
            <a:off x="1331913" y="3213100"/>
            <a:ext cx="1871662"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4" name="AutoShape 8"/>
          <p:cNvSpPr>
            <a:spLocks noChangeArrowheads="1"/>
          </p:cNvSpPr>
          <p:nvPr/>
        </p:nvSpPr>
        <p:spPr bwMode="auto">
          <a:xfrm>
            <a:off x="684213" y="5300663"/>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Text Box 9"/>
          <p:cNvSpPr txBox="1">
            <a:spLocks noChangeArrowheads="1"/>
          </p:cNvSpPr>
          <p:nvPr/>
        </p:nvSpPr>
        <p:spPr bwMode="auto">
          <a:xfrm>
            <a:off x="5037138" y="53006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v =v(t)</a:t>
            </a:r>
          </a:p>
        </p:txBody>
      </p:sp>
      <p:sp>
        <p:nvSpPr>
          <p:cNvPr id="219146" name="Text Box 10"/>
          <p:cNvSpPr txBox="1">
            <a:spLocks noChangeArrowheads="1"/>
          </p:cNvSpPr>
          <p:nvPr/>
        </p:nvSpPr>
        <p:spPr bwMode="auto">
          <a:xfrm>
            <a:off x="6516688" y="4652963"/>
            <a:ext cx="1639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7" name="Text Box 11"/>
          <p:cNvSpPr txBox="1">
            <a:spLocks noChangeArrowheads="1"/>
          </p:cNvSpPr>
          <p:nvPr/>
        </p:nvSpPr>
        <p:spPr bwMode="auto">
          <a:xfrm>
            <a:off x="7164287" y="5367003"/>
            <a:ext cx="1904283" cy="7078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dirty="0" smtClean="0">
                <a:solidFill>
                  <a:schemeClr val="accent2"/>
                </a:solidFill>
              </a:rPr>
              <a:t>capita spesso</a:t>
            </a:r>
            <a:r>
              <a:rPr lang="it-IT" dirty="0">
                <a:solidFill>
                  <a:schemeClr val="accent2"/>
                </a:solidFill>
              </a:rPr>
              <a:t>!</a:t>
            </a:r>
          </a:p>
          <a:p>
            <a:pPr algn="ctr"/>
            <a:r>
              <a:rPr lang="it-IT" dirty="0">
                <a:solidFill>
                  <a:schemeClr val="accent2"/>
                </a:solidFill>
              </a:rPr>
              <a:t>per es. </a:t>
            </a:r>
            <a:r>
              <a:rPr lang="it-IT" dirty="0" smtClean="0">
                <a:solidFill>
                  <a:schemeClr val="accent2"/>
                </a:solidFill>
              </a:rPr>
              <a:t>a</a:t>
            </a:r>
            <a:r>
              <a:rPr lang="it-IT" baseline="-25000" dirty="0" smtClean="0">
                <a:solidFill>
                  <a:schemeClr val="accent2"/>
                </a:solidFill>
              </a:rPr>
              <a:t>0</a:t>
            </a:r>
            <a:r>
              <a:rPr lang="it-IT" dirty="0" smtClean="0">
                <a:solidFill>
                  <a:schemeClr val="accent2"/>
                </a:solidFill>
              </a:rPr>
              <a:t>=g</a:t>
            </a:r>
            <a:endParaRPr lang="it-IT" dirty="0">
              <a:solidFill>
                <a:schemeClr val="accent2"/>
              </a:solidFill>
            </a:endParaRPr>
          </a:p>
        </p:txBody>
      </p:sp>
      <p:sp>
        <p:nvSpPr>
          <p:cNvPr id="219148" name="Text Box 12"/>
          <p:cNvSpPr txBox="1">
            <a:spLocks noChangeArrowheads="1"/>
          </p:cNvSpPr>
          <p:nvPr/>
        </p:nvSpPr>
        <p:spPr bwMode="auto">
          <a:xfrm>
            <a:off x="1403350" y="5286375"/>
            <a:ext cx="187325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9" name="Text Box 13"/>
          <p:cNvSpPr txBox="1">
            <a:spLocks noChangeArrowheads="1"/>
          </p:cNvSpPr>
          <p:nvPr/>
        </p:nvSpPr>
        <p:spPr bwMode="auto">
          <a:xfrm>
            <a:off x="303213" y="5943600"/>
            <a:ext cx="3292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le cost. s</a:t>
            </a:r>
            <a:r>
              <a:rPr lang="it-IT" baseline="-25000">
                <a:solidFill>
                  <a:srgbClr val="CC3300"/>
                </a:solidFill>
              </a:rPr>
              <a:t>0</a:t>
            </a:r>
            <a:r>
              <a:rPr lang="it-IT">
                <a:solidFill>
                  <a:srgbClr val="CC3300"/>
                </a:solidFill>
              </a:rPr>
              <a:t>,v</a:t>
            </a:r>
            <a:r>
              <a:rPr lang="it-IT" baseline="-25000">
                <a:solidFill>
                  <a:srgbClr val="CC3300"/>
                </a:solidFill>
              </a:rPr>
              <a:t>0</a:t>
            </a:r>
            <a:r>
              <a:rPr lang="it-IT">
                <a:solidFill>
                  <a:srgbClr val="CC3300"/>
                </a:solidFill>
              </a:rPr>
              <a:t> dipendono</a:t>
            </a:r>
          </a:p>
          <a:p>
            <a:r>
              <a:rPr lang="it-IT">
                <a:solidFill>
                  <a:srgbClr val="CC3300"/>
                </a:solidFill>
              </a:rPr>
              <a:t>dalla scelta dell’origine dei 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D56E5ADD-7B8D-4759-B2C3-BB4966C70438}" type="slidenum">
              <a:rPr lang="en-US"/>
              <a:pPr/>
              <a:t>15</a:t>
            </a:fld>
            <a:endParaRPr lang="en-US"/>
          </a:p>
        </p:txBody>
      </p:sp>
      <p:sp>
        <p:nvSpPr>
          <p:cNvPr id="220162" name="Rectangle 2"/>
          <p:cNvSpPr>
            <a:spLocks noGrp="1" noChangeArrowheads="1"/>
          </p:cNvSpPr>
          <p:nvPr>
            <p:ph type="title"/>
          </p:nvPr>
        </p:nvSpPr>
        <p:spPr/>
        <p:txBody>
          <a:bodyPr/>
          <a:lstStyle/>
          <a:p>
            <a:r>
              <a:rPr lang="it-IT" sz="2800"/>
              <a:t>Moto uniformemente accelerato (2) (*)</a:t>
            </a:r>
          </a:p>
        </p:txBody>
      </p:sp>
      <p:sp>
        <p:nvSpPr>
          <p:cNvPr id="220163" name="Rectangle 3"/>
          <p:cNvSpPr>
            <a:spLocks noGrp="1" noChangeArrowheads="1"/>
          </p:cNvSpPr>
          <p:nvPr>
            <p:ph type="body" idx="1"/>
          </p:nvPr>
        </p:nvSpPr>
        <p:spPr>
          <a:xfrm>
            <a:off x="250825" y="1341438"/>
            <a:ext cx="8642350" cy="4784725"/>
          </a:xfrm>
        </p:spPr>
        <p:txBody>
          <a:bodyPr/>
          <a:lstStyle/>
          <a:p>
            <a:pPr marL="609600" indent="-609600">
              <a:spcBef>
                <a:spcPct val="105000"/>
              </a:spcBef>
              <a:buFontTx/>
              <a:buAutoNum type="arabicPeriod"/>
            </a:pPr>
            <a:r>
              <a:rPr lang="it-IT" sz="2400"/>
              <a:t>                            =&gt;       s</a:t>
            </a:r>
            <a:r>
              <a:rPr lang="it-IT" sz="2400" baseline="-25000"/>
              <a:t>2</a:t>
            </a:r>
            <a:r>
              <a:rPr lang="it-IT" sz="2400"/>
              <a:t> = s</a:t>
            </a:r>
            <a:r>
              <a:rPr lang="it-IT" sz="2400" baseline="-25000"/>
              <a:t>1</a:t>
            </a:r>
            <a:r>
              <a:rPr lang="it-IT" sz="2400"/>
              <a:t> + v</a:t>
            </a:r>
            <a:r>
              <a:rPr lang="it-IT" sz="2400" baseline="-25000"/>
              <a:t>m</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AutoNum type="arabicPeriod"/>
            </a:pPr>
            <a:r>
              <a:rPr lang="it-IT" sz="2800"/>
              <a:t>                        </a:t>
            </a:r>
            <a:r>
              <a:rPr lang="it-IT" sz="2400"/>
              <a:t>=&gt;       v</a:t>
            </a:r>
            <a:r>
              <a:rPr lang="it-IT" sz="2400" baseline="-25000"/>
              <a:t>2</a:t>
            </a:r>
            <a:r>
              <a:rPr lang="it-IT" sz="2400"/>
              <a:t> = v</a:t>
            </a:r>
            <a:r>
              <a:rPr lang="it-IT" sz="2400" baseline="-25000"/>
              <a:t>1</a:t>
            </a:r>
            <a:r>
              <a:rPr lang="it-IT" sz="2400"/>
              <a:t> + a</a:t>
            </a:r>
            <a:r>
              <a:rPr lang="it-IT" sz="2400" baseline="-25000"/>
              <a:t>0</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None/>
            </a:pPr>
            <a:r>
              <a:rPr lang="it-IT" sz="2400"/>
              <a:t>	</a:t>
            </a:r>
            <a:r>
              <a:rPr lang="it-IT" sz="2000">
                <a:solidFill>
                  <a:srgbClr val="FF3300"/>
                </a:solidFill>
              </a:rPr>
              <a:t>v varia linearmente </a:t>
            </a:r>
            <a:r>
              <a:rPr lang="it-IT" sz="2000">
                <a:solidFill>
                  <a:srgbClr val="FF3300"/>
                </a:solidFill>
                <a:cs typeface="Arial" pitchFamily="34" charset="0"/>
              </a:rPr>
              <a:t>→</a:t>
            </a:r>
            <a:r>
              <a:rPr lang="it-IT" sz="2000">
                <a:solidFill>
                  <a:srgbClr val="FF3300"/>
                </a:solidFill>
              </a:rPr>
              <a:t> prendo </a:t>
            </a:r>
            <a:r>
              <a:rPr lang="it-IT" sz="2000">
                <a:solidFill>
                  <a:srgbClr val="FF3300"/>
                </a:solidFill>
                <a:cs typeface="Arial" pitchFamily="34" charset="0"/>
              </a:rPr>
              <a:t>v</a:t>
            </a:r>
            <a:r>
              <a:rPr lang="it-IT" sz="2000" baseline="-25000">
                <a:solidFill>
                  <a:srgbClr val="FF3300"/>
                </a:solidFill>
                <a:cs typeface="Arial" pitchFamily="34" charset="0"/>
              </a:rPr>
              <a:t>m</a:t>
            </a:r>
            <a:r>
              <a:rPr lang="it-IT" sz="2000">
                <a:solidFill>
                  <a:srgbClr val="FF3300"/>
                </a:solidFill>
                <a:cs typeface="Arial" pitchFamily="34" charset="0"/>
              </a:rPr>
              <a:t> = (v</a:t>
            </a:r>
            <a:r>
              <a:rPr lang="it-IT" sz="2000" baseline="-25000">
                <a:solidFill>
                  <a:srgbClr val="FF3300"/>
                </a:solidFill>
                <a:cs typeface="Arial" pitchFamily="34" charset="0"/>
              </a:rPr>
              <a:t>1</a:t>
            </a:r>
            <a:r>
              <a:rPr lang="it-IT" sz="2000">
                <a:solidFill>
                  <a:srgbClr val="FF3300"/>
                </a:solidFill>
                <a:cs typeface="Arial" pitchFamily="34" charset="0"/>
              </a:rPr>
              <a:t>+v</a:t>
            </a:r>
            <a:r>
              <a:rPr lang="it-IT" sz="2000" baseline="-25000">
                <a:solidFill>
                  <a:srgbClr val="FF3300"/>
                </a:solidFill>
                <a:cs typeface="Arial" pitchFamily="34" charset="0"/>
              </a:rPr>
              <a:t>2</a:t>
            </a:r>
            <a:r>
              <a:rPr lang="it-IT" sz="2000">
                <a:solidFill>
                  <a:srgbClr val="FF3300"/>
                </a:solidFill>
                <a:cs typeface="Arial" pitchFamily="34" charset="0"/>
              </a:rPr>
              <a:t>)/2 (centro dell’intervallo)</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t> = 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2</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 </a:t>
            </a:r>
            <a:r>
              <a:rPr lang="it-IT" sz="2400"/>
              <a:t>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1</a:t>
            </a:r>
            <a:r>
              <a:rPr lang="it-IT" sz="2400">
                <a:solidFill>
                  <a:srgbClr val="009900"/>
                </a:solidFill>
                <a:cs typeface="Arial" pitchFamily="34" charset="0"/>
              </a:rPr>
              <a:t>+a</a:t>
            </a:r>
            <a:r>
              <a:rPr lang="it-IT" sz="2400" baseline="-25000">
                <a:solidFill>
                  <a:srgbClr val="009900"/>
                </a:solidFill>
                <a:cs typeface="Arial" pitchFamily="34" charset="0"/>
              </a:rPr>
              <a:t>0</a:t>
            </a:r>
            <a:r>
              <a:rPr lang="it-IT" sz="2400">
                <a:solidFill>
                  <a:srgbClr val="009900"/>
                </a:solidFill>
              </a:rPr>
              <a:t>(t</a:t>
            </a:r>
            <a:r>
              <a:rPr lang="it-IT" sz="2400" baseline="-25000">
                <a:solidFill>
                  <a:srgbClr val="009900"/>
                </a:solidFill>
              </a:rPr>
              <a:t>2</a:t>
            </a:r>
            <a:r>
              <a:rPr lang="it-IT" sz="2400">
                <a:solidFill>
                  <a:srgbClr val="009900"/>
                </a:solidFill>
              </a:rPr>
              <a:t>-t</a:t>
            </a:r>
            <a:r>
              <a:rPr lang="it-IT" sz="2400" baseline="-25000">
                <a:solidFill>
                  <a:srgbClr val="009900"/>
                </a:solidFill>
              </a:rPr>
              <a:t>1</a:t>
            </a:r>
            <a:r>
              <a:rPr lang="it-IT" sz="2400">
                <a:solidFill>
                  <a:srgbClr val="009900"/>
                </a:solidFill>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cs typeface="Arial" pitchFamily="34" charset="0"/>
              </a:rPr>
              <a:t> = </a:t>
            </a:r>
            <a:r>
              <a:rPr lang="it-IT" sz="2400"/>
              <a:t>s</a:t>
            </a:r>
            <a:r>
              <a:rPr lang="it-IT" sz="2400" baseline="-25000"/>
              <a:t>1</a:t>
            </a:r>
            <a:r>
              <a:rPr lang="it-IT" sz="2400"/>
              <a:t> + </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25000"/>
              <a:t>2</a:t>
            </a:r>
            <a:r>
              <a:rPr lang="it-IT" sz="2400"/>
              <a:t>-t</a:t>
            </a:r>
            <a:r>
              <a:rPr lang="it-IT" sz="2400" baseline="-25000"/>
              <a:t>1</a:t>
            </a:r>
            <a:r>
              <a:rPr lang="it-IT" sz="2400"/>
              <a:t>)</a:t>
            </a:r>
            <a:r>
              <a:rPr lang="it-IT" sz="2400" baseline="30000"/>
              <a:t>2</a:t>
            </a:r>
            <a:r>
              <a:rPr lang="it-IT" sz="2400"/>
              <a:t>     </a:t>
            </a:r>
            <a:r>
              <a:rPr lang="it-IT" sz="2400">
                <a:solidFill>
                  <a:srgbClr val="006600"/>
                </a:solidFill>
              </a:rPr>
              <a:t>ora pongo t</a:t>
            </a:r>
            <a:r>
              <a:rPr lang="it-IT" sz="2400" baseline="-25000">
                <a:solidFill>
                  <a:srgbClr val="006600"/>
                </a:solidFill>
              </a:rPr>
              <a:t>1</a:t>
            </a:r>
            <a:r>
              <a:rPr lang="it-IT" sz="2400">
                <a:solidFill>
                  <a:srgbClr val="006600"/>
                </a:solidFill>
              </a:rPr>
              <a:t> = 0 e t</a:t>
            </a:r>
            <a:r>
              <a:rPr lang="it-IT" sz="2400" baseline="-25000">
                <a:solidFill>
                  <a:srgbClr val="006600"/>
                </a:solidFill>
              </a:rPr>
              <a:t>2</a:t>
            </a:r>
            <a:r>
              <a:rPr lang="it-IT" sz="2400">
                <a:solidFill>
                  <a:srgbClr val="006600"/>
                </a:solidFill>
              </a:rPr>
              <a:t> = t</a:t>
            </a:r>
          </a:p>
          <a:p>
            <a:pPr marL="609600" indent="-609600">
              <a:spcBef>
                <a:spcPct val="105000"/>
              </a:spcBef>
              <a:buFontTx/>
              <a:buNone/>
            </a:pPr>
            <a:r>
              <a:rPr lang="it-IT" sz="2400"/>
              <a:t>	    </a:t>
            </a:r>
            <a:r>
              <a:rPr lang="it-IT" sz="2400">
                <a:solidFill>
                  <a:schemeClr val="accent2"/>
                </a:solidFill>
              </a:rPr>
              <a:t>s</a:t>
            </a:r>
            <a:r>
              <a:rPr lang="it-IT" sz="2400" baseline="-25000">
                <a:solidFill>
                  <a:schemeClr val="accent2"/>
                </a:solidFill>
              </a:rPr>
              <a:t>1</a:t>
            </a:r>
            <a:r>
              <a:rPr lang="it-IT" sz="2400">
                <a:solidFill>
                  <a:schemeClr val="accent2"/>
                </a:solidFill>
              </a:rPr>
              <a:t> = s(0) = s</a:t>
            </a:r>
            <a:r>
              <a:rPr lang="it-IT" sz="2400" baseline="-25000">
                <a:solidFill>
                  <a:schemeClr val="accent2"/>
                </a:solidFill>
              </a:rPr>
              <a:t>0</a:t>
            </a:r>
            <a:r>
              <a:rPr lang="it-IT" sz="2400">
                <a:solidFill>
                  <a:schemeClr val="accent2"/>
                </a:solidFill>
              </a:rPr>
              <a:t>;   s</a:t>
            </a:r>
            <a:r>
              <a:rPr lang="it-IT" sz="2400" baseline="-25000">
                <a:solidFill>
                  <a:schemeClr val="accent2"/>
                </a:solidFill>
              </a:rPr>
              <a:t>2</a:t>
            </a:r>
            <a:r>
              <a:rPr lang="it-IT" sz="2400">
                <a:solidFill>
                  <a:schemeClr val="accent2"/>
                </a:solidFill>
              </a:rPr>
              <a:t> = s(t);</a:t>
            </a:r>
            <a:r>
              <a:rPr lang="it-IT" sz="2400"/>
              <a:t>      v</a:t>
            </a:r>
            <a:r>
              <a:rPr lang="it-IT" sz="2400" baseline="-25000"/>
              <a:t>1</a:t>
            </a:r>
            <a:r>
              <a:rPr lang="it-IT" sz="2400"/>
              <a:t> = v(0) = v</a:t>
            </a:r>
            <a:r>
              <a:rPr lang="it-IT" sz="2400" baseline="-25000"/>
              <a:t>0</a:t>
            </a:r>
            <a:r>
              <a:rPr lang="it-IT" sz="2400"/>
              <a:t>;   v</a:t>
            </a:r>
            <a:r>
              <a:rPr lang="it-IT" sz="2400" baseline="-25000"/>
              <a:t>2</a:t>
            </a:r>
            <a:r>
              <a:rPr lang="it-IT" sz="2400"/>
              <a:t> = v(t)</a:t>
            </a:r>
          </a:p>
        </p:txBody>
      </p:sp>
      <p:graphicFrame>
        <p:nvGraphicFramePr>
          <p:cNvPr id="220169" name="Object 9"/>
          <p:cNvGraphicFramePr>
            <a:graphicFrameLocks noChangeAspect="1"/>
          </p:cNvGraphicFramePr>
          <p:nvPr/>
        </p:nvGraphicFramePr>
        <p:xfrm>
          <a:off x="1258888" y="1989138"/>
          <a:ext cx="1944687" cy="1033462"/>
        </p:xfrm>
        <a:graphic>
          <a:graphicData uri="http://schemas.openxmlformats.org/presentationml/2006/ole">
            <mc:AlternateContent xmlns:mc="http://schemas.openxmlformats.org/markup-compatibility/2006">
              <mc:Choice xmlns:v="urn:schemas-microsoft-com:vml" Requires="v">
                <p:oleObj spid="_x0000_s220193" name="Equation" r:id="rId3" imgW="812520" imgH="431640" progId="Equation.3">
                  <p:embed/>
                </p:oleObj>
              </mc:Choice>
              <mc:Fallback>
                <p:oleObj name="Equation" r:id="rId3" imgW="81252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44687"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0172" name="Object 12"/>
          <p:cNvGraphicFramePr>
            <a:graphicFrameLocks noChangeAspect="1"/>
          </p:cNvGraphicFramePr>
          <p:nvPr/>
        </p:nvGraphicFramePr>
        <p:xfrm>
          <a:off x="1247775" y="1052513"/>
          <a:ext cx="1824038" cy="1033462"/>
        </p:xfrm>
        <a:graphic>
          <a:graphicData uri="http://schemas.openxmlformats.org/presentationml/2006/ole">
            <mc:AlternateContent xmlns:mc="http://schemas.openxmlformats.org/markup-compatibility/2006">
              <mc:Choice xmlns:v="urn:schemas-microsoft-com:vml" Requires="v">
                <p:oleObj spid="_x0000_s220194" name="Equation" r:id="rId5" imgW="761760" imgH="431640" progId="Equation.3">
                  <p:embed/>
                </p:oleObj>
              </mc:Choice>
              <mc:Fallback>
                <p:oleObj name="Equation" r:id="rId5" imgW="761760" imgH="43164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052513"/>
                        <a:ext cx="1824038"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73" name="AutoShape 13"/>
          <p:cNvSpPr>
            <a:spLocks noChangeArrowheads="1"/>
          </p:cNvSpPr>
          <p:nvPr/>
        </p:nvSpPr>
        <p:spPr bwMode="auto">
          <a:xfrm>
            <a:off x="3276600" y="14128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4" name="AutoShape 14"/>
          <p:cNvSpPr>
            <a:spLocks noChangeArrowheads="1"/>
          </p:cNvSpPr>
          <p:nvPr/>
        </p:nvSpPr>
        <p:spPr bwMode="auto">
          <a:xfrm>
            <a:off x="3276600" y="22764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5" name="Text Box 15"/>
          <p:cNvSpPr txBox="1">
            <a:spLocks noChangeArrowheads="1"/>
          </p:cNvSpPr>
          <p:nvPr/>
        </p:nvSpPr>
        <p:spPr bwMode="auto">
          <a:xfrm>
            <a:off x="5559425" y="5872163"/>
            <a:ext cx="306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t</a:t>
            </a:r>
            <a:r>
              <a:rPr lang="it-IT" baseline="-25000">
                <a:solidFill>
                  <a:srgbClr val="CC3300"/>
                </a:solidFill>
              </a:rPr>
              <a:t>1</a:t>
            </a:r>
            <a:r>
              <a:rPr lang="it-IT">
                <a:solidFill>
                  <a:srgbClr val="CC3300"/>
                </a:solidFill>
              </a:rPr>
              <a:t> e t</a:t>
            </a:r>
            <a:r>
              <a:rPr lang="it-IT" baseline="-25000">
                <a:solidFill>
                  <a:srgbClr val="CC3300"/>
                </a:solidFill>
              </a:rPr>
              <a:t>2</a:t>
            </a:r>
            <a:r>
              <a:rPr lang="it-IT">
                <a:solidFill>
                  <a:srgbClr val="CC3300"/>
                </a:solidFill>
              </a:rPr>
              <a:t> sono qualsiasi)</a:t>
            </a:r>
          </a:p>
        </p:txBody>
      </p:sp>
      <p:sp>
        <p:nvSpPr>
          <p:cNvPr id="220176" name="Text Box 16"/>
          <p:cNvSpPr txBox="1">
            <a:spLocks noChangeArrowheads="1"/>
          </p:cNvSpPr>
          <p:nvPr/>
        </p:nvSpPr>
        <p:spPr bwMode="auto">
          <a:xfrm>
            <a:off x="323850"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4B25444C-1BFB-4ED3-B025-10C6127D2C42}" type="slidenum">
              <a:rPr lang="en-US"/>
              <a:pPr/>
              <a:t>16</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p:txBody>
          <a:bodyPr/>
          <a:lstStyle/>
          <a:p>
            <a:pPr>
              <a:spcBef>
                <a:spcPct val="0"/>
              </a:spcBef>
              <a:buFont typeface="Symbol" pitchFamily="18" charset="2"/>
              <a:buNone/>
            </a:pPr>
            <a:r>
              <a:rPr lang="it-IT" sz="2400"/>
              <a:t>=&gt;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cs typeface="Arial" pitchFamily="34" charset="0"/>
              </a:rPr>
              <a:t>(</a:t>
            </a:r>
            <a:r>
              <a:rPr lang="it-IT" sz="2400"/>
              <a:t>t-0)</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(t-0)</a:t>
            </a:r>
            <a:r>
              <a:rPr lang="it-IT" sz="2400" baseline="30000"/>
              <a:t>2</a:t>
            </a:r>
            <a:r>
              <a:rPr lang="it-IT" sz="2400"/>
              <a:t> </a:t>
            </a:r>
          </a:p>
          <a:p>
            <a:pPr>
              <a:spcBef>
                <a:spcPct val="0"/>
              </a:spcBef>
              <a:buFont typeface="Symbol" pitchFamily="18" charset="2"/>
              <a:buNone/>
            </a:pPr>
            <a:endParaRPr lang="it-IT" sz="2400"/>
          </a:p>
          <a:p>
            <a:pPr>
              <a:spcBef>
                <a:spcPct val="0"/>
              </a:spcBef>
              <a:buFont typeface="Symbol" pitchFamily="18" charset="2"/>
              <a:buNone/>
            </a:pPr>
            <a:r>
              <a:rPr lang="it-IT" sz="2400"/>
              <a: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p>
          <a:p>
            <a:pPr>
              <a:spcBef>
                <a:spcPct val="0"/>
              </a:spcBef>
              <a:buFont typeface="Symbol" pitchFamily="18" charset="2"/>
              <a:buNone/>
            </a:pPr>
            <a:endParaRPr lang="it-IT" sz="2400" baseline="-25000"/>
          </a:p>
          <a:p>
            <a:pPr>
              <a:spcBef>
                <a:spcPct val="0"/>
              </a:spcBef>
              <a:buFont typeface="Symbol" pitchFamily="18" charset="2"/>
              <a:buNone/>
            </a:pPr>
            <a:r>
              <a:rPr lang="it-IT" sz="2400"/>
              <a:t>dove s</a:t>
            </a:r>
            <a:r>
              <a:rPr lang="it-IT" sz="2400" baseline="-25000"/>
              <a:t>0</a:t>
            </a:r>
            <a:r>
              <a:rPr lang="it-IT" sz="2400"/>
              <a:t>,v</a:t>
            </a:r>
            <a:r>
              <a:rPr lang="it-IT" sz="2400" baseline="-25000"/>
              <a:t>0</a:t>
            </a:r>
            <a:r>
              <a:rPr lang="it-IT" sz="2400"/>
              <a:t> sono spazio percorso e velocità a t = 0</a:t>
            </a:r>
          </a:p>
          <a:p>
            <a:pPr algn="just">
              <a:spcBef>
                <a:spcPct val="0"/>
              </a:spcBef>
              <a:buFont typeface="Symbol" pitchFamily="18" charset="2"/>
              <a:buNone/>
            </a:pPr>
            <a:r>
              <a:rPr lang="it-IT" sz="2400"/>
              <a:t>Se considero un moto rettilineo unif. acc., userò x (anche</a:t>
            </a:r>
          </a:p>
          <a:p>
            <a:pPr algn="just">
              <a:spcBef>
                <a:spcPct val="0"/>
              </a:spcBef>
              <a:buFont typeface="Symbol" pitchFamily="18" charset="2"/>
              <a:buNone/>
            </a:pPr>
            <a:r>
              <a:rPr lang="it-IT" sz="2400"/>
              <a:t>come ascissa curvilinea) e senza rifare i passaggi (!)</a:t>
            </a:r>
          </a:p>
          <a:p>
            <a:pPr>
              <a:spcBef>
                <a:spcPct val="0"/>
              </a:spcBef>
              <a:buFont typeface="Symbol" pitchFamily="18" charset="2"/>
              <a:buNone/>
            </a:pPr>
            <a:endParaRPr lang="it-IT" sz="2400"/>
          </a:p>
          <a:p>
            <a:pPr>
              <a:spcBef>
                <a:spcPct val="0"/>
              </a:spcBef>
              <a:buFont typeface="Symbol" pitchFamily="18" charset="2"/>
              <a:buNone/>
            </a:pPr>
            <a:r>
              <a:rPr lang="it-IT" sz="2400"/>
              <a:t>           x(t)</a:t>
            </a:r>
            <a:r>
              <a:rPr lang="it-IT" sz="2400">
                <a:cs typeface="Arial" pitchFamily="34" charset="0"/>
              </a:rPr>
              <a:t> = </a:t>
            </a:r>
            <a:r>
              <a:rPr lang="it-IT" sz="2400"/>
              <a:t>x</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endParaRPr lang="it-IT" sz="2400">
              <a:cs typeface="Arial" pitchFamily="34" charset="0"/>
            </a:endParaRPr>
          </a:p>
        </p:txBody>
      </p:sp>
      <p:sp>
        <p:nvSpPr>
          <p:cNvPr id="224260" name="AutoShape 4"/>
          <p:cNvSpPr>
            <a:spLocks noChangeArrowheads="1"/>
          </p:cNvSpPr>
          <p:nvPr/>
        </p:nvSpPr>
        <p:spPr bwMode="auto">
          <a:xfrm>
            <a:off x="468313" y="1412875"/>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187450" y="2276475"/>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AutoShape 6"/>
          <p:cNvSpPr>
            <a:spLocks/>
          </p:cNvSpPr>
          <p:nvPr/>
        </p:nvSpPr>
        <p:spPr bwMode="auto">
          <a:xfrm>
            <a:off x="1187450" y="5002213"/>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dirty="0" err="1" smtClean="0"/>
              <a:t>fln</a:t>
            </a:r>
            <a:r>
              <a:rPr lang="en-US" dirty="0" smtClean="0"/>
              <a:t> - mar 2011</a:t>
            </a:r>
            <a:endParaRPr lang="en-US" dirty="0"/>
          </a:p>
        </p:txBody>
      </p:sp>
      <p:sp>
        <p:nvSpPr>
          <p:cNvPr id="18" name="Slide Number Placeholder 5"/>
          <p:cNvSpPr>
            <a:spLocks noGrp="1"/>
          </p:cNvSpPr>
          <p:nvPr>
            <p:ph type="sldNum" sz="quarter" idx="12"/>
          </p:nvPr>
        </p:nvSpPr>
        <p:spPr/>
        <p:txBody>
          <a:bodyPr/>
          <a:lstStyle/>
          <a:p>
            <a:fld id="{5820572F-E8AD-479C-A811-820D90EEB24C}" type="slidenum">
              <a:rPr lang="en-US"/>
              <a:pPr/>
              <a:t>17</a:t>
            </a:fld>
            <a:endParaRPr lang="en-US"/>
          </a:p>
        </p:txBody>
      </p:sp>
      <p:sp>
        <p:nvSpPr>
          <p:cNvPr id="225282" name="Rectangle 2"/>
          <p:cNvSpPr>
            <a:spLocks noGrp="1" noChangeArrowheads="1"/>
          </p:cNvSpPr>
          <p:nvPr>
            <p:ph type="title"/>
          </p:nvPr>
        </p:nvSpPr>
        <p:spPr/>
        <p:txBody>
          <a:bodyPr/>
          <a:lstStyle/>
          <a:p>
            <a:r>
              <a:rPr lang="it-IT" sz="2800"/>
              <a:t>Moto uniformemente accelerato (4)</a:t>
            </a:r>
          </a:p>
        </p:txBody>
      </p:sp>
      <p:sp>
        <p:nvSpPr>
          <p:cNvPr id="225283" name="Rectangle 3"/>
          <p:cNvSpPr>
            <a:spLocks noGrp="1" noChangeArrowheads="1"/>
          </p:cNvSpPr>
          <p:nvPr>
            <p:ph type="body" idx="1"/>
          </p:nvPr>
        </p:nvSpPr>
        <p:spPr>
          <a:xfrm>
            <a:off x="468313" y="1196975"/>
            <a:ext cx="7067550" cy="4784725"/>
          </a:xfrm>
        </p:spPr>
        <p:txBody>
          <a:bodyPr/>
          <a:lstStyle/>
          <a:p>
            <a:pPr>
              <a:buFontTx/>
              <a:buNone/>
            </a:pPr>
            <a:r>
              <a:rPr lang="it-IT" sz="2400"/>
              <a:t>Se considero la caduta di un grave che parte da </a:t>
            </a:r>
          </a:p>
          <a:p>
            <a:pPr>
              <a:buFontTx/>
              <a:buNone/>
            </a:pPr>
            <a:r>
              <a:rPr lang="it-IT" sz="2400"/>
              <a:t>fermo </a:t>
            </a:r>
            <a:r>
              <a:rPr lang="it-IT" sz="2400">
                <a:solidFill>
                  <a:srgbClr val="CC3300"/>
                </a:solidFill>
              </a:rPr>
              <a:t>in assenza di attrito</a:t>
            </a:r>
            <a:r>
              <a:rPr lang="it-IT" sz="2400"/>
              <a:t>, chiamando h(t) l’altezza</a:t>
            </a:r>
          </a:p>
          <a:p>
            <a:pPr>
              <a:buFontTx/>
              <a:buNone/>
            </a:pPr>
            <a:r>
              <a:rPr lang="it-IT" sz="2400"/>
              <a:t>rispetto al suolo, ponendo cioè h(0) = h</a:t>
            </a:r>
            <a:r>
              <a:rPr lang="it-IT" sz="2400" baseline="-25000"/>
              <a:t>0</a:t>
            </a:r>
            <a:r>
              <a:rPr lang="it-IT" sz="2400"/>
              <a:t>, poichè</a:t>
            </a:r>
          </a:p>
          <a:p>
            <a:pPr>
              <a:buFontTx/>
              <a:buNone/>
            </a:pPr>
            <a:r>
              <a:rPr lang="it-IT" sz="2400"/>
              <a:t>a</a:t>
            </a:r>
            <a:r>
              <a:rPr lang="it-IT" sz="2400" baseline="-25000"/>
              <a:t>0</a:t>
            </a:r>
            <a:r>
              <a:rPr lang="it-IT" sz="2400"/>
              <a:t> = -g accelerazione di gravità in questo sistema </a:t>
            </a:r>
          </a:p>
          <a:p>
            <a:pPr>
              <a:buFontTx/>
              <a:buNone/>
            </a:pPr>
            <a:r>
              <a:rPr lang="it-IT" sz="2400"/>
              <a:t>di riferimento, ho</a:t>
            </a:r>
          </a:p>
          <a:p>
            <a:pPr>
              <a:buFont typeface="Symbol" pitchFamily="18" charset="2"/>
              <a:buNone/>
            </a:pPr>
            <a:r>
              <a:rPr lang="it-IT" sz="2400"/>
              <a:t>           h(t)</a:t>
            </a:r>
            <a:r>
              <a:rPr lang="it-IT" sz="2400">
                <a:cs typeface="Arial" pitchFamily="34" charset="0"/>
              </a:rPr>
              <a:t> = </a:t>
            </a:r>
            <a:r>
              <a:rPr lang="it-IT" sz="2400"/>
              <a:t>h</a:t>
            </a:r>
            <a:r>
              <a:rPr lang="it-IT" sz="2400" baseline="-25000"/>
              <a:t>0</a:t>
            </a:r>
            <a:r>
              <a:rPr lang="it-IT" sz="2400"/>
              <a:t> -</a:t>
            </a:r>
            <a:r>
              <a:rPr lang="it-IT" sz="2400">
                <a:cs typeface="Arial" pitchFamily="34" charset="0"/>
              </a:rPr>
              <a:t> </a:t>
            </a:r>
            <a:r>
              <a:rPr lang="en-US" sz="2400">
                <a:cs typeface="Arial" pitchFamily="34" charset="0"/>
              </a:rPr>
              <a:t>½</a:t>
            </a:r>
            <a:r>
              <a:rPr lang="it-IT" sz="2400">
                <a:cs typeface="Arial" pitchFamily="34" charset="0"/>
              </a:rPr>
              <a:t> g</a:t>
            </a:r>
            <a:r>
              <a:rPr lang="it-IT" sz="2400"/>
              <a:t>t</a:t>
            </a:r>
            <a:r>
              <a:rPr lang="it-IT" sz="2400" baseline="30000"/>
              <a:t>2</a:t>
            </a:r>
            <a:endParaRPr lang="it-IT" sz="2400"/>
          </a:p>
          <a:p>
            <a:pPr>
              <a:buFont typeface="Symbol" pitchFamily="18" charset="2"/>
              <a:buNone/>
            </a:pPr>
            <a:r>
              <a:rPr lang="it-IT" sz="2400"/>
              <a:t>		v(t)</a:t>
            </a:r>
            <a:r>
              <a:rPr lang="it-IT" sz="2400">
                <a:cs typeface="Arial" pitchFamily="34" charset="0"/>
              </a:rPr>
              <a:t> = </a:t>
            </a:r>
            <a:r>
              <a:rPr lang="it-IT" sz="2400"/>
              <a:t>-gt</a:t>
            </a:r>
            <a:r>
              <a:rPr lang="it-IT" sz="2400">
                <a:solidFill>
                  <a:srgbClr val="FF3300"/>
                </a:solidFill>
                <a:cs typeface="Arial" pitchFamily="34" charset="0"/>
              </a:rPr>
              <a:t> </a:t>
            </a:r>
          </a:p>
          <a:p>
            <a:pPr>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-g</a:t>
            </a:r>
            <a:endParaRPr lang="it-IT" sz="2400">
              <a:cs typeface="Arial" pitchFamily="34" charset="0"/>
            </a:endParaRPr>
          </a:p>
          <a:p>
            <a:pPr>
              <a:buFontTx/>
              <a:buNone/>
            </a:pPr>
            <a:r>
              <a:rPr lang="it-IT" sz="2400"/>
              <a:t>e il grave raggiunge il suolo, h = 0, dopo un tempo</a:t>
            </a:r>
          </a:p>
          <a:p>
            <a:pPr>
              <a:buFontTx/>
              <a:buNone/>
            </a:pPr>
            <a:r>
              <a:rPr lang="it-IT" sz="2400"/>
              <a:t>           </a:t>
            </a:r>
            <a:r>
              <a:rPr lang="it-IT" sz="2400">
                <a:solidFill>
                  <a:srgbClr val="FF3300"/>
                </a:solidFill>
              </a:rPr>
              <a:t>t = </a:t>
            </a:r>
            <a:r>
              <a:rPr lang="it-IT" sz="2400">
                <a:solidFill>
                  <a:srgbClr val="FF3300"/>
                </a:solidFill>
                <a:cs typeface="Arial" pitchFamily="34" charset="0"/>
              </a:rPr>
              <a:t>√2h</a:t>
            </a:r>
            <a:r>
              <a:rPr lang="it-IT" sz="2400" baseline="-25000">
                <a:solidFill>
                  <a:srgbClr val="FF3300"/>
                </a:solidFill>
                <a:cs typeface="Arial" pitchFamily="34" charset="0"/>
              </a:rPr>
              <a:t>0</a:t>
            </a:r>
            <a:r>
              <a:rPr lang="it-IT" sz="2400">
                <a:solidFill>
                  <a:srgbClr val="FF3300"/>
                </a:solidFill>
                <a:cs typeface="Arial" pitchFamily="34" charset="0"/>
              </a:rPr>
              <a:t>/g</a:t>
            </a:r>
            <a:r>
              <a:rPr lang="it-IT" sz="2400">
                <a:cs typeface="Arial" pitchFamily="34" charset="0"/>
              </a:rPr>
              <a:t>         </a:t>
            </a:r>
            <a:r>
              <a:rPr lang="it-IT" sz="2400">
                <a:solidFill>
                  <a:srgbClr val="006600"/>
                </a:solidFill>
                <a:cs typeface="Arial" pitchFamily="34" charset="0"/>
              </a:rPr>
              <a:t>(da  0 = </a:t>
            </a:r>
            <a:r>
              <a:rPr lang="it-IT" sz="2400">
                <a:solidFill>
                  <a:srgbClr val="006600"/>
                </a:solidFill>
              </a:rPr>
              <a:t>h</a:t>
            </a:r>
            <a:r>
              <a:rPr lang="it-IT" sz="2400" baseline="-25000">
                <a:solidFill>
                  <a:srgbClr val="006600"/>
                </a:solidFill>
              </a:rPr>
              <a:t>0</a:t>
            </a:r>
            <a:r>
              <a:rPr lang="it-IT" sz="2400">
                <a:solidFill>
                  <a:srgbClr val="006600"/>
                </a:solidFill>
              </a:rPr>
              <a:t> -</a:t>
            </a:r>
            <a:r>
              <a:rPr lang="it-IT" sz="2400">
                <a:solidFill>
                  <a:srgbClr val="006600"/>
                </a:solidFill>
                <a:cs typeface="Arial" pitchFamily="34" charset="0"/>
              </a:rPr>
              <a:t> </a:t>
            </a:r>
            <a:r>
              <a:rPr lang="en-US" sz="2400">
                <a:solidFill>
                  <a:srgbClr val="006600"/>
                </a:solidFill>
                <a:cs typeface="Arial" pitchFamily="34" charset="0"/>
              </a:rPr>
              <a:t>½</a:t>
            </a:r>
            <a:r>
              <a:rPr lang="it-IT" sz="2400">
                <a:solidFill>
                  <a:srgbClr val="006600"/>
                </a:solidFill>
                <a:cs typeface="Arial" pitchFamily="34" charset="0"/>
              </a:rPr>
              <a:t> g</a:t>
            </a:r>
            <a:r>
              <a:rPr lang="it-IT" sz="2400">
                <a:solidFill>
                  <a:srgbClr val="006600"/>
                </a:solidFill>
              </a:rPr>
              <a:t>t</a:t>
            </a:r>
            <a:r>
              <a:rPr lang="it-IT" sz="2400" baseline="30000">
                <a:solidFill>
                  <a:srgbClr val="006600"/>
                </a:solidFill>
              </a:rPr>
              <a:t>2</a:t>
            </a:r>
            <a:r>
              <a:rPr lang="it-IT" sz="2400">
                <a:solidFill>
                  <a:srgbClr val="006600"/>
                </a:solidFill>
              </a:rPr>
              <a:t>)</a:t>
            </a:r>
          </a:p>
        </p:txBody>
      </p:sp>
      <p:sp>
        <p:nvSpPr>
          <p:cNvPr id="225284" name="AutoShape 4"/>
          <p:cNvSpPr>
            <a:spLocks/>
          </p:cNvSpPr>
          <p:nvPr/>
        </p:nvSpPr>
        <p:spPr bwMode="auto">
          <a:xfrm>
            <a:off x="1116013" y="3644900"/>
            <a:ext cx="152400" cy="1152525"/>
          </a:xfrm>
          <a:prstGeom prst="leftBrace">
            <a:avLst>
              <a:gd name="adj1" fmla="val 6302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285" name="Line 5"/>
          <p:cNvSpPr>
            <a:spLocks noChangeShapeType="1"/>
          </p:cNvSpPr>
          <p:nvPr/>
        </p:nvSpPr>
        <p:spPr bwMode="auto">
          <a:xfrm>
            <a:off x="7524750" y="4652963"/>
            <a:ext cx="71913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7" name="Line 7"/>
          <p:cNvSpPr>
            <a:spLocks noChangeShapeType="1"/>
          </p:cNvSpPr>
          <p:nvPr/>
        </p:nvSpPr>
        <p:spPr bwMode="auto">
          <a:xfrm flipV="1">
            <a:off x="7885113" y="2636838"/>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8" name="Line 8"/>
          <p:cNvSpPr>
            <a:spLocks noChangeShapeType="1"/>
          </p:cNvSpPr>
          <p:nvPr/>
        </p:nvSpPr>
        <p:spPr bwMode="auto">
          <a:xfrm>
            <a:off x="7740650" y="2636838"/>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9" name="Text Box 9"/>
          <p:cNvSpPr txBox="1">
            <a:spLocks noChangeArrowheads="1"/>
          </p:cNvSpPr>
          <p:nvPr/>
        </p:nvSpPr>
        <p:spPr bwMode="auto">
          <a:xfrm>
            <a:off x="8151813" y="2414588"/>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a:t>
            </a:r>
            <a:r>
              <a:rPr lang="it-IT" baseline="-25000">
                <a:solidFill>
                  <a:srgbClr val="FF3300"/>
                </a:solidFill>
              </a:rPr>
              <a:t>0</a:t>
            </a:r>
          </a:p>
        </p:txBody>
      </p:sp>
      <p:sp>
        <p:nvSpPr>
          <p:cNvPr id="225290" name="Text Box 10"/>
          <p:cNvSpPr txBox="1">
            <a:spLocks noChangeArrowheads="1"/>
          </p:cNvSpPr>
          <p:nvPr/>
        </p:nvSpPr>
        <p:spPr bwMode="auto">
          <a:xfrm>
            <a:off x="8243888" y="4437063"/>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 = 0</a:t>
            </a:r>
          </a:p>
        </p:txBody>
      </p:sp>
      <p:sp>
        <p:nvSpPr>
          <p:cNvPr id="225291" name="Text Box 11"/>
          <p:cNvSpPr txBox="1">
            <a:spLocks noChangeArrowheads="1"/>
          </p:cNvSpPr>
          <p:nvPr/>
        </p:nvSpPr>
        <p:spPr bwMode="auto">
          <a:xfrm>
            <a:off x="8224838" y="3135313"/>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25292" name="Line 12"/>
          <p:cNvSpPr>
            <a:spLocks noChangeShapeType="1"/>
          </p:cNvSpPr>
          <p:nvPr/>
        </p:nvSpPr>
        <p:spPr bwMode="auto">
          <a:xfrm>
            <a:off x="8388350" y="3357563"/>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25293" name="Picture 13" descr="180px-Leaning_Tower_of_P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868863"/>
            <a:ext cx="1349375" cy="1798637"/>
          </a:xfrm>
          <a:prstGeom prst="rect">
            <a:avLst/>
          </a:prstGeom>
          <a:noFill/>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468313" y="5805488"/>
            <a:ext cx="6002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CC"/>
                </a:solidFill>
              </a:rPr>
              <a:t>h</a:t>
            </a:r>
            <a:r>
              <a:rPr lang="it-IT" baseline="-25000" dirty="0">
                <a:solidFill>
                  <a:srgbClr val="CC00CC"/>
                </a:solidFill>
              </a:rPr>
              <a:t>0</a:t>
            </a:r>
            <a:r>
              <a:rPr lang="it-IT" dirty="0">
                <a:solidFill>
                  <a:srgbClr val="CC00CC"/>
                </a:solidFill>
              </a:rPr>
              <a:t> = </a:t>
            </a:r>
            <a:r>
              <a:rPr lang="it-IT" dirty="0" smtClean="0">
                <a:solidFill>
                  <a:srgbClr val="CC00CC"/>
                </a:solidFill>
              </a:rPr>
              <a:t>55.86 </a:t>
            </a:r>
            <a:r>
              <a:rPr lang="it-IT" dirty="0">
                <a:solidFill>
                  <a:srgbClr val="CC00CC"/>
                </a:solidFill>
              </a:rPr>
              <a:t>m, </a:t>
            </a:r>
            <a:r>
              <a:rPr lang="el-GR" dirty="0">
                <a:solidFill>
                  <a:srgbClr val="CC00CC"/>
                </a:solidFill>
                <a:cs typeface="Arial" pitchFamily="34" charset="0"/>
              </a:rPr>
              <a:t>θ</a:t>
            </a:r>
            <a:r>
              <a:rPr lang="it-IT" dirty="0">
                <a:solidFill>
                  <a:srgbClr val="CC00CC"/>
                </a:solidFill>
                <a:cs typeface="Arial" pitchFamily="34" charset="0"/>
              </a:rPr>
              <a:t> = </a:t>
            </a:r>
            <a:r>
              <a:rPr lang="it-IT" dirty="0" smtClean="0">
                <a:solidFill>
                  <a:srgbClr val="CC00CC"/>
                </a:solidFill>
                <a:cs typeface="Arial" pitchFamily="34" charset="0"/>
              </a:rPr>
              <a:t>3° 59.4’ </a:t>
            </a:r>
            <a:r>
              <a:rPr lang="it-IT" dirty="0">
                <a:solidFill>
                  <a:srgbClr val="CC00CC"/>
                </a:solidFill>
                <a:latin typeface=""/>
                <a:cs typeface="Arial" pitchFamily="34" charset="0"/>
              </a:rPr>
              <a:t>→ t = ?  </a:t>
            </a:r>
            <a:r>
              <a:rPr lang="el-GR" dirty="0">
                <a:solidFill>
                  <a:srgbClr val="CC00CC"/>
                </a:solidFill>
                <a:latin typeface=""/>
                <a:cs typeface="Arial" pitchFamily="34" charset="0"/>
              </a:rPr>
              <a:t>Δ</a:t>
            </a:r>
            <a:r>
              <a:rPr lang="it-IT" dirty="0">
                <a:solidFill>
                  <a:srgbClr val="CC00CC"/>
                </a:solidFill>
                <a:latin typeface=""/>
                <a:cs typeface="Arial" pitchFamily="34" charset="0"/>
              </a:rPr>
              <a:t>x alla base = ?</a:t>
            </a:r>
            <a:r>
              <a:rPr lang="it-IT" dirty="0">
                <a:solidFill>
                  <a:srgbClr val="CC00CC"/>
                </a:solidFill>
              </a:rPr>
              <a:t> </a:t>
            </a:r>
          </a:p>
        </p:txBody>
      </p:sp>
      <p:sp>
        <p:nvSpPr>
          <p:cNvPr id="225295" name="Text Box 15"/>
          <p:cNvSpPr txBox="1">
            <a:spLocks noChangeArrowheads="1"/>
          </p:cNvSpPr>
          <p:nvPr/>
        </p:nvSpPr>
        <p:spPr bwMode="auto">
          <a:xfrm>
            <a:off x="466725" y="6159500"/>
            <a:ext cx="2882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t = 3.38 s    </a:t>
            </a:r>
            <a:r>
              <a:rPr lang="el-GR" dirty="0">
                <a:cs typeface="Arial" pitchFamily="34" charset="0"/>
              </a:rPr>
              <a:t>Δ</a:t>
            </a:r>
            <a:r>
              <a:rPr lang="it-IT" dirty="0">
                <a:cs typeface="Arial" pitchFamily="34" charset="0"/>
              </a:rPr>
              <a:t>x = </a:t>
            </a:r>
            <a:r>
              <a:rPr lang="it-IT" dirty="0" smtClean="0">
                <a:cs typeface="Arial" pitchFamily="34" charset="0"/>
              </a:rPr>
              <a:t>3.90 </a:t>
            </a:r>
            <a:r>
              <a:rPr lang="it-IT" dirty="0">
                <a:cs typeface="Arial" pitchFamily="34" charset="0"/>
              </a:rPr>
              <a:t>m</a:t>
            </a:r>
            <a:endParaRPr lang="el-GR" dirty="0">
              <a:cs typeface="Arial" pitchFamily="34" charset="0"/>
            </a:endParaRPr>
          </a:p>
        </p:txBody>
      </p:sp>
      <p:sp>
        <p:nvSpPr>
          <p:cNvPr id="225296" name="Line 16"/>
          <p:cNvSpPr>
            <a:spLocks noChangeShapeType="1"/>
          </p:cNvSpPr>
          <p:nvPr/>
        </p:nvSpPr>
        <p:spPr bwMode="auto">
          <a:xfrm>
            <a:off x="2085975" y="5157788"/>
            <a:ext cx="6858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 calcmode="lin" valueType="num">
                                      <p:cBhvr additive="base">
                                        <p:cTn id="7" dur="500" fill="hold"/>
                                        <p:tgtEl>
                                          <p:spTgt spid="225294"/>
                                        </p:tgtEl>
                                        <p:attrNameLst>
                                          <p:attrName>ppt_x</p:attrName>
                                        </p:attrNameLst>
                                      </p:cBhvr>
                                      <p:tavLst>
                                        <p:tav tm="0">
                                          <p:val>
                                            <p:strVal val="#ppt_x"/>
                                          </p:val>
                                        </p:tav>
                                        <p:tav tm="100000">
                                          <p:val>
                                            <p:strVal val="#ppt_x"/>
                                          </p:val>
                                        </p:tav>
                                      </p:tavLst>
                                    </p:anim>
                                    <p:anim calcmode="lin" valueType="num">
                                      <p:cBhvr additive="base">
                                        <p:cTn id="8" dur="500" fill="hold"/>
                                        <p:tgtEl>
                                          <p:spTgt spid="225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5295"/>
                                        </p:tgtEl>
                                        <p:attrNameLst>
                                          <p:attrName>style.visibility</p:attrName>
                                        </p:attrNameLst>
                                      </p:cBhvr>
                                      <p:to>
                                        <p:strVal val="visible"/>
                                      </p:to>
                                    </p:set>
                                    <p:animEffect transition="in" filter="diamond(in)">
                                      <p:cBhvr>
                                        <p:cTn id="13" dur="2000"/>
                                        <p:tgtEl>
                                          <p:spTgt spid="225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P spid="2252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E6126DD8-46B3-4746-9D83-4A5A1B2A2DF1}" type="slidenum">
              <a:rPr lang="en-US"/>
              <a:pPr/>
              <a:t>18</a:t>
            </a:fld>
            <a:endParaRPr lang="en-US"/>
          </a:p>
        </p:txBody>
      </p:sp>
      <p:sp>
        <p:nvSpPr>
          <p:cNvPr id="226306" name="Rectangle 2"/>
          <p:cNvSpPr>
            <a:spLocks noGrp="1" noChangeArrowheads="1"/>
          </p:cNvSpPr>
          <p:nvPr>
            <p:ph type="title"/>
          </p:nvPr>
        </p:nvSpPr>
        <p:spPr/>
        <p:txBody>
          <a:bodyPr/>
          <a:lstStyle/>
          <a:p>
            <a:r>
              <a:rPr lang="it-IT" sz="2800"/>
              <a:t>Moti in una dimensione</a:t>
            </a:r>
          </a:p>
        </p:txBody>
      </p:sp>
      <p:sp>
        <p:nvSpPr>
          <p:cNvPr id="226307" name="Rectangle 3"/>
          <p:cNvSpPr>
            <a:spLocks noGrp="1" noChangeArrowheads="1"/>
          </p:cNvSpPr>
          <p:nvPr>
            <p:ph type="body" idx="1"/>
          </p:nvPr>
        </p:nvSpPr>
        <p:spPr>
          <a:xfrm>
            <a:off x="468313" y="1125538"/>
            <a:ext cx="8229600" cy="4784725"/>
          </a:xfrm>
        </p:spPr>
        <p:txBody>
          <a:bodyPr/>
          <a:lstStyle/>
          <a:p>
            <a:pPr>
              <a:buFont typeface="Arial" pitchFamily="34" charset="0"/>
              <a:buChar char="–"/>
            </a:pPr>
            <a:r>
              <a:rPr lang="it-IT" sz="2800">
                <a:solidFill>
                  <a:schemeClr val="accent2"/>
                </a:solidFill>
              </a:rPr>
              <a:t>vario                               a = a(t)</a:t>
            </a:r>
            <a:r>
              <a:rPr lang="it-IT" sz="2800"/>
              <a:t>  </a:t>
            </a:r>
          </a:p>
          <a:p>
            <a:pPr>
              <a:buFont typeface="Arial" pitchFamily="34" charset="0"/>
              <a:buNone/>
            </a:pPr>
            <a:r>
              <a:rPr lang="it-IT" sz="2800"/>
              <a:t>	se   </a:t>
            </a:r>
            <a:r>
              <a:rPr lang="it-IT" sz="2800">
                <a:solidFill>
                  <a:srgbClr val="CC3300"/>
                </a:solidFill>
              </a:rPr>
              <a:t>av &gt; 0 accelerato</a:t>
            </a:r>
            <a:r>
              <a:rPr lang="it-IT" sz="2800"/>
              <a:t>    </a:t>
            </a:r>
            <a:r>
              <a:rPr lang="it-IT" sz="2800">
                <a:solidFill>
                  <a:srgbClr val="006600"/>
                </a:solidFill>
              </a:rPr>
              <a:t>(av &lt; 0 decelerato)</a:t>
            </a:r>
          </a:p>
          <a:p>
            <a:pPr>
              <a:buFont typeface="Arial" pitchFamily="34" charset="0"/>
              <a:buChar char="–"/>
            </a:pPr>
            <a:r>
              <a:rPr lang="it-IT" sz="2800">
                <a:solidFill>
                  <a:srgbClr val="FF3300"/>
                </a:solidFill>
              </a:rPr>
              <a:t>uniforme                         a = 0;   v = cost</a:t>
            </a:r>
            <a:r>
              <a:rPr lang="it-IT" sz="2800"/>
              <a:t>  </a:t>
            </a:r>
          </a:p>
          <a:p>
            <a:pPr>
              <a:buFont typeface="Arial" pitchFamily="34" charset="0"/>
              <a:buChar char="–"/>
            </a:pPr>
            <a:r>
              <a:rPr lang="it-IT" sz="2800"/>
              <a:t>uniformemente accel.    a  = cost = a</a:t>
            </a:r>
            <a:r>
              <a:rPr lang="it-IT" sz="2800" baseline="-25000"/>
              <a:t>0</a:t>
            </a:r>
            <a:r>
              <a:rPr lang="it-IT" sz="2800"/>
              <a:t>;   v = v(t)  </a:t>
            </a:r>
          </a:p>
          <a:p>
            <a:pPr>
              <a:buFont typeface="Arial" pitchFamily="34" charset="0"/>
              <a:buNone/>
            </a:pPr>
            <a:r>
              <a:rPr lang="it-IT" sz="2800"/>
              <a:t>	dalle 2 eq. per x(t) e v(t) si può eliminare il parametro t, per es. dalla 2</a:t>
            </a:r>
            <a:r>
              <a:rPr lang="it-IT" sz="2800" baseline="30000"/>
              <a:t>a</a:t>
            </a:r>
            <a:r>
              <a:rPr lang="it-IT" sz="2800"/>
              <a:t>,</a:t>
            </a:r>
          </a:p>
          <a:p>
            <a:pPr>
              <a:buFont typeface="Arial" pitchFamily="34" charset="0"/>
              <a:buNone/>
            </a:pPr>
            <a:r>
              <a:rPr lang="it-IT" sz="2800"/>
              <a:t>	</a:t>
            </a:r>
            <a:r>
              <a:rPr lang="it-IT" sz="2800">
                <a:solidFill>
                  <a:srgbClr val="008000"/>
                </a:solidFill>
              </a:rPr>
              <a:t>t = (v(t)-v</a:t>
            </a:r>
            <a:r>
              <a:rPr lang="it-IT" sz="2800" baseline="-25000">
                <a:solidFill>
                  <a:srgbClr val="008000"/>
                </a:solidFill>
              </a:rPr>
              <a:t>0</a:t>
            </a:r>
            <a:r>
              <a:rPr lang="it-IT" sz="2800">
                <a:solidFill>
                  <a:srgbClr val="008000"/>
                </a:solidFill>
              </a:rPr>
              <a:t>)/a</a:t>
            </a:r>
            <a:r>
              <a:rPr lang="it-IT" sz="2800" baseline="-25000">
                <a:solidFill>
                  <a:srgbClr val="008000"/>
                </a:solidFill>
              </a:rPr>
              <a:t>0</a:t>
            </a:r>
          </a:p>
          <a:p>
            <a:pPr>
              <a:buFont typeface="Arial" pitchFamily="34" charset="0"/>
              <a:buNone/>
            </a:pPr>
            <a:r>
              <a:rPr lang="it-IT" sz="2800"/>
              <a:t>	e sostituendo nella 1</a:t>
            </a:r>
            <a:r>
              <a:rPr lang="it-IT" sz="2800" baseline="30000"/>
              <a:t>a</a:t>
            </a:r>
          </a:p>
          <a:p>
            <a:pPr>
              <a:buFont typeface="Arial" pitchFamily="34" charset="0"/>
              <a:buNone/>
            </a:pPr>
            <a:r>
              <a:rPr lang="it-IT" sz="2800"/>
              <a:t>	x(t) = x</a:t>
            </a:r>
            <a:r>
              <a:rPr lang="it-IT" sz="2800" baseline="-25000"/>
              <a:t>0</a:t>
            </a:r>
            <a:r>
              <a:rPr lang="it-IT" sz="2800"/>
              <a:t> + v</a:t>
            </a:r>
            <a:r>
              <a:rPr lang="it-IT" sz="2800" baseline="-25000"/>
              <a:t>0</a:t>
            </a:r>
            <a:r>
              <a:rPr lang="it-IT" sz="2800">
                <a:solidFill>
                  <a:schemeClr val="accent2"/>
                </a:solidFill>
              </a:rPr>
              <a:t>(v(t)-v</a:t>
            </a:r>
            <a:r>
              <a:rPr lang="it-IT" sz="2800" baseline="-25000">
                <a:solidFill>
                  <a:schemeClr val="accent2"/>
                </a:solidFill>
              </a:rPr>
              <a:t>0</a:t>
            </a:r>
            <a:r>
              <a:rPr lang="it-IT" sz="2800">
                <a:solidFill>
                  <a:schemeClr val="accent2"/>
                </a:solidFill>
              </a:rPr>
              <a:t>)/a</a:t>
            </a:r>
            <a:r>
              <a:rPr lang="it-IT" sz="2800" baseline="-25000">
                <a:solidFill>
                  <a:schemeClr val="accent2"/>
                </a:solidFill>
              </a:rPr>
              <a:t>0</a:t>
            </a:r>
            <a:r>
              <a:rPr lang="it-IT" sz="2800"/>
              <a:t> + </a:t>
            </a:r>
            <a:r>
              <a:rPr lang="en-US" sz="2800">
                <a:cs typeface="Arial" pitchFamily="34" charset="0"/>
              </a:rPr>
              <a:t>½</a:t>
            </a:r>
            <a:r>
              <a:rPr lang="it-IT" sz="2800"/>
              <a:t>a</a:t>
            </a:r>
            <a:r>
              <a:rPr lang="it-IT" sz="2800" baseline="-25000"/>
              <a:t>0</a:t>
            </a:r>
            <a:r>
              <a:rPr lang="it-IT" sz="2800">
                <a:solidFill>
                  <a:srgbClr val="CC3300"/>
                </a:solidFill>
              </a:rPr>
              <a:t>[(v(t)-v</a:t>
            </a:r>
            <a:r>
              <a:rPr lang="it-IT" sz="2800" baseline="-25000">
                <a:solidFill>
                  <a:srgbClr val="CC3300"/>
                </a:solidFill>
              </a:rPr>
              <a:t>0</a:t>
            </a:r>
            <a:r>
              <a:rPr lang="it-IT" sz="2800">
                <a:solidFill>
                  <a:srgbClr val="CC3300"/>
                </a:solidFill>
              </a:rPr>
              <a:t>)/a</a:t>
            </a:r>
            <a:r>
              <a:rPr lang="it-IT" sz="2800" baseline="-25000">
                <a:solidFill>
                  <a:srgbClr val="CC3300"/>
                </a:solidFill>
              </a:rPr>
              <a:t>0</a:t>
            </a:r>
            <a:r>
              <a:rPr lang="it-IT" sz="2800">
                <a:solidFill>
                  <a:srgbClr val="CC3300"/>
                </a:solidFill>
              </a:rPr>
              <a:t>]</a:t>
            </a:r>
            <a:r>
              <a:rPr lang="it-IT" sz="2800" baseline="30000">
                <a:solidFill>
                  <a:srgbClr val="CC3300"/>
                </a:solidFill>
              </a:rPr>
              <a:t>2</a:t>
            </a:r>
            <a:r>
              <a:rPr lang="it-IT" sz="2800"/>
              <a:t> </a:t>
            </a:r>
          </a:p>
        </p:txBody>
      </p:sp>
      <p:sp>
        <p:nvSpPr>
          <p:cNvPr id="226308" name="Text Box 4"/>
          <p:cNvSpPr txBox="1">
            <a:spLocks noChangeArrowheads="1"/>
          </p:cNvSpPr>
          <p:nvPr/>
        </p:nvSpPr>
        <p:spPr bwMode="auto">
          <a:xfrm>
            <a:off x="6227763" y="1196975"/>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folHlink"/>
                </a:solidFill>
              </a:rPr>
              <a:t>(il più generale)</a:t>
            </a:r>
          </a:p>
        </p:txBody>
      </p:sp>
      <p:sp>
        <p:nvSpPr>
          <p:cNvPr id="226312" name="Line 8"/>
          <p:cNvSpPr>
            <a:spLocks noChangeShapeType="1"/>
          </p:cNvSpPr>
          <p:nvPr/>
        </p:nvSpPr>
        <p:spPr bwMode="auto">
          <a:xfrm>
            <a:off x="2843213" y="580548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Text Box 9"/>
          <p:cNvSpPr txBox="1">
            <a:spLocks noChangeArrowheads="1"/>
          </p:cNvSpPr>
          <p:nvPr/>
        </p:nvSpPr>
        <p:spPr bwMode="auto">
          <a:xfrm>
            <a:off x="3419475" y="58769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6314" name="Line 10"/>
          <p:cNvSpPr>
            <a:spLocks noChangeShapeType="1"/>
          </p:cNvSpPr>
          <p:nvPr/>
        </p:nvSpPr>
        <p:spPr bwMode="auto">
          <a:xfrm>
            <a:off x="5580063" y="5805488"/>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5" name="Text Box 11"/>
          <p:cNvSpPr txBox="1">
            <a:spLocks noChangeArrowheads="1"/>
          </p:cNvSpPr>
          <p:nvPr/>
        </p:nvSpPr>
        <p:spPr bwMode="auto">
          <a:xfrm>
            <a:off x="6227763" y="5876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t</a:t>
            </a:r>
            <a:r>
              <a:rPr lang="it-IT" baseline="30000">
                <a:solidFill>
                  <a:srgbClr val="CC3300"/>
                </a:solidFill>
              </a:rPr>
              <a:t>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56CC654A-109B-4736-A60B-9D599B2B82CA}" type="slidenum">
              <a:rPr lang="en-US"/>
              <a:pPr/>
              <a:t>19</a:t>
            </a:fld>
            <a:endParaRPr lang="en-US"/>
          </a:p>
        </p:txBody>
      </p:sp>
      <p:sp>
        <p:nvSpPr>
          <p:cNvPr id="227330" name="Rectangle 2"/>
          <p:cNvSpPr>
            <a:spLocks noGrp="1" noChangeArrowheads="1"/>
          </p:cNvSpPr>
          <p:nvPr>
            <p:ph type="title"/>
          </p:nvPr>
        </p:nvSpPr>
        <p:spPr/>
        <p:txBody>
          <a:bodyPr/>
          <a:lstStyle/>
          <a:p>
            <a:r>
              <a:rPr lang="it-IT" sz="2400"/>
              <a:t>Una relazione importante per il moto unif. acc.</a:t>
            </a:r>
            <a:r>
              <a:rPr lang="it-IT" sz="3600"/>
              <a:t> </a:t>
            </a:r>
          </a:p>
        </p:txBody>
      </p:sp>
      <p:sp>
        <p:nvSpPr>
          <p:cNvPr id="227331" name="Rectangle 3"/>
          <p:cNvSpPr>
            <a:spLocks noGrp="1" noChangeArrowheads="1"/>
          </p:cNvSpPr>
          <p:nvPr>
            <p:ph type="body" idx="1"/>
          </p:nvPr>
        </p:nvSpPr>
        <p:spPr>
          <a:xfrm>
            <a:off x="323850" y="1341438"/>
            <a:ext cx="8569325" cy="4784725"/>
          </a:xfrm>
        </p:spPr>
        <p:txBody>
          <a:bodyPr/>
          <a:lstStyle/>
          <a:p>
            <a:pPr>
              <a:buFontTx/>
              <a:buNone/>
            </a:pPr>
            <a:r>
              <a:rPr lang="it-IT" sz="2800" dirty="0"/>
              <a:t>x(t) = x</a:t>
            </a:r>
            <a:r>
              <a:rPr lang="it-IT" sz="2800" baseline="-25000" dirty="0"/>
              <a:t>0</a:t>
            </a:r>
            <a:r>
              <a:rPr lang="it-IT" sz="2800" dirty="0"/>
              <a:t> + v</a:t>
            </a:r>
            <a:r>
              <a:rPr lang="it-IT" sz="2800" baseline="-25000" dirty="0"/>
              <a:t>0</a:t>
            </a:r>
            <a:r>
              <a:rPr lang="it-IT" sz="2800" dirty="0"/>
              <a:t>v/a</a:t>
            </a:r>
            <a:r>
              <a:rPr lang="it-IT" sz="2800" baseline="-25000" dirty="0"/>
              <a:t>0</a:t>
            </a:r>
            <a:r>
              <a:rPr lang="it-IT" sz="2800" dirty="0"/>
              <a:t> - v</a:t>
            </a:r>
            <a:r>
              <a:rPr lang="it-IT" sz="2800" baseline="-25000" dirty="0"/>
              <a:t>0</a:t>
            </a:r>
            <a:r>
              <a:rPr lang="it-IT" sz="2800" baseline="30000" dirty="0"/>
              <a:t>2</a:t>
            </a:r>
            <a:r>
              <a:rPr lang="it-IT" sz="2800" dirty="0"/>
              <a:t>/a</a:t>
            </a:r>
            <a:r>
              <a:rPr lang="it-IT" sz="2800" baseline="-25000" dirty="0"/>
              <a:t>0 </a:t>
            </a:r>
            <a:r>
              <a:rPr lang="it-IT" sz="2800" dirty="0"/>
              <a:t>+ </a:t>
            </a:r>
            <a:r>
              <a:rPr lang="en-US" sz="2800" dirty="0">
                <a:cs typeface="Arial" pitchFamily="34" charset="0"/>
              </a:rPr>
              <a:t>½(v</a:t>
            </a:r>
            <a:r>
              <a:rPr lang="en-US" sz="2800" baseline="30000" dirty="0">
                <a:cs typeface="Arial" pitchFamily="34" charset="0"/>
              </a:rPr>
              <a:t>2</a:t>
            </a:r>
            <a:r>
              <a:rPr lang="en-US" sz="2800" dirty="0">
                <a:cs typeface="Arial" pitchFamily="34" charset="0"/>
              </a:rPr>
              <a:t> – 2vv</a:t>
            </a:r>
            <a:r>
              <a:rPr lang="en-US" sz="2800" baseline="-25000" dirty="0">
                <a:cs typeface="Arial" pitchFamily="34" charset="0"/>
              </a:rPr>
              <a:t>0</a:t>
            </a:r>
            <a:r>
              <a:rPr lang="en-US" sz="2800" dirty="0">
                <a:cs typeface="Arial" pitchFamily="34" charset="0"/>
              </a:rPr>
              <a: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buFontTx/>
              <a:buNone/>
            </a:pPr>
            <a:r>
              <a:rPr lang="en-US" sz="2800" dirty="0">
                <a:cs typeface="Arial" pitchFamily="34" charset="0"/>
              </a:rPr>
              <a:t>      = x</a:t>
            </a:r>
            <a:r>
              <a:rPr lang="en-US" sz="2800" baseline="-25000" dirty="0">
                <a:cs typeface="Arial" pitchFamily="34" charset="0"/>
              </a:rPr>
              <a:t>0</a:t>
            </a:r>
            <a:r>
              <a:rPr lang="en-US" sz="2800" dirty="0">
                <a:cs typeface="Arial" pitchFamily="34" charset="0"/>
              </a:rPr>
              <a:t> - ½ </a:t>
            </a:r>
            <a:r>
              <a:rPr lang="it-IT" sz="2800" dirty="0"/>
              <a:t>v</a:t>
            </a:r>
            <a:r>
              <a:rPr lang="it-IT" sz="2800" baseline="-25000" dirty="0"/>
              <a:t>0</a:t>
            </a:r>
            <a:r>
              <a:rPr lang="it-IT" sz="2800" baseline="30000" dirty="0"/>
              <a:t>2</a:t>
            </a:r>
            <a:r>
              <a:rPr lang="it-IT" sz="2800" dirty="0"/>
              <a:t>/a</a:t>
            </a:r>
            <a:r>
              <a:rPr lang="it-IT" sz="2800" baseline="-25000" dirty="0"/>
              <a:t>0</a:t>
            </a:r>
            <a:r>
              <a:rPr lang="en-US" sz="2800" dirty="0">
                <a:cs typeface="Arial" pitchFamily="34" charset="0"/>
              </a:rPr>
              <a:t> + ½ </a:t>
            </a:r>
            <a:r>
              <a:rPr lang="it-IT" sz="2800" dirty="0"/>
              <a:t>v</a:t>
            </a:r>
            <a:r>
              <a:rPr lang="it-IT" sz="2800" baseline="30000" dirty="0"/>
              <a:t>2</a:t>
            </a:r>
            <a:r>
              <a:rPr lang="it-IT" sz="2800" dirty="0"/>
              <a:t>(t)/a</a:t>
            </a:r>
            <a:r>
              <a:rPr lang="it-IT" sz="2800" baseline="-25000" dirty="0"/>
              <a:t>0 </a:t>
            </a:r>
            <a:r>
              <a:rPr lang="it-IT" sz="2800" dirty="0"/>
              <a:t>= x</a:t>
            </a:r>
            <a:r>
              <a:rPr lang="it-IT" sz="2800" baseline="-25000" dirty="0"/>
              <a:t>0</a:t>
            </a:r>
            <a:r>
              <a:rPr lang="it-IT" sz="2800" dirty="0"/>
              <a:t> + </a:t>
            </a:r>
            <a:r>
              <a:rPr lang="en-US" sz="2800" dirty="0">
                <a:cs typeface="Arial" pitchFamily="34" charset="0"/>
              </a:rPr>
              <a:t>½(v</a:t>
            </a:r>
            <a:r>
              <a:rPr lang="en-US" sz="2800" baseline="30000" dirty="0">
                <a:cs typeface="Arial" pitchFamily="34" charset="0"/>
              </a:rPr>
              <a:t>2</a:t>
            </a:r>
            <a:r>
              <a:rPr lang="en-US" sz="2800" dirty="0">
                <a:cs typeface="Arial" pitchFamily="34" charset="0"/>
              </a:rPr>
              <a:t>(t)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spcAft>
                <a:spcPct val="30000"/>
              </a:spcAft>
              <a:buFontTx/>
              <a:buNone/>
            </a:pPr>
            <a:r>
              <a:rPr lang="en-US" sz="2800" dirty="0" err="1">
                <a:cs typeface="Arial" pitchFamily="34" charset="0"/>
              </a:rPr>
              <a:t>che</a:t>
            </a:r>
            <a:r>
              <a:rPr lang="en-US" sz="2800" dirty="0">
                <a:cs typeface="Arial" pitchFamily="34" charset="0"/>
              </a:rPr>
              <a:t> </a:t>
            </a:r>
            <a:r>
              <a:rPr lang="en-US" sz="2800" dirty="0" err="1">
                <a:cs typeface="Arial" pitchFamily="34" charset="0"/>
              </a:rPr>
              <a:t>può</a:t>
            </a:r>
            <a:r>
              <a:rPr lang="en-US" sz="2800" dirty="0">
                <a:cs typeface="Arial" pitchFamily="34" charset="0"/>
              </a:rPr>
              <a:t> </a:t>
            </a:r>
            <a:r>
              <a:rPr lang="en-US" sz="2800" dirty="0" err="1">
                <a:cs typeface="Arial" pitchFamily="34" charset="0"/>
              </a:rPr>
              <a:t>essere</a:t>
            </a:r>
            <a:r>
              <a:rPr lang="en-US" sz="2800" dirty="0">
                <a:cs typeface="Arial" pitchFamily="34" charset="0"/>
              </a:rPr>
              <a:t> </a:t>
            </a:r>
            <a:r>
              <a:rPr lang="en-US" sz="2800" dirty="0" err="1">
                <a:cs typeface="Arial" pitchFamily="34" charset="0"/>
              </a:rPr>
              <a:t>riscritta</a:t>
            </a:r>
            <a:endParaRPr lang="en-US" sz="2800" dirty="0">
              <a:cs typeface="Arial" pitchFamily="34" charset="0"/>
            </a:endParaRPr>
          </a:p>
          <a:p>
            <a:pPr>
              <a:buFontTx/>
              <a:buNone/>
            </a:pPr>
            <a:r>
              <a:rPr lang="en-US" sz="2800" dirty="0">
                <a:cs typeface="Arial" pitchFamily="34" charset="0"/>
              </a:rPr>
              <a:t>	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 v</a:t>
            </a:r>
            <a:r>
              <a:rPr lang="en-US" sz="2800" baseline="30000" dirty="0">
                <a:cs typeface="Arial" pitchFamily="34" charset="0"/>
              </a:rPr>
              <a:t>2</a:t>
            </a:r>
            <a:r>
              <a:rPr lang="en-US" sz="2800" dirty="0">
                <a:cs typeface="Arial" pitchFamily="34" charset="0"/>
              </a:rPr>
              <a:t>(t) - </a:t>
            </a:r>
            <a:r>
              <a:rPr lang="it-IT" sz="2800" dirty="0"/>
              <a:t>v</a:t>
            </a:r>
            <a:r>
              <a:rPr lang="it-IT" sz="2800" baseline="-25000" dirty="0"/>
              <a:t>0</a:t>
            </a:r>
            <a:r>
              <a:rPr lang="it-IT" sz="2800" baseline="30000" dirty="0"/>
              <a:t>2</a:t>
            </a:r>
            <a:r>
              <a:rPr lang="it-IT" sz="2800" dirty="0"/>
              <a:t> </a:t>
            </a:r>
          </a:p>
          <a:p>
            <a:pPr>
              <a:spcBef>
                <a:spcPct val="40000"/>
              </a:spcBef>
              <a:buFontTx/>
              <a:buNone/>
            </a:pPr>
            <a:r>
              <a:rPr lang="it-IT" sz="2800" dirty="0"/>
              <a:t>valida per </a:t>
            </a:r>
            <a:r>
              <a:rPr lang="it-IT" sz="2800" dirty="0">
                <a:solidFill>
                  <a:srgbClr val="FF3300"/>
                </a:solidFill>
              </a:rPr>
              <a:t>qualsiasi moto uniformemente </a:t>
            </a:r>
            <a:r>
              <a:rPr lang="it-IT" sz="2800" dirty="0" err="1">
                <a:solidFill>
                  <a:srgbClr val="FF3300"/>
                </a:solidFill>
              </a:rPr>
              <a:t>accel</a:t>
            </a:r>
            <a:r>
              <a:rPr lang="it-IT" sz="2800" dirty="0">
                <a:solidFill>
                  <a:srgbClr val="FF3300"/>
                </a:solidFill>
              </a:rPr>
              <a:t>.</a:t>
            </a:r>
            <a:r>
              <a:rPr lang="it-IT" sz="2800" dirty="0"/>
              <a:t> –</a:t>
            </a:r>
          </a:p>
          <a:p>
            <a:pPr>
              <a:buFontTx/>
              <a:buNone/>
            </a:pPr>
            <a:r>
              <a:rPr lang="it-IT" sz="2800" dirty="0"/>
              <a:t>intervengono esplicitamente solo </a:t>
            </a:r>
            <a:r>
              <a:rPr lang="it-IT" sz="2800" dirty="0">
                <a:solidFill>
                  <a:srgbClr val="CC00FF"/>
                </a:solidFill>
              </a:rPr>
              <a:t>lo spazio, la </a:t>
            </a:r>
          </a:p>
          <a:p>
            <a:pPr>
              <a:buFontTx/>
              <a:buNone/>
            </a:pPr>
            <a:r>
              <a:rPr lang="it-IT" sz="2800" dirty="0">
                <a:solidFill>
                  <a:srgbClr val="CC00FF"/>
                </a:solidFill>
              </a:rPr>
              <a:t>velocità e </a:t>
            </a:r>
            <a:r>
              <a:rPr lang="it-IT" sz="2800" dirty="0" smtClean="0">
                <a:solidFill>
                  <a:srgbClr val="CC00FF"/>
                </a:solidFill>
              </a:rPr>
              <a:t>l’accelerazione, per es. si ha </a:t>
            </a:r>
            <a:endParaRPr lang="it-IT" sz="2800" dirty="0">
              <a:solidFill>
                <a:srgbClr val="CC00FF"/>
              </a:solidFill>
            </a:endParaRPr>
          </a:p>
          <a:p>
            <a:pPr>
              <a:spcBef>
                <a:spcPct val="69000"/>
              </a:spcBef>
              <a:buFontTx/>
              <a:buNone/>
            </a:pPr>
            <a:r>
              <a:rPr lang="en-US" sz="2800" dirty="0"/>
              <a:t>              v(t) = </a:t>
            </a:r>
            <a:r>
              <a:rPr lang="en-US" sz="2800" dirty="0">
                <a:cs typeface="Arial" pitchFamily="34" charset="0"/>
              </a:rPr>
              <a:t>√ </a:t>
            </a:r>
            <a:r>
              <a:rPr lang="it-IT" sz="2800" dirty="0"/>
              <a:t>v</a:t>
            </a:r>
            <a:r>
              <a:rPr lang="it-IT" sz="2800" baseline="-25000" dirty="0"/>
              <a:t>0</a:t>
            </a:r>
            <a:r>
              <a:rPr lang="it-IT" sz="2800" baseline="30000" dirty="0"/>
              <a:t>2</a:t>
            </a:r>
            <a:r>
              <a:rPr lang="en-US" sz="2800" dirty="0"/>
              <a:t> + </a:t>
            </a:r>
            <a:r>
              <a:rPr lang="en-US" sz="2800" dirty="0">
                <a:cs typeface="Arial" pitchFamily="34" charset="0"/>
              </a:rPr>
              <a:t>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etc. </a:t>
            </a:r>
          </a:p>
        </p:txBody>
      </p:sp>
      <p:sp>
        <p:nvSpPr>
          <p:cNvPr id="227332" name="Line 4"/>
          <p:cNvSpPr>
            <a:spLocks noChangeShapeType="1"/>
          </p:cNvSpPr>
          <p:nvPr/>
        </p:nvSpPr>
        <p:spPr bwMode="auto">
          <a:xfrm>
            <a:off x="2195513" y="1412875"/>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3" name="Line 5"/>
          <p:cNvSpPr>
            <a:spLocks noChangeShapeType="1"/>
          </p:cNvSpPr>
          <p:nvPr/>
        </p:nvSpPr>
        <p:spPr bwMode="auto">
          <a:xfrm>
            <a:off x="5867400" y="1484313"/>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4" name="Text Box 6"/>
          <p:cNvSpPr txBox="1">
            <a:spLocks noChangeArrowheads="1"/>
          </p:cNvSpPr>
          <p:nvPr/>
        </p:nvSpPr>
        <p:spPr bwMode="auto">
          <a:xfrm>
            <a:off x="611188" y="2997200"/>
            <a:ext cx="4032250" cy="650875"/>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a:p>
            <a:endParaRPr lang="it-IT" sz="1800"/>
          </a:p>
        </p:txBody>
      </p:sp>
      <p:sp>
        <p:nvSpPr>
          <p:cNvPr id="227335" name="AutoShape 7"/>
          <p:cNvSpPr>
            <a:spLocks noChangeArrowheads="1"/>
          </p:cNvSpPr>
          <p:nvPr/>
        </p:nvSpPr>
        <p:spPr bwMode="auto">
          <a:xfrm>
            <a:off x="539750" y="5445125"/>
            <a:ext cx="865188" cy="360363"/>
          </a:xfrm>
          <a:prstGeom prst="rightArrow">
            <a:avLst>
              <a:gd name="adj1" fmla="val 50000"/>
              <a:gd name="adj2" fmla="val 60022"/>
            </a:avLst>
          </a:prstGeom>
          <a:solidFill>
            <a:srgbClr val="009900"/>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Line 8"/>
          <p:cNvSpPr>
            <a:spLocks noChangeShapeType="1"/>
          </p:cNvSpPr>
          <p:nvPr/>
        </p:nvSpPr>
        <p:spPr bwMode="auto">
          <a:xfrm>
            <a:off x="2878138" y="5389563"/>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t>fln - mar 2011</a:t>
            </a:r>
            <a:endParaRPr lang="en-US"/>
          </a:p>
        </p:txBody>
      </p:sp>
      <p:sp>
        <p:nvSpPr>
          <p:cNvPr id="29" name="Slide Number Placeholder 5"/>
          <p:cNvSpPr>
            <a:spLocks noGrp="1"/>
          </p:cNvSpPr>
          <p:nvPr>
            <p:ph type="sldNum" sz="quarter" idx="12"/>
          </p:nvPr>
        </p:nvSpPr>
        <p:spPr/>
        <p:txBody>
          <a:bodyPr/>
          <a:lstStyle/>
          <a:p>
            <a:fld id="{23441F4D-4DDD-449A-9C1B-16CA095D77D2}" type="slidenum">
              <a:rPr lang="en-US"/>
              <a:pPr/>
              <a:t>2</a:t>
            </a:fld>
            <a:endParaRPr lang="en-US"/>
          </a:p>
        </p:txBody>
      </p:sp>
      <p:sp>
        <p:nvSpPr>
          <p:cNvPr id="198658" name="Rectangle 2"/>
          <p:cNvSpPr>
            <a:spLocks noGrp="1" noChangeArrowheads="1"/>
          </p:cNvSpPr>
          <p:nvPr>
            <p:ph type="title"/>
          </p:nvPr>
        </p:nvSpPr>
        <p:spPr/>
        <p:txBody>
          <a:bodyPr/>
          <a:lstStyle/>
          <a:p>
            <a:r>
              <a:rPr lang="it-IT" sz="3200"/>
              <a:t>Preliminari: spazio &amp; tempo</a:t>
            </a:r>
          </a:p>
        </p:txBody>
      </p:sp>
      <p:sp>
        <p:nvSpPr>
          <p:cNvPr id="198660" name="Oval 4"/>
          <p:cNvSpPr>
            <a:spLocks noChangeArrowheads="1"/>
          </p:cNvSpPr>
          <p:nvPr/>
        </p:nvSpPr>
        <p:spPr bwMode="auto">
          <a:xfrm rot="2393224">
            <a:off x="1979613" y="1341438"/>
            <a:ext cx="3313112" cy="2232025"/>
          </a:xfrm>
          <a:prstGeom prst="ellipse">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1" name="Oval 5"/>
          <p:cNvSpPr>
            <a:spLocks noChangeArrowheads="1"/>
          </p:cNvSpPr>
          <p:nvPr/>
        </p:nvSpPr>
        <p:spPr bwMode="auto">
          <a:xfrm rot="-2569903">
            <a:off x="3276600" y="1341438"/>
            <a:ext cx="3025775" cy="223361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2" name="Text Box 6"/>
          <p:cNvSpPr txBox="1">
            <a:spLocks noChangeArrowheads="1"/>
          </p:cNvSpPr>
          <p:nvPr/>
        </p:nvSpPr>
        <p:spPr bwMode="auto">
          <a:xfrm>
            <a:off x="2535238" y="1982788"/>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198663" name="Text Box 7"/>
          <p:cNvSpPr txBox="1">
            <a:spLocks noChangeArrowheads="1"/>
          </p:cNvSpPr>
          <p:nvPr/>
        </p:nvSpPr>
        <p:spPr bwMode="auto">
          <a:xfrm>
            <a:off x="4932363" y="170021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198664" name="Oval 8"/>
          <p:cNvSpPr>
            <a:spLocks noChangeArrowheads="1"/>
          </p:cNvSpPr>
          <p:nvPr/>
        </p:nvSpPr>
        <p:spPr bwMode="auto">
          <a:xfrm>
            <a:off x="3851275" y="2565400"/>
            <a:ext cx="914400" cy="914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5" name="Line 9"/>
          <p:cNvSpPr>
            <a:spLocks noChangeShapeType="1"/>
          </p:cNvSpPr>
          <p:nvPr/>
        </p:nvSpPr>
        <p:spPr bwMode="auto">
          <a:xfrm flipH="1">
            <a:off x="4284663" y="2852738"/>
            <a:ext cx="1944687" cy="1444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6" name="Text Box 10"/>
          <p:cNvSpPr txBox="1">
            <a:spLocks noChangeArrowheads="1"/>
          </p:cNvSpPr>
          <p:nvPr/>
        </p:nvSpPr>
        <p:spPr bwMode="auto">
          <a:xfrm>
            <a:off x="6443663" y="2133600"/>
            <a:ext cx="1312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evento,</a:t>
            </a:r>
          </a:p>
          <a:p>
            <a:r>
              <a:rPr lang="it-IT">
                <a:solidFill>
                  <a:schemeClr val="accent2"/>
                </a:solidFill>
              </a:rPr>
              <a:t>fenomeno</a:t>
            </a:r>
          </a:p>
          <a:p>
            <a:r>
              <a:rPr lang="it-IT">
                <a:solidFill>
                  <a:schemeClr val="accent2"/>
                </a:solidFill>
              </a:rPr>
              <a:t>(massa,</a:t>
            </a:r>
          </a:p>
          <a:p>
            <a:r>
              <a:rPr lang="it-IT">
                <a:solidFill>
                  <a:schemeClr val="accent2"/>
                </a:solidFill>
              </a:rPr>
              <a:t>energia)</a:t>
            </a:r>
          </a:p>
        </p:txBody>
      </p:sp>
      <p:grpSp>
        <p:nvGrpSpPr>
          <p:cNvPr id="198677" name="Group 21"/>
          <p:cNvGrpSpPr>
            <a:grpSpLocks/>
          </p:cNvGrpSpPr>
          <p:nvPr/>
        </p:nvGrpSpPr>
        <p:grpSpPr bwMode="auto">
          <a:xfrm>
            <a:off x="539750" y="2636838"/>
            <a:ext cx="1874838" cy="2052637"/>
            <a:chOff x="340" y="1979"/>
            <a:chExt cx="1181" cy="1293"/>
          </a:xfrm>
        </p:grpSpPr>
        <p:sp>
          <p:nvSpPr>
            <p:cNvPr id="198667" name="Line 11"/>
            <p:cNvSpPr>
              <a:spLocks noChangeShapeType="1"/>
            </p:cNvSpPr>
            <p:nvPr/>
          </p:nvSpPr>
          <p:spPr bwMode="auto">
            <a:xfrm flipV="1">
              <a:off x="793" y="2069"/>
              <a:ext cx="0" cy="681"/>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8" name="Line 12"/>
            <p:cNvSpPr>
              <a:spLocks noChangeShapeType="1"/>
            </p:cNvSpPr>
            <p:nvPr/>
          </p:nvSpPr>
          <p:spPr bwMode="auto">
            <a:xfrm>
              <a:off x="793" y="2750"/>
              <a:ext cx="59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9" name="Line 13"/>
            <p:cNvSpPr>
              <a:spLocks noChangeShapeType="1"/>
            </p:cNvSpPr>
            <p:nvPr/>
          </p:nvSpPr>
          <p:spPr bwMode="auto">
            <a:xfrm flipH="1">
              <a:off x="340" y="2750"/>
              <a:ext cx="453" cy="317"/>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Text Box 14"/>
            <p:cNvSpPr txBox="1">
              <a:spLocks noChangeArrowheads="1"/>
            </p:cNvSpPr>
            <p:nvPr/>
          </p:nvSpPr>
          <p:spPr bwMode="auto">
            <a:xfrm>
              <a:off x="1325" y="27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x</a:t>
              </a:r>
            </a:p>
          </p:txBody>
        </p:sp>
        <p:sp>
          <p:nvSpPr>
            <p:cNvPr id="198671" name="Text Box 15"/>
            <p:cNvSpPr txBox="1">
              <a:spLocks noChangeArrowheads="1"/>
            </p:cNvSpPr>
            <p:nvPr/>
          </p:nvSpPr>
          <p:spPr bwMode="auto">
            <a:xfrm>
              <a:off x="476" y="197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y</a:t>
              </a:r>
            </a:p>
          </p:txBody>
        </p:sp>
        <p:sp>
          <p:nvSpPr>
            <p:cNvPr id="198672" name="Text Box 16"/>
            <p:cNvSpPr txBox="1">
              <a:spLocks noChangeArrowheads="1"/>
            </p:cNvSpPr>
            <p:nvPr/>
          </p:nvSpPr>
          <p:spPr bwMode="auto">
            <a:xfrm>
              <a:off x="521" y="3022"/>
              <a:ext cx="1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9900"/>
                  </a:solidFill>
                </a:rPr>
                <a:t>z</a:t>
              </a:r>
            </a:p>
          </p:txBody>
        </p:sp>
        <p:sp>
          <p:nvSpPr>
            <p:cNvPr id="198674" name="Text Box 18"/>
            <p:cNvSpPr txBox="1">
              <a:spLocks noChangeArrowheads="1"/>
            </p:cNvSpPr>
            <p:nvPr/>
          </p:nvSpPr>
          <p:spPr bwMode="auto">
            <a:xfrm>
              <a:off x="521" y="256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O</a:t>
              </a:r>
            </a:p>
          </p:txBody>
        </p:sp>
      </p:grpSp>
      <p:sp>
        <p:nvSpPr>
          <p:cNvPr id="198675" name="Text Box 19"/>
          <p:cNvSpPr txBox="1">
            <a:spLocks noChangeArrowheads="1"/>
          </p:cNvSpPr>
          <p:nvPr/>
        </p:nvSpPr>
        <p:spPr bwMode="auto">
          <a:xfrm>
            <a:off x="611188" y="4797425"/>
            <a:ext cx="1830387" cy="406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cs typeface="Arial" pitchFamily="34" charset="0"/>
              </a:rPr>
              <a:t>≤ 3 dimensioni</a:t>
            </a:r>
          </a:p>
        </p:txBody>
      </p:sp>
      <p:sp>
        <p:nvSpPr>
          <p:cNvPr id="198676" name="Text Box 20"/>
          <p:cNvSpPr txBox="1">
            <a:spLocks noChangeArrowheads="1"/>
          </p:cNvSpPr>
          <p:nvPr/>
        </p:nvSpPr>
        <p:spPr bwMode="auto">
          <a:xfrm>
            <a:off x="611188" y="5373688"/>
            <a:ext cx="3332162" cy="7112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 separazione |  non</a:t>
            </a:r>
          </a:p>
          <a:p>
            <a:r>
              <a:rPr lang="it-IT">
                <a:solidFill>
                  <a:srgbClr val="009900"/>
                </a:solidFill>
              </a:rPr>
              <a:t>- distanza        | coincidenza</a:t>
            </a:r>
          </a:p>
        </p:txBody>
      </p:sp>
      <p:grpSp>
        <p:nvGrpSpPr>
          <p:cNvPr id="198685" name="Group 29"/>
          <p:cNvGrpSpPr>
            <a:grpSpLocks/>
          </p:cNvGrpSpPr>
          <p:nvPr/>
        </p:nvGrpSpPr>
        <p:grpSpPr bwMode="auto">
          <a:xfrm>
            <a:off x="5508625" y="3716338"/>
            <a:ext cx="2592388" cy="506412"/>
            <a:chOff x="3470" y="2341"/>
            <a:chExt cx="1633" cy="319"/>
          </a:xfrm>
        </p:grpSpPr>
        <p:sp>
          <p:nvSpPr>
            <p:cNvPr id="198678" name="Line 22"/>
            <p:cNvSpPr>
              <a:spLocks noChangeShapeType="1"/>
            </p:cNvSpPr>
            <p:nvPr/>
          </p:nvSpPr>
          <p:spPr bwMode="auto">
            <a:xfrm>
              <a:off x="3969" y="2659"/>
              <a:ext cx="113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9" name="Line 23"/>
            <p:cNvSpPr>
              <a:spLocks noChangeShapeType="1"/>
            </p:cNvSpPr>
            <p:nvPr/>
          </p:nvSpPr>
          <p:spPr bwMode="auto">
            <a:xfrm>
              <a:off x="3470" y="2659"/>
              <a:ext cx="531" cy="1"/>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80" name="Text Box 24"/>
            <p:cNvSpPr txBox="1">
              <a:spLocks noChangeArrowheads="1"/>
            </p:cNvSpPr>
            <p:nvPr/>
          </p:nvSpPr>
          <p:spPr bwMode="auto">
            <a:xfrm>
              <a:off x="3878" y="234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0</a:t>
              </a:r>
            </a:p>
          </p:txBody>
        </p:sp>
        <p:sp>
          <p:nvSpPr>
            <p:cNvPr id="198681" name="Text Box 25"/>
            <p:cNvSpPr txBox="1">
              <a:spLocks noChangeArrowheads="1"/>
            </p:cNvSpPr>
            <p:nvPr/>
          </p:nvSpPr>
          <p:spPr bwMode="auto">
            <a:xfrm>
              <a:off x="4934" y="234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p>
          </p:txBody>
        </p:sp>
      </p:grpSp>
      <p:sp>
        <p:nvSpPr>
          <p:cNvPr id="198682" name="Text Box 26"/>
          <p:cNvSpPr txBox="1">
            <a:spLocks noChangeArrowheads="1"/>
          </p:cNvSpPr>
          <p:nvPr/>
        </p:nvSpPr>
        <p:spPr bwMode="auto">
          <a:xfrm>
            <a:off x="5724525" y="4437063"/>
            <a:ext cx="17049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dimensione</a:t>
            </a:r>
          </a:p>
        </p:txBody>
      </p:sp>
      <p:sp>
        <p:nvSpPr>
          <p:cNvPr id="198684" name="Text Box 28"/>
          <p:cNvSpPr txBox="1">
            <a:spLocks noChangeArrowheads="1"/>
          </p:cNvSpPr>
          <p:nvPr/>
        </p:nvSpPr>
        <p:spPr bwMode="auto">
          <a:xfrm>
            <a:off x="5724525" y="5084763"/>
            <a:ext cx="2790825" cy="1016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solidFill>
                  <a:srgbClr val="FF3300"/>
                </a:solidFill>
              </a:rPr>
              <a:t> prima/dopo  |  non</a:t>
            </a:r>
          </a:p>
          <a:p>
            <a:pPr>
              <a:buFontTx/>
              <a:buChar char="-"/>
            </a:pPr>
            <a:r>
              <a:rPr lang="it-IT">
                <a:solidFill>
                  <a:srgbClr val="FF3300"/>
                </a:solidFill>
              </a:rPr>
              <a:t> durata          | simulta-</a:t>
            </a:r>
          </a:p>
          <a:p>
            <a:pPr>
              <a:buFontTx/>
              <a:buChar char="-"/>
            </a:pPr>
            <a:r>
              <a:rPr lang="it-IT">
                <a:solidFill>
                  <a:srgbClr val="FF3300"/>
                </a:solidFill>
              </a:rPr>
              <a:t> intervallo      | neità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5E6A268C-9B66-4A73-BA31-79026953E578}" type="slidenum">
              <a:rPr lang="en-US"/>
              <a:pPr/>
              <a:t>20</a:t>
            </a:fld>
            <a:endParaRPr lang="en-US"/>
          </a:p>
        </p:txBody>
      </p:sp>
      <p:sp>
        <p:nvSpPr>
          <p:cNvPr id="228354" name="Rectangle 2"/>
          <p:cNvSpPr>
            <a:spLocks noGrp="1" noChangeArrowheads="1"/>
          </p:cNvSpPr>
          <p:nvPr>
            <p:ph type="title"/>
          </p:nvPr>
        </p:nvSpPr>
        <p:spPr/>
        <p:txBody>
          <a:bodyPr/>
          <a:lstStyle/>
          <a:p>
            <a:r>
              <a:rPr lang="it-IT" sz="2800"/>
              <a:t>Derivazione e integrazione</a:t>
            </a:r>
          </a:p>
        </p:txBody>
      </p:sp>
      <p:sp>
        <p:nvSpPr>
          <p:cNvPr id="228355" name="Rectangle 3"/>
          <p:cNvSpPr>
            <a:spLocks noGrp="1" noChangeArrowheads="1"/>
          </p:cNvSpPr>
          <p:nvPr>
            <p:ph type="body" idx="1"/>
          </p:nvPr>
        </p:nvSpPr>
        <p:spPr/>
        <p:txBody>
          <a:bodyPr/>
          <a:lstStyle/>
          <a:p>
            <a:r>
              <a:rPr lang="it-IT" sz="2800"/>
              <a:t>se conosco x(t)  =&gt;  v(t) =dx(t)/dt; a(t) = dv(t)/dt</a:t>
            </a:r>
          </a:p>
          <a:p>
            <a:r>
              <a:rPr lang="it-IT" sz="2800"/>
              <a:t>però nei problemi di meccanica (e non solo) si conosce l’accelerazione a = F/m (vedi 2</a:t>
            </a:r>
            <a:r>
              <a:rPr lang="it-IT" sz="2800" baseline="30000"/>
              <a:t>a</a:t>
            </a:r>
            <a:r>
              <a:rPr lang="it-IT" sz="2800"/>
              <a:t> legge della dinamica, F = ma, più avanti)</a:t>
            </a:r>
          </a:p>
          <a:p>
            <a:pPr>
              <a:buFontTx/>
              <a:buNone/>
            </a:pPr>
            <a:r>
              <a:rPr lang="it-IT" sz="2800"/>
              <a:t>	=&gt;   bisogna seguire il cammino inverso ed integrare</a:t>
            </a:r>
          </a:p>
          <a:p>
            <a:pPr>
              <a:buFontTx/>
              <a:buNone/>
            </a:pPr>
            <a:r>
              <a:rPr lang="it-IT" sz="2800"/>
              <a:t>		v(t) = </a:t>
            </a:r>
            <a:r>
              <a:rPr lang="it-IT" sz="2800">
                <a:cs typeface="Arial" pitchFamily="34" charset="0"/>
              </a:rPr>
              <a:t>∫</a:t>
            </a:r>
            <a:r>
              <a:rPr lang="it-IT" sz="2800" baseline="-25000">
                <a:cs typeface="Arial" pitchFamily="34" charset="0"/>
              </a:rPr>
              <a:t>0</a:t>
            </a:r>
            <a:r>
              <a:rPr lang="it-IT" sz="2800">
                <a:cs typeface="Arial" pitchFamily="34" charset="0"/>
              </a:rPr>
              <a:t>a(t)dt;     s(t) = ∫</a:t>
            </a:r>
            <a:r>
              <a:rPr lang="it-IT" sz="2800" baseline="-25000">
                <a:cs typeface="Arial" pitchFamily="34" charset="0"/>
              </a:rPr>
              <a:t>0</a:t>
            </a:r>
            <a:r>
              <a:rPr lang="it-IT" sz="2800">
                <a:cs typeface="Arial" pitchFamily="34" charset="0"/>
              </a:rPr>
              <a:t>v(t)dt</a:t>
            </a:r>
          </a:p>
          <a:p>
            <a:pPr>
              <a:buFontTx/>
              <a:buNone/>
            </a:pPr>
            <a:r>
              <a:rPr lang="it-IT" sz="2800">
                <a:cs typeface="Arial" pitchFamily="34" charset="0"/>
              </a:rPr>
              <a:t>	(questa operazione è stata fatta “di nascosto” nel ricavare le formule del moto uniformemente accelerato)</a:t>
            </a:r>
          </a:p>
        </p:txBody>
      </p:sp>
      <p:sp>
        <p:nvSpPr>
          <p:cNvPr id="228356" name="Line 4"/>
          <p:cNvSpPr>
            <a:spLocks noChangeShapeType="1"/>
          </p:cNvSpPr>
          <p:nvPr/>
        </p:nvSpPr>
        <p:spPr bwMode="auto">
          <a:xfrm>
            <a:off x="3419475" y="27813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7" name="Line 5"/>
          <p:cNvSpPr>
            <a:spLocks noChangeShapeType="1"/>
          </p:cNvSpPr>
          <p:nvPr/>
        </p:nvSpPr>
        <p:spPr bwMode="auto">
          <a:xfrm>
            <a:off x="428466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Text Box 6"/>
          <p:cNvSpPr txBox="1">
            <a:spLocks noChangeArrowheads="1"/>
          </p:cNvSpPr>
          <p:nvPr/>
        </p:nvSpPr>
        <p:spPr bwMode="auto">
          <a:xfrm>
            <a:off x="2411413"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59" name="Text Box 7"/>
          <p:cNvSpPr txBox="1">
            <a:spLocks noChangeArrowheads="1"/>
          </p:cNvSpPr>
          <p:nvPr/>
        </p:nvSpPr>
        <p:spPr bwMode="auto">
          <a:xfrm>
            <a:off x="5003800"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60" name="AutoShape 8"/>
          <p:cNvSpPr>
            <a:spLocks noChangeArrowheads="1"/>
          </p:cNvSpPr>
          <p:nvPr/>
        </p:nvSpPr>
        <p:spPr bwMode="auto">
          <a:xfrm>
            <a:off x="3419475" y="1449388"/>
            <a:ext cx="576263"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361" name="AutoShape 9"/>
          <p:cNvSpPr>
            <a:spLocks noChangeArrowheads="1"/>
          </p:cNvSpPr>
          <p:nvPr/>
        </p:nvSpPr>
        <p:spPr bwMode="auto">
          <a:xfrm>
            <a:off x="900113" y="3284538"/>
            <a:ext cx="576262"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71B82ACC-6A49-4D2F-9A34-26F63EB3CFBA}" type="slidenum">
              <a:rPr lang="en-US"/>
              <a:pPr/>
              <a:t>21</a:t>
            </a:fld>
            <a:endParaRPr lang="en-US"/>
          </a:p>
        </p:txBody>
      </p:sp>
      <p:sp>
        <p:nvSpPr>
          <p:cNvPr id="229378" name="Rectangle 2"/>
          <p:cNvSpPr>
            <a:spLocks noGrp="1" noChangeArrowheads="1"/>
          </p:cNvSpPr>
          <p:nvPr>
            <p:ph type="title"/>
          </p:nvPr>
        </p:nvSpPr>
        <p:spPr/>
        <p:txBody>
          <a:bodyPr/>
          <a:lstStyle/>
          <a:p>
            <a:r>
              <a:rPr lang="it-IT" sz="2800"/>
              <a:t>Qualche semplice regola</a:t>
            </a:r>
          </a:p>
        </p:txBody>
      </p:sp>
      <p:sp>
        <p:nvSpPr>
          <p:cNvPr id="229379" name="Rectangle 3"/>
          <p:cNvSpPr>
            <a:spLocks noGrp="1" noChangeArrowheads="1"/>
          </p:cNvSpPr>
          <p:nvPr>
            <p:ph type="body" idx="1"/>
          </p:nvPr>
        </p:nvSpPr>
        <p:spPr>
          <a:xfrm>
            <a:off x="323850" y="1125538"/>
            <a:ext cx="8569325" cy="5000625"/>
          </a:xfrm>
        </p:spPr>
        <p:txBody>
          <a:bodyPr/>
          <a:lstStyle/>
          <a:p>
            <a:pPr>
              <a:lnSpc>
                <a:spcPct val="80000"/>
              </a:lnSpc>
            </a:pPr>
            <a:r>
              <a:rPr lang="it-IT" sz="2800">
                <a:solidFill>
                  <a:srgbClr val="FF3300"/>
                </a:solidFill>
              </a:rPr>
              <a:t>la derivata di una costante è zero (d/dt)cost = 0 </a:t>
            </a:r>
            <a:r>
              <a:rPr lang="it-IT" sz="2800"/>
              <a:t> </a:t>
            </a:r>
            <a:r>
              <a:rPr lang="it-IT" sz="2800" b="1"/>
              <a:t>(</a:t>
            </a:r>
            <a:r>
              <a:rPr lang="it-IT" sz="2800" b="1">
                <a:solidFill>
                  <a:srgbClr val="009900"/>
                </a:solidFill>
              </a:rPr>
              <a:t>ma anche </a:t>
            </a:r>
            <a:r>
              <a:rPr lang="el-GR" sz="2800" b="1">
                <a:solidFill>
                  <a:srgbClr val="009900"/>
                </a:solidFill>
                <a:cs typeface="Arial" pitchFamily="34" charset="0"/>
              </a:rPr>
              <a:t>Δ</a:t>
            </a:r>
            <a:r>
              <a:rPr lang="it-IT" sz="2800" b="1">
                <a:solidFill>
                  <a:srgbClr val="009900"/>
                </a:solidFill>
                <a:cs typeface="Arial" pitchFamily="34" charset="0"/>
              </a:rPr>
              <a:t>(cost) = cost – cost = 0 ! </a:t>
            </a:r>
            <a:r>
              <a:rPr lang="it-IT" sz="2800" b="1">
                <a:cs typeface="Arial" pitchFamily="34" charset="0"/>
              </a:rPr>
              <a:t>)   </a:t>
            </a:r>
          </a:p>
          <a:p>
            <a:pPr>
              <a:lnSpc>
                <a:spcPct val="80000"/>
              </a:lnSpc>
              <a:buFontTx/>
              <a:buNone/>
            </a:pPr>
            <a:r>
              <a:rPr lang="it-IT" sz="2800" b="1">
                <a:cs typeface="Arial" pitchFamily="34" charset="0"/>
              </a:rPr>
              <a:t>    </a:t>
            </a:r>
            <a:r>
              <a:rPr lang="it-IT" sz="2800">
                <a:solidFill>
                  <a:srgbClr val="CC3300"/>
                </a:solidFill>
                <a:cs typeface="Arial" pitchFamily="34" charset="0"/>
              </a:rPr>
              <a:t>ad es.    dv</a:t>
            </a:r>
            <a:r>
              <a:rPr lang="it-IT" sz="2800" baseline="-25000">
                <a:solidFill>
                  <a:srgbClr val="CC3300"/>
                </a:solidFill>
                <a:cs typeface="Arial" pitchFamily="34" charset="0"/>
              </a:rPr>
              <a:t>0</a:t>
            </a:r>
            <a:r>
              <a:rPr lang="it-IT" sz="2800">
                <a:solidFill>
                  <a:srgbClr val="CC3300"/>
                </a:solidFill>
                <a:cs typeface="Arial" pitchFamily="34" charset="0"/>
              </a:rPr>
              <a:t>/dt = 0, ds</a:t>
            </a:r>
            <a:r>
              <a:rPr lang="it-IT" sz="2800" baseline="-25000">
                <a:solidFill>
                  <a:srgbClr val="CC3300"/>
                </a:solidFill>
                <a:cs typeface="Arial" pitchFamily="34" charset="0"/>
              </a:rPr>
              <a:t>0</a:t>
            </a:r>
            <a:r>
              <a:rPr lang="it-IT" sz="2800">
                <a:solidFill>
                  <a:srgbClr val="CC3300"/>
                </a:solidFill>
                <a:cs typeface="Arial" pitchFamily="34" charset="0"/>
              </a:rPr>
              <a:t>/dt = 0 etc. </a:t>
            </a:r>
          </a:p>
          <a:p>
            <a:pPr>
              <a:lnSpc>
                <a:spcPct val="80000"/>
              </a:lnSpc>
            </a:pPr>
            <a:r>
              <a:rPr lang="it-IT" sz="2800">
                <a:solidFill>
                  <a:srgbClr val="CC00FF"/>
                </a:solidFill>
                <a:cs typeface="Arial" pitchFamily="34" charset="0"/>
              </a:rPr>
              <a:t>una costante</a:t>
            </a:r>
            <a:r>
              <a:rPr lang="it-IT" sz="2800">
                <a:solidFill>
                  <a:srgbClr val="CC3300"/>
                </a:solidFill>
                <a:cs typeface="Arial" pitchFamily="34" charset="0"/>
              </a:rPr>
              <a:t> </a:t>
            </a:r>
            <a:r>
              <a:rPr lang="it-IT" sz="2800">
                <a:solidFill>
                  <a:srgbClr val="CC00FF"/>
                </a:solidFill>
                <a:cs typeface="Arial" pitchFamily="34" charset="0"/>
              </a:rPr>
              <a:t>può essere portata fuori dal segno di derivazione (e di integrazione)  </a:t>
            </a:r>
          </a:p>
          <a:p>
            <a:pPr>
              <a:lnSpc>
                <a:spcPct val="80000"/>
              </a:lnSpc>
              <a:buFontTx/>
              <a:buNone/>
            </a:pPr>
            <a:r>
              <a:rPr lang="it-IT" sz="2800">
                <a:solidFill>
                  <a:srgbClr val="CC00FF"/>
                </a:solidFill>
                <a:cs typeface="Arial" pitchFamily="34" charset="0"/>
              </a:rPr>
              <a:t>    ad es. d/dt(</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2</a:t>
            </a:r>
            <a:r>
              <a:rPr lang="it-IT" sz="2800">
                <a:solidFill>
                  <a:srgbClr val="CC00FF"/>
                </a:solidFill>
                <a:cs typeface="Arial" pitchFamily="34" charset="0"/>
              </a:rPr>
              <a:t>) = </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(d/dt)t</a:t>
            </a:r>
            <a:r>
              <a:rPr lang="it-IT" sz="2800" baseline="30000">
                <a:solidFill>
                  <a:srgbClr val="CC00FF"/>
                </a:solidFill>
                <a:cs typeface="Arial" pitchFamily="34" charset="0"/>
              </a:rPr>
              <a:t>2  </a:t>
            </a:r>
            <a:r>
              <a:rPr lang="it-IT" sz="2800">
                <a:solidFill>
                  <a:srgbClr val="CC00FF"/>
                </a:solidFill>
                <a:cs typeface="Arial" pitchFamily="34" charset="0"/>
              </a:rPr>
              <a:t>= 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   </a:t>
            </a:r>
            <a:r>
              <a:rPr lang="it-IT" sz="2800">
                <a:solidFill>
                  <a:srgbClr val="CC00FF"/>
                </a:solidFill>
                <a:cs typeface="Arial" pitchFamily="34" charset="0"/>
              </a:rPr>
              <a:t>etc.</a:t>
            </a:r>
          </a:p>
          <a:p>
            <a:pPr>
              <a:lnSpc>
                <a:spcPct val="80000"/>
              </a:lnSpc>
            </a:pPr>
            <a:r>
              <a:rPr lang="it-IT" sz="2800">
                <a:cs typeface="Arial" pitchFamily="34" charset="0"/>
              </a:rPr>
              <a:t>la derivata di t</a:t>
            </a:r>
            <a:r>
              <a:rPr lang="it-IT" sz="2800" baseline="30000">
                <a:cs typeface="Arial" pitchFamily="34" charset="0"/>
              </a:rPr>
              <a:t>1</a:t>
            </a:r>
            <a:r>
              <a:rPr lang="it-IT" sz="2800">
                <a:cs typeface="Arial" pitchFamily="34" charset="0"/>
              </a:rPr>
              <a:t> è (d/dt)t = 1t</a:t>
            </a:r>
            <a:r>
              <a:rPr lang="it-IT" sz="2800" baseline="30000">
                <a:cs typeface="Arial" pitchFamily="34" charset="0"/>
              </a:rPr>
              <a:t>0</a:t>
            </a:r>
            <a:r>
              <a:rPr lang="it-IT" sz="2800">
                <a:cs typeface="Arial" pitchFamily="34" charset="0"/>
              </a:rPr>
              <a:t> = 1</a:t>
            </a:r>
          </a:p>
          <a:p>
            <a:pPr>
              <a:lnSpc>
                <a:spcPct val="80000"/>
              </a:lnSpc>
              <a:buFontTx/>
              <a:buNone/>
            </a:pPr>
            <a:r>
              <a:rPr lang="it-IT" sz="2800">
                <a:cs typeface="Arial" pitchFamily="34" charset="0"/>
              </a:rPr>
              <a:t>	ad es.     d(v</a:t>
            </a:r>
            <a:r>
              <a:rPr lang="it-IT" sz="2800" baseline="-25000">
                <a:cs typeface="Arial" pitchFamily="34" charset="0"/>
              </a:rPr>
              <a:t>0 </a:t>
            </a:r>
            <a:r>
              <a:rPr lang="it-IT" sz="2800">
                <a:cs typeface="Arial" pitchFamily="34" charset="0"/>
              </a:rPr>
              <a:t>+ a</a:t>
            </a:r>
            <a:r>
              <a:rPr lang="it-IT" sz="2800" baseline="-25000">
                <a:cs typeface="Arial" pitchFamily="34" charset="0"/>
              </a:rPr>
              <a:t>0</a:t>
            </a:r>
            <a:r>
              <a:rPr lang="it-IT" sz="2800">
                <a:cs typeface="Arial" pitchFamily="34" charset="0"/>
              </a:rPr>
              <a:t>t)/dt = 0 + a</a:t>
            </a:r>
            <a:r>
              <a:rPr lang="it-IT" sz="2800" baseline="-25000">
                <a:cs typeface="Arial" pitchFamily="34" charset="0"/>
              </a:rPr>
              <a:t>0           </a:t>
            </a:r>
            <a:r>
              <a:rPr lang="it-IT" sz="2800">
                <a:cs typeface="Arial" pitchFamily="34" charset="0"/>
              </a:rPr>
              <a:t>etc.</a:t>
            </a:r>
          </a:p>
          <a:p>
            <a:pPr>
              <a:lnSpc>
                <a:spcPct val="80000"/>
              </a:lnSpc>
            </a:pPr>
            <a:r>
              <a:rPr lang="it-IT" sz="2800">
                <a:solidFill>
                  <a:schemeClr val="accent2"/>
                </a:solidFill>
                <a:cs typeface="Arial" pitchFamily="34" charset="0"/>
              </a:rPr>
              <a:t>l’integrale di una costante è una retta di pendenza costante</a:t>
            </a:r>
          </a:p>
          <a:p>
            <a:pPr>
              <a:lnSpc>
                <a:spcPct val="80000"/>
              </a:lnSpc>
              <a:buFontTx/>
              <a:buNone/>
            </a:pPr>
            <a:r>
              <a:rPr lang="it-IT" sz="2800">
                <a:solidFill>
                  <a:schemeClr val="accent2"/>
                </a:solidFill>
                <a:cs typeface="Arial" pitchFamily="34" charset="0"/>
              </a:rPr>
              <a:t>	ad es.   </a:t>
            </a:r>
            <a:r>
              <a:rPr lang="it-IT" sz="2800">
                <a:solidFill>
                  <a:schemeClr val="accent2"/>
                </a:solidFill>
              </a:rPr>
              <a:t>v(t) =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a</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a:t>
            </a:r>
            <a:r>
              <a:rPr lang="it-IT" sz="2800">
                <a:solidFill>
                  <a:schemeClr val="accent2"/>
                </a:solidFill>
                <a:cs typeface="Arial" pitchFamily="34" charset="0"/>
              </a:rPr>
              <a:t>[t]</a:t>
            </a:r>
            <a:r>
              <a:rPr lang="it-IT" sz="2800" baseline="-25000">
                <a:solidFill>
                  <a:schemeClr val="accent2"/>
                </a:solidFill>
                <a:cs typeface="Arial" pitchFamily="34" charset="0"/>
              </a:rPr>
              <a:t>0</a:t>
            </a:r>
            <a:r>
              <a:rPr lang="it-IT" sz="2800">
                <a:solidFill>
                  <a:schemeClr val="accent2"/>
                </a:solidFill>
                <a:cs typeface="Arial" pitchFamily="34" charset="0"/>
              </a:rPr>
              <a:t> = a</a:t>
            </a:r>
            <a:r>
              <a:rPr lang="it-IT" sz="2800" baseline="-25000">
                <a:solidFill>
                  <a:schemeClr val="accent2"/>
                </a:solidFill>
                <a:cs typeface="Arial" pitchFamily="34" charset="0"/>
              </a:rPr>
              <a:t>0</a:t>
            </a:r>
            <a:r>
              <a:rPr lang="it-IT" sz="2800">
                <a:solidFill>
                  <a:schemeClr val="accent2"/>
                </a:solidFill>
                <a:cs typeface="Arial" pitchFamily="34" charset="0"/>
              </a:rPr>
              <a:t>(t-0) = a</a:t>
            </a:r>
            <a:r>
              <a:rPr lang="it-IT" sz="2800" baseline="-25000">
                <a:solidFill>
                  <a:schemeClr val="accent2"/>
                </a:solidFill>
                <a:cs typeface="Arial" pitchFamily="34" charset="0"/>
              </a:rPr>
              <a:t>0</a:t>
            </a:r>
            <a:r>
              <a:rPr lang="it-IT" sz="2800">
                <a:solidFill>
                  <a:schemeClr val="accent2"/>
                </a:solidFill>
                <a:cs typeface="Arial" pitchFamily="34" charset="0"/>
              </a:rPr>
              <a:t>t</a:t>
            </a:r>
          </a:p>
          <a:p>
            <a:pPr>
              <a:lnSpc>
                <a:spcPct val="80000"/>
              </a:lnSpc>
            </a:pPr>
            <a:r>
              <a:rPr lang="it-IT" sz="2800">
                <a:cs typeface="Arial" pitchFamily="34" charset="0"/>
              </a:rPr>
              <a:t>l’integrale di t</a:t>
            </a:r>
            <a:r>
              <a:rPr lang="it-IT" sz="2800" baseline="30000">
                <a:cs typeface="Arial" pitchFamily="34" charset="0"/>
              </a:rPr>
              <a:t>1</a:t>
            </a:r>
            <a:r>
              <a:rPr lang="it-IT" sz="2800">
                <a:cs typeface="Arial" pitchFamily="34" charset="0"/>
              </a:rPr>
              <a:t> è t</a:t>
            </a:r>
            <a:r>
              <a:rPr lang="it-IT" sz="2800" baseline="30000">
                <a:cs typeface="Arial" pitchFamily="34" charset="0"/>
              </a:rPr>
              <a:t>2</a:t>
            </a:r>
            <a:r>
              <a:rPr lang="it-IT" sz="2800">
                <a:cs typeface="Arial" pitchFamily="34" charset="0"/>
              </a:rPr>
              <a:t>/2     etc.</a:t>
            </a:r>
            <a:endParaRPr lang="el-GR" sz="2800">
              <a:cs typeface="Arial" pitchFamily="34" charset="0"/>
            </a:endParaRPr>
          </a:p>
        </p:txBody>
      </p:sp>
      <p:sp>
        <p:nvSpPr>
          <p:cNvPr id="229380" name="Text Box 4"/>
          <p:cNvSpPr txBox="1">
            <a:spLocks noChangeArrowheads="1"/>
          </p:cNvSpPr>
          <p:nvPr/>
        </p:nvSpPr>
        <p:spPr bwMode="auto">
          <a:xfrm>
            <a:off x="2987675"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1" name="Text Box 5"/>
          <p:cNvSpPr txBox="1">
            <a:spLocks noChangeArrowheads="1"/>
          </p:cNvSpPr>
          <p:nvPr/>
        </p:nvSpPr>
        <p:spPr bwMode="auto">
          <a:xfrm>
            <a:off x="6084888" y="50133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2" name="Text Box 6"/>
          <p:cNvSpPr txBox="1">
            <a:spLocks noChangeArrowheads="1"/>
          </p:cNvSpPr>
          <p:nvPr/>
        </p:nvSpPr>
        <p:spPr bwMode="auto">
          <a:xfrm>
            <a:off x="4643438"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 mar 2011</a:t>
            </a:r>
            <a:endParaRPr lang="en-US"/>
          </a:p>
        </p:txBody>
      </p:sp>
      <p:sp>
        <p:nvSpPr>
          <p:cNvPr id="34" name="Slide Number Placeholder 5"/>
          <p:cNvSpPr>
            <a:spLocks noGrp="1"/>
          </p:cNvSpPr>
          <p:nvPr>
            <p:ph type="sldNum" sz="quarter" idx="12"/>
          </p:nvPr>
        </p:nvSpPr>
        <p:spPr/>
        <p:txBody>
          <a:bodyPr/>
          <a:lstStyle/>
          <a:p>
            <a:fld id="{6E1442F3-3E26-454A-B738-C1DAC83AEBC3}" type="slidenum">
              <a:rPr lang="en-US"/>
              <a:pPr/>
              <a:t>22</a:t>
            </a:fld>
            <a:endParaRPr lang="en-US"/>
          </a:p>
        </p:txBody>
      </p:sp>
      <p:sp>
        <p:nvSpPr>
          <p:cNvPr id="230402" name="Rectangle 2"/>
          <p:cNvSpPr>
            <a:spLocks noGrp="1" noChangeArrowheads="1"/>
          </p:cNvSpPr>
          <p:nvPr>
            <p:ph type="title"/>
          </p:nvPr>
        </p:nvSpPr>
        <p:spPr>
          <a:xfrm>
            <a:off x="1403350" y="260350"/>
            <a:ext cx="7561263" cy="574675"/>
          </a:xfrm>
        </p:spPr>
        <p:txBody>
          <a:bodyPr/>
          <a:lstStyle/>
          <a:p>
            <a:r>
              <a:rPr lang="it-IT" sz="2800"/>
              <a:t>L’interpretazione geometrica dell’integrazione.</a:t>
            </a:r>
          </a:p>
        </p:txBody>
      </p:sp>
      <p:sp>
        <p:nvSpPr>
          <p:cNvPr id="230403" name="Rectangle 3"/>
          <p:cNvSpPr>
            <a:spLocks noGrp="1" noChangeArrowheads="1"/>
          </p:cNvSpPr>
          <p:nvPr>
            <p:ph type="body" idx="1"/>
          </p:nvPr>
        </p:nvSpPr>
        <p:spPr>
          <a:xfrm>
            <a:off x="323850" y="1196975"/>
            <a:ext cx="8496300" cy="4929188"/>
          </a:xfrm>
        </p:spPr>
        <p:txBody>
          <a:bodyPr/>
          <a:lstStyle/>
          <a:p>
            <a:r>
              <a:rPr lang="it-IT" sz="2600"/>
              <a:t>l’integrazione corrisponde al calcolo dell’area sotto la curva descritta dalla funzione – a rigore è la somma delle aree dei rettangoli v</a:t>
            </a:r>
            <a:r>
              <a:rPr lang="it-IT" sz="2600" baseline="-25000"/>
              <a:t>1</a:t>
            </a:r>
            <a:r>
              <a:rPr lang="it-IT" sz="2600"/>
              <a:t>(t</a:t>
            </a:r>
            <a:r>
              <a:rPr lang="it-IT" sz="2600" baseline="-25000"/>
              <a:t>1</a:t>
            </a:r>
            <a:r>
              <a:rPr lang="it-IT" sz="2600"/>
              <a:t>)(t</a:t>
            </a:r>
            <a:r>
              <a:rPr lang="it-IT" sz="2600" baseline="-25000"/>
              <a:t>2</a:t>
            </a:r>
            <a:r>
              <a:rPr lang="it-IT" sz="2600"/>
              <a:t>-t</a:t>
            </a:r>
            <a:r>
              <a:rPr lang="it-IT" sz="2600" baseline="-25000"/>
              <a:t>1</a:t>
            </a:r>
            <a:r>
              <a:rPr lang="it-IT" sz="2600"/>
              <a:t>) quando  t</a:t>
            </a:r>
            <a:r>
              <a:rPr lang="it-IT" sz="2600" baseline="-25000"/>
              <a:t>2</a:t>
            </a:r>
            <a:r>
              <a:rPr lang="it-IT" sz="2600">
                <a:cs typeface="Arial" pitchFamily="34" charset="0"/>
              </a:rPr>
              <a:t>→t</a:t>
            </a:r>
            <a:r>
              <a:rPr lang="it-IT" sz="2600" baseline="-25000">
                <a:cs typeface="Arial" pitchFamily="34" charset="0"/>
              </a:rPr>
              <a:t>1</a:t>
            </a:r>
            <a:r>
              <a:rPr lang="it-IT" sz="2600">
                <a:cs typeface="Arial" pitchFamily="34" charset="0"/>
              </a:rPr>
              <a:t> o </a:t>
            </a:r>
            <a:r>
              <a:rPr lang="el-GR" sz="2600">
                <a:cs typeface="Arial" pitchFamily="34" charset="0"/>
              </a:rPr>
              <a:t>Δ</a:t>
            </a:r>
            <a:r>
              <a:rPr lang="it-IT" sz="2600">
                <a:cs typeface="Arial" pitchFamily="34" charset="0"/>
              </a:rPr>
              <a:t>t</a:t>
            </a:r>
            <a:r>
              <a:rPr lang="el-GR" sz="2600">
                <a:cs typeface="Arial" pitchFamily="34" charset="0"/>
              </a:rPr>
              <a:t>→</a:t>
            </a:r>
            <a:r>
              <a:rPr lang="it-IT" sz="2600">
                <a:cs typeface="Arial" pitchFamily="34" charset="0"/>
              </a:rPr>
              <a:t> 0</a:t>
            </a:r>
          </a:p>
        </p:txBody>
      </p:sp>
      <p:sp>
        <p:nvSpPr>
          <p:cNvPr id="230404" name="Line 4"/>
          <p:cNvSpPr>
            <a:spLocks noChangeShapeType="1"/>
          </p:cNvSpPr>
          <p:nvPr/>
        </p:nvSpPr>
        <p:spPr bwMode="auto">
          <a:xfrm flipV="1">
            <a:off x="2051050" y="3213100"/>
            <a:ext cx="0" cy="2447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5" name="Line 5"/>
          <p:cNvSpPr>
            <a:spLocks noChangeShapeType="1"/>
          </p:cNvSpPr>
          <p:nvPr/>
        </p:nvSpPr>
        <p:spPr bwMode="auto">
          <a:xfrm>
            <a:off x="2051050" y="5661025"/>
            <a:ext cx="46085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6" name="Text Box 6"/>
          <p:cNvSpPr txBox="1">
            <a:spLocks noChangeArrowheads="1"/>
          </p:cNvSpPr>
          <p:nvPr/>
        </p:nvSpPr>
        <p:spPr bwMode="auto">
          <a:xfrm>
            <a:off x="1403350"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v(t)</a:t>
            </a:r>
          </a:p>
        </p:txBody>
      </p:sp>
      <p:sp>
        <p:nvSpPr>
          <p:cNvPr id="230407" name="Text Box 7"/>
          <p:cNvSpPr txBox="1">
            <a:spLocks noChangeArrowheads="1"/>
          </p:cNvSpPr>
          <p:nvPr/>
        </p:nvSpPr>
        <p:spPr bwMode="auto">
          <a:xfrm>
            <a:off x="6856413" y="5727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30408" name="Line 8"/>
          <p:cNvSpPr>
            <a:spLocks noChangeShapeType="1"/>
          </p:cNvSpPr>
          <p:nvPr/>
        </p:nvSpPr>
        <p:spPr bwMode="auto">
          <a:xfrm flipV="1">
            <a:off x="2051050" y="3644900"/>
            <a:ext cx="4537075" cy="1008063"/>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1527175" y="43592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230411" name="Line 11"/>
          <p:cNvSpPr>
            <a:spLocks noChangeShapeType="1"/>
          </p:cNvSpPr>
          <p:nvPr/>
        </p:nvSpPr>
        <p:spPr bwMode="auto">
          <a:xfrm>
            <a:off x="3708400" y="4292600"/>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2" name="Line 12"/>
          <p:cNvSpPr>
            <a:spLocks noChangeShapeType="1"/>
          </p:cNvSpPr>
          <p:nvPr/>
        </p:nvSpPr>
        <p:spPr bwMode="auto">
          <a:xfrm>
            <a:off x="3995738" y="4221163"/>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3" name="Line 13"/>
          <p:cNvSpPr>
            <a:spLocks noChangeShapeType="1"/>
          </p:cNvSpPr>
          <p:nvPr/>
        </p:nvSpPr>
        <p:spPr bwMode="auto">
          <a:xfrm>
            <a:off x="4318000" y="4221163"/>
            <a:ext cx="0" cy="1439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4" name="Line 14"/>
          <p:cNvSpPr>
            <a:spLocks noChangeShapeType="1"/>
          </p:cNvSpPr>
          <p:nvPr/>
        </p:nvSpPr>
        <p:spPr bwMode="auto">
          <a:xfrm>
            <a:off x="4643438" y="4076700"/>
            <a:ext cx="0" cy="158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5" name="Line 15"/>
          <p:cNvSpPr>
            <a:spLocks noChangeShapeType="1"/>
          </p:cNvSpPr>
          <p:nvPr/>
        </p:nvSpPr>
        <p:spPr bwMode="auto">
          <a:xfrm>
            <a:off x="3400425" y="4365625"/>
            <a:ext cx="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6" name="Text Box 16"/>
          <p:cNvSpPr txBox="1">
            <a:spLocks noChangeArrowheads="1"/>
          </p:cNvSpPr>
          <p:nvPr/>
        </p:nvSpPr>
        <p:spPr bwMode="auto">
          <a:xfrm>
            <a:off x="6897688" y="3573463"/>
            <a:ext cx="22463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nel nostro es.,</a:t>
            </a:r>
          </a:p>
          <a:p>
            <a:r>
              <a:rPr lang="it-IT">
                <a:solidFill>
                  <a:srgbClr val="009900"/>
                </a:solidFill>
              </a:rPr>
              <a:t>variazione lineare,</a:t>
            </a:r>
          </a:p>
          <a:p>
            <a:r>
              <a:rPr lang="it-IT">
                <a:solidFill>
                  <a:srgbClr val="009900"/>
                </a:solidFill>
              </a:rPr>
              <a:t>l’ integrale può</a:t>
            </a:r>
          </a:p>
          <a:p>
            <a:r>
              <a:rPr lang="it-IT">
                <a:solidFill>
                  <a:srgbClr val="009900"/>
                </a:solidFill>
              </a:rPr>
              <a:t>essere calcolato</a:t>
            </a:r>
          </a:p>
          <a:p>
            <a:r>
              <a:rPr lang="it-IT">
                <a:solidFill>
                  <a:srgbClr val="009900"/>
                </a:solidFill>
              </a:rPr>
              <a:t>direttamente </a:t>
            </a:r>
          </a:p>
          <a:p>
            <a:r>
              <a:rPr lang="it-IT">
                <a:solidFill>
                  <a:srgbClr val="009900"/>
                </a:solidFill>
              </a:rPr>
              <a:t>sommando l’area </a:t>
            </a:r>
          </a:p>
          <a:p>
            <a:r>
              <a:rPr lang="it-IT">
                <a:solidFill>
                  <a:srgbClr val="009900"/>
                </a:solidFill>
              </a:rPr>
              <a:t>dei trapezi</a:t>
            </a:r>
          </a:p>
        </p:txBody>
      </p:sp>
      <p:sp>
        <p:nvSpPr>
          <p:cNvPr id="230417" name="Line 17"/>
          <p:cNvSpPr>
            <a:spLocks noChangeShapeType="1"/>
          </p:cNvSpPr>
          <p:nvPr/>
        </p:nvSpPr>
        <p:spPr bwMode="auto">
          <a:xfrm>
            <a:off x="3059113" y="4437063"/>
            <a:ext cx="0" cy="1223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8" name="Line 18"/>
          <p:cNvSpPr>
            <a:spLocks noChangeShapeType="1"/>
          </p:cNvSpPr>
          <p:nvPr/>
        </p:nvSpPr>
        <p:spPr bwMode="auto">
          <a:xfrm>
            <a:off x="2700338" y="4508500"/>
            <a:ext cx="0" cy="11525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9" name="Text Box 19"/>
          <p:cNvSpPr txBox="1">
            <a:spLocks noChangeArrowheads="1"/>
          </p:cNvSpPr>
          <p:nvPr/>
        </p:nvSpPr>
        <p:spPr bwMode="auto">
          <a:xfrm>
            <a:off x="3184525" y="3279775"/>
            <a:ext cx="22225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Area = </a:t>
            </a:r>
            <a:r>
              <a:rPr lang="en-US">
                <a:cs typeface="Arial" pitchFamily="34" charset="0"/>
              </a:rPr>
              <a:t>½(v</a:t>
            </a:r>
            <a:r>
              <a:rPr lang="en-US" baseline="-25000">
                <a:cs typeface="Arial" pitchFamily="34" charset="0"/>
              </a:rPr>
              <a:t>1</a:t>
            </a:r>
            <a:r>
              <a:rPr lang="en-US">
                <a:cs typeface="Arial" pitchFamily="34" charset="0"/>
              </a:rPr>
              <a:t>+v</a:t>
            </a:r>
            <a:r>
              <a:rPr lang="en-US" baseline="-25000">
                <a:cs typeface="Arial" pitchFamily="34" charset="0"/>
              </a:rPr>
              <a:t>2</a:t>
            </a:r>
            <a:r>
              <a:rPr lang="en-US">
                <a:cs typeface="Arial" pitchFamily="34" charset="0"/>
              </a:rPr>
              <a:t>)</a:t>
            </a:r>
            <a:r>
              <a:rPr lang="el-GR">
                <a:cs typeface="Arial" pitchFamily="34" charset="0"/>
              </a:rPr>
              <a:t>Δ</a:t>
            </a:r>
            <a:r>
              <a:rPr lang="it-IT">
                <a:cs typeface="Arial" pitchFamily="34" charset="0"/>
              </a:rPr>
              <a:t>t</a:t>
            </a:r>
            <a:endParaRPr lang="el-GR">
              <a:cs typeface="Arial" pitchFamily="34" charset="0"/>
            </a:endParaRPr>
          </a:p>
        </p:txBody>
      </p:sp>
      <p:sp>
        <p:nvSpPr>
          <p:cNvPr id="230420" name="Line 20"/>
          <p:cNvSpPr>
            <a:spLocks noChangeShapeType="1"/>
          </p:cNvSpPr>
          <p:nvPr/>
        </p:nvSpPr>
        <p:spPr bwMode="auto">
          <a:xfrm flipH="1">
            <a:off x="3851275" y="3933825"/>
            <a:ext cx="433388" cy="9350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1" name="Text Box 21"/>
          <p:cNvSpPr txBox="1">
            <a:spLocks noChangeArrowheads="1"/>
          </p:cNvSpPr>
          <p:nvPr/>
        </p:nvSpPr>
        <p:spPr bwMode="auto">
          <a:xfrm>
            <a:off x="7019925" y="2997200"/>
            <a:ext cx="11811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a:t>
            </a:r>
            <a:r>
              <a:rPr lang="el-GR">
                <a:cs typeface="Arial" pitchFamily="34" charset="0"/>
              </a:rPr>
              <a:t>Δ</a:t>
            </a:r>
            <a:r>
              <a:rPr lang="it-IT">
                <a:cs typeface="Arial" pitchFamily="34" charset="0"/>
              </a:rPr>
              <a:t>v/a</a:t>
            </a:r>
            <a:r>
              <a:rPr lang="it-IT" baseline="-25000">
                <a:cs typeface="Arial" pitchFamily="34" charset="0"/>
              </a:rPr>
              <a:t>0</a:t>
            </a:r>
            <a:endParaRPr lang="el-GR" baseline="-25000">
              <a:cs typeface="Arial" pitchFamily="34" charset="0"/>
            </a:endParaRPr>
          </a:p>
        </p:txBody>
      </p:sp>
      <p:sp>
        <p:nvSpPr>
          <p:cNvPr id="230422" name="Text Box 22"/>
          <p:cNvSpPr txBox="1">
            <a:spLocks noChangeArrowheads="1"/>
          </p:cNvSpPr>
          <p:nvPr/>
        </p:nvSpPr>
        <p:spPr bwMode="auto">
          <a:xfrm>
            <a:off x="3563938" y="5661025"/>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a:t>
            </a:r>
            <a:r>
              <a:rPr lang="it-IT"/>
              <a:t>  t</a:t>
            </a:r>
            <a:r>
              <a:rPr lang="it-IT" baseline="-25000"/>
              <a:t>2</a:t>
            </a:r>
          </a:p>
        </p:txBody>
      </p:sp>
      <p:sp>
        <p:nvSpPr>
          <p:cNvPr id="230423" name="Line 23"/>
          <p:cNvSpPr>
            <a:spLocks noChangeShapeType="1"/>
          </p:cNvSpPr>
          <p:nvPr/>
        </p:nvSpPr>
        <p:spPr bwMode="auto">
          <a:xfrm>
            <a:off x="2051050" y="4292600"/>
            <a:ext cx="16573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4" name="Line 24"/>
          <p:cNvSpPr>
            <a:spLocks noChangeShapeType="1"/>
          </p:cNvSpPr>
          <p:nvPr/>
        </p:nvSpPr>
        <p:spPr bwMode="auto">
          <a:xfrm>
            <a:off x="2051050" y="4221163"/>
            <a:ext cx="18732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6" name="Rectangle 26"/>
          <p:cNvSpPr>
            <a:spLocks noChangeArrowheads="1"/>
          </p:cNvSpPr>
          <p:nvPr/>
        </p:nvSpPr>
        <p:spPr bwMode="auto">
          <a:xfrm>
            <a:off x="1547813" y="40767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30427" name="Text Box 27"/>
          <p:cNvSpPr txBox="1">
            <a:spLocks noChangeArrowheads="1"/>
          </p:cNvSpPr>
          <p:nvPr/>
        </p:nvSpPr>
        <p:spPr bwMode="auto">
          <a:xfrm>
            <a:off x="1547813" y="3933825"/>
            <a:ext cx="382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v</a:t>
            </a:r>
            <a:r>
              <a:rPr lang="it-IT" sz="1800" baseline="-25000"/>
              <a:t>2</a:t>
            </a:r>
          </a:p>
        </p:txBody>
      </p:sp>
      <p:sp>
        <p:nvSpPr>
          <p:cNvPr id="230429" name="Line 29"/>
          <p:cNvSpPr>
            <a:spLocks noChangeShapeType="1"/>
          </p:cNvSpPr>
          <p:nvPr/>
        </p:nvSpPr>
        <p:spPr bwMode="auto">
          <a:xfrm>
            <a:off x="2700338" y="45307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0" name="Line 30"/>
          <p:cNvSpPr>
            <a:spLocks noChangeShapeType="1"/>
          </p:cNvSpPr>
          <p:nvPr/>
        </p:nvSpPr>
        <p:spPr bwMode="auto">
          <a:xfrm>
            <a:off x="3059113" y="44545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1" name="Line 31"/>
          <p:cNvSpPr>
            <a:spLocks noChangeShapeType="1"/>
          </p:cNvSpPr>
          <p:nvPr/>
        </p:nvSpPr>
        <p:spPr bwMode="auto">
          <a:xfrm>
            <a:off x="3381375" y="438308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2" name="Line 32"/>
          <p:cNvSpPr>
            <a:spLocks noChangeShapeType="1"/>
          </p:cNvSpPr>
          <p:nvPr/>
        </p:nvSpPr>
        <p:spPr bwMode="auto">
          <a:xfrm>
            <a:off x="3708400" y="4318000"/>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3" name="Line 33"/>
          <p:cNvSpPr>
            <a:spLocks noChangeShapeType="1"/>
          </p:cNvSpPr>
          <p:nvPr/>
        </p:nvSpPr>
        <p:spPr bwMode="auto">
          <a:xfrm>
            <a:off x="3995738" y="42386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4" name="Line 34"/>
          <p:cNvSpPr>
            <a:spLocks noChangeShapeType="1"/>
          </p:cNvSpPr>
          <p:nvPr/>
        </p:nvSpPr>
        <p:spPr bwMode="auto">
          <a:xfrm>
            <a:off x="4335463" y="417353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18F03695-0E61-44DC-86CB-BA6434E3EBBF}" type="slidenum">
              <a:rPr lang="en-US"/>
              <a:pPr/>
              <a:t>23</a:t>
            </a:fld>
            <a:endParaRPr lang="en-US"/>
          </a:p>
        </p:txBody>
      </p:sp>
      <p:sp>
        <p:nvSpPr>
          <p:cNvPr id="256002" name="Rectangle 2"/>
          <p:cNvSpPr>
            <a:spLocks noGrp="1" noChangeArrowheads="1"/>
          </p:cNvSpPr>
          <p:nvPr>
            <p:ph type="title"/>
          </p:nvPr>
        </p:nvSpPr>
        <p:spPr/>
        <p:txBody>
          <a:bodyPr/>
          <a:lstStyle/>
          <a:p>
            <a:r>
              <a:rPr lang="it-IT" sz="2800"/>
              <a:t>Sommario cinematica ad 1 dimensione</a:t>
            </a:r>
          </a:p>
        </p:txBody>
      </p:sp>
      <p:sp>
        <p:nvSpPr>
          <p:cNvPr id="256003"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it-IT"/>
              <a:t>x(t)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a(t)     </a:t>
            </a:r>
            <a:r>
              <a:rPr lang="it-IT" sz="2000">
                <a:solidFill>
                  <a:srgbClr val="008000"/>
                </a:solidFill>
                <a:cs typeface="Arial" pitchFamily="34" charset="0"/>
              </a:rPr>
              <a:t>procedimento diretto</a:t>
            </a:r>
          </a:p>
          <a:p>
            <a:pPr>
              <a:buFontTx/>
              <a:buNone/>
            </a:pPr>
            <a:r>
              <a:rPr lang="it-IT" sz="2800">
                <a:cs typeface="Arial" pitchFamily="34" charset="0"/>
              </a:rPr>
              <a:t>	    </a:t>
            </a:r>
            <a:r>
              <a:rPr lang="it-IT" sz="2400">
                <a:solidFill>
                  <a:srgbClr val="FF0000"/>
                </a:solidFill>
                <a:cs typeface="Arial" pitchFamily="34" charset="0"/>
              </a:rPr>
              <a:t>derivazione</a:t>
            </a:r>
            <a:r>
              <a:rPr lang="it-IT" sz="2400">
                <a:cs typeface="Arial" pitchFamily="34" charset="0"/>
              </a:rPr>
              <a:t>       </a:t>
            </a:r>
            <a:r>
              <a:rPr lang="it-IT" sz="2400">
                <a:solidFill>
                  <a:srgbClr val="FF0000"/>
                </a:solidFill>
                <a:cs typeface="Arial" pitchFamily="34" charset="0"/>
              </a:rPr>
              <a:t>derivazione</a:t>
            </a:r>
          </a:p>
          <a:p>
            <a:pPr>
              <a:buFontTx/>
              <a:buNone/>
            </a:pPr>
            <a:endParaRPr lang="it-IT" sz="2400">
              <a:cs typeface="Arial" pitchFamily="34" charset="0"/>
            </a:endParaRPr>
          </a:p>
          <a:p>
            <a:pPr>
              <a:buFontTx/>
              <a:buNone/>
            </a:pPr>
            <a:endParaRPr lang="it-IT" sz="2400">
              <a:cs typeface="Arial" pitchFamily="34" charset="0"/>
            </a:endParaRPr>
          </a:p>
          <a:p>
            <a:r>
              <a:rPr lang="it-IT">
                <a:cs typeface="Arial" pitchFamily="34" charset="0"/>
              </a:rPr>
              <a:t>a(t)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x(t)     </a:t>
            </a:r>
            <a:r>
              <a:rPr lang="it-IT" sz="2000">
                <a:solidFill>
                  <a:srgbClr val="008000"/>
                </a:solidFill>
                <a:cs typeface="Arial" pitchFamily="34" charset="0"/>
              </a:rPr>
              <a:t>procedimento inverso</a:t>
            </a:r>
            <a:r>
              <a:rPr lang="it-IT" sz="2000">
                <a:cs typeface="Arial" pitchFamily="34" charset="0"/>
              </a:rPr>
              <a:t> </a:t>
            </a:r>
          </a:p>
          <a:p>
            <a:pPr>
              <a:buFontTx/>
              <a:buNone/>
            </a:pPr>
            <a:r>
              <a:rPr lang="it-IT" sz="2400">
                <a:cs typeface="Arial" pitchFamily="34" charset="0"/>
              </a:rPr>
              <a:t>        </a:t>
            </a:r>
            <a:r>
              <a:rPr lang="it-IT" sz="2400">
                <a:solidFill>
                  <a:srgbClr val="FF0000"/>
                </a:solidFill>
                <a:cs typeface="Arial" pitchFamily="34" charset="0"/>
              </a:rPr>
              <a:t>integrazione</a:t>
            </a:r>
            <a:r>
              <a:rPr lang="it-IT" sz="2400">
                <a:cs typeface="Arial" pitchFamily="34" charset="0"/>
              </a:rPr>
              <a:t>      </a:t>
            </a:r>
            <a:r>
              <a:rPr lang="it-IT" sz="2400">
                <a:solidFill>
                  <a:srgbClr val="FF0000"/>
                </a:solidFill>
                <a:cs typeface="Arial" pitchFamily="34" charset="0"/>
              </a:rPr>
              <a:t>integrazione</a:t>
            </a:r>
          </a:p>
          <a:p>
            <a:pPr>
              <a:buFontTx/>
              <a:buNone/>
            </a:pPr>
            <a:endParaRPr lang="it-IT" sz="2400">
              <a:solidFill>
                <a:srgbClr val="FF0000"/>
              </a:solidFill>
              <a:cs typeface="Arial" pitchFamily="34" charset="0"/>
            </a:endParaRPr>
          </a:p>
          <a:p>
            <a:r>
              <a:rPr lang="it-IT" sz="2800">
                <a:cs typeface="Arial" pitchFamily="34" charset="0"/>
              </a:rPr>
              <a:t>NB in dinamica si parte da a(t) = F(t)/m</a:t>
            </a:r>
          </a:p>
        </p:txBody>
      </p:sp>
      <p:sp>
        <p:nvSpPr>
          <p:cNvPr id="256004" name="Line 4"/>
          <p:cNvSpPr>
            <a:spLocks noChangeShapeType="1"/>
          </p:cNvSpPr>
          <p:nvPr/>
        </p:nvSpPr>
        <p:spPr bwMode="auto">
          <a:xfrm>
            <a:off x="514826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05" name="Line 5"/>
          <p:cNvSpPr>
            <a:spLocks noChangeShapeType="1"/>
          </p:cNvSpPr>
          <p:nvPr/>
        </p:nvSpPr>
        <p:spPr bwMode="auto">
          <a:xfrm>
            <a:off x="6084888"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AE4D9C65-26FA-4EF6-A347-B74AE9A0E226}" type="slidenum">
              <a:rPr lang="en-US"/>
              <a:pPr/>
              <a:t>24</a:t>
            </a:fld>
            <a:endParaRPr lang="en-US"/>
          </a:p>
        </p:txBody>
      </p:sp>
      <p:sp>
        <p:nvSpPr>
          <p:cNvPr id="233474" name="Rectangle 2"/>
          <p:cNvSpPr>
            <a:spLocks noGrp="1" noChangeArrowheads="1"/>
          </p:cNvSpPr>
          <p:nvPr>
            <p:ph type="title"/>
          </p:nvPr>
        </p:nvSpPr>
        <p:spPr/>
        <p:txBody>
          <a:bodyPr/>
          <a:lstStyle/>
          <a:p>
            <a:r>
              <a:rPr lang="it-IT" sz="2800"/>
              <a:t>Moto in 2 (3) dimensioni</a:t>
            </a:r>
          </a:p>
        </p:txBody>
      </p:sp>
      <p:grpSp>
        <p:nvGrpSpPr>
          <p:cNvPr id="233481" name="Group 9"/>
          <p:cNvGrpSpPr>
            <a:grpSpLocks/>
          </p:cNvGrpSpPr>
          <p:nvPr/>
        </p:nvGrpSpPr>
        <p:grpSpPr bwMode="auto">
          <a:xfrm>
            <a:off x="468313" y="1412875"/>
            <a:ext cx="8207375" cy="4608513"/>
            <a:chOff x="709" y="1842"/>
            <a:chExt cx="3073" cy="1536"/>
          </a:xfrm>
        </p:grpSpPr>
        <p:pic>
          <p:nvPicPr>
            <p:cNvPr id="233476" name="Picture 4" descr="mapdirect_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 y="1842"/>
              <a:ext cx="1536" cy="1536"/>
            </a:xfrm>
            <a:prstGeom prst="rect">
              <a:avLst/>
            </a:prstGeom>
            <a:noFill/>
            <a:extLst>
              <a:ext uri="{909E8E84-426E-40DD-AFC4-6F175D3DCCD1}">
                <a14:hiddenFill xmlns:a14="http://schemas.microsoft.com/office/drawing/2010/main">
                  <a:solidFill>
                    <a:srgbClr val="FFFFFF"/>
                  </a:solidFill>
                </a14:hiddenFill>
              </a:ext>
            </a:extLst>
          </p:spPr>
        </p:pic>
        <p:pic>
          <p:nvPicPr>
            <p:cNvPr id="233478" name="Picture 6" descr="mapdirect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 y="1842"/>
              <a:ext cx="1536" cy="1536"/>
            </a:xfrm>
            <a:prstGeom prst="rect">
              <a:avLst/>
            </a:prstGeom>
            <a:noFill/>
            <a:extLst>
              <a:ext uri="{909E8E84-426E-40DD-AFC4-6F175D3DCCD1}">
                <a14:hiddenFill xmlns:a14="http://schemas.microsoft.com/office/drawing/2010/main">
                  <a:solidFill>
                    <a:srgbClr val="FFFFFF"/>
                  </a:solidFill>
                </a14:hiddenFill>
              </a:ext>
            </a:extLst>
          </p:spPr>
        </p:pic>
      </p:grpSp>
      <p:sp>
        <p:nvSpPr>
          <p:cNvPr id="233482" name="Line 10"/>
          <p:cNvSpPr>
            <a:spLocks noChangeShapeType="1"/>
          </p:cNvSpPr>
          <p:nvPr/>
        </p:nvSpPr>
        <p:spPr bwMode="auto">
          <a:xfrm flipH="1" flipV="1">
            <a:off x="3492562" y="1628799"/>
            <a:ext cx="2520826" cy="15885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Text Box 12"/>
          <p:cNvSpPr txBox="1">
            <a:spLocks noChangeArrowheads="1"/>
          </p:cNvSpPr>
          <p:nvPr/>
        </p:nvSpPr>
        <p:spPr bwMode="auto">
          <a:xfrm>
            <a:off x="6228184" y="2455605"/>
            <a:ext cx="2245166" cy="646331"/>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800" b="1" dirty="0" smtClean="0"/>
              <a:t>Aula 1</a:t>
            </a:r>
            <a:endParaRPr lang="it-IT" sz="1800" b="1" dirty="0"/>
          </a:p>
          <a:p>
            <a:pPr algn="ctr"/>
            <a:r>
              <a:rPr lang="it-IT" sz="1800" b="1" dirty="0" smtClean="0"/>
              <a:t>Via S. Donato 19/2 </a:t>
            </a:r>
            <a:endParaRPr lang="it-IT" sz="1800" b="1" dirty="0"/>
          </a:p>
        </p:txBody>
      </p:sp>
      <p:sp>
        <p:nvSpPr>
          <p:cNvPr id="233485" name="Line 13"/>
          <p:cNvSpPr>
            <a:spLocks noChangeShapeType="1"/>
          </p:cNvSpPr>
          <p:nvPr/>
        </p:nvSpPr>
        <p:spPr bwMode="auto">
          <a:xfrm flipH="1">
            <a:off x="3492562" y="3212976"/>
            <a:ext cx="2520826" cy="136765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4"/>
          <p:cNvSpPr>
            <a:spLocks noGrp="1"/>
          </p:cNvSpPr>
          <p:nvPr>
            <p:ph type="ftr" sz="quarter" idx="11"/>
          </p:nvPr>
        </p:nvSpPr>
        <p:spPr/>
        <p:txBody>
          <a:bodyPr/>
          <a:lstStyle/>
          <a:p>
            <a:r>
              <a:rPr lang="en-US" smtClean="0"/>
              <a:t>fln - mar 2011</a:t>
            </a:r>
            <a:endParaRPr lang="en-US"/>
          </a:p>
        </p:txBody>
      </p:sp>
      <p:sp>
        <p:nvSpPr>
          <p:cNvPr id="78" name="Slide Number Placeholder 5"/>
          <p:cNvSpPr>
            <a:spLocks noGrp="1"/>
          </p:cNvSpPr>
          <p:nvPr>
            <p:ph type="sldNum" sz="quarter" idx="12"/>
          </p:nvPr>
        </p:nvSpPr>
        <p:spPr/>
        <p:txBody>
          <a:bodyPr/>
          <a:lstStyle/>
          <a:p>
            <a:fld id="{22342E4D-28EF-4FF4-98DF-9ACC3E352A07}" type="slidenum">
              <a:rPr lang="en-US"/>
              <a:pPr/>
              <a:t>25</a:t>
            </a:fld>
            <a:endParaRPr lang="en-US"/>
          </a:p>
        </p:txBody>
      </p:sp>
      <p:sp>
        <p:nvSpPr>
          <p:cNvPr id="352258" name="Rectangle 2"/>
          <p:cNvSpPr>
            <a:spLocks noGrp="1" noChangeArrowheads="1"/>
          </p:cNvSpPr>
          <p:nvPr>
            <p:ph type="title"/>
          </p:nvPr>
        </p:nvSpPr>
        <p:spPr/>
        <p:txBody>
          <a:bodyPr/>
          <a:lstStyle/>
          <a:p>
            <a:r>
              <a:rPr lang="it-IT" sz="2800"/>
              <a:t>Velocità nel piano</a:t>
            </a:r>
          </a:p>
        </p:txBody>
      </p:sp>
      <p:graphicFrame>
        <p:nvGraphicFramePr>
          <p:cNvPr id="352260" name="Object 4"/>
          <p:cNvGraphicFramePr>
            <a:graphicFrameLocks noGrp="1" noChangeAspect="1"/>
          </p:cNvGraphicFramePr>
          <p:nvPr>
            <p:ph idx="1"/>
          </p:nvPr>
        </p:nvGraphicFramePr>
        <p:xfrm>
          <a:off x="539750" y="2205038"/>
          <a:ext cx="2447925" cy="1068387"/>
        </p:xfrm>
        <a:graphic>
          <a:graphicData uri="http://schemas.openxmlformats.org/presentationml/2006/ole">
            <mc:AlternateContent xmlns:mc="http://schemas.openxmlformats.org/markup-compatibility/2006">
              <mc:Choice xmlns:v="urn:schemas-microsoft-com:vml" Requires="v">
                <p:oleObj spid="_x0000_s352363" name="Equation" r:id="rId3" imgW="1104840" imgH="482400" progId="Equation.3">
                  <p:embed/>
                </p:oleObj>
              </mc:Choice>
              <mc:Fallback>
                <p:oleObj name="Equation" r:id="rId3" imgW="11048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24479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2267" name="Object 11"/>
          <p:cNvGraphicFramePr>
            <a:graphicFrameLocks noChangeAspect="1"/>
          </p:cNvGraphicFramePr>
          <p:nvPr/>
        </p:nvGraphicFramePr>
        <p:xfrm>
          <a:off x="468313" y="4221163"/>
          <a:ext cx="2735262" cy="976312"/>
        </p:xfrm>
        <a:graphic>
          <a:graphicData uri="http://schemas.openxmlformats.org/presentationml/2006/ole">
            <mc:AlternateContent xmlns:mc="http://schemas.openxmlformats.org/markup-compatibility/2006">
              <mc:Choice xmlns:v="urn:schemas-microsoft-com:vml" Requires="v">
                <p:oleObj spid="_x0000_s352364" name="Equation" r:id="rId5" imgW="1244520" imgH="444240" progId="Equation.3">
                  <p:embed/>
                </p:oleObj>
              </mc:Choice>
              <mc:Fallback>
                <p:oleObj name="Equation" r:id="rId5" imgW="1244520" imgH="4442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221163"/>
                        <a:ext cx="2735262"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2268" name="Line 12"/>
          <p:cNvSpPr>
            <a:spLocks noChangeShapeType="1"/>
          </p:cNvSpPr>
          <p:nvPr/>
        </p:nvSpPr>
        <p:spPr bwMode="auto">
          <a:xfrm flipV="1">
            <a:off x="7667625" y="13414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69" name="Line 13"/>
          <p:cNvSpPr>
            <a:spLocks noChangeShapeType="1"/>
          </p:cNvSpPr>
          <p:nvPr/>
        </p:nvSpPr>
        <p:spPr bwMode="auto">
          <a:xfrm flipH="1">
            <a:off x="6443663" y="2420938"/>
            <a:ext cx="1223962" cy="5762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0" name="Group 14"/>
          <p:cNvGrpSpPr>
            <a:grpSpLocks/>
          </p:cNvGrpSpPr>
          <p:nvPr/>
        </p:nvGrpSpPr>
        <p:grpSpPr bwMode="auto">
          <a:xfrm>
            <a:off x="8172450" y="1844675"/>
            <a:ext cx="360363" cy="396875"/>
            <a:chOff x="5135" y="1159"/>
            <a:chExt cx="227" cy="250"/>
          </a:xfrm>
        </p:grpSpPr>
        <p:sp>
          <p:nvSpPr>
            <p:cNvPr id="352271" name="Text Box 15"/>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72" name="Line 1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73" name="Group 17"/>
          <p:cNvGrpSpPr>
            <a:grpSpLocks/>
          </p:cNvGrpSpPr>
          <p:nvPr/>
        </p:nvGrpSpPr>
        <p:grpSpPr bwMode="auto">
          <a:xfrm>
            <a:off x="6877050" y="2781300"/>
            <a:ext cx="444500" cy="396875"/>
            <a:chOff x="4422" y="1752"/>
            <a:chExt cx="280" cy="250"/>
          </a:xfrm>
        </p:grpSpPr>
        <p:sp>
          <p:nvSpPr>
            <p:cNvPr id="352274" name="Text Box 18"/>
            <p:cNvSpPr txBox="1">
              <a:spLocks noChangeArrowheads="1"/>
            </p:cNvSpPr>
            <p:nvPr/>
          </p:nvSpPr>
          <p:spPr bwMode="auto">
            <a:xfrm>
              <a:off x="4422" y="1752"/>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275" name="Line 19"/>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76" name="Line 20"/>
          <p:cNvSpPr>
            <a:spLocks noChangeShapeType="1"/>
          </p:cNvSpPr>
          <p:nvPr/>
        </p:nvSpPr>
        <p:spPr bwMode="auto">
          <a:xfrm flipH="1" flipV="1">
            <a:off x="7235825" y="191611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7" name="Line 21"/>
          <p:cNvSpPr>
            <a:spLocks noChangeShapeType="1"/>
          </p:cNvSpPr>
          <p:nvPr/>
        </p:nvSpPr>
        <p:spPr bwMode="auto">
          <a:xfrm flipV="1">
            <a:off x="7235825" y="1341438"/>
            <a:ext cx="1223963" cy="576262"/>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8" name="Line 22"/>
          <p:cNvSpPr>
            <a:spLocks noChangeShapeType="1"/>
          </p:cNvSpPr>
          <p:nvPr/>
        </p:nvSpPr>
        <p:spPr bwMode="auto">
          <a:xfrm flipV="1">
            <a:off x="6443663" y="1916113"/>
            <a:ext cx="792162" cy="1081087"/>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9" name="Group 23"/>
          <p:cNvGrpSpPr>
            <a:grpSpLocks/>
          </p:cNvGrpSpPr>
          <p:nvPr/>
        </p:nvGrpSpPr>
        <p:grpSpPr bwMode="auto">
          <a:xfrm>
            <a:off x="7019925" y="2133600"/>
            <a:ext cx="438150" cy="396875"/>
            <a:chOff x="4422" y="1752"/>
            <a:chExt cx="276" cy="250"/>
          </a:xfrm>
        </p:grpSpPr>
        <p:sp>
          <p:nvSpPr>
            <p:cNvPr id="352280" name="Text Box 24"/>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it-IT" baseline="-25000">
                <a:solidFill>
                  <a:srgbClr val="CC00FF"/>
                </a:solidFill>
              </a:endParaRPr>
            </a:p>
          </p:txBody>
        </p:sp>
        <p:sp>
          <p:nvSpPr>
            <p:cNvPr id="352281" name="Line 25"/>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82" name="Line 26"/>
          <p:cNvSpPr>
            <a:spLocks noChangeShapeType="1"/>
          </p:cNvSpPr>
          <p:nvPr/>
        </p:nvSpPr>
        <p:spPr bwMode="auto">
          <a:xfrm flipV="1">
            <a:off x="3851275" y="1268413"/>
            <a:ext cx="0"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3" name="Line 27"/>
          <p:cNvSpPr>
            <a:spLocks noChangeShapeType="1"/>
          </p:cNvSpPr>
          <p:nvPr/>
        </p:nvSpPr>
        <p:spPr bwMode="auto">
          <a:xfrm>
            <a:off x="3635375" y="3105150"/>
            <a:ext cx="22320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4" name="Freeform 28"/>
          <p:cNvSpPr>
            <a:spLocks/>
          </p:cNvSpPr>
          <p:nvPr/>
        </p:nvSpPr>
        <p:spPr bwMode="auto">
          <a:xfrm>
            <a:off x="3924300" y="1916113"/>
            <a:ext cx="1639888" cy="984250"/>
          </a:xfrm>
          <a:custGeom>
            <a:avLst/>
            <a:gdLst>
              <a:gd name="T0" fmla="*/ 0 w 1027"/>
              <a:gd name="T1" fmla="*/ 8 h 608"/>
              <a:gd name="T2" fmla="*/ 484 w 1027"/>
              <a:gd name="T3" fmla="*/ 41 h 608"/>
              <a:gd name="T4" fmla="*/ 601 w 1027"/>
              <a:gd name="T5" fmla="*/ 83 h 608"/>
              <a:gd name="T6" fmla="*/ 668 w 1027"/>
              <a:gd name="T7" fmla="*/ 175 h 608"/>
              <a:gd name="T8" fmla="*/ 718 w 1027"/>
              <a:gd name="T9" fmla="*/ 233 h 608"/>
              <a:gd name="T10" fmla="*/ 751 w 1027"/>
              <a:gd name="T11" fmla="*/ 316 h 608"/>
              <a:gd name="T12" fmla="*/ 793 w 1027"/>
              <a:gd name="T13" fmla="*/ 417 h 608"/>
              <a:gd name="T14" fmla="*/ 843 w 1027"/>
              <a:gd name="T15" fmla="*/ 550 h 608"/>
              <a:gd name="T16" fmla="*/ 943 w 1027"/>
              <a:gd name="T17" fmla="*/ 584 h 608"/>
              <a:gd name="T18" fmla="*/ 968 w 1027"/>
              <a:gd name="T19" fmla="*/ 600 h 608"/>
              <a:gd name="T20" fmla="*/ 1027 w 1027"/>
              <a:gd name="T21" fmla="*/ 6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608">
                <a:moveTo>
                  <a:pt x="0" y="8"/>
                </a:moveTo>
                <a:cubicBezTo>
                  <a:pt x="206" y="12"/>
                  <a:pt x="315" y="0"/>
                  <a:pt x="484" y="41"/>
                </a:cubicBezTo>
                <a:cubicBezTo>
                  <a:pt x="522" y="67"/>
                  <a:pt x="563" y="57"/>
                  <a:pt x="601" y="83"/>
                </a:cubicBezTo>
                <a:cubicBezTo>
                  <a:pt x="625" y="119"/>
                  <a:pt x="630" y="149"/>
                  <a:pt x="668" y="175"/>
                </a:cubicBezTo>
                <a:cubicBezTo>
                  <a:pt x="689" y="208"/>
                  <a:pt x="680" y="221"/>
                  <a:pt x="718" y="233"/>
                </a:cubicBezTo>
                <a:cubicBezTo>
                  <a:pt x="726" y="267"/>
                  <a:pt x="736" y="286"/>
                  <a:pt x="751" y="316"/>
                </a:cubicBezTo>
                <a:cubicBezTo>
                  <a:pt x="768" y="350"/>
                  <a:pt x="771" y="385"/>
                  <a:pt x="793" y="417"/>
                </a:cubicBezTo>
                <a:cubicBezTo>
                  <a:pt x="807" y="461"/>
                  <a:pt x="817" y="512"/>
                  <a:pt x="843" y="550"/>
                </a:cubicBezTo>
                <a:cubicBezTo>
                  <a:pt x="862" y="608"/>
                  <a:pt x="838" y="562"/>
                  <a:pt x="943" y="584"/>
                </a:cubicBezTo>
                <a:cubicBezTo>
                  <a:pt x="953" y="586"/>
                  <a:pt x="958" y="598"/>
                  <a:pt x="968" y="600"/>
                </a:cubicBezTo>
                <a:cubicBezTo>
                  <a:pt x="987" y="604"/>
                  <a:pt x="1007" y="600"/>
                  <a:pt x="1027" y="60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5" name="Line 29"/>
          <p:cNvSpPr>
            <a:spLocks noChangeShapeType="1"/>
          </p:cNvSpPr>
          <p:nvPr/>
        </p:nvSpPr>
        <p:spPr bwMode="auto">
          <a:xfrm flipV="1">
            <a:off x="3886200" y="19891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6" name="Line 30"/>
          <p:cNvSpPr>
            <a:spLocks noChangeShapeType="1"/>
          </p:cNvSpPr>
          <p:nvPr/>
        </p:nvSpPr>
        <p:spPr bwMode="auto">
          <a:xfrm flipH="1">
            <a:off x="3924300" y="2492375"/>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9" name="Line 33"/>
          <p:cNvSpPr>
            <a:spLocks noChangeShapeType="1"/>
          </p:cNvSpPr>
          <p:nvPr/>
        </p:nvSpPr>
        <p:spPr bwMode="auto">
          <a:xfrm flipH="1" flipV="1">
            <a:off x="4678363" y="1989138"/>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90" name="Text Box 34"/>
          <p:cNvSpPr txBox="1">
            <a:spLocks noChangeArrowheads="1"/>
          </p:cNvSpPr>
          <p:nvPr/>
        </p:nvSpPr>
        <p:spPr bwMode="auto">
          <a:xfrm>
            <a:off x="3471863" y="31353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2291" name="Text Box 35"/>
          <p:cNvSpPr txBox="1">
            <a:spLocks noChangeArrowheads="1"/>
          </p:cNvSpPr>
          <p:nvPr/>
        </p:nvSpPr>
        <p:spPr bwMode="auto">
          <a:xfrm>
            <a:off x="5580063" y="30686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x</a:t>
            </a:r>
          </a:p>
        </p:txBody>
      </p:sp>
      <p:sp>
        <p:nvSpPr>
          <p:cNvPr id="352292" name="Text Box 36"/>
          <p:cNvSpPr txBox="1">
            <a:spLocks noChangeArrowheads="1"/>
          </p:cNvSpPr>
          <p:nvPr/>
        </p:nvSpPr>
        <p:spPr bwMode="auto">
          <a:xfrm>
            <a:off x="3492500" y="11255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y</a:t>
            </a:r>
          </a:p>
        </p:txBody>
      </p:sp>
      <p:sp>
        <p:nvSpPr>
          <p:cNvPr id="352293" name="Text Box 37"/>
          <p:cNvSpPr txBox="1">
            <a:spLocks noChangeArrowheads="1"/>
          </p:cNvSpPr>
          <p:nvPr/>
        </p:nvSpPr>
        <p:spPr bwMode="auto">
          <a:xfrm>
            <a:off x="5148263" y="22050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1</a:t>
            </a:r>
            <a:r>
              <a:rPr lang="it-IT"/>
              <a:t>(t</a:t>
            </a:r>
            <a:r>
              <a:rPr lang="it-IT" baseline="-25000"/>
              <a:t>1</a:t>
            </a:r>
            <a:r>
              <a:rPr lang="it-IT"/>
              <a:t>)</a:t>
            </a:r>
          </a:p>
        </p:txBody>
      </p:sp>
      <p:sp>
        <p:nvSpPr>
          <p:cNvPr id="352294" name="Text Box 38"/>
          <p:cNvSpPr txBox="1">
            <a:spLocks noChangeArrowheads="1"/>
          </p:cNvSpPr>
          <p:nvPr/>
        </p:nvSpPr>
        <p:spPr bwMode="auto">
          <a:xfrm>
            <a:off x="4572000" y="1484313"/>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2</a:t>
            </a:r>
            <a:r>
              <a:rPr lang="it-IT"/>
              <a:t>(t</a:t>
            </a:r>
            <a:r>
              <a:rPr lang="it-IT" baseline="-25000"/>
              <a:t>2</a:t>
            </a:r>
            <a:r>
              <a:rPr lang="it-IT"/>
              <a:t>)</a:t>
            </a:r>
          </a:p>
        </p:txBody>
      </p:sp>
      <p:grpSp>
        <p:nvGrpSpPr>
          <p:cNvPr id="352295" name="Group 39"/>
          <p:cNvGrpSpPr>
            <a:grpSpLocks/>
          </p:cNvGrpSpPr>
          <p:nvPr/>
        </p:nvGrpSpPr>
        <p:grpSpPr bwMode="auto">
          <a:xfrm>
            <a:off x="3924300" y="2205038"/>
            <a:ext cx="360363" cy="396875"/>
            <a:chOff x="5135" y="1159"/>
            <a:chExt cx="227" cy="250"/>
          </a:xfrm>
        </p:grpSpPr>
        <p:sp>
          <p:nvSpPr>
            <p:cNvPr id="352296" name="Text Box 40"/>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97" name="Line 41"/>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98" name="Group 42"/>
          <p:cNvGrpSpPr>
            <a:grpSpLocks/>
          </p:cNvGrpSpPr>
          <p:nvPr/>
        </p:nvGrpSpPr>
        <p:grpSpPr bwMode="auto">
          <a:xfrm>
            <a:off x="4643438" y="2708275"/>
            <a:ext cx="360362" cy="396875"/>
            <a:chOff x="5135" y="1159"/>
            <a:chExt cx="227" cy="250"/>
          </a:xfrm>
        </p:grpSpPr>
        <p:sp>
          <p:nvSpPr>
            <p:cNvPr id="352299" name="Text Box 43"/>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00" name="Line 44"/>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1" name="Freeform 45"/>
          <p:cNvSpPr>
            <a:spLocks/>
          </p:cNvSpPr>
          <p:nvPr/>
        </p:nvSpPr>
        <p:spPr bwMode="auto">
          <a:xfrm>
            <a:off x="4643438" y="1989138"/>
            <a:ext cx="477837" cy="463550"/>
          </a:xfrm>
          <a:custGeom>
            <a:avLst/>
            <a:gdLst>
              <a:gd name="T0" fmla="*/ 0 w 301"/>
              <a:gd name="T1" fmla="*/ 0 h 292"/>
              <a:gd name="T2" fmla="*/ 134 w 301"/>
              <a:gd name="T3" fmla="*/ 17 h 292"/>
              <a:gd name="T4" fmla="*/ 184 w 301"/>
              <a:gd name="T5" fmla="*/ 50 h 292"/>
              <a:gd name="T6" fmla="*/ 209 w 301"/>
              <a:gd name="T7" fmla="*/ 125 h 292"/>
              <a:gd name="T8" fmla="*/ 234 w 301"/>
              <a:gd name="T9" fmla="*/ 134 h 292"/>
              <a:gd name="T10" fmla="*/ 268 w 301"/>
              <a:gd name="T11" fmla="*/ 217 h 292"/>
              <a:gd name="T12" fmla="*/ 301 w 301"/>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01" h="292">
                <a:moveTo>
                  <a:pt x="0" y="0"/>
                </a:moveTo>
                <a:cubicBezTo>
                  <a:pt x="6" y="0"/>
                  <a:pt x="104" y="2"/>
                  <a:pt x="134" y="17"/>
                </a:cubicBezTo>
                <a:cubicBezTo>
                  <a:pt x="152" y="26"/>
                  <a:pt x="184" y="50"/>
                  <a:pt x="184" y="50"/>
                </a:cubicBezTo>
                <a:cubicBezTo>
                  <a:pt x="188" y="61"/>
                  <a:pt x="203" y="119"/>
                  <a:pt x="209" y="125"/>
                </a:cubicBezTo>
                <a:cubicBezTo>
                  <a:pt x="215" y="131"/>
                  <a:pt x="226" y="131"/>
                  <a:pt x="234" y="134"/>
                </a:cubicBezTo>
                <a:cubicBezTo>
                  <a:pt x="243" y="167"/>
                  <a:pt x="249" y="189"/>
                  <a:pt x="268" y="217"/>
                </a:cubicBezTo>
                <a:cubicBezTo>
                  <a:pt x="270" y="222"/>
                  <a:pt x="285" y="292"/>
                  <a:pt x="301" y="292"/>
                </a:cubicBezTo>
              </a:path>
            </a:pathLst>
          </a:custGeom>
          <a:noFill/>
          <a:ln w="28575"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2" name="Text Box 46"/>
          <p:cNvSpPr txBox="1">
            <a:spLocks noChangeArrowheads="1"/>
          </p:cNvSpPr>
          <p:nvPr/>
        </p:nvSpPr>
        <p:spPr bwMode="auto">
          <a:xfrm>
            <a:off x="5076825" y="1844675"/>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Δ</a:t>
            </a:r>
            <a:r>
              <a:rPr lang="it-IT">
                <a:solidFill>
                  <a:srgbClr val="008000"/>
                </a:solidFill>
                <a:cs typeface="Arial" pitchFamily="34" charset="0"/>
              </a:rPr>
              <a:t>s</a:t>
            </a:r>
            <a:endParaRPr lang="el-GR">
              <a:solidFill>
                <a:srgbClr val="008000"/>
              </a:solidFill>
              <a:cs typeface="Arial" pitchFamily="34" charset="0"/>
            </a:endParaRPr>
          </a:p>
        </p:txBody>
      </p:sp>
      <p:grpSp>
        <p:nvGrpSpPr>
          <p:cNvPr id="352303" name="Group 47"/>
          <p:cNvGrpSpPr>
            <a:grpSpLocks/>
          </p:cNvGrpSpPr>
          <p:nvPr/>
        </p:nvGrpSpPr>
        <p:grpSpPr bwMode="auto">
          <a:xfrm>
            <a:off x="539750" y="1317625"/>
            <a:ext cx="2236788" cy="427038"/>
            <a:chOff x="5135" y="1144"/>
            <a:chExt cx="1409" cy="269"/>
          </a:xfrm>
        </p:grpSpPr>
        <p:sp>
          <p:nvSpPr>
            <p:cNvPr id="352304" name="Text Box 48"/>
            <p:cNvSpPr txBox="1">
              <a:spLocks noChangeArrowheads="1"/>
            </p:cNvSpPr>
            <p:nvPr/>
          </p:nvSpPr>
          <p:spPr bwMode="auto">
            <a:xfrm>
              <a:off x="5135" y="1144"/>
              <a:ext cx="140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r>
                <a:rPr lang="it-IT" baseline="-25000"/>
                <a:t> </a:t>
              </a:r>
              <a:r>
                <a:rPr lang="it-IT"/>
                <a:t>– </a:t>
              </a:r>
              <a:r>
                <a:rPr lang="it-IT" sz="2200"/>
                <a:t>raggio vettore</a:t>
              </a:r>
            </a:p>
          </p:txBody>
        </p:sp>
        <p:sp>
          <p:nvSpPr>
            <p:cNvPr id="352305" name="Line 49"/>
            <p:cNvSpPr>
              <a:spLocks noChangeShapeType="1"/>
            </p:cNvSpPr>
            <p:nvPr/>
          </p:nvSpPr>
          <p:spPr bwMode="auto">
            <a:xfrm>
              <a:off x="5193" y="1207"/>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6" name="Text Box 50"/>
          <p:cNvSpPr txBox="1">
            <a:spLocks noChangeArrowheads="1"/>
          </p:cNvSpPr>
          <p:nvPr/>
        </p:nvSpPr>
        <p:spPr bwMode="auto">
          <a:xfrm>
            <a:off x="539750" y="1749425"/>
            <a:ext cx="298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media:</a:t>
            </a:r>
          </a:p>
        </p:txBody>
      </p:sp>
      <p:sp>
        <p:nvSpPr>
          <p:cNvPr id="352307" name="Text Box 51"/>
          <p:cNvSpPr txBox="1">
            <a:spLocks noChangeArrowheads="1"/>
          </p:cNvSpPr>
          <p:nvPr/>
        </p:nvSpPr>
        <p:spPr bwMode="auto">
          <a:xfrm>
            <a:off x="468313" y="3716338"/>
            <a:ext cx="3511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istantanea:</a:t>
            </a:r>
          </a:p>
        </p:txBody>
      </p:sp>
      <p:sp>
        <p:nvSpPr>
          <p:cNvPr id="352308" name="Line 52"/>
          <p:cNvSpPr>
            <a:spLocks noChangeShapeType="1"/>
          </p:cNvSpPr>
          <p:nvPr/>
        </p:nvSpPr>
        <p:spPr bwMode="auto">
          <a:xfrm flipV="1">
            <a:off x="4535488" y="3789363"/>
            <a:ext cx="792162"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9" name="Line 53"/>
          <p:cNvSpPr>
            <a:spLocks noChangeShapeType="1"/>
          </p:cNvSpPr>
          <p:nvPr/>
        </p:nvSpPr>
        <p:spPr bwMode="auto">
          <a:xfrm flipH="1">
            <a:off x="4573588" y="4292600"/>
            <a:ext cx="1223962"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10" name="Line 54"/>
          <p:cNvSpPr>
            <a:spLocks noChangeShapeType="1"/>
          </p:cNvSpPr>
          <p:nvPr/>
        </p:nvSpPr>
        <p:spPr bwMode="auto">
          <a:xfrm flipH="1" flipV="1">
            <a:off x="5327650" y="378936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311" name="Group 55"/>
          <p:cNvGrpSpPr>
            <a:grpSpLocks/>
          </p:cNvGrpSpPr>
          <p:nvPr/>
        </p:nvGrpSpPr>
        <p:grpSpPr bwMode="auto">
          <a:xfrm>
            <a:off x="4211638" y="3933825"/>
            <a:ext cx="715962" cy="396875"/>
            <a:chOff x="5135" y="1159"/>
            <a:chExt cx="451" cy="250"/>
          </a:xfrm>
        </p:grpSpPr>
        <p:sp>
          <p:nvSpPr>
            <p:cNvPr id="352312" name="Text Box 56"/>
            <p:cNvSpPr txBox="1">
              <a:spLocks noChangeArrowheads="1"/>
            </p:cNvSpPr>
            <p:nvPr/>
          </p:nvSpPr>
          <p:spPr bwMode="auto">
            <a:xfrm>
              <a:off x="5135" y="1159"/>
              <a:ext cx="4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 </a:t>
              </a:r>
              <a:r>
                <a:rPr lang="it-IT">
                  <a:solidFill>
                    <a:srgbClr val="CC00FF"/>
                  </a:solidFill>
                </a:rPr>
                <a:t>+</a:t>
              </a:r>
              <a:r>
                <a:rPr lang="el-GR">
                  <a:solidFill>
                    <a:srgbClr val="CC00FF"/>
                  </a:solidFill>
                  <a:cs typeface="Arial" pitchFamily="34" charset="0"/>
                </a:rPr>
                <a:t>Δ</a:t>
              </a:r>
              <a:r>
                <a:rPr lang="it-IT">
                  <a:solidFill>
                    <a:srgbClr val="CC00FF"/>
                  </a:solidFill>
                  <a:cs typeface="Arial" pitchFamily="34" charset="0"/>
                </a:rPr>
                <a:t>r</a:t>
              </a:r>
              <a:endParaRPr lang="el-GR">
                <a:solidFill>
                  <a:srgbClr val="CC00FF"/>
                </a:solidFill>
                <a:cs typeface="Arial" pitchFamily="34" charset="0"/>
              </a:endParaRPr>
            </a:p>
          </p:txBody>
        </p:sp>
        <p:sp>
          <p:nvSpPr>
            <p:cNvPr id="352313" name="Line 57"/>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14" name="Group 58"/>
          <p:cNvGrpSpPr>
            <a:grpSpLocks/>
          </p:cNvGrpSpPr>
          <p:nvPr/>
        </p:nvGrpSpPr>
        <p:grpSpPr bwMode="auto">
          <a:xfrm>
            <a:off x="5292725" y="4508500"/>
            <a:ext cx="268288" cy="396875"/>
            <a:chOff x="5135" y="1159"/>
            <a:chExt cx="169" cy="250"/>
          </a:xfrm>
        </p:grpSpPr>
        <p:sp>
          <p:nvSpPr>
            <p:cNvPr id="352315" name="Text Box 59"/>
            <p:cNvSpPr txBox="1">
              <a:spLocks noChangeArrowheads="1"/>
            </p:cNvSpPr>
            <p:nvPr/>
          </p:nvSpPr>
          <p:spPr bwMode="auto">
            <a:xfrm>
              <a:off x="5135" y="1159"/>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endParaRPr lang="it-IT" baseline="-25000">
                <a:solidFill>
                  <a:srgbClr val="CC00FF"/>
                </a:solidFill>
              </a:endParaRPr>
            </a:p>
          </p:txBody>
        </p:sp>
        <p:sp>
          <p:nvSpPr>
            <p:cNvPr id="352316" name="Line 6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20" name="Group 64"/>
          <p:cNvGrpSpPr>
            <a:grpSpLocks/>
          </p:cNvGrpSpPr>
          <p:nvPr/>
        </p:nvGrpSpPr>
        <p:grpSpPr bwMode="auto">
          <a:xfrm>
            <a:off x="5580063" y="3789363"/>
            <a:ext cx="1230312" cy="396875"/>
            <a:chOff x="4422" y="1752"/>
            <a:chExt cx="775" cy="250"/>
          </a:xfrm>
        </p:grpSpPr>
        <p:sp>
          <p:nvSpPr>
            <p:cNvPr id="352321" name="Text Box 65"/>
            <p:cNvSpPr txBox="1">
              <a:spLocks noChangeArrowheads="1"/>
            </p:cNvSpPr>
            <p:nvPr/>
          </p:nvSpPr>
          <p:spPr bwMode="auto">
            <a:xfrm>
              <a:off x="4422" y="1752"/>
              <a:ext cx="7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 v</a:t>
              </a:r>
              <a:r>
                <a:rPr lang="it-IT" baseline="-25000">
                  <a:solidFill>
                    <a:srgbClr val="CC00FF"/>
                  </a:solidFill>
                </a:rPr>
                <a:t>m</a:t>
              </a:r>
              <a:r>
                <a:rPr lang="el-GR">
                  <a:solidFill>
                    <a:srgbClr val="CC00FF"/>
                  </a:solidFill>
                  <a:cs typeface="Arial" pitchFamily="34" charset="0"/>
                </a:rPr>
                <a:t>Δ</a:t>
              </a:r>
              <a:r>
                <a:rPr lang="it-IT">
                  <a:solidFill>
                    <a:srgbClr val="CC00FF"/>
                  </a:solidFill>
                  <a:cs typeface="Arial" pitchFamily="34" charset="0"/>
                </a:rPr>
                <a:t>t</a:t>
              </a:r>
              <a:endParaRPr lang="el-GR" baseline="-25000">
                <a:solidFill>
                  <a:srgbClr val="CC00FF"/>
                </a:solidFill>
                <a:cs typeface="Arial" pitchFamily="34" charset="0"/>
              </a:endParaRPr>
            </a:p>
          </p:txBody>
        </p:sp>
        <p:sp>
          <p:nvSpPr>
            <p:cNvPr id="352322" name="Line 6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23" name="Line 67"/>
          <p:cNvSpPr>
            <a:spLocks noChangeShapeType="1"/>
          </p:cNvSpPr>
          <p:nvPr/>
        </p:nvSpPr>
        <p:spPr bwMode="auto">
          <a:xfrm>
            <a:off x="4716463" y="4005263"/>
            <a:ext cx="142875"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4" name="Line 68"/>
          <p:cNvSpPr>
            <a:spLocks noChangeShapeType="1"/>
          </p:cNvSpPr>
          <p:nvPr/>
        </p:nvSpPr>
        <p:spPr bwMode="auto">
          <a:xfrm>
            <a:off x="6227763" y="3860800"/>
            <a:ext cx="144462"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5" name="Text Box 69"/>
          <p:cNvSpPr txBox="1">
            <a:spLocks noChangeArrowheads="1"/>
          </p:cNvSpPr>
          <p:nvPr/>
        </p:nvSpPr>
        <p:spPr bwMode="auto">
          <a:xfrm>
            <a:off x="539750" y="5373688"/>
            <a:ext cx="7891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il vettore velocità al limite per </a:t>
            </a:r>
            <a:r>
              <a:rPr lang="el-GR" sz="2200">
                <a:solidFill>
                  <a:srgbClr val="CC3300"/>
                </a:solidFill>
                <a:cs typeface="Arial" pitchFamily="34" charset="0"/>
              </a:rPr>
              <a:t>Δ</a:t>
            </a:r>
            <a:r>
              <a:rPr lang="it-IT" sz="2200">
                <a:solidFill>
                  <a:srgbClr val="CC3300"/>
                </a:solidFill>
                <a:cs typeface="Arial" pitchFamily="34" charset="0"/>
              </a:rPr>
              <a:t>t </a:t>
            </a:r>
            <a:r>
              <a:rPr lang="el-GR" sz="2200">
                <a:solidFill>
                  <a:srgbClr val="CC3300"/>
                </a:solidFill>
                <a:cs typeface="Arial" pitchFamily="34" charset="0"/>
              </a:rPr>
              <a:t>→</a:t>
            </a:r>
            <a:r>
              <a:rPr lang="it-IT" sz="2200">
                <a:solidFill>
                  <a:srgbClr val="CC3300"/>
                </a:solidFill>
                <a:cs typeface="Arial" pitchFamily="34" charset="0"/>
              </a:rPr>
              <a:t> 0 (ossia per </a:t>
            </a:r>
            <a:r>
              <a:rPr lang="it-IT" sz="2200">
                <a:solidFill>
                  <a:srgbClr val="CC3300"/>
                </a:solidFill>
              </a:rPr>
              <a:t>t</a:t>
            </a:r>
            <a:r>
              <a:rPr lang="it-IT" sz="2200" baseline="-25000">
                <a:solidFill>
                  <a:srgbClr val="CC3300"/>
                </a:solidFill>
              </a:rPr>
              <a:t>2</a:t>
            </a:r>
            <a:r>
              <a:rPr lang="it-IT" sz="2200">
                <a:solidFill>
                  <a:srgbClr val="CC3300"/>
                </a:solidFill>
              </a:rPr>
              <a:t> </a:t>
            </a:r>
            <a:r>
              <a:rPr lang="it-IT" sz="2200">
                <a:solidFill>
                  <a:srgbClr val="CC3300"/>
                </a:solidFill>
                <a:cs typeface="Arial" pitchFamily="34" charset="0"/>
              </a:rPr>
              <a:t>→ t</a:t>
            </a:r>
            <a:r>
              <a:rPr lang="it-IT" sz="2200" baseline="-25000">
                <a:solidFill>
                  <a:srgbClr val="CC3300"/>
                </a:solidFill>
                <a:cs typeface="Arial" pitchFamily="34" charset="0"/>
              </a:rPr>
              <a:t>1</a:t>
            </a:r>
            <a:r>
              <a:rPr lang="it-IT" sz="2200">
                <a:solidFill>
                  <a:srgbClr val="CC3300"/>
                </a:solidFill>
                <a:cs typeface="Arial" pitchFamily="34" charset="0"/>
              </a:rPr>
              <a:t>) </a:t>
            </a:r>
            <a:r>
              <a:rPr lang="it-IT" sz="2200">
                <a:solidFill>
                  <a:srgbClr val="CC3300"/>
                </a:solidFill>
              </a:rPr>
              <a:t>risulta </a:t>
            </a:r>
          </a:p>
          <a:p>
            <a:r>
              <a:rPr lang="it-IT" sz="2200" i="1">
                <a:solidFill>
                  <a:srgbClr val="CC3300"/>
                </a:solidFill>
              </a:rPr>
              <a:t>sempre</a:t>
            </a:r>
            <a:r>
              <a:rPr lang="it-IT" sz="2200">
                <a:solidFill>
                  <a:srgbClr val="CC3300"/>
                </a:solidFill>
              </a:rPr>
              <a:t> tangente alla traiettoria (nell’es. in P</a:t>
            </a:r>
            <a:r>
              <a:rPr lang="it-IT" sz="2200" baseline="-25000">
                <a:solidFill>
                  <a:srgbClr val="CC3300"/>
                </a:solidFill>
              </a:rPr>
              <a:t>1</a:t>
            </a:r>
            <a:r>
              <a:rPr lang="it-IT" sz="2200">
                <a:solidFill>
                  <a:srgbClr val="CC3300"/>
                </a:solidFill>
              </a:rPr>
              <a:t>)</a:t>
            </a:r>
          </a:p>
        </p:txBody>
      </p:sp>
      <p:sp>
        <p:nvSpPr>
          <p:cNvPr id="352326" name="Text Box 70"/>
          <p:cNvSpPr txBox="1">
            <a:spLocks noChangeArrowheads="1"/>
          </p:cNvSpPr>
          <p:nvPr/>
        </p:nvSpPr>
        <p:spPr bwMode="auto">
          <a:xfrm>
            <a:off x="5795963" y="4437063"/>
            <a:ext cx="309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ad un istante generico t</a:t>
            </a:r>
          </a:p>
        </p:txBody>
      </p:sp>
      <p:grpSp>
        <p:nvGrpSpPr>
          <p:cNvPr id="352327" name="Group 71"/>
          <p:cNvGrpSpPr>
            <a:grpSpLocks/>
          </p:cNvGrpSpPr>
          <p:nvPr/>
        </p:nvGrpSpPr>
        <p:grpSpPr bwMode="auto">
          <a:xfrm>
            <a:off x="6300788" y="1268413"/>
            <a:ext cx="655637" cy="396875"/>
            <a:chOff x="4422" y="1752"/>
            <a:chExt cx="413" cy="250"/>
          </a:xfrm>
        </p:grpSpPr>
        <p:sp>
          <p:nvSpPr>
            <p:cNvPr id="352328" name="Text Box 72"/>
            <p:cNvSpPr txBox="1">
              <a:spLocks noChangeArrowheads="1"/>
            </p:cNvSpPr>
            <p:nvPr/>
          </p:nvSpPr>
          <p:spPr bwMode="auto">
            <a:xfrm>
              <a:off x="4422" y="1752"/>
              <a:ext cx="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a:t>
              </a:r>
              <a:endParaRPr lang="it-IT" baseline="-25000">
                <a:solidFill>
                  <a:srgbClr val="CC00FF"/>
                </a:solidFill>
              </a:endParaRPr>
            </a:p>
          </p:txBody>
        </p:sp>
        <p:sp>
          <p:nvSpPr>
            <p:cNvPr id="352329" name="Line 73"/>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0" name="Group 74"/>
          <p:cNvGrpSpPr>
            <a:grpSpLocks/>
          </p:cNvGrpSpPr>
          <p:nvPr/>
        </p:nvGrpSpPr>
        <p:grpSpPr bwMode="auto">
          <a:xfrm>
            <a:off x="6948488" y="1268413"/>
            <a:ext cx="547687" cy="396875"/>
            <a:chOff x="5135" y="1159"/>
            <a:chExt cx="345" cy="250"/>
          </a:xfrm>
        </p:grpSpPr>
        <p:sp>
          <p:nvSpPr>
            <p:cNvPr id="352331" name="Text Box 75"/>
            <p:cNvSpPr txBox="1">
              <a:spLocks noChangeArrowheads="1"/>
            </p:cNvSpPr>
            <p:nvPr/>
          </p:nvSpPr>
          <p:spPr bwMode="auto">
            <a:xfrm>
              <a:off x="5135" y="1159"/>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r>
                <a:rPr lang="it-IT">
                  <a:solidFill>
                    <a:srgbClr val="CC00FF"/>
                  </a:solidFill>
                  <a:cs typeface="Arial" pitchFamily="34" charset="0"/>
                </a:rPr>
                <a:t>–</a:t>
              </a:r>
            </a:p>
          </p:txBody>
        </p:sp>
        <p:sp>
          <p:nvSpPr>
            <p:cNvPr id="352332" name="Line 7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3" name="Group 77"/>
          <p:cNvGrpSpPr>
            <a:grpSpLocks/>
          </p:cNvGrpSpPr>
          <p:nvPr/>
        </p:nvGrpSpPr>
        <p:grpSpPr bwMode="auto">
          <a:xfrm>
            <a:off x="7380288" y="1268413"/>
            <a:ext cx="360362" cy="396875"/>
            <a:chOff x="5135" y="1159"/>
            <a:chExt cx="227" cy="250"/>
          </a:xfrm>
        </p:grpSpPr>
        <p:sp>
          <p:nvSpPr>
            <p:cNvPr id="352334" name="Text Box 78"/>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35" name="Line 79"/>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36" name="Text Box 80"/>
          <p:cNvSpPr txBox="1">
            <a:spLocks noChangeArrowheads="1"/>
          </p:cNvSpPr>
          <p:nvPr/>
        </p:nvSpPr>
        <p:spPr bwMode="auto">
          <a:xfrm>
            <a:off x="1095375" y="974725"/>
            <a:ext cx="180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(spostamento)</a:t>
            </a:r>
          </a:p>
        </p:txBody>
      </p:sp>
      <p:sp>
        <p:nvSpPr>
          <p:cNvPr id="352340" name="Line 84"/>
          <p:cNvSpPr>
            <a:spLocks noChangeShapeType="1"/>
          </p:cNvSpPr>
          <p:nvPr/>
        </p:nvSpPr>
        <p:spPr bwMode="auto">
          <a:xfrm>
            <a:off x="557213" y="25288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1" name="Line 85"/>
          <p:cNvSpPr>
            <a:spLocks noChangeShapeType="1"/>
          </p:cNvSpPr>
          <p:nvPr/>
        </p:nvSpPr>
        <p:spPr bwMode="auto">
          <a:xfrm>
            <a:off x="1331913"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2" name="Line 86"/>
          <p:cNvSpPr>
            <a:spLocks noChangeShapeType="1"/>
          </p:cNvSpPr>
          <p:nvPr/>
        </p:nvSpPr>
        <p:spPr bwMode="auto">
          <a:xfrm>
            <a:off x="1908175"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3" name="Line 87"/>
          <p:cNvSpPr>
            <a:spLocks noChangeShapeType="1"/>
          </p:cNvSpPr>
          <p:nvPr/>
        </p:nvSpPr>
        <p:spPr bwMode="auto">
          <a:xfrm>
            <a:off x="2700338"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4" name="Line 88"/>
          <p:cNvSpPr>
            <a:spLocks noChangeShapeType="1"/>
          </p:cNvSpPr>
          <p:nvPr/>
        </p:nvSpPr>
        <p:spPr bwMode="auto">
          <a:xfrm>
            <a:off x="503238" y="4545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5" name="Line 89"/>
          <p:cNvSpPr>
            <a:spLocks noChangeShapeType="1"/>
          </p:cNvSpPr>
          <p:nvPr/>
        </p:nvSpPr>
        <p:spPr bwMode="auto">
          <a:xfrm>
            <a:off x="2268538"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6" name="Line 90"/>
          <p:cNvSpPr>
            <a:spLocks noChangeShapeType="1"/>
          </p:cNvSpPr>
          <p:nvPr/>
        </p:nvSpPr>
        <p:spPr bwMode="auto">
          <a:xfrm>
            <a:off x="2987675"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9C21A68C-23BE-4742-882F-441C5DA5A28F}" type="slidenum">
              <a:rPr lang="en-US"/>
              <a:pPr/>
              <a:t>26</a:t>
            </a:fld>
            <a:endParaRPr lang="en-US"/>
          </a:p>
        </p:txBody>
      </p:sp>
      <p:sp>
        <p:nvSpPr>
          <p:cNvPr id="353282" name="Rectangle 2"/>
          <p:cNvSpPr>
            <a:spLocks noGrp="1" noChangeArrowheads="1"/>
          </p:cNvSpPr>
          <p:nvPr>
            <p:ph type="title"/>
          </p:nvPr>
        </p:nvSpPr>
        <p:spPr/>
        <p:txBody>
          <a:bodyPr/>
          <a:lstStyle/>
          <a:p>
            <a:r>
              <a:rPr lang="it-IT" sz="2800"/>
              <a:t>Accelerazione nel piano</a:t>
            </a:r>
          </a:p>
        </p:txBody>
      </p:sp>
      <p:sp>
        <p:nvSpPr>
          <p:cNvPr id="353283" name="Rectangle 3"/>
          <p:cNvSpPr>
            <a:spLocks noGrp="1" noChangeArrowheads="1"/>
          </p:cNvSpPr>
          <p:nvPr>
            <p:ph type="body" idx="1"/>
          </p:nvPr>
        </p:nvSpPr>
        <p:spPr/>
        <p:txBody>
          <a:bodyPr/>
          <a:lstStyle/>
          <a:p>
            <a:pPr>
              <a:lnSpc>
                <a:spcPct val="90000"/>
              </a:lnSpc>
            </a:pPr>
            <a:r>
              <a:rPr lang="it-IT" sz="2600"/>
              <a:t>a nel piano è in generale sia tangenziale che centripeta </a:t>
            </a:r>
            <a:r>
              <a:rPr lang="it-IT" sz="2600">
                <a:solidFill>
                  <a:srgbClr val="008000"/>
                </a:solidFill>
              </a:rPr>
              <a:t>(v in generale varia sia in modulo che in direzione e verso)</a:t>
            </a:r>
          </a:p>
          <a:p>
            <a:pPr>
              <a:lnSpc>
                <a:spcPct val="90000"/>
              </a:lnSpc>
            </a:pPr>
            <a:r>
              <a:rPr lang="it-IT" sz="2600"/>
              <a:t>accelerazione media</a:t>
            </a:r>
          </a:p>
          <a:p>
            <a:pPr>
              <a:lnSpc>
                <a:spcPct val="90000"/>
              </a:lnSpc>
            </a:pPr>
            <a:endParaRPr lang="it-IT" sz="2600"/>
          </a:p>
          <a:p>
            <a:pPr>
              <a:lnSpc>
                <a:spcPct val="90000"/>
              </a:lnSpc>
            </a:pPr>
            <a:endParaRPr lang="it-IT" sz="2600"/>
          </a:p>
          <a:p>
            <a:pPr>
              <a:lnSpc>
                <a:spcPct val="90000"/>
              </a:lnSpc>
            </a:pPr>
            <a:r>
              <a:rPr lang="it-IT" sz="2600"/>
              <a:t>accelerazione istantanea</a:t>
            </a:r>
          </a:p>
          <a:p>
            <a:pPr>
              <a:lnSpc>
                <a:spcPct val="90000"/>
              </a:lnSpc>
            </a:pPr>
            <a:endParaRPr lang="it-IT" sz="2600"/>
          </a:p>
          <a:p>
            <a:pPr>
              <a:lnSpc>
                <a:spcPct val="90000"/>
              </a:lnSpc>
            </a:pPr>
            <a:endParaRPr lang="it-IT" sz="2600"/>
          </a:p>
          <a:p>
            <a:pPr>
              <a:lnSpc>
                <a:spcPct val="90000"/>
              </a:lnSpc>
            </a:pPr>
            <a:r>
              <a:rPr lang="it-IT" sz="2600">
                <a:solidFill>
                  <a:srgbClr val="CC3300"/>
                </a:solidFill>
              </a:rPr>
              <a:t>NB nel moto rettilineo v varia solo in modulo e verso (v)    =&gt;   a risulta esclusivamente tangenziale (a)</a:t>
            </a:r>
          </a:p>
        </p:txBody>
      </p:sp>
      <p:graphicFrame>
        <p:nvGraphicFramePr>
          <p:cNvPr id="353284" name="Object 4"/>
          <p:cNvGraphicFramePr>
            <a:graphicFrameLocks noChangeAspect="1"/>
          </p:cNvGraphicFramePr>
          <p:nvPr/>
        </p:nvGraphicFramePr>
        <p:xfrm>
          <a:off x="900113" y="2924175"/>
          <a:ext cx="2232025" cy="922338"/>
        </p:xfrm>
        <a:graphic>
          <a:graphicData uri="http://schemas.openxmlformats.org/presentationml/2006/ole">
            <mc:AlternateContent xmlns:mc="http://schemas.openxmlformats.org/markup-compatibility/2006">
              <mc:Choice xmlns:v="urn:schemas-microsoft-com:vml" Requires="v">
                <p:oleObj spid="_x0000_s353314" name="Equation" r:id="rId3" imgW="1168200" imgH="482400" progId="Equation.3">
                  <p:embed/>
                </p:oleObj>
              </mc:Choice>
              <mc:Fallback>
                <p:oleObj name="Equation" r:id="rId3" imgW="11682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24175"/>
                        <a:ext cx="2232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3286" name="Object 6"/>
          <p:cNvGraphicFramePr>
            <a:graphicFrameLocks noChangeAspect="1"/>
          </p:cNvGraphicFramePr>
          <p:nvPr/>
        </p:nvGraphicFramePr>
        <p:xfrm>
          <a:off x="900113" y="4292600"/>
          <a:ext cx="2451100" cy="849313"/>
        </p:xfrm>
        <a:graphic>
          <a:graphicData uri="http://schemas.openxmlformats.org/presentationml/2006/ole">
            <mc:AlternateContent xmlns:mc="http://schemas.openxmlformats.org/markup-compatibility/2006">
              <mc:Choice xmlns:v="urn:schemas-microsoft-com:vml" Requires="v">
                <p:oleObj spid="_x0000_s353315" name="Equation" r:id="rId5" imgW="1282680" imgH="444240" progId="Equation.3">
                  <p:embed/>
                </p:oleObj>
              </mc:Choice>
              <mc:Fallback>
                <p:oleObj name="Equation" r:id="rId5" imgW="1282680" imgH="4442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292600"/>
                        <a:ext cx="24511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Line 7"/>
          <p:cNvSpPr>
            <a:spLocks noChangeShapeType="1"/>
          </p:cNvSpPr>
          <p:nvPr/>
        </p:nvSpPr>
        <p:spPr bwMode="auto">
          <a:xfrm>
            <a:off x="900113" y="14128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8" name="Line 8"/>
          <p:cNvSpPr>
            <a:spLocks noChangeShapeType="1"/>
          </p:cNvSpPr>
          <p:nvPr/>
        </p:nvSpPr>
        <p:spPr bwMode="auto">
          <a:xfrm>
            <a:off x="255587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a:off x="4140200" y="5199063"/>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0" name="Line 10"/>
          <p:cNvSpPr>
            <a:spLocks noChangeShapeType="1"/>
          </p:cNvSpPr>
          <p:nvPr/>
        </p:nvSpPr>
        <p:spPr bwMode="auto">
          <a:xfrm>
            <a:off x="2339975" y="5567788"/>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4" name="Line 14"/>
          <p:cNvSpPr>
            <a:spLocks noChangeShapeType="1"/>
          </p:cNvSpPr>
          <p:nvPr/>
        </p:nvSpPr>
        <p:spPr bwMode="auto">
          <a:xfrm>
            <a:off x="971550"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5" name="Line 15"/>
          <p:cNvSpPr>
            <a:spLocks noChangeShapeType="1"/>
          </p:cNvSpPr>
          <p:nvPr/>
        </p:nvSpPr>
        <p:spPr bwMode="auto">
          <a:xfrm>
            <a:off x="971550" y="32131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smtClean="0"/>
              <a:t>fln - mar 2011</a:t>
            </a:r>
            <a:endParaRPr lang="en-US"/>
          </a:p>
        </p:txBody>
      </p:sp>
      <p:sp>
        <p:nvSpPr>
          <p:cNvPr id="55" name="Slide Number Placeholder 5"/>
          <p:cNvSpPr>
            <a:spLocks noGrp="1"/>
          </p:cNvSpPr>
          <p:nvPr>
            <p:ph type="sldNum" sz="quarter" idx="12"/>
          </p:nvPr>
        </p:nvSpPr>
        <p:spPr/>
        <p:txBody>
          <a:bodyPr/>
          <a:lstStyle/>
          <a:p>
            <a:fld id="{5C4008C8-1EB5-4650-878E-5552D6639B78}" type="slidenum">
              <a:rPr lang="en-US"/>
              <a:pPr/>
              <a:t>27</a:t>
            </a:fld>
            <a:endParaRPr lang="en-US"/>
          </a:p>
        </p:txBody>
      </p:sp>
      <p:sp>
        <p:nvSpPr>
          <p:cNvPr id="380980" name="Rectangle 52"/>
          <p:cNvSpPr>
            <a:spLocks noGrp="1" noChangeArrowheads="1"/>
          </p:cNvSpPr>
          <p:nvPr>
            <p:ph type="title"/>
          </p:nvPr>
        </p:nvSpPr>
        <p:spPr>
          <a:noFill/>
          <a:ln/>
        </p:spPr>
        <p:txBody>
          <a:bodyPr/>
          <a:lstStyle/>
          <a:p>
            <a:r>
              <a:rPr lang="it-IT" sz="2800"/>
              <a:t>Moti piani - composizione dei movimenti</a:t>
            </a:r>
          </a:p>
        </p:txBody>
      </p:sp>
      <p:sp>
        <p:nvSpPr>
          <p:cNvPr id="380981" name="Rectangle 53"/>
          <p:cNvSpPr>
            <a:spLocks noGrp="1" noChangeArrowheads="1"/>
          </p:cNvSpPr>
          <p:nvPr>
            <p:ph type="body" idx="1"/>
          </p:nvPr>
        </p:nvSpPr>
        <p:spPr>
          <a:xfrm>
            <a:off x="179388" y="1341438"/>
            <a:ext cx="5400675" cy="5111750"/>
          </a:xfrm>
          <a:noFill/>
          <a:ln/>
        </p:spPr>
        <p:txBody>
          <a:bodyPr/>
          <a:lstStyle/>
          <a:p>
            <a:r>
              <a:rPr lang="it-IT" sz="2400"/>
              <a:t>v</a:t>
            </a:r>
            <a:r>
              <a:rPr lang="it-IT" sz="2400" baseline="-25000"/>
              <a:t>0</a:t>
            </a:r>
            <a:r>
              <a:rPr lang="it-IT" sz="2400"/>
              <a:t> = 6 m/s;  h = 20 m;  g = 9.81 m/s</a:t>
            </a:r>
            <a:r>
              <a:rPr lang="it-IT" sz="2400" baseline="30000"/>
              <a:t>2</a:t>
            </a:r>
            <a:r>
              <a:rPr lang="it-IT" sz="2400"/>
              <a:t>   y</a:t>
            </a:r>
            <a:r>
              <a:rPr lang="it-IT" sz="2400" baseline="-25000"/>
              <a:t>caduta</a:t>
            </a:r>
            <a:r>
              <a:rPr lang="it-IT" sz="2400"/>
              <a:t> = 0 m;    </a:t>
            </a:r>
            <a:r>
              <a:rPr lang="it-IT" sz="2400">
                <a:solidFill>
                  <a:srgbClr val="FF3300"/>
                </a:solidFill>
              </a:rPr>
              <a:t>x</a:t>
            </a:r>
            <a:r>
              <a:rPr lang="it-IT" sz="2400" baseline="-25000">
                <a:solidFill>
                  <a:srgbClr val="FF3300"/>
                </a:solidFill>
              </a:rPr>
              <a:t>caduta</a:t>
            </a:r>
            <a:r>
              <a:rPr lang="it-IT" sz="2400">
                <a:solidFill>
                  <a:srgbClr val="FF3300"/>
                </a:solidFill>
              </a:rPr>
              <a:t> = ?</a:t>
            </a:r>
            <a:r>
              <a:rPr lang="it-IT" sz="2400"/>
              <a:t>                    x = v</a:t>
            </a:r>
            <a:r>
              <a:rPr lang="it-IT" sz="2400" baseline="-25000"/>
              <a:t>0</a:t>
            </a:r>
            <a:r>
              <a:rPr lang="it-IT" sz="2400"/>
              <a:t>t;     y = h</a:t>
            </a:r>
            <a:r>
              <a:rPr lang="it-IT" sz="2400" baseline="-25000"/>
              <a:t>0</a:t>
            </a:r>
            <a:r>
              <a:rPr lang="it-IT" sz="2400"/>
              <a:t> – ½ gt</a:t>
            </a:r>
            <a:r>
              <a:rPr lang="it-IT" sz="2400" baseline="30000"/>
              <a:t>2</a:t>
            </a:r>
            <a:r>
              <a:rPr lang="it-IT" sz="2400"/>
              <a:t>                    </a:t>
            </a:r>
            <a:r>
              <a:rPr lang="it-IT" sz="2400">
                <a:cs typeface="Arial" pitchFamily="34" charset="0"/>
              </a:rPr>
              <a:t>→ </a:t>
            </a:r>
            <a:r>
              <a:rPr lang="it-IT" sz="2400"/>
              <a:t>t</a:t>
            </a:r>
            <a:r>
              <a:rPr lang="it-IT" sz="2400" baseline="-25000"/>
              <a:t>c</a:t>
            </a:r>
            <a:r>
              <a:rPr lang="it-IT" sz="2400"/>
              <a:t> = </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a:t>
            </a:r>
            <a:r>
              <a:rPr lang="it-IT" sz="2000">
                <a:solidFill>
                  <a:srgbClr val="008000"/>
                </a:solidFill>
              </a:rPr>
              <a:t>(lo stesso che cadendo da fermo)</a:t>
            </a:r>
            <a:r>
              <a:rPr lang="it-IT" sz="2400"/>
              <a:t>                                          </a:t>
            </a:r>
            <a:r>
              <a:rPr lang="it-IT" sz="2400">
                <a:cs typeface="Arial" pitchFamily="34" charset="0"/>
              </a:rPr>
              <a:t>→</a:t>
            </a:r>
            <a:r>
              <a:rPr lang="it-IT" sz="2400"/>
              <a:t> x</a:t>
            </a:r>
            <a:r>
              <a:rPr lang="it-IT" sz="2400" baseline="-25000"/>
              <a:t>c</a:t>
            </a:r>
            <a:r>
              <a:rPr lang="it-IT" sz="2400"/>
              <a:t> = v</a:t>
            </a:r>
            <a:r>
              <a:rPr lang="it-IT" sz="2400" baseline="-25000"/>
              <a:t>0</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 6</a:t>
            </a:r>
            <a:r>
              <a:rPr lang="en-US" sz="2400">
                <a:cs typeface="Arial" pitchFamily="34" charset="0"/>
              </a:rPr>
              <a:t>·2.02 = 12.1 m</a:t>
            </a:r>
          </a:p>
          <a:p>
            <a:r>
              <a:rPr lang="en-US" sz="2200">
                <a:cs typeface="Arial" pitchFamily="34" charset="0"/>
              </a:rPr>
              <a:t>barca (nuotatore) vs corrente               </a:t>
            </a:r>
            <a:r>
              <a:rPr lang="en-US" sz="2200">
                <a:solidFill>
                  <a:srgbClr val="CC00FF"/>
                </a:solidFill>
                <a:cs typeface="Arial" pitchFamily="34" charset="0"/>
              </a:rPr>
              <a:t>o vespa (mosca) vs abitacolo</a:t>
            </a:r>
            <a:r>
              <a:rPr lang="en-US" sz="2400">
                <a:cs typeface="Arial" pitchFamily="34" charset="0"/>
              </a:rPr>
              <a:t>       </a:t>
            </a:r>
            <a:r>
              <a:rPr lang="en-US" sz="2200">
                <a:cs typeface="Arial" pitchFamily="34" charset="0"/>
              </a:rPr>
              <a:t>attraversam.:</a:t>
            </a:r>
            <a:r>
              <a:rPr lang="en-US" sz="2400">
                <a:cs typeface="Arial" pitchFamily="34" charset="0"/>
              </a:rPr>
              <a:t>   t</a:t>
            </a:r>
            <a:r>
              <a:rPr lang="en-US" sz="2400" baseline="-25000">
                <a:cs typeface="Arial" pitchFamily="34" charset="0"/>
              </a:rPr>
              <a:t>a</a:t>
            </a:r>
            <a:r>
              <a:rPr lang="en-US" sz="2400">
                <a:cs typeface="Arial" pitchFamily="34" charset="0"/>
              </a:rPr>
              <a:t> = L/u</a:t>
            </a:r>
            <a:r>
              <a:rPr lang="en-US" sz="2400" baseline="-25000">
                <a:cs typeface="Arial" pitchFamily="34" charset="0"/>
              </a:rPr>
              <a:t>0</a:t>
            </a:r>
            <a:r>
              <a:rPr lang="en-US" sz="2400">
                <a:cs typeface="Arial" pitchFamily="34" charset="0"/>
              </a:rPr>
              <a:t> = D/w = x</a:t>
            </a:r>
            <a:r>
              <a:rPr lang="en-US" sz="2400" baseline="-25000">
                <a:cs typeface="Arial" pitchFamily="34" charset="0"/>
              </a:rPr>
              <a:t>a</a:t>
            </a:r>
            <a:r>
              <a:rPr lang="en-US" sz="2400">
                <a:cs typeface="Arial" pitchFamily="34" charset="0"/>
              </a:rPr>
              <a:t>/v</a:t>
            </a:r>
            <a:r>
              <a:rPr lang="en-US" sz="2400" baseline="-25000">
                <a:cs typeface="Arial" pitchFamily="34" charset="0"/>
              </a:rPr>
              <a:t>0</a:t>
            </a:r>
            <a:r>
              <a:rPr lang="en-US" sz="2400">
                <a:cs typeface="Arial" pitchFamily="34" charset="0"/>
              </a:rPr>
              <a:t> </a:t>
            </a:r>
            <a:r>
              <a:rPr lang="en-US" sz="2000">
                <a:solidFill>
                  <a:srgbClr val="008000"/>
                </a:solidFill>
                <a:cs typeface="Arial" pitchFamily="34" charset="0"/>
              </a:rPr>
              <a:t>(lo stesso che senza corrente (v</a:t>
            </a:r>
            <a:r>
              <a:rPr lang="en-US" sz="2000" baseline="-25000">
                <a:solidFill>
                  <a:srgbClr val="008000"/>
                </a:solidFill>
                <a:cs typeface="Arial" pitchFamily="34" charset="0"/>
              </a:rPr>
              <a:t>0 </a:t>
            </a:r>
            <a:r>
              <a:rPr lang="en-US" sz="2000">
                <a:solidFill>
                  <a:srgbClr val="008000"/>
                </a:solidFill>
                <a:cs typeface="Arial" pitchFamily="34" charset="0"/>
              </a:rPr>
              <a:t>= 0))             </a:t>
            </a:r>
            <a:r>
              <a:rPr lang="en-US" sz="2400">
                <a:cs typeface="Arial" pitchFamily="34" charset="0"/>
              </a:rPr>
              <a:t>w = √v</a:t>
            </a:r>
            <a:r>
              <a:rPr lang="en-US" sz="2400" baseline="-25000">
                <a:cs typeface="Arial" pitchFamily="34" charset="0"/>
              </a:rPr>
              <a:t>0</a:t>
            </a:r>
            <a:r>
              <a:rPr lang="en-US" sz="2400" baseline="30000">
                <a:cs typeface="Arial" pitchFamily="34" charset="0"/>
              </a:rPr>
              <a:t>2</a:t>
            </a:r>
            <a:r>
              <a:rPr lang="en-US" sz="2400">
                <a:cs typeface="Arial" pitchFamily="34" charset="0"/>
              </a:rPr>
              <a:t> + u</a:t>
            </a:r>
            <a:r>
              <a:rPr lang="en-US" sz="2400" baseline="-25000">
                <a:cs typeface="Arial" pitchFamily="34" charset="0"/>
              </a:rPr>
              <a:t>0</a:t>
            </a:r>
            <a:r>
              <a:rPr lang="en-US" sz="2400" baseline="30000">
                <a:cs typeface="Arial" pitchFamily="34" charset="0"/>
              </a:rPr>
              <a:t>2</a:t>
            </a:r>
            <a:r>
              <a:rPr lang="en-US" sz="2400">
                <a:cs typeface="Arial" pitchFamily="34" charset="0"/>
              </a:rPr>
              <a:t>   </a:t>
            </a:r>
            <a:r>
              <a:rPr lang="en-US" sz="2000">
                <a:solidFill>
                  <a:srgbClr val="CC3300"/>
                </a:solidFill>
                <a:cs typeface="Arial" pitchFamily="34" charset="0"/>
              </a:rPr>
              <a:t>(velocità vista dalla riva (o ciglio della strada))                                      </a:t>
            </a:r>
            <a:r>
              <a:rPr lang="en-US" sz="2200">
                <a:cs typeface="Arial" pitchFamily="34" charset="0"/>
              </a:rPr>
              <a:t>x</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t</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L/u</a:t>
            </a:r>
            <a:r>
              <a:rPr lang="en-US" sz="2200" baseline="-25000">
                <a:cs typeface="Arial" pitchFamily="34" charset="0"/>
              </a:rPr>
              <a:t>0</a:t>
            </a:r>
            <a:r>
              <a:rPr lang="en-US" sz="2200">
                <a:cs typeface="Arial" pitchFamily="34" charset="0"/>
              </a:rPr>
              <a:t>;      y</a:t>
            </a:r>
            <a:r>
              <a:rPr lang="en-US" sz="2200" baseline="-25000">
                <a:cs typeface="Arial" pitchFamily="34" charset="0"/>
              </a:rPr>
              <a:t>a</a:t>
            </a:r>
            <a:r>
              <a:rPr lang="en-US" sz="2200">
                <a:cs typeface="Arial" pitchFamily="34" charset="0"/>
              </a:rPr>
              <a:t> = 0                  </a:t>
            </a:r>
            <a:r>
              <a:rPr lang="el-GR" sz="2200">
                <a:cs typeface="Arial" pitchFamily="34" charset="0"/>
              </a:rPr>
              <a:t>α</a:t>
            </a:r>
            <a:r>
              <a:rPr lang="it-IT" sz="2200">
                <a:cs typeface="Arial" pitchFamily="34" charset="0"/>
              </a:rPr>
              <a:t> = arctg(u</a:t>
            </a:r>
            <a:r>
              <a:rPr lang="it-IT" sz="2200" baseline="-25000">
                <a:cs typeface="Arial" pitchFamily="34" charset="0"/>
              </a:rPr>
              <a:t>0</a:t>
            </a:r>
            <a:r>
              <a:rPr lang="it-IT" sz="2200">
                <a:cs typeface="Arial" pitchFamily="34" charset="0"/>
              </a:rPr>
              <a:t>/v</a:t>
            </a:r>
            <a:r>
              <a:rPr lang="it-IT" sz="2200" baseline="-25000">
                <a:cs typeface="Arial" pitchFamily="34" charset="0"/>
              </a:rPr>
              <a:t>0</a:t>
            </a:r>
            <a:r>
              <a:rPr lang="it-IT" sz="2200">
                <a:cs typeface="Arial" pitchFamily="34" charset="0"/>
              </a:rPr>
              <a:t>)</a:t>
            </a:r>
            <a:endParaRPr lang="el-GR" sz="2200">
              <a:cs typeface="Arial" pitchFamily="34" charset="0"/>
            </a:endParaRPr>
          </a:p>
        </p:txBody>
      </p:sp>
      <p:grpSp>
        <p:nvGrpSpPr>
          <p:cNvPr id="380982" name="Group 54"/>
          <p:cNvGrpSpPr>
            <a:grpSpLocks/>
          </p:cNvGrpSpPr>
          <p:nvPr/>
        </p:nvGrpSpPr>
        <p:grpSpPr bwMode="auto">
          <a:xfrm>
            <a:off x="5580063" y="1196975"/>
            <a:ext cx="2249487" cy="2130425"/>
            <a:chOff x="3424" y="750"/>
            <a:chExt cx="1417" cy="1342"/>
          </a:xfrm>
        </p:grpSpPr>
        <p:sp>
          <p:nvSpPr>
            <p:cNvPr id="380983" name="Line 55"/>
            <p:cNvSpPr>
              <a:spLocks noChangeShapeType="1"/>
            </p:cNvSpPr>
            <p:nvPr/>
          </p:nvSpPr>
          <p:spPr bwMode="auto">
            <a:xfrm>
              <a:off x="3651" y="935"/>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4" name="Line 56"/>
            <p:cNvSpPr>
              <a:spLocks noChangeShapeType="1"/>
            </p:cNvSpPr>
            <p:nvPr/>
          </p:nvSpPr>
          <p:spPr bwMode="auto">
            <a:xfrm>
              <a:off x="3651" y="1842"/>
              <a:ext cx="9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5" name="Line 57"/>
            <p:cNvSpPr>
              <a:spLocks noChangeShapeType="1"/>
            </p:cNvSpPr>
            <p:nvPr/>
          </p:nvSpPr>
          <p:spPr bwMode="auto">
            <a:xfrm>
              <a:off x="3923" y="935"/>
              <a:ext cx="0" cy="9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6" name="Text Box 58"/>
            <p:cNvSpPr txBox="1">
              <a:spLocks noChangeArrowheads="1"/>
            </p:cNvSpPr>
            <p:nvPr/>
          </p:nvSpPr>
          <p:spPr bwMode="auto">
            <a:xfrm>
              <a:off x="3787"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0987" name="Line 59"/>
            <p:cNvSpPr>
              <a:spLocks noChangeShapeType="1"/>
            </p:cNvSpPr>
            <p:nvPr/>
          </p:nvSpPr>
          <p:spPr bwMode="auto">
            <a:xfrm flipH="1">
              <a:off x="3651" y="1026"/>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8" name="Text Box 60"/>
            <p:cNvSpPr txBox="1">
              <a:spLocks noChangeArrowheads="1"/>
            </p:cNvSpPr>
            <p:nvPr/>
          </p:nvSpPr>
          <p:spPr bwMode="auto">
            <a:xfrm>
              <a:off x="3424" y="1253"/>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h</a:t>
              </a:r>
              <a:r>
                <a:rPr lang="it-IT" baseline="-25000"/>
                <a:t>0</a:t>
              </a:r>
            </a:p>
          </p:txBody>
        </p:sp>
        <p:sp>
          <p:nvSpPr>
            <p:cNvPr id="380989" name="Line 61"/>
            <p:cNvSpPr>
              <a:spLocks noChangeShapeType="1"/>
            </p:cNvSpPr>
            <p:nvPr/>
          </p:nvSpPr>
          <p:spPr bwMode="auto">
            <a:xfrm>
              <a:off x="3969" y="93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0" name="Text Box 62"/>
            <p:cNvSpPr txBox="1">
              <a:spLocks noChangeArrowheads="1"/>
            </p:cNvSpPr>
            <p:nvPr/>
          </p:nvSpPr>
          <p:spPr bwMode="auto">
            <a:xfrm>
              <a:off x="4364" y="750"/>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0991" name="Line 63"/>
            <p:cNvSpPr>
              <a:spLocks noChangeShapeType="1"/>
            </p:cNvSpPr>
            <p:nvPr/>
          </p:nvSpPr>
          <p:spPr bwMode="auto">
            <a:xfrm>
              <a:off x="4422" y="799"/>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2" name="Text Box 64"/>
            <p:cNvSpPr txBox="1">
              <a:spLocks noChangeArrowheads="1"/>
            </p:cNvSpPr>
            <p:nvPr/>
          </p:nvSpPr>
          <p:spPr bwMode="auto">
            <a:xfrm>
              <a:off x="4636" y="120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p>
          </p:txBody>
        </p:sp>
        <p:sp>
          <p:nvSpPr>
            <p:cNvPr id="380993" name="Line 65"/>
            <p:cNvSpPr>
              <a:spLocks noChangeShapeType="1"/>
            </p:cNvSpPr>
            <p:nvPr/>
          </p:nvSpPr>
          <p:spPr bwMode="auto">
            <a:xfrm>
              <a:off x="4694" y="1253"/>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4" name="Line 66"/>
            <p:cNvSpPr>
              <a:spLocks noChangeShapeType="1"/>
            </p:cNvSpPr>
            <p:nvPr/>
          </p:nvSpPr>
          <p:spPr bwMode="auto">
            <a:xfrm>
              <a:off x="4604" y="1207"/>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995" name="Group 67"/>
          <p:cNvGrpSpPr>
            <a:grpSpLocks/>
          </p:cNvGrpSpPr>
          <p:nvPr/>
        </p:nvGrpSpPr>
        <p:grpSpPr bwMode="auto">
          <a:xfrm>
            <a:off x="8027988" y="2060575"/>
            <a:ext cx="887412" cy="1044575"/>
            <a:chOff x="5057" y="1298"/>
            <a:chExt cx="559" cy="658"/>
          </a:xfrm>
        </p:grpSpPr>
        <p:sp>
          <p:nvSpPr>
            <p:cNvPr id="380996" name="Line 68"/>
            <p:cNvSpPr>
              <a:spLocks noChangeShapeType="1"/>
            </p:cNvSpPr>
            <p:nvPr/>
          </p:nvSpPr>
          <p:spPr bwMode="auto">
            <a:xfrm flipV="1">
              <a:off x="5239" y="1480"/>
              <a:ext cx="0" cy="362"/>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7" name="Line 69"/>
            <p:cNvSpPr>
              <a:spLocks noChangeShapeType="1"/>
            </p:cNvSpPr>
            <p:nvPr/>
          </p:nvSpPr>
          <p:spPr bwMode="auto">
            <a:xfrm>
              <a:off x="5148" y="1752"/>
              <a:ext cx="317"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8" name="Text Box 70"/>
            <p:cNvSpPr txBox="1">
              <a:spLocks noChangeArrowheads="1"/>
            </p:cNvSpPr>
            <p:nvPr/>
          </p:nvSpPr>
          <p:spPr bwMode="auto">
            <a:xfrm>
              <a:off x="5420" y="170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x</a:t>
              </a:r>
            </a:p>
          </p:txBody>
        </p:sp>
        <p:sp>
          <p:nvSpPr>
            <p:cNvPr id="380999" name="Text Box 71"/>
            <p:cNvSpPr txBox="1">
              <a:spLocks noChangeArrowheads="1"/>
            </p:cNvSpPr>
            <p:nvPr/>
          </p:nvSpPr>
          <p:spPr bwMode="auto">
            <a:xfrm>
              <a:off x="5057" y="129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y</a:t>
              </a:r>
            </a:p>
          </p:txBody>
        </p:sp>
      </p:grpSp>
      <p:sp>
        <p:nvSpPr>
          <p:cNvPr id="381000" name="Line 72"/>
          <p:cNvSpPr>
            <a:spLocks noChangeShapeType="1"/>
          </p:cNvSpPr>
          <p:nvPr/>
        </p:nvSpPr>
        <p:spPr bwMode="auto">
          <a:xfrm>
            <a:off x="1692275" y="24923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1" name="Line 73"/>
          <p:cNvSpPr>
            <a:spLocks noChangeShapeType="1"/>
          </p:cNvSpPr>
          <p:nvPr/>
        </p:nvSpPr>
        <p:spPr bwMode="auto">
          <a:xfrm>
            <a:off x="2014538" y="32131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2" name="Line 74"/>
          <p:cNvSpPr>
            <a:spLocks noChangeShapeType="1"/>
          </p:cNvSpPr>
          <p:nvPr/>
        </p:nvSpPr>
        <p:spPr bwMode="auto">
          <a:xfrm>
            <a:off x="5940425" y="43656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3" name="Line 75"/>
          <p:cNvSpPr>
            <a:spLocks noChangeShapeType="1"/>
          </p:cNvSpPr>
          <p:nvPr/>
        </p:nvSpPr>
        <p:spPr bwMode="auto">
          <a:xfrm>
            <a:off x="5940425" y="56610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4" name="Line 76"/>
          <p:cNvSpPr>
            <a:spLocks noChangeShapeType="1"/>
          </p:cNvSpPr>
          <p:nvPr/>
        </p:nvSpPr>
        <p:spPr bwMode="auto">
          <a:xfrm>
            <a:off x="6156325" y="4508500"/>
            <a:ext cx="0" cy="1008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5" name="Text Box 77"/>
          <p:cNvSpPr txBox="1">
            <a:spLocks noChangeArrowheads="1"/>
          </p:cNvSpPr>
          <p:nvPr/>
        </p:nvSpPr>
        <p:spPr bwMode="auto">
          <a:xfrm>
            <a:off x="5795963" y="47974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t>
            </a:r>
          </a:p>
        </p:txBody>
      </p:sp>
      <p:sp>
        <p:nvSpPr>
          <p:cNvPr id="381006" name="Line 78"/>
          <p:cNvSpPr>
            <a:spLocks noChangeShapeType="1"/>
          </p:cNvSpPr>
          <p:nvPr/>
        </p:nvSpPr>
        <p:spPr bwMode="auto">
          <a:xfrm>
            <a:off x="6588125" y="4365625"/>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7" name="Line 79"/>
          <p:cNvSpPr>
            <a:spLocks noChangeShapeType="1"/>
          </p:cNvSpPr>
          <p:nvPr/>
        </p:nvSpPr>
        <p:spPr bwMode="auto">
          <a:xfrm>
            <a:off x="6588125" y="4365625"/>
            <a:ext cx="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8" name="Line 80"/>
          <p:cNvSpPr>
            <a:spLocks noChangeShapeType="1"/>
          </p:cNvSpPr>
          <p:nvPr/>
        </p:nvSpPr>
        <p:spPr bwMode="auto">
          <a:xfrm>
            <a:off x="6588125" y="4365625"/>
            <a:ext cx="64770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9" name="Line 81"/>
          <p:cNvSpPr>
            <a:spLocks noChangeShapeType="1"/>
          </p:cNvSpPr>
          <p:nvPr/>
        </p:nvSpPr>
        <p:spPr bwMode="auto">
          <a:xfrm>
            <a:off x="6588125" y="48688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0" name="Line 82"/>
          <p:cNvSpPr>
            <a:spLocks noChangeShapeType="1"/>
          </p:cNvSpPr>
          <p:nvPr/>
        </p:nvSpPr>
        <p:spPr bwMode="auto">
          <a:xfrm>
            <a:off x="7200900" y="4437063"/>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1" name="Line 83"/>
          <p:cNvSpPr>
            <a:spLocks noChangeShapeType="1"/>
          </p:cNvSpPr>
          <p:nvPr/>
        </p:nvSpPr>
        <p:spPr bwMode="auto">
          <a:xfrm>
            <a:off x="7272338" y="4941888"/>
            <a:ext cx="792162"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2" name="Line 84"/>
          <p:cNvSpPr>
            <a:spLocks noChangeShapeType="1"/>
          </p:cNvSpPr>
          <p:nvPr/>
        </p:nvSpPr>
        <p:spPr bwMode="auto">
          <a:xfrm>
            <a:off x="6588125" y="49418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1013" name="Group 85"/>
          <p:cNvGrpSpPr>
            <a:grpSpLocks/>
          </p:cNvGrpSpPr>
          <p:nvPr/>
        </p:nvGrpSpPr>
        <p:grpSpPr bwMode="auto">
          <a:xfrm>
            <a:off x="6877050" y="3860800"/>
            <a:ext cx="403225" cy="396875"/>
            <a:chOff x="4332" y="2432"/>
            <a:chExt cx="254" cy="250"/>
          </a:xfrm>
        </p:grpSpPr>
        <p:sp>
          <p:nvSpPr>
            <p:cNvPr id="381014" name="Text Box 86"/>
            <p:cNvSpPr txBox="1">
              <a:spLocks noChangeArrowheads="1"/>
            </p:cNvSpPr>
            <p:nvPr/>
          </p:nvSpPr>
          <p:spPr bwMode="auto">
            <a:xfrm>
              <a:off x="4332" y="2432"/>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1015" name="Line 87"/>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6" name="Group 88"/>
          <p:cNvGrpSpPr>
            <a:grpSpLocks/>
          </p:cNvGrpSpPr>
          <p:nvPr/>
        </p:nvGrpSpPr>
        <p:grpSpPr bwMode="auto">
          <a:xfrm>
            <a:off x="6588125" y="4941888"/>
            <a:ext cx="417513" cy="396875"/>
            <a:chOff x="4332" y="2432"/>
            <a:chExt cx="263" cy="250"/>
          </a:xfrm>
        </p:grpSpPr>
        <p:sp>
          <p:nvSpPr>
            <p:cNvPr id="381017" name="Text Box 89"/>
            <p:cNvSpPr txBox="1">
              <a:spLocks noChangeArrowheads="1"/>
            </p:cNvSpPr>
            <p:nvPr/>
          </p:nvSpPr>
          <p:spPr bwMode="auto">
            <a:xfrm>
              <a:off x="4332" y="2432"/>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a:t>
              </a:r>
              <a:r>
                <a:rPr lang="it-IT" baseline="-25000"/>
                <a:t>0</a:t>
              </a:r>
            </a:p>
          </p:txBody>
        </p:sp>
        <p:sp>
          <p:nvSpPr>
            <p:cNvPr id="381018" name="Line 90"/>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9" name="Group 91"/>
          <p:cNvGrpSpPr>
            <a:grpSpLocks/>
          </p:cNvGrpSpPr>
          <p:nvPr/>
        </p:nvGrpSpPr>
        <p:grpSpPr bwMode="auto">
          <a:xfrm>
            <a:off x="7235825" y="4581525"/>
            <a:ext cx="368300" cy="396875"/>
            <a:chOff x="4332" y="2432"/>
            <a:chExt cx="232" cy="250"/>
          </a:xfrm>
        </p:grpSpPr>
        <p:sp>
          <p:nvSpPr>
            <p:cNvPr id="381020" name="Text Box 92"/>
            <p:cNvSpPr txBox="1">
              <a:spLocks noChangeArrowheads="1"/>
            </p:cNvSpPr>
            <p:nvPr/>
          </p:nvSpPr>
          <p:spPr bwMode="auto">
            <a:xfrm>
              <a:off x="4332" y="243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w</a:t>
              </a:r>
              <a:endParaRPr lang="it-IT" baseline="-25000"/>
            </a:p>
          </p:txBody>
        </p:sp>
        <p:sp>
          <p:nvSpPr>
            <p:cNvPr id="381021" name="Line 93"/>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1022" name="Text Box 94"/>
          <p:cNvSpPr txBox="1">
            <a:spLocks noChangeArrowheads="1"/>
          </p:cNvSpPr>
          <p:nvPr/>
        </p:nvSpPr>
        <p:spPr bwMode="auto">
          <a:xfrm>
            <a:off x="7596188"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D</a:t>
            </a:r>
          </a:p>
        </p:txBody>
      </p:sp>
      <p:sp>
        <p:nvSpPr>
          <p:cNvPr id="381023" name="Text Box 95"/>
          <p:cNvSpPr txBox="1">
            <a:spLocks noChangeArrowheads="1"/>
          </p:cNvSpPr>
          <p:nvPr/>
        </p:nvSpPr>
        <p:spPr bwMode="auto">
          <a:xfrm>
            <a:off x="7956550" y="56610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a</a:t>
            </a:r>
          </a:p>
        </p:txBody>
      </p:sp>
      <p:sp>
        <p:nvSpPr>
          <p:cNvPr id="381024" name="Text Box 96"/>
          <p:cNvSpPr txBox="1">
            <a:spLocks noChangeArrowheads="1"/>
          </p:cNvSpPr>
          <p:nvPr/>
        </p:nvSpPr>
        <p:spPr bwMode="auto">
          <a:xfrm>
            <a:off x="7085013" y="2619375"/>
            <a:ext cx="393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a:t>
            </a:r>
          </a:p>
          <a:p>
            <a:r>
              <a:rPr lang="it-IT"/>
              <a:t>x</a:t>
            </a:r>
            <a:r>
              <a:rPr lang="it-IT" baseline="-25000"/>
              <a:t>c</a:t>
            </a:r>
          </a:p>
        </p:txBody>
      </p:sp>
      <p:sp>
        <p:nvSpPr>
          <p:cNvPr id="381025" name="Text Box 97"/>
          <p:cNvSpPr txBox="1">
            <a:spLocks noChangeArrowheads="1"/>
          </p:cNvSpPr>
          <p:nvPr/>
        </p:nvSpPr>
        <p:spPr bwMode="auto">
          <a:xfrm>
            <a:off x="6372225"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1026" name="Line 98"/>
          <p:cNvSpPr>
            <a:spLocks noChangeShapeType="1"/>
          </p:cNvSpPr>
          <p:nvPr/>
        </p:nvSpPr>
        <p:spPr bwMode="auto">
          <a:xfrm>
            <a:off x="1331913" y="50133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27" name="Arc 99"/>
          <p:cNvSpPr>
            <a:spLocks/>
          </p:cNvSpPr>
          <p:nvPr/>
        </p:nvSpPr>
        <p:spPr bwMode="auto">
          <a:xfrm>
            <a:off x="6411913" y="1503363"/>
            <a:ext cx="792162" cy="1368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rgbClr val="008000"/>
              </a:solidFill>
            </a:endParaRPr>
          </a:p>
        </p:txBody>
      </p:sp>
      <p:sp>
        <p:nvSpPr>
          <p:cNvPr id="381029" name="Line 101"/>
          <p:cNvSpPr>
            <a:spLocks noChangeShapeType="1"/>
          </p:cNvSpPr>
          <p:nvPr/>
        </p:nvSpPr>
        <p:spPr bwMode="auto">
          <a:xfrm flipH="1">
            <a:off x="6877050" y="44370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0" name="Line 102"/>
          <p:cNvSpPr>
            <a:spLocks noChangeShapeType="1"/>
          </p:cNvSpPr>
          <p:nvPr/>
        </p:nvSpPr>
        <p:spPr bwMode="auto">
          <a:xfrm flipH="1">
            <a:off x="6732588" y="4365625"/>
            <a:ext cx="144462" cy="1508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1" name="Text Box 103"/>
          <p:cNvSpPr txBox="1">
            <a:spLocks noChangeArrowheads="1"/>
          </p:cNvSpPr>
          <p:nvPr/>
        </p:nvSpPr>
        <p:spPr bwMode="auto">
          <a:xfrm>
            <a:off x="6516688" y="39338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solidFill>
                  <a:srgbClr val="FF3300"/>
                </a:solidFill>
                <a:cs typeface="Arial" pitchFamily="34" charset="0"/>
              </a:rPr>
              <a:t>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2011</a:t>
            </a:r>
            <a:endParaRPr lang="en-US"/>
          </a:p>
        </p:txBody>
      </p:sp>
      <p:sp>
        <p:nvSpPr>
          <p:cNvPr id="26" name="Slide Number Placeholder 5"/>
          <p:cNvSpPr>
            <a:spLocks noGrp="1"/>
          </p:cNvSpPr>
          <p:nvPr>
            <p:ph type="sldNum" sz="quarter" idx="12"/>
          </p:nvPr>
        </p:nvSpPr>
        <p:spPr/>
        <p:txBody>
          <a:bodyPr/>
          <a:lstStyle/>
          <a:p>
            <a:fld id="{FA5B24D7-F1AE-473E-8490-BAE1E613AA68}" type="slidenum">
              <a:rPr lang="en-US"/>
              <a:pPr/>
              <a:t>28</a:t>
            </a:fld>
            <a:endParaRPr lang="en-US"/>
          </a:p>
        </p:txBody>
      </p:sp>
      <p:sp>
        <p:nvSpPr>
          <p:cNvPr id="357378" name="Rectangle 2"/>
          <p:cNvSpPr>
            <a:spLocks noGrp="1" noChangeArrowheads="1"/>
          </p:cNvSpPr>
          <p:nvPr>
            <p:ph type="title"/>
          </p:nvPr>
        </p:nvSpPr>
        <p:spPr/>
        <p:txBody>
          <a:bodyPr/>
          <a:lstStyle/>
          <a:p>
            <a:r>
              <a:rPr lang="it-IT" sz="2800"/>
              <a:t>Moto circolare uniforme</a:t>
            </a:r>
          </a:p>
        </p:txBody>
      </p:sp>
      <p:sp>
        <p:nvSpPr>
          <p:cNvPr id="357379" name="Rectangle 3"/>
          <p:cNvSpPr>
            <a:spLocks noGrp="1" noChangeArrowheads="1"/>
          </p:cNvSpPr>
          <p:nvPr>
            <p:ph type="body" idx="1"/>
          </p:nvPr>
        </p:nvSpPr>
        <p:spPr>
          <a:xfrm>
            <a:off x="457200" y="1196975"/>
            <a:ext cx="8229600" cy="4929188"/>
          </a:xfrm>
        </p:spPr>
        <p:txBody>
          <a:bodyPr/>
          <a:lstStyle/>
          <a:p>
            <a:pPr>
              <a:buFontTx/>
              <a:buNone/>
            </a:pPr>
            <a:r>
              <a:rPr lang="it-IT" sz="2600"/>
              <a:t>un altro es. di moto piano</a:t>
            </a:r>
          </a:p>
          <a:p>
            <a:r>
              <a:rPr lang="it-IT" sz="2600" u="sng"/>
              <a:t>moto circolare:</a:t>
            </a:r>
            <a:r>
              <a:rPr lang="it-IT" sz="2600"/>
              <a:t>                          r = |r| = cost</a:t>
            </a:r>
          </a:p>
          <a:p>
            <a:r>
              <a:rPr lang="it-IT" sz="2600" u="sng"/>
              <a:t>uniforme/periodico:</a:t>
            </a:r>
            <a:r>
              <a:rPr lang="it-IT" sz="2600"/>
              <a:t>    solo se   v = |v| = cost</a:t>
            </a:r>
          </a:p>
          <a:p>
            <a:endParaRPr lang="it-IT" sz="2800"/>
          </a:p>
        </p:txBody>
      </p:sp>
      <p:sp>
        <p:nvSpPr>
          <p:cNvPr id="357380" name="Oval 4"/>
          <p:cNvSpPr>
            <a:spLocks noChangeArrowheads="1"/>
          </p:cNvSpPr>
          <p:nvPr/>
        </p:nvSpPr>
        <p:spPr bwMode="auto">
          <a:xfrm>
            <a:off x="755650" y="3141663"/>
            <a:ext cx="2555875" cy="25558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1" name="Line 5"/>
          <p:cNvSpPr>
            <a:spLocks noChangeShapeType="1"/>
          </p:cNvSpPr>
          <p:nvPr/>
        </p:nvSpPr>
        <p:spPr bwMode="auto">
          <a:xfrm flipV="1">
            <a:off x="1943100" y="3141663"/>
            <a:ext cx="396875" cy="12954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2" name="Line 6"/>
          <p:cNvSpPr>
            <a:spLocks noChangeShapeType="1"/>
          </p:cNvSpPr>
          <p:nvPr/>
        </p:nvSpPr>
        <p:spPr bwMode="auto">
          <a:xfrm flipH="1">
            <a:off x="1981200" y="3860800"/>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3" name="Line 7"/>
          <p:cNvSpPr>
            <a:spLocks noChangeShapeType="1"/>
          </p:cNvSpPr>
          <p:nvPr/>
        </p:nvSpPr>
        <p:spPr bwMode="auto">
          <a:xfrm flipH="1" flipV="1">
            <a:off x="2339975" y="3213100"/>
            <a:ext cx="827088" cy="6492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7384" name="Group 8"/>
          <p:cNvGrpSpPr>
            <a:grpSpLocks/>
          </p:cNvGrpSpPr>
          <p:nvPr/>
        </p:nvGrpSpPr>
        <p:grpSpPr bwMode="auto">
          <a:xfrm>
            <a:off x="1763713" y="3573463"/>
            <a:ext cx="406400" cy="396875"/>
            <a:chOff x="5135" y="1159"/>
            <a:chExt cx="256" cy="250"/>
          </a:xfrm>
        </p:grpSpPr>
        <p:sp>
          <p:nvSpPr>
            <p:cNvPr id="357385" name="Text Box 9"/>
            <p:cNvSpPr txBox="1">
              <a:spLocks noChangeArrowheads="1"/>
            </p:cNvSpPr>
            <p:nvPr/>
          </p:nvSpPr>
          <p:spPr bwMode="auto">
            <a:xfrm>
              <a:off x="5135" y="1159"/>
              <a:ext cx="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endParaRPr lang="el-GR">
                <a:solidFill>
                  <a:srgbClr val="CC00FF"/>
                </a:solidFill>
                <a:cs typeface="Arial" pitchFamily="34" charset="0"/>
              </a:endParaRPr>
            </a:p>
          </p:txBody>
        </p:sp>
        <p:sp>
          <p:nvSpPr>
            <p:cNvPr id="357386" name="Line 1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87" name="Group 11"/>
          <p:cNvGrpSpPr>
            <a:grpSpLocks/>
          </p:cNvGrpSpPr>
          <p:nvPr/>
        </p:nvGrpSpPr>
        <p:grpSpPr bwMode="auto">
          <a:xfrm>
            <a:off x="2700338" y="4076700"/>
            <a:ext cx="360362" cy="396875"/>
            <a:chOff x="5135" y="1159"/>
            <a:chExt cx="227" cy="250"/>
          </a:xfrm>
        </p:grpSpPr>
        <p:sp>
          <p:nvSpPr>
            <p:cNvPr id="357388" name="Text Box 12"/>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7389" name="Line 13"/>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90" name="Group 14"/>
          <p:cNvGrpSpPr>
            <a:grpSpLocks/>
          </p:cNvGrpSpPr>
          <p:nvPr/>
        </p:nvGrpSpPr>
        <p:grpSpPr bwMode="auto">
          <a:xfrm>
            <a:off x="2771775" y="3141663"/>
            <a:ext cx="438150" cy="396875"/>
            <a:chOff x="4422" y="1752"/>
            <a:chExt cx="276" cy="250"/>
          </a:xfrm>
        </p:grpSpPr>
        <p:sp>
          <p:nvSpPr>
            <p:cNvPr id="357391" name="Text Box 15"/>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el-GR" baseline="-25000">
                <a:solidFill>
                  <a:srgbClr val="CC00FF"/>
                </a:solidFill>
                <a:cs typeface="Arial" pitchFamily="34" charset="0"/>
              </a:endParaRPr>
            </a:p>
          </p:txBody>
        </p:sp>
        <p:sp>
          <p:nvSpPr>
            <p:cNvPr id="357392" name="Line 1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7394" name="Text Box 18"/>
          <p:cNvSpPr txBox="1">
            <a:spLocks noChangeArrowheads="1"/>
          </p:cNvSpPr>
          <p:nvPr/>
        </p:nvSpPr>
        <p:spPr bwMode="auto">
          <a:xfrm>
            <a:off x="1692275" y="43656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7395" name="Text Box 19"/>
          <p:cNvSpPr txBox="1">
            <a:spLocks noChangeArrowheads="1"/>
          </p:cNvSpPr>
          <p:nvPr/>
        </p:nvSpPr>
        <p:spPr bwMode="auto">
          <a:xfrm>
            <a:off x="3327400" y="3640138"/>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57396" name="Text Box 20"/>
          <p:cNvSpPr txBox="1">
            <a:spLocks noChangeArrowheads="1"/>
          </p:cNvSpPr>
          <p:nvPr/>
        </p:nvSpPr>
        <p:spPr bwMode="auto">
          <a:xfrm>
            <a:off x="2411413" y="2852738"/>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57397" name="Freeform 21"/>
          <p:cNvSpPr>
            <a:spLocks/>
          </p:cNvSpPr>
          <p:nvPr/>
        </p:nvSpPr>
        <p:spPr bwMode="auto">
          <a:xfrm>
            <a:off x="701675" y="3525838"/>
            <a:ext cx="212725" cy="396875"/>
          </a:xfrm>
          <a:custGeom>
            <a:avLst/>
            <a:gdLst>
              <a:gd name="T0" fmla="*/ 134 w 134"/>
              <a:gd name="T1" fmla="*/ 0 h 250"/>
              <a:gd name="T2" fmla="*/ 67 w 134"/>
              <a:gd name="T3" fmla="*/ 58 h 250"/>
              <a:gd name="T4" fmla="*/ 42 w 134"/>
              <a:gd name="T5" fmla="*/ 108 h 250"/>
              <a:gd name="T6" fmla="*/ 9 w 134"/>
              <a:gd name="T7" fmla="*/ 183 h 250"/>
              <a:gd name="T8" fmla="*/ 0 w 134"/>
              <a:gd name="T9" fmla="*/ 250 h 250"/>
            </a:gdLst>
            <a:ahLst/>
            <a:cxnLst>
              <a:cxn ang="0">
                <a:pos x="T0" y="T1"/>
              </a:cxn>
              <a:cxn ang="0">
                <a:pos x="T2" y="T3"/>
              </a:cxn>
              <a:cxn ang="0">
                <a:pos x="T4" y="T5"/>
              </a:cxn>
              <a:cxn ang="0">
                <a:pos x="T6" y="T7"/>
              </a:cxn>
              <a:cxn ang="0">
                <a:pos x="T8" y="T9"/>
              </a:cxn>
            </a:cxnLst>
            <a:rect l="0" t="0" r="r" b="b"/>
            <a:pathLst>
              <a:path w="134" h="250">
                <a:moveTo>
                  <a:pt x="134" y="0"/>
                </a:moveTo>
                <a:cubicBezTo>
                  <a:pt x="76" y="39"/>
                  <a:pt x="95" y="16"/>
                  <a:pt x="67" y="58"/>
                </a:cubicBezTo>
                <a:cubicBezTo>
                  <a:pt x="47" y="121"/>
                  <a:pt x="74" y="44"/>
                  <a:pt x="42" y="108"/>
                </a:cubicBezTo>
                <a:cubicBezTo>
                  <a:pt x="29" y="134"/>
                  <a:pt x="25" y="158"/>
                  <a:pt x="9" y="183"/>
                </a:cubicBezTo>
                <a:cubicBezTo>
                  <a:pt x="6" y="205"/>
                  <a:pt x="0" y="250"/>
                  <a:pt x="0" y="250"/>
                </a:cubicBezTo>
              </a:path>
            </a:pathLst>
          </a:custGeom>
          <a:noFill/>
          <a:ln w="38100" cap="flat" cmpd="sng">
            <a:solidFill>
              <a:srgbClr val="008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400" name="Text Box 24"/>
          <p:cNvSpPr txBox="1">
            <a:spLocks noChangeArrowheads="1"/>
          </p:cNvSpPr>
          <p:nvPr/>
        </p:nvSpPr>
        <p:spPr bwMode="auto">
          <a:xfrm>
            <a:off x="4081463" y="2781300"/>
            <a:ext cx="5062537" cy="33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Il </a:t>
            </a:r>
            <a:r>
              <a:rPr lang="it-IT" sz="2200" u="sng"/>
              <a:t>periodo T</a:t>
            </a:r>
            <a:r>
              <a:rPr lang="it-IT" sz="2200"/>
              <a:t> è il tempo impiegato a fare un giro completo (r, v = cost)</a:t>
            </a:r>
          </a:p>
          <a:p>
            <a:pPr>
              <a:spcBef>
                <a:spcPct val="20000"/>
              </a:spcBef>
              <a:spcAft>
                <a:spcPct val="20000"/>
              </a:spcAft>
            </a:pPr>
            <a:r>
              <a:rPr lang="it-IT" sz="2200"/>
              <a:t>T = 2</a:t>
            </a:r>
            <a:r>
              <a:rPr lang="el-GR" sz="2200">
                <a:cs typeface="Arial" pitchFamily="34" charset="0"/>
              </a:rPr>
              <a:t>π</a:t>
            </a:r>
            <a:r>
              <a:rPr lang="it-IT" sz="2200">
                <a:cs typeface="Arial" pitchFamily="34" charset="0"/>
              </a:rPr>
              <a:t>r/v</a:t>
            </a:r>
            <a:r>
              <a:rPr lang="it-IT" sz="2200"/>
              <a:t> = 1/</a:t>
            </a:r>
            <a:r>
              <a:rPr lang="it-IT" sz="2200">
                <a:sym typeface="Symbol" pitchFamily="18" charset="2"/>
              </a:rPr>
              <a:t></a:t>
            </a:r>
          </a:p>
          <a:p>
            <a:r>
              <a:rPr lang="it-IT" sz="2200">
                <a:sym typeface="Symbol" pitchFamily="18" charset="2"/>
              </a:rPr>
              <a:t>(frequenza = periodo</a:t>
            </a:r>
            <a:r>
              <a:rPr lang="it-IT" sz="2200" baseline="30000">
                <a:sym typeface="Symbol" pitchFamily="18" charset="2"/>
              </a:rPr>
              <a:t>-1</a:t>
            </a:r>
            <a:r>
              <a:rPr lang="it-IT" sz="2200">
                <a:sym typeface="Symbol" pitchFamily="18" charset="2"/>
              </a:rPr>
              <a:t>)</a:t>
            </a:r>
          </a:p>
          <a:p>
            <a:r>
              <a:rPr lang="it-IT" sz="2200">
                <a:sym typeface="Symbol" pitchFamily="18" charset="2"/>
              </a:rPr>
              <a:t>La </a:t>
            </a:r>
            <a:r>
              <a:rPr lang="it-IT" sz="2200" u="sng">
                <a:sym typeface="Symbol" pitchFamily="18" charset="2"/>
              </a:rPr>
              <a:t>velocità angolare </a:t>
            </a:r>
            <a:r>
              <a:rPr lang="el-GR" sz="2200" u="sng">
                <a:cs typeface="Arial" pitchFamily="34" charset="0"/>
                <a:sym typeface="Symbol" pitchFamily="18" charset="2"/>
              </a:rPr>
              <a:t>ω</a:t>
            </a:r>
            <a:r>
              <a:rPr lang="it-IT" sz="2200">
                <a:cs typeface="Arial" pitchFamily="34" charset="0"/>
                <a:sym typeface="Symbol" pitchFamily="18" charset="2"/>
              </a:rPr>
              <a:t> </a:t>
            </a:r>
            <a:r>
              <a:rPr lang="it-IT" sz="2200">
                <a:sym typeface="Symbol" pitchFamily="18" charset="2"/>
              </a:rPr>
              <a:t>è l’angolo per </a:t>
            </a:r>
          </a:p>
          <a:p>
            <a:r>
              <a:rPr lang="it-IT" sz="2200">
                <a:sym typeface="Symbol" pitchFamily="18" charset="2"/>
              </a:rPr>
              <a:t>unità di tempo</a:t>
            </a:r>
          </a:p>
          <a:p>
            <a:pPr>
              <a:spcBef>
                <a:spcPct val="20000"/>
              </a:spcBef>
              <a:spcAft>
                <a:spcPct val="20000"/>
              </a:spcAft>
            </a:pPr>
            <a:r>
              <a:rPr lang="el-GR" sz="2200">
                <a:cs typeface="Arial" pitchFamily="34" charset="0"/>
                <a:sym typeface="Symbol" pitchFamily="18" charset="2"/>
              </a:rPr>
              <a:t>ω</a:t>
            </a:r>
            <a:r>
              <a:rPr lang="it-IT" sz="2200">
                <a:cs typeface="Arial" pitchFamily="34" charset="0"/>
                <a:sym typeface="Symbol" pitchFamily="18" charset="2"/>
              </a:rPr>
              <a:t> = 2</a:t>
            </a:r>
            <a:r>
              <a:rPr lang="el-GR" sz="2200">
                <a:cs typeface="Arial" pitchFamily="34" charset="0"/>
                <a:sym typeface="Symbol" pitchFamily="18" charset="2"/>
              </a:rPr>
              <a:t>π</a:t>
            </a:r>
            <a:r>
              <a:rPr lang="it-IT" sz="2200">
                <a:cs typeface="Arial" pitchFamily="34" charset="0"/>
                <a:sym typeface="Symbol" pitchFamily="18" charset="2"/>
              </a:rPr>
              <a:t>/T = 2</a:t>
            </a:r>
            <a:r>
              <a:rPr lang="el-GR" sz="2200">
                <a:cs typeface="Arial" pitchFamily="34" charset="0"/>
                <a:sym typeface="Symbol" pitchFamily="18" charset="2"/>
              </a:rPr>
              <a:t>π</a:t>
            </a:r>
            <a:r>
              <a:rPr lang="it-IT" sz="2200">
                <a:cs typeface="Arial" pitchFamily="34" charset="0"/>
                <a:sym typeface="Symbol" pitchFamily="18" charset="2"/>
              </a:rPr>
              <a:t>               ( =v/r )</a:t>
            </a:r>
            <a:endParaRPr lang="el-GR" sz="2200">
              <a:cs typeface="Arial" pitchFamily="34" charset="0"/>
              <a:sym typeface="Symbol" pitchFamily="18" charset="2"/>
            </a:endParaRPr>
          </a:p>
          <a:p>
            <a:r>
              <a:rPr lang="it-IT" sz="2200">
                <a:solidFill>
                  <a:srgbClr val="CC3300"/>
                </a:solidFill>
                <a:sym typeface="Symbol" pitchFamily="18" charset="2"/>
              </a:rPr>
              <a:t>NB </a:t>
            </a:r>
            <a:r>
              <a:rPr lang="el-GR" sz="2200">
                <a:solidFill>
                  <a:srgbClr val="CC3300"/>
                </a:solidFill>
                <a:cs typeface="Arial" pitchFamily="34" charset="0"/>
                <a:sym typeface="Symbol" pitchFamily="18" charset="2"/>
              </a:rPr>
              <a:t>ω</a:t>
            </a:r>
            <a:r>
              <a:rPr lang="it-IT" sz="2200">
                <a:solidFill>
                  <a:srgbClr val="CC3300"/>
                </a:solidFill>
                <a:cs typeface="Arial" pitchFamily="34" charset="0"/>
                <a:sym typeface="Symbol" pitchFamily="18" charset="2"/>
              </a:rPr>
              <a:t> si misura in rad/s</a:t>
            </a:r>
          </a:p>
          <a:p>
            <a:r>
              <a:rPr lang="it-IT" sz="2200">
                <a:solidFill>
                  <a:srgbClr val="CC3300"/>
                </a:solidFill>
                <a:cs typeface="Arial" pitchFamily="34" charset="0"/>
                <a:sym typeface="Symbol" pitchFamily="18" charset="2"/>
              </a:rPr>
              <a:t>       </a:t>
            </a:r>
            <a:r>
              <a:rPr lang="el-GR" sz="2200">
                <a:solidFill>
                  <a:srgbClr val="CC3300"/>
                </a:solidFill>
                <a:cs typeface="Arial" pitchFamily="34" charset="0"/>
                <a:sym typeface="Symbol" pitchFamily="18" charset="2"/>
              </a:rPr>
              <a:t></a:t>
            </a:r>
            <a:r>
              <a:rPr lang="it-IT" sz="2200">
                <a:solidFill>
                  <a:srgbClr val="CC3300"/>
                </a:solidFill>
                <a:cs typeface="Arial" pitchFamily="34" charset="0"/>
                <a:sym typeface="Symbol" pitchFamily="18" charset="2"/>
              </a:rPr>
              <a:t> si misura in s</a:t>
            </a:r>
            <a:r>
              <a:rPr lang="it-IT" sz="2200" baseline="30000">
                <a:solidFill>
                  <a:srgbClr val="CC3300"/>
                </a:solidFill>
                <a:cs typeface="Arial" pitchFamily="34" charset="0"/>
                <a:sym typeface="Symbol" pitchFamily="18" charset="2"/>
              </a:rPr>
              <a:t>-1</a:t>
            </a:r>
            <a:r>
              <a:rPr lang="it-IT" sz="2200">
                <a:solidFill>
                  <a:srgbClr val="CC3300"/>
                </a:solidFill>
                <a:cs typeface="Arial" pitchFamily="34" charset="0"/>
                <a:sym typeface="Symbol" pitchFamily="18" charset="2"/>
              </a:rPr>
              <a:t> o hertz (Hz)</a:t>
            </a:r>
            <a:endParaRPr lang="el-GR" sz="2200">
              <a:solidFill>
                <a:srgbClr val="CC3300"/>
              </a:solidFill>
              <a:cs typeface="Arial" pitchFamily="34" charset="0"/>
              <a:sym typeface="Symbol" pitchFamily="18" charset="2"/>
            </a:endParaRPr>
          </a:p>
        </p:txBody>
      </p:sp>
      <p:sp>
        <p:nvSpPr>
          <p:cNvPr id="357401" name="Text Box 25"/>
          <p:cNvSpPr txBox="1">
            <a:spLocks noChangeArrowheads="1"/>
          </p:cNvSpPr>
          <p:nvPr/>
        </p:nvSpPr>
        <p:spPr bwMode="auto">
          <a:xfrm>
            <a:off x="4067175" y="3536950"/>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57402" name="Text Box 26"/>
          <p:cNvSpPr txBox="1">
            <a:spLocks noChangeArrowheads="1"/>
          </p:cNvSpPr>
          <p:nvPr/>
        </p:nvSpPr>
        <p:spPr bwMode="auto">
          <a:xfrm>
            <a:off x="4067175" y="5013325"/>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2011</a:t>
            </a:r>
            <a:endParaRPr lang="en-US"/>
          </a:p>
        </p:txBody>
      </p:sp>
      <p:sp>
        <p:nvSpPr>
          <p:cNvPr id="27" name="Slide Number Placeholder 5"/>
          <p:cNvSpPr>
            <a:spLocks noGrp="1"/>
          </p:cNvSpPr>
          <p:nvPr>
            <p:ph type="sldNum" sz="quarter" idx="12"/>
          </p:nvPr>
        </p:nvSpPr>
        <p:spPr/>
        <p:txBody>
          <a:bodyPr/>
          <a:lstStyle/>
          <a:p>
            <a:fld id="{13F7F1C5-5F4E-40E6-B5D0-BF4DDCEEF742}" type="slidenum">
              <a:rPr lang="en-US"/>
              <a:pPr/>
              <a:t>29</a:t>
            </a:fld>
            <a:endParaRPr lang="en-US"/>
          </a:p>
        </p:txBody>
      </p:sp>
      <p:pic>
        <p:nvPicPr>
          <p:cNvPr id="246790" name="Picture 6"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96975"/>
            <a:ext cx="7561262" cy="5087938"/>
          </a:xfrm>
          <a:prstGeom prst="rect">
            <a:avLst/>
          </a:prstGeom>
          <a:noFill/>
          <a:extLst>
            <a:ext uri="{909E8E84-426E-40DD-AFC4-6F175D3DCCD1}">
              <a14:hiddenFill xmlns:a14="http://schemas.microsoft.com/office/drawing/2010/main">
                <a:solidFill>
                  <a:srgbClr val="FFFFFF"/>
                </a:solidFill>
              </a14:hiddenFill>
            </a:ext>
          </a:extLst>
        </p:spPr>
      </p:pic>
      <p:sp>
        <p:nvSpPr>
          <p:cNvPr id="246786" name="Rectangle 2"/>
          <p:cNvSpPr>
            <a:spLocks noGrp="1" noChangeArrowheads="1"/>
          </p:cNvSpPr>
          <p:nvPr>
            <p:ph type="title"/>
          </p:nvPr>
        </p:nvSpPr>
        <p:spPr/>
        <p:txBody>
          <a:bodyPr/>
          <a:lstStyle/>
          <a:p>
            <a:r>
              <a:rPr lang="it-IT" sz="2400"/>
              <a:t>Moto circolare uniforme (2)</a:t>
            </a:r>
          </a:p>
        </p:txBody>
      </p:sp>
      <p:sp>
        <p:nvSpPr>
          <p:cNvPr id="246791" name="Text Box 7"/>
          <p:cNvSpPr txBox="1">
            <a:spLocks noChangeArrowheads="1"/>
          </p:cNvSpPr>
          <p:nvPr/>
        </p:nvSpPr>
        <p:spPr bwMode="auto">
          <a:xfrm>
            <a:off x="3779838" y="36449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246792" name="Text Box 8"/>
          <p:cNvSpPr txBox="1">
            <a:spLocks noChangeArrowheads="1"/>
          </p:cNvSpPr>
          <p:nvPr/>
        </p:nvSpPr>
        <p:spPr bwMode="auto">
          <a:xfrm>
            <a:off x="2916238" y="2924175"/>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246793" name="Text Box 9"/>
          <p:cNvSpPr txBox="1">
            <a:spLocks noChangeArrowheads="1"/>
          </p:cNvSpPr>
          <p:nvPr/>
        </p:nvSpPr>
        <p:spPr bwMode="auto">
          <a:xfrm>
            <a:off x="4787900" y="4652963"/>
            <a:ext cx="2533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6600"/>
                </a:solidFill>
              </a:rPr>
              <a:t>(a è parallela a </a:t>
            </a:r>
            <a:r>
              <a:rPr lang="el-GR" sz="2200">
                <a:solidFill>
                  <a:srgbClr val="FF6600"/>
                </a:solidFill>
                <a:cs typeface="Arial" pitchFamily="34" charset="0"/>
              </a:rPr>
              <a:t>Δ</a:t>
            </a:r>
            <a:r>
              <a:rPr lang="it-IT" sz="2200">
                <a:solidFill>
                  <a:srgbClr val="FF6600"/>
                </a:solidFill>
                <a:cs typeface="Arial" pitchFamily="34" charset="0"/>
              </a:rPr>
              <a:t>v)</a:t>
            </a:r>
            <a:endParaRPr lang="el-GR" sz="2200">
              <a:solidFill>
                <a:srgbClr val="FF6600"/>
              </a:solidFill>
              <a:cs typeface="Arial" pitchFamily="34" charset="0"/>
            </a:endParaRPr>
          </a:p>
        </p:txBody>
      </p:sp>
      <p:sp>
        <p:nvSpPr>
          <p:cNvPr id="246794" name="Line 10"/>
          <p:cNvSpPr>
            <a:spLocks noChangeShapeType="1"/>
          </p:cNvSpPr>
          <p:nvPr/>
        </p:nvSpPr>
        <p:spPr bwMode="auto">
          <a:xfrm>
            <a:off x="5003800"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5" name="Line 11"/>
          <p:cNvSpPr>
            <a:spLocks noChangeShapeType="1"/>
          </p:cNvSpPr>
          <p:nvPr/>
        </p:nvSpPr>
        <p:spPr bwMode="auto">
          <a:xfrm flipV="1">
            <a:off x="7019925"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6" name="Text Box 12"/>
          <p:cNvSpPr txBox="1">
            <a:spLocks noChangeArrowheads="1"/>
          </p:cNvSpPr>
          <p:nvPr/>
        </p:nvSpPr>
        <p:spPr bwMode="auto">
          <a:xfrm>
            <a:off x="7504113" y="1050925"/>
            <a:ext cx="10207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246823" name="Text Box 39"/>
          <p:cNvSpPr txBox="1">
            <a:spLocks noChangeArrowheads="1"/>
          </p:cNvSpPr>
          <p:nvPr/>
        </p:nvSpPr>
        <p:spPr bwMode="auto">
          <a:xfrm>
            <a:off x="4140200" y="1989138"/>
            <a:ext cx="459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[dalla def. di T: v = 2</a:t>
            </a:r>
            <a:r>
              <a:rPr lang="el-GR" sz="2200">
                <a:cs typeface="Arial" pitchFamily="34" charset="0"/>
              </a:rPr>
              <a:t>π</a:t>
            </a:r>
            <a:r>
              <a:rPr lang="it-IT" sz="2200">
                <a:cs typeface="Arial" pitchFamily="34" charset="0"/>
              </a:rPr>
              <a:t>r/T = (2</a:t>
            </a:r>
            <a:r>
              <a:rPr lang="el-GR" sz="2200">
                <a:cs typeface="Arial" pitchFamily="34" charset="0"/>
              </a:rPr>
              <a:t>π</a:t>
            </a:r>
            <a:r>
              <a:rPr lang="it-IT" sz="2200">
                <a:cs typeface="Arial" pitchFamily="34" charset="0"/>
              </a:rPr>
              <a:t>/T)r ]</a:t>
            </a:r>
            <a:endParaRPr lang="el-GR" sz="2200">
              <a:cs typeface="Arial" pitchFamily="34" charset="0"/>
            </a:endParaRPr>
          </a:p>
        </p:txBody>
      </p:sp>
      <p:sp>
        <p:nvSpPr>
          <p:cNvPr id="246826" name="Text Box 42"/>
          <p:cNvSpPr txBox="1">
            <a:spLocks noChangeArrowheads="1"/>
          </p:cNvSpPr>
          <p:nvPr/>
        </p:nvSpPr>
        <p:spPr bwMode="auto">
          <a:xfrm>
            <a:off x="7092950" y="1125538"/>
            <a:ext cx="37941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p:txBody>
      </p:sp>
      <p:sp>
        <p:nvSpPr>
          <p:cNvPr id="246827" name="Line 43"/>
          <p:cNvSpPr>
            <a:spLocks noChangeShapeType="1"/>
          </p:cNvSpPr>
          <p:nvPr/>
        </p:nvSpPr>
        <p:spPr bwMode="auto">
          <a:xfrm>
            <a:off x="7667625" y="2420938"/>
            <a:ext cx="649288"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28" name="Text Box 44"/>
          <p:cNvSpPr txBox="1">
            <a:spLocks noChangeArrowheads="1"/>
          </p:cNvSpPr>
          <p:nvPr/>
        </p:nvSpPr>
        <p:spPr bwMode="auto">
          <a:xfrm>
            <a:off x="7812088" y="2349500"/>
            <a:ext cx="38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ω</a:t>
            </a:r>
          </a:p>
        </p:txBody>
      </p:sp>
      <p:sp>
        <p:nvSpPr>
          <p:cNvPr id="246829" name="Freeform 45"/>
          <p:cNvSpPr>
            <a:spLocks/>
          </p:cNvSpPr>
          <p:nvPr/>
        </p:nvSpPr>
        <p:spPr bwMode="auto">
          <a:xfrm>
            <a:off x="2268538" y="4292600"/>
            <a:ext cx="142875" cy="144463"/>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rgbClr val="CC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30" name="Freeform 46"/>
          <p:cNvSpPr>
            <a:spLocks/>
          </p:cNvSpPr>
          <p:nvPr/>
        </p:nvSpPr>
        <p:spPr bwMode="auto">
          <a:xfrm rot="2799879">
            <a:off x="2746375" y="4262438"/>
            <a:ext cx="217487" cy="90488"/>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6835" name="Object 51"/>
          <p:cNvGraphicFramePr>
            <a:graphicFrameLocks noChangeAspect="1"/>
          </p:cNvGraphicFramePr>
          <p:nvPr/>
        </p:nvGraphicFramePr>
        <p:xfrm>
          <a:off x="4356100" y="1412875"/>
          <a:ext cx="2555875" cy="490538"/>
        </p:xfrm>
        <a:graphic>
          <a:graphicData uri="http://schemas.openxmlformats.org/presentationml/2006/ole">
            <mc:AlternateContent xmlns:mc="http://schemas.openxmlformats.org/markup-compatibility/2006">
              <mc:Choice xmlns:v="urn:schemas-microsoft-com:vml" Requires="v">
                <p:oleObj spid="_x0000_s246869" name="Equation" r:id="rId4" imgW="927000" imgH="177480" progId="Equation.3">
                  <p:embed/>
                </p:oleObj>
              </mc:Choice>
              <mc:Fallback>
                <p:oleObj name="Equation" r:id="rId4" imgW="927000" imgH="177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412875"/>
                        <a:ext cx="2555875" cy="4905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837" name="Object 53"/>
          <p:cNvGraphicFramePr>
            <a:graphicFrameLocks noChangeAspect="1"/>
          </p:cNvGraphicFramePr>
          <p:nvPr/>
        </p:nvGraphicFramePr>
        <p:xfrm>
          <a:off x="1116013" y="1268413"/>
          <a:ext cx="2649537" cy="1646237"/>
        </p:xfrm>
        <a:graphic>
          <a:graphicData uri="http://schemas.openxmlformats.org/presentationml/2006/ole">
            <mc:AlternateContent xmlns:mc="http://schemas.openxmlformats.org/markup-compatibility/2006">
              <mc:Choice xmlns:v="urn:schemas-microsoft-com:vml" Requires="v">
                <p:oleObj spid="_x0000_s246870" name="Equation" r:id="rId6" imgW="939600" imgH="583920" progId="Equation.3">
                  <p:embed/>
                </p:oleObj>
              </mc:Choice>
              <mc:Fallback>
                <p:oleObj name="Equation" r:id="rId6" imgW="939600" imgH="58392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268413"/>
                        <a:ext cx="2649537" cy="164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38" name="Text Box 54"/>
          <p:cNvSpPr txBox="1">
            <a:spLocks noChangeArrowheads="1"/>
          </p:cNvSpPr>
          <p:nvPr/>
        </p:nvSpPr>
        <p:spPr bwMode="auto">
          <a:xfrm>
            <a:off x="6911975" y="1484313"/>
            <a:ext cx="5334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graphicFrame>
        <p:nvGraphicFramePr>
          <p:cNvPr id="246839" name="Object 55"/>
          <p:cNvGraphicFramePr>
            <a:graphicFrameLocks noChangeAspect="1"/>
          </p:cNvGraphicFramePr>
          <p:nvPr/>
        </p:nvGraphicFramePr>
        <p:xfrm>
          <a:off x="4500563" y="2852738"/>
          <a:ext cx="2644775" cy="1643062"/>
        </p:xfrm>
        <a:graphic>
          <a:graphicData uri="http://schemas.openxmlformats.org/presentationml/2006/ole">
            <mc:AlternateContent xmlns:mc="http://schemas.openxmlformats.org/markup-compatibility/2006">
              <mc:Choice xmlns:v="urn:schemas-microsoft-com:vml" Requires="v">
                <p:oleObj spid="_x0000_s246871" name="Equation" r:id="rId8" imgW="939600" imgH="583920" progId="Equation.3">
                  <p:embed/>
                </p:oleObj>
              </mc:Choice>
              <mc:Fallback>
                <p:oleObj name="Equation" r:id="rId8" imgW="939600" imgH="58392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2852738"/>
                        <a:ext cx="2644775" cy="16430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40" name="Text Box 56"/>
          <p:cNvSpPr txBox="1">
            <a:spLocks noChangeArrowheads="1"/>
          </p:cNvSpPr>
          <p:nvPr/>
        </p:nvSpPr>
        <p:spPr bwMode="auto">
          <a:xfrm>
            <a:off x="1076325" y="2463800"/>
            <a:ext cx="1233488" cy="465138"/>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1" name="Text Box 57"/>
          <p:cNvSpPr txBox="1">
            <a:spLocks noChangeArrowheads="1"/>
          </p:cNvSpPr>
          <p:nvPr/>
        </p:nvSpPr>
        <p:spPr bwMode="auto">
          <a:xfrm>
            <a:off x="4356100" y="1484313"/>
            <a:ext cx="1233488"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2" name="Text Box 58"/>
          <p:cNvSpPr txBox="1">
            <a:spLocks noChangeArrowheads="1"/>
          </p:cNvSpPr>
          <p:nvPr/>
        </p:nvSpPr>
        <p:spPr bwMode="auto">
          <a:xfrm>
            <a:off x="4356100" y="4005263"/>
            <a:ext cx="2011363"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3" name="Text Box 59"/>
          <p:cNvSpPr txBox="1">
            <a:spLocks noChangeArrowheads="1"/>
          </p:cNvSpPr>
          <p:nvPr/>
        </p:nvSpPr>
        <p:spPr bwMode="auto">
          <a:xfrm>
            <a:off x="4643438" y="2636838"/>
            <a:ext cx="2527300" cy="2143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                                                                                  </a:t>
            </a:r>
          </a:p>
        </p:txBody>
      </p:sp>
      <p:sp>
        <p:nvSpPr>
          <p:cNvPr id="246844" name="Text Box 60"/>
          <p:cNvSpPr txBox="1">
            <a:spLocks noChangeArrowheads="1"/>
          </p:cNvSpPr>
          <p:nvPr/>
        </p:nvSpPr>
        <p:spPr bwMode="auto">
          <a:xfrm>
            <a:off x="5651500" y="1844675"/>
            <a:ext cx="18415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1A6D264F-EF04-4782-975B-77A3E3E8D85A}" type="slidenum">
              <a:rPr lang="en-US"/>
              <a:pPr/>
              <a:t>3</a:t>
            </a:fld>
            <a:endParaRPr lang="en-US"/>
          </a:p>
        </p:txBody>
      </p:sp>
      <p:sp>
        <p:nvSpPr>
          <p:cNvPr id="199682" name="Rectangle 2"/>
          <p:cNvSpPr>
            <a:spLocks noGrp="1" noChangeArrowheads="1"/>
          </p:cNvSpPr>
          <p:nvPr>
            <p:ph type="title"/>
          </p:nvPr>
        </p:nvSpPr>
        <p:spPr/>
        <p:txBody>
          <a:bodyPr/>
          <a:lstStyle/>
          <a:p>
            <a:r>
              <a:rPr lang="it-IT" sz="3200"/>
              <a:t>Tempo (2)</a:t>
            </a:r>
          </a:p>
        </p:txBody>
      </p:sp>
      <p:sp>
        <p:nvSpPr>
          <p:cNvPr id="199683" name="Rectangle 3"/>
          <p:cNvSpPr>
            <a:spLocks noGrp="1" noChangeArrowheads="1"/>
          </p:cNvSpPr>
          <p:nvPr>
            <p:ph type="body" idx="1"/>
          </p:nvPr>
        </p:nvSpPr>
        <p:spPr>
          <a:xfrm>
            <a:off x="323850" y="1484313"/>
            <a:ext cx="8496300" cy="4784725"/>
          </a:xfrm>
        </p:spPr>
        <p:txBody>
          <a:bodyPr/>
          <a:lstStyle/>
          <a:p>
            <a:r>
              <a:rPr lang="it-IT" sz="2600"/>
              <a:t>tempo, t, trascorso a partire da un’origine dei           tempi (arbitraria, comoda), +vo o –vo, futuro o  passato – noi andiamo solo verso il futuro</a:t>
            </a:r>
          </a:p>
          <a:p>
            <a:pPr>
              <a:buFontTx/>
              <a:buNone/>
            </a:pPr>
            <a:r>
              <a:rPr lang="it-IT"/>
              <a:t>        </a:t>
            </a:r>
            <a:r>
              <a:rPr lang="it-IT">
                <a:solidFill>
                  <a:srgbClr val="FF3300"/>
                </a:solidFill>
              </a:rPr>
              <a:t>-                                                   +</a:t>
            </a:r>
          </a:p>
          <a:p>
            <a:pPr>
              <a:buFontTx/>
              <a:buNone/>
            </a:pPr>
            <a:endParaRPr lang="it-IT">
              <a:solidFill>
                <a:srgbClr val="FF3300"/>
              </a:solidFill>
            </a:endParaRPr>
          </a:p>
          <a:p>
            <a:pPr>
              <a:buFontTx/>
              <a:buNone/>
            </a:pPr>
            <a:endParaRPr lang="it-IT"/>
          </a:p>
          <a:p>
            <a:r>
              <a:rPr lang="it-IT" sz="2600"/>
              <a:t>intervallo di tempo, </a:t>
            </a:r>
            <a:r>
              <a:rPr lang="el-GR" sz="2600">
                <a:cs typeface="Arial" pitchFamily="34" charset="0"/>
              </a:rPr>
              <a:t>Δ</a:t>
            </a:r>
            <a:r>
              <a:rPr lang="it-IT" sz="2600">
                <a:cs typeface="Arial" pitchFamily="34" charset="0"/>
              </a:rPr>
              <a:t>t = t</a:t>
            </a:r>
            <a:r>
              <a:rPr lang="it-IT" sz="2600" baseline="-25000">
                <a:cs typeface="Arial" pitchFamily="34" charset="0"/>
              </a:rPr>
              <a:t>2</a:t>
            </a:r>
            <a:r>
              <a:rPr lang="it-IT" sz="2600">
                <a:cs typeface="Arial" pitchFamily="34" charset="0"/>
              </a:rPr>
              <a:t>-t</a:t>
            </a:r>
            <a:r>
              <a:rPr lang="it-IT" sz="2600" baseline="-25000">
                <a:cs typeface="Arial" pitchFamily="34" charset="0"/>
              </a:rPr>
              <a:t>1</a:t>
            </a:r>
            <a:r>
              <a:rPr lang="it-IT" sz="2600">
                <a:cs typeface="Arial" pitchFamily="34" charset="0"/>
              </a:rPr>
              <a:t>, fra due eventi, del tutto svincolato dall’origine dei tempi (matematicamente è quasi lo stesso se si pone t</a:t>
            </a:r>
            <a:r>
              <a:rPr lang="it-IT" sz="2600" baseline="-25000">
                <a:cs typeface="Arial" pitchFamily="34" charset="0"/>
              </a:rPr>
              <a:t>1</a:t>
            </a:r>
            <a:r>
              <a:rPr lang="it-IT" sz="2600">
                <a:cs typeface="Arial" pitchFamily="34" charset="0"/>
              </a:rPr>
              <a:t> = 0 e t</a:t>
            </a:r>
            <a:r>
              <a:rPr lang="it-IT" sz="2600" baseline="-25000">
                <a:cs typeface="Arial" pitchFamily="34" charset="0"/>
              </a:rPr>
              <a:t>2</a:t>
            </a:r>
            <a:r>
              <a:rPr lang="it-IT" sz="2600">
                <a:cs typeface="Arial" pitchFamily="34" charset="0"/>
              </a:rPr>
              <a:t> = t)</a:t>
            </a:r>
            <a:r>
              <a:rPr lang="it-IT">
                <a:cs typeface="Arial" pitchFamily="34" charset="0"/>
              </a:rPr>
              <a:t>  </a:t>
            </a:r>
            <a:endParaRPr lang="el-GR">
              <a:cs typeface="Arial" pitchFamily="34" charset="0"/>
            </a:endParaRPr>
          </a:p>
        </p:txBody>
      </p:sp>
      <p:sp>
        <p:nvSpPr>
          <p:cNvPr id="199684" name="Line 4"/>
          <p:cNvSpPr>
            <a:spLocks noChangeShapeType="1"/>
          </p:cNvSpPr>
          <p:nvPr/>
        </p:nvSpPr>
        <p:spPr bwMode="auto">
          <a:xfrm>
            <a:off x="2051050" y="2997200"/>
            <a:ext cx="467995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5" name="Text Box 5"/>
          <p:cNvSpPr txBox="1">
            <a:spLocks noChangeArrowheads="1"/>
          </p:cNvSpPr>
          <p:nvPr/>
        </p:nvSpPr>
        <p:spPr bwMode="auto">
          <a:xfrm>
            <a:off x="3924300" y="2698750"/>
            <a:ext cx="3984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cs typeface="Arial" pitchFamily="34" charset="0"/>
              </a:rPr>
              <a:t>●</a:t>
            </a:r>
          </a:p>
          <a:p>
            <a:pPr>
              <a:lnSpc>
                <a:spcPct val="70000"/>
              </a:lnSpc>
            </a:pPr>
            <a:r>
              <a:rPr lang="it-IT" sz="2400">
                <a:solidFill>
                  <a:srgbClr val="FF3300"/>
                </a:solidFill>
                <a:cs typeface="Arial" pitchFamily="34" charset="0"/>
              </a:rPr>
              <a:t>0</a:t>
            </a:r>
            <a:endParaRPr lang="it-IT" sz="2400">
              <a:solidFill>
                <a:srgbClr val="FF3300"/>
              </a:solidFill>
            </a:endParaRPr>
          </a:p>
        </p:txBody>
      </p:sp>
      <p:sp>
        <p:nvSpPr>
          <p:cNvPr id="199686" name="Text Box 6"/>
          <p:cNvSpPr txBox="1">
            <a:spLocks noChangeArrowheads="1"/>
          </p:cNvSpPr>
          <p:nvPr/>
        </p:nvSpPr>
        <p:spPr bwMode="auto">
          <a:xfrm>
            <a:off x="6516688" y="299720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rPr>
              <a:t>t</a:t>
            </a:r>
          </a:p>
        </p:txBody>
      </p:sp>
      <p:sp>
        <p:nvSpPr>
          <p:cNvPr id="199687" name="Text Box 7"/>
          <p:cNvSpPr txBox="1">
            <a:spLocks noChangeArrowheads="1"/>
          </p:cNvSpPr>
          <p:nvPr/>
        </p:nvSpPr>
        <p:spPr bwMode="auto">
          <a:xfrm>
            <a:off x="611188" y="3429000"/>
            <a:ext cx="8205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chemeClr val="accent2"/>
                </a:solidFill>
              </a:rPr>
              <a:t>(non esiste il tempo </a:t>
            </a:r>
            <a:r>
              <a:rPr lang="it-IT" sz="2200" dirty="0" smtClean="0">
                <a:solidFill>
                  <a:schemeClr val="accent2"/>
                </a:solidFill>
              </a:rPr>
              <a:t>assoluto; </a:t>
            </a:r>
            <a:r>
              <a:rPr lang="it-IT" sz="2200" dirty="0">
                <a:solidFill>
                  <a:schemeClr val="accent2"/>
                </a:solidFill>
              </a:rPr>
              <a:t>il big bang, la nascita dell’universo,</a:t>
            </a:r>
          </a:p>
          <a:p>
            <a:r>
              <a:rPr lang="it-IT" sz="2200" dirty="0">
                <a:solidFill>
                  <a:schemeClr val="accent2"/>
                </a:solidFill>
              </a:rPr>
              <a:t> ha avuto luogo </a:t>
            </a:r>
            <a:r>
              <a:rPr lang="it-IT" sz="2200" dirty="0">
                <a:solidFill>
                  <a:schemeClr val="accent2"/>
                </a:solidFill>
                <a:cs typeface="Arial" pitchFamily="34" charset="0"/>
              </a:rPr>
              <a:t>≈ 13.7 x 10</a:t>
            </a:r>
            <a:r>
              <a:rPr lang="it-IT" sz="2200" baseline="30000" dirty="0">
                <a:solidFill>
                  <a:schemeClr val="accent2"/>
                </a:solidFill>
                <a:cs typeface="Arial" pitchFamily="34" charset="0"/>
              </a:rPr>
              <a:t>9</a:t>
            </a:r>
            <a:r>
              <a:rPr lang="it-IT" sz="2200" dirty="0">
                <a:solidFill>
                  <a:schemeClr val="accent2"/>
                </a:solidFill>
                <a:cs typeface="Arial" pitchFamily="34" charset="0"/>
              </a:rPr>
              <a:t> anni </a:t>
            </a:r>
            <a:r>
              <a:rPr lang="it-IT" sz="2200" dirty="0" err="1">
                <a:solidFill>
                  <a:schemeClr val="accent2"/>
                </a:solidFill>
                <a:cs typeface="Arial" pitchFamily="34" charset="0"/>
              </a:rPr>
              <a:t>fà</a:t>
            </a:r>
            <a:r>
              <a:rPr lang="it-IT" sz="2200" dirty="0">
                <a:solidFill>
                  <a:schemeClr val="accent2"/>
                </a:solidFill>
                <a:cs typeface="Arial" pitchFamily="34" charset="0"/>
              </a:rPr>
              <a:t>, Edwin </a:t>
            </a:r>
            <a:r>
              <a:rPr lang="it-IT" sz="2200" dirty="0" err="1">
                <a:solidFill>
                  <a:schemeClr val="accent2"/>
                </a:solidFill>
                <a:cs typeface="Arial" pitchFamily="34" charset="0"/>
              </a:rPr>
              <a:t>Hubble</a:t>
            </a:r>
            <a:r>
              <a:rPr lang="it-IT" sz="2200" dirty="0">
                <a:solidFill>
                  <a:schemeClr val="accent2"/>
                </a:solidFill>
                <a:cs typeface="Arial" pitchFamily="34" charset="0"/>
              </a:rPr>
              <a:t>, 1929)</a:t>
            </a:r>
            <a:r>
              <a:rPr lang="it-IT" sz="2200" dirty="0">
                <a:solidFill>
                  <a:schemeClr val="accent2"/>
                </a:solidFill>
              </a:rPr>
              <a:t> </a:t>
            </a:r>
          </a:p>
        </p:txBody>
      </p:sp>
      <p:pic>
        <p:nvPicPr>
          <p:cNvPr id="199688" name="Picture 8" descr="Edwin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33375"/>
            <a:ext cx="14224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EEB9EF50-5536-4847-B851-F83C5267E40D}" type="slidenum">
              <a:rPr lang="en-US"/>
              <a:pPr/>
              <a:t>30</a:t>
            </a:fld>
            <a:endParaRPr lang="en-US"/>
          </a:p>
        </p:txBody>
      </p:sp>
      <p:sp>
        <p:nvSpPr>
          <p:cNvPr id="247810" name="Rectangle 2"/>
          <p:cNvSpPr>
            <a:spLocks noGrp="1" noChangeArrowheads="1"/>
          </p:cNvSpPr>
          <p:nvPr>
            <p:ph type="title"/>
          </p:nvPr>
        </p:nvSpPr>
        <p:spPr/>
        <p:txBody>
          <a:bodyPr/>
          <a:lstStyle/>
          <a:p>
            <a:r>
              <a:rPr lang="it-IT" sz="2800"/>
              <a:t>Moto circolare uniforme (3)</a:t>
            </a:r>
          </a:p>
        </p:txBody>
      </p:sp>
      <p:pic>
        <p:nvPicPr>
          <p:cNvPr id="247812" name="Picture 4" descr="img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12875"/>
            <a:ext cx="6529388" cy="4535488"/>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6372225" y="2924175"/>
            <a:ext cx="2227263"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(isosceli e con </a:t>
            </a:r>
          </a:p>
          <a:p>
            <a:r>
              <a:rPr lang="it-IT">
                <a:solidFill>
                  <a:srgbClr val="CC3300"/>
                </a:solidFill>
              </a:rPr>
              <a:t>un angolo uguale)</a:t>
            </a:r>
          </a:p>
        </p:txBody>
      </p:sp>
      <p:sp>
        <p:nvSpPr>
          <p:cNvPr id="247814" name="Text Box 6"/>
          <p:cNvSpPr txBox="1">
            <a:spLocks noChangeArrowheads="1"/>
          </p:cNvSpPr>
          <p:nvPr/>
        </p:nvSpPr>
        <p:spPr bwMode="auto">
          <a:xfrm>
            <a:off x="6372225" y="4221163"/>
            <a:ext cx="2252663" cy="10160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(dividendo per </a:t>
            </a:r>
            <a:r>
              <a:rPr lang="el-GR">
                <a:solidFill>
                  <a:srgbClr val="CC3300"/>
                </a:solidFill>
                <a:cs typeface="Arial" pitchFamily="34" charset="0"/>
              </a:rPr>
              <a:t>Δ</a:t>
            </a:r>
            <a:r>
              <a:rPr lang="it-IT">
                <a:solidFill>
                  <a:srgbClr val="CC3300"/>
                </a:solidFill>
                <a:cs typeface="Arial" pitchFamily="34" charset="0"/>
              </a:rPr>
              <a:t>t,</a:t>
            </a:r>
            <a:r>
              <a:rPr lang="it-IT">
                <a:solidFill>
                  <a:srgbClr val="CC3300"/>
                </a:solidFill>
              </a:rPr>
              <a:t> </a:t>
            </a:r>
          </a:p>
          <a:p>
            <a:r>
              <a:rPr lang="it-IT">
                <a:solidFill>
                  <a:srgbClr val="CC3300"/>
                </a:solidFill>
              </a:rPr>
              <a:t>prima di passare</a:t>
            </a:r>
          </a:p>
          <a:p>
            <a:r>
              <a:rPr lang="it-IT">
                <a:solidFill>
                  <a:srgbClr val="CC3300"/>
                </a:solidFill>
              </a:rPr>
              <a:t>al limite)</a:t>
            </a:r>
          </a:p>
        </p:txBody>
      </p:sp>
      <p:sp>
        <p:nvSpPr>
          <p:cNvPr id="247816" name="Text Box 8"/>
          <p:cNvSpPr txBox="1">
            <a:spLocks noChangeArrowheads="1"/>
          </p:cNvSpPr>
          <p:nvPr/>
        </p:nvSpPr>
        <p:spPr bwMode="auto">
          <a:xfrm>
            <a:off x="4500563" y="1412875"/>
            <a:ext cx="366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(angolo fra OP</a:t>
            </a:r>
            <a:r>
              <a:rPr lang="it-IT" baseline="-25000">
                <a:solidFill>
                  <a:srgbClr val="008000"/>
                </a:solidFill>
              </a:rPr>
              <a:t>1</a:t>
            </a:r>
            <a:r>
              <a:rPr lang="it-IT">
                <a:solidFill>
                  <a:srgbClr val="008000"/>
                </a:solidFill>
              </a:rPr>
              <a:t> e OP</a:t>
            </a:r>
            <a:r>
              <a:rPr lang="it-IT" baseline="-25000">
                <a:solidFill>
                  <a:srgbClr val="008000"/>
                </a:solidFill>
              </a:rPr>
              <a:t>2</a:t>
            </a:r>
            <a:r>
              <a:rPr lang="it-IT">
                <a:solidFill>
                  <a:srgbClr val="008000"/>
                </a:solidFill>
              </a:rPr>
              <a:t> = </a:t>
            </a:r>
          </a:p>
          <a:p>
            <a:r>
              <a:rPr lang="it-IT">
                <a:solidFill>
                  <a:srgbClr val="008000"/>
                </a:solidFill>
              </a:rPr>
              <a:t>                  = angolo fra v</a:t>
            </a:r>
            <a:r>
              <a:rPr lang="it-IT" baseline="-25000">
                <a:solidFill>
                  <a:srgbClr val="008000"/>
                </a:solidFill>
              </a:rPr>
              <a:t>1</a:t>
            </a:r>
            <a:r>
              <a:rPr lang="it-IT">
                <a:solidFill>
                  <a:srgbClr val="008000"/>
                </a:solidFill>
              </a:rPr>
              <a:t> e v</a:t>
            </a:r>
            <a:r>
              <a:rPr lang="it-IT" baseline="-25000">
                <a:solidFill>
                  <a:srgbClr val="008000"/>
                </a:solidFill>
              </a:rPr>
              <a:t>2</a:t>
            </a:r>
            <a:r>
              <a:rPr lang="it-IT">
                <a:solidFill>
                  <a:srgbClr val="008000"/>
                </a:solidFill>
              </a:rPr>
              <a:t>)</a:t>
            </a:r>
          </a:p>
        </p:txBody>
      </p:sp>
      <p:sp>
        <p:nvSpPr>
          <p:cNvPr id="247817" name="Line 9"/>
          <p:cNvSpPr>
            <a:spLocks noChangeShapeType="1"/>
          </p:cNvSpPr>
          <p:nvPr/>
        </p:nvSpPr>
        <p:spPr bwMode="auto">
          <a:xfrm>
            <a:off x="723582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8" name="Line 10"/>
          <p:cNvSpPr>
            <a:spLocks noChangeShapeType="1"/>
          </p:cNvSpPr>
          <p:nvPr/>
        </p:nvSpPr>
        <p:spPr bwMode="auto">
          <a:xfrm>
            <a:off x="7775575" y="178752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9" name="Text Box 11"/>
          <p:cNvSpPr txBox="1">
            <a:spLocks noChangeArrowheads="1"/>
          </p:cNvSpPr>
          <p:nvPr/>
        </p:nvSpPr>
        <p:spPr bwMode="auto">
          <a:xfrm>
            <a:off x="1331913" y="1412875"/>
            <a:ext cx="3260725"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triangoli (</a:t>
            </a:r>
            <a:r>
              <a:rPr lang="it-IT">
                <a:solidFill>
                  <a:schemeClr val="accent2"/>
                </a:solidFill>
              </a:rPr>
              <a:t>blu </a:t>
            </a:r>
            <a:r>
              <a:rPr lang="it-IT"/>
              <a:t>e</a:t>
            </a:r>
            <a:r>
              <a:rPr lang="it-IT">
                <a:solidFill>
                  <a:schemeClr val="accent2"/>
                </a:solidFill>
              </a:rPr>
              <a:t> </a:t>
            </a:r>
            <a:r>
              <a:rPr lang="it-IT">
                <a:solidFill>
                  <a:srgbClr val="FF3300"/>
                </a:solidFill>
              </a:rPr>
              <a:t>rosso</a:t>
            </a:r>
            <a:r>
              <a:rPr lang="it-IT"/>
              <a:t>) simili</a:t>
            </a:r>
            <a:r>
              <a:rPr lang="it-IT">
                <a:solidFill>
                  <a:schemeClr val="accent2"/>
                </a:solidFill>
              </a:rPr>
              <a:t> </a:t>
            </a:r>
          </a:p>
          <a:p>
            <a:r>
              <a:rPr lang="it-IT">
                <a:solidFill>
                  <a:schemeClr val="accent2"/>
                </a:solidFill>
              </a:rPr>
              <a:t>              </a:t>
            </a:r>
          </a:p>
        </p:txBody>
      </p:sp>
      <p:sp>
        <p:nvSpPr>
          <p:cNvPr id="247821" name="AutoShape 13"/>
          <p:cNvSpPr>
            <a:spLocks noChangeArrowheads="1"/>
          </p:cNvSpPr>
          <p:nvPr/>
        </p:nvSpPr>
        <p:spPr bwMode="auto">
          <a:xfrm>
            <a:off x="1258888" y="2276475"/>
            <a:ext cx="976312" cy="277813"/>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822" name="AutoShape 14"/>
          <p:cNvSpPr>
            <a:spLocks noChangeArrowheads="1"/>
          </p:cNvSpPr>
          <p:nvPr/>
        </p:nvSpPr>
        <p:spPr bwMode="auto">
          <a:xfrm>
            <a:off x="1187450" y="4437063"/>
            <a:ext cx="976313" cy="277812"/>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 mar 2011</a:t>
            </a:r>
            <a:endParaRPr lang="en-US"/>
          </a:p>
        </p:txBody>
      </p:sp>
      <p:sp>
        <p:nvSpPr>
          <p:cNvPr id="23" name="Slide Number Placeholder 5"/>
          <p:cNvSpPr>
            <a:spLocks noGrp="1"/>
          </p:cNvSpPr>
          <p:nvPr>
            <p:ph type="sldNum" sz="quarter" idx="12"/>
          </p:nvPr>
        </p:nvSpPr>
        <p:spPr/>
        <p:txBody>
          <a:bodyPr/>
          <a:lstStyle/>
          <a:p>
            <a:fld id="{8C6EA53A-D6DF-4F5B-9819-487226395625}" type="slidenum">
              <a:rPr lang="en-US"/>
              <a:pPr/>
              <a:t>31</a:t>
            </a:fld>
            <a:endParaRPr lang="en-US"/>
          </a:p>
        </p:txBody>
      </p:sp>
      <p:sp>
        <p:nvSpPr>
          <p:cNvPr id="248834" name="Rectangle 2"/>
          <p:cNvSpPr>
            <a:spLocks noGrp="1" noChangeArrowheads="1"/>
          </p:cNvSpPr>
          <p:nvPr>
            <p:ph type="title"/>
          </p:nvPr>
        </p:nvSpPr>
        <p:spPr/>
        <p:txBody>
          <a:bodyPr/>
          <a:lstStyle/>
          <a:p>
            <a:r>
              <a:rPr lang="it-IT" sz="2400"/>
              <a:t>Accelerazione centripeta</a:t>
            </a:r>
          </a:p>
        </p:txBody>
      </p:sp>
      <p:pic>
        <p:nvPicPr>
          <p:cNvPr id="248836" name="Picture 4" descr="img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628775"/>
            <a:ext cx="6759575" cy="4400550"/>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4716463" y="1557338"/>
            <a:ext cx="2706687" cy="850900"/>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a:p>
            <a:endParaRPr lang="it-IT" sz="2400"/>
          </a:p>
        </p:txBody>
      </p:sp>
      <p:sp>
        <p:nvSpPr>
          <p:cNvPr id="248838" name="Text Box 6"/>
          <p:cNvSpPr txBox="1">
            <a:spLocks noChangeArrowheads="1"/>
          </p:cNvSpPr>
          <p:nvPr/>
        </p:nvSpPr>
        <p:spPr bwMode="auto">
          <a:xfrm>
            <a:off x="6588125" y="3429000"/>
            <a:ext cx="2303463" cy="3149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CC3300"/>
                </a:solidFill>
              </a:rPr>
              <a:t>(l’acc. centripeta, </a:t>
            </a:r>
          </a:p>
          <a:p>
            <a:r>
              <a:rPr lang="it-IT">
                <a:solidFill>
                  <a:srgbClr val="CC3300"/>
                </a:solidFill>
              </a:rPr>
              <a:t>a</a:t>
            </a:r>
            <a:r>
              <a:rPr lang="it-IT" baseline="-25000">
                <a:solidFill>
                  <a:srgbClr val="CC3300"/>
                </a:solidFill>
              </a:rPr>
              <a:t>c </a:t>
            </a:r>
            <a:r>
              <a:rPr lang="it-IT">
                <a:solidFill>
                  <a:srgbClr val="CC3300"/>
                </a:solidFill>
              </a:rPr>
              <a:t>, è diretta verso il centro della circonferenza;</a:t>
            </a:r>
          </a:p>
          <a:p>
            <a:r>
              <a:rPr lang="it-IT">
                <a:solidFill>
                  <a:srgbClr val="CC3300"/>
                </a:solidFill>
              </a:rPr>
              <a:t>in generale, se la traiettoria non è circolare, verso </a:t>
            </a:r>
          </a:p>
          <a:p>
            <a:r>
              <a:rPr lang="it-IT">
                <a:solidFill>
                  <a:srgbClr val="CC3300"/>
                </a:solidFill>
              </a:rPr>
              <a:t>il centro di </a:t>
            </a:r>
          </a:p>
          <a:p>
            <a:r>
              <a:rPr lang="it-IT">
                <a:solidFill>
                  <a:srgbClr val="CC3300"/>
                </a:solidFill>
              </a:rPr>
              <a:t>curvatura della</a:t>
            </a:r>
          </a:p>
          <a:p>
            <a:r>
              <a:rPr lang="it-IT">
                <a:solidFill>
                  <a:srgbClr val="CC3300"/>
                </a:solidFill>
              </a:rPr>
              <a:t>traiettoria)</a:t>
            </a:r>
          </a:p>
        </p:txBody>
      </p:sp>
      <p:sp>
        <p:nvSpPr>
          <p:cNvPr id="248839" name="Line 7"/>
          <p:cNvSpPr>
            <a:spLocks noChangeShapeType="1"/>
          </p:cNvSpPr>
          <p:nvPr/>
        </p:nvSpPr>
        <p:spPr bwMode="auto">
          <a:xfrm flipV="1">
            <a:off x="6659563" y="38608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0" name="Text Box 8"/>
          <p:cNvSpPr txBox="1">
            <a:spLocks noChangeArrowheads="1"/>
          </p:cNvSpPr>
          <p:nvPr/>
        </p:nvSpPr>
        <p:spPr bwMode="auto">
          <a:xfrm>
            <a:off x="5056188" y="27289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CC00FF"/>
                </a:solidFill>
              </a:rPr>
              <a:t>c</a:t>
            </a:r>
          </a:p>
        </p:txBody>
      </p:sp>
      <p:sp>
        <p:nvSpPr>
          <p:cNvPr id="248841" name="Text Box 9"/>
          <p:cNvSpPr txBox="1">
            <a:spLocks noChangeArrowheads="1"/>
          </p:cNvSpPr>
          <p:nvPr/>
        </p:nvSpPr>
        <p:spPr bwMode="auto">
          <a:xfrm>
            <a:off x="4643438" y="5373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c</a:t>
            </a:r>
          </a:p>
        </p:txBody>
      </p:sp>
      <p:sp>
        <p:nvSpPr>
          <p:cNvPr id="248842" name="Text Box 10"/>
          <p:cNvSpPr txBox="1">
            <a:spLocks noChangeArrowheads="1"/>
          </p:cNvSpPr>
          <p:nvPr/>
        </p:nvSpPr>
        <p:spPr bwMode="auto">
          <a:xfrm>
            <a:off x="215900" y="1052513"/>
            <a:ext cx="850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passando al limite si ha il modulo di a,   l’indice c implica una a centripeta</a:t>
            </a:r>
          </a:p>
        </p:txBody>
      </p:sp>
      <p:sp>
        <p:nvSpPr>
          <p:cNvPr id="248843" name="Text Box 11"/>
          <p:cNvSpPr txBox="1">
            <a:spLocks noChangeArrowheads="1"/>
          </p:cNvSpPr>
          <p:nvPr/>
        </p:nvSpPr>
        <p:spPr bwMode="auto">
          <a:xfrm>
            <a:off x="231775" y="2414588"/>
            <a:ext cx="381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a:t>
            </a:r>
            <a:r>
              <a:rPr lang="it-IT" b="1" baseline="-25000">
                <a:solidFill>
                  <a:srgbClr val="008000"/>
                </a:solidFill>
              </a:rPr>
              <a:t>c</a:t>
            </a:r>
            <a:r>
              <a:rPr lang="it-IT">
                <a:solidFill>
                  <a:srgbClr val="008000"/>
                </a:solidFill>
              </a:rPr>
              <a:t>:  direzione di r, verso opposto</a:t>
            </a:r>
          </a:p>
        </p:txBody>
      </p:sp>
      <p:sp>
        <p:nvSpPr>
          <p:cNvPr id="248844" name="Line 12"/>
          <p:cNvSpPr>
            <a:spLocks noChangeShapeType="1"/>
          </p:cNvSpPr>
          <p:nvPr/>
        </p:nvSpPr>
        <p:spPr bwMode="auto">
          <a:xfrm flipV="1">
            <a:off x="323850"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5" name="Line 13"/>
          <p:cNvSpPr>
            <a:spLocks noChangeShapeType="1"/>
          </p:cNvSpPr>
          <p:nvPr/>
        </p:nvSpPr>
        <p:spPr bwMode="auto">
          <a:xfrm flipV="1">
            <a:off x="2124075"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6" name="AutoShape 14"/>
          <p:cNvSpPr>
            <a:spLocks noChangeArrowheads="1"/>
          </p:cNvSpPr>
          <p:nvPr/>
        </p:nvSpPr>
        <p:spPr bwMode="auto">
          <a:xfrm>
            <a:off x="3132138" y="1773238"/>
            <a:ext cx="1079500" cy="431800"/>
          </a:xfrm>
          <a:prstGeom prst="rightArrow">
            <a:avLst>
              <a:gd name="adj1" fmla="val 50000"/>
              <a:gd name="adj2" fmla="val 6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48847" name="Object 15"/>
          <p:cNvGraphicFramePr>
            <a:graphicFrameLocks noChangeAspect="1"/>
          </p:cNvGraphicFramePr>
          <p:nvPr/>
        </p:nvGraphicFramePr>
        <p:xfrm>
          <a:off x="1187450" y="1484313"/>
          <a:ext cx="968375" cy="938212"/>
        </p:xfrm>
        <a:graphic>
          <a:graphicData uri="http://schemas.openxmlformats.org/presentationml/2006/ole">
            <mc:AlternateContent xmlns:mc="http://schemas.openxmlformats.org/markup-compatibility/2006">
              <mc:Choice xmlns:v="urn:schemas-microsoft-com:vml" Requires="v">
                <p:oleObj spid="_x0000_s248878" name="Equation" r:id="rId4" imgW="406080" imgH="393480" progId="Equation.3">
                  <p:embed/>
                </p:oleObj>
              </mc:Choice>
              <mc:Fallback>
                <p:oleObj name="Equation" r:id="rId4" imgW="406080" imgH="39348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484313"/>
                        <a:ext cx="968375" cy="938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8" name="Text Box 16"/>
          <p:cNvSpPr txBox="1">
            <a:spLocks noChangeArrowheads="1"/>
          </p:cNvSpPr>
          <p:nvPr/>
        </p:nvSpPr>
        <p:spPr bwMode="auto">
          <a:xfrm>
            <a:off x="2339975" y="1809750"/>
            <a:ext cx="479425" cy="5191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   </a:t>
            </a:r>
          </a:p>
        </p:txBody>
      </p:sp>
      <p:sp>
        <p:nvSpPr>
          <p:cNvPr id="248850" name="Text Box 18"/>
          <p:cNvSpPr txBox="1">
            <a:spLocks noChangeArrowheads="1"/>
          </p:cNvSpPr>
          <p:nvPr/>
        </p:nvSpPr>
        <p:spPr bwMode="auto">
          <a:xfrm>
            <a:off x="4284663" y="5157788"/>
            <a:ext cx="1951037" cy="822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                     </a:t>
            </a:r>
          </a:p>
          <a:p>
            <a:r>
              <a:rPr lang="it-IT" sz="2400"/>
              <a:t>       </a:t>
            </a:r>
          </a:p>
        </p:txBody>
      </p:sp>
      <p:graphicFrame>
        <p:nvGraphicFramePr>
          <p:cNvPr id="248849" name="Object 17"/>
          <p:cNvGraphicFramePr>
            <a:graphicFrameLocks noChangeAspect="1"/>
          </p:cNvGraphicFramePr>
          <p:nvPr/>
        </p:nvGraphicFramePr>
        <p:xfrm>
          <a:off x="4500563" y="5229225"/>
          <a:ext cx="1241425" cy="557213"/>
        </p:xfrm>
        <a:graphic>
          <a:graphicData uri="http://schemas.openxmlformats.org/presentationml/2006/ole">
            <mc:AlternateContent xmlns:mc="http://schemas.openxmlformats.org/markup-compatibility/2006">
              <mc:Choice xmlns:v="urn:schemas-microsoft-com:vml" Requires="v">
                <p:oleObj spid="_x0000_s248879" name="Equation" r:id="rId6" imgW="507960" imgH="228600" progId="Equation.3">
                  <p:embed/>
                </p:oleObj>
              </mc:Choice>
              <mc:Fallback>
                <p:oleObj name="Equation" r:id="rId6" imgW="507960" imgH="2286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5229225"/>
                        <a:ext cx="1241425" cy="5572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51" name="Text Box 19"/>
          <p:cNvSpPr txBox="1">
            <a:spLocks noChangeArrowheads="1"/>
          </p:cNvSpPr>
          <p:nvPr/>
        </p:nvSpPr>
        <p:spPr bwMode="auto">
          <a:xfrm>
            <a:off x="4572000" y="1484313"/>
            <a:ext cx="3684588" cy="1766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a:p>
            <a:endParaRPr lang="it-IT" sz="2200"/>
          </a:p>
          <a:p>
            <a:endParaRPr lang="it-IT" sz="2200"/>
          </a:p>
          <a:p>
            <a:endParaRPr lang="it-IT" sz="2200"/>
          </a:p>
        </p:txBody>
      </p:sp>
      <p:sp>
        <p:nvSpPr>
          <p:cNvPr id="248853" name="Text Box 21"/>
          <p:cNvSpPr txBox="1">
            <a:spLocks noChangeArrowheads="1"/>
          </p:cNvSpPr>
          <p:nvPr/>
        </p:nvSpPr>
        <p:spPr bwMode="auto">
          <a:xfrm>
            <a:off x="4716463" y="1484313"/>
            <a:ext cx="2200275" cy="1044575"/>
          </a:xfrm>
          <a:prstGeom prst="rect">
            <a:avLst/>
          </a:prstGeom>
          <a:solidFill>
            <a:schemeClr val="bg1"/>
          </a:solidFill>
          <a:ln w="38100"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p:txBody>
      </p:sp>
      <p:graphicFrame>
        <p:nvGraphicFramePr>
          <p:cNvPr id="248852" name="Object 20"/>
          <p:cNvGraphicFramePr>
            <a:graphicFrameLocks noChangeAspect="1"/>
          </p:cNvGraphicFramePr>
          <p:nvPr/>
        </p:nvGraphicFramePr>
        <p:xfrm>
          <a:off x="4716463" y="1484313"/>
          <a:ext cx="2133600" cy="1608137"/>
        </p:xfrm>
        <a:graphic>
          <a:graphicData uri="http://schemas.openxmlformats.org/presentationml/2006/ole">
            <mc:AlternateContent xmlns:mc="http://schemas.openxmlformats.org/markup-compatibility/2006">
              <mc:Choice xmlns:v="urn:schemas-microsoft-com:vml" Requires="v">
                <p:oleObj spid="_x0000_s248880" name="Equation" r:id="rId8" imgW="876240" imgH="660240" progId="Equation.3">
                  <p:embed/>
                </p:oleObj>
              </mc:Choice>
              <mc:Fallback>
                <p:oleObj name="Equation" r:id="rId8" imgW="876240" imgH="66024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1484313"/>
                        <a:ext cx="2133600"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A55CAFAA-A71F-4603-829E-5FD0CB578285}" type="slidenum">
              <a:rPr lang="en-US"/>
              <a:pPr/>
              <a:t>32</a:t>
            </a:fld>
            <a:endParaRPr lang="en-US"/>
          </a:p>
        </p:txBody>
      </p:sp>
      <p:sp>
        <p:nvSpPr>
          <p:cNvPr id="374786" name="Rectangle 2"/>
          <p:cNvSpPr>
            <a:spLocks noGrp="1" noChangeArrowheads="1"/>
          </p:cNvSpPr>
          <p:nvPr>
            <p:ph type="title"/>
          </p:nvPr>
        </p:nvSpPr>
        <p:spPr/>
        <p:txBody>
          <a:bodyPr/>
          <a:lstStyle/>
          <a:p>
            <a:r>
              <a:rPr lang="it-IT" sz="2400"/>
              <a:t>L’accelerazione nel moto circolare uniforme (*)</a:t>
            </a:r>
          </a:p>
        </p:txBody>
      </p:sp>
      <p:sp>
        <p:nvSpPr>
          <p:cNvPr id="374787" name="Rectangle 3"/>
          <p:cNvSpPr>
            <a:spLocks noGrp="1" noChangeArrowheads="1"/>
          </p:cNvSpPr>
          <p:nvPr>
            <p:ph type="body" idx="1"/>
          </p:nvPr>
        </p:nvSpPr>
        <p:spPr>
          <a:xfrm>
            <a:off x="323850" y="1052513"/>
            <a:ext cx="8496300" cy="5113337"/>
          </a:xfrm>
        </p:spPr>
        <p:txBody>
          <a:bodyPr/>
          <a:lstStyle/>
          <a:p>
            <a:r>
              <a:rPr lang="it-IT" sz="2800"/>
              <a:t>nel piano abbiamo 2 eq. differenziali</a:t>
            </a:r>
          </a:p>
          <a:p>
            <a:pPr lvl="1"/>
            <a:r>
              <a:rPr lang="it-IT" sz="2400"/>
              <a:t>r(t) ha componenti x(t) e y(t); v(t) ha componenti v</a:t>
            </a:r>
            <a:r>
              <a:rPr lang="it-IT" sz="2400" baseline="-25000"/>
              <a:t>x</a:t>
            </a:r>
            <a:r>
              <a:rPr lang="it-IT" sz="2400"/>
              <a:t>(t) e v</a:t>
            </a:r>
            <a:r>
              <a:rPr lang="it-IT" sz="2400" baseline="-25000"/>
              <a:t>y</a:t>
            </a:r>
            <a:r>
              <a:rPr lang="it-IT" sz="2400"/>
              <a:t>(t); a(t) ha componenti a</a:t>
            </a:r>
            <a:r>
              <a:rPr lang="it-IT" sz="2400" baseline="-25000"/>
              <a:t>x</a:t>
            </a:r>
            <a:r>
              <a:rPr lang="it-IT" sz="2400"/>
              <a:t>(t) e a</a:t>
            </a:r>
            <a:r>
              <a:rPr lang="it-IT" sz="2400" baseline="-25000"/>
              <a:t>y</a:t>
            </a:r>
            <a:r>
              <a:rPr lang="it-IT" sz="2400"/>
              <a:t>(t)</a:t>
            </a:r>
          </a:p>
          <a:p>
            <a:pPr lvl="1"/>
            <a:endParaRPr lang="it-IT" sz="2400"/>
          </a:p>
          <a:p>
            <a:pPr lvl="1"/>
            <a:endParaRPr lang="it-IT" sz="2400"/>
          </a:p>
          <a:p>
            <a:pPr lvl="1"/>
            <a:endParaRPr lang="it-IT" sz="2400"/>
          </a:p>
          <a:p>
            <a:endParaRPr lang="it-IT" sz="2800"/>
          </a:p>
          <a:p>
            <a:r>
              <a:rPr lang="it-IT" sz="2800"/>
              <a:t>soluzione: </a:t>
            </a:r>
            <a:r>
              <a:rPr lang="it-IT" sz="2800">
                <a:latin typeface="OpenSymbol" pitchFamily="2" charset="0"/>
              </a:rPr>
              <a:t></a:t>
            </a:r>
            <a:r>
              <a:rPr lang="it-IT" sz="2800"/>
              <a:t> funzione f(t) che derivata 2 volte dia –</a:t>
            </a:r>
            <a:r>
              <a:rPr lang="el-GR" sz="2800">
                <a:cs typeface="Arial" pitchFamily="34" charset="0"/>
              </a:rPr>
              <a:t>ω</a:t>
            </a:r>
            <a:r>
              <a:rPr lang="it-IT" sz="2800" baseline="30000">
                <a:cs typeface="Arial" pitchFamily="34" charset="0"/>
              </a:rPr>
              <a:t>2</a:t>
            </a:r>
            <a:r>
              <a:rPr lang="it-IT" sz="2800">
                <a:cs typeface="Arial" pitchFamily="34" charset="0"/>
              </a:rPr>
              <a:t>f </a:t>
            </a:r>
            <a:r>
              <a:rPr lang="it-IT" sz="2800"/>
              <a:t>  [</a:t>
            </a:r>
            <a:r>
              <a:rPr lang="it-IT" sz="2800" u="sng"/>
              <a:t>ad es.</a:t>
            </a:r>
            <a:r>
              <a:rPr lang="it-IT" sz="2800"/>
              <a:t> f(t) = x</a:t>
            </a:r>
            <a:r>
              <a:rPr lang="it-IT" sz="2800" baseline="-25000"/>
              <a:t>0</a:t>
            </a:r>
            <a:r>
              <a:rPr lang="it-IT" sz="2800"/>
              <a:t>cos(</a:t>
            </a:r>
            <a:r>
              <a:rPr lang="el-GR" sz="2800">
                <a:cs typeface="Arial" pitchFamily="34" charset="0"/>
              </a:rPr>
              <a:t>ω</a:t>
            </a:r>
            <a:r>
              <a:rPr lang="it-IT" sz="2800"/>
              <a:t>t), df/dt = –</a:t>
            </a:r>
            <a:r>
              <a:rPr lang="el-GR" sz="2800">
                <a:cs typeface="Arial" pitchFamily="34" charset="0"/>
              </a:rPr>
              <a:t>ω</a:t>
            </a:r>
            <a:r>
              <a:rPr lang="it-IT" sz="2800"/>
              <a:t>x</a:t>
            </a:r>
            <a:r>
              <a:rPr lang="it-IT" sz="2800" baseline="-25000"/>
              <a:t>0</a:t>
            </a:r>
            <a:r>
              <a:rPr lang="it-IT" sz="2800"/>
              <a:t>sin(</a:t>
            </a:r>
            <a:r>
              <a:rPr lang="el-GR" sz="2800">
                <a:cs typeface="Arial" pitchFamily="34" charset="0"/>
              </a:rPr>
              <a:t>ω</a:t>
            </a:r>
            <a:r>
              <a:rPr lang="it-IT" sz="2800"/>
              <a:t>t), d</a:t>
            </a:r>
            <a:r>
              <a:rPr lang="it-IT" sz="2800" baseline="30000"/>
              <a:t>2</a:t>
            </a:r>
            <a:r>
              <a:rPr lang="it-IT" sz="2800"/>
              <a:t>f/dt</a:t>
            </a:r>
            <a:r>
              <a:rPr lang="it-IT" sz="2800" baseline="30000"/>
              <a:t>2</a:t>
            </a:r>
            <a:r>
              <a:rPr lang="it-IT" sz="2800"/>
              <a:t> = d(df/dt)/dt = –</a:t>
            </a:r>
            <a:r>
              <a:rPr lang="el-GR" sz="2800">
                <a:cs typeface="Arial" pitchFamily="34" charset="0"/>
              </a:rPr>
              <a:t>ω</a:t>
            </a:r>
            <a:r>
              <a:rPr lang="it-IT" sz="2800" baseline="30000">
                <a:cs typeface="Arial" pitchFamily="34" charset="0"/>
              </a:rPr>
              <a:t>2</a:t>
            </a:r>
            <a:r>
              <a:rPr lang="it-IT" sz="2800"/>
              <a:t>x</a:t>
            </a:r>
            <a:r>
              <a:rPr lang="it-IT" sz="2800" baseline="-25000"/>
              <a:t>0</a:t>
            </a:r>
            <a:r>
              <a:rPr lang="it-IT" sz="2800"/>
              <a:t>cos(</a:t>
            </a:r>
            <a:r>
              <a:rPr lang="el-GR" sz="2800">
                <a:cs typeface="Arial" pitchFamily="34" charset="0"/>
              </a:rPr>
              <a:t>ω</a:t>
            </a:r>
            <a:r>
              <a:rPr lang="it-IT" sz="2800"/>
              <a:t>t) con x</a:t>
            </a:r>
            <a:r>
              <a:rPr lang="it-IT" sz="2800" baseline="-25000"/>
              <a:t>0</a:t>
            </a:r>
            <a:r>
              <a:rPr lang="it-IT" sz="2800"/>
              <a:t> = |</a:t>
            </a:r>
            <a:r>
              <a:rPr lang="it-IT" sz="2800" b="1"/>
              <a:t>r</a:t>
            </a:r>
            <a:r>
              <a:rPr lang="it-IT" sz="2800"/>
              <a:t>| etc.] – ciascuna componente è armonica (v. dopo)</a:t>
            </a:r>
          </a:p>
        </p:txBody>
      </p:sp>
      <p:graphicFrame>
        <p:nvGraphicFramePr>
          <p:cNvPr id="374788" name="Object 4"/>
          <p:cNvGraphicFramePr>
            <a:graphicFrameLocks noChangeAspect="1"/>
          </p:cNvGraphicFramePr>
          <p:nvPr/>
        </p:nvGraphicFramePr>
        <p:xfrm>
          <a:off x="1116013" y="2349500"/>
          <a:ext cx="3011487" cy="1855788"/>
        </p:xfrm>
        <a:graphic>
          <a:graphicData uri="http://schemas.openxmlformats.org/presentationml/2006/ole">
            <mc:AlternateContent xmlns:mc="http://schemas.openxmlformats.org/markup-compatibility/2006">
              <mc:Choice xmlns:v="urn:schemas-microsoft-com:vml" Requires="v">
                <p:oleObj spid="_x0000_s374801" name="Equation" r:id="rId3" imgW="1358640" imgH="838080" progId="Equation.3">
                  <p:embed/>
                </p:oleObj>
              </mc:Choice>
              <mc:Fallback>
                <p:oleObj name="Equation" r:id="rId3" imgW="1358640" imgH="838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49500"/>
                        <a:ext cx="3011487"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374790" name="Line 6"/>
          <p:cNvSpPr>
            <a:spLocks noChangeShapeType="1"/>
          </p:cNvSpPr>
          <p:nvPr/>
        </p:nvSpPr>
        <p:spPr bwMode="auto">
          <a:xfrm flipV="1">
            <a:off x="1116013" y="1628775"/>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flipV="1">
            <a:off x="1835150" y="1989138"/>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2" name="Line 8"/>
          <p:cNvSpPr>
            <a:spLocks noChangeShapeType="1"/>
          </p:cNvSpPr>
          <p:nvPr/>
        </p:nvSpPr>
        <p:spPr bwMode="auto">
          <a:xfrm flipV="1">
            <a:off x="5076825" y="1628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smtClean="0"/>
              <a:t>fln - mar 2011</a:t>
            </a:r>
            <a:endParaRPr lang="en-US"/>
          </a:p>
        </p:txBody>
      </p:sp>
      <p:sp>
        <p:nvSpPr>
          <p:cNvPr id="31" name="Slide Number Placeholder 6"/>
          <p:cNvSpPr>
            <a:spLocks noGrp="1"/>
          </p:cNvSpPr>
          <p:nvPr>
            <p:ph type="sldNum" sz="quarter" idx="12"/>
          </p:nvPr>
        </p:nvSpPr>
        <p:spPr/>
        <p:txBody>
          <a:bodyPr/>
          <a:lstStyle/>
          <a:p>
            <a:fld id="{FAA62D4A-96EB-41FF-BFDA-B62F46745A68}" type="slidenum">
              <a:rPr lang="en-US"/>
              <a:pPr/>
              <a:t>33</a:t>
            </a:fld>
            <a:endParaRPr lang="en-US"/>
          </a:p>
        </p:txBody>
      </p:sp>
      <p:graphicFrame>
        <p:nvGraphicFramePr>
          <p:cNvPr id="250885" name="Object 5"/>
          <p:cNvGraphicFramePr>
            <a:graphicFrameLocks noGrp="1" noChangeAspect="1"/>
          </p:cNvGraphicFramePr>
          <p:nvPr>
            <p:ph sz="half" idx="2"/>
          </p:nvPr>
        </p:nvGraphicFramePr>
        <p:xfrm>
          <a:off x="2195513" y="3619500"/>
          <a:ext cx="5256212" cy="2371725"/>
        </p:xfrm>
        <a:graphic>
          <a:graphicData uri="http://schemas.openxmlformats.org/presentationml/2006/ole">
            <mc:AlternateContent xmlns:mc="http://schemas.openxmlformats.org/markup-compatibility/2006">
              <mc:Choice xmlns:v="urn:schemas-microsoft-com:vml" Requires="v">
                <p:oleObj spid="_x0000_s250927" name="Chart" r:id="rId3" imgW="5848350" imgH="2638425" progId="Excel.Chart.8">
                  <p:embed/>
                </p:oleObj>
              </mc:Choice>
              <mc:Fallback>
                <p:oleObj name="Chart" r:id="rId3" imgW="584835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19500"/>
                        <a:ext cx="52562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901" name="Text Box 21"/>
          <p:cNvSpPr txBox="1">
            <a:spLocks noChangeArrowheads="1"/>
          </p:cNvSpPr>
          <p:nvPr/>
        </p:nvSpPr>
        <p:spPr bwMode="auto">
          <a:xfrm>
            <a:off x="2484438" y="3500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rPr>
              <a:t>0</a:t>
            </a:r>
          </a:p>
        </p:txBody>
      </p:sp>
      <p:sp>
        <p:nvSpPr>
          <p:cNvPr id="250882" name="Rectangle 2"/>
          <p:cNvSpPr>
            <a:spLocks noGrp="1" noChangeArrowheads="1"/>
          </p:cNvSpPr>
          <p:nvPr>
            <p:ph type="title"/>
          </p:nvPr>
        </p:nvSpPr>
        <p:spPr/>
        <p:txBody>
          <a:bodyPr/>
          <a:lstStyle/>
          <a:p>
            <a:r>
              <a:rPr lang="it-IT" sz="2400"/>
              <a:t>Funzioni elementari periodiche(*)</a:t>
            </a:r>
          </a:p>
        </p:txBody>
      </p:sp>
      <p:graphicFrame>
        <p:nvGraphicFramePr>
          <p:cNvPr id="250883" name="Object 3"/>
          <p:cNvGraphicFramePr>
            <a:graphicFrameLocks noGrp="1" noChangeAspect="1"/>
          </p:cNvGraphicFramePr>
          <p:nvPr>
            <p:ph sz="half" idx="1"/>
          </p:nvPr>
        </p:nvGraphicFramePr>
        <p:xfrm>
          <a:off x="2195513" y="1125538"/>
          <a:ext cx="5256212" cy="2371725"/>
        </p:xfrm>
        <a:graphic>
          <a:graphicData uri="http://schemas.openxmlformats.org/presentationml/2006/ole">
            <mc:AlternateContent xmlns:mc="http://schemas.openxmlformats.org/markup-compatibility/2006">
              <mc:Choice xmlns:v="urn:schemas-microsoft-com:vml" Requires="v">
                <p:oleObj spid="_x0000_s250928" name="Chart" r:id="rId5" imgW="5848350" imgH="2638425" progId="Excel.Chart.8">
                  <p:embed/>
                </p:oleObj>
              </mc:Choice>
              <mc:Fallback>
                <p:oleObj name="Chart" r:id="rId5" imgW="5848350" imgH="2638425"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125538"/>
                        <a:ext cx="5256212"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7" name="Text Box 7"/>
          <p:cNvSpPr txBox="1">
            <a:spLocks noChangeArrowheads="1"/>
          </p:cNvSpPr>
          <p:nvPr/>
        </p:nvSpPr>
        <p:spPr bwMode="auto">
          <a:xfrm>
            <a:off x="1547813" y="1412875"/>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8" name="Text Box 8"/>
          <p:cNvSpPr txBox="1">
            <a:spLocks noChangeArrowheads="1"/>
          </p:cNvSpPr>
          <p:nvPr/>
        </p:nvSpPr>
        <p:spPr bwMode="auto">
          <a:xfrm>
            <a:off x="1476375" y="37893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9" name="Text Box 9"/>
          <p:cNvSpPr txBox="1">
            <a:spLocks noChangeArrowheads="1"/>
          </p:cNvSpPr>
          <p:nvPr/>
        </p:nvSpPr>
        <p:spPr bwMode="auto">
          <a:xfrm>
            <a:off x="1476375" y="4221163"/>
            <a:ext cx="72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α</a:t>
            </a:r>
          </a:p>
        </p:txBody>
      </p:sp>
      <p:sp>
        <p:nvSpPr>
          <p:cNvPr id="250890" name="Text Box 10"/>
          <p:cNvSpPr txBox="1">
            <a:spLocks noChangeArrowheads="1"/>
          </p:cNvSpPr>
          <p:nvPr/>
        </p:nvSpPr>
        <p:spPr bwMode="auto">
          <a:xfrm>
            <a:off x="1476375" y="47244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α</a:t>
            </a:r>
          </a:p>
        </p:txBody>
      </p:sp>
      <p:sp>
        <p:nvSpPr>
          <p:cNvPr id="250891" name="Text Box 11"/>
          <p:cNvSpPr txBox="1">
            <a:spLocks noChangeArrowheads="1"/>
          </p:cNvSpPr>
          <p:nvPr/>
        </p:nvSpPr>
        <p:spPr bwMode="auto">
          <a:xfrm>
            <a:off x="7524750" y="213360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a:t>
            </a:r>
            <a:r>
              <a:rPr lang="it-IT">
                <a:cs typeface="Arial" pitchFamily="34" charset="0"/>
              </a:rPr>
              <a:t> (</a:t>
            </a:r>
            <a:r>
              <a:rPr lang="en-US">
                <a:cs typeface="Arial" pitchFamily="34" charset="0"/>
              </a:rPr>
              <a:t>°)</a:t>
            </a:r>
          </a:p>
        </p:txBody>
      </p:sp>
      <p:sp>
        <p:nvSpPr>
          <p:cNvPr id="250892" name="Text Box 12"/>
          <p:cNvSpPr txBox="1">
            <a:spLocks noChangeArrowheads="1"/>
          </p:cNvSpPr>
          <p:nvPr/>
        </p:nvSpPr>
        <p:spPr bwMode="auto">
          <a:xfrm>
            <a:off x="7524750" y="45815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 </a:t>
            </a:r>
            <a:r>
              <a:rPr lang="it-IT"/>
              <a:t>(</a:t>
            </a:r>
            <a:r>
              <a:rPr lang="en-US"/>
              <a:t>°)</a:t>
            </a:r>
            <a:endParaRPr lang="el-GR"/>
          </a:p>
        </p:txBody>
      </p:sp>
      <p:sp>
        <p:nvSpPr>
          <p:cNvPr id="250893" name="Text Box 13"/>
          <p:cNvSpPr txBox="1">
            <a:spLocks noChangeArrowheads="1"/>
          </p:cNvSpPr>
          <p:nvPr/>
        </p:nvSpPr>
        <p:spPr bwMode="auto">
          <a:xfrm>
            <a:off x="3184525" y="119062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4" name="Text Box 14"/>
          <p:cNvSpPr txBox="1">
            <a:spLocks noChangeArrowheads="1"/>
          </p:cNvSpPr>
          <p:nvPr/>
        </p:nvSpPr>
        <p:spPr bwMode="auto">
          <a:xfrm>
            <a:off x="5940425" y="11969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5" name="Line 15"/>
          <p:cNvSpPr>
            <a:spLocks noChangeShapeType="1"/>
          </p:cNvSpPr>
          <p:nvPr/>
        </p:nvSpPr>
        <p:spPr bwMode="auto">
          <a:xfrm>
            <a:off x="3419475" y="1412875"/>
            <a:ext cx="2520950"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896" name="Text Box 16"/>
          <p:cNvSpPr txBox="1">
            <a:spLocks noChangeArrowheads="1"/>
          </p:cNvSpPr>
          <p:nvPr/>
        </p:nvSpPr>
        <p:spPr bwMode="auto">
          <a:xfrm>
            <a:off x="4264025" y="14065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360</a:t>
            </a:r>
            <a:r>
              <a:rPr lang="en-US">
                <a:solidFill>
                  <a:srgbClr val="FF0000"/>
                </a:solidFill>
                <a:cs typeface="Arial" pitchFamily="34" charset="0"/>
              </a:rPr>
              <a:t>º = 2</a:t>
            </a:r>
            <a:r>
              <a:rPr lang="el-GR">
                <a:solidFill>
                  <a:srgbClr val="FF0000"/>
                </a:solidFill>
                <a:cs typeface="Arial" pitchFamily="34" charset="0"/>
              </a:rPr>
              <a:t>π</a:t>
            </a:r>
          </a:p>
        </p:txBody>
      </p:sp>
      <p:sp>
        <p:nvSpPr>
          <p:cNvPr id="250897" name="Text Box 17"/>
          <p:cNvSpPr txBox="1">
            <a:spLocks noChangeArrowheads="1"/>
          </p:cNvSpPr>
          <p:nvPr/>
        </p:nvSpPr>
        <p:spPr bwMode="auto">
          <a:xfrm>
            <a:off x="71438" y="1844675"/>
            <a:ext cx="2051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FF3300"/>
                </a:solidFill>
              </a:rPr>
              <a:t>periodo (distanza</a:t>
            </a:r>
          </a:p>
          <a:p>
            <a:r>
              <a:rPr lang="it-IT" sz="1800">
                <a:solidFill>
                  <a:srgbClr val="FF3300"/>
                </a:solidFill>
              </a:rPr>
              <a:t>fra massimi o fra</a:t>
            </a:r>
          </a:p>
          <a:p>
            <a:r>
              <a:rPr lang="it-IT" sz="1800">
                <a:solidFill>
                  <a:srgbClr val="FF3300"/>
                </a:solidFill>
              </a:rPr>
              <a:t>minimi successivi)</a:t>
            </a:r>
          </a:p>
          <a:p>
            <a:r>
              <a:rPr lang="it-IT" sz="1800">
                <a:solidFill>
                  <a:srgbClr val="FF3300"/>
                </a:solidFill>
              </a:rPr>
              <a:t>= 360</a:t>
            </a:r>
            <a:r>
              <a:rPr lang="en-US" sz="1800">
                <a:solidFill>
                  <a:srgbClr val="FF3300"/>
                </a:solidFill>
                <a:cs typeface="Arial" pitchFamily="34" charset="0"/>
              </a:rPr>
              <a:t>° = 2</a:t>
            </a:r>
            <a:r>
              <a:rPr lang="el-GR" sz="1800">
                <a:solidFill>
                  <a:srgbClr val="FF3300"/>
                </a:solidFill>
                <a:cs typeface="Arial" pitchFamily="34" charset="0"/>
              </a:rPr>
              <a:t>π</a:t>
            </a:r>
          </a:p>
        </p:txBody>
      </p:sp>
      <p:sp>
        <p:nvSpPr>
          <p:cNvPr id="250898" name="Text Box 18"/>
          <p:cNvSpPr txBox="1">
            <a:spLocks noChangeArrowheads="1"/>
          </p:cNvSpPr>
          <p:nvPr/>
        </p:nvSpPr>
        <p:spPr bwMode="auto">
          <a:xfrm>
            <a:off x="1095375" y="104775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ad es.</a:t>
            </a:r>
          </a:p>
        </p:txBody>
      </p:sp>
      <p:sp>
        <p:nvSpPr>
          <p:cNvPr id="250899" name="Line 19"/>
          <p:cNvSpPr>
            <a:spLocks noChangeShapeType="1"/>
          </p:cNvSpPr>
          <p:nvPr/>
        </p:nvSpPr>
        <p:spPr bwMode="auto">
          <a:xfrm>
            <a:off x="2555875" y="3554413"/>
            <a:ext cx="5329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0" name="Line 20"/>
          <p:cNvSpPr>
            <a:spLocks noChangeShapeType="1"/>
          </p:cNvSpPr>
          <p:nvPr/>
        </p:nvSpPr>
        <p:spPr bwMode="auto">
          <a:xfrm flipH="1">
            <a:off x="262731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2" name="Text Box 22"/>
          <p:cNvSpPr txBox="1">
            <a:spLocks noChangeArrowheads="1"/>
          </p:cNvSpPr>
          <p:nvPr/>
        </p:nvSpPr>
        <p:spPr bwMode="auto">
          <a:xfrm>
            <a:off x="3851275" y="3471863"/>
            <a:ext cx="33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b="1">
                <a:solidFill>
                  <a:srgbClr val="008000"/>
                </a:solidFill>
                <a:cs typeface="Arial" pitchFamily="34" charset="0"/>
              </a:rPr>
              <a:t>π</a:t>
            </a:r>
            <a:endParaRPr lang="it-IT" sz="1600" b="1">
              <a:solidFill>
                <a:srgbClr val="008000"/>
              </a:solidFill>
            </a:endParaRPr>
          </a:p>
        </p:txBody>
      </p:sp>
      <p:sp>
        <p:nvSpPr>
          <p:cNvPr id="250903" name="Text Box 23"/>
          <p:cNvSpPr txBox="1">
            <a:spLocks noChangeArrowheads="1"/>
          </p:cNvSpPr>
          <p:nvPr/>
        </p:nvSpPr>
        <p:spPr bwMode="auto">
          <a:xfrm>
            <a:off x="5148263"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2</a:t>
            </a:r>
            <a:r>
              <a:rPr lang="el-GR" sz="1600" b="1">
                <a:solidFill>
                  <a:srgbClr val="008000"/>
                </a:solidFill>
                <a:cs typeface="Arial" pitchFamily="34" charset="0"/>
              </a:rPr>
              <a:t>π</a:t>
            </a:r>
            <a:endParaRPr lang="it-IT" sz="1600" b="1">
              <a:solidFill>
                <a:srgbClr val="008000"/>
              </a:solidFill>
            </a:endParaRPr>
          </a:p>
        </p:txBody>
      </p:sp>
      <p:sp>
        <p:nvSpPr>
          <p:cNvPr id="250904" name="Text Box 24"/>
          <p:cNvSpPr txBox="1">
            <a:spLocks noChangeArrowheads="1"/>
          </p:cNvSpPr>
          <p:nvPr/>
        </p:nvSpPr>
        <p:spPr bwMode="auto">
          <a:xfrm>
            <a:off x="7885113" y="335756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α</a:t>
            </a:r>
            <a:r>
              <a:rPr lang="it-IT">
                <a:solidFill>
                  <a:srgbClr val="008000"/>
                </a:solidFill>
                <a:cs typeface="Arial" pitchFamily="34" charset="0"/>
              </a:rPr>
              <a:t> (</a:t>
            </a:r>
            <a:r>
              <a:rPr lang="en-US">
                <a:solidFill>
                  <a:srgbClr val="008000"/>
                </a:solidFill>
                <a:cs typeface="Arial" pitchFamily="34" charset="0"/>
              </a:rPr>
              <a:t>rad)</a:t>
            </a:r>
          </a:p>
        </p:txBody>
      </p:sp>
      <p:sp>
        <p:nvSpPr>
          <p:cNvPr id="250905" name="Line 25"/>
          <p:cNvSpPr>
            <a:spLocks noChangeShapeType="1"/>
          </p:cNvSpPr>
          <p:nvPr/>
        </p:nvSpPr>
        <p:spPr bwMode="auto">
          <a:xfrm flipH="1">
            <a:off x="399573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6" name="Line 26"/>
          <p:cNvSpPr>
            <a:spLocks noChangeShapeType="1"/>
          </p:cNvSpPr>
          <p:nvPr/>
        </p:nvSpPr>
        <p:spPr bwMode="auto">
          <a:xfrm flipH="1">
            <a:off x="536416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7" name="Line 27"/>
          <p:cNvSpPr>
            <a:spLocks noChangeShapeType="1"/>
          </p:cNvSpPr>
          <p:nvPr/>
        </p:nvSpPr>
        <p:spPr bwMode="auto">
          <a:xfrm flipH="1">
            <a:off x="673258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8" name="Text Box 28"/>
          <p:cNvSpPr txBox="1">
            <a:spLocks noChangeArrowheads="1"/>
          </p:cNvSpPr>
          <p:nvPr/>
        </p:nvSpPr>
        <p:spPr bwMode="auto">
          <a:xfrm>
            <a:off x="6516688"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3</a:t>
            </a:r>
            <a:r>
              <a:rPr lang="el-GR" sz="1600" b="1">
                <a:solidFill>
                  <a:srgbClr val="008000"/>
                </a:solidFill>
                <a:cs typeface="Arial" pitchFamily="34" charset="0"/>
              </a:rPr>
              <a:t>π</a:t>
            </a:r>
            <a:endParaRPr lang="it-IT" sz="1600" b="1">
              <a:solidFill>
                <a:srgbClr val="008000"/>
              </a:solidFill>
            </a:endParaRPr>
          </a:p>
        </p:txBody>
      </p:sp>
      <p:sp>
        <p:nvSpPr>
          <p:cNvPr id="250909" name="Text Box 29"/>
          <p:cNvSpPr txBox="1">
            <a:spLocks noChangeArrowheads="1"/>
          </p:cNvSpPr>
          <p:nvPr/>
        </p:nvSpPr>
        <p:spPr bwMode="auto">
          <a:xfrm>
            <a:off x="71438" y="3716338"/>
            <a:ext cx="14763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008000"/>
                </a:solidFill>
              </a:rPr>
              <a:t>sin</a:t>
            </a:r>
            <a:r>
              <a:rPr lang="el-GR" sz="1800">
                <a:solidFill>
                  <a:srgbClr val="008000"/>
                </a:solidFill>
                <a:cs typeface="Arial" pitchFamily="34" charset="0"/>
              </a:rPr>
              <a:t>α</a:t>
            </a:r>
            <a:r>
              <a:rPr lang="it-IT" sz="1800">
                <a:solidFill>
                  <a:srgbClr val="008000"/>
                </a:solidFill>
                <a:cs typeface="Arial" pitchFamily="34" charset="0"/>
              </a:rPr>
              <a:t>, la sua</a:t>
            </a:r>
          </a:p>
          <a:p>
            <a:r>
              <a:rPr lang="it-IT" sz="1800">
                <a:solidFill>
                  <a:srgbClr val="008000"/>
                </a:solidFill>
                <a:cs typeface="Arial" pitchFamily="34" charset="0"/>
              </a:rPr>
              <a:t>derivata 1</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cos</a:t>
            </a:r>
            <a:r>
              <a:rPr lang="el-GR" sz="1800">
                <a:solidFill>
                  <a:srgbClr val="008000"/>
                </a:solidFill>
                <a:cs typeface="Arial" pitchFamily="34" charset="0"/>
              </a:rPr>
              <a:t>α</a:t>
            </a:r>
            <a:r>
              <a:rPr lang="it-IT" sz="1800">
                <a:solidFill>
                  <a:srgbClr val="008000"/>
                </a:solidFill>
                <a:cs typeface="Arial" pitchFamily="34" charset="0"/>
              </a:rPr>
              <a:t>, e la </a:t>
            </a:r>
          </a:p>
          <a:p>
            <a:r>
              <a:rPr lang="it-IT" sz="1800">
                <a:solidFill>
                  <a:srgbClr val="008000"/>
                </a:solidFill>
                <a:cs typeface="Arial" pitchFamily="34" charset="0"/>
              </a:rPr>
              <a:t>derivata 2</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-sin</a:t>
            </a:r>
            <a:r>
              <a:rPr lang="el-GR" sz="1800">
                <a:solidFill>
                  <a:srgbClr val="008000"/>
                </a:solidFill>
                <a:cs typeface="Arial" pitchFamily="34" charset="0"/>
              </a:rPr>
              <a:t>α</a:t>
            </a:r>
            <a:r>
              <a:rPr lang="it-IT" sz="1800">
                <a:solidFill>
                  <a:srgbClr val="008000"/>
                </a:solidFill>
                <a:cs typeface="Arial" pitchFamily="34" charset="0"/>
              </a:rPr>
              <a:t>, hanno</a:t>
            </a:r>
          </a:p>
          <a:p>
            <a:r>
              <a:rPr lang="it-IT" sz="1800">
                <a:solidFill>
                  <a:srgbClr val="008000"/>
                </a:solidFill>
                <a:cs typeface="Arial" pitchFamily="34" charset="0"/>
              </a:rPr>
              <a:t>tutte uguale</a:t>
            </a:r>
          </a:p>
          <a:p>
            <a:r>
              <a:rPr lang="it-IT" sz="1800">
                <a:solidFill>
                  <a:srgbClr val="008000"/>
                </a:solidFill>
                <a:cs typeface="Arial" pitchFamily="34" charset="0"/>
              </a:rPr>
              <a:t>periodo</a:t>
            </a:r>
            <a:endParaRPr lang="el-GR" sz="1800">
              <a:solidFill>
                <a:srgbClr val="008000"/>
              </a:solidFill>
              <a:cs typeface="Arial" pitchFamily="34" charset="0"/>
            </a:endParaRPr>
          </a:p>
        </p:txBody>
      </p:sp>
      <p:sp>
        <p:nvSpPr>
          <p:cNvPr id="250910" name="Text Box 30"/>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fln - mar 2011</a:t>
            </a:r>
            <a:endParaRPr lang="en-US"/>
          </a:p>
        </p:txBody>
      </p:sp>
      <p:sp>
        <p:nvSpPr>
          <p:cNvPr id="30" name="Slide Number Placeholder 5"/>
          <p:cNvSpPr>
            <a:spLocks noGrp="1"/>
          </p:cNvSpPr>
          <p:nvPr>
            <p:ph type="sldNum" sz="quarter" idx="12"/>
          </p:nvPr>
        </p:nvSpPr>
        <p:spPr/>
        <p:txBody>
          <a:bodyPr/>
          <a:lstStyle/>
          <a:p>
            <a:fld id="{305BFEE0-B693-405B-A727-31C121975980}" type="slidenum">
              <a:rPr lang="en-US"/>
              <a:pPr/>
              <a:t>34</a:t>
            </a:fld>
            <a:endParaRPr lang="en-US"/>
          </a:p>
        </p:txBody>
      </p:sp>
      <p:sp>
        <p:nvSpPr>
          <p:cNvPr id="253954" name="Rectangle 2"/>
          <p:cNvSpPr>
            <a:spLocks noGrp="1" noChangeArrowheads="1"/>
          </p:cNvSpPr>
          <p:nvPr>
            <p:ph type="title"/>
          </p:nvPr>
        </p:nvSpPr>
        <p:spPr/>
        <p:txBody>
          <a:bodyPr/>
          <a:lstStyle/>
          <a:p>
            <a:r>
              <a:rPr lang="it-IT" sz="2800"/>
              <a:t>Funzioni elementari periodiche (2)(*)</a:t>
            </a:r>
          </a:p>
        </p:txBody>
      </p:sp>
      <p:graphicFrame>
        <p:nvGraphicFramePr>
          <p:cNvPr id="253955" name="Object 3"/>
          <p:cNvGraphicFramePr>
            <a:graphicFrameLocks noGrp="1" noChangeAspect="1"/>
          </p:cNvGraphicFramePr>
          <p:nvPr>
            <p:ph idx="1"/>
          </p:nvPr>
        </p:nvGraphicFramePr>
        <p:xfrm>
          <a:off x="1619250" y="2420938"/>
          <a:ext cx="5848350" cy="2638425"/>
        </p:xfrm>
        <a:graphic>
          <a:graphicData uri="http://schemas.openxmlformats.org/presentationml/2006/ole">
            <mc:AlternateContent xmlns:mc="http://schemas.openxmlformats.org/markup-compatibility/2006">
              <mc:Choice xmlns:v="urn:schemas-microsoft-com:vml" Requires="v">
                <p:oleObj spid="_x0000_s253993" name="Chart" r:id="rId3" imgW="5848350" imgH="2638425" progId="Excel.Chart.8">
                  <p:embed/>
                </p:oleObj>
              </mc:Choice>
              <mc:Fallback>
                <p:oleObj name="Chart" r:id="rId3" imgW="5848350" imgH="263842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20938"/>
                        <a:ext cx="5848350"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3957" name="Text Box 5"/>
          <p:cNvSpPr txBox="1">
            <a:spLocks noChangeArrowheads="1"/>
          </p:cNvSpPr>
          <p:nvPr/>
        </p:nvSpPr>
        <p:spPr bwMode="auto">
          <a:xfrm>
            <a:off x="827088" y="23495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ω</a:t>
            </a:r>
            <a:r>
              <a:rPr lang="it-IT">
                <a:solidFill>
                  <a:schemeClr val="accent2"/>
                </a:solidFill>
                <a:cs typeface="Arial" pitchFamily="34" charset="0"/>
              </a:rPr>
              <a:t>t)</a:t>
            </a:r>
            <a:endParaRPr lang="el-GR">
              <a:solidFill>
                <a:schemeClr val="accent2"/>
              </a:solidFill>
              <a:cs typeface="Arial" pitchFamily="34" charset="0"/>
            </a:endParaRPr>
          </a:p>
        </p:txBody>
      </p:sp>
      <p:sp>
        <p:nvSpPr>
          <p:cNvPr id="253959" name="Text Box 7"/>
          <p:cNvSpPr txBox="1">
            <a:spLocks noChangeArrowheads="1"/>
          </p:cNvSpPr>
          <p:nvPr/>
        </p:nvSpPr>
        <p:spPr bwMode="auto">
          <a:xfrm>
            <a:off x="7451725" y="3573463"/>
            <a:ext cx="142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chemeClr val="accent2"/>
                </a:solidFill>
                <a:cs typeface="Arial" pitchFamily="34" charset="0"/>
              </a:rPr>
              <a:t>ω</a:t>
            </a:r>
            <a:r>
              <a:rPr lang="it-IT">
                <a:solidFill>
                  <a:schemeClr val="accent2"/>
                </a:solidFill>
                <a:cs typeface="Arial" pitchFamily="34" charset="0"/>
              </a:rPr>
              <a:t>t = 2 </a:t>
            </a:r>
            <a:r>
              <a:rPr lang="el-GR">
                <a:solidFill>
                  <a:srgbClr val="008000"/>
                </a:solidFill>
              </a:rPr>
              <a:t>π</a:t>
            </a:r>
            <a:r>
              <a:rPr lang="it-IT">
                <a:solidFill>
                  <a:srgbClr val="008000"/>
                </a:solidFill>
              </a:rPr>
              <a:t>t/T</a:t>
            </a:r>
            <a:endParaRPr lang="el-GR">
              <a:solidFill>
                <a:srgbClr val="008000"/>
              </a:solidFill>
            </a:endParaRPr>
          </a:p>
        </p:txBody>
      </p:sp>
      <p:sp>
        <p:nvSpPr>
          <p:cNvPr id="253960" name="Text Box 8"/>
          <p:cNvSpPr txBox="1">
            <a:spLocks noChangeArrowheads="1"/>
          </p:cNvSpPr>
          <p:nvPr/>
        </p:nvSpPr>
        <p:spPr bwMode="auto">
          <a:xfrm>
            <a:off x="755650" y="285273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ω</a:t>
            </a:r>
            <a:r>
              <a:rPr lang="it-IT">
                <a:solidFill>
                  <a:srgbClr val="FF0066"/>
                </a:solidFill>
                <a:cs typeface="Arial" pitchFamily="34" charset="0"/>
              </a:rPr>
              <a:t>t)</a:t>
            </a:r>
            <a:endParaRPr lang="el-GR">
              <a:solidFill>
                <a:srgbClr val="FF0066"/>
              </a:solidFill>
              <a:cs typeface="Arial" pitchFamily="34" charset="0"/>
            </a:endParaRPr>
          </a:p>
        </p:txBody>
      </p:sp>
      <p:sp>
        <p:nvSpPr>
          <p:cNvPr id="253961" name="Text Box 9"/>
          <p:cNvSpPr txBox="1">
            <a:spLocks noChangeArrowheads="1"/>
          </p:cNvSpPr>
          <p:nvPr/>
        </p:nvSpPr>
        <p:spPr bwMode="auto">
          <a:xfrm>
            <a:off x="684213" y="3357563"/>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ω</a:t>
            </a:r>
            <a:r>
              <a:rPr lang="it-IT">
                <a:solidFill>
                  <a:srgbClr val="FFFF00"/>
                </a:solidFill>
                <a:cs typeface="Arial" pitchFamily="34" charset="0"/>
              </a:rPr>
              <a:t>t)</a:t>
            </a:r>
            <a:endParaRPr lang="el-GR">
              <a:solidFill>
                <a:srgbClr val="FFFF00"/>
              </a:solidFill>
              <a:cs typeface="Arial" pitchFamily="34" charset="0"/>
            </a:endParaRPr>
          </a:p>
        </p:txBody>
      </p:sp>
      <p:sp>
        <p:nvSpPr>
          <p:cNvPr id="253962" name="Line 10"/>
          <p:cNvSpPr>
            <a:spLocks noChangeShapeType="1"/>
          </p:cNvSpPr>
          <p:nvPr/>
        </p:nvSpPr>
        <p:spPr bwMode="auto">
          <a:xfrm>
            <a:off x="2114550" y="5373688"/>
            <a:ext cx="5184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3" name="Line 11"/>
          <p:cNvSpPr>
            <a:spLocks noChangeShapeType="1"/>
          </p:cNvSpPr>
          <p:nvPr/>
        </p:nvSpPr>
        <p:spPr bwMode="auto">
          <a:xfrm>
            <a:off x="29162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4" name="Line 12"/>
          <p:cNvSpPr>
            <a:spLocks noChangeShapeType="1"/>
          </p:cNvSpPr>
          <p:nvPr/>
        </p:nvSpPr>
        <p:spPr bwMode="auto">
          <a:xfrm>
            <a:off x="37798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5" name="Line 13"/>
          <p:cNvSpPr>
            <a:spLocks noChangeShapeType="1"/>
          </p:cNvSpPr>
          <p:nvPr/>
        </p:nvSpPr>
        <p:spPr bwMode="auto">
          <a:xfrm>
            <a:off x="4572000"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6" name="Line 14"/>
          <p:cNvSpPr>
            <a:spLocks noChangeShapeType="1"/>
          </p:cNvSpPr>
          <p:nvPr/>
        </p:nvSpPr>
        <p:spPr bwMode="auto">
          <a:xfrm>
            <a:off x="5364163"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7" name="Line 15"/>
          <p:cNvSpPr>
            <a:spLocks noChangeShapeType="1"/>
          </p:cNvSpPr>
          <p:nvPr/>
        </p:nvSpPr>
        <p:spPr bwMode="auto">
          <a:xfrm>
            <a:off x="6156325"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8" name="Text Box 16"/>
          <p:cNvSpPr txBox="1">
            <a:spLocks noChangeArrowheads="1"/>
          </p:cNvSpPr>
          <p:nvPr/>
        </p:nvSpPr>
        <p:spPr bwMode="auto">
          <a:xfrm>
            <a:off x="7575550" y="52228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69" name="Text Box 17"/>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53971" name="Text Box 19"/>
          <p:cNvSpPr txBox="1">
            <a:spLocks noChangeArrowheads="1"/>
          </p:cNvSpPr>
          <p:nvPr/>
        </p:nvSpPr>
        <p:spPr bwMode="auto">
          <a:xfrm>
            <a:off x="2627313" y="5373688"/>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T/4</a:t>
            </a:r>
          </a:p>
        </p:txBody>
      </p:sp>
      <p:sp>
        <p:nvSpPr>
          <p:cNvPr id="253972" name="Text Box 20"/>
          <p:cNvSpPr txBox="1">
            <a:spLocks noChangeArrowheads="1"/>
          </p:cNvSpPr>
          <p:nvPr/>
        </p:nvSpPr>
        <p:spPr bwMode="auto">
          <a:xfrm>
            <a:off x="3492500" y="5373688"/>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T/2</a:t>
            </a:r>
          </a:p>
        </p:txBody>
      </p:sp>
      <p:sp>
        <p:nvSpPr>
          <p:cNvPr id="253973" name="Text Box 21"/>
          <p:cNvSpPr txBox="1">
            <a:spLocks noChangeArrowheads="1"/>
          </p:cNvSpPr>
          <p:nvPr/>
        </p:nvSpPr>
        <p:spPr bwMode="auto">
          <a:xfrm>
            <a:off x="42846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3T/4</a:t>
            </a:r>
          </a:p>
        </p:txBody>
      </p:sp>
      <p:sp>
        <p:nvSpPr>
          <p:cNvPr id="253974" name="Text Box 22"/>
          <p:cNvSpPr txBox="1">
            <a:spLocks noChangeArrowheads="1"/>
          </p:cNvSpPr>
          <p:nvPr/>
        </p:nvSpPr>
        <p:spPr bwMode="auto">
          <a:xfrm>
            <a:off x="5219700" y="53736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75" name="Text Box 23"/>
          <p:cNvSpPr txBox="1">
            <a:spLocks noChangeArrowheads="1"/>
          </p:cNvSpPr>
          <p:nvPr/>
        </p:nvSpPr>
        <p:spPr bwMode="auto">
          <a:xfrm>
            <a:off x="57959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5T/4</a:t>
            </a:r>
          </a:p>
        </p:txBody>
      </p:sp>
      <p:sp>
        <p:nvSpPr>
          <p:cNvPr id="253976" name="Text Box 24"/>
          <p:cNvSpPr txBox="1">
            <a:spLocks noChangeArrowheads="1"/>
          </p:cNvSpPr>
          <p:nvPr/>
        </p:nvSpPr>
        <p:spPr bwMode="auto">
          <a:xfrm>
            <a:off x="2771775"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7" name="Text Box 25"/>
          <p:cNvSpPr txBox="1">
            <a:spLocks noChangeArrowheads="1"/>
          </p:cNvSpPr>
          <p:nvPr/>
        </p:nvSpPr>
        <p:spPr bwMode="auto">
          <a:xfrm>
            <a:off x="6011863"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8" name="Line 26"/>
          <p:cNvSpPr>
            <a:spLocks noChangeShapeType="1"/>
          </p:cNvSpPr>
          <p:nvPr/>
        </p:nvSpPr>
        <p:spPr bwMode="auto">
          <a:xfrm>
            <a:off x="2987675" y="2492375"/>
            <a:ext cx="3024188"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79" name="Text Box 27"/>
          <p:cNvSpPr txBox="1">
            <a:spLocks noChangeArrowheads="1"/>
          </p:cNvSpPr>
          <p:nvPr/>
        </p:nvSpPr>
        <p:spPr bwMode="auto">
          <a:xfrm>
            <a:off x="4067175" y="19161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T = 1/</a:t>
            </a:r>
            <a:r>
              <a:rPr lang="el-GR" i="1">
                <a:solidFill>
                  <a:srgbClr val="FF0000"/>
                </a:solidFill>
                <a:cs typeface="Arial" pitchFamily="34" charset="0"/>
              </a:rPr>
              <a:t>ν</a:t>
            </a:r>
          </a:p>
        </p:txBody>
      </p:sp>
      <p:sp>
        <p:nvSpPr>
          <p:cNvPr id="253981" name="Text Box 29"/>
          <p:cNvSpPr txBox="1">
            <a:spLocks noChangeArrowheads="1"/>
          </p:cNvSpPr>
          <p:nvPr/>
        </p:nvSpPr>
        <p:spPr bwMode="auto">
          <a:xfrm>
            <a:off x="250825" y="1341438"/>
            <a:ext cx="8713788"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f(t) = sin(</a:t>
            </a:r>
            <a:r>
              <a:rPr lang="el-GR">
                <a:solidFill>
                  <a:srgbClr val="008000"/>
                </a:solidFill>
                <a:cs typeface="Arial" pitchFamily="34" charset="0"/>
              </a:rPr>
              <a:t>ω</a:t>
            </a:r>
            <a:r>
              <a:rPr lang="it-IT">
                <a:solidFill>
                  <a:srgbClr val="008000"/>
                </a:solidFill>
                <a:cs typeface="Arial" pitchFamily="34" charset="0"/>
              </a:rPr>
              <a:t>t) = </a:t>
            </a:r>
            <a:r>
              <a:rPr lang="it-IT">
                <a:solidFill>
                  <a:srgbClr val="008000"/>
                </a:solidFill>
              </a:rPr>
              <a:t>sin(2</a:t>
            </a:r>
            <a:r>
              <a:rPr lang="el-GR">
                <a:solidFill>
                  <a:srgbClr val="008000"/>
                </a:solidFill>
                <a:cs typeface="Arial" pitchFamily="34" charset="0"/>
              </a:rPr>
              <a:t>π</a:t>
            </a:r>
            <a:r>
              <a:rPr lang="it-IT">
                <a:solidFill>
                  <a:srgbClr val="008000"/>
                </a:solidFill>
                <a:cs typeface="Arial" pitchFamily="34" charset="0"/>
              </a:rPr>
              <a:t>t/T);  df(t)/dt = </a:t>
            </a:r>
            <a:r>
              <a:rPr lang="el-GR">
                <a:solidFill>
                  <a:srgbClr val="008000"/>
                </a:solidFill>
                <a:cs typeface="Arial" pitchFamily="34" charset="0"/>
              </a:rPr>
              <a:t>ω</a:t>
            </a:r>
            <a:r>
              <a:rPr lang="it-IT">
                <a:solidFill>
                  <a:srgbClr val="008000"/>
                </a:solidFill>
                <a:cs typeface="Arial" pitchFamily="34" charset="0"/>
              </a:rPr>
              <a:t>cos(2</a:t>
            </a:r>
            <a:r>
              <a:rPr lang="el-GR">
                <a:solidFill>
                  <a:srgbClr val="008000"/>
                </a:solidFill>
              </a:rPr>
              <a:t>π</a:t>
            </a:r>
            <a:r>
              <a:rPr lang="it-IT">
                <a:solidFill>
                  <a:srgbClr val="008000"/>
                </a:solidFill>
              </a:rPr>
              <a:t>t/T);</a:t>
            </a:r>
            <a:r>
              <a:rPr lang="it-IT"/>
              <a:t>   </a:t>
            </a:r>
            <a:r>
              <a:rPr lang="it-IT">
                <a:solidFill>
                  <a:srgbClr val="008000"/>
                </a:solidFill>
              </a:rPr>
              <a:t>d</a:t>
            </a:r>
            <a:r>
              <a:rPr lang="it-IT" baseline="30000">
                <a:solidFill>
                  <a:srgbClr val="008000"/>
                </a:solidFill>
              </a:rPr>
              <a:t>2</a:t>
            </a:r>
            <a:r>
              <a:rPr lang="it-IT">
                <a:solidFill>
                  <a:srgbClr val="008000"/>
                </a:solidFill>
              </a:rPr>
              <a:t>f(t)/dt</a:t>
            </a:r>
            <a:r>
              <a:rPr lang="it-IT" baseline="30000">
                <a:solidFill>
                  <a:srgbClr val="008000"/>
                </a:solidFill>
              </a:rPr>
              <a:t>2</a:t>
            </a:r>
            <a:r>
              <a:rPr lang="it-IT">
                <a:solidFill>
                  <a:srgbClr val="008000"/>
                </a:solidFill>
              </a:rPr>
              <a:t> = -</a:t>
            </a:r>
            <a:r>
              <a:rPr lang="el-GR">
                <a:solidFill>
                  <a:srgbClr val="008000"/>
                </a:solidFill>
                <a:cs typeface="Arial" pitchFamily="34" charset="0"/>
              </a:rPr>
              <a:t>ω</a:t>
            </a:r>
            <a:r>
              <a:rPr lang="it-IT" baseline="30000">
                <a:solidFill>
                  <a:srgbClr val="008000"/>
                </a:solidFill>
                <a:cs typeface="Arial" pitchFamily="34" charset="0"/>
              </a:rPr>
              <a:t>2</a:t>
            </a:r>
            <a:r>
              <a:rPr lang="it-IT">
                <a:solidFill>
                  <a:srgbClr val="008000"/>
                </a:solidFill>
                <a:cs typeface="Arial" pitchFamily="34" charset="0"/>
              </a:rPr>
              <a:t>sin(2</a:t>
            </a:r>
            <a:r>
              <a:rPr lang="el-GR">
                <a:solidFill>
                  <a:srgbClr val="008000"/>
                </a:solidFill>
              </a:rPr>
              <a:t>π</a:t>
            </a:r>
            <a:r>
              <a:rPr lang="it-IT">
                <a:solidFill>
                  <a:srgbClr val="008000"/>
                </a:solidFill>
              </a:rPr>
              <a:t>t/T)</a:t>
            </a:r>
            <a:endParaRPr lang="el-GR">
              <a:solidFill>
                <a:srgbClr val="008000"/>
              </a:solidFill>
            </a:endParaRPr>
          </a:p>
        </p:txBody>
      </p:sp>
      <p:sp>
        <p:nvSpPr>
          <p:cNvPr id="253983" name="Text Box 31"/>
          <p:cNvSpPr txBox="1">
            <a:spLocks noChangeArrowheads="1"/>
          </p:cNvSpPr>
          <p:nvPr/>
        </p:nvSpPr>
        <p:spPr bwMode="auto">
          <a:xfrm>
            <a:off x="519113" y="5872163"/>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a:t>
            </a:r>
            <a:r>
              <a:rPr lang="el-GR">
                <a:solidFill>
                  <a:srgbClr val="CC3300"/>
                </a:solidFill>
                <a:cs typeface="Arial" pitchFamily="34" charset="0"/>
              </a:rPr>
              <a:t>ω</a:t>
            </a:r>
            <a:r>
              <a:rPr lang="it-IT">
                <a:solidFill>
                  <a:srgbClr val="CC3300"/>
                </a:solidFill>
                <a:cs typeface="Arial" pitchFamily="34" charset="0"/>
              </a:rPr>
              <a:t> in rad/s, t in s, </a:t>
            </a:r>
            <a:r>
              <a:rPr lang="el-GR">
                <a:solidFill>
                  <a:srgbClr val="CC3300"/>
                </a:solidFill>
                <a:cs typeface="Arial" pitchFamily="34" charset="0"/>
              </a:rPr>
              <a:t>ω</a:t>
            </a:r>
            <a:r>
              <a:rPr lang="it-IT">
                <a:solidFill>
                  <a:srgbClr val="CC3300"/>
                </a:solidFill>
                <a:cs typeface="Arial" pitchFamily="34" charset="0"/>
              </a:rPr>
              <a:t>t in rad </a:t>
            </a:r>
            <a:endParaRPr lang="el-GR">
              <a:solidFill>
                <a:srgbClr val="CC3300"/>
              </a:solidFill>
              <a:cs typeface="Arial" pitchFamily="34" charset="0"/>
            </a:endParaRPr>
          </a:p>
        </p:txBody>
      </p:sp>
      <p:sp>
        <p:nvSpPr>
          <p:cNvPr id="253984" name="Text Box 32"/>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4B482DB8-EF6D-425B-8C94-60262F4C91F8}" type="slidenum">
              <a:rPr lang="en-US"/>
              <a:pPr/>
              <a:t>35</a:t>
            </a:fld>
            <a:endParaRPr lang="en-US"/>
          </a:p>
        </p:txBody>
      </p:sp>
      <p:sp>
        <p:nvSpPr>
          <p:cNvPr id="258050" name="Rectangle 2"/>
          <p:cNvSpPr>
            <a:spLocks noGrp="1" noChangeArrowheads="1"/>
          </p:cNvSpPr>
          <p:nvPr>
            <p:ph type="title"/>
          </p:nvPr>
        </p:nvSpPr>
        <p:spPr/>
        <p:txBody>
          <a:bodyPr/>
          <a:lstStyle/>
          <a:p>
            <a:r>
              <a:rPr lang="it-IT" sz="3600"/>
              <a:t>Meccanica 2a parte</a:t>
            </a:r>
          </a:p>
        </p:txBody>
      </p:sp>
      <p:sp>
        <p:nvSpPr>
          <p:cNvPr id="258051" name="Text Box 3"/>
          <p:cNvSpPr txBox="1">
            <a:spLocks noChangeArrowheads="1"/>
          </p:cNvSpPr>
          <p:nvPr/>
        </p:nvSpPr>
        <p:spPr bwMode="auto">
          <a:xfrm>
            <a:off x="3419475" y="5300663"/>
            <a:ext cx="2376488"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Dinamica</a:t>
            </a:r>
          </a:p>
        </p:txBody>
      </p:sp>
      <p:pic>
        <p:nvPicPr>
          <p:cNvPr id="258052" name="Picture 4" descr="18fiatbravo3_enimages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824412" cy="321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2011</a:t>
            </a:r>
            <a:endParaRPr lang="en-US"/>
          </a:p>
        </p:txBody>
      </p:sp>
      <p:sp>
        <p:nvSpPr>
          <p:cNvPr id="15" name="Slide Number Placeholder 5"/>
          <p:cNvSpPr>
            <a:spLocks noGrp="1"/>
          </p:cNvSpPr>
          <p:nvPr>
            <p:ph type="sldNum" sz="quarter" idx="12"/>
          </p:nvPr>
        </p:nvSpPr>
        <p:spPr/>
        <p:txBody>
          <a:bodyPr/>
          <a:lstStyle/>
          <a:p>
            <a:fld id="{A03A1D60-6A12-47DE-A260-17AEED66B498}" type="slidenum">
              <a:rPr lang="en-US"/>
              <a:pPr/>
              <a:t>36</a:t>
            </a:fld>
            <a:endParaRPr lang="en-US"/>
          </a:p>
        </p:txBody>
      </p:sp>
      <p:pic>
        <p:nvPicPr>
          <p:cNvPr id="375818" name="Picture 10" descr="inerz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133600"/>
            <a:ext cx="3451225" cy="1004888"/>
          </a:xfrm>
          <a:prstGeom prst="rect">
            <a:avLst/>
          </a:prstGeom>
          <a:noFill/>
          <a:extLst>
            <a:ext uri="{909E8E84-426E-40DD-AFC4-6F175D3DCCD1}">
              <a14:hiddenFill xmlns:a14="http://schemas.microsoft.com/office/drawing/2010/main">
                <a:solidFill>
                  <a:srgbClr val="FFFFFF"/>
                </a:solidFill>
              </a14:hiddenFill>
            </a:ext>
          </a:extLst>
        </p:spPr>
      </p:pic>
      <p:sp>
        <p:nvSpPr>
          <p:cNvPr id="375810" name="Rectangle 2"/>
          <p:cNvSpPr>
            <a:spLocks noGrp="1" noChangeArrowheads="1"/>
          </p:cNvSpPr>
          <p:nvPr>
            <p:ph type="title"/>
          </p:nvPr>
        </p:nvSpPr>
        <p:spPr>
          <a:xfrm>
            <a:off x="1403350" y="260350"/>
            <a:ext cx="7489825" cy="574675"/>
          </a:xfrm>
        </p:spPr>
        <p:txBody>
          <a:bodyPr/>
          <a:lstStyle/>
          <a:p>
            <a:r>
              <a:rPr lang="it-IT" sz="2400"/>
              <a:t>Enunciati dei 3 principi della dinamica, p.m. (Newton)</a:t>
            </a:r>
          </a:p>
        </p:txBody>
      </p:sp>
      <p:sp>
        <p:nvSpPr>
          <p:cNvPr id="375811" name="Rectangle 3"/>
          <p:cNvSpPr>
            <a:spLocks noGrp="1" noChangeArrowheads="1"/>
          </p:cNvSpPr>
          <p:nvPr>
            <p:ph type="body" idx="1"/>
          </p:nvPr>
        </p:nvSpPr>
        <p:spPr>
          <a:xfrm>
            <a:off x="250825" y="1341438"/>
            <a:ext cx="8435975" cy="4784725"/>
          </a:xfrm>
        </p:spPr>
        <p:txBody>
          <a:bodyPr/>
          <a:lstStyle/>
          <a:p>
            <a:pPr marL="609600" indent="-609600">
              <a:buFontTx/>
              <a:buAutoNum type="arabicPeriod"/>
            </a:pPr>
            <a:r>
              <a:rPr lang="it-IT" sz="2800"/>
              <a:t>Inerzia: se                                                        (</a:t>
            </a:r>
            <a:r>
              <a:rPr lang="el-GR" sz="2400">
                <a:solidFill>
                  <a:srgbClr val="008000"/>
                </a:solidFill>
                <a:cs typeface="Arial" pitchFamily="34" charset="0"/>
              </a:rPr>
              <a:t>Σ</a:t>
            </a:r>
            <a:r>
              <a:rPr lang="it-IT" sz="2400" baseline="-25000">
                <a:solidFill>
                  <a:srgbClr val="008000"/>
                </a:solidFill>
                <a:cs typeface="Arial" pitchFamily="34" charset="0"/>
              </a:rPr>
              <a:t>i</a:t>
            </a:r>
            <a:r>
              <a:rPr lang="it-IT" sz="2400" b="1">
                <a:solidFill>
                  <a:srgbClr val="008000"/>
                </a:solidFill>
                <a:cs typeface="Arial" pitchFamily="34" charset="0"/>
              </a:rPr>
              <a:t>F</a:t>
            </a:r>
            <a:r>
              <a:rPr lang="it-IT" sz="2400" baseline="-25000">
                <a:solidFill>
                  <a:srgbClr val="008000"/>
                </a:solidFill>
                <a:cs typeface="Arial" pitchFamily="34" charset="0"/>
              </a:rPr>
              <a:t>i</a:t>
            </a:r>
            <a:r>
              <a:rPr lang="it-IT" sz="2400">
                <a:solidFill>
                  <a:srgbClr val="008000"/>
                </a:solidFill>
                <a:cs typeface="Arial" pitchFamily="34" charset="0"/>
              </a:rPr>
              <a:t> = risultante</a:t>
            </a:r>
            <a:r>
              <a:rPr lang="it-IT" sz="2800">
                <a:cs typeface="Arial" pitchFamily="34" charset="0"/>
              </a:rPr>
              <a:t>)</a:t>
            </a:r>
            <a:endParaRPr lang="el-GR" sz="2800">
              <a:cs typeface="Arial" pitchFamily="34" charset="0"/>
            </a:endParaRP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Se</a:t>
            </a: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Simmetria delle azioni: F</a:t>
            </a:r>
            <a:r>
              <a:rPr lang="it-IT" sz="2800" baseline="-25000"/>
              <a:t>ab</a:t>
            </a:r>
            <a:r>
              <a:rPr lang="it-IT" sz="2800"/>
              <a:t> = </a:t>
            </a:r>
            <a:r>
              <a:rPr lang="it-IT" sz="2800">
                <a:cs typeface="Arial" pitchFamily="34" charset="0"/>
              </a:rPr>
              <a:t>─</a:t>
            </a:r>
            <a:r>
              <a:rPr lang="it-IT" sz="2800"/>
              <a:t> F</a:t>
            </a:r>
            <a:r>
              <a:rPr lang="it-IT" sz="2800" baseline="-25000"/>
              <a:t>ba</a:t>
            </a:r>
            <a:r>
              <a:rPr lang="it-IT" sz="2800"/>
              <a:t> </a:t>
            </a:r>
          </a:p>
        </p:txBody>
      </p:sp>
      <p:pic>
        <p:nvPicPr>
          <p:cNvPr id="375812" name="Picture 4" descr="175px-Newton-Principia-Mathematica_1-500x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1957388" cy="2740025"/>
          </a:xfrm>
          <a:prstGeom prst="rect">
            <a:avLst/>
          </a:prstGeom>
          <a:noFill/>
          <a:extLst>
            <a:ext uri="{909E8E84-426E-40DD-AFC4-6F175D3DCCD1}">
              <a14:hiddenFill xmlns:a14="http://schemas.microsoft.com/office/drawing/2010/main">
                <a:solidFill>
                  <a:srgbClr val="FFFFFF"/>
                </a:solidFill>
              </a14:hiddenFill>
            </a:ext>
          </a:extLst>
        </p:spPr>
      </p:pic>
      <p:pic>
        <p:nvPicPr>
          <p:cNvPr id="375814" name="Picture 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1914525" cy="166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5815" name="Object 7"/>
          <p:cNvGraphicFramePr>
            <a:graphicFrameLocks noChangeAspect="1"/>
          </p:cNvGraphicFramePr>
          <p:nvPr/>
        </p:nvGraphicFramePr>
        <p:xfrm>
          <a:off x="2916238" y="1341438"/>
          <a:ext cx="3684587" cy="565150"/>
        </p:xfrm>
        <a:graphic>
          <a:graphicData uri="http://schemas.openxmlformats.org/presentationml/2006/ole">
            <mc:AlternateContent xmlns:mc="http://schemas.openxmlformats.org/markup-compatibility/2006">
              <mc:Choice xmlns:v="urn:schemas-microsoft-com:vml" Requires="v">
                <p:oleObj spid="_x0000_s375839" name="Equation" r:id="rId7" imgW="1574640" imgH="241200" progId="Equation.3">
                  <p:embed/>
                </p:oleObj>
              </mc:Choice>
              <mc:Fallback>
                <p:oleObj name="Equation" r:id="rId7" imgW="157464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368458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5816" name="Object 8"/>
          <p:cNvGraphicFramePr>
            <a:graphicFrameLocks noChangeAspect="1"/>
          </p:cNvGraphicFramePr>
          <p:nvPr/>
        </p:nvGraphicFramePr>
        <p:xfrm>
          <a:off x="1547813" y="3284538"/>
          <a:ext cx="4516437" cy="565150"/>
        </p:xfrm>
        <a:graphic>
          <a:graphicData uri="http://schemas.openxmlformats.org/presentationml/2006/ole">
            <mc:AlternateContent xmlns:mc="http://schemas.openxmlformats.org/markup-compatibility/2006">
              <mc:Choice xmlns:v="urn:schemas-microsoft-com:vml" Requires="v">
                <p:oleObj spid="_x0000_s375840" name="Equation" r:id="rId9" imgW="1930320" imgH="241200" progId="Equation.3">
                  <p:embed/>
                </p:oleObj>
              </mc:Choice>
              <mc:Fallback>
                <p:oleObj name="Equation" r:id="rId9" imgW="193032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284538"/>
                        <a:ext cx="451643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5819" name="Picture 11" descr="f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8038" y="4005263"/>
            <a:ext cx="2090737"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5820" name="Picture 12" descr="3oprincipi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6238" y="5373688"/>
            <a:ext cx="2147887" cy="838200"/>
          </a:xfrm>
          <a:prstGeom prst="rect">
            <a:avLst/>
          </a:prstGeom>
          <a:noFill/>
          <a:extLst>
            <a:ext uri="{909E8E84-426E-40DD-AFC4-6F175D3DCCD1}">
              <a14:hiddenFill xmlns:a14="http://schemas.microsoft.com/office/drawing/2010/main">
                <a:solidFill>
                  <a:srgbClr val="FFFFFF"/>
                </a:solidFill>
              </a14:hiddenFill>
            </a:ext>
          </a:extLst>
        </p:spPr>
      </p:pic>
      <p:sp>
        <p:nvSpPr>
          <p:cNvPr id="375821" name="Line 13"/>
          <p:cNvSpPr>
            <a:spLocks noChangeShapeType="1"/>
          </p:cNvSpPr>
          <p:nvPr/>
        </p:nvSpPr>
        <p:spPr bwMode="auto">
          <a:xfrm>
            <a:off x="4643438"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5822" name="Line 14"/>
          <p:cNvSpPr>
            <a:spLocks noChangeShapeType="1"/>
          </p:cNvSpPr>
          <p:nvPr/>
        </p:nvSpPr>
        <p:spPr bwMode="auto">
          <a:xfrm>
            <a:off x="586740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98B97673-E6A6-49EA-9ECD-095FDF9F5C6F}" type="slidenum">
              <a:rPr lang="en-US"/>
              <a:pPr/>
              <a:t>37</a:t>
            </a:fld>
            <a:endParaRPr lang="en-US"/>
          </a:p>
        </p:txBody>
      </p:sp>
      <p:pic>
        <p:nvPicPr>
          <p:cNvPr id="376838" name="Picture 6" descr="risult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516563"/>
            <a:ext cx="1931987" cy="1114425"/>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it-IT" sz="2800"/>
              <a:t>Cause del moto: le forze</a:t>
            </a:r>
          </a:p>
        </p:txBody>
      </p:sp>
      <p:sp>
        <p:nvSpPr>
          <p:cNvPr id="376835" name="Rectangle 3"/>
          <p:cNvSpPr>
            <a:spLocks noGrp="1" noChangeArrowheads="1"/>
          </p:cNvSpPr>
          <p:nvPr>
            <p:ph type="body" idx="1"/>
          </p:nvPr>
        </p:nvSpPr>
        <p:spPr>
          <a:xfrm>
            <a:off x="179388" y="1125538"/>
            <a:ext cx="8785225" cy="4929187"/>
          </a:xfrm>
        </p:spPr>
        <p:txBody>
          <a:bodyPr/>
          <a:lstStyle/>
          <a:p>
            <a:pPr>
              <a:lnSpc>
                <a:spcPct val="90000"/>
              </a:lnSpc>
            </a:pPr>
            <a:r>
              <a:rPr lang="it-IT" sz="2600"/>
              <a:t>per la modifica dello stato di quiete/moto di un corpo:   occorre un’interazione con altri corpi (a contatto o a distanza) - l’interazione è necessaria per variare la v o la quantità di moto, q = mv, del corpo (</a:t>
            </a:r>
            <a:r>
              <a:rPr lang="it-IT" sz="2600">
                <a:solidFill>
                  <a:srgbClr val="FF3300"/>
                </a:solidFill>
              </a:rPr>
              <a:t>II principio</a:t>
            </a:r>
            <a:r>
              <a:rPr lang="it-IT" sz="2600"/>
              <a:t>)</a:t>
            </a:r>
          </a:p>
          <a:p>
            <a:pPr>
              <a:lnSpc>
                <a:spcPct val="90000"/>
              </a:lnSpc>
            </a:pPr>
            <a:r>
              <a:rPr lang="it-IT" sz="2600"/>
              <a:t>in assenza d’interazione (forza) lo stato di quiete/moto (rettilineo uniforme) permane: principio d’inerzia            (</a:t>
            </a:r>
            <a:r>
              <a:rPr lang="it-IT" sz="2600">
                <a:solidFill>
                  <a:srgbClr val="FF3300"/>
                </a:solidFill>
              </a:rPr>
              <a:t>I principio</a:t>
            </a:r>
            <a:r>
              <a:rPr lang="it-IT" sz="2600"/>
              <a:t>)</a:t>
            </a:r>
          </a:p>
          <a:p>
            <a:pPr>
              <a:lnSpc>
                <a:spcPct val="90000"/>
              </a:lnSpc>
            </a:pPr>
            <a:r>
              <a:rPr lang="it-IT" sz="2600"/>
              <a:t>sistema inerziale (in cui vale il principio d’inerzia): per es. terna centrata sul sole, fissa rispetto alle stelle lontane – la terra è solo approx inerziale (rotazione) </a:t>
            </a:r>
          </a:p>
          <a:p>
            <a:pPr>
              <a:lnSpc>
                <a:spcPct val="90000"/>
              </a:lnSpc>
            </a:pPr>
            <a:r>
              <a:rPr lang="it-IT" sz="2600"/>
              <a:t>la risultante </a:t>
            </a:r>
            <a:r>
              <a:rPr lang="el-GR" sz="2600">
                <a:cs typeface="Arial" pitchFamily="34" charset="0"/>
              </a:rPr>
              <a:t>Σ</a:t>
            </a:r>
            <a:r>
              <a:rPr lang="it-IT" sz="2600" baseline="-25000">
                <a:cs typeface="Arial" pitchFamily="34" charset="0"/>
              </a:rPr>
              <a:t>i</a:t>
            </a:r>
            <a:r>
              <a:rPr lang="it-IT" sz="2600">
                <a:cs typeface="Arial" pitchFamily="34" charset="0"/>
              </a:rPr>
              <a:t>F</a:t>
            </a:r>
            <a:r>
              <a:rPr lang="it-IT" sz="2600" baseline="-25000">
                <a:cs typeface="Arial" pitchFamily="34" charset="0"/>
              </a:rPr>
              <a:t>i</a:t>
            </a:r>
            <a:r>
              <a:rPr lang="it-IT" sz="2600">
                <a:cs typeface="Arial" pitchFamily="34" charset="0"/>
              </a:rPr>
              <a:t> determina il moto del punto materiale (per oggetti estesi saranno solo le F</a:t>
            </a:r>
            <a:r>
              <a:rPr lang="it-IT" sz="2600" baseline="-25000">
                <a:cs typeface="Arial" pitchFamily="34" charset="0"/>
              </a:rPr>
              <a:t>esterne</a:t>
            </a:r>
            <a:r>
              <a:rPr lang="it-IT" sz="2600">
                <a:cs typeface="Arial" pitchFamily="34" charset="0"/>
              </a:rPr>
              <a:t>)</a:t>
            </a:r>
            <a:endParaRPr lang="el-GR" sz="2600">
              <a:cs typeface="Arial" pitchFamily="34" charset="0"/>
            </a:endParaRPr>
          </a:p>
        </p:txBody>
      </p:sp>
      <p:sp>
        <p:nvSpPr>
          <p:cNvPr id="376836" name="Line 4"/>
          <p:cNvSpPr>
            <a:spLocks noChangeShapeType="1"/>
          </p:cNvSpPr>
          <p:nvPr/>
        </p:nvSpPr>
        <p:spPr bwMode="auto">
          <a:xfrm>
            <a:off x="2700338" y="49577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7" name="Line 5"/>
          <p:cNvSpPr>
            <a:spLocks noChangeShapeType="1"/>
          </p:cNvSpPr>
          <p:nvPr/>
        </p:nvSpPr>
        <p:spPr bwMode="auto">
          <a:xfrm>
            <a:off x="5724525" y="5335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9" name="Line 7"/>
          <p:cNvSpPr>
            <a:spLocks noChangeShapeType="1"/>
          </p:cNvSpPr>
          <p:nvPr/>
        </p:nvSpPr>
        <p:spPr bwMode="auto">
          <a:xfrm>
            <a:off x="34925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0" name="Line 8"/>
          <p:cNvSpPr>
            <a:spLocks noChangeShapeType="1"/>
          </p:cNvSpPr>
          <p:nvPr/>
        </p:nvSpPr>
        <p:spPr bwMode="auto">
          <a:xfrm>
            <a:off x="43561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1" name="Line 9"/>
          <p:cNvSpPr>
            <a:spLocks noChangeShapeType="1"/>
          </p:cNvSpPr>
          <p:nvPr/>
        </p:nvSpPr>
        <p:spPr bwMode="auto">
          <a:xfrm>
            <a:off x="81010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BB0AC362-C11B-4998-A5A4-143786AEFAE2}" type="slidenum">
              <a:rPr lang="en-US"/>
              <a:pPr/>
              <a:t>38</a:t>
            </a:fld>
            <a:endParaRPr lang="en-US"/>
          </a:p>
        </p:txBody>
      </p:sp>
      <p:sp>
        <p:nvSpPr>
          <p:cNvPr id="282626" name="Rectangle 2"/>
          <p:cNvSpPr>
            <a:spLocks noGrp="1" noChangeArrowheads="1"/>
          </p:cNvSpPr>
          <p:nvPr>
            <p:ph type="title"/>
          </p:nvPr>
        </p:nvSpPr>
        <p:spPr/>
        <p:txBody>
          <a:bodyPr/>
          <a:lstStyle/>
          <a:p>
            <a:r>
              <a:rPr lang="it-IT" sz="2800"/>
              <a:t>Forze: effetto dinamico ed effetto statico</a:t>
            </a:r>
          </a:p>
        </p:txBody>
      </p:sp>
      <p:sp>
        <p:nvSpPr>
          <p:cNvPr id="282627" name="Rectangle 3"/>
          <p:cNvSpPr>
            <a:spLocks noGrp="1" noChangeArrowheads="1"/>
          </p:cNvSpPr>
          <p:nvPr>
            <p:ph type="body" idx="1"/>
          </p:nvPr>
        </p:nvSpPr>
        <p:spPr>
          <a:xfrm>
            <a:off x="250825" y="1125538"/>
            <a:ext cx="8713788" cy="5183187"/>
          </a:xfrm>
        </p:spPr>
        <p:txBody>
          <a:bodyPr/>
          <a:lstStyle/>
          <a:p>
            <a:pPr>
              <a:lnSpc>
                <a:spcPct val="90000"/>
              </a:lnSpc>
            </a:pPr>
            <a:r>
              <a:rPr lang="it-IT" sz="2300"/>
              <a:t>occorre una definizione operativa di forza, ossia dare il metodo di misura</a:t>
            </a:r>
          </a:p>
          <a:p>
            <a:pPr>
              <a:lnSpc>
                <a:spcPct val="90000"/>
              </a:lnSpc>
            </a:pPr>
            <a:r>
              <a:rPr lang="it-IT" sz="2300">
                <a:solidFill>
                  <a:srgbClr val="CC3300"/>
                </a:solidFill>
              </a:rPr>
              <a:t>constatazione</a:t>
            </a:r>
            <a:r>
              <a:rPr lang="it-IT" sz="2300"/>
              <a:t>: tutti i gravi, se sono liberi di cadere, si sentono attratti dalla terra e cadono lungo la verticale verso il basso: sentono la forza peso o di gravità (effetto dinamico)</a:t>
            </a:r>
          </a:p>
          <a:p>
            <a:pPr>
              <a:lnSpc>
                <a:spcPct val="90000"/>
              </a:lnSpc>
            </a:pPr>
            <a:r>
              <a:rPr lang="it-IT" sz="2300">
                <a:solidFill>
                  <a:srgbClr val="CC3300"/>
                </a:solidFill>
              </a:rPr>
              <a:t>altra constatazione:</a:t>
            </a:r>
            <a:r>
              <a:rPr lang="it-IT" sz="2300"/>
              <a:t> se lo stesso grave è vincolato ad una molla elicoidale non cade ma la deforma, la allunga (effetto statico)</a:t>
            </a:r>
          </a:p>
          <a:p>
            <a:pPr>
              <a:lnSpc>
                <a:spcPct val="90000"/>
              </a:lnSpc>
            </a:pPr>
            <a:r>
              <a:rPr lang="it-IT" sz="2300"/>
              <a:t>in generale, </a:t>
            </a:r>
            <a:r>
              <a:rPr lang="it-IT" sz="2300">
                <a:sym typeface="Symbol" pitchFamily="18" charset="2"/>
              </a:rPr>
              <a:t> forza vincolata produce una qualche deformazione</a:t>
            </a:r>
          </a:p>
          <a:p>
            <a:pPr>
              <a:lnSpc>
                <a:spcPct val="90000"/>
              </a:lnSpc>
            </a:pPr>
            <a:r>
              <a:rPr lang="it-IT" sz="2300">
                <a:sym typeface="Symbol" pitchFamily="18" charset="2"/>
              </a:rPr>
              <a:t>la molla (il dinamometro) può essere usata per misurare le forze previa calibrazione ed entro il limite di elasticità (limite dato dalla validità della legge di Hooke): una volta calibrata, la molla può essere usata per  tipo di forze (elett., magn., etc.)</a:t>
            </a:r>
          </a:p>
          <a:p>
            <a:pPr>
              <a:lnSpc>
                <a:spcPct val="90000"/>
              </a:lnSpc>
            </a:pPr>
            <a:r>
              <a:rPr lang="it-IT" sz="2300">
                <a:sym typeface="Symbol" pitchFamily="18" charset="2"/>
              </a:rPr>
              <a:t>la direzione del vettore forza è quella dell’asse della molla ed il verso è quello in cui si produce l’allungamento</a:t>
            </a:r>
            <a:endParaRPr lang="it-IT" sz="23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1F7F0A70-F2F1-413D-9FA7-D9946FDAC02D}" type="slidenum">
              <a:rPr lang="en-US"/>
              <a:pPr/>
              <a:t>39</a:t>
            </a:fld>
            <a:endParaRPr lang="en-US"/>
          </a:p>
        </p:txBody>
      </p:sp>
      <p:sp>
        <p:nvSpPr>
          <p:cNvPr id="281602" name="Rectangle 2"/>
          <p:cNvSpPr>
            <a:spLocks noGrp="1" noChangeArrowheads="1"/>
          </p:cNvSpPr>
          <p:nvPr>
            <p:ph type="title"/>
          </p:nvPr>
        </p:nvSpPr>
        <p:spPr/>
        <p:txBody>
          <a:bodyPr/>
          <a:lstStyle/>
          <a:p>
            <a:r>
              <a:rPr lang="it-IT" sz="2400"/>
              <a:t>Dinamometro (molla) e misura statica delle forze</a:t>
            </a:r>
          </a:p>
        </p:txBody>
      </p:sp>
      <p:pic>
        <p:nvPicPr>
          <p:cNvPr id="281604" name="Picture 4" descr="img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268413"/>
            <a:ext cx="5975350" cy="4799012"/>
          </a:xfrm>
          <a:prstGeom prst="rect">
            <a:avLst/>
          </a:prstGeom>
          <a:noFill/>
          <a:extLst>
            <a:ext uri="{909E8E84-426E-40DD-AFC4-6F175D3DCCD1}">
              <a14:hiddenFill xmlns:a14="http://schemas.microsoft.com/office/drawing/2010/main">
                <a:solidFill>
                  <a:srgbClr val="FFFFFF"/>
                </a:solidFill>
              </a14:hiddenFill>
            </a:ext>
          </a:extLst>
        </p:spPr>
      </p:pic>
      <p:pic>
        <p:nvPicPr>
          <p:cNvPr id="281605" name="Picture 5"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96975"/>
            <a:ext cx="1524000" cy="2925763"/>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3995738" y="1557338"/>
            <a:ext cx="1897062" cy="466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81607" name="Text Box 7"/>
          <p:cNvSpPr txBox="1">
            <a:spLocks noChangeArrowheads="1"/>
          </p:cNvSpPr>
          <p:nvPr/>
        </p:nvSpPr>
        <p:spPr bwMode="auto">
          <a:xfrm>
            <a:off x="3779838" y="3644900"/>
            <a:ext cx="26035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Legge di Hooke:</a:t>
            </a:r>
          </a:p>
          <a:p>
            <a:r>
              <a:rPr lang="it-IT">
                <a:solidFill>
                  <a:srgbClr val="CC3300"/>
                </a:solidFill>
              </a:rPr>
              <a:t>forza </a:t>
            </a:r>
            <a:r>
              <a:rPr lang="it-IT">
                <a:solidFill>
                  <a:srgbClr val="CC3300"/>
                </a:solidFill>
                <a:sym typeface="Symbol" pitchFamily="18" charset="2"/>
              </a:rPr>
              <a:t> allungamento</a:t>
            </a:r>
          </a:p>
        </p:txBody>
      </p:sp>
      <p:sp>
        <p:nvSpPr>
          <p:cNvPr id="281608" name="Text Box 8"/>
          <p:cNvSpPr txBox="1">
            <a:spLocks noChangeArrowheads="1"/>
          </p:cNvSpPr>
          <p:nvPr/>
        </p:nvSpPr>
        <p:spPr bwMode="auto">
          <a:xfrm>
            <a:off x="1527175" y="5080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a:t>
            </a:r>
          </a:p>
        </p:txBody>
      </p:sp>
      <p:sp>
        <p:nvSpPr>
          <p:cNvPr id="281609" name="Text Box 9"/>
          <p:cNvSpPr txBox="1">
            <a:spLocks noChangeArrowheads="1"/>
          </p:cNvSpPr>
          <p:nvPr/>
        </p:nvSpPr>
        <p:spPr bwMode="auto">
          <a:xfrm>
            <a:off x="3635375" y="4581525"/>
            <a:ext cx="5508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ad es. il cilindretto di Fe portato a lezione</a:t>
            </a:r>
          </a:p>
          <a:p>
            <a:r>
              <a:rPr lang="it-IT">
                <a:solidFill>
                  <a:srgbClr val="008000"/>
                </a:solidFill>
              </a:rPr>
              <a:t>(m = 44.83 g) produce una l = 26 cm sulla molla (l</a:t>
            </a:r>
            <a:r>
              <a:rPr lang="it-IT" baseline="-25000">
                <a:solidFill>
                  <a:srgbClr val="008000"/>
                </a:solidFill>
              </a:rPr>
              <a:t>0</a:t>
            </a:r>
            <a:r>
              <a:rPr lang="it-IT">
                <a:solidFill>
                  <a:srgbClr val="008000"/>
                </a:solidFill>
              </a:rPr>
              <a:t> = 19 cm): </a:t>
            </a:r>
            <a:r>
              <a:rPr lang="el-GR">
                <a:solidFill>
                  <a:srgbClr val="008000"/>
                </a:solidFill>
                <a:cs typeface="Arial" pitchFamily="34" charset="0"/>
              </a:rPr>
              <a:t>Δ</a:t>
            </a:r>
            <a:r>
              <a:rPr lang="it-IT">
                <a:solidFill>
                  <a:srgbClr val="008000"/>
                </a:solidFill>
                <a:cs typeface="Arial" pitchFamily="34" charset="0"/>
              </a:rPr>
              <a:t>x = l – l</a:t>
            </a:r>
            <a:r>
              <a:rPr lang="it-IT" baseline="-25000">
                <a:solidFill>
                  <a:srgbClr val="008000"/>
                </a:solidFill>
                <a:cs typeface="Arial" pitchFamily="34" charset="0"/>
              </a:rPr>
              <a:t>0</a:t>
            </a:r>
            <a:r>
              <a:rPr lang="it-IT">
                <a:solidFill>
                  <a:srgbClr val="008000"/>
                </a:solidFill>
                <a:cs typeface="Arial" pitchFamily="34" charset="0"/>
              </a:rPr>
              <a:t> = 7 cm</a:t>
            </a:r>
          </a:p>
          <a:p>
            <a:pPr>
              <a:buFont typeface="Symbol" pitchFamily="18" charset="2"/>
              <a:buNone/>
            </a:pPr>
            <a:r>
              <a:rPr lang="it-IT">
                <a:solidFill>
                  <a:srgbClr val="008000"/>
                </a:solidFill>
                <a:cs typeface="Arial" pitchFamily="34" charset="0"/>
              </a:rPr>
              <a:t>=&gt;      k </a:t>
            </a:r>
            <a:r>
              <a:rPr lang="it-IT">
                <a:solidFill>
                  <a:srgbClr val="008000"/>
                </a:solidFill>
                <a:cs typeface="Arial" pitchFamily="34" charset="0"/>
                <a:sym typeface="Symbol" pitchFamily="18" charset="2"/>
              </a:rPr>
              <a:t> m/</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a:t>
            </a:r>
          </a:p>
          <a:p>
            <a:pPr>
              <a:buFont typeface="Symbol" pitchFamily="18" charset="2"/>
              <a:buNone/>
            </a:pPr>
            <a:r>
              <a:rPr lang="it-IT">
                <a:solidFill>
                  <a:srgbClr val="008000"/>
                </a:solidFill>
                <a:cs typeface="Arial" pitchFamily="34" charset="0"/>
                <a:sym typeface="Symbol" pitchFamily="18" charset="2"/>
              </a:rPr>
              <a:t>(si può vedere usando altre coppie m’, </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 ... )  </a:t>
            </a:r>
            <a:endParaRPr lang="el-GR">
              <a:solidFill>
                <a:srgbClr val="008000"/>
              </a:solidFill>
              <a:cs typeface="Arial" pitchFamily="34" charset="0"/>
              <a:sym typeface="Symbol" pitchFamily="18" charset="2"/>
            </a:endParaRPr>
          </a:p>
        </p:txBody>
      </p:sp>
      <p:sp>
        <p:nvSpPr>
          <p:cNvPr id="281610" name="AutoShape 10"/>
          <p:cNvSpPr>
            <a:spLocks noChangeArrowheads="1"/>
          </p:cNvSpPr>
          <p:nvPr/>
        </p:nvSpPr>
        <p:spPr bwMode="auto">
          <a:xfrm>
            <a:off x="3724275" y="5589588"/>
            <a:ext cx="503238" cy="215900"/>
          </a:xfrm>
          <a:prstGeom prst="rightArrow">
            <a:avLst>
              <a:gd name="adj1" fmla="val 50000"/>
              <a:gd name="adj2" fmla="val 5827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0086142F-9F20-4B95-B9F8-C544C6E881A8}" type="slidenum">
              <a:rPr lang="en-US"/>
              <a:pPr/>
              <a:t>4</a:t>
            </a:fld>
            <a:endParaRPr lang="en-US"/>
          </a:p>
        </p:txBody>
      </p:sp>
      <p:sp>
        <p:nvSpPr>
          <p:cNvPr id="200706" name="Rectangle 2"/>
          <p:cNvSpPr>
            <a:spLocks noGrp="1" noChangeArrowheads="1"/>
          </p:cNvSpPr>
          <p:nvPr>
            <p:ph type="title"/>
          </p:nvPr>
        </p:nvSpPr>
        <p:spPr/>
        <p:txBody>
          <a:bodyPr/>
          <a:lstStyle/>
          <a:p>
            <a:r>
              <a:rPr lang="it-IT" sz="3200"/>
              <a:t>Punto materiale (P)</a:t>
            </a:r>
          </a:p>
        </p:txBody>
      </p:sp>
      <p:sp>
        <p:nvSpPr>
          <p:cNvPr id="200707" name="Rectangle 3"/>
          <p:cNvSpPr>
            <a:spLocks noGrp="1" noChangeArrowheads="1"/>
          </p:cNvSpPr>
          <p:nvPr>
            <p:ph type="body" idx="1"/>
          </p:nvPr>
        </p:nvSpPr>
        <p:spPr/>
        <p:txBody>
          <a:bodyPr/>
          <a:lstStyle/>
          <a:p>
            <a:pPr>
              <a:lnSpc>
                <a:spcPct val="90000"/>
              </a:lnSpc>
            </a:pPr>
            <a:r>
              <a:rPr lang="it-IT" sz="2800" dirty="0"/>
              <a:t>estensione piccola rispetto al laboratorio</a:t>
            </a:r>
          </a:p>
          <a:p>
            <a:pPr>
              <a:lnSpc>
                <a:spcPct val="90000"/>
              </a:lnSpc>
            </a:pPr>
            <a:r>
              <a:rPr lang="it-IT" sz="2800" dirty="0"/>
              <a:t>struttura ininfluente ai fini del movimento</a:t>
            </a:r>
          </a:p>
          <a:p>
            <a:pPr>
              <a:lnSpc>
                <a:spcPct val="90000"/>
              </a:lnSpc>
            </a:pPr>
            <a:r>
              <a:rPr lang="it-IT" sz="2800" dirty="0"/>
              <a:t>es.</a:t>
            </a:r>
          </a:p>
          <a:p>
            <a:pPr lvl="1">
              <a:lnSpc>
                <a:spcPct val="90000"/>
              </a:lnSpc>
            </a:pPr>
            <a:r>
              <a:rPr lang="it-IT" sz="2400" dirty="0"/>
              <a:t>stella, pianeti rispetto al sistema solare</a:t>
            </a:r>
          </a:p>
          <a:p>
            <a:pPr lvl="1">
              <a:lnSpc>
                <a:spcPct val="90000"/>
              </a:lnSpc>
            </a:pPr>
            <a:r>
              <a:rPr lang="it-IT" sz="2400" dirty="0"/>
              <a:t>sasso rispetto alla </a:t>
            </a:r>
            <a:r>
              <a:rPr lang="it-IT" sz="2400" dirty="0" smtClean="0"/>
              <a:t>terra/Aula_1_Via_S._Donato_19/2</a:t>
            </a:r>
            <a:endParaRPr lang="it-IT" sz="2400" dirty="0"/>
          </a:p>
          <a:p>
            <a:pPr lvl="1">
              <a:lnSpc>
                <a:spcPct val="90000"/>
              </a:lnSpc>
            </a:pPr>
            <a:r>
              <a:rPr lang="it-IT" sz="2400" dirty="0"/>
              <a:t>molecola in un volume di gas (ad es. 1 litro)</a:t>
            </a:r>
          </a:p>
          <a:p>
            <a:pPr lvl="1">
              <a:lnSpc>
                <a:spcPct val="90000"/>
              </a:lnSpc>
            </a:pPr>
            <a:r>
              <a:rPr lang="it-IT" sz="2400" dirty="0"/>
              <a:t>etc.</a:t>
            </a:r>
          </a:p>
          <a:p>
            <a:pPr>
              <a:lnSpc>
                <a:spcPct val="90000"/>
              </a:lnSpc>
            </a:pPr>
            <a:r>
              <a:rPr lang="it-IT" sz="2800" dirty="0"/>
              <a:t>NB1 il p.m. è differente da (non è identico a) un punto geometrico</a:t>
            </a:r>
          </a:p>
          <a:p>
            <a:pPr>
              <a:lnSpc>
                <a:spcPct val="90000"/>
              </a:lnSpc>
            </a:pPr>
            <a:r>
              <a:rPr lang="it-IT" sz="2800" dirty="0"/>
              <a:t>NB2 il fatto che sia materiale (m) sarà rilevante poi nella 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62C83AB4-1B5C-4DB3-A38F-4129469D3A79}" type="slidenum">
              <a:rPr lang="en-US"/>
              <a:pPr/>
              <a:t>40</a:t>
            </a:fld>
            <a:endParaRPr lang="en-US"/>
          </a:p>
        </p:txBody>
      </p:sp>
      <p:sp>
        <p:nvSpPr>
          <p:cNvPr id="283650" name="Rectangle 2"/>
          <p:cNvSpPr>
            <a:spLocks noGrp="1" noChangeArrowheads="1"/>
          </p:cNvSpPr>
          <p:nvPr>
            <p:ph type="title"/>
          </p:nvPr>
        </p:nvSpPr>
        <p:spPr/>
        <p:txBody>
          <a:bodyPr/>
          <a:lstStyle/>
          <a:p>
            <a:r>
              <a:rPr lang="it-IT" sz="2800"/>
              <a:t>Massa e II principio della dinamica</a:t>
            </a:r>
          </a:p>
        </p:txBody>
      </p:sp>
      <p:sp>
        <p:nvSpPr>
          <p:cNvPr id="283651" name="Rectangle 3"/>
          <p:cNvSpPr>
            <a:spLocks noGrp="1" noChangeArrowheads="1"/>
          </p:cNvSpPr>
          <p:nvPr>
            <p:ph type="body" idx="1"/>
          </p:nvPr>
        </p:nvSpPr>
        <p:spPr/>
        <p:txBody>
          <a:bodyPr/>
          <a:lstStyle/>
          <a:p>
            <a:pPr>
              <a:lnSpc>
                <a:spcPct val="90000"/>
              </a:lnSpc>
            </a:pPr>
            <a:r>
              <a:rPr lang="it-IT" sz="2400"/>
              <a:t>avendo fissato una scala di forza, possiamo constatare che una forza produce un’accelerazione (effetto dinamico)</a:t>
            </a:r>
          </a:p>
          <a:p>
            <a:pPr>
              <a:lnSpc>
                <a:spcPct val="90000"/>
              </a:lnSpc>
            </a:pPr>
            <a:r>
              <a:rPr lang="it-IT" sz="2400"/>
              <a:t>in via di principio, posso applicare </a:t>
            </a:r>
            <a:r>
              <a:rPr lang="it-IT" sz="2400" b="1"/>
              <a:t>F</a:t>
            </a:r>
            <a:r>
              <a:rPr lang="it-IT" sz="2400" b="1" baseline="-25000"/>
              <a:t>1</a:t>
            </a:r>
            <a:r>
              <a:rPr lang="it-IT" sz="2400" b="1"/>
              <a:t>, F</a:t>
            </a:r>
            <a:r>
              <a:rPr lang="it-IT" sz="2400" b="1" baseline="-25000"/>
              <a:t>2</a:t>
            </a:r>
            <a:r>
              <a:rPr lang="it-IT" sz="2400" b="1"/>
              <a:t>, F</a:t>
            </a:r>
            <a:r>
              <a:rPr lang="it-IT" sz="2400" b="1" baseline="-25000"/>
              <a:t>3</a:t>
            </a:r>
            <a:r>
              <a:rPr lang="it-IT" sz="2400"/>
              <a:t> ... etc. note e registrare le accelerazioni </a:t>
            </a:r>
            <a:r>
              <a:rPr lang="it-IT" sz="2400" b="1"/>
              <a:t>a</a:t>
            </a:r>
            <a:r>
              <a:rPr lang="it-IT" sz="2400" b="1" baseline="-25000"/>
              <a:t>1</a:t>
            </a:r>
            <a:r>
              <a:rPr lang="it-IT" sz="2400" b="1"/>
              <a:t>, a</a:t>
            </a:r>
            <a:r>
              <a:rPr lang="it-IT" sz="2400" b="1" baseline="-25000"/>
              <a:t>2</a:t>
            </a:r>
            <a:r>
              <a:rPr lang="it-IT" sz="2400" b="1"/>
              <a:t>, a</a:t>
            </a:r>
            <a:r>
              <a:rPr lang="it-IT" sz="2400" b="1" baseline="-25000"/>
              <a:t>3</a:t>
            </a:r>
            <a:r>
              <a:rPr lang="it-IT" sz="2400"/>
              <a:t> ... etc. sul corpo o p.m.:      i rapporti F</a:t>
            </a:r>
            <a:r>
              <a:rPr lang="it-IT" sz="2400" baseline="-25000"/>
              <a:t>1</a:t>
            </a:r>
            <a:r>
              <a:rPr lang="it-IT" sz="2400"/>
              <a:t>/a</a:t>
            </a:r>
            <a:r>
              <a:rPr lang="it-IT" sz="2400" baseline="-25000"/>
              <a:t>1</a:t>
            </a:r>
            <a:r>
              <a:rPr lang="it-IT" sz="2400"/>
              <a:t> = F</a:t>
            </a:r>
            <a:r>
              <a:rPr lang="it-IT" sz="2400" baseline="-25000"/>
              <a:t>2</a:t>
            </a:r>
            <a:r>
              <a:rPr lang="it-IT" sz="2400"/>
              <a:t>/a</a:t>
            </a:r>
            <a:r>
              <a:rPr lang="it-IT" sz="2400" baseline="-25000"/>
              <a:t>2</a:t>
            </a:r>
            <a:r>
              <a:rPr lang="it-IT" sz="2400"/>
              <a:t> = F</a:t>
            </a:r>
            <a:r>
              <a:rPr lang="it-IT" sz="2400" baseline="-25000"/>
              <a:t>3</a:t>
            </a:r>
            <a:r>
              <a:rPr lang="it-IT" sz="2400"/>
              <a:t>/a</a:t>
            </a:r>
            <a:r>
              <a:rPr lang="it-IT" sz="2400" baseline="-25000"/>
              <a:t>3</a:t>
            </a:r>
            <a:r>
              <a:rPr lang="it-IT" sz="2400"/>
              <a:t> = ... = cost. = m</a:t>
            </a:r>
          </a:p>
          <a:p>
            <a:pPr>
              <a:lnSpc>
                <a:spcPct val="90000"/>
              </a:lnSpc>
              <a:buFontTx/>
              <a:buNone/>
            </a:pPr>
            <a:r>
              <a:rPr lang="it-IT" sz="2400"/>
              <a:t>	=&gt;    F/a = m      ossia       F = ma</a:t>
            </a:r>
          </a:p>
          <a:p>
            <a:pPr>
              <a:lnSpc>
                <a:spcPct val="90000"/>
              </a:lnSpc>
              <a:buFontTx/>
              <a:buNone/>
            </a:pPr>
            <a:r>
              <a:rPr lang="it-IT" sz="2400"/>
              <a:t>	</a:t>
            </a:r>
            <a:r>
              <a:rPr lang="it-IT" sz="2400">
                <a:solidFill>
                  <a:srgbClr val="FF3300"/>
                </a:solidFill>
              </a:rPr>
              <a:t>=&gt;</a:t>
            </a:r>
            <a:r>
              <a:rPr lang="it-IT" sz="2400"/>
              <a:t>    </a:t>
            </a:r>
            <a:r>
              <a:rPr lang="it-IT" sz="2400">
                <a:solidFill>
                  <a:srgbClr val="FF3300"/>
                </a:solidFill>
              </a:rPr>
              <a:t>F = ma</a:t>
            </a:r>
            <a:r>
              <a:rPr lang="it-IT" sz="2400"/>
              <a:t>        (</a:t>
            </a:r>
            <a:r>
              <a:rPr lang="it-IT" sz="2400">
                <a:solidFill>
                  <a:srgbClr val="FF3300"/>
                </a:solidFill>
              </a:rPr>
              <a:t>II principio</a:t>
            </a:r>
            <a:r>
              <a:rPr lang="it-IT" sz="2400"/>
              <a:t>)</a:t>
            </a:r>
          </a:p>
          <a:p>
            <a:pPr>
              <a:lnSpc>
                <a:spcPct val="90000"/>
              </a:lnSpc>
              <a:buFontTx/>
              <a:buNone/>
            </a:pPr>
            <a:r>
              <a:rPr lang="it-IT" sz="2400"/>
              <a:t>	con m massa (inerziale) del corpo</a:t>
            </a:r>
          </a:p>
          <a:p>
            <a:pPr>
              <a:lnSpc>
                <a:spcPct val="90000"/>
              </a:lnSpc>
            </a:pPr>
            <a:r>
              <a:rPr lang="it-IT" sz="2400"/>
              <a:t>F e a sono vettori e si combinano con la regola del parallelogramma – </a:t>
            </a:r>
            <a:r>
              <a:rPr lang="it-IT" sz="2400">
                <a:solidFill>
                  <a:srgbClr val="CC3300"/>
                </a:solidFill>
              </a:rPr>
              <a:t>m</a:t>
            </a:r>
            <a:r>
              <a:rPr lang="it-IT" sz="2400"/>
              <a:t> non dipende dall’orientazione, </a:t>
            </a:r>
            <a:r>
              <a:rPr lang="it-IT" sz="2400">
                <a:solidFill>
                  <a:srgbClr val="CC3300"/>
                </a:solidFill>
              </a:rPr>
              <a:t>scalare</a:t>
            </a:r>
            <a:r>
              <a:rPr lang="it-IT" sz="2400"/>
              <a:t>, nè dal tipo di forza (gravit., elast., elett., magn. ...),  </a:t>
            </a:r>
            <a:r>
              <a:rPr lang="it-IT" sz="2400">
                <a:solidFill>
                  <a:srgbClr val="CC3300"/>
                </a:solidFill>
              </a:rPr>
              <a:t>proprietà intrinseca del corpo o p.m. </a:t>
            </a:r>
          </a:p>
        </p:txBody>
      </p:sp>
      <p:sp>
        <p:nvSpPr>
          <p:cNvPr id="283652" name="Line 4"/>
          <p:cNvSpPr>
            <a:spLocks noChangeShapeType="1"/>
          </p:cNvSpPr>
          <p:nvPr/>
        </p:nvSpPr>
        <p:spPr bwMode="auto">
          <a:xfrm>
            <a:off x="1619250" y="3860800"/>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3" name="Line 5"/>
          <p:cNvSpPr>
            <a:spLocks noChangeShapeType="1"/>
          </p:cNvSpPr>
          <p:nvPr/>
        </p:nvSpPr>
        <p:spPr bwMode="auto">
          <a:xfrm>
            <a:off x="2339975" y="3933825"/>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4" name="Line 6"/>
          <p:cNvSpPr>
            <a:spLocks noChangeShapeType="1"/>
          </p:cNvSpPr>
          <p:nvPr/>
        </p:nvSpPr>
        <p:spPr bwMode="auto">
          <a:xfrm>
            <a:off x="900113"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5" name="Line 7"/>
          <p:cNvSpPr>
            <a:spLocks noChangeShapeType="1"/>
          </p:cNvSpPr>
          <p:nvPr/>
        </p:nvSpPr>
        <p:spPr bwMode="auto">
          <a:xfrm>
            <a:off x="1403350" y="47244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4263A0FB-AC2C-4D05-8F60-34A18BB4860E}" type="slidenum">
              <a:rPr lang="en-US"/>
              <a:pPr/>
              <a:t>41</a:t>
            </a:fld>
            <a:endParaRPr lang="en-US"/>
          </a:p>
        </p:txBody>
      </p:sp>
      <p:sp>
        <p:nvSpPr>
          <p:cNvPr id="359426" name="Rectangle 2"/>
          <p:cNvSpPr>
            <a:spLocks noGrp="1" noChangeArrowheads="1"/>
          </p:cNvSpPr>
          <p:nvPr>
            <p:ph type="title"/>
          </p:nvPr>
        </p:nvSpPr>
        <p:spPr/>
        <p:txBody>
          <a:bodyPr/>
          <a:lstStyle/>
          <a:p>
            <a:r>
              <a:rPr lang="it-IT" sz="2800"/>
              <a:t>II principio, dimensioni e unità della forza</a:t>
            </a:r>
          </a:p>
        </p:txBody>
      </p:sp>
      <p:sp>
        <p:nvSpPr>
          <p:cNvPr id="359427" name="Rectangle 3"/>
          <p:cNvSpPr>
            <a:spLocks noGrp="1" noChangeArrowheads="1"/>
          </p:cNvSpPr>
          <p:nvPr>
            <p:ph type="body" idx="1"/>
          </p:nvPr>
        </p:nvSpPr>
        <p:spPr>
          <a:xfrm>
            <a:off x="250825" y="1341438"/>
            <a:ext cx="8713788" cy="4784725"/>
          </a:xfrm>
        </p:spPr>
        <p:txBody>
          <a:bodyPr/>
          <a:lstStyle/>
          <a:p>
            <a:pPr>
              <a:lnSpc>
                <a:spcPct val="90000"/>
              </a:lnSpc>
            </a:pPr>
            <a:r>
              <a:rPr lang="it-IT" sz="2400"/>
              <a:t>dal II principio</a:t>
            </a:r>
          </a:p>
          <a:p>
            <a:pPr>
              <a:lnSpc>
                <a:spcPct val="90000"/>
              </a:lnSpc>
              <a:buFontTx/>
              <a:buNone/>
            </a:pPr>
            <a:r>
              <a:rPr lang="it-IT" sz="2400"/>
              <a:t>		     </a:t>
            </a:r>
            <a:r>
              <a:rPr lang="it-IT" sz="2400">
                <a:solidFill>
                  <a:srgbClr val="CC3300"/>
                </a:solidFill>
              </a:rPr>
              <a:t>m</a:t>
            </a:r>
            <a:r>
              <a:rPr lang="it-IT" sz="2400"/>
              <a:t>a = </a:t>
            </a:r>
            <a:r>
              <a:rPr lang="it-IT" sz="2400">
                <a:solidFill>
                  <a:schemeClr val="accent2"/>
                </a:solidFill>
              </a:rPr>
              <a:t>F</a:t>
            </a:r>
          </a:p>
          <a:p>
            <a:pPr>
              <a:lnSpc>
                <a:spcPct val="90000"/>
              </a:lnSpc>
              <a:spcBef>
                <a:spcPct val="50000"/>
              </a:spcBef>
              <a:spcAft>
                <a:spcPct val="10000"/>
              </a:spcAft>
              <a:buFontTx/>
              <a:buNone/>
            </a:pPr>
            <a:r>
              <a:rPr lang="it-IT" sz="2200">
                <a:solidFill>
                  <a:srgbClr val="CC3300"/>
                </a:solidFill>
              </a:rPr>
              <a:t>scalare (inerzia)</a:t>
            </a:r>
            <a:r>
              <a:rPr lang="it-IT" sz="2400"/>
              <a:t>    </a:t>
            </a:r>
            <a:r>
              <a:rPr lang="it-IT" sz="2400">
                <a:solidFill>
                  <a:schemeClr val="accent2"/>
                </a:solidFill>
              </a:rPr>
              <a:t>{</a:t>
            </a:r>
            <a:r>
              <a:rPr lang="it-IT" sz="2200">
                <a:solidFill>
                  <a:schemeClr val="accent2"/>
                </a:solidFill>
              </a:rPr>
              <a:t>molla (f. elastica), peso, f. elettrica, f. magnetica}</a:t>
            </a:r>
          </a:p>
          <a:p>
            <a:pPr>
              <a:lnSpc>
                <a:spcPct val="90000"/>
              </a:lnSpc>
              <a:buFontTx/>
              <a:buNone/>
            </a:pPr>
            <a:endParaRPr lang="it-IT" sz="2200">
              <a:solidFill>
                <a:schemeClr val="accent2"/>
              </a:solidFill>
            </a:endParaRPr>
          </a:p>
          <a:p>
            <a:pPr>
              <a:lnSpc>
                <a:spcPct val="90000"/>
              </a:lnSpc>
            </a:pPr>
            <a:r>
              <a:rPr lang="it-IT" sz="2400"/>
              <a:t>dimensioni della f.:   </a:t>
            </a:r>
          </a:p>
          <a:p>
            <a:pPr>
              <a:lnSpc>
                <a:spcPct val="90000"/>
              </a:lnSpc>
              <a:buFontTx/>
              <a:buNone/>
            </a:pPr>
            <a:r>
              <a:rPr lang="it-IT" sz="2400"/>
              <a:t>	[F] = [ma] = [MLT</a:t>
            </a:r>
            <a:r>
              <a:rPr lang="it-IT" sz="2400" baseline="30000"/>
              <a:t>-2</a:t>
            </a:r>
            <a:r>
              <a:rPr lang="it-IT" sz="2400"/>
              <a:t>]</a:t>
            </a:r>
          </a:p>
          <a:p>
            <a:pPr>
              <a:lnSpc>
                <a:spcPct val="90000"/>
              </a:lnSpc>
            </a:pPr>
            <a:r>
              <a:rPr lang="it-IT" sz="2400"/>
              <a:t>unità </a:t>
            </a:r>
          </a:p>
          <a:p>
            <a:pPr lvl="1">
              <a:lnSpc>
                <a:spcPct val="90000"/>
              </a:lnSpc>
            </a:pPr>
            <a:r>
              <a:rPr lang="it-IT" sz="2000"/>
              <a:t>SI:                     1N = 1kg</a:t>
            </a:r>
            <a:r>
              <a:rPr lang="en-US" sz="2000">
                <a:cs typeface="Arial" pitchFamily="34" charset="0"/>
              </a:rPr>
              <a:t>·1ms</a:t>
            </a:r>
            <a:r>
              <a:rPr lang="en-US" sz="2000" baseline="30000">
                <a:cs typeface="Arial" pitchFamily="34" charset="0"/>
              </a:rPr>
              <a:t>-2</a:t>
            </a:r>
            <a:r>
              <a:rPr lang="en-US" sz="2000">
                <a:cs typeface="Arial" pitchFamily="34" charset="0"/>
              </a:rPr>
              <a:t>      (newton)</a:t>
            </a:r>
          </a:p>
          <a:p>
            <a:pPr lvl="1">
              <a:lnSpc>
                <a:spcPct val="90000"/>
              </a:lnSpc>
            </a:pPr>
            <a:r>
              <a:rPr lang="en-US" sz="2000">
                <a:cs typeface="Arial" pitchFamily="34" charset="0"/>
              </a:rPr>
              <a:t>CGS:                 1dyne (o dina) = 1g·1cms</a:t>
            </a:r>
            <a:r>
              <a:rPr lang="en-US" sz="2000" baseline="30000">
                <a:cs typeface="Arial" pitchFamily="34" charset="0"/>
              </a:rPr>
              <a:t>-2</a:t>
            </a:r>
            <a:r>
              <a:rPr lang="en-US" sz="2000">
                <a:cs typeface="Arial" pitchFamily="34" charset="0"/>
              </a:rPr>
              <a:t> =</a:t>
            </a:r>
          </a:p>
          <a:p>
            <a:pPr lvl="1">
              <a:lnSpc>
                <a:spcPct val="90000"/>
              </a:lnSpc>
              <a:buFontTx/>
              <a:buNone/>
            </a:pPr>
            <a:r>
              <a:rPr lang="en-US" sz="2000">
                <a:cs typeface="Arial" pitchFamily="34" charset="0"/>
              </a:rPr>
              <a:t>				                      = 10</a:t>
            </a:r>
            <a:r>
              <a:rPr lang="en-US" sz="2000" baseline="30000">
                <a:cs typeface="Arial" pitchFamily="34" charset="0"/>
              </a:rPr>
              <a:t>-3</a:t>
            </a:r>
            <a:r>
              <a:rPr lang="en-US" sz="2000">
                <a:cs typeface="Arial" pitchFamily="34" charset="0"/>
              </a:rPr>
              <a:t>kg·10</a:t>
            </a:r>
            <a:r>
              <a:rPr lang="en-US" sz="2000" baseline="30000">
                <a:cs typeface="Arial" pitchFamily="34" charset="0"/>
              </a:rPr>
              <a:t>-2</a:t>
            </a:r>
            <a:r>
              <a:rPr lang="en-US" sz="2000">
                <a:cs typeface="Arial" pitchFamily="34" charset="0"/>
              </a:rPr>
              <a:t>ms</a:t>
            </a:r>
            <a:r>
              <a:rPr lang="en-US" sz="2000" baseline="30000">
                <a:cs typeface="Arial" pitchFamily="34" charset="0"/>
              </a:rPr>
              <a:t>-2</a:t>
            </a:r>
            <a:r>
              <a:rPr lang="en-US" sz="2000">
                <a:cs typeface="Arial" pitchFamily="34" charset="0"/>
              </a:rPr>
              <a:t> = 10</a:t>
            </a:r>
            <a:r>
              <a:rPr lang="en-US" sz="2000" baseline="30000">
                <a:cs typeface="Arial" pitchFamily="34" charset="0"/>
              </a:rPr>
              <a:t>-5</a:t>
            </a:r>
            <a:r>
              <a:rPr lang="en-US" sz="2000">
                <a:cs typeface="Arial" pitchFamily="34" charset="0"/>
              </a:rPr>
              <a:t>N</a:t>
            </a:r>
          </a:p>
          <a:p>
            <a:pPr lvl="1">
              <a:lnSpc>
                <a:spcPct val="90000"/>
              </a:lnSpc>
            </a:pPr>
            <a:r>
              <a:rPr lang="en-US" sz="2000">
                <a:cs typeface="Arial" pitchFamily="34" charset="0"/>
              </a:rPr>
              <a:t>sist. ingegneri    1kgp = 1kg · g = 1kg · 9.81ms</a:t>
            </a:r>
            <a:r>
              <a:rPr lang="en-US" sz="2000" baseline="30000">
                <a:cs typeface="Arial" pitchFamily="34" charset="0"/>
              </a:rPr>
              <a:t>-2</a:t>
            </a:r>
            <a:r>
              <a:rPr lang="en-US" sz="2000">
                <a:cs typeface="Arial" pitchFamily="34" charset="0"/>
              </a:rPr>
              <a:t> = 9.81 N</a:t>
            </a:r>
          </a:p>
          <a:p>
            <a:pPr lvl="1">
              <a:lnSpc>
                <a:spcPct val="90000"/>
              </a:lnSpc>
            </a:pPr>
            <a:r>
              <a:rPr lang="en-US" sz="2000">
                <a:cs typeface="Arial" pitchFamily="34" charset="0"/>
              </a:rPr>
              <a:t>1N </a:t>
            </a:r>
            <a:r>
              <a:rPr lang="en-US" sz="2000">
                <a:latin typeface="Script MT Bold" pitchFamily="66" charset="0"/>
                <a:cs typeface="Arial" pitchFamily="34" charset="0"/>
              </a:rPr>
              <a:t>≈ </a:t>
            </a:r>
            <a:r>
              <a:rPr lang="en-US" sz="2000">
                <a:cs typeface="Arial" pitchFamily="34" charset="0"/>
              </a:rPr>
              <a:t>forza peso esercitata da una mela (piccola, m </a:t>
            </a:r>
            <a:r>
              <a:rPr lang="en-US" sz="2000">
                <a:latin typeface="Script MT Bold" pitchFamily="66" charset="0"/>
                <a:cs typeface="Arial" pitchFamily="34" charset="0"/>
              </a:rPr>
              <a:t>≈ </a:t>
            </a:r>
            <a:r>
              <a:rPr lang="en-US" sz="2000">
                <a:cs typeface="Arial" pitchFamily="34" charset="0"/>
              </a:rPr>
              <a:t>100g) </a:t>
            </a:r>
          </a:p>
        </p:txBody>
      </p:sp>
      <p:sp>
        <p:nvSpPr>
          <p:cNvPr id="359428" name="Line 4"/>
          <p:cNvSpPr>
            <a:spLocks noChangeShapeType="1"/>
          </p:cNvSpPr>
          <p:nvPr/>
        </p:nvSpPr>
        <p:spPr bwMode="auto">
          <a:xfrm flipV="1">
            <a:off x="971550" y="2060575"/>
            <a:ext cx="647700" cy="2889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29" name="Line 5"/>
          <p:cNvSpPr>
            <a:spLocks noChangeShapeType="1"/>
          </p:cNvSpPr>
          <p:nvPr/>
        </p:nvSpPr>
        <p:spPr bwMode="auto">
          <a:xfrm flipH="1" flipV="1">
            <a:off x="2627313" y="2060575"/>
            <a:ext cx="360362" cy="2159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0" name="Text Box 6"/>
          <p:cNvSpPr txBox="1">
            <a:spLocks noChangeArrowheads="1"/>
          </p:cNvSpPr>
          <p:nvPr/>
        </p:nvSpPr>
        <p:spPr bwMode="auto">
          <a:xfrm>
            <a:off x="6227763" y="1268413"/>
            <a:ext cx="2551112"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il I principio si ottiene</a:t>
            </a:r>
          </a:p>
          <a:p>
            <a:r>
              <a:rPr lang="it-IT">
                <a:solidFill>
                  <a:srgbClr val="008000"/>
                </a:solidFill>
              </a:rPr>
              <a:t>per F = 0  </a:t>
            </a:r>
            <a:r>
              <a:rPr lang="it-IT">
                <a:solidFill>
                  <a:srgbClr val="008000"/>
                </a:solidFill>
                <a:cs typeface="Arial" pitchFamily="34" charset="0"/>
              </a:rPr>
              <a:t>→ a = 0</a:t>
            </a:r>
          </a:p>
        </p:txBody>
      </p:sp>
      <p:sp>
        <p:nvSpPr>
          <p:cNvPr id="359431" name="Line 7"/>
          <p:cNvSpPr>
            <a:spLocks noChangeShapeType="1"/>
          </p:cNvSpPr>
          <p:nvPr/>
        </p:nvSpPr>
        <p:spPr bwMode="auto">
          <a:xfrm>
            <a:off x="6754813" y="1628775"/>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2" name="Line 8"/>
          <p:cNvSpPr>
            <a:spLocks noChangeShapeType="1"/>
          </p:cNvSpPr>
          <p:nvPr/>
        </p:nvSpPr>
        <p:spPr bwMode="auto">
          <a:xfrm>
            <a:off x="7812088" y="1665288"/>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3" name="Line 9"/>
          <p:cNvSpPr>
            <a:spLocks noChangeShapeType="1"/>
          </p:cNvSpPr>
          <p:nvPr/>
        </p:nvSpPr>
        <p:spPr bwMode="auto">
          <a:xfrm>
            <a:off x="2446338" y="1773238"/>
            <a:ext cx="14446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4" name="Line 10"/>
          <p:cNvSpPr>
            <a:spLocks noChangeShapeType="1"/>
          </p:cNvSpPr>
          <p:nvPr/>
        </p:nvSpPr>
        <p:spPr bwMode="auto">
          <a:xfrm flipV="1">
            <a:off x="1943100" y="18097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3D5C1FDE-62C4-48D6-BB76-1C4BE5D7A18E}" type="slidenum">
              <a:rPr lang="en-US"/>
              <a:pPr/>
              <a:t>42</a:t>
            </a:fld>
            <a:endParaRPr lang="en-US"/>
          </a:p>
        </p:txBody>
      </p:sp>
      <p:sp>
        <p:nvSpPr>
          <p:cNvPr id="290820" name="Rectangle 4"/>
          <p:cNvSpPr>
            <a:spLocks noGrp="1" noChangeArrowheads="1"/>
          </p:cNvSpPr>
          <p:nvPr>
            <p:ph type="title"/>
          </p:nvPr>
        </p:nvSpPr>
        <p:spPr>
          <a:noFill/>
          <a:ln/>
        </p:spPr>
        <p:txBody>
          <a:bodyPr/>
          <a:lstStyle/>
          <a:p>
            <a:r>
              <a:rPr lang="it-IT" sz="2800"/>
              <a:t>Forza e massa, def. dinamica (1)(*)</a:t>
            </a:r>
          </a:p>
        </p:txBody>
      </p:sp>
      <p:pic>
        <p:nvPicPr>
          <p:cNvPr id="290821" name="Picture 5" descr="img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268413"/>
            <a:ext cx="6915150" cy="5002212"/>
          </a:xfrm>
          <a:prstGeom prst="rect">
            <a:avLst/>
          </a:prstGeom>
          <a:noFill/>
          <a:extLst>
            <a:ext uri="{909E8E84-426E-40DD-AFC4-6F175D3DCCD1}">
              <a14:hiddenFill xmlns:a14="http://schemas.microsoft.com/office/drawing/2010/main">
                <a:solidFill>
                  <a:srgbClr val="FFFFFF"/>
                </a:solidFill>
              </a14:hiddenFill>
            </a:ext>
          </a:extLst>
        </p:spPr>
      </p:pic>
      <p:sp>
        <p:nvSpPr>
          <p:cNvPr id="290822" name="Text Box 6"/>
          <p:cNvSpPr txBox="1">
            <a:spLocks noChangeArrowheads="1"/>
          </p:cNvSpPr>
          <p:nvPr/>
        </p:nvSpPr>
        <p:spPr bwMode="auto">
          <a:xfrm>
            <a:off x="107950" y="1052513"/>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alternativamente:</a:t>
            </a:r>
          </a:p>
        </p:txBody>
      </p:sp>
      <p:sp>
        <p:nvSpPr>
          <p:cNvPr id="290823" name="Text Box 7"/>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E4840D74-E56D-43F3-AA56-5B7A83443906}" type="slidenum">
              <a:rPr lang="en-US"/>
              <a:pPr/>
              <a:t>43</a:t>
            </a:fld>
            <a:endParaRPr lang="en-US"/>
          </a:p>
        </p:txBody>
      </p:sp>
      <p:sp>
        <p:nvSpPr>
          <p:cNvPr id="291844" name="Rectangle 4"/>
          <p:cNvSpPr>
            <a:spLocks noGrp="1" noChangeArrowheads="1"/>
          </p:cNvSpPr>
          <p:nvPr>
            <p:ph type="title"/>
          </p:nvPr>
        </p:nvSpPr>
        <p:spPr>
          <a:noFill/>
          <a:ln/>
        </p:spPr>
        <p:txBody>
          <a:bodyPr/>
          <a:lstStyle/>
          <a:p>
            <a:r>
              <a:rPr lang="it-IT" sz="2800"/>
              <a:t>Forza e massa, def. dinamica (2)(*)</a:t>
            </a:r>
          </a:p>
        </p:txBody>
      </p:sp>
      <p:pic>
        <p:nvPicPr>
          <p:cNvPr id="291845" name="Picture 5" descr="img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12875"/>
            <a:ext cx="6854825" cy="4352925"/>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2195513" y="2238375"/>
            <a:ext cx="4714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 </a:t>
            </a:r>
          </a:p>
        </p:txBody>
      </p:sp>
      <p:sp>
        <p:nvSpPr>
          <p:cNvPr id="291847" name="Line 7"/>
          <p:cNvSpPr>
            <a:spLocks noChangeShapeType="1"/>
          </p:cNvSpPr>
          <p:nvPr/>
        </p:nvSpPr>
        <p:spPr bwMode="auto">
          <a:xfrm>
            <a:off x="2268538" y="2276475"/>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8" name="Text Box 8"/>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D7EB7AC6-2C04-4CEB-BFC1-DC1111B57587}" type="slidenum">
              <a:rPr lang="en-US"/>
              <a:pPr/>
              <a:t>44</a:t>
            </a:fld>
            <a:endParaRPr lang="en-US"/>
          </a:p>
        </p:txBody>
      </p:sp>
      <p:graphicFrame>
        <p:nvGraphicFramePr>
          <p:cNvPr id="377872" name="Object 16"/>
          <p:cNvGraphicFramePr>
            <a:graphicFrameLocks noChangeAspect="1"/>
          </p:cNvGraphicFramePr>
          <p:nvPr/>
        </p:nvGraphicFramePr>
        <p:xfrm>
          <a:off x="323850" y="2205038"/>
          <a:ext cx="8585200" cy="1804987"/>
        </p:xfrm>
        <a:graphic>
          <a:graphicData uri="http://schemas.openxmlformats.org/presentationml/2006/ole">
            <mc:AlternateContent xmlns:mc="http://schemas.openxmlformats.org/markup-compatibility/2006">
              <mc:Choice xmlns:v="urn:schemas-microsoft-com:vml" Requires="v">
                <p:oleObj spid="_x0000_s377894" name="Equation" r:id="rId3" imgW="3873240" imgH="812520" progId="Equation.3">
                  <p:embed/>
                </p:oleObj>
              </mc:Choice>
              <mc:Fallback>
                <p:oleObj name="Equation" r:id="rId3" imgW="3873240" imgH="81252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05038"/>
                        <a:ext cx="85852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66" name="Rectangle 10"/>
          <p:cNvSpPr>
            <a:spLocks noGrp="1" noChangeArrowheads="1"/>
          </p:cNvSpPr>
          <p:nvPr>
            <p:ph type="title"/>
          </p:nvPr>
        </p:nvSpPr>
        <p:spPr>
          <a:noFill/>
          <a:ln/>
        </p:spPr>
        <p:txBody>
          <a:bodyPr/>
          <a:lstStyle/>
          <a:p>
            <a:r>
              <a:rPr lang="it-IT" sz="2800"/>
              <a:t> q.d.m. e II principio</a:t>
            </a:r>
          </a:p>
        </p:txBody>
      </p:sp>
      <p:sp>
        <p:nvSpPr>
          <p:cNvPr id="377867" name="Rectangle 11"/>
          <p:cNvSpPr>
            <a:spLocks noGrp="1" noChangeArrowheads="1"/>
          </p:cNvSpPr>
          <p:nvPr>
            <p:ph type="body" idx="1"/>
          </p:nvPr>
        </p:nvSpPr>
        <p:spPr>
          <a:xfrm>
            <a:off x="457200" y="1125538"/>
            <a:ext cx="8229600" cy="5000625"/>
          </a:xfrm>
          <a:noFill/>
          <a:ln/>
        </p:spPr>
        <p:txBody>
          <a:bodyPr/>
          <a:lstStyle/>
          <a:p>
            <a:r>
              <a:rPr lang="it-IT" sz="2400">
                <a:solidFill>
                  <a:srgbClr val="008000"/>
                </a:solidFill>
              </a:rPr>
              <a:t>def.:</a:t>
            </a:r>
            <a:r>
              <a:rPr lang="it-IT" sz="2400"/>
              <a:t>        </a:t>
            </a:r>
            <a:r>
              <a:rPr lang="it-IT" sz="2400" b="1"/>
              <a:t>q</a:t>
            </a:r>
            <a:r>
              <a:rPr lang="it-IT" sz="2400"/>
              <a:t> = m</a:t>
            </a:r>
            <a:r>
              <a:rPr lang="it-IT" sz="2400" b="1"/>
              <a:t>v                   </a:t>
            </a:r>
            <a:r>
              <a:rPr lang="it-IT" sz="2400">
                <a:solidFill>
                  <a:srgbClr val="CC3300"/>
                </a:solidFill>
              </a:rPr>
              <a:t>quantità di moto</a:t>
            </a:r>
          </a:p>
          <a:p>
            <a:pPr>
              <a:buFontTx/>
              <a:buNone/>
            </a:pPr>
            <a:r>
              <a:rPr lang="it-IT" sz="2400"/>
              <a:t>	[q] = [mv] = [MLT</a:t>
            </a:r>
            <a:r>
              <a:rPr lang="it-IT" sz="2400" baseline="30000"/>
              <a:t>-1</a:t>
            </a:r>
            <a:r>
              <a:rPr lang="it-IT" sz="2400"/>
              <a:t>];              unità SI:  kg m s</a:t>
            </a:r>
            <a:r>
              <a:rPr lang="it-IT" sz="2400" baseline="30000"/>
              <a:t>-1</a:t>
            </a:r>
          </a:p>
          <a:p>
            <a:pPr>
              <a:buFontTx/>
              <a:buNone/>
            </a:pPr>
            <a:endParaRPr lang="it-IT" sz="2400" baseline="30000"/>
          </a:p>
          <a:p>
            <a:pPr>
              <a:buFontTx/>
              <a:buNone/>
            </a:pPr>
            <a:r>
              <a:rPr lang="it-IT" sz="2400"/>
              <a:t> </a:t>
            </a:r>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r>
              <a:rPr lang="it-IT" sz="2400" b="1"/>
              <a:t>F</a:t>
            </a:r>
            <a:r>
              <a:rPr lang="it-IT" sz="2400"/>
              <a:t> = </a:t>
            </a:r>
            <a:r>
              <a:rPr lang="el-GR" sz="2400">
                <a:cs typeface="Arial" pitchFamily="34" charset="0"/>
              </a:rPr>
              <a:t>Δ</a:t>
            </a:r>
            <a:r>
              <a:rPr lang="it-IT" sz="2400" b="1">
                <a:cs typeface="Arial" pitchFamily="34" charset="0"/>
              </a:rPr>
              <a:t>q</a:t>
            </a:r>
            <a:r>
              <a:rPr lang="it-IT" sz="2400">
                <a:cs typeface="Arial" pitchFamily="34" charset="0"/>
              </a:rPr>
              <a:t>/</a:t>
            </a:r>
            <a:r>
              <a:rPr lang="el-GR" sz="2400">
                <a:cs typeface="Arial" pitchFamily="34" charset="0"/>
              </a:rPr>
              <a:t>Δ</a:t>
            </a:r>
            <a:r>
              <a:rPr lang="it-IT" sz="2400">
                <a:cs typeface="Arial" pitchFamily="34" charset="0"/>
              </a:rPr>
              <a:t>t ;     →      </a:t>
            </a:r>
            <a:r>
              <a:rPr lang="it-IT" sz="2400" b="1">
                <a:cs typeface="Arial" pitchFamily="34" charset="0"/>
              </a:rPr>
              <a:t>F</a:t>
            </a:r>
            <a:r>
              <a:rPr lang="el-GR" sz="2400">
                <a:cs typeface="Arial" pitchFamily="34" charset="0"/>
              </a:rPr>
              <a:t>Δ</a:t>
            </a:r>
            <a:r>
              <a:rPr lang="it-IT" sz="2400">
                <a:cs typeface="Arial" pitchFamily="34" charset="0"/>
              </a:rPr>
              <a:t>t = </a:t>
            </a:r>
            <a:r>
              <a:rPr lang="el-GR" sz="2400">
                <a:cs typeface="Arial" pitchFamily="34" charset="0"/>
              </a:rPr>
              <a:t>Δ</a:t>
            </a:r>
            <a:r>
              <a:rPr lang="it-IT" sz="2400" b="1">
                <a:cs typeface="Arial" pitchFamily="34" charset="0"/>
              </a:rPr>
              <a:t>q</a:t>
            </a:r>
            <a:endParaRPr lang="el-GR" sz="2400" b="1">
              <a:cs typeface="Arial" pitchFamily="34" charset="0"/>
            </a:endParaRPr>
          </a:p>
        </p:txBody>
      </p:sp>
      <p:sp>
        <p:nvSpPr>
          <p:cNvPr id="377869" name="Text Box 13"/>
          <p:cNvSpPr txBox="1">
            <a:spLocks noChangeArrowheads="1"/>
          </p:cNvSpPr>
          <p:nvPr/>
        </p:nvSpPr>
        <p:spPr bwMode="auto">
          <a:xfrm>
            <a:off x="5219700" y="4724400"/>
            <a:ext cx="3097213" cy="1804988"/>
          </a:xfrm>
          <a:prstGeom prst="rect">
            <a:avLst/>
          </a:prstGeom>
          <a:noFill/>
          <a:ln w="38100"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l’impulso di una forza </a:t>
            </a:r>
          </a:p>
          <a:p>
            <a:r>
              <a:rPr lang="it-IT" sz="2200"/>
              <a:t>uguaglia la variazione</a:t>
            </a:r>
          </a:p>
          <a:p>
            <a:r>
              <a:rPr lang="it-IT" sz="2200"/>
              <a:t>della qdm del corpo </a:t>
            </a:r>
          </a:p>
          <a:p>
            <a:r>
              <a:rPr lang="it-IT" sz="2200"/>
              <a:t>su cui agisce (</a:t>
            </a:r>
            <a:r>
              <a:rPr lang="it-IT" sz="2200">
                <a:solidFill>
                  <a:srgbClr val="FF3300"/>
                </a:solidFill>
              </a:rPr>
              <a:t>teorema</a:t>
            </a:r>
          </a:p>
          <a:p>
            <a:r>
              <a:rPr lang="it-IT" sz="2200">
                <a:solidFill>
                  <a:srgbClr val="FF3300"/>
                </a:solidFill>
              </a:rPr>
              <a:t>dell’impulso</a:t>
            </a:r>
            <a:r>
              <a:rPr lang="it-IT" sz="2200"/>
              <a:t>)</a:t>
            </a:r>
          </a:p>
        </p:txBody>
      </p:sp>
      <p:sp>
        <p:nvSpPr>
          <p:cNvPr id="377870" name="Text Box 14"/>
          <p:cNvSpPr txBox="1">
            <a:spLocks noChangeArrowheads="1"/>
          </p:cNvSpPr>
          <p:nvPr/>
        </p:nvSpPr>
        <p:spPr bwMode="auto">
          <a:xfrm>
            <a:off x="3419475" y="2492375"/>
            <a:ext cx="274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variazione della qdm</a:t>
            </a:r>
          </a:p>
        </p:txBody>
      </p:sp>
      <p:sp>
        <p:nvSpPr>
          <p:cNvPr id="377871" name="Text Box 15"/>
          <p:cNvSpPr txBox="1">
            <a:spLocks noChangeArrowheads="1"/>
          </p:cNvSpPr>
          <p:nvPr/>
        </p:nvSpPr>
        <p:spPr bwMode="auto">
          <a:xfrm>
            <a:off x="468313" y="3933825"/>
            <a:ext cx="77755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(se m = cost;   </a:t>
            </a:r>
            <a:r>
              <a:rPr lang="el-GR" sz="2200">
                <a:solidFill>
                  <a:srgbClr val="CC3300"/>
                </a:solidFill>
                <a:cs typeface="Arial" pitchFamily="34" charset="0"/>
              </a:rPr>
              <a:t>Δ</a:t>
            </a:r>
            <a:r>
              <a:rPr lang="it-IT" sz="2200">
                <a:solidFill>
                  <a:srgbClr val="CC3300"/>
                </a:solidFill>
                <a:cs typeface="Arial" pitchFamily="34" charset="0"/>
              </a:rPr>
              <a:t>m = 0;   m </a:t>
            </a:r>
            <a:r>
              <a:rPr lang="it-IT" sz="2200">
                <a:solidFill>
                  <a:srgbClr val="CC3300"/>
                </a:solidFill>
              </a:rPr>
              <a:t>può essere portata fuori dal limite)</a:t>
            </a:r>
          </a:p>
        </p:txBody>
      </p:sp>
      <p:graphicFrame>
        <p:nvGraphicFramePr>
          <p:cNvPr id="377873" name="Object 17"/>
          <p:cNvGraphicFramePr>
            <a:graphicFrameLocks noChangeAspect="1"/>
          </p:cNvGraphicFramePr>
          <p:nvPr/>
        </p:nvGraphicFramePr>
        <p:xfrm>
          <a:off x="468313" y="4437063"/>
          <a:ext cx="3263900" cy="874712"/>
        </p:xfrm>
        <a:graphic>
          <a:graphicData uri="http://schemas.openxmlformats.org/presentationml/2006/ole">
            <mc:AlternateContent xmlns:mc="http://schemas.openxmlformats.org/markup-compatibility/2006">
              <mc:Choice xmlns:v="urn:schemas-microsoft-com:vml" Requires="v">
                <p:oleObj spid="_x0000_s377895" name="Equation" r:id="rId5" imgW="1473120" imgH="393480" progId="Equation.3">
                  <p:embed/>
                </p:oleObj>
              </mc:Choice>
              <mc:Fallback>
                <p:oleObj name="Equation" r:id="rId5" imgW="1473120" imgH="39348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437063"/>
                        <a:ext cx="32639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74" name="Text Box 18"/>
          <p:cNvSpPr txBox="1">
            <a:spLocks noChangeArrowheads="1"/>
          </p:cNvSpPr>
          <p:nvPr/>
        </p:nvSpPr>
        <p:spPr bwMode="auto">
          <a:xfrm>
            <a:off x="827088" y="5373688"/>
            <a:ext cx="1465262"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77875" name="Text Box 19"/>
          <p:cNvSpPr txBox="1">
            <a:spLocks noChangeArrowheads="1"/>
          </p:cNvSpPr>
          <p:nvPr/>
        </p:nvSpPr>
        <p:spPr bwMode="auto">
          <a:xfrm>
            <a:off x="395288" y="6021388"/>
            <a:ext cx="3386137" cy="425450"/>
          </a:xfrm>
          <a:prstGeom prst="rect">
            <a:avLst/>
          </a:prstGeom>
          <a:noFill/>
          <a:ln w="2857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 principio, alternativamente</a:t>
            </a:r>
          </a:p>
        </p:txBody>
      </p:sp>
      <p:sp>
        <p:nvSpPr>
          <p:cNvPr id="377877" name="Line 21"/>
          <p:cNvSpPr>
            <a:spLocks noChangeShapeType="1"/>
          </p:cNvSpPr>
          <p:nvPr/>
        </p:nvSpPr>
        <p:spPr bwMode="auto">
          <a:xfrm flipV="1">
            <a:off x="395288" y="5805488"/>
            <a:ext cx="431800" cy="21590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6444EC4B-9159-41C1-A77E-CA07041446CF}" type="slidenum">
              <a:rPr lang="en-US"/>
              <a:pPr/>
              <a:t>45</a:t>
            </a:fld>
            <a:endParaRPr lang="en-US"/>
          </a:p>
        </p:txBody>
      </p:sp>
      <p:sp>
        <p:nvSpPr>
          <p:cNvPr id="265218" name="Rectangle 2"/>
          <p:cNvSpPr>
            <a:spLocks noGrp="1" noChangeArrowheads="1"/>
          </p:cNvSpPr>
          <p:nvPr>
            <p:ph type="title"/>
          </p:nvPr>
        </p:nvSpPr>
        <p:spPr/>
        <p:txBody>
          <a:bodyPr/>
          <a:lstStyle/>
          <a:p>
            <a:r>
              <a:rPr lang="it-IT" sz="2800"/>
              <a:t>Forza peso</a:t>
            </a:r>
          </a:p>
        </p:txBody>
      </p:sp>
      <p:pic>
        <p:nvPicPr>
          <p:cNvPr id="265220" name="Picture 4" descr="img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52513"/>
            <a:ext cx="64897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65221" name="Picture 5" descr="img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1341438"/>
            <a:ext cx="2005012" cy="4897437"/>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img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860800"/>
            <a:ext cx="2233613" cy="2233613"/>
          </a:xfrm>
          <a:prstGeom prst="rect">
            <a:avLst/>
          </a:prstGeom>
          <a:noFill/>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6877050" y="1125538"/>
            <a:ext cx="176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attrito dell’aria</a:t>
            </a:r>
          </a:p>
        </p:txBody>
      </p:sp>
      <p:sp>
        <p:nvSpPr>
          <p:cNvPr id="265224" name="Line 8"/>
          <p:cNvSpPr>
            <a:spLocks noChangeShapeType="1"/>
          </p:cNvSpPr>
          <p:nvPr/>
        </p:nvSpPr>
        <p:spPr bwMode="auto">
          <a:xfrm flipH="1" flipV="1">
            <a:off x="1835150" y="5661025"/>
            <a:ext cx="649288" cy="1444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225" name="Text Box 9"/>
          <p:cNvSpPr txBox="1">
            <a:spLocks noChangeArrowheads="1"/>
          </p:cNvSpPr>
          <p:nvPr/>
        </p:nvSpPr>
        <p:spPr bwMode="auto">
          <a:xfrm>
            <a:off x="2484438" y="5516563"/>
            <a:ext cx="458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i="1">
                <a:solidFill>
                  <a:srgbClr val="FF3300"/>
                </a:solidFill>
              </a:rPr>
              <a:t>assenza di attrito</a:t>
            </a:r>
            <a:r>
              <a:rPr lang="it-IT">
                <a:solidFill>
                  <a:srgbClr val="FF3300"/>
                </a:solidFill>
              </a:rPr>
              <a:t> (dell’aria): </a:t>
            </a:r>
            <a:r>
              <a:rPr lang="it-IT" i="1">
                <a:solidFill>
                  <a:srgbClr val="FF3300"/>
                </a:solidFill>
              </a:rPr>
              <a:t>tutti</a:t>
            </a:r>
            <a:r>
              <a:rPr lang="it-IT">
                <a:solidFill>
                  <a:srgbClr val="FF3300"/>
                </a:solidFill>
              </a:rPr>
              <a:t> i corpi </a:t>
            </a:r>
          </a:p>
          <a:p>
            <a:r>
              <a:rPr lang="it-IT">
                <a:solidFill>
                  <a:srgbClr val="FF3300"/>
                </a:solidFill>
              </a:rPr>
              <a:t>cadono con la stessa accelerazione </a:t>
            </a:r>
            <a:r>
              <a:rPr lang="it-IT" b="1">
                <a:solidFill>
                  <a:srgbClr val="FF3300"/>
                </a:solidFill>
              </a:rPr>
              <a:t>g </a:t>
            </a:r>
          </a:p>
        </p:txBody>
      </p:sp>
      <p:sp>
        <p:nvSpPr>
          <p:cNvPr id="265226" name="Text Box 10"/>
          <p:cNvSpPr txBox="1">
            <a:spLocks noChangeArrowheads="1"/>
          </p:cNvSpPr>
          <p:nvPr/>
        </p:nvSpPr>
        <p:spPr bwMode="auto">
          <a:xfrm>
            <a:off x="2627313" y="3573463"/>
            <a:ext cx="3986212" cy="16256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a:p>
            <a:endParaRPr lang="it-IT"/>
          </a:p>
          <a:p>
            <a:r>
              <a:rPr lang="it-IT"/>
              <a:t>                             ( costante )</a:t>
            </a:r>
          </a:p>
        </p:txBody>
      </p:sp>
      <p:sp>
        <p:nvSpPr>
          <p:cNvPr id="265227" name="Text Box 11"/>
          <p:cNvSpPr txBox="1">
            <a:spLocks noChangeArrowheads="1"/>
          </p:cNvSpPr>
          <p:nvPr/>
        </p:nvSpPr>
        <p:spPr bwMode="auto">
          <a:xfrm>
            <a:off x="3851275" y="90805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(anche)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941E0F22-AC6B-4CAA-ADFF-9947D1BA77AF}" type="slidenum">
              <a:rPr lang="en-US"/>
              <a:pPr/>
              <a:t>46</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16688" y="422116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se lancio un corpo </a:t>
            </a:r>
          </a:p>
          <a:p>
            <a:r>
              <a:rPr lang="it-IT"/>
              <a:t>verso l’alto il moto</a:t>
            </a:r>
          </a:p>
          <a:p>
            <a:r>
              <a:rPr lang="it-IT"/>
              <a:t>sarà ritardato, se lo</a:t>
            </a:r>
          </a:p>
          <a:p>
            <a:r>
              <a:rPr lang="it-IT"/>
              <a:t>lascio cadere sarà</a:t>
            </a:r>
          </a:p>
          <a:p>
            <a:r>
              <a:rPr lang="it-IT"/>
              <a:t>accelerato</a:t>
            </a:r>
          </a:p>
        </p:txBody>
      </p:sp>
      <p:sp>
        <p:nvSpPr>
          <p:cNvPr id="266246" name="Text Box 6"/>
          <p:cNvSpPr txBox="1">
            <a:spLocks noChangeArrowheads="1"/>
          </p:cNvSpPr>
          <p:nvPr/>
        </p:nvSpPr>
        <p:spPr bwMode="auto">
          <a:xfrm>
            <a:off x="7164388" y="15573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0 m slm</a:t>
            </a:r>
          </a:p>
          <a:p>
            <a:pPr algn="ctr"/>
            <a:r>
              <a:rPr lang="it-IT">
                <a:solidFill>
                  <a:srgbClr val="CC3300"/>
                </a:solidFill>
              </a:rPr>
              <a:t>45</a:t>
            </a:r>
            <a:r>
              <a:rPr lang="en-US">
                <a:solidFill>
                  <a:srgbClr val="CC3300"/>
                </a:solidFill>
                <a:cs typeface="Arial" pitchFamily="34" charset="0"/>
              </a:rPr>
              <a:t>° latitudine</a:t>
            </a:r>
          </a:p>
        </p:txBody>
      </p:sp>
      <p:sp>
        <p:nvSpPr>
          <p:cNvPr id="266247" name="Text Box 7"/>
          <p:cNvSpPr txBox="1">
            <a:spLocks noChangeArrowheads="1"/>
          </p:cNvSpPr>
          <p:nvPr/>
        </p:nvSpPr>
        <p:spPr bwMode="auto">
          <a:xfrm>
            <a:off x="6516688" y="2565400"/>
            <a:ext cx="2452687"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r>
              <a:rPr lang="it-IT" baseline="-25000"/>
              <a:t>y</a:t>
            </a:r>
            <a:r>
              <a:rPr lang="it-IT"/>
              <a:t> indica la compo-</a:t>
            </a:r>
          </a:p>
          <a:p>
            <a:r>
              <a:rPr lang="it-IT"/>
              <a:t>nente di g secondo </a:t>
            </a:r>
          </a:p>
          <a:p>
            <a:r>
              <a:rPr lang="it-IT"/>
              <a:t>la verticale, dipende</a:t>
            </a:r>
          </a:p>
          <a:p>
            <a:r>
              <a:rPr lang="it-IT"/>
              <a:t>dal riferimento</a:t>
            </a:r>
          </a:p>
        </p:txBody>
      </p:sp>
      <p:sp>
        <p:nvSpPr>
          <p:cNvPr id="266248" name="Line 8"/>
          <p:cNvSpPr>
            <a:spLocks noChangeShapeType="1"/>
          </p:cNvSpPr>
          <p:nvPr/>
        </p:nvSpPr>
        <p:spPr bwMode="auto">
          <a:xfrm>
            <a:off x="7596188" y="296068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279795A2-11EF-4AEE-A4DF-56B58168BFCB}" type="slidenum">
              <a:rPr lang="en-US"/>
              <a:pPr/>
              <a:t>47</a:t>
            </a:fld>
            <a:endParaRPr lang="en-US"/>
          </a:p>
        </p:txBody>
      </p:sp>
      <p:sp>
        <p:nvSpPr>
          <p:cNvPr id="364548" name="Rectangle 4"/>
          <p:cNvSpPr>
            <a:spLocks noGrp="1" noChangeArrowheads="1"/>
          </p:cNvSpPr>
          <p:nvPr>
            <p:ph type="title"/>
          </p:nvPr>
        </p:nvSpPr>
        <p:spPr>
          <a:noFill/>
          <a:ln/>
        </p:spPr>
        <p:txBody>
          <a:bodyPr/>
          <a:lstStyle/>
          <a:p>
            <a:r>
              <a:rPr lang="it-IT"/>
              <a:t>variabilità di g (*)</a:t>
            </a:r>
          </a:p>
        </p:txBody>
      </p:sp>
      <p:pic>
        <p:nvPicPr>
          <p:cNvPr id="364549" name="Picture 5" descr="img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052513"/>
            <a:ext cx="6327775" cy="5041900"/>
          </a:xfrm>
          <a:prstGeom prst="rect">
            <a:avLst/>
          </a:prstGeom>
          <a:noFill/>
          <a:extLst>
            <a:ext uri="{909E8E84-426E-40DD-AFC4-6F175D3DCCD1}">
              <a14:hiddenFill xmlns:a14="http://schemas.microsoft.com/office/drawing/2010/main">
                <a:solidFill>
                  <a:srgbClr val="FFFFFF"/>
                </a:solidFill>
              </a14:hiddenFill>
            </a:ext>
          </a:extLst>
        </p:spPr>
      </p:pic>
      <p:sp>
        <p:nvSpPr>
          <p:cNvPr id="364550" name="Text Box 6"/>
          <p:cNvSpPr txBox="1">
            <a:spLocks noChangeArrowheads="1"/>
          </p:cNvSpPr>
          <p:nvPr/>
        </p:nvSpPr>
        <p:spPr bwMode="auto">
          <a:xfrm>
            <a:off x="6300788" y="5589588"/>
            <a:ext cx="739775" cy="5191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800"/>
          </a:p>
        </p:txBody>
      </p:sp>
      <p:sp>
        <p:nvSpPr>
          <p:cNvPr id="364551" name="Text Box 7"/>
          <p:cNvSpPr txBox="1">
            <a:spLocks noChangeArrowheads="1"/>
          </p:cNvSpPr>
          <p:nvPr/>
        </p:nvSpPr>
        <p:spPr bwMode="auto">
          <a:xfrm>
            <a:off x="5651500" y="2565400"/>
            <a:ext cx="30003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la terra ruota intorno al</a:t>
            </a:r>
          </a:p>
          <a:p>
            <a:r>
              <a:rPr lang="it-IT" sz="2200">
                <a:solidFill>
                  <a:srgbClr val="CC3300"/>
                </a:solidFill>
              </a:rPr>
              <a:t>proprio asse; non è </a:t>
            </a:r>
          </a:p>
          <a:p>
            <a:r>
              <a:rPr lang="it-IT" sz="2200">
                <a:solidFill>
                  <a:srgbClr val="CC3300"/>
                </a:solidFill>
              </a:rPr>
              <a:t>esattamente sferica</a:t>
            </a:r>
          </a:p>
        </p:txBody>
      </p:sp>
      <p:sp>
        <p:nvSpPr>
          <p:cNvPr id="364552" name="Text Box 8"/>
          <p:cNvSpPr txBox="1">
            <a:spLocks noChangeArrowheads="1"/>
          </p:cNvSpPr>
          <p:nvPr/>
        </p:nvSpPr>
        <p:spPr bwMode="auto">
          <a:xfrm>
            <a:off x="3922713" y="5645150"/>
            <a:ext cx="29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b="1">
                <a:solidFill>
                  <a:srgbClr val="CC00FF"/>
                </a:solidFill>
                <a:cs typeface="Arial" pitchFamily="34" charset="0"/>
              </a:rPr>
              <a:t>–</a:t>
            </a:r>
            <a:endParaRPr lang="it-IT" sz="1800" b="1">
              <a:solidFill>
                <a:srgbClr val="CC00FF"/>
              </a:solidFill>
            </a:endParaRPr>
          </a:p>
        </p:txBody>
      </p:sp>
      <p:sp>
        <p:nvSpPr>
          <p:cNvPr id="364553"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2011</a:t>
            </a:r>
            <a:endParaRPr lang="en-US"/>
          </a:p>
        </p:txBody>
      </p:sp>
      <p:sp>
        <p:nvSpPr>
          <p:cNvPr id="25" name="Slide Number Placeholder 5"/>
          <p:cNvSpPr>
            <a:spLocks noGrp="1"/>
          </p:cNvSpPr>
          <p:nvPr>
            <p:ph type="sldNum" sz="quarter" idx="12"/>
          </p:nvPr>
        </p:nvSpPr>
        <p:spPr/>
        <p:txBody>
          <a:bodyPr/>
          <a:lstStyle/>
          <a:p>
            <a:fld id="{0D0D4657-2538-45BF-ABC2-A6A94EB2AFBF}" type="slidenum">
              <a:rPr lang="en-US"/>
              <a:pPr/>
              <a:t>48</a:t>
            </a:fld>
            <a:endParaRPr lang="en-US"/>
          </a:p>
        </p:txBody>
      </p:sp>
      <p:sp>
        <p:nvSpPr>
          <p:cNvPr id="287748"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(Newton) </a:t>
            </a:r>
          </a:p>
        </p:txBody>
      </p:sp>
      <p:pic>
        <p:nvPicPr>
          <p:cNvPr id="287749" name="Picture 5" descr="img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84313"/>
            <a:ext cx="6610350" cy="4452937"/>
          </a:xfrm>
          <a:prstGeom prst="rect">
            <a:avLst/>
          </a:prstGeom>
          <a:noFill/>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H="1" flipV="1">
            <a:off x="1763713" y="5589588"/>
            <a:ext cx="287337" cy="647700"/>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3" name="Text Box 9"/>
          <p:cNvSpPr txBox="1">
            <a:spLocks noChangeArrowheads="1"/>
          </p:cNvSpPr>
          <p:nvPr/>
        </p:nvSpPr>
        <p:spPr bwMode="auto">
          <a:xfrm>
            <a:off x="2195513" y="5876925"/>
            <a:ext cx="16637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a:t>
            </a:r>
          </a:p>
          <a:p>
            <a:r>
              <a:rPr lang="it-IT">
                <a:solidFill>
                  <a:srgbClr val="FF3300"/>
                </a:solidFill>
              </a:rPr>
              <a:t>di Cavendish</a:t>
            </a:r>
          </a:p>
        </p:txBody>
      </p:sp>
      <p:sp>
        <p:nvSpPr>
          <p:cNvPr id="287751" name="Text Box 7"/>
          <p:cNvSpPr txBox="1">
            <a:spLocks noChangeArrowheads="1"/>
          </p:cNvSpPr>
          <p:nvPr/>
        </p:nvSpPr>
        <p:spPr bwMode="auto">
          <a:xfrm>
            <a:off x="1187450" y="3716338"/>
            <a:ext cx="2760663" cy="7715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p:txBody>
      </p:sp>
      <p:sp>
        <p:nvSpPr>
          <p:cNvPr id="287754" name="Text Box 10"/>
          <p:cNvSpPr txBox="1">
            <a:spLocks noChangeArrowheads="1"/>
          </p:cNvSpPr>
          <p:nvPr/>
        </p:nvSpPr>
        <p:spPr bwMode="auto">
          <a:xfrm>
            <a:off x="303213" y="2919413"/>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g</a:t>
            </a:r>
            <a:r>
              <a:rPr lang="it-IT"/>
              <a:t> indica la </a:t>
            </a:r>
            <a:r>
              <a:rPr lang="it-IT" i="1"/>
              <a:t>componente</a:t>
            </a:r>
          </a:p>
          <a:p>
            <a:r>
              <a:rPr lang="it-IT"/>
              <a:t>di F</a:t>
            </a:r>
            <a:r>
              <a:rPr lang="it-IT" baseline="-25000"/>
              <a:t>g</a:t>
            </a:r>
            <a:r>
              <a:rPr lang="it-IT"/>
              <a:t> secondo r; se A attira B, F</a:t>
            </a:r>
            <a:r>
              <a:rPr lang="it-IT" baseline="-25000"/>
              <a:t>AB</a:t>
            </a:r>
            <a:r>
              <a:rPr lang="it-IT"/>
              <a:t>)</a:t>
            </a:r>
          </a:p>
        </p:txBody>
      </p:sp>
      <p:sp>
        <p:nvSpPr>
          <p:cNvPr id="287755" name="Line 11"/>
          <p:cNvSpPr>
            <a:spLocks noChangeShapeType="1"/>
          </p:cNvSpPr>
          <p:nvPr/>
        </p:nvSpPr>
        <p:spPr bwMode="auto">
          <a:xfrm>
            <a:off x="6842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6" name="Line 12"/>
          <p:cNvSpPr>
            <a:spLocks noChangeShapeType="1"/>
          </p:cNvSpPr>
          <p:nvPr/>
        </p:nvSpPr>
        <p:spPr bwMode="auto">
          <a:xfrm>
            <a:off x="19796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7" name="Text Box 13"/>
          <p:cNvSpPr txBox="1">
            <a:spLocks noChangeArrowheads="1"/>
          </p:cNvSpPr>
          <p:nvPr/>
        </p:nvSpPr>
        <p:spPr bwMode="auto">
          <a:xfrm>
            <a:off x="376238" y="1119188"/>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corpi puntiformi (o sferici)</a:t>
            </a:r>
          </a:p>
        </p:txBody>
      </p:sp>
      <p:sp>
        <p:nvSpPr>
          <p:cNvPr id="287758" name="Text Box 14"/>
          <p:cNvSpPr txBox="1">
            <a:spLocks noChangeArrowheads="1"/>
          </p:cNvSpPr>
          <p:nvPr/>
        </p:nvSpPr>
        <p:spPr bwMode="auto">
          <a:xfrm>
            <a:off x="5724525" y="981075"/>
            <a:ext cx="288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forza gravitazionale è</a:t>
            </a:r>
          </a:p>
          <a:p>
            <a:r>
              <a:rPr lang="it-IT"/>
              <a:t>sempre attrattiva, cioè è</a:t>
            </a:r>
          </a:p>
        </p:txBody>
      </p:sp>
      <p:sp>
        <p:nvSpPr>
          <p:cNvPr id="287759" name="Text Box 15"/>
          <p:cNvSpPr txBox="1">
            <a:spLocks noChangeArrowheads="1"/>
          </p:cNvSpPr>
          <p:nvPr/>
        </p:nvSpPr>
        <p:spPr bwMode="auto">
          <a:xfrm>
            <a:off x="6804025" y="1628775"/>
            <a:ext cx="199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antiparallela a r,</a:t>
            </a:r>
          </a:p>
        </p:txBody>
      </p:sp>
      <p:sp>
        <p:nvSpPr>
          <p:cNvPr id="287760" name="Line 16"/>
          <p:cNvSpPr>
            <a:spLocks noChangeShapeType="1"/>
          </p:cNvSpPr>
          <p:nvPr/>
        </p:nvSpPr>
        <p:spPr bwMode="auto">
          <a:xfrm>
            <a:off x="8532813" y="170021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1" name="Text Box 17"/>
          <p:cNvSpPr txBox="1">
            <a:spLocks noChangeArrowheads="1"/>
          </p:cNvSpPr>
          <p:nvPr/>
        </p:nvSpPr>
        <p:spPr bwMode="auto">
          <a:xfrm>
            <a:off x="7524750" y="1916113"/>
            <a:ext cx="1527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ym typeface="Symbol" pitchFamily="18" charset="2"/>
              </a:rPr>
              <a:t>F</a:t>
            </a:r>
            <a:r>
              <a:rPr lang="it-IT" baseline="-25000">
                <a:sym typeface="Symbol" pitchFamily="18" charset="2"/>
              </a:rPr>
              <a:t>g</a:t>
            </a:r>
            <a:r>
              <a:rPr lang="it-IT">
                <a:sym typeface="Symbol" pitchFamily="18" charset="2"/>
              </a:rPr>
              <a:t>  </a:t>
            </a:r>
            <a:r>
              <a:rPr lang="it-IT"/>
              <a:t>vettore</a:t>
            </a:r>
          </a:p>
          <a:p>
            <a:r>
              <a:rPr lang="it-IT"/>
              <a:t>unitario</a:t>
            </a:r>
          </a:p>
          <a:p>
            <a:r>
              <a:rPr lang="it-IT">
                <a:cs typeface="Arial" pitchFamily="34" charset="0"/>
              </a:rPr>
              <a:t>– </a:t>
            </a:r>
            <a:r>
              <a:rPr lang="it-IT"/>
              <a:t>r/r diretto</a:t>
            </a:r>
          </a:p>
          <a:p>
            <a:r>
              <a:rPr lang="it-IT"/>
              <a:t>in verso </a:t>
            </a:r>
          </a:p>
          <a:p>
            <a:r>
              <a:rPr lang="it-IT"/>
              <a:t>opposto a r</a:t>
            </a:r>
          </a:p>
        </p:txBody>
      </p:sp>
      <p:sp>
        <p:nvSpPr>
          <p:cNvPr id="287762" name="Line 18"/>
          <p:cNvSpPr>
            <a:spLocks noChangeShapeType="1"/>
          </p:cNvSpPr>
          <p:nvPr/>
        </p:nvSpPr>
        <p:spPr bwMode="auto">
          <a:xfrm>
            <a:off x="75961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3" name="Line 19"/>
          <p:cNvSpPr>
            <a:spLocks noChangeShapeType="1"/>
          </p:cNvSpPr>
          <p:nvPr/>
        </p:nvSpPr>
        <p:spPr bwMode="auto">
          <a:xfrm>
            <a:off x="7812088" y="26368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4" name="Line 20"/>
          <p:cNvSpPr>
            <a:spLocks noChangeShapeType="1"/>
          </p:cNvSpPr>
          <p:nvPr/>
        </p:nvSpPr>
        <p:spPr bwMode="auto">
          <a:xfrm>
            <a:off x="8748713" y="32131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5" name="Text Box 21"/>
          <p:cNvSpPr txBox="1">
            <a:spLocks noChangeArrowheads="1"/>
          </p:cNvSpPr>
          <p:nvPr/>
        </p:nvSpPr>
        <p:spPr bwMode="auto">
          <a:xfrm>
            <a:off x="6227763" y="5926138"/>
            <a:ext cx="2271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aseline="30000"/>
              <a:t>(</a:t>
            </a:r>
            <a:r>
              <a:rPr lang="it-IT" sz="2200"/>
              <a:t>*</a:t>
            </a:r>
            <a:r>
              <a:rPr lang="it-IT" sz="2200" baseline="30000"/>
              <a:t>)</a:t>
            </a:r>
            <a:r>
              <a:rPr lang="it-IT">
                <a:solidFill>
                  <a:srgbClr val="CC3300"/>
                </a:solidFill>
              </a:rPr>
              <a:t>  (1/r</a:t>
            </a:r>
            <a:r>
              <a:rPr lang="it-IT" baseline="30000">
                <a:solidFill>
                  <a:srgbClr val="CC3300"/>
                </a:solidFill>
              </a:rPr>
              <a:t>2</a:t>
            </a:r>
            <a:r>
              <a:rPr lang="it-IT">
                <a:solidFill>
                  <a:srgbClr val="CC3300"/>
                </a:solidFill>
              </a:rPr>
              <a:t>)</a:t>
            </a:r>
            <a:r>
              <a:rPr lang="it-IT">
                <a:solidFill>
                  <a:srgbClr val="CC3300"/>
                </a:solidFill>
                <a:cs typeface="Arial" pitchFamily="34" charset="0"/>
              </a:rPr>
              <a:t>∙r/r = r/r</a:t>
            </a:r>
            <a:r>
              <a:rPr lang="it-IT" baseline="30000">
                <a:solidFill>
                  <a:srgbClr val="CC3300"/>
                </a:solidFill>
                <a:cs typeface="Arial" pitchFamily="34" charset="0"/>
              </a:rPr>
              <a:t>3  </a:t>
            </a:r>
            <a:r>
              <a:rPr lang="it-IT">
                <a:solidFill>
                  <a:srgbClr val="CC3300"/>
                </a:solidFill>
                <a:cs typeface="Arial" pitchFamily="34" charset="0"/>
              </a:rPr>
              <a:t>! </a:t>
            </a:r>
          </a:p>
        </p:txBody>
      </p:sp>
      <p:sp>
        <p:nvSpPr>
          <p:cNvPr id="287766" name="Line 22"/>
          <p:cNvSpPr>
            <a:spLocks noChangeShapeType="1"/>
          </p:cNvSpPr>
          <p:nvPr/>
        </p:nvSpPr>
        <p:spPr bwMode="auto">
          <a:xfrm>
            <a:off x="7235825"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7" name="Line 23"/>
          <p:cNvSpPr>
            <a:spLocks noChangeShapeType="1"/>
          </p:cNvSpPr>
          <p:nvPr/>
        </p:nvSpPr>
        <p:spPr bwMode="auto">
          <a:xfrm>
            <a:off x="7740650"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8" name="Text Box 24"/>
          <p:cNvSpPr txBox="1">
            <a:spLocks noChangeArrowheads="1"/>
          </p:cNvSpPr>
          <p:nvPr/>
        </p:nvSpPr>
        <p:spPr bwMode="auto">
          <a:xfrm>
            <a:off x="7524750" y="3933825"/>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aseline="30000"/>
              <a:t>(</a:t>
            </a:r>
            <a:r>
              <a:rPr lang="it-IT" sz="2400"/>
              <a:t>*</a:t>
            </a:r>
            <a:r>
              <a:rPr lang="it-IT" sz="2400" baseline="30000"/>
              <a:t>)</a:t>
            </a:r>
          </a:p>
        </p:txBody>
      </p:sp>
      <p:sp>
        <p:nvSpPr>
          <p:cNvPr id="287769" name="Line 25"/>
          <p:cNvSpPr>
            <a:spLocks noChangeShapeType="1"/>
          </p:cNvSpPr>
          <p:nvPr/>
        </p:nvSpPr>
        <p:spPr bwMode="auto">
          <a:xfrm>
            <a:off x="3779838"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2011</a:t>
            </a:r>
            <a:endParaRPr lang="en-US"/>
          </a:p>
        </p:txBody>
      </p:sp>
      <p:sp>
        <p:nvSpPr>
          <p:cNvPr id="15" name="Slide Number Placeholder 5"/>
          <p:cNvSpPr>
            <a:spLocks noGrp="1"/>
          </p:cNvSpPr>
          <p:nvPr>
            <p:ph type="sldNum" sz="quarter" idx="12"/>
          </p:nvPr>
        </p:nvSpPr>
        <p:spPr/>
        <p:txBody>
          <a:bodyPr/>
          <a:lstStyle/>
          <a:p>
            <a:fld id="{7E3169DB-DFA1-4394-B5D2-5E4CF8B12AA6}" type="slidenum">
              <a:rPr lang="en-US"/>
              <a:pPr/>
              <a:t>49</a:t>
            </a:fld>
            <a:endParaRPr lang="en-US"/>
          </a:p>
        </p:txBody>
      </p:sp>
      <p:sp>
        <p:nvSpPr>
          <p:cNvPr id="28877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(2) e peso</a:t>
            </a:r>
          </a:p>
        </p:txBody>
      </p:sp>
      <p:pic>
        <p:nvPicPr>
          <p:cNvPr id="288773" name="Picture 5" descr="img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00213"/>
            <a:ext cx="6815137" cy="4227512"/>
          </a:xfrm>
          <a:prstGeom prst="rect">
            <a:avLst/>
          </a:prstGeom>
          <a:noFill/>
          <a:extLst>
            <a:ext uri="{909E8E84-426E-40DD-AFC4-6F175D3DCCD1}">
              <a14:hiddenFill xmlns:a14="http://schemas.microsoft.com/office/drawing/2010/main">
                <a:solidFill>
                  <a:srgbClr val="FFFFFF"/>
                </a:solidFill>
              </a14:hiddenFill>
            </a:ext>
          </a:extLst>
        </p:spPr>
      </p:pic>
      <p:sp>
        <p:nvSpPr>
          <p:cNvPr id="288776" name="Text Box 8"/>
          <p:cNvSpPr txBox="1">
            <a:spLocks noChangeArrowheads="1"/>
          </p:cNvSpPr>
          <p:nvPr/>
        </p:nvSpPr>
        <p:spPr bwMode="auto">
          <a:xfrm>
            <a:off x="7524750" y="3068638"/>
            <a:ext cx="3873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a:t>
            </a:r>
          </a:p>
        </p:txBody>
      </p:sp>
      <p:sp>
        <p:nvSpPr>
          <p:cNvPr id="288777" name="Line 9"/>
          <p:cNvSpPr>
            <a:spLocks noChangeShapeType="1"/>
          </p:cNvSpPr>
          <p:nvPr/>
        </p:nvSpPr>
        <p:spPr bwMode="auto">
          <a:xfrm flipH="1">
            <a:off x="5364163" y="2565400"/>
            <a:ext cx="1150937" cy="503238"/>
          </a:xfrm>
          <a:prstGeom prst="line">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778" name="Text Box 10"/>
          <p:cNvSpPr txBox="1">
            <a:spLocks noChangeArrowheads="1"/>
          </p:cNvSpPr>
          <p:nvPr/>
        </p:nvSpPr>
        <p:spPr bwMode="auto">
          <a:xfrm>
            <a:off x="6588125" y="2349500"/>
            <a:ext cx="21844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 in lab.</a:t>
            </a:r>
          </a:p>
          <a:p>
            <a:r>
              <a:rPr lang="it-IT">
                <a:solidFill>
                  <a:srgbClr val="FF3300"/>
                </a:solidFill>
              </a:rPr>
              <a:t>(Cavendish)(*)</a:t>
            </a:r>
          </a:p>
        </p:txBody>
      </p:sp>
      <p:sp>
        <p:nvSpPr>
          <p:cNvPr id="288779" name="Text Box 11"/>
          <p:cNvSpPr txBox="1">
            <a:spLocks noChangeArrowheads="1"/>
          </p:cNvSpPr>
          <p:nvPr/>
        </p:nvSpPr>
        <p:spPr bwMode="auto">
          <a:xfrm>
            <a:off x="6948488" y="5157788"/>
            <a:ext cx="21113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caduta</a:t>
            </a:r>
          </a:p>
        </p:txBody>
      </p:sp>
      <p:sp>
        <p:nvSpPr>
          <p:cNvPr id="288781" name="Text Box 13"/>
          <p:cNvSpPr txBox="1">
            <a:spLocks noChangeArrowheads="1"/>
          </p:cNvSpPr>
          <p:nvPr/>
        </p:nvSpPr>
        <p:spPr bwMode="auto">
          <a:xfrm>
            <a:off x="6948488" y="4652963"/>
            <a:ext cx="21240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astron.</a:t>
            </a:r>
          </a:p>
        </p:txBody>
      </p:sp>
      <p:sp>
        <p:nvSpPr>
          <p:cNvPr id="288782" name="Text Box 14"/>
          <p:cNvSpPr txBox="1">
            <a:spLocks noChangeArrowheads="1"/>
          </p:cNvSpPr>
          <p:nvPr/>
        </p:nvSpPr>
        <p:spPr bwMode="auto">
          <a:xfrm>
            <a:off x="6948488" y="4076700"/>
            <a:ext cx="1125537"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ricava</a:t>
            </a:r>
          </a:p>
        </p:txBody>
      </p:sp>
      <p:sp>
        <p:nvSpPr>
          <p:cNvPr id="288783" name="Text Box 15"/>
          <p:cNvSpPr txBox="1">
            <a:spLocks noChangeArrowheads="1"/>
          </p:cNvSpPr>
          <p:nvPr/>
        </p:nvSpPr>
        <p:spPr bwMode="auto">
          <a:xfrm>
            <a:off x="592138" y="5211763"/>
            <a:ext cx="1628775" cy="422275"/>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CC3300"/>
                </a:solidFill>
              </a:rPr>
              <a:t>M</a:t>
            </a:r>
            <a:r>
              <a:rPr lang="it-IT" sz="2100" baseline="-25000">
                <a:solidFill>
                  <a:srgbClr val="CC3300"/>
                </a:solidFill>
              </a:rPr>
              <a:t>T</a:t>
            </a:r>
            <a:r>
              <a:rPr lang="it-IT" sz="2100">
                <a:solidFill>
                  <a:srgbClr val="CC3300"/>
                </a:solidFill>
              </a:rPr>
              <a:t> = g r</a:t>
            </a:r>
            <a:r>
              <a:rPr lang="it-IT" sz="2100" baseline="-25000">
                <a:solidFill>
                  <a:srgbClr val="CC3300"/>
                </a:solidFill>
              </a:rPr>
              <a:t>T</a:t>
            </a:r>
            <a:r>
              <a:rPr lang="it-IT" sz="2100" baseline="30000">
                <a:solidFill>
                  <a:srgbClr val="CC3300"/>
                </a:solidFill>
              </a:rPr>
              <a:t>2</a:t>
            </a:r>
            <a:r>
              <a:rPr lang="it-IT" sz="2100">
                <a:solidFill>
                  <a:srgbClr val="CC3300"/>
                </a:solidFill>
              </a:rPr>
              <a:t>/G</a:t>
            </a:r>
          </a:p>
        </p:txBody>
      </p:sp>
      <p:sp>
        <p:nvSpPr>
          <p:cNvPr id="288784" name="Text Box 16"/>
          <p:cNvSpPr txBox="1">
            <a:spLocks noChangeArrowheads="1"/>
          </p:cNvSpPr>
          <p:nvPr/>
        </p:nvSpPr>
        <p:spPr bwMode="auto">
          <a:xfrm>
            <a:off x="7575550" y="3498850"/>
            <a:ext cx="309563"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
        <p:nvSpPr>
          <p:cNvPr id="288785" name="Text Box 17"/>
          <p:cNvSpPr txBox="1">
            <a:spLocks noChangeArrowheads="1"/>
          </p:cNvSpPr>
          <p:nvPr/>
        </p:nvSpPr>
        <p:spPr bwMode="auto">
          <a:xfrm>
            <a:off x="5703888" y="5799138"/>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con m, M, r e F,</a:t>
            </a:r>
          </a:p>
          <a:p>
            <a:r>
              <a:rPr lang="it-IT"/>
              <a:t>tutte misurate </a:t>
            </a:r>
            <a:r>
              <a:rPr lang="it-IT">
                <a:cs typeface="Arial" pitchFamily="34" charset="0"/>
              </a:rPr>
              <a:t>→ 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FB140766-605D-4274-993F-38A9E25CBEBF}" type="slidenum">
              <a:rPr lang="en-US"/>
              <a:pPr/>
              <a:t>5</a:t>
            </a:fld>
            <a:endParaRPr lang="en-US"/>
          </a:p>
        </p:txBody>
      </p:sp>
      <p:sp>
        <p:nvSpPr>
          <p:cNvPr id="192514" name="Rectangle 2"/>
          <p:cNvSpPr>
            <a:spLocks noGrp="1" noChangeArrowheads="1"/>
          </p:cNvSpPr>
          <p:nvPr>
            <p:ph type="title"/>
          </p:nvPr>
        </p:nvSpPr>
        <p:spPr/>
        <p:txBody>
          <a:bodyPr/>
          <a:lstStyle/>
          <a:p>
            <a:r>
              <a:rPr lang="it-IT" sz="3600"/>
              <a:t>Meccanica 1a parte </a:t>
            </a:r>
          </a:p>
        </p:txBody>
      </p:sp>
      <p:sp>
        <p:nvSpPr>
          <p:cNvPr id="192516" name="Text Box 4"/>
          <p:cNvSpPr txBox="1">
            <a:spLocks noChangeArrowheads="1"/>
          </p:cNvSpPr>
          <p:nvPr/>
        </p:nvSpPr>
        <p:spPr bwMode="auto">
          <a:xfrm>
            <a:off x="3276600" y="5300663"/>
            <a:ext cx="2755900"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Cinematica</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18636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5036D5A6-F128-4ED0-8D33-AA803B64F6FD}" type="slidenum">
              <a:rPr lang="en-US"/>
              <a:pPr/>
              <a:t>50</a:t>
            </a:fld>
            <a:endParaRPr lang="en-US" dirty="0"/>
          </a:p>
        </p:txBody>
      </p:sp>
      <p:sp>
        <p:nvSpPr>
          <p:cNvPr id="381960" name="Rectangle 8"/>
          <p:cNvSpPr>
            <a:spLocks noGrp="1" noChangeArrowheads="1"/>
          </p:cNvSpPr>
          <p:nvPr>
            <p:ph type="title"/>
          </p:nvPr>
        </p:nvSpPr>
        <p:spPr>
          <a:xfrm>
            <a:off x="1547813" y="260350"/>
            <a:ext cx="7200900" cy="574675"/>
          </a:xfrm>
          <a:noFill/>
          <a:ln/>
        </p:spPr>
        <p:txBody>
          <a:bodyPr/>
          <a:lstStyle/>
          <a:p>
            <a:r>
              <a:rPr lang="it-IT" sz="2800" dirty="0"/>
              <a:t>Gravitazione universale: applicazioni</a:t>
            </a:r>
          </a:p>
        </p:txBody>
      </p:sp>
      <p:sp>
        <p:nvSpPr>
          <p:cNvPr id="381961" name="Rectangle 9"/>
          <p:cNvSpPr>
            <a:spLocks noGrp="1" noChangeArrowheads="1"/>
          </p:cNvSpPr>
          <p:nvPr>
            <p:ph type="body" idx="1"/>
          </p:nvPr>
        </p:nvSpPr>
        <p:spPr>
          <a:xfrm>
            <a:off x="323850" y="1196975"/>
            <a:ext cx="8569325" cy="5256213"/>
          </a:xfrm>
          <a:noFill/>
          <a:ln/>
        </p:spPr>
        <p:txBody>
          <a:bodyPr/>
          <a:lstStyle/>
          <a:p>
            <a:pPr>
              <a:lnSpc>
                <a:spcPct val="90000"/>
              </a:lnSpc>
            </a:pPr>
            <a:r>
              <a:rPr lang="it-IT" sz="2600"/>
              <a:t>Un satellite TV deve essere fisso rispetto alla parabola a terra. Che </a:t>
            </a:r>
            <a:r>
              <a:rPr lang="it-IT" sz="2600">
                <a:solidFill>
                  <a:schemeClr val="accent2"/>
                </a:solidFill>
              </a:rPr>
              <a:t>altezza (h)</a:t>
            </a:r>
            <a:r>
              <a:rPr lang="it-IT" sz="2600"/>
              <a:t> deve avere?  </a:t>
            </a:r>
          </a:p>
          <a:p>
            <a:pPr>
              <a:lnSpc>
                <a:spcPct val="90000"/>
              </a:lnSpc>
              <a:spcBef>
                <a:spcPct val="50000"/>
              </a:spcBef>
            </a:pPr>
            <a:r>
              <a:rPr lang="it-IT" sz="2600"/>
              <a:t>T = 1 giorno = 86400 s            </a:t>
            </a:r>
            <a:r>
              <a:rPr lang="it-IT" sz="2200">
                <a:solidFill>
                  <a:srgbClr val="CC00FF"/>
                </a:solidFill>
              </a:rPr>
              <a:t>(orbita geostazionaria)</a:t>
            </a:r>
            <a:r>
              <a:rPr lang="it-IT" sz="2600"/>
              <a:t>            </a:t>
            </a:r>
            <a:r>
              <a:rPr lang="el-GR" sz="2600">
                <a:cs typeface="Arial" pitchFamily="34" charset="0"/>
              </a:rPr>
              <a:t>ω</a:t>
            </a:r>
            <a:r>
              <a:rPr lang="it-IT" sz="2600">
                <a:cs typeface="Arial" pitchFamily="34" charset="0"/>
              </a:rPr>
              <a:t> = 2</a:t>
            </a:r>
            <a:r>
              <a:rPr lang="el-GR" sz="2600">
                <a:cs typeface="Arial" pitchFamily="34" charset="0"/>
              </a:rPr>
              <a:t>π</a:t>
            </a:r>
            <a:r>
              <a:rPr lang="it-IT" sz="2600">
                <a:cs typeface="Arial" pitchFamily="34" charset="0"/>
              </a:rPr>
              <a:t>/T = 7,272 10</a:t>
            </a:r>
            <a:r>
              <a:rPr lang="it-IT" sz="2600" baseline="30000">
                <a:cs typeface="Arial" pitchFamily="34" charset="0"/>
              </a:rPr>
              <a:t>-5</a:t>
            </a:r>
            <a:r>
              <a:rPr lang="it-IT" sz="2600">
                <a:cs typeface="Arial" pitchFamily="34" charset="0"/>
              </a:rPr>
              <a:t> rad/s</a:t>
            </a:r>
            <a:r>
              <a:rPr lang="it-IT" sz="2600"/>
              <a:t>                                         a</a:t>
            </a:r>
            <a:r>
              <a:rPr lang="it-IT" sz="2600" baseline="-25000"/>
              <a:t>c</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          ma è anche       GM</a:t>
            </a:r>
            <a:r>
              <a:rPr lang="it-IT" sz="2600" baseline="-25000">
                <a:cs typeface="Arial" pitchFamily="34" charset="0"/>
              </a:rPr>
              <a:t>T</a:t>
            </a:r>
            <a:r>
              <a:rPr lang="it-IT" sz="2600">
                <a:cs typeface="Arial" pitchFamily="34" charset="0"/>
              </a:rPr>
              <a:t>m/r</a:t>
            </a:r>
            <a:r>
              <a:rPr lang="it-IT" sz="2600" baseline="30000">
                <a:cs typeface="Arial" pitchFamily="34" charset="0"/>
              </a:rPr>
              <a:t>2</a:t>
            </a:r>
            <a:r>
              <a:rPr lang="it-IT" sz="2600">
                <a:cs typeface="Arial" pitchFamily="34" charset="0"/>
              </a:rPr>
              <a:t> = m</a:t>
            </a:r>
            <a:r>
              <a:rPr lang="it-IT" sz="2600"/>
              <a:t>a</a:t>
            </a:r>
            <a:r>
              <a:rPr lang="it-IT" sz="2600" baseline="-25000"/>
              <a:t>c</a:t>
            </a:r>
            <a:r>
              <a:rPr lang="it-IT" sz="2600"/>
              <a:t>                </a:t>
            </a:r>
            <a:r>
              <a:rPr lang="it-IT" sz="2600">
                <a:latin typeface="OpenSymbol" pitchFamily="2" charset="0"/>
              </a:rPr>
              <a:t></a:t>
            </a:r>
            <a:r>
              <a:rPr lang="it-IT" sz="2600"/>
              <a:t>     GM</a:t>
            </a:r>
            <a:r>
              <a:rPr lang="it-IT" sz="2600" baseline="-25000"/>
              <a:t>T</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a:t>
            </a:r>
            <a:r>
              <a:rPr lang="it-IT" sz="2600" baseline="30000">
                <a:cs typeface="Arial" pitchFamily="34" charset="0"/>
              </a:rPr>
              <a:t>3</a:t>
            </a:r>
            <a:r>
              <a:rPr lang="it-IT" sz="2600">
                <a:cs typeface="Arial" pitchFamily="34" charset="0"/>
              </a:rPr>
              <a:t>    </a:t>
            </a:r>
            <a:r>
              <a:rPr lang="it-IT" sz="2600"/>
              <a:t>                   </a:t>
            </a:r>
            <a:r>
              <a:rPr lang="it-IT" sz="2600">
                <a:solidFill>
                  <a:srgbClr val="CC00FF"/>
                </a:solidFill>
              </a:rPr>
              <a:t>(</a:t>
            </a:r>
            <a:r>
              <a:rPr lang="it-IT" sz="2200">
                <a:solidFill>
                  <a:srgbClr val="CC00FF"/>
                </a:solidFill>
              </a:rPr>
              <a:t>3</a:t>
            </a:r>
            <a:r>
              <a:rPr lang="it-IT" sz="2200" baseline="30000">
                <a:solidFill>
                  <a:srgbClr val="CC00FF"/>
                </a:solidFill>
              </a:rPr>
              <a:t>a</a:t>
            </a:r>
            <a:r>
              <a:rPr lang="it-IT" sz="2200">
                <a:solidFill>
                  <a:srgbClr val="CC00FF"/>
                </a:solidFill>
              </a:rPr>
              <a:t> legge di Keplero</a:t>
            </a:r>
            <a:r>
              <a:rPr lang="it-IT" sz="2600">
                <a:solidFill>
                  <a:srgbClr val="CC00FF"/>
                </a:solidFill>
              </a:rPr>
              <a:t>)</a:t>
            </a:r>
            <a:r>
              <a:rPr lang="it-IT" sz="2600"/>
              <a:t>          r = </a:t>
            </a:r>
            <a:r>
              <a:rPr lang="it-IT" sz="2600">
                <a:cs typeface="Arial" pitchFamily="34" charset="0"/>
              </a:rPr>
              <a:t>√GM</a:t>
            </a:r>
            <a:r>
              <a:rPr lang="it-IT" sz="2600" baseline="-25000">
                <a:cs typeface="Arial" pitchFamily="34" charset="0"/>
              </a:rPr>
              <a:t>T</a:t>
            </a:r>
            <a:r>
              <a:rPr lang="it-IT" sz="2600">
                <a:cs typeface="Arial" pitchFamily="34" charset="0"/>
              </a:rPr>
              <a:t>/</a:t>
            </a:r>
            <a:r>
              <a:rPr lang="el-GR" sz="2600">
                <a:cs typeface="Arial" pitchFamily="34" charset="0"/>
              </a:rPr>
              <a:t>ω</a:t>
            </a:r>
            <a:r>
              <a:rPr lang="it-IT" sz="2600" baseline="30000">
                <a:cs typeface="Arial" pitchFamily="34" charset="0"/>
              </a:rPr>
              <a:t>2</a:t>
            </a:r>
            <a:r>
              <a:rPr lang="it-IT" sz="2600">
                <a:cs typeface="Arial" pitchFamily="34" charset="0"/>
              </a:rPr>
              <a:t> =  4.223 10</a:t>
            </a:r>
            <a:r>
              <a:rPr lang="it-IT" sz="2600" baseline="30000">
                <a:cs typeface="Arial" pitchFamily="34" charset="0"/>
              </a:rPr>
              <a:t>7</a:t>
            </a:r>
            <a:r>
              <a:rPr lang="it-IT" sz="2600">
                <a:cs typeface="Arial" pitchFamily="34" charset="0"/>
              </a:rPr>
              <a:t> m                                          h = r-r</a:t>
            </a:r>
            <a:r>
              <a:rPr lang="it-IT" sz="2600" baseline="-25000">
                <a:cs typeface="Arial" pitchFamily="34" charset="0"/>
              </a:rPr>
              <a:t>T</a:t>
            </a:r>
            <a:r>
              <a:rPr lang="it-IT" sz="2600">
                <a:cs typeface="Arial" pitchFamily="34" charset="0"/>
              </a:rPr>
              <a:t> = 35.9 10</a:t>
            </a:r>
            <a:r>
              <a:rPr lang="it-IT" sz="2600" baseline="30000">
                <a:cs typeface="Arial" pitchFamily="34" charset="0"/>
              </a:rPr>
              <a:t>6</a:t>
            </a:r>
            <a:r>
              <a:rPr lang="it-IT" sz="2600">
                <a:cs typeface="Arial" pitchFamily="34" charset="0"/>
              </a:rPr>
              <a:t> m            </a:t>
            </a:r>
            <a:r>
              <a:rPr lang="it-IT" sz="2000">
                <a:solidFill>
                  <a:srgbClr val="CC00FF"/>
                </a:solidFill>
                <a:cs typeface="Arial" pitchFamily="34" charset="0"/>
              </a:rPr>
              <a:t>all’equatore, che corrisponde alla cintura di Clarke (quello che ha avuto l’idea)</a:t>
            </a:r>
            <a:r>
              <a:rPr lang="it-IT" sz="2600">
                <a:cs typeface="Arial" pitchFamily="34" charset="0"/>
              </a:rPr>
              <a:t> </a:t>
            </a:r>
          </a:p>
          <a:p>
            <a:pPr>
              <a:lnSpc>
                <a:spcPct val="90000"/>
              </a:lnSpc>
              <a:spcBef>
                <a:spcPct val="50000"/>
              </a:spcBef>
            </a:pPr>
            <a:r>
              <a:rPr lang="it-IT" sz="2600">
                <a:solidFill>
                  <a:srgbClr val="CC3300"/>
                </a:solidFill>
              </a:rPr>
              <a:t>T</a:t>
            </a:r>
            <a:r>
              <a:rPr lang="it-IT" sz="2600" baseline="-25000">
                <a:solidFill>
                  <a:srgbClr val="CC3300"/>
                </a:solidFill>
              </a:rPr>
              <a:t>Luna</a:t>
            </a:r>
            <a:r>
              <a:rPr lang="it-IT" sz="2600">
                <a:solidFill>
                  <a:srgbClr val="CC3300"/>
                </a:solidFill>
              </a:rPr>
              <a:t> = ?</a:t>
            </a:r>
            <a:r>
              <a:rPr lang="it-IT" sz="2600"/>
              <a:t>   sapendo che   R = 3.8 10</a:t>
            </a:r>
            <a:r>
              <a:rPr lang="it-IT" sz="2600" baseline="30000"/>
              <a:t>8</a:t>
            </a:r>
            <a:r>
              <a:rPr lang="it-IT" sz="2600"/>
              <a:t> m    </a:t>
            </a:r>
            <a:r>
              <a:rPr lang="it-IT" sz="2600">
                <a:solidFill>
                  <a:srgbClr val="008000"/>
                </a:solidFill>
              </a:rPr>
              <a:t>(</a:t>
            </a:r>
            <a:r>
              <a:rPr lang="it-IT" sz="2200">
                <a:solidFill>
                  <a:srgbClr val="008000"/>
                </a:solidFill>
              </a:rPr>
              <a:t>distanza TL</a:t>
            </a:r>
            <a:r>
              <a:rPr lang="it-IT" sz="2600">
                <a:solidFill>
                  <a:srgbClr val="008000"/>
                </a:solidFill>
              </a:rPr>
              <a:t>)</a:t>
            </a:r>
            <a:r>
              <a:rPr lang="it-IT" sz="2600"/>
              <a:t>   a</a:t>
            </a:r>
            <a:r>
              <a:rPr lang="it-IT" sz="2600" baseline="-25000"/>
              <a:t>c</a:t>
            </a:r>
            <a:r>
              <a:rPr lang="it-IT" sz="2600"/>
              <a:t> della luna = g(r</a:t>
            </a:r>
            <a:r>
              <a:rPr lang="it-IT" sz="2600" baseline="-25000"/>
              <a:t>T</a:t>
            </a:r>
            <a:r>
              <a:rPr lang="it-IT" sz="2600"/>
              <a:t>/R)</a:t>
            </a:r>
            <a:r>
              <a:rPr lang="it-IT" sz="2600" baseline="30000"/>
              <a:t>2</a:t>
            </a:r>
            <a:r>
              <a:rPr lang="it-IT" sz="2600"/>
              <a:t> =  2.756 10</a:t>
            </a:r>
            <a:r>
              <a:rPr lang="it-IT" sz="2600" baseline="30000"/>
              <a:t>-3</a:t>
            </a:r>
            <a:r>
              <a:rPr lang="it-IT" sz="2600"/>
              <a:t> ms</a:t>
            </a:r>
            <a:r>
              <a:rPr lang="it-IT" sz="2600" baseline="30000"/>
              <a:t>-2</a:t>
            </a:r>
            <a:r>
              <a:rPr lang="it-IT" sz="2600"/>
              <a:t> </a:t>
            </a:r>
            <a:r>
              <a:rPr lang="it-IT" sz="2600">
                <a:latin typeface="OpenSymbol" pitchFamily="2" charset="0"/>
              </a:rPr>
              <a:t>         </a:t>
            </a:r>
            <a:r>
              <a:rPr lang="it-IT" sz="2600"/>
              <a:t> ma  è anche   a</a:t>
            </a:r>
            <a:r>
              <a:rPr lang="it-IT" sz="2600" baseline="-25000"/>
              <a:t>c</a:t>
            </a:r>
            <a:r>
              <a:rPr lang="it-IT" sz="2600"/>
              <a:t> = (2</a:t>
            </a:r>
            <a:r>
              <a:rPr lang="el-GR" sz="2600">
                <a:cs typeface="Arial" pitchFamily="34" charset="0"/>
              </a:rPr>
              <a:t>π</a:t>
            </a:r>
            <a:r>
              <a:rPr lang="it-IT" sz="2600">
                <a:cs typeface="Arial" pitchFamily="34" charset="0"/>
              </a:rPr>
              <a:t>/T)</a:t>
            </a:r>
            <a:r>
              <a:rPr lang="it-IT" sz="2600" baseline="30000">
                <a:cs typeface="Arial" pitchFamily="34" charset="0"/>
              </a:rPr>
              <a:t>2</a:t>
            </a:r>
            <a:r>
              <a:rPr lang="it-IT" sz="2600">
                <a:cs typeface="Arial" pitchFamily="34" charset="0"/>
              </a:rPr>
              <a:t>R</a:t>
            </a:r>
            <a:r>
              <a:rPr lang="it-IT" sz="2600"/>
              <a:t>                                         </a:t>
            </a:r>
            <a:r>
              <a:rPr lang="it-IT" sz="2600">
                <a:latin typeface="OpenSymbol" pitchFamily="2" charset="0"/>
              </a:rPr>
              <a:t>  </a:t>
            </a:r>
            <a:r>
              <a:rPr lang="it-IT" sz="2600"/>
              <a:t>T = 2</a:t>
            </a:r>
            <a:r>
              <a:rPr lang="el-GR" sz="2600">
                <a:cs typeface="Arial" pitchFamily="34" charset="0"/>
              </a:rPr>
              <a:t>π√</a:t>
            </a:r>
            <a:r>
              <a:rPr lang="it-IT" sz="2600">
                <a:cs typeface="Arial" pitchFamily="34" charset="0"/>
              </a:rPr>
              <a:t>R/a</a:t>
            </a:r>
            <a:r>
              <a:rPr lang="it-IT" sz="2600" baseline="-25000">
                <a:cs typeface="Arial" pitchFamily="34" charset="0"/>
              </a:rPr>
              <a:t>c</a:t>
            </a:r>
            <a:r>
              <a:rPr lang="it-IT" sz="2600">
                <a:cs typeface="Arial" pitchFamily="34" charset="0"/>
              </a:rPr>
              <a:t> = 27.0 giorni </a:t>
            </a:r>
            <a:endParaRPr lang="el-GR" sz="2600">
              <a:cs typeface="Arial" pitchFamily="34" charset="0"/>
            </a:endParaRPr>
          </a:p>
        </p:txBody>
      </p:sp>
      <p:sp>
        <p:nvSpPr>
          <p:cNvPr id="381962" name="Line 10"/>
          <p:cNvSpPr>
            <a:spLocks noChangeShapeType="1"/>
          </p:cNvSpPr>
          <p:nvPr/>
        </p:nvSpPr>
        <p:spPr bwMode="auto">
          <a:xfrm>
            <a:off x="1403350" y="35734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963" name="Text Box 11"/>
          <p:cNvSpPr txBox="1">
            <a:spLocks noChangeArrowheads="1"/>
          </p:cNvSpPr>
          <p:nvPr/>
        </p:nvSpPr>
        <p:spPr bwMode="auto">
          <a:xfrm>
            <a:off x="1187450" y="3429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3</a:t>
            </a:r>
          </a:p>
        </p:txBody>
      </p:sp>
      <p:sp>
        <p:nvSpPr>
          <p:cNvPr id="381964" name="Line 12"/>
          <p:cNvSpPr>
            <a:spLocks noChangeShapeType="1"/>
          </p:cNvSpPr>
          <p:nvPr/>
        </p:nvSpPr>
        <p:spPr bwMode="auto">
          <a:xfrm>
            <a:off x="2514600" y="591185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33364CEB-F28C-48E1-9E33-8997CBB8EF5F}" type="slidenum">
              <a:rPr lang="en-US"/>
              <a:pPr/>
              <a:t>51</a:t>
            </a:fld>
            <a:endParaRPr lang="en-US"/>
          </a:p>
        </p:txBody>
      </p:sp>
      <p:sp>
        <p:nvSpPr>
          <p:cNvPr id="360450" name="Rectangle 2"/>
          <p:cNvSpPr>
            <a:spLocks noGrp="1" noChangeArrowheads="1"/>
          </p:cNvSpPr>
          <p:nvPr>
            <p:ph type="title"/>
          </p:nvPr>
        </p:nvSpPr>
        <p:spPr/>
        <p:txBody>
          <a:bodyPr/>
          <a:lstStyle/>
          <a:p>
            <a:r>
              <a:rPr lang="it-IT" sz="3600"/>
              <a:t> </a:t>
            </a:r>
          </a:p>
        </p:txBody>
      </p:sp>
      <p:sp>
        <p:nvSpPr>
          <p:cNvPr id="360451" name="Rectangle 3"/>
          <p:cNvSpPr>
            <a:spLocks noGrp="1" noChangeArrowheads="1"/>
          </p:cNvSpPr>
          <p:nvPr>
            <p:ph type="body" idx="1"/>
          </p:nvPr>
        </p:nvSpPr>
        <p:spPr>
          <a:xfrm>
            <a:off x="457200" y="1196975"/>
            <a:ext cx="4546600" cy="4968875"/>
          </a:xfrm>
        </p:spPr>
        <p:txBody>
          <a:bodyPr/>
          <a:lstStyle/>
          <a:p>
            <a:pPr marL="609600" indent="-609600">
              <a:lnSpc>
                <a:spcPct val="90000"/>
              </a:lnSpc>
              <a:buFontTx/>
              <a:buNone/>
            </a:pPr>
            <a:r>
              <a:rPr lang="it-IT"/>
              <a:t>es. sistema S/Pianeti:</a:t>
            </a:r>
          </a:p>
          <a:p>
            <a:pPr marL="609600" indent="-609600">
              <a:lnSpc>
                <a:spcPct val="90000"/>
              </a:lnSpc>
              <a:buFontTx/>
              <a:buAutoNum type="arabicPeriod"/>
            </a:pPr>
            <a:r>
              <a:rPr lang="it-IT"/>
              <a:t>orbite dei P ellittiche,                             con S in un fuoco</a:t>
            </a:r>
          </a:p>
          <a:p>
            <a:pPr marL="609600" indent="-609600">
              <a:lnSpc>
                <a:spcPct val="90000"/>
              </a:lnSpc>
              <a:buFontTx/>
              <a:buAutoNum type="arabicPeriod"/>
            </a:pPr>
            <a:r>
              <a:rPr lang="it-IT"/>
              <a:t>il raggio vettore r</a:t>
            </a:r>
            <a:r>
              <a:rPr lang="it-IT" baseline="-25000"/>
              <a:t>SP</a:t>
            </a:r>
            <a:r>
              <a:rPr lang="it-IT"/>
              <a:t>                          spazza Aree uguali                                 in t uguali</a:t>
            </a:r>
          </a:p>
          <a:p>
            <a:pPr marL="609600" indent="-609600">
              <a:lnSpc>
                <a:spcPct val="90000"/>
              </a:lnSpc>
              <a:buFontTx/>
              <a:buAutoNum type="arabicPeriod"/>
            </a:pPr>
            <a:r>
              <a:rPr lang="it-IT"/>
              <a:t>GM</a:t>
            </a:r>
            <a:r>
              <a:rPr lang="it-IT" baseline="-25000"/>
              <a:t>S </a:t>
            </a:r>
            <a:r>
              <a:rPr lang="it-IT"/>
              <a:t>= </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 </a:t>
            </a:r>
            <a:r>
              <a:rPr lang="it-IT">
                <a:latin typeface="OpenSymbol" pitchFamily="2" charset="0"/>
              </a:rPr>
              <a:t>∝ </a:t>
            </a:r>
            <a:r>
              <a:rPr lang="it-IT"/>
              <a:t>r</a:t>
            </a:r>
            <a:r>
              <a:rPr lang="it-IT" baseline="30000">
                <a:latin typeface="Symbol" pitchFamily="18" charset="2"/>
              </a:rPr>
              <a:t>3</a:t>
            </a:r>
            <a:r>
              <a:rPr lang="it-IT">
                <a:latin typeface="Symbol" pitchFamily="18" charset="2"/>
              </a:rPr>
              <a:t>/T</a:t>
            </a:r>
            <a:r>
              <a:rPr lang="it-IT" baseline="30000">
                <a:latin typeface="Symbol" pitchFamily="18" charset="2"/>
              </a:rPr>
              <a:t>2</a:t>
            </a:r>
            <a:r>
              <a:rPr lang="it-IT" baseline="30000">
                <a:latin typeface="OpenSymbol" pitchFamily="2" charset="0"/>
              </a:rPr>
              <a:t>       </a:t>
            </a:r>
            <a:r>
              <a:rPr lang="it-IT">
                <a:latin typeface="OpenSymbol" pitchFamily="2" charset="0"/>
              </a:rPr>
              <a:t>→ </a:t>
            </a:r>
            <a:r>
              <a:rPr lang="it-IT">
                <a:cs typeface="Arial" pitchFamily="34" charset="0"/>
              </a:rPr>
              <a:t>M</a:t>
            </a:r>
            <a:r>
              <a:rPr lang="it-IT" baseline="-25000">
                <a:cs typeface="Arial" pitchFamily="34" charset="0"/>
              </a:rPr>
              <a:t>S</a:t>
            </a:r>
            <a:r>
              <a:rPr lang="it-IT">
                <a:latin typeface="OpenSymbol" pitchFamily="2" charset="0"/>
              </a:rPr>
              <a:t>=</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a:t>
            </a:r>
            <a:r>
              <a:rPr lang="it-IT">
                <a:cs typeface="Arial" pitchFamily="34" charset="0"/>
              </a:rPr>
              <a:t>/G</a:t>
            </a:r>
          </a:p>
          <a:p>
            <a:pPr marL="609600" indent="-609600">
              <a:lnSpc>
                <a:spcPct val="90000"/>
              </a:lnSpc>
              <a:buFontTx/>
              <a:buNone/>
            </a:pPr>
            <a:r>
              <a:rPr lang="en-US">
                <a:cs typeface="Arial" pitchFamily="34" charset="0"/>
              </a:rPr>
              <a:t>               ~2·10</a:t>
            </a:r>
            <a:r>
              <a:rPr lang="en-US" baseline="30000">
                <a:cs typeface="Arial" pitchFamily="34" charset="0"/>
              </a:rPr>
              <a:t>30 </a:t>
            </a:r>
            <a:r>
              <a:rPr lang="en-US">
                <a:cs typeface="Arial" pitchFamily="34" charset="0"/>
              </a:rPr>
              <a:t>kg</a:t>
            </a:r>
          </a:p>
          <a:p>
            <a:pPr marL="609600" indent="-609600">
              <a:lnSpc>
                <a:spcPct val="90000"/>
              </a:lnSpc>
              <a:buFontTx/>
              <a:buNone/>
            </a:pPr>
            <a:r>
              <a:rPr lang="en-US">
                <a:cs typeface="Arial" pitchFamily="34" charset="0"/>
              </a:rPr>
              <a:t>     (r=1.5·10</a:t>
            </a:r>
            <a:r>
              <a:rPr lang="en-US" baseline="30000">
                <a:cs typeface="Arial" pitchFamily="34" charset="0"/>
              </a:rPr>
              <a:t>11 </a:t>
            </a:r>
            <a:r>
              <a:rPr lang="en-US">
                <a:cs typeface="Arial" pitchFamily="34" charset="0"/>
              </a:rPr>
              <a:t>m, T=1a) </a:t>
            </a:r>
          </a:p>
        </p:txBody>
      </p:sp>
      <p:pic>
        <p:nvPicPr>
          <p:cNvPr id="360452" name="Picture 4" descr="ke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052513"/>
            <a:ext cx="37147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3687763" y="107950"/>
            <a:ext cx="31162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a:solidFill>
                  <a:schemeClr val="accent2"/>
                </a:solidFill>
              </a:rPr>
              <a:t>Leggi di Keplero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0CE221E4-D1F7-4062-A724-87336F582B71}" type="slidenum">
              <a:rPr lang="en-US"/>
              <a:pPr/>
              <a:t>52</a:t>
            </a:fld>
            <a:endParaRPr lang="en-US"/>
          </a:p>
        </p:txBody>
      </p:sp>
      <p:sp>
        <p:nvSpPr>
          <p:cNvPr id="267266" name="Rectangle 2"/>
          <p:cNvSpPr>
            <a:spLocks noGrp="1" noChangeArrowheads="1"/>
          </p:cNvSpPr>
          <p:nvPr>
            <p:ph type="title"/>
          </p:nvPr>
        </p:nvSpPr>
        <p:spPr/>
        <p:txBody>
          <a:bodyPr/>
          <a:lstStyle/>
          <a:p>
            <a:r>
              <a:rPr lang="it-IT" sz="2800"/>
              <a:t>Peso ed equazione di moto</a:t>
            </a:r>
          </a:p>
        </p:txBody>
      </p:sp>
      <p:pic>
        <p:nvPicPr>
          <p:cNvPr id="267268" name="Picture 4" descr="img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1196975"/>
            <a:ext cx="65532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67269" name="Text Box 5"/>
          <p:cNvSpPr txBox="1">
            <a:spLocks noChangeArrowheads="1"/>
          </p:cNvSpPr>
          <p:nvPr/>
        </p:nvSpPr>
        <p:spPr bwMode="auto">
          <a:xfrm>
            <a:off x="2843213" y="4508500"/>
            <a:ext cx="1660525" cy="771525"/>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a:p>
            <a:endParaRPr lang="it-IT" sz="2200"/>
          </a:p>
        </p:txBody>
      </p:sp>
      <p:sp>
        <p:nvSpPr>
          <p:cNvPr id="267270" name="Text Box 6"/>
          <p:cNvSpPr txBox="1">
            <a:spLocks noChangeArrowheads="1"/>
          </p:cNvSpPr>
          <p:nvPr/>
        </p:nvSpPr>
        <p:spPr bwMode="auto">
          <a:xfrm>
            <a:off x="7272338" y="4913313"/>
            <a:ext cx="5794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solidFill>
                  <a:schemeClr val="accent2"/>
                </a:solidFill>
              </a:rPr>
              <a:t>|   |</a:t>
            </a:r>
          </a:p>
        </p:txBody>
      </p:sp>
      <p:sp>
        <p:nvSpPr>
          <p:cNvPr id="267271" name="Line 7"/>
          <p:cNvSpPr>
            <a:spLocks noChangeShapeType="1"/>
          </p:cNvSpPr>
          <p:nvPr/>
        </p:nvSpPr>
        <p:spPr bwMode="auto">
          <a:xfrm>
            <a:off x="7451725" y="4976813"/>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2" name="Text Box 8"/>
          <p:cNvSpPr txBox="1">
            <a:spLocks noChangeArrowheads="1"/>
          </p:cNvSpPr>
          <p:nvPr/>
        </p:nvSpPr>
        <p:spPr bwMode="auto">
          <a:xfrm>
            <a:off x="5364163" y="5722938"/>
            <a:ext cx="3305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componente di a secondo </a:t>
            </a:r>
          </a:p>
          <a:p>
            <a:r>
              <a:rPr lang="it-IT" sz="2100"/>
              <a:t>la verticale</a:t>
            </a:r>
          </a:p>
        </p:txBody>
      </p:sp>
      <p:sp>
        <p:nvSpPr>
          <p:cNvPr id="267273" name="Line 9"/>
          <p:cNvSpPr>
            <a:spLocks noChangeShapeType="1"/>
          </p:cNvSpPr>
          <p:nvPr/>
        </p:nvSpPr>
        <p:spPr bwMode="auto">
          <a:xfrm>
            <a:off x="7235825" y="5805488"/>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4" name="Text Box 10"/>
          <p:cNvSpPr txBox="1">
            <a:spLocks noChangeArrowheads="1"/>
          </p:cNvSpPr>
          <p:nvPr/>
        </p:nvSpPr>
        <p:spPr bwMode="auto">
          <a:xfrm>
            <a:off x="250825" y="1268413"/>
            <a:ext cx="18002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vicino alla superficie</a:t>
            </a:r>
          </a:p>
          <a:p>
            <a:r>
              <a:rPr lang="it-IT" sz="2100"/>
              <a:t>della terra</a:t>
            </a:r>
          </a:p>
          <a:p>
            <a:r>
              <a:rPr lang="it-IT" sz="2100"/>
              <a:t>g = 9.81 m/s</a:t>
            </a:r>
            <a:r>
              <a:rPr lang="it-IT" sz="2100" baseline="30000"/>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51F3969F-1842-4E4C-AA89-5879613FC6DB}" type="slidenum">
              <a:rPr lang="en-US"/>
              <a:pPr/>
              <a:t>53</a:t>
            </a:fld>
            <a:endParaRPr lang="en-US"/>
          </a:p>
        </p:txBody>
      </p:sp>
      <p:sp>
        <p:nvSpPr>
          <p:cNvPr id="274434" name="Rectangle 2"/>
          <p:cNvSpPr>
            <a:spLocks noGrp="1" noChangeArrowheads="1"/>
          </p:cNvSpPr>
          <p:nvPr>
            <p:ph type="title"/>
          </p:nvPr>
        </p:nvSpPr>
        <p:spPr/>
        <p:txBody>
          <a:bodyPr/>
          <a:lstStyle/>
          <a:p>
            <a:r>
              <a:rPr lang="it-IT" sz="2800"/>
              <a:t>III principio e forze di contatto (*)</a:t>
            </a:r>
          </a:p>
        </p:txBody>
      </p:sp>
      <p:pic>
        <p:nvPicPr>
          <p:cNvPr id="274436"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276475"/>
            <a:ext cx="6367463" cy="3883025"/>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948488" y="5291138"/>
            <a:ext cx="36036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38" name="Text Box 6"/>
          <p:cNvSpPr txBox="1">
            <a:spLocks noChangeArrowheads="1"/>
          </p:cNvSpPr>
          <p:nvPr/>
        </p:nvSpPr>
        <p:spPr bwMode="auto">
          <a:xfrm>
            <a:off x="468313" y="1341438"/>
            <a:ext cx="42418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 interagiscono, </a:t>
            </a:r>
          </a:p>
          <a:p>
            <a:pPr algn="ctr"/>
            <a:r>
              <a:rPr lang="it-IT"/>
              <a:t>per il III principio si ha </a:t>
            </a:r>
            <a:r>
              <a:rPr lang="it-IT" b="1"/>
              <a:t>F</a:t>
            </a:r>
            <a:r>
              <a:rPr lang="it-IT" baseline="-25000"/>
              <a:t>AB</a:t>
            </a:r>
            <a:r>
              <a:rPr lang="it-IT"/>
              <a:t> = - </a:t>
            </a:r>
            <a:r>
              <a:rPr lang="it-IT" b="1"/>
              <a:t>F</a:t>
            </a:r>
            <a:r>
              <a:rPr lang="it-IT" baseline="-25000"/>
              <a:t>BA</a:t>
            </a:r>
          </a:p>
        </p:txBody>
      </p:sp>
      <p:sp>
        <p:nvSpPr>
          <p:cNvPr id="274439" name="Text Box 7"/>
          <p:cNvSpPr txBox="1">
            <a:spLocks noChangeArrowheads="1"/>
          </p:cNvSpPr>
          <p:nvPr/>
        </p:nvSpPr>
        <p:spPr bwMode="auto">
          <a:xfrm>
            <a:off x="7308850" y="5949950"/>
            <a:ext cx="5032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40" name="Text Box 8"/>
          <p:cNvSpPr txBox="1">
            <a:spLocks noChangeArrowheads="1"/>
          </p:cNvSpPr>
          <p:nvPr/>
        </p:nvSpPr>
        <p:spPr bwMode="auto">
          <a:xfrm>
            <a:off x="447675"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5F7A967F-FE3E-4F1F-99DA-DB8107D1D42F}" type="slidenum">
              <a:rPr lang="en-US"/>
              <a:pPr/>
              <a:t>54</a:t>
            </a:fld>
            <a:endParaRPr lang="en-US"/>
          </a:p>
        </p:txBody>
      </p:sp>
      <p:sp>
        <p:nvSpPr>
          <p:cNvPr id="275458" name="Rectangle 2"/>
          <p:cNvSpPr>
            <a:spLocks noGrp="1" noChangeArrowheads="1"/>
          </p:cNvSpPr>
          <p:nvPr>
            <p:ph type="title"/>
          </p:nvPr>
        </p:nvSpPr>
        <p:spPr/>
        <p:txBody>
          <a:bodyPr/>
          <a:lstStyle/>
          <a:p>
            <a:r>
              <a:rPr lang="it-IT" sz="2800"/>
              <a:t>III principio e forze di contatto (2) (*)</a:t>
            </a:r>
          </a:p>
        </p:txBody>
      </p:sp>
      <p:pic>
        <p:nvPicPr>
          <p:cNvPr id="275460" name="Picture 4" descr="img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1700213"/>
            <a:ext cx="62674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2195513" y="1125538"/>
            <a:ext cx="1371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275462" name="Text Box 6"/>
          <p:cNvSpPr txBox="1">
            <a:spLocks noChangeArrowheads="1"/>
          </p:cNvSpPr>
          <p:nvPr/>
        </p:nvSpPr>
        <p:spPr bwMode="auto">
          <a:xfrm>
            <a:off x="395288" y="1125538"/>
            <a:ext cx="5765800" cy="7112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applichiamo separatamente il II  principio ad A, B </a:t>
            </a:r>
          </a:p>
          <a:p>
            <a:r>
              <a:rPr lang="it-IT"/>
              <a:t>e A+B per trovare la forza di contatto </a:t>
            </a:r>
            <a:r>
              <a:rPr lang="it-IT" b="1"/>
              <a:t>F</a:t>
            </a:r>
            <a:r>
              <a:rPr lang="it-IT" baseline="-25000"/>
              <a:t>AB</a:t>
            </a:r>
            <a:r>
              <a:rPr lang="it-IT"/>
              <a:t> (</a:t>
            </a:r>
            <a:r>
              <a:rPr lang="it-IT" b="1"/>
              <a:t>F</a:t>
            </a:r>
            <a:r>
              <a:rPr lang="it-IT" baseline="-25000"/>
              <a:t>BA</a:t>
            </a:r>
            <a:r>
              <a:rPr lang="it-IT"/>
              <a:t>)</a:t>
            </a:r>
          </a:p>
        </p:txBody>
      </p:sp>
      <p:sp>
        <p:nvSpPr>
          <p:cNvPr id="275463" name="Text Box 7"/>
          <p:cNvSpPr txBox="1">
            <a:spLocks noChangeArrowheads="1"/>
          </p:cNvSpPr>
          <p:nvPr/>
        </p:nvSpPr>
        <p:spPr bwMode="auto">
          <a:xfrm>
            <a:off x="250825" y="3716338"/>
            <a:ext cx="2373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NB F</a:t>
            </a:r>
            <a:r>
              <a:rPr lang="it-IT" baseline="-25000">
                <a:solidFill>
                  <a:srgbClr val="CC00FF"/>
                </a:solidFill>
              </a:rPr>
              <a:t>AB</a:t>
            </a:r>
            <a:r>
              <a:rPr lang="it-IT">
                <a:solidFill>
                  <a:srgbClr val="CC00FF"/>
                </a:solidFill>
              </a:rPr>
              <a:t> cresce con </a:t>
            </a:r>
          </a:p>
          <a:p>
            <a:r>
              <a:rPr lang="it-IT">
                <a:solidFill>
                  <a:srgbClr val="CC00FF"/>
                </a:solidFill>
              </a:rPr>
              <a:t>F: un vincolo ideale</a:t>
            </a:r>
          </a:p>
          <a:p>
            <a:r>
              <a:rPr lang="it-IT">
                <a:solidFill>
                  <a:srgbClr val="CC00FF"/>
                </a:solidFill>
              </a:rPr>
              <a:t>è quindi in grado di</a:t>
            </a:r>
          </a:p>
          <a:p>
            <a:r>
              <a:rPr lang="it-IT">
                <a:solidFill>
                  <a:srgbClr val="CC00FF"/>
                </a:solidFill>
              </a:rPr>
              <a:t>sostenere una F </a:t>
            </a:r>
            <a:r>
              <a:rPr lang="it-IT">
                <a:solidFill>
                  <a:srgbClr val="CC00FF"/>
                </a:solidFill>
                <a:sym typeface="Symbol" pitchFamily="18" charset="2"/>
              </a:rPr>
              <a:t>,</a:t>
            </a:r>
          </a:p>
          <a:p>
            <a:r>
              <a:rPr lang="it-IT">
                <a:solidFill>
                  <a:srgbClr val="CC00FF"/>
                </a:solidFill>
                <a:sym typeface="Symbol" pitchFamily="18" charset="2"/>
              </a:rPr>
              <a:t>non così un vincolo</a:t>
            </a:r>
          </a:p>
          <a:p>
            <a:r>
              <a:rPr lang="it-IT">
                <a:solidFill>
                  <a:srgbClr val="CC00FF"/>
                </a:solidFill>
                <a:sym typeface="Symbol" pitchFamily="18" charset="2"/>
              </a:rPr>
              <a:t>‘reale’ (carico di </a:t>
            </a:r>
          </a:p>
          <a:p>
            <a:r>
              <a:rPr lang="it-IT">
                <a:solidFill>
                  <a:srgbClr val="CC00FF"/>
                </a:solidFill>
                <a:sym typeface="Symbol" pitchFamily="18" charset="2"/>
              </a:rPr>
              <a:t>rottura, vedi più</a:t>
            </a:r>
          </a:p>
          <a:p>
            <a:r>
              <a:rPr lang="it-IT">
                <a:solidFill>
                  <a:srgbClr val="CC00FF"/>
                </a:solidFill>
                <a:sym typeface="Symbol" pitchFamily="18" charset="2"/>
              </a:rPr>
              <a:t>avanti, elasticità)</a:t>
            </a:r>
            <a:r>
              <a:rPr lang="it-IT">
                <a:solidFill>
                  <a:srgbClr val="CC00FF"/>
                </a:solidFill>
              </a:rPr>
              <a:t> </a:t>
            </a:r>
          </a:p>
        </p:txBody>
      </p:sp>
      <p:sp>
        <p:nvSpPr>
          <p:cNvPr id="275464" name="Text Box 8"/>
          <p:cNvSpPr txBox="1">
            <a:spLocks noChangeArrowheads="1"/>
          </p:cNvSpPr>
          <p:nvPr/>
        </p:nvSpPr>
        <p:spPr bwMode="auto">
          <a:xfrm>
            <a:off x="6227763" y="616585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B3356463-4095-40D3-8314-D8949001E186}" type="slidenum">
              <a:rPr lang="en-US"/>
              <a:pPr/>
              <a:t>55</a:t>
            </a:fld>
            <a:endParaRPr lang="en-US"/>
          </a:p>
        </p:txBody>
      </p:sp>
      <p:sp>
        <p:nvSpPr>
          <p:cNvPr id="276482" name="Rectangle 2"/>
          <p:cNvSpPr>
            <a:spLocks noGrp="1" noChangeArrowheads="1"/>
          </p:cNvSpPr>
          <p:nvPr>
            <p:ph type="title"/>
          </p:nvPr>
        </p:nvSpPr>
        <p:spPr/>
        <p:txBody>
          <a:bodyPr/>
          <a:lstStyle/>
          <a:p>
            <a:r>
              <a:rPr lang="it-IT" sz="2800"/>
              <a:t>III principio e forze di contatto (3)</a:t>
            </a:r>
          </a:p>
        </p:txBody>
      </p:sp>
      <p:pic>
        <p:nvPicPr>
          <p:cNvPr id="276484" name="Picture 4" descr="img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75" y="1628775"/>
            <a:ext cx="6080125" cy="3922713"/>
          </a:xfrm>
          <a:prstGeom prst="rect">
            <a:avLst/>
          </a:prstGeom>
          <a:noFill/>
          <a:extLst>
            <a:ext uri="{909E8E84-426E-40DD-AFC4-6F175D3DCCD1}">
              <a14:hiddenFill xmlns:a14="http://schemas.microsoft.com/office/drawing/2010/main">
                <a:solidFill>
                  <a:srgbClr val="FFFFFF"/>
                </a:solidFill>
              </a14:hiddenFill>
            </a:ext>
          </a:extLst>
        </p:spPr>
      </p:pic>
      <p:sp>
        <p:nvSpPr>
          <p:cNvPr id="276485" name="Text Box 5"/>
          <p:cNvSpPr txBox="1">
            <a:spLocks noChangeArrowheads="1"/>
          </p:cNvSpPr>
          <p:nvPr/>
        </p:nvSpPr>
        <p:spPr bwMode="auto">
          <a:xfrm>
            <a:off x="1692275" y="1268413"/>
            <a:ext cx="2744788"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a:t>
            </a:r>
          </a:p>
          <a:p>
            <a:pPr algn="ctr"/>
            <a:r>
              <a:rPr lang="it-IT"/>
              <a:t>interagiscono, per il III </a:t>
            </a:r>
          </a:p>
          <a:p>
            <a:pPr algn="ctr"/>
            <a:r>
              <a:rPr lang="it-IT"/>
              <a:t>principio si ha</a:t>
            </a:r>
          </a:p>
          <a:p>
            <a:pPr algn="ctr"/>
            <a:r>
              <a:rPr lang="it-IT" b="1"/>
              <a:t>F</a:t>
            </a:r>
            <a:r>
              <a:rPr lang="it-IT" baseline="-25000"/>
              <a:t>AB</a:t>
            </a:r>
            <a:r>
              <a:rPr lang="it-IT"/>
              <a:t> = - </a:t>
            </a:r>
            <a:r>
              <a:rPr lang="it-IT" b="1"/>
              <a:t>F</a:t>
            </a:r>
            <a:r>
              <a:rPr lang="it-IT" baseline="-25000"/>
              <a:t>BA</a:t>
            </a:r>
          </a:p>
        </p:txBody>
      </p:sp>
      <p:sp>
        <p:nvSpPr>
          <p:cNvPr id="276486" name="Text Box 6"/>
          <p:cNvSpPr txBox="1">
            <a:spLocks noChangeArrowheads="1"/>
          </p:cNvSpPr>
          <p:nvPr/>
        </p:nvSpPr>
        <p:spPr bwMode="auto">
          <a:xfrm>
            <a:off x="395288" y="2708275"/>
            <a:ext cx="311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le coppie di forze del III </a:t>
            </a:r>
          </a:p>
          <a:p>
            <a:r>
              <a:rPr lang="it-IT">
                <a:solidFill>
                  <a:srgbClr val="008000"/>
                </a:solidFill>
              </a:rPr>
              <a:t>principio sono applicate </a:t>
            </a:r>
          </a:p>
          <a:p>
            <a:r>
              <a:rPr lang="it-IT">
                <a:solidFill>
                  <a:srgbClr val="008000"/>
                </a:solidFill>
              </a:rPr>
              <a:t>a corpi diversi</a:t>
            </a:r>
          </a:p>
          <a:p>
            <a:r>
              <a:rPr lang="it-IT" b="1">
                <a:solidFill>
                  <a:srgbClr val="008000"/>
                </a:solidFill>
              </a:rPr>
              <a:t>P</a:t>
            </a:r>
            <a:r>
              <a:rPr lang="it-IT">
                <a:solidFill>
                  <a:srgbClr val="008000"/>
                </a:solidFill>
              </a:rPr>
              <a:t> + (-</a:t>
            </a:r>
            <a:r>
              <a:rPr lang="it-IT" b="1">
                <a:solidFill>
                  <a:srgbClr val="008000"/>
                </a:solidFill>
              </a:rPr>
              <a:t>P</a:t>
            </a:r>
            <a:r>
              <a:rPr lang="it-IT">
                <a:solidFill>
                  <a:srgbClr val="008000"/>
                </a:solidFill>
              </a:rPr>
              <a:t>) =0</a:t>
            </a:r>
          </a:p>
          <a:p>
            <a:r>
              <a:rPr lang="it-IT" b="1">
                <a:solidFill>
                  <a:srgbClr val="008000"/>
                </a:solidFill>
              </a:rPr>
              <a:t>N</a:t>
            </a:r>
            <a:r>
              <a:rPr lang="it-IT">
                <a:solidFill>
                  <a:srgbClr val="008000"/>
                </a:solidFill>
              </a:rPr>
              <a:t> + </a:t>
            </a:r>
            <a:r>
              <a:rPr lang="it-IT" b="1">
                <a:solidFill>
                  <a:srgbClr val="008000"/>
                </a:solidFill>
              </a:rPr>
              <a:t>N’</a:t>
            </a:r>
            <a:r>
              <a:rPr lang="it-IT">
                <a:solidFill>
                  <a:srgbClr val="008000"/>
                </a:solidFill>
              </a:rPr>
              <a:t> = 0</a:t>
            </a:r>
          </a:p>
          <a:p>
            <a:endParaRPr lang="it-IT">
              <a:solidFill>
                <a:srgbClr val="008000"/>
              </a:solidFill>
            </a:endParaRPr>
          </a:p>
          <a:p>
            <a:r>
              <a:rPr lang="it-IT">
                <a:solidFill>
                  <a:srgbClr val="CC3300"/>
                </a:solidFill>
              </a:rPr>
              <a:t>la spinta </a:t>
            </a:r>
            <a:r>
              <a:rPr lang="it-IT" b="1">
                <a:solidFill>
                  <a:srgbClr val="CC3300"/>
                </a:solidFill>
              </a:rPr>
              <a:t>N’</a:t>
            </a:r>
            <a:r>
              <a:rPr lang="it-IT">
                <a:solidFill>
                  <a:srgbClr val="CC3300"/>
                </a:solidFill>
              </a:rPr>
              <a:t> sul sostegno</a:t>
            </a:r>
          </a:p>
          <a:p>
            <a:r>
              <a:rPr lang="it-IT">
                <a:solidFill>
                  <a:srgbClr val="CC3300"/>
                </a:solidFill>
              </a:rPr>
              <a:t>è dovuta a </a:t>
            </a:r>
            <a:r>
              <a:rPr lang="it-IT" b="1">
                <a:solidFill>
                  <a:srgbClr val="CC3300"/>
                </a:solidFill>
              </a:rPr>
              <a:t>P</a:t>
            </a:r>
            <a:r>
              <a:rPr lang="it-IT">
                <a:solidFill>
                  <a:srgbClr val="CC3300"/>
                </a:solidFill>
              </a:rPr>
              <a:t> e lo uguaglia</a:t>
            </a:r>
          </a:p>
          <a:p>
            <a:r>
              <a:rPr lang="it-IT">
                <a:solidFill>
                  <a:srgbClr val="CC3300"/>
                </a:solidFill>
              </a:rPr>
              <a:t>=&gt; </a:t>
            </a:r>
            <a:r>
              <a:rPr lang="it-IT" b="1">
                <a:solidFill>
                  <a:srgbClr val="CC3300"/>
                </a:solidFill>
              </a:rPr>
              <a:t>P</a:t>
            </a:r>
            <a:r>
              <a:rPr lang="it-IT">
                <a:solidFill>
                  <a:srgbClr val="CC3300"/>
                </a:solidFill>
              </a:rPr>
              <a:t> + </a:t>
            </a:r>
            <a:r>
              <a:rPr lang="it-IT" b="1">
                <a:solidFill>
                  <a:srgbClr val="CC3300"/>
                </a:solidFill>
              </a:rPr>
              <a:t>N</a:t>
            </a:r>
            <a:r>
              <a:rPr lang="it-IT">
                <a:solidFill>
                  <a:srgbClr val="CC3300"/>
                </a:solidFill>
              </a:rPr>
              <a:t> = 0</a:t>
            </a:r>
          </a:p>
        </p:txBody>
      </p:sp>
      <p:sp>
        <p:nvSpPr>
          <p:cNvPr id="276487" name="Text Box 7"/>
          <p:cNvSpPr txBox="1">
            <a:spLocks noChangeArrowheads="1"/>
          </p:cNvSpPr>
          <p:nvPr/>
        </p:nvSpPr>
        <p:spPr bwMode="auto">
          <a:xfrm>
            <a:off x="323850" y="5661025"/>
            <a:ext cx="3829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 vincolo ideale può equilibrare</a:t>
            </a:r>
          </a:p>
          <a:p>
            <a:r>
              <a:rPr lang="it-IT">
                <a:sym typeface="Symbol" pitchFamily="18" charset="2"/>
              </a:rPr>
              <a:t> </a:t>
            </a:r>
            <a:r>
              <a:rPr lang="it-IT" b="1">
                <a:sym typeface="Symbol" pitchFamily="18" charset="2"/>
              </a:rPr>
              <a:t>P</a:t>
            </a:r>
            <a:r>
              <a:rPr lang="it-IT">
                <a:sym typeface="Symbol" pitchFamily="18" charset="2"/>
              </a:rPr>
              <a:t>, un vincolo reale no</a:t>
            </a:r>
          </a:p>
        </p:txBody>
      </p:sp>
      <p:sp>
        <p:nvSpPr>
          <p:cNvPr id="276488" name="Text Box 8"/>
          <p:cNvSpPr txBox="1">
            <a:spLocks noChangeArrowheads="1"/>
          </p:cNvSpPr>
          <p:nvPr/>
        </p:nvSpPr>
        <p:spPr bwMode="auto">
          <a:xfrm>
            <a:off x="6372225" y="5275263"/>
            <a:ext cx="2747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a:t>
            </a:r>
          </a:p>
          <a:p>
            <a:r>
              <a:rPr lang="it-IT"/>
              <a:t>la terra!)</a:t>
            </a:r>
          </a:p>
        </p:txBody>
      </p:sp>
      <p:sp>
        <p:nvSpPr>
          <p:cNvPr id="276490" name="Text Box 10"/>
          <p:cNvSpPr txBox="1">
            <a:spLocks noChangeArrowheads="1"/>
          </p:cNvSpPr>
          <p:nvPr/>
        </p:nvSpPr>
        <p:spPr bwMode="auto">
          <a:xfrm>
            <a:off x="7164388" y="285273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4496DA61-F648-44E2-BE77-E693B4AB75AA}" type="slidenum">
              <a:rPr lang="en-US"/>
              <a:pPr/>
              <a:t>56</a:t>
            </a:fld>
            <a:endParaRPr lang="en-US"/>
          </a:p>
        </p:txBody>
      </p:sp>
      <p:sp>
        <p:nvSpPr>
          <p:cNvPr id="277506" name="Rectangle 2"/>
          <p:cNvSpPr>
            <a:spLocks noGrp="1" noChangeArrowheads="1"/>
          </p:cNvSpPr>
          <p:nvPr>
            <p:ph type="title"/>
          </p:nvPr>
        </p:nvSpPr>
        <p:spPr/>
        <p:txBody>
          <a:bodyPr/>
          <a:lstStyle/>
          <a:p>
            <a:r>
              <a:rPr lang="it-IT" sz="2800"/>
              <a:t>III principio e forze di contatto (4)</a:t>
            </a:r>
          </a:p>
        </p:txBody>
      </p:sp>
      <p:pic>
        <p:nvPicPr>
          <p:cNvPr id="277508" name="Picture 4" descr="img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388" y="1771650"/>
            <a:ext cx="6245225" cy="3313113"/>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p:cNvSpPr txBox="1">
            <a:spLocks noChangeArrowheads="1"/>
          </p:cNvSpPr>
          <p:nvPr/>
        </p:nvSpPr>
        <p:spPr bwMode="auto">
          <a:xfrm>
            <a:off x="2195513" y="4076700"/>
            <a:ext cx="2079625"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a:p>
            <a:endParaRPr lang="it-IT"/>
          </a:p>
        </p:txBody>
      </p:sp>
      <p:sp>
        <p:nvSpPr>
          <p:cNvPr id="277510" name="Text Box 6"/>
          <p:cNvSpPr txBox="1">
            <a:spLocks noChangeArrowheads="1"/>
          </p:cNvSpPr>
          <p:nvPr/>
        </p:nvSpPr>
        <p:spPr bwMode="auto">
          <a:xfrm>
            <a:off x="250825" y="38608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eq. di moto </a:t>
            </a:r>
          </a:p>
          <a:p>
            <a:r>
              <a:rPr lang="it-IT">
                <a:solidFill>
                  <a:srgbClr val="008000"/>
                </a:solidFill>
              </a:rPr>
              <a:t>in assenza </a:t>
            </a:r>
          </a:p>
          <a:p>
            <a:r>
              <a:rPr lang="it-IT">
                <a:solidFill>
                  <a:srgbClr val="008000"/>
                </a:solidFill>
              </a:rPr>
              <a:t>di attrito</a:t>
            </a:r>
          </a:p>
        </p:txBody>
      </p:sp>
      <p:sp>
        <p:nvSpPr>
          <p:cNvPr id="277511" name="Text Box 7"/>
          <p:cNvSpPr txBox="1">
            <a:spLocks noChangeArrowheads="1"/>
          </p:cNvSpPr>
          <p:nvPr/>
        </p:nvSpPr>
        <p:spPr bwMode="auto">
          <a:xfrm>
            <a:off x="7092950"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N</a:t>
            </a:r>
            <a:r>
              <a:rPr lang="it-IT"/>
              <a:t> + </a:t>
            </a:r>
            <a:r>
              <a:rPr lang="it-IT" b="1"/>
              <a:t>N’</a:t>
            </a:r>
            <a:r>
              <a:rPr lang="it-IT"/>
              <a:t> = 0</a:t>
            </a:r>
          </a:p>
        </p:txBody>
      </p:sp>
      <p:sp>
        <p:nvSpPr>
          <p:cNvPr id="277512" name="Text Box 8"/>
          <p:cNvSpPr txBox="1">
            <a:spLocks noChangeArrowheads="1"/>
          </p:cNvSpPr>
          <p:nvPr/>
        </p:nvSpPr>
        <p:spPr bwMode="auto">
          <a:xfrm>
            <a:off x="6011863" y="4797425"/>
            <a:ext cx="2933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assenza di attrito non </a:t>
            </a:r>
          </a:p>
          <a:p>
            <a:r>
              <a:rPr lang="it-IT">
                <a:solidFill>
                  <a:srgbClr val="CC3300"/>
                </a:solidFill>
              </a:rPr>
              <a:t>vi può essere equilibrio:</a:t>
            </a:r>
          </a:p>
          <a:p>
            <a:r>
              <a:rPr lang="it-IT">
                <a:solidFill>
                  <a:srgbClr val="CC3300"/>
                </a:solidFill>
              </a:rPr>
              <a:t>la componente Psin</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non è equilibrata</a:t>
            </a:r>
            <a:r>
              <a:rPr lang="it-IT"/>
              <a:t> </a:t>
            </a:r>
          </a:p>
        </p:txBody>
      </p:sp>
      <p:sp>
        <p:nvSpPr>
          <p:cNvPr id="277513" name="Text Box 9"/>
          <p:cNvSpPr txBox="1">
            <a:spLocks noChangeArrowheads="1"/>
          </p:cNvSpPr>
          <p:nvPr/>
        </p:nvSpPr>
        <p:spPr bwMode="auto">
          <a:xfrm>
            <a:off x="519113" y="5080000"/>
            <a:ext cx="273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la componente Pcos</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è equilibrata dalla </a:t>
            </a:r>
          </a:p>
          <a:p>
            <a:r>
              <a:rPr lang="it-IT">
                <a:solidFill>
                  <a:srgbClr val="CC3300"/>
                </a:solidFill>
                <a:cs typeface="Arial" pitchFamily="34" charset="0"/>
              </a:rPr>
              <a:t>reazione vincolare N</a:t>
            </a:r>
          </a:p>
          <a:p>
            <a:r>
              <a:rPr lang="it-IT">
                <a:solidFill>
                  <a:srgbClr val="CC3300"/>
                </a:solidFill>
                <a:cs typeface="Arial" pitchFamily="34" charset="0"/>
              </a:rPr>
              <a:t>(non c’è moto ┴ al p.i.)</a:t>
            </a:r>
            <a:endParaRPr lang="el-GR">
              <a:solidFill>
                <a:srgbClr val="CC3300"/>
              </a:solidFill>
              <a:cs typeface="Arial" pitchFamily="34" charset="0"/>
            </a:endParaRPr>
          </a:p>
        </p:txBody>
      </p:sp>
      <p:sp>
        <p:nvSpPr>
          <p:cNvPr id="277515" name="Text Box 11"/>
          <p:cNvSpPr txBox="1">
            <a:spLocks noChangeArrowheads="1"/>
          </p:cNvSpPr>
          <p:nvPr/>
        </p:nvSpPr>
        <p:spPr bwMode="auto">
          <a:xfrm>
            <a:off x="6099175" y="4603750"/>
            <a:ext cx="279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900"/>
              <a:t>   </a:t>
            </a:r>
          </a:p>
        </p:txBody>
      </p:sp>
      <p:sp>
        <p:nvSpPr>
          <p:cNvPr id="277516" name="Text Box 12"/>
          <p:cNvSpPr txBox="1">
            <a:spLocks noChangeArrowheads="1"/>
          </p:cNvSpPr>
          <p:nvPr/>
        </p:nvSpPr>
        <p:spPr bwMode="auto">
          <a:xfrm>
            <a:off x="395288" y="1341438"/>
            <a:ext cx="3529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piano inclinato: scompongo </a:t>
            </a:r>
            <a:r>
              <a:rPr lang="it-IT" b="1"/>
              <a:t>P</a:t>
            </a:r>
            <a:r>
              <a:rPr lang="it-IT"/>
              <a:t> // (Psin</a:t>
            </a:r>
            <a:r>
              <a:rPr lang="el-GR">
                <a:cs typeface="Arial" pitchFamily="34" charset="0"/>
              </a:rPr>
              <a:t>θ</a:t>
            </a:r>
            <a:r>
              <a:rPr lang="it-IT">
                <a:cs typeface="Arial" pitchFamily="34" charset="0"/>
              </a:rPr>
              <a:t>) e ┴ (Pcos</a:t>
            </a:r>
            <a:r>
              <a:rPr lang="el-GR">
                <a:cs typeface="Arial" pitchFamily="34" charset="0"/>
              </a:rPr>
              <a:t>θ</a:t>
            </a:r>
            <a:r>
              <a:rPr lang="it-IT">
                <a:cs typeface="Arial" pitchFamily="34" charset="0"/>
              </a:rPr>
              <a:t>) al p.i.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619551A4-7528-471F-B542-4AF0BF53DB0E}" type="slidenum">
              <a:rPr lang="en-US"/>
              <a:pPr/>
              <a:t>57</a:t>
            </a:fld>
            <a:endParaRPr lang="en-US"/>
          </a:p>
        </p:txBody>
      </p:sp>
      <p:sp>
        <p:nvSpPr>
          <p:cNvPr id="278530" name="Rectangle 2"/>
          <p:cNvSpPr>
            <a:spLocks noGrp="1" noChangeArrowheads="1"/>
          </p:cNvSpPr>
          <p:nvPr>
            <p:ph type="title"/>
          </p:nvPr>
        </p:nvSpPr>
        <p:spPr/>
        <p:txBody>
          <a:bodyPr/>
          <a:lstStyle/>
          <a:p>
            <a:r>
              <a:rPr lang="it-IT" sz="2800"/>
              <a:t>III principio e forze di contatto (5)</a:t>
            </a:r>
          </a:p>
        </p:txBody>
      </p:sp>
      <p:pic>
        <p:nvPicPr>
          <p:cNvPr id="278532" name="Picture 4" descr="img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63" y="1416050"/>
            <a:ext cx="5553075" cy="40259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Text Box 5"/>
          <p:cNvSpPr txBox="1">
            <a:spLocks noChangeArrowheads="1"/>
          </p:cNvSpPr>
          <p:nvPr/>
        </p:nvSpPr>
        <p:spPr bwMode="auto">
          <a:xfrm>
            <a:off x="4408488" y="4719638"/>
            <a:ext cx="369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la terra!)</a:t>
            </a:r>
          </a:p>
        </p:txBody>
      </p:sp>
      <p:sp>
        <p:nvSpPr>
          <p:cNvPr id="278534" name="Text Box 6"/>
          <p:cNvSpPr txBox="1">
            <a:spLocks noChangeArrowheads="1"/>
          </p:cNvSpPr>
          <p:nvPr/>
        </p:nvSpPr>
        <p:spPr bwMode="auto">
          <a:xfrm>
            <a:off x="4695825" y="2198688"/>
            <a:ext cx="3906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T’</a:t>
            </a:r>
            <a:r>
              <a:rPr lang="it-IT"/>
              <a:t> tensione della fune, del filo </a:t>
            </a:r>
          </a:p>
          <a:p>
            <a:r>
              <a:rPr lang="it-IT"/>
              <a:t>(</a:t>
            </a:r>
            <a:r>
              <a:rPr lang="it-IT" b="1"/>
              <a:t>T</a:t>
            </a:r>
            <a:r>
              <a:rPr lang="it-IT"/>
              <a:t> agisce sulla sfera di massa m)</a:t>
            </a:r>
          </a:p>
        </p:txBody>
      </p:sp>
      <p:sp>
        <p:nvSpPr>
          <p:cNvPr id="278535" name="Text Box 7"/>
          <p:cNvSpPr txBox="1">
            <a:spLocks noChangeArrowheads="1"/>
          </p:cNvSpPr>
          <p:nvPr/>
        </p:nvSpPr>
        <p:spPr bwMode="auto">
          <a:xfrm>
            <a:off x="395288"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T</a:t>
            </a:r>
            <a:r>
              <a:rPr lang="it-IT"/>
              <a:t> + </a:t>
            </a:r>
            <a:r>
              <a:rPr lang="it-IT" b="1"/>
              <a:t>T’</a:t>
            </a:r>
            <a:r>
              <a:rPr lang="it-IT"/>
              <a:t> = 0</a:t>
            </a:r>
          </a:p>
        </p:txBody>
      </p:sp>
      <p:sp>
        <p:nvSpPr>
          <p:cNvPr id="278537" name="Text Box 9"/>
          <p:cNvSpPr txBox="1">
            <a:spLocks noChangeArrowheads="1"/>
          </p:cNvSpPr>
          <p:nvPr/>
        </p:nvSpPr>
        <p:spPr bwMode="auto">
          <a:xfrm>
            <a:off x="323850" y="5084763"/>
            <a:ext cx="345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un filo (fune)  ideale può</a:t>
            </a:r>
          </a:p>
          <a:p>
            <a:r>
              <a:rPr lang="it-IT">
                <a:solidFill>
                  <a:srgbClr val="CC3300"/>
                </a:solidFill>
              </a:rPr>
              <a:t>sostenere </a:t>
            </a:r>
            <a:r>
              <a:rPr lang="it-IT">
                <a:solidFill>
                  <a:srgbClr val="CC3300"/>
                </a:solidFill>
                <a:sym typeface="Symbol" pitchFamily="18" charset="2"/>
              </a:rPr>
              <a:t> </a:t>
            </a:r>
            <a:r>
              <a:rPr lang="it-IT" b="1">
                <a:solidFill>
                  <a:srgbClr val="CC3300"/>
                </a:solidFill>
                <a:sym typeface="Symbol" pitchFamily="18" charset="2"/>
              </a:rPr>
              <a:t>P</a:t>
            </a:r>
            <a:r>
              <a:rPr lang="it-IT">
                <a:solidFill>
                  <a:srgbClr val="CC3300"/>
                </a:solidFill>
                <a:sym typeface="Symbol" pitchFamily="18" charset="2"/>
              </a:rPr>
              <a:t>, un filo (fune)</a:t>
            </a:r>
          </a:p>
          <a:p>
            <a:r>
              <a:rPr lang="it-IT">
                <a:solidFill>
                  <a:srgbClr val="CC3300"/>
                </a:solidFill>
                <a:sym typeface="Symbol" pitchFamily="18" charset="2"/>
              </a:rPr>
              <a:t>reale sosterrà un carico max,</a:t>
            </a:r>
          </a:p>
          <a:p>
            <a:r>
              <a:rPr lang="it-IT">
                <a:solidFill>
                  <a:srgbClr val="CC3300"/>
                </a:solidFill>
                <a:sym typeface="Symbol" pitchFamily="18" charset="2"/>
              </a:rPr>
              <a:t>oltre si spezza</a:t>
            </a:r>
          </a:p>
        </p:txBody>
      </p:sp>
      <p:sp>
        <p:nvSpPr>
          <p:cNvPr id="278538" name="Text Box 10"/>
          <p:cNvSpPr txBox="1">
            <a:spLocks noChangeArrowheads="1"/>
          </p:cNvSpPr>
          <p:nvPr/>
        </p:nvSpPr>
        <p:spPr bwMode="auto">
          <a:xfrm>
            <a:off x="7019925" y="1125538"/>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hlink"/>
                </a:solidFill>
              </a:rPr>
              <a:t>(NB di massa</a:t>
            </a:r>
          </a:p>
          <a:p>
            <a:r>
              <a:rPr lang="it-IT">
                <a:solidFill>
                  <a:schemeClr val="hlink"/>
                </a:solidFill>
              </a:rPr>
              <a:t>trascurabile)</a:t>
            </a:r>
          </a:p>
        </p:txBody>
      </p:sp>
      <p:sp>
        <p:nvSpPr>
          <p:cNvPr id="278539" name="Line 11"/>
          <p:cNvSpPr>
            <a:spLocks noChangeShapeType="1"/>
          </p:cNvSpPr>
          <p:nvPr/>
        </p:nvSpPr>
        <p:spPr bwMode="auto">
          <a:xfrm flipH="1">
            <a:off x="5580063" y="1341438"/>
            <a:ext cx="143986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0" name="Line 12"/>
          <p:cNvSpPr>
            <a:spLocks noChangeShapeType="1"/>
          </p:cNvSpPr>
          <p:nvPr/>
        </p:nvSpPr>
        <p:spPr bwMode="auto">
          <a:xfrm flipH="1">
            <a:off x="6588125" y="1412875"/>
            <a:ext cx="504825"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1" name="Text Box 13"/>
          <p:cNvSpPr txBox="1">
            <a:spLocks noChangeArrowheads="1"/>
          </p:cNvSpPr>
          <p:nvPr/>
        </p:nvSpPr>
        <p:spPr bwMode="auto">
          <a:xfrm>
            <a:off x="6588125" y="3933825"/>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18C0B68C-6540-4032-9663-E8828C066034}" type="slidenum">
              <a:rPr lang="en-US"/>
              <a:pPr/>
              <a:t>58</a:t>
            </a:fld>
            <a:endParaRPr lang="en-US"/>
          </a:p>
        </p:txBody>
      </p:sp>
      <p:pic>
        <p:nvPicPr>
          <p:cNvPr id="289797" name="Picture 5" descr="img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73463"/>
            <a:ext cx="2647950" cy="2351087"/>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img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4076700"/>
            <a:ext cx="3970337" cy="2008188"/>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body" idx="1"/>
          </p:nvPr>
        </p:nvSpPr>
        <p:spPr>
          <a:xfrm>
            <a:off x="468313" y="1196975"/>
            <a:ext cx="8229600" cy="4784725"/>
          </a:xfrm>
        </p:spPr>
        <p:txBody>
          <a:bodyPr/>
          <a:lstStyle/>
          <a:p>
            <a:r>
              <a:rPr lang="it-IT" sz="2400"/>
              <a:t>dati due corpi A e B che interagiscono: azione e reazione uguale e contraria </a:t>
            </a:r>
            <a:r>
              <a:rPr lang="it-IT" sz="2400" b="1"/>
              <a:t>F</a:t>
            </a:r>
            <a:r>
              <a:rPr lang="it-IT" sz="2400" baseline="-25000"/>
              <a:t>AB</a:t>
            </a:r>
            <a:r>
              <a:rPr lang="it-IT" sz="2400"/>
              <a:t> = - </a:t>
            </a:r>
            <a:r>
              <a:rPr lang="it-IT" sz="2400" b="1"/>
              <a:t>F</a:t>
            </a:r>
            <a:r>
              <a:rPr lang="it-IT" sz="2400" baseline="-25000"/>
              <a:t>BA</a:t>
            </a:r>
          </a:p>
          <a:p>
            <a:r>
              <a:rPr lang="it-IT" sz="2400"/>
              <a:t>ad es. blocchi di partenza: aumentano la spinta nella direzione del moto</a:t>
            </a:r>
            <a:endParaRPr lang="it-IT" sz="2800"/>
          </a:p>
          <a:p>
            <a:r>
              <a:rPr lang="it-IT" sz="2400"/>
              <a:t>altro es. locomozione di animali: spinta sul mezzo circostante (suolo, acqua, aria)</a:t>
            </a:r>
          </a:p>
          <a:p>
            <a:pPr>
              <a:buFontTx/>
              <a:buNone/>
            </a:pPr>
            <a:endParaRPr lang="it-IT" sz="2400"/>
          </a:p>
          <a:p>
            <a:pPr>
              <a:buFontTx/>
              <a:buNone/>
            </a:pPr>
            <a:r>
              <a:rPr lang="it-IT" sz="2400"/>
              <a:t>     </a:t>
            </a:r>
            <a:r>
              <a:rPr lang="it-IT" sz="2400" b="1"/>
              <a:t> F</a:t>
            </a:r>
            <a:r>
              <a:rPr lang="it-IT" sz="2400"/>
              <a:t> + </a:t>
            </a:r>
            <a:r>
              <a:rPr lang="it-IT" sz="2400" b="1"/>
              <a:t>R</a:t>
            </a:r>
            <a:r>
              <a:rPr lang="it-IT" sz="2400"/>
              <a:t> = 0                              </a:t>
            </a:r>
            <a:r>
              <a:rPr lang="it-IT" sz="2400" b="1"/>
              <a:t>F</a:t>
            </a:r>
            <a:r>
              <a:rPr lang="it-IT" sz="2400" baseline="-25000"/>
              <a:t>i</a:t>
            </a:r>
            <a:r>
              <a:rPr lang="it-IT" sz="2400"/>
              <a:t> + </a:t>
            </a:r>
            <a:r>
              <a:rPr lang="it-IT" sz="2400" b="1"/>
              <a:t>R</a:t>
            </a:r>
            <a:r>
              <a:rPr lang="it-IT" sz="2400" baseline="-25000"/>
              <a:t>i</a:t>
            </a:r>
            <a:r>
              <a:rPr lang="it-IT" sz="2400"/>
              <a:t> = 0</a:t>
            </a:r>
          </a:p>
        </p:txBody>
      </p:sp>
      <p:sp>
        <p:nvSpPr>
          <p:cNvPr id="289794" name="Rectangle 2"/>
          <p:cNvSpPr>
            <a:spLocks noGrp="1" noChangeArrowheads="1"/>
          </p:cNvSpPr>
          <p:nvPr>
            <p:ph type="title"/>
          </p:nvPr>
        </p:nvSpPr>
        <p:spPr/>
        <p:txBody>
          <a:bodyPr/>
          <a:lstStyle/>
          <a:p>
            <a:r>
              <a:rPr lang="it-IT" sz="2800" dirty="0"/>
              <a:t>III principio e sistemi </a:t>
            </a:r>
            <a:r>
              <a:rPr lang="it-IT" sz="2800" dirty="0" smtClean="0"/>
              <a:t>propulsori(*)</a:t>
            </a:r>
            <a:endParaRPr lang="it-IT" sz="2800" dirty="0"/>
          </a:p>
        </p:txBody>
      </p:sp>
      <p:sp>
        <p:nvSpPr>
          <p:cNvPr id="2" name="TextBox 1"/>
          <p:cNvSpPr txBox="1"/>
          <p:nvPr/>
        </p:nvSpPr>
        <p:spPr>
          <a:xfrm>
            <a:off x="457314" y="6254446"/>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69B81EB5-215B-4AB5-A424-1FA5FEA93109}" type="slidenum">
              <a:rPr lang="en-US"/>
              <a:pPr/>
              <a:t>59</a:t>
            </a:fld>
            <a:endParaRPr lang="en-US"/>
          </a:p>
        </p:txBody>
      </p:sp>
      <p:sp>
        <p:nvSpPr>
          <p:cNvPr id="292866" name="Rectangle 2"/>
          <p:cNvSpPr>
            <a:spLocks noGrp="1" noChangeArrowheads="1"/>
          </p:cNvSpPr>
          <p:nvPr>
            <p:ph type="title"/>
          </p:nvPr>
        </p:nvSpPr>
        <p:spPr/>
        <p:txBody>
          <a:bodyPr/>
          <a:lstStyle/>
          <a:p>
            <a:r>
              <a:rPr lang="it-IT" sz="2800" dirty="0"/>
              <a:t>III principio e moti </a:t>
            </a:r>
            <a:r>
              <a:rPr lang="it-IT" sz="2800" dirty="0" smtClean="0"/>
              <a:t>curvilinei(**)</a:t>
            </a:r>
            <a:endParaRPr lang="it-IT" sz="2800" dirty="0"/>
          </a:p>
        </p:txBody>
      </p:sp>
      <p:sp>
        <p:nvSpPr>
          <p:cNvPr id="292867" name="Rectangle 3"/>
          <p:cNvSpPr>
            <a:spLocks noGrp="1" noChangeArrowheads="1"/>
          </p:cNvSpPr>
          <p:nvPr>
            <p:ph type="body" idx="1"/>
          </p:nvPr>
        </p:nvSpPr>
        <p:spPr>
          <a:xfrm>
            <a:off x="250825" y="1268413"/>
            <a:ext cx="8447088" cy="4784725"/>
          </a:xfrm>
        </p:spPr>
        <p:txBody>
          <a:bodyPr/>
          <a:lstStyle/>
          <a:p>
            <a:r>
              <a:rPr lang="it-IT" sz="2400"/>
              <a:t>consideriamo un moto curvilineo (variazione di </a:t>
            </a:r>
            <a:r>
              <a:rPr lang="it-IT" sz="2400" b="1"/>
              <a:t>v</a:t>
            </a:r>
            <a:r>
              <a:rPr lang="it-IT" sz="2400"/>
              <a:t> in direzione e verso) </a:t>
            </a:r>
            <a:r>
              <a:rPr lang="it-IT" sz="2400">
                <a:solidFill>
                  <a:srgbClr val="FF3300"/>
                </a:solidFill>
              </a:rPr>
              <a:t>assumendo trascurabile l’attrito</a:t>
            </a:r>
          </a:p>
          <a:p>
            <a:r>
              <a:rPr lang="it-IT" sz="2400"/>
              <a:t>la forza centripeta deve</a:t>
            </a:r>
            <a:r>
              <a:rPr lang="it-IT" sz="2400">
                <a:solidFill>
                  <a:srgbClr val="CC3300"/>
                </a:solidFill>
              </a:rPr>
              <a:t>(*)</a:t>
            </a:r>
            <a:r>
              <a:rPr lang="it-IT" sz="2400"/>
              <a:t> </a:t>
            </a:r>
          </a:p>
          <a:p>
            <a:pPr>
              <a:buFontTx/>
              <a:buNone/>
            </a:pPr>
            <a:r>
              <a:rPr lang="it-IT" sz="2400"/>
              <a:t>	essere </a:t>
            </a:r>
            <a:r>
              <a:rPr lang="it-IT" sz="2400">
                <a:solidFill>
                  <a:srgbClr val="FF3300"/>
                </a:solidFill>
              </a:rPr>
              <a:t>quindi</a:t>
            </a:r>
            <a:r>
              <a:rPr lang="it-IT" sz="2400"/>
              <a:t> fornita dalla </a:t>
            </a:r>
          </a:p>
          <a:p>
            <a:pPr>
              <a:buFontTx/>
              <a:buNone/>
            </a:pPr>
            <a:r>
              <a:rPr lang="it-IT" sz="2400"/>
              <a:t>	reazione della curva </a:t>
            </a:r>
          </a:p>
          <a:p>
            <a:pPr>
              <a:buFontTx/>
              <a:buNone/>
            </a:pPr>
            <a:r>
              <a:rPr lang="it-IT" sz="2400"/>
              <a:t>	sopraelevata di raggio R</a:t>
            </a:r>
          </a:p>
          <a:p>
            <a:pPr>
              <a:buFontTx/>
              <a:buNone/>
            </a:pPr>
            <a:r>
              <a:rPr lang="it-IT" sz="2400"/>
              <a:t>	F</a:t>
            </a:r>
            <a:r>
              <a:rPr lang="it-IT" sz="2400" baseline="-25000"/>
              <a:t>c</a:t>
            </a:r>
            <a:r>
              <a:rPr lang="it-IT" sz="2400"/>
              <a:t> = mv</a:t>
            </a:r>
            <a:r>
              <a:rPr lang="it-IT" sz="2400" baseline="30000"/>
              <a:t>2</a:t>
            </a:r>
            <a:r>
              <a:rPr lang="it-IT" sz="2400"/>
              <a:t>/R = N’’ = Nsin</a:t>
            </a:r>
            <a:r>
              <a:rPr lang="el-GR" sz="2400">
                <a:cs typeface="Arial" pitchFamily="34" charset="0"/>
              </a:rPr>
              <a:t>α</a:t>
            </a:r>
            <a:r>
              <a:rPr lang="it-IT" sz="2400">
                <a:cs typeface="Arial" pitchFamily="34" charset="0"/>
              </a:rPr>
              <a:t> =</a:t>
            </a:r>
          </a:p>
          <a:p>
            <a:pPr>
              <a:buFontTx/>
              <a:buNone/>
            </a:pPr>
            <a:r>
              <a:rPr lang="it-IT" sz="2400">
                <a:cs typeface="Arial" pitchFamily="34" charset="0"/>
              </a:rPr>
              <a:t>                = N’tg</a:t>
            </a:r>
            <a:r>
              <a:rPr lang="el-GR" sz="2400">
                <a:cs typeface="Arial" pitchFamily="34" charset="0"/>
              </a:rPr>
              <a:t>α</a:t>
            </a:r>
            <a:r>
              <a:rPr lang="it-IT" sz="2400">
                <a:cs typeface="Arial" pitchFamily="34" charset="0"/>
              </a:rPr>
              <a:t> = Ptg</a:t>
            </a:r>
            <a:r>
              <a:rPr lang="el-GR" sz="2400">
                <a:cs typeface="Arial" pitchFamily="34" charset="0"/>
              </a:rPr>
              <a:t>α</a:t>
            </a:r>
            <a:endParaRPr lang="it-IT" sz="2400">
              <a:cs typeface="Arial" pitchFamily="34" charset="0"/>
            </a:endParaRPr>
          </a:p>
          <a:p>
            <a:pPr>
              <a:buFontTx/>
              <a:buNone/>
            </a:pPr>
            <a:r>
              <a:rPr lang="it-IT" sz="2400">
                <a:cs typeface="Arial" pitchFamily="34" charset="0"/>
              </a:rPr>
              <a:t>	=&gt; tg</a:t>
            </a:r>
            <a:r>
              <a:rPr lang="el-GR" sz="2400">
                <a:cs typeface="Arial" pitchFamily="34" charset="0"/>
              </a:rPr>
              <a:t>α</a:t>
            </a:r>
            <a:r>
              <a:rPr lang="it-IT" sz="2400">
                <a:cs typeface="Arial" pitchFamily="34" charset="0"/>
              </a:rPr>
              <a:t> = v</a:t>
            </a:r>
            <a:r>
              <a:rPr lang="it-IT" sz="2400" baseline="30000">
                <a:cs typeface="Arial" pitchFamily="34" charset="0"/>
              </a:rPr>
              <a:t>2</a:t>
            </a:r>
            <a:r>
              <a:rPr lang="it-IT" sz="2400">
                <a:cs typeface="Arial" pitchFamily="34" charset="0"/>
              </a:rPr>
              <a:t>/(Rg) </a:t>
            </a:r>
          </a:p>
          <a:p>
            <a:pPr>
              <a:buFontTx/>
              <a:buNone/>
            </a:pPr>
            <a:r>
              <a:rPr lang="it-IT" sz="2400">
                <a:cs typeface="Arial" pitchFamily="34" charset="0"/>
              </a:rPr>
              <a:t>	ad es. v = 50 m/s       tg</a:t>
            </a:r>
            <a:r>
              <a:rPr lang="el-GR" sz="2400">
                <a:cs typeface="Arial" pitchFamily="34" charset="0"/>
              </a:rPr>
              <a:t>α</a:t>
            </a:r>
            <a:r>
              <a:rPr lang="it-IT" sz="2400">
                <a:cs typeface="Arial" pitchFamily="34" charset="0"/>
              </a:rPr>
              <a:t> </a:t>
            </a:r>
            <a:r>
              <a:rPr lang="en-US" sz="2400">
                <a:cs typeface="Arial" pitchFamily="34" charset="0"/>
              </a:rPr>
              <a:t>~ 2500/(250∙10) ~ 1; </a:t>
            </a:r>
            <a:r>
              <a:rPr lang="el-GR" sz="2400">
                <a:cs typeface="Arial" pitchFamily="34" charset="0"/>
              </a:rPr>
              <a:t>α</a:t>
            </a:r>
            <a:r>
              <a:rPr lang="it-IT" sz="2400">
                <a:cs typeface="Arial" pitchFamily="34" charset="0"/>
              </a:rPr>
              <a:t> </a:t>
            </a:r>
            <a:r>
              <a:rPr lang="en-US" sz="2400">
                <a:cs typeface="Arial" pitchFamily="34" charset="0"/>
              </a:rPr>
              <a:t>~ 45º</a:t>
            </a:r>
            <a:r>
              <a:rPr lang="it-IT" sz="2400">
                <a:cs typeface="Arial" pitchFamily="34" charset="0"/>
              </a:rPr>
              <a:t> </a:t>
            </a:r>
          </a:p>
          <a:p>
            <a:pPr>
              <a:buFontTx/>
              <a:buNone/>
            </a:pPr>
            <a:r>
              <a:rPr lang="it-IT" sz="2400">
                <a:cs typeface="Arial" pitchFamily="34" charset="0"/>
              </a:rPr>
              <a:t>		    R = 250 m</a:t>
            </a:r>
            <a:endParaRPr lang="el-GR" sz="2400">
              <a:cs typeface="Arial" pitchFamily="34" charset="0"/>
            </a:endParaRPr>
          </a:p>
        </p:txBody>
      </p:sp>
      <p:pic>
        <p:nvPicPr>
          <p:cNvPr id="292868" name="Picture 4" descr="img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4178300" cy="2220912"/>
          </a:xfrm>
          <a:prstGeom prst="rect">
            <a:avLst/>
          </a:prstGeom>
          <a:noFill/>
          <a:extLst>
            <a:ext uri="{909E8E84-426E-40DD-AFC4-6F175D3DCCD1}">
              <a14:hiddenFill xmlns:a14="http://schemas.microsoft.com/office/drawing/2010/main">
                <a:solidFill>
                  <a:srgbClr val="FFFFFF"/>
                </a:solidFill>
              </a14:hiddenFill>
            </a:ext>
          </a:extLst>
        </p:spPr>
      </p:pic>
      <p:sp>
        <p:nvSpPr>
          <p:cNvPr id="292869" name="AutoShape 5"/>
          <p:cNvSpPr>
            <a:spLocks/>
          </p:cNvSpPr>
          <p:nvPr/>
        </p:nvSpPr>
        <p:spPr bwMode="auto">
          <a:xfrm>
            <a:off x="3203575" y="5084763"/>
            <a:ext cx="76200" cy="914400"/>
          </a:xfrm>
          <a:prstGeom prst="rightBracket">
            <a:avLst>
              <a:gd name="adj" fmla="val 10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b="1">
              <a:solidFill>
                <a:srgbClr val="CC3300"/>
              </a:solidFill>
            </a:endParaRPr>
          </a:p>
        </p:txBody>
      </p:sp>
      <p:sp>
        <p:nvSpPr>
          <p:cNvPr id="292870" name="Line 6"/>
          <p:cNvSpPr>
            <a:spLocks noChangeShapeType="1"/>
          </p:cNvSpPr>
          <p:nvPr/>
        </p:nvSpPr>
        <p:spPr bwMode="auto">
          <a:xfrm flipV="1">
            <a:off x="5940425" y="3716338"/>
            <a:ext cx="576263" cy="7921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871" name="Text Box 7"/>
          <p:cNvSpPr txBox="1">
            <a:spLocks noChangeArrowheads="1"/>
          </p:cNvSpPr>
          <p:nvPr/>
        </p:nvSpPr>
        <p:spPr bwMode="auto">
          <a:xfrm>
            <a:off x="303213" y="5943600"/>
            <a:ext cx="311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si impone che il vettore</a:t>
            </a:r>
          </a:p>
          <a:p>
            <a:r>
              <a:rPr lang="it-IT" b="1">
                <a:solidFill>
                  <a:srgbClr val="CC3300"/>
                </a:solidFill>
              </a:rPr>
              <a:t>F</a:t>
            </a:r>
            <a:r>
              <a:rPr lang="it-IT" b="1" baseline="-25000">
                <a:solidFill>
                  <a:srgbClr val="CC3300"/>
                </a:solidFill>
              </a:rPr>
              <a:t>c</a:t>
            </a:r>
            <a:r>
              <a:rPr lang="it-IT">
                <a:solidFill>
                  <a:srgbClr val="CC3300"/>
                </a:solidFill>
              </a:rPr>
              <a:t> = </a:t>
            </a:r>
            <a:r>
              <a:rPr lang="it-IT" b="1">
                <a:solidFill>
                  <a:srgbClr val="CC3300"/>
                </a:solidFill>
              </a:rPr>
              <a:t>N + P </a:t>
            </a:r>
            <a:r>
              <a:rPr lang="it-IT">
                <a:solidFill>
                  <a:srgbClr val="CC3300"/>
                </a:solidFill>
              </a:rPr>
              <a:t>sia </a:t>
            </a:r>
            <a:r>
              <a:rPr lang="it-IT">
                <a:solidFill>
                  <a:srgbClr val="CC3300"/>
                </a:solidFill>
                <a:cs typeface="Arial" pitchFamily="34" charset="0"/>
                <a:sym typeface="Wingdings" pitchFamily="2" charset="2"/>
              </a:rPr>
              <a:t>orizzontale</a:t>
            </a:r>
            <a:endParaRPr lang="it-IT">
              <a:solidFill>
                <a:srgbClr val="CC3300"/>
              </a:solidFill>
            </a:endParaRPr>
          </a:p>
        </p:txBody>
      </p:sp>
      <p:sp>
        <p:nvSpPr>
          <p:cNvPr id="2" name="TextBox 1"/>
          <p:cNvSpPr txBox="1"/>
          <p:nvPr/>
        </p:nvSpPr>
        <p:spPr>
          <a:xfrm>
            <a:off x="6228556" y="6294437"/>
            <a:ext cx="1778051"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4"/>
          <p:cNvSpPr>
            <a:spLocks noGrp="1"/>
          </p:cNvSpPr>
          <p:nvPr>
            <p:ph type="ftr" sz="quarter" idx="11"/>
          </p:nvPr>
        </p:nvSpPr>
        <p:spPr/>
        <p:txBody>
          <a:bodyPr/>
          <a:lstStyle/>
          <a:p>
            <a:r>
              <a:rPr lang="en-US" dirty="0" err="1" smtClean="0"/>
              <a:t>fln</a:t>
            </a:r>
            <a:r>
              <a:rPr lang="en-US" dirty="0" smtClean="0"/>
              <a:t> - mar 2011</a:t>
            </a:r>
            <a:endParaRPr lang="en-US" dirty="0"/>
          </a:p>
        </p:txBody>
      </p:sp>
      <p:sp>
        <p:nvSpPr>
          <p:cNvPr id="35" name="Slide Number Placeholder 5"/>
          <p:cNvSpPr>
            <a:spLocks noGrp="1"/>
          </p:cNvSpPr>
          <p:nvPr>
            <p:ph type="sldNum" sz="quarter" idx="12"/>
          </p:nvPr>
        </p:nvSpPr>
        <p:spPr/>
        <p:txBody>
          <a:bodyPr/>
          <a:lstStyle/>
          <a:p>
            <a:fld id="{D6409F11-106F-4B35-A496-9E1E575D7427}" type="slidenum">
              <a:rPr lang="en-US"/>
              <a:pPr/>
              <a:t>6</a:t>
            </a:fld>
            <a:endParaRPr lang="en-US" dirty="0"/>
          </a:p>
        </p:txBody>
      </p:sp>
      <p:sp>
        <p:nvSpPr>
          <p:cNvPr id="201778" name="Line 50"/>
          <p:cNvSpPr>
            <a:spLocks noChangeShapeType="1"/>
          </p:cNvSpPr>
          <p:nvPr/>
        </p:nvSpPr>
        <p:spPr bwMode="auto">
          <a:xfrm>
            <a:off x="2268538" y="2133600"/>
            <a:ext cx="1511300"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0" name="Rectangle 2"/>
          <p:cNvSpPr>
            <a:spLocks noGrp="1" noChangeArrowheads="1"/>
          </p:cNvSpPr>
          <p:nvPr>
            <p:ph type="title"/>
          </p:nvPr>
        </p:nvSpPr>
        <p:spPr/>
        <p:txBody>
          <a:bodyPr/>
          <a:lstStyle/>
          <a:p>
            <a:r>
              <a:rPr lang="it-IT" sz="3200"/>
              <a:t>Sistemi di riferimento, eq. oraria</a:t>
            </a:r>
          </a:p>
        </p:txBody>
      </p:sp>
      <p:sp>
        <p:nvSpPr>
          <p:cNvPr id="201731" name="Rectangle 3"/>
          <p:cNvSpPr>
            <a:spLocks noGrp="1" noChangeArrowheads="1"/>
          </p:cNvSpPr>
          <p:nvPr>
            <p:ph type="body" idx="1"/>
          </p:nvPr>
        </p:nvSpPr>
        <p:spPr>
          <a:xfrm>
            <a:off x="468313" y="1125538"/>
            <a:ext cx="8229600" cy="4784725"/>
          </a:xfrm>
        </p:spPr>
        <p:txBody>
          <a:bodyPr/>
          <a:lstStyle/>
          <a:p>
            <a:r>
              <a:rPr lang="it-IT" u="sng" dirty="0"/>
              <a:t>il moto è relativo </a:t>
            </a:r>
            <a:r>
              <a:rPr lang="it-IT" dirty="0"/>
              <a:t>=&gt; sistema di riferimento</a:t>
            </a:r>
          </a:p>
          <a:p>
            <a:endParaRPr lang="it-IT" dirty="0"/>
          </a:p>
          <a:p>
            <a:endParaRPr lang="it-IT" dirty="0"/>
          </a:p>
          <a:p>
            <a:endParaRPr lang="it-IT" dirty="0"/>
          </a:p>
          <a:p>
            <a:r>
              <a:rPr lang="it-IT" dirty="0"/>
              <a:t>spazio percorso nel tempo, </a:t>
            </a:r>
            <a:r>
              <a:rPr lang="it-IT" dirty="0" err="1"/>
              <a:t>eq</a:t>
            </a:r>
            <a:r>
              <a:rPr lang="it-IT" dirty="0"/>
              <a:t>. oraria</a:t>
            </a:r>
          </a:p>
        </p:txBody>
      </p:sp>
      <p:sp>
        <p:nvSpPr>
          <p:cNvPr id="201738" name="Text Box 10"/>
          <p:cNvSpPr txBox="1">
            <a:spLocks noChangeArrowheads="1"/>
          </p:cNvSpPr>
          <p:nvPr/>
        </p:nvSpPr>
        <p:spPr bwMode="auto">
          <a:xfrm>
            <a:off x="1908175" y="1700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a:t>
            </a:r>
          </a:p>
        </p:txBody>
      </p:sp>
      <p:sp>
        <p:nvSpPr>
          <p:cNvPr id="201741" name="Text Box 13"/>
          <p:cNvSpPr txBox="1">
            <a:spLocks noChangeArrowheads="1"/>
          </p:cNvSpPr>
          <p:nvPr/>
        </p:nvSpPr>
        <p:spPr bwMode="auto">
          <a:xfrm>
            <a:off x="2949575" y="213360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p:txBody>
      </p:sp>
      <p:sp>
        <p:nvSpPr>
          <p:cNvPr id="201743" name="Text Box 15"/>
          <p:cNvSpPr txBox="1">
            <a:spLocks noChangeArrowheads="1"/>
          </p:cNvSpPr>
          <p:nvPr/>
        </p:nvSpPr>
        <p:spPr bwMode="auto">
          <a:xfrm>
            <a:off x="2771775" y="1916113"/>
            <a:ext cx="592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47" name="Line 19"/>
          <p:cNvSpPr>
            <a:spLocks noChangeShapeType="1"/>
          </p:cNvSpPr>
          <p:nvPr/>
        </p:nvSpPr>
        <p:spPr bwMode="auto">
          <a:xfrm flipV="1">
            <a:off x="2195513" y="4221163"/>
            <a:ext cx="0" cy="14398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8" name="Line 20"/>
          <p:cNvSpPr>
            <a:spLocks noChangeShapeType="1"/>
          </p:cNvSpPr>
          <p:nvPr/>
        </p:nvSpPr>
        <p:spPr bwMode="auto">
          <a:xfrm>
            <a:off x="1979613" y="5373688"/>
            <a:ext cx="19446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9" name="Line 21"/>
          <p:cNvSpPr>
            <a:spLocks noChangeShapeType="1"/>
          </p:cNvSpPr>
          <p:nvPr/>
        </p:nvSpPr>
        <p:spPr bwMode="auto">
          <a:xfrm flipV="1">
            <a:off x="2195513" y="4365625"/>
            <a:ext cx="15843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0" name="Text Box 22"/>
          <p:cNvSpPr txBox="1">
            <a:spLocks noChangeArrowheads="1"/>
          </p:cNvSpPr>
          <p:nvPr/>
        </p:nvSpPr>
        <p:spPr bwMode="auto">
          <a:xfrm>
            <a:off x="1258888" y="3933825"/>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201751" name="Text Box 23"/>
          <p:cNvSpPr txBox="1">
            <a:spLocks noChangeArrowheads="1"/>
          </p:cNvSpPr>
          <p:nvPr/>
        </p:nvSpPr>
        <p:spPr bwMode="auto">
          <a:xfrm>
            <a:off x="3276600" y="53006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1752" name="Text Box 24"/>
          <p:cNvSpPr txBox="1">
            <a:spLocks noChangeArrowheads="1"/>
          </p:cNvSpPr>
          <p:nvPr/>
        </p:nvSpPr>
        <p:spPr bwMode="auto">
          <a:xfrm>
            <a:off x="1908175" y="5300663"/>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201753" name="Line 25"/>
          <p:cNvSpPr>
            <a:spLocks noChangeShapeType="1"/>
          </p:cNvSpPr>
          <p:nvPr/>
        </p:nvSpPr>
        <p:spPr bwMode="auto">
          <a:xfrm>
            <a:off x="2195513" y="4508500"/>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4" name="Text Box 26"/>
          <p:cNvSpPr txBox="1">
            <a:spLocks noChangeArrowheads="1"/>
          </p:cNvSpPr>
          <p:nvPr/>
        </p:nvSpPr>
        <p:spPr bwMode="auto">
          <a:xfrm>
            <a:off x="1619250" y="4292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s(t)</a:t>
            </a:r>
          </a:p>
        </p:txBody>
      </p:sp>
      <p:sp>
        <p:nvSpPr>
          <p:cNvPr id="201755" name="Line 27"/>
          <p:cNvSpPr>
            <a:spLocks noChangeShapeType="1"/>
          </p:cNvSpPr>
          <p:nvPr/>
        </p:nvSpPr>
        <p:spPr bwMode="auto">
          <a:xfrm>
            <a:off x="3419475" y="4508500"/>
            <a:ext cx="0" cy="865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6" name="Text Box 28"/>
          <p:cNvSpPr txBox="1">
            <a:spLocks noChangeArrowheads="1"/>
          </p:cNvSpPr>
          <p:nvPr/>
        </p:nvSpPr>
        <p:spPr bwMode="auto">
          <a:xfrm>
            <a:off x="3924300" y="530066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201757" name="Text Box 29"/>
          <p:cNvSpPr txBox="1">
            <a:spLocks noChangeArrowheads="1"/>
          </p:cNvSpPr>
          <p:nvPr/>
        </p:nvSpPr>
        <p:spPr bwMode="auto">
          <a:xfrm>
            <a:off x="5219700" y="4292600"/>
            <a:ext cx="320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ci interessa la distanza </a:t>
            </a:r>
          </a:p>
          <a:p>
            <a:r>
              <a:rPr lang="it-IT">
                <a:solidFill>
                  <a:schemeClr val="accent2"/>
                </a:solidFill>
              </a:rPr>
              <a:t>percorsa in un certo tempo</a:t>
            </a:r>
          </a:p>
          <a:p>
            <a:r>
              <a:rPr lang="it-IT">
                <a:solidFill>
                  <a:schemeClr val="accent2"/>
                </a:solidFill>
              </a:rPr>
              <a:t>indipendentemente dalla </a:t>
            </a:r>
          </a:p>
          <a:p>
            <a:r>
              <a:rPr lang="it-IT">
                <a:solidFill>
                  <a:schemeClr val="accent2"/>
                </a:solidFill>
              </a:rPr>
              <a:t>direzione</a:t>
            </a:r>
          </a:p>
        </p:txBody>
      </p:sp>
      <p:sp>
        <p:nvSpPr>
          <p:cNvPr id="201733" name="Line 5"/>
          <p:cNvSpPr>
            <a:spLocks noChangeShapeType="1"/>
          </p:cNvSpPr>
          <p:nvPr/>
        </p:nvSpPr>
        <p:spPr bwMode="auto">
          <a:xfrm flipV="1">
            <a:off x="2268538" y="1700213"/>
            <a:ext cx="0" cy="1512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4" name="Line 6"/>
          <p:cNvSpPr>
            <a:spLocks noChangeShapeType="1"/>
          </p:cNvSpPr>
          <p:nvPr/>
        </p:nvSpPr>
        <p:spPr bwMode="auto">
          <a:xfrm>
            <a:off x="1979613" y="2997200"/>
            <a:ext cx="23050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5" name="Line 7"/>
          <p:cNvSpPr>
            <a:spLocks noChangeShapeType="1"/>
          </p:cNvSpPr>
          <p:nvPr/>
        </p:nvSpPr>
        <p:spPr bwMode="auto">
          <a:xfrm>
            <a:off x="2268538" y="27813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6" name="Line 8"/>
          <p:cNvSpPr>
            <a:spLocks noChangeShapeType="1"/>
          </p:cNvSpPr>
          <p:nvPr/>
        </p:nvSpPr>
        <p:spPr bwMode="auto">
          <a:xfrm>
            <a:off x="2484438"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7" name="Text Box 9"/>
          <p:cNvSpPr txBox="1">
            <a:spLocks noChangeArrowheads="1"/>
          </p:cNvSpPr>
          <p:nvPr/>
        </p:nvSpPr>
        <p:spPr bwMode="auto">
          <a:xfrm>
            <a:off x="4067175" y="2997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39" name="Text Box 11"/>
          <p:cNvSpPr txBox="1">
            <a:spLocks noChangeArrowheads="1"/>
          </p:cNvSpPr>
          <p:nvPr/>
        </p:nvSpPr>
        <p:spPr bwMode="auto">
          <a:xfrm>
            <a:off x="1979613" y="29241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1740" name="Line 12"/>
          <p:cNvSpPr>
            <a:spLocks noChangeShapeType="1"/>
          </p:cNvSpPr>
          <p:nvPr/>
        </p:nvSpPr>
        <p:spPr bwMode="auto">
          <a:xfrm flipV="1">
            <a:off x="1908175" y="2060575"/>
            <a:ext cx="22320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Line 14"/>
          <p:cNvSpPr>
            <a:spLocks noChangeShapeType="1"/>
          </p:cNvSpPr>
          <p:nvPr/>
        </p:nvSpPr>
        <p:spPr bwMode="auto">
          <a:xfrm>
            <a:off x="3132138" y="2420938"/>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Text Box 16"/>
          <p:cNvSpPr txBox="1">
            <a:spLocks noChangeArrowheads="1"/>
          </p:cNvSpPr>
          <p:nvPr/>
        </p:nvSpPr>
        <p:spPr bwMode="auto">
          <a:xfrm>
            <a:off x="2916238" y="29972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1745" name="Text Box 17"/>
          <p:cNvSpPr txBox="1">
            <a:spLocks noChangeArrowheads="1"/>
          </p:cNvSpPr>
          <p:nvPr/>
        </p:nvSpPr>
        <p:spPr bwMode="auto">
          <a:xfrm>
            <a:off x="5076825" y="1844675"/>
            <a:ext cx="3767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t>
            </a:r>
            <a:r>
              <a:rPr lang="it-IT">
                <a:solidFill>
                  <a:srgbClr val="CC3300"/>
                </a:solidFill>
              </a:rPr>
              <a:t>P occupa varie posizioni nel</a:t>
            </a:r>
          </a:p>
          <a:p>
            <a:r>
              <a:rPr lang="it-IT">
                <a:solidFill>
                  <a:srgbClr val="CC3300"/>
                </a:solidFill>
              </a:rPr>
              <a:t>piano cartesiano al passare di t</a:t>
            </a:r>
            <a:r>
              <a:rPr lang="it-IT"/>
              <a:t>;</a:t>
            </a:r>
          </a:p>
          <a:p>
            <a:r>
              <a:rPr lang="it-IT">
                <a:solidFill>
                  <a:srgbClr val="009900"/>
                </a:solidFill>
              </a:rPr>
              <a:t>1 dimensione: x occupa varie </a:t>
            </a:r>
          </a:p>
          <a:p>
            <a:r>
              <a:rPr lang="it-IT">
                <a:solidFill>
                  <a:srgbClr val="009900"/>
                </a:solidFill>
              </a:rPr>
              <a:t>posizioni lungo l’asse x al </a:t>
            </a:r>
          </a:p>
          <a:p>
            <a:r>
              <a:rPr lang="it-IT">
                <a:solidFill>
                  <a:srgbClr val="009900"/>
                </a:solidFill>
              </a:rPr>
              <a:t>passare di t =&gt; x = x(t)</a:t>
            </a:r>
            <a:r>
              <a:rPr lang="it-IT"/>
              <a:t>)</a:t>
            </a:r>
          </a:p>
        </p:txBody>
      </p:sp>
      <p:sp>
        <p:nvSpPr>
          <p:cNvPr id="201758" name="Text Box 30"/>
          <p:cNvSpPr txBox="1">
            <a:spLocks noChangeArrowheads="1"/>
          </p:cNvSpPr>
          <p:nvPr/>
        </p:nvSpPr>
        <p:spPr bwMode="auto">
          <a:xfrm>
            <a:off x="3635375" y="1716088"/>
            <a:ext cx="7397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P’(t’)</a:t>
            </a:r>
          </a:p>
          <a:p>
            <a:pPr>
              <a:lnSpc>
                <a:spcPct val="69000"/>
              </a:lnSpc>
            </a:pPr>
            <a:r>
              <a:rPr lang="it-IT">
                <a:solidFill>
                  <a:srgbClr val="FF3300"/>
                </a:solidFill>
                <a:cs typeface="Arial" pitchFamily="34" charset="0"/>
              </a:rPr>
              <a:t>●</a:t>
            </a:r>
          </a:p>
        </p:txBody>
      </p:sp>
      <p:sp>
        <p:nvSpPr>
          <p:cNvPr id="201760" name="Line 32"/>
          <p:cNvSpPr>
            <a:spLocks noChangeShapeType="1"/>
          </p:cNvSpPr>
          <p:nvPr/>
        </p:nvSpPr>
        <p:spPr bwMode="auto">
          <a:xfrm>
            <a:off x="3779838" y="2276475"/>
            <a:ext cx="0" cy="64770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3" name="Line 35"/>
          <p:cNvSpPr>
            <a:spLocks noChangeShapeType="1"/>
          </p:cNvSpPr>
          <p:nvPr/>
        </p:nvSpPr>
        <p:spPr bwMode="auto">
          <a:xfrm>
            <a:off x="2268538" y="2349500"/>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77" name="Text Box 49"/>
          <p:cNvSpPr txBox="1">
            <a:spLocks noChangeArrowheads="1"/>
          </p:cNvSpPr>
          <p:nvPr/>
        </p:nvSpPr>
        <p:spPr bwMode="auto">
          <a:xfrm>
            <a:off x="1619250" y="2133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0BD7F5B0-7635-4F4C-BEBD-0C736BCED8F2}" type="slidenum">
              <a:rPr lang="en-US"/>
              <a:pPr/>
              <a:t>60</a:t>
            </a:fld>
            <a:endParaRPr lang="en-US"/>
          </a:p>
        </p:txBody>
      </p:sp>
      <p:sp>
        <p:nvSpPr>
          <p:cNvPr id="312322" name="Rectangle 2"/>
          <p:cNvSpPr>
            <a:spLocks noGrp="1" noChangeArrowheads="1"/>
          </p:cNvSpPr>
          <p:nvPr>
            <p:ph type="title"/>
          </p:nvPr>
        </p:nvSpPr>
        <p:spPr/>
        <p:txBody>
          <a:bodyPr/>
          <a:lstStyle/>
          <a:p>
            <a:r>
              <a:rPr lang="it-IT" sz="2800" dirty="0"/>
              <a:t>Peso e peso </a:t>
            </a:r>
            <a:r>
              <a:rPr lang="it-IT" sz="2800" dirty="0" smtClean="0"/>
              <a:t>apparente(*)</a:t>
            </a:r>
            <a:endParaRPr lang="it-IT" sz="2800" dirty="0"/>
          </a:p>
        </p:txBody>
      </p:sp>
      <p:pic>
        <p:nvPicPr>
          <p:cNvPr id="312324" name="Picture 4" descr="img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412875"/>
            <a:ext cx="6815137" cy="4797425"/>
          </a:xfrm>
          <a:prstGeom prst="rect">
            <a:avLst/>
          </a:prstGeom>
          <a:noFill/>
          <a:extLst>
            <a:ext uri="{909E8E84-426E-40DD-AFC4-6F175D3DCCD1}">
              <a14:hiddenFill xmlns:a14="http://schemas.microsoft.com/office/drawing/2010/main">
                <a:solidFill>
                  <a:srgbClr val="FFFFFF"/>
                </a:solidFill>
              </a14:hiddenFill>
            </a:ext>
          </a:extLst>
        </p:spPr>
      </p:pic>
      <p:sp>
        <p:nvSpPr>
          <p:cNvPr id="312325" name="Text Box 5"/>
          <p:cNvSpPr txBox="1">
            <a:spLocks noChangeArrowheads="1"/>
          </p:cNvSpPr>
          <p:nvPr/>
        </p:nvSpPr>
        <p:spPr bwMode="auto">
          <a:xfrm>
            <a:off x="3851275" y="1119188"/>
            <a:ext cx="51133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il peso di una persona può essere definito </a:t>
            </a:r>
          </a:p>
          <a:p>
            <a:r>
              <a:rPr lang="it-IT" sz="2100"/>
              <a:t>come la forza esercitata sul pavimento</a:t>
            </a:r>
          </a:p>
        </p:txBody>
      </p:sp>
      <p:sp>
        <p:nvSpPr>
          <p:cNvPr id="312326" name="Text Box 6"/>
          <p:cNvSpPr txBox="1">
            <a:spLocks noChangeArrowheads="1"/>
          </p:cNvSpPr>
          <p:nvPr/>
        </p:nvSpPr>
        <p:spPr bwMode="auto">
          <a:xfrm>
            <a:off x="5632450" y="2476500"/>
            <a:ext cx="23891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FF3300"/>
                </a:solidFill>
              </a:rPr>
              <a:t>tipico sistema </a:t>
            </a:r>
            <a:r>
              <a:rPr lang="it-IT" sz="2100" i="1">
                <a:solidFill>
                  <a:srgbClr val="FF3300"/>
                </a:solidFill>
              </a:rPr>
              <a:t>non</a:t>
            </a:r>
            <a:r>
              <a:rPr lang="it-IT" sz="2100">
                <a:solidFill>
                  <a:srgbClr val="FF3300"/>
                </a:solidFill>
              </a:rPr>
              <a:t> </a:t>
            </a:r>
          </a:p>
          <a:p>
            <a:r>
              <a:rPr lang="it-IT" sz="2100">
                <a:solidFill>
                  <a:srgbClr val="FF3300"/>
                </a:solidFill>
              </a:rPr>
              <a:t>inerziale se </a:t>
            </a:r>
            <a:r>
              <a:rPr lang="it-IT" sz="2100" b="1">
                <a:solidFill>
                  <a:srgbClr val="FF3300"/>
                </a:solidFill>
              </a:rPr>
              <a:t>a</a:t>
            </a:r>
            <a:r>
              <a:rPr lang="it-IT" sz="2100">
                <a:solidFill>
                  <a:srgbClr val="FF3300"/>
                </a:solidFill>
              </a:rPr>
              <a:t> </a:t>
            </a:r>
            <a:r>
              <a:rPr lang="it-IT" sz="2100">
                <a:solidFill>
                  <a:srgbClr val="FF3300"/>
                </a:solidFill>
                <a:cs typeface="Arial" pitchFamily="34" charset="0"/>
              </a:rPr>
              <a:t>≠ 0</a:t>
            </a:r>
          </a:p>
        </p:txBody>
      </p:sp>
      <p:sp>
        <p:nvSpPr>
          <p:cNvPr id="2" name="TextBox 1"/>
          <p:cNvSpPr txBox="1"/>
          <p:nvPr/>
        </p:nvSpPr>
        <p:spPr>
          <a:xfrm>
            <a:off x="467544" y="630932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0A8F5B81-081C-4F90-B436-CA23568DDF0D}" type="slidenum">
              <a:rPr lang="en-US"/>
              <a:pPr/>
              <a:t>61</a:t>
            </a:fld>
            <a:endParaRPr lang="en-US"/>
          </a:p>
        </p:txBody>
      </p:sp>
      <p:sp>
        <p:nvSpPr>
          <p:cNvPr id="313346" name="Rectangle 2"/>
          <p:cNvSpPr>
            <a:spLocks noGrp="1" noChangeArrowheads="1"/>
          </p:cNvSpPr>
          <p:nvPr>
            <p:ph type="title"/>
          </p:nvPr>
        </p:nvSpPr>
        <p:spPr/>
        <p:txBody>
          <a:bodyPr/>
          <a:lstStyle/>
          <a:p>
            <a:r>
              <a:rPr lang="it-IT" sz="2800" dirty="0"/>
              <a:t>Peso e peso apparente (2</a:t>
            </a:r>
            <a:r>
              <a:rPr lang="it-IT" sz="2800" dirty="0" smtClean="0"/>
              <a:t>)(*)</a:t>
            </a:r>
            <a:endParaRPr lang="it-IT" sz="2800" dirty="0"/>
          </a:p>
        </p:txBody>
      </p:sp>
      <p:sp>
        <p:nvSpPr>
          <p:cNvPr id="313347"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endParaRPr lang="it-IT" dirty="0"/>
          </a:p>
          <a:p>
            <a:endParaRPr lang="it-IT" dirty="0"/>
          </a:p>
          <a:p>
            <a:endParaRPr lang="it-IT" dirty="0"/>
          </a:p>
          <a:p>
            <a:endParaRPr lang="it-IT" dirty="0"/>
          </a:p>
          <a:p>
            <a:endParaRPr lang="it-IT" dirty="0"/>
          </a:p>
          <a:p>
            <a:r>
              <a:rPr lang="it-IT" sz="2200" dirty="0">
                <a:solidFill>
                  <a:srgbClr val="008000"/>
                </a:solidFill>
              </a:rPr>
              <a:t>quindi il peso apparente sarà inferiore (superiore) a quello reale se l’ascensore accelera verso il basso (alto)</a:t>
            </a:r>
          </a:p>
          <a:p>
            <a:r>
              <a:rPr lang="it-IT" sz="2200" dirty="0">
                <a:solidFill>
                  <a:srgbClr val="FF3300"/>
                </a:solidFill>
              </a:rPr>
              <a:t>NB si noti che mentre </a:t>
            </a:r>
            <a:r>
              <a:rPr lang="it-IT" sz="2200" i="1" dirty="0">
                <a:solidFill>
                  <a:srgbClr val="FF3300"/>
                </a:solidFill>
              </a:rPr>
              <a:t>m è costante</a:t>
            </a:r>
            <a:r>
              <a:rPr lang="it-IT" sz="2200" dirty="0">
                <a:solidFill>
                  <a:srgbClr val="FF3300"/>
                </a:solidFill>
              </a:rPr>
              <a:t>, </a:t>
            </a:r>
            <a:r>
              <a:rPr lang="it-IT" sz="2200" b="1" i="1" dirty="0">
                <a:solidFill>
                  <a:srgbClr val="FF3300"/>
                </a:solidFill>
              </a:rPr>
              <a:t>P </a:t>
            </a:r>
            <a:r>
              <a:rPr lang="it-IT" sz="2200" i="1" dirty="0">
                <a:solidFill>
                  <a:srgbClr val="FF3300"/>
                </a:solidFill>
              </a:rPr>
              <a:t>può variare</a:t>
            </a:r>
            <a:r>
              <a:rPr lang="it-IT" sz="2200" dirty="0">
                <a:solidFill>
                  <a:srgbClr val="FF3300"/>
                </a:solidFill>
              </a:rPr>
              <a:t>, per es. andando in montagna, in orbita o all’equatore si diminuisce di peso!</a:t>
            </a:r>
            <a:r>
              <a:rPr lang="it-IT" sz="2400" dirty="0">
                <a:solidFill>
                  <a:srgbClr val="FF3300"/>
                </a:solidFill>
              </a:rPr>
              <a:t> </a:t>
            </a:r>
            <a:r>
              <a:rPr lang="it-IT" sz="2200" dirty="0">
                <a:solidFill>
                  <a:srgbClr val="FF3300"/>
                </a:solidFill>
              </a:rPr>
              <a:t>(al polo si aumenta)</a:t>
            </a:r>
          </a:p>
          <a:p>
            <a:pPr>
              <a:buFontTx/>
              <a:buNone/>
            </a:pPr>
            <a:endParaRPr lang="it-IT" sz="2200" dirty="0">
              <a:solidFill>
                <a:srgbClr val="FF3300"/>
              </a:solidFill>
            </a:endParaRPr>
          </a:p>
        </p:txBody>
      </p:sp>
      <p:pic>
        <p:nvPicPr>
          <p:cNvPr id="313348" name="Picture 4" descr="img0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196975"/>
            <a:ext cx="6732588" cy="313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6309320"/>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495DB6E6-5E52-43A8-BEC8-130D4DFBA750}" type="slidenum">
              <a:rPr lang="en-US"/>
              <a:pPr/>
              <a:t>62</a:t>
            </a:fld>
            <a:endParaRPr lang="en-US"/>
          </a:p>
        </p:txBody>
      </p:sp>
      <p:sp>
        <p:nvSpPr>
          <p:cNvPr id="293890" name="Rectangle 2"/>
          <p:cNvSpPr>
            <a:spLocks noGrp="1" noChangeArrowheads="1"/>
          </p:cNvSpPr>
          <p:nvPr>
            <p:ph type="title"/>
          </p:nvPr>
        </p:nvSpPr>
        <p:spPr/>
        <p:txBody>
          <a:bodyPr/>
          <a:lstStyle/>
          <a:p>
            <a:r>
              <a:rPr lang="it-IT" sz="2800"/>
              <a:t>Sistemi isolati e conservazione q.d.m.</a:t>
            </a:r>
          </a:p>
        </p:txBody>
      </p:sp>
      <p:sp>
        <p:nvSpPr>
          <p:cNvPr id="293891" name="Rectangle 3"/>
          <p:cNvSpPr>
            <a:spLocks noGrp="1" noChangeArrowheads="1"/>
          </p:cNvSpPr>
          <p:nvPr>
            <p:ph type="body" idx="1"/>
          </p:nvPr>
        </p:nvSpPr>
        <p:spPr>
          <a:xfrm>
            <a:off x="250825" y="1052513"/>
            <a:ext cx="8642350" cy="5183187"/>
          </a:xfrm>
        </p:spPr>
        <p:txBody>
          <a:bodyPr/>
          <a:lstStyle/>
          <a:p>
            <a:r>
              <a:rPr lang="it-IT" sz="2400">
                <a:solidFill>
                  <a:srgbClr val="FF3300"/>
                </a:solidFill>
              </a:rPr>
              <a:t>isolati: sistemi di 2 o più corpi che si scambiano forze, interne, che a 2 a 2 si elidono (risultante nulla)</a:t>
            </a:r>
          </a:p>
          <a:p>
            <a:r>
              <a:rPr lang="it-IT" sz="2400"/>
              <a:t>es. corpi 1 e 2 su piano orizzontale </a:t>
            </a:r>
            <a:r>
              <a:rPr lang="it-IT" sz="2400">
                <a:solidFill>
                  <a:srgbClr val="CC3300"/>
                </a:solidFill>
              </a:rPr>
              <a:t>senza attrito</a:t>
            </a:r>
          </a:p>
          <a:p>
            <a:pPr>
              <a:buFontTx/>
              <a:buNone/>
            </a:pPr>
            <a:r>
              <a:rPr lang="it-IT" sz="2400"/>
              <a:t>	</a:t>
            </a:r>
            <a:r>
              <a:rPr lang="it-IT" sz="2400">
                <a:solidFill>
                  <a:srgbClr val="008000"/>
                </a:solidFill>
              </a:rPr>
              <a:t>su 1 agisce </a:t>
            </a:r>
            <a:r>
              <a:rPr lang="it-IT" sz="2400" b="1">
                <a:solidFill>
                  <a:srgbClr val="008000"/>
                </a:solidFill>
              </a:rPr>
              <a:t>F</a:t>
            </a:r>
            <a:r>
              <a:rPr lang="it-IT" sz="2400" baseline="-25000">
                <a:solidFill>
                  <a:srgbClr val="008000"/>
                </a:solidFill>
              </a:rPr>
              <a:t>2</a:t>
            </a:r>
            <a:r>
              <a:rPr lang="it-IT" sz="2400">
                <a:solidFill>
                  <a:srgbClr val="008000"/>
                </a:solidFill>
              </a:rPr>
              <a:t> (dovuta a 2)</a:t>
            </a:r>
          </a:p>
          <a:p>
            <a:pPr>
              <a:buFontTx/>
              <a:buNone/>
            </a:pPr>
            <a:r>
              <a:rPr lang="it-IT" sz="2400">
                <a:solidFill>
                  <a:srgbClr val="008000"/>
                </a:solidFill>
              </a:rPr>
              <a:t>	su 2 agisce </a:t>
            </a:r>
            <a:r>
              <a:rPr lang="it-IT" sz="2400" b="1">
                <a:solidFill>
                  <a:srgbClr val="008000"/>
                </a:solidFill>
              </a:rPr>
              <a:t>F</a:t>
            </a:r>
            <a:r>
              <a:rPr lang="it-IT" sz="2400" baseline="-25000">
                <a:solidFill>
                  <a:srgbClr val="008000"/>
                </a:solidFill>
              </a:rPr>
              <a:t>1</a:t>
            </a:r>
            <a:r>
              <a:rPr lang="it-IT" sz="2400">
                <a:solidFill>
                  <a:srgbClr val="008000"/>
                </a:solidFill>
              </a:rPr>
              <a:t> (dovuta a 1)</a:t>
            </a:r>
          </a:p>
          <a:p>
            <a:pPr>
              <a:buFontTx/>
              <a:buNone/>
            </a:pPr>
            <a:r>
              <a:rPr lang="it-IT" sz="2400"/>
              <a:t>	</a:t>
            </a:r>
            <a:r>
              <a:rPr lang="it-IT" sz="2400" b="1"/>
              <a:t>F</a:t>
            </a:r>
            <a:r>
              <a:rPr lang="it-IT" sz="2400" baseline="-25000"/>
              <a:t>1</a:t>
            </a:r>
            <a:r>
              <a:rPr lang="it-IT" sz="2400"/>
              <a:t> = </a:t>
            </a:r>
            <a:r>
              <a:rPr lang="el-GR" sz="2400">
                <a:cs typeface="Arial" pitchFamily="34" charset="0"/>
              </a:rPr>
              <a:t>Δ</a:t>
            </a:r>
            <a:r>
              <a:rPr lang="it-IT" sz="2400" b="1">
                <a:cs typeface="Arial" pitchFamily="34" charset="0"/>
              </a:rPr>
              <a:t>q</a:t>
            </a:r>
            <a:r>
              <a:rPr lang="it-IT" sz="2400" baseline="-25000">
                <a:cs typeface="Arial" pitchFamily="34" charset="0"/>
              </a:rPr>
              <a:t>2</a:t>
            </a:r>
            <a:r>
              <a:rPr lang="it-IT" sz="2400">
                <a:cs typeface="Arial" pitchFamily="34" charset="0"/>
              </a:rPr>
              <a:t>/</a:t>
            </a:r>
            <a:r>
              <a:rPr lang="el-GR" sz="2400">
                <a:cs typeface="Arial" pitchFamily="34" charset="0"/>
              </a:rPr>
              <a:t>Δ</a:t>
            </a:r>
            <a:r>
              <a:rPr lang="it-IT" sz="2400">
                <a:cs typeface="Arial" pitchFamily="34" charset="0"/>
              </a:rPr>
              <a:t>t;   </a:t>
            </a:r>
            <a:r>
              <a:rPr lang="it-IT" sz="2400" b="1">
                <a:cs typeface="Arial" pitchFamily="34" charset="0"/>
              </a:rPr>
              <a:t>F</a:t>
            </a:r>
            <a:r>
              <a:rPr lang="it-IT" sz="2400" baseline="-25000">
                <a:cs typeface="Arial" pitchFamily="34" charset="0"/>
              </a:rPr>
              <a:t>2</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1</a:t>
            </a:r>
            <a:r>
              <a:rPr lang="it-IT" sz="2400">
                <a:cs typeface="Arial" pitchFamily="34" charset="0"/>
              </a:rPr>
              <a:t>/</a:t>
            </a:r>
            <a:r>
              <a:rPr lang="el-GR" sz="2400">
                <a:cs typeface="Arial" pitchFamily="34" charset="0"/>
              </a:rPr>
              <a:t>Δ</a:t>
            </a:r>
            <a:r>
              <a:rPr lang="it-IT" sz="2400">
                <a:cs typeface="Arial" pitchFamily="34" charset="0"/>
              </a:rPr>
              <a:t>t</a:t>
            </a:r>
          </a:p>
          <a:p>
            <a:pPr>
              <a:buFontTx/>
              <a:buNone/>
            </a:pPr>
            <a:r>
              <a:rPr lang="it-IT" sz="2400">
                <a:cs typeface="Arial" pitchFamily="34" charset="0"/>
              </a:rPr>
              <a:t>	ma </a:t>
            </a:r>
            <a:r>
              <a:rPr lang="it-IT" sz="2400" b="1">
                <a:solidFill>
                  <a:srgbClr val="CC3300"/>
                </a:solidFill>
                <a:cs typeface="Arial" pitchFamily="34" charset="0"/>
              </a:rPr>
              <a:t>F</a:t>
            </a:r>
            <a:r>
              <a:rPr lang="it-IT" sz="2400" baseline="-25000">
                <a:solidFill>
                  <a:srgbClr val="CC3300"/>
                </a:solidFill>
                <a:cs typeface="Arial" pitchFamily="34" charset="0"/>
              </a:rPr>
              <a:t>1</a:t>
            </a:r>
            <a:r>
              <a:rPr lang="it-IT" sz="2400">
                <a:solidFill>
                  <a:srgbClr val="CC3300"/>
                </a:solidFill>
                <a:cs typeface="Arial" pitchFamily="34" charset="0"/>
              </a:rPr>
              <a:t> + </a:t>
            </a:r>
            <a:r>
              <a:rPr lang="it-IT" sz="2400" b="1">
                <a:solidFill>
                  <a:srgbClr val="CC3300"/>
                </a:solidFill>
                <a:cs typeface="Arial" pitchFamily="34" charset="0"/>
              </a:rPr>
              <a:t>F</a:t>
            </a:r>
            <a:r>
              <a:rPr lang="it-IT" sz="2400" baseline="-25000">
                <a:solidFill>
                  <a:srgbClr val="CC3300"/>
                </a:solidFill>
                <a:cs typeface="Arial" pitchFamily="34" charset="0"/>
              </a:rPr>
              <a:t>2</a:t>
            </a:r>
            <a:r>
              <a:rPr lang="it-IT" sz="2400">
                <a:solidFill>
                  <a:srgbClr val="CC3300"/>
                </a:solidFill>
                <a:cs typeface="Arial" pitchFamily="34" charset="0"/>
              </a:rPr>
              <a:t> = 0  </a:t>
            </a:r>
          </a:p>
          <a:p>
            <a:pPr>
              <a:buFontTx/>
              <a:buNone/>
            </a:pPr>
            <a:r>
              <a:rPr lang="it-IT" sz="2400">
                <a:solidFill>
                  <a:srgbClr val="CC3300"/>
                </a:solidFill>
                <a:cs typeface="Arial" pitchFamily="34" charset="0"/>
              </a:rPr>
              <a:t>	=&gt;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1</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2</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0</a:t>
            </a:r>
          </a:p>
          <a:p>
            <a:pPr>
              <a:buFontTx/>
              <a:buNone/>
            </a:pPr>
            <a:r>
              <a:rPr lang="it-IT" sz="2400">
                <a:cs typeface="Arial" pitchFamily="34" charset="0"/>
              </a:rPr>
              <a:t>	ossia   </a:t>
            </a:r>
            <a:r>
              <a:rPr lang="el-GR" sz="2400">
                <a:cs typeface="Arial" pitchFamily="34" charset="0"/>
              </a:rPr>
              <a:t>Δ</a:t>
            </a:r>
            <a:r>
              <a:rPr lang="it-IT" sz="2400" b="1">
                <a:cs typeface="Arial" pitchFamily="34" charset="0"/>
              </a:rPr>
              <a:t>q</a:t>
            </a:r>
            <a:r>
              <a:rPr lang="it-IT" sz="2400" baseline="-25000">
                <a:cs typeface="Arial" pitchFamily="34" charset="0"/>
              </a:rPr>
              <a:t>1 </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2 </a:t>
            </a:r>
            <a:r>
              <a:rPr lang="it-IT" sz="2400">
                <a:cs typeface="Arial" pitchFamily="34" charset="0"/>
              </a:rPr>
              <a:t>= </a:t>
            </a:r>
            <a:r>
              <a:rPr lang="el-GR" sz="2400">
                <a:cs typeface="Arial" pitchFamily="34" charset="0"/>
              </a:rPr>
              <a:t>Δ</a:t>
            </a:r>
            <a:r>
              <a:rPr lang="it-IT" sz="2400">
                <a:cs typeface="Arial" pitchFamily="34" charset="0"/>
              </a:rPr>
              <a:t>(</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1" baseline="-25000">
                <a:cs typeface="Arial" pitchFamily="34" charset="0"/>
              </a:rPr>
              <a:t>2</a:t>
            </a:r>
            <a:r>
              <a:rPr lang="it-IT" sz="2400">
                <a:cs typeface="Arial" pitchFamily="34" charset="0"/>
              </a:rPr>
              <a:t>) = 0 </a:t>
            </a:r>
          </a:p>
          <a:p>
            <a:pPr>
              <a:buFontTx/>
              <a:buNone/>
            </a:pPr>
            <a:r>
              <a:rPr lang="it-IT" sz="2400">
                <a:cs typeface="Arial" pitchFamily="34" charset="0"/>
              </a:rPr>
              <a:t>	la variazione della q.d.m. totale è </a:t>
            </a:r>
          </a:p>
          <a:p>
            <a:pPr>
              <a:buFontTx/>
              <a:buNone/>
            </a:pPr>
            <a:r>
              <a:rPr lang="it-IT" sz="2400">
                <a:cs typeface="Arial" pitchFamily="34" charset="0"/>
              </a:rPr>
              <a:t>	nulla, da cui ricavo</a:t>
            </a:r>
          </a:p>
          <a:p>
            <a:pPr>
              <a:buFontTx/>
              <a:buNone/>
            </a:pPr>
            <a:r>
              <a:rPr lang="it-IT" sz="2400">
                <a:cs typeface="Arial" pitchFamily="34" charset="0"/>
              </a:rPr>
              <a:t>    </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aseline="-25000">
                <a:cs typeface="Arial" pitchFamily="34" charset="0"/>
              </a:rPr>
              <a:t>2</a:t>
            </a:r>
            <a:r>
              <a:rPr lang="it-IT" sz="2400">
                <a:cs typeface="Arial" pitchFamily="34" charset="0"/>
              </a:rPr>
              <a:t> = cost</a:t>
            </a:r>
            <a:endParaRPr lang="el-GR" sz="2400">
              <a:cs typeface="Arial" pitchFamily="34" charset="0"/>
            </a:endParaRPr>
          </a:p>
        </p:txBody>
      </p:sp>
      <p:pic>
        <p:nvPicPr>
          <p:cNvPr id="293892" name="Picture 4" descr="img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773362" cy="3024188"/>
          </a:xfrm>
          <a:prstGeom prst="rect">
            <a:avLst/>
          </a:prstGeom>
          <a:noFill/>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514350" y="5832475"/>
            <a:ext cx="2257425" cy="485775"/>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93895" name="Text Box 7"/>
          <p:cNvSpPr txBox="1">
            <a:spLocks noChangeArrowheads="1"/>
          </p:cNvSpPr>
          <p:nvPr/>
        </p:nvSpPr>
        <p:spPr bwMode="auto">
          <a:xfrm>
            <a:off x="5992813" y="5583238"/>
            <a:ext cx="2109787"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urto fra due corpi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DE009BAE-7D8B-4A2F-AD6D-21BD1E7DFE8B}" type="slidenum">
              <a:rPr lang="en-US"/>
              <a:pPr/>
              <a:t>63</a:t>
            </a:fld>
            <a:endParaRPr lang="en-US"/>
          </a:p>
        </p:txBody>
      </p:sp>
      <p:pic>
        <p:nvPicPr>
          <p:cNvPr id="294918" name="Picture 6" descr="calama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294914" name="Rectangle 2"/>
          <p:cNvSpPr>
            <a:spLocks noGrp="1" noChangeArrowheads="1"/>
          </p:cNvSpPr>
          <p:nvPr>
            <p:ph type="title"/>
          </p:nvPr>
        </p:nvSpPr>
        <p:spPr/>
        <p:txBody>
          <a:bodyPr/>
          <a:lstStyle/>
          <a:p>
            <a:r>
              <a:rPr lang="it-IT" sz="2800"/>
              <a:t>Conservazione q.d.m. (2)</a:t>
            </a:r>
          </a:p>
        </p:txBody>
      </p:sp>
      <p:sp>
        <p:nvSpPr>
          <p:cNvPr id="294915" name="Rectangle 3"/>
          <p:cNvSpPr>
            <a:spLocks noGrp="1" noChangeArrowheads="1"/>
          </p:cNvSpPr>
          <p:nvPr>
            <p:ph type="body" idx="1"/>
          </p:nvPr>
        </p:nvSpPr>
        <p:spPr/>
        <p:txBody>
          <a:bodyPr/>
          <a:lstStyle/>
          <a:p>
            <a:r>
              <a:rPr lang="it-IT" sz="2400"/>
              <a:t>se </a:t>
            </a:r>
            <a:r>
              <a:rPr lang="it-IT" sz="2400" b="1"/>
              <a:t>q</a:t>
            </a:r>
            <a:r>
              <a:rPr lang="it-IT" sz="2400" baseline="-25000"/>
              <a:t>i</a:t>
            </a:r>
            <a:r>
              <a:rPr lang="it-IT" sz="2400"/>
              <a:t> e </a:t>
            </a:r>
            <a:r>
              <a:rPr lang="it-IT" sz="2400" b="1"/>
              <a:t>q</a:t>
            </a:r>
            <a:r>
              <a:rPr lang="it-IT" sz="2400" baseline="-25000"/>
              <a:t>i</a:t>
            </a:r>
            <a:r>
              <a:rPr lang="it-IT" sz="2400"/>
              <a:t>’ indicano le q.d.m. prima e dopo l’urto, avrò</a:t>
            </a:r>
          </a:p>
          <a:p>
            <a:pPr>
              <a:buFontTx/>
              <a:buNone/>
            </a:pPr>
            <a:r>
              <a:rPr lang="it-IT" sz="2400"/>
              <a:t>	</a:t>
            </a:r>
            <a:r>
              <a:rPr lang="it-IT" sz="2400" b="1"/>
              <a:t>q</a:t>
            </a:r>
            <a:r>
              <a:rPr lang="it-IT" sz="2400" baseline="-25000"/>
              <a:t>1</a:t>
            </a:r>
            <a:r>
              <a:rPr lang="it-IT" sz="2400"/>
              <a:t>’ + </a:t>
            </a:r>
            <a:r>
              <a:rPr lang="it-IT" sz="2400" b="1"/>
              <a:t>q</a:t>
            </a:r>
            <a:r>
              <a:rPr lang="it-IT" sz="2400" baseline="-25000"/>
              <a:t>2</a:t>
            </a:r>
            <a:r>
              <a:rPr lang="it-IT" sz="2400"/>
              <a:t>’ = </a:t>
            </a:r>
            <a:r>
              <a:rPr lang="it-IT" sz="2400" b="1"/>
              <a:t>q</a:t>
            </a:r>
            <a:r>
              <a:rPr lang="it-IT" sz="2400" baseline="-25000"/>
              <a:t>1</a:t>
            </a:r>
            <a:r>
              <a:rPr lang="it-IT" sz="2400"/>
              <a:t> + </a:t>
            </a:r>
            <a:r>
              <a:rPr lang="it-IT" sz="2400" b="1"/>
              <a:t>q</a:t>
            </a:r>
            <a:r>
              <a:rPr lang="it-IT" sz="2400" baseline="-25000"/>
              <a:t>2</a:t>
            </a:r>
            <a:endParaRPr lang="it-IT" sz="2400"/>
          </a:p>
          <a:p>
            <a:pPr>
              <a:buFontTx/>
              <a:buNone/>
            </a:pPr>
            <a:r>
              <a:rPr lang="it-IT" sz="2400"/>
              <a:t>	m</a:t>
            </a:r>
            <a:r>
              <a:rPr lang="it-IT" sz="2400" baseline="-25000"/>
              <a:t>1</a:t>
            </a:r>
            <a:r>
              <a:rPr lang="it-IT" sz="2400" b="1"/>
              <a:t>v</a:t>
            </a:r>
            <a:r>
              <a:rPr lang="it-IT" sz="2400" baseline="-25000"/>
              <a:t>1</a:t>
            </a:r>
            <a:r>
              <a:rPr lang="it-IT" sz="2400"/>
              <a:t>’ + m</a:t>
            </a:r>
            <a:r>
              <a:rPr lang="it-IT" sz="2400" baseline="-25000"/>
              <a:t>2</a:t>
            </a:r>
            <a:r>
              <a:rPr lang="it-IT" sz="2400" b="1"/>
              <a:t>v</a:t>
            </a:r>
            <a:r>
              <a:rPr lang="it-IT" sz="2400" baseline="-25000"/>
              <a:t>2</a:t>
            </a:r>
            <a:r>
              <a:rPr lang="it-IT" sz="2400"/>
              <a:t>’ = m</a:t>
            </a:r>
            <a:r>
              <a:rPr lang="it-IT" sz="2400" baseline="-25000"/>
              <a:t>1</a:t>
            </a:r>
            <a:r>
              <a:rPr lang="it-IT" sz="2400" b="1"/>
              <a:t>v</a:t>
            </a:r>
            <a:r>
              <a:rPr lang="it-IT" sz="2400" baseline="-25000"/>
              <a:t>1</a:t>
            </a:r>
            <a:r>
              <a:rPr lang="it-IT" sz="2400"/>
              <a:t> + m</a:t>
            </a:r>
            <a:r>
              <a:rPr lang="it-IT" sz="2400" baseline="-25000"/>
              <a:t>2</a:t>
            </a:r>
            <a:r>
              <a:rPr lang="it-IT" sz="2400" b="1"/>
              <a:t>v</a:t>
            </a:r>
            <a:r>
              <a:rPr lang="it-IT" sz="2400" baseline="-25000"/>
              <a:t>2</a:t>
            </a:r>
          </a:p>
          <a:p>
            <a:pPr>
              <a:buFontTx/>
              <a:buNone/>
            </a:pPr>
            <a:r>
              <a:rPr lang="it-IT" sz="2400" baseline="-25000"/>
              <a:t>	</a:t>
            </a:r>
            <a:r>
              <a:rPr lang="it-IT" sz="2400">
                <a:solidFill>
                  <a:srgbClr val="FF3300"/>
                </a:solidFill>
              </a:rPr>
              <a:t>conservazione della q.d.m</a:t>
            </a:r>
            <a:r>
              <a:rPr lang="it-IT" sz="2400"/>
              <a:t>.: l’interazione fra due corpi non modifica la q.d.m  - oppure – per un sistema isolato (soggetto a risultante nulla) la q.d.m. si conserva</a:t>
            </a:r>
          </a:p>
          <a:p>
            <a:r>
              <a:rPr lang="it-IT" sz="2400"/>
              <a:t>es. locomozione di celenterati, motori termici a getto,</a:t>
            </a:r>
          </a:p>
          <a:p>
            <a:pPr>
              <a:buFontTx/>
              <a:buNone/>
            </a:pPr>
            <a:r>
              <a:rPr lang="it-IT" sz="2400"/>
              <a:t>	la q.d.m. iniziale è uguale zero</a:t>
            </a:r>
          </a:p>
          <a:p>
            <a:pPr>
              <a:buFontTx/>
              <a:buNone/>
            </a:pPr>
            <a:r>
              <a:rPr lang="it-IT" sz="2400"/>
              <a:t>	=&gt;  m</a:t>
            </a:r>
            <a:r>
              <a:rPr lang="it-IT" sz="2400" baseline="-25000"/>
              <a:t>a</a:t>
            </a:r>
            <a:r>
              <a:rPr lang="it-IT" sz="2400" b="1"/>
              <a:t>v</a:t>
            </a:r>
            <a:r>
              <a:rPr lang="it-IT" sz="2400" b="1" baseline="-25000"/>
              <a:t>a</a:t>
            </a:r>
            <a:r>
              <a:rPr lang="it-IT" sz="2400"/>
              <a:t> + m</a:t>
            </a:r>
            <a:r>
              <a:rPr lang="it-IT" sz="2400" baseline="-25000"/>
              <a:t>c</a:t>
            </a:r>
            <a:r>
              <a:rPr lang="it-IT" sz="2400" b="1"/>
              <a:t>v</a:t>
            </a:r>
            <a:r>
              <a:rPr lang="it-IT" sz="2400" b="1" baseline="-25000"/>
              <a:t>c</a:t>
            </a:r>
            <a:r>
              <a:rPr lang="it-IT" sz="2400" baseline="-25000"/>
              <a:t> </a:t>
            </a:r>
            <a:r>
              <a:rPr lang="it-IT" sz="2400"/>
              <a:t>= 0 </a:t>
            </a:r>
          </a:p>
          <a:p>
            <a:pPr>
              <a:buFontTx/>
              <a:buNone/>
            </a:pPr>
            <a:r>
              <a:rPr lang="it-IT" sz="2400"/>
              <a:t>	da cui</a:t>
            </a:r>
          </a:p>
          <a:p>
            <a:pPr>
              <a:buFontTx/>
              <a:buNone/>
            </a:pPr>
            <a:r>
              <a:rPr lang="it-IT" sz="2400"/>
              <a:t>	</a:t>
            </a:r>
            <a:r>
              <a:rPr lang="it-IT" sz="2400" b="1"/>
              <a:t>v</a:t>
            </a:r>
            <a:r>
              <a:rPr lang="it-IT" sz="2400" b="1" baseline="-25000"/>
              <a:t>c</a:t>
            </a:r>
            <a:r>
              <a:rPr lang="it-IT" sz="2400"/>
              <a:t> = - (m</a:t>
            </a:r>
            <a:r>
              <a:rPr lang="it-IT" sz="2400" baseline="-25000"/>
              <a:t>a</a:t>
            </a:r>
            <a:r>
              <a:rPr lang="it-IT" sz="2400"/>
              <a:t>/m</a:t>
            </a:r>
            <a:r>
              <a:rPr lang="it-IT" sz="2400" baseline="-25000"/>
              <a:t>c</a:t>
            </a:r>
            <a:r>
              <a:rPr lang="it-IT" sz="2400"/>
              <a:t>)</a:t>
            </a:r>
            <a:r>
              <a:rPr lang="it-IT" sz="2400" b="1"/>
              <a:t>v</a:t>
            </a:r>
            <a:r>
              <a:rPr lang="it-IT" sz="2400" b="1" baseline="-25000"/>
              <a:t>a</a:t>
            </a:r>
            <a:r>
              <a:rPr lang="it-IT" sz="2400"/>
              <a:t>	   </a:t>
            </a:r>
          </a:p>
        </p:txBody>
      </p:sp>
      <p:sp>
        <p:nvSpPr>
          <p:cNvPr id="294917" name="Text Box 5"/>
          <p:cNvSpPr txBox="1">
            <a:spLocks noChangeArrowheads="1"/>
          </p:cNvSpPr>
          <p:nvPr/>
        </p:nvSpPr>
        <p:spPr bwMode="auto">
          <a:xfrm>
            <a:off x="611188" y="1773238"/>
            <a:ext cx="2808287"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F72097DE-1965-4A2E-98B4-D0A2B1A8304F}" type="slidenum">
              <a:rPr lang="en-US"/>
              <a:pPr/>
              <a:t>64</a:t>
            </a:fld>
            <a:endParaRPr lang="en-US"/>
          </a:p>
        </p:txBody>
      </p:sp>
      <p:sp>
        <p:nvSpPr>
          <p:cNvPr id="295938" name="Rectangle 2"/>
          <p:cNvSpPr>
            <a:spLocks noGrp="1" noChangeArrowheads="1"/>
          </p:cNvSpPr>
          <p:nvPr>
            <p:ph type="title"/>
          </p:nvPr>
        </p:nvSpPr>
        <p:spPr/>
        <p:txBody>
          <a:bodyPr/>
          <a:lstStyle/>
          <a:p>
            <a:r>
              <a:rPr lang="it-IT" sz="2800"/>
              <a:t>Forza d’attrito, leggi dell’attrito statico</a:t>
            </a:r>
          </a:p>
        </p:txBody>
      </p:sp>
      <p:sp>
        <p:nvSpPr>
          <p:cNvPr id="295939" name="Rectangle 3"/>
          <p:cNvSpPr>
            <a:spLocks noGrp="1" noChangeArrowheads="1"/>
          </p:cNvSpPr>
          <p:nvPr>
            <p:ph type="body" idx="1"/>
          </p:nvPr>
        </p:nvSpPr>
        <p:spPr>
          <a:xfrm>
            <a:off x="323850" y="1125538"/>
            <a:ext cx="8496300" cy="5000625"/>
          </a:xfrm>
        </p:spPr>
        <p:txBody>
          <a:bodyPr/>
          <a:lstStyle/>
          <a:p>
            <a:r>
              <a:rPr lang="it-IT" sz="2100"/>
              <a:t>consideriamo un corpo appoggiato su una superficie reale, se applicassi una forza in assenza di attrito il corpo dovrebbe comunque accelerare, invece non si muove finchè F </a:t>
            </a:r>
            <a:r>
              <a:rPr lang="it-IT" sz="2100">
                <a:cs typeface="Arial" pitchFamily="34" charset="0"/>
              </a:rPr>
              <a:t>≤ </a:t>
            </a:r>
            <a:r>
              <a:rPr lang="el-GR" sz="2100">
                <a:cs typeface="Arial" pitchFamily="34" charset="0"/>
              </a:rPr>
              <a:t>μ</a:t>
            </a:r>
            <a:r>
              <a:rPr lang="it-IT" sz="2100" baseline="-25000">
                <a:cs typeface="Arial" pitchFamily="34" charset="0"/>
              </a:rPr>
              <a:t>s</a:t>
            </a:r>
            <a:r>
              <a:rPr lang="it-IT" sz="2100">
                <a:cs typeface="Arial" pitchFamily="34" charset="0"/>
              </a:rPr>
              <a:t>N</a:t>
            </a:r>
            <a:endParaRPr lang="el-GR" sz="2100">
              <a:cs typeface="Arial" pitchFamily="34" charset="0"/>
            </a:endParaRPr>
          </a:p>
        </p:txBody>
      </p:sp>
      <p:pic>
        <p:nvPicPr>
          <p:cNvPr id="295940" name="Picture 4" descr="img0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276475"/>
            <a:ext cx="6732588" cy="4005263"/>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827088" y="2420938"/>
            <a:ext cx="2303462" cy="10969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statico</a:t>
            </a:r>
          </a:p>
          <a:p>
            <a:r>
              <a:rPr lang="it-IT" sz="2200"/>
              <a:t>(impedisce </a:t>
            </a:r>
          </a:p>
          <a:p>
            <a:r>
              <a:rPr lang="it-IT" sz="2200"/>
              <a:t>l’inizio del moto)</a:t>
            </a:r>
          </a:p>
        </p:txBody>
      </p:sp>
      <p:sp>
        <p:nvSpPr>
          <p:cNvPr id="295942" name="Text Box 6"/>
          <p:cNvSpPr txBox="1">
            <a:spLocks noChangeArrowheads="1"/>
          </p:cNvSpPr>
          <p:nvPr/>
        </p:nvSpPr>
        <p:spPr bwMode="auto">
          <a:xfrm>
            <a:off x="6156325" y="2420938"/>
            <a:ext cx="264477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arenR"/>
            </a:pPr>
            <a:r>
              <a:rPr lang="it-IT">
                <a:solidFill>
                  <a:srgbClr val="FF3300"/>
                </a:solidFill>
              </a:rPr>
              <a:t>l’a.s. non dipende </a:t>
            </a:r>
          </a:p>
          <a:p>
            <a:r>
              <a:rPr lang="it-IT">
                <a:solidFill>
                  <a:srgbClr val="FF3300"/>
                </a:solidFill>
              </a:rPr>
              <a:t>dall’area A di contatto</a:t>
            </a:r>
          </a:p>
        </p:txBody>
      </p:sp>
      <p:sp>
        <p:nvSpPr>
          <p:cNvPr id="295943" name="Text Box 7"/>
          <p:cNvSpPr txBox="1">
            <a:spLocks noChangeArrowheads="1"/>
          </p:cNvSpPr>
          <p:nvPr/>
        </p:nvSpPr>
        <p:spPr bwMode="auto">
          <a:xfrm>
            <a:off x="179388" y="4149725"/>
            <a:ext cx="2317750"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2) l’a.s. cresce fino</a:t>
            </a:r>
          </a:p>
          <a:p>
            <a:r>
              <a:rPr lang="it-IT">
                <a:solidFill>
                  <a:srgbClr val="FF3300"/>
                </a:solidFill>
              </a:rPr>
              <a:t>ad un valore max</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F1616AC3-4162-4257-B149-0FB46FCD2466}" type="slidenum">
              <a:rPr lang="en-US"/>
              <a:pPr/>
              <a:t>65</a:t>
            </a:fld>
            <a:endParaRPr lang="en-US"/>
          </a:p>
        </p:txBody>
      </p:sp>
      <p:pic>
        <p:nvPicPr>
          <p:cNvPr id="296964" name="Picture 4" descr="img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2852738"/>
            <a:ext cx="6305550" cy="2643187"/>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title"/>
          </p:nvPr>
        </p:nvSpPr>
        <p:spPr/>
        <p:txBody>
          <a:bodyPr/>
          <a:lstStyle/>
          <a:p>
            <a:r>
              <a:rPr lang="it-IT" sz="2800"/>
              <a:t>Attrito (2)</a:t>
            </a:r>
          </a:p>
        </p:txBody>
      </p:sp>
      <p:sp>
        <p:nvSpPr>
          <p:cNvPr id="296963" name="Rectangle 3"/>
          <p:cNvSpPr>
            <a:spLocks noGrp="1" noChangeArrowheads="1"/>
          </p:cNvSpPr>
          <p:nvPr>
            <p:ph type="body" idx="1"/>
          </p:nvPr>
        </p:nvSpPr>
        <p:spPr>
          <a:xfrm>
            <a:off x="323528" y="1270000"/>
            <a:ext cx="8229600" cy="4784725"/>
          </a:xfrm>
        </p:spPr>
        <p:txBody>
          <a:bodyPr/>
          <a:lstStyle/>
          <a:p>
            <a:r>
              <a:rPr lang="it-IT" sz="2400" dirty="0"/>
              <a:t>una volta superata la </a:t>
            </a:r>
            <a:r>
              <a:rPr lang="it-IT" sz="2400" dirty="0" err="1"/>
              <a:t>f</a:t>
            </a:r>
            <a:r>
              <a:rPr lang="it-IT" sz="2400" baseline="-25000" dirty="0" err="1"/>
              <a:t>s,max</a:t>
            </a:r>
            <a:r>
              <a:rPr lang="it-IT" sz="2400" dirty="0"/>
              <a:t> il corpo è accelerato da una forza</a:t>
            </a:r>
          </a:p>
          <a:p>
            <a:pPr>
              <a:buFontTx/>
              <a:buNone/>
            </a:pPr>
            <a:r>
              <a:rPr lang="it-IT" sz="2400" dirty="0"/>
              <a:t>	F’ = F - </a:t>
            </a:r>
            <a:r>
              <a:rPr lang="it-IT" sz="2400" dirty="0" err="1"/>
              <a:t>f</a:t>
            </a:r>
            <a:r>
              <a:rPr lang="it-IT" sz="2400" baseline="-25000" dirty="0" err="1"/>
              <a:t>c</a:t>
            </a:r>
            <a:r>
              <a:rPr lang="it-IT" sz="2400" dirty="0"/>
              <a:t>   </a:t>
            </a:r>
            <a:r>
              <a:rPr lang="it-IT" sz="2200" dirty="0" smtClean="0"/>
              <a:t>(</a:t>
            </a:r>
            <a:r>
              <a:rPr lang="it-IT" sz="2200" dirty="0"/>
              <a:t>dove </a:t>
            </a:r>
            <a:r>
              <a:rPr lang="it-IT" sz="2200" dirty="0" err="1"/>
              <a:t>f</a:t>
            </a:r>
            <a:r>
              <a:rPr lang="it-IT" sz="2200" baseline="-25000" dirty="0" err="1"/>
              <a:t>c</a:t>
            </a:r>
            <a:r>
              <a:rPr lang="it-IT" sz="2200" dirty="0"/>
              <a:t> è un po’ inferiore a </a:t>
            </a:r>
            <a:r>
              <a:rPr lang="it-IT" sz="2200" dirty="0" err="1"/>
              <a:t>f</a:t>
            </a:r>
            <a:r>
              <a:rPr lang="it-IT" sz="2200" baseline="-25000" dirty="0" err="1"/>
              <a:t>s,max</a:t>
            </a:r>
            <a:r>
              <a:rPr lang="it-IT" sz="2200" dirty="0"/>
              <a:t>)</a:t>
            </a:r>
          </a:p>
          <a:p>
            <a:pPr>
              <a:buFontTx/>
              <a:buNone/>
            </a:pPr>
            <a:endParaRPr lang="it-IT" sz="2200" dirty="0"/>
          </a:p>
          <a:p>
            <a:pPr>
              <a:buFontTx/>
              <a:buNone/>
            </a:pPr>
            <a:r>
              <a:rPr lang="it-IT" sz="2400" dirty="0"/>
              <a:t>	     attrito</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r>
              <a:rPr lang="it-IT" sz="2400" dirty="0"/>
              <a:t>					   superfici </a:t>
            </a:r>
            <a:r>
              <a:rPr lang="it-IT" sz="2400" dirty="0" smtClean="0"/>
              <a:t>lubrificate </a:t>
            </a:r>
            <a:r>
              <a:rPr lang="el-GR" sz="2400" dirty="0">
                <a:cs typeface="Arial" pitchFamily="34" charset="0"/>
              </a:rPr>
              <a:t>μ</a:t>
            </a:r>
            <a:r>
              <a:rPr lang="it-IT" sz="2400" baseline="-25000" dirty="0">
                <a:cs typeface="Arial" pitchFamily="34" charset="0"/>
              </a:rPr>
              <a:t>c</a:t>
            </a:r>
            <a:r>
              <a:rPr lang="it-IT" sz="2400" dirty="0">
                <a:cs typeface="Arial" pitchFamily="34" charset="0"/>
              </a:rPr>
              <a:t> </a:t>
            </a:r>
            <a:r>
              <a:rPr lang="el-GR" sz="2400" dirty="0">
                <a:cs typeface="Arial" pitchFamily="34" charset="0"/>
              </a:rPr>
              <a:t>≈</a:t>
            </a:r>
            <a:r>
              <a:rPr lang="it-IT" sz="2400" dirty="0">
                <a:cs typeface="Arial" pitchFamily="34" charset="0"/>
              </a:rPr>
              <a:t> </a:t>
            </a:r>
            <a:r>
              <a:rPr lang="it-IT" sz="2400" dirty="0" smtClean="0">
                <a:cs typeface="Arial" pitchFamily="34" charset="0"/>
              </a:rPr>
              <a:t>0.05</a:t>
            </a:r>
            <a:endParaRPr lang="el-GR" sz="2400" dirty="0">
              <a:cs typeface="Arial" pitchFamily="34" charset="0"/>
            </a:endParaRPr>
          </a:p>
        </p:txBody>
      </p:sp>
      <p:sp>
        <p:nvSpPr>
          <p:cNvPr id="296965" name="Text Box 5"/>
          <p:cNvSpPr txBox="1">
            <a:spLocks noChangeArrowheads="1"/>
          </p:cNvSpPr>
          <p:nvPr/>
        </p:nvSpPr>
        <p:spPr bwMode="auto">
          <a:xfrm>
            <a:off x="1187450" y="2852738"/>
            <a:ext cx="3340100"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cinetico</a:t>
            </a:r>
            <a:r>
              <a:rPr lang="it-IT" sz="2200"/>
              <a:t> o dinamico</a:t>
            </a:r>
          </a:p>
          <a:p>
            <a:r>
              <a:rPr lang="it-IT" sz="2200"/>
              <a:t>(agisce durante il moto)</a:t>
            </a:r>
          </a:p>
        </p:txBody>
      </p:sp>
      <p:sp>
        <p:nvSpPr>
          <p:cNvPr id="296966" name="Text Box 6"/>
          <p:cNvSpPr txBox="1">
            <a:spLocks noChangeArrowheads="1"/>
          </p:cNvSpPr>
          <p:nvPr/>
        </p:nvSpPr>
        <p:spPr bwMode="auto">
          <a:xfrm>
            <a:off x="468313" y="4724400"/>
            <a:ext cx="3132137" cy="1330325"/>
          </a:xfrm>
          <a:prstGeom prst="rect">
            <a:avLst/>
          </a:prstGeom>
          <a:noFill/>
          <a:ln w="19050"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in prima approssimazione</a:t>
            </a:r>
          </a:p>
          <a:p>
            <a:r>
              <a:rPr lang="it-IT"/>
              <a:t>(per es. negli esercizi) si </a:t>
            </a:r>
          </a:p>
          <a:p>
            <a:r>
              <a:rPr lang="it-IT"/>
              <a:t>può non distinguere fra f</a:t>
            </a:r>
            <a:r>
              <a:rPr lang="it-IT" baseline="-25000"/>
              <a:t>c</a:t>
            </a:r>
            <a:r>
              <a:rPr lang="it-IT"/>
              <a:t> </a:t>
            </a:r>
          </a:p>
          <a:p>
            <a:r>
              <a:rPr lang="it-IT"/>
              <a:t>e f</a:t>
            </a:r>
            <a:r>
              <a:rPr lang="it-IT" baseline="-25000"/>
              <a:t>s,max</a:t>
            </a:r>
            <a:r>
              <a:rPr lang="it-IT"/>
              <a:t>,  quindi  </a:t>
            </a:r>
            <a:r>
              <a:rPr lang="en-US">
                <a:cs typeface="Arial" pitchFamily="34" charset="0"/>
              </a:rPr>
              <a:t>µ</a:t>
            </a:r>
            <a:r>
              <a:rPr lang="en-US" baseline="-25000">
                <a:cs typeface="Arial" pitchFamily="34" charset="0"/>
              </a:rPr>
              <a:t>c</a:t>
            </a:r>
            <a:r>
              <a:rPr lang="en-US">
                <a:cs typeface="Arial" pitchFamily="34" charset="0"/>
              </a:rPr>
              <a:t> = µ</a:t>
            </a:r>
            <a:r>
              <a:rPr lang="en-US" baseline="-25000">
                <a:cs typeface="Arial" pitchFamily="34" charset="0"/>
              </a:rPr>
              <a:t>s</a:t>
            </a:r>
            <a:r>
              <a:rPr lang="en-US">
                <a:cs typeface="Arial" pitchFamily="34" charset="0"/>
              </a:rPr>
              <a:t> = µ</a:t>
            </a:r>
          </a:p>
        </p:txBody>
      </p:sp>
      <p:sp>
        <p:nvSpPr>
          <p:cNvPr id="10" name="TextBox 9"/>
          <p:cNvSpPr txBox="1"/>
          <p:nvPr/>
        </p:nvSpPr>
        <p:spPr>
          <a:xfrm>
            <a:off x="7668344" y="4392000"/>
            <a:ext cx="612668" cy="830997"/>
          </a:xfrm>
          <a:prstGeom prst="rect">
            <a:avLst/>
          </a:prstGeom>
          <a:solidFill>
            <a:schemeClr val="accent3"/>
          </a:solidFill>
        </p:spPr>
        <p:txBody>
          <a:bodyPr wrap="none" rtlCol="0">
            <a:spAutoFit/>
          </a:bodyPr>
          <a:lstStyle/>
          <a:p>
            <a:r>
              <a:rPr lang="en-US" sz="2400" dirty="0" smtClean="0"/>
              <a:t>0.3</a:t>
            </a:r>
            <a:endParaRPr lang="en-US" sz="2400" dirty="0" smtClean="0"/>
          </a:p>
          <a:p>
            <a:r>
              <a:rPr lang="en-US" sz="2400" dirty="0" smtClean="0"/>
              <a:t>0.4</a:t>
            </a: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599" y="1772810"/>
            <a:ext cx="2499675" cy="208144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F6BCC508-97FD-4805-89AD-BD0F37B34A5B}" type="slidenum">
              <a:rPr lang="en-US"/>
              <a:pPr/>
              <a:t>66</a:t>
            </a:fld>
            <a:endParaRPr lang="en-US"/>
          </a:p>
        </p:txBody>
      </p:sp>
      <p:sp>
        <p:nvSpPr>
          <p:cNvPr id="297986" name="Rectangle 2"/>
          <p:cNvSpPr>
            <a:spLocks noGrp="1" noChangeArrowheads="1"/>
          </p:cNvSpPr>
          <p:nvPr>
            <p:ph type="title"/>
          </p:nvPr>
        </p:nvSpPr>
        <p:spPr/>
        <p:txBody>
          <a:bodyPr/>
          <a:lstStyle/>
          <a:p>
            <a:r>
              <a:rPr lang="it-IT" sz="2800"/>
              <a:t>Misura del coefficiente d’attrito</a:t>
            </a:r>
          </a:p>
        </p:txBody>
      </p:sp>
      <p:sp>
        <p:nvSpPr>
          <p:cNvPr id="297987" name="Rectangle 3"/>
          <p:cNvSpPr>
            <a:spLocks noGrp="1" noChangeArrowheads="1"/>
          </p:cNvSpPr>
          <p:nvPr>
            <p:ph type="body" idx="1"/>
          </p:nvPr>
        </p:nvSpPr>
        <p:spPr>
          <a:xfrm>
            <a:off x="250825" y="1196975"/>
            <a:ext cx="8569325" cy="4784725"/>
          </a:xfrm>
        </p:spPr>
        <p:txBody>
          <a:bodyPr/>
          <a:lstStyle/>
          <a:p>
            <a:r>
              <a:rPr lang="it-IT" sz="2200"/>
              <a:t>si può usare un piano inclinato, ad inclinazione variabile: la forza peso è scomponibile parallelamente (Psin</a:t>
            </a:r>
            <a:r>
              <a:rPr lang="el-GR" sz="2200">
                <a:cs typeface="Arial" pitchFamily="34" charset="0"/>
              </a:rPr>
              <a:t>θ</a:t>
            </a:r>
            <a:r>
              <a:rPr lang="it-IT" sz="2200">
                <a:cs typeface="Arial" pitchFamily="34" charset="0"/>
              </a:rPr>
              <a:t>) </a:t>
            </a:r>
            <a:r>
              <a:rPr lang="it-IT" sz="2200"/>
              <a:t>ad ortogonalmente al piano (Pcos</a:t>
            </a:r>
            <a:r>
              <a:rPr lang="el-GR" sz="2200">
                <a:cs typeface="Arial" pitchFamily="34" charset="0"/>
              </a:rPr>
              <a:t>θ</a:t>
            </a:r>
            <a:r>
              <a:rPr lang="it-IT" sz="2200">
                <a:cs typeface="Arial" pitchFamily="34" charset="0"/>
              </a:rPr>
              <a:t>); solo la componente normale è equilibrata dalla reazione vincolare;  basta quindi far crescere l’angolo </a:t>
            </a:r>
            <a:r>
              <a:rPr lang="el-GR" sz="2200">
                <a:cs typeface="Arial" pitchFamily="34" charset="0"/>
              </a:rPr>
              <a:t>θ</a:t>
            </a:r>
            <a:r>
              <a:rPr lang="it-IT" sz="2200">
                <a:cs typeface="Arial" pitchFamily="34" charset="0"/>
              </a:rPr>
              <a:t> per aumentare la                                                                                   forza motrice                                                                                  e, per un certo                                                                       angolo critico,                                                                                       </a:t>
            </a:r>
            <a:r>
              <a:rPr lang="el-GR" sz="2200">
                <a:cs typeface="Arial" pitchFamily="34" charset="0"/>
              </a:rPr>
              <a:t>θ</a:t>
            </a:r>
            <a:r>
              <a:rPr lang="it-IT" sz="2200" baseline="-25000">
                <a:cs typeface="Arial" pitchFamily="34" charset="0"/>
              </a:rPr>
              <a:t>c</a:t>
            </a:r>
            <a:r>
              <a:rPr lang="it-IT" sz="2200">
                <a:cs typeface="Arial" pitchFamily="34" charset="0"/>
              </a:rPr>
              <a:t>, il blocco                                                                      comincerà a                                                                          muoversi, quando                                                                mgsin</a:t>
            </a:r>
            <a:r>
              <a:rPr lang="el-GR" sz="2200">
                <a:cs typeface="Arial" pitchFamily="34" charset="0"/>
              </a:rPr>
              <a:t>θ</a:t>
            </a:r>
            <a:r>
              <a:rPr lang="it-IT" sz="2200">
                <a:cs typeface="Arial" pitchFamily="34" charset="0"/>
              </a:rPr>
              <a:t> supera                                                                                la forza di attrito                                                                                 f</a:t>
            </a:r>
            <a:r>
              <a:rPr lang="it-IT" sz="2200" baseline="-25000">
                <a:cs typeface="Arial" pitchFamily="34" charset="0"/>
              </a:rPr>
              <a:t>s,max</a:t>
            </a:r>
            <a:endParaRPr lang="it-IT" sz="2000"/>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661209BA-7BE8-41DA-97DF-F764AC979883}" type="slidenum">
              <a:rPr lang="en-US"/>
              <a:pPr/>
              <a:t>67</a:t>
            </a:fld>
            <a:endParaRPr lang="en-US"/>
          </a:p>
        </p:txBody>
      </p:sp>
      <p:sp>
        <p:nvSpPr>
          <p:cNvPr id="299010" name="Rectangle 2"/>
          <p:cNvSpPr>
            <a:spLocks noGrp="1" noChangeArrowheads="1"/>
          </p:cNvSpPr>
          <p:nvPr>
            <p:ph type="title"/>
          </p:nvPr>
        </p:nvSpPr>
        <p:spPr/>
        <p:txBody>
          <a:bodyPr/>
          <a:lstStyle/>
          <a:p>
            <a:r>
              <a:rPr lang="it-IT" sz="2800"/>
              <a:t>Misura del coefficiente d’attrito (2)</a:t>
            </a:r>
          </a:p>
        </p:txBody>
      </p:sp>
      <p:pic>
        <p:nvPicPr>
          <p:cNvPr id="299012" name="Picture 4" descr="img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713" y="1619250"/>
            <a:ext cx="6122987" cy="3617913"/>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468313" y="5445125"/>
            <a:ext cx="781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3300"/>
                </a:solidFill>
                <a:cs typeface="Arial" pitchFamily="34" charset="0"/>
              </a:rPr>
              <a:t>θ</a:t>
            </a:r>
            <a:r>
              <a:rPr lang="it-IT" b="1" baseline="-25000">
                <a:solidFill>
                  <a:srgbClr val="CC3300"/>
                </a:solidFill>
                <a:cs typeface="Arial" pitchFamily="34" charset="0"/>
              </a:rPr>
              <a:t>c</a:t>
            </a:r>
            <a:r>
              <a:rPr lang="it-IT">
                <a:solidFill>
                  <a:srgbClr val="CC3300"/>
                </a:solidFill>
                <a:cs typeface="Arial" pitchFamily="34" charset="0"/>
              </a:rPr>
              <a:t> indica l’angolo critico, angolo per cui il corpo comincia a scivolare</a:t>
            </a:r>
            <a:endParaRPr lang="el-GR">
              <a:solidFill>
                <a:srgbClr val="CC3300"/>
              </a:solidFill>
              <a:cs typeface="Arial" pitchFamily="34" charset="0"/>
            </a:endParaRPr>
          </a:p>
        </p:txBody>
      </p:sp>
      <p:sp>
        <p:nvSpPr>
          <p:cNvPr id="299014" name="Text Box 6"/>
          <p:cNvSpPr txBox="1">
            <a:spLocks noChangeArrowheads="1"/>
          </p:cNvSpPr>
          <p:nvPr/>
        </p:nvSpPr>
        <p:spPr bwMode="auto">
          <a:xfrm>
            <a:off x="6208713" y="1766888"/>
            <a:ext cx="187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quadrante!)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37F5798E-D094-453F-B3B8-AC99199A115D}" type="slidenum">
              <a:rPr lang="en-US"/>
              <a:pPr/>
              <a:t>68</a:t>
            </a:fld>
            <a:endParaRPr lang="en-US"/>
          </a:p>
        </p:txBody>
      </p:sp>
      <p:sp>
        <p:nvSpPr>
          <p:cNvPr id="384002" name="Rectangle 2"/>
          <p:cNvSpPr>
            <a:spLocks noGrp="1" noChangeArrowheads="1"/>
          </p:cNvSpPr>
          <p:nvPr>
            <p:ph type="title"/>
          </p:nvPr>
        </p:nvSpPr>
        <p:spPr/>
        <p:txBody>
          <a:bodyPr/>
          <a:lstStyle/>
          <a:p>
            <a:r>
              <a:rPr lang="it-IT" sz="2800"/>
              <a:t>Eq. di moto in presenza di attrito</a:t>
            </a:r>
          </a:p>
        </p:txBody>
      </p:sp>
      <p:sp>
        <p:nvSpPr>
          <p:cNvPr id="384003" name="Rectangle 3"/>
          <p:cNvSpPr>
            <a:spLocks noGrp="1" noChangeArrowheads="1"/>
          </p:cNvSpPr>
          <p:nvPr>
            <p:ph type="body" idx="1"/>
          </p:nvPr>
        </p:nvSpPr>
        <p:spPr>
          <a:xfrm>
            <a:off x="250825" y="1196975"/>
            <a:ext cx="8642350" cy="4895850"/>
          </a:xfrm>
        </p:spPr>
        <p:txBody>
          <a:bodyPr/>
          <a:lstStyle/>
          <a:p>
            <a:pPr>
              <a:lnSpc>
                <a:spcPct val="80000"/>
              </a:lnSpc>
            </a:pPr>
            <a:r>
              <a:rPr lang="it-IT" sz="2800"/>
              <a:t>(senza attrito: </a:t>
            </a:r>
            <a:r>
              <a:rPr lang="it-IT" sz="2800" b="1"/>
              <a:t>a</a:t>
            </a:r>
            <a:r>
              <a:rPr lang="it-IT" sz="2800"/>
              <a:t> = </a:t>
            </a:r>
            <a:r>
              <a:rPr lang="it-IT" sz="2800" b="1"/>
              <a:t>F</a:t>
            </a:r>
            <a:r>
              <a:rPr lang="it-IT" sz="2800"/>
              <a:t>/m)</a:t>
            </a:r>
          </a:p>
          <a:p>
            <a:pPr>
              <a:lnSpc>
                <a:spcPct val="80000"/>
              </a:lnSpc>
            </a:pPr>
            <a:r>
              <a:rPr lang="it-IT" sz="2800"/>
              <a:t>con attrito:   </a:t>
            </a:r>
            <a:r>
              <a:rPr lang="it-IT" sz="2800" b="1"/>
              <a:t>a</a:t>
            </a:r>
            <a:r>
              <a:rPr lang="it-IT" sz="2800"/>
              <a:t> = 0              per |</a:t>
            </a:r>
            <a:r>
              <a:rPr lang="it-IT" sz="2800" b="1"/>
              <a:t>F</a:t>
            </a:r>
            <a:r>
              <a:rPr lang="it-IT" sz="2800"/>
              <a:t>|&lt;f</a:t>
            </a:r>
            <a:r>
              <a:rPr lang="it-IT" sz="2800" baseline="-25000"/>
              <a:t>s,max</a:t>
            </a:r>
            <a:r>
              <a:rPr lang="it-IT" sz="2800"/>
              <a:t> = </a:t>
            </a:r>
            <a:r>
              <a:rPr lang="en-US" sz="2800">
                <a:cs typeface="Arial" pitchFamily="34" charset="0"/>
              </a:rPr>
              <a:t>µ</a:t>
            </a:r>
            <a:r>
              <a:rPr lang="en-US" sz="2800" baseline="-25000">
                <a:cs typeface="Arial" pitchFamily="34" charset="0"/>
              </a:rPr>
              <a:t>s</a:t>
            </a:r>
            <a:r>
              <a:rPr lang="en-US" sz="2800">
                <a:cs typeface="Arial" pitchFamily="34" charset="0"/>
              </a:rPr>
              <a:t>N  </a:t>
            </a:r>
          </a:p>
          <a:p>
            <a:pPr>
              <a:lnSpc>
                <a:spcPct val="80000"/>
              </a:lnSpc>
              <a:buFontTx/>
              <a:buNone/>
            </a:pPr>
            <a:r>
              <a:rPr lang="en-US" sz="2800">
                <a:cs typeface="Arial" pitchFamily="34" charset="0"/>
              </a:rPr>
              <a:t>                       m</a:t>
            </a:r>
            <a:r>
              <a:rPr lang="en-US" sz="2800" b="1">
                <a:cs typeface="Arial" pitchFamily="34" charset="0"/>
              </a:rPr>
              <a:t>a</a:t>
            </a:r>
            <a:r>
              <a:rPr lang="en-US" sz="2800">
                <a:cs typeface="Arial" pitchFamily="34" charset="0"/>
              </a:rPr>
              <a:t> = </a:t>
            </a:r>
            <a:r>
              <a:rPr lang="en-US" sz="2800" b="1">
                <a:cs typeface="Arial" pitchFamily="34" charset="0"/>
              </a:rPr>
              <a:t>F</a:t>
            </a:r>
            <a:r>
              <a:rPr lang="en-US" sz="2800">
                <a:cs typeface="Arial" pitchFamily="34" charset="0"/>
              </a:rPr>
              <a:t> + </a:t>
            </a:r>
            <a:r>
              <a:rPr lang="en-US" sz="2800" b="1">
                <a:cs typeface="Arial" pitchFamily="34" charset="0"/>
              </a:rPr>
              <a:t>f</a:t>
            </a:r>
            <a:r>
              <a:rPr lang="en-US" sz="2800" b="1" baseline="-25000">
                <a:cs typeface="Arial" pitchFamily="34" charset="0"/>
              </a:rPr>
              <a:t>c</a:t>
            </a:r>
            <a:r>
              <a:rPr lang="en-US" sz="2800">
                <a:cs typeface="Arial" pitchFamily="34" charset="0"/>
              </a:rPr>
              <a:t>    per </a:t>
            </a:r>
            <a:r>
              <a:rPr lang="it-IT" sz="2800"/>
              <a:t>|</a:t>
            </a:r>
            <a:r>
              <a:rPr lang="it-IT" sz="2800" b="1"/>
              <a:t>F</a:t>
            </a:r>
            <a:r>
              <a:rPr lang="it-IT" sz="2800"/>
              <a:t>|&gt;f</a:t>
            </a:r>
            <a:r>
              <a:rPr lang="it-IT" sz="2800" baseline="-25000"/>
              <a:t>s,max</a:t>
            </a:r>
            <a:r>
              <a:rPr lang="it-IT" sz="2800"/>
              <a:t> ;    f</a:t>
            </a:r>
            <a:r>
              <a:rPr lang="it-IT" sz="2800" baseline="-25000"/>
              <a:t>c</a:t>
            </a:r>
            <a:r>
              <a:rPr lang="it-IT" sz="2800"/>
              <a:t> = </a:t>
            </a:r>
            <a:r>
              <a:rPr lang="en-US" sz="2800">
                <a:cs typeface="Arial" pitchFamily="34" charset="0"/>
              </a:rPr>
              <a:t>µ</a:t>
            </a:r>
            <a:r>
              <a:rPr lang="en-US" sz="2800" baseline="-25000">
                <a:cs typeface="Arial" pitchFamily="34" charset="0"/>
              </a:rPr>
              <a:t>c</a:t>
            </a:r>
            <a:r>
              <a:rPr lang="en-US" sz="2800">
                <a:cs typeface="Arial" pitchFamily="34" charset="0"/>
              </a:rPr>
              <a:t>N</a:t>
            </a:r>
            <a:endParaRPr lang="it-IT" sz="2800"/>
          </a:p>
          <a:p>
            <a:pPr>
              <a:lnSpc>
                <a:spcPct val="80000"/>
              </a:lnSpc>
              <a:buFontTx/>
              <a:buNone/>
            </a:pPr>
            <a:r>
              <a:rPr lang="it-IT" sz="2800"/>
              <a:t>                       </a:t>
            </a:r>
            <a:r>
              <a:rPr lang="it-IT" sz="2800" b="1"/>
              <a:t>f</a:t>
            </a:r>
            <a:r>
              <a:rPr lang="it-IT" sz="2800" b="1" baseline="-25000"/>
              <a:t>c</a:t>
            </a:r>
            <a:r>
              <a:rPr lang="it-IT" sz="2800"/>
              <a:t> = - </a:t>
            </a:r>
            <a:r>
              <a:rPr lang="en-US" sz="2800">
                <a:cs typeface="Arial" pitchFamily="34" charset="0"/>
              </a:rPr>
              <a:t>µ</a:t>
            </a:r>
            <a:r>
              <a:rPr lang="en-US" sz="2800" baseline="-25000">
                <a:cs typeface="Arial" pitchFamily="34" charset="0"/>
              </a:rPr>
              <a:t>c</a:t>
            </a:r>
            <a:r>
              <a:rPr lang="en-US" sz="2800">
                <a:cs typeface="Arial" pitchFamily="34" charset="0"/>
              </a:rPr>
              <a:t>N</a:t>
            </a:r>
            <a:r>
              <a:rPr lang="it-IT" sz="2800"/>
              <a:t> </a:t>
            </a:r>
            <a:r>
              <a:rPr lang="it-IT" sz="2800" b="1"/>
              <a:t>v</a:t>
            </a:r>
            <a:r>
              <a:rPr lang="it-IT" sz="2800"/>
              <a:t>/v     si oppone al moto</a:t>
            </a:r>
          </a:p>
          <a:p>
            <a:pPr>
              <a:lnSpc>
                <a:spcPct val="80000"/>
              </a:lnSpc>
              <a:buFontTx/>
              <a:buNone/>
            </a:pPr>
            <a:endParaRPr lang="it-IT" sz="2800"/>
          </a:p>
          <a:p>
            <a:pPr>
              <a:lnSpc>
                <a:spcPct val="80000"/>
              </a:lnSpc>
              <a:buFontTx/>
              <a:buNone/>
            </a:pPr>
            <a:r>
              <a:rPr lang="it-IT" sz="2800"/>
              <a:t>                                              </a:t>
            </a:r>
            <a:r>
              <a:rPr lang="it-IT" sz="2800">
                <a:latin typeface="OpenSymbol" pitchFamily="2" charset="0"/>
              </a:rPr>
              <a:t></a:t>
            </a:r>
            <a:r>
              <a:rPr lang="it-IT" sz="2800"/>
              <a:t> ma = F - </a:t>
            </a:r>
            <a:r>
              <a:rPr lang="en-US" sz="2800">
                <a:cs typeface="Arial" pitchFamily="34" charset="0"/>
              </a:rPr>
              <a:t>µ</a:t>
            </a:r>
            <a:r>
              <a:rPr lang="en-US" sz="2800" baseline="-25000">
                <a:cs typeface="Arial" pitchFamily="34" charset="0"/>
              </a:rPr>
              <a:t>c</a:t>
            </a:r>
            <a:r>
              <a:rPr lang="en-US" sz="2800">
                <a:cs typeface="Arial" pitchFamily="34" charset="0"/>
              </a:rPr>
              <a:t>N</a:t>
            </a:r>
          </a:p>
          <a:p>
            <a:pPr>
              <a:lnSpc>
                <a:spcPct val="80000"/>
              </a:lnSpc>
              <a:buFontTx/>
              <a:buNone/>
            </a:pPr>
            <a:r>
              <a:rPr lang="en-US" sz="2800">
                <a:cs typeface="Arial" pitchFamily="34" charset="0"/>
              </a:rPr>
              <a:t>                                              a = (</a:t>
            </a:r>
            <a:r>
              <a:rPr lang="it-IT" sz="2800"/>
              <a:t>F - </a:t>
            </a:r>
            <a:r>
              <a:rPr lang="en-US" sz="2800">
                <a:cs typeface="Arial" pitchFamily="34" charset="0"/>
              </a:rPr>
              <a:t>µ</a:t>
            </a:r>
            <a:r>
              <a:rPr lang="en-US" sz="2800" baseline="-25000">
                <a:cs typeface="Arial" pitchFamily="34" charset="0"/>
              </a:rPr>
              <a:t>c</a:t>
            </a:r>
            <a:r>
              <a:rPr lang="en-US" sz="2800">
                <a:cs typeface="Arial" pitchFamily="34" charset="0"/>
              </a:rPr>
              <a:t>N)/m      &lt;F/m</a:t>
            </a:r>
          </a:p>
          <a:p>
            <a:pPr>
              <a:lnSpc>
                <a:spcPct val="80000"/>
              </a:lnSpc>
              <a:buFontTx/>
              <a:buNone/>
            </a:pPr>
            <a:r>
              <a:rPr lang="en-US" sz="2800">
                <a:cs typeface="Arial" pitchFamily="34" charset="0"/>
              </a:rPr>
              <a:t>                                              a = F/m - µ</a:t>
            </a:r>
            <a:r>
              <a:rPr lang="en-US" sz="2800" baseline="-25000">
                <a:cs typeface="Arial" pitchFamily="34" charset="0"/>
              </a:rPr>
              <a:t>c</a:t>
            </a:r>
            <a:r>
              <a:rPr lang="en-US" sz="2800">
                <a:cs typeface="Arial" pitchFamily="34" charset="0"/>
              </a:rPr>
              <a:t>g</a:t>
            </a:r>
          </a:p>
          <a:p>
            <a:pPr>
              <a:lnSpc>
                <a:spcPct val="80000"/>
              </a:lnSpc>
              <a:buFontTx/>
              <a:buNone/>
            </a:pPr>
            <a:r>
              <a:rPr lang="en-US" sz="2800">
                <a:cs typeface="Arial" pitchFamily="34" charset="0"/>
              </a:rPr>
              <a:t>                                            (l’ultima vale su un piano</a:t>
            </a:r>
          </a:p>
          <a:p>
            <a:pPr>
              <a:lnSpc>
                <a:spcPct val="80000"/>
              </a:lnSpc>
              <a:buFontTx/>
              <a:buNone/>
            </a:pPr>
            <a:r>
              <a:rPr lang="en-US" sz="2800">
                <a:cs typeface="Arial" pitchFamily="34" charset="0"/>
              </a:rPr>
              <a:t>                                             orizzontale, </a:t>
            </a:r>
          </a:p>
          <a:p>
            <a:pPr>
              <a:lnSpc>
                <a:spcPct val="80000"/>
              </a:lnSpc>
              <a:buFontTx/>
              <a:buNone/>
            </a:pPr>
            <a:r>
              <a:rPr lang="en-US" sz="2800">
                <a:cs typeface="Arial" pitchFamily="34" charset="0"/>
              </a:rPr>
              <a:t>                                            </a:t>
            </a:r>
            <a:r>
              <a:rPr lang="en-US" sz="2800" b="1">
                <a:cs typeface="Arial" pitchFamily="34" charset="0"/>
              </a:rPr>
              <a:t>N</a:t>
            </a:r>
            <a:r>
              <a:rPr lang="en-US" sz="2800">
                <a:cs typeface="Arial" pitchFamily="34" charset="0"/>
              </a:rPr>
              <a:t> = -</a:t>
            </a:r>
            <a:r>
              <a:rPr lang="en-US" sz="2800" b="1">
                <a:cs typeface="Arial" pitchFamily="34" charset="0"/>
              </a:rPr>
              <a:t>P</a:t>
            </a:r>
            <a:r>
              <a:rPr lang="en-US" sz="2800">
                <a:cs typeface="Arial" pitchFamily="34" charset="0"/>
              </a:rPr>
              <a:t>, N = mg) </a:t>
            </a:r>
            <a:endParaRPr lang="it-IT" sz="2800">
              <a:cs typeface="Arial" pitchFamily="34" charset="0"/>
            </a:endParaRPr>
          </a:p>
        </p:txBody>
      </p:sp>
      <p:pic>
        <p:nvPicPr>
          <p:cNvPr id="384004" name="Picture 4" descr="atrito cine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3644900"/>
            <a:ext cx="40386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84005" name="Text Box 5"/>
          <p:cNvSpPr txBox="1">
            <a:spLocks noChangeArrowheads="1"/>
          </p:cNvSpPr>
          <p:nvPr/>
        </p:nvSpPr>
        <p:spPr bwMode="auto">
          <a:xfrm>
            <a:off x="4787900" y="3789363"/>
            <a:ext cx="2617788" cy="4667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FD9BB3E5-19E8-472D-B61B-BC40BD2B90D0}" type="slidenum">
              <a:rPr lang="en-US"/>
              <a:pPr/>
              <a:t>69</a:t>
            </a:fld>
            <a:endParaRPr lang="en-US"/>
          </a:p>
        </p:txBody>
      </p:sp>
      <p:pic>
        <p:nvPicPr>
          <p:cNvPr id="303108" name="Picture 4" descr="img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1484313"/>
            <a:ext cx="4465637" cy="3201987"/>
          </a:xfrm>
          <a:prstGeom prst="rect">
            <a:avLst/>
          </a:prstGeom>
          <a:noFill/>
          <a:extLst>
            <a:ext uri="{909E8E84-426E-40DD-AFC4-6F175D3DCCD1}">
              <a14:hiddenFill xmlns:a14="http://schemas.microsoft.com/office/drawing/2010/main">
                <a:solidFill>
                  <a:srgbClr val="FFFFFF"/>
                </a:solidFill>
              </a14:hiddenFill>
            </a:ext>
          </a:extLst>
        </p:spPr>
      </p:pic>
      <p:sp>
        <p:nvSpPr>
          <p:cNvPr id="303106" name="Rectangle 2"/>
          <p:cNvSpPr>
            <a:spLocks noGrp="1" noChangeArrowheads="1"/>
          </p:cNvSpPr>
          <p:nvPr>
            <p:ph type="title"/>
          </p:nvPr>
        </p:nvSpPr>
        <p:spPr/>
        <p:txBody>
          <a:bodyPr/>
          <a:lstStyle/>
          <a:p>
            <a:r>
              <a:rPr lang="it-IT" sz="2800"/>
              <a:t>Corpo rigido</a:t>
            </a:r>
          </a:p>
        </p:txBody>
      </p:sp>
      <p:sp>
        <p:nvSpPr>
          <p:cNvPr id="303107" name="Rectangle 3"/>
          <p:cNvSpPr>
            <a:spLocks noGrp="1" noChangeArrowheads="1"/>
          </p:cNvSpPr>
          <p:nvPr>
            <p:ph type="body" idx="1"/>
          </p:nvPr>
        </p:nvSpPr>
        <p:spPr>
          <a:xfrm>
            <a:off x="179388" y="908050"/>
            <a:ext cx="8713787" cy="5257800"/>
          </a:xfrm>
        </p:spPr>
        <p:txBody>
          <a:bodyPr/>
          <a:lstStyle/>
          <a:p>
            <a:pPr>
              <a:buFontTx/>
              <a:buNone/>
            </a:pPr>
            <a:r>
              <a:rPr lang="it-IT"/>
              <a:t>	</a:t>
            </a:r>
            <a:r>
              <a:rPr lang="it-IT" sz="2000">
                <a:cs typeface="Arial" pitchFamily="34" charset="0"/>
              </a:rPr>
              <a:t>–</a:t>
            </a:r>
            <a:r>
              <a:rPr lang="it-IT" sz="2000"/>
              <a:t> per i corpi estesi, il punto di applicazione delle forze diventa importante</a:t>
            </a:r>
          </a:p>
          <a:p>
            <a:pPr>
              <a:buFontTx/>
              <a:buNone/>
            </a:pPr>
            <a:endParaRPr lang="it-IT" sz="2000"/>
          </a:p>
          <a:p>
            <a:pPr>
              <a:buFontTx/>
              <a:buNone/>
            </a:pPr>
            <a:endParaRPr lang="it-IT" sz="2000"/>
          </a:p>
          <a:p>
            <a:pPr>
              <a:buFontTx/>
              <a:buNone/>
            </a:pPr>
            <a:endParaRPr lang="it-IT" sz="2000"/>
          </a:p>
          <a:p>
            <a:pPr>
              <a:buFontTx/>
              <a:buNone/>
            </a:pPr>
            <a:r>
              <a:rPr lang="it-IT" sz="2000"/>
              <a:t>	</a:t>
            </a:r>
            <a:r>
              <a:rPr lang="it-IT" sz="2000">
                <a:cs typeface="Arial" pitchFamily="34" charset="0"/>
              </a:rPr>
              <a:t>–</a:t>
            </a:r>
            <a:r>
              <a:rPr lang="it-IT" sz="2000"/>
              <a:t> def. di corpo rigido</a:t>
            </a:r>
          </a:p>
          <a:p>
            <a:pPr>
              <a:buFontTx/>
              <a:buNone/>
            </a:pPr>
            <a:endParaRPr lang="it-IT" sz="2000"/>
          </a:p>
          <a:p>
            <a:pPr>
              <a:buFontTx/>
              <a:buNone/>
            </a:pPr>
            <a:endParaRPr lang="it-IT" sz="2000"/>
          </a:p>
          <a:p>
            <a:pPr>
              <a:buFontTx/>
              <a:buNone/>
            </a:pPr>
            <a:endParaRPr lang="it-IT" sz="2000"/>
          </a:p>
          <a:p>
            <a:pPr>
              <a:buFontTx/>
              <a:buNone/>
            </a:pPr>
            <a:endParaRPr lang="it-IT" sz="2000"/>
          </a:p>
          <a:p>
            <a:pPr>
              <a:buFontTx/>
              <a:buNone/>
            </a:pPr>
            <a:r>
              <a:rPr lang="it-IT" sz="2000"/>
              <a:t>	</a:t>
            </a:r>
          </a:p>
          <a:p>
            <a:pPr>
              <a:buFontTx/>
              <a:buNone/>
            </a:pPr>
            <a:r>
              <a:rPr lang="it-IT" sz="2000"/>
              <a:t>	</a:t>
            </a:r>
            <a:r>
              <a:rPr lang="it-IT" sz="2000">
                <a:cs typeface="Arial" pitchFamily="34" charset="0"/>
              </a:rPr>
              <a:t>– sperimentalmente: </a:t>
            </a:r>
            <a:r>
              <a:rPr lang="it-IT" sz="2000">
                <a:solidFill>
                  <a:schemeClr val="accent2"/>
                </a:solidFill>
                <a:cs typeface="Arial" pitchFamily="34" charset="0"/>
              </a:rPr>
              <a:t>1) due </a:t>
            </a:r>
            <a:r>
              <a:rPr lang="it-IT" sz="2000" b="1">
                <a:solidFill>
                  <a:schemeClr val="accent2"/>
                </a:solidFill>
                <a:cs typeface="Arial" pitchFamily="34" charset="0"/>
              </a:rPr>
              <a:t>F</a:t>
            </a:r>
            <a:r>
              <a:rPr lang="it-IT" sz="2000">
                <a:solidFill>
                  <a:schemeClr val="accent2"/>
                </a:solidFill>
                <a:cs typeface="Arial" pitchFamily="34" charset="0"/>
              </a:rPr>
              <a:t> uguali e contrarie lungo la stessa retta di applicazione in punti diversi non alterano lo stato di moto del c.r.;</a:t>
            </a:r>
            <a:r>
              <a:rPr lang="it-IT" sz="2000">
                <a:cs typeface="Arial" pitchFamily="34" charset="0"/>
              </a:rPr>
              <a:t>          </a:t>
            </a:r>
            <a:r>
              <a:rPr lang="it-IT" sz="2000">
                <a:solidFill>
                  <a:srgbClr val="008000"/>
                </a:solidFill>
                <a:cs typeface="Arial" pitchFamily="34" charset="0"/>
              </a:rPr>
              <a:t>2) una </a:t>
            </a:r>
            <a:r>
              <a:rPr lang="it-IT" sz="2000" b="1">
                <a:solidFill>
                  <a:srgbClr val="008000"/>
                </a:solidFill>
                <a:cs typeface="Arial" pitchFamily="34" charset="0"/>
              </a:rPr>
              <a:t>F</a:t>
            </a:r>
            <a:r>
              <a:rPr lang="it-IT" sz="2000">
                <a:solidFill>
                  <a:srgbClr val="008000"/>
                </a:solidFill>
                <a:cs typeface="Arial" pitchFamily="34" charset="0"/>
              </a:rPr>
              <a:t> applicata ad un punto può essere spostata lungo la sua retta di applicazione senza alterarne gli effetti</a:t>
            </a:r>
            <a:endParaRPr lang="it-IT" sz="2000">
              <a:solidFill>
                <a:srgbClr val="008000"/>
              </a:solidFill>
            </a:endParaRPr>
          </a:p>
        </p:txBody>
      </p:sp>
      <p:sp>
        <p:nvSpPr>
          <p:cNvPr id="303109" name="Text Box 5"/>
          <p:cNvSpPr txBox="1">
            <a:spLocks noChangeArrowheads="1"/>
          </p:cNvSpPr>
          <p:nvPr/>
        </p:nvSpPr>
        <p:spPr bwMode="auto">
          <a:xfrm>
            <a:off x="3132138" y="3068638"/>
            <a:ext cx="11001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 mar 2011</a:t>
            </a:r>
            <a:endParaRPr lang="en-US"/>
          </a:p>
        </p:txBody>
      </p:sp>
      <p:sp>
        <p:nvSpPr>
          <p:cNvPr id="33" name="Slide Number Placeholder 5"/>
          <p:cNvSpPr>
            <a:spLocks noGrp="1"/>
          </p:cNvSpPr>
          <p:nvPr>
            <p:ph type="sldNum" sz="quarter" idx="12"/>
          </p:nvPr>
        </p:nvSpPr>
        <p:spPr/>
        <p:txBody>
          <a:bodyPr/>
          <a:lstStyle/>
          <a:p>
            <a:fld id="{6FF853CC-7812-4ED7-8FEC-9458A24557C4}" type="slidenum">
              <a:rPr lang="en-US"/>
              <a:pPr/>
              <a:t>7</a:t>
            </a:fld>
            <a:endParaRPr lang="en-US"/>
          </a:p>
        </p:txBody>
      </p:sp>
      <p:sp>
        <p:nvSpPr>
          <p:cNvPr id="202754" name="Rectangle 2"/>
          <p:cNvSpPr>
            <a:spLocks noGrp="1" noChangeArrowheads="1"/>
          </p:cNvSpPr>
          <p:nvPr>
            <p:ph type="title"/>
          </p:nvPr>
        </p:nvSpPr>
        <p:spPr/>
        <p:txBody>
          <a:bodyPr/>
          <a:lstStyle/>
          <a:p>
            <a:r>
              <a:rPr lang="it-IT" sz="2800"/>
              <a:t>Moto in 1 dimensione</a:t>
            </a:r>
          </a:p>
        </p:txBody>
      </p:sp>
      <p:sp>
        <p:nvSpPr>
          <p:cNvPr id="202755" name="Rectangle 3"/>
          <p:cNvSpPr>
            <a:spLocks noGrp="1" noChangeArrowheads="1"/>
          </p:cNvSpPr>
          <p:nvPr>
            <p:ph type="body" idx="1"/>
          </p:nvPr>
        </p:nvSpPr>
        <p:spPr>
          <a:xfrm>
            <a:off x="468313" y="1125538"/>
            <a:ext cx="8229600" cy="5000625"/>
          </a:xfrm>
          <a:ln/>
          <a:extLst>
            <a:ext uri="{91240B29-F687-4F45-9708-019B960494DF}">
              <a14:hiddenLine xmlns:a14="http://schemas.microsoft.com/office/drawing/2010/main" w="9525">
                <a:solidFill>
                  <a:srgbClr val="009900"/>
                </a:solidFill>
                <a:miter lim="800000"/>
                <a:headEnd/>
                <a:tailEnd/>
              </a14:hiddenLine>
            </a:ext>
          </a:extLst>
        </p:spPr>
        <p:txBody>
          <a:bodyPr/>
          <a:lstStyle/>
          <a:p>
            <a:r>
              <a:rPr lang="it-IT" sz="2400"/>
              <a:t>in questo caso conta solo il verso +vo o </a:t>
            </a:r>
          </a:p>
          <a:p>
            <a:pPr>
              <a:spcBef>
                <a:spcPct val="0"/>
              </a:spcBef>
              <a:buFontTx/>
              <a:buNone/>
            </a:pPr>
            <a:r>
              <a:rPr lang="it-IT" sz="2400"/>
              <a:t>   -vo dello spostamento nel tempo =&gt; possiamo usare quantità scalari (non cambia la direzione) </a:t>
            </a:r>
          </a:p>
          <a:p>
            <a:r>
              <a:rPr lang="it-IT" sz="2400"/>
              <a:t>due possibilità: </a:t>
            </a:r>
            <a:r>
              <a:rPr lang="it-IT" sz="2400">
                <a:solidFill>
                  <a:srgbClr val="CC3300"/>
                </a:solidFill>
              </a:rPr>
              <a:t>moto lungo una retta, x</a:t>
            </a:r>
            <a:r>
              <a:rPr lang="it-IT" sz="2400"/>
              <a:t>, o </a:t>
            </a:r>
            <a:r>
              <a:rPr lang="it-IT" sz="2400">
                <a:solidFill>
                  <a:srgbClr val="009900"/>
                </a:solidFill>
              </a:rPr>
              <a:t>moto lungo una traiettoria (curva) fissata, s o x</a:t>
            </a:r>
          </a:p>
          <a:p>
            <a:endParaRPr lang="it-IT" sz="2400">
              <a:solidFill>
                <a:srgbClr val="009900"/>
              </a:solidFill>
            </a:endParaRPr>
          </a:p>
          <a:p>
            <a:endParaRPr lang="it-IT" sz="2400">
              <a:solidFill>
                <a:srgbClr val="009900"/>
              </a:solidFill>
            </a:endParaRPr>
          </a:p>
          <a:p>
            <a:r>
              <a:rPr lang="it-IT" sz="2400"/>
              <a:t>si definisce </a:t>
            </a:r>
          </a:p>
          <a:p>
            <a:pPr>
              <a:buFontTx/>
              <a:buNone/>
            </a:pPr>
            <a:r>
              <a:rPr lang="it-IT" sz="2400"/>
              <a:t>   velocità media =</a:t>
            </a:r>
          </a:p>
          <a:p>
            <a:pPr>
              <a:buFontTx/>
              <a:buNone/>
            </a:pPr>
            <a:endParaRPr lang="it-IT" sz="2400"/>
          </a:p>
          <a:p>
            <a:pPr>
              <a:spcBef>
                <a:spcPct val="50000"/>
              </a:spcBef>
              <a:buFontTx/>
              <a:buNone/>
            </a:pPr>
            <a:r>
              <a:rPr lang="it-IT" sz="2400"/>
              <a:t>   </a:t>
            </a:r>
            <a:r>
              <a:rPr lang="it-IT" sz="2400">
                <a:solidFill>
                  <a:srgbClr val="FF3300"/>
                </a:solidFill>
              </a:rPr>
              <a:t>v</a:t>
            </a:r>
            <a:r>
              <a:rPr lang="it-IT" sz="2400" baseline="-25000">
                <a:solidFill>
                  <a:srgbClr val="FF3300"/>
                </a:solidFill>
              </a:rPr>
              <a:t>m</a:t>
            </a:r>
            <a:r>
              <a:rPr lang="it-IT" sz="2400">
                <a:solidFill>
                  <a:srgbClr val="FF3300"/>
                </a:solidFill>
              </a:rPr>
              <a:t> =</a:t>
            </a:r>
            <a:r>
              <a:rPr lang="it-IT" sz="2400"/>
              <a:t>       o                  </a:t>
            </a:r>
            <a:r>
              <a:rPr lang="it-IT" sz="2400">
                <a:solidFill>
                  <a:srgbClr val="009900"/>
                </a:solidFill>
              </a:rPr>
              <a:t>=            </a:t>
            </a:r>
            <a:r>
              <a:rPr lang="it-IT" sz="2400"/>
              <a:t>o</a:t>
            </a:r>
            <a:r>
              <a:rPr lang="it-IT" sz="2400">
                <a:solidFill>
                  <a:srgbClr val="009900"/>
                </a:solidFill>
              </a:rPr>
              <a:t>                 </a:t>
            </a:r>
            <a:r>
              <a:rPr lang="it-IT" sz="2400">
                <a:solidFill>
                  <a:schemeClr val="accent2"/>
                </a:solidFill>
              </a:rPr>
              <a:t>=</a:t>
            </a:r>
          </a:p>
        </p:txBody>
      </p:sp>
      <p:grpSp>
        <p:nvGrpSpPr>
          <p:cNvPr id="202775" name="Group 23"/>
          <p:cNvGrpSpPr>
            <a:grpSpLocks/>
          </p:cNvGrpSpPr>
          <p:nvPr/>
        </p:nvGrpSpPr>
        <p:grpSpPr bwMode="auto">
          <a:xfrm>
            <a:off x="3132138" y="4221163"/>
            <a:ext cx="3917950" cy="762000"/>
            <a:chOff x="2290" y="2525"/>
            <a:chExt cx="2468" cy="480"/>
          </a:xfrm>
        </p:grpSpPr>
        <p:sp>
          <p:nvSpPr>
            <p:cNvPr id="202756" name="Text Box 4"/>
            <p:cNvSpPr txBox="1">
              <a:spLocks noChangeArrowheads="1"/>
            </p:cNvSpPr>
            <p:nvPr/>
          </p:nvSpPr>
          <p:spPr bwMode="auto">
            <a:xfrm>
              <a:off x="2290" y="2525"/>
              <a:ext cx="2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it-IT" sz="2200"/>
                <a:t>spazio percorso</a:t>
              </a:r>
            </a:p>
            <a:p>
              <a:r>
                <a:rPr lang="it-IT" sz="2200"/>
                <a:t>tempo impiegato a percorrerlo</a:t>
              </a:r>
            </a:p>
          </p:txBody>
        </p:sp>
        <p:sp>
          <p:nvSpPr>
            <p:cNvPr id="202759" name="Line 7"/>
            <p:cNvSpPr>
              <a:spLocks noChangeShapeType="1"/>
            </p:cNvSpPr>
            <p:nvPr/>
          </p:nvSpPr>
          <p:spPr bwMode="auto">
            <a:xfrm>
              <a:off x="2381" y="2795"/>
              <a:ext cx="2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6" name="Group 14"/>
          <p:cNvGrpSpPr>
            <a:grpSpLocks/>
          </p:cNvGrpSpPr>
          <p:nvPr/>
        </p:nvGrpSpPr>
        <p:grpSpPr bwMode="auto">
          <a:xfrm>
            <a:off x="2555875" y="5229225"/>
            <a:ext cx="1981200" cy="822325"/>
            <a:chOff x="1791" y="3113"/>
            <a:chExt cx="1248" cy="518"/>
          </a:xfrm>
        </p:grpSpPr>
        <p:sp>
          <p:nvSpPr>
            <p:cNvPr id="202761" name="Text Box 9"/>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2763" name="Text Box 11"/>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9900"/>
                  </a:solidFill>
                  <a:cs typeface="Arial" pitchFamily="34" charset="0"/>
                </a:rPr>
                <a:t>Δ</a:t>
              </a:r>
              <a:r>
                <a:rPr lang="it-IT" sz="2400">
                  <a:solidFill>
                    <a:srgbClr val="009900"/>
                  </a:solidFill>
                  <a:cs typeface="Arial" pitchFamily="34" charset="0"/>
                </a:rPr>
                <a:t>x</a:t>
              </a:r>
            </a:p>
            <a:p>
              <a:r>
                <a:rPr lang="el-GR" sz="2400">
                  <a:solidFill>
                    <a:srgbClr val="009900"/>
                  </a:solidFill>
                  <a:cs typeface="Arial" pitchFamily="34" charset="0"/>
                </a:rPr>
                <a:t>Δ</a:t>
              </a:r>
              <a:r>
                <a:rPr lang="it-IT" sz="2400">
                  <a:solidFill>
                    <a:srgbClr val="009900"/>
                  </a:solidFill>
                  <a:cs typeface="Arial" pitchFamily="34" charset="0"/>
                </a:rPr>
                <a:t>t</a:t>
              </a:r>
              <a:endParaRPr lang="el-GR" sz="2400">
                <a:solidFill>
                  <a:srgbClr val="009900"/>
                </a:solidFill>
                <a:cs typeface="Arial" pitchFamily="34" charset="0"/>
              </a:endParaRPr>
            </a:p>
          </p:txBody>
        </p:sp>
        <p:sp>
          <p:nvSpPr>
            <p:cNvPr id="202764" name="Line 12"/>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5" name="Line 13"/>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7" name="Group 15"/>
          <p:cNvGrpSpPr>
            <a:grpSpLocks/>
          </p:cNvGrpSpPr>
          <p:nvPr/>
        </p:nvGrpSpPr>
        <p:grpSpPr bwMode="auto">
          <a:xfrm>
            <a:off x="5292725" y="5229225"/>
            <a:ext cx="1981200" cy="822325"/>
            <a:chOff x="1791" y="3113"/>
            <a:chExt cx="1248" cy="518"/>
          </a:xfrm>
        </p:grpSpPr>
        <p:sp>
          <p:nvSpPr>
            <p:cNvPr id="202768" name="Text Box 1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s</a:t>
              </a:r>
              <a:r>
                <a:rPr lang="it-IT" sz="2400" baseline="-25000">
                  <a:solidFill>
                    <a:schemeClr val="accent2"/>
                  </a:solidFill>
                </a:rPr>
                <a:t>2</a:t>
              </a:r>
              <a:r>
                <a:rPr lang="it-IT" sz="2400">
                  <a:solidFill>
                    <a:schemeClr val="accent2"/>
                  </a:solidFill>
                </a:rPr>
                <a:t> - s</a:t>
              </a:r>
              <a:r>
                <a:rPr lang="it-IT" sz="2400" baseline="-25000">
                  <a:solidFill>
                    <a:schemeClr val="accent2"/>
                  </a:solidFill>
                </a:rPr>
                <a:t>1</a:t>
              </a:r>
            </a:p>
            <a:p>
              <a:r>
                <a:rPr lang="it-IT" sz="2400">
                  <a:solidFill>
                    <a:schemeClr val="accent2"/>
                  </a:solidFill>
                </a:rPr>
                <a:t> t</a:t>
              </a:r>
              <a:r>
                <a:rPr lang="it-IT" sz="2400" baseline="-25000">
                  <a:solidFill>
                    <a:schemeClr val="accent2"/>
                  </a:solidFill>
                </a:rPr>
                <a:t>2</a:t>
              </a:r>
              <a:r>
                <a:rPr lang="it-IT" sz="2400">
                  <a:solidFill>
                    <a:schemeClr val="accent2"/>
                  </a:solidFill>
                </a:rPr>
                <a:t> - t</a:t>
              </a:r>
              <a:r>
                <a:rPr lang="it-IT" sz="2400" baseline="-25000">
                  <a:solidFill>
                    <a:schemeClr val="accent2"/>
                  </a:solidFill>
                </a:rPr>
                <a:t>1</a:t>
              </a:r>
            </a:p>
          </p:txBody>
        </p:sp>
        <p:sp>
          <p:nvSpPr>
            <p:cNvPr id="202769" name="Text Box 17"/>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chemeClr val="accent2"/>
                  </a:solidFill>
                  <a:cs typeface="Arial" pitchFamily="34" charset="0"/>
                </a:rPr>
                <a:t>Δ</a:t>
              </a:r>
              <a:r>
                <a:rPr lang="it-IT" sz="2400">
                  <a:solidFill>
                    <a:schemeClr val="accent2"/>
                  </a:solidFill>
                  <a:cs typeface="Arial" pitchFamily="34" charset="0"/>
                </a:rPr>
                <a:t>s</a:t>
              </a:r>
            </a:p>
            <a:p>
              <a:r>
                <a:rPr lang="el-GR" sz="2400">
                  <a:solidFill>
                    <a:schemeClr val="accent2"/>
                  </a:solidFill>
                  <a:cs typeface="Arial" pitchFamily="34" charset="0"/>
                </a:rPr>
                <a:t>Δ</a:t>
              </a:r>
              <a:r>
                <a:rPr lang="it-IT" sz="2400">
                  <a:solidFill>
                    <a:schemeClr val="accent2"/>
                  </a:solidFill>
                  <a:cs typeface="Arial" pitchFamily="34" charset="0"/>
                </a:rPr>
                <a:t>t</a:t>
              </a:r>
              <a:endParaRPr lang="el-GR" sz="2400">
                <a:solidFill>
                  <a:schemeClr val="accent2"/>
                </a:solidFill>
                <a:cs typeface="Arial" pitchFamily="34" charset="0"/>
              </a:endParaRPr>
            </a:p>
          </p:txBody>
        </p:sp>
        <p:sp>
          <p:nvSpPr>
            <p:cNvPr id="202770" name="Line 18"/>
            <p:cNvSpPr>
              <a:spLocks noChangeShapeType="1"/>
            </p:cNvSpPr>
            <p:nvPr/>
          </p:nvSpPr>
          <p:spPr bwMode="auto">
            <a:xfrm>
              <a:off x="1837" y="3385"/>
              <a:ext cx="4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1" name="Line 19"/>
            <p:cNvSpPr>
              <a:spLocks noChangeShapeType="1"/>
            </p:cNvSpPr>
            <p:nvPr/>
          </p:nvSpPr>
          <p:spPr bwMode="auto">
            <a:xfrm>
              <a:off x="2744" y="3385"/>
              <a:ext cx="22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72" name="Text Box 20"/>
          <p:cNvSpPr txBox="1">
            <a:spLocks noChangeArrowheads="1"/>
          </p:cNvSpPr>
          <p:nvPr/>
        </p:nvSpPr>
        <p:spPr bwMode="auto">
          <a:xfrm>
            <a:off x="6300788" y="3068638"/>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[ascissa curvilinea]</a:t>
            </a:r>
          </a:p>
        </p:txBody>
      </p:sp>
      <p:grpSp>
        <p:nvGrpSpPr>
          <p:cNvPr id="202774" name="Group 22"/>
          <p:cNvGrpSpPr>
            <a:grpSpLocks/>
          </p:cNvGrpSpPr>
          <p:nvPr/>
        </p:nvGrpSpPr>
        <p:grpSpPr bwMode="auto">
          <a:xfrm>
            <a:off x="684213" y="5229225"/>
            <a:ext cx="1176337" cy="822325"/>
            <a:chOff x="476" y="3113"/>
            <a:chExt cx="832" cy="538"/>
          </a:xfrm>
        </p:grpSpPr>
        <p:sp>
          <p:nvSpPr>
            <p:cNvPr id="202758" name="Text Box 6"/>
            <p:cNvSpPr txBox="1">
              <a:spLocks noChangeArrowheads="1"/>
            </p:cNvSpPr>
            <p:nvPr/>
          </p:nvSpPr>
          <p:spPr bwMode="auto">
            <a:xfrm>
              <a:off x="1021" y="3113"/>
              <a:ext cx="19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FF3300"/>
                  </a:solidFill>
                </a:rPr>
                <a:t>s</a:t>
              </a:r>
            </a:p>
            <a:p>
              <a:r>
                <a:rPr lang="it-IT" sz="2400">
                  <a:solidFill>
                    <a:srgbClr val="FF3300"/>
                  </a:solidFill>
                </a:rPr>
                <a:t>t</a:t>
              </a:r>
            </a:p>
          </p:txBody>
        </p:sp>
        <p:sp>
          <p:nvSpPr>
            <p:cNvPr id="202760" name="Line 8"/>
            <p:cNvSpPr>
              <a:spLocks noChangeShapeType="1"/>
            </p:cNvSpPr>
            <p:nvPr/>
          </p:nvSpPr>
          <p:spPr bwMode="auto">
            <a:xfrm>
              <a:off x="1020" y="3385"/>
              <a:ext cx="18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3" name="Text Box 21"/>
            <p:cNvSpPr txBox="1">
              <a:spLocks noChangeArrowheads="1"/>
            </p:cNvSpPr>
            <p:nvPr/>
          </p:nvSpPr>
          <p:spPr bwMode="auto">
            <a:xfrm>
              <a:off x="476" y="3158"/>
              <a:ext cx="832" cy="4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grpSp>
      <p:sp>
        <p:nvSpPr>
          <p:cNvPr id="202776" name="Line 24"/>
          <p:cNvSpPr>
            <a:spLocks noChangeShapeType="1"/>
          </p:cNvSpPr>
          <p:nvPr/>
        </p:nvSpPr>
        <p:spPr bwMode="auto">
          <a:xfrm flipV="1">
            <a:off x="1042988" y="3284538"/>
            <a:ext cx="252095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8" name="Freeform 26"/>
          <p:cNvSpPr>
            <a:spLocks/>
          </p:cNvSpPr>
          <p:nvPr/>
        </p:nvSpPr>
        <p:spPr bwMode="auto">
          <a:xfrm>
            <a:off x="4284663" y="3416300"/>
            <a:ext cx="3059112" cy="684213"/>
          </a:xfrm>
          <a:custGeom>
            <a:avLst/>
            <a:gdLst>
              <a:gd name="T0" fmla="*/ 0 w 1927"/>
              <a:gd name="T1" fmla="*/ 326 h 431"/>
              <a:gd name="T2" fmla="*/ 226 w 1927"/>
              <a:gd name="T3" fmla="*/ 189 h 431"/>
              <a:gd name="T4" fmla="*/ 680 w 1927"/>
              <a:gd name="T5" fmla="*/ 53 h 431"/>
              <a:gd name="T6" fmla="*/ 1179 w 1927"/>
              <a:gd name="T7" fmla="*/ 53 h 431"/>
              <a:gd name="T8" fmla="*/ 1814 w 1927"/>
              <a:gd name="T9" fmla="*/ 371 h 431"/>
              <a:gd name="T10" fmla="*/ 1859 w 1927"/>
              <a:gd name="T11" fmla="*/ 416 h 431"/>
            </a:gdLst>
            <a:ahLst/>
            <a:cxnLst>
              <a:cxn ang="0">
                <a:pos x="T0" y="T1"/>
              </a:cxn>
              <a:cxn ang="0">
                <a:pos x="T2" y="T3"/>
              </a:cxn>
              <a:cxn ang="0">
                <a:pos x="T4" y="T5"/>
              </a:cxn>
              <a:cxn ang="0">
                <a:pos x="T6" y="T7"/>
              </a:cxn>
              <a:cxn ang="0">
                <a:pos x="T8" y="T9"/>
              </a:cxn>
              <a:cxn ang="0">
                <a:pos x="T10" y="T11"/>
              </a:cxn>
            </a:cxnLst>
            <a:rect l="0" t="0" r="r" b="b"/>
            <a:pathLst>
              <a:path w="1927" h="431">
                <a:moveTo>
                  <a:pt x="0" y="326"/>
                </a:moveTo>
                <a:cubicBezTo>
                  <a:pt x="56" y="280"/>
                  <a:pt x="113" y="234"/>
                  <a:pt x="226" y="189"/>
                </a:cubicBezTo>
                <a:cubicBezTo>
                  <a:pt x="339" y="144"/>
                  <a:pt x="521" y="76"/>
                  <a:pt x="680" y="53"/>
                </a:cubicBezTo>
                <a:cubicBezTo>
                  <a:pt x="839" y="30"/>
                  <a:pt x="990" y="0"/>
                  <a:pt x="1179" y="53"/>
                </a:cubicBezTo>
                <a:cubicBezTo>
                  <a:pt x="1368" y="106"/>
                  <a:pt x="1701" y="311"/>
                  <a:pt x="1814" y="371"/>
                </a:cubicBezTo>
                <a:cubicBezTo>
                  <a:pt x="1927" y="431"/>
                  <a:pt x="1893" y="423"/>
                  <a:pt x="1859" y="4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9" name="Text Box 27"/>
          <p:cNvSpPr txBox="1">
            <a:spLocks noChangeArrowheads="1"/>
          </p:cNvSpPr>
          <p:nvPr/>
        </p:nvSpPr>
        <p:spPr bwMode="auto">
          <a:xfrm>
            <a:off x="1600200" y="342265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0" name="Text Box 28"/>
          <p:cNvSpPr txBox="1">
            <a:spLocks noChangeArrowheads="1"/>
          </p:cNvSpPr>
          <p:nvPr/>
        </p:nvSpPr>
        <p:spPr bwMode="auto">
          <a:xfrm>
            <a:off x="2555875" y="3230563"/>
            <a:ext cx="452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a:p>
            <a:r>
              <a:rPr lang="it-IT">
                <a:cs typeface="Arial" pitchFamily="34" charset="0"/>
              </a:rPr>
              <a:t>P</a:t>
            </a:r>
          </a:p>
        </p:txBody>
      </p:sp>
      <p:sp>
        <p:nvSpPr>
          <p:cNvPr id="202781" name="Text Box 29"/>
          <p:cNvSpPr txBox="1">
            <a:spLocks noChangeArrowheads="1"/>
          </p:cNvSpPr>
          <p:nvPr/>
        </p:nvSpPr>
        <p:spPr bwMode="auto">
          <a:xfrm>
            <a:off x="4643438" y="34290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2" name="Text Box 30"/>
          <p:cNvSpPr txBox="1">
            <a:spLocks noChangeArrowheads="1"/>
          </p:cNvSpPr>
          <p:nvPr/>
        </p:nvSpPr>
        <p:spPr bwMode="auto">
          <a:xfrm>
            <a:off x="6156325" y="3357563"/>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P</a:t>
            </a:r>
          </a:p>
        </p:txBody>
      </p:sp>
      <p:sp>
        <p:nvSpPr>
          <p:cNvPr id="202783" name="Text Box 31"/>
          <p:cNvSpPr txBox="1">
            <a:spLocks noChangeArrowheads="1"/>
          </p:cNvSpPr>
          <p:nvPr/>
        </p:nvSpPr>
        <p:spPr bwMode="auto">
          <a:xfrm>
            <a:off x="2124075" y="31416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2784" name="Text Box 32"/>
          <p:cNvSpPr txBox="1">
            <a:spLocks noChangeArrowheads="1"/>
          </p:cNvSpPr>
          <p:nvPr/>
        </p:nvSpPr>
        <p:spPr bwMode="auto">
          <a:xfrm>
            <a:off x="5364163" y="34290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s,x</a:t>
            </a:r>
          </a:p>
        </p:txBody>
      </p:sp>
      <p:sp>
        <p:nvSpPr>
          <p:cNvPr id="202785" name="Freeform 33"/>
          <p:cNvSpPr>
            <a:spLocks/>
          </p:cNvSpPr>
          <p:nvPr/>
        </p:nvSpPr>
        <p:spPr bwMode="auto">
          <a:xfrm>
            <a:off x="4787900" y="3284538"/>
            <a:ext cx="1584325" cy="215900"/>
          </a:xfrm>
          <a:custGeom>
            <a:avLst/>
            <a:gdLst>
              <a:gd name="T0" fmla="*/ 0 w 998"/>
              <a:gd name="T1" fmla="*/ 136 h 136"/>
              <a:gd name="T2" fmla="*/ 318 w 998"/>
              <a:gd name="T3" fmla="*/ 46 h 136"/>
              <a:gd name="T4" fmla="*/ 680 w 998"/>
              <a:gd name="T5" fmla="*/ 0 h 136"/>
              <a:gd name="T6" fmla="*/ 907 w 998"/>
              <a:gd name="T7" fmla="*/ 46 h 136"/>
              <a:gd name="T8" fmla="*/ 998 w 998"/>
              <a:gd name="T9" fmla="*/ 91 h 136"/>
            </a:gdLst>
            <a:ahLst/>
            <a:cxnLst>
              <a:cxn ang="0">
                <a:pos x="T0" y="T1"/>
              </a:cxn>
              <a:cxn ang="0">
                <a:pos x="T2" y="T3"/>
              </a:cxn>
              <a:cxn ang="0">
                <a:pos x="T4" y="T5"/>
              </a:cxn>
              <a:cxn ang="0">
                <a:pos x="T6" y="T7"/>
              </a:cxn>
              <a:cxn ang="0">
                <a:pos x="T8" y="T9"/>
              </a:cxn>
            </a:cxnLst>
            <a:rect l="0" t="0" r="r" b="b"/>
            <a:pathLst>
              <a:path w="998" h="136">
                <a:moveTo>
                  <a:pt x="0" y="136"/>
                </a:moveTo>
                <a:cubicBezTo>
                  <a:pt x="102" y="102"/>
                  <a:pt x="205" y="69"/>
                  <a:pt x="318" y="46"/>
                </a:cubicBezTo>
                <a:cubicBezTo>
                  <a:pt x="431" y="23"/>
                  <a:pt x="582" y="0"/>
                  <a:pt x="680" y="0"/>
                </a:cubicBezTo>
                <a:cubicBezTo>
                  <a:pt x="778" y="0"/>
                  <a:pt x="854" y="31"/>
                  <a:pt x="907" y="46"/>
                </a:cubicBezTo>
                <a:cubicBezTo>
                  <a:pt x="960" y="61"/>
                  <a:pt x="983" y="84"/>
                  <a:pt x="998"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6"/>
          <p:cNvSpPr>
            <a:spLocks noGrp="1"/>
          </p:cNvSpPr>
          <p:nvPr>
            <p:ph type="ftr" sz="quarter" idx="11"/>
          </p:nvPr>
        </p:nvSpPr>
        <p:spPr/>
        <p:txBody>
          <a:bodyPr/>
          <a:lstStyle/>
          <a:p>
            <a:r>
              <a:rPr lang="en-US" smtClean="0"/>
              <a:t>fln - mar 2011</a:t>
            </a:r>
            <a:endParaRPr lang="en-US"/>
          </a:p>
        </p:txBody>
      </p:sp>
      <p:sp>
        <p:nvSpPr>
          <p:cNvPr id="38" name="Slide Number Placeholder 7"/>
          <p:cNvSpPr>
            <a:spLocks noGrp="1"/>
          </p:cNvSpPr>
          <p:nvPr>
            <p:ph type="sldNum" sz="quarter" idx="12"/>
          </p:nvPr>
        </p:nvSpPr>
        <p:spPr/>
        <p:txBody>
          <a:bodyPr/>
          <a:lstStyle/>
          <a:p>
            <a:fld id="{CC7EE960-8430-4C1B-A83E-42B9E52C8CF6}" type="slidenum">
              <a:rPr lang="en-US"/>
              <a:pPr/>
              <a:t>70</a:t>
            </a:fld>
            <a:endParaRPr lang="en-US"/>
          </a:p>
        </p:txBody>
      </p:sp>
      <p:sp>
        <p:nvSpPr>
          <p:cNvPr id="314370" name="Rectangle 2"/>
          <p:cNvSpPr>
            <a:spLocks noGrp="1" noChangeArrowheads="1"/>
          </p:cNvSpPr>
          <p:nvPr>
            <p:ph type="title"/>
          </p:nvPr>
        </p:nvSpPr>
        <p:spPr/>
        <p:txBody>
          <a:bodyPr/>
          <a:lstStyle/>
          <a:p>
            <a:r>
              <a:rPr lang="it-IT" sz="2800"/>
              <a:t>Corpo rigido: risultante di forze parallele</a:t>
            </a:r>
          </a:p>
        </p:txBody>
      </p:sp>
      <p:sp>
        <p:nvSpPr>
          <p:cNvPr id="314371" name="Rectangle 3"/>
          <p:cNvSpPr>
            <a:spLocks noGrp="1" noChangeArrowheads="1"/>
          </p:cNvSpPr>
          <p:nvPr>
            <p:ph type="body" sz="half" idx="1"/>
          </p:nvPr>
        </p:nvSpPr>
        <p:spPr>
          <a:xfrm>
            <a:off x="468313" y="1125538"/>
            <a:ext cx="4038600" cy="4784725"/>
          </a:xfrm>
        </p:spPr>
        <p:txBody>
          <a:bodyPr/>
          <a:lstStyle/>
          <a:p>
            <a:r>
              <a:rPr lang="it-IT" sz="2000"/>
              <a:t>aggiungo </a:t>
            </a:r>
            <a:r>
              <a:rPr lang="it-IT" sz="2000" b="1"/>
              <a:t>F’</a:t>
            </a:r>
            <a:r>
              <a:rPr lang="it-IT" sz="2000"/>
              <a:t> e </a:t>
            </a:r>
            <a:r>
              <a:rPr lang="it-IT" sz="2000" b="1"/>
              <a:t>F”</a:t>
            </a:r>
            <a:r>
              <a:rPr lang="it-IT" sz="2000"/>
              <a:t> = - </a:t>
            </a:r>
            <a:r>
              <a:rPr lang="it-IT" sz="2000" b="1"/>
              <a:t>F’</a:t>
            </a:r>
          </a:p>
          <a:p>
            <a:pPr>
              <a:buFontTx/>
              <a:buNone/>
            </a:pPr>
            <a:r>
              <a:rPr lang="it-IT" sz="2000"/>
              <a:t>	( </a:t>
            </a:r>
            <a:r>
              <a:rPr lang="it-IT" sz="2000" b="1"/>
              <a:t>F’</a:t>
            </a:r>
            <a:r>
              <a:rPr lang="it-IT" sz="2000"/>
              <a:t> a piacere, arbitraria)</a:t>
            </a:r>
          </a:p>
          <a:p>
            <a:r>
              <a:rPr lang="it-IT" sz="2000"/>
              <a:t>traslo le risultanti in P: le componenti orizzontali si annullano, rimane la somma di </a:t>
            </a:r>
            <a:r>
              <a:rPr lang="it-IT" sz="2000" b="1"/>
              <a:t>F</a:t>
            </a:r>
            <a:r>
              <a:rPr lang="it-IT" sz="2000" baseline="-25000"/>
              <a:t>1</a:t>
            </a:r>
            <a:r>
              <a:rPr lang="it-IT" sz="2000"/>
              <a:t> e </a:t>
            </a:r>
            <a:r>
              <a:rPr lang="it-IT" sz="2000" b="1"/>
              <a:t>F</a:t>
            </a:r>
            <a:r>
              <a:rPr lang="it-IT" sz="2000" baseline="-25000"/>
              <a:t>2</a:t>
            </a:r>
          </a:p>
          <a:p>
            <a:r>
              <a:rPr lang="it-IT" sz="2000"/>
              <a:t>posso ritraslare la somma </a:t>
            </a:r>
          </a:p>
          <a:p>
            <a:pPr>
              <a:buFontTx/>
              <a:buNone/>
            </a:pPr>
            <a:r>
              <a:rPr lang="it-IT" sz="2000"/>
              <a:t>	in P’</a:t>
            </a:r>
          </a:p>
          <a:p>
            <a:r>
              <a:rPr lang="it-IT" sz="2000"/>
              <a:t>la risultante è la somma </a:t>
            </a:r>
          </a:p>
          <a:p>
            <a:pPr>
              <a:buFontTx/>
              <a:buNone/>
            </a:pPr>
            <a:r>
              <a:rPr lang="it-IT" sz="2000"/>
              <a:t>	di </a:t>
            </a:r>
            <a:r>
              <a:rPr lang="it-IT" sz="2000" b="1"/>
              <a:t>F</a:t>
            </a:r>
            <a:r>
              <a:rPr lang="it-IT" sz="2000" baseline="-25000"/>
              <a:t>1</a:t>
            </a:r>
            <a:r>
              <a:rPr lang="it-IT" sz="2000"/>
              <a:t> e </a:t>
            </a:r>
            <a:r>
              <a:rPr lang="it-IT" sz="2000" b="1"/>
              <a:t>F</a:t>
            </a:r>
            <a:r>
              <a:rPr lang="it-IT" sz="2000" baseline="-25000"/>
              <a:t>2</a:t>
            </a:r>
            <a:r>
              <a:rPr lang="it-IT" sz="2000"/>
              <a:t> lungo P’P con</a:t>
            </a:r>
          </a:p>
          <a:p>
            <a:pPr>
              <a:buFontTx/>
              <a:buNone/>
            </a:pPr>
            <a:r>
              <a:rPr lang="it-IT" sz="1800"/>
              <a:t>	</a:t>
            </a:r>
          </a:p>
        </p:txBody>
      </p:sp>
      <p:graphicFrame>
        <p:nvGraphicFramePr>
          <p:cNvPr id="314410" name="Object 42"/>
          <p:cNvGraphicFramePr>
            <a:graphicFrameLocks noGrp="1" noChangeAspect="1"/>
          </p:cNvGraphicFramePr>
          <p:nvPr>
            <p:ph sz="quarter" idx="2"/>
          </p:nvPr>
        </p:nvGraphicFramePr>
        <p:xfrm>
          <a:off x="971550" y="4797425"/>
          <a:ext cx="1655763" cy="795338"/>
        </p:xfrm>
        <a:graphic>
          <a:graphicData uri="http://schemas.openxmlformats.org/presentationml/2006/ole">
            <mc:AlternateContent xmlns:mc="http://schemas.openxmlformats.org/markup-compatibility/2006">
              <mc:Choice xmlns:v="urn:schemas-microsoft-com:vml" Requires="v">
                <p:oleObj spid="_x0000_s314435" name="Equation" r:id="rId3" imgW="952200" imgH="457200" progId="Equation.3">
                  <p:embed/>
                </p:oleObj>
              </mc:Choice>
              <mc:Fallback>
                <p:oleObj name="Equation" r:id="rId3" imgW="952200" imgH="457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97425"/>
                        <a:ext cx="1655763" cy="795338"/>
                      </a:xfrm>
                      <a:prstGeom prst="rect">
                        <a:avLst/>
                      </a:prstGeom>
                      <a:noFill/>
                      <a:ln w="19050" cmpd="sng">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4" name="Line 6"/>
          <p:cNvSpPr>
            <a:spLocks noChangeShapeType="1"/>
          </p:cNvSpPr>
          <p:nvPr/>
        </p:nvSpPr>
        <p:spPr bwMode="auto">
          <a:xfrm>
            <a:off x="4643438" y="3860800"/>
            <a:ext cx="30241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6" name="Line 8"/>
          <p:cNvSpPr>
            <a:spLocks noChangeShapeType="1"/>
          </p:cNvSpPr>
          <p:nvPr/>
        </p:nvSpPr>
        <p:spPr bwMode="auto">
          <a:xfrm>
            <a:off x="7740650" y="386080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4385" name="Group 17"/>
          <p:cNvGrpSpPr>
            <a:grpSpLocks/>
          </p:cNvGrpSpPr>
          <p:nvPr/>
        </p:nvGrpSpPr>
        <p:grpSpPr bwMode="auto">
          <a:xfrm>
            <a:off x="3851275" y="1341438"/>
            <a:ext cx="4751388" cy="4176712"/>
            <a:chOff x="1701" y="799"/>
            <a:chExt cx="2993" cy="2631"/>
          </a:xfrm>
        </p:grpSpPr>
        <p:sp>
          <p:nvSpPr>
            <p:cNvPr id="314372" name="Line 4"/>
            <p:cNvSpPr>
              <a:spLocks noChangeShapeType="1"/>
            </p:cNvSpPr>
            <p:nvPr/>
          </p:nvSpPr>
          <p:spPr bwMode="auto">
            <a:xfrm>
              <a:off x="2245" y="2386"/>
              <a:ext cx="0" cy="104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3" name="Line 5"/>
            <p:cNvSpPr>
              <a:spLocks noChangeShapeType="1"/>
            </p:cNvSpPr>
            <p:nvPr/>
          </p:nvSpPr>
          <p:spPr bwMode="auto">
            <a:xfrm>
              <a:off x="4150" y="2386"/>
              <a:ext cx="0" cy="40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5" name="Line 7"/>
            <p:cNvSpPr>
              <a:spLocks noChangeShapeType="1"/>
            </p:cNvSpPr>
            <p:nvPr/>
          </p:nvSpPr>
          <p:spPr bwMode="auto">
            <a:xfrm flipH="1">
              <a:off x="1701" y="2386"/>
              <a:ext cx="5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7" name="Line 9"/>
            <p:cNvSpPr>
              <a:spLocks noChangeShapeType="1"/>
            </p:cNvSpPr>
            <p:nvPr/>
          </p:nvSpPr>
          <p:spPr bwMode="auto">
            <a:xfrm>
              <a:off x="1701" y="2386"/>
              <a:ext cx="0" cy="10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8" name="Line 10"/>
            <p:cNvSpPr>
              <a:spLocks noChangeShapeType="1"/>
            </p:cNvSpPr>
            <p:nvPr/>
          </p:nvSpPr>
          <p:spPr bwMode="auto">
            <a:xfrm>
              <a:off x="1701" y="3430"/>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9" name="Line 11"/>
            <p:cNvSpPr>
              <a:spLocks noChangeShapeType="1"/>
            </p:cNvSpPr>
            <p:nvPr/>
          </p:nvSpPr>
          <p:spPr bwMode="auto">
            <a:xfrm flipV="1">
              <a:off x="1701" y="890"/>
              <a:ext cx="1315" cy="2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0" name="Line 12"/>
            <p:cNvSpPr>
              <a:spLocks noChangeShapeType="1"/>
            </p:cNvSpPr>
            <p:nvPr/>
          </p:nvSpPr>
          <p:spPr bwMode="auto">
            <a:xfrm>
              <a:off x="4150" y="2795"/>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1" name="Line 13"/>
            <p:cNvSpPr>
              <a:spLocks noChangeShapeType="1"/>
            </p:cNvSpPr>
            <p:nvPr/>
          </p:nvSpPr>
          <p:spPr bwMode="auto">
            <a:xfrm>
              <a:off x="4694" y="2432"/>
              <a:ext cx="0"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2" name="Line 14"/>
            <p:cNvSpPr>
              <a:spLocks noChangeShapeType="1"/>
            </p:cNvSpPr>
            <p:nvPr/>
          </p:nvSpPr>
          <p:spPr bwMode="auto">
            <a:xfrm flipH="1" flipV="1">
              <a:off x="2336" y="980"/>
              <a:ext cx="2358"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4" name="Line 16"/>
            <p:cNvSpPr>
              <a:spLocks noChangeShapeType="1"/>
            </p:cNvSpPr>
            <p:nvPr/>
          </p:nvSpPr>
          <p:spPr bwMode="auto">
            <a:xfrm>
              <a:off x="2789" y="799"/>
              <a:ext cx="0" cy="263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4386" name="Text Box 18"/>
          <p:cNvSpPr txBox="1">
            <a:spLocks noChangeArrowheads="1"/>
          </p:cNvSpPr>
          <p:nvPr/>
        </p:nvSpPr>
        <p:spPr bwMode="auto">
          <a:xfrm>
            <a:off x="4427538" y="3357563"/>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14387" name="Text Box 19"/>
          <p:cNvSpPr txBox="1">
            <a:spLocks noChangeArrowheads="1"/>
          </p:cNvSpPr>
          <p:nvPr/>
        </p:nvSpPr>
        <p:spPr bwMode="auto">
          <a:xfrm>
            <a:off x="7596188" y="34290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14388" name="Text Box 20"/>
          <p:cNvSpPr txBox="1">
            <a:spLocks noChangeArrowheads="1"/>
          </p:cNvSpPr>
          <p:nvPr/>
        </p:nvSpPr>
        <p:spPr bwMode="auto">
          <a:xfrm>
            <a:off x="5724525" y="3933825"/>
            <a:ext cx="39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30000"/>
              <a:t>’</a:t>
            </a:r>
          </a:p>
        </p:txBody>
      </p:sp>
      <p:sp>
        <p:nvSpPr>
          <p:cNvPr id="314389" name="Text Box 21"/>
          <p:cNvSpPr txBox="1">
            <a:spLocks noChangeArrowheads="1"/>
          </p:cNvSpPr>
          <p:nvPr/>
        </p:nvSpPr>
        <p:spPr bwMode="auto">
          <a:xfrm>
            <a:off x="5724525" y="19161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endParaRPr lang="it-IT" baseline="-25000"/>
          </a:p>
        </p:txBody>
      </p:sp>
      <p:sp>
        <p:nvSpPr>
          <p:cNvPr id="314390" name="Text Box 22"/>
          <p:cNvSpPr txBox="1">
            <a:spLocks noChangeArrowheads="1"/>
          </p:cNvSpPr>
          <p:nvPr/>
        </p:nvSpPr>
        <p:spPr bwMode="auto">
          <a:xfrm>
            <a:off x="7235825"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4392" name="Text Box 24"/>
          <p:cNvSpPr txBox="1">
            <a:spLocks noChangeArrowheads="1"/>
          </p:cNvSpPr>
          <p:nvPr/>
        </p:nvSpPr>
        <p:spPr bwMode="auto">
          <a:xfrm>
            <a:off x="4716463"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4393" name="Line 25"/>
          <p:cNvSpPr>
            <a:spLocks noChangeShapeType="1"/>
          </p:cNvSpPr>
          <p:nvPr/>
        </p:nvSpPr>
        <p:spPr bwMode="auto">
          <a:xfrm flipH="1">
            <a:off x="3851275" y="3860800"/>
            <a:ext cx="865188" cy="16557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4" name="Line 26"/>
          <p:cNvSpPr>
            <a:spLocks noChangeShapeType="1"/>
          </p:cNvSpPr>
          <p:nvPr/>
        </p:nvSpPr>
        <p:spPr bwMode="auto">
          <a:xfrm>
            <a:off x="7740650" y="3860800"/>
            <a:ext cx="86360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5" name="Text Box 27"/>
          <p:cNvSpPr txBox="1">
            <a:spLocks noChangeArrowheads="1"/>
          </p:cNvSpPr>
          <p:nvPr/>
        </p:nvSpPr>
        <p:spPr bwMode="auto">
          <a:xfrm>
            <a:off x="8243888" y="350043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396" name="Text Box 28"/>
          <p:cNvSpPr txBox="1">
            <a:spLocks noChangeArrowheads="1"/>
          </p:cNvSpPr>
          <p:nvPr/>
        </p:nvSpPr>
        <p:spPr bwMode="auto">
          <a:xfrm>
            <a:off x="3995738" y="3500438"/>
            <a:ext cx="38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408" name="Line 40"/>
          <p:cNvSpPr>
            <a:spLocks noChangeShapeType="1"/>
          </p:cNvSpPr>
          <p:nvPr/>
        </p:nvSpPr>
        <p:spPr bwMode="auto">
          <a:xfrm>
            <a:off x="5580063" y="3860800"/>
            <a:ext cx="0" cy="165576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409" name="Line 41"/>
          <p:cNvSpPr>
            <a:spLocks noChangeShapeType="1"/>
          </p:cNvSpPr>
          <p:nvPr/>
        </p:nvSpPr>
        <p:spPr bwMode="auto">
          <a:xfrm>
            <a:off x="5580063" y="5516563"/>
            <a:ext cx="0" cy="6477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4412" name="Object 44"/>
          <p:cNvGraphicFramePr>
            <a:graphicFrameLocks noGrp="1" noChangeAspect="1"/>
          </p:cNvGraphicFramePr>
          <p:nvPr>
            <p:ph sz="quarter" idx="3"/>
          </p:nvPr>
        </p:nvGraphicFramePr>
        <p:xfrm>
          <a:off x="900113" y="5729288"/>
          <a:ext cx="2519362" cy="708025"/>
        </p:xfrm>
        <a:graphic>
          <a:graphicData uri="http://schemas.openxmlformats.org/presentationml/2006/ole">
            <mc:AlternateContent xmlns:mc="http://schemas.openxmlformats.org/markup-compatibility/2006">
              <mc:Choice xmlns:v="urn:schemas-microsoft-com:vml" Requires="v">
                <p:oleObj spid="_x0000_s314436" name="Equation" r:id="rId5" imgW="1536480" imgH="431640" progId="Equation.3">
                  <p:embed/>
                </p:oleObj>
              </mc:Choice>
              <mc:Fallback>
                <p:oleObj name="Equation" r:id="rId5" imgW="1536480" imgH="431640" progId="Equation.3">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729288"/>
                        <a:ext cx="251936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414" name="Text Box 46"/>
          <p:cNvSpPr txBox="1">
            <a:spLocks noChangeArrowheads="1"/>
          </p:cNvSpPr>
          <p:nvPr/>
        </p:nvSpPr>
        <p:spPr bwMode="auto">
          <a:xfrm>
            <a:off x="5003800"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4415" name="Text Box 47"/>
          <p:cNvSpPr txBox="1">
            <a:spLocks noChangeArrowheads="1"/>
          </p:cNvSpPr>
          <p:nvPr/>
        </p:nvSpPr>
        <p:spPr bwMode="auto">
          <a:xfrm>
            <a:off x="6300788"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4416" name="Text Box 48"/>
          <p:cNvSpPr txBox="1">
            <a:spLocks noChangeArrowheads="1"/>
          </p:cNvSpPr>
          <p:nvPr/>
        </p:nvSpPr>
        <p:spPr bwMode="auto">
          <a:xfrm>
            <a:off x="6372225" y="1125538"/>
            <a:ext cx="241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r>
              <a:rPr lang="it-IT"/>
              <a:t>,P</a:t>
            </a:r>
            <a:r>
              <a:rPr lang="it-IT" baseline="-25000"/>
              <a:t>2</a:t>
            </a:r>
            <a:r>
              <a:rPr lang="it-IT"/>
              <a:t> appartengono</a:t>
            </a:r>
          </a:p>
          <a:p>
            <a:r>
              <a:rPr lang="it-IT"/>
              <a:t>al corpo; P,P’ non </a:t>
            </a:r>
          </a:p>
          <a:p>
            <a:r>
              <a:rPr lang="it-IT"/>
              <a:t>necessariamente</a:t>
            </a:r>
          </a:p>
        </p:txBody>
      </p:sp>
      <p:sp>
        <p:nvSpPr>
          <p:cNvPr id="314417" name="Text Box 49"/>
          <p:cNvSpPr txBox="1">
            <a:spLocks noChangeArrowheads="1"/>
          </p:cNvSpPr>
          <p:nvPr/>
        </p:nvSpPr>
        <p:spPr bwMode="auto">
          <a:xfrm>
            <a:off x="6011863" y="5589588"/>
            <a:ext cx="2735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(sfruttando le proprietà</a:t>
            </a:r>
          </a:p>
          <a:p>
            <a:r>
              <a:rPr lang="it-IT"/>
              <a:t>dei triangoli simili)</a:t>
            </a:r>
          </a:p>
        </p:txBody>
      </p:sp>
      <p:sp>
        <p:nvSpPr>
          <p:cNvPr id="314418" name="AutoShape 50"/>
          <p:cNvSpPr>
            <a:spLocks noChangeAspect="1" noChangeArrowheads="1"/>
          </p:cNvSpPr>
          <p:nvPr/>
        </p:nvSpPr>
        <p:spPr bwMode="auto">
          <a:xfrm rot="16200000">
            <a:off x="157162" y="5324476"/>
            <a:ext cx="841375" cy="508000"/>
          </a:xfrm>
          <a:prstGeom prst="curvedDownArrow">
            <a:avLst>
              <a:gd name="adj1" fmla="val 33125"/>
              <a:gd name="adj2" fmla="val 662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2011</a:t>
            </a:r>
            <a:endParaRPr lang="en-US"/>
          </a:p>
        </p:txBody>
      </p:sp>
      <p:sp>
        <p:nvSpPr>
          <p:cNvPr id="17" name="Slide Number Placeholder 5"/>
          <p:cNvSpPr>
            <a:spLocks noGrp="1"/>
          </p:cNvSpPr>
          <p:nvPr>
            <p:ph type="sldNum" sz="quarter" idx="12"/>
          </p:nvPr>
        </p:nvSpPr>
        <p:spPr/>
        <p:txBody>
          <a:bodyPr/>
          <a:lstStyle/>
          <a:p>
            <a:fld id="{C6AC4225-2584-47B4-B0D6-7C20D9413CCD}" type="slidenum">
              <a:rPr lang="en-US"/>
              <a:pPr/>
              <a:t>71</a:t>
            </a:fld>
            <a:endParaRPr lang="en-US"/>
          </a:p>
        </p:txBody>
      </p:sp>
      <p:sp>
        <p:nvSpPr>
          <p:cNvPr id="317442" name="Rectangle 2"/>
          <p:cNvSpPr>
            <a:spLocks noGrp="1" noChangeArrowheads="1"/>
          </p:cNvSpPr>
          <p:nvPr>
            <p:ph type="title"/>
          </p:nvPr>
        </p:nvSpPr>
        <p:spPr/>
        <p:txBody>
          <a:bodyPr/>
          <a:lstStyle/>
          <a:p>
            <a:r>
              <a:rPr lang="it-IT" sz="2800"/>
              <a:t>Risultante di forze parallele (2), baricentro</a:t>
            </a:r>
          </a:p>
        </p:txBody>
      </p:sp>
      <p:sp>
        <p:nvSpPr>
          <p:cNvPr id="317443" name="Rectangle 3"/>
          <p:cNvSpPr>
            <a:spLocks noGrp="1" noChangeArrowheads="1"/>
          </p:cNvSpPr>
          <p:nvPr>
            <p:ph type="body" idx="1"/>
          </p:nvPr>
        </p:nvSpPr>
        <p:spPr>
          <a:xfrm>
            <a:off x="457200" y="1125538"/>
            <a:ext cx="8229600" cy="5000625"/>
          </a:xfrm>
        </p:spPr>
        <p:txBody>
          <a:bodyPr/>
          <a:lstStyle/>
          <a:p>
            <a:pPr>
              <a:lnSpc>
                <a:spcPct val="80000"/>
              </a:lnSpc>
            </a:pPr>
            <a:r>
              <a:rPr lang="it-IT" sz="2100"/>
              <a:t>posso riscrivere la rel. precedente come (forze parallele)</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r>
              <a:rPr lang="it-IT" sz="2100"/>
              <a:t>  </a:t>
            </a:r>
          </a:p>
          <a:p>
            <a:pPr>
              <a:lnSpc>
                <a:spcPct val="80000"/>
              </a:lnSpc>
            </a:pPr>
            <a:r>
              <a:rPr lang="it-IT" sz="2100">
                <a:solidFill>
                  <a:srgbClr val="008000"/>
                </a:solidFill>
              </a:rPr>
              <a:t>se </a:t>
            </a:r>
            <a:r>
              <a:rPr lang="it-IT" sz="2100" b="1">
                <a:solidFill>
                  <a:srgbClr val="008000"/>
                </a:solidFill>
              </a:rPr>
              <a:t>F</a:t>
            </a:r>
            <a:r>
              <a:rPr lang="it-IT" sz="2100" b="1" baseline="-25000">
                <a:solidFill>
                  <a:srgbClr val="008000"/>
                </a:solidFill>
              </a:rPr>
              <a:t>1</a:t>
            </a:r>
            <a:r>
              <a:rPr lang="it-IT" sz="2100" baseline="-25000">
                <a:solidFill>
                  <a:srgbClr val="008000"/>
                </a:solidFill>
              </a:rPr>
              <a:t> </a:t>
            </a:r>
            <a:r>
              <a:rPr lang="it-IT" sz="2100">
                <a:solidFill>
                  <a:srgbClr val="008000"/>
                </a:solidFill>
              </a:rPr>
              <a:t>e </a:t>
            </a:r>
            <a:r>
              <a:rPr lang="it-IT" sz="2100" b="1">
                <a:solidFill>
                  <a:srgbClr val="008000"/>
                </a:solidFill>
              </a:rPr>
              <a:t>F</a:t>
            </a:r>
            <a:r>
              <a:rPr lang="it-IT" sz="2100" b="1" baseline="-25000">
                <a:solidFill>
                  <a:srgbClr val="008000"/>
                </a:solidFill>
              </a:rPr>
              <a:t>2</a:t>
            </a:r>
            <a:r>
              <a:rPr lang="it-IT" sz="2100">
                <a:solidFill>
                  <a:srgbClr val="008000"/>
                </a:solidFill>
              </a:rPr>
              <a:t> sono antiparallele</a:t>
            </a:r>
            <a:r>
              <a:rPr lang="it-IT" sz="2100"/>
              <a:t>, la risultante ha per modulo  la</a:t>
            </a:r>
          </a:p>
          <a:p>
            <a:pPr>
              <a:lnSpc>
                <a:spcPct val="80000"/>
              </a:lnSpc>
              <a:buFontTx/>
              <a:buNone/>
            </a:pPr>
            <a:r>
              <a:rPr lang="it-IT" sz="2100"/>
              <a:t>	differenza dei moduli, verso quello della </a:t>
            </a:r>
            <a:r>
              <a:rPr lang="it-IT" sz="2100" b="1"/>
              <a:t>F</a:t>
            </a:r>
            <a:r>
              <a:rPr lang="it-IT" sz="2100"/>
              <a:t> più grande, retta di</a:t>
            </a:r>
          </a:p>
          <a:p>
            <a:pPr>
              <a:lnSpc>
                <a:spcPct val="80000"/>
              </a:lnSpc>
              <a:buFontTx/>
              <a:buNone/>
            </a:pPr>
            <a:r>
              <a:rPr lang="it-IT" sz="2100"/>
              <a:t>	applicazione all’esterno dalla parte della </a:t>
            </a:r>
            <a:r>
              <a:rPr lang="it-IT" sz="2100" b="1"/>
              <a:t>F</a:t>
            </a:r>
            <a:r>
              <a:rPr lang="it-IT" sz="2100"/>
              <a:t> più grande, con</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p>
          <a:p>
            <a:pPr>
              <a:lnSpc>
                <a:spcPct val="80000"/>
              </a:lnSpc>
              <a:buFontTx/>
              <a:buNone/>
            </a:pPr>
            <a:r>
              <a:rPr lang="it-IT" sz="2100" baseline="-25000"/>
              <a:t>	</a:t>
            </a:r>
            <a:r>
              <a:rPr lang="it-IT" sz="2100"/>
              <a:t>| F</a:t>
            </a:r>
            <a:r>
              <a:rPr lang="it-IT" sz="2100" baseline="-25000"/>
              <a:t>1</a:t>
            </a:r>
            <a:r>
              <a:rPr lang="it-IT" sz="2100"/>
              <a:t>x</a:t>
            </a:r>
            <a:r>
              <a:rPr lang="it-IT" sz="2100" baseline="-25000"/>
              <a:t>1</a:t>
            </a:r>
            <a:r>
              <a:rPr lang="it-IT" sz="2100"/>
              <a:t>|=  |F</a:t>
            </a:r>
            <a:r>
              <a:rPr lang="it-IT" sz="2100" baseline="-25000"/>
              <a:t>2</a:t>
            </a:r>
            <a:r>
              <a:rPr lang="it-IT" sz="2100"/>
              <a:t>x</a:t>
            </a:r>
            <a:r>
              <a:rPr lang="it-IT" sz="2100" baseline="-25000"/>
              <a:t>2</a:t>
            </a:r>
            <a:r>
              <a:rPr lang="it-IT" sz="2100"/>
              <a:t>|</a:t>
            </a:r>
          </a:p>
          <a:p>
            <a:pPr>
              <a:lnSpc>
                <a:spcPct val="80000"/>
              </a:lnSpc>
              <a:buFontTx/>
              <a:buNone/>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r>
              <a:rPr lang="it-IT" sz="2100"/>
              <a:t>se si considera un </a:t>
            </a:r>
            <a:r>
              <a:rPr lang="it-IT" sz="2100">
                <a:solidFill>
                  <a:srgbClr val="CC3300"/>
                </a:solidFill>
              </a:rPr>
              <a:t>corpo rigido esteso diviso in volumetti di massa m</a:t>
            </a:r>
            <a:r>
              <a:rPr lang="it-IT" sz="2100" baseline="-25000">
                <a:solidFill>
                  <a:srgbClr val="CC3300"/>
                </a:solidFill>
              </a:rPr>
              <a:t>i</a:t>
            </a:r>
            <a:r>
              <a:rPr lang="it-IT" sz="2100">
                <a:solidFill>
                  <a:srgbClr val="CC3300"/>
                </a:solidFill>
              </a:rPr>
              <a:t> e di peso m</a:t>
            </a:r>
            <a:r>
              <a:rPr lang="it-IT" sz="2100" baseline="-25000">
                <a:solidFill>
                  <a:srgbClr val="CC3300"/>
                </a:solidFill>
              </a:rPr>
              <a:t>i</a:t>
            </a:r>
            <a:r>
              <a:rPr lang="it-IT" sz="2100" b="1">
                <a:solidFill>
                  <a:srgbClr val="CC3300"/>
                </a:solidFill>
              </a:rPr>
              <a:t>g</a:t>
            </a:r>
            <a:r>
              <a:rPr lang="it-IT" sz="2100"/>
              <a:t>, nel limite in cui </a:t>
            </a:r>
            <a:r>
              <a:rPr lang="it-IT" sz="2100" b="1"/>
              <a:t>g</a:t>
            </a:r>
            <a:r>
              <a:rPr lang="it-IT" sz="2100"/>
              <a:t> è costante, la risultante di tutte le forze peso è il peso del corpo </a:t>
            </a:r>
            <a:r>
              <a:rPr lang="it-IT" sz="2100" b="1">
                <a:solidFill>
                  <a:schemeClr val="accent2"/>
                </a:solidFill>
              </a:rPr>
              <a:t>P</a:t>
            </a:r>
            <a:r>
              <a:rPr lang="it-IT" sz="2100">
                <a:solidFill>
                  <a:schemeClr val="accent2"/>
                </a:solidFill>
              </a:rPr>
              <a:t> = </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b="1">
                <a:solidFill>
                  <a:schemeClr val="accent2"/>
                </a:solidFill>
                <a:cs typeface="Arial" pitchFamily="34" charset="0"/>
              </a:rPr>
              <a:t>g</a:t>
            </a:r>
            <a:r>
              <a:rPr lang="it-IT" sz="2100">
                <a:solidFill>
                  <a:schemeClr val="accent2"/>
                </a:solidFill>
                <a:cs typeface="Arial" pitchFamily="34" charset="0"/>
              </a:rPr>
              <a:t> =    =</a:t>
            </a:r>
            <a:r>
              <a:rPr lang="it-IT" sz="2100" b="1">
                <a:solidFill>
                  <a:schemeClr val="accent2"/>
                </a:solidFill>
                <a:cs typeface="Arial" pitchFamily="34" charset="0"/>
              </a:rPr>
              <a:t>g</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a:solidFill>
                  <a:schemeClr val="accent2"/>
                </a:solidFill>
                <a:cs typeface="Arial" pitchFamily="34" charset="0"/>
              </a:rPr>
              <a:t> = m</a:t>
            </a:r>
            <a:r>
              <a:rPr lang="it-IT" sz="2100" b="1">
                <a:solidFill>
                  <a:schemeClr val="accent2"/>
                </a:solidFill>
                <a:cs typeface="Arial" pitchFamily="34" charset="0"/>
              </a:rPr>
              <a:t>g</a:t>
            </a:r>
            <a:r>
              <a:rPr lang="it-IT" sz="2100">
                <a:cs typeface="Arial" pitchFamily="34" charset="0"/>
              </a:rPr>
              <a:t> che sarà applicato nel </a:t>
            </a:r>
            <a:r>
              <a:rPr lang="it-IT" sz="2100" u="sng">
                <a:solidFill>
                  <a:srgbClr val="FF3300"/>
                </a:solidFill>
                <a:cs typeface="Arial" pitchFamily="34" charset="0"/>
              </a:rPr>
              <a:t>centro di gravità</a:t>
            </a:r>
            <a:r>
              <a:rPr lang="it-IT" sz="2100">
                <a:solidFill>
                  <a:srgbClr val="FF3300"/>
                </a:solidFill>
                <a:cs typeface="Arial" pitchFamily="34" charset="0"/>
              </a:rPr>
              <a:t> o </a:t>
            </a:r>
            <a:r>
              <a:rPr lang="it-IT" sz="2100" u="sng">
                <a:solidFill>
                  <a:srgbClr val="FF3300"/>
                </a:solidFill>
                <a:cs typeface="Arial" pitchFamily="34" charset="0"/>
              </a:rPr>
              <a:t>baricentro</a:t>
            </a:r>
            <a:r>
              <a:rPr lang="it-IT" sz="2100">
                <a:cs typeface="Arial" pitchFamily="34" charset="0"/>
              </a:rPr>
              <a:t> (per un corpo omogeneo è il centro geometrico – in generale il b. può anche trovarsi fuori dal corpo)</a:t>
            </a:r>
            <a:r>
              <a:rPr lang="it-IT" sz="2100"/>
              <a:t> </a:t>
            </a:r>
          </a:p>
        </p:txBody>
      </p:sp>
      <p:sp>
        <p:nvSpPr>
          <p:cNvPr id="317444" name="Line 4"/>
          <p:cNvSpPr>
            <a:spLocks noChangeShapeType="1"/>
          </p:cNvSpPr>
          <p:nvPr/>
        </p:nvSpPr>
        <p:spPr bwMode="auto">
          <a:xfrm>
            <a:off x="6659563" y="3429000"/>
            <a:ext cx="1909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5" name="Line 5"/>
          <p:cNvSpPr>
            <a:spLocks noChangeShapeType="1"/>
          </p:cNvSpPr>
          <p:nvPr/>
        </p:nvSpPr>
        <p:spPr bwMode="auto">
          <a:xfrm flipH="1" flipV="1">
            <a:off x="8604250" y="3213100"/>
            <a:ext cx="0"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Line 6"/>
          <p:cNvSpPr>
            <a:spLocks noChangeShapeType="1"/>
          </p:cNvSpPr>
          <p:nvPr/>
        </p:nvSpPr>
        <p:spPr bwMode="auto">
          <a:xfrm>
            <a:off x="7451725" y="3429000"/>
            <a:ext cx="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7" name="Line 7"/>
          <p:cNvSpPr>
            <a:spLocks noChangeShapeType="1"/>
          </p:cNvSpPr>
          <p:nvPr/>
        </p:nvSpPr>
        <p:spPr bwMode="auto">
          <a:xfrm>
            <a:off x="6659563" y="3429000"/>
            <a:ext cx="0"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8" name="Text Box 8"/>
          <p:cNvSpPr txBox="1">
            <a:spLocks noChangeArrowheads="1"/>
          </p:cNvSpPr>
          <p:nvPr/>
        </p:nvSpPr>
        <p:spPr bwMode="auto">
          <a:xfrm>
            <a:off x="7524750" y="35004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7449" name="Text Box 9"/>
          <p:cNvSpPr txBox="1">
            <a:spLocks noChangeArrowheads="1"/>
          </p:cNvSpPr>
          <p:nvPr/>
        </p:nvSpPr>
        <p:spPr bwMode="auto">
          <a:xfrm>
            <a:off x="8101013" y="29241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7450" name="Line 10"/>
          <p:cNvSpPr>
            <a:spLocks noChangeShapeType="1"/>
          </p:cNvSpPr>
          <p:nvPr/>
        </p:nvSpPr>
        <p:spPr bwMode="auto">
          <a:xfrm>
            <a:off x="6659563" y="328453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1" name="Text Box 11"/>
          <p:cNvSpPr txBox="1">
            <a:spLocks noChangeArrowheads="1"/>
          </p:cNvSpPr>
          <p:nvPr/>
        </p:nvSpPr>
        <p:spPr bwMode="auto">
          <a:xfrm>
            <a:off x="6948488" y="29241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7452" name="Line 12"/>
          <p:cNvSpPr>
            <a:spLocks noChangeShapeType="1"/>
          </p:cNvSpPr>
          <p:nvPr/>
        </p:nvSpPr>
        <p:spPr bwMode="auto">
          <a:xfrm>
            <a:off x="6659563" y="3933825"/>
            <a:ext cx="1944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3" name="Text Box 13"/>
          <p:cNvSpPr txBox="1">
            <a:spLocks noChangeArrowheads="1"/>
          </p:cNvSpPr>
          <p:nvPr/>
        </p:nvSpPr>
        <p:spPr bwMode="auto">
          <a:xfrm>
            <a:off x="7885113" y="38608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7454" name="Text Box 14"/>
          <p:cNvSpPr txBox="1">
            <a:spLocks noChangeArrowheads="1"/>
          </p:cNvSpPr>
          <p:nvPr/>
        </p:nvSpPr>
        <p:spPr bwMode="auto">
          <a:xfrm>
            <a:off x="827088" y="1412875"/>
            <a:ext cx="1512887" cy="37623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2011</a:t>
            </a:r>
            <a:endParaRPr lang="en-US"/>
          </a:p>
        </p:txBody>
      </p:sp>
      <p:sp>
        <p:nvSpPr>
          <p:cNvPr id="27" name="Slide Number Placeholder 5"/>
          <p:cNvSpPr>
            <a:spLocks noGrp="1"/>
          </p:cNvSpPr>
          <p:nvPr>
            <p:ph type="sldNum" sz="quarter" idx="12"/>
          </p:nvPr>
        </p:nvSpPr>
        <p:spPr/>
        <p:txBody>
          <a:bodyPr/>
          <a:lstStyle/>
          <a:p>
            <a:fld id="{86C5C90C-EDF7-46DC-9348-9ECC1A3350D4}" type="slidenum">
              <a:rPr lang="en-US"/>
              <a:pPr/>
              <a:t>72</a:t>
            </a:fld>
            <a:endParaRPr lang="en-US"/>
          </a:p>
        </p:txBody>
      </p:sp>
      <p:sp>
        <p:nvSpPr>
          <p:cNvPr id="304130" name="Rectangle 2"/>
          <p:cNvSpPr>
            <a:spLocks noGrp="1" noChangeArrowheads="1"/>
          </p:cNvSpPr>
          <p:nvPr>
            <p:ph type="title"/>
          </p:nvPr>
        </p:nvSpPr>
        <p:spPr/>
        <p:txBody>
          <a:bodyPr/>
          <a:lstStyle/>
          <a:p>
            <a:r>
              <a:rPr lang="it-IT" sz="2800"/>
              <a:t>Momento di una forza rispetto a un punto</a:t>
            </a:r>
          </a:p>
        </p:txBody>
      </p:sp>
      <p:pic>
        <p:nvPicPr>
          <p:cNvPr id="304132" name="Picture 4" descr="img0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916113"/>
            <a:ext cx="6162675" cy="3090862"/>
          </a:xfrm>
          <a:prstGeom prst="rect">
            <a:avLst/>
          </a:prstGeom>
          <a:noFill/>
          <a:extLst>
            <a:ext uri="{909E8E84-426E-40DD-AFC4-6F175D3DCCD1}">
              <a14:hiddenFill xmlns:a14="http://schemas.microsoft.com/office/drawing/2010/main">
                <a:solidFill>
                  <a:srgbClr val="FFFFFF"/>
                </a:solidFill>
              </a14:hiddenFill>
            </a:ext>
          </a:extLst>
        </p:spPr>
      </p:pic>
      <p:sp>
        <p:nvSpPr>
          <p:cNvPr id="304134" name="Freeform 6"/>
          <p:cNvSpPr>
            <a:spLocks/>
          </p:cNvSpPr>
          <p:nvPr/>
        </p:nvSpPr>
        <p:spPr bwMode="auto">
          <a:xfrm>
            <a:off x="279400" y="1252538"/>
            <a:ext cx="4292600" cy="3394075"/>
          </a:xfrm>
          <a:custGeom>
            <a:avLst/>
            <a:gdLst>
              <a:gd name="T0" fmla="*/ 356 w 2801"/>
              <a:gd name="T1" fmla="*/ 1524 h 2447"/>
              <a:gd name="T2" fmla="*/ 489 w 2801"/>
              <a:gd name="T3" fmla="*/ 1772 h 2447"/>
              <a:gd name="T4" fmla="*/ 595 w 2801"/>
              <a:gd name="T5" fmla="*/ 1869 h 2447"/>
              <a:gd name="T6" fmla="*/ 684 w 2801"/>
              <a:gd name="T7" fmla="*/ 1958 h 2447"/>
              <a:gd name="T8" fmla="*/ 799 w 2801"/>
              <a:gd name="T9" fmla="*/ 2073 h 2447"/>
              <a:gd name="T10" fmla="*/ 905 w 2801"/>
              <a:gd name="T11" fmla="*/ 2153 h 2447"/>
              <a:gd name="T12" fmla="*/ 932 w 2801"/>
              <a:gd name="T13" fmla="*/ 2180 h 2447"/>
              <a:gd name="T14" fmla="*/ 958 w 2801"/>
              <a:gd name="T15" fmla="*/ 2197 h 2447"/>
              <a:gd name="T16" fmla="*/ 1587 w 2801"/>
              <a:gd name="T17" fmla="*/ 2419 h 2447"/>
              <a:gd name="T18" fmla="*/ 1782 w 2801"/>
              <a:gd name="T19" fmla="*/ 2428 h 2447"/>
              <a:gd name="T20" fmla="*/ 1986 w 2801"/>
              <a:gd name="T21" fmla="*/ 2383 h 2447"/>
              <a:gd name="T22" fmla="*/ 2039 w 2801"/>
              <a:gd name="T23" fmla="*/ 2304 h 2447"/>
              <a:gd name="T24" fmla="*/ 2128 w 2801"/>
              <a:gd name="T25" fmla="*/ 2215 h 2447"/>
              <a:gd name="T26" fmla="*/ 2199 w 2801"/>
              <a:gd name="T27" fmla="*/ 2109 h 2447"/>
              <a:gd name="T28" fmla="*/ 2305 w 2801"/>
              <a:gd name="T29" fmla="*/ 2029 h 2447"/>
              <a:gd name="T30" fmla="*/ 2332 w 2801"/>
              <a:gd name="T31" fmla="*/ 2002 h 2447"/>
              <a:gd name="T32" fmla="*/ 2385 w 2801"/>
              <a:gd name="T33" fmla="*/ 1967 h 2447"/>
              <a:gd name="T34" fmla="*/ 2456 w 2801"/>
              <a:gd name="T35" fmla="*/ 1869 h 2447"/>
              <a:gd name="T36" fmla="*/ 2580 w 2801"/>
              <a:gd name="T37" fmla="*/ 1763 h 2447"/>
              <a:gd name="T38" fmla="*/ 2651 w 2801"/>
              <a:gd name="T39" fmla="*/ 1701 h 2447"/>
              <a:gd name="T40" fmla="*/ 2748 w 2801"/>
              <a:gd name="T41" fmla="*/ 1595 h 2447"/>
              <a:gd name="T42" fmla="*/ 2775 w 2801"/>
              <a:gd name="T43" fmla="*/ 1293 h 2447"/>
              <a:gd name="T44" fmla="*/ 2801 w 2801"/>
              <a:gd name="T45" fmla="*/ 912 h 2447"/>
              <a:gd name="T46" fmla="*/ 2766 w 2801"/>
              <a:gd name="T47" fmla="*/ 735 h 2447"/>
              <a:gd name="T48" fmla="*/ 2695 w 2801"/>
              <a:gd name="T49" fmla="*/ 549 h 2447"/>
              <a:gd name="T50" fmla="*/ 2580 w 2801"/>
              <a:gd name="T51" fmla="*/ 425 h 2447"/>
              <a:gd name="T52" fmla="*/ 2527 w 2801"/>
              <a:gd name="T53" fmla="*/ 390 h 2447"/>
              <a:gd name="T54" fmla="*/ 2350 w 2801"/>
              <a:gd name="T55" fmla="*/ 266 h 2447"/>
              <a:gd name="T56" fmla="*/ 1933 w 2801"/>
              <a:gd name="T57" fmla="*/ 159 h 2447"/>
              <a:gd name="T58" fmla="*/ 1649 w 2801"/>
              <a:gd name="T59" fmla="*/ 97 h 2447"/>
              <a:gd name="T60" fmla="*/ 1552 w 2801"/>
              <a:gd name="T61" fmla="*/ 53 h 2447"/>
              <a:gd name="T62" fmla="*/ 1446 w 2801"/>
              <a:gd name="T63" fmla="*/ 17 h 2447"/>
              <a:gd name="T64" fmla="*/ 1366 w 2801"/>
              <a:gd name="T65" fmla="*/ 0 h 2447"/>
              <a:gd name="T66" fmla="*/ 754 w 2801"/>
              <a:gd name="T67" fmla="*/ 35 h 2447"/>
              <a:gd name="T68" fmla="*/ 497 w 2801"/>
              <a:gd name="T69" fmla="*/ 88 h 2447"/>
              <a:gd name="T70" fmla="*/ 444 w 2801"/>
              <a:gd name="T71" fmla="*/ 115 h 2447"/>
              <a:gd name="T72" fmla="*/ 427 w 2801"/>
              <a:gd name="T73" fmla="*/ 141 h 2447"/>
              <a:gd name="T74" fmla="*/ 320 w 2801"/>
              <a:gd name="T75" fmla="*/ 168 h 2447"/>
              <a:gd name="T76" fmla="*/ 178 w 2801"/>
              <a:gd name="T77" fmla="*/ 203 h 2447"/>
              <a:gd name="T78" fmla="*/ 46 w 2801"/>
              <a:gd name="T79" fmla="*/ 407 h 2447"/>
              <a:gd name="T80" fmla="*/ 19 w 2801"/>
              <a:gd name="T81" fmla="*/ 460 h 2447"/>
              <a:gd name="T82" fmla="*/ 19 w 2801"/>
              <a:gd name="T83" fmla="*/ 806 h 2447"/>
              <a:gd name="T84" fmla="*/ 37 w 2801"/>
              <a:gd name="T85" fmla="*/ 1099 h 2447"/>
              <a:gd name="T86" fmla="*/ 54 w 2801"/>
              <a:gd name="T87" fmla="*/ 1223 h 2447"/>
              <a:gd name="T88" fmla="*/ 63 w 2801"/>
              <a:gd name="T89" fmla="*/ 1249 h 2447"/>
              <a:gd name="T90" fmla="*/ 196 w 2801"/>
              <a:gd name="T91" fmla="*/ 1302 h 2447"/>
              <a:gd name="T92" fmla="*/ 205 w 2801"/>
              <a:gd name="T93" fmla="*/ 1329 h 2447"/>
              <a:gd name="T94" fmla="*/ 232 w 2801"/>
              <a:gd name="T95" fmla="*/ 1347 h 2447"/>
              <a:gd name="T96" fmla="*/ 258 w 2801"/>
              <a:gd name="T97" fmla="*/ 1480 h 2447"/>
              <a:gd name="T98" fmla="*/ 311 w 2801"/>
              <a:gd name="T99" fmla="*/ 1515 h 2447"/>
              <a:gd name="T100" fmla="*/ 347 w 2801"/>
              <a:gd name="T101" fmla="*/ 1604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1" h="2447">
                <a:moveTo>
                  <a:pt x="356" y="1524"/>
                </a:moveTo>
                <a:cubicBezTo>
                  <a:pt x="377" y="1646"/>
                  <a:pt x="403" y="1685"/>
                  <a:pt x="489" y="1772"/>
                </a:cubicBezTo>
                <a:cubicBezTo>
                  <a:pt x="523" y="1807"/>
                  <a:pt x="554" y="1843"/>
                  <a:pt x="595" y="1869"/>
                </a:cubicBezTo>
                <a:cubicBezTo>
                  <a:pt x="620" y="1906"/>
                  <a:pt x="648" y="1931"/>
                  <a:pt x="684" y="1958"/>
                </a:cubicBezTo>
                <a:cubicBezTo>
                  <a:pt x="717" y="2008"/>
                  <a:pt x="748" y="2041"/>
                  <a:pt x="799" y="2073"/>
                </a:cubicBezTo>
                <a:cubicBezTo>
                  <a:pt x="824" y="2112"/>
                  <a:pt x="866" y="2127"/>
                  <a:pt x="905" y="2153"/>
                </a:cubicBezTo>
                <a:cubicBezTo>
                  <a:pt x="916" y="2160"/>
                  <a:pt x="922" y="2172"/>
                  <a:pt x="932" y="2180"/>
                </a:cubicBezTo>
                <a:cubicBezTo>
                  <a:pt x="940" y="2187"/>
                  <a:pt x="949" y="2191"/>
                  <a:pt x="958" y="2197"/>
                </a:cubicBezTo>
                <a:cubicBezTo>
                  <a:pt x="1083" y="2385"/>
                  <a:pt x="1386" y="2409"/>
                  <a:pt x="1587" y="2419"/>
                </a:cubicBezTo>
                <a:cubicBezTo>
                  <a:pt x="1698" y="2447"/>
                  <a:pt x="1634" y="2439"/>
                  <a:pt x="1782" y="2428"/>
                </a:cubicBezTo>
                <a:cubicBezTo>
                  <a:pt x="1846" y="2386"/>
                  <a:pt x="1923" y="2427"/>
                  <a:pt x="1986" y="2383"/>
                </a:cubicBezTo>
                <a:cubicBezTo>
                  <a:pt x="1998" y="2349"/>
                  <a:pt x="2013" y="2330"/>
                  <a:pt x="2039" y="2304"/>
                </a:cubicBezTo>
                <a:cubicBezTo>
                  <a:pt x="2052" y="2265"/>
                  <a:pt x="2093" y="2238"/>
                  <a:pt x="2128" y="2215"/>
                </a:cubicBezTo>
                <a:cubicBezTo>
                  <a:pt x="2151" y="2179"/>
                  <a:pt x="2175" y="2144"/>
                  <a:pt x="2199" y="2109"/>
                </a:cubicBezTo>
                <a:cubicBezTo>
                  <a:pt x="2218" y="2082"/>
                  <a:pt x="2284" y="2050"/>
                  <a:pt x="2305" y="2029"/>
                </a:cubicBezTo>
                <a:cubicBezTo>
                  <a:pt x="2314" y="2020"/>
                  <a:pt x="2322" y="2010"/>
                  <a:pt x="2332" y="2002"/>
                </a:cubicBezTo>
                <a:cubicBezTo>
                  <a:pt x="2349" y="1989"/>
                  <a:pt x="2385" y="1967"/>
                  <a:pt x="2385" y="1967"/>
                </a:cubicBezTo>
                <a:cubicBezTo>
                  <a:pt x="2412" y="1886"/>
                  <a:pt x="2405" y="1930"/>
                  <a:pt x="2456" y="1869"/>
                </a:cubicBezTo>
                <a:cubicBezTo>
                  <a:pt x="2495" y="1824"/>
                  <a:pt x="2523" y="1782"/>
                  <a:pt x="2580" y="1763"/>
                </a:cubicBezTo>
                <a:cubicBezTo>
                  <a:pt x="2610" y="1719"/>
                  <a:pt x="2589" y="1743"/>
                  <a:pt x="2651" y="1701"/>
                </a:cubicBezTo>
                <a:cubicBezTo>
                  <a:pt x="2692" y="1673"/>
                  <a:pt x="2714" y="1629"/>
                  <a:pt x="2748" y="1595"/>
                </a:cubicBezTo>
                <a:cubicBezTo>
                  <a:pt x="2752" y="1495"/>
                  <a:pt x="2743" y="1390"/>
                  <a:pt x="2775" y="1293"/>
                </a:cubicBezTo>
                <a:cubicBezTo>
                  <a:pt x="2796" y="1149"/>
                  <a:pt x="2796" y="1101"/>
                  <a:pt x="2801" y="912"/>
                </a:cubicBezTo>
                <a:cubicBezTo>
                  <a:pt x="2783" y="854"/>
                  <a:pt x="2786" y="794"/>
                  <a:pt x="2766" y="735"/>
                </a:cubicBezTo>
                <a:cubicBezTo>
                  <a:pt x="2744" y="672"/>
                  <a:pt x="2716" y="613"/>
                  <a:pt x="2695" y="549"/>
                </a:cubicBezTo>
                <a:cubicBezTo>
                  <a:pt x="2678" y="499"/>
                  <a:pt x="2619" y="455"/>
                  <a:pt x="2580" y="425"/>
                </a:cubicBezTo>
                <a:cubicBezTo>
                  <a:pt x="2563" y="412"/>
                  <a:pt x="2527" y="390"/>
                  <a:pt x="2527" y="390"/>
                </a:cubicBezTo>
                <a:cubicBezTo>
                  <a:pt x="2487" y="330"/>
                  <a:pt x="2421" y="282"/>
                  <a:pt x="2350" y="266"/>
                </a:cubicBezTo>
                <a:cubicBezTo>
                  <a:pt x="2219" y="178"/>
                  <a:pt x="2091" y="168"/>
                  <a:pt x="1933" y="159"/>
                </a:cubicBezTo>
                <a:cubicBezTo>
                  <a:pt x="1843" y="129"/>
                  <a:pt x="1742" y="121"/>
                  <a:pt x="1649" y="97"/>
                </a:cubicBezTo>
                <a:cubicBezTo>
                  <a:pt x="1618" y="89"/>
                  <a:pt x="1575" y="64"/>
                  <a:pt x="1552" y="53"/>
                </a:cubicBezTo>
                <a:cubicBezTo>
                  <a:pt x="1526" y="40"/>
                  <a:pt x="1476" y="23"/>
                  <a:pt x="1446" y="17"/>
                </a:cubicBezTo>
                <a:cubicBezTo>
                  <a:pt x="1419" y="11"/>
                  <a:pt x="1366" y="0"/>
                  <a:pt x="1366" y="0"/>
                </a:cubicBezTo>
                <a:cubicBezTo>
                  <a:pt x="1161" y="8"/>
                  <a:pt x="959" y="27"/>
                  <a:pt x="754" y="35"/>
                </a:cubicBezTo>
                <a:cubicBezTo>
                  <a:pt x="667" y="50"/>
                  <a:pt x="584" y="77"/>
                  <a:pt x="497" y="88"/>
                </a:cubicBezTo>
                <a:cubicBezTo>
                  <a:pt x="476" y="95"/>
                  <a:pt x="461" y="98"/>
                  <a:pt x="444" y="115"/>
                </a:cubicBezTo>
                <a:cubicBezTo>
                  <a:pt x="437" y="122"/>
                  <a:pt x="436" y="135"/>
                  <a:pt x="427" y="141"/>
                </a:cubicBezTo>
                <a:cubicBezTo>
                  <a:pt x="406" y="155"/>
                  <a:pt x="343" y="164"/>
                  <a:pt x="320" y="168"/>
                </a:cubicBezTo>
                <a:cubicBezTo>
                  <a:pt x="271" y="177"/>
                  <a:pt x="226" y="189"/>
                  <a:pt x="178" y="203"/>
                </a:cubicBezTo>
                <a:cubicBezTo>
                  <a:pt x="111" y="271"/>
                  <a:pt x="87" y="323"/>
                  <a:pt x="46" y="407"/>
                </a:cubicBezTo>
                <a:cubicBezTo>
                  <a:pt x="8" y="484"/>
                  <a:pt x="44" y="388"/>
                  <a:pt x="19" y="460"/>
                </a:cubicBezTo>
                <a:cubicBezTo>
                  <a:pt x="5" y="700"/>
                  <a:pt x="9" y="545"/>
                  <a:pt x="19" y="806"/>
                </a:cubicBezTo>
                <a:cubicBezTo>
                  <a:pt x="30" y="1087"/>
                  <a:pt x="0" y="987"/>
                  <a:pt x="37" y="1099"/>
                </a:cubicBezTo>
                <a:cubicBezTo>
                  <a:pt x="38" y="1110"/>
                  <a:pt x="50" y="1205"/>
                  <a:pt x="54" y="1223"/>
                </a:cubicBezTo>
                <a:cubicBezTo>
                  <a:pt x="56" y="1232"/>
                  <a:pt x="56" y="1244"/>
                  <a:pt x="63" y="1249"/>
                </a:cubicBezTo>
                <a:cubicBezTo>
                  <a:pt x="78" y="1259"/>
                  <a:pt x="175" y="1295"/>
                  <a:pt x="196" y="1302"/>
                </a:cubicBezTo>
                <a:cubicBezTo>
                  <a:pt x="199" y="1311"/>
                  <a:pt x="199" y="1322"/>
                  <a:pt x="205" y="1329"/>
                </a:cubicBezTo>
                <a:cubicBezTo>
                  <a:pt x="212" y="1337"/>
                  <a:pt x="228" y="1337"/>
                  <a:pt x="232" y="1347"/>
                </a:cubicBezTo>
                <a:cubicBezTo>
                  <a:pt x="236" y="1357"/>
                  <a:pt x="243" y="1462"/>
                  <a:pt x="258" y="1480"/>
                </a:cubicBezTo>
                <a:cubicBezTo>
                  <a:pt x="272" y="1496"/>
                  <a:pt x="311" y="1515"/>
                  <a:pt x="311" y="1515"/>
                </a:cubicBezTo>
                <a:cubicBezTo>
                  <a:pt x="320" y="1541"/>
                  <a:pt x="326" y="1583"/>
                  <a:pt x="347" y="16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5" name="Text Box 7"/>
          <p:cNvSpPr txBox="1">
            <a:spLocks noChangeArrowheads="1"/>
          </p:cNvSpPr>
          <p:nvPr/>
        </p:nvSpPr>
        <p:spPr bwMode="auto">
          <a:xfrm>
            <a:off x="4140200" y="2997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P</a:t>
            </a:r>
          </a:p>
        </p:txBody>
      </p:sp>
      <p:sp>
        <p:nvSpPr>
          <p:cNvPr id="304136" name="Text Box 8"/>
          <p:cNvSpPr txBox="1">
            <a:spLocks noChangeArrowheads="1"/>
          </p:cNvSpPr>
          <p:nvPr/>
        </p:nvSpPr>
        <p:spPr bwMode="auto">
          <a:xfrm>
            <a:off x="5003800" y="1052513"/>
            <a:ext cx="36782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di </a:t>
            </a:r>
            <a:r>
              <a:rPr lang="it-IT" b="1"/>
              <a:t>F</a:t>
            </a:r>
            <a:r>
              <a:rPr lang="it-IT"/>
              <a:t> rispetto ad O (in </a:t>
            </a:r>
          </a:p>
          <a:p>
            <a:r>
              <a:rPr lang="it-IT"/>
              <a:t>evidenza): il prodotto vettoriale</a:t>
            </a:r>
          </a:p>
          <a:p>
            <a:pPr>
              <a:lnSpc>
                <a:spcPct val="110000"/>
              </a:lnSpc>
            </a:pPr>
            <a:r>
              <a:rPr lang="it-IT" sz="2200" b="1"/>
              <a:t>M</a:t>
            </a:r>
            <a:r>
              <a:rPr lang="it-IT" sz="2200"/>
              <a:t> = OP </a:t>
            </a:r>
            <a:r>
              <a:rPr lang="it-IT" sz="2200" b="1">
                <a:sym typeface="Symbol" pitchFamily="18" charset="2"/>
              </a:rPr>
              <a:t></a:t>
            </a:r>
            <a:r>
              <a:rPr lang="it-IT" sz="2200">
                <a:sym typeface="Symbol" pitchFamily="18" charset="2"/>
              </a:rPr>
              <a:t> </a:t>
            </a:r>
            <a:r>
              <a:rPr lang="it-IT" sz="2200" b="1">
                <a:sym typeface="Symbol" pitchFamily="18" charset="2"/>
              </a:rPr>
              <a:t>F</a:t>
            </a:r>
          </a:p>
          <a:p>
            <a:pPr>
              <a:lnSpc>
                <a:spcPct val="110000"/>
              </a:lnSpc>
            </a:pPr>
            <a:r>
              <a:rPr lang="it-IT">
                <a:sym typeface="Symbol" pitchFamily="18" charset="2"/>
              </a:rPr>
              <a:t>ossia</a:t>
            </a:r>
          </a:p>
        </p:txBody>
      </p:sp>
      <p:sp>
        <p:nvSpPr>
          <p:cNvPr id="304137" name="Line 9"/>
          <p:cNvSpPr>
            <a:spLocks noChangeShapeType="1"/>
          </p:cNvSpPr>
          <p:nvPr/>
        </p:nvSpPr>
        <p:spPr bwMode="auto">
          <a:xfrm>
            <a:off x="5651500" y="1736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8" name="Text Box 10"/>
          <p:cNvSpPr txBox="1">
            <a:spLocks noChangeArrowheads="1"/>
          </p:cNvSpPr>
          <p:nvPr/>
        </p:nvSpPr>
        <p:spPr bwMode="auto">
          <a:xfrm>
            <a:off x="4968875" y="2895600"/>
            <a:ext cx="398780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b, minima distanza fra O e la retta</a:t>
            </a:r>
          </a:p>
          <a:p>
            <a:r>
              <a:rPr lang="it-IT">
                <a:solidFill>
                  <a:srgbClr val="CC3300"/>
                </a:solidFill>
              </a:rPr>
              <a:t>di applicazione di </a:t>
            </a:r>
            <a:r>
              <a:rPr lang="it-IT" b="1">
                <a:solidFill>
                  <a:srgbClr val="CC3300"/>
                </a:solidFill>
              </a:rPr>
              <a:t>F</a:t>
            </a:r>
            <a:r>
              <a:rPr lang="it-IT">
                <a:solidFill>
                  <a:srgbClr val="CC3300"/>
                </a:solidFill>
              </a:rPr>
              <a:t>, è il braccio</a:t>
            </a:r>
          </a:p>
        </p:txBody>
      </p:sp>
      <p:sp>
        <p:nvSpPr>
          <p:cNvPr id="304139" name="Text Box 11"/>
          <p:cNvSpPr txBox="1">
            <a:spLocks noChangeArrowheads="1"/>
          </p:cNvSpPr>
          <p:nvPr/>
        </p:nvSpPr>
        <p:spPr bwMode="auto">
          <a:xfrm>
            <a:off x="611188" y="5013325"/>
            <a:ext cx="338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il momento è perpendicolare</a:t>
            </a:r>
          </a:p>
          <a:p>
            <a:r>
              <a:rPr lang="it-IT"/>
              <a:t>al piano individuato da</a:t>
            </a:r>
            <a:r>
              <a:rPr lang="it-IT" b="1"/>
              <a:t> r</a:t>
            </a:r>
            <a:r>
              <a:rPr lang="it-IT"/>
              <a:t> e </a:t>
            </a:r>
            <a:r>
              <a:rPr lang="it-IT" b="1"/>
              <a:t>F</a:t>
            </a:r>
          </a:p>
          <a:p>
            <a:r>
              <a:rPr lang="it-IT"/>
              <a:t>NB    </a:t>
            </a:r>
            <a:r>
              <a:rPr lang="it-IT" b="1">
                <a:solidFill>
                  <a:srgbClr val="008000"/>
                </a:solidFill>
              </a:rPr>
              <a:t>M</a:t>
            </a:r>
            <a:r>
              <a:rPr lang="it-IT">
                <a:solidFill>
                  <a:srgbClr val="008000"/>
                </a:solidFill>
              </a:rPr>
              <a:t> = 0      se </a:t>
            </a:r>
            <a:r>
              <a:rPr lang="it-IT" b="1">
                <a:solidFill>
                  <a:srgbClr val="008000"/>
                </a:solidFill>
              </a:rPr>
              <a:t>r </a:t>
            </a:r>
            <a:r>
              <a:rPr lang="it-IT">
                <a:solidFill>
                  <a:srgbClr val="008000"/>
                </a:solidFill>
              </a:rPr>
              <a:t>parall. </a:t>
            </a:r>
            <a:r>
              <a:rPr lang="it-IT" b="1">
                <a:solidFill>
                  <a:srgbClr val="008000"/>
                </a:solidFill>
              </a:rPr>
              <a:t>F</a:t>
            </a:r>
          </a:p>
        </p:txBody>
      </p:sp>
      <p:sp>
        <p:nvSpPr>
          <p:cNvPr id="304140" name="Text Box 12"/>
          <p:cNvSpPr txBox="1">
            <a:spLocks noChangeArrowheads="1"/>
          </p:cNvSpPr>
          <p:nvPr/>
        </p:nvSpPr>
        <p:spPr bwMode="auto">
          <a:xfrm>
            <a:off x="4787900" y="4868863"/>
            <a:ext cx="4195763" cy="13398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 [LF] = [ML</a:t>
            </a:r>
            <a:r>
              <a:rPr lang="it-IT" baseline="30000"/>
              <a:t>2</a:t>
            </a:r>
            <a:r>
              <a:rPr lang="it-IT"/>
              <a:t>T</a:t>
            </a:r>
            <a:r>
              <a:rPr lang="it-IT" baseline="30000"/>
              <a:t>-2</a:t>
            </a:r>
            <a:r>
              <a:rPr lang="it-IT"/>
              <a:t>] </a:t>
            </a:r>
          </a:p>
          <a:p>
            <a:r>
              <a:rPr lang="it-IT"/>
              <a:t>unità SI:    N</a:t>
            </a:r>
            <a:r>
              <a:rPr lang="it-IT">
                <a:cs typeface="Arial" pitchFamily="34" charset="0"/>
              </a:rPr>
              <a:t>∙m</a:t>
            </a:r>
          </a:p>
          <a:p>
            <a:r>
              <a:rPr lang="it-IT">
                <a:cs typeface="Arial" pitchFamily="34" charset="0"/>
              </a:rPr>
              <a:t>    CGS:   1 dyne</a:t>
            </a:r>
            <a:r>
              <a:rPr lang="it-IT"/>
              <a:t>∙cm =</a:t>
            </a:r>
          </a:p>
          <a:p>
            <a:r>
              <a:rPr lang="it-IT"/>
              <a:t>                = 10</a:t>
            </a:r>
            <a:r>
              <a:rPr lang="it-IT" baseline="30000"/>
              <a:t>-5</a:t>
            </a:r>
            <a:r>
              <a:rPr lang="it-IT"/>
              <a:t> N∙10</a:t>
            </a:r>
            <a:r>
              <a:rPr lang="it-IT" baseline="30000"/>
              <a:t>-2</a:t>
            </a:r>
            <a:r>
              <a:rPr lang="it-IT"/>
              <a:t> m = 10</a:t>
            </a:r>
            <a:r>
              <a:rPr lang="it-IT" baseline="30000"/>
              <a:t>-7</a:t>
            </a:r>
            <a:r>
              <a:rPr lang="it-IT"/>
              <a:t> Nm</a:t>
            </a:r>
          </a:p>
        </p:txBody>
      </p:sp>
      <p:sp>
        <p:nvSpPr>
          <p:cNvPr id="304148" name="Text Box 20"/>
          <p:cNvSpPr txBox="1">
            <a:spLocks noChangeArrowheads="1"/>
          </p:cNvSpPr>
          <p:nvPr/>
        </p:nvSpPr>
        <p:spPr bwMode="auto">
          <a:xfrm>
            <a:off x="3040063" y="2986088"/>
            <a:ext cx="6270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304150" name="Line 22"/>
          <p:cNvSpPr>
            <a:spLocks noChangeShapeType="1"/>
          </p:cNvSpPr>
          <p:nvPr/>
        </p:nvSpPr>
        <p:spPr bwMode="auto">
          <a:xfrm flipV="1">
            <a:off x="3995738" y="2781300"/>
            <a:ext cx="936625" cy="417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2" name="Freeform 24"/>
          <p:cNvSpPr>
            <a:spLocks/>
          </p:cNvSpPr>
          <p:nvPr/>
        </p:nvSpPr>
        <p:spPr bwMode="auto">
          <a:xfrm>
            <a:off x="3779838" y="2924175"/>
            <a:ext cx="431800" cy="73025"/>
          </a:xfrm>
          <a:custGeom>
            <a:avLst/>
            <a:gdLst>
              <a:gd name="T0" fmla="*/ 0 w 272"/>
              <a:gd name="T1" fmla="*/ 46 h 46"/>
              <a:gd name="T2" fmla="*/ 181 w 272"/>
              <a:gd name="T3" fmla="*/ 0 h 46"/>
              <a:gd name="T4" fmla="*/ 272 w 272"/>
              <a:gd name="T5" fmla="*/ 46 h 46"/>
            </a:gdLst>
            <a:ahLst/>
            <a:cxnLst>
              <a:cxn ang="0">
                <a:pos x="T0" y="T1"/>
              </a:cxn>
              <a:cxn ang="0">
                <a:pos x="T2" y="T3"/>
              </a:cxn>
              <a:cxn ang="0">
                <a:pos x="T4" y="T5"/>
              </a:cxn>
            </a:cxnLst>
            <a:rect l="0" t="0" r="r" b="b"/>
            <a:pathLst>
              <a:path w="272" h="46">
                <a:moveTo>
                  <a:pt x="0" y="46"/>
                </a:moveTo>
                <a:cubicBezTo>
                  <a:pt x="68" y="23"/>
                  <a:pt x="136" y="0"/>
                  <a:pt x="181" y="0"/>
                </a:cubicBezTo>
                <a:cubicBezTo>
                  <a:pt x="226" y="0"/>
                  <a:pt x="257" y="38"/>
                  <a:pt x="272" y="4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3" name="Text Box 25"/>
          <p:cNvSpPr txBox="1">
            <a:spLocks noChangeArrowheads="1"/>
          </p:cNvSpPr>
          <p:nvPr/>
        </p:nvSpPr>
        <p:spPr bwMode="auto">
          <a:xfrm>
            <a:off x="3995738" y="24685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endParaRPr lang="it-IT" sz="2200"/>
          </a:p>
        </p:txBody>
      </p:sp>
      <p:grpSp>
        <p:nvGrpSpPr>
          <p:cNvPr id="304156" name="Group 28"/>
          <p:cNvGrpSpPr>
            <a:grpSpLocks/>
          </p:cNvGrpSpPr>
          <p:nvPr/>
        </p:nvGrpSpPr>
        <p:grpSpPr bwMode="auto">
          <a:xfrm>
            <a:off x="5003800" y="2420938"/>
            <a:ext cx="2089150" cy="525462"/>
            <a:chOff x="3138" y="1752"/>
            <a:chExt cx="1316" cy="331"/>
          </a:xfrm>
        </p:grpSpPr>
        <p:sp>
          <p:nvSpPr>
            <p:cNvPr id="304142" name="Text Box 14"/>
            <p:cNvSpPr txBox="1">
              <a:spLocks noChangeArrowheads="1"/>
            </p:cNvSpPr>
            <p:nvPr/>
          </p:nvSpPr>
          <p:spPr bwMode="auto">
            <a:xfrm>
              <a:off x="3138" y="1793"/>
              <a:ext cx="1316" cy="2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it-IT" sz="2200"/>
                <a:t> M = r    F </a:t>
              </a:r>
            </a:p>
          </p:txBody>
        </p:sp>
        <p:sp>
          <p:nvSpPr>
            <p:cNvPr id="304143" name="Line 15"/>
            <p:cNvSpPr>
              <a:spLocks noChangeShapeType="1"/>
            </p:cNvSpPr>
            <p:nvPr/>
          </p:nvSpPr>
          <p:spPr bwMode="auto">
            <a:xfrm>
              <a:off x="3833" y="1797"/>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4" name="Line 16"/>
            <p:cNvSpPr>
              <a:spLocks noChangeShapeType="1"/>
            </p:cNvSpPr>
            <p:nvPr/>
          </p:nvSpPr>
          <p:spPr bwMode="auto">
            <a:xfrm>
              <a:off x="3560" y="1849"/>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5" name="Line 17"/>
            <p:cNvSpPr>
              <a:spLocks noChangeShapeType="1"/>
            </p:cNvSpPr>
            <p:nvPr/>
          </p:nvSpPr>
          <p:spPr bwMode="auto">
            <a:xfrm>
              <a:off x="3243" y="1804"/>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6" name="Line 18"/>
            <p:cNvSpPr>
              <a:spLocks noChangeShapeType="1"/>
            </p:cNvSpPr>
            <p:nvPr/>
          </p:nvSpPr>
          <p:spPr bwMode="auto">
            <a:xfrm flipV="1">
              <a:off x="3696" y="1914"/>
              <a:ext cx="46"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7" name="Line 19"/>
            <p:cNvSpPr>
              <a:spLocks noChangeShapeType="1"/>
            </p:cNvSpPr>
            <p:nvPr/>
          </p:nvSpPr>
          <p:spPr bwMode="auto">
            <a:xfrm>
              <a:off x="3742" y="1911"/>
              <a:ext cx="45"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5" name="Text Box 27"/>
            <p:cNvSpPr txBox="1">
              <a:spLocks noChangeArrowheads="1"/>
            </p:cNvSpPr>
            <p:nvPr/>
          </p:nvSpPr>
          <p:spPr bwMode="auto">
            <a:xfrm>
              <a:off x="3151" y="1752"/>
              <a:ext cx="907" cy="2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grpSp>
      <p:sp>
        <p:nvSpPr>
          <p:cNvPr id="304141" name="Text Box 13"/>
          <p:cNvSpPr txBox="1">
            <a:spLocks noChangeArrowheads="1"/>
          </p:cNvSpPr>
          <p:nvPr/>
        </p:nvSpPr>
        <p:spPr bwMode="auto">
          <a:xfrm>
            <a:off x="4572000" y="3500438"/>
            <a:ext cx="4392613" cy="1249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it-IT" sz="2200"/>
              <a:t>modulo del vettore </a:t>
            </a:r>
            <a:r>
              <a:rPr lang="it-IT" sz="2200" b="1"/>
              <a:t>M </a:t>
            </a:r>
            <a:r>
              <a:rPr lang="it-IT" sz="2200"/>
              <a:t>= braccio</a:t>
            </a:r>
            <a:r>
              <a:rPr lang="it-IT" sz="2200">
                <a:latin typeface=""/>
              </a:rPr>
              <a:t>•F</a:t>
            </a:r>
            <a:r>
              <a:rPr lang="it-IT" sz="2200"/>
              <a:t>:</a:t>
            </a:r>
          </a:p>
          <a:p>
            <a:pPr>
              <a:lnSpc>
                <a:spcPct val="115000"/>
              </a:lnSpc>
            </a:pPr>
            <a:r>
              <a:rPr lang="it-IT" sz="2200"/>
              <a:t>M = rFsin</a:t>
            </a:r>
            <a:r>
              <a:rPr lang="el-GR" sz="2200">
                <a:cs typeface="Arial" pitchFamily="34" charset="0"/>
              </a:rPr>
              <a:t>θ</a:t>
            </a:r>
            <a:r>
              <a:rPr lang="it-IT" sz="2200"/>
              <a:t> = Fb</a:t>
            </a:r>
          </a:p>
          <a:p>
            <a:pPr>
              <a:lnSpc>
                <a:spcPct val="115000"/>
              </a:lnSpc>
            </a:pPr>
            <a:r>
              <a:rPr lang="it-IT" sz="2200"/>
              <a:t>siccome sin(180</a:t>
            </a:r>
            <a:r>
              <a:rPr lang="en-US" sz="2200">
                <a:cs typeface="Arial" pitchFamily="34" charset="0"/>
              </a:rPr>
              <a:t>º-</a:t>
            </a:r>
            <a:r>
              <a:rPr lang="el-GR" sz="2200">
                <a:cs typeface="Arial" pitchFamily="34" charset="0"/>
              </a:rPr>
              <a:t>θ</a:t>
            </a:r>
            <a:r>
              <a:rPr lang="it-IT" sz="2200">
                <a:cs typeface="Arial" pitchFamily="34" charset="0"/>
              </a:rPr>
              <a:t>) = sin</a:t>
            </a:r>
            <a:r>
              <a:rPr lang="el-GR" sz="2200">
                <a:cs typeface="Arial" pitchFamily="34" charset="0"/>
              </a:rPr>
              <a:t>θ</a:t>
            </a:r>
          </a:p>
        </p:txBody>
      </p:sp>
      <p:sp>
        <p:nvSpPr>
          <p:cNvPr id="304154" name="Text Box 26"/>
          <p:cNvSpPr txBox="1">
            <a:spLocks noChangeArrowheads="1"/>
          </p:cNvSpPr>
          <p:nvPr/>
        </p:nvSpPr>
        <p:spPr bwMode="auto">
          <a:xfrm>
            <a:off x="4546600" y="3937000"/>
            <a:ext cx="2185988" cy="4064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2011</a:t>
            </a:r>
            <a:endParaRPr lang="en-US"/>
          </a:p>
        </p:txBody>
      </p:sp>
      <p:sp>
        <p:nvSpPr>
          <p:cNvPr id="15" name="Slide Number Placeholder 5"/>
          <p:cNvSpPr>
            <a:spLocks noGrp="1"/>
          </p:cNvSpPr>
          <p:nvPr>
            <p:ph type="sldNum" sz="quarter" idx="12"/>
          </p:nvPr>
        </p:nvSpPr>
        <p:spPr/>
        <p:txBody>
          <a:bodyPr/>
          <a:lstStyle/>
          <a:p>
            <a:fld id="{8938E532-7A86-441A-9102-E674F133DC0D}" type="slidenum">
              <a:rPr lang="en-US"/>
              <a:pPr/>
              <a:t>73</a:t>
            </a:fld>
            <a:endParaRPr lang="en-US"/>
          </a:p>
        </p:txBody>
      </p:sp>
      <p:sp>
        <p:nvSpPr>
          <p:cNvPr id="305154" name="Rectangle 2"/>
          <p:cNvSpPr>
            <a:spLocks noGrp="1" noChangeArrowheads="1"/>
          </p:cNvSpPr>
          <p:nvPr>
            <p:ph type="title"/>
          </p:nvPr>
        </p:nvSpPr>
        <p:spPr/>
        <p:txBody>
          <a:bodyPr/>
          <a:lstStyle/>
          <a:p>
            <a:r>
              <a:rPr lang="it-IT" sz="2800"/>
              <a:t>Coppia di forze</a:t>
            </a:r>
          </a:p>
        </p:txBody>
      </p:sp>
      <p:pic>
        <p:nvPicPr>
          <p:cNvPr id="305156" name="Picture 4" descr="img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484313"/>
            <a:ext cx="6202363" cy="4248150"/>
          </a:xfrm>
          <a:prstGeom prst="rect">
            <a:avLst/>
          </a:prstGeom>
          <a:noFill/>
          <a:extLst>
            <a:ext uri="{909E8E84-426E-40DD-AFC4-6F175D3DCCD1}">
              <a14:hiddenFill xmlns:a14="http://schemas.microsoft.com/office/drawing/2010/main">
                <a:solidFill>
                  <a:srgbClr val="FFFFFF"/>
                </a:solidFill>
              </a14:hiddenFill>
            </a:ext>
          </a:extLst>
        </p:spPr>
      </p:pic>
      <p:sp>
        <p:nvSpPr>
          <p:cNvPr id="305157" name="Freeform 5"/>
          <p:cNvSpPr>
            <a:spLocks/>
          </p:cNvSpPr>
          <p:nvPr/>
        </p:nvSpPr>
        <p:spPr bwMode="auto">
          <a:xfrm>
            <a:off x="2024063" y="2181225"/>
            <a:ext cx="4570412" cy="2306638"/>
          </a:xfrm>
          <a:custGeom>
            <a:avLst/>
            <a:gdLst>
              <a:gd name="T0" fmla="*/ 1251 w 2879"/>
              <a:gd name="T1" fmla="*/ 35 h 1453"/>
              <a:gd name="T2" fmla="*/ 940 w 2879"/>
              <a:gd name="T3" fmla="*/ 88 h 1453"/>
              <a:gd name="T4" fmla="*/ 781 w 2879"/>
              <a:gd name="T5" fmla="*/ 132 h 1453"/>
              <a:gd name="T6" fmla="*/ 621 w 2879"/>
              <a:gd name="T7" fmla="*/ 239 h 1453"/>
              <a:gd name="T8" fmla="*/ 533 w 2879"/>
              <a:gd name="T9" fmla="*/ 265 h 1453"/>
              <a:gd name="T10" fmla="*/ 506 w 2879"/>
              <a:gd name="T11" fmla="*/ 274 h 1453"/>
              <a:gd name="T12" fmla="*/ 471 w 2879"/>
              <a:gd name="T13" fmla="*/ 292 h 1453"/>
              <a:gd name="T14" fmla="*/ 382 w 2879"/>
              <a:gd name="T15" fmla="*/ 319 h 1453"/>
              <a:gd name="T16" fmla="*/ 267 w 2879"/>
              <a:gd name="T17" fmla="*/ 398 h 1453"/>
              <a:gd name="T18" fmla="*/ 187 w 2879"/>
              <a:gd name="T19" fmla="*/ 487 h 1453"/>
              <a:gd name="T20" fmla="*/ 116 w 2879"/>
              <a:gd name="T21" fmla="*/ 576 h 1453"/>
              <a:gd name="T22" fmla="*/ 54 w 2879"/>
              <a:gd name="T23" fmla="*/ 700 h 1453"/>
              <a:gd name="T24" fmla="*/ 1 w 2879"/>
              <a:gd name="T25" fmla="*/ 974 h 1453"/>
              <a:gd name="T26" fmla="*/ 10 w 2879"/>
              <a:gd name="T27" fmla="*/ 1072 h 1453"/>
              <a:gd name="T28" fmla="*/ 37 w 2879"/>
              <a:gd name="T29" fmla="*/ 1090 h 1453"/>
              <a:gd name="T30" fmla="*/ 81 w 2879"/>
              <a:gd name="T31" fmla="*/ 1240 h 1453"/>
              <a:gd name="T32" fmla="*/ 178 w 2879"/>
              <a:gd name="T33" fmla="*/ 1346 h 1453"/>
              <a:gd name="T34" fmla="*/ 497 w 2879"/>
              <a:gd name="T35" fmla="*/ 1453 h 1453"/>
              <a:gd name="T36" fmla="*/ 1251 w 2879"/>
              <a:gd name="T37" fmla="*/ 1409 h 1453"/>
              <a:gd name="T38" fmla="*/ 1428 w 2879"/>
              <a:gd name="T39" fmla="*/ 1382 h 1453"/>
              <a:gd name="T40" fmla="*/ 1658 w 2879"/>
              <a:gd name="T41" fmla="*/ 1320 h 1453"/>
              <a:gd name="T42" fmla="*/ 1800 w 2879"/>
              <a:gd name="T43" fmla="*/ 1293 h 1453"/>
              <a:gd name="T44" fmla="*/ 1880 w 2879"/>
              <a:gd name="T45" fmla="*/ 1249 h 1453"/>
              <a:gd name="T46" fmla="*/ 1924 w 2879"/>
              <a:gd name="T47" fmla="*/ 1169 h 1453"/>
              <a:gd name="T48" fmla="*/ 1977 w 2879"/>
              <a:gd name="T49" fmla="*/ 1152 h 1453"/>
              <a:gd name="T50" fmla="*/ 2004 w 2879"/>
              <a:gd name="T51" fmla="*/ 1143 h 1453"/>
              <a:gd name="T52" fmla="*/ 2146 w 2879"/>
              <a:gd name="T53" fmla="*/ 1045 h 1453"/>
              <a:gd name="T54" fmla="*/ 2208 w 2879"/>
              <a:gd name="T55" fmla="*/ 1019 h 1453"/>
              <a:gd name="T56" fmla="*/ 2261 w 2879"/>
              <a:gd name="T57" fmla="*/ 983 h 1453"/>
              <a:gd name="T58" fmla="*/ 2376 w 2879"/>
              <a:gd name="T59" fmla="*/ 939 h 1453"/>
              <a:gd name="T60" fmla="*/ 2456 w 2879"/>
              <a:gd name="T61" fmla="*/ 886 h 1453"/>
              <a:gd name="T62" fmla="*/ 2695 w 2879"/>
              <a:gd name="T63" fmla="*/ 770 h 1453"/>
              <a:gd name="T64" fmla="*/ 2801 w 2879"/>
              <a:gd name="T65" fmla="*/ 717 h 1453"/>
              <a:gd name="T66" fmla="*/ 2854 w 2879"/>
              <a:gd name="T67" fmla="*/ 646 h 1453"/>
              <a:gd name="T68" fmla="*/ 2730 w 2879"/>
              <a:gd name="T69" fmla="*/ 283 h 1453"/>
              <a:gd name="T70" fmla="*/ 1977 w 2879"/>
              <a:gd name="T71" fmla="*/ 141 h 1453"/>
              <a:gd name="T72" fmla="*/ 1800 w 2879"/>
              <a:gd name="T73" fmla="*/ 97 h 1453"/>
              <a:gd name="T74" fmla="*/ 1747 w 2879"/>
              <a:gd name="T75" fmla="*/ 79 h 1453"/>
              <a:gd name="T76" fmla="*/ 1720 w 2879"/>
              <a:gd name="T77" fmla="*/ 62 h 1453"/>
              <a:gd name="T78" fmla="*/ 1570 w 2879"/>
              <a:gd name="T79" fmla="*/ 35 h 1453"/>
              <a:gd name="T80" fmla="*/ 1410 w 2879"/>
              <a:gd name="T81" fmla="*/ 0 h 1453"/>
              <a:gd name="T82" fmla="*/ 1259 w 2879"/>
              <a:gd name="T83" fmla="*/ 8 h 1453"/>
              <a:gd name="T84" fmla="*/ 1251 w 2879"/>
              <a:gd name="T85" fmla="*/ 35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453">
                <a:moveTo>
                  <a:pt x="1251" y="35"/>
                </a:moveTo>
                <a:cubicBezTo>
                  <a:pt x="1145" y="43"/>
                  <a:pt x="1044" y="65"/>
                  <a:pt x="940" y="88"/>
                </a:cubicBezTo>
                <a:cubicBezTo>
                  <a:pt x="887" y="100"/>
                  <a:pt x="830" y="105"/>
                  <a:pt x="781" y="132"/>
                </a:cubicBezTo>
                <a:cubicBezTo>
                  <a:pt x="726" y="162"/>
                  <a:pt x="673" y="204"/>
                  <a:pt x="621" y="239"/>
                </a:cubicBezTo>
                <a:cubicBezTo>
                  <a:pt x="596" y="256"/>
                  <a:pt x="562" y="256"/>
                  <a:pt x="533" y="265"/>
                </a:cubicBezTo>
                <a:cubicBezTo>
                  <a:pt x="524" y="268"/>
                  <a:pt x="514" y="270"/>
                  <a:pt x="506" y="274"/>
                </a:cubicBezTo>
                <a:cubicBezTo>
                  <a:pt x="494" y="280"/>
                  <a:pt x="483" y="287"/>
                  <a:pt x="471" y="292"/>
                </a:cubicBezTo>
                <a:cubicBezTo>
                  <a:pt x="409" y="315"/>
                  <a:pt x="458" y="282"/>
                  <a:pt x="382" y="319"/>
                </a:cubicBezTo>
                <a:cubicBezTo>
                  <a:pt x="337" y="341"/>
                  <a:pt x="308" y="371"/>
                  <a:pt x="267" y="398"/>
                </a:cubicBezTo>
                <a:cubicBezTo>
                  <a:pt x="225" y="454"/>
                  <a:pt x="251" y="423"/>
                  <a:pt x="187" y="487"/>
                </a:cubicBezTo>
                <a:cubicBezTo>
                  <a:pt x="161" y="513"/>
                  <a:pt x="143" y="549"/>
                  <a:pt x="116" y="576"/>
                </a:cubicBezTo>
                <a:cubicBezTo>
                  <a:pt x="97" y="615"/>
                  <a:pt x="78" y="663"/>
                  <a:pt x="54" y="700"/>
                </a:cubicBezTo>
                <a:cubicBezTo>
                  <a:pt x="31" y="791"/>
                  <a:pt x="13" y="881"/>
                  <a:pt x="1" y="974"/>
                </a:cubicBezTo>
                <a:cubicBezTo>
                  <a:pt x="4" y="1007"/>
                  <a:pt x="0" y="1041"/>
                  <a:pt x="10" y="1072"/>
                </a:cubicBezTo>
                <a:cubicBezTo>
                  <a:pt x="13" y="1082"/>
                  <a:pt x="31" y="1081"/>
                  <a:pt x="37" y="1090"/>
                </a:cubicBezTo>
                <a:cubicBezTo>
                  <a:pt x="58" y="1122"/>
                  <a:pt x="60" y="1203"/>
                  <a:pt x="81" y="1240"/>
                </a:cubicBezTo>
                <a:cubicBezTo>
                  <a:pt x="108" y="1289"/>
                  <a:pt x="134" y="1313"/>
                  <a:pt x="178" y="1346"/>
                </a:cubicBezTo>
                <a:cubicBezTo>
                  <a:pt x="243" y="1443"/>
                  <a:pt x="395" y="1438"/>
                  <a:pt x="497" y="1453"/>
                </a:cubicBezTo>
                <a:cubicBezTo>
                  <a:pt x="749" y="1446"/>
                  <a:pt x="998" y="1424"/>
                  <a:pt x="1251" y="1409"/>
                </a:cubicBezTo>
                <a:cubicBezTo>
                  <a:pt x="1345" y="1393"/>
                  <a:pt x="1286" y="1403"/>
                  <a:pt x="1428" y="1382"/>
                </a:cubicBezTo>
                <a:cubicBezTo>
                  <a:pt x="1506" y="1371"/>
                  <a:pt x="1579" y="1331"/>
                  <a:pt x="1658" y="1320"/>
                </a:cubicBezTo>
                <a:cubicBezTo>
                  <a:pt x="1769" y="1304"/>
                  <a:pt x="1689" y="1321"/>
                  <a:pt x="1800" y="1293"/>
                </a:cubicBezTo>
                <a:cubicBezTo>
                  <a:pt x="1830" y="1286"/>
                  <a:pt x="1880" y="1249"/>
                  <a:pt x="1880" y="1249"/>
                </a:cubicBezTo>
                <a:cubicBezTo>
                  <a:pt x="1891" y="1215"/>
                  <a:pt x="1887" y="1185"/>
                  <a:pt x="1924" y="1169"/>
                </a:cubicBezTo>
                <a:cubicBezTo>
                  <a:pt x="1941" y="1162"/>
                  <a:pt x="1959" y="1158"/>
                  <a:pt x="1977" y="1152"/>
                </a:cubicBezTo>
                <a:cubicBezTo>
                  <a:pt x="1986" y="1149"/>
                  <a:pt x="2004" y="1143"/>
                  <a:pt x="2004" y="1143"/>
                </a:cubicBezTo>
                <a:cubicBezTo>
                  <a:pt x="2036" y="1093"/>
                  <a:pt x="2091" y="1063"/>
                  <a:pt x="2146" y="1045"/>
                </a:cubicBezTo>
                <a:cubicBezTo>
                  <a:pt x="2237" y="982"/>
                  <a:pt x="2098" y="1073"/>
                  <a:pt x="2208" y="1019"/>
                </a:cubicBezTo>
                <a:cubicBezTo>
                  <a:pt x="2227" y="1010"/>
                  <a:pt x="2243" y="995"/>
                  <a:pt x="2261" y="983"/>
                </a:cubicBezTo>
                <a:cubicBezTo>
                  <a:pt x="2270" y="977"/>
                  <a:pt x="2363" y="942"/>
                  <a:pt x="2376" y="939"/>
                </a:cubicBezTo>
                <a:cubicBezTo>
                  <a:pt x="2405" y="920"/>
                  <a:pt x="2423" y="897"/>
                  <a:pt x="2456" y="886"/>
                </a:cubicBezTo>
                <a:cubicBezTo>
                  <a:pt x="2529" y="835"/>
                  <a:pt x="2616" y="808"/>
                  <a:pt x="2695" y="770"/>
                </a:cubicBezTo>
                <a:cubicBezTo>
                  <a:pt x="2731" y="753"/>
                  <a:pt x="2763" y="730"/>
                  <a:pt x="2801" y="717"/>
                </a:cubicBezTo>
                <a:cubicBezTo>
                  <a:pt x="2821" y="687"/>
                  <a:pt x="2844" y="681"/>
                  <a:pt x="2854" y="646"/>
                </a:cubicBezTo>
                <a:cubicBezTo>
                  <a:pt x="2850" y="526"/>
                  <a:pt x="2879" y="333"/>
                  <a:pt x="2730" y="283"/>
                </a:cubicBezTo>
                <a:cubicBezTo>
                  <a:pt x="2500" y="131"/>
                  <a:pt x="2250" y="147"/>
                  <a:pt x="1977" y="141"/>
                </a:cubicBezTo>
                <a:cubicBezTo>
                  <a:pt x="1919" y="121"/>
                  <a:pt x="1859" y="112"/>
                  <a:pt x="1800" y="97"/>
                </a:cubicBezTo>
                <a:cubicBezTo>
                  <a:pt x="1782" y="92"/>
                  <a:pt x="1763" y="89"/>
                  <a:pt x="1747" y="79"/>
                </a:cubicBezTo>
                <a:cubicBezTo>
                  <a:pt x="1738" y="73"/>
                  <a:pt x="1730" y="66"/>
                  <a:pt x="1720" y="62"/>
                </a:cubicBezTo>
                <a:cubicBezTo>
                  <a:pt x="1674" y="45"/>
                  <a:pt x="1617" y="42"/>
                  <a:pt x="1570" y="35"/>
                </a:cubicBezTo>
                <a:cubicBezTo>
                  <a:pt x="1517" y="27"/>
                  <a:pt x="1463" y="12"/>
                  <a:pt x="1410" y="0"/>
                </a:cubicBezTo>
                <a:cubicBezTo>
                  <a:pt x="1360" y="3"/>
                  <a:pt x="1309" y="1"/>
                  <a:pt x="1259" y="8"/>
                </a:cubicBezTo>
                <a:cubicBezTo>
                  <a:pt x="1201" y="17"/>
                  <a:pt x="1240" y="30"/>
                  <a:pt x="1251" y="3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58" name="Text Box 6"/>
          <p:cNvSpPr txBox="1">
            <a:spLocks noChangeArrowheads="1"/>
          </p:cNvSpPr>
          <p:nvPr/>
        </p:nvSpPr>
        <p:spPr bwMode="auto">
          <a:xfrm>
            <a:off x="179388" y="4941888"/>
            <a:ext cx="40306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b="1">
                <a:solidFill>
                  <a:srgbClr val="CC3300"/>
                </a:solidFill>
              </a:rPr>
              <a:t>M</a:t>
            </a:r>
            <a:r>
              <a:rPr lang="it-IT" sz="2100" b="1" baseline="-25000">
                <a:solidFill>
                  <a:srgbClr val="CC3300"/>
                </a:solidFill>
              </a:rPr>
              <a:t>1</a:t>
            </a:r>
            <a:r>
              <a:rPr lang="it-IT" sz="2100">
                <a:solidFill>
                  <a:srgbClr val="CC3300"/>
                </a:solidFill>
              </a:rPr>
              <a:t> e </a:t>
            </a:r>
            <a:r>
              <a:rPr lang="it-IT" sz="2100" b="1">
                <a:solidFill>
                  <a:srgbClr val="CC3300"/>
                </a:solidFill>
              </a:rPr>
              <a:t>M</a:t>
            </a:r>
            <a:r>
              <a:rPr lang="it-IT" sz="2100" b="1" baseline="-25000">
                <a:solidFill>
                  <a:srgbClr val="CC3300"/>
                </a:solidFill>
              </a:rPr>
              <a:t>2</a:t>
            </a:r>
            <a:r>
              <a:rPr lang="it-IT" sz="2100" b="1">
                <a:solidFill>
                  <a:srgbClr val="CC3300"/>
                </a:solidFill>
              </a:rPr>
              <a:t> </a:t>
            </a:r>
            <a:r>
              <a:rPr lang="it-IT" sz="2100">
                <a:solidFill>
                  <a:srgbClr val="CC3300"/>
                </a:solidFill>
              </a:rPr>
              <a:t>sono perpendicolari</a:t>
            </a:r>
          </a:p>
          <a:p>
            <a:r>
              <a:rPr lang="it-IT" sz="2100">
                <a:solidFill>
                  <a:srgbClr val="CC3300"/>
                </a:solidFill>
              </a:rPr>
              <a:t>al piano individuato da </a:t>
            </a:r>
            <a:r>
              <a:rPr lang="it-IT" sz="2100" b="1">
                <a:solidFill>
                  <a:srgbClr val="CC3300"/>
                </a:solidFill>
              </a:rPr>
              <a:t>r</a:t>
            </a:r>
            <a:r>
              <a:rPr lang="it-IT" sz="2100" b="1" baseline="-25000">
                <a:solidFill>
                  <a:srgbClr val="CC3300"/>
                </a:solidFill>
              </a:rPr>
              <a:t>1</a:t>
            </a:r>
            <a:r>
              <a:rPr lang="it-IT" sz="2100">
                <a:solidFill>
                  <a:srgbClr val="CC3300"/>
                </a:solidFill>
              </a:rPr>
              <a:t> e </a:t>
            </a:r>
            <a:r>
              <a:rPr lang="it-IT" sz="2100" b="1">
                <a:solidFill>
                  <a:srgbClr val="CC3300"/>
                </a:solidFill>
              </a:rPr>
              <a:t>F</a:t>
            </a:r>
            <a:r>
              <a:rPr lang="it-IT" sz="2100" b="1" baseline="-25000">
                <a:solidFill>
                  <a:srgbClr val="CC3300"/>
                </a:solidFill>
              </a:rPr>
              <a:t>1</a:t>
            </a:r>
          </a:p>
          <a:p>
            <a:r>
              <a:rPr lang="it-IT" sz="2100">
                <a:solidFill>
                  <a:srgbClr val="CC3300"/>
                </a:solidFill>
              </a:rPr>
              <a:t>e sono paralleli (producono una rotazione nello stesso verso)</a:t>
            </a:r>
          </a:p>
        </p:txBody>
      </p:sp>
      <p:sp>
        <p:nvSpPr>
          <p:cNvPr id="305159" name="Text Box 7"/>
          <p:cNvSpPr txBox="1">
            <a:spLocks noChangeArrowheads="1"/>
          </p:cNvSpPr>
          <p:nvPr/>
        </p:nvSpPr>
        <p:spPr bwMode="auto">
          <a:xfrm>
            <a:off x="5056187" y="3829050"/>
            <a:ext cx="4087813" cy="17684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it-IT" sz="2200" dirty="0"/>
              <a:t>modulo del momento risultante:</a:t>
            </a:r>
          </a:p>
          <a:p>
            <a:pPr>
              <a:lnSpc>
                <a:spcPct val="125000"/>
              </a:lnSpc>
            </a:pPr>
            <a:r>
              <a:rPr lang="it-IT" sz="2200" dirty="0" err="1"/>
              <a:t>M</a:t>
            </a:r>
            <a:r>
              <a:rPr lang="it-IT" sz="2200" baseline="-25000" dirty="0" err="1"/>
              <a:t>ris</a:t>
            </a:r>
            <a:r>
              <a:rPr lang="it-IT" sz="2200" dirty="0"/>
              <a:t> = r</a:t>
            </a:r>
            <a:r>
              <a:rPr lang="it-IT" sz="2200" baseline="-25000" dirty="0"/>
              <a:t>1</a:t>
            </a:r>
            <a:r>
              <a:rPr lang="it-IT" sz="2200" dirty="0"/>
              <a:t>F</a:t>
            </a:r>
            <a:r>
              <a:rPr lang="it-IT" sz="2200" baseline="-25000" dirty="0"/>
              <a:t>1</a:t>
            </a:r>
            <a:r>
              <a:rPr lang="it-IT" sz="2200" dirty="0"/>
              <a:t>sin</a:t>
            </a:r>
            <a:r>
              <a:rPr lang="el-GR" sz="2200" dirty="0">
                <a:cs typeface="Arial" pitchFamily="34" charset="0"/>
              </a:rPr>
              <a:t>θ</a:t>
            </a:r>
            <a:r>
              <a:rPr lang="it-IT" sz="2200" dirty="0">
                <a:cs typeface="Arial" pitchFamily="34" charset="0"/>
              </a:rPr>
              <a:t> + r</a:t>
            </a:r>
            <a:r>
              <a:rPr lang="it-IT" sz="2200" baseline="-25000" dirty="0">
                <a:cs typeface="Arial" pitchFamily="34" charset="0"/>
              </a:rPr>
              <a:t>2</a:t>
            </a:r>
            <a:r>
              <a:rPr lang="it-IT" sz="2200" dirty="0">
                <a:cs typeface="Arial" pitchFamily="34" charset="0"/>
              </a:rPr>
              <a:t>F</a:t>
            </a:r>
            <a:r>
              <a:rPr lang="it-IT" sz="2200" baseline="-25000" dirty="0">
                <a:cs typeface="Arial" pitchFamily="34" charset="0"/>
              </a:rPr>
              <a:t>2</a:t>
            </a:r>
            <a:r>
              <a:rPr lang="it-IT" sz="2200" dirty="0">
                <a:cs typeface="Arial" pitchFamily="34" charset="0"/>
              </a:rPr>
              <a:t>sin</a:t>
            </a:r>
            <a:r>
              <a:rPr lang="el-GR" sz="2200" dirty="0">
                <a:cs typeface="Arial" pitchFamily="34" charset="0"/>
              </a:rPr>
              <a:t>θ</a:t>
            </a:r>
            <a:r>
              <a:rPr lang="it-IT" sz="2200" dirty="0">
                <a:cs typeface="Arial" pitchFamily="34" charset="0"/>
              </a:rPr>
              <a:t> =</a:t>
            </a:r>
          </a:p>
          <a:p>
            <a:pPr>
              <a:lnSpc>
                <a:spcPct val="125000"/>
              </a:lnSpc>
            </a:pPr>
            <a:r>
              <a:rPr lang="it-IT" sz="2200" dirty="0">
                <a:cs typeface="Arial" pitchFamily="34" charset="0"/>
              </a:rPr>
              <a:t>       = bF</a:t>
            </a:r>
            <a:r>
              <a:rPr lang="it-IT" sz="2200" baseline="-25000" dirty="0">
                <a:cs typeface="Arial" pitchFamily="34" charset="0"/>
              </a:rPr>
              <a:t>1</a:t>
            </a:r>
            <a:r>
              <a:rPr lang="it-IT" sz="2200" dirty="0">
                <a:cs typeface="Arial" pitchFamily="34" charset="0"/>
              </a:rPr>
              <a:t> + bF</a:t>
            </a:r>
            <a:r>
              <a:rPr lang="it-IT" sz="2200" baseline="-25000" dirty="0">
                <a:cs typeface="Arial" pitchFamily="34" charset="0"/>
              </a:rPr>
              <a:t>2</a:t>
            </a:r>
            <a:r>
              <a:rPr lang="it-IT" sz="2200" dirty="0">
                <a:cs typeface="Arial" pitchFamily="34" charset="0"/>
              </a:rPr>
              <a:t> =</a:t>
            </a:r>
          </a:p>
          <a:p>
            <a:pPr>
              <a:lnSpc>
                <a:spcPct val="125000"/>
              </a:lnSpc>
            </a:pPr>
            <a:r>
              <a:rPr lang="it-IT" sz="2200" dirty="0">
                <a:cs typeface="Arial" pitchFamily="34" charset="0"/>
              </a:rPr>
              <a:t>       = 2bF</a:t>
            </a:r>
            <a:r>
              <a:rPr lang="it-IT" sz="2200" baseline="-25000" dirty="0">
                <a:cs typeface="Arial" pitchFamily="34" charset="0"/>
              </a:rPr>
              <a:t>1</a:t>
            </a:r>
            <a:r>
              <a:rPr lang="it-IT" sz="2200" dirty="0">
                <a:cs typeface="Arial" pitchFamily="34" charset="0"/>
              </a:rPr>
              <a:t> </a:t>
            </a:r>
            <a:endParaRPr lang="el-GR" sz="2200" dirty="0">
              <a:cs typeface="Arial" pitchFamily="34" charset="0"/>
            </a:endParaRPr>
          </a:p>
        </p:txBody>
      </p:sp>
      <p:sp>
        <p:nvSpPr>
          <p:cNvPr id="305160" name="Freeform 8"/>
          <p:cNvSpPr>
            <a:spLocks/>
          </p:cNvSpPr>
          <p:nvPr/>
        </p:nvSpPr>
        <p:spPr bwMode="auto">
          <a:xfrm>
            <a:off x="5076825" y="3789363"/>
            <a:ext cx="431800" cy="215900"/>
          </a:xfrm>
          <a:custGeom>
            <a:avLst/>
            <a:gdLst>
              <a:gd name="T0" fmla="*/ 0 w 272"/>
              <a:gd name="T1" fmla="*/ 136 h 136"/>
              <a:gd name="T2" fmla="*/ 272 w 272"/>
              <a:gd name="T3" fmla="*/ 0 h 136"/>
            </a:gdLst>
            <a:ahLst/>
            <a:cxnLst>
              <a:cxn ang="0">
                <a:pos x="T0" y="T1"/>
              </a:cxn>
              <a:cxn ang="0">
                <a:pos x="T2" y="T3"/>
              </a:cxn>
            </a:cxnLst>
            <a:rect l="0" t="0" r="r" b="b"/>
            <a:pathLst>
              <a:path w="272" h="136">
                <a:moveTo>
                  <a:pt x="0" y="136"/>
                </a:moveTo>
                <a:cubicBezTo>
                  <a:pt x="113" y="79"/>
                  <a:pt x="227" y="23"/>
                  <a:pt x="2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1" name="Line 9"/>
          <p:cNvSpPr>
            <a:spLocks noChangeShapeType="1"/>
          </p:cNvSpPr>
          <p:nvPr/>
        </p:nvSpPr>
        <p:spPr bwMode="auto">
          <a:xfrm flipV="1">
            <a:off x="5795963" y="2276475"/>
            <a:ext cx="1008062"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2" name="Freeform 10"/>
          <p:cNvSpPr>
            <a:spLocks/>
          </p:cNvSpPr>
          <p:nvPr/>
        </p:nvSpPr>
        <p:spPr bwMode="auto">
          <a:xfrm>
            <a:off x="5651500" y="2565400"/>
            <a:ext cx="215900" cy="71438"/>
          </a:xfrm>
          <a:custGeom>
            <a:avLst/>
            <a:gdLst>
              <a:gd name="T0" fmla="*/ 0 w 136"/>
              <a:gd name="T1" fmla="*/ 45 h 45"/>
              <a:gd name="T2" fmla="*/ 46 w 136"/>
              <a:gd name="T3" fmla="*/ 0 h 45"/>
              <a:gd name="T4" fmla="*/ 136 w 136"/>
              <a:gd name="T5" fmla="*/ 45 h 45"/>
            </a:gdLst>
            <a:ahLst/>
            <a:cxnLst>
              <a:cxn ang="0">
                <a:pos x="T0" y="T1"/>
              </a:cxn>
              <a:cxn ang="0">
                <a:pos x="T2" y="T3"/>
              </a:cxn>
              <a:cxn ang="0">
                <a:pos x="T4" y="T5"/>
              </a:cxn>
            </a:cxnLst>
            <a:rect l="0" t="0" r="r" b="b"/>
            <a:pathLst>
              <a:path w="136" h="45">
                <a:moveTo>
                  <a:pt x="0" y="45"/>
                </a:moveTo>
                <a:cubicBezTo>
                  <a:pt x="11" y="22"/>
                  <a:pt x="23" y="0"/>
                  <a:pt x="46" y="0"/>
                </a:cubicBezTo>
                <a:cubicBezTo>
                  <a:pt x="69" y="0"/>
                  <a:pt x="121" y="38"/>
                  <a:pt x="136" y="4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3" name="Text Box 11"/>
          <p:cNvSpPr txBox="1">
            <a:spLocks noChangeArrowheads="1"/>
          </p:cNvSpPr>
          <p:nvPr/>
        </p:nvSpPr>
        <p:spPr bwMode="auto">
          <a:xfrm>
            <a:off x="5795963" y="20367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p>
        </p:txBody>
      </p:sp>
      <p:sp>
        <p:nvSpPr>
          <p:cNvPr id="305164" name="Text Box 12"/>
          <p:cNvSpPr txBox="1">
            <a:spLocks noChangeArrowheads="1"/>
          </p:cNvSpPr>
          <p:nvPr/>
        </p:nvSpPr>
        <p:spPr bwMode="auto">
          <a:xfrm>
            <a:off x="6732588" y="1196975"/>
            <a:ext cx="236061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NB nel caso della</a:t>
            </a:r>
          </a:p>
          <a:p>
            <a:r>
              <a:rPr lang="it-IT" sz="2200">
                <a:solidFill>
                  <a:srgbClr val="008000"/>
                </a:solidFill>
              </a:rPr>
              <a:t>coppia di forze, il </a:t>
            </a:r>
          </a:p>
          <a:p>
            <a:r>
              <a:rPr lang="it-IT" sz="2200">
                <a:solidFill>
                  <a:srgbClr val="008000"/>
                </a:solidFill>
              </a:rPr>
              <a:t>momento della </a:t>
            </a:r>
          </a:p>
          <a:p>
            <a:r>
              <a:rPr lang="it-IT" sz="2200">
                <a:solidFill>
                  <a:srgbClr val="008000"/>
                </a:solidFill>
              </a:rPr>
              <a:t>coppia </a:t>
            </a:r>
            <a:r>
              <a:rPr lang="it-IT" sz="2200" u="sng">
                <a:solidFill>
                  <a:srgbClr val="008000"/>
                </a:solidFill>
              </a:rPr>
              <a:t>non</a:t>
            </a:r>
            <a:r>
              <a:rPr lang="it-IT" sz="2200">
                <a:solidFill>
                  <a:srgbClr val="008000"/>
                </a:solidFill>
              </a:rPr>
              <a:t> </a:t>
            </a:r>
          </a:p>
          <a:p>
            <a:r>
              <a:rPr lang="it-IT" sz="2200">
                <a:solidFill>
                  <a:srgbClr val="008000"/>
                </a:solidFill>
              </a:rPr>
              <a:t>dipende dalla </a:t>
            </a:r>
          </a:p>
          <a:p>
            <a:r>
              <a:rPr lang="it-IT" sz="2200">
                <a:solidFill>
                  <a:srgbClr val="008000"/>
                </a:solidFill>
              </a:rPr>
              <a:t>scelta di O</a:t>
            </a:r>
          </a:p>
        </p:txBody>
      </p:sp>
      <p:sp>
        <p:nvSpPr>
          <p:cNvPr id="305165" name="Text Box 13"/>
          <p:cNvSpPr txBox="1">
            <a:spLocks noChangeArrowheads="1"/>
          </p:cNvSpPr>
          <p:nvPr/>
        </p:nvSpPr>
        <p:spPr bwMode="auto">
          <a:xfrm>
            <a:off x="250825" y="2276475"/>
            <a:ext cx="190976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spostando O </a:t>
            </a:r>
          </a:p>
          <a:p>
            <a:r>
              <a:rPr lang="it-IT" sz="2200">
                <a:solidFill>
                  <a:srgbClr val="008000"/>
                </a:solidFill>
              </a:rPr>
              <a:t>lungo la linea </a:t>
            </a:r>
          </a:p>
          <a:p>
            <a:r>
              <a:rPr lang="it-IT" sz="2200">
                <a:solidFill>
                  <a:srgbClr val="008000"/>
                </a:solidFill>
              </a:rPr>
              <a:t>tratteggiata</a:t>
            </a:r>
          </a:p>
          <a:p>
            <a:r>
              <a:rPr lang="it-IT" sz="2200">
                <a:solidFill>
                  <a:srgbClr val="008000"/>
                </a:solidFill>
              </a:rPr>
              <a:t>si ottiene </a:t>
            </a:r>
          </a:p>
          <a:p>
            <a:r>
              <a:rPr lang="it-IT" sz="2200">
                <a:solidFill>
                  <a:srgbClr val="008000"/>
                </a:solidFill>
              </a:rPr>
              <a:t>sempre lo  </a:t>
            </a:r>
          </a:p>
          <a:p>
            <a:r>
              <a:rPr lang="it-IT" sz="2200">
                <a:solidFill>
                  <a:srgbClr val="008000"/>
                </a:solidFill>
              </a:rPr>
              <a:t>stesso M</a:t>
            </a:r>
            <a:r>
              <a:rPr lang="it-IT" sz="2200" baseline="-25000">
                <a:solidFill>
                  <a:srgbClr val="008000"/>
                </a:solidFill>
              </a:rPr>
              <a:t>ris</a:t>
            </a:r>
            <a:r>
              <a:rPr lang="it-IT" sz="2200">
                <a:solidFill>
                  <a:srgbClr val="008000"/>
                </a:solidFill>
              </a:rPr>
              <a:t> </a:t>
            </a:r>
          </a:p>
          <a:p>
            <a:r>
              <a:rPr lang="it-IT" sz="2200">
                <a:solidFill>
                  <a:srgbClr val="008000"/>
                </a:solidFill>
              </a:rPr>
              <a:t>etc.</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680A63C0-FEFD-4961-BA19-B28FEC6644E9}" type="slidenum">
              <a:rPr lang="en-US"/>
              <a:pPr/>
              <a:t>74</a:t>
            </a:fld>
            <a:endParaRPr lang="en-US"/>
          </a:p>
        </p:txBody>
      </p:sp>
      <p:sp>
        <p:nvSpPr>
          <p:cNvPr id="306178" name="Rectangle 2"/>
          <p:cNvSpPr>
            <a:spLocks noGrp="1" noChangeArrowheads="1"/>
          </p:cNvSpPr>
          <p:nvPr>
            <p:ph type="title"/>
          </p:nvPr>
        </p:nvSpPr>
        <p:spPr/>
        <p:txBody>
          <a:bodyPr/>
          <a:lstStyle/>
          <a:p>
            <a:r>
              <a:rPr lang="it-IT" sz="2800"/>
              <a:t>Condizioni generali di equilibrio di un corpo rigido</a:t>
            </a:r>
          </a:p>
        </p:txBody>
      </p:sp>
      <p:pic>
        <p:nvPicPr>
          <p:cNvPr id="306180" name="Picture 4" descr="img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141663"/>
            <a:ext cx="6815137" cy="1685925"/>
          </a:xfrm>
          <a:prstGeom prst="rect">
            <a:avLst/>
          </a:prstGeom>
          <a:noFill/>
          <a:extLst>
            <a:ext uri="{909E8E84-426E-40DD-AFC4-6F175D3DCCD1}">
              <a14:hiddenFill xmlns:a14="http://schemas.microsoft.com/office/drawing/2010/main">
                <a:solidFill>
                  <a:srgbClr val="FFFFFF"/>
                </a:solidFill>
              </a14:hiddenFill>
            </a:ext>
          </a:extLst>
        </p:spPr>
      </p:pic>
      <p:sp>
        <p:nvSpPr>
          <p:cNvPr id="306181" name="Text Box 5"/>
          <p:cNvSpPr txBox="1">
            <a:spLocks noChangeArrowheads="1"/>
          </p:cNvSpPr>
          <p:nvPr/>
        </p:nvSpPr>
        <p:spPr bwMode="auto">
          <a:xfrm>
            <a:off x="250825" y="1341438"/>
            <a:ext cx="85693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it-IT" sz="2200"/>
              <a:t>perchè il c.r. sia in equilibrio (permanga nel suo stato di moto </a:t>
            </a:r>
          </a:p>
          <a:p>
            <a:r>
              <a:rPr lang="it-IT" sz="2200"/>
              <a:t>uniforme precedente):</a:t>
            </a:r>
          </a:p>
          <a:p>
            <a:pPr>
              <a:buFontTx/>
              <a:buAutoNum type="arabicPeriod"/>
            </a:pPr>
            <a:r>
              <a:rPr lang="it-IT" sz="2200">
                <a:solidFill>
                  <a:srgbClr val="CC3300"/>
                </a:solidFill>
              </a:rPr>
              <a:t>la risultante delle forze esterne applicate al c.r. deve essere nulla</a:t>
            </a:r>
          </a:p>
          <a:p>
            <a:pPr>
              <a:buFontTx/>
              <a:buAutoNum type="arabicPeriod"/>
            </a:pPr>
            <a:r>
              <a:rPr lang="it-IT" sz="2200">
                <a:solidFill>
                  <a:srgbClr val="008000"/>
                </a:solidFill>
              </a:rPr>
              <a:t>il momento risultante delle forze esterne applicate al c.r. deve </a:t>
            </a:r>
          </a:p>
          <a:p>
            <a:r>
              <a:rPr lang="it-IT" sz="2200">
                <a:solidFill>
                  <a:srgbClr val="008000"/>
                </a:solidFill>
              </a:rPr>
              <a:t>	essere nullo</a:t>
            </a:r>
          </a:p>
        </p:txBody>
      </p:sp>
      <p:sp>
        <p:nvSpPr>
          <p:cNvPr id="306182" name="Text Box 6"/>
          <p:cNvSpPr txBox="1">
            <a:spLocks noChangeArrowheads="1"/>
          </p:cNvSpPr>
          <p:nvPr/>
        </p:nvSpPr>
        <p:spPr bwMode="auto">
          <a:xfrm>
            <a:off x="323850" y="5013325"/>
            <a:ext cx="806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una risultante non nulla è causa di una variazione nel moto di </a:t>
            </a:r>
          </a:p>
          <a:p>
            <a:r>
              <a:rPr lang="it-IT" sz="2200">
                <a:solidFill>
                  <a:srgbClr val="CC3300"/>
                </a:solidFill>
              </a:rPr>
              <a:t>traslazione</a:t>
            </a:r>
            <a:r>
              <a:rPr lang="it-IT" sz="2200"/>
              <a:t>; un momento risultante non nullo causa le </a:t>
            </a:r>
            <a:r>
              <a:rPr lang="it-IT" sz="2200">
                <a:solidFill>
                  <a:srgbClr val="008000"/>
                </a:solidFill>
              </a:rPr>
              <a:t>rotazioni</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F4AFD556-DB75-45AD-B2F8-4A7198249F9B}" type="slidenum">
              <a:rPr lang="en-US"/>
              <a:pPr/>
              <a:t>75</a:t>
            </a:fld>
            <a:endParaRPr lang="en-US"/>
          </a:p>
        </p:txBody>
      </p:sp>
      <p:sp>
        <p:nvSpPr>
          <p:cNvPr id="301058" name="Rectangle 2"/>
          <p:cNvSpPr>
            <a:spLocks noGrp="1" noChangeArrowheads="1"/>
          </p:cNvSpPr>
          <p:nvPr>
            <p:ph type="title"/>
          </p:nvPr>
        </p:nvSpPr>
        <p:spPr/>
        <p:txBody>
          <a:bodyPr/>
          <a:lstStyle/>
          <a:p>
            <a:r>
              <a:rPr lang="it-IT" sz="2800"/>
              <a:t>Condizioni di equilibrio (2), esempio</a:t>
            </a:r>
          </a:p>
        </p:txBody>
      </p:sp>
      <p:pic>
        <p:nvPicPr>
          <p:cNvPr id="301060" name="Picture 4" descr="img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004888"/>
            <a:ext cx="5761038" cy="5127625"/>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804025" y="1268413"/>
            <a:ext cx="1963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forze uguali e </a:t>
            </a:r>
          </a:p>
          <a:p>
            <a:r>
              <a:rPr lang="it-IT"/>
              <a:t>contrarie, con</a:t>
            </a:r>
          </a:p>
          <a:p>
            <a:r>
              <a:rPr lang="it-IT"/>
              <a:t>rette d’azione</a:t>
            </a:r>
          </a:p>
          <a:p>
            <a:r>
              <a:rPr lang="it-IT"/>
              <a:t>uguali o diverse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90FB0E5E-8818-4ABD-93D3-A6C52C54295D}" type="slidenum">
              <a:rPr lang="en-US"/>
              <a:pPr/>
              <a:t>76</a:t>
            </a:fld>
            <a:endParaRPr lang="en-US"/>
          </a:p>
        </p:txBody>
      </p:sp>
      <p:sp>
        <p:nvSpPr>
          <p:cNvPr id="308226" name="Rectangle 2"/>
          <p:cNvSpPr>
            <a:spLocks noGrp="1" noChangeArrowheads="1"/>
          </p:cNvSpPr>
          <p:nvPr>
            <p:ph type="title"/>
          </p:nvPr>
        </p:nvSpPr>
        <p:spPr/>
        <p:txBody>
          <a:bodyPr/>
          <a:lstStyle/>
          <a:p>
            <a:r>
              <a:rPr lang="it-IT" sz="2800"/>
              <a:t>Centro di gravità o baricentro</a:t>
            </a:r>
          </a:p>
        </p:txBody>
      </p:sp>
      <p:pic>
        <p:nvPicPr>
          <p:cNvPr id="308228" name="Picture 4" descr="img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2276475"/>
            <a:ext cx="661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308229" name="Text Box 5"/>
          <p:cNvSpPr txBox="1">
            <a:spLocks noChangeArrowheads="1"/>
          </p:cNvSpPr>
          <p:nvPr/>
        </p:nvSpPr>
        <p:spPr bwMode="auto">
          <a:xfrm>
            <a:off x="323850" y="1268413"/>
            <a:ext cx="84851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in modo del tutto equivalente alla def. precedente, il baricentro è </a:t>
            </a:r>
          </a:p>
          <a:p>
            <a:r>
              <a:rPr lang="it-IT" sz="2100"/>
              <a:t>individuabile imponendo che la somma dei momenti delle forze peso </a:t>
            </a:r>
          </a:p>
          <a:p>
            <a:r>
              <a:rPr lang="it-IT" sz="2100"/>
              <a:t>(ottenuta scomponendo il c.r. in </a:t>
            </a:r>
            <a:r>
              <a:rPr lang="it-IT" sz="2100" i="1">
                <a:solidFill>
                  <a:srgbClr val="CC3300"/>
                </a:solidFill>
              </a:rPr>
              <a:t>piccole</a:t>
            </a:r>
            <a:r>
              <a:rPr lang="it-IT" sz="2100"/>
              <a:t> parti) rispetto ad esso sia nulla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430E4760-C678-402F-AA48-BE3F258AC72F}" type="slidenum">
              <a:rPr lang="en-US"/>
              <a:pPr/>
              <a:t>77</a:t>
            </a:fld>
            <a:endParaRPr lang="en-US"/>
          </a:p>
        </p:txBody>
      </p:sp>
      <p:sp>
        <p:nvSpPr>
          <p:cNvPr id="309250" name="Rectangle 2"/>
          <p:cNvSpPr>
            <a:spLocks noGrp="1" noChangeArrowheads="1"/>
          </p:cNvSpPr>
          <p:nvPr>
            <p:ph type="title"/>
          </p:nvPr>
        </p:nvSpPr>
        <p:spPr/>
        <p:txBody>
          <a:bodyPr/>
          <a:lstStyle/>
          <a:p>
            <a:r>
              <a:rPr lang="it-IT" sz="2800"/>
              <a:t>Es. di calcolo del baricentro</a:t>
            </a:r>
          </a:p>
        </p:txBody>
      </p:sp>
      <p:pic>
        <p:nvPicPr>
          <p:cNvPr id="309252" name="Picture 4" descr="img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7059613" cy="3700463"/>
          </a:xfrm>
          <a:prstGeom prst="rect">
            <a:avLst/>
          </a:prstGeom>
          <a:noFill/>
          <a:extLst>
            <a:ext uri="{909E8E84-426E-40DD-AFC4-6F175D3DCCD1}">
              <a14:hiddenFill xmlns:a14="http://schemas.microsoft.com/office/drawing/2010/main">
                <a:solidFill>
                  <a:srgbClr val="FFFFFF"/>
                </a:solidFill>
              </a14:hiddenFill>
            </a:ext>
          </a:extLst>
        </p:spPr>
      </p:pic>
      <p:sp>
        <p:nvSpPr>
          <p:cNvPr id="309253" name="Text Box 5"/>
          <p:cNvSpPr txBox="1">
            <a:spLocks noChangeArrowheads="1"/>
          </p:cNvSpPr>
          <p:nvPr/>
        </p:nvSpPr>
        <p:spPr bwMode="auto">
          <a:xfrm>
            <a:off x="4356100" y="4437063"/>
            <a:ext cx="4492625" cy="17049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ho usato la definizione di baricentro: la somma dei momenti rispetto al baricentro C deve essere nulla:</a:t>
            </a:r>
          </a:p>
          <a:p>
            <a:r>
              <a:rPr lang="it-IT" sz="2100" b="1"/>
              <a:t>M</a:t>
            </a:r>
            <a:r>
              <a:rPr lang="it-IT" sz="2100" baseline="-25000"/>
              <a:t>1</a:t>
            </a:r>
            <a:r>
              <a:rPr lang="it-IT" sz="2100"/>
              <a:t> + </a:t>
            </a:r>
            <a:r>
              <a:rPr lang="it-IT" sz="2100" b="1"/>
              <a:t>M</a:t>
            </a:r>
            <a:r>
              <a:rPr lang="it-IT" sz="2100" baseline="-25000"/>
              <a:t>2</a:t>
            </a:r>
            <a:r>
              <a:rPr lang="it-IT" sz="2100"/>
              <a:t> = 0          M</a:t>
            </a:r>
            <a:r>
              <a:rPr lang="it-IT" sz="2100" baseline="-25000"/>
              <a:t>1</a:t>
            </a:r>
            <a:r>
              <a:rPr lang="it-IT" sz="2100"/>
              <a:t> = M</a:t>
            </a:r>
            <a:r>
              <a:rPr lang="it-IT" sz="2100" baseline="-25000"/>
              <a:t>2</a:t>
            </a:r>
          </a:p>
          <a:p>
            <a:r>
              <a:rPr lang="it-IT" sz="2100"/>
              <a:t>(i moduli sono uguali)</a:t>
            </a:r>
          </a:p>
        </p:txBody>
      </p:sp>
      <p:sp>
        <p:nvSpPr>
          <p:cNvPr id="309254" name="AutoShape 6"/>
          <p:cNvSpPr>
            <a:spLocks noChangeArrowheads="1"/>
          </p:cNvSpPr>
          <p:nvPr/>
        </p:nvSpPr>
        <p:spPr bwMode="auto">
          <a:xfrm>
            <a:off x="6011863" y="5480050"/>
            <a:ext cx="431800" cy="215900"/>
          </a:xfrm>
          <a:prstGeom prst="rightArrow">
            <a:avLst>
              <a:gd name="adj1" fmla="val 50000"/>
              <a:gd name="adj2" fmla="val 5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55" name="Text Box 7"/>
          <p:cNvSpPr txBox="1">
            <a:spLocks noChangeArrowheads="1"/>
          </p:cNvSpPr>
          <p:nvPr/>
        </p:nvSpPr>
        <p:spPr bwMode="auto">
          <a:xfrm>
            <a:off x="5435600" y="3284538"/>
            <a:ext cx="1538288" cy="711200"/>
          </a:xfrm>
          <a:prstGeom prst="rect">
            <a:avLst/>
          </a:prstGeom>
          <a:noFill/>
          <a:ln w="9525"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p:txBody>
      </p:sp>
      <p:sp>
        <p:nvSpPr>
          <p:cNvPr id="309256" name="Text Box 8"/>
          <p:cNvSpPr txBox="1">
            <a:spLocks noChangeArrowheads="1"/>
          </p:cNvSpPr>
          <p:nvPr/>
        </p:nvSpPr>
        <p:spPr bwMode="auto">
          <a:xfrm>
            <a:off x="684213" y="5157788"/>
            <a:ext cx="2227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uguale al risultato</a:t>
            </a:r>
          </a:p>
          <a:p>
            <a:r>
              <a:rPr lang="it-IT"/>
              <a:t>ottenuto a pag. 70</a:t>
            </a:r>
          </a:p>
          <a:p>
            <a:r>
              <a:rPr lang="it-IT"/>
              <a:t>x</a:t>
            </a:r>
            <a:r>
              <a:rPr lang="it-IT" baseline="-25000"/>
              <a:t>1</a:t>
            </a:r>
            <a:r>
              <a:rPr lang="it-IT"/>
              <a:t>/x</a:t>
            </a:r>
            <a:r>
              <a:rPr lang="it-IT" baseline="-25000"/>
              <a:t>2</a:t>
            </a:r>
            <a:r>
              <a:rPr lang="it-IT"/>
              <a:t> = F</a:t>
            </a:r>
            <a:r>
              <a:rPr lang="it-IT" baseline="-25000"/>
              <a:t>2</a:t>
            </a:r>
            <a:r>
              <a:rPr lang="it-IT"/>
              <a:t>/F</a:t>
            </a:r>
            <a:r>
              <a:rPr lang="it-IT" baseline="-25000"/>
              <a:t>1</a:t>
            </a:r>
          </a:p>
          <a:p>
            <a:r>
              <a:rPr lang="it-IT"/>
              <a:t>x</a:t>
            </a:r>
            <a:r>
              <a:rPr lang="it-IT" baseline="-25000"/>
              <a:t>1</a:t>
            </a:r>
            <a:r>
              <a:rPr lang="it-IT"/>
              <a:t>F</a:t>
            </a:r>
            <a:r>
              <a:rPr lang="it-IT" baseline="-25000"/>
              <a:t>1</a:t>
            </a:r>
            <a:r>
              <a:rPr lang="it-IT"/>
              <a:t> = x</a:t>
            </a:r>
            <a:r>
              <a:rPr lang="it-IT" baseline="-25000"/>
              <a:t>2</a:t>
            </a:r>
            <a:r>
              <a:rPr lang="it-IT"/>
              <a:t>F</a:t>
            </a:r>
            <a:r>
              <a:rPr lang="it-IT" baseline="-25000"/>
              <a:t>2</a:t>
            </a:r>
          </a:p>
        </p:txBody>
      </p:sp>
      <p:sp>
        <p:nvSpPr>
          <p:cNvPr id="309257" name="Text Box 9"/>
          <p:cNvSpPr txBox="1">
            <a:spLocks noChangeArrowheads="1"/>
          </p:cNvSpPr>
          <p:nvPr/>
        </p:nvSpPr>
        <p:spPr bwMode="auto">
          <a:xfrm>
            <a:off x="7524750" y="1125538"/>
            <a:ext cx="1311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(per</a:t>
            </a:r>
          </a:p>
          <a:p>
            <a:r>
              <a:rPr lang="it-IT">
                <a:solidFill>
                  <a:srgbClr val="CC3300"/>
                </a:solidFill>
              </a:rPr>
              <a:t>simmetria</a:t>
            </a:r>
          </a:p>
          <a:p>
            <a:r>
              <a:rPr lang="it-IT">
                <a:solidFill>
                  <a:srgbClr val="CC3300"/>
                </a:solidFill>
              </a:rPr>
              <a:t>dei mom.)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2011</a:t>
            </a:r>
            <a:endParaRPr lang="en-US"/>
          </a:p>
        </p:txBody>
      </p:sp>
      <p:sp>
        <p:nvSpPr>
          <p:cNvPr id="16" name="Slide Number Placeholder 5"/>
          <p:cNvSpPr>
            <a:spLocks noGrp="1"/>
          </p:cNvSpPr>
          <p:nvPr>
            <p:ph type="sldNum" sz="quarter" idx="12"/>
          </p:nvPr>
        </p:nvSpPr>
        <p:spPr/>
        <p:txBody>
          <a:bodyPr/>
          <a:lstStyle/>
          <a:p>
            <a:fld id="{CE702993-F360-4DF9-A0A4-13B2023F5426}" type="slidenum">
              <a:rPr lang="en-US"/>
              <a:pPr/>
              <a:t>78</a:t>
            </a:fld>
            <a:endParaRPr lang="en-US"/>
          </a:p>
        </p:txBody>
      </p:sp>
      <p:sp>
        <p:nvSpPr>
          <p:cNvPr id="310274" name="Rectangle 2"/>
          <p:cNvSpPr>
            <a:spLocks noGrp="1" noChangeArrowheads="1"/>
          </p:cNvSpPr>
          <p:nvPr>
            <p:ph type="title"/>
          </p:nvPr>
        </p:nvSpPr>
        <p:spPr/>
        <p:txBody>
          <a:bodyPr/>
          <a:lstStyle/>
          <a:p>
            <a:r>
              <a:rPr lang="it-IT" sz="2800"/>
              <a:t>Tipi di equilibrio (asse fisso)</a:t>
            </a:r>
          </a:p>
        </p:txBody>
      </p:sp>
      <p:pic>
        <p:nvPicPr>
          <p:cNvPr id="310276" name="Picture 4" descr="img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038" y="1252538"/>
            <a:ext cx="6510337" cy="43529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Line 5"/>
          <p:cNvSpPr>
            <a:spLocks noChangeShapeType="1"/>
          </p:cNvSpPr>
          <p:nvPr/>
        </p:nvSpPr>
        <p:spPr bwMode="auto">
          <a:xfrm>
            <a:off x="6443663" y="4797425"/>
            <a:ext cx="504825" cy="7191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p:cNvSpPr>
            <a:spLocks noChangeShapeType="1"/>
          </p:cNvSpPr>
          <p:nvPr/>
        </p:nvSpPr>
        <p:spPr bwMode="auto">
          <a:xfrm>
            <a:off x="6443663" y="4797425"/>
            <a:ext cx="0"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p:cNvSpPr>
            <a:spLocks noChangeShapeType="1"/>
          </p:cNvSpPr>
          <p:nvPr/>
        </p:nvSpPr>
        <p:spPr bwMode="auto">
          <a:xfrm flipH="1">
            <a:off x="5940425" y="4797425"/>
            <a:ext cx="503238"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0" name="Line 8"/>
          <p:cNvSpPr>
            <a:spLocks noChangeShapeType="1"/>
          </p:cNvSpPr>
          <p:nvPr/>
        </p:nvSpPr>
        <p:spPr bwMode="auto">
          <a:xfrm>
            <a:off x="6011863" y="5157788"/>
            <a:ext cx="431800" cy="6477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2" name="Line 10"/>
          <p:cNvSpPr>
            <a:spLocks noChangeShapeType="1"/>
          </p:cNvSpPr>
          <p:nvPr/>
        </p:nvSpPr>
        <p:spPr bwMode="auto">
          <a:xfrm flipH="1">
            <a:off x="6443663" y="5516563"/>
            <a:ext cx="433387" cy="2889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3" name="Text Box 11"/>
          <p:cNvSpPr txBox="1">
            <a:spLocks noChangeArrowheads="1"/>
          </p:cNvSpPr>
          <p:nvPr/>
        </p:nvSpPr>
        <p:spPr bwMode="auto">
          <a:xfrm>
            <a:off x="6732588" y="48688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mgcos</a:t>
            </a:r>
            <a:r>
              <a:rPr lang="el-GR" sz="1800">
                <a:cs typeface="Arial" pitchFamily="34" charset="0"/>
              </a:rPr>
              <a:t>θ</a:t>
            </a:r>
          </a:p>
        </p:txBody>
      </p:sp>
      <p:sp>
        <p:nvSpPr>
          <p:cNvPr id="310284" name="Text Box 12"/>
          <p:cNvSpPr txBox="1">
            <a:spLocks noChangeArrowheads="1"/>
          </p:cNvSpPr>
          <p:nvPr/>
        </p:nvSpPr>
        <p:spPr bwMode="auto">
          <a:xfrm>
            <a:off x="5364163" y="45815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solidFill>
                  <a:srgbClr val="FF3300"/>
                </a:solidFill>
              </a:rPr>
              <a:t>mgsin</a:t>
            </a:r>
            <a:r>
              <a:rPr lang="el-GR" sz="1800">
                <a:solidFill>
                  <a:srgbClr val="FF3300"/>
                </a:solidFill>
                <a:cs typeface="Arial" pitchFamily="34" charset="0"/>
              </a:rPr>
              <a:t>θ</a:t>
            </a:r>
          </a:p>
        </p:txBody>
      </p:sp>
      <p:sp>
        <p:nvSpPr>
          <p:cNvPr id="310285" name="Freeform 13"/>
          <p:cNvSpPr>
            <a:spLocks/>
          </p:cNvSpPr>
          <p:nvPr/>
        </p:nvSpPr>
        <p:spPr bwMode="auto">
          <a:xfrm>
            <a:off x="6467475" y="5141913"/>
            <a:ext cx="171450" cy="39687"/>
          </a:xfrm>
          <a:custGeom>
            <a:avLst/>
            <a:gdLst>
              <a:gd name="T0" fmla="*/ 0 w 108"/>
              <a:gd name="T1" fmla="*/ 25 h 25"/>
              <a:gd name="T2" fmla="*/ 108 w 108"/>
              <a:gd name="T3" fmla="*/ 0 h 25"/>
            </a:gdLst>
            <a:ahLst/>
            <a:cxnLst>
              <a:cxn ang="0">
                <a:pos x="T0" y="T1"/>
              </a:cxn>
              <a:cxn ang="0">
                <a:pos x="T2" y="T3"/>
              </a:cxn>
            </a:cxnLst>
            <a:rect l="0" t="0" r="r" b="b"/>
            <a:pathLst>
              <a:path w="108" h="25">
                <a:moveTo>
                  <a:pt x="0" y="25"/>
                </a:moveTo>
                <a:cubicBezTo>
                  <a:pt x="46" y="20"/>
                  <a:pt x="70" y="19"/>
                  <a:pt x="10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6" name="Text Box 14"/>
          <p:cNvSpPr txBox="1">
            <a:spLocks noChangeArrowheads="1"/>
          </p:cNvSpPr>
          <p:nvPr/>
        </p:nvSpPr>
        <p:spPr bwMode="auto">
          <a:xfrm>
            <a:off x="6424613" y="517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θ</a:t>
            </a:r>
          </a:p>
        </p:txBody>
      </p:sp>
      <p:sp>
        <p:nvSpPr>
          <p:cNvPr id="310287" name="Text Box 15"/>
          <p:cNvSpPr txBox="1">
            <a:spLocks noChangeArrowheads="1"/>
          </p:cNvSpPr>
          <p:nvPr/>
        </p:nvSpPr>
        <p:spPr bwMode="auto">
          <a:xfrm>
            <a:off x="323850" y="4508500"/>
            <a:ext cx="3248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componente mgcos</a:t>
            </a:r>
            <a:r>
              <a:rPr lang="el-GR">
                <a:cs typeface="Arial" pitchFamily="34" charset="0"/>
              </a:rPr>
              <a:t>θ</a:t>
            </a:r>
            <a:r>
              <a:rPr lang="it-IT">
                <a:cs typeface="Arial" pitchFamily="34" charset="0"/>
              </a:rPr>
              <a:t> è </a:t>
            </a:r>
          </a:p>
          <a:p>
            <a:r>
              <a:rPr lang="it-IT">
                <a:cs typeface="Arial" pitchFamily="34" charset="0"/>
              </a:rPr>
              <a:t>annullata dalla reazione </a:t>
            </a:r>
          </a:p>
          <a:p>
            <a:r>
              <a:rPr lang="it-IT">
                <a:cs typeface="Arial" pitchFamily="34" charset="0"/>
              </a:rPr>
              <a:t>del vincolo, invece mgsin</a:t>
            </a:r>
            <a:r>
              <a:rPr lang="el-GR">
                <a:cs typeface="Arial" pitchFamily="34" charset="0"/>
              </a:rPr>
              <a:t>θ</a:t>
            </a:r>
            <a:r>
              <a:rPr lang="it-IT">
                <a:cs typeface="Arial" pitchFamily="34" charset="0"/>
              </a:rPr>
              <a:t> </a:t>
            </a:r>
          </a:p>
          <a:p>
            <a:r>
              <a:rPr lang="it-IT">
                <a:cs typeface="Arial" pitchFamily="34" charset="0"/>
              </a:rPr>
              <a:t>rappresenta una f. di </a:t>
            </a:r>
          </a:p>
          <a:p>
            <a:r>
              <a:rPr lang="it-IT">
                <a:cs typeface="Arial" pitchFamily="34" charset="0"/>
              </a:rPr>
              <a:t>richiamo verso la posizione</a:t>
            </a:r>
          </a:p>
          <a:p>
            <a:r>
              <a:rPr lang="it-IT">
                <a:cs typeface="Arial" pitchFamily="34" charset="0"/>
              </a:rPr>
              <a:t>di equilibrio (cf. pendolo)</a:t>
            </a:r>
            <a:endParaRPr lang="el-GR">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96AA94F3-9614-4DFD-9C30-E8E906215510}" type="slidenum">
              <a:rPr lang="en-US"/>
              <a:pPr/>
              <a:t>79</a:t>
            </a:fld>
            <a:endParaRPr lang="en-US"/>
          </a:p>
        </p:txBody>
      </p:sp>
      <p:sp>
        <p:nvSpPr>
          <p:cNvPr id="311298" name="Rectangle 2"/>
          <p:cNvSpPr>
            <a:spLocks noGrp="1" noChangeArrowheads="1"/>
          </p:cNvSpPr>
          <p:nvPr>
            <p:ph type="title"/>
          </p:nvPr>
        </p:nvSpPr>
        <p:spPr/>
        <p:txBody>
          <a:bodyPr/>
          <a:lstStyle/>
          <a:p>
            <a:r>
              <a:rPr lang="it-IT" sz="2800"/>
              <a:t>Tipi di equilibrio (2)</a:t>
            </a:r>
          </a:p>
        </p:txBody>
      </p:sp>
      <p:pic>
        <p:nvPicPr>
          <p:cNvPr id="311300" name="Picture 4" descr="img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977900"/>
            <a:ext cx="6894513"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2011</a:t>
            </a:r>
            <a:endParaRPr lang="en-US"/>
          </a:p>
        </p:txBody>
      </p:sp>
      <p:sp>
        <p:nvSpPr>
          <p:cNvPr id="17" name="Slide Number Placeholder 5"/>
          <p:cNvSpPr>
            <a:spLocks noGrp="1"/>
          </p:cNvSpPr>
          <p:nvPr>
            <p:ph type="sldNum" sz="quarter" idx="12"/>
          </p:nvPr>
        </p:nvSpPr>
        <p:spPr/>
        <p:txBody>
          <a:bodyPr/>
          <a:lstStyle/>
          <a:p>
            <a:fld id="{D1706EDF-9353-45FA-82F1-215B6497CAF0}" type="slidenum">
              <a:rPr lang="en-US"/>
              <a:pPr/>
              <a:t>8</a:t>
            </a:fld>
            <a:endParaRPr lang="en-US"/>
          </a:p>
        </p:txBody>
      </p:sp>
      <p:sp>
        <p:nvSpPr>
          <p:cNvPr id="203778" name="Rectangle 2"/>
          <p:cNvSpPr>
            <a:spLocks noGrp="1" noChangeArrowheads="1"/>
          </p:cNvSpPr>
          <p:nvPr>
            <p:ph type="title"/>
          </p:nvPr>
        </p:nvSpPr>
        <p:spPr/>
        <p:txBody>
          <a:bodyPr/>
          <a:lstStyle/>
          <a:p>
            <a:r>
              <a:rPr lang="it-IT" sz="3200"/>
              <a:t>Velocità</a:t>
            </a:r>
          </a:p>
        </p:txBody>
      </p:sp>
      <p:sp>
        <p:nvSpPr>
          <p:cNvPr id="203779" name="Rectangle 3"/>
          <p:cNvSpPr>
            <a:spLocks noGrp="1" noChangeArrowheads="1"/>
          </p:cNvSpPr>
          <p:nvPr>
            <p:ph type="body" idx="1"/>
          </p:nvPr>
        </p:nvSpPr>
        <p:spPr/>
        <p:txBody>
          <a:bodyPr/>
          <a:lstStyle/>
          <a:p>
            <a:r>
              <a:rPr lang="it-IT" sz="2800" dirty="0"/>
              <a:t>la velocità istantanea è (</a:t>
            </a:r>
            <a:r>
              <a:rPr lang="el-GR" sz="2800" dirty="0">
                <a:cs typeface="Arial" pitchFamily="34" charset="0"/>
              </a:rPr>
              <a:t>Δ</a:t>
            </a:r>
            <a:r>
              <a:rPr lang="it-IT" sz="2800" dirty="0">
                <a:cs typeface="Arial" pitchFamily="34" charset="0"/>
              </a:rPr>
              <a:t>t</a:t>
            </a:r>
            <a:r>
              <a:rPr lang="el-GR" sz="2800" dirty="0">
                <a:cs typeface="Arial" pitchFamily="34" charset="0"/>
              </a:rPr>
              <a:t>→</a:t>
            </a:r>
            <a:r>
              <a:rPr lang="it-IT" sz="2800" dirty="0">
                <a:cs typeface="Arial" pitchFamily="34" charset="0"/>
              </a:rPr>
              <a:t>0, uguale a t</a:t>
            </a:r>
            <a:r>
              <a:rPr lang="it-IT" sz="2800" baseline="-25000" dirty="0">
                <a:cs typeface="Arial" pitchFamily="34" charset="0"/>
              </a:rPr>
              <a:t>2</a:t>
            </a:r>
            <a:r>
              <a:rPr lang="it-IT" sz="2800" dirty="0">
                <a:cs typeface="Arial" pitchFamily="34" charset="0"/>
              </a:rPr>
              <a:t>→t</a:t>
            </a:r>
            <a:r>
              <a:rPr lang="it-IT" sz="2800" baseline="-25000" dirty="0">
                <a:cs typeface="Arial" pitchFamily="34" charset="0"/>
              </a:rPr>
              <a:t>1</a:t>
            </a:r>
            <a:r>
              <a:rPr lang="it-IT" sz="2800" dirty="0">
                <a:cs typeface="Arial" pitchFamily="34" charset="0"/>
              </a:rPr>
              <a:t>)</a:t>
            </a:r>
          </a:p>
          <a:p>
            <a:pPr>
              <a:spcBef>
                <a:spcPct val="45000"/>
              </a:spcBef>
              <a:spcAft>
                <a:spcPct val="25000"/>
              </a:spcAft>
              <a:buFontTx/>
              <a:buNone/>
            </a:pPr>
            <a:r>
              <a:rPr lang="it-IT" sz="2800" dirty="0"/>
              <a:t>   v =                     =</a:t>
            </a:r>
          </a:p>
          <a:p>
            <a:r>
              <a:rPr lang="it-IT" sz="2800" dirty="0">
                <a:solidFill>
                  <a:srgbClr val="009900"/>
                </a:solidFill>
              </a:rPr>
              <a:t>le dimensioni di v</a:t>
            </a:r>
            <a:r>
              <a:rPr lang="it-IT" sz="2800" dirty="0"/>
              <a:t> sono</a:t>
            </a:r>
          </a:p>
          <a:p>
            <a:pPr>
              <a:buFontTx/>
              <a:buNone/>
            </a:pPr>
            <a:r>
              <a:rPr lang="it-IT" sz="2800" dirty="0"/>
              <a:t>   </a:t>
            </a:r>
            <a:r>
              <a:rPr lang="it-IT" sz="2800" dirty="0">
                <a:solidFill>
                  <a:srgbClr val="009900"/>
                </a:solidFill>
              </a:rPr>
              <a:t>[v] = [s/t] = [st</a:t>
            </a:r>
            <a:r>
              <a:rPr lang="it-IT" sz="2800" baseline="30000" dirty="0">
                <a:solidFill>
                  <a:srgbClr val="009900"/>
                </a:solidFill>
              </a:rPr>
              <a:t>-1</a:t>
            </a:r>
            <a:r>
              <a:rPr lang="it-IT" sz="2800" dirty="0">
                <a:solidFill>
                  <a:srgbClr val="009900"/>
                </a:solidFill>
              </a:rPr>
              <a:t>] = [LT</a:t>
            </a:r>
            <a:r>
              <a:rPr lang="it-IT" sz="2800" baseline="30000" dirty="0">
                <a:solidFill>
                  <a:srgbClr val="009900"/>
                </a:solidFill>
              </a:rPr>
              <a:t>-1</a:t>
            </a:r>
            <a:r>
              <a:rPr lang="it-IT" sz="2800" dirty="0">
                <a:solidFill>
                  <a:srgbClr val="009900"/>
                </a:solidFill>
              </a:rPr>
              <a:t>]</a:t>
            </a:r>
            <a:r>
              <a:rPr lang="it-IT" sz="2800" dirty="0"/>
              <a:t> </a:t>
            </a:r>
          </a:p>
          <a:p>
            <a:r>
              <a:rPr lang="it-IT" sz="2800" dirty="0"/>
              <a:t>le unità di misura nel SI sono m/s e nel CGS cm/s – altra unità usata è km/h</a:t>
            </a:r>
          </a:p>
          <a:p>
            <a:pPr>
              <a:buFontTx/>
              <a:buNone/>
            </a:pPr>
            <a:r>
              <a:rPr lang="it-IT" sz="2800" dirty="0"/>
              <a:t>   6 m/s = </a:t>
            </a:r>
            <a:r>
              <a:rPr lang="it-IT" sz="2800" b="1" dirty="0">
                <a:solidFill>
                  <a:srgbClr val="CC3300"/>
                </a:solidFill>
              </a:rPr>
              <a:t>?</a:t>
            </a:r>
            <a:r>
              <a:rPr lang="it-IT" sz="2800" dirty="0"/>
              <a:t> cm/s;  si moltiplica per </a:t>
            </a:r>
            <a:r>
              <a:rPr lang="it-IT" sz="2800" b="1" dirty="0"/>
              <a:t>1</a:t>
            </a:r>
            <a:r>
              <a:rPr lang="it-IT" sz="2800" dirty="0"/>
              <a:t> = 10</a:t>
            </a:r>
            <a:r>
              <a:rPr lang="it-IT" sz="2800" baseline="30000" dirty="0"/>
              <a:t>2</a:t>
            </a:r>
            <a:r>
              <a:rPr lang="it-IT" dirty="0"/>
              <a:t> </a:t>
            </a:r>
            <a:r>
              <a:rPr lang="it-IT" sz="2800" dirty="0"/>
              <a:t>cm/m</a:t>
            </a:r>
            <a:r>
              <a:rPr lang="it-IT" dirty="0"/>
              <a:t> </a:t>
            </a:r>
          </a:p>
          <a:p>
            <a:pPr>
              <a:buFontTx/>
              <a:buNone/>
            </a:pPr>
            <a:r>
              <a:rPr lang="it-IT" dirty="0"/>
              <a:t>   </a:t>
            </a:r>
            <a:r>
              <a:rPr lang="it-IT" sz="2800" dirty="0"/>
              <a:t>6</a:t>
            </a:r>
            <a:r>
              <a:rPr lang="it-IT" sz="2800" dirty="0">
                <a:cs typeface="Arial" pitchFamily="34" charset="0"/>
              </a:rPr>
              <a:t>(m/s)∙10</a:t>
            </a:r>
            <a:r>
              <a:rPr lang="it-IT" sz="2800" baseline="30000" dirty="0">
                <a:cs typeface="Arial" pitchFamily="34" charset="0"/>
              </a:rPr>
              <a:t>2</a:t>
            </a:r>
            <a:r>
              <a:rPr lang="it-IT" sz="2800" dirty="0">
                <a:cs typeface="Arial" pitchFamily="34" charset="0"/>
              </a:rPr>
              <a:t> cm/m</a:t>
            </a:r>
            <a:r>
              <a:rPr lang="it-IT" sz="2800" dirty="0"/>
              <a:t> = 6</a:t>
            </a:r>
            <a:r>
              <a:rPr lang="it-IT" sz="2800" dirty="0">
                <a:cs typeface="Arial" pitchFamily="34" charset="0"/>
              </a:rPr>
              <a:t>∙10</a:t>
            </a:r>
            <a:r>
              <a:rPr lang="it-IT" sz="2800" baseline="30000" dirty="0">
                <a:cs typeface="Arial" pitchFamily="34" charset="0"/>
              </a:rPr>
              <a:t>2</a:t>
            </a:r>
            <a:r>
              <a:rPr lang="it-IT" sz="2800" dirty="0">
                <a:cs typeface="Arial" pitchFamily="34" charset="0"/>
              </a:rPr>
              <a:t> cm/s</a:t>
            </a:r>
            <a:r>
              <a:rPr lang="it-IT" dirty="0"/>
              <a:t> </a:t>
            </a:r>
          </a:p>
        </p:txBody>
      </p:sp>
      <p:sp>
        <p:nvSpPr>
          <p:cNvPr id="203780" name="Text Box 4"/>
          <p:cNvSpPr txBox="1">
            <a:spLocks noChangeArrowheads="1"/>
          </p:cNvSpPr>
          <p:nvPr/>
        </p:nvSpPr>
        <p:spPr bwMode="auto">
          <a:xfrm>
            <a:off x="1476375" y="1844675"/>
            <a:ext cx="81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lim</a:t>
            </a:r>
          </a:p>
          <a:p>
            <a:r>
              <a:rPr lang="el-GR">
                <a:cs typeface="Arial" pitchFamily="34" charset="0"/>
              </a:rPr>
              <a:t>Δ</a:t>
            </a:r>
            <a:r>
              <a:rPr lang="it-IT">
                <a:cs typeface="Arial" pitchFamily="34" charset="0"/>
              </a:rPr>
              <a:t>t</a:t>
            </a:r>
            <a:r>
              <a:rPr lang="el-GR">
                <a:cs typeface="Arial" pitchFamily="34" charset="0"/>
              </a:rPr>
              <a:t>→</a:t>
            </a:r>
            <a:r>
              <a:rPr lang="it-IT">
                <a:cs typeface="Arial" pitchFamily="34" charset="0"/>
              </a:rPr>
              <a:t>0</a:t>
            </a:r>
            <a:endParaRPr lang="el-GR">
              <a:cs typeface="Arial" pitchFamily="34" charset="0"/>
            </a:endParaRPr>
          </a:p>
        </p:txBody>
      </p:sp>
      <p:grpSp>
        <p:nvGrpSpPr>
          <p:cNvPr id="203781" name="Group 5"/>
          <p:cNvGrpSpPr>
            <a:grpSpLocks/>
          </p:cNvGrpSpPr>
          <p:nvPr/>
        </p:nvGrpSpPr>
        <p:grpSpPr bwMode="auto">
          <a:xfrm>
            <a:off x="2268538" y="1773238"/>
            <a:ext cx="1947862" cy="822325"/>
            <a:chOff x="1791" y="3113"/>
            <a:chExt cx="1227" cy="518"/>
          </a:xfrm>
        </p:grpSpPr>
        <p:sp>
          <p:nvSpPr>
            <p:cNvPr id="203782" name="Text Box 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3783" name="Text Box 7"/>
            <p:cNvSpPr txBox="1">
              <a:spLocks noChangeArrowheads="1"/>
            </p:cNvSpPr>
            <p:nvPr/>
          </p:nvSpPr>
          <p:spPr bwMode="auto">
            <a:xfrm>
              <a:off x="2699" y="3113"/>
              <a:ext cx="31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cs typeface="Arial" pitchFamily="34" charset="0"/>
                </a:rPr>
                <a:t>dx</a:t>
              </a:r>
            </a:p>
            <a:p>
              <a:r>
                <a:rPr lang="it-IT" sz="2400">
                  <a:solidFill>
                    <a:srgbClr val="009900"/>
                  </a:solidFill>
                  <a:cs typeface="Arial" pitchFamily="34" charset="0"/>
                </a:rPr>
                <a:t>dt</a:t>
              </a:r>
              <a:endParaRPr lang="el-GR" sz="2400">
                <a:solidFill>
                  <a:srgbClr val="009900"/>
                </a:solidFill>
                <a:cs typeface="Arial" pitchFamily="34" charset="0"/>
              </a:endParaRPr>
            </a:p>
          </p:txBody>
        </p:sp>
        <p:sp>
          <p:nvSpPr>
            <p:cNvPr id="203784" name="Line 8"/>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5" name="Line 9"/>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3786" name="Text Box 10"/>
          <p:cNvSpPr txBox="1">
            <a:spLocks noChangeArrowheads="1"/>
          </p:cNvSpPr>
          <p:nvPr/>
        </p:nvSpPr>
        <p:spPr bwMode="auto">
          <a:xfrm>
            <a:off x="6372225" y="1844675"/>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generale</a:t>
            </a:r>
          </a:p>
          <a:p>
            <a:r>
              <a:rPr lang="it-IT">
                <a:solidFill>
                  <a:srgbClr val="CC3300"/>
                </a:solidFill>
              </a:rPr>
              <a:t>x = x(t)</a:t>
            </a:r>
          </a:p>
          <a:p>
            <a:r>
              <a:rPr lang="it-IT">
                <a:solidFill>
                  <a:srgbClr val="CC3300"/>
                </a:solidFill>
              </a:rPr>
              <a:t>v = v(t)</a:t>
            </a:r>
          </a:p>
        </p:txBody>
      </p:sp>
      <p:sp>
        <p:nvSpPr>
          <p:cNvPr id="203787" name="Line 11"/>
          <p:cNvSpPr>
            <a:spLocks noChangeShapeType="1"/>
          </p:cNvSpPr>
          <p:nvPr/>
        </p:nvSpPr>
        <p:spPr bwMode="auto">
          <a:xfrm flipV="1">
            <a:off x="1258888" y="5229225"/>
            <a:ext cx="217487"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8" name="Line 12"/>
          <p:cNvSpPr>
            <a:spLocks noChangeShapeType="1"/>
          </p:cNvSpPr>
          <p:nvPr/>
        </p:nvSpPr>
        <p:spPr bwMode="auto">
          <a:xfrm flipV="1">
            <a:off x="3276600" y="5229225"/>
            <a:ext cx="217488"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9" name="Text Box 13"/>
          <p:cNvSpPr txBox="1">
            <a:spLocks noChangeArrowheads="1"/>
          </p:cNvSpPr>
          <p:nvPr/>
        </p:nvSpPr>
        <p:spPr bwMode="auto">
          <a:xfrm>
            <a:off x="5651500" y="5013325"/>
            <a:ext cx="3287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devo convertire un’unità </a:t>
            </a:r>
          </a:p>
          <a:p>
            <a:r>
              <a:rPr lang="it-IT">
                <a:solidFill>
                  <a:schemeClr val="accent2"/>
                </a:solidFill>
              </a:rPr>
              <a:t>a numeratore la metto a </a:t>
            </a:r>
          </a:p>
          <a:p>
            <a:r>
              <a:rPr lang="it-IT">
                <a:solidFill>
                  <a:schemeClr val="accent2"/>
                </a:solidFill>
              </a:rPr>
              <a:t>denominatore nel rapporto</a:t>
            </a:r>
          </a:p>
          <a:p>
            <a:r>
              <a:rPr lang="it-IT">
                <a:solidFill>
                  <a:schemeClr val="accent2"/>
                </a:solidFill>
              </a:rPr>
              <a:t>unitario etc.; NB s</a:t>
            </a:r>
            <a:r>
              <a:rPr lang="it-IT" baseline="30000">
                <a:solidFill>
                  <a:schemeClr val="accent2"/>
                </a:solidFill>
              </a:rPr>
              <a:t>-1</a:t>
            </a:r>
            <a:r>
              <a:rPr lang="it-IT">
                <a:solidFill>
                  <a:schemeClr val="accent2"/>
                </a:solidFill>
              </a:rPr>
              <a:t> </a:t>
            </a:r>
            <a:r>
              <a:rPr lang="it-IT">
                <a:solidFill>
                  <a:schemeClr val="accent2"/>
                </a:solidFill>
                <a:cs typeface="Arial" pitchFamily="34" charset="0"/>
              </a:rPr>
              <a:t>→ s</a:t>
            </a:r>
            <a:r>
              <a:rPr lang="it-IT" baseline="30000">
                <a:solidFill>
                  <a:schemeClr val="accent2"/>
                </a:solidFill>
                <a:cs typeface="Arial" pitchFamily="34" charset="0"/>
              </a:rPr>
              <a:t>-1</a:t>
            </a:r>
          </a:p>
        </p:txBody>
      </p:sp>
      <p:sp>
        <p:nvSpPr>
          <p:cNvPr id="203790" name="Text Box 14"/>
          <p:cNvSpPr txBox="1">
            <a:spLocks noChangeArrowheads="1"/>
          </p:cNvSpPr>
          <p:nvPr/>
        </p:nvSpPr>
        <p:spPr bwMode="auto">
          <a:xfrm>
            <a:off x="755650" y="1881188"/>
            <a:ext cx="3554413" cy="73025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2011</a:t>
            </a:r>
            <a:endParaRPr lang="en-US"/>
          </a:p>
        </p:txBody>
      </p:sp>
      <p:sp>
        <p:nvSpPr>
          <p:cNvPr id="16" name="Slide Number Placeholder 5"/>
          <p:cNvSpPr>
            <a:spLocks noGrp="1"/>
          </p:cNvSpPr>
          <p:nvPr>
            <p:ph type="sldNum" sz="quarter" idx="12"/>
          </p:nvPr>
        </p:nvSpPr>
        <p:spPr/>
        <p:txBody>
          <a:bodyPr/>
          <a:lstStyle/>
          <a:p>
            <a:fld id="{20934FA8-D868-4DB1-9A0D-299CC71DAD50}" type="slidenum">
              <a:rPr lang="en-US"/>
              <a:pPr/>
              <a:t>80</a:t>
            </a:fld>
            <a:endParaRPr lang="en-US"/>
          </a:p>
        </p:txBody>
      </p:sp>
      <p:sp>
        <p:nvSpPr>
          <p:cNvPr id="307202" name="Rectangle 2"/>
          <p:cNvSpPr>
            <a:spLocks noGrp="1" noChangeArrowheads="1"/>
          </p:cNvSpPr>
          <p:nvPr>
            <p:ph type="title"/>
          </p:nvPr>
        </p:nvSpPr>
        <p:spPr/>
        <p:txBody>
          <a:bodyPr/>
          <a:lstStyle/>
          <a:p>
            <a:r>
              <a:rPr lang="it-IT" sz="2800"/>
              <a:t>Leve</a:t>
            </a:r>
          </a:p>
        </p:txBody>
      </p:sp>
      <p:sp>
        <p:nvSpPr>
          <p:cNvPr id="307203" name="Rectangle 3"/>
          <p:cNvSpPr>
            <a:spLocks noGrp="1" noChangeArrowheads="1"/>
          </p:cNvSpPr>
          <p:nvPr>
            <p:ph type="body" idx="1"/>
          </p:nvPr>
        </p:nvSpPr>
        <p:spPr>
          <a:xfrm>
            <a:off x="323850" y="1125538"/>
            <a:ext cx="8424863" cy="5000625"/>
          </a:xfrm>
          <a:ln/>
          <a:extLst>
            <a:ext uri="{91240B29-F687-4F45-9708-019B960494DF}">
              <a14:hiddenLine xmlns:a14="http://schemas.microsoft.com/office/drawing/2010/main" w="9525">
                <a:solidFill>
                  <a:srgbClr val="FF3300"/>
                </a:solidFill>
                <a:miter lim="800000"/>
                <a:headEnd/>
                <a:tailEnd/>
              </a14:hiddenLine>
            </a:ext>
          </a:extLst>
        </p:spPr>
        <p:txBody>
          <a:bodyPr/>
          <a:lstStyle/>
          <a:p>
            <a:pPr>
              <a:lnSpc>
                <a:spcPct val="90000"/>
              </a:lnSpc>
            </a:pPr>
            <a:r>
              <a:rPr lang="it-IT" sz="2400"/>
              <a:t>leva: c.r. che ruota attorno ad un asse fisso (fulcro) in modo che M</a:t>
            </a:r>
            <a:r>
              <a:rPr lang="it-IT" sz="2400" b="1" baseline="-25000"/>
              <a:t>F</a:t>
            </a:r>
            <a:r>
              <a:rPr lang="it-IT" sz="2400"/>
              <a:t> (potenza) possa bilanciare M</a:t>
            </a:r>
            <a:r>
              <a:rPr lang="it-IT" sz="2400" b="1" baseline="-25000"/>
              <a:t>R</a:t>
            </a:r>
            <a:r>
              <a:rPr lang="it-IT" sz="2400"/>
              <a:t> (resistenza)</a:t>
            </a:r>
          </a:p>
          <a:p>
            <a:pPr>
              <a:lnSpc>
                <a:spcPct val="90000"/>
              </a:lnSpc>
              <a:buFontTx/>
              <a:buNone/>
            </a:pPr>
            <a:r>
              <a:rPr lang="it-IT" sz="2400"/>
              <a:t> 	</a:t>
            </a:r>
            <a:r>
              <a:rPr lang="it-IT" sz="2400" b="1">
                <a:solidFill>
                  <a:srgbClr val="008000"/>
                </a:solidFill>
              </a:rPr>
              <a:t>M</a:t>
            </a:r>
            <a:r>
              <a:rPr lang="it-IT" sz="2400" b="1" baseline="-25000">
                <a:solidFill>
                  <a:srgbClr val="008000"/>
                </a:solidFill>
              </a:rPr>
              <a:t>F</a:t>
            </a:r>
            <a:r>
              <a:rPr lang="it-IT" sz="2400">
                <a:solidFill>
                  <a:srgbClr val="008000"/>
                </a:solidFill>
              </a:rPr>
              <a:t> + </a:t>
            </a:r>
            <a:r>
              <a:rPr lang="it-IT" sz="2400" b="1">
                <a:solidFill>
                  <a:srgbClr val="008000"/>
                </a:solidFill>
              </a:rPr>
              <a:t>M</a:t>
            </a:r>
            <a:r>
              <a:rPr lang="it-IT" sz="2400" b="1" baseline="-25000">
                <a:solidFill>
                  <a:srgbClr val="008000"/>
                </a:solidFill>
              </a:rPr>
              <a:t>R</a:t>
            </a:r>
            <a:r>
              <a:rPr lang="it-IT" sz="2400">
                <a:solidFill>
                  <a:srgbClr val="008000"/>
                </a:solidFill>
              </a:rPr>
              <a:t> = 0</a:t>
            </a:r>
            <a:r>
              <a:rPr lang="it-IT" sz="2400"/>
              <a:t>    </a:t>
            </a:r>
            <a:r>
              <a:rPr lang="it-IT" sz="2400">
                <a:cs typeface="Arial" pitchFamily="34" charset="0"/>
              </a:rPr>
              <a:t>→    </a:t>
            </a:r>
            <a:r>
              <a:rPr lang="it-IT" sz="2400" b="1">
                <a:cs typeface="Arial" pitchFamily="34" charset="0"/>
              </a:rPr>
              <a:t>M</a:t>
            </a:r>
            <a:r>
              <a:rPr lang="it-IT" sz="2400" b="1" baseline="-25000">
                <a:cs typeface="Arial" pitchFamily="34" charset="0"/>
              </a:rPr>
              <a:t>F</a:t>
            </a:r>
            <a:r>
              <a:rPr lang="it-IT" sz="2400">
                <a:cs typeface="Arial" pitchFamily="34" charset="0"/>
              </a:rPr>
              <a:t> = -</a:t>
            </a:r>
            <a:r>
              <a:rPr lang="it-IT" sz="2400" b="1">
                <a:cs typeface="Arial" pitchFamily="34" charset="0"/>
              </a:rPr>
              <a:t>M</a:t>
            </a:r>
            <a:r>
              <a:rPr lang="it-IT" sz="2400" b="1" baseline="-25000">
                <a:cs typeface="Arial" pitchFamily="34" charset="0"/>
              </a:rPr>
              <a:t>R</a:t>
            </a:r>
          </a:p>
          <a:p>
            <a:pPr>
              <a:lnSpc>
                <a:spcPct val="90000"/>
              </a:lnSpc>
              <a:buFontTx/>
              <a:buNone/>
            </a:pPr>
            <a:r>
              <a:rPr lang="it-IT" sz="2400">
                <a:cs typeface="Arial" pitchFamily="34" charset="0"/>
              </a:rPr>
              <a:t>	→  Fa = Rb   →  </a:t>
            </a:r>
            <a:r>
              <a:rPr lang="it-IT" sz="2400">
                <a:solidFill>
                  <a:srgbClr val="FF3300"/>
                </a:solidFill>
                <a:cs typeface="Arial" pitchFamily="34" charset="0"/>
              </a:rPr>
              <a:t>F/R = b/a</a:t>
            </a:r>
            <a:r>
              <a:rPr lang="it-IT" sz="2400">
                <a:cs typeface="Arial" pitchFamily="34" charset="0"/>
              </a:rPr>
              <a:t>     con a,b rispettivi bracci</a:t>
            </a:r>
          </a:p>
          <a:p>
            <a:pPr>
              <a:lnSpc>
                <a:spcPct val="90000"/>
              </a:lnSpc>
              <a:buFontTx/>
              <a:buNone/>
            </a:pPr>
            <a:r>
              <a:rPr lang="it-IT" sz="2400">
                <a:cs typeface="Arial" pitchFamily="34" charset="0"/>
              </a:rPr>
              <a:t>	(vantaggiosa, se F&lt;R)</a:t>
            </a:r>
          </a:p>
          <a:p>
            <a:pPr>
              <a:lnSpc>
                <a:spcPct val="90000"/>
              </a:lnSpc>
              <a:buFontTx/>
              <a:buNone/>
            </a:pPr>
            <a:endParaRPr lang="it-IT" sz="2400">
              <a:cs typeface="Arial" pitchFamily="34" charset="0"/>
            </a:endParaRPr>
          </a:p>
          <a:p>
            <a:pPr>
              <a:lnSpc>
                <a:spcPct val="90000"/>
              </a:lnSpc>
            </a:pPr>
            <a:r>
              <a:rPr lang="it-IT" sz="2400">
                <a:cs typeface="Arial" pitchFamily="34" charset="0"/>
              </a:rPr>
              <a:t>leva di 1° tipo: fulcro O fra F e R</a:t>
            </a:r>
          </a:p>
          <a:p>
            <a:pPr>
              <a:lnSpc>
                <a:spcPct val="90000"/>
              </a:lnSpc>
              <a:buFontTx/>
              <a:buNone/>
            </a:pPr>
            <a:r>
              <a:rPr lang="it-IT" sz="2400">
                <a:cs typeface="Arial" pitchFamily="34" charset="0"/>
              </a:rPr>
              <a:t>	(R e F concordi)</a:t>
            </a:r>
          </a:p>
          <a:p>
            <a:pPr>
              <a:lnSpc>
                <a:spcPct val="90000"/>
              </a:lnSpc>
            </a:pPr>
            <a:r>
              <a:rPr lang="it-IT" sz="2400">
                <a:cs typeface="Arial" pitchFamily="34" charset="0"/>
              </a:rPr>
              <a:t>leva di 2° tipo: R fra O e F</a:t>
            </a:r>
          </a:p>
          <a:p>
            <a:pPr>
              <a:lnSpc>
                <a:spcPct val="90000"/>
              </a:lnSpc>
              <a:buFontTx/>
              <a:buNone/>
            </a:pPr>
            <a:r>
              <a:rPr lang="it-IT" sz="2400">
                <a:cs typeface="Arial" pitchFamily="34" charset="0"/>
              </a:rPr>
              <a:t>	(R e F discordi)</a:t>
            </a:r>
          </a:p>
          <a:p>
            <a:pPr>
              <a:lnSpc>
                <a:spcPct val="90000"/>
              </a:lnSpc>
            </a:pPr>
            <a:r>
              <a:rPr lang="it-IT" sz="2400">
                <a:cs typeface="Arial" pitchFamily="34" charset="0"/>
              </a:rPr>
              <a:t>leva di 3° tipo: F fra O e R</a:t>
            </a:r>
          </a:p>
          <a:p>
            <a:pPr>
              <a:lnSpc>
                <a:spcPct val="90000"/>
              </a:lnSpc>
              <a:buFontTx/>
              <a:buNone/>
            </a:pPr>
            <a:r>
              <a:rPr lang="it-IT" sz="2400">
                <a:cs typeface="Arial" pitchFamily="34" charset="0"/>
              </a:rPr>
              <a:t>	(R e F discordi)</a:t>
            </a:r>
          </a:p>
        </p:txBody>
      </p:sp>
      <p:pic>
        <p:nvPicPr>
          <p:cNvPr id="307204" name="Picture 4" descr="img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4437063"/>
            <a:ext cx="2643188" cy="2051050"/>
          </a:xfrm>
          <a:prstGeom prst="rect">
            <a:avLst/>
          </a:prstGeom>
          <a:noFill/>
          <a:extLst>
            <a:ext uri="{909E8E84-426E-40DD-AFC4-6F175D3DCCD1}">
              <a14:hiddenFill xmlns:a14="http://schemas.microsoft.com/office/drawing/2010/main">
                <a:solidFill>
                  <a:srgbClr val="FFFFFF"/>
                </a:solidFill>
              </a14:hiddenFill>
            </a:ext>
          </a:extLst>
        </p:spPr>
      </p:pic>
      <p:sp>
        <p:nvSpPr>
          <p:cNvPr id="307205" name="Line 5"/>
          <p:cNvSpPr>
            <a:spLocks noChangeShapeType="1"/>
          </p:cNvSpPr>
          <p:nvPr/>
        </p:nvSpPr>
        <p:spPr bwMode="auto">
          <a:xfrm flipV="1">
            <a:off x="6156325" y="3213100"/>
            <a:ext cx="18002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6" name="Text Box 6"/>
          <p:cNvSpPr txBox="1">
            <a:spLocks noChangeArrowheads="1"/>
          </p:cNvSpPr>
          <p:nvPr/>
        </p:nvSpPr>
        <p:spPr bwMode="auto">
          <a:xfrm>
            <a:off x="7164388" y="29972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O</a:t>
            </a:r>
          </a:p>
          <a:p>
            <a:r>
              <a:rPr lang="it-IT">
                <a:cs typeface="Arial" pitchFamily="34" charset="0"/>
              </a:rPr>
              <a:t>●</a:t>
            </a:r>
          </a:p>
        </p:txBody>
      </p:sp>
      <p:sp>
        <p:nvSpPr>
          <p:cNvPr id="307207" name="Line 7"/>
          <p:cNvSpPr>
            <a:spLocks noChangeShapeType="1"/>
          </p:cNvSpPr>
          <p:nvPr/>
        </p:nvSpPr>
        <p:spPr bwMode="auto">
          <a:xfrm>
            <a:off x="7956550" y="3213100"/>
            <a:ext cx="71438" cy="431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8" name="Line 8"/>
          <p:cNvSpPr>
            <a:spLocks noChangeShapeType="1"/>
          </p:cNvSpPr>
          <p:nvPr/>
        </p:nvSpPr>
        <p:spPr bwMode="auto">
          <a:xfrm>
            <a:off x="6156325" y="4076700"/>
            <a:ext cx="144463"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9" name="Text Box 9"/>
          <p:cNvSpPr txBox="1">
            <a:spLocks noChangeArrowheads="1"/>
          </p:cNvSpPr>
          <p:nvPr/>
        </p:nvSpPr>
        <p:spPr bwMode="auto">
          <a:xfrm>
            <a:off x="6443663" y="3429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a:t>
            </a:r>
          </a:p>
        </p:txBody>
      </p:sp>
      <p:sp>
        <p:nvSpPr>
          <p:cNvPr id="307210" name="Text Box 10"/>
          <p:cNvSpPr txBox="1">
            <a:spLocks noChangeArrowheads="1"/>
          </p:cNvSpPr>
          <p:nvPr/>
        </p:nvSpPr>
        <p:spPr bwMode="auto">
          <a:xfrm>
            <a:off x="5848350" y="38560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07211" name="Line 11"/>
          <p:cNvSpPr>
            <a:spLocks noChangeShapeType="1"/>
          </p:cNvSpPr>
          <p:nvPr/>
        </p:nvSpPr>
        <p:spPr bwMode="auto">
          <a:xfrm flipV="1">
            <a:off x="7380288" y="3357563"/>
            <a:ext cx="576262" cy="1428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12" name="Text Box 12"/>
          <p:cNvSpPr txBox="1">
            <a:spLocks noChangeArrowheads="1"/>
          </p:cNvSpPr>
          <p:nvPr/>
        </p:nvSpPr>
        <p:spPr bwMode="auto">
          <a:xfrm>
            <a:off x="7504113" y="3422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a:t>
            </a:r>
          </a:p>
        </p:txBody>
      </p:sp>
      <p:sp>
        <p:nvSpPr>
          <p:cNvPr id="307213" name="Text Box 13"/>
          <p:cNvSpPr txBox="1">
            <a:spLocks noChangeArrowheads="1"/>
          </p:cNvSpPr>
          <p:nvPr/>
        </p:nvSpPr>
        <p:spPr bwMode="auto">
          <a:xfrm>
            <a:off x="8080375" y="30638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2011</a:t>
            </a:r>
            <a:endParaRPr lang="en-US"/>
          </a:p>
        </p:txBody>
      </p:sp>
      <p:sp>
        <p:nvSpPr>
          <p:cNvPr id="19" name="Slide Number Placeholder 5"/>
          <p:cNvSpPr>
            <a:spLocks noGrp="1"/>
          </p:cNvSpPr>
          <p:nvPr>
            <p:ph type="sldNum" sz="quarter" idx="12"/>
          </p:nvPr>
        </p:nvSpPr>
        <p:spPr/>
        <p:txBody>
          <a:bodyPr/>
          <a:lstStyle/>
          <a:p>
            <a:fld id="{CE37B987-52E6-4F2F-8D44-90C51DCAB28D}" type="slidenum">
              <a:rPr lang="en-US"/>
              <a:pPr/>
              <a:t>81</a:t>
            </a:fld>
            <a:endParaRPr lang="en-US"/>
          </a:p>
        </p:txBody>
      </p:sp>
      <p:sp>
        <p:nvSpPr>
          <p:cNvPr id="390161" name="Rectangle 17"/>
          <p:cNvSpPr>
            <a:spLocks noGrp="1" noChangeArrowheads="1"/>
          </p:cNvSpPr>
          <p:nvPr>
            <p:ph type="title"/>
          </p:nvPr>
        </p:nvSpPr>
        <p:spPr>
          <a:noFill/>
          <a:ln/>
        </p:spPr>
        <p:txBody>
          <a:bodyPr/>
          <a:lstStyle/>
          <a:p>
            <a:r>
              <a:rPr lang="it-IT" sz="2800"/>
              <a:t>Moto in generale</a:t>
            </a:r>
          </a:p>
        </p:txBody>
      </p:sp>
      <p:sp>
        <p:nvSpPr>
          <p:cNvPr id="390162" name="Rectangle 18"/>
          <p:cNvSpPr>
            <a:spLocks noGrp="1" noChangeArrowheads="1"/>
          </p:cNvSpPr>
          <p:nvPr>
            <p:ph type="body" idx="1"/>
          </p:nvPr>
        </p:nvSpPr>
        <p:spPr>
          <a:xfrm>
            <a:off x="468313" y="1196975"/>
            <a:ext cx="8229600" cy="4784725"/>
          </a:xfrm>
          <a:noFill/>
          <a:ln/>
        </p:spPr>
        <p:txBody>
          <a:bodyPr/>
          <a:lstStyle/>
          <a:p>
            <a:r>
              <a:rPr lang="it-IT" sz="2400"/>
              <a:t>il moto di un c.r. libero in generale è scomponibile nel moto di traslazione del baricentro e nel moto di rotazione intorno al baricentro – per un c.r. con un asse fisso è possibile solo il moto di rotazione</a:t>
            </a:r>
          </a:p>
        </p:txBody>
      </p:sp>
      <p:sp>
        <p:nvSpPr>
          <p:cNvPr id="390165" name="Text Box 21"/>
          <p:cNvSpPr txBox="1">
            <a:spLocks noChangeArrowheads="1"/>
          </p:cNvSpPr>
          <p:nvPr/>
        </p:nvSpPr>
        <p:spPr bwMode="auto">
          <a:xfrm>
            <a:off x="684213" y="5229225"/>
            <a:ext cx="45354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Caroline Kostner in pura</a:t>
            </a:r>
            <a:r>
              <a:rPr lang="it-IT">
                <a:solidFill>
                  <a:srgbClr val="CC3300"/>
                </a:solidFill>
              </a:rPr>
              <a:t> </a:t>
            </a:r>
            <a:r>
              <a:rPr lang="it-IT">
                <a:solidFill>
                  <a:srgbClr val="FF3300"/>
                </a:solidFill>
              </a:rPr>
              <a:t>traslazione</a:t>
            </a:r>
          </a:p>
          <a:p>
            <a:r>
              <a:rPr lang="it-IT"/>
              <a:t>e in </a:t>
            </a:r>
            <a:r>
              <a:rPr lang="it-IT">
                <a:solidFill>
                  <a:schemeClr val="accent2"/>
                </a:solidFill>
              </a:rPr>
              <a:t>rototraslazione</a:t>
            </a:r>
            <a:r>
              <a:rPr lang="it-IT"/>
              <a:t> (Campionati Europei, 2007)</a:t>
            </a:r>
          </a:p>
        </p:txBody>
      </p:sp>
      <p:sp>
        <p:nvSpPr>
          <p:cNvPr id="390166" name="Text Box 22"/>
          <p:cNvSpPr txBox="1">
            <a:spLocks noChangeArrowheads="1"/>
          </p:cNvSpPr>
          <p:nvPr/>
        </p:nvSpPr>
        <p:spPr bwMode="auto">
          <a:xfrm>
            <a:off x="3059113" y="3933825"/>
            <a:ext cx="18415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90167" name="Line 23"/>
          <p:cNvSpPr>
            <a:spLocks noChangeShapeType="1"/>
          </p:cNvSpPr>
          <p:nvPr/>
        </p:nvSpPr>
        <p:spPr bwMode="auto">
          <a:xfrm flipH="1">
            <a:off x="2339975" y="4365625"/>
            <a:ext cx="5762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68" name="Text Box 24"/>
          <p:cNvSpPr txBox="1">
            <a:spLocks noChangeArrowheads="1"/>
          </p:cNvSpPr>
          <p:nvPr/>
        </p:nvSpPr>
        <p:spPr bwMode="auto">
          <a:xfrm>
            <a:off x="2484438" y="4365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v</a:t>
            </a:r>
          </a:p>
        </p:txBody>
      </p:sp>
      <p:sp>
        <p:nvSpPr>
          <p:cNvPr id="390169" name="Freeform 25"/>
          <p:cNvSpPr>
            <a:spLocks/>
          </p:cNvSpPr>
          <p:nvPr/>
        </p:nvSpPr>
        <p:spPr bwMode="auto">
          <a:xfrm>
            <a:off x="4787900" y="4005263"/>
            <a:ext cx="422275" cy="296862"/>
          </a:xfrm>
          <a:custGeom>
            <a:avLst/>
            <a:gdLst>
              <a:gd name="T0" fmla="*/ 0 w 266"/>
              <a:gd name="T1" fmla="*/ 106 h 187"/>
              <a:gd name="T2" fmla="*/ 213 w 266"/>
              <a:gd name="T3" fmla="*/ 142 h 187"/>
              <a:gd name="T4" fmla="*/ 239 w 266"/>
              <a:gd name="T5" fmla="*/ 133 h 187"/>
              <a:gd name="T6" fmla="*/ 257 w 266"/>
              <a:gd name="T7" fmla="*/ 79 h 187"/>
              <a:gd name="T8" fmla="*/ 204 w 266"/>
              <a:gd name="T9" fmla="*/ 9 h 187"/>
              <a:gd name="T10" fmla="*/ 266 w 266"/>
              <a:gd name="T11" fmla="*/ 17 h 187"/>
              <a:gd name="T12" fmla="*/ 221 w 26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66" h="187">
                <a:moveTo>
                  <a:pt x="0" y="106"/>
                </a:moveTo>
                <a:cubicBezTo>
                  <a:pt x="54" y="187"/>
                  <a:pt x="92" y="148"/>
                  <a:pt x="213" y="142"/>
                </a:cubicBezTo>
                <a:cubicBezTo>
                  <a:pt x="222" y="139"/>
                  <a:pt x="234" y="141"/>
                  <a:pt x="239" y="133"/>
                </a:cubicBezTo>
                <a:cubicBezTo>
                  <a:pt x="250" y="117"/>
                  <a:pt x="257" y="79"/>
                  <a:pt x="257" y="79"/>
                </a:cubicBezTo>
                <a:cubicBezTo>
                  <a:pt x="247" y="40"/>
                  <a:pt x="244" y="21"/>
                  <a:pt x="204" y="9"/>
                </a:cubicBezTo>
                <a:cubicBezTo>
                  <a:pt x="157" y="77"/>
                  <a:pt x="236" y="27"/>
                  <a:pt x="266" y="17"/>
                </a:cubicBezTo>
                <a:cubicBezTo>
                  <a:pt x="233" y="7"/>
                  <a:pt x="247" y="13"/>
                  <a:pt x="221"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0" name="Line 26"/>
          <p:cNvSpPr>
            <a:spLocks noChangeShapeType="1"/>
          </p:cNvSpPr>
          <p:nvPr/>
        </p:nvSpPr>
        <p:spPr bwMode="auto">
          <a:xfrm flipV="1">
            <a:off x="4968875" y="3486150"/>
            <a:ext cx="0" cy="647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1" name="Text Box 27"/>
          <p:cNvSpPr txBox="1">
            <a:spLocks noChangeArrowheads="1"/>
          </p:cNvSpPr>
          <p:nvPr/>
        </p:nvSpPr>
        <p:spPr bwMode="auto">
          <a:xfrm>
            <a:off x="4932363" y="3213100"/>
            <a:ext cx="398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b="1">
                <a:solidFill>
                  <a:schemeClr val="accent2"/>
                </a:solidFill>
                <a:cs typeface="Arial" pitchFamily="34" charset="0"/>
              </a:rPr>
              <a:t>ω</a:t>
            </a:r>
          </a:p>
        </p:txBody>
      </p:sp>
      <p:pic>
        <p:nvPicPr>
          <p:cNvPr id="390172" name="Picture 28" descr="img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2997200"/>
            <a:ext cx="2952750" cy="2005013"/>
          </a:xfrm>
          <a:prstGeom prst="rect">
            <a:avLst/>
          </a:prstGeom>
          <a:noFill/>
          <a:extLst>
            <a:ext uri="{909E8E84-426E-40DD-AFC4-6F175D3DCCD1}">
              <a14:hiddenFill xmlns:a14="http://schemas.microsoft.com/office/drawing/2010/main">
                <a:solidFill>
                  <a:srgbClr val="FFFFFF"/>
                </a:solidFill>
              </a14:hiddenFill>
            </a:ext>
          </a:extLst>
        </p:spPr>
      </p:pic>
      <p:sp>
        <p:nvSpPr>
          <p:cNvPr id="390173" name="Text Box 29"/>
          <p:cNvSpPr txBox="1">
            <a:spLocks noChangeArrowheads="1"/>
          </p:cNvSpPr>
          <p:nvPr/>
        </p:nvSpPr>
        <p:spPr bwMode="auto">
          <a:xfrm>
            <a:off x="5435600" y="5229225"/>
            <a:ext cx="340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una giostra in pura </a:t>
            </a:r>
            <a:r>
              <a:rPr lang="it-IT">
                <a:solidFill>
                  <a:schemeClr val="accent2"/>
                </a:solidFill>
              </a:rPr>
              <a:t>rotazione</a:t>
            </a:r>
          </a:p>
          <a:p>
            <a:r>
              <a:rPr lang="it-IT"/>
              <a:t>attorno ad un asse fisso: </a:t>
            </a:r>
          </a:p>
          <a:p>
            <a:r>
              <a:rPr lang="it-IT"/>
              <a:t>stessa </a:t>
            </a:r>
            <a:r>
              <a:rPr lang="el-GR">
                <a:solidFill>
                  <a:schemeClr val="accent2"/>
                </a:solidFill>
                <a:cs typeface="Arial" pitchFamily="34" charset="0"/>
              </a:rPr>
              <a:t>ω</a:t>
            </a:r>
            <a:r>
              <a:rPr lang="it-IT">
                <a:cs typeface="Arial" pitchFamily="34" charset="0"/>
              </a:rPr>
              <a:t>, diversa v = </a:t>
            </a:r>
            <a:r>
              <a:rPr lang="el-GR">
                <a:cs typeface="Arial" pitchFamily="34" charset="0"/>
              </a:rPr>
              <a:t>ω</a:t>
            </a:r>
            <a:r>
              <a:rPr lang="it-IT">
                <a:cs typeface="Arial" pitchFamily="34" charset="0"/>
              </a:rPr>
              <a:t>r,</a:t>
            </a:r>
          </a:p>
          <a:p>
            <a:r>
              <a:rPr lang="it-IT">
                <a:cs typeface="Arial" pitchFamily="34" charset="0"/>
              </a:rPr>
              <a:t>diversa a</a:t>
            </a:r>
            <a:r>
              <a:rPr lang="it-IT" baseline="-25000">
                <a:cs typeface="Arial" pitchFamily="34" charset="0"/>
              </a:rPr>
              <a:t>c</a:t>
            </a:r>
            <a:r>
              <a:rPr lang="it-IT">
                <a:cs typeface="Arial" pitchFamily="34" charset="0"/>
              </a:rPr>
              <a:t> = </a:t>
            </a:r>
            <a:r>
              <a:rPr lang="el-GR">
                <a:cs typeface="Arial" pitchFamily="34" charset="0"/>
              </a:rPr>
              <a:t>ω</a:t>
            </a:r>
            <a:r>
              <a:rPr lang="it-IT" baseline="30000">
                <a:cs typeface="Arial" pitchFamily="34" charset="0"/>
              </a:rPr>
              <a:t>2</a:t>
            </a:r>
            <a:r>
              <a:rPr lang="it-IT">
                <a:cs typeface="Arial" pitchFamily="34" charset="0"/>
              </a:rPr>
              <a:t>r</a:t>
            </a:r>
            <a:endParaRPr lang="el-GR">
              <a:cs typeface="Arial" pitchFamily="34" charset="0"/>
            </a:endParaRPr>
          </a:p>
        </p:txBody>
      </p:sp>
      <p:pic>
        <p:nvPicPr>
          <p:cNvPr id="390174" name="Picture 30" descr="57973_euro07actck15_122_62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2767013"/>
            <a:ext cx="1195388" cy="2493962"/>
          </a:xfrm>
          <a:prstGeom prst="rect">
            <a:avLst/>
          </a:prstGeom>
          <a:noFill/>
          <a:extLst>
            <a:ext uri="{909E8E84-426E-40DD-AFC4-6F175D3DCCD1}">
              <a14:hiddenFill xmlns:a14="http://schemas.microsoft.com/office/drawing/2010/main">
                <a:solidFill>
                  <a:srgbClr val="FFFFFF"/>
                </a:solidFill>
              </a14:hiddenFill>
            </a:ext>
          </a:extLst>
        </p:spPr>
      </p:pic>
      <p:pic>
        <p:nvPicPr>
          <p:cNvPr id="390176" name="Picture 32" descr="A207023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767013"/>
            <a:ext cx="1652588" cy="2476500"/>
          </a:xfrm>
          <a:prstGeom prst="rect">
            <a:avLst/>
          </a:prstGeom>
          <a:noFill/>
          <a:extLst>
            <a:ext uri="{909E8E84-426E-40DD-AFC4-6F175D3DCCD1}">
              <a14:hiddenFill xmlns:a14="http://schemas.microsoft.com/office/drawing/2010/main">
                <a:solidFill>
                  <a:srgbClr val="FFFFFF"/>
                </a:solidFill>
              </a14:hiddenFill>
            </a:ext>
          </a:extLst>
        </p:spPr>
      </p:pic>
      <p:sp>
        <p:nvSpPr>
          <p:cNvPr id="390178" name="Line 34"/>
          <p:cNvSpPr>
            <a:spLocks noChangeShapeType="1"/>
          </p:cNvSpPr>
          <p:nvPr/>
        </p:nvSpPr>
        <p:spPr bwMode="auto">
          <a:xfrm>
            <a:off x="4787900" y="4437063"/>
            <a:ext cx="288925"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9" name="Text Box 35"/>
          <p:cNvSpPr txBox="1">
            <a:spLocks noChangeArrowheads="1"/>
          </p:cNvSpPr>
          <p:nvPr/>
        </p:nvSpPr>
        <p:spPr bwMode="auto">
          <a:xfrm>
            <a:off x="4787900" y="48688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chemeClr val="accent2"/>
                </a:solidFill>
              </a:rPr>
              <a:t>v</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1404DF20-93D0-457F-B92C-F15ACDC63080}" type="slidenum">
              <a:rPr lang="en-US"/>
              <a:pPr/>
              <a:t>82</a:t>
            </a:fld>
            <a:endParaRPr lang="en-US"/>
          </a:p>
        </p:txBody>
      </p:sp>
      <p:sp>
        <p:nvSpPr>
          <p:cNvPr id="320514" name="Rectangle 2"/>
          <p:cNvSpPr>
            <a:spLocks noGrp="1" noChangeArrowheads="1"/>
          </p:cNvSpPr>
          <p:nvPr>
            <p:ph type="title"/>
          </p:nvPr>
        </p:nvSpPr>
        <p:spPr/>
        <p:txBody>
          <a:bodyPr/>
          <a:lstStyle/>
          <a:p>
            <a:r>
              <a:rPr lang="it-IT" sz="2800"/>
              <a:t>Momento angolare e momento d’inerzia</a:t>
            </a:r>
          </a:p>
        </p:txBody>
      </p:sp>
      <p:sp>
        <p:nvSpPr>
          <p:cNvPr id="320515" name="Rectangle 3"/>
          <p:cNvSpPr>
            <a:spLocks noGrp="1" noChangeArrowheads="1"/>
          </p:cNvSpPr>
          <p:nvPr>
            <p:ph type="body" idx="1"/>
          </p:nvPr>
        </p:nvSpPr>
        <p:spPr>
          <a:xfrm>
            <a:off x="179388" y="1196975"/>
            <a:ext cx="8713787" cy="4784725"/>
          </a:xfrm>
        </p:spPr>
        <p:txBody>
          <a:bodyPr/>
          <a:lstStyle/>
          <a:p>
            <a:r>
              <a:rPr lang="it-IT" sz="2400"/>
              <a:t>p.m., si definisce momento angolare (o della q.d.m.) il vett. </a:t>
            </a:r>
          </a:p>
          <a:p>
            <a:pPr>
              <a:buFontTx/>
              <a:buNone/>
            </a:pPr>
            <a:r>
              <a:rPr lang="it-IT" sz="2400"/>
              <a:t>	</a:t>
            </a:r>
            <a:r>
              <a:rPr lang="it-IT" sz="2400" b="1">
                <a:ea typeface="Batang" pitchFamily="18" charset="-127"/>
              </a:rPr>
              <a:t>L</a:t>
            </a:r>
            <a:r>
              <a:rPr lang="it-IT" sz="2400"/>
              <a:t> = </a:t>
            </a:r>
            <a:r>
              <a:rPr lang="it-IT" sz="2400" b="1"/>
              <a:t>r</a:t>
            </a:r>
            <a:r>
              <a:rPr lang="it-IT" sz="2400"/>
              <a:t> </a:t>
            </a:r>
            <a:r>
              <a:rPr lang="it-IT" sz="2400" b="1">
                <a:sym typeface="Symbol" pitchFamily="18" charset="2"/>
              </a:rPr>
              <a:t></a:t>
            </a:r>
            <a:r>
              <a:rPr lang="it-IT" sz="2400">
                <a:sym typeface="Symbol" pitchFamily="18" charset="2"/>
              </a:rPr>
              <a:t> m</a:t>
            </a:r>
            <a:r>
              <a:rPr lang="it-IT" sz="2400" b="1">
                <a:sym typeface="Symbol" pitchFamily="18" charset="2"/>
              </a:rPr>
              <a:t>v </a:t>
            </a:r>
          </a:p>
          <a:p>
            <a:pPr>
              <a:buFontTx/>
              <a:buNone/>
            </a:pPr>
            <a:r>
              <a:rPr lang="it-IT" sz="2400" b="1">
                <a:sym typeface="Symbol" pitchFamily="18" charset="2"/>
              </a:rPr>
              <a:t>	</a:t>
            </a:r>
            <a:r>
              <a:rPr lang="it-IT" sz="2400">
                <a:sym typeface="Symbol" pitchFamily="18" charset="2"/>
              </a:rPr>
              <a:t>L = mvr = (mr</a:t>
            </a:r>
            <a:r>
              <a:rPr lang="it-IT" sz="2400" baseline="30000">
                <a:sym typeface="Symbol" pitchFamily="18" charset="2"/>
              </a:rPr>
              <a:t>2</a:t>
            </a:r>
            <a:r>
              <a:rPr lang="it-IT" sz="2400">
                <a:sym typeface="Symbol" pitchFamily="18" charset="2"/>
              </a:rPr>
              <a:t>)</a:t>
            </a:r>
            <a:r>
              <a:rPr lang="el-GR" sz="2400">
                <a:cs typeface="Arial" pitchFamily="34" charset="0"/>
                <a:sym typeface="Symbol" pitchFamily="18" charset="2"/>
              </a:rPr>
              <a:t>ω</a:t>
            </a:r>
            <a:r>
              <a:rPr lang="it-IT" sz="2400">
                <a:cs typeface="Arial" pitchFamily="34" charset="0"/>
                <a:sym typeface="Symbol" pitchFamily="18" charset="2"/>
              </a:rPr>
              <a:t> = </a:t>
            </a:r>
            <a:r>
              <a:rPr lang="it-IT" sz="2400">
                <a:sym typeface="Symbol" pitchFamily="18" charset="2"/>
              </a:rPr>
              <a:t>I</a:t>
            </a:r>
            <a:r>
              <a:rPr lang="el-GR" sz="2400">
                <a:cs typeface="Arial" pitchFamily="34" charset="0"/>
                <a:sym typeface="Symbol" pitchFamily="18" charset="2"/>
              </a:rPr>
              <a:t>ω</a:t>
            </a:r>
            <a:r>
              <a:rPr lang="it-IT" sz="2400">
                <a:cs typeface="Arial" pitchFamily="34" charset="0"/>
                <a:sym typeface="Symbol" pitchFamily="18" charset="2"/>
              </a:rPr>
              <a:t>        </a:t>
            </a:r>
            <a:r>
              <a:rPr lang="it-IT" sz="2000">
                <a:solidFill>
                  <a:srgbClr val="CC3300"/>
                </a:solidFill>
                <a:cs typeface="Arial" pitchFamily="34" charset="0"/>
                <a:sym typeface="Symbol" pitchFamily="18" charset="2"/>
              </a:rPr>
              <a:t>(poichè</a:t>
            </a:r>
            <a:r>
              <a:rPr lang="it-IT" sz="2000" b="1">
                <a:solidFill>
                  <a:srgbClr val="CC3300"/>
                </a:solidFill>
                <a:cs typeface="Arial" pitchFamily="34" charset="0"/>
                <a:sym typeface="Symbol" pitchFamily="18" charset="2"/>
              </a:rPr>
              <a:t> r </a:t>
            </a:r>
            <a:r>
              <a:rPr lang="it-IT" sz="2000">
                <a:solidFill>
                  <a:srgbClr val="CC3300"/>
                </a:solidFill>
                <a:cs typeface="Arial" pitchFamily="34" charset="0"/>
                <a:sym typeface="Symbol" pitchFamily="18" charset="2"/>
              </a:rPr>
              <a:t>e </a:t>
            </a:r>
            <a:r>
              <a:rPr lang="it-IT" sz="2000" b="1">
                <a:solidFill>
                  <a:srgbClr val="CC3300"/>
                </a:solidFill>
                <a:cs typeface="Arial" pitchFamily="34" charset="0"/>
                <a:sym typeface="Symbol" pitchFamily="18" charset="2"/>
              </a:rPr>
              <a:t>v</a:t>
            </a:r>
            <a:r>
              <a:rPr lang="it-IT" sz="2000">
                <a:solidFill>
                  <a:srgbClr val="CC3300"/>
                </a:solidFill>
                <a:cs typeface="Arial" pitchFamily="34" charset="0"/>
                <a:sym typeface="Symbol" pitchFamily="18" charset="2"/>
              </a:rPr>
              <a:t> sono ┴ nelle rotazioni)</a:t>
            </a:r>
          </a:p>
          <a:p>
            <a:pPr>
              <a:buFontTx/>
              <a:buNone/>
            </a:pPr>
            <a:r>
              <a:rPr lang="it-IT" sz="2000">
                <a:cs typeface="Arial" pitchFamily="34" charset="0"/>
                <a:sym typeface="Symbol" pitchFamily="18" charset="2"/>
              </a:rPr>
              <a:t>	</a:t>
            </a:r>
            <a:r>
              <a:rPr lang="it-IT" sz="2400">
                <a:cs typeface="Arial" pitchFamily="34" charset="0"/>
                <a:sym typeface="Symbol" pitchFamily="18" charset="2"/>
              </a:rPr>
              <a:t>il prodotto </a:t>
            </a:r>
            <a:r>
              <a:rPr lang="it-IT" sz="2400">
                <a:solidFill>
                  <a:srgbClr val="FF3300"/>
                </a:solidFill>
                <a:cs typeface="Arial" pitchFamily="34" charset="0"/>
                <a:sym typeface="Symbol" pitchFamily="18" charset="2"/>
              </a:rPr>
              <a:t>I = mr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a:t>
            </a:r>
            <a:r>
              <a:rPr lang="it-IT" sz="2400">
                <a:cs typeface="Arial" pitchFamily="34" charset="0"/>
                <a:sym typeface="Symbol" pitchFamily="18" charset="2"/>
              </a:rPr>
              <a:t>si chiama</a:t>
            </a:r>
            <a:r>
              <a:rPr lang="it-IT" sz="2400">
                <a:solidFill>
                  <a:srgbClr val="FF3300"/>
                </a:solidFill>
                <a:cs typeface="Arial" pitchFamily="34" charset="0"/>
                <a:sym typeface="Symbol" pitchFamily="18" charset="2"/>
              </a:rPr>
              <a:t> momento d’inerzia</a:t>
            </a:r>
            <a:r>
              <a:rPr lang="it-IT" sz="2400">
                <a:cs typeface="Arial" pitchFamily="34" charset="0"/>
                <a:sym typeface="Symbol" pitchFamily="18" charset="2"/>
              </a:rPr>
              <a:t> (scalare) e gioca per le rotazioni il ruolo giocato della massa per le traslazioni </a:t>
            </a:r>
          </a:p>
          <a:p>
            <a:r>
              <a:rPr lang="it-IT" sz="2400">
                <a:cs typeface="Arial" pitchFamily="34" charset="0"/>
                <a:sym typeface="Symbol" pitchFamily="18" charset="2"/>
              </a:rPr>
              <a:t>c.r. esteso scomposto in particelle m</a:t>
            </a:r>
            <a:r>
              <a:rPr lang="it-IT" sz="2400" baseline="-25000">
                <a:cs typeface="Arial" pitchFamily="34" charset="0"/>
                <a:sym typeface="Symbol" pitchFamily="18" charset="2"/>
              </a:rPr>
              <a:t>i</a:t>
            </a:r>
            <a:r>
              <a:rPr lang="it-IT" sz="2400">
                <a:cs typeface="Arial" pitchFamily="34" charset="0"/>
                <a:sym typeface="Symbol" pitchFamily="18" charset="2"/>
              </a:rPr>
              <a:t>, r</a:t>
            </a:r>
            <a:r>
              <a:rPr lang="it-IT" sz="2400" baseline="-25000">
                <a:cs typeface="Arial" pitchFamily="34" charset="0"/>
                <a:sym typeface="Symbol" pitchFamily="18" charset="2"/>
              </a:rPr>
              <a:t>i</a:t>
            </a:r>
            <a:r>
              <a:rPr lang="it-IT" sz="2400">
                <a:cs typeface="Arial" pitchFamily="34" charset="0"/>
                <a:sym typeface="Symbol" pitchFamily="18" charset="2"/>
              </a:rPr>
              <a:t>, v</a:t>
            </a:r>
            <a:r>
              <a:rPr lang="it-IT" sz="2400" baseline="-25000">
                <a:cs typeface="Arial" pitchFamily="34" charset="0"/>
                <a:sym typeface="Symbol" pitchFamily="18" charset="2"/>
              </a:rPr>
              <a:t>i</a:t>
            </a:r>
            <a:r>
              <a:rPr lang="it-IT" sz="2400">
                <a:cs typeface="Arial" pitchFamily="34" charset="0"/>
                <a:sym typeface="Symbol" pitchFamily="18" charset="2"/>
              </a:rPr>
              <a:t> – stesse </a:t>
            </a:r>
            <a:r>
              <a:rPr lang="el-GR" sz="2400">
                <a:cs typeface="Arial" pitchFamily="34" charset="0"/>
                <a:sym typeface="Symbol" pitchFamily="18" charset="2"/>
              </a:rPr>
              <a:t>ω</a:t>
            </a:r>
            <a:r>
              <a:rPr lang="it-IT" sz="2400">
                <a:cs typeface="Arial" pitchFamily="34" charset="0"/>
                <a:sym typeface="Symbol" pitchFamily="18" charset="2"/>
              </a:rPr>
              <a:t>, </a:t>
            </a:r>
            <a:r>
              <a:rPr lang="el-GR" sz="2400">
                <a:cs typeface="Arial" pitchFamily="34" charset="0"/>
                <a:sym typeface="Symbol" pitchFamily="18" charset="2"/>
              </a:rPr>
              <a:t>α</a:t>
            </a:r>
            <a:r>
              <a:rPr lang="it-IT" sz="2400">
                <a:cs typeface="Arial" pitchFamily="34" charset="0"/>
                <a:sym typeface="Symbol" pitchFamily="18" charset="2"/>
              </a:rPr>
              <a:t> </a:t>
            </a:r>
          </a:p>
          <a:p>
            <a:pPr>
              <a:buFontTx/>
              <a:buNone/>
            </a:pPr>
            <a:r>
              <a:rPr lang="it-IT" sz="2400">
                <a:cs typeface="Arial" pitchFamily="34" charset="0"/>
                <a:sym typeface="Symbol" pitchFamily="18" charset="2"/>
              </a:rPr>
              <a:t>	L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L</a:t>
            </a:r>
            <a:r>
              <a:rPr lang="it-IT" sz="2400" baseline="-25000">
                <a:cs typeface="Arial" pitchFamily="34" charset="0"/>
                <a:sym typeface="Symbol" pitchFamily="18" charset="2"/>
              </a:rPr>
              <a:t>i</a:t>
            </a:r>
            <a:r>
              <a:rPr lang="it-IT" sz="2400">
                <a:cs typeface="Arial" pitchFamily="34" charset="0"/>
                <a:sym typeface="Symbol" pitchFamily="18" charset="2"/>
              </a:rPr>
              <a:t>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el-GR" sz="2400">
                <a:cs typeface="Arial" pitchFamily="34" charset="0"/>
                <a:sym typeface="Symbol" pitchFamily="18" charset="2"/>
              </a:rPr>
              <a:t>ω</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I     </a:t>
            </a:r>
            <a:r>
              <a:rPr lang="it-IT" sz="2000">
                <a:solidFill>
                  <a:srgbClr val="CC3300"/>
                </a:solidFill>
                <a:cs typeface="Arial" pitchFamily="34" charset="0"/>
                <a:sym typeface="Symbol" pitchFamily="18" charset="2"/>
              </a:rPr>
              <a:t>(</a:t>
            </a:r>
            <a:r>
              <a:rPr lang="it-IT" sz="2000" b="1">
                <a:solidFill>
                  <a:srgbClr val="CC3300"/>
                </a:solidFill>
                <a:cs typeface="Arial" pitchFamily="34" charset="0"/>
                <a:sym typeface="Symbol" pitchFamily="18" charset="2"/>
              </a:rPr>
              <a:t>r</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e </a:t>
            </a:r>
            <a:r>
              <a:rPr lang="it-IT" sz="2000" b="1">
                <a:solidFill>
                  <a:srgbClr val="CC3300"/>
                </a:solidFill>
                <a:cs typeface="Arial" pitchFamily="34" charset="0"/>
                <a:sym typeface="Symbol" pitchFamily="18" charset="2"/>
              </a:rPr>
              <a:t>v</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perpendicolari)</a:t>
            </a:r>
          </a:p>
          <a:p>
            <a:pPr>
              <a:buFontTx/>
              <a:buNone/>
            </a:pPr>
            <a:r>
              <a:rPr lang="it-IT" sz="2400">
                <a:cs typeface="Arial" pitchFamily="34" charset="0"/>
                <a:sym typeface="Symbol" pitchFamily="18" charset="2"/>
              </a:rPr>
              <a:t>	</a:t>
            </a:r>
            <a:r>
              <a:rPr lang="it-IT" sz="2400">
                <a:solidFill>
                  <a:srgbClr val="FF3300"/>
                </a:solidFill>
                <a:cs typeface="Arial" pitchFamily="34" charset="0"/>
                <a:sym typeface="Symbol" pitchFamily="18" charset="2"/>
              </a:rPr>
              <a:t>I = </a:t>
            </a:r>
            <a:r>
              <a:rPr lang="el-GR" sz="2400">
                <a:solidFill>
                  <a:srgbClr val="FF3300"/>
                </a:solidFill>
                <a:cs typeface="Arial" pitchFamily="34" charset="0"/>
                <a:sym typeface="Symbol" pitchFamily="18" charset="2"/>
              </a:rPr>
              <a:t>Σ</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m</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r</a:t>
            </a:r>
            <a:r>
              <a:rPr lang="it-IT" sz="2400" baseline="-25000">
                <a:solidFill>
                  <a:srgbClr val="FF3300"/>
                </a:solidFill>
                <a:cs typeface="Arial" pitchFamily="34" charset="0"/>
                <a:sym typeface="Symbol" pitchFamily="18" charset="2"/>
              </a:rPr>
              <a:t>i</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 </a:t>
            </a:r>
            <a:r>
              <a:rPr lang="el-GR" sz="2400">
                <a:solidFill>
                  <a:srgbClr val="FF3300"/>
                </a:solidFill>
                <a:cs typeface="Arial" pitchFamily="34" charset="0"/>
                <a:sym typeface="Symbol" pitchFamily="18" charset="2"/>
              </a:rPr>
              <a:t>∫</a:t>
            </a:r>
            <a:r>
              <a:rPr lang="it-IT" sz="2400">
                <a:solidFill>
                  <a:srgbClr val="FF3300"/>
                </a:solidFill>
                <a:cs typeface="Arial" pitchFamily="34" charset="0"/>
                <a:sym typeface="Symbol" pitchFamily="18" charset="2"/>
              </a:rPr>
              <a:t>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dm      momento d’inerzia (scalare)</a:t>
            </a:r>
          </a:p>
          <a:p>
            <a:pPr>
              <a:buFontTx/>
              <a:buNone/>
            </a:pPr>
            <a:endParaRPr lang="el-GR" sz="2400">
              <a:solidFill>
                <a:srgbClr val="FF3300"/>
              </a:solidFill>
              <a:cs typeface="Arial" pitchFamily="34" charset="0"/>
              <a:sym typeface="Symbol" pitchFamily="18" charset="2"/>
            </a:endParaRPr>
          </a:p>
          <a:p>
            <a:pPr>
              <a:buFontTx/>
              <a:buNone/>
            </a:pPr>
            <a:r>
              <a:rPr lang="it-IT" sz="2400">
                <a:cs typeface="Arial" pitchFamily="34" charset="0"/>
                <a:sym typeface="Symbol" pitchFamily="18" charset="2"/>
              </a:rPr>
              <a:t>    ad es. anello di raggio r cost.    </a:t>
            </a:r>
            <a:r>
              <a:rPr lang="it-IT" sz="2400">
                <a:solidFill>
                  <a:srgbClr val="008000"/>
                </a:solidFill>
                <a:cs typeface="Arial" pitchFamily="34" charset="0"/>
                <a:sym typeface="Symbol" pitchFamily="18" charset="2"/>
              </a:rPr>
              <a:t>I = r</a:t>
            </a:r>
            <a:r>
              <a:rPr lang="it-IT" sz="2400" baseline="30000">
                <a:solidFill>
                  <a:srgbClr val="008000"/>
                </a:solidFill>
                <a:cs typeface="Arial" pitchFamily="34" charset="0"/>
                <a:sym typeface="Symbol" pitchFamily="18" charset="2"/>
              </a:rPr>
              <a:t>2</a:t>
            </a:r>
            <a:r>
              <a:rPr lang="el-GR" sz="2400">
                <a:solidFill>
                  <a:srgbClr val="008000"/>
                </a:solidFill>
                <a:cs typeface="Arial" pitchFamily="34" charset="0"/>
                <a:sym typeface="Symbol" pitchFamily="18" charset="2"/>
              </a:rPr>
              <a:t>∫</a:t>
            </a:r>
            <a:r>
              <a:rPr lang="it-IT" sz="2400">
                <a:solidFill>
                  <a:srgbClr val="008000"/>
                </a:solidFill>
                <a:cs typeface="Arial" pitchFamily="34" charset="0"/>
                <a:sym typeface="Symbol" pitchFamily="18" charset="2"/>
              </a:rPr>
              <a:t>dm = mr</a:t>
            </a:r>
            <a:r>
              <a:rPr lang="it-IT" sz="2400" baseline="30000">
                <a:solidFill>
                  <a:srgbClr val="008000"/>
                </a:solidFill>
                <a:cs typeface="Arial" pitchFamily="34" charset="0"/>
                <a:sym typeface="Symbol" pitchFamily="18" charset="2"/>
              </a:rPr>
              <a:t>2</a:t>
            </a:r>
            <a:endParaRPr lang="el-GR" sz="2400" baseline="30000">
              <a:solidFill>
                <a:srgbClr val="008000"/>
              </a:solidFill>
              <a:cs typeface="Arial" pitchFamily="34" charset="0"/>
              <a:sym typeface="Symbol" pitchFamily="18" charset="2"/>
            </a:endParaRPr>
          </a:p>
        </p:txBody>
      </p:sp>
      <p:sp>
        <p:nvSpPr>
          <p:cNvPr id="320516" name="Text Box 4"/>
          <p:cNvSpPr txBox="1">
            <a:spLocks noChangeArrowheads="1"/>
          </p:cNvSpPr>
          <p:nvPr/>
        </p:nvSpPr>
        <p:spPr bwMode="auto">
          <a:xfrm>
            <a:off x="539750" y="1700213"/>
            <a:ext cx="1609725"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7" name="Text Box 5"/>
          <p:cNvSpPr txBox="1">
            <a:spLocks noChangeArrowheads="1"/>
          </p:cNvSpPr>
          <p:nvPr/>
        </p:nvSpPr>
        <p:spPr bwMode="auto">
          <a:xfrm>
            <a:off x="539750" y="4581525"/>
            <a:ext cx="2484438" cy="4254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8" name="Oval 6"/>
          <p:cNvSpPr>
            <a:spLocks noChangeArrowheads="1"/>
          </p:cNvSpPr>
          <p:nvPr/>
        </p:nvSpPr>
        <p:spPr bwMode="auto">
          <a:xfrm rot="-2248000">
            <a:off x="7019925" y="5300663"/>
            <a:ext cx="1439863" cy="10588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19" name="Line 7"/>
          <p:cNvSpPr>
            <a:spLocks noChangeShapeType="1"/>
          </p:cNvSpPr>
          <p:nvPr/>
        </p:nvSpPr>
        <p:spPr bwMode="auto">
          <a:xfrm flipV="1">
            <a:off x="7740650" y="4868863"/>
            <a:ext cx="0" cy="180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1" name="Line 9"/>
          <p:cNvSpPr>
            <a:spLocks noChangeShapeType="1"/>
          </p:cNvSpPr>
          <p:nvPr/>
        </p:nvSpPr>
        <p:spPr bwMode="auto">
          <a:xfrm flipV="1">
            <a:off x="7740650" y="55165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Text Box 10"/>
          <p:cNvSpPr txBox="1">
            <a:spLocks noChangeArrowheads="1"/>
          </p:cNvSpPr>
          <p:nvPr/>
        </p:nvSpPr>
        <p:spPr bwMode="auto">
          <a:xfrm>
            <a:off x="7885113" y="5373688"/>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20523" name="Text Box 11"/>
          <p:cNvSpPr txBox="1">
            <a:spLocks noChangeArrowheads="1"/>
          </p:cNvSpPr>
          <p:nvPr/>
        </p:nvSpPr>
        <p:spPr bwMode="auto">
          <a:xfrm>
            <a:off x="7380288" y="5805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9007342E-51F9-4394-8788-D1E1EF47D408}" type="slidenum">
              <a:rPr lang="en-US"/>
              <a:pPr/>
              <a:t>83</a:t>
            </a:fld>
            <a:endParaRPr lang="en-US"/>
          </a:p>
        </p:txBody>
      </p:sp>
      <p:sp>
        <p:nvSpPr>
          <p:cNvPr id="392198" name="Rectangle 6"/>
          <p:cNvSpPr>
            <a:spLocks noGrp="1" noChangeArrowheads="1"/>
          </p:cNvSpPr>
          <p:nvPr>
            <p:ph type="title"/>
          </p:nvPr>
        </p:nvSpPr>
        <p:spPr>
          <a:xfrm>
            <a:off x="1547813" y="260350"/>
            <a:ext cx="7077075" cy="574675"/>
          </a:xfrm>
          <a:noFill/>
          <a:ln/>
        </p:spPr>
        <p:txBody>
          <a:bodyPr/>
          <a:lstStyle/>
          <a:p>
            <a:r>
              <a:rPr lang="it-IT" sz="2800"/>
              <a:t>Momento angolare e momento d’inerzia (2)</a:t>
            </a:r>
          </a:p>
        </p:txBody>
      </p:sp>
      <p:sp>
        <p:nvSpPr>
          <p:cNvPr id="392199" name="Text Box 7"/>
          <p:cNvSpPr txBox="1">
            <a:spLocks noGrp="1" noChangeArrowheads="1"/>
          </p:cNvSpPr>
          <p:nvPr>
            <p:ph type="body" idx="1"/>
          </p:nvPr>
        </p:nvSpPr>
        <p:spPr>
          <a:xfrm>
            <a:off x="468313" y="1341438"/>
            <a:ext cx="8229600" cy="4784725"/>
          </a:xfrm>
          <a:noFill/>
          <a:ln/>
          <a:extLst>
            <a:ext uri="{91240B29-F687-4F45-9708-019B960494DF}">
              <a14:hiddenLine xmlns:a14="http://schemas.microsoft.com/office/drawing/2010/main" w="28575" cap="flat" cmpd="sng" algn="ctr">
                <a:solidFill>
                  <a:schemeClr val="accent2"/>
                </a:solidFill>
                <a:prstDash val="solid"/>
                <a:miter lim="800000"/>
                <a:headEnd/>
                <a:tailEnd/>
              </a14:hiddenLine>
            </a:ext>
          </a:extLst>
        </p:spPr>
        <p:txBody>
          <a:bodyPr/>
          <a:lstStyle/>
          <a:p>
            <a:pPr>
              <a:buFontTx/>
              <a:buNone/>
            </a:pPr>
            <a:r>
              <a:rPr lang="it-IT" sz="2400">
                <a:solidFill>
                  <a:srgbClr val="CC3399"/>
                </a:solidFill>
              </a:rPr>
              <a:t>dimensioni e unità del momento angolare</a:t>
            </a:r>
          </a:p>
          <a:p>
            <a:r>
              <a:rPr lang="it-IT" sz="2400"/>
              <a:t>[Momento angolare] = [LQ] = [ML</a:t>
            </a:r>
            <a:r>
              <a:rPr lang="it-IT" sz="2400" baseline="30000"/>
              <a:t>2</a:t>
            </a:r>
            <a:r>
              <a:rPr lang="it-IT" sz="2400"/>
              <a:t>T</a:t>
            </a:r>
            <a:r>
              <a:rPr lang="it-IT" sz="2400" baseline="30000"/>
              <a:t>-1</a:t>
            </a:r>
            <a:r>
              <a:rPr lang="it-IT" sz="2400"/>
              <a:t>] </a:t>
            </a:r>
          </a:p>
          <a:p>
            <a:r>
              <a:rPr lang="it-IT" sz="2400"/>
              <a:t>unità SI:   1 kg m</a:t>
            </a:r>
            <a:r>
              <a:rPr lang="it-IT" sz="2400" baseline="30000"/>
              <a:t>2</a:t>
            </a:r>
            <a:r>
              <a:rPr lang="it-IT" sz="2400"/>
              <a:t> s</a:t>
            </a:r>
            <a:r>
              <a:rPr lang="it-IT" sz="2400" baseline="30000"/>
              <a:t>-1</a:t>
            </a:r>
            <a:r>
              <a:rPr lang="it-IT" sz="2400"/>
              <a:t> = 1 J∙s            </a:t>
            </a:r>
            <a:r>
              <a:rPr lang="it-IT" sz="2000">
                <a:solidFill>
                  <a:srgbClr val="CC3300"/>
                </a:solidFill>
              </a:rPr>
              <a:t>[joule (J) unità di energia</a:t>
            </a:r>
            <a:r>
              <a:rPr lang="it-IT" sz="2400">
                <a:solidFill>
                  <a:srgbClr val="CC3300"/>
                </a:solidFill>
              </a:rPr>
              <a:t>]</a:t>
            </a:r>
            <a:r>
              <a:rPr lang="it-IT" sz="2400"/>
              <a:t> </a:t>
            </a:r>
          </a:p>
          <a:p>
            <a:r>
              <a:rPr lang="it-IT" sz="2400"/>
              <a:t>    CGS:   1 g cm</a:t>
            </a:r>
            <a:r>
              <a:rPr lang="it-IT" sz="2400" baseline="30000"/>
              <a:t>2</a:t>
            </a:r>
            <a:r>
              <a:rPr lang="it-IT" sz="2400"/>
              <a:t> s</a:t>
            </a:r>
            <a:r>
              <a:rPr lang="it-IT" sz="2400" baseline="30000"/>
              <a:t>-1</a:t>
            </a:r>
            <a:r>
              <a:rPr lang="it-IT" sz="2400"/>
              <a:t> = 1 erg∙s =      </a:t>
            </a:r>
            <a:r>
              <a:rPr lang="it-IT" sz="2000">
                <a:solidFill>
                  <a:srgbClr val="CC3300"/>
                </a:solidFill>
              </a:rPr>
              <a:t>[erg unità di energia</a:t>
            </a:r>
            <a:r>
              <a:rPr lang="it-IT" sz="2400">
                <a:solidFill>
                  <a:srgbClr val="CC3300"/>
                </a:solidFill>
              </a:rPr>
              <a:t>]</a:t>
            </a:r>
            <a:r>
              <a:rPr lang="it-IT" sz="2400"/>
              <a:t> </a:t>
            </a:r>
          </a:p>
          <a:p>
            <a:r>
              <a:rPr lang="it-IT" sz="2400"/>
              <a:t>                = 10</a:t>
            </a:r>
            <a:r>
              <a:rPr lang="it-IT" sz="2400" baseline="30000"/>
              <a:t>-7</a:t>
            </a:r>
            <a:r>
              <a:rPr lang="it-IT" sz="2400"/>
              <a:t> J∙1s = 10</a:t>
            </a:r>
            <a:r>
              <a:rPr lang="it-IT" sz="2400" baseline="30000"/>
              <a:t>-7</a:t>
            </a:r>
            <a:r>
              <a:rPr lang="it-IT" sz="2400"/>
              <a:t> Js</a:t>
            </a:r>
          </a:p>
          <a:p>
            <a:pPr>
              <a:buFontTx/>
              <a:buNone/>
            </a:pPr>
            <a:r>
              <a:rPr lang="it-IT" sz="2400">
                <a:solidFill>
                  <a:srgbClr val="008000"/>
                </a:solidFill>
              </a:rPr>
              <a:t>dimensioni e unità del momento d’inerzia</a:t>
            </a:r>
          </a:p>
          <a:p>
            <a:r>
              <a:rPr lang="it-IT" sz="2400"/>
              <a:t>[I] = [ML</a:t>
            </a:r>
            <a:r>
              <a:rPr lang="it-IT" sz="2400" baseline="30000"/>
              <a:t>2</a:t>
            </a:r>
            <a:r>
              <a:rPr lang="it-IT" sz="2400"/>
              <a:t>]</a:t>
            </a:r>
          </a:p>
          <a:p>
            <a:r>
              <a:rPr lang="it-IT" sz="2400"/>
              <a:t>unità SI:    kg∙m</a:t>
            </a:r>
            <a:r>
              <a:rPr lang="it-IT" sz="2400" baseline="30000"/>
              <a:t>2</a:t>
            </a:r>
          </a:p>
          <a:p>
            <a:r>
              <a:rPr lang="it-IT" sz="2400"/>
              <a:t>    CGS:   1 g∙cm</a:t>
            </a:r>
            <a:r>
              <a:rPr lang="it-IT" sz="2400" baseline="30000"/>
              <a:t>2</a:t>
            </a:r>
            <a:r>
              <a:rPr lang="it-IT" sz="2400"/>
              <a:t> =</a:t>
            </a:r>
          </a:p>
          <a:p>
            <a:r>
              <a:rPr lang="it-IT" sz="2400"/>
              <a:t>                = 10</a:t>
            </a:r>
            <a:r>
              <a:rPr lang="it-IT" sz="2400" baseline="30000"/>
              <a:t>-3</a:t>
            </a:r>
            <a:r>
              <a:rPr lang="it-IT" sz="2400"/>
              <a:t> kg∙10</a:t>
            </a:r>
            <a:r>
              <a:rPr lang="it-IT" sz="2400" baseline="30000"/>
              <a:t>-4</a:t>
            </a:r>
            <a:r>
              <a:rPr lang="it-IT" sz="2400"/>
              <a:t> m</a:t>
            </a:r>
            <a:r>
              <a:rPr lang="it-IT" sz="2400" baseline="30000"/>
              <a:t>2</a:t>
            </a:r>
            <a:r>
              <a:rPr lang="it-IT" sz="2400"/>
              <a:t> = 10</a:t>
            </a:r>
            <a:r>
              <a:rPr lang="it-IT" sz="2400" baseline="30000"/>
              <a:t>-7</a:t>
            </a:r>
            <a:r>
              <a:rPr lang="it-IT" sz="2400"/>
              <a:t> kg m</a:t>
            </a:r>
            <a:r>
              <a:rPr lang="it-IT" sz="2400" baseline="30000"/>
              <a:t>2</a:t>
            </a:r>
          </a:p>
          <a:p>
            <a:pPr>
              <a:buFontTx/>
              <a:buNone/>
            </a:pPr>
            <a:endParaRPr lang="it-IT" sz="2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 mar 2011</a:t>
            </a:r>
            <a:endParaRPr lang="en-US"/>
          </a:p>
        </p:txBody>
      </p:sp>
      <p:sp>
        <p:nvSpPr>
          <p:cNvPr id="20" name="Slide Number Placeholder 5"/>
          <p:cNvSpPr>
            <a:spLocks noGrp="1"/>
          </p:cNvSpPr>
          <p:nvPr>
            <p:ph type="sldNum" sz="quarter" idx="12"/>
          </p:nvPr>
        </p:nvSpPr>
        <p:spPr/>
        <p:txBody>
          <a:bodyPr/>
          <a:lstStyle/>
          <a:p>
            <a:fld id="{971B6831-C348-4821-AF0F-9E68EED63EC0}" type="slidenum">
              <a:rPr lang="en-US"/>
              <a:pPr/>
              <a:t>84</a:t>
            </a:fld>
            <a:endParaRPr lang="en-US"/>
          </a:p>
        </p:txBody>
      </p:sp>
      <p:sp>
        <p:nvSpPr>
          <p:cNvPr id="318466" name="Rectangle 2"/>
          <p:cNvSpPr>
            <a:spLocks noGrp="1" noChangeArrowheads="1"/>
          </p:cNvSpPr>
          <p:nvPr>
            <p:ph type="title"/>
          </p:nvPr>
        </p:nvSpPr>
        <p:spPr/>
        <p:txBody>
          <a:bodyPr/>
          <a:lstStyle/>
          <a:p>
            <a:r>
              <a:rPr lang="it-IT" sz="2800"/>
              <a:t>Rotazioni: p.m. rispetto ad asse fisso  </a:t>
            </a:r>
            <a:r>
              <a:rPr lang="it-IT" sz="2400"/>
              <a:t>(moto circolare generico)</a:t>
            </a:r>
          </a:p>
        </p:txBody>
      </p:sp>
      <p:sp>
        <p:nvSpPr>
          <p:cNvPr id="318467" name="Rectangle 3"/>
          <p:cNvSpPr>
            <a:spLocks noGrp="1" noChangeArrowheads="1"/>
          </p:cNvSpPr>
          <p:nvPr>
            <p:ph type="body" idx="1"/>
          </p:nvPr>
        </p:nvSpPr>
        <p:spPr>
          <a:xfrm>
            <a:off x="323850" y="1196975"/>
            <a:ext cx="8569325" cy="4929188"/>
          </a:xfrm>
        </p:spPr>
        <p:txBody>
          <a:bodyPr/>
          <a:lstStyle/>
          <a:p>
            <a:r>
              <a:rPr lang="it-IT" sz="2400"/>
              <a:t>circonferenza di raggio r, fisso, costante  </a:t>
            </a:r>
          </a:p>
          <a:p>
            <a:r>
              <a:rPr lang="it-IT" sz="2400"/>
              <a:t>quando P si muove lungo la circonferenza varia </a:t>
            </a:r>
            <a:r>
              <a:rPr lang="el-GR" sz="2400">
                <a:cs typeface="Arial" pitchFamily="34" charset="0"/>
              </a:rPr>
              <a:t>θ</a:t>
            </a:r>
            <a:r>
              <a:rPr lang="it-IT" sz="2400">
                <a:cs typeface="Arial" pitchFamily="34" charset="0"/>
              </a:rPr>
              <a:t> = </a:t>
            </a:r>
            <a:r>
              <a:rPr lang="el-GR" sz="2400">
                <a:cs typeface="Arial" pitchFamily="34" charset="0"/>
              </a:rPr>
              <a:t>θ</a:t>
            </a:r>
            <a:r>
              <a:rPr lang="it-IT" sz="2400">
                <a:cs typeface="Arial" pitchFamily="34" charset="0"/>
              </a:rPr>
              <a:t>(t) </a:t>
            </a:r>
            <a:r>
              <a:rPr lang="it-IT" sz="2400">
                <a:solidFill>
                  <a:srgbClr val="FF3300"/>
                </a:solidFill>
                <a:cs typeface="Arial" pitchFamily="34" charset="0"/>
              </a:rPr>
              <a:t>rad.!</a:t>
            </a:r>
            <a:r>
              <a:rPr lang="it-IT" sz="2400">
                <a:cs typeface="Arial" pitchFamily="34" charset="0"/>
              </a:rPr>
              <a:t> – (p.m. oppure disco, cilindro scomposti in particelle)</a:t>
            </a:r>
          </a:p>
          <a:p>
            <a:r>
              <a:rPr lang="el-GR" sz="2400">
                <a:cs typeface="Arial" pitchFamily="34" charset="0"/>
              </a:rPr>
              <a:t>Δ</a:t>
            </a:r>
            <a:r>
              <a:rPr lang="it-IT" sz="2400">
                <a:cs typeface="Arial" pitchFamily="34" charset="0"/>
              </a:rPr>
              <a:t>s = r</a:t>
            </a:r>
            <a:r>
              <a:rPr lang="el-GR" sz="2400">
                <a:cs typeface="Arial" pitchFamily="34" charset="0"/>
              </a:rPr>
              <a:t>Δθ</a:t>
            </a:r>
            <a:r>
              <a:rPr lang="it-IT" sz="2400">
                <a:cs typeface="Arial" pitchFamily="34" charset="0"/>
              </a:rPr>
              <a:t>                                OP = r</a:t>
            </a:r>
          </a:p>
          <a:p>
            <a:r>
              <a:rPr lang="it-IT" sz="2400">
                <a:solidFill>
                  <a:srgbClr val="CC3300"/>
                </a:solidFill>
                <a:cs typeface="Arial" pitchFamily="34" charset="0"/>
              </a:rPr>
              <a:t>v = </a:t>
            </a:r>
            <a:r>
              <a:rPr lang="el-GR" sz="2400">
                <a:solidFill>
                  <a:srgbClr val="CC3300"/>
                </a:solidFill>
                <a:cs typeface="Arial" pitchFamily="34" charset="0"/>
              </a:rPr>
              <a:t>Δ</a:t>
            </a:r>
            <a:r>
              <a:rPr lang="it-IT" sz="2400">
                <a:solidFill>
                  <a:srgbClr val="CC3300"/>
                </a:solidFill>
                <a:cs typeface="Arial" pitchFamily="34" charset="0"/>
              </a:rPr>
              <a:t>s/</a:t>
            </a:r>
            <a:r>
              <a:rPr lang="el-GR" sz="2400">
                <a:solidFill>
                  <a:srgbClr val="CC3300"/>
                </a:solidFill>
                <a:cs typeface="Arial" pitchFamily="34" charset="0"/>
              </a:rPr>
              <a:t>Δ</a:t>
            </a:r>
            <a:r>
              <a:rPr lang="it-IT" sz="2400">
                <a:solidFill>
                  <a:srgbClr val="CC3300"/>
                </a:solidFill>
                <a:cs typeface="Arial" pitchFamily="34" charset="0"/>
              </a:rPr>
              <a:t>t = r</a:t>
            </a:r>
            <a:r>
              <a:rPr lang="el-GR" sz="2400">
                <a:solidFill>
                  <a:srgbClr val="CC3300"/>
                </a:solidFill>
                <a:cs typeface="Arial" pitchFamily="34" charset="0"/>
              </a:rPr>
              <a:t>Δθ</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r</a:t>
            </a:r>
            <a:r>
              <a:rPr lang="el-GR" sz="2400">
                <a:solidFill>
                  <a:srgbClr val="CC3300"/>
                </a:solidFill>
                <a:cs typeface="Arial" pitchFamily="34" charset="0"/>
              </a:rPr>
              <a:t>ω</a:t>
            </a:r>
            <a:endParaRPr lang="it-IT" sz="2400">
              <a:solidFill>
                <a:srgbClr val="CC3300"/>
              </a:solidFill>
              <a:cs typeface="Arial" pitchFamily="34" charset="0"/>
            </a:endParaRPr>
          </a:p>
          <a:p>
            <a:r>
              <a:rPr lang="it-IT" sz="2400">
                <a:solidFill>
                  <a:srgbClr val="008000"/>
                </a:solidFill>
                <a:cs typeface="Arial" pitchFamily="34" charset="0"/>
              </a:rPr>
              <a:t>a</a:t>
            </a:r>
            <a:r>
              <a:rPr lang="it-IT" sz="2400" baseline="-25000">
                <a:solidFill>
                  <a:srgbClr val="008000"/>
                </a:solidFill>
                <a:cs typeface="Arial" pitchFamily="34" charset="0"/>
              </a:rPr>
              <a:t>t</a:t>
            </a:r>
            <a:r>
              <a:rPr lang="it-IT" sz="2400">
                <a:solidFill>
                  <a:srgbClr val="008000"/>
                </a:solidFill>
                <a:cs typeface="Arial" pitchFamily="34" charset="0"/>
              </a:rPr>
              <a:t> = </a:t>
            </a:r>
            <a:r>
              <a:rPr lang="el-GR" sz="2400">
                <a:solidFill>
                  <a:srgbClr val="008000"/>
                </a:solidFill>
                <a:cs typeface="Arial" pitchFamily="34" charset="0"/>
              </a:rPr>
              <a:t>Δ</a:t>
            </a:r>
            <a:r>
              <a:rPr lang="it-IT" sz="2400">
                <a:solidFill>
                  <a:srgbClr val="008000"/>
                </a:solidFill>
                <a:cs typeface="Arial" pitchFamily="34" charset="0"/>
              </a:rPr>
              <a:t>v/</a:t>
            </a:r>
            <a:r>
              <a:rPr lang="el-GR" sz="2400">
                <a:solidFill>
                  <a:srgbClr val="008000"/>
                </a:solidFill>
                <a:cs typeface="Arial" pitchFamily="34" charset="0"/>
              </a:rPr>
              <a:t>Δ</a:t>
            </a:r>
            <a:r>
              <a:rPr lang="it-IT" sz="2400">
                <a:solidFill>
                  <a:srgbClr val="008000"/>
                </a:solidFill>
                <a:cs typeface="Arial" pitchFamily="34" charset="0"/>
              </a:rPr>
              <a:t>t = r</a:t>
            </a:r>
            <a:r>
              <a:rPr lang="el-GR" sz="2400">
                <a:solidFill>
                  <a:srgbClr val="008000"/>
                </a:solidFill>
                <a:cs typeface="Arial" pitchFamily="34" charset="0"/>
              </a:rPr>
              <a:t>Δω</a:t>
            </a:r>
            <a:r>
              <a:rPr lang="it-IT" sz="2400">
                <a:solidFill>
                  <a:srgbClr val="008000"/>
                </a:solidFill>
                <a:cs typeface="Arial" pitchFamily="34" charset="0"/>
              </a:rPr>
              <a:t>/</a:t>
            </a:r>
            <a:r>
              <a:rPr lang="el-GR" sz="2400">
                <a:solidFill>
                  <a:srgbClr val="008000"/>
                </a:solidFill>
                <a:cs typeface="Arial" pitchFamily="34" charset="0"/>
              </a:rPr>
              <a:t>Δ</a:t>
            </a:r>
            <a:r>
              <a:rPr lang="it-IT" sz="2400">
                <a:solidFill>
                  <a:srgbClr val="008000"/>
                </a:solidFill>
                <a:cs typeface="Arial" pitchFamily="34" charset="0"/>
              </a:rPr>
              <a:t>t = r</a:t>
            </a:r>
            <a:r>
              <a:rPr lang="el-GR" sz="2400">
                <a:solidFill>
                  <a:srgbClr val="008000"/>
                </a:solidFill>
                <a:cs typeface="Arial" pitchFamily="34" charset="0"/>
              </a:rPr>
              <a:t>α</a:t>
            </a:r>
            <a:r>
              <a:rPr lang="it-IT" sz="2400">
                <a:cs typeface="Arial" pitchFamily="34" charset="0"/>
              </a:rPr>
              <a:t> </a:t>
            </a:r>
          </a:p>
          <a:p>
            <a:r>
              <a:rPr lang="it-IT" sz="2400">
                <a:solidFill>
                  <a:srgbClr val="CC3399"/>
                </a:solidFill>
                <a:cs typeface="Arial" pitchFamily="34" charset="0"/>
              </a:rPr>
              <a:t>a</a:t>
            </a:r>
            <a:r>
              <a:rPr lang="it-IT" sz="2400" baseline="-25000">
                <a:solidFill>
                  <a:srgbClr val="CC3399"/>
                </a:solidFill>
                <a:cs typeface="Arial" pitchFamily="34" charset="0"/>
              </a:rPr>
              <a:t>c</a:t>
            </a:r>
            <a:r>
              <a:rPr lang="it-IT" sz="2400">
                <a:solidFill>
                  <a:srgbClr val="CC3399"/>
                </a:solidFill>
                <a:cs typeface="Arial" pitchFamily="34" charset="0"/>
              </a:rPr>
              <a:t> = v</a:t>
            </a:r>
            <a:r>
              <a:rPr lang="it-IT" sz="2400" baseline="30000">
                <a:solidFill>
                  <a:srgbClr val="CC3399"/>
                </a:solidFill>
                <a:cs typeface="Arial" pitchFamily="34" charset="0"/>
              </a:rPr>
              <a:t>2</a:t>
            </a:r>
            <a:r>
              <a:rPr lang="it-IT" sz="2400">
                <a:solidFill>
                  <a:srgbClr val="CC3399"/>
                </a:solidFill>
                <a:cs typeface="Arial" pitchFamily="34" charset="0"/>
              </a:rPr>
              <a:t>/r = </a:t>
            </a:r>
            <a:r>
              <a:rPr lang="el-GR" sz="2400">
                <a:solidFill>
                  <a:srgbClr val="CC3399"/>
                </a:solidFill>
                <a:cs typeface="Arial" pitchFamily="34" charset="0"/>
              </a:rPr>
              <a:t>ω</a:t>
            </a:r>
            <a:r>
              <a:rPr lang="it-IT" sz="2400" baseline="30000">
                <a:solidFill>
                  <a:srgbClr val="CC3399"/>
                </a:solidFill>
                <a:cs typeface="Arial" pitchFamily="34" charset="0"/>
              </a:rPr>
              <a:t>2</a:t>
            </a:r>
            <a:r>
              <a:rPr lang="it-IT" sz="2400">
                <a:solidFill>
                  <a:srgbClr val="CC3399"/>
                </a:solidFill>
                <a:cs typeface="Arial" pitchFamily="34" charset="0"/>
              </a:rPr>
              <a:t>r</a:t>
            </a:r>
          </a:p>
          <a:p>
            <a:endParaRPr lang="it-IT" sz="2400">
              <a:solidFill>
                <a:srgbClr val="CC3399"/>
              </a:solidFill>
              <a:cs typeface="Arial" pitchFamily="34" charset="0"/>
            </a:endParaRPr>
          </a:p>
          <a:p>
            <a:r>
              <a:rPr lang="it-IT" sz="2400">
                <a:cs typeface="Arial" pitchFamily="34" charset="0"/>
              </a:rPr>
              <a:t>se </a:t>
            </a:r>
            <a:r>
              <a:rPr lang="el-GR" sz="2400">
                <a:cs typeface="Arial" pitchFamily="34" charset="0"/>
              </a:rPr>
              <a:t>α</a:t>
            </a:r>
            <a:r>
              <a:rPr lang="it-IT" sz="2400">
                <a:cs typeface="Arial" pitchFamily="34" charset="0"/>
              </a:rPr>
              <a:t> = cost si può ricavare</a:t>
            </a:r>
          </a:p>
          <a:p>
            <a:pPr>
              <a:buFontTx/>
              <a:buNone/>
            </a:pPr>
            <a:r>
              <a:rPr lang="it-IT" sz="2400">
                <a:cs typeface="Arial" pitchFamily="34" charset="0"/>
              </a:rPr>
              <a:t>	</a:t>
            </a:r>
            <a:r>
              <a:rPr lang="el-GR" sz="2400">
                <a:solidFill>
                  <a:srgbClr val="FF3300"/>
                </a:solidFill>
                <a:cs typeface="Arial" pitchFamily="34" charset="0"/>
              </a:rPr>
              <a:t>ω</a:t>
            </a:r>
            <a:r>
              <a:rPr lang="it-IT" sz="2400" baseline="30000">
                <a:solidFill>
                  <a:srgbClr val="FF3300"/>
                </a:solidFill>
                <a:cs typeface="Arial" pitchFamily="34" charset="0"/>
              </a:rPr>
              <a:t>2</a:t>
            </a:r>
            <a:r>
              <a:rPr lang="it-IT" sz="2400">
                <a:solidFill>
                  <a:srgbClr val="FF3300"/>
                </a:solidFill>
                <a:cs typeface="Arial" pitchFamily="34" charset="0"/>
              </a:rPr>
              <a:t> – </a:t>
            </a:r>
            <a:r>
              <a:rPr lang="el-GR" sz="2400">
                <a:solidFill>
                  <a:srgbClr val="FF3300"/>
                </a:solidFill>
                <a:cs typeface="Arial" pitchFamily="34" charset="0"/>
              </a:rPr>
              <a:t>ω</a:t>
            </a:r>
            <a:r>
              <a:rPr lang="it-IT" sz="2400" baseline="-25000">
                <a:solidFill>
                  <a:srgbClr val="FF3300"/>
                </a:solidFill>
                <a:cs typeface="Arial" pitchFamily="34" charset="0"/>
              </a:rPr>
              <a:t>0</a:t>
            </a:r>
            <a:r>
              <a:rPr lang="it-IT" sz="2400" baseline="30000">
                <a:solidFill>
                  <a:srgbClr val="FF3300"/>
                </a:solidFill>
                <a:cs typeface="Arial" pitchFamily="34" charset="0"/>
              </a:rPr>
              <a:t>2</a:t>
            </a:r>
            <a:r>
              <a:rPr lang="it-IT" sz="2400">
                <a:solidFill>
                  <a:srgbClr val="FF3300"/>
                </a:solidFill>
                <a:cs typeface="Arial" pitchFamily="34" charset="0"/>
              </a:rPr>
              <a:t> = 2α(</a:t>
            </a:r>
            <a:r>
              <a:rPr lang="el-GR" sz="2400">
                <a:solidFill>
                  <a:srgbClr val="FF3300"/>
                </a:solidFill>
                <a:cs typeface="Arial" pitchFamily="34" charset="0"/>
              </a:rPr>
              <a:t>θ</a:t>
            </a:r>
            <a:r>
              <a:rPr lang="it-IT" sz="2400">
                <a:solidFill>
                  <a:srgbClr val="FF3300"/>
                </a:solidFill>
                <a:cs typeface="Arial" pitchFamily="34" charset="0"/>
              </a:rPr>
              <a:t> – </a:t>
            </a:r>
            <a:r>
              <a:rPr lang="el-GR" sz="2400">
                <a:solidFill>
                  <a:srgbClr val="FF3300"/>
                </a:solidFill>
                <a:cs typeface="Arial" pitchFamily="34" charset="0"/>
              </a:rPr>
              <a:t>θ</a:t>
            </a:r>
            <a:r>
              <a:rPr lang="it-IT" sz="2400" baseline="-25000">
                <a:solidFill>
                  <a:srgbClr val="FF3300"/>
                </a:solidFill>
                <a:cs typeface="Arial" pitchFamily="34" charset="0"/>
              </a:rPr>
              <a:t>0</a:t>
            </a:r>
            <a:r>
              <a:rPr lang="it-IT" sz="2400">
                <a:solidFill>
                  <a:srgbClr val="FF3300"/>
                </a:solidFill>
                <a:cs typeface="Arial" pitchFamily="34" charset="0"/>
              </a:rPr>
              <a:t>)</a:t>
            </a:r>
          </a:p>
          <a:p>
            <a:pPr>
              <a:buFontTx/>
              <a:buNone/>
            </a:pPr>
            <a:r>
              <a:rPr lang="it-IT" sz="2400">
                <a:cs typeface="Arial" pitchFamily="34" charset="0"/>
              </a:rPr>
              <a:t>    cf. v</a:t>
            </a:r>
            <a:r>
              <a:rPr lang="it-IT" sz="2400" baseline="30000">
                <a:cs typeface="Arial" pitchFamily="34" charset="0"/>
              </a:rPr>
              <a:t>2</a:t>
            </a:r>
            <a:r>
              <a:rPr lang="it-IT" sz="2400">
                <a:cs typeface="Arial" pitchFamily="34" charset="0"/>
              </a:rPr>
              <a:t> –v</a:t>
            </a:r>
            <a:r>
              <a:rPr lang="it-IT" sz="2400" baseline="-25000">
                <a:cs typeface="Arial" pitchFamily="34" charset="0"/>
              </a:rPr>
              <a:t>0</a:t>
            </a:r>
            <a:r>
              <a:rPr lang="it-IT" sz="2400" baseline="30000">
                <a:cs typeface="Arial" pitchFamily="34" charset="0"/>
              </a:rPr>
              <a:t>2</a:t>
            </a:r>
            <a:r>
              <a:rPr lang="it-IT" sz="2400">
                <a:cs typeface="Arial" pitchFamily="34" charset="0"/>
              </a:rPr>
              <a:t> = 2a(x –x</a:t>
            </a:r>
            <a:r>
              <a:rPr lang="it-IT" sz="2400" baseline="-25000">
                <a:cs typeface="Arial" pitchFamily="34" charset="0"/>
              </a:rPr>
              <a:t>0</a:t>
            </a:r>
            <a:r>
              <a:rPr lang="it-IT" sz="2400">
                <a:cs typeface="Arial" pitchFamily="34" charset="0"/>
              </a:rPr>
              <a:t>)     </a:t>
            </a:r>
            <a:r>
              <a:rPr lang="it-IT" sz="2400">
                <a:solidFill>
                  <a:srgbClr val="CC3300"/>
                </a:solidFill>
                <a:cs typeface="Arial" pitchFamily="34" charset="0"/>
              </a:rPr>
              <a:t>[vedi p. 19]</a:t>
            </a:r>
            <a:endParaRPr lang="el-GR" sz="2400">
              <a:solidFill>
                <a:srgbClr val="CC3300"/>
              </a:solidFill>
              <a:cs typeface="Arial" pitchFamily="34" charset="0"/>
            </a:endParaRPr>
          </a:p>
        </p:txBody>
      </p:sp>
      <p:sp>
        <p:nvSpPr>
          <p:cNvPr id="318469" name="Oval 5"/>
          <p:cNvSpPr>
            <a:spLocks noChangeArrowheads="1"/>
          </p:cNvSpPr>
          <p:nvPr/>
        </p:nvSpPr>
        <p:spPr bwMode="auto">
          <a:xfrm>
            <a:off x="5580063" y="3141663"/>
            <a:ext cx="2663825" cy="2447925"/>
          </a:xfrm>
          <a:prstGeom prst="ellipse">
            <a:avLst/>
          </a:prstGeom>
          <a:noFill/>
          <a:ln w="28575"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0" name="Text Box 6"/>
          <p:cNvSpPr txBox="1">
            <a:spLocks noChangeArrowheads="1"/>
          </p:cNvSpPr>
          <p:nvPr/>
        </p:nvSpPr>
        <p:spPr bwMode="auto">
          <a:xfrm>
            <a:off x="6732588" y="38608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a:p>
            <a:r>
              <a:rPr lang="it-IT">
                <a:cs typeface="Arial" pitchFamily="34" charset="0"/>
              </a:rPr>
              <a:t>●</a:t>
            </a:r>
          </a:p>
        </p:txBody>
      </p:sp>
      <p:sp>
        <p:nvSpPr>
          <p:cNvPr id="318471" name="Line 7"/>
          <p:cNvSpPr>
            <a:spLocks noChangeShapeType="1"/>
          </p:cNvSpPr>
          <p:nvPr/>
        </p:nvSpPr>
        <p:spPr bwMode="auto">
          <a:xfrm flipV="1">
            <a:off x="6948488" y="40052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2" name="Text Box 8"/>
          <p:cNvSpPr txBox="1">
            <a:spLocks noChangeArrowheads="1"/>
          </p:cNvSpPr>
          <p:nvPr/>
        </p:nvSpPr>
        <p:spPr bwMode="auto">
          <a:xfrm>
            <a:off x="8027988" y="3500438"/>
            <a:ext cx="35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a:p>
            <a:r>
              <a:rPr lang="it-IT">
                <a:cs typeface="Arial" pitchFamily="34" charset="0"/>
              </a:rPr>
              <a:t>●</a:t>
            </a:r>
          </a:p>
        </p:txBody>
      </p:sp>
      <p:sp>
        <p:nvSpPr>
          <p:cNvPr id="318473" name="Line 9"/>
          <p:cNvSpPr>
            <a:spLocks noChangeShapeType="1"/>
          </p:cNvSpPr>
          <p:nvPr/>
        </p:nvSpPr>
        <p:spPr bwMode="auto">
          <a:xfrm flipV="1">
            <a:off x="6877050" y="3284538"/>
            <a:ext cx="64770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4" name="Freeform 10"/>
          <p:cNvSpPr>
            <a:spLocks/>
          </p:cNvSpPr>
          <p:nvPr/>
        </p:nvSpPr>
        <p:spPr bwMode="auto">
          <a:xfrm>
            <a:off x="7019925" y="4076700"/>
            <a:ext cx="215900" cy="215900"/>
          </a:xfrm>
          <a:custGeom>
            <a:avLst/>
            <a:gdLst>
              <a:gd name="T0" fmla="*/ 0 w 88"/>
              <a:gd name="T1" fmla="*/ 0 h 53"/>
              <a:gd name="T2" fmla="*/ 53 w 88"/>
              <a:gd name="T3" fmla="*/ 18 h 53"/>
              <a:gd name="T4" fmla="*/ 71 w 88"/>
              <a:gd name="T5" fmla="*/ 45 h 53"/>
              <a:gd name="T6" fmla="*/ 88 w 88"/>
              <a:gd name="T7" fmla="*/ 53 h 53"/>
            </a:gdLst>
            <a:ahLst/>
            <a:cxnLst>
              <a:cxn ang="0">
                <a:pos x="T0" y="T1"/>
              </a:cxn>
              <a:cxn ang="0">
                <a:pos x="T2" y="T3"/>
              </a:cxn>
              <a:cxn ang="0">
                <a:pos x="T4" y="T5"/>
              </a:cxn>
              <a:cxn ang="0">
                <a:pos x="T6" y="T7"/>
              </a:cxn>
            </a:cxnLst>
            <a:rect l="0" t="0" r="r" b="b"/>
            <a:pathLst>
              <a:path w="88" h="53">
                <a:moveTo>
                  <a:pt x="0" y="0"/>
                </a:moveTo>
                <a:cubicBezTo>
                  <a:pt x="18" y="6"/>
                  <a:pt x="35" y="12"/>
                  <a:pt x="53" y="18"/>
                </a:cubicBezTo>
                <a:cubicBezTo>
                  <a:pt x="63" y="21"/>
                  <a:pt x="63" y="37"/>
                  <a:pt x="71" y="45"/>
                </a:cubicBezTo>
                <a:cubicBezTo>
                  <a:pt x="75" y="49"/>
                  <a:pt x="82" y="50"/>
                  <a:pt x="88" y="53"/>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5" name="Text Box 11"/>
          <p:cNvSpPr txBox="1">
            <a:spLocks noChangeArrowheads="1"/>
          </p:cNvSpPr>
          <p:nvPr/>
        </p:nvSpPr>
        <p:spPr bwMode="auto">
          <a:xfrm>
            <a:off x="7072313" y="435927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Δθ</a:t>
            </a:r>
          </a:p>
        </p:txBody>
      </p:sp>
      <p:sp>
        <p:nvSpPr>
          <p:cNvPr id="318477" name="Text Box 13"/>
          <p:cNvSpPr txBox="1">
            <a:spLocks noChangeArrowheads="1"/>
          </p:cNvSpPr>
          <p:nvPr/>
        </p:nvSpPr>
        <p:spPr bwMode="auto">
          <a:xfrm>
            <a:off x="7524750" y="3500438"/>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Δ</a:t>
            </a:r>
            <a:r>
              <a:rPr lang="it-IT">
                <a:cs typeface="Arial" pitchFamily="34" charset="0"/>
              </a:rPr>
              <a:t>s</a:t>
            </a:r>
            <a:endParaRPr lang="el-GR">
              <a:cs typeface="Arial" pitchFamily="34" charset="0"/>
            </a:endParaRPr>
          </a:p>
        </p:txBody>
      </p:sp>
      <p:sp>
        <p:nvSpPr>
          <p:cNvPr id="318478" name="Text Box 14"/>
          <p:cNvSpPr txBox="1">
            <a:spLocks noChangeArrowheads="1"/>
          </p:cNvSpPr>
          <p:nvPr/>
        </p:nvSpPr>
        <p:spPr bwMode="auto">
          <a:xfrm>
            <a:off x="7596188" y="407670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18479" name="Text Box 15"/>
          <p:cNvSpPr txBox="1">
            <a:spLocks noChangeArrowheads="1"/>
          </p:cNvSpPr>
          <p:nvPr/>
        </p:nvSpPr>
        <p:spPr bwMode="auto">
          <a:xfrm>
            <a:off x="5867400" y="5938838"/>
            <a:ext cx="23876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 </a:t>
            </a:r>
            <a:r>
              <a:rPr lang="el-GR" sz="2100"/>
              <a:t>α</a:t>
            </a:r>
            <a:r>
              <a:rPr lang="it-IT" sz="2100"/>
              <a:t> = 0 nel moto</a:t>
            </a:r>
          </a:p>
          <a:p>
            <a:r>
              <a:rPr lang="it-IT" sz="2100"/>
              <a:t>circolare uniforme)</a:t>
            </a:r>
          </a:p>
        </p:txBody>
      </p:sp>
      <p:sp>
        <p:nvSpPr>
          <p:cNvPr id="318480" name="Line 16"/>
          <p:cNvSpPr>
            <a:spLocks noChangeShapeType="1"/>
          </p:cNvSpPr>
          <p:nvPr/>
        </p:nvSpPr>
        <p:spPr bwMode="auto">
          <a:xfrm flipH="1" flipV="1">
            <a:off x="7956550" y="3284538"/>
            <a:ext cx="215900" cy="720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1" name="Text Box 17"/>
          <p:cNvSpPr txBox="1">
            <a:spLocks noChangeArrowheads="1"/>
          </p:cNvSpPr>
          <p:nvPr/>
        </p:nvSpPr>
        <p:spPr bwMode="auto">
          <a:xfrm>
            <a:off x="8080375" y="27749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a:t>
            </a:r>
          </a:p>
        </p:txBody>
      </p:sp>
      <p:sp>
        <p:nvSpPr>
          <p:cNvPr id="318482" name="Line 18"/>
          <p:cNvSpPr>
            <a:spLocks noChangeShapeType="1"/>
          </p:cNvSpPr>
          <p:nvPr/>
        </p:nvSpPr>
        <p:spPr bwMode="auto">
          <a:xfrm>
            <a:off x="8101013" y="2852738"/>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3" name="Line 19"/>
          <p:cNvSpPr>
            <a:spLocks noChangeShapeType="1"/>
          </p:cNvSpPr>
          <p:nvPr/>
        </p:nvSpPr>
        <p:spPr bwMode="auto">
          <a:xfrm flipH="1" flipV="1">
            <a:off x="6227763" y="2781300"/>
            <a:ext cx="1296987" cy="5032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29F5934E-74E7-4BD6-AAAC-F560EA5E825C}" type="slidenum">
              <a:rPr lang="en-US"/>
              <a:pPr/>
              <a:t>85</a:t>
            </a:fld>
            <a:endParaRPr lang="en-US"/>
          </a:p>
        </p:txBody>
      </p:sp>
      <p:sp>
        <p:nvSpPr>
          <p:cNvPr id="321538" name="Rectangle 2"/>
          <p:cNvSpPr>
            <a:spLocks noGrp="1" noChangeArrowheads="1"/>
          </p:cNvSpPr>
          <p:nvPr>
            <p:ph type="title"/>
          </p:nvPr>
        </p:nvSpPr>
        <p:spPr/>
        <p:txBody>
          <a:bodyPr/>
          <a:lstStyle/>
          <a:p>
            <a:r>
              <a:rPr lang="it-IT" sz="2800"/>
              <a:t>II principio per i corpi in rotazione</a:t>
            </a:r>
          </a:p>
        </p:txBody>
      </p:sp>
      <p:sp>
        <p:nvSpPr>
          <p:cNvPr id="321539" name="Rectangle 3"/>
          <p:cNvSpPr>
            <a:spLocks noGrp="1" noChangeArrowheads="1"/>
          </p:cNvSpPr>
          <p:nvPr>
            <p:ph type="body" idx="1"/>
          </p:nvPr>
        </p:nvSpPr>
        <p:spPr>
          <a:xfrm>
            <a:off x="250825" y="1268413"/>
            <a:ext cx="8497888" cy="4784725"/>
          </a:xfrm>
        </p:spPr>
        <p:txBody>
          <a:bodyPr/>
          <a:lstStyle/>
          <a:p>
            <a:r>
              <a:rPr lang="it-IT" sz="2400"/>
              <a:t>p.m., si parte da </a:t>
            </a:r>
            <a:r>
              <a:rPr lang="it-IT" sz="2400" b="1"/>
              <a:t>F</a:t>
            </a:r>
            <a:r>
              <a:rPr lang="it-IT" sz="2400"/>
              <a:t> = m</a:t>
            </a:r>
            <a:r>
              <a:rPr lang="it-IT" sz="2400" b="1"/>
              <a:t>a</a:t>
            </a:r>
            <a:r>
              <a:rPr lang="it-IT" sz="2400"/>
              <a:t> (F = ma = mr</a:t>
            </a:r>
            <a:r>
              <a:rPr lang="el-GR" sz="2400">
                <a:cs typeface="Arial" pitchFamily="34" charset="0"/>
              </a:rPr>
              <a:t>α</a:t>
            </a:r>
            <a:r>
              <a:rPr lang="it-IT" sz="2400">
                <a:cs typeface="Arial" pitchFamily="34" charset="0"/>
              </a:rPr>
              <a:t>) </a:t>
            </a:r>
            <a:r>
              <a:rPr lang="it-IT" sz="2400"/>
              <a:t>e si moltiplica vettorialmente a dx per </a:t>
            </a:r>
            <a:r>
              <a:rPr lang="it-IT" sz="2400" b="1"/>
              <a:t>r</a:t>
            </a:r>
            <a:r>
              <a:rPr lang="it-IT" sz="2400"/>
              <a:t>, si ha in modulo</a:t>
            </a:r>
          </a:p>
          <a:p>
            <a:pPr>
              <a:buFontTx/>
              <a:buNone/>
            </a:pPr>
            <a:r>
              <a:rPr lang="it-IT" sz="2400"/>
              <a:t>	M = rF = rma = rmr</a:t>
            </a:r>
            <a:r>
              <a:rPr lang="el-GR" sz="2400">
                <a:cs typeface="Arial" pitchFamily="34" charset="0"/>
              </a:rPr>
              <a:t>α</a:t>
            </a:r>
            <a:r>
              <a:rPr lang="it-IT" sz="2400">
                <a:cs typeface="Arial" pitchFamily="34" charset="0"/>
              </a:rPr>
              <a:t> = </a:t>
            </a:r>
            <a:r>
              <a:rPr lang="it-IT" sz="2400"/>
              <a:t>(mr</a:t>
            </a:r>
            <a:r>
              <a:rPr lang="it-IT" sz="2400" baseline="30000"/>
              <a:t>2</a:t>
            </a:r>
            <a:r>
              <a:rPr lang="it-IT" sz="2400"/>
              <a:t>)</a:t>
            </a:r>
            <a:r>
              <a:rPr lang="el-GR" sz="2400">
                <a:cs typeface="Arial" pitchFamily="34" charset="0"/>
              </a:rPr>
              <a:t>α</a:t>
            </a:r>
            <a:r>
              <a:rPr lang="it-IT" sz="2400">
                <a:cs typeface="Arial" pitchFamily="34" charset="0"/>
              </a:rPr>
              <a:t> = I</a:t>
            </a:r>
            <a:r>
              <a:rPr lang="el-GR" sz="2400">
                <a:cs typeface="Arial" pitchFamily="34" charset="0"/>
              </a:rPr>
              <a:t>α</a:t>
            </a:r>
            <a:r>
              <a:rPr lang="it-IT" sz="2400">
                <a:cs typeface="Arial" pitchFamily="34" charset="0"/>
              </a:rPr>
              <a:t> </a:t>
            </a:r>
          </a:p>
          <a:p>
            <a:r>
              <a:rPr lang="it-IT" sz="2400">
                <a:cs typeface="Arial" pitchFamily="34" charset="0"/>
              </a:rPr>
              <a:t>c.r. esteso, analogamente avremo, dopo averlo scomposto in particelle, </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r</a:t>
            </a:r>
            <a:r>
              <a:rPr lang="it-IT" sz="2400" baseline="-25000">
                <a:cs typeface="Arial" pitchFamily="34" charset="0"/>
              </a:rPr>
              <a:t>i</a:t>
            </a:r>
            <a:r>
              <a:rPr lang="it-IT" sz="2400" baseline="30000">
                <a:cs typeface="Arial" pitchFamily="34" charset="0"/>
              </a:rPr>
              <a:t>2</a:t>
            </a:r>
            <a:r>
              <a:rPr lang="it-IT" sz="2400">
                <a:cs typeface="Arial" pitchFamily="34" charset="0"/>
              </a:rPr>
              <a:t>)</a:t>
            </a:r>
            <a:r>
              <a:rPr lang="el-GR" sz="2400">
                <a:cs typeface="Arial" pitchFamily="34" charset="0"/>
              </a:rPr>
              <a:t>α</a:t>
            </a:r>
            <a:r>
              <a:rPr lang="it-IT" sz="2400">
                <a:cs typeface="Arial" pitchFamily="34" charset="0"/>
              </a:rPr>
              <a:t>           </a:t>
            </a:r>
            <a:r>
              <a:rPr lang="it-IT" sz="2000">
                <a:solidFill>
                  <a:srgbClr val="008000"/>
                </a:solidFill>
                <a:cs typeface="Arial" pitchFamily="34" charset="0"/>
              </a:rPr>
              <a:t>(poichè tutti gli </a:t>
            </a:r>
            <a:r>
              <a:rPr lang="it-IT" sz="2000" b="1">
                <a:solidFill>
                  <a:srgbClr val="008000"/>
                </a:solidFill>
                <a:cs typeface="Arial" pitchFamily="34" charset="0"/>
              </a:rPr>
              <a:t>M</a:t>
            </a:r>
            <a:r>
              <a:rPr lang="it-IT" sz="2000" b="1" baseline="-25000">
                <a:solidFill>
                  <a:srgbClr val="008000"/>
                </a:solidFill>
                <a:cs typeface="Arial" pitchFamily="34" charset="0"/>
              </a:rPr>
              <a:t>i</a:t>
            </a:r>
            <a:r>
              <a:rPr lang="it-IT" sz="2000" b="1">
                <a:solidFill>
                  <a:srgbClr val="008000"/>
                </a:solidFill>
                <a:cs typeface="Arial" pitchFamily="34" charset="0"/>
              </a:rPr>
              <a:t> </a:t>
            </a:r>
            <a:r>
              <a:rPr lang="it-IT" sz="2000">
                <a:solidFill>
                  <a:srgbClr val="008000"/>
                </a:solidFill>
                <a:cs typeface="Arial" pitchFamily="34" charset="0"/>
              </a:rPr>
              <a:t>sono paralleli)</a:t>
            </a:r>
          </a:p>
          <a:p>
            <a:pPr>
              <a:buFontTx/>
              <a:buNone/>
            </a:pPr>
            <a:r>
              <a:rPr lang="it-IT" sz="2400">
                <a:cs typeface="Arial" pitchFamily="34" charset="0"/>
              </a:rPr>
              <a:t>	</a:t>
            </a:r>
            <a:r>
              <a:rPr lang="it-IT" sz="2400">
                <a:solidFill>
                  <a:srgbClr val="FF3300"/>
                </a:solidFill>
                <a:cs typeface="Arial" pitchFamily="34" charset="0"/>
              </a:rPr>
              <a:t>M</a:t>
            </a:r>
            <a:r>
              <a:rPr lang="it-IT" sz="2400" baseline="-25000">
                <a:solidFill>
                  <a:srgbClr val="FF3300"/>
                </a:solidFill>
                <a:cs typeface="Arial" pitchFamily="34" charset="0"/>
              </a:rPr>
              <a:t>ris</a:t>
            </a:r>
            <a:r>
              <a:rPr lang="it-IT" sz="2400">
                <a:solidFill>
                  <a:srgbClr val="FF3300"/>
                </a:solidFill>
                <a:cs typeface="Arial" pitchFamily="34" charset="0"/>
              </a:rPr>
              <a:t> = I</a:t>
            </a:r>
            <a:r>
              <a:rPr lang="el-GR" sz="2400">
                <a:solidFill>
                  <a:srgbClr val="FF3300"/>
                </a:solidFill>
                <a:cs typeface="Arial" pitchFamily="34" charset="0"/>
              </a:rPr>
              <a:t>α</a:t>
            </a:r>
            <a:r>
              <a:rPr lang="it-IT" sz="2400">
                <a:cs typeface="Arial" pitchFamily="34" charset="0"/>
              </a:rPr>
              <a:t>                                </a:t>
            </a:r>
            <a:r>
              <a:rPr lang="it-IT" sz="2000">
                <a:solidFill>
                  <a:schemeClr val="accent2"/>
                </a:solidFill>
                <a:cs typeface="Arial" pitchFamily="34" charset="0"/>
              </a:rPr>
              <a:t>(cf.  </a:t>
            </a:r>
            <a:r>
              <a:rPr lang="it-IT" sz="2000" b="1">
                <a:solidFill>
                  <a:schemeClr val="accent2"/>
                </a:solidFill>
                <a:cs typeface="Arial" pitchFamily="34" charset="0"/>
              </a:rPr>
              <a:t>F</a:t>
            </a:r>
            <a:r>
              <a:rPr lang="it-IT" sz="2000" b="1" baseline="-25000">
                <a:solidFill>
                  <a:schemeClr val="accent2"/>
                </a:solidFill>
                <a:cs typeface="Arial" pitchFamily="34" charset="0"/>
              </a:rPr>
              <a:t>ris</a:t>
            </a:r>
            <a:r>
              <a:rPr lang="it-IT" sz="2000">
                <a:solidFill>
                  <a:schemeClr val="accent2"/>
                </a:solidFill>
                <a:cs typeface="Arial" pitchFamily="34" charset="0"/>
              </a:rPr>
              <a:t> = m</a:t>
            </a:r>
            <a:r>
              <a:rPr lang="it-IT" sz="2000" b="1">
                <a:solidFill>
                  <a:schemeClr val="accent2"/>
                </a:solidFill>
                <a:cs typeface="Arial" pitchFamily="34" charset="0"/>
              </a:rPr>
              <a:t>a</a:t>
            </a:r>
            <a:r>
              <a:rPr lang="it-IT" sz="2000">
                <a:solidFill>
                  <a:schemeClr val="accent2"/>
                </a:solidFill>
                <a:cs typeface="Arial" pitchFamily="34" charset="0"/>
              </a:rPr>
              <a:t>)</a:t>
            </a:r>
          </a:p>
          <a:p>
            <a:r>
              <a:rPr lang="it-IT" sz="2400">
                <a:cs typeface="Arial" pitchFamily="34" charset="0"/>
              </a:rPr>
              <a:t>possiamo riscrivere</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I</a:t>
            </a:r>
            <a:r>
              <a:rPr lang="el-GR" sz="2400">
                <a:cs typeface="Arial" pitchFamily="34" charset="0"/>
              </a:rPr>
              <a:t>Δω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(I</a:t>
            </a:r>
            <a:r>
              <a:rPr lang="el-GR" sz="2400">
                <a:cs typeface="Arial" pitchFamily="34" charset="0"/>
              </a:rPr>
              <a:t>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L/</a:t>
            </a:r>
            <a:r>
              <a:rPr lang="el-GR" sz="2400">
                <a:cs typeface="Arial" pitchFamily="34" charset="0"/>
              </a:rPr>
              <a:t>Δ</a:t>
            </a:r>
            <a:r>
              <a:rPr lang="it-IT" sz="2400">
                <a:cs typeface="Arial" pitchFamily="34" charset="0"/>
              </a:rPr>
              <a:t>t           </a:t>
            </a:r>
            <a:r>
              <a:rPr lang="it-IT" sz="2000">
                <a:solidFill>
                  <a:srgbClr val="CC3300"/>
                </a:solidFill>
                <a:cs typeface="Arial" pitchFamily="34" charset="0"/>
              </a:rPr>
              <a:t>(I è cost.!)</a:t>
            </a:r>
          </a:p>
          <a:p>
            <a:pPr>
              <a:spcBef>
                <a:spcPct val="30000"/>
              </a:spcBef>
              <a:buFontTx/>
              <a:buNone/>
            </a:pPr>
            <a:r>
              <a:rPr lang="it-IT" sz="2400">
                <a:cs typeface="Arial" pitchFamily="34" charset="0"/>
              </a:rPr>
              <a:t>	</a:t>
            </a:r>
            <a:r>
              <a:rPr lang="it-IT" sz="2400">
                <a:solidFill>
                  <a:srgbClr val="FF3300"/>
                </a:solidFill>
                <a:cs typeface="Arial" pitchFamily="34" charset="0"/>
              </a:rPr>
              <a:t>se M</a:t>
            </a:r>
            <a:r>
              <a:rPr lang="it-IT" sz="2400" baseline="-25000">
                <a:solidFill>
                  <a:srgbClr val="FF3300"/>
                </a:solidFill>
                <a:cs typeface="Arial" pitchFamily="34" charset="0"/>
              </a:rPr>
              <a:t>ris</a:t>
            </a:r>
            <a:r>
              <a:rPr lang="it-IT" sz="2400">
                <a:solidFill>
                  <a:srgbClr val="FF3300"/>
                </a:solidFill>
                <a:cs typeface="Arial" pitchFamily="34" charset="0"/>
              </a:rPr>
              <a:t> = 0</a:t>
            </a:r>
            <a:r>
              <a:rPr lang="it-IT" sz="2400">
                <a:cs typeface="Arial" pitchFamily="34" charset="0"/>
              </a:rPr>
              <a:t>                    si ha</a:t>
            </a:r>
          </a:p>
          <a:p>
            <a:pPr>
              <a:buFontTx/>
              <a:buNone/>
            </a:pPr>
            <a:r>
              <a:rPr lang="it-IT" sz="2400">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L/</a:t>
            </a:r>
            <a:r>
              <a:rPr lang="el-GR" sz="2400">
                <a:solidFill>
                  <a:srgbClr val="FF3300"/>
                </a:solidFill>
                <a:cs typeface="Arial" pitchFamily="34" charset="0"/>
              </a:rPr>
              <a:t>Δ</a:t>
            </a:r>
            <a:r>
              <a:rPr lang="it-IT" sz="2400">
                <a:solidFill>
                  <a:srgbClr val="FF3300"/>
                </a:solidFill>
                <a:cs typeface="Arial" pitchFamily="34" charset="0"/>
              </a:rPr>
              <a:t>t = 0,  L = cost.</a:t>
            </a:r>
            <a:r>
              <a:rPr lang="it-IT" sz="2400">
                <a:cs typeface="Arial" pitchFamily="34" charset="0"/>
              </a:rPr>
              <a:t>    </a:t>
            </a:r>
            <a:r>
              <a:rPr lang="it-IT" sz="2200">
                <a:solidFill>
                  <a:srgbClr val="CC3399"/>
                </a:solidFill>
                <a:cs typeface="Arial" pitchFamily="34" charset="0"/>
              </a:rPr>
              <a:t>(conservazione del momento angolare)</a:t>
            </a:r>
            <a:endParaRPr lang="el-GR" sz="2200">
              <a:solidFill>
                <a:srgbClr val="CC3399"/>
              </a:solidFill>
              <a:cs typeface="Arial" pitchFamily="34" charset="0"/>
            </a:endParaRPr>
          </a:p>
        </p:txBody>
      </p:sp>
      <p:sp>
        <p:nvSpPr>
          <p:cNvPr id="321540" name="Text Box 4"/>
          <p:cNvSpPr txBox="1">
            <a:spLocks noChangeArrowheads="1"/>
          </p:cNvSpPr>
          <p:nvPr/>
        </p:nvSpPr>
        <p:spPr bwMode="auto">
          <a:xfrm>
            <a:off x="539750" y="5157788"/>
            <a:ext cx="2913063" cy="85090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a:p>
            <a:endParaRPr lang="it-IT" sz="2400"/>
          </a:p>
        </p:txBody>
      </p:sp>
      <p:sp>
        <p:nvSpPr>
          <p:cNvPr id="321541" name="Text Box 5"/>
          <p:cNvSpPr txBox="1">
            <a:spLocks noChangeArrowheads="1"/>
          </p:cNvSpPr>
          <p:nvPr/>
        </p:nvSpPr>
        <p:spPr bwMode="auto">
          <a:xfrm>
            <a:off x="611188" y="3783013"/>
            <a:ext cx="1296987"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2DAD2F35-D6E1-4DA5-8FE2-664C2A03E395}" type="slidenum">
              <a:rPr lang="en-US"/>
              <a:pPr/>
              <a:t>86</a:t>
            </a:fld>
            <a:endParaRPr lang="en-US"/>
          </a:p>
        </p:txBody>
      </p:sp>
      <p:sp>
        <p:nvSpPr>
          <p:cNvPr id="362498" name="Rectangle 2"/>
          <p:cNvSpPr>
            <a:spLocks noGrp="1" noChangeArrowheads="1"/>
          </p:cNvSpPr>
          <p:nvPr>
            <p:ph type="title"/>
          </p:nvPr>
        </p:nvSpPr>
        <p:spPr/>
        <p:txBody>
          <a:bodyPr/>
          <a:lstStyle/>
          <a:p>
            <a:r>
              <a:rPr lang="it-IT" sz="2800"/>
              <a:t>cons. momento angolare (es.)</a:t>
            </a:r>
          </a:p>
        </p:txBody>
      </p:sp>
      <p:sp>
        <p:nvSpPr>
          <p:cNvPr id="362499" name="Rectangle 3"/>
          <p:cNvSpPr>
            <a:spLocks noGrp="1" noChangeArrowheads="1"/>
          </p:cNvSpPr>
          <p:nvPr>
            <p:ph type="body" idx="1"/>
          </p:nvPr>
        </p:nvSpPr>
        <p:spPr>
          <a:xfrm>
            <a:off x="179388" y="1196975"/>
            <a:ext cx="8785225" cy="4968875"/>
          </a:xfrm>
        </p:spPr>
        <p:txBody>
          <a:bodyPr/>
          <a:lstStyle/>
          <a:p>
            <a:r>
              <a:rPr lang="it-IT" sz="2400"/>
              <a:t>pattinatrice su ghiaccio durante una piroetta: se chiude le braccia, I [= </a:t>
            </a:r>
            <a:r>
              <a:rPr lang="el-GR" sz="2400">
                <a:cs typeface="Arial" pitchFamily="34" charset="0"/>
              </a:rPr>
              <a:t>Σ</a:t>
            </a:r>
            <a:r>
              <a:rPr lang="it-IT" sz="2400">
                <a:cs typeface="Arial" pitchFamily="34" charset="0"/>
              </a:rPr>
              <a:t>mr</a:t>
            </a:r>
            <a:r>
              <a:rPr lang="it-IT" sz="2400" baseline="30000">
                <a:cs typeface="Arial" pitchFamily="34" charset="0"/>
              </a:rPr>
              <a:t>2</a:t>
            </a:r>
            <a:r>
              <a:rPr lang="it-IT" sz="2400">
                <a:cs typeface="Arial" pitchFamily="34" charset="0"/>
              </a:rPr>
              <a:t>] </a:t>
            </a:r>
            <a:r>
              <a:rPr lang="it-IT" sz="2400"/>
              <a:t>diminuisce e </a:t>
            </a:r>
            <a:r>
              <a:rPr lang="el-GR" sz="2400">
                <a:cs typeface="Arial" pitchFamily="34" charset="0"/>
              </a:rPr>
              <a:t>ω</a:t>
            </a:r>
            <a:r>
              <a:rPr lang="it-IT" sz="2400">
                <a:cs typeface="Arial" pitchFamily="34" charset="0"/>
              </a:rPr>
              <a:t> aumenta e viceversa (L è  costante, M</a:t>
            </a:r>
            <a:r>
              <a:rPr lang="it-IT" sz="2400" baseline="-25000">
                <a:cs typeface="Arial" pitchFamily="34" charset="0"/>
              </a:rPr>
              <a:t>peso</a:t>
            </a:r>
            <a:r>
              <a:rPr lang="it-IT" sz="2400">
                <a:cs typeface="Arial" pitchFamily="34" charset="0"/>
              </a:rPr>
              <a:t> = 0 rispetto all’asse di rotazione)</a:t>
            </a:r>
          </a:p>
          <a:p>
            <a:pPr>
              <a:buFontTx/>
              <a:buNone/>
            </a:pPr>
            <a:r>
              <a:rPr lang="it-IT" sz="2400">
                <a:cs typeface="Arial" pitchFamily="34" charset="0"/>
              </a:rPr>
              <a:t>	L = I</a:t>
            </a:r>
            <a:r>
              <a:rPr lang="it-IT" sz="2400" baseline="-25000">
                <a:cs typeface="Arial" pitchFamily="34" charset="0"/>
              </a:rPr>
              <a:t>0</a:t>
            </a:r>
            <a:r>
              <a:rPr lang="el-GR" sz="2400">
                <a:cs typeface="Arial" pitchFamily="34" charset="0"/>
              </a:rPr>
              <a:t>ω</a:t>
            </a:r>
            <a:r>
              <a:rPr lang="it-IT" sz="2400" baseline="-25000">
                <a:cs typeface="Arial" pitchFamily="34" charset="0"/>
              </a:rPr>
              <a:t>0</a:t>
            </a:r>
            <a:r>
              <a:rPr lang="it-IT" sz="2400">
                <a:cs typeface="Arial" pitchFamily="34" charset="0"/>
              </a:rPr>
              <a:t> = I</a:t>
            </a:r>
            <a:r>
              <a:rPr lang="el-GR" sz="2400">
                <a:cs typeface="Arial" pitchFamily="34" charset="0"/>
              </a:rPr>
              <a:t>ω</a:t>
            </a:r>
            <a:r>
              <a:rPr lang="it-IT" sz="2400">
                <a:cs typeface="Arial" pitchFamily="34" charset="0"/>
              </a:rPr>
              <a:t>      →      </a:t>
            </a:r>
            <a:r>
              <a:rPr lang="el-GR" sz="2400">
                <a:cs typeface="Arial" pitchFamily="34" charset="0"/>
              </a:rPr>
              <a:t>ω</a:t>
            </a:r>
            <a:r>
              <a:rPr lang="it-IT" sz="2400">
                <a:cs typeface="Arial" pitchFamily="34" charset="0"/>
              </a:rPr>
              <a:t> = (I</a:t>
            </a:r>
            <a:r>
              <a:rPr lang="it-IT" sz="2400" baseline="-25000">
                <a:cs typeface="Arial" pitchFamily="34" charset="0"/>
              </a:rPr>
              <a:t>0</a:t>
            </a:r>
            <a:r>
              <a:rPr lang="it-IT" sz="2400">
                <a:cs typeface="Arial" pitchFamily="34" charset="0"/>
              </a:rPr>
              <a:t>/I)</a:t>
            </a:r>
            <a:r>
              <a:rPr lang="el-GR" sz="2400">
                <a:cs typeface="Arial" pitchFamily="34" charset="0"/>
              </a:rPr>
              <a:t>ω</a:t>
            </a:r>
            <a:r>
              <a:rPr lang="it-IT" sz="2400" baseline="-25000">
                <a:cs typeface="Arial" pitchFamily="34" charset="0"/>
              </a:rPr>
              <a:t>0</a:t>
            </a:r>
            <a:endParaRPr lang="el-GR" sz="2400">
              <a:cs typeface="Arial" pitchFamily="34" charset="0"/>
            </a:endParaRPr>
          </a:p>
          <a:p>
            <a:r>
              <a:rPr lang="it-IT" sz="2400">
                <a:cs typeface="Arial" pitchFamily="34" charset="0"/>
              </a:rPr>
              <a:t>collasso stellare – stella con m = 2M</a:t>
            </a:r>
            <a:r>
              <a:rPr lang="it-IT" sz="2400" baseline="-25000">
                <a:cs typeface="Arial" pitchFamily="34" charset="0"/>
              </a:rPr>
              <a:t>S</a:t>
            </a:r>
            <a:r>
              <a:rPr lang="it-IT" sz="2400">
                <a:cs typeface="Arial" pitchFamily="34" charset="0"/>
              </a:rPr>
              <a:t>, r</a:t>
            </a:r>
            <a:r>
              <a:rPr lang="it-IT" sz="2400" baseline="-25000">
                <a:cs typeface="Arial" pitchFamily="34" charset="0"/>
              </a:rPr>
              <a:t>1</a:t>
            </a:r>
            <a:r>
              <a:rPr lang="it-IT" sz="2400">
                <a:cs typeface="Arial" pitchFamily="34" charset="0"/>
              </a:rPr>
              <a:t> = R</a:t>
            </a:r>
            <a:r>
              <a:rPr lang="it-IT" sz="2400" baseline="-25000">
                <a:cs typeface="Arial" pitchFamily="34" charset="0"/>
              </a:rPr>
              <a:t>S</a:t>
            </a:r>
            <a:r>
              <a:rPr lang="it-IT" sz="2400">
                <a:cs typeface="Arial" pitchFamily="34" charset="0"/>
              </a:rPr>
              <a:t> = 7</a:t>
            </a:r>
            <a:r>
              <a:rPr lang="en-US" sz="2400">
                <a:cs typeface="Arial" pitchFamily="34" charset="0"/>
              </a:rPr>
              <a:t>·10</a:t>
            </a:r>
            <a:r>
              <a:rPr lang="en-US" sz="2400" baseline="30000">
                <a:cs typeface="Arial" pitchFamily="34" charset="0"/>
              </a:rPr>
              <a:t>5</a:t>
            </a:r>
            <a:r>
              <a:rPr lang="en-US" sz="2400">
                <a:cs typeface="Arial" pitchFamily="34" charset="0"/>
              </a:rPr>
              <a:t> km, T</a:t>
            </a:r>
            <a:r>
              <a:rPr lang="en-US" sz="2400" baseline="-25000">
                <a:cs typeface="Arial" pitchFamily="34" charset="0"/>
              </a:rPr>
              <a:t>rot</a:t>
            </a:r>
            <a:r>
              <a:rPr lang="en-US" sz="2400">
                <a:cs typeface="Arial" pitchFamily="34" charset="0"/>
              </a:rPr>
              <a:t> = 10 g che collassa gravitazionalmente ad una stella di neutroni molto densa, stessa massa, r</a:t>
            </a:r>
            <a:r>
              <a:rPr lang="en-US" sz="2400" baseline="-25000">
                <a:cs typeface="Arial" pitchFamily="34" charset="0"/>
              </a:rPr>
              <a:t>2</a:t>
            </a:r>
            <a:r>
              <a:rPr lang="en-US" sz="2400">
                <a:cs typeface="Arial" pitchFamily="34" charset="0"/>
              </a:rPr>
              <a:t> = 10 km; quale sarà la nuova velocità angolare?</a:t>
            </a:r>
          </a:p>
          <a:p>
            <a:pPr>
              <a:buFontTx/>
              <a:buNone/>
            </a:pPr>
            <a:r>
              <a:rPr lang="en-US" sz="2400">
                <a:cs typeface="Arial" pitchFamily="34" charset="0"/>
              </a:rPr>
              <a:t>	Assumiamo sfere uniformi: I</a:t>
            </a:r>
            <a:r>
              <a:rPr lang="en-US" sz="2400" baseline="-25000">
                <a:cs typeface="Arial" pitchFamily="34" charset="0"/>
              </a:rPr>
              <a:t>i</a:t>
            </a:r>
            <a:r>
              <a:rPr lang="en-US" sz="2400">
                <a:cs typeface="Arial" pitchFamily="34" charset="0"/>
              </a:rPr>
              <a:t> = 2/5 mr</a:t>
            </a:r>
            <a:r>
              <a:rPr lang="en-US" sz="2400" baseline="-25000">
                <a:cs typeface="Arial" pitchFamily="34" charset="0"/>
              </a:rPr>
              <a:t>i</a:t>
            </a:r>
            <a:r>
              <a:rPr lang="en-US" sz="2400" baseline="30000">
                <a:cs typeface="Arial" pitchFamily="34" charset="0"/>
              </a:rPr>
              <a:t>2</a:t>
            </a:r>
            <a:r>
              <a:rPr lang="en-US" sz="2400">
                <a:cs typeface="Arial" pitchFamily="34" charset="0"/>
              </a:rPr>
              <a:t>  - il sistema è isolato, niente F</a:t>
            </a:r>
            <a:r>
              <a:rPr lang="en-US" sz="2400" baseline="-25000">
                <a:cs typeface="Arial" pitchFamily="34" charset="0"/>
              </a:rPr>
              <a:t>est</a:t>
            </a:r>
            <a:r>
              <a:rPr lang="en-US" sz="2400">
                <a:cs typeface="Arial" pitchFamily="34" charset="0"/>
              </a:rPr>
              <a:t>: I</a:t>
            </a:r>
            <a:r>
              <a:rPr lang="en-US" sz="2400" baseline="-25000">
                <a:cs typeface="Arial" pitchFamily="34" charset="0"/>
              </a:rPr>
              <a:t>1</a:t>
            </a:r>
            <a:r>
              <a:rPr lang="el-GR" sz="2400">
                <a:cs typeface="Arial" pitchFamily="34" charset="0"/>
              </a:rPr>
              <a:t>ω</a:t>
            </a:r>
            <a:r>
              <a:rPr lang="it-IT" sz="2400" baseline="-25000">
                <a:cs typeface="Arial" pitchFamily="34" charset="0"/>
              </a:rPr>
              <a:t>1</a:t>
            </a:r>
            <a:r>
              <a:rPr lang="it-IT" sz="2400">
                <a:cs typeface="Arial" pitchFamily="34" charset="0"/>
              </a:rPr>
              <a:t> = I</a:t>
            </a:r>
            <a:r>
              <a:rPr lang="it-IT" sz="2400" baseline="-25000">
                <a:cs typeface="Arial" pitchFamily="34" charset="0"/>
              </a:rPr>
              <a:t>2</a:t>
            </a:r>
            <a:r>
              <a:rPr lang="el-GR" sz="2400">
                <a:cs typeface="Arial" pitchFamily="34" charset="0"/>
              </a:rPr>
              <a:t>ω</a:t>
            </a:r>
            <a:r>
              <a:rPr lang="it-IT" sz="2400" baseline="-25000">
                <a:cs typeface="Arial" pitchFamily="34" charset="0"/>
              </a:rPr>
              <a:t>2</a:t>
            </a:r>
            <a:r>
              <a:rPr lang="it-IT" sz="2400">
                <a:cs typeface="Arial" pitchFamily="34" charset="0"/>
              </a:rPr>
              <a:t> </a:t>
            </a:r>
          </a:p>
          <a:p>
            <a:pPr>
              <a:buFontTx/>
              <a:buNone/>
            </a:pPr>
            <a:r>
              <a:rPr lang="it-IT" sz="2400">
                <a:cs typeface="Arial" pitchFamily="34" charset="0"/>
              </a:rPr>
              <a:t>	</a:t>
            </a:r>
            <a:r>
              <a:rPr lang="el-GR" sz="2400">
                <a:cs typeface="Arial" pitchFamily="34" charset="0"/>
              </a:rPr>
              <a:t>ω</a:t>
            </a:r>
            <a:r>
              <a:rPr lang="it-IT" sz="2400" baseline="-25000">
                <a:cs typeface="Arial" pitchFamily="34" charset="0"/>
              </a:rPr>
              <a:t>2</a:t>
            </a:r>
            <a:r>
              <a:rPr lang="it-IT" sz="2400">
                <a:cs typeface="Arial" pitchFamily="34" charset="0"/>
              </a:rPr>
              <a:t> = </a:t>
            </a:r>
            <a:r>
              <a:rPr lang="el-GR" sz="2400">
                <a:cs typeface="Arial" pitchFamily="34" charset="0"/>
              </a:rPr>
              <a:t>ω</a:t>
            </a:r>
            <a:r>
              <a:rPr lang="it-IT" sz="2400" baseline="-25000">
                <a:cs typeface="Arial" pitchFamily="34" charset="0"/>
              </a:rPr>
              <a:t>1</a:t>
            </a:r>
            <a:r>
              <a:rPr lang="it-IT" sz="2400">
                <a:cs typeface="Arial" pitchFamily="34" charset="0"/>
              </a:rPr>
              <a:t>(I</a:t>
            </a:r>
            <a:r>
              <a:rPr lang="it-IT" sz="2400" baseline="-25000">
                <a:cs typeface="Arial" pitchFamily="34" charset="0"/>
              </a:rPr>
              <a:t>1</a:t>
            </a:r>
            <a:r>
              <a:rPr lang="it-IT" sz="2400">
                <a:cs typeface="Arial" pitchFamily="34" charset="0"/>
              </a:rPr>
              <a:t>/I</a:t>
            </a:r>
            <a:r>
              <a:rPr lang="it-IT" sz="2400" baseline="-25000">
                <a:cs typeface="Arial" pitchFamily="34" charset="0"/>
              </a:rPr>
              <a:t>2</a:t>
            </a:r>
            <a:r>
              <a:rPr lang="it-IT" sz="2400">
                <a:cs typeface="Arial" pitchFamily="34" charset="0"/>
              </a:rPr>
              <a:t>) = </a:t>
            </a:r>
            <a:r>
              <a:rPr lang="el-GR" sz="2400">
                <a:cs typeface="Arial" pitchFamily="34" charset="0"/>
              </a:rPr>
              <a:t>ω</a:t>
            </a:r>
            <a:r>
              <a:rPr lang="it-IT" sz="2400" baseline="-25000">
                <a:cs typeface="Arial" pitchFamily="34" charset="0"/>
              </a:rPr>
              <a:t>1</a:t>
            </a:r>
            <a:r>
              <a:rPr lang="it-IT" sz="2400">
                <a:cs typeface="Arial" pitchFamily="34" charset="0"/>
              </a:rPr>
              <a:t>(2/5mr</a:t>
            </a:r>
            <a:r>
              <a:rPr lang="it-IT" sz="2400" baseline="-25000">
                <a:cs typeface="Arial" pitchFamily="34" charset="0"/>
              </a:rPr>
              <a:t>1</a:t>
            </a:r>
            <a:r>
              <a:rPr lang="it-IT" sz="2400" baseline="30000">
                <a:cs typeface="Arial" pitchFamily="34" charset="0"/>
              </a:rPr>
              <a:t>2</a:t>
            </a:r>
            <a:r>
              <a:rPr lang="it-IT" sz="2400">
                <a:cs typeface="Arial" pitchFamily="34" charset="0"/>
              </a:rPr>
              <a:t>)/(2/5mr</a:t>
            </a:r>
            <a:r>
              <a:rPr lang="it-IT" sz="2400" baseline="-25000">
                <a:cs typeface="Arial" pitchFamily="34" charset="0"/>
              </a:rPr>
              <a:t>2</a:t>
            </a:r>
            <a:r>
              <a:rPr lang="it-IT" sz="2400" baseline="30000">
                <a:cs typeface="Arial" pitchFamily="34" charset="0"/>
              </a:rPr>
              <a:t>2</a:t>
            </a:r>
            <a:r>
              <a:rPr lang="it-IT" sz="2400">
                <a:cs typeface="Arial" pitchFamily="34" charset="0"/>
              </a:rPr>
              <a:t>) = </a:t>
            </a:r>
            <a:r>
              <a:rPr lang="el-GR" sz="2400">
                <a:cs typeface="Arial" pitchFamily="34" charset="0"/>
              </a:rPr>
              <a:t>ω</a:t>
            </a:r>
            <a:r>
              <a:rPr lang="it-IT" sz="2400" baseline="-25000">
                <a:cs typeface="Arial" pitchFamily="34" charset="0"/>
              </a:rPr>
              <a:t>1</a:t>
            </a:r>
            <a:r>
              <a:rPr lang="it-IT" sz="2400">
                <a:cs typeface="Arial" pitchFamily="34" charset="0"/>
              </a:rPr>
              <a:t>(r</a:t>
            </a:r>
            <a:r>
              <a:rPr lang="it-IT" sz="2400" baseline="-25000">
                <a:cs typeface="Arial" pitchFamily="34" charset="0"/>
              </a:rPr>
              <a:t>1</a:t>
            </a:r>
            <a:r>
              <a:rPr lang="it-IT" sz="2400" baseline="30000">
                <a:cs typeface="Arial" pitchFamily="34" charset="0"/>
              </a:rPr>
              <a:t>2</a:t>
            </a:r>
            <a:r>
              <a:rPr lang="it-IT" sz="2400">
                <a:cs typeface="Arial" pitchFamily="34" charset="0"/>
              </a:rPr>
              <a:t>/r</a:t>
            </a:r>
            <a:r>
              <a:rPr lang="it-IT" sz="2400" baseline="-25000">
                <a:cs typeface="Arial" pitchFamily="34" charset="0"/>
              </a:rPr>
              <a:t>2</a:t>
            </a:r>
            <a:r>
              <a:rPr lang="it-IT" sz="2400" baseline="30000">
                <a:cs typeface="Arial" pitchFamily="34" charset="0"/>
              </a:rPr>
              <a:t>2</a:t>
            </a:r>
            <a:r>
              <a:rPr lang="it-IT" sz="2400">
                <a:cs typeface="Arial" pitchFamily="34" charset="0"/>
              </a:rPr>
              <a:t>) =4</a:t>
            </a:r>
            <a:r>
              <a:rPr lang="en-US" sz="2400">
                <a:cs typeface="Arial" pitchFamily="34" charset="0"/>
              </a:rPr>
              <a:t>·10</a:t>
            </a:r>
            <a:r>
              <a:rPr lang="en-US" sz="2400" baseline="30000">
                <a:cs typeface="Arial" pitchFamily="34" charset="0"/>
              </a:rPr>
              <a:t>4</a:t>
            </a:r>
            <a:r>
              <a:rPr lang="en-US" sz="2400">
                <a:cs typeface="Arial" pitchFamily="34" charset="0"/>
              </a:rPr>
              <a:t>rad/s </a:t>
            </a:r>
            <a:r>
              <a:rPr lang="it-IT" sz="2400">
                <a:cs typeface="Arial" pitchFamily="34" charset="0"/>
              </a:rPr>
              <a:t> </a:t>
            </a:r>
            <a:endParaRPr lang="el-GR" sz="2400">
              <a:cs typeface="Arial" pitchFamily="34" charset="0"/>
            </a:endParaRPr>
          </a:p>
        </p:txBody>
      </p:sp>
      <p:sp>
        <p:nvSpPr>
          <p:cNvPr id="362500" name="Text Box 4"/>
          <p:cNvSpPr txBox="1">
            <a:spLocks noChangeArrowheads="1"/>
          </p:cNvSpPr>
          <p:nvPr/>
        </p:nvSpPr>
        <p:spPr bwMode="auto">
          <a:xfrm>
            <a:off x="1403350" y="5632450"/>
            <a:ext cx="7345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CC3300"/>
                </a:solidFill>
              </a:rPr>
              <a:t>v</a:t>
            </a:r>
            <a:r>
              <a:rPr lang="it-IT" sz="2200" baseline="-25000">
                <a:solidFill>
                  <a:srgbClr val="CC3300"/>
                </a:solidFill>
              </a:rPr>
              <a:t>perif</a:t>
            </a:r>
            <a:r>
              <a:rPr lang="it-IT" sz="2200">
                <a:solidFill>
                  <a:srgbClr val="CC3300"/>
                </a:solidFill>
              </a:rPr>
              <a:t> = 4 10</a:t>
            </a:r>
            <a:r>
              <a:rPr lang="it-IT" sz="2200" baseline="30000">
                <a:solidFill>
                  <a:srgbClr val="CC3300"/>
                </a:solidFill>
              </a:rPr>
              <a:t>4</a:t>
            </a:r>
            <a:r>
              <a:rPr lang="it-IT" sz="2200">
                <a:solidFill>
                  <a:srgbClr val="CC3300"/>
                </a:solidFill>
              </a:rPr>
              <a:t> rad/s </a:t>
            </a:r>
            <a:r>
              <a:rPr lang="en-US" sz="2200">
                <a:solidFill>
                  <a:srgbClr val="CC3300"/>
                </a:solidFill>
                <a:cs typeface="Arial" pitchFamily="34" charset="0"/>
              </a:rPr>
              <a:t>· 10</a:t>
            </a:r>
            <a:r>
              <a:rPr lang="en-US" sz="2200" baseline="30000">
                <a:solidFill>
                  <a:srgbClr val="CC3300"/>
                </a:solidFill>
                <a:cs typeface="Arial" pitchFamily="34" charset="0"/>
              </a:rPr>
              <a:t>4</a:t>
            </a:r>
            <a:r>
              <a:rPr lang="en-US" sz="2200">
                <a:solidFill>
                  <a:srgbClr val="CC3300"/>
                </a:solidFill>
                <a:cs typeface="Arial" pitchFamily="34" charset="0"/>
              </a:rPr>
              <a:t> m = 4 10</a:t>
            </a:r>
            <a:r>
              <a:rPr lang="en-US" sz="2200" baseline="30000">
                <a:solidFill>
                  <a:srgbClr val="CC3300"/>
                </a:solidFill>
                <a:cs typeface="Arial" pitchFamily="34" charset="0"/>
              </a:rPr>
              <a:t>8</a:t>
            </a:r>
            <a:r>
              <a:rPr lang="en-US" sz="2200">
                <a:solidFill>
                  <a:srgbClr val="CC3300"/>
                </a:solidFill>
                <a:cs typeface="Arial" pitchFamily="34" charset="0"/>
              </a:rPr>
              <a:t> m/s !!    ci vorrebbe un </a:t>
            </a:r>
          </a:p>
          <a:p>
            <a:r>
              <a:rPr lang="en-US" sz="2200">
                <a:solidFill>
                  <a:srgbClr val="CC3300"/>
                </a:solidFill>
                <a:cs typeface="Arial" pitchFamily="34" charset="0"/>
              </a:rPr>
              <a:t>calcolo relativistico</a:t>
            </a:r>
          </a:p>
        </p:txBody>
      </p:sp>
      <p:sp>
        <p:nvSpPr>
          <p:cNvPr id="362501" name="Text Box 5"/>
          <p:cNvSpPr txBox="1">
            <a:spLocks noChangeArrowheads="1"/>
          </p:cNvSpPr>
          <p:nvPr/>
        </p:nvSpPr>
        <p:spPr bwMode="auto">
          <a:xfrm>
            <a:off x="468313" y="5589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CC"/>
                </a:solidFill>
              </a:rPr>
              <a:t>OK?</a:t>
            </a:r>
          </a:p>
        </p:txBody>
      </p:sp>
      <p:sp>
        <p:nvSpPr>
          <p:cNvPr id="362502" name="Text Box 6"/>
          <p:cNvSpPr txBox="1">
            <a:spLocks noChangeArrowheads="1"/>
          </p:cNvSpPr>
          <p:nvPr/>
        </p:nvSpPr>
        <p:spPr bwMode="auto">
          <a:xfrm>
            <a:off x="5292725" y="4005263"/>
            <a:ext cx="1730375" cy="346075"/>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si può calcolare</a:t>
            </a:r>
          </a:p>
        </p:txBody>
      </p:sp>
      <p:sp>
        <p:nvSpPr>
          <p:cNvPr id="362503" name="Line 7"/>
          <p:cNvSpPr>
            <a:spLocks noChangeShapeType="1"/>
          </p:cNvSpPr>
          <p:nvPr/>
        </p:nvSpPr>
        <p:spPr bwMode="auto">
          <a:xfrm flipH="1">
            <a:off x="5076825" y="4221163"/>
            <a:ext cx="215900" cy="144462"/>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4" name="Line 8"/>
          <p:cNvSpPr>
            <a:spLocks noChangeShapeType="1"/>
          </p:cNvSpPr>
          <p:nvPr/>
        </p:nvSpPr>
        <p:spPr bwMode="auto">
          <a:xfrm>
            <a:off x="3203575"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5" name="Line 9"/>
          <p:cNvSpPr>
            <a:spLocks noChangeAspect="1" noChangeShapeType="1"/>
          </p:cNvSpPr>
          <p:nvPr/>
        </p:nvSpPr>
        <p:spPr bwMode="auto">
          <a:xfrm>
            <a:off x="3563938" y="5300663"/>
            <a:ext cx="198437" cy="1730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6" name="Line 10"/>
          <p:cNvSpPr>
            <a:spLocks noChangeAspect="1" noChangeShapeType="1"/>
          </p:cNvSpPr>
          <p:nvPr/>
        </p:nvSpPr>
        <p:spPr bwMode="auto">
          <a:xfrm>
            <a:off x="4859338" y="5300663"/>
            <a:ext cx="198437" cy="196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7" name="Line 11"/>
          <p:cNvSpPr>
            <a:spLocks noChangeShapeType="1"/>
          </p:cNvSpPr>
          <p:nvPr/>
        </p:nvSpPr>
        <p:spPr bwMode="auto">
          <a:xfrm>
            <a:off x="4500563"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501"/>
                                        </p:tgtEl>
                                        <p:attrNameLst>
                                          <p:attrName>style.visibility</p:attrName>
                                        </p:attrNameLst>
                                      </p:cBhvr>
                                      <p:to>
                                        <p:strVal val="visible"/>
                                      </p:to>
                                    </p:set>
                                    <p:anim calcmode="lin" valueType="num">
                                      <p:cBhvr additive="base">
                                        <p:cTn id="7" dur="500" fill="hold"/>
                                        <p:tgtEl>
                                          <p:spTgt spid="362501"/>
                                        </p:tgtEl>
                                        <p:attrNameLst>
                                          <p:attrName>ppt_x</p:attrName>
                                        </p:attrNameLst>
                                      </p:cBhvr>
                                      <p:tavLst>
                                        <p:tav tm="0">
                                          <p:val>
                                            <p:strVal val="#ppt_x"/>
                                          </p:val>
                                        </p:tav>
                                        <p:tav tm="100000">
                                          <p:val>
                                            <p:strVal val="#ppt_x"/>
                                          </p:val>
                                        </p:tav>
                                      </p:tavLst>
                                    </p:anim>
                                    <p:anim calcmode="lin" valueType="num">
                                      <p:cBhvr additive="base">
                                        <p:cTn id="8"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500"/>
                                        </p:tgtEl>
                                        <p:attrNameLst>
                                          <p:attrName>style.visibility</p:attrName>
                                        </p:attrNameLst>
                                      </p:cBhvr>
                                      <p:to>
                                        <p:strVal val="visible"/>
                                      </p:to>
                                    </p:set>
                                    <p:anim calcmode="lin" valueType="num">
                                      <p:cBhvr additive="base">
                                        <p:cTn id="13" dur="500" fill="hold"/>
                                        <p:tgtEl>
                                          <p:spTgt spid="362500"/>
                                        </p:tgtEl>
                                        <p:attrNameLst>
                                          <p:attrName>ppt_x</p:attrName>
                                        </p:attrNameLst>
                                      </p:cBhvr>
                                      <p:tavLst>
                                        <p:tav tm="0">
                                          <p:val>
                                            <p:strVal val="#ppt_x"/>
                                          </p:val>
                                        </p:tav>
                                        <p:tav tm="100000">
                                          <p:val>
                                            <p:strVal val="#ppt_x"/>
                                          </p:val>
                                        </p:tav>
                                      </p:tavLst>
                                    </p:anim>
                                    <p:anim calcmode="lin" valueType="num">
                                      <p:cBhvr additive="base">
                                        <p:cTn id="14" dur="500" fill="hold"/>
                                        <p:tgtEl>
                                          <p:spTgt spid="3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P spid="36250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2011</a:t>
            </a:r>
            <a:endParaRPr lang="en-US"/>
          </a:p>
        </p:txBody>
      </p:sp>
      <p:sp>
        <p:nvSpPr>
          <p:cNvPr id="27" name="Slide Number Placeholder 5"/>
          <p:cNvSpPr>
            <a:spLocks noGrp="1"/>
          </p:cNvSpPr>
          <p:nvPr>
            <p:ph type="sldNum" sz="quarter" idx="12"/>
          </p:nvPr>
        </p:nvSpPr>
        <p:spPr/>
        <p:txBody>
          <a:bodyPr/>
          <a:lstStyle/>
          <a:p>
            <a:fld id="{5F3C848B-DE7C-4AB1-A426-FDE6F3398018}" type="slidenum">
              <a:rPr lang="en-US"/>
              <a:pPr/>
              <a:t>87</a:t>
            </a:fld>
            <a:endParaRPr lang="en-US"/>
          </a:p>
        </p:txBody>
      </p:sp>
      <p:sp>
        <p:nvSpPr>
          <p:cNvPr id="322562" name="Rectangle 2"/>
          <p:cNvSpPr>
            <a:spLocks noGrp="1" noChangeArrowheads="1"/>
          </p:cNvSpPr>
          <p:nvPr>
            <p:ph type="title"/>
          </p:nvPr>
        </p:nvSpPr>
        <p:spPr/>
        <p:txBody>
          <a:bodyPr/>
          <a:lstStyle/>
          <a:p>
            <a:r>
              <a:rPr lang="it-IT" sz="2800"/>
              <a:t>Lavoro di una forza</a:t>
            </a:r>
          </a:p>
        </p:txBody>
      </p:sp>
      <p:sp>
        <p:nvSpPr>
          <p:cNvPr id="322563" name="Rectangle 3"/>
          <p:cNvSpPr>
            <a:spLocks noGrp="1" noChangeArrowheads="1"/>
          </p:cNvSpPr>
          <p:nvPr>
            <p:ph type="body" idx="1"/>
          </p:nvPr>
        </p:nvSpPr>
        <p:spPr>
          <a:xfrm>
            <a:off x="323850" y="1341438"/>
            <a:ext cx="8569325" cy="4784725"/>
          </a:xfrm>
        </p:spPr>
        <p:txBody>
          <a:bodyPr/>
          <a:lstStyle/>
          <a:p>
            <a:pPr marL="609600" indent="-609600">
              <a:buFontTx/>
              <a:buAutoNum type="arabicPeriod"/>
            </a:pPr>
            <a:r>
              <a:rPr lang="it-IT" sz="2400"/>
              <a:t>forza cost. </a:t>
            </a:r>
            <a:r>
              <a:rPr lang="it-IT" sz="2400" b="1"/>
              <a:t>F</a:t>
            </a:r>
            <a:r>
              <a:rPr lang="it-IT" sz="2400"/>
              <a:t> applicata ad un p.m., spostamento finito rettilineo </a:t>
            </a:r>
            <a:r>
              <a:rPr lang="it-IT" sz="2400" b="1"/>
              <a:t>s</a:t>
            </a:r>
            <a:r>
              <a:rPr lang="it-IT" sz="2400"/>
              <a:t> del p.m.</a:t>
            </a:r>
          </a:p>
          <a:p>
            <a:pPr marL="609600" indent="-609600">
              <a:buFontTx/>
              <a:buNone/>
            </a:pPr>
            <a:r>
              <a:rPr lang="it-IT" sz="2400"/>
              <a:t>	</a:t>
            </a:r>
            <a:r>
              <a:rPr lang="en-US" sz="2400">
                <a:latin typeface="Script MT Bold" pitchFamily="66" charset="0"/>
              </a:rPr>
              <a:t>L</a:t>
            </a:r>
            <a:r>
              <a:rPr lang="it-IT" sz="2400">
                <a:latin typeface="French Script MT" pitchFamily="66" charset="0"/>
              </a:rPr>
              <a:t> </a:t>
            </a:r>
            <a:r>
              <a:rPr lang="it-IT" sz="2400"/>
              <a:t>= </a:t>
            </a:r>
            <a:r>
              <a:rPr lang="it-IT" sz="2400" b="1"/>
              <a:t>F</a:t>
            </a:r>
            <a:r>
              <a:rPr lang="it-IT" sz="2400">
                <a:cs typeface="Arial" pitchFamily="34" charset="0"/>
              </a:rPr>
              <a:t>∙</a:t>
            </a:r>
            <a:r>
              <a:rPr lang="en-US" sz="2400" b="1">
                <a:cs typeface="Arial" pitchFamily="34" charset="0"/>
              </a:rPr>
              <a:t>s</a:t>
            </a:r>
            <a:r>
              <a:rPr lang="en-US" sz="2400">
                <a:cs typeface="Arial" pitchFamily="34" charset="0"/>
              </a:rPr>
              <a:t> = F s cos</a:t>
            </a:r>
            <a:r>
              <a:rPr lang="el-GR" sz="2400">
                <a:cs typeface="Arial" pitchFamily="34" charset="0"/>
              </a:rPr>
              <a:t>θ</a:t>
            </a:r>
            <a:r>
              <a:rPr lang="it-IT" sz="2400">
                <a:cs typeface="Arial" pitchFamily="34" charset="0"/>
              </a:rPr>
              <a:t> </a:t>
            </a:r>
            <a:r>
              <a:rPr lang="it-IT" sz="2400">
                <a:latin typeface="French Script MT" pitchFamily="66" charset="0"/>
              </a:rPr>
              <a:t>                      </a:t>
            </a:r>
            <a:r>
              <a:rPr lang="it-IT" sz="2400"/>
              <a:t>(= </a:t>
            </a:r>
            <a:r>
              <a:rPr lang="it-IT" sz="2400" b="1"/>
              <a:t>s</a:t>
            </a:r>
            <a:r>
              <a:rPr lang="it-IT" sz="2400">
                <a:cs typeface="Arial" pitchFamily="34" charset="0"/>
              </a:rPr>
              <a:t>∙</a:t>
            </a:r>
            <a:r>
              <a:rPr lang="it-IT" sz="2400" b="1">
                <a:cs typeface="Arial" pitchFamily="34" charset="0"/>
              </a:rPr>
              <a:t>F</a:t>
            </a:r>
            <a:r>
              <a:rPr lang="it-IT" sz="2400">
                <a:cs typeface="Arial" pitchFamily="34" charset="0"/>
              </a:rPr>
              <a:t>) </a:t>
            </a:r>
          </a:p>
          <a:p>
            <a:pPr marL="609600" indent="-609600">
              <a:buFontTx/>
              <a:buNone/>
            </a:pPr>
            <a:r>
              <a:rPr lang="it-IT" sz="2400">
                <a:cs typeface="Arial" pitchFamily="34" charset="0"/>
              </a:rPr>
              <a:t>	spostamento del punto di applicazione di </a:t>
            </a:r>
            <a:r>
              <a:rPr lang="it-IT" sz="2400" b="1">
                <a:cs typeface="Arial" pitchFamily="34" charset="0"/>
              </a:rPr>
              <a:t>F</a:t>
            </a:r>
            <a:r>
              <a:rPr lang="it-IT" sz="2400">
                <a:cs typeface="Arial" pitchFamily="34" charset="0"/>
              </a:rPr>
              <a:t> parallelo ad </a:t>
            </a:r>
            <a:r>
              <a:rPr lang="it-IT" sz="2400" b="1">
                <a:cs typeface="Arial" pitchFamily="34" charset="0"/>
              </a:rPr>
              <a:t>F</a:t>
            </a:r>
            <a:r>
              <a:rPr lang="it-IT" sz="2400">
                <a:cs typeface="Arial" pitchFamily="34" charset="0"/>
              </a:rPr>
              <a:t>:            </a:t>
            </a:r>
            <a:r>
              <a:rPr lang="en-US" sz="2400">
                <a:latin typeface="Script MT Bold" pitchFamily="66" charset="0"/>
              </a:rPr>
              <a:t>L</a:t>
            </a:r>
            <a:r>
              <a:rPr lang="it-IT" sz="2400">
                <a:cs typeface="Arial" pitchFamily="34" charset="0"/>
              </a:rPr>
              <a:t> </a:t>
            </a:r>
            <a:r>
              <a:rPr lang="en-US" sz="2400">
                <a:cs typeface="Arial" pitchFamily="34" charset="0"/>
              </a:rPr>
              <a:t>= 0   se F = 0, s = 0, </a:t>
            </a:r>
            <a:r>
              <a:rPr lang="el-GR" sz="2400">
                <a:cs typeface="Arial" pitchFamily="34" charset="0"/>
              </a:rPr>
              <a:t>θ</a:t>
            </a:r>
            <a:r>
              <a:rPr lang="it-IT" sz="2400">
                <a:cs typeface="Arial" pitchFamily="34" charset="0"/>
              </a:rPr>
              <a:t> = 90°,270° </a:t>
            </a:r>
            <a:endParaRPr lang="el-GR" sz="2400">
              <a:cs typeface="Arial" pitchFamily="34" charset="0"/>
            </a:endParaRPr>
          </a:p>
        </p:txBody>
      </p:sp>
      <p:sp>
        <p:nvSpPr>
          <p:cNvPr id="322564" name="Line 4"/>
          <p:cNvSpPr>
            <a:spLocks noChangeShapeType="1"/>
          </p:cNvSpPr>
          <p:nvPr/>
        </p:nvSpPr>
        <p:spPr bwMode="auto">
          <a:xfrm flipV="1">
            <a:off x="1187450" y="3644900"/>
            <a:ext cx="1439863"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5" name="Line 5"/>
          <p:cNvSpPr>
            <a:spLocks noChangeShapeType="1"/>
          </p:cNvSpPr>
          <p:nvPr/>
        </p:nvSpPr>
        <p:spPr bwMode="auto">
          <a:xfrm flipV="1">
            <a:off x="1187450" y="4149725"/>
            <a:ext cx="2376488" cy="71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6" name="Line 6"/>
          <p:cNvSpPr>
            <a:spLocks noChangeShapeType="1"/>
          </p:cNvSpPr>
          <p:nvPr/>
        </p:nvSpPr>
        <p:spPr bwMode="auto">
          <a:xfrm flipH="1" flipV="1">
            <a:off x="827088" y="4724400"/>
            <a:ext cx="9366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7" name="Line 7"/>
          <p:cNvSpPr>
            <a:spLocks noChangeShapeType="1"/>
          </p:cNvSpPr>
          <p:nvPr/>
        </p:nvSpPr>
        <p:spPr bwMode="auto">
          <a:xfrm>
            <a:off x="1763713" y="5229225"/>
            <a:ext cx="1728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8" name="Freeform 8"/>
          <p:cNvSpPr>
            <a:spLocks/>
          </p:cNvSpPr>
          <p:nvPr/>
        </p:nvSpPr>
        <p:spPr bwMode="auto">
          <a:xfrm>
            <a:off x="1814513" y="4022725"/>
            <a:ext cx="58737" cy="141288"/>
          </a:xfrm>
          <a:custGeom>
            <a:avLst/>
            <a:gdLst>
              <a:gd name="T0" fmla="*/ 0 w 37"/>
              <a:gd name="T1" fmla="*/ 0 h 89"/>
              <a:gd name="T2" fmla="*/ 27 w 37"/>
              <a:gd name="T3" fmla="*/ 9 h 89"/>
              <a:gd name="T4" fmla="*/ 36 w 37"/>
              <a:gd name="T5" fmla="*/ 89 h 89"/>
            </a:gdLst>
            <a:ahLst/>
            <a:cxnLst>
              <a:cxn ang="0">
                <a:pos x="T0" y="T1"/>
              </a:cxn>
              <a:cxn ang="0">
                <a:pos x="T2" y="T3"/>
              </a:cxn>
              <a:cxn ang="0">
                <a:pos x="T4" y="T5"/>
              </a:cxn>
            </a:cxnLst>
            <a:rect l="0" t="0" r="r" b="b"/>
            <a:pathLst>
              <a:path w="37" h="89">
                <a:moveTo>
                  <a:pt x="0" y="0"/>
                </a:moveTo>
                <a:cubicBezTo>
                  <a:pt x="9" y="3"/>
                  <a:pt x="23" y="0"/>
                  <a:pt x="27" y="9"/>
                </a:cubicBezTo>
                <a:cubicBezTo>
                  <a:pt x="37" y="34"/>
                  <a:pt x="36" y="89"/>
                  <a:pt x="36" y="89"/>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9" name="Freeform 9"/>
          <p:cNvSpPr>
            <a:spLocks/>
          </p:cNvSpPr>
          <p:nvPr/>
        </p:nvSpPr>
        <p:spPr bwMode="auto">
          <a:xfrm>
            <a:off x="1476375" y="5035550"/>
            <a:ext cx="506413" cy="184150"/>
          </a:xfrm>
          <a:custGeom>
            <a:avLst/>
            <a:gdLst>
              <a:gd name="T0" fmla="*/ 0 w 319"/>
              <a:gd name="T1" fmla="*/ 0 h 116"/>
              <a:gd name="T2" fmla="*/ 178 w 319"/>
              <a:gd name="T3" fmla="*/ 9 h 116"/>
              <a:gd name="T4" fmla="*/ 204 w 319"/>
              <a:gd name="T5" fmla="*/ 27 h 116"/>
              <a:gd name="T6" fmla="*/ 319 w 319"/>
              <a:gd name="T7" fmla="*/ 80 h 116"/>
              <a:gd name="T8" fmla="*/ 319 w 319"/>
              <a:gd name="T9" fmla="*/ 116 h 116"/>
            </a:gdLst>
            <a:ahLst/>
            <a:cxnLst>
              <a:cxn ang="0">
                <a:pos x="T0" y="T1"/>
              </a:cxn>
              <a:cxn ang="0">
                <a:pos x="T2" y="T3"/>
              </a:cxn>
              <a:cxn ang="0">
                <a:pos x="T4" y="T5"/>
              </a:cxn>
              <a:cxn ang="0">
                <a:pos x="T6" y="T7"/>
              </a:cxn>
              <a:cxn ang="0">
                <a:pos x="T8" y="T9"/>
              </a:cxn>
            </a:cxnLst>
            <a:rect l="0" t="0" r="r" b="b"/>
            <a:pathLst>
              <a:path w="319" h="116">
                <a:moveTo>
                  <a:pt x="0" y="0"/>
                </a:moveTo>
                <a:cubicBezTo>
                  <a:pt x="59" y="3"/>
                  <a:pt x="119" y="1"/>
                  <a:pt x="178" y="9"/>
                </a:cubicBezTo>
                <a:cubicBezTo>
                  <a:pt x="188" y="10"/>
                  <a:pt x="194" y="23"/>
                  <a:pt x="204" y="27"/>
                </a:cubicBezTo>
                <a:cubicBezTo>
                  <a:pt x="225" y="36"/>
                  <a:pt x="319" y="48"/>
                  <a:pt x="319" y="80"/>
                </a:cubicBezTo>
                <a:cubicBezTo>
                  <a:pt x="319" y="92"/>
                  <a:pt x="319" y="104"/>
                  <a:pt x="319" y="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0" name="Text Box 10"/>
          <p:cNvSpPr txBox="1">
            <a:spLocks noChangeArrowheads="1"/>
          </p:cNvSpPr>
          <p:nvPr/>
        </p:nvSpPr>
        <p:spPr bwMode="auto">
          <a:xfrm>
            <a:off x="1619250" y="3500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1" name="Text Box 11"/>
          <p:cNvSpPr txBox="1">
            <a:spLocks noChangeArrowheads="1"/>
          </p:cNvSpPr>
          <p:nvPr/>
        </p:nvSpPr>
        <p:spPr bwMode="auto">
          <a:xfrm>
            <a:off x="2627313" y="42211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2" name="Text Box 12"/>
          <p:cNvSpPr txBox="1">
            <a:spLocks noChangeArrowheads="1"/>
          </p:cNvSpPr>
          <p:nvPr/>
        </p:nvSpPr>
        <p:spPr bwMode="auto">
          <a:xfrm>
            <a:off x="2555875" y="5300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3" name="Text Box 13"/>
          <p:cNvSpPr txBox="1">
            <a:spLocks noChangeArrowheads="1"/>
          </p:cNvSpPr>
          <p:nvPr/>
        </p:nvSpPr>
        <p:spPr bwMode="auto">
          <a:xfrm>
            <a:off x="900113" y="50133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s</a:t>
            </a:r>
          </a:p>
        </p:txBody>
      </p:sp>
      <p:sp>
        <p:nvSpPr>
          <p:cNvPr id="322574" name="Line 14"/>
          <p:cNvSpPr>
            <a:spLocks noChangeShapeType="1"/>
          </p:cNvSpPr>
          <p:nvPr/>
        </p:nvSpPr>
        <p:spPr bwMode="auto">
          <a:xfrm>
            <a:off x="5651500" y="4652963"/>
            <a:ext cx="15843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5" name="Line 15"/>
          <p:cNvSpPr>
            <a:spLocks noChangeShapeType="1"/>
          </p:cNvSpPr>
          <p:nvPr/>
        </p:nvSpPr>
        <p:spPr bwMode="auto">
          <a:xfrm flipV="1">
            <a:off x="5651500" y="3716338"/>
            <a:ext cx="288925"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6" name="Text Box 16"/>
          <p:cNvSpPr txBox="1">
            <a:spLocks noChangeArrowheads="1"/>
          </p:cNvSpPr>
          <p:nvPr/>
        </p:nvSpPr>
        <p:spPr bwMode="auto">
          <a:xfrm>
            <a:off x="5292725" y="386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7" name="Text Box 17"/>
          <p:cNvSpPr txBox="1">
            <a:spLocks noChangeArrowheads="1"/>
          </p:cNvSpPr>
          <p:nvPr/>
        </p:nvSpPr>
        <p:spPr bwMode="auto">
          <a:xfrm>
            <a:off x="6011863" y="50133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8" name="Text Box 18"/>
          <p:cNvSpPr txBox="1">
            <a:spLocks noChangeArrowheads="1"/>
          </p:cNvSpPr>
          <p:nvPr/>
        </p:nvSpPr>
        <p:spPr bwMode="auto">
          <a:xfrm>
            <a:off x="3832225" y="37290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French Script MT" pitchFamily="66" charset="0"/>
              </a:rPr>
              <a:t> </a:t>
            </a:r>
            <a:r>
              <a:rPr lang="en-US">
                <a:latin typeface="Script MT Bold" pitchFamily="66" charset="0"/>
              </a:rPr>
              <a:t>L</a:t>
            </a:r>
            <a:r>
              <a:rPr lang="en-US">
                <a:latin typeface="French Script MT" pitchFamily="66" charset="0"/>
              </a:rPr>
              <a:t> </a:t>
            </a:r>
            <a:r>
              <a:rPr lang="it-IT"/>
              <a:t>&gt; 0</a:t>
            </a:r>
          </a:p>
        </p:txBody>
      </p:sp>
      <p:sp>
        <p:nvSpPr>
          <p:cNvPr id="322579" name="Text Box 19"/>
          <p:cNvSpPr txBox="1">
            <a:spLocks noChangeArrowheads="1"/>
          </p:cNvSpPr>
          <p:nvPr/>
        </p:nvSpPr>
        <p:spPr bwMode="auto">
          <a:xfrm>
            <a:off x="7432675" y="4016375"/>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 0</a:t>
            </a:r>
          </a:p>
        </p:txBody>
      </p:sp>
      <p:sp>
        <p:nvSpPr>
          <p:cNvPr id="322580" name="Text Box 20"/>
          <p:cNvSpPr txBox="1">
            <a:spLocks noChangeArrowheads="1"/>
          </p:cNvSpPr>
          <p:nvPr/>
        </p:nvSpPr>
        <p:spPr bwMode="auto">
          <a:xfrm>
            <a:off x="3903663" y="473710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&lt; 0</a:t>
            </a:r>
          </a:p>
        </p:txBody>
      </p:sp>
      <p:sp>
        <p:nvSpPr>
          <p:cNvPr id="322581" name="Line 21"/>
          <p:cNvSpPr>
            <a:spLocks noChangeShapeType="1"/>
          </p:cNvSpPr>
          <p:nvPr/>
        </p:nvSpPr>
        <p:spPr bwMode="auto">
          <a:xfrm>
            <a:off x="5724525" y="44370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2" name="Line 22"/>
          <p:cNvSpPr>
            <a:spLocks noChangeShapeType="1"/>
          </p:cNvSpPr>
          <p:nvPr/>
        </p:nvSpPr>
        <p:spPr bwMode="auto">
          <a:xfrm flipV="1">
            <a:off x="5867400" y="4508500"/>
            <a:ext cx="730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3" name="Text Box 23"/>
          <p:cNvSpPr txBox="1">
            <a:spLocks noChangeArrowheads="1"/>
          </p:cNvSpPr>
          <p:nvPr/>
        </p:nvSpPr>
        <p:spPr bwMode="auto">
          <a:xfrm>
            <a:off x="6659563" y="1916113"/>
            <a:ext cx="1123950"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rPr>
              <a:t>prodotto</a:t>
            </a:r>
          </a:p>
          <a:p>
            <a:r>
              <a:rPr lang="it-IT">
                <a:solidFill>
                  <a:srgbClr val="CC00CC"/>
                </a:solidFill>
              </a:rPr>
              <a:t>scalare</a:t>
            </a:r>
          </a:p>
        </p:txBody>
      </p:sp>
      <p:sp>
        <p:nvSpPr>
          <p:cNvPr id="322584" name="Text Box 24"/>
          <p:cNvSpPr txBox="1">
            <a:spLocks noChangeArrowheads="1"/>
          </p:cNvSpPr>
          <p:nvPr/>
        </p:nvSpPr>
        <p:spPr bwMode="auto">
          <a:xfrm>
            <a:off x="2011363" y="3810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83"/>
                                        </p:tgtEl>
                                        <p:attrNameLst>
                                          <p:attrName>style.visibility</p:attrName>
                                        </p:attrNameLst>
                                      </p:cBhvr>
                                      <p:to>
                                        <p:strVal val="visible"/>
                                      </p:to>
                                    </p:set>
                                    <p:animEffect transition="in" filter="checkerboard(across)">
                                      <p:cBhvr>
                                        <p:cTn id="7" dur="500"/>
                                        <p:tgtEl>
                                          <p:spTgt spid="32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8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 mar 2011</a:t>
            </a:r>
            <a:endParaRPr lang="en-US" dirty="0"/>
          </a:p>
        </p:txBody>
      </p:sp>
      <p:sp>
        <p:nvSpPr>
          <p:cNvPr id="6" name="Slide Number Placeholder 5"/>
          <p:cNvSpPr>
            <a:spLocks noGrp="1"/>
          </p:cNvSpPr>
          <p:nvPr>
            <p:ph type="sldNum" sz="quarter" idx="12"/>
          </p:nvPr>
        </p:nvSpPr>
        <p:spPr/>
        <p:txBody>
          <a:bodyPr/>
          <a:lstStyle/>
          <a:p>
            <a:fld id="{881E2A64-67A7-4976-8E49-74BE9AEA4A12}" type="slidenum">
              <a:rPr lang="en-US"/>
              <a:pPr/>
              <a:t>88</a:t>
            </a:fld>
            <a:endParaRPr lang="en-US"/>
          </a:p>
        </p:txBody>
      </p:sp>
      <p:sp>
        <p:nvSpPr>
          <p:cNvPr id="323586" name="Rectangle 2"/>
          <p:cNvSpPr>
            <a:spLocks noGrp="1" noChangeArrowheads="1"/>
          </p:cNvSpPr>
          <p:nvPr>
            <p:ph type="title"/>
          </p:nvPr>
        </p:nvSpPr>
        <p:spPr/>
        <p:txBody>
          <a:bodyPr/>
          <a:lstStyle/>
          <a:p>
            <a:r>
              <a:rPr lang="it-IT" sz="2800"/>
              <a:t>Lavoro (2)</a:t>
            </a:r>
          </a:p>
        </p:txBody>
      </p:sp>
      <p:sp>
        <p:nvSpPr>
          <p:cNvPr id="323587" name="Rectangle 3"/>
          <p:cNvSpPr>
            <a:spLocks noGrp="1" noChangeArrowheads="1"/>
          </p:cNvSpPr>
          <p:nvPr>
            <p:ph type="body" idx="1"/>
          </p:nvPr>
        </p:nvSpPr>
        <p:spPr>
          <a:xfrm>
            <a:off x="323850" y="1268413"/>
            <a:ext cx="8496622" cy="4929187"/>
          </a:xfrm>
        </p:spPr>
        <p:txBody>
          <a:bodyPr/>
          <a:lstStyle/>
          <a:p>
            <a:pPr>
              <a:lnSpc>
                <a:spcPct val="90000"/>
              </a:lnSpc>
            </a:pPr>
            <a:r>
              <a:rPr lang="it-IT" sz="2400" dirty="0"/>
              <a:t>dimensioni del lavoro                     </a:t>
            </a:r>
            <a:r>
              <a:rPr lang="it-IT" sz="2000" dirty="0">
                <a:solidFill>
                  <a:srgbClr val="CC00FF"/>
                </a:solidFill>
              </a:rPr>
              <a:t>(stesse del momento di F)</a:t>
            </a:r>
            <a:r>
              <a:rPr lang="it-IT" sz="2400" dirty="0"/>
              <a:t> </a:t>
            </a:r>
          </a:p>
          <a:p>
            <a:pPr>
              <a:lnSpc>
                <a:spcPct val="90000"/>
              </a:lnSpc>
              <a:buFontTx/>
              <a:buNone/>
            </a:pPr>
            <a:r>
              <a:rPr lang="it-IT" sz="2400" dirty="0"/>
              <a:t>	[</a:t>
            </a:r>
            <a:r>
              <a:rPr lang="en-US" sz="2400" dirty="0">
                <a:latin typeface="Script MT Bold" pitchFamily="66" charset="0"/>
              </a:rPr>
              <a:t>L</a:t>
            </a:r>
            <a:r>
              <a:rPr lang="it-IT" sz="2400" dirty="0"/>
              <a:t>] = [</a:t>
            </a:r>
            <a:r>
              <a:rPr lang="it-IT" sz="2400" dirty="0" err="1"/>
              <a:t>Fs</a:t>
            </a:r>
            <a:r>
              <a:rPr lang="it-IT" sz="2400" dirty="0"/>
              <a:t>] = [MLT</a:t>
            </a:r>
            <a:r>
              <a:rPr lang="it-IT" sz="2400" baseline="30000" dirty="0"/>
              <a:t>-2</a:t>
            </a:r>
            <a:r>
              <a:rPr lang="it-IT" sz="2400" dirty="0"/>
              <a:t> L] = [ML</a:t>
            </a:r>
            <a:r>
              <a:rPr lang="it-IT" sz="2400" baseline="30000" dirty="0"/>
              <a:t>2</a:t>
            </a:r>
            <a:r>
              <a:rPr lang="it-IT" sz="2400" dirty="0"/>
              <a:t>T</a:t>
            </a:r>
            <a:r>
              <a:rPr lang="it-IT" sz="2400" baseline="30000" dirty="0"/>
              <a:t>-2</a:t>
            </a:r>
            <a:r>
              <a:rPr lang="it-IT" sz="2400" dirty="0"/>
              <a:t>] </a:t>
            </a:r>
          </a:p>
          <a:p>
            <a:pPr>
              <a:lnSpc>
                <a:spcPct val="90000"/>
              </a:lnSpc>
              <a:buFontTx/>
              <a:buNone/>
            </a:pPr>
            <a:r>
              <a:rPr lang="it-IT" sz="2400" dirty="0"/>
              <a:t>	unità   SI:     1N</a:t>
            </a:r>
            <a:r>
              <a:rPr lang="it-IT" sz="2400" dirty="0">
                <a:cs typeface="Arial" pitchFamily="34" charset="0"/>
              </a:rPr>
              <a:t>∙1m = 1 joule = 1 J               </a:t>
            </a:r>
            <a:r>
              <a:rPr lang="it-IT" sz="2400" dirty="0">
                <a:solidFill>
                  <a:srgbClr val="CC00FF"/>
                </a:solidFill>
                <a:cs typeface="Arial" pitchFamily="34" charset="0"/>
              </a:rPr>
              <a:t>“</a:t>
            </a:r>
          </a:p>
          <a:p>
            <a:pPr>
              <a:lnSpc>
                <a:spcPct val="90000"/>
              </a:lnSpc>
              <a:buFontTx/>
              <a:buNone/>
            </a:pPr>
            <a:r>
              <a:rPr lang="it-IT" sz="2400" dirty="0">
                <a:cs typeface="Arial" pitchFamily="34" charset="0"/>
              </a:rPr>
              <a:t>    CGS:    1cm∙1dina = 1 erg                            </a:t>
            </a:r>
            <a:r>
              <a:rPr lang="it-IT" sz="2400" dirty="0">
                <a:solidFill>
                  <a:srgbClr val="CC00FF"/>
                </a:solidFill>
                <a:cs typeface="Arial" pitchFamily="34" charset="0"/>
              </a:rPr>
              <a:t>“</a:t>
            </a:r>
          </a:p>
          <a:p>
            <a:pPr>
              <a:lnSpc>
                <a:spcPct val="90000"/>
              </a:lnSpc>
              <a:buFontTx/>
              <a:buNone/>
            </a:pPr>
            <a:r>
              <a:rPr lang="it-IT" sz="2400" dirty="0">
                <a:cs typeface="Arial" pitchFamily="34" charset="0"/>
              </a:rPr>
              <a:t>    1 erg = 10</a:t>
            </a:r>
            <a:r>
              <a:rPr lang="it-IT" sz="2400" baseline="30000" dirty="0">
                <a:cs typeface="Arial" pitchFamily="34" charset="0"/>
              </a:rPr>
              <a:t>-2</a:t>
            </a:r>
            <a:r>
              <a:rPr lang="it-IT" sz="2400" dirty="0">
                <a:cs typeface="Arial" pitchFamily="34" charset="0"/>
              </a:rPr>
              <a:t> m ∙ 10</a:t>
            </a:r>
            <a:r>
              <a:rPr lang="it-IT" sz="2400" baseline="30000" dirty="0">
                <a:cs typeface="Arial" pitchFamily="34" charset="0"/>
              </a:rPr>
              <a:t>-5</a:t>
            </a:r>
            <a:r>
              <a:rPr lang="it-IT" sz="2400" dirty="0">
                <a:cs typeface="Arial" pitchFamily="34" charset="0"/>
              </a:rPr>
              <a:t> N = 10</a:t>
            </a:r>
            <a:r>
              <a:rPr lang="it-IT" sz="2400" baseline="30000" dirty="0">
                <a:cs typeface="Arial" pitchFamily="34" charset="0"/>
              </a:rPr>
              <a:t>-7</a:t>
            </a:r>
            <a:r>
              <a:rPr lang="it-IT" sz="2400" dirty="0">
                <a:cs typeface="Arial" pitchFamily="34" charset="0"/>
              </a:rPr>
              <a:t> J </a:t>
            </a:r>
          </a:p>
          <a:p>
            <a:pPr>
              <a:lnSpc>
                <a:spcPct val="90000"/>
              </a:lnSpc>
              <a:buFontTx/>
              <a:buNone/>
            </a:pPr>
            <a:r>
              <a:rPr lang="it-IT" sz="2800" dirty="0">
                <a:cs typeface="Arial" pitchFamily="34" charset="0"/>
              </a:rPr>
              <a:t>	</a:t>
            </a:r>
            <a:r>
              <a:rPr lang="it-IT" sz="2400" dirty="0">
                <a:cs typeface="Arial" pitchFamily="34" charset="0"/>
              </a:rPr>
              <a:t>(J e erg sono usate solo per lavoro, energia e calore)</a:t>
            </a:r>
          </a:p>
          <a:p>
            <a:pPr>
              <a:lnSpc>
                <a:spcPct val="90000"/>
              </a:lnSpc>
              <a:spcBef>
                <a:spcPct val="90000"/>
              </a:spcBef>
            </a:pPr>
            <a:r>
              <a:rPr lang="it-IT" sz="2400" dirty="0">
                <a:cs typeface="Arial" pitchFamily="34" charset="0"/>
              </a:rPr>
              <a:t>Potenza: rapidità con cui è eseguito un lavoro</a:t>
            </a: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rPr>
              <a:t>L</a:t>
            </a:r>
            <a:r>
              <a:rPr lang="en-US" sz="2400" dirty="0">
                <a:latin typeface="French Script MT" pitchFamily="66" charset="0"/>
                <a:cs typeface="Arial" pitchFamily="34" charset="0"/>
              </a:rPr>
              <a:t> </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dirty="0" smtClean="0">
                <a:cs typeface="Arial" pitchFamily="34" charset="0"/>
              </a:rPr>
              <a:t>                </a:t>
            </a:r>
            <a:r>
              <a:rPr lang="it-IT" sz="2400" dirty="0" smtClean="0">
                <a:solidFill>
                  <a:srgbClr val="000000"/>
                </a:solidFill>
                <a:cs typeface="Arial" pitchFamily="34" charset="0"/>
              </a:rPr>
              <a:t>(</a:t>
            </a:r>
            <a:r>
              <a:rPr lang="it-IT" sz="2400" dirty="0">
                <a:solidFill>
                  <a:srgbClr val="000000"/>
                </a:solidFill>
                <a:cs typeface="Arial" pitchFamily="34" charset="0"/>
              </a:rPr>
              <a:t>a v </a:t>
            </a:r>
            <a:r>
              <a:rPr lang="it-IT" sz="2400" dirty="0" err="1">
                <a:solidFill>
                  <a:srgbClr val="000000"/>
                </a:solidFill>
                <a:cs typeface="Arial" pitchFamily="34" charset="0"/>
              </a:rPr>
              <a:t>cost</a:t>
            </a:r>
            <a:r>
              <a:rPr lang="it-IT" sz="2400" dirty="0">
                <a:solidFill>
                  <a:srgbClr val="000000"/>
                </a:solidFill>
                <a:cs typeface="Arial" pitchFamily="34" charset="0"/>
              </a:rPr>
              <a:t>.</a:t>
            </a:r>
            <a:r>
              <a:rPr lang="en-US" sz="2400" dirty="0">
                <a:solidFill>
                  <a:srgbClr val="000000"/>
                </a:solidFill>
                <a:latin typeface="Script MT Bold" pitchFamily="66" charset="0"/>
                <a:cs typeface="Arial" pitchFamily="34" charset="0"/>
              </a:rPr>
              <a:t>  P</a:t>
            </a:r>
            <a:r>
              <a:rPr lang="it-IT" sz="2400" dirty="0">
                <a:solidFill>
                  <a:srgbClr val="000000"/>
                </a:solidFill>
                <a:cs typeface="Arial" pitchFamily="34" charset="0"/>
              </a:rPr>
              <a:t> = </a:t>
            </a:r>
            <a:r>
              <a:rPr lang="it-IT" sz="2400" b="1" kern="1200" dirty="0">
                <a:solidFill>
                  <a:srgbClr val="000000"/>
                </a:solidFill>
                <a:latin typeface="Arial" pitchFamily="34" charset="0"/>
              </a:rPr>
              <a:t>F</a:t>
            </a:r>
            <a:r>
              <a:rPr lang="it-IT" sz="2400" kern="1200" dirty="0">
                <a:solidFill>
                  <a:srgbClr val="000000"/>
                </a:solidFill>
                <a:latin typeface=""/>
              </a:rPr>
              <a:t>•</a:t>
            </a:r>
            <a:r>
              <a:rPr lang="el-GR" sz="2400" kern="1200" dirty="0">
                <a:solidFill>
                  <a:srgbClr val="000000"/>
                </a:solidFill>
                <a:latin typeface="Arial" pitchFamily="34" charset="0"/>
                <a:cs typeface="Arial" pitchFamily="34" charset="0"/>
              </a:rPr>
              <a:t>Δ</a:t>
            </a:r>
            <a:r>
              <a:rPr lang="it-IT" sz="2400" b="1" kern="1200" dirty="0">
                <a:solidFill>
                  <a:srgbClr val="000000"/>
                </a:solidFill>
                <a:latin typeface="Arial" pitchFamily="34" charset="0"/>
                <a:cs typeface="Arial" pitchFamily="34" charset="0"/>
              </a:rPr>
              <a:t>s/</a:t>
            </a:r>
            <a:r>
              <a:rPr lang="el-GR" sz="2400" kern="1200" dirty="0">
                <a:solidFill>
                  <a:srgbClr val="000000"/>
                </a:solidFill>
                <a:latin typeface="Arial" pitchFamily="34" charset="0"/>
                <a:cs typeface="Arial" pitchFamily="34" charset="0"/>
              </a:rPr>
              <a:t>Δ</a:t>
            </a:r>
            <a:r>
              <a:rPr lang="it-IT" sz="2400" kern="1200" dirty="0">
                <a:solidFill>
                  <a:srgbClr val="000000"/>
                </a:solidFill>
                <a:latin typeface="Arial" pitchFamily="34" charset="0"/>
                <a:cs typeface="Arial" pitchFamily="34" charset="0"/>
              </a:rPr>
              <a:t>t = </a:t>
            </a:r>
            <a:r>
              <a:rPr lang="it-IT" sz="2400" b="1" kern="1200" dirty="0" err="1">
                <a:solidFill>
                  <a:srgbClr val="000000"/>
                </a:solidFill>
                <a:latin typeface="Arial" pitchFamily="34" charset="0"/>
                <a:cs typeface="Arial" pitchFamily="34" charset="0"/>
              </a:rPr>
              <a:t>F</a:t>
            </a:r>
            <a:r>
              <a:rPr lang="it-IT" sz="2400" kern="1200" dirty="0" err="1">
                <a:solidFill>
                  <a:srgbClr val="000000"/>
                </a:solidFill>
                <a:latin typeface="Arial" pitchFamily="34" charset="0"/>
                <a:cs typeface="Arial" pitchFamily="34" charset="0"/>
              </a:rPr>
              <a:t>•</a:t>
            </a:r>
            <a:r>
              <a:rPr lang="it-IT" sz="2400" b="1" kern="1200" dirty="0" err="1">
                <a:solidFill>
                  <a:srgbClr val="000000"/>
                </a:solidFill>
                <a:latin typeface="Arial" pitchFamily="34" charset="0"/>
                <a:cs typeface="Arial" pitchFamily="34" charset="0"/>
              </a:rPr>
              <a:t>v</a:t>
            </a:r>
            <a:r>
              <a:rPr lang="it-IT" sz="2400" kern="1200" dirty="0">
                <a:solidFill>
                  <a:srgbClr val="000000"/>
                </a:solidFill>
                <a:latin typeface="Arial" pitchFamily="34" charset="0"/>
                <a:cs typeface="Arial" pitchFamily="34" charset="0"/>
              </a:rPr>
              <a:t> = </a:t>
            </a:r>
            <a:r>
              <a:rPr lang="it-IT" sz="2400" kern="1200" dirty="0" err="1">
                <a:solidFill>
                  <a:srgbClr val="000000"/>
                </a:solidFill>
                <a:latin typeface="Arial" pitchFamily="34" charset="0"/>
                <a:cs typeface="Arial" pitchFamily="34" charset="0"/>
              </a:rPr>
              <a:t>Fvcos</a:t>
            </a:r>
            <a:r>
              <a:rPr lang="el-GR" sz="2400" kern="1200" dirty="0">
                <a:solidFill>
                  <a:srgbClr val="000000"/>
                </a:solidFill>
                <a:latin typeface="Arial" pitchFamily="34" charset="0"/>
                <a:cs typeface="Arial" pitchFamily="34" charset="0"/>
              </a:rPr>
              <a:t>θ</a:t>
            </a:r>
            <a:r>
              <a:rPr lang="en-US" sz="2400" kern="1200" dirty="0">
                <a:solidFill>
                  <a:srgbClr val="000000"/>
                </a:solidFill>
                <a:latin typeface="Arial" pitchFamily="34" charset="0"/>
                <a:cs typeface="Arial" pitchFamily="34" charset="0"/>
              </a:rPr>
              <a:t>)</a:t>
            </a:r>
            <a:r>
              <a:rPr lang="it-IT" sz="2400" dirty="0">
                <a:solidFill>
                  <a:srgbClr val="000000"/>
                </a:solidFill>
                <a:cs typeface="Arial" pitchFamily="34" charset="0"/>
              </a:rPr>
              <a:t> </a:t>
            </a:r>
            <a:endParaRPr lang="it-IT" sz="2400" dirty="0">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[ML</a:t>
            </a:r>
            <a:r>
              <a:rPr lang="it-IT" sz="2400" baseline="30000" dirty="0">
                <a:cs typeface="Arial" pitchFamily="34" charset="0"/>
              </a:rPr>
              <a:t>2</a:t>
            </a:r>
            <a:r>
              <a:rPr lang="it-IT" sz="2400" dirty="0">
                <a:cs typeface="Arial" pitchFamily="34" charset="0"/>
              </a:rPr>
              <a:t>T</a:t>
            </a:r>
            <a:r>
              <a:rPr lang="it-IT" sz="2400" baseline="30000" dirty="0">
                <a:cs typeface="Arial" pitchFamily="34" charset="0"/>
              </a:rPr>
              <a:t>-3</a:t>
            </a:r>
            <a:r>
              <a:rPr lang="it-IT" sz="2400" dirty="0">
                <a:cs typeface="Arial" pitchFamily="34" charset="0"/>
              </a:rPr>
              <a:t>]</a:t>
            </a:r>
          </a:p>
          <a:p>
            <a:pPr>
              <a:lnSpc>
                <a:spcPct val="90000"/>
              </a:lnSpc>
              <a:buFontTx/>
              <a:buNone/>
            </a:pPr>
            <a:r>
              <a:rPr lang="it-IT" sz="2400" dirty="0">
                <a:cs typeface="Arial" pitchFamily="34" charset="0"/>
              </a:rPr>
              <a:t>	unità SI: 1 J/s = 1 watt = 1 W;     CGS: 1 erg/s</a:t>
            </a:r>
          </a:p>
          <a:p>
            <a:pPr>
              <a:lnSpc>
                <a:spcPct val="90000"/>
              </a:lnSpc>
              <a:buFontTx/>
              <a:buNone/>
            </a:pPr>
            <a:r>
              <a:rPr lang="it-IT" sz="2400" dirty="0">
                <a:cs typeface="Arial" pitchFamily="34" charset="0"/>
              </a:rPr>
              <a:t>	altra unità, cavallo vapore: 1 CV = 735 W = 0.735 kW</a:t>
            </a:r>
            <a:endParaRPr lang="it-IT" sz="2800" dirty="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2011</a:t>
            </a:r>
            <a:endParaRPr lang="en-US"/>
          </a:p>
        </p:txBody>
      </p:sp>
      <p:sp>
        <p:nvSpPr>
          <p:cNvPr id="19" name="Slide Number Placeholder 5"/>
          <p:cNvSpPr>
            <a:spLocks noGrp="1"/>
          </p:cNvSpPr>
          <p:nvPr>
            <p:ph type="sldNum" sz="quarter" idx="12"/>
          </p:nvPr>
        </p:nvSpPr>
        <p:spPr/>
        <p:txBody>
          <a:bodyPr/>
          <a:lstStyle/>
          <a:p>
            <a:fld id="{C0E0B10A-168F-4507-9CA0-5968C3ABC5EF}" type="slidenum">
              <a:rPr lang="en-US"/>
              <a:pPr/>
              <a:t>89</a:t>
            </a:fld>
            <a:endParaRPr lang="en-US"/>
          </a:p>
        </p:txBody>
      </p:sp>
      <p:sp>
        <p:nvSpPr>
          <p:cNvPr id="326658" name="Rectangle 2"/>
          <p:cNvSpPr>
            <a:spLocks noGrp="1" noChangeArrowheads="1"/>
          </p:cNvSpPr>
          <p:nvPr>
            <p:ph type="title"/>
          </p:nvPr>
        </p:nvSpPr>
        <p:spPr/>
        <p:txBody>
          <a:bodyPr/>
          <a:lstStyle/>
          <a:p>
            <a:r>
              <a:rPr lang="it-IT" sz="2800"/>
              <a:t>Lavoro di una forza variabile</a:t>
            </a:r>
          </a:p>
        </p:txBody>
      </p:sp>
      <p:sp>
        <p:nvSpPr>
          <p:cNvPr id="326659" name="Rectangle 3"/>
          <p:cNvSpPr>
            <a:spLocks noGrp="1" noChangeArrowheads="1"/>
          </p:cNvSpPr>
          <p:nvPr>
            <p:ph type="body" idx="1"/>
          </p:nvPr>
        </p:nvSpPr>
        <p:spPr>
          <a:xfrm>
            <a:off x="457200" y="1196975"/>
            <a:ext cx="8229600" cy="4929188"/>
          </a:xfrm>
        </p:spPr>
        <p:txBody>
          <a:bodyPr/>
          <a:lstStyle/>
          <a:p>
            <a:pPr marL="609600" indent="-609600">
              <a:buFontTx/>
              <a:buAutoNum type="arabicPeriod" startAt="2"/>
            </a:pPr>
            <a:r>
              <a:rPr lang="it-IT" sz="2400"/>
              <a:t>forza variabile (mod.,direz.,verso), traiettoria curva;</a:t>
            </a:r>
          </a:p>
          <a:p>
            <a:pPr marL="609600" indent="-609600">
              <a:buFontTx/>
              <a:buNone/>
            </a:pPr>
            <a:r>
              <a:rPr lang="it-IT" sz="2400"/>
              <a:t>	dividiamo la traiettoria </a:t>
            </a:r>
          </a:p>
          <a:p>
            <a:pPr marL="609600" indent="-609600">
              <a:buFontTx/>
              <a:buNone/>
            </a:pPr>
            <a:r>
              <a:rPr lang="it-IT" sz="2400"/>
              <a:t>	in trattini </a:t>
            </a:r>
            <a:r>
              <a:rPr lang="el-GR" sz="2400">
                <a:cs typeface="Arial" pitchFamily="34" charset="0"/>
              </a:rPr>
              <a:t>Δ</a:t>
            </a:r>
            <a:r>
              <a:rPr lang="it-IT" sz="2400" b="1">
                <a:cs typeface="Arial" pitchFamily="34" charset="0"/>
              </a:rPr>
              <a:t>s</a:t>
            </a:r>
            <a:r>
              <a:rPr lang="it-IT" sz="2400">
                <a:cs typeface="Arial" pitchFamily="34" charset="0"/>
              </a:rPr>
              <a:t> con </a:t>
            </a:r>
            <a:r>
              <a:rPr lang="it-IT" sz="2400" b="1">
                <a:cs typeface="Arial" pitchFamily="34" charset="0"/>
              </a:rPr>
              <a:t>F</a:t>
            </a:r>
            <a:r>
              <a:rPr lang="it-IT" sz="2400">
                <a:cs typeface="Arial" pitchFamily="34" charset="0"/>
              </a:rPr>
              <a:t> cost.</a:t>
            </a:r>
          </a:p>
          <a:p>
            <a:pPr marL="609600" indent="-609600">
              <a:buFontTx/>
              <a:buNone/>
            </a:pPr>
            <a:r>
              <a:rPr lang="it-IT" sz="2400">
                <a:cs typeface="Arial" pitchFamily="34" charset="0"/>
              </a:rPr>
              <a:t>	nel tratto (→ definiz.</a:t>
            </a:r>
          </a:p>
          <a:p>
            <a:pPr marL="609600" indent="-609600">
              <a:buFontTx/>
              <a:buNone/>
            </a:pPr>
            <a:r>
              <a:rPr lang="it-IT" sz="2400">
                <a:cs typeface="Arial" pitchFamily="34" charset="0"/>
              </a:rPr>
              <a:t>	precedente)</a:t>
            </a:r>
          </a:p>
          <a:p>
            <a:pPr marL="609600" indent="-609600">
              <a:buFontTx/>
              <a:buNone/>
            </a:pPr>
            <a:r>
              <a:rPr lang="it-IT" sz="2400">
                <a:cs typeface="Arial" pitchFamily="34" charset="0"/>
              </a:rPr>
              <a:t>	</a:t>
            </a:r>
            <a:r>
              <a:rPr lang="el-GR" sz="2400">
                <a:cs typeface="Arial" pitchFamily="34" charset="0"/>
              </a:rPr>
              <a:t>Δ</a:t>
            </a:r>
            <a:r>
              <a:rPr lang="en-US" sz="2400">
                <a:latin typeface="Script MT Bold" pitchFamily="66" charset="0"/>
              </a:rPr>
              <a:t>L</a:t>
            </a:r>
            <a:r>
              <a:rPr lang="it-IT" sz="2400">
                <a:cs typeface="Arial" pitchFamily="34" charset="0"/>
              </a:rPr>
              <a:t> = </a:t>
            </a:r>
            <a:r>
              <a:rPr lang="it-IT" sz="2400" b="1">
                <a:cs typeface="Arial" pitchFamily="34" charset="0"/>
              </a:rPr>
              <a:t>F</a:t>
            </a:r>
            <a:r>
              <a:rPr lang="it-IT" sz="2400">
                <a:cs typeface="Arial" pitchFamily="34" charset="0"/>
              </a:rPr>
              <a:t>∙</a:t>
            </a:r>
            <a:r>
              <a:rPr lang="el-GR" sz="2400">
                <a:cs typeface="Arial" pitchFamily="34" charset="0"/>
              </a:rPr>
              <a:t>Δ</a:t>
            </a:r>
            <a:r>
              <a:rPr lang="it-IT" sz="2400" b="1">
                <a:cs typeface="Arial" pitchFamily="34" charset="0"/>
              </a:rPr>
              <a:t>s</a:t>
            </a:r>
            <a:r>
              <a:rPr lang="it-IT" sz="2400">
                <a:cs typeface="Arial" pitchFamily="34" charset="0"/>
              </a:rPr>
              <a:t> = F </a:t>
            </a:r>
            <a:r>
              <a:rPr lang="el-GR" sz="2400">
                <a:cs typeface="Arial" pitchFamily="34" charset="0"/>
              </a:rPr>
              <a:t>Δ</a:t>
            </a:r>
            <a:r>
              <a:rPr lang="it-IT" sz="2400">
                <a:cs typeface="Arial" pitchFamily="34" charset="0"/>
              </a:rPr>
              <a:t>s cos</a:t>
            </a:r>
            <a:r>
              <a:rPr lang="el-GR" sz="2400">
                <a:cs typeface="Arial" pitchFamily="34" charset="0"/>
              </a:rPr>
              <a:t>θ</a:t>
            </a:r>
            <a:r>
              <a:rPr lang="it-IT" sz="2400"/>
              <a:t> </a:t>
            </a:r>
          </a:p>
          <a:p>
            <a:pPr marL="609600" indent="-609600">
              <a:buFontTx/>
              <a:buNone/>
            </a:pPr>
            <a:r>
              <a:rPr lang="it-IT" sz="2400"/>
              <a:t>	per ottenere il lavoro totale:</a:t>
            </a:r>
          </a:p>
          <a:p>
            <a:pPr marL="609600" indent="-609600">
              <a:buFontTx/>
              <a:buNone/>
            </a:pPr>
            <a:r>
              <a:rPr lang="it-IT" sz="2400"/>
              <a:t>	</a:t>
            </a:r>
            <a:r>
              <a:rPr lang="en-US" sz="2400">
                <a:latin typeface="Script MT Bold" pitchFamily="66" charset="0"/>
              </a:rPr>
              <a:t>L</a:t>
            </a:r>
            <a:r>
              <a:rPr lang="it-IT" sz="2400">
                <a:cs typeface="Arial" pitchFamily="34" charset="0"/>
              </a:rPr>
              <a:t> = </a:t>
            </a:r>
            <a:r>
              <a:rPr lang="el-GR" sz="2400">
                <a:cs typeface="Arial" pitchFamily="34" charset="0"/>
              </a:rPr>
              <a:t>Σ</a:t>
            </a:r>
            <a:r>
              <a:rPr lang="it-IT" sz="2400" b="1">
                <a:cs typeface="Arial" pitchFamily="34" charset="0"/>
              </a:rPr>
              <a:t>F</a:t>
            </a:r>
            <a:r>
              <a:rPr lang="it-IT" sz="2400">
                <a:cs typeface="Arial" pitchFamily="34" charset="0"/>
              </a:rPr>
              <a:t>∙</a:t>
            </a:r>
            <a:r>
              <a:rPr lang="el-GR" sz="2400">
                <a:cs typeface="Arial" pitchFamily="34" charset="0"/>
              </a:rPr>
              <a:t>Δ</a:t>
            </a:r>
            <a:r>
              <a:rPr lang="it-IT" sz="2400" b="1">
                <a:cs typeface="Arial" pitchFamily="34" charset="0"/>
              </a:rPr>
              <a:t>s</a:t>
            </a:r>
            <a:r>
              <a:rPr lang="it-IT" sz="2400">
                <a:cs typeface="Arial" pitchFamily="34" charset="0"/>
              </a:rPr>
              <a:t> = </a:t>
            </a:r>
            <a:r>
              <a:rPr lang="el-GR" sz="2400">
                <a:cs typeface="Arial" pitchFamily="34" charset="0"/>
              </a:rPr>
              <a:t>Σ</a:t>
            </a:r>
            <a:r>
              <a:rPr lang="it-IT" sz="2400">
                <a:cs typeface="Arial" pitchFamily="34" charset="0"/>
              </a:rPr>
              <a:t>F </a:t>
            </a:r>
            <a:r>
              <a:rPr lang="el-GR" sz="2400">
                <a:cs typeface="Arial" pitchFamily="34" charset="0"/>
              </a:rPr>
              <a:t>Δ</a:t>
            </a:r>
            <a:r>
              <a:rPr lang="it-IT" sz="2400">
                <a:cs typeface="Arial" pitchFamily="34" charset="0"/>
              </a:rPr>
              <a:t>s cos</a:t>
            </a:r>
            <a:r>
              <a:rPr lang="el-GR" sz="2400">
                <a:cs typeface="Arial" pitchFamily="34" charset="0"/>
              </a:rPr>
              <a:t>θ</a:t>
            </a:r>
            <a:endParaRPr lang="it-IT" sz="2400">
              <a:cs typeface="Arial" pitchFamily="34" charset="0"/>
            </a:endParaRPr>
          </a:p>
          <a:p>
            <a:pPr marL="609600" indent="-609600">
              <a:buFontTx/>
              <a:buNone/>
            </a:pPr>
            <a:r>
              <a:rPr lang="it-IT" sz="2400">
                <a:cs typeface="Arial" pitchFamily="34" charset="0"/>
              </a:rPr>
              <a:t>	in effetti a rigore:</a:t>
            </a:r>
            <a:r>
              <a:rPr lang="it-IT" sz="2400"/>
              <a:t> </a:t>
            </a:r>
          </a:p>
          <a:p>
            <a:pPr marL="609600" indent="-609600">
              <a:buFontTx/>
              <a:buNone/>
            </a:pPr>
            <a:r>
              <a:rPr lang="it-IT" sz="2400"/>
              <a:t>	</a:t>
            </a:r>
            <a:r>
              <a:rPr lang="en-US" sz="2400">
                <a:latin typeface="Script MT Bold" pitchFamily="66" charset="0"/>
              </a:rPr>
              <a:t>L</a:t>
            </a:r>
            <a:r>
              <a:rPr lang="it-IT" sz="2400">
                <a:cs typeface="Arial" pitchFamily="34" charset="0"/>
              </a:rPr>
              <a:t> =lim</a:t>
            </a:r>
            <a:r>
              <a:rPr lang="el-GR" sz="2400" baseline="-25000">
                <a:cs typeface="Arial" pitchFamily="34" charset="0"/>
              </a:rPr>
              <a:t>Δ</a:t>
            </a:r>
            <a:r>
              <a:rPr lang="it-IT" sz="2400" baseline="-25000">
                <a:cs typeface="Arial" pitchFamily="34" charset="0"/>
              </a:rPr>
              <a:t>s→0</a:t>
            </a:r>
            <a:r>
              <a:rPr lang="it-IT" sz="2400">
                <a:cs typeface="Arial" pitchFamily="34" charset="0"/>
              </a:rPr>
              <a:t> </a:t>
            </a:r>
            <a:r>
              <a:rPr lang="el-GR" sz="2400">
                <a:cs typeface="Arial" pitchFamily="34" charset="0"/>
              </a:rPr>
              <a:t>Σ</a:t>
            </a:r>
            <a:r>
              <a:rPr lang="it-IT" sz="2400">
                <a:cs typeface="Arial" pitchFamily="34" charset="0"/>
              </a:rPr>
              <a:t>F</a:t>
            </a:r>
            <a:r>
              <a:rPr lang="el-GR" sz="2400">
                <a:cs typeface="Arial" pitchFamily="34" charset="0"/>
              </a:rPr>
              <a:t>Δ</a:t>
            </a:r>
            <a:r>
              <a:rPr lang="it-IT" sz="2400">
                <a:cs typeface="Arial" pitchFamily="34" charset="0"/>
              </a:rPr>
              <a:t>s cos</a:t>
            </a:r>
            <a:r>
              <a:rPr lang="el-GR" sz="2400">
                <a:cs typeface="Arial" pitchFamily="34" charset="0"/>
              </a:rPr>
              <a:t>θ</a:t>
            </a:r>
            <a:r>
              <a:rPr lang="it-IT" sz="2400">
                <a:cs typeface="Arial" pitchFamily="34" charset="0"/>
              </a:rPr>
              <a:t> =  ∫</a:t>
            </a:r>
            <a:r>
              <a:rPr lang="it-IT" sz="2400" baseline="-25000">
                <a:cs typeface="Arial" pitchFamily="34" charset="0"/>
              </a:rPr>
              <a:t>1</a:t>
            </a:r>
            <a:r>
              <a:rPr lang="it-IT" sz="2400" baseline="30000">
                <a:cs typeface="Arial" pitchFamily="34" charset="0"/>
              </a:rPr>
              <a:t>2</a:t>
            </a:r>
            <a:r>
              <a:rPr lang="it-IT" sz="2400">
                <a:cs typeface="Arial" pitchFamily="34" charset="0"/>
              </a:rPr>
              <a:t>F cos</a:t>
            </a:r>
            <a:r>
              <a:rPr lang="el-GR" sz="2400">
                <a:cs typeface="Arial" pitchFamily="34" charset="0"/>
              </a:rPr>
              <a:t>θ</a:t>
            </a:r>
            <a:r>
              <a:rPr lang="it-IT" sz="2400">
                <a:cs typeface="Arial" pitchFamily="34" charset="0"/>
              </a:rPr>
              <a:t> ds</a:t>
            </a:r>
          </a:p>
          <a:p>
            <a:pPr marL="609600" indent="-609600">
              <a:buFontTx/>
              <a:buNone/>
            </a:pPr>
            <a:r>
              <a:rPr lang="it-IT" sz="2400">
                <a:cs typeface="Arial" pitchFamily="34" charset="0"/>
              </a:rPr>
              <a:t>	(somma su </a:t>
            </a:r>
            <a:r>
              <a:rPr lang="it-IT" sz="2400">
                <a:latin typeface="Verdana" pitchFamily="34" charset="0"/>
                <a:cs typeface="Arial" pitchFamily="34" charset="0"/>
              </a:rPr>
              <a:t>∞ tratti di lunghezza infinitesima ds)</a:t>
            </a:r>
          </a:p>
        </p:txBody>
      </p:sp>
      <p:sp>
        <p:nvSpPr>
          <p:cNvPr id="326663" name="Freeform 7"/>
          <p:cNvSpPr>
            <a:spLocks/>
          </p:cNvSpPr>
          <p:nvPr/>
        </p:nvSpPr>
        <p:spPr bwMode="auto">
          <a:xfrm>
            <a:off x="4852988" y="2517775"/>
            <a:ext cx="3530600" cy="1096963"/>
          </a:xfrm>
          <a:custGeom>
            <a:avLst/>
            <a:gdLst>
              <a:gd name="T0" fmla="*/ 0 w 2224"/>
              <a:gd name="T1" fmla="*/ 691 h 691"/>
              <a:gd name="T2" fmla="*/ 18 w 2224"/>
              <a:gd name="T3" fmla="*/ 665 h 691"/>
              <a:gd name="T4" fmla="*/ 45 w 2224"/>
              <a:gd name="T5" fmla="*/ 656 h 691"/>
              <a:gd name="T6" fmla="*/ 80 w 2224"/>
              <a:gd name="T7" fmla="*/ 603 h 691"/>
              <a:gd name="T8" fmla="*/ 151 w 2224"/>
              <a:gd name="T9" fmla="*/ 532 h 691"/>
              <a:gd name="T10" fmla="*/ 177 w 2224"/>
              <a:gd name="T11" fmla="*/ 505 h 691"/>
              <a:gd name="T12" fmla="*/ 231 w 2224"/>
              <a:gd name="T13" fmla="*/ 470 h 691"/>
              <a:gd name="T14" fmla="*/ 302 w 2224"/>
              <a:gd name="T15" fmla="*/ 408 h 691"/>
              <a:gd name="T16" fmla="*/ 328 w 2224"/>
              <a:gd name="T17" fmla="*/ 390 h 691"/>
              <a:gd name="T18" fmla="*/ 426 w 2224"/>
              <a:gd name="T19" fmla="*/ 310 h 691"/>
              <a:gd name="T20" fmla="*/ 496 w 2224"/>
              <a:gd name="T21" fmla="*/ 239 h 691"/>
              <a:gd name="T22" fmla="*/ 621 w 2224"/>
              <a:gd name="T23" fmla="*/ 204 h 691"/>
              <a:gd name="T24" fmla="*/ 718 w 2224"/>
              <a:gd name="T25" fmla="*/ 151 h 691"/>
              <a:gd name="T26" fmla="*/ 957 w 2224"/>
              <a:gd name="T27" fmla="*/ 107 h 691"/>
              <a:gd name="T28" fmla="*/ 1241 w 2224"/>
              <a:gd name="T29" fmla="*/ 45 h 691"/>
              <a:gd name="T30" fmla="*/ 1861 w 2224"/>
              <a:gd name="T31" fmla="*/ 53 h 691"/>
              <a:gd name="T32" fmla="*/ 1888 w 2224"/>
              <a:gd name="T33" fmla="*/ 62 h 691"/>
              <a:gd name="T34" fmla="*/ 1914 w 2224"/>
              <a:gd name="T35" fmla="*/ 89 h 691"/>
              <a:gd name="T36" fmla="*/ 2038 w 2224"/>
              <a:gd name="T37" fmla="*/ 115 h 691"/>
              <a:gd name="T38" fmla="*/ 2065 w 2224"/>
              <a:gd name="T39" fmla="*/ 133 h 691"/>
              <a:gd name="T40" fmla="*/ 2083 w 2224"/>
              <a:gd name="T41" fmla="*/ 160 h 691"/>
              <a:gd name="T42" fmla="*/ 2162 w 2224"/>
              <a:gd name="T43" fmla="*/ 204 h 691"/>
              <a:gd name="T44" fmla="*/ 2198 w 2224"/>
              <a:gd name="T45" fmla="*/ 257 h 691"/>
              <a:gd name="T46" fmla="*/ 2207 w 2224"/>
              <a:gd name="T47" fmla="*/ 284 h 691"/>
              <a:gd name="T48" fmla="*/ 2224 w 2224"/>
              <a:gd name="T49" fmla="*/ 2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4" h="691">
                <a:moveTo>
                  <a:pt x="0" y="691"/>
                </a:moveTo>
                <a:cubicBezTo>
                  <a:pt x="6" y="682"/>
                  <a:pt x="10" y="671"/>
                  <a:pt x="18" y="665"/>
                </a:cubicBezTo>
                <a:cubicBezTo>
                  <a:pt x="25" y="659"/>
                  <a:pt x="38" y="663"/>
                  <a:pt x="45" y="656"/>
                </a:cubicBezTo>
                <a:cubicBezTo>
                  <a:pt x="60" y="641"/>
                  <a:pt x="62" y="615"/>
                  <a:pt x="80" y="603"/>
                </a:cubicBezTo>
                <a:cubicBezTo>
                  <a:pt x="111" y="582"/>
                  <a:pt x="127" y="560"/>
                  <a:pt x="151" y="532"/>
                </a:cubicBezTo>
                <a:cubicBezTo>
                  <a:pt x="159" y="522"/>
                  <a:pt x="167" y="513"/>
                  <a:pt x="177" y="505"/>
                </a:cubicBezTo>
                <a:cubicBezTo>
                  <a:pt x="194" y="492"/>
                  <a:pt x="231" y="470"/>
                  <a:pt x="231" y="470"/>
                </a:cubicBezTo>
                <a:cubicBezTo>
                  <a:pt x="260" y="424"/>
                  <a:pt x="238" y="450"/>
                  <a:pt x="302" y="408"/>
                </a:cubicBezTo>
                <a:cubicBezTo>
                  <a:pt x="311" y="402"/>
                  <a:pt x="328" y="390"/>
                  <a:pt x="328" y="390"/>
                </a:cubicBezTo>
                <a:cubicBezTo>
                  <a:pt x="354" y="352"/>
                  <a:pt x="395" y="341"/>
                  <a:pt x="426" y="310"/>
                </a:cubicBezTo>
                <a:cubicBezTo>
                  <a:pt x="449" y="287"/>
                  <a:pt x="466" y="254"/>
                  <a:pt x="496" y="239"/>
                </a:cubicBezTo>
                <a:cubicBezTo>
                  <a:pt x="534" y="220"/>
                  <a:pt x="581" y="217"/>
                  <a:pt x="621" y="204"/>
                </a:cubicBezTo>
                <a:cubicBezTo>
                  <a:pt x="646" y="165"/>
                  <a:pt x="672" y="166"/>
                  <a:pt x="718" y="151"/>
                </a:cubicBezTo>
                <a:cubicBezTo>
                  <a:pt x="798" y="124"/>
                  <a:pt x="872" y="118"/>
                  <a:pt x="957" y="107"/>
                </a:cubicBezTo>
                <a:cubicBezTo>
                  <a:pt x="1053" y="74"/>
                  <a:pt x="1139" y="53"/>
                  <a:pt x="1241" y="45"/>
                </a:cubicBezTo>
                <a:cubicBezTo>
                  <a:pt x="1417" y="0"/>
                  <a:pt x="1677" y="46"/>
                  <a:pt x="1861" y="53"/>
                </a:cubicBezTo>
                <a:cubicBezTo>
                  <a:pt x="1870" y="56"/>
                  <a:pt x="1880" y="57"/>
                  <a:pt x="1888" y="62"/>
                </a:cubicBezTo>
                <a:cubicBezTo>
                  <a:pt x="1898" y="69"/>
                  <a:pt x="1903" y="84"/>
                  <a:pt x="1914" y="89"/>
                </a:cubicBezTo>
                <a:cubicBezTo>
                  <a:pt x="1949" y="105"/>
                  <a:pt x="2000" y="103"/>
                  <a:pt x="2038" y="115"/>
                </a:cubicBezTo>
                <a:cubicBezTo>
                  <a:pt x="2047" y="121"/>
                  <a:pt x="2057" y="125"/>
                  <a:pt x="2065" y="133"/>
                </a:cubicBezTo>
                <a:cubicBezTo>
                  <a:pt x="2073" y="141"/>
                  <a:pt x="2075" y="153"/>
                  <a:pt x="2083" y="160"/>
                </a:cubicBezTo>
                <a:cubicBezTo>
                  <a:pt x="2119" y="192"/>
                  <a:pt x="2127" y="192"/>
                  <a:pt x="2162" y="204"/>
                </a:cubicBezTo>
                <a:cubicBezTo>
                  <a:pt x="2184" y="269"/>
                  <a:pt x="2153" y="191"/>
                  <a:pt x="2198" y="257"/>
                </a:cubicBezTo>
                <a:cubicBezTo>
                  <a:pt x="2203" y="265"/>
                  <a:pt x="2199" y="279"/>
                  <a:pt x="2207" y="284"/>
                </a:cubicBezTo>
                <a:cubicBezTo>
                  <a:pt x="2212" y="288"/>
                  <a:pt x="2218" y="278"/>
                  <a:pt x="2224" y="27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4" name="Line 8"/>
          <p:cNvSpPr>
            <a:spLocks noChangeShapeType="1"/>
          </p:cNvSpPr>
          <p:nvPr/>
        </p:nvSpPr>
        <p:spPr bwMode="auto">
          <a:xfrm flipV="1">
            <a:off x="5292725" y="25654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5" name="Line 9"/>
          <p:cNvSpPr>
            <a:spLocks noChangeShapeType="1"/>
          </p:cNvSpPr>
          <p:nvPr/>
        </p:nvSpPr>
        <p:spPr bwMode="auto">
          <a:xfrm>
            <a:off x="6011863" y="2708275"/>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6" name="Line 10"/>
          <p:cNvSpPr>
            <a:spLocks noChangeShapeType="1"/>
          </p:cNvSpPr>
          <p:nvPr/>
        </p:nvSpPr>
        <p:spPr bwMode="auto">
          <a:xfrm>
            <a:off x="7092950" y="2565400"/>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7" name="Text Box 11"/>
          <p:cNvSpPr txBox="1">
            <a:spLocks noChangeArrowheads="1"/>
          </p:cNvSpPr>
          <p:nvPr/>
        </p:nvSpPr>
        <p:spPr bwMode="auto">
          <a:xfrm>
            <a:off x="7740650"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8" name="Text Box 12"/>
          <p:cNvSpPr txBox="1">
            <a:spLocks noChangeArrowheads="1"/>
          </p:cNvSpPr>
          <p:nvPr/>
        </p:nvSpPr>
        <p:spPr bwMode="auto">
          <a:xfrm>
            <a:off x="5148263" y="2565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9" name="Text Box 13"/>
          <p:cNvSpPr txBox="1">
            <a:spLocks noChangeArrowheads="1"/>
          </p:cNvSpPr>
          <p:nvPr/>
        </p:nvSpPr>
        <p:spPr bwMode="auto">
          <a:xfrm>
            <a:off x="6156325" y="35004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70" name="Text Box 14"/>
          <p:cNvSpPr txBox="1">
            <a:spLocks noChangeArrowheads="1"/>
          </p:cNvSpPr>
          <p:nvPr/>
        </p:nvSpPr>
        <p:spPr bwMode="auto">
          <a:xfrm>
            <a:off x="4716463"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1</a:t>
            </a:r>
          </a:p>
        </p:txBody>
      </p:sp>
      <p:sp>
        <p:nvSpPr>
          <p:cNvPr id="326671" name="Text Box 15"/>
          <p:cNvSpPr txBox="1">
            <a:spLocks noChangeArrowheads="1"/>
          </p:cNvSpPr>
          <p:nvPr/>
        </p:nvSpPr>
        <p:spPr bwMode="auto">
          <a:xfrm>
            <a:off x="8243888" y="27813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2</a:t>
            </a:r>
          </a:p>
        </p:txBody>
      </p:sp>
      <p:sp>
        <p:nvSpPr>
          <p:cNvPr id="326673" name="Line 17"/>
          <p:cNvSpPr>
            <a:spLocks noChangeShapeType="1"/>
          </p:cNvSpPr>
          <p:nvPr/>
        </p:nvSpPr>
        <p:spPr bwMode="auto">
          <a:xfrm flipH="1">
            <a:off x="6300788" y="2708275"/>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4" name="Text Box 18"/>
          <p:cNvSpPr txBox="1">
            <a:spLocks noChangeArrowheads="1"/>
          </p:cNvSpPr>
          <p:nvPr/>
        </p:nvSpPr>
        <p:spPr bwMode="auto">
          <a:xfrm>
            <a:off x="6372225" y="27082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θ</a:t>
            </a:r>
          </a:p>
        </p:txBody>
      </p:sp>
      <p:sp>
        <p:nvSpPr>
          <p:cNvPr id="326675" name="Line 19"/>
          <p:cNvSpPr>
            <a:spLocks noChangeShapeType="1"/>
          </p:cNvSpPr>
          <p:nvPr/>
        </p:nvSpPr>
        <p:spPr bwMode="auto">
          <a:xfrm flipV="1">
            <a:off x="6011863" y="2636838"/>
            <a:ext cx="431800" cy="71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6" name="Text Box 20"/>
          <p:cNvSpPr txBox="1">
            <a:spLocks noChangeArrowheads="1"/>
          </p:cNvSpPr>
          <p:nvPr/>
        </p:nvSpPr>
        <p:spPr bwMode="auto">
          <a:xfrm>
            <a:off x="5940425" y="21336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b="1">
                <a:cs typeface="Arial" pitchFamily="34" charset="0"/>
              </a:rPr>
              <a:t>s</a:t>
            </a:r>
            <a:endParaRPr lang="el-GR" b="1">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 mar 2011</a:t>
            </a:r>
            <a:endParaRPr lang="en-US"/>
          </a:p>
        </p:txBody>
      </p:sp>
      <p:sp>
        <p:nvSpPr>
          <p:cNvPr id="31" name="Slide Number Placeholder 5"/>
          <p:cNvSpPr>
            <a:spLocks noGrp="1"/>
          </p:cNvSpPr>
          <p:nvPr>
            <p:ph type="sldNum" sz="quarter" idx="12"/>
          </p:nvPr>
        </p:nvSpPr>
        <p:spPr/>
        <p:txBody>
          <a:bodyPr/>
          <a:lstStyle/>
          <a:p>
            <a:fld id="{A0E72D78-2031-410F-A7F7-8D29BEA9B432}" type="slidenum">
              <a:rPr lang="en-US"/>
              <a:pPr/>
              <a:t>9</a:t>
            </a:fld>
            <a:endParaRPr lang="en-US"/>
          </a:p>
        </p:txBody>
      </p:sp>
      <p:sp>
        <p:nvSpPr>
          <p:cNvPr id="208898" name="Rectangle 2"/>
          <p:cNvSpPr>
            <a:spLocks noGrp="1" noChangeArrowheads="1"/>
          </p:cNvSpPr>
          <p:nvPr>
            <p:ph type="title"/>
          </p:nvPr>
        </p:nvSpPr>
        <p:spPr/>
        <p:txBody>
          <a:bodyPr/>
          <a:lstStyle/>
          <a:p>
            <a:r>
              <a:rPr lang="it-IT" sz="3200"/>
              <a:t>Velocità (2)</a:t>
            </a:r>
          </a:p>
        </p:txBody>
      </p:sp>
      <p:sp>
        <p:nvSpPr>
          <p:cNvPr id="208899" name="Rectangle 3"/>
          <p:cNvSpPr>
            <a:spLocks noGrp="1" noChangeArrowheads="1"/>
          </p:cNvSpPr>
          <p:nvPr>
            <p:ph type="body" idx="1"/>
          </p:nvPr>
        </p:nvSpPr>
        <p:spPr>
          <a:xfrm>
            <a:off x="250825" y="1341438"/>
            <a:ext cx="8713788" cy="4784725"/>
          </a:xfrm>
        </p:spPr>
        <p:txBody>
          <a:bodyPr/>
          <a:lstStyle/>
          <a:p>
            <a:r>
              <a:rPr lang="it-IT" sz="2800"/>
              <a:t>2.5 m/s = ? km/h :  </a:t>
            </a:r>
            <a:r>
              <a:rPr lang="it-IT" sz="2800" b="1">
                <a:solidFill>
                  <a:srgbClr val="CC3300"/>
                </a:solidFill>
              </a:rPr>
              <a:t>1</a:t>
            </a:r>
            <a:r>
              <a:rPr lang="it-IT" sz="2800">
                <a:solidFill>
                  <a:srgbClr val="CC3300"/>
                </a:solidFill>
              </a:rPr>
              <a:t> = 1 km/10</a:t>
            </a:r>
            <a:r>
              <a:rPr lang="it-IT" sz="2800" baseline="30000">
                <a:solidFill>
                  <a:srgbClr val="CC3300"/>
                </a:solidFill>
              </a:rPr>
              <a:t>3</a:t>
            </a:r>
            <a:r>
              <a:rPr lang="it-IT" sz="2800">
                <a:solidFill>
                  <a:srgbClr val="CC3300"/>
                </a:solidFill>
              </a:rPr>
              <a:t> m</a:t>
            </a:r>
            <a:r>
              <a:rPr lang="it-IT" sz="2800"/>
              <a:t>  </a:t>
            </a:r>
            <a:r>
              <a:rPr lang="it-IT" sz="2800" b="1">
                <a:solidFill>
                  <a:schemeClr val="hlink"/>
                </a:solidFill>
              </a:rPr>
              <a:t>1</a:t>
            </a:r>
            <a:r>
              <a:rPr lang="it-IT" sz="2800">
                <a:solidFill>
                  <a:schemeClr val="hlink"/>
                </a:solidFill>
              </a:rPr>
              <a:t> = 3.6 10</a:t>
            </a:r>
            <a:r>
              <a:rPr lang="it-IT" sz="2800" baseline="30000">
                <a:solidFill>
                  <a:schemeClr val="hlink"/>
                </a:solidFill>
              </a:rPr>
              <a:t>3 </a:t>
            </a:r>
            <a:r>
              <a:rPr lang="it-IT" sz="2800">
                <a:solidFill>
                  <a:schemeClr val="hlink"/>
                </a:solidFill>
              </a:rPr>
              <a:t>s/h</a:t>
            </a:r>
          </a:p>
          <a:p>
            <a:pPr>
              <a:buFontTx/>
              <a:buNone/>
            </a:pPr>
            <a:r>
              <a:rPr lang="it-IT" sz="2800"/>
              <a:t>	</a:t>
            </a:r>
            <a:r>
              <a:rPr lang="it-IT" sz="2400"/>
              <a:t>2.5m/s </a:t>
            </a:r>
            <a:r>
              <a:rPr lang="it-IT" sz="2400">
                <a:cs typeface="Arial" pitchFamily="34" charset="0"/>
              </a:rPr>
              <a:t>∙ 3.6∙10</a:t>
            </a:r>
            <a:r>
              <a:rPr lang="it-IT" sz="2400" baseline="30000">
                <a:cs typeface="Arial" pitchFamily="34" charset="0"/>
              </a:rPr>
              <a:t>3</a:t>
            </a:r>
            <a:r>
              <a:rPr lang="it-IT" sz="2400">
                <a:cs typeface="Arial" pitchFamily="34" charset="0"/>
              </a:rPr>
              <a:t> s/h ∙ 1/10</a:t>
            </a:r>
            <a:r>
              <a:rPr lang="it-IT" sz="2400" baseline="30000">
                <a:cs typeface="Arial" pitchFamily="34" charset="0"/>
              </a:rPr>
              <a:t>3</a:t>
            </a:r>
            <a:r>
              <a:rPr lang="it-IT" sz="2400">
                <a:cs typeface="Arial" pitchFamily="34" charset="0"/>
              </a:rPr>
              <a:t> km/m = 2.5 ∙ 3.6 km/h = 9.0 km/h</a:t>
            </a:r>
          </a:p>
          <a:p>
            <a:r>
              <a:rPr lang="it-IT" sz="2800" b="1">
                <a:cs typeface="Arial" pitchFamily="34" charset="0"/>
              </a:rPr>
              <a:t>NB</a:t>
            </a:r>
            <a:r>
              <a:rPr lang="it-IT" sz="2800" b="1">
                <a:solidFill>
                  <a:srgbClr val="009900"/>
                </a:solidFill>
                <a:cs typeface="Arial" pitchFamily="34" charset="0"/>
              </a:rPr>
              <a:t> in generale: v. media ≠ media delle velocità</a:t>
            </a:r>
            <a:r>
              <a:rPr lang="it-IT" sz="2800">
                <a:cs typeface="Arial" pitchFamily="34" charset="0"/>
              </a:rPr>
              <a:t>  ( </a:t>
            </a:r>
            <a:r>
              <a:rPr lang="it-IT" sz="2800" u="sng">
                <a:cs typeface="Arial" pitchFamily="34" charset="0"/>
              </a:rPr>
              <a:t>se</a:t>
            </a:r>
            <a:r>
              <a:rPr lang="it-IT" sz="2800">
                <a:cs typeface="Arial" pitchFamily="34" charset="0"/>
              </a:rPr>
              <a:t> i </a:t>
            </a:r>
            <a:r>
              <a:rPr lang="el-GR" sz="2800">
                <a:cs typeface="Arial" pitchFamily="34" charset="0"/>
              </a:rPr>
              <a:t>Δ</a:t>
            </a:r>
            <a:r>
              <a:rPr lang="it-IT" sz="2800">
                <a:cs typeface="Arial" pitchFamily="34" charset="0"/>
              </a:rPr>
              <a:t>t sono diversi), ad es. </a:t>
            </a:r>
            <a:endParaRPr lang="el-GR" sz="2800">
              <a:cs typeface="Arial" pitchFamily="34" charset="0"/>
            </a:endParaRPr>
          </a:p>
        </p:txBody>
      </p:sp>
      <p:sp>
        <p:nvSpPr>
          <p:cNvPr id="208900" name="Line 4"/>
          <p:cNvSpPr>
            <a:spLocks noChangeShapeType="1"/>
          </p:cNvSpPr>
          <p:nvPr/>
        </p:nvSpPr>
        <p:spPr bwMode="auto">
          <a:xfrm flipH="1">
            <a:off x="1116013"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1" name="Line 5"/>
          <p:cNvSpPr>
            <a:spLocks noChangeShapeType="1"/>
          </p:cNvSpPr>
          <p:nvPr/>
        </p:nvSpPr>
        <p:spPr bwMode="auto">
          <a:xfrm flipH="1">
            <a:off x="1403350"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2" name="Line 6"/>
          <p:cNvSpPr>
            <a:spLocks noChangeShapeType="1"/>
          </p:cNvSpPr>
          <p:nvPr/>
        </p:nvSpPr>
        <p:spPr bwMode="auto">
          <a:xfrm flipH="1">
            <a:off x="2843213"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3" name="Line 7"/>
          <p:cNvSpPr>
            <a:spLocks noChangeShapeType="1"/>
          </p:cNvSpPr>
          <p:nvPr/>
        </p:nvSpPr>
        <p:spPr bwMode="auto">
          <a:xfrm flipH="1">
            <a:off x="2484438"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4" name="Line 8"/>
          <p:cNvSpPr>
            <a:spLocks noChangeShapeType="1"/>
          </p:cNvSpPr>
          <p:nvPr/>
        </p:nvSpPr>
        <p:spPr bwMode="auto">
          <a:xfrm flipH="1">
            <a:off x="3924300"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5" name="Line 9"/>
          <p:cNvSpPr>
            <a:spLocks noChangeShapeType="1"/>
          </p:cNvSpPr>
          <p:nvPr/>
        </p:nvSpPr>
        <p:spPr bwMode="auto">
          <a:xfrm flipH="1">
            <a:off x="4859338"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6" name="Oval 10"/>
          <p:cNvSpPr>
            <a:spLocks noChangeArrowheads="1"/>
          </p:cNvSpPr>
          <p:nvPr/>
        </p:nvSpPr>
        <p:spPr bwMode="auto">
          <a:xfrm>
            <a:off x="6011863" y="1916113"/>
            <a:ext cx="574675" cy="5048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907" name="Line 11"/>
          <p:cNvSpPr>
            <a:spLocks noChangeShapeType="1"/>
          </p:cNvSpPr>
          <p:nvPr/>
        </p:nvSpPr>
        <p:spPr bwMode="auto">
          <a:xfrm flipV="1">
            <a:off x="2339975" y="3357563"/>
            <a:ext cx="0" cy="2087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8" name="Line 12"/>
          <p:cNvSpPr>
            <a:spLocks noChangeShapeType="1"/>
          </p:cNvSpPr>
          <p:nvPr/>
        </p:nvSpPr>
        <p:spPr bwMode="auto">
          <a:xfrm flipV="1">
            <a:off x="2339975" y="5445125"/>
            <a:ext cx="49688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9" name="Text Box 13"/>
          <p:cNvSpPr txBox="1">
            <a:spLocks noChangeArrowheads="1"/>
          </p:cNvSpPr>
          <p:nvPr/>
        </p:nvSpPr>
        <p:spPr bwMode="auto">
          <a:xfrm>
            <a:off x="1692275" y="34290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8910" name="Text Box 14"/>
          <p:cNvSpPr txBox="1">
            <a:spLocks noChangeArrowheads="1"/>
          </p:cNvSpPr>
          <p:nvPr/>
        </p:nvSpPr>
        <p:spPr bwMode="auto">
          <a:xfrm>
            <a:off x="7432675" y="5440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8912" name="Line 16"/>
          <p:cNvSpPr>
            <a:spLocks noChangeShapeType="1"/>
          </p:cNvSpPr>
          <p:nvPr/>
        </p:nvSpPr>
        <p:spPr bwMode="auto">
          <a:xfrm flipV="1">
            <a:off x="2339975" y="4149725"/>
            <a:ext cx="2592388"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3" name="Line 17"/>
          <p:cNvSpPr>
            <a:spLocks noChangeShapeType="1"/>
          </p:cNvSpPr>
          <p:nvPr/>
        </p:nvSpPr>
        <p:spPr bwMode="auto">
          <a:xfrm>
            <a:off x="4932363" y="41497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4" name="Line 18"/>
          <p:cNvSpPr>
            <a:spLocks noChangeShapeType="1"/>
          </p:cNvSpPr>
          <p:nvPr/>
        </p:nvSpPr>
        <p:spPr bwMode="auto">
          <a:xfrm>
            <a:off x="5940425" y="4149725"/>
            <a:ext cx="5762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5" name="Line 19"/>
          <p:cNvSpPr>
            <a:spLocks noChangeShapeType="1"/>
          </p:cNvSpPr>
          <p:nvPr/>
        </p:nvSpPr>
        <p:spPr bwMode="auto">
          <a:xfrm>
            <a:off x="2339975" y="4149725"/>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6" name="Text Box 20"/>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8917" name="Text Box 21"/>
          <p:cNvSpPr txBox="1">
            <a:spLocks noChangeArrowheads="1"/>
          </p:cNvSpPr>
          <p:nvPr/>
        </p:nvSpPr>
        <p:spPr bwMode="auto">
          <a:xfrm>
            <a:off x="1403350" y="39338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 km</a:t>
            </a:r>
          </a:p>
        </p:txBody>
      </p:sp>
      <p:sp>
        <p:nvSpPr>
          <p:cNvPr id="208918" name="Line 22"/>
          <p:cNvSpPr>
            <a:spLocks noChangeShapeType="1"/>
          </p:cNvSpPr>
          <p:nvPr/>
        </p:nvSpPr>
        <p:spPr bwMode="auto">
          <a:xfrm>
            <a:off x="4932363"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9" name="Line 23"/>
          <p:cNvSpPr>
            <a:spLocks noChangeShapeType="1"/>
          </p:cNvSpPr>
          <p:nvPr/>
        </p:nvSpPr>
        <p:spPr bwMode="auto">
          <a:xfrm>
            <a:off x="5940425"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20" name="Text Box 24"/>
          <p:cNvSpPr txBox="1">
            <a:spLocks noChangeArrowheads="1"/>
          </p:cNvSpPr>
          <p:nvPr/>
        </p:nvSpPr>
        <p:spPr bwMode="auto">
          <a:xfrm>
            <a:off x="4767263" y="55118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 </a:t>
            </a:r>
          </a:p>
          <a:p>
            <a:r>
              <a:rPr lang="it-IT"/>
              <a:t>60’</a:t>
            </a:r>
          </a:p>
        </p:txBody>
      </p:sp>
      <p:sp>
        <p:nvSpPr>
          <p:cNvPr id="208921" name="Text Box 25"/>
          <p:cNvSpPr txBox="1">
            <a:spLocks noChangeArrowheads="1"/>
          </p:cNvSpPr>
          <p:nvPr/>
        </p:nvSpPr>
        <p:spPr bwMode="auto">
          <a:xfrm>
            <a:off x="5795963" y="551656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2</a:t>
            </a:r>
          </a:p>
          <a:p>
            <a:r>
              <a:rPr lang="it-IT"/>
              <a:t>90’</a:t>
            </a:r>
          </a:p>
        </p:txBody>
      </p:sp>
      <p:sp>
        <p:nvSpPr>
          <p:cNvPr id="208922" name="Text Box 26"/>
          <p:cNvSpPr txBox="1">
            <a:spLocks noChangeArrowheads="1"/>
          </p:cNvSpPr>
          <p:nvPr/>
        </p:nvSpPr>
        <p:spPr bwMode="auto">
          <a:xfrm>
            <a:off x="6443663" y="5516563"/>
            <a:ext cx="66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3</a:t>
            </a:r>
          </a:p>
          <a:p>
            <a:r>
              <a:rPr lang="it-IT"/>
              <a:t>100’</a:t>
            </a:r>
          </a:p>
        </p:txBody>
      </p:sp>
      <p:sp>
        <p:nvSpPr>
          <p:cNvPr id="208923" name="Text Box 27"/>
          <p:cNvSpPr txBox="1">
            <a:spLocks noChangeArrowheads="1"/>
          </p:cNvSpPr>
          <p:nvPr/>
        </p:nvSpPr>
        <p:spPr bwMode="auto">
          <a:xfrm>
            <a:off x="2700338" y="4292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1 </a:t>
            </a:r>
            <a:r>
              <a:rPr lang="it-IT" sz="1800"/>
              <a:t>= 10 km/h</a:t>
            </a:r>
          </a:p>
        </p:txBody>
      </p:sp>
      <p:sp>
        <p:nvSpPr>
          <p:cNvPr id="208926" name="Text Box 30"/>
          <p:cNvSpPr txBox="1">
            <a:spLocks noChangeArrowheads="1"/>
          </p:cNvSpPr>
          <p:nvPr/>
        </p:nvSpPr>
        <p:spPr bwMode="auto">
          <a:xfrm>
            <a:off x="5076825" y="36449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2 </a:t>
            </a:r>
            <a:r>
              <a:rPr lang="it-IT" sz="1800"/>
              <a:t>= 0</a:t>
            </a:r>
          </a:p>
        </p:txBody>
      </p:sp>
      <p:sp>
        <p:nvSpPr>
          <p:cNvPr id="208927" name="Text Box 31"/>
          <p:cNvSpPr txBox="1">
            <a:spLocks noChangeArrowheads="1"/>
          </p:cNvSpPr>
          <p:nvPr/>
        </p:nvSpPr>
        <p:spPr bwMode="auto">
          <a:xfrm>
            <a:off x="6443663" y="45085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3 </a:t>
            </a:r>
            <a:r>
              <a:rPr lang="it-IT" sz="1800"/>
              <a:t>= -60 km/h</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382F384D-352D-4BE8-8FD7-B451F8A59BC8}" type="slidenum">
              <a:rPr lang="en-US"/>
              <a:pPr/>
              <a:t>90</a:t>
            </a:fld>
            <a:endParaRPr lang="en-US"/>
          </a:p>
        </p:txBody>
      </p:sp>
      <p:sp>
        <p:nvSpPr>
          <p:cNvPr id="327682" name="Rectangle 2"/>
          <p:cNvSpPr>
            <a:spLocks noGrp="1" noChangeArrowheads="1"/>
          </p:cNvSpPr>
          <p:nvPr>
            <p:ph type="title"/>
          </p:nvPr>
        </p:nvSpPr>
        <p:spPr/>
        <p:txBody>
          <a:bodyPr/>
          <a:lstStyle/>
          <a:p>
            <a:r>
              <a:rPr lang="it-IT" sz="2800"/>
              <a:t>Lavoro di F</a:t>
            </a:r>
            <a:r>
              <a:rPr lang="it-IT" sz="2800" baseline="-25000"/>
              <a:t>ris</a:t>
            </a:r>
            <a:r>
              <a:rPr lang="it-IT" sz="2800"/>
              <a:t> e energia cinetica</a:t>
            </a:r>
          </a:p>
        </p:txBody>
      </p:sp>
      <p:sp>
        <p:nvSpPr>
          <p:cNvPr id="327683" name="Rectangle 3"/>
          <p:cNvSpPr>
            <a:spLocks noGrp="1" noChangeArrowheads="1"/>
          </p:cNvSpPr>
          <p:nvPr>
            <p:ph type="body" idx="1"/>
          </p:nvPr>
        </p:nvSpPr>
        <p:spPr>
          <a:xfrm>
            <a:off x="179388" y="1052513"/>
            <a:ext cx="8785225" cy="5073650"/>
          </a:xfrm>
        </p:spPr>
        <p:txBody>
          <a:bodyPr/>
          <a:lstStyle/>
          <a:p>
            <a:pPr>
              <a:lnSpc>
                <a:spcPct val="90000"/>
              </a:lnSpc>
            </a:pPr>
            <a:r>
              <a:rPr lang="it-IT" sz="2400"/>
              <a:t>p.m. di massa m soggetto a </a:t>
            </a:r>
            <a:r>
              <a:rPr lang="it-IT" sz="2400" b="1"/>
              <a:t>F</a:t>
            </a:r>
            <a:r>
              <a:rPr lang="it-IT" sz="2400" b="1" baseline="-25000"/>
              <a:t>ris</a:t>
            </a:r>
            <a:r>
              <a:rPr lang="it-IT" sz="2400"/>
              <a:t> = </a:t>
            </a:r>
            <a:r>
              <a:rPr lang="it-IT" sz="2400" b="1"/>
              <a:t>F</a:t>
            </a:r>
            <a:r>
              <a:rPr lang="it-IT" sz="2400"/>
              <a:t> cost, </a:t>
            </a:r>
            <a:r>
              <a:rPr lang="it-IT" sz="2400" b="1"/>
              <a:t>a</a:t>
            </a:r>
            <a:r>
              <a:rPr lang="it-IT" sz="2400"/>
              <a:t> = </a:t>
            </a:r>
            <a:r>
              <a:rPr lang="it-IT" sz="2400" b="1"/>
              <a:t>F</a:t>
            </a:r>
            <a:r>
              <a:rPr lang="it-IT" sz="2400"/>
              <a:t>/m </a:t>
            </a:r>
            <a:r>
              <a:rPr lang="it-IT" sz="2400">
                <a:cs typeface="Arial" pitchFamily="34" charset="0"/>
              </a:rPr>
              <a:t>=&gt; moto unif. accel; prendiamo </a:t>
            </a:r>
            <a:r>
              <a:rPr lang="el-GR" sz="2400">
                <a:cs typeface="Arial" pitchFamily="34" charset="0"/>
              </a:rPr>
              <a:t>Δ</a:t>
            </a:r>
            <a:r>
              <a:rPr lang="it-IT" sz="2400">
                <a:cs typeface="Arial" pitchFamily="34" charset="0"/>
              </a:rPr>
              <a:t>t =&gt; </a:t>
            </a:r>
            <a:r>
              <a:rPr lang="el-GR" sz="2400">
                <a:cs typeface="Arial" pitchFamily="34" charset="0"/>
              </a:rPr>
              <a:t>Δ</a:t>
            </a:r>
            <a:r>
              <a:rPr lang="it-IT" sz="2400">
                <a:cs typeface="Arial" pitchFamily="34" charset="0"/>
              </a:rPr>
              <a:t>x = 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nella direzione. del moto; si ha</a:t>
            </a:r>
          </a:p>
          <a:p>
            <a:pPr>
              <a:lnSpc>
                <a:spcPct val="90000"/>
              </a:lnSpc>
              <a:buFontTx/>
              <a:buNone/>
            </a:pPr>
            <a:r>
              <a:rPr lang="it-IT" sz="2400">
                <a:cs typeface="Arial" pitchFamily="34" charset="0"/>
              </a:rPr>
              <a:t>	a(x</a:t>
            </a:r>
            <a:r>
              <a:rPr lang="it-IT" sz="2400" baseline="-25000">
                <a:cs typeface="Arial" pitchFamily="34" charset="0"/>
              </a:rPr>
              <a:t>2</a:t>
            </a:r>
            <a:r>
              <a:rPr lang="it-IT" sz="2400">
                <a:cs typeface="Arial" pitchFamily="34" charset="0"/>
              </a:rPr>
              <a:t> –x</a:t>
            </a:r>
            <a:r>
              <a:rPr lang="it-IT" sz="2400" baseline="-25000">
                <a:cs typeface="Arial" pitchFamily="34" charset="0"/>
              </a:rPr>
              <a:t>1</a:t>
            </a:r>
            <a:r>
              <a:rPr lang="it-IT" sz="2400">
                <a:cs typeface="Arial" pitchFamily="34" charset="0"/>
              </a:rPr>
              <a:t>) = ½(v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a:t>
            </a:r>
            <a:r>
              <a:rPr lang="it-IT" sz="2400">
                <a:solidFill>
                  <a:srgbClr val="FF3300"/>
                </a:solidFill>
                <a:cs typeface="Arial" pitchFamily="34" charset="0"/>
              </a:rPr>
              <a:t>[vedi p. 19]</a:t>
            </a:r>
          </a:p>
          <a:p>
            <a:pPr>
              <a:lnSpc>
                <a:spcPct val="90000"/>
              </a:lnSpc>
              <a:buFontTx/>
              <a:buNone/>
            </a:pPr>
            <a:r>
              <a:rPr lang="it-IT" sz="2400">
                <a:cs typeface="Arial" pitchFamily="34" charset="0"/>
              </a:rPr>
              <a:t>	</a:t>
            </a:r>
            <a:r>
              <a:rPr lang="en-US" sz="2400">
                <a:latin typeface="Script MT Bold" pitchFamily="66" charset="0"/>
              </a:rPr>
              <a:t>L</a:t>
            </a:r>
            <a:r>
              <a:rPr lang="it-IT" sz="2400">
                <a:cs typeface="Arial" pitchFamily="34" charset="0"/>
              </a:rPr>
              <a:t> = F(x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ma(x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a:t>
            </a:r>
            <a:r>
              <a:rPr lang="en-US" sz="2400">
                <a:cs typeface="Arial" pitchFamily="34" charset="0"/>
              </a:rPr>
              <a:t>½</a:t>
            </a:r>
            <a:r>
              <a:rPr lang="it-IT" sz="2400">
                <a:cs typeface="Arial" pitchFamily="34" charset="0"/>
              </a:rPr>
              <a:t>mv</a:t>
            </a:r>
            <a:r>
              <a:rPr lang="it-IT" sz="2400" baseline="-25000">
                <a:cs typeface="Arial" pitchFamily="34" charset="0"/>
              </a:rPr>
              <a:t>2</a:t>
            </a:r>
            <a:r>
              <a:rPr lang="it-IT" sz="2400" baseline="30000">
                <a:cs typeface="Arial" pitchFamily="34" charset="0"/>
              </a:rPr>
              <a:t>2</a:t>
            </a:r>
            <a:r>
              <a:rPr lang="it-IT" sz="2400">
                <a:cs typeface="Arial" pitchFamily="34" charset="0"/>
              </a:rPr>
              <a:t> - </a:t>
            </a:r>
            <a:r>
              <a:rPr lang="en-US" sz="2400">
                <a:cs typeface="Arial" pitchFamily="34" charset="0"/>
              </a:rPr>
              <a:t>½mv</a:t>
            </a:r>
            <a:r>
              <a:rPr lang="en-US" sz="2400" baseline="-25000">
                <a:cs typeface="Arial" pitchFamily="34" charset="0"/>
              </a:rPr>
              <a:t>1</a:t>
            </a:r>
            <a:r>
              <a:rPr lang="en-US" sz="2400" baseline="30000">
                <a:cs typeface="Arial" pitchFamily="34" charset="0"/>
              </a:rPr>
              <a:t>2</a:t>
            </a:r>
          </a:p>
          <a:p>
            <a:pPr>
              <a:lnSpc>
                <a:spcPct val="90000"/>
              </a:lnSpc>
              <a:buFontTx/>
              <a:buNone/>
            </a:pPr>
            <a:r>
              <a:rPr lang="en-US" sz="2400">
                <a:cs typeface="Arial" pitchFamily="34" charset="0"/>
              </a:rPr>
              <a:t>	si definisce energia cinetica</a:t>
            </a:r>
          </a:p>
          <a:p>
            <a:pPr>
              <a:lnSpc>
                <a:spcPct val="90000"/>
              </a:lnSpc>
              <a:buFontTx/>
              <a:buNone/>
            </a:pPr>
            <a:r>
              <a:rPr lang="en-US" sz="2400">
                <a:cs typeface="Arial" pitchFamily="34" charset="0"/>
              </a:rPr>
              <a:t>	K = ½mv</a:t>
            </a:r>
            <a:r>
              <a:rPr lang="en-US" sz="2400" baseline="30000">
                <a:cs typeface="Arial" pitchFamily="34" charset="0"/>
              </a:rPr>
              <a:t>2</a:t>
            </a:r>
            <a:r>
              <a:rPr lang="it-IT" sz="2400">
                <a:cs typeface="Arial" pitchFamily="34" charset="0"/>
              </a:rPr>
              <a:t>                               </a:t>
            </a:r>
            <a:r>
              <a:rPr lang="it-IT" sz="2000" b="1">
                <a:solidFill>
                  <a:srgbClr val="CC3300"/>
                </a:solidFill>
                <a:cs typeface="Arial" pitchFamily="34" charset="0"/>
              </a:rPr>
              <a:t>(</a:t>
            </a:r>
            <a:r>
              <a:rPr lang="it-IT" sz="2000" b="1" i="1">
                <a:solidFill>
                  <a:srgbClr val="CC3300"/>
                </a:solidFill>
                <a:cs typeface="Arial" pitchFamily="34" charset="0"/>
              </a:rPr>
              <a:t>sempre</a:t>
            </a:r>
            <a:r>
              <a:rPr lang="it-IT" sz="2000" b="1">
                <a:solidFill>
                  <a:srgbClr val="CC3300"/>
                </a:solidFill>
                <a:cs typeface="Arial" pitchFamily="34" charset="0"/>
              </a:rPr>
              <a:t> ≥ 0, poichè m ≥0 e v</a:t>
            </a:r>
            <a:r>
              <a:rPr lang="it-IT" sz="2000" b="1" baseline="30000">
                <a:solidFill>
                  <a:srgbClr val="CC3300"/>
                </a:solidFill>
                <a:cs typeface="Arial" pitchFamily="34" charset="0"/>
              </a:rPr>
              <a:t>2</a:t>
            </a:r>
            <a:r>
              <a:rPr lang="it-IT" sz="2000" b="1">
                <a:solidFill>
                  <a:srgbClr val="CC3300"/>
                </a:solidFill>
                <a:cs typeface="Arial" pitchFamily="34" charset="0"/>
              </a:rPr>
              <a:t> ≥0)</a:t>
            </a:r>
          </a:p>
          <a:p>
            <a:pPr>
              <a:lnSpc>
                <a:spcPct val="90000"/>
              </a:lnSpc>
              <a:buFontTx/>
              <a:buNone/>
            </a:pPr>
            <a:r>
              <a:rPr lang="it-IT" sz="2400">
                <a:cs typeface="Arial" pitchFamily="34" charset="0"/>
              </a:rPr>
              <a:t>	il lavoro di F</a:t>
            </a:r>
            <a:r>
              <a:rPr lang="it-IT" sz="2400" baseline="-25000">
                <a:cs typeface="Arial" pitchFamily="34" charset="0"/>
              </a:rPr>
              <a:t>ris</a:t>
            </a:r>
            <a:r>
              <a:rPr lang="it-IT" sz="2400">
                <a:cs typeface="Arial" pitchFamily="34" charset="0"/>
              </a:rPr>
              <a:t> uguaglia </a:t>
            </a:r>
            <a:r>
              <a:rPr lang="el-GR" sz="2400">
                <a:cs typeface="Arial" pitchFamily="34" charset="0"/>
              </a:rPr>
              <a:t>Δ</a:t>
            </a:r>
            <a:r>
              <a:rPr lang="it-IT" sz="2400">
                <a:cs typeface="Arial" pitchFamily="34" charset="0"/>
              </a:rPr>
              <a:t>K del p.m. </a:t>
            </a:r>
          </a:p>
          <a:p>
            <a:pPr>
              <a:lnSpc>
                <a:spcPct val="90000"/>
              </a:lnSpc>
            </a:pPr>
            <a:r>
              <a:rPr lang="it-IT" sz="2400">
                <a:cs typeface="Arial" pitchFamily="34" charset="0"/>
              </a:rPr>
              <a:t>corpo di massa m, moto traslatorio (stessa </a:t>
            </a:r>
            <a:r>
              <a:rPr lang="it-IT" sz="2400" b="1">
                <a:cs typeface="Arial" pitchFamily="34" charset="0"/>
              </a:rPr>
              <a:t>v</a:t>
            </a:r>
            <a:r>
              <a:rPr lang="it-IT" sz="2400">
                <a:cs typeface="Arial" pitchFamily="34" charset="0"/>
              </a:rPr>
              <a:t> per tutti i punti): K = </a:t>
            </a:r>
            <a:r>
              <a:rPr lang="en-US" sz="2400">
                <a:cs typeface="Arial" pitchFamily="34" charset="0"/>
              </a:rPr>
              <a:t>½mv</a:t>
            </a:r>
            <a:r>
              <a:rPr lang="en-US" sz="2400" baseline="30000">
                <a:cs typeface="Arial" pitchFamily="34" charset="0"/>
              </a:rPr>
              <a:t>2</a:t>
            </a:r>
            <a:r>
              <a:rPr lang="en-US" sz="2400">
                <a:cs typeface="Arial" pitchFamily="34" charset="0"/>
              </a:rPr>
              <a:t> ; sistema di forze agenti sul corpo che trasla (traiettoria retta o curva)</a:t>
            </a:r>
          </a:p>
          <a:p>
            <a:pPr>
              <a:lnSpc>
                <a:spcPct val="90000"/>
              </a:lnSpc>
              <a:buFontTx/>
              <a:buNone/>
            </a:pPr>
            <a:r>
              <a:rPr lang="en-US" sz="2400">
                <a:cs typeface="Arial" pitchFamily="34" charset="0"/>
              </a:rPr>
              <a:t>	 </a:t>
            </a:r>
            <a:r>
              <a:rPr lang="en-US" sz="2400">
                <a:latin typeface="Script MT Bold" pitchFamily="66" charset="0"/>
              </a:rPr>
              <a:t>L</a:t>
            </a:r>
            <a:r>
              <a:rPr lang="en-US" sz="2400" baseline="-25000">
                <a:cs typeface="Arial" pitchFamily="34" charset="0"/>
              </a:rPr>
              <a:t>ris</a:t>
            </a:r>
            <a:r>
              <a:rPr lang="en-US" sz="2400">
                <a:cs typeface="Arial" pitchFamily="34" charset="0"/>
              </a:rPr>
              <a:t> = </a:t>
            </a:r>
            <a:r>
              <a:rPr lang="it-IT" sz="2400">
                <a:cs typeface="Arial" pitchFamily="34" charset="0"/>
              </a:rPr>
              <a:t>½m(v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 </a:t>
            </a:r>
            <a:r>
              <a:rPr lang="el-GR" sz="2400">
                <a:cs typeface="Arial" pitchFamily="34" charset="0"/>
              </a:rPr>
              <a:t>Δ</a:t>
            </a:r>
            <a:r>
              <a:rPr lang="it-IT" sz="2400">
                <a:cs typeface="Arial" pitchFamily="34" charset="0"/>
              </a:rPr>
              <a:t>K           </a:t>
            </a:r>
            <a:r>
              <a:rPr lang="it-IT" sz="2000" b="1">
                <a:solidFill>
                  <a:srgbClr val="CC3399"/>
                </a:solidFill>
                <a:cs typeface="Arial" pitchFamily="34" charset="0"/>
              </a:rPr>
              <a:t>(teorema dell’energia cinetica)</a:t>
            </a:r>
          </a:p>
          <a:p>
            <a:pPr>
              <a:lnSpc>
                <a:spcPct val="90000"/>
              </a:lnSpc>
              <a:buFontTx/>
              <a:buNone/>
            </a:pPr>
            <a:r>
              <a:rPr lang="it-IT" sz="2400">
                <a:cs typeface="Arial" pitchFamily="34" charset="0"/>
              </a:rPr>
              <a:t>	lavoro totale delle f. agenti = variazione energia cinetica</a:t>
            </a:r>
            <a:endParaRPr lang="el-GR" sz="2400">
              <a:cs typeface="Arial" pitchFamily="34" charset="0"/>
            </a:endParaRPr>
          </a:p>
        </p:txBody>
      </p:sp>
      <p:sp>
        <p:nvSpPr>
          <p:cNvPr id="327684" name="Text Box 4"/>
          <p:cNvSpPr txBox="1">
            <a:spLocks noChangeArrowheads="1"/>
          </p:cNvSpPr>
          <p:nvPr/>
        </p:nvSpPr>
        <p:spPr bwMode="auto">
          <a:xfrm>
            <a:off x="539750" y="3284538"/>
            <a:ext cx="153670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7685" name="Text Box 5"/>
          <p:cNvSpPr txBox="1">
            <a:spLocks noChangeArrowheads="1"/>
          </p:cNvSpPr>
          <p:nvPr/>
        </p:nvSpPr>
        <p:spPr bwMode="auto">
          <a:xfrm>
            <a:off x="539750" y="5157788"/>
            <a:ext cx="3455988"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2011</a:t>
            </a:r>
            <a:endParaRPr lang="en-US"/>
          </a:p>
        </p:txBody>
      </p:sp>
      <p:sp>
        <p:nvSpPr>
          <p:cNvPr id="18" name="Slide Number Placeholder 5"/>
          <p:cNvSpPr>
            <a:spLocks noGrp="1"/>
          </p:cNvSpPr>
          <p:nvPr>
            <p:ph type="sldNum" sz="quarter" idx="12"/>
          </p:nvPr>
        </p:nvSpPr>
        <p:spPr/>
        <p:txBody>
          <a:bodyPr/>
          <a:lstStyle/>
          <a:p>
            <a:fld id="{9EAFA82D-8EE3-4686-945D-74EF6B5603CF}" type="slidenum">
              <a:rPr lang="en-US"/>
              <a:pPr/>
              <a:t>91</a:t>
            </a:fld>
            <a:endParaRPr lang="en-US"/>
          </a:p>
        </p:txBody>
      </p:sp>
      <p:sp>
        <p:nvSpPr>
          <p:cNvPr id="328706" name="Rectangle 2"/>
          <p:cNvSpPr>
            <a:spLocks noGrp="1" noChangeArrowheads="1"/>
          </p:cNvSpPr>
          <p:nvPr>
            <p:ph type="title"/>
          </p:nvPr>
        </p:nvSpPr>
        <p:spPr/>
        <p:txBody>
          <a:bodyPr/>
          <a:lstStyle/>
          <a:p>
            <a:r>
              <a:rPr lang="it-IT" sz="2800"/>
              <a:t>Energia </a:t>
            </a:r>
          </a:p>
        </p:txBody>
      </p:sp>
      <p:sp>
        <p:nvSpPr>
          <p:cNvPr id="328707" name="Rectangle 3"/>
          <p:cNvSpPr>
            <a:spLocks noGrp="1" noChangeArrowheads="1"/>
          </p:cNvSpPr>
          <p:nvPr>
            <p:ph type="body" idx="1"/>
          </p:nvPr>
        </p:nvSpPr>
        <p:spPr>
          <a:xfrm>
            <a:off x="179388" y="1052513"/>
            <a:ext cx="8713787" cy="5184775"/>
          </a:xfrm>
        </p:spPr>
        <p:txBody>
          <a:bodyPr/>
          <a:lstStyle/>
          <a:p>
            <a:pPr>
              <a:lnSpc>
                <a:spcPct val="90000"/>
              </a:lnSpc>
            </a:pPr>
            <a:r>
              <a:rPr lang="it-IT" sz="2400">
                <a:solidFill>
                  <a:srgbClr val="FF3300"/>
                </a:solidFill>
              </a:rPr>
              <a:t>energia</a:t>
            </a:r>
            <a:r>
              <a:rPr lang="it-IT" sz="2400"/>
              <a:t> = capacità di compiere lavoro (dimensioni, unità: le stesse del lavoro)</a:t>
            </a:r>
          </a:p>
          <a:p>
            <a:pPr>
              <a:lnSpc>
                <a:spcPct val="90000"/>
              </a:lnSpc>
            </a:pPr>
            <a:r>
              <a:rPr lang="it-IT" sz="2400"/>
              <a:t>es.1 </a:t>
            </a:r>
            <a:r>
              <a:rPr lang="it-IT" sz="2400">
                <a:solidFill>
                  <a:schemeClr val="accent2"/>
                </a:solidFill>
              </a:rPr>
              <a:t>energia cinetica</a:t>
            </a:r>
            <a:r>
              <a:rPr lang="it-IT" sz="2400"/>
              <a:t>: corpo in moto (</a:t>
            </a:r>
            <a:r>
              <a:rPr lang="it-IT" sz="2400" b="1"/>
              <a:t>v</a:t>
            </a:r>
            <a:r>
              <a:rPr lang="it-IT" sz="2400"/>
              <a:t>, K) comprime una molla, </a:t>
            </a:r>
            <a:r>
              <a:rPr lang="en-US" sz="2400">
                <a:latin typeface="Script MT Bold" pitchFamily="66" charset="0"/>
              </a:rPr>
              <a:t>L</a:t>
            </a:r>
            <a:r>
              <a:rPr lang="en-US" sz="2400">
                <a:latin typeface="French Script MT" pitchFamily="66" charset="0"/>
              </a:rPr>
              <a:t> </a:t>
            </a:r>
            <a:r>
              <a:rPr lang="it-IT" sz="2400"/>
              <a:t>contro la f. elastica</a:t>
            </a:r>
          </a:p>
          <a:p>
            <a:pPr>
              <a:lnSpc>
                <a:spcPct val="90000"/>
              </a:lnSpc>
            </a:pPr>
            <a:r>
              <a:rPr lang="it-IT" sz="2400"/>
              <a:t>es.2 sasso lanciato verso l’alto (</a:t>
            </a:r>
            <a:r>
              <a:rPr lang="it-IT" sz="2400" b="1"/>
              <a:t>v</a:t>
            </a:r>
            <a:r>
              <a:rPr lang="it-IT" sz="2400" baseline="-25000"/>
              <a:t>0</a:t>
            </a:r>
            <a:r>
              <a:rPr lang="it-IT" sz="2400"/>
              <a:t>, K), </a:t>
            </a:r>
            <a:r>
              <a:rPr lang="en-US" sz="2400">
                <a:latin typeface="Script MT Bold" pitchFamily="66" charset="0"/>
              </a:rPr>
              <a:t>L</a:t>
            </a:r>
            <a:r>
              <a:rPr lang="en-US" sz="2400">
                <a:latin typeface="French Script MT" pitchFamily="66" charset="0"/>
              </a:rPr>
              <a:t> </a:t>
            </a:r>
            <a:r>
              <a:rPr lang="it-IT" sz="2400"/>
              <a:t>contro la f. di gravità</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es.3 si lascia cadere un corpo da fermo (K = 0): l’energia cinetica raggiunta quando il c. tocca il suolo dipende dalla quota iniziale (</a:t>
            </a:r>
            <a:r>
              <a:rPr lang="it-IT" sz="2400">
                <a:solidFill>
                  <a:srgbClr val="CC3300"/>
                </a:solidFill>
              </a:rPr>
              <a:t>energia potenziale</a:t>
            </a:r>
            <a:r>
              <a:rPr lang="it-IT" sz="2400"/>
              <a:t>) – moto unif. acc. v</a:t>
            </a:r>
            <a:r>
              <a:rPr lang="it-IT" sz="2400" baseline="-25000"/>
              <a:t>0</a:t>
            </a:r>
            <a:r>
              <a:rPr lang="it-IT" sz="2400" baseline="30000"/>
              <a:t>2</a:t>
            </a:r>
            <a:r>
              <a:rPr lang="it-IT" sz="2400"/>
              <a:t>=2gh</a:t>
            </a:r>
          </a:p>
        </p:txBody>
      </p:sp>
      <p:sp>
        <p:nvSpPr>
          <p:cNvPr id="328708" name="Line 4"/>
          <p:cNvSpPr>
            <a:spLocks noChangeShapeType="1"/>
          </p:cNvSpPr>
          <p:nvPr/>
        </p:nvSpPr>
        <p:spPr bwMode="auto">
          <a:xfrm flipV="1">
            <a:off x="2771775" y="3284538"/>
            <a:ext cx="0"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09" name="Line 5"/>
          <p:cNvSpPr>
            <a:spLocks noChangeShapeType="1"/>
          </p:cNvSpPr>
          <p:nvPr/>
        </p:nvSpPr>
        <p:spPr bwMode="auto">
          <a:xfrm flipV="1">
            <a:off x="5580063" y="3284538"/>
            <a:ext cx="0" cy="115093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0" name="Line 6"/>
          <p:cNvSpPr>
            <a:spLocks noChangeShapeType="1"/>
          </p:cNvSpPr>
          <p:nvPr/>
        </p:nvSpPr>
        <p:spPr bwMode="auto">
          <a:xfrm>
            <a:off x="4067175" y="3357563"/>
            <a:ext cx="0" cy="576262"/>
          </a:xfrm>
          <a:prstGeom prst="line">
            <a:avLst/>
          </a:prstGeom>
          <a:noFill/>
          <a:ln w="38100">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1" name="Text Box 7"/>
          <p:cNvSpPr txBox="1">
            <a:spLocks noChangeArrowheads="1"/>
          </p:cNvSpPr>
          <p:nvPr/>
        </p:nvSpPr>
        <p:spPr bwMode="auto">
          <a:xfrm>
            <a:off x="4264025" y="3495675"/>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99"/>
                </a:solidFill>
              </a:rPr>
              <a:t>m</a:t>
            </a:r>
            <a:r>
              <a:rPr lang="it-IT" b="1">
                <a:solidFill>
                  <a:srgbClr val="CC3399"/>
                </a:solidFill>
              </a:rPr>
              <a:t>g</a:t>
            </a:r>
          </a:p>
        </p:txBody>
      </p:sp>
      <p:sp>
        <p:nvSpPr>
          <p:cNvPr id="328713" name="Text Box 9"/>
          <p:cNvSpPr txBox="1">
            <a:spLocks noChangeArrowheads="1"/>
          </p:cNvSpPr>
          <p:nvPr/>
        </p:nvSpPr>
        <p:spPr bwMode="auto">
          <a:xfrm>
            <a:off x="2319338" y="435927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4" name="Text Box 10"/>
          <p:cNvSpPr txBox="1">
            <a:spLocks noChangeArrowheads="1"/>
          </p:cNvSpPr>
          <p:nvPr/>
        </p:nvSpPr>
        <p:spPr bwMode="auto">
          <a:xfrm>
            <a:off x="5076825" y="436562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5" name="Text Box 11"/>
          <p:cNvSpPr txBox="1">
            <a:spLocks noChangeArrowheads="1"/>
          </p:cNvSpPr>
          <p:nvPr/>
        </p:nvSpPr>
        <p:spPr bwMode="auto">
          <a:xfrm>
            <a:off x="2535238" y="29972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6" name="Text Box 12"/>
          <p:cNvSpPr txBox="1">
            <a:spLocks noChangeArrowheads="1"/>
          </p:cNvSpPr>
          <p:nvPr/>
        </p:nvSpPr>
        <p:spPr bwMode="auto">
          <a:xfrm>
            <a:off x="529272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7" name="Text Box 13"/>
          <p:cNvSpPr txBox="1">
            <a:spLocks noChangeArrowheads="1"/>
          </p:cNvSpPr>
          <p:nvPr/>
        </p:nvSpPr>
        <p:spPr bwMode="auto">
          <a:xfrm>
            <a:off x="246380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8" name="Text Box 14"/>
          <p:cNvSpPr txBox="1">
            <a:spLocks noChangeArrowheads="1"/>
          </p:cNvSpPr>
          <p:nvPr/>
        </p:nvSpPr>
        <p:spPr bwMode="auto">
          <a:xfrm>
            <a:off x="5292725" y="36449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9" name="Text Box 15"/>
          <p:cNvSpPr txBox="1">
            <a:spLocks noChangeArrowheads="1"/>
          </p:cNvSpPr>
          <p:nvPr/>
        </p:nvSpPr>
        <p:spPr bwMode="auto">
          <a:xfrm>
            <a:off x="950913" y="360045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&lt; 0</a:t>
            </a:r>
          </a:p>
        </p:txBody>
      </p:sp>
      <p:sp>
        <p:nvSpPr>
          <p:cNvPr id="328720" name="Text Box 16"/>
          <p:cNvSpPr txBox="1">
            <a:spLocks noChangeArrowheads="1"/>
          </p:cNvSpPr>
          <p:nvPr/>
        </p:nvSpPr>
        <p:spPr bwMode="auto">
          <a:xfrm>
            <a:off x="6516688" y="365760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&gt; 0</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3F9B87D3-CCC3-484A-BF67-59A5A723FA98}" type="slidenum">
              <a:rPr lang="en-US"/>
              <a:pPr/>
              <a:t>92</a:t>
            </a:fld>
            <a:endParaRPr lang="en-US"/>
          </a:p>
        </p:txBody>
      </p:sp>
      <p:sp>
        <p:nvSpPr>
          <p:cNvPr id="330754" name="Rectangle 2"/>
          <p:cNvSpPr>
            <a:spLocks noGrp="1" noChangeArrowheads="1"/>
          </p:cNvSpPr>
          <p:nvPr>
            <p:ph type="title"/>
          </p:nvPr>
        </p:nvSpPr>
        <p:spPr/>
        <p:txBody>
          <a:bodyPr/>
          <a:lstStyle/>
          <a:p>
            <a:r>
              <a:rPr lang="it-IT" sz="2800"/>
              <a:t>Forze conservative</a:t>
            </a:r>
          </a:p>
        </p:txBody>
      </p:sp>
      <p:sp>
        <p:nvSpPr>
          <p:cNvPr id="330755" name="Rectangle 3"/>
          <p:cNvSpPr>
            <a:spLocks noGrp="1" noChangeArrowheads="1"/>
          </p:cNvSpPr>
          <p:nvPr>
            <p:ph type="body" idx="1"/>
          </p:nvPr>
        </p:nvSpPr>
        <p:spPr>
          <a:xfrm>
            <a:off x="468313" y="1196975"/>
            <a:ext cx="8229600" cy="4929188"/>
          </a:xfrm>
        </p:spPr>
        <p:txBody>
          <a:bodyPr/>
          <a:lstStyle/>
          <a:p>
            <a:pPr>
              <a:lnSpc>
                <a:spcPct val="90000"/>
              </a:lnSpc>
            </a:pPr>
            <a:r>
              <a:rPr lang="it-IT" sz="2400" u="sng"/>
              <a:t>se</a:t>
            </a:r>
            <a:r>
              <a:rPr lang="it-IT" sz="2400"/>
              <a:t> il lavoro </a:t>
            </a:r>
            <a:r>
              <a:rPr lang="en-US" sz="2400">
                <a:latin typeface="Script MT Bold" pitchFamily="66" charset="0"/>
              </a:rPr>
              <a:t>L</a:t>
            </a:r>
            <a:r>
              <a:rPr lang="it-IT" sz="2400"/>
              <a:t> delle f. dipende </a:t>
            </a:r>
            <a:r>
              <a:rPr lang="it-IT" sz="2400" b="1" i="1"/>
              <a:t>solo</a:t>
            </a:r>
            <a:r>
              <a:rPr lang="it-IT" sz="2400"/>
              <a:t> dalla posizione 1 (iniziale) e 2 (finale) e </a:t>
            </a:r>
            <a:r>
              <a:rPr lang="it-IT" sz="2400" b="1" i="1"/>
              <a:t>non</a:t>
            </a:r>
            <a:r>
              <a:rPr lang="it-IT" sz="2400"/>
              <a:t> dalla scelta del percorso 12:    </a:t>
            </a:r>
            <a:r>
              <a:rPr lang="it-IT" sz="2400">
                <a:latin typeface="OpenSymbol" pitchFamily="2" charset="0"/>
              </a:rPr>
              <a:t> </a:t>
            </a:r>
            <a:r>
              <a:rPr lang="it-IT" sz="2400">
                <a:solidFill>
                  <a:srgbClr val="FF3300"/>
                </a:solidFill>
              </a:rPr>
              <a:t>forze conservative </a:t>
            </a:r>
          </a:p>
          <a:p>
            <a:pPr>
              <a:lnSpc>
                <a:spcPct val="90000"/>
              </a:lnSpc>
            </a:pPr>
            <a:r>
              <a:rPr lang="it-IT" sz="2400">
                <a:solidFill>
                  <a:srgbClr val="CC00FF"/>
                </a:solidFill>
              </a:rPr>
              <a:t>le f. che dipendono solo dalla posizione sono conservative (in particolare le f. costanti sono conservative!)</a:t>
            </a:r>
          </a:p>
          <a:p>
            <a:pPr>
              <a:lnSpc>
                <a:spcPct val="90000"/>
              </a:lnSpc>
            </a:pPr>
            <a:r>
              <a:rPr lang="it-IT" sz="2400"/>
              <a:t>esempi di f. conservative: f. peso </a:t>
            </a:r>
            <a:r>
              <a:rPr lang="it-IT" sz="2400" b="1"/>
              <a:t>P</a:t>
            </a:r>
            <a:r>
              <a:rPr lang="it-IT" sz="2400"/>
              <a:t> = m</a:t>
            </a:r>
            <a:r>
              <a:rPr lang="it-IT" sz="2400" b="1"/>
              <a:t>g</a:t>
            </a:r>
            <a:r>
              <a:rPr lang="it-IT" sz="2400"/>
              <a:t>, f. elastica       </a:t>
            </a:r>
            <a:r>
              <a:rPr lang="it-IT" sz="2400" b="1"/>
              <a:t>F</a:t>
            </a:r>
            <a:r>
              <a:rPr lang="it-IT" sz="2400"/>
              <a:t> = k(</a:t>
            </a:r>
            <a:r>
              <a:rPr lang="it-IT" sz="2400" b="1"/>
              <a:t>x</a:t>
            </a:r>
            <a:r>
              <a:rPr lang="it-IT" sz="2400"/>
              <a:t>-</a:t>
            </a:r>
            <a:r>
              <a:rPr lang="it-IT" sz="2400" b="1"/>
              <a:t>x</a:t>
            </a:r>
            <a:r>
              <a:rPr lang="it-IT" sz="2400" b="1" baseline="-25000"/>
              <a:t>0</a:t>
            </a:r>
            <a:r>
              <a:rPr lang="it-IT" sz="2400"/>
              <a:t>), f. elettrostatica </a:t>
            </a:r>
            <a:r>
              <a:rPr lang="it-IT" sz="2400" b="1"/>
              <a:t>F</a:t>
            </a:r>
            <a:r>
              <a:rPr lang="it-IT" sz="2400"/>
              <a:t> = q</a:t>
            </a:r>
            <a:r>
              <a:rPr lang="it-IT" sz="2400" b="1"/>
              <a:t>E</a:t>
            </a:r>
            <a:r>
              <a:rPr lang="it-IT" sz="2400"/>
              <a:t>, vedi più avanti, etc.  </a:t>
            </a:r>
          </a:p>
          <a:p>
            <a:pPr>
              <a:lnSpc>
                <a:spcPct val="90000"/>
              </a:lnSpc>
            </a:pPr>
            <a:r>
              <a:rPr lang="it-IT" sz="2400"/>
              <a:t>se le f. dipendono da t esplicitamente oppure anche implicitamente (ad es. attraverso </a:t>
            </a:r>
            <a:r>
              <a:rPr lang="it-IT" sz="2400" b="1"/>
              <a:t>v</a:t>
            </a:r>
            <a:r>
              <a:rPr lang="it-IT" sz="2400"/>
              <a:t>,  f. di attrito (resistenza) dell’aria </a:t>
            </a:r>
            <a:r>
              <a:rPr lang="it-IT" sz="2400" b="1"/>
              <a:t>F</a:t>
            </a:r>
            <a:r>
              <a:rPr lang="it-IT" sz="2400" b="1" baseline="-25000"/>
              <a:t>a</a:t>
            </a:r>
            <a:r>
              <a:rPr lang="it-IT" sz="2400"/>
              <a:t> = -cAv</a:t>
            </a:r>
            <a:r>
              <a:rPr lang="it-IT" sz="2400" baseline="30000"/>
              <a:t>2</a:t>
            </a:r>
            <a:r>
              <a:rPr lang="it-IT" sz="2400"/>
              <a:t>(</a:t>
            </a:r>
            <a:r>
              <a:rPr lang="it-IT" sz="2400" b="1"/>
              <a:t>v</a:t>
            </a:r>
            <a:r>
              <a:rPr lang="it-IT" sz="2400"/>
              <a:t>/v), f. di attrito radente    </a:t>
            </a:r>
            <a:r>
              <a:rPr lang="it-IT" sz="2400" b="1"/>
              <a:t>f</a:t>
            </a:r>
            <a:r>
              <a:rPr lang="it-IT" sz="2400"/>
              <a:t> = - </a:t>
            </a:r>
            <a:r>
              <a:rPr lang="el-GR" sz="2400">
                <a:cs typeface="Arial" pitchFamily="34" charset="0"/>
              </a:rPr>
              <a:t>μ</a:t>
            </a:r>
            <a:r>
              <a:rPr lang="it-IT" sz="2400">
                <a:cs typeface="Arial" pitchFamily="34" charset="0"/>
              </a:rPr>
              <a:t>N(</a:t>
            </a:r>
            <a:r>
              <a:rPr lang="it-IT" sz="2400" b="1">
                <a:cs typeface="Arial" pitchFamily="34" charset="0"/>
              </a:rPr>
              <a:t>v</a:t>
            </a:r>
            <a:r>
              <a:rPr lang="it-IT" sz="2400">
                <a:cs typeface="Arial" pitchFamily="34" charset="0"/>
              </a:rPr>
              <a:t>/v),  f. magnetica </a:t>
            </a:r>
            <a:r>
              <a:rPr lang="it-IT" sz="2400" b="1">
                <a:cs typeface="Arial" pitchFamily="34" charset="0"/>
              </a:rPr>
              <a:t>F</a:t>
            </a:r>
            <a:r>
              <a:rPr lang="it-IT" sz="2400">
                <a:cs typeface="Arial" pitchFamily="34" charset="0"/>
              </a:rPr>
              <a:t> = q</a:t>
            </a:r>
            <a:r>
              <a:rPr lang="it-IT" sz="2400" b="1">
                <a:cs typeface="Arial" pitchFamily="34" charset="0"/>
              </a:rPr>
              <a:t>v</a:t>
            </a:r>
            <a:r>
              <a:rPr lang="it-IT" sz="2400">
                <a:cs typeface="Arial" pitchFamily="34" charset="0"/>
              </a:rPr>
              <a:t> </a:t>
            </a:r>
            <a:r>
              <a:rPr lang="it-IT" sz="2400" b="1">
                <a:cs typeface="Arial" pitchFamily="34" charset="0"/>
                <a:sym typeface="Symbol" pitchFamily="18" charset="2"/>
              </a:rPr>
              <a:t></a:t>
            </a:r>
            <a:r>
              <a:rPr lang="it-IT" sz="2400">
                <a:cs typeface="Arial" pitchFamily="34" charset="0"/>
                <a:sym typeface="Symbol" pitchFamily="18" charset="2"/>
              </a:rPr>
              <a:t> </a:t>
            </a:r>
            <a:r>
              <a:rPr lang="it-IT" sz="2400" b="1">
                <a:cs typeface="Arial" pitchFamily="34" charset="0"/>
                <a:sym typeface="Symbol" pitchFamily="18" charset="2"/>
              </a:rPr>
              <a:t>B</a:t>
            </a:r>
            <a:r>
              <a:rPr lang="it-IT" sz="2400">
                <a:cs typeface="Arial" pitchFamily="34" charset="0"/>
                <a:sym typeface="Symbol" pitchFamily="18" charset="2"/>
              </a:rPr>
              <a:t>,</a:t>
            </a:r>
            <a:r>
              <a:rPr lang="it-IT" sz="2400">
                <a:cs typeface="Arial" pitchFamily="34" charset="0"/>
              </a:rPr>
              <a:t> vedi più avanti, etc. )</a:t>
            </a:r>
            <a:r>
              <a:rPr lang="it-IT" sz="2400" b="1" i="1">
                <a:cs typeface="Arial" pitchFamily="34" charset="0"/>
              </a:rPr>
              <a:t> </a:t>
            </a:r>
            <a:r>
              <a:rPr lang="it-IT" sz="2400" b="1" i="1">
                <a:solidFill>
                  <a:srgbClr val="FF3300"/>
                </a:solidFill>
                <a:cs typeface="Arial" pitchFamily="34" charset="0"/>
              </a:rPr>
              <a:t>non</a:t>
            </a:r>
            <a:r>
              <a:rPr lang="it-IT" sz="2400">
                <a:cs typeface="Arial" pitchFamily="34" charset="0"/>
              </a:rPr>
              <a:t> sono forze conservative </a:t>
            </a:r>
            <a:r>
              <a:rPr lang="it-IT" sz="240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23E4A52A-7A34-4625-A9E9-2E232598B4BC}" type="slidenum">
              <a:rPr lang="en-US"/>
              <a:pPr/>
              <a:t>93</a:t>
            </a:fld>
            <a:endParaRPr lang="en-US"/>
          </a:p>
        </p:txBody>
      </p:sp>
      <p:sp>
        <p:nvSpPr>
          <p:cNvPr id="331778" name="Rectangle 2"/>
          <p:cNvSpPr>
            <a:spLocks noGrp="1" noChangeArrowheads="1"/>
          </p:cNvSpPr>
          <p:nvPr>
            <p:ph type="title"/>
          </p:nvPr>
        </p:nvSpPr>
        <p:spPr/>
        <p:txBody>
          <a:bodyPr/>
          <a:lstStyle/>
          <a:p>
            <a:r>
              <a:rPr lang="it-IT" sz="2800"/>
              <a:t>Forze conservative (2)</a:t>
            </a:r>
          </a:p>
        </p:txBody>
      </p:sp>
      <p:sp>
        <p:nvSpPr>
          <p:cNvPr id="331779" name="Rectangle 3"/>
          <p:cNvSpPr>
            <a:spLocks noGrp="1" noChangeArrowheads="1"/>
          </p:cNvSpPr>
          <p:nvPr>
            <p:ph type="body" idx="1"/>
          </p:nvPr>
        </p:nvSpPr>
        <p:spPr>
          <a:xfrm>
            <a:off x="323850" y="1196975"/>
            <a:ext cx="8362950" cy="4824413"/>
          </a:xfrm>
        </p:spPr>
        <p:txBody>
          <a:bodyPr/>
          <a:lstStyle/>
          <a:p>
            <a:r>
              <a:rPr lang="it-IT" sz="2400"/>
              <a:t>es. f. peso (costante), supponiamo di spostare una massa m da una quota h</a:t>
            </a:r>
            <a:r>
              <a:rPr lang="it-IT" sz="2400" baseline="-25000"/>
              <a:t>1</a:t>
            </a:r>
            <a:r>
              <a:rPr lang="it-IT" sz="2400"/>
              <a:t> ad una h</a:t>
            </a:r>
            <a:r>
              <a:rPr lang="it-IT" sz="2400" baseline="-25000"/>
              <a:t>2</a:t>
            </a:r>
            <a:r>
              <a:rPr lang="it-IT" sz="2400"/>
              <a:t>, posso scegliere diversi percorsi: 12 (diretto), 11’2, 12’2 etc.</a:t>
            </a:r>
          </a:p>
          <a:p>
            <a:pPr>
              <a:buFontTx/>
              <a:buNone/>
            </a:pPr>
            <a:r>
              <a:rPr lang="it-IT" sz="2400"/>
              <a:t>	 </a:t>
            </a:r>
            <a:r>
              <a:rPr lang="en-US" sz="2400">
                <a:solidFill>
                  <a:srgbClr val="FF3300"/>
                </a:solidFill>
                <a:latin typeface="Script MT Bold" pitchFamily="66" charset="0"/>
              </a:rPr>
              <a:t>L</a:t>
            </a:r>
            <a:r>
              <a:rPr lang="it-IT" sz="2400" baseline="-25000">
                <a:solidFill>
                  <a:srgbClr val="FF3300"/>
                </a:solidFill>
              </a:rPr>
              <a:t>12</a:t>
            </a:r>
            <a:r>
              <a:rPr lang="it-IT" sz="2400"/>
              <a:t> = </a:t>
            </a:r>
            <a:r>
              <a:rPr lang="it-IT" sz="2400" b="1"/>
              <a:t>P</a:t>
            </a:r>
            <a:r>
              <a:rPr lang="it-IT" sz="2400">
                <a:cs typeface="Arial" pitchFamily="34" charset="0"/>
              </a:rPr>
              <a:t>∙</a:t>
            </a:r>
            <a:r>
              <a:rPr lang="it-IT" sz="2400" b="1">
                <a:cs typeface="Arial" pitchFamily="34" charset="0"/>
              </a:rPr>
              <a:t>r</a:t>
            </a:r>
            <a:r>
              <a:rPr lang="it-IT" sz="2400">
                <a:cs typeface="Arial" pitchFamily="34" charset="0"/>
              </a:rPr>
              <a:t> = Pr cos</a:t>
            </a:r>
            <a:r>
              <a:rPr lang="el-GR" sz="2400">
                <a:cs typeface="Arial" pitchFamily="34" charset="0"/>
              </a:rPr>
              <a:t>θ</a:t>
            </a:r>
            <a:r>
              <a:rPr lang="it-IT" sz="2400">
                <a:cs typeface="Arial" pitchFamily="34" charset="0"/>
              </a:rPr>
              <a:t>                          =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buFontTx/>
              <a:buNone/>
            </a:pPr>
            <a:r>
              <a:rPr lang="it-IT" sz="2400">
                <a:cs typeface="Arial" pitchFamily="34" charset="0"/>
              </a:rPr>
              <a:t>	 </a:t>
            </a:r>
            <a:r>
              <a:rPr lang="en-US" sz="2400">
                <a:solidFill>
                  <a:schemeClr val="accent2"/>
                </a:solidFill>
                <a:latin typeface="Script MT Bold" pitchFamily="66" charset="0"/>
              </a:rPr>
              <a:t>L</a:t>
            </a:r>
            <a:r>
              <a:rPr lang="it-IT" sz="2400" baseline="-25000">
                <a:solidFill>
                  <a:schemeClr val="accent2"/>
                </a:solidFill>
              </a:rPr>
              <a:t>11’2</a:t>
            </a:r>
            <a:r>
              <a:rPr lang="it-IT" sz="2400"/>
              <a:t> = </a:t>
            </a:r>
            <a:r>
              <a:rPr lang="en-US" sz="2400">
                <a:latin typeface="Script MT Bold" pitchFamily="66" charset="0"/>
              </a:rPr>
              <a:t>L</a:t>
            </a:r>
            <a:r>
              <a:rPr lang="it-IT" sz="2400" baseline="-25000"/>
              <a:t>11’</a:t>
            </a:r>
            <a:r>
              <a:rPr lang="it-IT" sz="2400"/>
              <a:t> + </a:t>
            </a:r>
            <a:r>
              <a:rPr lang="en-US" sz="2400">
                <a:latin typeface="Script MT Bold" pitchFamily="66" charset="0"/>
              </a:rPr>
              <a:t>L</a:t>
            </a:r>
            <a:r>
              <a:rPr lang="it-IT" sz="2400" baseline="-25000"/>
              <a:t>1’2</a:t>
            </a:r>
            <a:r>
              <a:rPr lang="it-IT" sz="2400"/>
              <a:t> = 0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a:t>
            </a:r>
            <a:r>
              <a:rPr lang="it-IT" sz="2400"/>
              <a:t> </a:t>
            </a:r>
            <a:r>
              <a:rPr lang="it-IT" sz="2400">
                <a:cs typeface="Arial" pitchFamily="34" charset="0"/>
              </a:rPr>
              <a:t>= </a:t>
            </a:r>
            <a:r>
              <a:rPr lang="it-IT" sz="2400">
                <a:solidFill>
                  <a:schemeClr val="accent2"/>
                </a:solidFill>
                <a:cs typeface="Arial" pitchFamily="34" charset="0"/>
              </a:rPr>
              <a:t>- mg(h</a:t>
            </a:r>
            <a:r>
              <a:rPr lang="it-IT" sz="2400" baseline="-25000">
                <a:solidFill>
                  <a:schemeClr val="accent2"/>
                </a:solidFill>
                <a:cs typeface="Arial" pitchFamily="34" charset="0"/>
              </a:rPr>
              <a:t>2</a:t>
            </a:r>
            <a:r>
              <a:rPr lang="it-IT" sz="2400">
                <a:solidFill>
                  <a:schemeClr val="accent2"/>
                </a:solidFill>
                <a:cs typeface="Arial" pitchFamily="34" charset="0"/>
              </a:rPr>
              <a:t>-h</a:t>
            </a:r>
            <a:r>
              <a:rPr lang="it-IT" sz="2400" baseline="-25000">
                <a:solidFill>
                  <a:schemeClr val="accent2"/>
                </a:solidFill>
                <a:cs typeface="Arial" pitchFamily="34" charset="0"/>
              </a:rPr>
              <a:t>1</a:t>
            </a:r>
            <a:r>
              <a:rPr lang="it-IT" sz="2400">
                <a:solidFill>
                  <a:schemeClr val="accent2"/>
                </a:solidFill>
                <a:cs typeface="Arial" pitchFamily="34" charset="0"/>
              </a:rPr>
              <a:t>)</a:t>
            </a:r>
          </a:p>
          <a:p>
            <a:pPr>
              <a:buFontTx/>
              <a:buNone/>
            </a:pPr>
            <a:r>
              <a:rPr lang="it-IT" sz="2400">
                <a:cs typeface="Arial" pitchFamily="34" charset="0"/>
              </a:rPr>
              <a:t>	 </a:t>
            </a:r>
            <a:r>
              <a:rPr lang="en-US" sz="2400">
                <a:solidFill>
                  <a:srgbClr val="008000"/>
                </a:solidFill>
                <a:latin typeface="Script MT Bold" pitchFamily="66" charset="0"/>
              </a:rPr>
              <a:t>L</a:t>
            </a:r>
            <a:r>
              <a:rPr lang="it-IT" sz="2400" baseline="-25000">
                <a:solidFill>
                  <a:srgbClr val="008000"/>
                </a:solidFill>
              </a:rPr>
              <a:t>12’2</a:t>
            </a:r>
            <a:r>
              <a:rPr lang="it-IT" sz="2400"/>
              <a:t> = </a:t>
            </a:r>
            <a:r>
              <a:rPr lang="en-US" sz="2400">
                <a:latin typeface="Script MT Bold" pitchFamily="66" charset="0"/>
              </a:rPr>
              <a:t>L</a:t>
            </a:r>
            <a:r>
              <a:rPr lang="it-IT" sz="2400" baseline="-25000"/>
              <a:t>12’</a:t>
            </a:r>
            <a:r>
              <a:rPr lang="it-IT" sz="2400"/>
              <a:t> + </a:t>
            </a:r>
            <a:r>
              <a:rPr lang="en-US" sz="2400">
                <a:latin typeface="Script MT Bold" pitchFamily="66" charset="0"/>
              </a:rPr>
              <a:t>L</a:t>
            </a:r>
            <a:r>
              <a:rPr lang="it-IT" sz="2400" baseline="-25000"/>
              <a:t>2’2</a:t>
            </a:r>
            <a:r>
              <a:rPr lang="it-IT" sz="2400"/>
              <a:t>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 + 0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endParaRPr lang="el-GR" sz="2400">
              <a:solidFill>
                <a:srgbClr val="008000"/>
              </a:solidFill>
              <a:cs typeface="Arial" pitchFamily="34" charset="0"/>
            </a:endParaRPr>
          </a:p>
        </p:txBody>
      </p:sp>
      <p:pic>
        <p:nvPicPr>
          <p:cNvPr id="331780" name="Picture 4" descr="img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789363"/>
            <a:ext cx="4464050" cy="251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FEBCDE4E-6822-4EE5-ADAD-F920FBE27586}" type="slidenum">
              <a:rPr lang="en-US"/>
              <a:pPr/>
              <a:t>94</a:t>
            </a:fld>
            <a:endParaRPr lang="en-US"/>
          </a:p>
        </p:txBody>
      </p:sp>
      <p:sp>
        <p:nvSpPr>
          <p:cNvPr id="336898" name="Rectangle 2"/>
          <p:cNvSpPr>
            <a:spLocks noGrp="1" noChangeArrowheads="1"/>
          </p:cNvSpPr>
          <p:nvPr>
            <p:ph type="title"/>
          </p:nvPr>
        </p:nvSpPr>
        <p:spPr/>
        <p:txBody>
          <a:bodyPr/>
          <a:lstStyle/>
          <a:p>
            <a:r>
              <a:rPr lang="it-IT" sz="2800"/>
              <a:t>Forze conservative (3)</a:t>
            </a:r>
          </a:p>
        </p:txBody>
      </p:sp>
      <p:sp>
        <p:nvSpPr>
          <p:cNvPr id="336899" name="Rectangle 3"/>
          <p:cNvSpPr>
            <a:spLocks noGrp="1" noChangeArrowheads="1"/>
          </p:cNvSpPr>
          <p:nvPr>
            <p:ph type="body" idx="1"/>
          </p:nvPr>
        </p:nvSpPr>
        <p:spPr>
          <a:xfrm>
            <a:off x="323528" y="1196975"/>
            <a:ext cx="8509322" cy="4929188"/>
          </a:xfrm>
        </p:spPr>
        <p:txBody>
          <a:bodyPr/>
          <a:lstStyle/>
          <a:p>
            <a:pPr>
              <a:lnSpc>
                <a:spcPct val="90000"/>
              </a:lnSpc>
            </a:pPr>
            <a:r>
              <a:rPr lang="it-IT" sz="2400"/>
              <a:t>il lavoro è sempre lo stesso, proviamo 13’32, 12 secondo una spezzata (a scalini), 12 secondo una curva continua ...</a:t>
            </a:r>
          </a:p>
          <a:p>
            <a:pPr>
              <a:lnSpc>
                <a:spcPct val="90000"/>
              </a:lnSpc>
              <a:buFontTx/>
              <a:buNone/>
            </a:pPr>
            <a:r>
              <a:rPr lang="it-IT" sz="2400"/>
              <a:t>	 </a:t>
            </a:r>
            <a:r>
              <a:rPr lang="en-US" sz="2400">
                <a:solidFill>
                  <a:srgbClr val="008000"/>
                </a:solidFill>
                <a:latin typeface="Script MT Bold" pitchFamily="66" charset="0"/>
              </a:rPr>
              <a:t>L</a:t>
            </a:r>
            <a:r>
              <a:rPr lang="it-IT" sz="2400" baseline="-25000">
                <a:solidFill>
                  <a:srgbClr val="008000"/>
                </a:solidFill>
              </a:rPr>
              <a:t>13’32</a:t>
            </a:r>
            <a:r>
              <a:rPr lang="it-IT" sz="2400"/>
              <a:t> = </a:t>
            </a:r>
            <a:r>
              <a:rPr lang="en-US" sz="2400">
                <a:latin typeface="Script MT Bold" pitchFamily="66" charset="0"/>
              </a:rPr>
              <a:t>L</a:t>
            </a:r>
            <a:r>
              <a:rPr lang="it-IT" sz="2400" baseline="-25000"/>
              <a:t>13’</a:t>
            </a:r>
            <a:r>
              <a:rPr lang="it-IT" sz="2400"/>
              <a:t> + </a:t>
            </a:r>
            <a:r>
              <a:rPr lang="en-US" sz="2400">
                <a:latin typeface="Script MT Bold" pitchFamily="66" charset="0"/>
              </a:rPr>
              <a:t>L</a:t>
            </a:r>
            <a:r>
              <a:rPr lang="it-IT" sz="2400" baseline="-25000"/>
              <a:t>3’3 </a:t>
            </a:r>
            <a:r>
              <a:rPr lang="it-IT" sz="2400"/>
              <a:t>+ </a:t>
            </a:r>
            <a:r>
              <a:rPr lang="en-US" sz="2400">
                <a:latin typeface="Script MT Bold" pitchFamily="66" charset="0"/>
              </a:rPr>
              <a:t>L</a:t>
            </a:r>
            <a:r>
              <a:rPr lang="it-IT" sz="2400" baseline="-25000"/>
              <a:t>32</a:t>
            </a:r>
            <a:r>
              <a:rPr lang="it-IT" sz="2400"/>
              <a:t> = </a:t>
            </a:r>
            <a:r>
              <a:rPr lang="it-IT" sz="2400">
                <a:cs typeface="Arial" pitchFamily="34" charset="0"/>
              </a:rPr>
              <a:t>- mg(h</a:t>
            </a:r>
            <a:r>
              <a:rPr lang="it-IT" sz="2400" baseline="-25000">
                <a:cs typeface="Arial" pitchFamily="34" charset="0"/>
              </a:rPr>
              <a:t>3</a:t>
            </a:r>
            <a:r>
              <a:rPr lang="it-IT" sz="2400">
                <a:cs typeface="Arial" pitchFamily="34" charset="0"/>
              </a:rPr>
              <a:t>-h</a:t>
            </a:r>
            <a:r>
              <a:rPr lang="it-IT" sz="2400" baseline="-25000">
                <a:cs typeface="Arial" pitchFamily="34" charset="0"/>
              </a:rPr>
              <a:t>1</a:t>
            </a:r>
            <a:r>
              <a:rPr lang="it-IT" sz="2400">
                <a:cs typeface="Arial" pitchFamily="34" charset="0"/>
              </a:rPr>
              <a:t>) + 0 + mg(h</a:t>
            </a:r>
            <a:r>
              <a:rPr lang="it-IT" sz="2400" baseline="-25000">
                <a:cs typeface="Arial" pitchFamily="34" charset="0"/>
              </a:rPr>
              <a:t>3</a:t>
            </a:r>
            <a:r>
              <a:rPr lang="it-IT" sz="2400">
                <a:cs typeface="Arial" pitchFamily="34" charset="0"/>
              </a:rPr>
              <a:t>-h</a:t>
            </a:r>
            <a:r>
              <a:rPr lang="it-IT" sz="2400" baseline="-25000">
                <a:cs typeface="Arial" pitchFamily="34" charset="0"/>
              </a:rPr>
              <a:t>2</a:t>
            </a:r>
            <a:r>
              <a:rPr lang="it-IT" sz="2400">
                <a:cs typeface="Arial" pitchFamily="34" charset="0"/>
              </a:rPr>
              <a:t>)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p>
          <a:p>
            <a:pPr>
              <a:lnSpc>
                <a:spcPct val="90000"/>
              </a:lnSpc>
              <a:buFontTx/>
              <a:buNone/>
            </a:pPr>
            <a:r>
              <a:rPr lang="it-IT" sz="2400">
                <a:solidFill>
                  <a:srgbClr val="008000"/>
                </a:solidFill>
                <a:cs typeface="Arial" pitchFamily="34" charset="0"/>
              </a:rPr>
              <a:t>	 </a:t>
            </a:r>
            <a:r>
              <a:rPr lang="en-US" sz="2400">
                <a:solidFill>
                  <a:srgbClr val="FF3300"/>
                </a:solidFill>
                <a:latin typeface="Script MT Bold" pitchFamily="66" charset="0"/>
              </a:rPr>
              <a:t>L</a:t>
            </a:r>
            <a:r>
              <a:rPr lang="it-IT" sz="2400" baseline="-25000">
                <a:solidFill>
                  <a:srgbClr val="FF3300"/>
                </a:solidFill>
              </a:rPr>
              <a:t>12spezzata</a:t>
            </a:r>
            <a:r>
              <a:rPr lang="it-IT" sz="2400"/>
              <a:t> = </a:t>
            </a:r>
            <a:r>
              <a:rPr lang="el-GR" sz="2400">
                <a:cs typeface="Arial" pitchFamily="34" charset="0"/>
              </a:rPr>
              <a:t>Σ</a:t>
            </a:r>
            <a:r>
              <a:rPr lang="it-IT" sz="2400">
                <a:cs typeface="Arial" pitchFamily="34" charset="0"/>
              </a:rPr>
              <a:t>(0 + [-mg</a:t>
            </a:r>
            <a:r>
              <a:rPr lang="el-GR" sz="2400">
                <a:cs typeface="Arial" pitchFamily="34" charset="0"/>
              </a:rPr>
              <a:t>Δ</a:t>
            </a:r>
            <a:r>
              <a:rPr lang="it-IT" sz="2400">
                <a:cs typeface="Arial" pitchFamily="34" charset="0"/>
              </a:rPr>
              <a:t>h])                   </a:t>
            </a:r>
            <a:r>
              <a:rPr lang="it-IT" sz="2400">
                <a:solidFill>
                  <a:srgbClr val="FF3300"/>
                </a:solidFill>
                <a:cs typeface="Arial" pitchFamily="34" charset="0"/>
              </a:rPr>
              <a:t>=</a:t>
            </a:r>
            <a:r>
              <a:rPr lang="it-IT" sz="2400">
                <a:cs typeface="Arial" pitchFamily="34" charset="0"/>
              </a:rPr>
              <a:t>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lnSpc>
                <a:spcPct val="90000"/>
              </a:lnSpc>
              <a:buFontTx/>
              <a:buNone/>
            </a:pPr>
            <a:r>
              <a:rPr lang="it-IT" sz="2400">
                <a:solidFill>
                  <a:srgbClr val="FF3300"/>
                </a:solidFill>
                <a:cs typeface="Arial" pitchFamily="34" charset="0"/>
              </a:rPr>
              <a:t>	</a:t>
            </a:r>
            <a:r>
              <a:rPr lang="it-IT" sz="2400">
                <a:cs typeface="Arial" pitchFamily="34" charset="0"/>
              </a:rPr>
              <a:t>...</a:t>
            </a:r>
          </a:p>
          <a:p>
            <a:pPr>
              <a:lnSpc>
                <a:spcPct val="90000"/>
              </a:lnSpc>
            </a:pPr>
            <a:r>
              <a:rPr lang="it-IT" sz="2400">
                <a:cs typeface="Arial" pitchFamily="34" charset="0"/>
              </a:rPr>
              <a:t>il lavoro dipende solo dalla </a:t>
            </a:r>
          </a:p>
          <a:p>
            <a:pPr>
              <a:lnSpc>
                <a:spcPct val="90000"/>
              </a:lnSpc>
              <a:buFontTx/>
              <a:buNone/>
            </a:pPr>
            <a:r>
              <a:rPr lang="it-IT" sz="2400">
                <a:cs typeface="Arial" pitchFamily="34" charset="0"/>
              </a:rPr>
              <a:t>	quota iniziale e finale, non</a:t>
            </a:r>
          </a:p>
          <a:p>
            <a:pPr>
              <a:lnSpc>
                <a:spcPct val="90000"/>
              </a:lnSpc>
              <a:buFontTx/>
              <a:buNone/>
            </a:pPr>
            <a:r>
              <a:rPr lang="it-IT" sz="2400">
                <a:cs typeface="Arial" pitchFamily="34" charset="0"/>
              </a:rPr>
              <a:t>	dal modo in cui si passa</a:t>
            </a:r>
          </a:p>
          <a:p>
            <a:pPr>
              <a:lnSpc>
                <a:spcPct val="90000"/>
              </a:lnSpc>
              <a:buFontTx/>
              <a:buNone/>
            </a:pPr>
            <a:r>
              <a:rPr lang="it-IT" sz="2400">
                <a:cs typeface="Arial" pitchFamily="34" charset="0"/>
              </a:rPr>
              <a:t>	da 1 a 2</a:t>
            </a:r>
          </a:p>
          <a:p>
            <a:pPr>
              <a:lnSpc>
                <a:spcPct val="90000"/>
              </a:lnSpc>
              <a:buFontTx/>
              <a:buNone/>
            </a:pPr>
            <a:r>
              <a:rPr lang="it-IT" sz="2400">
                <a:solidFill>
                  <a:srgbClr val="008000"/>
                </a:solidFill>
                <a:cs typeface="Arial" pitchFamily="34" charset="0"/>
              </a:rPr>
              <a:t>	</a:t>
            </a:r>
            <a:endParaRPr lang="el-GR" sz="2400">
              <a:solidFill>
                <a:srgbClr val="008000"/>
              </a:solidFill>
              <a:cs typeface="Arial" pitchFamily="34" charset="0"/>
            </a:endParaRPr>
          </a:p>
          <a:p>
            <a:pPr>
              <a:lnSpc>
                <a:spcPct val="90000"/>
              </a:lnSpc>
              <a:buFontTx/>
              <a:buNone/>
            </a:pPr>
            <a:endParaRPr lang="it-IT" sz="2400"/>
          </a:p>
        </p:txBody>
      </p:sp>
      <p:pic>
        <p:nvPicPr>
          <p:cNvPr id="336900" name="Picture 4" descr="img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644900"/>
            <a:ext cx="4116387" cy="2376488"/>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787900" y="5157788"/>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1</a:t>
            </a:r>
          </a:p>
        </p:txBody>
      </p:sp>
      <p:sp>
        <p:nvSpPr>
          <p:cNvPr id="336902" name="Text Box 6"/>
          <p:cNvSpPr txBox="1">
            <a:spLocks noChangeArrowheads="1"/>
          </p:cNvSpPr>
          <p:nvPr/>
        </p:nvSpPr>
        <p:spPr bwMode="auto">
          <a:xfrm>
            <a:off x="7596188" y="4292600"/>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2</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F6101074-43F1-49F9-8CF8-7D07171AE38C}" type="slidenum">
              <a:rPr lang="en-US"/>
              <a:pPr/>
              <a:t>95</a:t>
            </a:fld>
            <a:endParaRPr lang="en-US"/>
          </a:p>
        </p:txBody>
      </p:sp>
      <p:sp>
        <p:nvSpPr>
          <p:cNvPr id="332802" name="Rectangle 2"/>
          <p:cNvSpPr>
            <a:spLocks noGrp="1" noChangeArrowheads="1"/>
          </p:cNvSpPr>
          <p:nvPr>
            <p:ph type="title"/>
          </p:nvPr>
        </p:nvSpPr>
        <p:spPr/>
        <p:txBody>
          <a:bodyPr/>
          <a:lstStyle/>
          <a:p>
            <a:r>
              <a:rPr lang="it-IT" sz="2800"/>
              <a:t>Energia potenziale</a:t>
            </a:r>
          </a:p>
        </p:txBody>
      </p:sp>
      <p:sp>
        <p:nvSpPr>
          <p:cNvPr id="332803" name="Rectangle 3"/>
          <p:cNvSpPr>
            <a:spLocks noGrp="1" noChangeArrowheads="1"/>
          </p:cNvSpPr>
          <p:nvPr>
            <p:ph type="body" idx="1"/>
          </p:nvPr>
        </p:nvSpPr>
        <p:spPr>
          <a:xfrm>
            <a:off x="250825" y="1125538"/>
            <a:ext cx="8893175" cy="5000625"/>
          </a:xfrm>
        </p:spPr>
        <p:txBody>
          <a:bodyPr/>
          <a:lstStyle/>
          <a:p>
            <a:pPr>
              <a:lnSpc>
                <a:spcPct val="90000"/>
              </a:lnSpc>
            </a:pPr>
            <a:r>
              <a:rPr lang="it-IT" sz="2200"/>
              <a:t>se </a:t>
            </a:r>
            <a:r>
              <a:rPr lang="it-IT" sz="2200" b="1"/>
              <a:t>F</a:t>
            </a:r>
            <a:r>
              <a:rPr lang="it-IT" sz="2200"/>
              <a:t> è conservativa (dipende solo dalla posizione) ho che </a:t>
            </a:r>
            <a:r>
              <a:rPr lang="en-US" sz="2200" b="1">
                <a:solidFill>
                  <a:srgbClr val="008000"/>
                </a:solidFill>
                <a:latin typeface="Script MT Bold" pitchFamily="66" charset="0"/>
              </a:rPr>
              <a:t>L</a:t>
            </a:r>
            <a:r>
              <a:rPr lang="it-IT" sz="2200" b="1" baseline="-25000">
                <a:solidFill>
                  <a:srgbClr val="008000"/>
                </a:solidFill>
              </a:rPr>
              <a:t>12</a:t>
            </a:r>
            <a:r>
              <a:rPr lang="it-IT" sz="2200" b="1" i="1">
                <a:solidFill>
                  <a:srgbClr val="008000"/>
                </a:solidFill>
              </a:rPr>
              <a:t> è indipendente dal percorso e dipende solo dagli estremi</a:t>
            </a:r>
            <a:r>
              <a:rPr lang="it-IT" sz="2200"/>
              <a:t> (di conseguenza sarà anche </a:t>
            </a:r>
            <a:r>
              <a:rPr lang="en-US" sz="2200">
                <a:latin typeface="Script MT Bold" pitchFamily="66" charset="0"/>
              </a:rPr>
              <a:t>L</a:t>
            </a:r>
            <a:r>
              <a:rPr lang="it-IT" sz="2200" baseline="-25000"/>
              <a:t>11</a:t>
            </a:r>
            <a:r>
              <a:rPr lang="it-IT" sz="2200"/>
              <a:t> = 0 sempre)</a:t>
            </a:r>
          </a:p>
          <a:p>
            <a:pPr>
              <a:lnSpc>
                <a:spcPct val="90000"/>
              </a:lnSpc>
            </a:pPr>
            <a:r>
              <a:rPr lang="it-IT" sz="2200"/>
              <a:t>posso porre</a:t>
            </a:r>
          </a:p>
          <a:p>
            <a:pPr>
              <a:lnSpc>
                <a:spcPct val="90000"/>
              </a:lnSpc>
              <a:buFontTx/>
              <a:buNone/>
            </a:pPr>
            <a:r>
              <a:rPr lang="it-IT" sz="2200"/>
              <a:t>	 </a:t>
            </a:r>
            <a:r>
              <a:rPr lang="en-US" sz="2200">
                <a:latin typeface="Script MT Bold" pitchFamily="66" charset="0"/>
              </a:rPr>
              <a:t>L</a:t>
            </a:r>
            <a:r>
              <a:rPr lang="it-IT" sz="2200" baseline="-25000"/>
              <a:t>12</a:t>
            </a:r>
            <a:r>
              <a:rPr lang="it-IT" sz="2200"/>
              <a:t> = W</a:t>
            </a:r>
            <a:r>
              <a:rPr lang="it-IT" sz="2200" baseline="-25000"/>
              <a:t>1</a:t>
            </a:r>
            <a:r>
              <a:rPr lang="it-IT" sz="2200"/>
              <a:t> – W</a:t>
            </a:r>
            <a:r>
              <a:rPr lang="it-IT" sz="2200" baseline="-25000"/>
              <a:t>2</a:t>
            </a:r>
            <a:r>
              <a:rPr lang="it-IT" sz="2200"/>
              <a:t> = -</a:t>
            </a:r>
            <a:r>
              <a:rPr lang="el-GR" sz="2200">
                <a:cs typeface="Arial" pitchFamily="34" charset="0"/>
              </a:rPr>
              <a:t>Δ</a:t>
            </a:r>
            <a:r>
              <a:rPr lang="it-IT" sz="2200">
                <a:cs typeface="Arial" pitchFamily="34" charset="0"/>
              </a:rPr>
              <a:t>W </a:t>
            </a:r>
          </a:p>
          <a:p>
            <a:pPr>
              <a:lnSpc>
                <a:spcPct val="90000"/>
              </a:lnSpc>
              <a:buFontTx/>
              <a:buNone/>
            </a:pPr>
            <a:r>
              <a:rPr lang="it-IT" sz="2200">
                <a:cs typeface="Arial" pitchFamily="34" charset="0"/>
              </a:rPr>
              <a:t>	dove W è l’energia potenziale: il lavoro da 1 a 2 è =  – (la variazione dell’energia potenziale)</a:t>
            </a:r>
          </a:p>
          <a:p>
            <a:pPr>
              <a:lnSpc>
                <a:spcPct val="90000"/>
              </a:lnSpc>
              <a:buFontTx/>
              <a:buNone/>
            </a:pPr>
            <a:r>
              <a:rPr lang="it-IT" sz="2200">
                <a:cs typeface="Arial" pitchFamily="34" charset="0"/>
              </a:rPr>
              <a:t>	</a:t>
            </a:r>
            <a:r>
              <a:rPr lang="it-IT" sz="2200" b="1">
                <a:solidFill>
                  <a:srgbClr val="CC3300"/>
                </a:solidFill>
                <a:cs typeface="Arial" pitchFamily="34" charset="0"/>
              </a:rPr>
              <a:t>NB</a:t>
            </a:r>
            <a:r>
              <a:rPr lang="it-IT" sz="2200">
                <a:cs typeface="Arial" pitchFamily="34" charset="0"/>
              </a:rPr>
              <a:t> </a:t>
            </a:r>
            <a:r>
              <a:rPr lang="it-IT" sz="2200">
                <a:solidFill>
                  <a:srgbClr val="FF3300"/>
                </a:solidFill>
                <a:cs typeface="Arial" pitchFamily="34" charset="0"/>
              </a:rPr>
              <a:t>si definisce </a:t>
            </a:r>
            <a:r>
              <a:rPr lang="it-IT" sz="2200" b="1" i="1" u="sng">
                <a:solidFill>
                  <a:srgbClr val="FF3300"/>
                </a:solidFill>
                <a:cs typeface="Arial" pitchFamily="34" charset="0"/>
              </a:rPr>
              <a:t>solo</a:t>
            </a:r>
            <a:r>
              <a:rPr lang="it-IT" sz="2200" u="sng">
                <a:solidFill>
                  <a:srgbClr val="FF3300"/>
                </a:solidFill>
                <a:cs typeface="Arial" pitchFamily="34" charset="0"/>
              </a:rPr>
              <a:t> la variazione</a:t>
            </a:r>
            <a:r>
              <a:rPr lang="it-IT" sz="2200">
                <a:solidFill>
                  <a:srgbClr val="FF3300"/>
                </a:solidFill>
                <a:cs typeface="Arial" pitchFamily="34" charset="0"/>
              </a:rPr>
              <a:t> dell’e.p., </a:t>
            </a:r>
            <a:r>
              <a:rPr lang="it-IT" sz="2200" b="1" i="1">
                <a:solidFill>
                  <a:srgbClr val="FF3300"/>
                </a:solidFill>
                <a:cs typeface="Arial" pitchFamily="34" charset="0"/>
              </a:rPr>
              <a:t>non</a:t>
            </a:r>
            <a:r>
              <a:rPr lang="it-IT" sz="2200">
                <a:solidFill>
                  <a:srgbClr val="FF3300"/>
                </a:solidFill>
                <a:cs typeface="Arial" pitchFamily="34" charset="0"/>
              </a:rPr>
              <a:t> il suo </a:t>
            </a:r>
          </a:p>
          <a:p>
            <a:pPr>
              <a:lnSpc>
                <a:spcPct val="90000"/>
              </a:lnSpc>
              <a:buFontTx/>
              <a:buNone/>
            </a:pPr>
            <a:r>
              <a:rPr lang="it-IT" sz="2200">
                <a:solidFill>
                  <a:srgbClr val="FF3300"/>
                </a:solidFill>
                <a:cs typeface="Arial" pitchFamily="34" charset="0"/>
              </a:rPr>
              <a:t>	valore in assoluto</a:t>
            </a:r>
            <a:r>
              <a:rPr lang="it-IT" sz="2200">
                <a:cs typeface="Arial" pitchFamily="34" charset="0"/>
              </a:rPr>
              <a:t> </a:t>
            </a:r>
          </a:p>
          <a:p>
            <a:pPr>
              <a:lnSpc>
                <a:spcPct val="90000"/>
              </a:lnSpc>
              <a:buFontTx/>
              <a:buNone/>
            </a:pPr>
            <a:r>
              <a:rPr lang="it-IT" sz="2200">
                <a:cs typeface="Arial" pitchFamily="34" charset="0"/>
              </a:rPr>
              <a:t>	ad es. f. peso</a:t>
            </a:r>
          </a:p>
          <a:p>
            <a:pPr>
              <a:lnSpc>
                <a:spcPct val="90000"/>
              </a:lnSpc>
              <a:buFontTx/>
              <a:buNone/>
            </a:pPr>
            <a:r>
              <a:rPr lang="it-IT" sz="2200">
                <a:cs typeface="Arial" pitchFamily="34" charset="0"/>
              </a:rPr>
              <a:t>	W(h) – W(0) = - </a:t>
            </a:r>
            <a:r>
              <a:rPr lang="en-US" sz="2200">
                <a:latin typeface="Script MT Bold" pitchFamily="66" charset="0"/>
              </a:rPr>
              <a:t>L</a:t>
            </a:r>
            <a:r>
              <a:rPr lang="it-IT" sz="2200" baseline="-25000">
                <a:cs typeface="Arial" pitchFamily="34" charset="0"/>
              </a:rPr>
              <a:t>0h</a:t>
            </a:r>
            <a:r>
              <a:rPr lang="it-IT" sz="2200">
                <a:cs typeface="Arial" pitchFamily="34" charset="0"/>
              </a:rPr>
              <a:t> = mgh</a:t>
            </a:r>
          </a:p>
          <a:p>
            <a:pPr>
              <a:lnSpc>
                <a:spcPct val="90000"/>
              </a:lnSpc>
              <a:buFontTx/>
              <a:buNone/>
            </a:pPr>
            <a:r>
              <a:rPr lang="it-IT" sz="2200">
                <a:cs typeface="Arial" pitchFamily="34" charset="0"/>
              </a:rPr>
              <a:t>	</a:t>
            </a:r>
            <a:r>
              <a:rPr lang="it-IT" sz="2200" u="sng">
                <a:solidFill>
                  <a:srgbClr val="CC3399"/>
                </a:solidFill>
                <a:cs typeface="Arial" pitchFamily="34" charset="0"/>
              </a:rPr>
              <a:t>se, </a:t>
            </a:r>
            <a:r>
              <a:rPr lang="it-IT" sz="2200" i="1" u="sng">
                <a:solidFill>
                  <a:srgbClr val="CC3399"/>
                </a:solidFill>
                <a:cs typeface="Arial" pitchFamily="34" charset="0"/>
              </a:rPr>
              <a:t>arbitrariamente</a:t>
            </a:r>
            <a:r>
              <a:rPr lang="it-IT" sz="2200">
                <a:solidFill>
                  <a:srgbClr val="CC3399"/>
                </a:solidFill>
                <a:cs typeface="Arial" pitchFamily="34" charset="0"/>
              </a:rPr>
              <a:t>, scelgo W(0) = 0, ho        W(h) = mgh</a:t>
            </a:r>
          </a:p>
          <a:p>
            <a:pPr>
              <a:lnSpc>
                <a:spcPct val="90000"/>
              </a:lnSpc>
              <a:buFontTx/>
              <a:buNone/>
            </a:pPr>
            <a:r>
              <a:rPr lang="it-IT" sz="2200">
                <a:cs typeface="Arial" pitchFamily="34" charset="0"/>
              </a:rPr>
              <a:t>	[ma qualsiasi altra scelta andrebbe bene lo stesso:  </a:t>
            </a:r>
            <a:r>
              <a:rPr lang="el-GR" sz="2200">
                <a:cs typeface="Arial" pitchFamily="34" charset="0"/>
              </a:rPr>
              <a:t>Δ</a:t>
            </a:r>
            <a:r>
              <a:rPr lang="it-IT" sz="2200">
                <a:cs typeface="Arial" pitchFamily="34" charset="0"/>
              </a:rPr>
              <a:t>W = W</a:t>
            </a:r>
            <a:r>
              <a:rPr lang="it-IT" sz="2200" baseline="-25000">
                <a:cs typeface="Arial" pitchFamily="34" charset="0"/>
              </a:rPr>
              <a:t>2</a:t>
            </a:r>
            <a:r>
              <a:rPr lang="it-IT" sz="2200">
                <a:cs typeface="Arial" pitchFamily="34" charset="0"/>
              </a:rPr>
              <a:t>-W</a:t>
            </a:r>
            <a:r>
              <a:rPr lang="it-IT" sz="2200" baseline="-25000">
                <a:cs typeface="Arial" pitchFamily="34" charset="0"/>
              </a:rPr>
              <a:t>1 </a:t>
            </a:r>
            <a:r>
              <a:rPr lang="it-IT" sz="2200">
                <a:cs typeface="Arial" pitchFamily="34" charset="0"/>
              </a:rPr>
              <a:t>=</a:t>
            </a:r>
            <a:r>
              <a:rPr lang="it-IT" sz="2200" baseline="-25000">
                <a:cs typeface="Arial" pitchFamily="34" charset="0"/>
              </a:rPr>
              <a:t> </a:t>
            </a:r>
            <a:r>
              <a:rPr lang="it-IT" sz="2200">
                <a:cs typeface="Arial" pitchFamily="34" charset="0"/>
              </a:rPr>
              <a:t>= W</a:t>
            </a:r>
            <a:r>
              <a:rPr lang="it-IT" sz="2200" baseline="-25000">
                <a:cs typeface="Arial" pitchFamily="34" charset="0"/>
              </a:rPr>
              <a:t>2</a:t>
            </a:r>
            <a:r>
              <a:rPr lang="it-IT" sz="2200">
                <a:cs typeface="Arial" pitchFamily="34" charset="0"/>
              </a:rPr>
              <a:t>’ - W</a:t>
            </a:r>
            <a:r>
              <a:rPr lang="it-IT" sz="2200" baseline="-25000">
                <a:cs typeface="Arial" pitchFamily="34" charset="0"/>
              </a:rPr>
              <a:t>1</a:t>
            </a:r>
            <a:r>
              <a:rPr lang="it-IT" sz="2200">
                <a:cs typeface="Arial" pitchFamily="34" charset="0"/>
              </a:rPr>
              <a:t>’ = </a:t>
            </a:r>
            <a:r>
              <a:rPr lang="it-IT" sz="2200" baseline="-25000">
                <a:cs typeface="Arial" pitchFamily="34" charset="0"/>
              </a:rPr>
              <a:t> </a:t>
            </a:r>
            <a:r>
              <a:rPr lang="it-IT" sz="2200">
                <a:cs typeface="Arial" pitchFamily="34" charset="0"/>
              </a:rPr>
              <a:t>(W</a:t>
            </a:r>
            <a:r>
              <a:rPr lang="it-IT" sz="2200" baseline="-25000">
                <a:cs typeface="Arial" pitchFamily="34" charset="0"/>
              </a:rPr>
              <a:t>2</a:t>
            </a:r>
            <a:r>
              <a:rPr lang="it-IT" sz="2200">
                <a:cs typeface="Arial" pitchFamily="34" charset="0"/>
              </a:rPr>
              <a:t>+c) - (W</a:t>
            </a:r>
            <a:r>
              <a:rPr lang="it-IT" sz="2200" baseline="-25000">
                <a:cs typeface="Arial" pitchFamily="34" charset="0"/>
              </a:rPr>
              <a:t>1</a:t>
            </a:r>
            <a:r>
              <a:rPr lang="it-IT" sz="2200">
                <a:cs typeface="Arial" pitchFamily="34" charset="0"/>
              </a:rPr>
              <a:t>+c) = W</a:t>
            </a:r>
            <a:r>
              <a:rPr lang="it-IT" sz="2200" baseline="-25000">
                <a:cs typeface="Arial" pitchFamily="34" charset="0"/>
              </a:rPr>
              <a:t>2</a:t>
            </a:r>
            <a:r>
              <a:rPr lang="it-IT" sz="2200">
                <a:solidFill>
                  <a:srgbClr val="FF3300"/>
                </a:solidFill>
                <a:cs typeface="Arial" pitchFamily="34" charset="0"/>
              </a:rPr>
              <a:t>+c </a:t>
            </a:r>
            <a:r>
              <a:rPr lang="it-IT" sz="2200">
                <a:cs typeface="Arial" pitchFamily="34" charset="0"/>
              </a:rPr>
              <a:t>- W</a:t>
            </a:r>
            <a:r>
              <a:rPr lang="it-IT" sz="2200" baseline="-25000">
                <a:cs typeface="Arial" pitchFamily="34" charset="0"/>
              </a:rPr>
              <a:t>1</a:t>
            </a:r>
            <a:r>
              <a:rPr lang="it-IT" sz="2200">
                <a:solidFill>
                  <a:srgbClr val="FF3300"/>
                </a:solidFill>
                <a:cs typeface="Arial" pitchFamily="34" charset="0"/>
              </a:rPr>
              <a:t>-c</a:t>
            </a:r>
            <a:r>
              <a:rPr lang="it-IT" sz="2200">
                <a:cs typeface="Arial" pitchFamily="34" charset="0"/>
              </a:rPr>
              <a:t>      con c cost.]	</a:t>
            </a:r>
            <a:endParaRPr lang="el-GR" sz="2200">
              <a:cs typeface="Arial" pitchFamily="34" charset="0"/>
            </a:endParaRPr>
          </a:p>
        </p:txBody>
      </p:sp>
      <p:sp>
        <p:nvSpPr>
          <p:cNvPr id="332804" name="Text Box 4"/>
          <p:cNvSpPr txBox="1">
            <a:spLocks noChangeArrowheads="1"/>
          </p:cNvSpPr>
          <p:nvPr/>
        </p:nvSpPr>
        <p:spPr bwMode="auto">
          <a:xfrm>
            <a:off x="611188" y="2420938"/>
            <a:ext cx="2952750" cy="436562"/>
          </a:xfrm>
          <a:prstGeom prst="rect">
            <a:avLst/>
          </a:prstGeom>
          <a:noFill/>
          <a:ln w="9525"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9F0705A8-670D-44DB-9F11-996FE8BEADB7}" type="slidenum">
              <a:rPr lang="en-US"/>
              <a:pPr/>
              <a:t>96</a:t>
            </a:fld>
            <a:endParaRPr lang="en-US"/>
          </a:p>
        </p:txBody>
      </p:sp>
      <p:sp>
        <p:nvSpPr>
          <p:cNvPr id="333826" name="Rectangle 2"/>
          <p:cNvSpPr>
            <a:spLocks noGrp="1" noChangeArrowheads="1"/>
          </p:cNvSpPr>
          <p:nvPr>
            <p:ph type="title"/>
          </p:nvPr>
        </p:nvSpPr>
        <p:spPr/>
        <p:txBody>
          <a:bodyPr/>
          <a:lstStyle/>
          <a:p>
            <a:r>
              <a:rPr lang="it-IT" sz="2800"/>
              <a:t>Conservazione dell’energia meccanica</a:t>
            </a:r>
          </a:p>
        </p:txBody>
      </p:sp>
      <p:sp>
        <p:nvSpPr>
          <p:cNvPr id="333827" name="Rectangle 3"/>
          <p:cNvSpPr>
            <a:spLocks noGrp="1" noChangeArrowheads="1"/>
          </p:cNvSpPr>
          <p:nvPr>
            <p:ph type="body" idx="1"/>
          </p:nvPr>
        </p:nvSpPr>
        <p:spPr/>
        <p:txBody>
          <a:bodyPr/>
          <a:lstStyle/>
          <a:p>
            <a:pPr>
              <a:lnSpc>
                <a:spcPct val="90000"/>
              </a:lnSpc>
            </a:pPr>
            <a:r>
              <a:rPr lang="it-IT" sz="2400"/>
              <a:t>p.m. o corpo soggetti a f., posso definire in genere</a:t>
            </a:r>
          </a:p>
          <a:p>
            <a:pPr>
              <a:lnSpc>
                <a:spcPct val="90000"/>
              </a:lnSpc>
              <a:buFontTx/>
              <a:buNone/>
            </a:pPr>
            <a:r>
              <a:rPr lang="it-IT" sz="2400"/>
              <a:t>	E = K + W</a:t>
            </a:r>
          </a:p>
          <a:p>
            <a:pPr>
              <a:lnSpc>
                <a:spcPct val="90000"/>
              </a:lnSpc>
              <a:buFontTx/>
              <a:buNone/>
            </a:pPr>
            <a:r>
              <a:rPr lang="it-IT" sz="2400"/>
              <a:t>	</a:t>
            </a:r>
            <a:r>
              <a:rPr lang="it-IT" sz="2400" b="1">
                <a:solidFill>
                  <a:srgbClr val="FF3300"/>
                </a:solidFill>
              </a:rPr>
              <a:t>energia totale meccanica</a:t>
            </a:r>
            <a:r>
              <a:rPr lang="it-IT" sz="2400"/>
              <a:t>, somma di e. cinetica ed e. potenziale (con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lavoro </a:t>
            </a:r>
            <a:r>
              <a:rPr lang="it-IT" sz="2400" b="1" i="1">
                <a:solidFill>
                  <a:srgbClr val="008000"/>
                </a:solidFill>
              </a:rPr>
              <a:t>della</a:t>
            </a:r>
            <a:r>
              <a:rPr lang="it-IT" sz="2400"/>
              <a:t> </a:t>
            </a:r>
            <a:r>
              <a:rPr lang="it-IT" sz="2400">
                <a:solidFill>
                  <a:srgbClr val="008000"/>
                </a:solidFill>
              </a:rPr>
              <a:t>f. risultante</a:t>
            </a:r>
            <a:r>
              <a:rPr lang="it-IT" sz="2400"/>
              <a:t>, vedi p. 90), </a:t>
            </a:r>
            <a:r>
              <a:rPr lang="it-IT" sz="2400">
                <a:solidFill>
                  <a:srgbClr val="008000"/>
                </a:solidFill>
              </a:rPr>
              <a:t>scalare</a:t>
            </a:r>
            <a:r>
              <a:rPr lang="it-IT" sz="2400"/>
              <a:t>  </a:t>
            </a:r>
          </a:p>
          <a:p>
            <a:pPr>
              <a:lnSpc>
                <a:spcPct val="90000"/>
              </a:lnSpc>
            </a:pPr>
            <a:r>
              <a:rPr lang="it-IT" sz="2400">
                <a:solidFill>
                  <a:srgbClr val="CC3300"/>
                </a:solidFill>
              </a:rPr>
              <a:t>se</a:t>
            </a:r>
            <a:r>
              <a:rPr lang="it-IT" sz="2400"/>
              <a:t> le f. sono conservative avrò</a:t>
            </a:r>
          </a:p>
          <a:p>
            <a:pPr>
              <a:lnSpc>
                <a:spcPct val="90000"/>
              </a:lnSpc>
              <a:buFontTx/>
              <a:buNone/>
            </a:pPr>
            <a:r>
              <a:rPr lang="it-IT" sz="2400"/>
              <a:t>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 W</a:t>
            </a:r>
            <a:r>
              <a:rPr lang="it-IT" sz="2400" baseline="-25000"/>
              <a:t>1</a:t>
            </a:r>
            <a:r>
              <a:rPr lang="it-IT" sz="2400"/>
              <a:t> – W</a:t>
            </a:r>
            <a:r>
              <a:rPr lang="it-IT" sz="2400" baseline="-25000"/>
              <a:t>2</a:t>
            </a:r>
            <a:r>
              <a:rPr lang="it-IT" sz="2400"/>
              <a:t> </a:t>
            </a:r>
          </a:p>
          <a:p>
            <a:pPr>
              <a:lnSpc>
                <a:spcPct val="90000"/>
              </a:lnSpc>
              <a:buFontTx/>
              <a:buNone/>
            </a:pPr>
            <a:r>
              <a:rPr lang="it-IT" sz="2400"/>
              <a:t>	da cui</a:t>
            </a:r>
          </a:p>
          <a:p>
            <a:pPr>
              <a:lnSpc>
                <a:spcPct val="90000"/>
              </a:lnSpc>
              <a:buFontTx/>
              <a:buNone/>
            </a:pPr>
            <a:r>
              <a:rPr lang="it-IT" sz="2400"/>
              <a:t>	 </a:t>
            </a:r>
            <a:r>
              <a:rPr lang="it-IT" sz="2400">
                <a:solidFill>
                  <a:srgbClr val="CC3300"/>
                </a:solidFill>
              </a:rPr>
              <a:t>K</a:t>
            </a:r>
            <a:r>
              <a:rPr lang="it-IT" sz="2400" baseline="-25000">
                <a:solidFill>
                  <a:srgbClr val="CC3300"/>
                </a:solidFill>
              </a:rPr>
              <a:t>2</a:t>
            </a:r>
            <a:r>
              <a:rPr lang="it-IT" sz="2400">
                <a:solidFill>
                  <a:srgbClr val="CC3300"/>
                </a:solidFill>
              </a:rPr>
              <a:t> + W</a:t>
            </a:r>
            <a:r>
              <a:rPr lang="it-IT" sz="2400" baseline="-25000">
                <a:solidFill>
                  <a:srgbClr val="CC3300"/>
                </a:solidFill>
              </a:rPr>
              <a:t>2</a:t>
            </a:r>
            <a:r>
              <a:rPr lang="it-IT" sz="2400">
                <a:solidFill>
                  <a:srgbClr val="CC3300"/>
                </a:solidFill>
              </a:rPr>
              <a:t> = K</a:t>
            </a:r>
            <a:r>
              <a:rPr lang="it-IT" sz="2400" baseline="-25000">
                <a:solidFill>
                  <a:srgbClr val="CC3300"/>
                </a:solidFill>
              </a:rPr>
              <a:t>1</a:t>
            </a:r>
            <a:r>
              <a:rPr lang="it-IT" sz="2400">
                <a:solidFill>
                  <a:srgbClr val="CC3300"/>
                </a:solidFill>
              </a:rPr>
              <a:t> + W</a:t>
            </a:r>
            <a:r>
              <a:rPr lang="it-IT" sz="2400" baseline="-25000">
                <a:solidFill>
                  <a:srgbClr val="CC3300"/>
                </a:solidFill>
              </a:rPr>
              <a:t>1</a:t>
            </a:r>
            <a:r>
              <a:rPr lang="it-IT" sz="2400">
                <a:solidFill>
                  <a:srgbClr val="CC3300"/>
                </a:solidFill>
              </a:rPr>
              <a:t> = cost.</a:t>
            </a:r>
            <a:r>
              <a:rPr lang="it-IT" sz="2400"/>
              <a:t>     (= E</a:t>
            </a:r>
            <a:r>
              <a:rPr lang="it-IT" sz="2400" baseline="-25000"/>
              <a:t>0</a:t>
            </a:r>
            <a:r>
              <a:rPr lang="it-IT" sz="2400"/>
              <a:t>)</a:t>
            </a:r>
          </a:p>
          <a:p>
            <a:pPr>
              <a:lnSpc>
                <a:spcPct val="90000"/>
              </a:lnSpc>
              <a:buFontTx/>
              <a:buNone/>
            </a:pPr>
            <a:r>
              <a:rPr lang="it-IT" sz="2400"/>
              <a:t>	oppure</a:t>
            </a:r>
          </a:p>
          <a:p>
            <a:pPr>
              <a:lnSpc>
                <a:spcPct val="90000"/>
              </a:lnSpc>
              <a:buFontTx/>
              <a:buNone/>
            </a:pPr>
            <a:r>
              <a:rPr lang="it-IT" sz="2400"/>
              <a:t>	</a:t>
            </a:r>
            <a:r>
              <a:rPr lang="el-GR" sz="2400">
                <a:cs typeface="Arial" pitchFamily="34" charset="0"/>
              </a:rPr>
              <a:t>Δ</a:t>
            </a:r>
            <a:r>
              <a:rPr lang="it-IT" sz="2400">
                <a:cs typeface="Arial" pitchFamily="34" charset="0"/>
              </a:rPr>
              <a:t>E = 0</a:t>
            </a:r>
          </a:p>
          <a:p>
            <a:pPr>
              <a:lnSpc>
                <a:spcPct val="90000"/>
              </a:lnSpc>
              <a:buFontTx/>
              <a:buNone/>
            </a:pPr>
            <a:r>
              <a:rPr lang="it-IT" sz="2400">
                <a:cs typeface="Arial" pitchFamily="34" charset="0"/>
              </a:rPr>
              <a:t>	</a:t>
            </a:r>
            <a:r>
              <a:rPr lang="it-IT" sz="2400" b="1">
                <a:solidFill>
                  <a:srgbClr val="CC3399"/>
                </a:solidFill>
                <a:cs typeface="Arial" pitchFamily="34" charset="0"/>
              </a:rPr>
              <a:t>legge di conservazione dell’energia totale meccanica</a:t>
            </a:r>
            <a:endParaRPr lang="el-GR" sz="2400" b="1">
              <a:solidFill>
                <a:srgbClr val="CC3399"/>
              </a:solidFill>
              <a:cs typeface="Arial" pitchFamily="34" charset="0"/>
            </a:endParaRPr>
          </a:p>
        </p:txBody>
      </p:sp>
      <p:sp>
        <p:nvSpPr>
          <p:cNvPr id="333828" name="Text Box 4"/>
          <p:cNvSpPr txBox="1">
            <a:spLocks noChangeArrowheads="1"/>
          </p:cNvSpPr>
          <p:nvPr/>
        </p:nvSpPr>
        <p:spPr bwMode="auto">
          <a:xfrm>
            <a:off x="755650" y="1773238"/>
            <a:ext cx="1800225" cy="406400"/>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333829" name="Text Box 5"/>
          <p:cNvSpPr txBox="1">
            <a:spLocks noChangeArrowheads="1"/>
          </p:cNvSpPr>
          <p:nvPr/>
        </p:nvSpPr>
        <p:spPr bwMode="auto">
          <a:xfrm>
            <a:off x="803275" y="4359275"/>
            <a:ext cx="4992688"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57CE882F-8BFF-4CDC-BF26-31FD98990B30}" type="slidenum">
              <a:rPr lang="en-US"/>
              <a:pPr/>
              <a:t>97</a:t>
            </a:fld>
            <a:endParaRPr lang="en-US"/>
          </a:p>
        </p:txBody>
      </p:sp>
      <p:sp>
        <p:nvSpPr>
          <p:cNvPr id="337922" name="Rectangle 2"/>
          <p:cNvSpPr>
            <a:spLocks noGrp="1" noChangeArrowheads="1"/>
          </p:cNvSpPr>
          <p:nvPr>
            <p:ph type="title"/>
          </p:nvPr>
        </p:nvSpPr>
        <p:spPr/>
        <p:txBody>
          <a:bodyPr/>
          <a:lstStyle/>
          <a:p>
            <a:r>
              <a:rPr lang="it-IT" sz="2800"/>
              <a:t>Conservazione dell’energia meccanica (2)</a:t>
            </a:r>
          </a:p>
        </p:txBody>
      </p:sp>
      <p:sp>
        <p:nvSpPr>
          <p:cNvPr id="337923" name="Rectangle 3"/>
          <p:cNvSpPr>
            <a:spLocks noGrp="1" noChangeArrowheads="1"/>
          </p:cNvSpPr>
          <p:nvPr>
            <p:ph type="body" idx="1"/>
          </p:nvPr>
        </p:nvSpPr>
        <p:spPr>
          <a:xfrm>
            <a:off x="250825" y="1052513"/>
            <a:ext cx="8642350" cy="5073650"/>
          </a:xfrm>
        </p:spPr>
        <p:txBody>
          <a:bodyPr/>
          <a:lstStyle/>
          <a:p>
            <a:r>
              <a:rPr lang="it-IT" sz="2400"/>
              <a:t>ad es.1 f. peso / caduta libera, si parte con </a:t>
            </a:r>
            <a:r>
              <a:rPr lang="it-IT" sz="2400" b="1"/>
              <a:t>v</a:t>
            </a:r>
            <a:r>
              <a:rPr lang="it-IT" sz="2400"/>
              <a:t> = 0 dalla  quota h</a:t>
            </a:r>
          </a:p>
          <a:p>
            <a:pPr>
              <a:buFontTx/>
              <a:buNone/>
            </a:pPr>
            <a:r>
              <a:rPr lang="it-IT" sz="2400"/>
              <a:t>	E(h) = K(h) + W(h) = 0 + mgh = mgh                    </a:t>
            </a:r>
            <a:r>
              <a:rPr lang="it-IT" sz="2400">
                <a:solidFill>
                  <a:schemeClr val="accent2"/>
                </a:solidFill>
              </a:rPr>
              <a:t>(= E</a:t>
            </a:r>
            <a:r>
              <a:rPr lang="it-IT" sz="2400" baseline="-25000">
                <a:solidFill>
                  <a:schemeClr val="accent2"/>
                </a:solidFill>
              </a:rPr>
              <a:t>0</a:t>
            </a:r>
            <a:r>
              <a:rPr lang="it-IT" sz="2400">
                <a:solidFill>
                  <a:schemeClr val="accent2"/>
                </a:solidFill>
              </a:rPr>
              <a:t>)</a:t>
            </a:r>
          </a:p>
          <a:p>
            <a:pPr>
              <a:buFontTx/>
              <a:buNone/>
            </a:pPr>
            <a:r>
              <a:rPr lang="it-IT" sz="2400"/>
              <a:t>	E(0) = K(0) + W(0) = </a:t>
            </a:r>
            <a:r>
              <a:rPr lang="en-US" sz="2400">
                <a:cs typeface="Arial" pitchFamily="34" charset="0"/>
              </a:rPr>
              <a:t>½m</a:t>
            </a:r>
            <a:r>
              <a:rPr lang="en-US" sz="2400">
                <a:solidFill>
                  <a:srgbClr val="FF3300"/>
                </a:solidFill>
                <a:cs typeface="Arial" pitchFamily="34" charset="0"/>
              </a:rPr>
              <a:t>v</a:t>
            </a:r>
            <a:r>
              <a:rPr lang="en-US" sz="2400" baseline="30000">
                <a:solidFill>
                  <a:srgbClr val="FF3300"/>
                </a:solidFill>
                <a:cs typeface="Arial" pitchFamily="34" charset="0"/>
              </a:rPr>
              <a:t>2</a:t>
            </a:r>
            <a:r>
              <a:rPr lang="en-US" sz="2400">
                <a:cs typeface="Arial" pitchFamily="34" charset="0"/>
              </a:rPr>
              <a:t> + 0 = ½m∙</a:t>
            </a:r>
            <a:r>
              <a:rPr lang="en-US" sz="2400">
                <a:solidFill>
                  <a:srgbClr val="FF3300"/>
                </a:solidFill>
                <a:cs typeface="Arial" pitchFamily="34" charset="0"/>
              </a:rPr>
              <a:t>2gh</a:t>
            </a:r>
            <a:r>
              <a:rPr lang="en-US" sz="2400">
                <a:cs typeface="Arial" pitchFamily="34" charset="0"/>
              </a:rPr>
              <a:t> = mgh</a:t>
            </a:r>
          </a:p>
          <a:p>
            <a:pPr>
              <a:buFontTx/>
              <a:buNone/>
            </a:pPr>
            <a:r>
              <a:rPr lang="en-US" sz="2400">
                <a:cs typeface="Arial" pitchFamily="34" charset="0"/>
              </a:rPr>
              <a:t>	genericamente, </a:t>
            </a:r>
            <a:r>
              <a:rPr lang="en-US" sz="2400">
                <a:solidFill>
                  <a:srgbClr val="008000"/>
                </a:solidFill>
                <a:cs typeface="Arial" pitchFamily="34" charset="0"/>
              </a:rPr>
              <a:t>0 ≤ y ≤ h</a:t>
            </a:r>
          </a:p>
          <a:p>
            <a:pPr>
              <a:buFontTx/>
              <a:buNone/>
            </a:pPr>
            <a:r>
              <a:rPr lang="en-US" sz="2400">
                <a:cs typeface="Arial" pitchFamily="34" charset="0"/>
              </a:rPr>
              <a:t>	E(y) = ½mv</a:t>
            </a:r>
            <a:r>
              <a:rPr lang="en-US" sz="2400" baseline="-25000">
                <a:cs typeface="Arial" pitchFamily="34" charset="0"/>
              </a:rPr>
              <a:t>y</a:t>
            </a:r>
            <a:r>
              <a:rPr lang="en-US" sz="2400" baseline="30000">
                <a:cs typeface="Arial" pitchFamily="34" charset="0"/>
              </a:rPr>
              <a:t>2</a:t>
            </a:r>
            <a:r>
              <a:rPr lang="en-US" sz="2400">
                <a:cs typeface="Arial" pitchFamily="34" charset="0"/>
              </a:rPr>
              <a:t> + mgy = mgh                                   </a:t>
            </a:r>
          </a:p>
          <a:p>
            <a:r>
              <a:rPr lang="en-US" sz="2400">
                <a:cs typeface="Arial" pitchFamily="34" charset="0"/>
              </a:rPr>
              <a:t>ad es.2 moto di un p.m. di massa m attaccato ad una molla di costante elastica k, x allungamento della molla</a:t>
            </a:r>
          </a:p>
          <a:p>
            <a:pPr>
              <a:buFontTx/>
              <a:buNone/>
            </a:pPr>
            <a:r>
              <a:rPr lang="en-US" sz="2400">
                <a:cs typeface="Arial" pitchFamily="34" charset="0"/>
              </a:rPr>
              <a:t>	E(x) = K(x) + W(x) = ½mv</a:t>
            </a:r>
            <a:r>
              <a:rPr lang="en-US" sz="2400" baseline="30000">
                <a:cs typeface="Arial" pitchFamily="34" charset="0"/>
              </a:rPr>
              <a:t>2</a:t>
            </a:r>
            <a:r>
              <a:rPr lang="en-US" sz="2400">
                <a:cs typeface="Arial" pitchFamily="34" charset="0"/>
              </a:rPr>
              <a:t> + ½kx</a:t>
            </a:r>
            <a:r>
              <a:rPr lang="en-US" sz="2400" baseline="30000">
                <a:cs typeface="Arial" pitchFamily="34" charset="0"/>
              </a:rPr>
              <a:t>2</a:t>
            </a:r>
            <a:r>
              <a:rPr lang="en-US" sz="2400">
                <a:cs typeface="Arial" pitchFamily="34" charset="0"/>
              </a:rPr>
              <a:t>(*)                       </a:t>
            </a:r>
            <a:r>
              <a:rPr lang="en-US" sz="2400">
                <a:solidFill>
                  <a:schemeClr val="accent2"/>
                </a:solidFill>
                <a:cs typeface="Arial" pitchFamily="34" charset="0"/>
              </a:rPr>
              <a:t>(= E</a:t>
            </a:r>
            <a:r>
              <a:rPr lang="en-US" sz="2400" baseline="-25000">
                <a:solidFill>
                  <a:schemeClr val="accent2"/>
                </a:solidFill>
                <a:cs typeface="Arial" pitchFamily="34" charset="0"/>
              </a:rPr>
              <a:t>0</a:t>
            </a:r>
            <a:r>
              <a:rPr lang="en-US" sz="2400">
                <a:solidFill>
                  <a:schemeClr val="accent2"/>
                </a:solidFill>
                <a:cs typeface="Arial" pitchFamily="34" charset="0"/>
              </a:rPr>
              <a:t>)</a:t>
            </a:r>
            <a:r>
              <a:rPr lang="en-US" sz="2400">
                <a:cs typeface="Arial" pitchFamily="34" charset="0"/>
              </a:rPr>
              <a:t> </a:t>
            </a:r>
          </a:p>
          <a:p>
            <a:pPr>
              <a:buFontTx/>
              <a:buNone/>
            </a:pPr>
            <a:r>
              <a:rPr lang="en-US" sz="2400">
                <a:cs typeface="Arial" pitchFamily="34" charset="0"/>
              </a:rPr>
              <a:t>	E(0) = ½mv</a:t>
            </a:r>
            <a:r>
              <a:rPr lang="en-US" sz="2400" baseline="-25000">
                <a:cs typeface="Arial" pitchFamily="34" charset="0"/>
              </a:rPr>
              <a:t>max</a:t>
            </a:r>
            <a:r>
              <a:rPr lang="en-US" sz="2400" baseline="30000">
                <a:cs typeface="Arial" pitchFamily="34" charset="0"/>
              </a:rPr>
              <a:t>2</a:t>
            </a:r>
            <a:r>
              <a:rPr lang="en-US" sz="2400">
                <a:cs typeface="Arial" pitchFamily="34" charset="0"/>
              </a:rPr>
              <a:t>                             </a:t>
            </a:r>
            <a:r>
              <a:rPr lang="en-US" sz="2000" i="1">
                <a:solidFill>
                  <a:srgbClr val="008000"/>
                </a:solidFill>
                <a:cs typeface="Arial" pitchFamily="34" charset="0"/>
              </a:rPr>
              <a:t>(posizione di equilibrio, x = 0)</a:t>
            </a:r>
          </a:p>
          <a:p>
            <a:pPr>
              <a:buFontTx/>
              <a:buNone/>
            </a:pPr>
            <a:r>
              <a:rPr lang="en-US" sz="2000">
                <a:solidFill>
                  <a:srgbClr val="008000"/>
                </a:solidFill>
                <a:cs typeface="Arial" pitchFamily="34" charset="0"/>
              </a:rPr>
              <a:t>	</a:t>
            </a:r>
            <a:r>
              <a:rPr lang="en-US" sz="2400">
                <a:cs typeface="Arial" pitchFamily="34" charset="0"/>
              </a:rPr>
              <a:t>E(A) = ½kA</a:t>
            </a:r>
            <a:r>
              <a:rPr lang="en-US" sz="2400" baseline="30000">
                <a:cs typeface="Arial" pitchFamily="34" charset="0"/>
              </a:rPr>
              <a:t>2</a:t>
            </a:r>
            <a:r>
              <a:rPr lang="en-US" sz="2400">
                <a:cs typeface="Arial" pitchFamily="34" charset="0"/>
              </a:rPr>
              <a:t>                                 </a:t>
            </a:r>
            <a:r>
              <a:rPr lang="en-US" sz="2000" i="1">
                <a:solidFill>
                  <a:srgbClr val="CC3399"/>
                </a:solidFill>
                <a:cs typeface="Arial" pitchFamily="34" charset="0"/>
              </a:rPr>
              <a:t>(massima elongazione, v = 0)</a:t>
            </a:r>
          </a:p>
          <a:p>
            <a:pPr>
              <a:buFontTx/>
              <a:buNone/>
            </a:pPr>
            <a:r>
              <a:rPr lang="en-US" sz="2000">
                <a:solidFill>
                  <a:srgbClr val="CC3399"/>
                </a:solidFill>
                <a:cs typeface="Arial" pitchFamily="34" charset="0"/>
              </a:rPr>
              <a:t>	 </a:t>
            </a:r>
            <a:r>
              <a:rPr lang="en-US" sz="2400">
                <a:cs typeface="Arial" pitchFamily="34" charset="0"/>
              </a:rPr>
              <a:t>=&gt;</a:t>
            </a:r>
            <a:r>
              <a:rPr lang="en-US" sz="2000">
                <a:solidFill>
                  <a:srgbClr val="CC3399"/>
                </a:solidFill>
                <a:cs typeface="Arial" pitchFamily="34" charset="0"/>
              </a:rPr>
              <a:t>   </a:t>
            </a:r>
            <a:r>
              <a:rPr lang="en-US" sz="2400">
                <a:cs typeface="Arial" pitchFamily="34" charset="0"/>
              </a:rPr>
              <a:t>E</a:t>
            </a:r>
            <a:r>
              <a:rPr lang="en-US" sz="2400" baseline="-25000">
                <a:cs typeface="Arial" pitchFamily="34" charset="0"/>
              </a:rPr>
              <a:t>0</a:t>
            </a:r>
            <a:r>
              <a:rPr lang="en-US" sz="2400">
                <a:cs typeface="Arial" pitchFamily="34" charset="0"/>
              </a:rPr>
              <a:t> = ½mv</a:t>
            </a:r>
            <a:r>
              <a:rPr lang="en-US" sz="2400" baseline="-25000">
                <a:cs typeface="Arial" pitchFamily="34" charset="0"/>
              </a:rPr>
              <a:t>max</a:t>
            </a:r>
            <a:r>
              <a:rPr lang="en-US" sz="2400" baseline="30000">
                <a:cs typeface="Arial" pitchFamily="34" charset="0"/>
              </a:rPr>
              <a:t>2</a:t>
            </a:r>
            <a:r>
              <a:rPr lang="en-US" sz="2400">
                <a:cs typeface="Arial" pitchFamily="34" charset="0"/>
              </a:rPr>
              <a:t>  = ½kA</a:t>
            </a:r>
            <a:r>
              <a:rPr lang="en-US" sz="2400" baseline="30000">
                <a:cs typeface="Arial" pitchFamily="34" charset="0"/>
              </a:rPr>
              <a:t>2</a:t>
            </a:r>
            <a:r>
              <a:rPr lang="en-US" sz="2400">
                <a:cs typeface="Arial" pitchFamily="34" charset="0"/>
              </a:rPr>
              <a:t> </a:t>
            </a:r>
          </a:p>
        </p:txBody>
      </p:sp>
      <p:sp>
        <p:nvSpPr>
          <p:cNvPr id="337925" name="AutoShape 5"/>
          <p:cNvSpPr>
            <a:spLocks noChangeArrowheads="1"/>
          </p:cNvSpPr>
          <p:nvPr/>
        </p:nvSpPr>
        <p:spPr bwMode="auto">
          <a:xfrm>
            <a:off x="684213" y="5805488"/>
            <a:ext cx="503237"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26" name="Text Box 6"/>
          <p:cNvSpPr txBox="1">
            <a:spLocks noChangeArrowheads="1"/>
          </p:cNvSpPr>
          <p:nvPr/>
        </p:nvSpPr>
        <p:spPr bwMode="auto">
          <a:xfrm>
            <a:off x="608013" y="3141663"/>
            <a:ext cx="3889375"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7" name="Text Box 7"/>
          <p:cNvSpPr txBox="1">
            <a:spLocks noChangeArrowheads="1"/>
          </p:cNvSpPr>
          <p:nvPr/>
        </p:nvSpPr>
        <p:spPr bwMode="auto">
          <a:xfrm>
            <a:off x="608013" y="4383088"/>
            <a:ext cx="5043487"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8" name="Text Box 8"/>
          <p:cNvSpPr txBox="1">
            <a:spLocks noChangeArrowheads="1"/>
          </p:cNvSpPr>
          <p:nvPr/>
        </p:nvSpPr>
        <p:spPr bwMode="auto">
          <a:xfrm>
            <a:off x="7143750" y="31273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 E</a:t>
            </a:r>
            <a:r>
              <a:rPr lang="it-IT" sz="2400" baseline="-25000">
                <a:solidFill>
                  <a:schemeClr val="accent2"/>
                </a:solidFill>
              </a:rPr>
              <a:t>0</a:t>
            </a:r>
            <a:r>
              <a:rPr lang="it-IT" sz="2400">
                <a:solidFill>
                  <a:schemeClr val="accent2"/>
                </a:solidFill>
              </a:rPr>
              <a:t>)</a:t>
            </a:r>
          </a:p>
        </p:txBody>
      </p:sp>
      <p:sp>
        <p:nvSpPr>
          <p:cNvPr id="337929" name="Text Box 9"/>
          <p:cNvSpPr txBox="1">
            <a:spLocks noChangeArrowheads="1"/>
          </p:cNvSpPr>
          <p:nvPr/>
        </p:nvSpPr>
        <p:spPr bwMode="auto">
          <a:xfrm>
            <a:off x="5416550" y="6230938"/>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vedi lucidi successivi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a:spLocks noGrp="1"/>
          </p:cNvSpPr>
          <p:nvPr>
            <p:ph type="ftr" sz="quarter" idx="11"/>
          </p:nvPr>
        </p:nvSpPr>
        <p:spPr/>
        <p:txBody>
          <a:bodyPr/>
          <a:lstStyle/>
          <a:p>
            <a:r>
              <a:rPr lang="en-US" smtClean="0"/>
              <a:t>fln - mar 2011</a:t>
            </a:r>
            <a:endParaRPr lang="en-US"/>
          </a:p>
        </p:txBody>
      </p:sp>
      <p:sp>
        <p:nvSpPr>
          <p:cNvPr id="40" name="Slide Number Placeholder 5"/>
          <p:cNvSpPr>
            <a:spLocks noGrp="1"/>
          </p:cNvSpPr>
          <p:nvPr>
            <p:ph type="sldNum" sz="quarter" idx="12"/>
          </p:nvPr>
        </p:nvSpPr>
        <p:spPr/>
        <p:txBody>
          <a:bodyPr/>
          <a:lstStyle/>
          <a:p>
            <a:fld id="{14778E08-6CB3-4F24-8F56-3F64025F4159}" type="slidenum">
              <a:rPr lang="en-US"/>
              <a:pPr/>
              <a:t>98</a:t>
            </a:fld>
            <a:endParaRPr lang="en-US"/>
          </a:p>
        </p:txBody>
      </p:sp>
      <p:sp>
        <p:nvSpPr>
          <p:cNvPr id="335874" name="Rectangle 2"/>
          <p:cNvSpPr>
            <a:spLocks noGrp="1" noChangeArrowheads="1"/>
          </p:cNvSpPr>
          <p:nvPr>
            <p:ph type="title"/>
          </p:nvPr>
        </p:nvSpPr>
        <p:spPr/>
        <p:txBody>
          <a:bodyPr/>
          <a:lstStyle/>
          <a:p>
            <a:r>
              <a:rPr lang="it-IT" sz="2800"/>
              <a:t>Lavoro della forza elastica</a:t>
            </a:r>
          </a:p>
        </p:txBody>
      </p:sp>
      <p:sp>
        <p:nvSpPr>
          <p:cNvPr id="335875" name="Rectangle 3"/>
          <p:cNvSpPr>
            <a:spLocks noGrp="1" noChangeArrowheads="1"/>
          </p:cNvSpPr>
          <p:nvPr>
            <p:ph type="body" idx="1"/>
          </p:nvPr>
        </p:nvSpPr>
        <p:spPr>
          <a:xfrm>
            <a:off x="457200" y="1125538"/>
            <a:ext cx="8229600" cy="5000625"/>
          </a:xfrm>
        </p:spPr>
        <p:txBody>
          <a:bodyPr/>
          <a:lstStyle/>
          <a:p>
            <a:r>
              <a:rPr lang="it-IT" sz="2400"/>
              <a:t>molla orizzontale, x = 0 a riposo,</a:t>
            </a:r>
          </a:p>
          <a:p>
            <a:pPr>
              <a:buFontTx/>
              <a:buNone/>
            </a:pPr>
            <a:r>
              <a:rPr lang="it-IT" sz="2400"/>
              <a:t>	data una f. deformante</a:t>
            </a:r>
          </a:p>
          <a:p>
            <a:pPr>
              <a:buFontTx/>
              <a:buNone/>
            </a:pPr>
            <a:r>
              <a:rPr lang="it-IT" sz="2400"/>
              <a:t>	x = F/k        (F = kx, legge di Hooke)</a:t>
            </a:r>
          </a:p>
          <a:p>
            <a:pPr>
              <a:buFontTx/>
              <a:buNone/>
            </a:pPr>
            <a:r>
              <a:rPr lang="it-IT" sz="2400"/>
              <a:t>	f. elastica della molla F’ </a:t>
            </a:r>
            <a:r>
              <a:rPr lang="it-IT" sz="2400">
                <a:cs typeface="Arial" pitchFamily="34" charset="0"/>
              </a:rPr>
              <a:t> </a:t>
            </a:r>
          </a:p>
          <a:p>
            <a:pPr>
              <a:buFontTx/>
              <a:buNone/>
            </a:pPr>
            <a:r>
              <a:rPr lang="it-IT" sz="2400">
                <a:cs typeface="Arial" pitchFamily="34" charset="0"/>
              </a:rPr>
              <a:t>	=&gt;  in una nuova posizione di equilibrio</a:t>
            </a:r>
          </a:p>
          <a:p>
            <a:pPr>
              <a:buFontTx/>
              <a:buNone/>
            </a:pPr>
            <a:r>
              <a:rPr lang="it-IT" sz="2400">
                <a:cs typeface="Arial" pitchFamily="34" charset="0"/>
              </a:rPr>
              <a:t>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 0;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F’ = -F </a:t>
            </a:r>
            <a:r>
              <a:rPr lang="it-IT" sz="2400"/>
              <a:t> = -kx</a:t>
            </a:r>
          </a:p>
          <a:p>
            <a:pPr>
              <a:buFontTx/>
              <a:buNone/>
            </a:pPr>
            <a:r>
              <a:rPr lang="it-IT" sz="2400"/>
              <a:t>	allunghiamo la molla da x</a:t>
            </a:r>
            <a:r>
              <a:rPr lang="it-IT" sz="2400" baseline="-25000"/>
              <a:t>1</a:t>
            </a:r>
            <a:r>
              <a:rPr lang="it-IT" sz="2400"/>
              <a:t> a x</a:t>
            </a:r>
            <a:r>
              <a:rPr lang="it-IT" sz="2400" baseline="-25000"/>
              <a:t>2</a:t>
            </a:r>
            <a:r>
              <a:rPr lang="it-IT" sz="2400"/>
              <a:t>, </a:t>
            </a:r>
          </a:p>
          <a:p>
            <a:pPr>
              <a:buFontTx/>
              <a:buNone/>
            </a:pPr>
            <a:r>
              <a:rPr lang="it-IT" sz="2400"/>
              <a:t>	F’ passa da F</a:t>
            </a:r>
            <a:r>
              <a:rPr lang="it-IT" sz="2400" baseline="-25000"/>
              <a:t>1</a:t>
            </a:r>
            <a:r>
              <a:rPr lang="it-IT" sz="2400"/>
              <a:t>’ = </a:t>
            </a:r>
            <a:r>
              <a:rPr lang="it-IT" sz="2400">
                <a:cs typeface="Arial" pitchFamily="34" charset="0"/>
              </a:rPr>
              <a:t>–</a:t>
            </a:r>
            <a:r>
              <a:rPr lang="it-IT" sz="2400"/>
              <a:t> kx</a:t>
            </a:r>
            <a:r>
              <a:rPr lang="it-IT" sz="2400" baseline="-25000"/>
              <a:t>1</a:t>
            </a:r>
            <a:r>
              <a:rPr lang="it-IT" sz="2400"/>
              <a:t> a F</a:t>
            </a:r>
            <a:r>
              <a:rPr lang="it-IT" sz="2400" baseline="-25000"/>
              <a:t>2</a:t>
            </a:r>
            <a:r>
              <a:rPr lang="it-IT" sz="2400"/>
              <a:t>’ = </a:t>
            </a:r>
            <a:r>
              <a:rPr lang="it-IT" sz="2400">
                <a:cs typeface="Arial" pitchFamily="34" charset="0"/>
              </a:rPr>
              <a:t>–</a:t>
            </a:r>
            <a:r>
              <a:rPr lang="it-IT" sz="2400"/>
              <a:t> kx</a:t>
            </a:r>
            <a:r>
              <a:rPr lang="it-IT" sz="2400" baseline="-25000"/>
              <a:t>2</a:t>
            </a:r>
          </a:p>
          <a:p>
            <a:pPr>
              <a:buFontTx/>
              <a:buNone/>
            </a:pPr>
            <a:r>
              <a:rPr lang="it-IT" sz="2400"/>
              <a:t>	F’ è variabile =&gt; uso </a:t>
            </a:r>
            <a:r>
              <a:rPr lang="it-IT" sz="2400" u="sng"/>
              <a:t>F’</a:t>
            </a:r>
            <a:r>
              <a:rPr lang="it-IT" sz="2400"/>
              <a:t> = (F</a:t>
            </a:r>
            <a:r>
              <a:rPr lang="it-IT" sz="2400" baseline="-25000"/>
              <a:t>1</a:t>
            </a:r>
            <a:r>
              <a:rPr lang="it-IT" sz="2400"/>
              <a:t>’+F</a:t>
            </a:r>
            <a:r>
              <a:rPr lang="it-IT" sz="2400" baseline="-25000"/>
              <a:t>2</a:t>
            </a:r>
            <a:r>
              <a:rPr lang="it-IT" sz="2400"/>
              <a:t>’)/2 </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it-IT" sz="2400" u="sng"/>
              <a:t>F’</a:t>
            </a:r>
            <a:r>
              <a:rPr lang="it-IT" sz="2400"/>
              <a:t> </a:t>
            </a:r>
            <a:r>
              <a:rPr lang="el-GR" sz="2400">
                <a:cs typeface="Arial" pitchFamily="34" charset="0"/>
              </a:rPr>
              <a:t>Δ</a:t>
            </a:r>
            <a:r>
              <a:rPr lang="it-IT" sz="2400">
                <a:cs typeface="Arial" pitchFamily="34" charset="0"/>
              </a:rPr>
              <a:t>x = (– kx</a:t>
            </a:r>
            <a:r>
              <a:rPr lang="it-IT" sz="2400" baseline="-25000">
                <a:cs typeface="Arial" pitchFamily="34" charset="0"/>
              </a:rPr>
              <a:t>1</a:t>
            </a:r>
            <a:r>
              <a:rPr lang="it-IT" sz="2400">
                <a:cs typeface="Arial" pitchFamily="34" charset="0"/>
              </a:rPr>
              <a:t> – kx</a:t>
            </a:r>
            <a:r>
              <a:rPr lang="it-IT" sz="2400" baseline="-25000">
                <a:cs typeface="Arial" pitchFamily="34" charset="0"/>
              </a:rPr>
              <a:t>2</a:t>
            </a:r>
            <a:r>
              <a:rPr lang="it-IT" sz="2400">
                <a:cs typeface="Arial" pitchFamily="34" charset="0"/>
              </a:rPr>
              <a:t>)/2∙(x</a:t>
            </a:r>
            <a:r>
              <a:rPr lang="it-IT" sz="2400" baseline="-25000">
                <a:cs typeface="Arial" pitchFamily="34" charset="0"/>
              </a:rPr>
              <a:t>2 </a:t>
            </a:r>
            <a:r>
              <a:rPr lang="it-IT" sz="2400">
                <a:cs typeface="Arial" pitchFamily="34" charset="0"/>
              </a:rPr>
              <a:t>–</a:t>
            </a:r>
            <a:r>
              <a:rPr lang="it-IT" sz="2400" baseline="-25000">
                <a:cs typeface="Arial" pitchFamily="34" charset="0"/>
              </a:rPr>
              <a:t> </a:t>
            </a:r>
            <a:r>
              <a:rPr lang="it-IT" sz="2400">
                <a:cs typeface="Arial" pitchFamily="34" charset="0"/>
              </a:rPr>
              <a:t>x</a:t>
            </a:r>
            <a:r>
              <a:rPr lang="it-IT" sz="2400" baseline="-25000">
                <a:cs typeface="Arial" pitchFamily="34" charset="0"/>
              </a:rPr>
              <a:t>1</a:t>
            </a:r>
            <a:r>
              <a:rPr lang="it-IT" sz="2400">
                <a:cs typeface="Arial" pitchFamily="34" charset="0"/>
              </a:rPr>
              <a:t>) </a:t>
            </a:r>
          </a:p>
          <a:p>
            <a:pPr>
              <a:buFontTx/>
              <a:buNone/>
            </a:pPr>
            <a:r>
              <a:rPr lang="it-IT" sz="2400"/>
              <a:t> 	   = </a:t>
            </a:r>
            <a:r>
              <a:rPr lang="it-IT" sz="2400">
                <a:cs typeface="Arial" pitchFamily="34" charset="0"/>
              </a:rPr>
              <a:t>–</a:t>
            </a:r>
            <a:r>
              <a:rPr lang="it-IT" sz="2400"/>
              <a:t> (</a:t>
            </a:r>
            <a:r>
              <a:rPr lang="en-US" sz="2400">
                <a:cs typeface="Arial" pitchFamily="34" charset="0"/>
              </a:rPr>
              <a:t>½k x</a:t>
            </a:r>
            <a:r>
              <a:rPr lang="en-US" sz="2400" baseline="-25000">
                <a:cs typeface="Arial" pitchFamily="34" charset="0"/>
              </a:rPr>
              <a:t>2</a:t>
            </a:r>
            <a:r>
              <a:rPr lang="en-US" sz="2400" baseline="30000">
                <a:cs typeface="Arial" pitchFamily="34" charset="0"/>
              </a:rPr>
              <a:t>2</a:t>
            </a:r>
            <a:r>
              <a:rPr lang="en-US" sz="2400">
                <a:cs typeface="Arial" pitchFamily="34" charset="0"/>
              </a:rPr>
              <a:t> </a:t>
            </a:r>
            <a:r>
              <a:rPr lang="it-IT" sz="2400">
                <a:cs typeface="Arial" pitchFamily="34" charset="0"/>
              </a:rPr>
              <a:t>–</a:t>
            </a:r>
            <a:r>
              <a:rPr lang="en-US" sz="2400">
                <a:cs typeface="Arial" pitchFamily="34" charset="0"/>
              </a:rPr>
              <a:t> ½kx</a:t>
            </a:r>
            <a:r>
              <a:rPr lang="en-US" sz="2400" baseline="-25000">
                <a:cs typeface="Arial" pitchFamily="34" charset="0"/>
              </a:rPr>
              <a:t>1</a:t>
            </a:r>
            <a:r>
              <a:rPr lang="en-US" sz="2400" baseline="30000">
                <a:cs typeface="Arial" pitchFamily="34" charset="0"/>
              </a:rPr>
              <a:t>2</a:t>
            </a:r>
            <a:r>
              <a:rPr lang="en-US" sz="2400">
                <a:cs typeface="Arial" pitchFamily="34" charset="0"/>
              </a:rPr>
              <a:t>) = </a:t>
            </a:r>
            <a:r>
              <a:rPr lang="it-IT" sz="2400">
                <a:cs typeface="Arial" pitchFamily="34" charset="0"/>
              </a:rPr>
              <a:t>–</a:t>
            </a:r>
            <a:r>
              <a:rPr lang="en-US" sz="2400">
                <a:cs typeface="Arial" pitchFamily="34" charset="0"/>
              </a:rPr>
              <a:t> </a:t>
            </a:r>
            <a:r>
              <a:rPr lang="el-GR" sz="2400">
                <a:cs typeface="Arial" pitchFamily="34" charset="0"/>
              </a:rPr>
              <a:t>Δ</a:t>
            </a:r>
            <a:r>
              <a:rPr lang="it-IT" sz="2400">
                <a:cs typeface="Arial" pitchFamily="34" charset="0"/>
              </a:rPr>
              <a:t>W</a:t>
            </a:r>
            <a:r>
              <a:rPr lang="it-IT" sz="2400"/>
              <a:t>	</a:t>
            </a:r>
          </a:p>
        </p:txBody>
      </p:sp>
      <p:pic>
        <p:nvPicPr>
          <p:cNvPr id="335876" name="Picture 4" descr="img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196975"/>
            <a:ext cx="2925763" cy="152400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795963" y="1773238"/>
            <a:ext cx="32861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78" name="Line 6"/>
          <p:cNvSpPr>
            <a:spLocks noChangeShapeType="1"/>
          </p:cNvSpPr>
          <p:nvPr/>
        </p:nvSpPr>
        <p:spPr bwMode="auto">
          <a:xfrm>
            <a:off x="6156325" y="1484313"/>
            <a:ext cx="0"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79" name="Text Box 7"/>
          <p:cNvSpPr txBox="1">
            <a:spLocks noChangeArrowheads="1"/>
          </p:cNvSpPr>
          <p:nvPr/>
        </p:nvSpPr>
        <p:spPr bwMode="auto">
          <a:xfrm>
            <a:off x="7164388" y="1341438"/>
            <a:ext cx="1603375" cy="1311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a:p>
            <a:endParaRPr lang="it-IT" sz="4000"/>
          </a:p>
        </p:txBody>
      </p:sp>
      <p:sp>
        <p:nvSpPr>
          <p:cNvPr id="335880" name="Text Box 8"/>
          <p:cNvSpPr txBox="1">
            <a:spLocks noChangeArrowheads="1"/>
          </p:cNvSpPr>
          <p:nvPr/>
        </p:nvSpPr>
        <p:spPr bwMode="auto">
          <a:xfrm>
            <a:off x="6443663" y="1268413"/>
            <a:ext cx="307975"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81" name="Line 9"/>
          <p:cNvSpPr>
            <a:spLocks noChangeShapeType="1"/>
          </p:cNvSpPr>
          <p:nvPr/>
        </p:nvSpPr>
        <p:spPr bwMode="auto">
          <a:xfrm>
            <a:off x="5724525" y="2205038"/>
            <a:ext cx="2592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2" name="Line 10"/>
          <p:cNvSpPr>
            <a:spLocks noChangeShapeType="1"/>
          </p:cNvSpPr>
          <p:nvPr/>
        </p:nvSpPr>
        <p:spPr bwMode="auto">
          <a:xfrm>
            <a:off x="6905625" y="21336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3" name="Text Box 11"/>
          <p:cNvSpPr txBox="1">
            <a:spLocks noChangeArrowheads="1"/>
          </p:cNvSpPr>
          <p:nvPr/>
        </p:nvSpPr>
        <p:spPr bwMode="auto">
          <a:xfrm>
            <a:off x="6726238" y="22764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35884" name="Text Box 12"/>
          <p:cNvSpPr txBox="1">
            <a:spLocks noChangeArrowheads="1"/>
          </p:cNvSpPr>
          <p:nvPr/>
        </p:nvSpPr>
        <p:spPr bwMode="auto">
          <a:xfrm>
            <a:off x="8008938" y="21986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85" name="Line 13"/>
          <p:cNvSpPr>
            <a:spLocks noChangeShapeType="1"/>
          </p:cNvSpPr>
          <p:nvPr/>
        </p:nvSpPr>
        <p:spPr bwMode="auto">
          <a:xfrm flipH="1">
            <a:off x="5940425" y="1773238"/>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6" name="Line 14"/>
          <p:cNvSpPr>
            <a:spLocks noChangeShapeType="1"/>
          </p:cNvSpPr>
          <p:nvPr/>
        </p:nvSpPr>
        <p:spPr bwMode="auto">
          <a:xfrm flipH="1">
            <a:off x="5940425" y="1916113"/>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7" name="Line 15"/>
          <p:cNvSpPr>
            <a:spLocks noChangeShapeType="1"/>
          </p:cNvSpPr>
          <p:nvPr/>
        </p:nvSpPr>
        <p:spPr bwMode="auto">
          <a:xfrm flipH="1">
            <a:off x="5940425" y="20605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8" name="Line 16"/>
          <p:cNvSpPr>
            <a:spLocks noChangeShapeType="1"/>
          </p:cNvSpPr>
          <p:nvPr/>
        </p:nvSpPr>
        <p:spPr bwMode="auto">
          <a:xfrm flipH="1">
            <a:off x="5940425" y="16287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9" name="Line 17"/>
          <p:cNvSpPr>
            <a:spLocks noChangeShapeType="1"/>
          </p:cNvSpPr>
          <p:nvPr/>
        </p:nvSpPr>
        <p:spPr bwMode="auto">
          <a:xfrm>
            <a:off x="7164388" y="1916113"/>
            <a:ext cx="57626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1" name="Line 19"/>
          <p:cNvSpPr>
            <a:spLocks noChangeShapeType="1"/>
          </p:cNvSpPr>
          <p:nvPr/>
        </p:nvSpPr>
        <p:spPr bwMode="auto">
          <a:xfrm>
            <a:off x="6588125" y="1628775"/>
            <a:ext cx="576263" cy="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3" name="Text Box 21"/>
          <p:cNvSpPr txBox="1">
            <a:spLocks noChangeArrowheads="1"/>
          </p:cNvSpPr>
          <p:nvPr/>
        </p:nvSpPr>
        <p:spPr bwMode="auto">
          <a:xfrm>
            <a:off x="7864475" y="16224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p>
        </p:txBody>
      </p:sp>
      <p:sp>
        <p:nvSpPr>
          <p:cNvPr id="335894" name="Text Box 22"/>
          <p:cNvSpPr txBox="1">
            <a:spLocks noChangeArrowheads="1"/>
          </p:cNvSpPr>
          <p:nvPr/>
        </p:nvSpPr>
        <p:spPr bwMode="auto">
          <a:xfrm>
            <a:off x="6711950" y="11906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CC3300"/>
                </a:solidFill>
              </a:rPr>
              <a:t>F’</a:t>
            </a:r>
          </a:p>
        </p:txBody>
      </p:sp>
      <p:sp>
        <p:nvSpPr>
          <p:cNvPr id="335895" name="Line 23"/>
          <p:cNvSpPr>
            <a:spLocks noChangeShapeType="1"/>
          </p:cNvSpPr>
          <p:nvPr/>
        </p:nvSpPr>
        <p:spPr bwMode="auto">
          <a:xfrm>
            <a:off x="6300788" y="4941888"/>
            <a:ext cx="2447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6" name="Line 24"/>
          <p:cNvSpPr>
            <a:spLocks noChangeShapeType="1"/>
          </p:cNvSpPr>
          <p:nvPr/>
        </p:nvSpPr>
        <p:spPr bwMode="auto">
          <a:xfrm flipV="1">
            <a:off x="7451725" y="4005263"/>
            <a:ext cx="0"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7" name="Text Box 25"/>
          <p:cNvSpPr txBox="1">
            <a:spLocks noChangeArrowheads="1"/>
          </p:cNvSpPr>
          <p:nvPr/>
        </p:nvSpPr>
        <p:spPr bwMode="auto">
          <a:xfrm>
            <a:off x="8583613" y="50069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98" name="Text Box 26"/>
          <p:cNvSpPr txBox="1">
            <a:spLocks noChangeArrowheads="1"/>
          </p:cNvSpPr>
          <p:nvPr/>
        </p:nvSpPr>
        <p:spPr bwMode="auto">
          <a:xfrm>
            <a:off x="7072313" y="3783013"/>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335899" name="Line 27"/>
          <p:cNvSpPr>
            <a:spLocks noChangeShapeType="1"/>
          </p:cNvSpPr>
          <p:nvPr/>
        </p:nvSpPr>
        <p:spPr bwMode="auto">
          <a:xfrm>
            <a:off x="6443663" y="4040188"/>
            <a:ext cx="2016125" cy="1800225"/>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0" name="Line 28"/>
          <p:cNvSpPr>
            <a:spLocks noChangeShapeType="1"/>
          </p:cNvSpPr>
          <p:nvPr/>
        </p:nvSpPr>
        <p:spPr bwMode="auto">
          <a:xfrm>
            <a:off x="7812088"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1" name="Line 29"/>
          <p:cNvSpPr>
            <a:spLocks noChangeShapeType="1"/>
          </p:cNvSpPr>
          <p:nvPr/>
        </p:nvSpPr>
        <p:spPr bwMode="auto">
          <a:xfrm>
            <a:off x="8172450"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2" name="Line 30"/>
          <p:cNvSpPr>
            <a:spLocks noChangeShapeType="1"/>
          </p:cNvSpPr>
          <p:nvPr/>
        </p:nvSpPr>
        <p:spPr bwMode="auto">
          <a:xfrm>
            <a:off x="7812088" y="4941888"/>
            <a:ext cx="0"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3" name="Line 31"/>
          <p:cNvSpPr>
            <a:spLocks noChangeShapeType="1"/>
          </p:cNvSpPr>
          <p:nvPr/>
        </p:nvSpPr>
        <p:spPr bwMode="auto">
          <a:xfrm flipH="1">
            <a:off x="8172450"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4" name="Line 32"/>
          <p:cNvSpPr>
            <a:spLocks noChangeShapeType="1"/>
          </p:cNvSpPr>
          <p:nvPr/>
        </p:nvSpPr>
        <p:spPr bwMode="auto">
          <a:xfrm>
            <a:off x="7451725" y="5300663"/>
            <a:ext cx="360363"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5" name="Line 33"/>
          <p:cNvSpPr>
            <a:spLocks noChangeShapeType="1"/>
          </p:cNvSpPr>
          <p:nvPr/>
        </p:nvSpPr>
        <p:spPr bwMode="auto">
          <a:xfrm flipV="1">
            <a:off x="7451725" y="5570538"/>
            <a:ext cx="64928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6" name="AutoShape 34"/>
          <p:cNvSpPr>
            <a:spLocks noChangeArrowheads="1"/>
          </p:cNvSpPr>
          <p:nvPr/>
        </p:nvSpPr>
        <p:spPr bwMode="auto">
          <a:xfrm>
            <a:off x="2700338" y="4741863"/>
            <a:ext cx="358775" cy="217487"/>
          </a:xfrm>
          <a:prstGeom prst="rightArrow">
            <a:avLst>
              <a:gd name="adj1" fmla="val 50000"/>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7" name="AutoShape 35"/>
          <p:cNvSpPr>
            <a:spLocks noChangeAspect="1" noChangeArrowheads="1"/>
          </p:cNvSpPr>
          <p:nvPr/>
        </p:nvSpPr>
        <p:spPr bwMode="auto">
          <a:xfrm>
            <a:off x="844550" y="2979738"/>
            <a:ext cx="454025" cy="233362"/>
          </a:xfrm>
          <a:prstGeom prst="rightArrow">
            <a:avLst>
              <a:gd name="adj1" fmla="val 50000"/>
              <a:gd name="adj2" fmla="val 4864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8" name="Text Box 36"/>
          <p:cNvSpPr txBox="1">
            <a:spLocks noChangeArrowheads="1"/>
          </p:cNvSpPr>
          <p:nvPr/>
        </p:nvSpPr>
        <p:spPr bwMode="auto">
          <a:xfrm>
            <a:off x="7648575" y="443071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35909" name="Text Box 37"/>
          <p:cNvSpPr txBox="1">
            <a:spLocks noChangeArrowheads="1"/>
          </p:cNvSpPr>
          <p:nvPr/>
        </p:nvSpPr>
        <p:spPr bwMode="auto">
          <a:xfrm>
            <a:off x="8027988" y="443706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35910" name="Text Box 38"/>
          <p:cNvSpPr txBox="1">
            <a:spLocks noChangeArrowheads="1"/>
          </p:cNvSpPr>
          <p:nvPr/>
        </p:nvSpPr>
        <p:spPr bwMode="auto">
          <a:xfrm>
            <a:off x="7019925" y="50133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1</a:t>
            </a:r>
          </a:p>
        </p:txBody>
      </p:sp>
      <p:sp>
        <p:nvSpPr>
          <p:cNvPr id="335911" name="Text Box 39"/>
          <p:cNvSpPr txBox="1">
            <a:spLocks noChangeArrowheads="1"/>
          </p:cNvSpPr>
          <p:nvPr/>
        </p:nvSpPr>
        <p:spPr bwMode="auto">
          <a:xfrm>
            <a:off x="7019925" y="53736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2</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F6EE95B5-C860-4CFD-8079-3988BFDA4E64}" type="slidenum">
              <a:rPr lang="en-US"/>
              <a:pPr/>
              <a:t>99</a:t>
            </a:fld>
            <a:endParaRPr lang="en-US"/>
          </a:p>
        </p:txBody>
      </p:sp>
      <p:sp>
        <p:nvSpPr>
          <p:cNvPr id="338946" name="Rectangle 2"/>
          <p:cNvSpPr>
            <a:spLocks noGrp="1" noChangeArrowheads="1"/>
          </p:cNvSpPr>
          <p:nvPr>
            <p:ph type="title"/>
          </p:nvPr>
        </p:nvSpPr>
        <p:spPr/>
        <p:txBody>
          <a:bodyPr/>
          <a:lstStyle/>
          <a:p>
            <a:r>
              <a:rPr lang="it-IT" sz="2800"/>
              <a:t>En. potenziale elastica ed en. totale</a:t>
            </a:r>
          </a:p>
        </p:txBody>
      </p:sp>
      <p:sp>
        <p:nvSpPr>
          <p:cNvPr id="338947" name="Rectangle 3"/>
          <p:cNvSpPr>
            <a:spLocks noGrp="1" noChangeArrowheads="1"/>
          </p:cNvSpPr>
          <p:nvPr>
            <p:ph type="body" idx="1"/>
          </p:nvPr>
        </p:nvSpPr>
        <p:spPr>
          <a:xfrm>
            <a:off x="323850" y="1052513"/>
            <a:ext cx="8496300" cy="5184775"/>
          </a:xfrm>
        </p:spPr>
        <p:txBody>
          <a:bodyPr/>
          <a:lstStyle/>
          <a:p>
            <a:r>
              <a:rPr lang="it-IT" sz="2400"/>
              <a:t>en. potenziale della molla, allungamento x</a:t>
            </a:r>
          </a:p>
          <a:p>
            <a:pPr>
              <a:buFontTx/>
              <a:buNone/>
            </a:pPr>
            <a:r>
              <a:rPr lang="it-IT" sz="2400"/>
              <a:t>	W = </a:t>
            </a:r>
            <a:r>
              <a:rPr lang="en-US" sz="2400">
                <a:cs typeface="Arial" pitchFamily="34" charset="0"/>
              </a:rPr>
              <a:t>½kx</a:t>
            </a:r>
            <a:r>
              <a:rPr lang="en-US" sz="2400" baseline="30000">
                <a:cs typeface="Arial" pitchFamily="34" charset="0"/>
              </a:rPr>
              <a:t>2</a:t>
            </a:r>
          </a:p>
          <a:p>
            <a:r>
              <a:rPr lang="en-US" sz="2000">
                <a:cs typeface="Arial" pitchFamily="34" charset="0"/>
              </a:rPr>
              <a:t>a stretto rigore si sarebbe dovuto fare (il risultato è uguale)</a:t>
            </a:r>
          </a:p>
          <a:p>
            <a:pPr>
              <a:buFontTx/>
              <a:buNone/>
            </a:pPr>
            <a:r>
              <a:rPr lang="en-US" sz="2000">
                <a:cs typeface="Arial" pitchFamily="34" charset="0"/>
              </a:rPr>
              <a:t>	</a:t>
            </a:r>
            <a:r>
              <a:rPr lang="en-US" sz="2400">
                <a:latin typeface="Script MT Bold" pitchFamily="66" charset="0"/>
              </a:rPr>
              <a:t>L</a:t>
            </a:r>
            <a:r>
              <a:rPr lang="en-US" sz="2000">
                <a:latin typeface="French Script MT" pitchFamily="66" charset="0"/>
                <a:cs typeface="Arial" pitchFamily="34" charset="0"/>
              </a:rPr>
              <a:t> </a:t>
            </a:r>
            <a:r>
              <a:rPr lang="en-US" sz="2000">
                <a:cs typeface="Arial" pitchFamily="34" charset="0"/>
              </a:rPr>
              <a:t>= ∫</a:t>
            </a:r>
            <a:r>
              <a:rPr lang="en-US" sz="2000" baseline="-25000">
                <a:cs typeface="Arial" pitchFamily="34" charset="0"/>
              </a:rPr>
              <a:t>x1</a:t>
            </a:r>
            <a:r>
              <a:rPr lang="en-US" sz="2000" baseline="30000">
                <a:cs typeface="Arial" pitchFamily="34" charset="0"/>
              </a:rPr>
              <a:t>x2</a:t>
            </a:r>
            <a:r>
              <a:rPr lang="en-US" sz="2000">
                <a:cs typeface="Arial" pitchFamily="34" charset="0"/>
              </a:rPr>
              <a:t>F’dx = – ∫</a:t>
            </a:r>
            <a:r>
              <a:rPr lang="en-US" sz="2000" baseline="-25000">
                <a:cs typeface="Arial" pitchFamily="34" charset="0"/>
              </a:rPr>
              <a:t>x1</a:t>
            </a:r>
            <a:r>
              <a:rPr lang="en-US" sz="2000" baseline="30000">
                <a:cs typeface="Arial" pitchFamily="34" charset="0"/>
              </a:rPr>
              <a:t>x2</a:t>
            </a:r>
            <a:r>
              <a:rPr lang="en-US" sz="2000">
                <a:cs typeface="Arial" pitchFamily="34" charset="0"/>
              </a:rPr>
              <a:t>kxdx = –k ∫</a:t>
            </a:r>
            <a:r>
              <a:rPr lang="en-US" sz="2000" baseline="-25000">
                <a:cs typeface="Arial" pitchFamily="34" charset="0"/>
              </a:rPr>
              <a:t>x1</a:t>
            </a:r>
            <a:r>
              <a:rPr lang="en-US" sz="2000" baseline="30000">
                <a:cs typeface="Arial" pitchFamily="34" charset="0"/>
              </a:rPr>
              <a:t>x2</a:t>
            </a:r>
            <a:r>
              <a:rPr lang="en-US" sz="2000">
                <a:cs typeface="Arial" pitchFamily="34" charset="0"/>
              </a:rPr>
              <a:t> xdx = – k/2 (x</a:t>
            </a:r>
            <a:r>
              <a:rPr lang="en-US" sz="2000" baseline="-25000">
                <a:cs typeface="Arial" pitchFamily="34" charset="0"/>
              </a:rPr>
              <a:t>2</a:t>
            </a:r>
            <a:r>
              <a:rPr lang="en-US" sz="2000" baseline="30000">
                <a:cs typeface="Arial" pitchFamily="34" charset="0"/>
              </a:rPr>
              <a:t>2</a:t>
            </a:r>
            <a:r>
              <a:rPr lang="en-US" sz="2000">
                <a:cs typeface="Arial" pitchFamily="34" charset="0"/>
              </a:rPr>
              <a:t>-x</a:t>
            </a:r>
            <a:r>
              <a:rPr lang="en-US" sz="2000" baseline="-25000">
                <a:cs typeface="Arial" pitchFamily="34" charset="0"/>
              </a:rPr>
              <a:t>1</a:t>
            </a:r>
            <a:r>
              <a:rPr lang="en-US" sz="2000" baseline="30000">
                <a:cs typeface="Arial" pitchFamily="34" charset="0"/>
              </a:rPr>
              <a:t>2</a:t>
            </a:r>
            <a:r>
              <a:rPr lang="en-US" sz="2000">
                <a:cs typeface="Arial" pitchFamily="34" charset="0"/>
              </a:rPr>
              <a:t>) </a:t>
            </a:r>
          </a:p>
          <a:p>
            <a:r>
              <a:rPr lang="en-US" sz="2400">
                <a:cs typeface="Arial" pitchFamily="34" charset="0"/>
              </a:rPr>
              <a:t>lancio un blocco di massa m contro la molla con velocità </a:t>
            </a:r>
            <a:r>
              <a:rPr lang="en-US" sz="2400" b="1">
                <a:cs typeface="Arial" pitchFamily="34" charset="0"/>
              </a:rPr>
              <a:t>v</a:t>
            </a:r>
            <a:r>
              <a:rPr lang="en-US" sz="2400" b="1" baseline="-25000">
                <a:cs typeface="Arial" pitchFamily="34" charset="0"/>
              </a:rPr>
              <a:t>0</a:t>
            </a:r>
            <a:r>
              <a:rPr lang="en-US" sz="2400">
                <a:cs typeface="Arial" pitchFamily="34" charset="0"/>
              </a:rPr>
              <a:t> secondo x: comprimerà la molla fino a  fermarsi – ponendo  x</a:t>
            </a:r>
            <a:r>
              <a:rPr lang="en-US" sz="2400" baseline="-25000">
                <a:cs typeface="Arial" pitchFamily="34" charset="0"/>
              </a:rPr>
              <a:t>1</a:t>
            </a:r>
            <a:r>
              <a:rPr lang="en-US" sz="2400">
                <a:cs typeface="Arial" pitchFamily="34" charset="0"/>
              </a:rPr>
              <a:t> = 0, x</a:t>
            </a:r>
            <a:r>
              <a:rPr lang="en-US" sz="2400" baseline="-25000">
                <a:cs typeface="Arial" pitchFamily="34" charset="0"/>
              </a:rPr>
              <a:t>2</a:t>
            </a:r>
            <a:r>
              <a:rPr lang="en-US" sz="2400">
                <a:cs typeface="Arial" pitchFamily="34" charset="0"/>
              </a:rPr>
              <a:t> = A (v</a:t>
            </a:r>
            <a:r>
              <a:rPr lang="en-US" sz="2400" baseline="-25000">
                <a:cs typeface="Arial" pitchFamily="34" charset="0"/>
              </a:rPr>
              <a:t>1</a:t>
            </a:r>
            <a:r>
              <a:rPr lang="en-US" sz="2400">
                <a:cs typeface="Arial" pitchFamily="34" charset="0"/>
              </a:rPr>
              <a:t> = v</a:t>
            </a:r>
            <a:r>
              <a:rPr lang="en-US" sz="2400" baseline="-25000">
                <a:cs typeface="Arial" pitchFamily="34" charset="0"/>
              </a:rPr>
              <a:t>0</a:t>
            </a:r>
            <a:r>
              <a:rPr lang="en-US" sz="2400">
                <a:cs typeface="Arial" pitchFamily="34" charset="0"/>
              </a:rPr>
              <a:t> = v</a:t>
            </a:r>
            <a:r>
              <a:rPr lang="en-US" sz="2400" baseline="-25000">
                <a:cs typeface="Arial" pitchFamily="34" charset="0"/>
              </a:rPr>
              <a:t>max</a:t>
            </a:r>
            <a:r>
              <a:rPr lang="en-US" sz="2400">
                <a:cs typeface="Arial" pitchFamily="34" charset="0"/>
              </a:rPr>
              <a:t>, v</a:t>
            </a:r>
            <a:r>
              <a:rPr lang="en-US" sz="2400" baseline="-25000">
                <a:cs typeface="Arial" pitchFamily="34" charset="0"/>
              </a:rPr>
              <a:t>2</a:t>
            </a:r>
            <a:r>
              <a:rPr lang="en-US" sz="2400">
                <a:cs typeface="Arial" pitchFamily="34" charset="0"/>
              </a:rPr>
              <a:t> = 0); trascuriamo gli attriti,</a:t>
            </a:r>
          </a:p>
          <a:p>
            <a:pPr>
              <a:buFontTx/>
              <a:buNone/>
            </a:pPr>
            <a:r>
              <a:rPr lang="en-US" sz="2400">
                <a:cs typeface="Arial" pitchFamily="34" charset="0"/>
              </a:rPr>
              <a:t>	</a:t>
            </a:r>
            <a:r>
              <a:rPr lang="en-US" sz="2400" b="1">
                <a:cs typeface="Arial" pitchFamily="34" charset="0"/>
              </a:rPr>
              <a:t>P</a:t>
            </a:r>
            <a:r>
              <a:rPr lang="en-US" sz="2400">
                <a:cs typeface="Arial" pitchFamily="34" charset="0"/>
              </a:rPr>
              <a:t> ed </a:t>
            </a:r>
            <a:r>
              <a:rPr lang="en-US" sz="2400" b="1">
                <a:cs typeface="Arial" pitchFamily="34" charset="0"/>
              </a:rPr>
              <a:t>N</a:t>
            </a:r>
            <a:r>
              <a:rPr lang="en-US" sz="2400">
                <a:cs typeface="Arial" pitchFamily="34" charset="0"/>
              </a:rPr>
              <a:t> non fanno lavoro</a:t>
            </a:r>
          </a:p>
          <a:p>
            <a:pPr>
              <a:buFontTx/>
              <a:buNone/>
            </a:pPr>
            <a:r>
              <a:rPr lang="en-US" sz="2400">
                <a:cs typeface="Arial" pitchFamily="34" charset="0"/>
              </a:rPr>
              <a:t>	</a:t>
            </a:r>
            <a:r>
              <a:rPr lang="en-US" sz="2400">
                <a:solidFill>
                  <a:srgbClr val="FF3300"/>
                </a:solidFill>
                <a:latin typeface="Script MT Bold" pitchFamily="66" charset="0"/>
              </a:rPr>
              <a:t>L</a:t>
            </a:r>
            <a:r>
              <a:rPr lang="en-US" sz="2400">
                <a:solidFill>
                  <a:srgbClr val="FF3300"/>
                </a:solidFill>
                <a:latin typeface="French Script MT" pitchFamily="66" charset="0"/>
                <a:cs typeface="Arial" pitchFamily="34" charset="0"/>
              </a:rPr>
              <a:t> </a:t>
            </a:r>
            <a:r>
              <a:rPr lang="en-US" sz="2400">
                <a:solidFill>
                  <a:srgbClr val="FF3300"/>
                </a:solidFill>
                <a:cs typeface="Arial" pitchFamily="34" charset="0"/>
              </a:rPr>
              <a:t>= –½kA</a:t>
            </a:r>
            <a:r>
              <a:rPr lang="en-US" sz="2400" baseline="30000">
                <a:solidFill>
                  <a:srgbClr val="FF3300"/>
                </a:solidFill>
                <a:cs typeface="Arial" pitchFamily="34" charset="0"/>
              </a:rPr>
              <a:t>2</a:t>
            </a:r>
            <a:r>
              <a:rPr lang="en-US" sz="2400">
                <a:solidFill>
                  <a:srgbClr val="CC3300"/>
                </a:solidFill>
                <a:cs typeface="Arial" pitchFamily="34" charset="0"/>
              </a:rPr>
              <a:t>                 lavoro della f. elastica (molla)</a:t>
            </a:r>
          </a:p>
          <a:p>
            <a:pPr>
              <a:buFontTx/>
              <a:buNone/>
            </a:pPr>
            <a:r>
              <a:rPr lang="en-US" sz="2400">
                <a:cs typeface="Arial" pitchFamily="34" charset="0"/>
              </a:rPr>
              <a:t>	</a:t>
            </a:r>
            <a:r>
              <a:rPr lang="el-GR" sz="2400">
                <a:solidFill>
                  <a:srgbClr val="008000"/>
                </a:solidFill>
                <a:cs typeface="Arial" pitchFamily="34" charset="0"/>
              </a:rPr>
              <a:t>Δ</a:t>
            </a:r>
            <a:r>
              <a:rPr lang="it-IT" sz="2400">
                <a:solidFill>
                  <a:srgbClr val="008000"/>
                </a:solidFill>
                <a:cs typeface="Arial" pitchFamily="34" charset="0"/>
              </a:rPr>
              <a:t>K = 0 </a:t>
            </a:r>
            <a:r>
              <a:rPr lang="en-US" sz="2400">
                <a:solidFill>
                  <a:srgbClr val="008000"/>
                </a:solidFill>
                <a:cs typeface="Arial" pitchFamily="34" charset="0"/>
              </a:rPr>
              <a:t>– ½mv</a:t>
            </a:r>
            <a:r>
              <a:rPr lang="en-US" sz="2400" baseline="-25000">
                <a:solidFill>
                  <a:srgbClr val="008000"/>
                </a:solidFill>
                <a:cs typeface="Arial" pitchFamily="34" charset="0"/>
              </a:rPr>
              <a:t>max</a:t>
            </a:r>
            <a:r>
              <a:rPr lang="en-US" sz="2400" baseline="30000">
                <a:solidFill>
                  <a:srgbClr val="008000"/>
                </a:solidFill>
                <a:cs typeface="Arial" pitchFamily="34" charset="0"/>
              </a:rPr>
              <a:t>2</a:t>
            </a:r>
            <a:r>
              <a:rPr lang="en-US" sz="2400">
                <a:solidFill>
                  <a:srgbClr val="008000"/>
                </a:solidFill>
                <a:cs typeface="Arial" pitchFamily="34" charset="0"/>
              </a:rPr>
              <a:t>     variazione en. cinetica (blocco)</a:t>
            </a:r>
          </a:p>
          <a:p>
            <a:pPr>
              <a:buFontTx/>
              <a:buNone/>
            </a:pPr>
            <a:r>
              <a:rPr lang="en-US" sz="2400">
                <a:solidFill>
                  <a:srgbClr val="008000"/>
                </a:solidFill>
                <a:cs typeface="Arial" pitchFamily="34" charset="0"/>
              </a:rPr>
              <a:t>	</a:t>
            </a:r>
            <a:r>
              <a:rPr lang="en-US" sz="2400">
                <a:solidFill>
                  <a:srgbClr val="CC00FF"/>
                </a:solidFill>
                <a:latin typeface="Script MT Bold" pitchFamily="66" charset="0"/>
              </a:rPr>
              <a:t>L</a:t>
            </a:r>
            <a:r>
              <a:rPr lang="en-US" sz="2400">
                <a:solidFill>
                  <a:srgbClr val="CC00FF"/>
                </a:solidFill>
                <a:latin typeface="French Script MT" pitchFamily="66" charset="0"/>
                <a:cs typeface="Arial" pitchFamily="34" charset="0"/>
              </a:rPr>
              <a:t> </a:t>
            </a:r>
            <a:r>
              <a:rPr lang="en-US" sz="2400">
                <a:solidFill>
                  <a:srgbClr val="CC00FF"/>
                </a:solidFill>
                <a:cs typeface="Arial" pitchFamily="34" charset="0"/>
              </a:rPr>
              <a:t>= </a:t>
            </a:r>
            <a:r>
              <a:rPr lang="el-GR" sz="2400">
                <a:solidFill>
                  <a:srgbClr val="CC00FF"/>
                </a:solidFill>
                <a:cs typeface="Arial" pitchFamily="34" charset="0"/>
              </a:rPr>
              <a:t>Δ</a:t>
            </a:r>
            <a:r>
              <a:rPr lang="it-IT" sz="2400">
                <a:solidFill>
                  <a:srgbClr val="CC00FF"/>
                </a:solidFill>
                <a:cs typeface="Arial" pitchFamily="34" charset="0"/>
              </a:rPr>
              <a:t>K  </a:t>
            </a:r>
            <a:r>
              <a:rPr lang="it-IT" sz="2000">
                <a:solidFill>
                  <a:srgbClr val="CC00FF"/>
                </a:solidFill>
                <a:cs typeface="Arial" pitchFamily="34" charset="0"/>
              </a:rPr>
              <a:t>(teor. dell’en. cinet.)</a:t>
            </a:r>
            <a:r>
              <a:rPr lang="it-IT" sz="2400">
                <a:solidFill>
                  <a:srgbClr val="CC00CC"/>
                </a:solidFill>
                <a:cs typeface="Arial" pitchFamily="34" charset="0"/>
              </a:rPr>
              <a:t>       =&gt; </a:t>
            </a:r>
            <a:r>
              <a:rPr lang="en-US" sz="2400">
                <a:solidFill>
                  <a:srgbClr val="CC00CC"/>
                </a:solidFill>
                <a:cs typeface="Arial" pitchFamily="34" charset="0"/>
              </a:rPr>
              <a:t>      ½kA</a:t>
            </a:r>
            <a:r>
              <a:rPr lang="en-US" sz="2400" baseline="30000">
                <a:solidFill>
                  <a:srgbClr val="CC00CC"/>
                </a:solidFill>
                <a:cs typeface="Arial" pitchFamily="34" charset="0"/>
              </a:rPr>
              <a:t>2 </a:t>
            </a:r>
            <a:r>
              <a:rPr lang="en-US" sz="2400">
                <a:solidFill>
                  <a:srgbClr val="CC00CC"/>
                </a:solidFill>
                <a:cs typeface="Arial" pitchFamily="34" charset="0"/>
              </a:rPr>
              <a:t>= ½mv</a:t>
            </a:r>
            <a:r>
              <a:rPr lang="en-US" sz="2400" baseline="-25000">
                <a:solidFill>
                  <a:srgbClr val="CC00CC"/>
                </a:solidFill>
                <a:cs typeface="Arial" pitchFamily="34" charset="0"/>
              </a:rPr>
              <a:t>max</a:t>
            </a:r>
            <a:r>
              <a:rPr lang="en-US" sz="2400" baseline="30000">
                <a:solidFill>
                  <a:srgbClr val="CC00CC"/>
                </a:solidFill>
                <a:cs typeface="Arial" pitchFamily="34" charset="0"/>
              </a:rPr>
              <a:t>2</a:t>
            </a:r>
            <a:r>
              <a:rPr lang="en-US" sz="2400">
                <a:solidFill>
                  <a:srgbClr val="008000"/>
                </a:solidFill>
                <a:cs typeface="Arial" pitchFamily="34" charset="0"/>
              </a:rPr>
              <a:t> </a:t>
            </a:r>
          </a:p>
          <a:p>
            <a:pPr>
              <a:buFontTx/>
              <a:buNone/>
            </a:pPr>
            <a:r>
              <a:rPr lang="en-US" sz="2400">
                <a:solidFill>
                  <a:srgbClr val="008000"/>
                </a:solidFill>
                <a:cs typeface="Arial" pitchFamily="34" charset="0"/>
              </a:rPr>
              <a:t>	</a:t>
            </a:r>
            <a:r>
              <a:rPr lang="en-US" sz="2400">
                <a:solidFill>
                  <a:srgbClr val="CC00CC"/>
                </a:solidFill>
                <a:cs typeface="Arial" pitchFamily="34" charset="0"/>
              </a:rPr>
              <a:t>si ha un trasferimento di energia dal blocco alla molla</a:t>
            </a:r>
          </a:p>
        </p:txBody>
      </p:sp>
      <p:sp>
        <p:nvSpPr>
          <p:cNvPr id="338949" name="AutoShape 5"/>
          <p:cNvSpPr>
            <a:spLocks noChangeArrowheads="1"/>
          </p:cNvSpPr>
          <p:nvPr/>
        </p:nvSpPr>
        <p:spPr bwMode="auto">
          <a:xfrm>
            <a:off x="4572000" y="5300663"/>
            <a:ext cx="503238"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bo">
  <a:themeElements>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b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unibo</Template>
  <TotalTime>34938</TotalTime>
  <Words>8182</Words>
  <Application>Microsoft Office PowerPoint</Application>
  <PresentationFormat>On-screen Show (4:3)</PresentationFormat>
  <Paragraphs>1656</Paragraphs>
  <Slides>110</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3" baseType="lpstr">
      <vt:lpstr>unibo</vt:lpstr>
      <vt:lpstr>Equation</vt:lpstr>
      <vt:lpstr>Chart</vt:lpstr>
      <vt:lpstr>Meccanica </vt:lpstr>
      <vt:lpstr>Preliminari: spazio &amp; tempo</vt:lpstr>
      <vt:lpstr>Tempo (2)</vt:lpstr>
      <vt:lpstr>Punto materiale (P)</vt:lpstr>
      <vt:lpstr>Meccanica 1a parte </vt:lpstr>
      <vt:lpstr>Sistemi di riferimento, eq. oraria</vt:lpstr>
      <vt:lpstr>Moto in 1 dimensione</vt:lpstr>
      <vt:lpstr>Velocità</vt:lpstr>
      <vt:lpstr>Velocità (2)</vt:lpstr>
      <vt:lpstr>Velocità (3)</vt:lpstr>
      <vt:lpstr>Significato geometrico di vm e di v istantanea</vt:lpstr>
      <vt:lpstr>Significato geometrico di vm e di v istantanea (2)</vt:lpstr>
      <vt:lpstr>Accelerazione media e istantanea</vt:lpstr>
      <vt:lpstr>Moto uniforme e uniformemente accelerato</vt:lpstr>
      <vt:lpstr>Moto uniformemente accelerato (2) (*)</vt:lpstr>
      <vt:lpstr>Moto uniformemente accelerato (3)</vt:lpstr>
      <vt:lpstr>Moto uniformemente accelerato (4)</vt:lpstr>
      <vt:lpstr>Moti in una dimensione</vt:lpstr>
      <vt:lpstr>Una relazione importante per il moto unif. acc. </vt:lpstr>
      <vt:lpstr>Derivazione e integrazione</vt:lpstr>
      <vt:lpstr>Qualche semplice regola</vt:lpstr>
      <vt:lpstr>L’interpretazione geometrica dell’integrazione.</vt:lpstr>
      <vt:lpstr>Sommario cinematica ad 1 dimensione</vt:lpstr>
      <vt:lpstr>Moto in 2 (3) dimensioni</vt:lpstr>
      <vt:lpstr>Velocità nel piano</vt:lpstr>
      <vt:lpstr>Accelerazione nel piano</vt:lpstr>
      <vt:lpstr>Moti piani - composizione dei movimenti</vt:lpstr>
      <vt:lpstr>Moto circolare uniforme</vt:lpstr>
      <vt:lpstr>Moto circolare uniforme (2)</vt:lpstr>
      <vt:lpstr>Moto circolare uniforme (3)</vt:lpstr>
      <vt:lpstr>Accelerazione centripeta</vt:lpstr>
      <vt:lpstr>L’accelerazione nel moto circolare uniforme (*)</vt:lpstr>
      <vt:lpstr>Funzioni elementari periodiche(*)</vt:lpstr>
      <vt:lpstr>Funzioni elementari periodiche (2)(*)</vt:lpstr>
      <vt:lpstr>Meccanica 2a parte</vt:lpstr>
      <vt:lpstr>Enunciati dei 3 principi della dinamica, p.m. (Newton)</vt:lpstr>
      <vt:lpstr>Cause del moto: le forze</vt:lpstr>
      <vt:lpstr>Forze: effetto dinamico ed effetto statico</vt:lpstr>
      <vt:lpstr>Dinamometro (molla) e misura statica delle forze</vt:lpstr>
      <vt:lpstr>Massa e II principio della dinamica</vt:lpstr>
      <vt:lpstr>II principio, dimensioni e unità della forza</vt:lpstr>
      <vt:lpstr>Forza e massa, def. dinamica (1)(*)</vt:lpstr>
      <vt:lpstr>Forza e massa, def. dinamica (2)(*)</vt:lpstr>
      <vt:lpstr> q.d.m. e II principio</vt:lpstr>
      <vt:lpstr>Forza peso</vt:lpstr>
      <vt:lpstr>g e scelta del sistema di riferimento (*)</vt:lpstr>
      <vt:lpstr>variabilità di g (*)</vt:lpstr>
      <vt:lpstr>PowerPoint Presentation</vt:lpstr>
      <vt:lpstr>PowerPoint Presentation</vt:lpstr>
      <vt:lpstr>Gravitazione universale: applicazioni</vt:lpstr>
      <vt:lpstr> </vt:lpstr>
      <vt:lpstr>Peso ed equazione di moto</vt:lpstr>
      <vt:lpstr>III principio e forze di contatto (*)</vt:lpstr>
      <vt:lpstr>III principio e forze di contatto (2) (*)</vt:lpstr>
      <vt:lpstr>III principio e forze di contatto (3)</vt:lpstr>
      <vt:lpstr>III principio e forze di contatto (4)</vt:lpstr>
      <vt:lpstr>III principio e forze di contatto (5)</vt:lpstr>
      <vt:lpstr>III principio e sistemi propulsori(*)</vt:lpstr>
      <vt:lpstr>III principio e moti curvilinei(**)</vt:lpstr>
      <vt:lpstr>Peso e peso apparente(*)</vt:lpstr>
      <vt:lpstr>Peso e peso apparente (2)(*)</vt:lpstr>
      <vt:lpstr>Sistemi isolati e conservazione q.d.m.</vt:lpstr>
      <vt:lpstr>Conservazione q.d.m. (2)</vt:lpstr>
      <vt:lpstr>Forza d’attrito, leggi dell’attrito statico</vt:lpstr>
      <vt:lpstr>Attrito (2)</vt:lpstr>
      <vt:lpstr>Misura del coefficiente d’attrito</vt:lpstr>
      <vt:lpstr>Misura del coefficiente d’attrito (2)</vt:lpstr>
      <vt:lpstr>Eq. di moto in presenza di attrito</vt:lpstr>
      <vt:lpstr>Corpo rigido</vt:lpstr>
      <vt:lpstr>Corpo rigido: risultante di forze parallele</vt:lpstr>
      <vt:lpstr>Risultante di forze parallele (2), baricentro</vt:lpstr>
      <vt:lpstr>Momento di una forza rispetto a un punto</vt:lpstr>
      <vt:lpstr>Coppia di forze</vt:lpstr>
      <vt:lpstr>Condizioni generali di equilibrio di un corpo rigido</vt:lpstr>
      <vt:lpstr>Condizioni di equilibrio (2), esempio</vt:lpstr>
      <vt:lpstr>Centro di gravità o baricentro</vt:lpstr>
      <vt:lpstr>Es. di calcolo del baricentro</vt:lpstr>
      <vt:lpstr>Tipi di equilibrio (asse fisso)</vt:lpstr>
      <vt:lpstr>Tipi di equilibrio (2)</vt:lpstr>
      <vt:lpstr>Leve</vt:lpstr>
      <vt:lpstr>Moto in generale</vt:lpstr>
      <vt:lpstr>Momento angolare e momento d’inerzia</vt:lpstr>
      <vt:lpstr>Momento angolare e momento d’inerzia (2)</vt:lpstr>
      <vt:lpstr>Rotazioni: p.m. rispetto ad asse fisso  (moto circolare generico)</vt:lpstr>
      <vt:lpstr>II principio per i corpi in rotazione</vt:lpstr>
      <vt:lpstr>cons. momento angolare (es.)</vt:lpstr>
      <vt:lpstr>Lavoro di una forza</vt:lpstr>
      <vt:lpstr>Lavoro (2)</vt:lpstr>
      <vt:lpstr>Lavoro di una forza variabile</vt:lpstr>
      <vt:lpstr>Lavoro di Fris e energia cinetica</vt:lpstr>
      <vt:lpstr>Energia </vt:lpstr>
      <vt:lpstr>Forze conservative</vt:lpstr>
      <vt:lpstr>Forze conservative (2)</vt:lpstr>
      <vt:lpstr>Forze conservative (3)</vt:lpstr>
      <vt:lpstr>Energia potenziale</vt:lpstr>
      <vt:lpstr>Conservazione dell’energia meccanica</vt:lpstr>
      <vt:lpstr>Conservazione dell’energia meccanica (2)</vt:lpstr>
      <vt:lpstr>Lavoro della forza elastica</vt:lpstr>
      <vt:lpstr>En. potenziale elastica ed en. totale</vt:lpstr>
      <vt:lpstr>En. totale sistema massa più molla</vt:lpstr>
      <vt:lpstr>Lavoro delle forze non conservative</vt:lpstr>
      <vt:lpstr>Caveat</vt:lpstr>
      <vt:lpstr>Meccanica 3a parte </vt:lpstr>
      <vt:lpstr>Trazione e compressione</vt:lpstr>
      <vt:lpstr>Sforzo di taglio e di volume</vt:lpstr>
      <vt:lpstr>Legge di Hooke</vt:lpstr>
      <vt:lpstr>Legge di Hooke (2)</vt:lpstr>
      <vt:lpstr>Applicazione della legge di Hooke</vt:lpstr>
      <vt:lpstr>Applicazione delle leggi dell’elasticità</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Meccanica</dc:title>
  <dc:creator>fln</dc:creator>
  <cp:lastModifiedBy>francesco</cp:lastModifiedBy>
  <cp:revision>143</cp:revision>
  <dcterms:created xsi:type="dcterms:W3CDTF">2007-03-05T17:59:17Z</dcterms:created>
  <dcterms:modified xsi:type="dcterms:W3CDTF">2011-04-03T20:24:54Z</dcterms:modified>
</cp:coreProperties>
</file>