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5"/>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512" r:id="rId15"/>
    <p:sldId id="373" r:id="rId16"/>
    <p:sldId id="374" r:id="rId17"/>
    <p:sldId id="375" r:id="rId18"/>
    <p:sldId id="376" r:id="rId19"/>
    <p:sldId id="377" r:id="rId20"/>
    <p:sldId id="378" r:id="rId21"/>
    <p:sldId id="379" r:id="rId22"/>
    <p:sldId id="380" r:id="rId23"/>
    <p:sldId id="381" r:id="rId24"/>
    <p:sldId id="403" r:id="rId25"/>
    <p:sldId id="384" r:id="rId26"/>
    <p:sldId id="493" r:id="rId27"/>
    <p:sldId id="494" r:id="rId28"/>
    <p:sldId id="504" r:id="rId29"/>
    <p:sldId id="495" r:id="rId30"/>
    <p:sldId id="397" r:id="rId31"/>
    <p:sldId id="398" r:id="rId32"/>
    <p:sldId id="399" r:id="rId33"/>
    <p:sldId id="500" r:id="rId34"/>
    <p:sldId id="401" r:id="rId35"/>
    <p:sldId id="402" r:id="rId36"/>
    <p:sldId id="405" r:id="rId37"/>
    <p:sldId id="501" r:id="rId38"/>
    <p:sldId id="502" r:id="rId39"/>
    <p:sldId id="428" r:id="rId40"/>
    <p:sldId id="427" r:id="rId41"/>
    <p:sldId id="429" r:id="rId42"/>
    <p:sldId id="496" r:id="rId43"/>
    <p:sldId id="436" r:id="rId44"/>
    <p:sldId id="437" r:id="rId45"/>
    <p:sldId id="503" r:id="rId46"/>
    <p:sldId id="412" r:id="rId47"/>
    <p:sldId id="414" r:id="rId48"/>
    <p:sldId id="413" r:id="rId49"/>
    <p:sldId id="499" r:id="rId50"/>
    <p:sldId id="433" r:id="rId51"/>
    <p:sldId id="434" r:id="rId52"/>
    <p:sldId id="505" r:id="rId53"/>
    <p:sldId id="497" r:id="rId54"/>
    <p:sldId id="513" r:id="rId55"/>
    <p:sldId id="420" r:id="rId56"/>
    <p:sldId id="421" r:id="rId57"/>
    <p:sldId id="422" r:id="rId58"/>
    <p:sldId id="423" r:id="rId59"/>
    <p:sldId id="424" r:id="rId60"/>
    <p:sldId id="435" r:id="rId61"/>
    <p:sldId id="438" r:id="rId62"/>
    <p:sldId id="457" r:id="rId63"/>
    <p:sldId id="458" r:id="rId64"/>
    <p:sldId id="439" r:id="rId65"/>
    <p:sldId id="440" r:id="rId66"/>
    <p:sldId id="441" r:id="rId67"/>
    <p:sldId id="442" r:id="rId68"/>
    <p:sldId id="443" r:id="rId69"/>
    <p:sldId id="444" r:id="rId70"/>
    <p:sldId id="506" r:id="rId71"/>
    <p:sldId id="448" r:id="rId72"/>
    <p:sldId id="459" r:id="rId73"/>
    <p:sldId id="460" r:id="rId74"/>
    <p:sldId id="449" r:id="rId75"/>
    <p:sldId id="450" r:id="rId76"/>
    <p:sldId id="451" r:id="rId77"/>
    <p:sldId id="446" r:id="rId78"/>
    <p:sldId id="453" r:id="rId79"/>
    <p:sldId id="454" r:id="rId80"/>
    <p:sldId id="455" r:id="rId81"/>
    <p:sldId id="456" r:id="rId82"/>
    <p:sldId id="452" r:id="rId83"/>
    <p:sldId id="507" r:id="rId84"/>
    <p:sldId id="461" r:id="rId85"/>
    <p:sldId id="463" r:id="rId86"/>
    <p:sldId id="508" r:id="rId87"/>
    <p:sldId id="464" r:id="rId88"/>
    <p:sldId id="498" r:id="rId89"/>
    <p:sldId id="465" r:id="rId90"/>
    <p:sldId id="466" r:id="rId91"/>
    <p:sldId id="469" r:id="rId92"/>
    <p:sldId id="470" r:id="rId93"/>
    <p:sldId id="471" r:id="rId94"/>
    <p:sldId id="473" r:id="rId95"/>
    <p:sldId id="474" r:id="rId96"/>
    <p:sldId id="479" r:id="rId97"/>
    <p:sldId id="475" r:id="rId98"/>
    <p:sldId id="476" r:id="rId99"/>
    <p:sldId id="480" r:id="rId100"/>
    <p:sldId id="478" r:id="rId101"/>
    <p:sldId id="481" r:id="rId102"/>
    <p:sldId id="483" r:id="rId103"/>
    <p:sldId id="509" r:id="rId104"/>
    <p:sldId id="514" r:id="rId105"/>
    <p:sldId id="484" r:id="rId106"/>
    <p:sldId id="485" r:id="rId107"/>
    <p:sldId id="486" r:id="rId108"/>
    <p:sldId id="482" r:id="rId109"/>
    <p:sldId id="487" r:id="rId110"/>
    <p:sldId id="488" r:id="rId111"/>
    <p:sldId id="489" r:id="rId112"/>
    <p:sldId id="490" r:id="rId113"/>
    <p:sldId id="491" r:id="rId114"/>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CC00FF"/>
    <a:srgbClr val="CC3300"/>
    <a:srgbClr val="F6C0A8"/>
    <a:srgbClr val="FF3300"/>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78967" autoAdjust="0"/>
  </p:normalViewPr>
  <p:slideViewPr>
    <p:cSldViewPr>
      <p:cViewPr>
        <p:scale>
          <a:sx n="66" d="100"/>
          <a:sy n="66"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B8D5D5C-6FB9-49D5-93CB-64E11D05BAF4}" type="slidenum">
              <a:rPr lang="en-US"/>
              <a:pPr/>
              <a:t>‹#›</a:t>
            </a:fld>
            <a:endParaRPr lang="en-US"/>
          </a:p>
        </p:txBody>
      </p:sp>
    </p:spTree>
    <p:extLst>
      <p:ext uri="{BB962C8B-B14F-4D97-AF65-F5344CB8AC3E}">
        <p14:creationId xmlns:p14="http://schemas.microsoft.com/office/powerpoint/2010/main" val="72340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 TargetMode="External"/><Relationship Id="rId4" Type="http://schemas.openxmlformats.org/officeDocument/2006/relationships/hyperlink" Target="http://en.wikipedia.org/wiki/Illinoi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a:t>
            </a:fld>
            <a:endParaRPr lang="en-US"/>
          </a:p>
        </p:txBody>
      </p:sp>
    </p:spTree>
    <p:extLst>
      <p:ext uri="{BB962C8B-B14F-4D97-AF65-F5344CB8AC3E}">
        <p14:creationId xmlns:p14="http://schemas.microsoft.com/office/powerpoint/2010/main" val="155548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A9CB2-AAF9-4136-B416-7BA59D03165D}" type="slidenum">
              <a:rPr lang="en-US"/>
              <a:pPr/>
              <a:t>18</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verticale </a:t>
            </a:r>
            <a:r>
              <a:rPr lang="it-IT" dirty="0" smtClean="0"/>
              <a:t>era 5°30‘ (fino ai lavori del 1990-2001, dopo le riparazioni l’inclinazione è 3.99°)  </a:t>
            </a:r>
            <a:r>
              <a:rPr lang="it-IT" dirty="0"/>
              <a:t>– è alta </a:t>
            </a:r>
            <a:r>
              <a:rPr lang="it-IT" dirty="0" smtClean="0"/>
              <a:t>55.86 </a:t>
            </a:r>
            <a:r>
              <a:rPr lang="it-IT" dirty="0"/>
              <a:t>m e ha una massa di 14453 tonnellate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19</a:t>
            </a:fld>
            <a:endParaRPr lang="en-US"/>
          </a:p>
        </p:txBody>
      </p:sp>
    </p:spTree>
    <p:extLst>
      <p:ext uri="{BB962C8B-B14F-4D97-AF65-F5344CB8AC3E}">
        <p14:creationId xmlns:p14="http://schemas.microsoft.com/office/powerpoint/2010/main" val="398697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v</a:t>
            </a:r>
            <a:r>
              <a:rPr lang="it-IT" baseline="-25000" dirty="0" smtClean="0"/>
              <a:t>i</a:t>
            </a:r>
            <a:r>
              <a:rPr lang="it-IT" dirty="0" smtClean="0"/>
              <a:t> = v</a:t>
            </a:r>
            <a:r>
              <a:rPr lang="it-IT" baseline="-25000" dirty="0" smtClean="0"/>
              <a:t>0</a:t>
            </a:r>
            <a:r>
              <a:rPr lang="it-IT" dirty="0" smtClean="0"/>
              <a:t> +a</a:t>
            </a:r>
            <a:r>
              <a:rPr lang="it-IT" baseline="-25000" dirty="0" smtClean="0"/>
              <a:t>0</a:t>
            </a:r>
            <a:r>
              <a:rPr lang="it-IT" dirty="0" smtClean="0"/>
              <a:t>t</a:t>
            </a:r>
            <a:r>
              <a:rPr lang="it-IT" baseline="-25000" dirty="0" smtClean="0"/>
              <a:t>i </a:t>
            </a:r>
            <a:r>
              <a:rPr lang="it-IT" dirty="0" smtClean="0"/>
              <a:t>    Area = ½(v</a:t>
            </a:r>
            <a:r>
              <a:rPr lang="it-IT" baseline="-25000" dirty="0" smtClean="0"/>
              <a:t>1</a:t>
            </a:r>
            <a:r>
              <a:rPr lang="it-IT" dirty="0" smtClean="0"/>
              <a:t>+v</a:t>
            </a:r>
            <a:r>
              <a:rPr lang="it-IT" baseline="-25000" dirty="0" smtClean="0"/>
              <a:t>2</a:t>
            </a:r>
            <a:r>
              <a:rPr lang="it-IT" dirty="0" smtClean="0"/>
              <a:t>)(t</a:t>
            </a:r>
            <a:r>
              <a:rPr lang="it-IT" baseline="-25000" dirty="0" smtClean="0"/>
              <a:t>2</a:t>
            </a:r>
            <a:r>
              <a:rPr lang="it-IT" dirty="0" smtClean="0"/>
              <a:t>-t</a:t>
            </a:r>
            <a:r>
              <a:rPr lang="it-IT" baseline="-25000" dirty="0" smtClean="0"/>
              <a:t>1</a:t>
            </a:r>
            <a:r>
              <a:rPr lang="it-IT" dirty="0" smtClean="0"/>
              <a:t>) = v0(t2-t1) + ½a0(t1+t2)(t2-t1)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23</a:t>
            </a:fld>
            <a:endParaRPr lang="en-US"/>
          </a:p>
        </p:txBody>
      </p:sp>
    </p:spTree>
    <p:extLst>
      <p:ext uri="{BB962C8B-B14F-4D97-AF65-F5344CB8AC3E}">
        <p14:creationId xmlns:p14="http://schemas.microsoft.com/office/powerpoint/2010/main" val="2960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D284-22BE-4F70-8A01-5B0C42207C8B}" type="slidenum">
              <a:rPr lang="en-US"/>
              <a:pPr/>
              <a:t>29</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dirty="0"/>
              <a:t>Per cercare distrazione da un noioso convegno di matematica, Darren </a:t>
            </a:r>
            <a:r>
              <a:rPr lang="it-IT" dirty="0" err="1"/>
              <a:t>Crowdy</a:t>
            </a:r>
            <a:r>
              <a:rPr lang="it-IT" dirty="0"/>
              <a:t> dell’Imperial College di Londra si è messo a fare due calcoli per conto suo e ha risolto un’equazione – di </a:t>
            </a:r>
            <a:r>
              <a:rPr lang="it-IT" dirty="0" err="1"/>
              <a:t>Schwarz-Christoffel</a:t>
            </a:r>
            <a:r>
              <a:rPr lang="it-IT" dirty="0"/>
              <a:t> – incompleta dal 1860. La noia vince l’equazione.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1" dirty="0" smtClean="0"/>
              <a:t>a</a:t>
            </a:r>
            <a:r>
              <a:rPr lang="en-US" dirty="0" smtClean="0"/>
              <a:t> = </a:t>
            </a:r>
            <a:r>
              <a:rPr lang="el-GR" b="1" dirty="0" smtClean="0">
                <a:latin typeface="Arial"/>
                <a:cs typeface="Arial"/>
              </a:rPr>
              <a:t>ω</a:t>
            </a:r>
            <a:r>
              <a:rPr lang="el-GR" dirty="0" smtClean="0">
                <a:latin typeface="Arial"/>
                <a:cs typeface="Arial"/>
              </a:rPr>
              <a:t>Λ</a:t>
            </a:r>
            <a:r>
              <a:rPr lang="en-US" b="1" dirty="0" smtClean="0">
                <a:latin typeface="Arial"/>
                <a:cs typeface="Arial"/>
              </a:rPr>
              <a:t>v = </a:t>
            </a:r>
            <a:r>
              <a:rPr lang="el-GR" b="1" dirty="0" smtClean="0">
                <a:latin typeface="Arial"/>
                <a:cs typeface="Arial"/>
              </a:rPr>
              <a:t>ω</a:t>
            </a:r>
            <a:r>
              <a:rPr lang="el-GR" dirty="0" smtClean="0">
                <a:latin typeface="Arial"/>
                <a:cs typeface="Arial"/>
              </a:rPr>
              <a:t>Λ</a:t>
            </a:r>
            <a:r>
              <a:rPr lang="it-IT" dirty="0" smtClean="0">
                <a:latin typeface="Arial"/>
                <a:cs typeface="Arial"/>
              </a:rPr>
              <a:t>(</a:t>
            </a:r>
            <a:r>
              <a:rPr lang="el-GR" b="1" dirty="0" smtClean="0">
                <a:latin typeface="Arial"/>
                <a:cs typeface="Arial"/>
              </a:rPr>
              <a:t>ω</a:t>
            </a:r>
            <a:r>
              <a:rPr lang="el-GR" dirty="0" smtClean="0">
                <a:latin typeface="Arial"/>
                <a:cs typeface="Arial"/>
              </a:rPr>
              <a:t>Λ</a:t>
            </a:r>
            <a:r>
              <a:rPr lang="it-IT" b="1" dirty="0" smtClean="0">
                <a:latin typeface="Arial"/>
                <a:cs typeface="Arial"/>
              </a:rPr>
              <a:t>r)</a:t>
            </a:r>
            <a:endParaRPr lang="en-GB" b="1"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32</a:t>
            </a:fld>
            <a:endParaRPr lang="en-US"/>
          </a:p>
        </p:txBody>
      </p:sp>
    </p:spTree>
    <p:extLst>
      <p:ext uri="{BB962C8B-B14F-4D97-AF65-F5344CB8AC3E}">
        <p14:creationId xmlns:p14="http://schemas.microsoft.com/office/powerpoint/2010/main" val="56204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4D9D-2138-47F3-9993-17FEB753AD4A}" type="slidenum">
              <a:rPr lang="en-US"/>
              <a:pPr/>
              <a:t>37</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dirty="0"/>
              <a:t>‘Se io ho veduto più lontano [rispetto ad altri], è </a:t>
            </a:r>
            <a:r>
              <a:rPr lang="it-IT" dirty="0" err="1"/>
              <a:t>perchè</a:t>
            </a:r>
            <a:r>
              <a:rPr lang="it-IT" dirty="0"/>
              <a:t> sono salito sulle spalle di giganti’ – da una lettera di Isaac Newton a Robert </a:t>
            </a:r>
            <a:r>
              <a:rPr lang="it-IT" dirty="0" err="1"/>
              <a:t>Hooke</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il</a:t>
            </a:r>
            <a:r>
              <a:rPr lang="en-US" dirty="0" smtClean="0"/>
              <a:t> </a:t>
            </a:r>
            <a:r>
              <a:rPr lang="en-US" dirty="0" err="1" smtClean="0"/>
              <a:t>teorema</a:t>
            </a:r>
            <a:r>
              <a:rPr lang="en-US" dirty="0" smtClean="0"/>
              <a:t> </a:t>
            </a:r>
            <a:r>
              <a:rPr lang="en-US" dirty="0" err="1" smtClean="0"/>
              <a:t>dell’impulso</a:t>
            </a:r>
            <a:r>
              <a:rPr lang="en-US" dirty="0" smtClean="0"/>
              <a:t> e` utile </a:t>
            </a:r>
            <a:r>
              <a:rPr lang="en-US" dirty="0" err="1" smtClean="0"/>
              <a:t>quando</a:t>
            </a:r>
            <a:r>
              <a:rPr lang="en-US" dirty="0" smtClean="0"/>
              <a:t> </a:t>
            </a:r>
            <a:r>
              <a:rPr lang="en-US" dirty="0" err="1" smtClean="0"/>
              <a:t>si</a:t>
            </a:r>
            <a:r>
              <a:rPr lang="en-US" dirty="0" smtClean="0"/>
              <a:t> </a:t>
            </a:r>
            <a:r>
              <a:rPr lang="en-US" dirty="0" err="1" smtClean="0"/>
              <a:t>considerano</a:t>
            </a:r>
            <a:r>
              <a:rPr lang="en-US" dirty="0" smtClean="0"/>
              <a:t> F/=0 solo per Delta-t piccolo (ad </a:t>
            </a:r>
            <a:r>
              <a:rPr lang="en-US" dirty="0" err="1" smtClean="0"/>
              <a:t>es</a:t>
            </a:r>
            <a:r>
              <a:rPr lang="en-US" dirty="0" smtClean="0"/>
              <a:t>. </a:t>
            </a:r>
            <a:r>
              <a:rPr lang="en-US" dirty="0" err="1" smtClean="0"/>
              <a:t>urti</a:t>
            </a:r>
            <a:r>
              <a:rPr lang="en-US" dirty="0" smtClean="0"/>
              <a:t>)</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45</a:t>
            </a:fld>
            <a:endParaRPr lang="en-US"/>
          </a:p>
        </p:txBody>
      </p:sp>
    </p:spTree>
    <p:extLst>
      <p:ext uri="{BB962C8B-B14F-4D97-AF65-F5344CB8AC3E}">
        <p14:creationId xmlns:p14="http://schemas.microsoft.com/office/powerpoint/2010/main" val="4209392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tutti gli oggetti (nel vuoto, altrimenti ad es. le palline da ping pong in H2O schizzano verso l’alto) cadono verso il basso</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47</a:t>
            </a:fld>
            <a:endParaRPr lang="en-US"/>
          </a:p>
        </p:txBody>
      </p:sp>
    </p:spTree>
    <p:extLst>
      <p:ext uri="{BB962C8B-B14F-4D97-AF65-F5344CB8AC3E}">
        <p14:creationId xmlns:p14="http://schemas.microsoft.com/office/powerpoint/2010/main" val="217953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z="1200" b="0" i="0" kern="1200" dirty="0" smtClean="0">
                <a:solidFill>
                  <a:schemeClr val="tx1"/>
                </a:solidFill>
                <a:effectLst/>
                <a:latin typeface="Arial" pitchFamily="34" charset="0"/>
                <a:ea typeface="+mn-ea"/>
                <a:cs typeface="+mn-cs"/>
              </a:rPr>
              <a:t> 6.6738 ± 0.0008</a:t>
            </a:r>
            <a:r>
              <a:rPr lang="it-IT" sz="1200" b="0" i="0" kern="1200" baseline="0" dirty="0" smtClean="0">
                <a:solidFill>
                  <a:schemeClr val="tx1"/>
                </a:solidFill>
                <a:effectLst/>
                <a:latin typeface="Arial" pitchFamily="34" charset="0"/>
                <a:ea typeface="+mn-ea"/>
                <a:cs typeface="+mn-cs"/>
              </a:rPr>
              <a:t> </a:t>
            </a:r>
            <a:r>
              <a:rPr lang="it-IT" sz="1200" b="0" i="0" kern="1200" dirty="0" smtClean="0">
                <a:solidFill>
                  <a:schemeClr val="tx1"/>
                </a:solidFill>
                <a:effectLst/>
                <a:latin typeface="Arial" pitchFamily="34" charset="0"/>
                <a:ea typeface="+mn-ea"/>
                <a:cs typeface="+mn-cs"/>
              </a:rPr>
              <a:t>× 10</a:t>
            </a:r>
            <a:r>
              <a:rPr lang="it-IT" sz="1200" b="0" i="0" kern="1200" baseline="30000" dirty="0" smtClean="0">
                <a:solidFill>
                  <a:schemeClr val="tx1"/>
                </a:solidFill>
                <a:effectLst/>
                <a:latin typeface="Arial" pitchFamily="34" charset="0"/>
                <a:ea typeface="+mn-ea"/>
                <a:cs typeface="+mn-cs"/>
              </a:rPr>
              <a:t>−11</a:t>
            </a:r>
            <a:r>
              <a:rPr lang="it-IT" sz="1200" b="0" i="0" kern="1200" dirty="0" smtClean="0">
                <a:solidFill>
                  <a:schemeClr val="tx1"/>
                </a:solidFill>
                <a:effectLst/>
                <a:latin typeface="Arial" pitchFamily="34" charset="0"/>
                <a:ea typeface="+mn-ea"/>
                <a:cs typeface="+mn-cs"/>
              </a:rPr>
              <a:t> m</a:t>
            </a:r>
            <a:r>
              <a:rPr lang="it-IT" sz="1200" b="0" i="0" kern="1200" baseline="30000" dirty="0" smtClean="0">
                <a:solidFill>
                  <a:schemeClr val="tx1"/>
                </a:solidFill>
                <a:effectLst/>
                <a:latin typeface="Arial" pitchFamily="34" charset="0"/>
                <a:ea typeface="+mn-ea"/>
                <a:cs typeface="+mn-cs"/>
              </a:rPr>
              <a:t>3</a:t>
            </a:r>
            <a:r>
              <a:rPr lang="it-IT" sz="1200" b="0" i="0" kern="1200" dirty="0" smtClean="0">
                <a:solidFill>
                  <a:schemeClr val="tx1"/>
                </a:solidFill>
                <a:effectLst/>
                <a:latin typeface="Arial" pitchFamily="34" charset="0"/>
                <a:ea typeface="+mn-ea"/>
                <a:cs typeface="+mn-cs"/>
              </a:rPr>
              <a:t> kg</a:t>
            </a:r>
            <a:r>
              <a:rPr lang="it-IT" sz="1200" b="0" i="0" kern="1200" baseline="30000" dirty="0" smtClean="0">
                <a:solidFill>
                  <a:schemeClr val="tx1"/>
                </a:solidFill>
                <a:effectLst/>
                <a:latin typeface="Arial" pitchFamily="34" charset="0"/>
                <a:ea typeface="+mn-ea"/>
                <a:cs typeface="+mn-cs"/>
              </a:rPr>
              <a:t>−1</a:t>
            </a:r>
            <a:r>
              <a:rPr lang="it-IT" sz="1200" b="0" i="0" kern="1200" dirty="0" smtClean="0">
                <a:solidFill>
                  <a:schemeClr val="tx1"/>
                </a:solidFill>
                <a:effectLst/>
                <a:latin typeface="Arial" pitchFamily="34" charset="0"/>
                <a:ea typeface="+mn-ea"/>
                <a:cs typeface="+mn-cs"/>
              </a:rPr>
              <a:t> s</a:t>
            </a:r>
            <a:r>
              <a:rPr lang="it-IT" sz="1200" b="0" i="0" kern="1200" baseline="30000" dirty="0" smtClean="0">
                <a:solidFill>
                  <a:schemeClr val="tx1"/>
                </a:solidFill>
                <a:effectLst/>
                <a:latin typeface="Arial" pitchFamily="34" charset="0"/>
                <a:ea typeface="+mn-ea"/>
                <a:cs typeface="+mn-cs"/>
              </a:rPr>
              <a:t>−2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50</a:t>
            </a:fld>
            <a:endParaRPr lang="en-US"/>
          </a:p>
        </p:txBody>
      </p:sp>
    </p:spTree>
    <p:extLst>
      <p:ext uri="{BB962C8B-B14F-4D97-AF65-F5344CB8AC3E}">
        <p14:creationId xmlns:p14="http://schemas.microsoft.com/office/powerpoint/2010/main" val="54480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Arthur G. Clarke was a science fiction author</a:t>
            </a:r>
          </a:p>
          <a:p>
            <a:r>
              <a:rPr lang="en-GB" dirty="0" smtClean="0"/>
              <a:t>in fact the calculation should be done using the sidereal day </a:t>
            </a:r>
            <a:r>
              <a:rPr lang="it-IT" sz="1200" b="0" i="0" kern="1200" dirty="0" smtClean="0">
                <a:solidFill>
                  <a:schemeClr val="tx1"/>
                </a:solidFill>
                <a:effectLst/>
                <a:latin typeface="Arial" pitchFamily="34" charset="0"/>
                <a:ea typeface="+mn-ea"/>
                <a:cs typeface="+mn-cs"/>
              </a:rPr>
              <a:t> 86,164.09054 s ≈ 365/366*86400 = 86163.9344 s which takes account of the rotation of the Earth around its axis (forget the revolution around the sun) </a:t>
            </a:r>
          </a:p>
          <a:p>
            <a:r>
              <a:rPr lang="it-IT" sz="1200" b="0" i="0" kern="1200" dirty="0" smtClean="0">
                <a:solidFill>
                  <a:schemeClr val="tx1"/>
                </a:solidFill>
                <a:effectLst/>
                <a:latin typeface="Arial" pitchFamily="34" charset="0"/>
                <a:ea typeface="+mn-ea"/>
                <a:cs typeface="+mn-cs"/>
              </a:rPr>
              <a:t>the</a:t>
            </a:r>
            <a:r>
              <a:rPr lang="it-IT" sz="1200" b="0" i="0" kern="1200" baseline="0" dirty="0" smtClean="0">
                <a:solidFill>
                  <a:schemeClr val="tx1"/>
                </a:solidFill>
                <a:effectLst/>
                <a:latin typeface="Arial" pitchFamily="34" charset="0"/>
                <a:ea typeface="+mn-ea"/>
                <a:cs typeface="+mn-cs"/>
              </a:rPr>
              <a:t> orbit of the moon around the earth is in fact an ellipse 363.3-405.5 average 384.4 – also the moon rotates offereing always the same face to the earth</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52</a:t>
            </a:fld>
            <a:endParaRPr lang="en-US"/>
          </a:p>
        </p:txBody>
      </p:sp>
    </p:spTree>
    <p:extLst>
      <p:ext uri="{BB962C8B-B14F-4D97-AF65-F5344CB8AC3E}">
        <p14:creationId xmlns:p14="http://schemas.microsoft.com/office/powerpoint/2010/main" val="252285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lo spazio-tempo è il quadro (il sistema di riferimento) in cui succede qualcosa: un oggetto ha una certa quantità di materia</a:t>
            </a:r>
            <a:r>
              <a:rPr lang="it-IT" baseline="0" dirty="0" smtClean="0"/>
              <a:t> o una certa energia, oppure si muove con una certa velocità </a:t>
            </a:r>
            <a:r>
              <a:rPr lang="it-IT" dirty="0" smtClean="0"/>
              <a:t>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a:t>
            </a:fld>
            <a:endParaRPr lang="en-US"/>
          </a:p>
        </p:txBody>
      </p:sp>
    </p:spTree>
    <p:extLst>
      <p:ext uri="{BB962C8B-B14F-4D97-AF65-F5344CB8AC3E}">
        <p14:creationId xmlns:p14="http://schemas.microsoft.com/office/powerpoint/2010/main" val="379086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xkcd, comic n.o 21 October 17, 2005</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53</a:t>
            </a:fld>
            <a:endParaRPr lang="en-US"/>
          </a:p>
        </p:txBody>
      </p:sp>
    </p:spTree>
    <p:extLst>
      <p:ext uri="{BB962C8B-B14F-4D97-AF65-F5344CB8AC3E}">
        <p14:creationId xmlns:p14="http://schemas.microsoft.com/office/powerpoint/2010/main" val="302599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Newton ~1687</a:t>
            </a:r>
          </a:p>
          <a:p>
            <a:r>
              <a:rPr lang="en-US" dirty="0" smtClean="0"/>
              <a:t>Maxwell</a:t>
            </a:r>
            <a:r>
              <a:rPr lang="en-US" baseline="0" dirty="0" smtClean="0"/>
              <a:t> ~1860</a:t>
            </a:r>
          </a:p>
          <a:p>
            <a:r>
              <a:rPr lang="en-US" baseline="0" dirty="0" smtClean="0"/>
              <a:t>EW ~1970-80</a:t>
            </a:r>
          </a:p>
          <a:p>
            <a:r>
              <a:rPr lang="en-US" baseline="0" dirty="0" smtClean="0"/>
              <a:t>EWS ~1990</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54</a:t>
            </a:fld>
            <a:endParaRPr lang="en-US"/>
          </a:p>
        </p:txBody>
      </p:sp>
    </p:spTree>
    <p:extLst>
      <p:ext uri="{BB962C8B-B14F-4D97-AF65-F5344CB8AC3E}">
        <p14:creationId xmlns:p14="http://schemas.microsoft.com/office/powerpoint/2010/main" val="66314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le</a:t>
            </a:r>
            <a:r>
              <a:rPr lang="en-US" baseline="0" dirty="0" smtClean="0"/>
              <a:t>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la terra, o </a:t>
            </a:r>
            <a:r>
              <a:rPr lang="en-US" baseline="0" dirty="0" err="1" smtClean="0"/>
              <a:t>meglio</a:t>
            </a:r>
            <a:r>
              <a:rPr lang="en-US" baseline="0" dirty="0" smtClean="0"/>
              <a:t> </a:t>
            </a:r>
            <a:r>
              <a:rPr lang="en-US" baseline="0" dirty="0" err="1" smtClean="0"/>
              <a:t>il</a:t>
            </a:r>
            <a:r>
              <a:rPr lang="en-US" baseline="0" dirty="0" smtClean="0"/>
              <a:t> </a:t>
            </a:r>
            <a:r>
              <a:rPr lang="en-US" baseline="0" dirty="0" err="1" smtClean="0"/>
              <a:t>sostegno</a:t>
            </a:r>
            <a:r>
              <a:rPr lang="en-US" baseline="0" dirty="0" smtClean="0"/>
              <a:t>; le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a:t>
            </a:r>
            <a:r>
              <a:rPr lang="en-US" baseline="0" dirty="0" err="1" smtClean="0"/>
              <a:t>l’oggetto</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57</a:t>
            </a:fld>
            <a:endParaRPr lang="en-US"/>
          </a:p>
        </p:txBody>
      </p:sp>
    </p:spTree>
    <p:extLst>
      <p:ext uri="{BB962C8B-B14F-4D97-AF65-F5344CB8AC3E}">
        <p14:creationId xmlns:p14="http://schemas.microsoft.com/office/powerpoint/2010/main" val="1572848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D09C7-0EB4-45D9-BE5E-C4EB06CEB320}" type="slidenum">
              <a:rPr lang="en-US"/>
              <a:pPr/>
              <a:t>58</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dirty="0" smtClean="0"/>
              <a:t>il piano inclinato spiega </a:t>
            </a:r>
            <a:r>
              <a:rPr lang="it-IT" dirty="0" err="1" smtClean="0"/>
              <a:t>perche</a:t>
            </a:r>
            <a:r>
              <a:rPr lang="it-IT" dirty="0" smtClean="0"/>
              <a:t>` la reazione vincolare si chiama N, </a:t>
            </a:r>
            <a:r>
              <a:rPr lang="it-IT" dirty="0" err="1" smtClean="0"/>
              <a:t>e`</a:t>
            </a:r>
            <a:r>
              <a:rPr lang="it-IT" dirty="0" smtClean="0"/>
              <a:t> sempre normale al piano di appoggio</a:t>
            </a:r>
          </a:p>
          <a:p>
            <a:r>
              <a:rPr lang="it-IT" dirty="0" smtClean="0"/>
              <a:t>non </a:t>
            </a:r>
            <a:r>
              <a:rPr lang="it-IT" dirty="0"/>
              <a:t>vi può essere equilibrio a meno che si tratti di una curva rialzata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AEE3-8770-41E6-966B-519A31052532}" type="slidenum">
              <a:rPr lang="en-US"/>
              <a:pPr/>
              <a:t>61</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b="1" dirty="0"/>
              <a:t>N</a:t>
            </a:r>
            <a:r>
              <a:rPr lang="it-IT" dirty="0"/>
              <a:t> +</a:t>
            </a:r>
            <a:r>
              <a:rPr lang="it-IT" b="1" dirty="0"/>
              <a:t> P</a:t>
            </a:r>
            <a:r>
              <a:rPr lang="it-IT" dirty="0"/>
              <a:t> =</a:t>
            </a:r>
            <a:r>
              <a:rPr lang="it-IT" b="1" dirty="0"/>
              <a:t> </a:t>
            </a:r>
            <a:r>
              <a:rPr lang="it-IT" b="1" dirty="0" err="1"/>
              <a:t>F</a:t>
            </a:r>
            <a:r>
              <a:rPr lang="it-IT" b="1" baseline="-25000" dirty="0" err="1"/>
              <a:t>c</a:t>
            </a:r>
            <a:r>
              <a:rPr lang="it-IT" dirty="0"/>
              <a:t>    prendiamo x lungo la strada inclinata +vo in basso, y perpendicolare</a:t>
            </a:r>
          </a:p>
          <a:p>
            <a:r>
              <a:rPr lang="it-IT" dirty="0">
                <a:cs typeface="Arial" pitchFamily="34" charset="0"/>
              </a:rPr>
              <a:t>x) </a:t>
            </a:r>
            <a:r>
              <a:rPr lang="it-IT" dirty="0" err="1">
                <a:cs typeface="Arial" pitchFamily="34" charset="0"/>
              </a:rPr>
              <a:t>Psin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cos</a:t>
            </a:r>
            <a:r>
              <a:rPr lang="el-GR" dirty="0">
                <a:cs typeface="Arial" pitchFamily="34" charset="0"/>
              </a:rPr>
              <a:t>α</a:t>
            </a:r>
            <a:r>
              <a:rPr lang="it-IT" dirty="0"/>
              <a:t>       y) N -</a:t>
            </a:r>
            <a:r>
              <a:rPr lang="it-IT" dirty="0" err="1"/>
              <a:t>Pcos</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it-IT" dirty="0" err="1">
                <a:cs typeface="Arial" pitchFamily="34" charset="0"/>
              </a:rPr>
              <a:t>Ptg</a:t>
            </a:r>
            <a:r>
              <a:rPr lang="el-GR" dirty="0">
                <a:cs typeface="Arial" pitchFamily="34" charset="0"/>
              </a:rPr>
              <a:t>α</a:t>
            </a:r>
            <a:r>
              <a:rPr lang="it-IT" dirty="0">
                <a:cs typeface="Arial" pitchFamily="34" charset="0"/>
              </a:rPr>
              <a:t>               N = P(cos</a:t>
            </a:r>
            <a:r>
              <a:rPr lang="el-GR" dirty="0">
                <a:cs typeface="Arial" pitchFamily="34" charset="0"/>
              </a:rPr>
              <a:t>α</a:t>
            </a:r>
            <a:r>
              <a:rPr lang="it-IT" dirty="0">
                <a:cs typeface="Arial" pitchFamily="34" charset="0"/>
              </a:rPr>
              <a:t> + sin</a:t>
            </a:r>
            <a:r>
              <a:rPr lang="el-GR" dirty="0">
                <a:cs typeface="Arial" pitchFamily="34" charset="0"/>
              </a:rPr>
              <a:t>α•</a:t>
            </a:r>
            <a:r>
              <a:rPr lang="it-IT" dirty="0">
                <a:cs typeface="Arial" pitchFamily="34" charset="0"/>
              </a:rPr>
              <a:t>tg</a:t>
            </a:r>
            <a:r>
              <a:rPr lang="el-GR" dirty="0">
                <a:cs typeface="Arial" pitchFamily="34" charset="0"/>
              </a:rPr>
              <a:t>α</a:t>
            </a:r>
            <a:r>
              <a:rPr lang="it-IT" dirty="0">
                <a:cs typeface="Arial" pitchFamily="34" charset="0"/>
              </a:rPr>
              <a:t>)          [diverso da N per il piano inclinato!]</a:t>
            </a:r>
          </a:p>
          <a:p>
            <a:r>
              <a:rPr lang="it-IT" dirty="0">
                <a:cs typeface="Arial" pitchFamily="34" charset="0"/>
              </a:rPr>
              <a:t>alternativamente si può pensare </a:t>
            </a:r>
            <a:r>
              <a:rPr lang="it-IT" b="1" dirty="0" err="1">
                <a:cs typeface="Arial" pitchFamily="34" charset="0"/>
              </a:rPr>
              <a:t>F</a:t>
            </a:r>
            <a:r>
              <a:rPr lang="it-IT" b="1" baseline="-25000" dirty="0" err="1">
                <a:cs typeface="Arial" pitchFamily="34" charset="0"/>
              </a:rPr>
              <a:t>c</a:t>
            </a:r>
            <a:r>
              <a:rPr lang="it-IT" dirty="0">
                <a:cs typeface="Arial" pitchFamily="34" charset="0"/>
              </a:rPr>
              <a:t> scomposto secondo le direzioni di </a:t>
            </a:r>
            <a:r>
              <a:rPr lang="it-IT" b="1" dirty="0">
                <a:cs typeface="Arial" pitchFamily="34" charset="0"/>
              </a:rPr>
              <a:t>P</a:t>
            </a:r>
            <a:r>
              <a:rPr lang="it-IT" dirty="0">
                <a:cs typeface="Arial" pitchFamily="34" charset="0"/>
              </a:rPr>
              <a:t> e </a:t>
            </a:r>
            <a:r>
              <a:rPr lang="it-IT" b="1" dirty="0">
                <a:cs typeface="Arial" pitchFamily="34" charset="0"/>
              </a:rPr>
              <a:t>N</a:t>
            </a:r>
            <a:endParaRPr lang="el-GR" b="1" dirty="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Un camion </a:t>
            </a:r>
            <a:r>
              <a:rPr lang="en-US" dirty="0" err="1" smtClean="0"/>
              <a:t>che</a:t>
            </a:r>
            <a:r>
              <a:rPr lang="en-US" dirty="0" smtClean="0"/>
              <a:t> </a:t>
            </a:r>
            <a:r>
              <a:rPr lang="en-US" dirty="0" err="1" smtClean="0"/>
              <a:t>trasporta</a:t>
            </a:r>
            <a:r>
              <a:rPr lang="en-US" dirty="0" smtClean="0"/>
              <a:t> un container </a:t>
            </a:r>
            <a:r>
              <a:rPr lang="en-US" dirty="0" err="1" smtClean="0"/>
              <a:t>sigillato</a:t>
            </a:r>
            <a:r>
              <a:rPr lang="en-US" dirty="0" smtClean="0"/>
              <a:t> (</a:t>
            </a:r>
            <a:r>
              <a:rPr lang="en-US" dirty="0" err="1" smtClean="0"/>
              <a:t>momentaneamente</a:t>
            </a:r>
            <a:r>
              <a:rPr lang="en-US" dirty="0" smtClean="0"/>
              <a:t>,</a:t>
            </a:r>
            <a:r>
              <a:rPr lang="en-US" baseline="0" dirty="0" smtClean="0"/>
              <a:t> per non </a:t>
            </a:r>
            <a:r>
              <a:rPr lang="en-US" baseline="0" dirty="0" err="1" smtClean="0"/>
              <a:t>asfissiare</a:t>
            </a:r>
            <a:r>
              <a:rPr lang="en-US" baseline="0" dirty="0" smtClean="0"/>
              <a:t> </a:t>
            </a:r>
            <a:r>
              <a:rPr lang="en-US" baseline="0" dirty="0" err="1" smtClean="0"/>
              <a:t>i</a:t>
            </a:r>
            <a:r>
              <a:rPr lang="en-US" baseline="0" dirty="0" smtClean="0"/>
              <a:t> </a:t>
            </a:r>
            <a:r>
              <a:rPr lang="en-US" baseline="0" dirty="0" err="1" smtClean="0"/>
              <a:t>volatili</a:t>
            </a:r>
            <a:r>
              <a:rPr lang="en-US" baseline="0" dirty="0" smtClean="0"/>
              <a:t>) </a:t>
            </a:r>
            <a:r>
              <a:rPr lang="en-US" dirty="0" err="1" smtClean="0"/>
              <a:t>contenente</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trova</a:t>
            </a:r>
            <a:r>
              <a:rPr lang="en-US" dirty="0" smtClean="0"/>
              <a:t> </a:t>
            </a:r>
            <a:r>
              <a:rPr lang="en-US" dirty="0" err="1" smtClean="0"/>
              <a:t>su</a:t>
            </a:r>
            <a:r>
              <a:rPr lang="en-US" dirty="0" smtClean="0"/>
              <a:t> </a:t>
            </a:r>
            <a:r>
              <a:rPr lang="en-US" dirty="0" err="1" smtClean="0"/>
              <a:t>una</a:t>
            </a:r>
            <a:r>
              <a:rPr lang="en-US" dirty="0" smtClean="0"/>
              <a:t> </a:t>
            </a:r>
            <a:r>
              <a:rPr lang="en-US" dirty="0" err="1" smtClean="0"/>
              <a:t>pesa</a:t>
            </a:r>
            <a:r>
              <a:rPr lang="en-US" dirty="0" smtClean="0"/>
              <a:t> </a:t>
            </a:r>
            <a:r>
              <a:rPr lang="en-US" dirty="0" err="1" smtClean="0"/>
              <a:t>che</a:t>
            </a:r>
            <a:r>
              <a:rPr lang="en-US" dirty="0" smtClean="0"/>
              <a:t> </a:t>
            </a:r>
            <a:r>
              <a:rPr lang="en-US" dirty="0" err="1" smtClean="0"/>
              <a:t>indica</a:t>
            </a:r>
            <a:r>
              <a:rPr lang="en-US" dirty="0" smtClean="0"/>
              <a:t> </a:t>
            </a:r>
            <a:r>
              <a:rPr lang="en-US" dirty="0" err="1" smtClean="0"/>
              <a:t>il</a:t>
            </a:r>
            <a:r>
              <a:rPr lang="en-US" dirty="0" smtClean="0"/>
              <a:t> peso P. </a:t>
            </a:r>
            <a:r>
              <a:rPr lang="en-US" dirty="0" err="1" smtClean="0"/>
              <a:t>Tutti</a:t>
            </a:r>
            <a:r>
              <a:rPr lang="en-US" dirty="0" smtClean="0"/>
              <a:t> </a:t>
            </a:r>
            <a:r>
              <a:rPr lang="en-US" dirty="0" err="1" smtClean="0"/>
              <a:t>i</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alzano</a:t>
            </a:r>
            <a:r>
              <a:rPr lang="en-US" dirty="0" smtClean="0"/>
              <a:t> in </a:t>
            </a:r>
            <a:r>
              <a:rPr lang="en-US" dirty="0" err="1" smtClean="0"/>
              <a:t>volo</a:t>
            </a:r>
            <a:r>
              <a:rPr lang="en-US" dirty="0" smtClean="0"/>
              <a:t> </a:t>
            </a:r>
            <a:r>
              <a:rPr lang="en-US" smtClean="0"/>
              <a:t>simultaneamente</a:t>
            </a:r>
            <a:r>
              <a:rPr lang="en-US" dirty="0" smtClean="0"/>
              <a:t>: </a:t>
            </a:r>
            <a:r>
              <a:rPr lang="en-US" dirty="0" err="1" smtClean="0"/>
              <a:t>il</a:t>
            </a:r>
            <a:r>
              <a:rPr lang="en-US" dirty="0" smtClean="0"/>
              <a:t> peso P’ </a:t>
            </a:r>
            <a:r>
              <a:rPr lang="en-US" dirty="0" err="1" smtClean="0"/>
              <a:t>indicato</a:t>
            </a:r>
            <a:r>
              <a:rPr lang="en-US" dirty="0" smtClean="0"/>
              <a:t> </a:t>
            </a:r>
            <a:r>
              <a:rPr lang="en-US" dirty="0" err="1" smtClean="0"/>
              <a:t>allora</a:t>
            </a:r>
            <a:r>
              <a:rPr lang="en-US" dirty="0" smtClean="0"/>
              <a:t> </a:t>
            </a:r>
            <a:r>
              <a:rPr lang="en-US" dirty="0" err="1" smtClean="0"/>
              <a:t>sara</a:t>
            </a:r>
            <a:r>
              <a:rPr lang="en-US" dirty="0" smtClean="0"/>
              <a:t>` &gt;,&lt;,=P?</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62</a:t>
            </a:fld>
            <a:endParaRPr lang="en-US"/>
          </a:p>
        </p:txBody>
      </p:sp>
    </p:spTree>
    <p:extLst>
      <p:ext uri="{BB962C8B-B14F-4D97-AF65-F5344CB8AC3E}">
        <p14:creationId xmlns:p14="http://schemas.microsoft.com/office/powerpoint/2010/main" val="91253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6829-BD80-4C11-ADE3-D8A575858E72}" type="slidenum">
              <a:rPr lang="en-US"/>
              <a:pPr/>
              <a:t>64</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F72AF-3441-4F3C-A295-2C0920199515}" type="slidenum">
              <a:rPr lang="en-US"/>
              <a:pPr/>
              <a:t>65</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se </a:t>
            </a:r>
            <a:r>
              <a:rPr lang="en-US" dirty="0" err="1" smtClean="0"/>
              <a:t>appoggio</a:t>
            </a:r>
            <a:r>
              <a:rPr lang="en-US" dirty="0" smtClean="0"/>
              <a:t> un </a:t>
            </a:r>
            <a:r>
              <a:rPr lang="en-US" dirty="0" err="1" smtClean="0"/>
              <a:t>parallelepipedo</a:t>
            </a:r>
            <a:r>
              <a:rPr lang="en-US" dirty="0" smtClean="0"/>
              <a:t> </a:t>
            </a:r>
            <a:r>
              <a:rPr lang="en-US" dirty="0" err="1" smtClean="0"/>
              <a:t>scabro</a:t>
            </a:r>
            <a:r>
              <a:rPr lang="en-US" dirty="0" smtClean="0"/>
              <a:t> </a:t>
            </a:r>
            <a:r>
              <a:rPr lang="en-US" dirty="0" err="1" smtClean="0"/>
              <a:t>su</a:t>
            </a:r>
            <a:r>
              <a:rPr lang="en-US" dirty="0" smtClean="0"/>
              <a:t> un piano </a:t>
            </a:r>
            <a:r>
              <a:rPr lang="en-US" dirty="0" err="1" smtClean="0"/>
              <a:t>scabro</a:t>
            </a:r>
            <a:r>
              <a:rPr lang="en-US" dirty="0" smtClean="0"/>
              <a:t>,</a:t>
            </a:r>
            <a:r>
              <a:rPr lang="en-US" baseline="0" dirty="0" smtClean="0"/>
              <a:t> </a:t>
            </a:r>
            <a:r>
              <a:rPr lang="en-US" baseline="0" dirty="0" err="1" smtClean="0"/>
              <a:t>detto</a:t>
            </a:r>
            <a:r>
              <a:rPr lang="en-US" baseline="0" dirty="0" smtClean="0"/>
              <a:t> P </a:t>
            </a:r>
            <a:r>
              <a:rPr lang="en-US" baseline="0" dirty="0" err="1" smtClean="0"/>
              <a:t>il</a:t>
            </a:r>
            <a:r>
              <a:rPr lang="en-US" baseline="0" dirty="0" smtClean="0"/>
              <a:t> </a:t>
            </a:r>
            <a:r>
              <a:rPr lang="en-US" baseline="0" dirty="0" err="1" smtClean="0"/>
              <a:t>suo</a:t>
            </a:r>
            <a:r>
              <a:rPr lang="en-US" baseline="0" dirty="0" smtClean="0"/>
              <a:t> peso, </a:t>
            </a:r>
            <a:r>
              <a:rPr lang="en-US" baseline="0" dirty="0" err="1" smtClean="0"/>
              <a:t>che</a:t>
            </a:r>
            <a:r>
              <a:rPr lang="en-US" baseline="0" dirty="0" smtClean="0"/>
              <a:t> produce la </a:t>
            </a:r>
            <a:r>
              <a:rPr lang="en-US" baseline="0" dirty="0" err="1" smtClean="0"/>
              <a:t>forza</a:t>
            </a:r>
            <a:r>
              <a:rPr lang="en-US" baseline="0" dirty="0" smtClean="0"/>
              <a:t> </a:t>
            </a:r>
            <a:r>
              <a:rPr lang="en-US" baseline="0" dirty="0" err="1" smtClean="0"/>
              <a:t>normale</a:t>
            </a:r>
            <a:r>
              <a:rPr lang="en-US" baseline="0" dirty="0" smtClean="0"/>
              <a:t> N, </a:t>
            </a:r>
            <a:r>
              <a:rPr lang="en-US" baseline="0" dirty="0" err="1" smtClean="0"/>
              <a:t>sia</a:t>
            </a:r>
            <a:r>
              <a:rPr lang="en-US" baseline="0" dirty="0" smtClean="0"/>
              <a:t> A1 la base </a:t>
            </a:r>
            <a:r>
              <a:rPr lang="en-US" baseline="0" dirty="0" err="1" smtClean="0"/>
              <a:t>piu</a:t>
            </a:r>
            <a:r>
              <a:rPr lang="en-US" baseline="0" dirty="0" smtClean="0"/>
              <a:t>` </a:t>
            </a:r>
            <a:r>
              <a:rPr lang="en-US" baseline="0" dirty="0" err="1" smtClean="0"/>
              <a:t>piccola</a:t>
            </a:r>
            <a:r>
              <a:rPr lang="en-US" baseline="0" dirty="0" smtClean="0"/>
              <a:t> e A3 </a:t>
            </a:r>
            <a:r>
              <a:rPr lang="en-US" baseline="0" dirty="0" err="1" smtClean="0"/>
              <a:t>quella</a:t>
            </a:r>
            <a:r>
              <a:rPr lang="en-US" baseline="0" dirty="0" smtClean="0"/>
              <a:t> </a:t>
            </a:r>
            <a:r>
              <a:rPr lang="en-US" baseline="0" dirty="0" err="1" smtClean="0"/>
              <a:t>piu</a:t>
            </a:r>
            <a:r>
              <a:rPr lang="en-US" baseline="0" dirty="0" smtClean="0"/>
              <a:t>` </a:t>
            </a:r>
            <a:r>
              <a:rPr lang="en-US" baseline="0" dirty="0" err="1" smtClean="0"/>
              <a:t>grande</a:t>
            </a:r>
            <a:r>
              <a:rPr lang="en-US" baseline="0" dirty="0" smtClean="0"/>
              <a:t>, </a:t>
            </a:r>
            <a:r>
              <a:rPr lang="en-US" baseline="0" dirty="0" err="1" smtClean="0"/>
              <a:t>si</a:t>
            </a:r>
            <a:r>
              <a:rPr lang="en-US" baseline="0" dirty="0" smtClean="0"/>
              <a:t> ha p1 = P/A1 &gt; p3 = P/A3 e la </a:t>
            </a:r>
            <a:r>
              <a:rPr lang="en-US" baseline="0" dirty="0" err="1" smtClean="0"/>
              <a:t>pressione</a:t>
            </a:r>
            <a:r>
              <a:rPr lang="en-US" baseline="0" dirty="0" smtClean="0"/>
              <a:t> </a:t>
            </a:r>
            <a:r>
              <a:rPr lang="en-US" baseline="0" dirty="0" err="1" smtClean="0"/>
              <a:t>piu</a:t>
            </a:r>
            <a:r>
              <a:rPr lang="en-US" baseline="0" dirty="0" smtClean="0"/>
              <a:t>` </a:t>
            </a:r>
            <a:r>
              <a:rPr lang="en-US" baseline="0" dirty="0" err="1" smtClean="0"/>
              <a:t>grande</a:t>
            </a:r>
            <a:r>
              <a:rPr lang="en-US" baseline="0" dirty="0" smtClean="0"/>
              <a:t> p1 </a:t>
            </a:r>
            <a:r>
              <a:rPr lang="en-US" baseline="0" dirty="0" err="1" smtClean="0"/>
              <a:t>implica</a:t>
            </a:r>
            <a:r>
              <a:rPr lang="en-US" baseline="0" dirty="0" smtClean="0"/>
              <a:t> </a:t>
            </a:r>
            <a:r>
              <a:rPr lang="en-US" baseline="0" dirty="0" err="1" smtClean="0"/>
              <a:t>una</a:t>
            </a:r>
            <a:r>
              <a:rPr lang="en-US" baseline="0" dirty="0" smtClean="0"/>
              <a:t> </a:t>
            </a:r>
            <a:r>
              <a:rPr lang="en-US" baseline="0" dirty="0" err="1" smtClean="0"/>
              <a:t>maggiore</a:t>
            </a:r>
            <a:r>
              <a:rPr lang="en-US" baseline="0" dirty="0" smtClean="0"/>
              <a:t> </a:t>
            </a:r>
            <a:r>
              <a:rPr lang="en-US" baseline="0" dirty="0" err="1" smtClean="0"/>
              <a:t>frazione</a:t>
            </a:r>
            <a:r>
              <a:rPr lang="en-US" baseline="0" dirty="0" smtClean="0"/>
              <a:t> di A1 per </a:t>
            </a:r>
            <a:r>
              <a:rPr lang="en-US" baseline="0" dirty="0" err="1" smtClean="0"/>
              <a:t>l’area</a:t>
            </a:r>
            <a:r>
              <a:rPr lang="en-US" baseline="0" dirty="0" smtClean="0"/>
              <a:t> </a:t>
            </a:r>
            <a:r>
              <a:rPr lang="en-US" baseline="0" dirty="0" err="1" smtClean="0"/>
              <a:t>microscopica</a:t>
            </a:r>
            <a:r>
              <a:rPr lang="en-US" baseline="0" dirty="0" smtClean="0"/>
              <a:t> di </a:t>
            </a:r>
            <a:r>
              <a:rPr lang="en-US" baseline="0" dirty="0" err="1" smtClean="0"/>
              <a:t>contatto</a:t>
            </a:r>
            <a:r>
              <a:rPr lang="en-US" baseline="0" dirty="0" smtClean="0"/>
              <a:t> a1=f1A1, </a:t>
            </a:r>
            <a:r>
              <a:rPr lang="en-US" baseline="0" dirty="0" err="1" smtClean="0"/>
              <a:t>rispetto</a:t>
            </a:r>
            <a:r>
              <a:rPr lang="en-US" baseline="0" dirty="0" smtClean="0"/>
              <a:t> a </a:t>
            </a:r>
            <a:r>
              <a:rPr lang="en-US" baseline="0" dirty="0" err="1" smtClean="0"/>
              <a:t>quanto</a:t>
            </a:r>
            <a:r>
              <a:rPr lang="en-US" baseline="0" dirty="0" smtClean="0"/>
              <a:t> </a:t>
            </a:r>
            <a:r>
              <a:rPr lang="en-US" baseline="0" dirty="0" err="1" smtClean="0"/>
              <a:t>succede</a:t>
            </a:r>
            <a:r>
              <a:rPr lang="en-US" baseline="0" dirty="0" smtClean="0"/>
              <a:t> con p3, A3: </a:t>
            </a:r>
            <a:r>
              <a:rPr lang="en-US" baseline="0" dirty="0" err="1" smtClean="0"/>
              <a:t>basta</a:t>
            </a:r>
            <a:r>
              <a:rPr lang="en-US" baseline="0" dirty="0" smtClean="0"/>
              <a:t> </a:t>
            </a:r>
            <a:r>
              <a:rPr lang="en-US" baseline="0" dirty="0" err="1" smtClean="0"/>
              <a:t>che</a:t>
            </a:r>
            <a:r>
              <a:rPr lang="en-US" baseline="0" dirty="0" smtClean="0"/>
              <a:t> </a:t>
            </a:r>
            <a:r>
              <a:rPr lang="en-US" baseline="0" dirty="0" err="1" smtClean="0"/>
              <a:t>sia</a:t>
            </a:r>
            <a:r>
              <a:rPr lang="en-US" baseline="0" dirty="0" smtClean="0"/>
              <a:t> f1A1 = f3A3 = a </a:t>
            </a:r>
            <a:r>
              <a:rPr lang="en-US" baseline="0" dirty="0" err="1" smtClean="0"/>
              <a:t>ossia</a:t>
            </a:r>
            <a:r>
              <a:rPr lang="en-US" baseline="0" dirty="0" smtClean="0"/>
              <a:t> f </a:t>
            </a:r>
            <a:r>
              <a:rPr lang="en-US" baseline="0" dirty="0" err="1" smtClean="0"/>
              <a:t>proporzionale</a:t>
            </a:r>
            <a:r>
              <a:rPr lang="en-US" baseline="0" dirty="0" smtClean="0"/>
              <a:t> a p.</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66</a:t>
            </a:fld>
            <a:endParaRPr lang="en-US"/>
          </a:p>
        </p:txBody>
      </p:sp>
    </p:spTree>
    <p:extLst>
      <p:ext uri="{BB962C8B-B14F-4D97-AF65-F5344CB8AC3E}">
        <p14:creationId xmlns:p14="http://schemas.microsoft.com/office/powerpoint/2010/main" val="1875410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D24B-04A5-42F3-8F8E-8A5B1373B1AD}" type="slidenum">
              <a:rPr lang="en-US"/>
              <a:pPr/>
              <a:t>67</a:t>
            </a:fld>
            <a:endParaRPr lang="en-US"/>
          </a:p>
        </p:txBody>
      </p:sp>
      <p:sp>
        <p:nvSpPr>
          <p:cNvPr id="398338" name="Rectangle 2"/>
          <p:cNvSpPr>
            <a:spLocks noGrp="1" noRot="1" noChangeAspect="1"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p:txBody>
          <a:bodyPr/>
          <a:lstStyle/>
          <a:p>
            <a:r>
              <a:rPr lang="it-IT" dirty="0"/>
              <a:t>il fatto che </a:t>
            </a:r>
            <a:r>
              <a:rPr lang="el-GR" dirty="0">
                <a:cs typeface="Arial" pitchFamily="34" charset="0"/>
              </a:rPr>
              <a:t>μ</a:t>
            </a:r>
            <a:r>
              <a:rPr lang="it-IT" baseline="-25000" dirty="0">
                <a:cs typeface="Arial" pitchFamily="34" charset="0"/>
              </a:rPr>
              <a:t>c</a:t>
            </a:r>
            <a:r>
              <a:rPr lang="it-IT" dirty="0">
                <a:cs typeface="Arial" pitchFamily="34" charset="0"/>
              </a:rPr>
              <a:t> &lt; </a:t>
            </a:r>
            <a:r>
              <a:rPr lang="el-GR" dirty="0">
                <a:cs typeface="Arial" pitchFamily="34" charset="0"/>
              </a:rPr>
              <a:t>μ</a:t>
            </a:r>
            <a:r>
              <a:rPr lang="it-IT" baseline="-25000" dirty="0">
                <a:cs typeface="Arial" pitchFamily="34" charset="0"/>
              </a:rPr>
              <a:t>s</a:t>
            </a:r>
            <a:r>
              <a:rPr lang="it-IT" dirty="0">
                <a:cs typeface="Arial" pitchFamily="34" charset="0"/>
              </a:rPr>
              <a:t> si manifesta drammaticamente quando una macchina comincia a slittare in curva: si perde il controllo della </a:t>
            </a:r>
            <a:r>
              <a:rPr lang="it-IT" dirty="0" smtClean="0">
                <a:cs typeface="Arial" pitchFamily="34" charset="0"/>
              </a:rPr>
              <a:t>macchina, in effetti bisogna considerare anche l’attrito volente (con coefficienti molto elevati</a:t>
            </a:r>
            <a:r>
              <a:rPr lang="it-IT" baseline="0" dirty="0" smtClean="0">
                <a:cs typeface="Arial" pitchFamily="34" charset="0"/>
              </a:rPr>
              <a:t> 5-10 e con la ruota che </a:t>
            </a:r>
            <a:r>
              <a:rPr lang="it-IT" baseline="0" dirty="0" err="1" smtClean="0">
                <a:cs typeface="Arial" pitchFamily="34" charset="0"/>
              </a:rPr>
              <a:t>e`</a:t>
            </a:r>
            <a:r>
              <a:rPr lang="it-IT" baseline="0" dirty="0" smtClean="0">
                <a:cs typeface="Arial" pitchFamily="34" charset="0"/>
              </a:rPr>
              <a:t> istantaneamente ferma)</a:t>
            </a:r>
            <a:endParaRPr lang="it-IT" dirty="0">
              <a:cs typeface="Arial" pitchFamily="34" charset="0"/>
            </a:endParaRPr>
          </a:p>
          <a:p>
            <a:r>
              <a:rPr lang="it-IT" dirty="0">
                <a:cs typeface="Arial" pitchFamily="34" charset="0"/>
              </a:rPr>
              <a:t>curva non rialzata: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el-GR" dirty="0">
                <a:cs typeface="Arial" pitchFamily="34" charset="0"/>
              </a:rPr>
              <a:t>μ</a:t>
            </a:r>
            <a:r>
              <a:rPr lang="it-IT" baseline="-25000" dirty="0" err="1">
                <a:cs typeface="Arial" pitchFamily="34" charset="0"/>
              </a:rPr>
              <a:t>s</a:t>
            </a:r>
            <a:r>
              <a:rPr lang="it-IT" dirty="0" err="1">
                <a:cs typeface="Arial" pitchFamily="34" charset="0"/>
              </a:rPr>
              <a:t>N</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mg</a:t>
            </a:r>
            <a:r>
              <a:rPr lang="it-IT" dirty="0">
                <a:cs typeface="Arial" pitchFamily="34" charset="0"/>
              </a:rPr>
              <a:t>  (conta l’attrito statico, </a:t>
            </a:r>
            <a:r>
              <a:rPr lang="it-IT" dirty="0" err="1">
                <a:cs typeface="Arial" pitchFamily="34" charset="0"/>
              </a:rPr>
              <a:t>perchè</a:t>
            </a:r>
            <a:r>
              <a:rPr lang="it-IT" dirty="0">
                <a:cs typeface="Arial" pitchFamily="34" charset="0"/>
              </a:rPr>
              <a:t> il pneumatico è </a:t>
            </a:r>
            <a:r>
              <a:rPr lang="it-IT" dirty="0" err="1">
                <a:cs typeface="Arial" pitchFamily="34" charset="0"/>
              </a:rPr>
              <a:t>instantaneamente</a:t>
            </a:r>
            <a:r>
              <a:rPr lang="it-IT" dirty="0">
                <a:cs typeface="Arial" pitchFamily="34" charset="0"/>
              </a:rPr>
              <a:t> fermo)   →  </a:t>
            </a:r>
            <a:r>
              <a:rPr lang="el-GR" dirty="0">
                <a:cs typeface="Arial" pitchFamily="34" charset="0"/>
              </a:rPr>
              <a:t>μ</a:t>
            </a:r>
            <a:r>
              <a:rPr lang="it-IT" baseline="-25000" dirty="0">
                <a:cs typeface="Arial" pitchFamily="34" charset="0"/>
              </a:rPr>
              <a:t>s</a:t>
            </a:r>
            <a:r>
              <a:rPr lang="it-IT" dirty="0">
                <a:cs typeface="Arial" pitchFamily="34" charset="0"/>
              </a:rPr>
              <a:t> = v</a:t>
            </a:r>
            <a:r>
              <a:rPr lang="it-IT" baseline="30000" dirty="0">
                <a:cs typeface="Arial" pitchFamily="34" charset="0"/>
              </a:rPr>
              <a:t>2</a:t>
            </a:r>
            <a:r>
              <a:rPr lang="it-IT" dirty="0">
                <a:cs typeface="Arial" pitchFamily="34" charset="0"/>
              </a:rPr>
              <a:t>/(</a:t>
            </a:r>
            <a:r>
              <a:rPr lang="it-IT" dirty="0" err="1">
                <a:cs typeface="Arial" pitchFamily="34" charset="0"/>
              </a:rPr>
              <a:t>Rg</a:t>
            </a:r>
            <a:r>
              <a:rPr lang="it-IT" dirty="0">
                <a:cs typeface="Arial" pitchFamily="34" charset="0"/>
              </a:rPr>
              <a:t>)  che gioca il ruolo di tg</a:t>
            </a:r>
            <a:r>
              <a:rPr lang="el-GR" dirty="0">
                <a:cs typeface="Arial" pitchFamily="34" charset="0"/>
              </a:rPr>
              <a:t>α</a:t>
            </a:r>
            <a:r>
              <a:rPr lang="it-IT" dirty="0">
                <a:cs typeface="Arial" pitchFamily="34" charset="0"/>
              </a:rPr>
              <a:t> per la curva rialzata, ossia   v</a:t>
            </a:r>
            <a:r>
              <a:rPr lang="it-IT" baseline="30000" dirty="0">
                <a:cs typeface="Arial" pitchFamily="34" charset="0"/>
              </a:rPr>
              <a:t>2</a:t>
            </a:r>
            <a:r>
              <a:rPr lang="it-IT" baseline="-25000" dirty="0">
                <a:cs typeface="Arial" pitchFamily="34" charset="0"/>
              </a:rPr>
              <a:t>max</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Rg</a:t>
            </a:r>
            <a:r>
              <a:rPr lang="it-IT" dirty="0">
                <a:cs typeface="Arial" pitchFamily="34" charset="0"/>
              </a:rPr>
              <a:t>  appena la macchina comincia a pattinare </a:t>
            </a:r>
            <a:r>
              <a:rPr lang="el-GR" dirty="0">
                <a:cs typeface="Arial" pitchFamily="34" charset="0"/>
              </a:rPr>
              <a:t>μ</a:t>
            </a:r>
            <a:r>
              <a:rPr lang="it-IT" baseline="-25000" dirty="0">
                <a:cs typeface="Arial" pitchFamily="34" charset="0"/>
              </a:rPr>
              <a:t>s</a:t>
            </a:r>
            <a:r>
              <a:rPr lang="it-IT" dirty="0">
                <a:cs typeface="Arial" pitchFamily="34" charset="0"/>
              </a:rPr>
              <a:t> </a:t>
            </a:r>
            <a:r>
              <a:rPr lang="el-GR" dirty="0">
                <a:cs typeface="Arial" pitchFamily="34" charset="0"/>
              </a:rPr>
              <a:t>→</a:t>
            </a:r>
            <a:r>
              <a:rPr lang="it-IT" dirty="0">
                <a:cs typeface="Arial" pitchFamily="34" charset="0"/>
              </a:rPr>
              <a:t> </a:t>
            </a:r>
            <a:r>
              <a:rPr lang="el-GR" dirty="0">
                <a:cs typeface="Arial" pitchFamily="34" charset="0"/>
              </a:rPr>
              <a:t>μ</a:t>
            </a:r>
            <a:r>
              <a:rPr lang="it-IT" baseline="-25000" dirty="0">
                <a:cs typeface="Arial" pitchFamily="34" charset="0"/>
              </a:rPr>
              <a:t>c</a:t>
            </a:r>
            <a:r>
              <a:rPr lang="it-IT" dirty="0">
                <a:cs typeface="Arial" pitchFamily="34" charset="0"/>
              </a:rPr>
              <a:t> e le cose peggiorano</a:t>
            </a:r>
            <a:endParaRPr lang="el-GR" dirty="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4C9D0-FB0B-47F5-84FF-11D648E3906D}"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dirty="0"/>
              <a:t>In </a:t>
            </a:r>
            <a:r>
              <a:rPr lang="it-IT" dirty="0" err="1"/>
              <a:t>his</a:t>
            </a:r>
            <a:r>
              <a:rPr lang="it-IT" dirty="0"/>
              <a:t> </a:t>
            </a:r>
            <a:r>
              <a:rPr lang="it-IT" dirty="0" err="1"/>
              <a:t>younger</a:t>
            </a:r>
            <a:r>
              <a:rPr lang="it-IT" dirty="0"/>
              <a:t> </a:t>
            </a:r>
            <a:r>
              <a:rPr lang="it-IT" dirty="0" err="1"/>
              <a:t>days</a:t>
            </a:r>
            <a:r>
              <a:rPr lang="it-IT" dirty="0"/>
              <a:t> he </a:t>
            </a:r>
            <a:r>
              <a:rPr lang="it-IT" dirty="0" err="1"/>
              <a:t>was</a:t>
            </a:r>
            <a:r>
              <a:rPr lang="it-IT" dirty="0"/>
              <a:t> </a:t>
            </a:r>
            <a:r>
              <a:rPr lang="it-IT" dirty="0" err="1"/>
              <a:t>noted</a:t>
            </a:r>
            <a:r>
              <a:rPr lang="it-IT" dirty="0"/>
              <a:t> more for </a:t>
            </a:r>
            <a:r>
              <a:rPr lang="it-IT" dirty="0" err="1"/>
              <a:t>his</a:t>
            </a:r>
            <a:r>
              <a:rPr lang="it-IT" dirty="0"/>
              <a:t> </a:t>
            </a:r>
            <a:r>
              <a:rPr lang="it-IT" dirty="0" err="1"/>
              <a:t>athletic</a:t>
            </a:r>
            <a:r>
              <a:rPr lang="it-IT" dirty="0"/>
              <a:t> </a:t>
            </a:r>
            <a:r>
              <a:rPr lang="it-IT" dirty="0" err="1"/>
              <a:t>prowess</a:t>
            </a:r>
            <a:r>
              <a:rPr lang="it-IT" dirty="0"/>
              <a:t> </a:t>
            </a:r>
            <a:r>
              <a:rPr lang="it-IT" dirty="0" err="1"/>
              <a:t>than</a:t>
            </a:r>
            <a:r>
              <a:rPr lang="it-IT" dirty="0"/>
              <a:t> </a:t>
            </a:r>
            <a:r>
              <a:rPr lang="it-IT" dirty="0" err="1"/>
              <a:t>his</a:t>
            </a:r>
            <a:r>
              <a:rPr lang="it-IT" dirty="0"/>
              <a:t> </a:t>
            </a:r>
            <a:r>
              <a:rPr lang="it-IT" dirty="0" err="1"/>
              <a:t>intellectual</a:t>
            </a:r>
            <a:r>
              <a:rPr lang="it-IT" dirty="0"/>
              <a:t> </a:t>
            </a:r>
            <a:r>
              <a:rPr lang="it-IT" dirty="0" err="1"/>
              <a:t>abilities</a:t>
            </a:r>
            <a:r>
              <a:rPr lang="it-IT" dirty="0"/>
              <a:t>, </a:t>
            </a:r>
            <a:r>
              <a:rPr lang="it-IT" dirty="0" err="1"/>
              <a:t>although</a:t>
            </a:r>
            <a:r>
              <a:rPr lang="it-IT" dirty="0"/>
              <a:t> he </a:t>
            </a:r>
            <a:r>
              <a:rPr lang="it-IT" dirty="0" err="1"/>
              <a:t>did</a:t>
            </a:r>
            <a:r>
              <a:rPr lang="it-IT" dirty="0"/>
              <a:t> </a:t>
            </a:r>
            <a:r>
              <a:rPr lang="it-IT" dirty="0" err="1"/>
              <a:t>earn</a:t>
            </a:r>
            <a:r>
              <a:rPr lang="it-IT" dirty="0"/>
              <a:t> </a:t>
            </a:r>
            <a:r>
              <a:rPr lang="it-IT" dirty="0" err="1"/>
              <a:t>good</a:t>
            </a:r>
            <a:r>
              <a:rPr lang="it-IT" dirty="0"/>
              <a:t> </a:t>
            </a:r>
            <a:r>
              <a:rPr lang="it-IT" dirty="0" err="1"/>
              <a:t>grades</a:t>
            </a:r>
            <a:r>
              <a:rPr lang="it-IT" dirty="0"/>
              <a:t> in </a:t>
            </a:r>
            <a:r>
              <a:rPr lang="it-IT" dirty="0" err="1"/>
              <a:t>every</a:t>
            </a:r>
            <a:r>
              <a:rPr lang="it-IT" dirty="0"/>
              <a:t> </a:t>
            </a:r>
            <a:r>
              <a:rPr lang="it-IT" dirty="0" err="1"/>
              <a:t>subject</a:t>
            </a:r>
            <a:r>
              <a:rPr lang="it-IT" dirty="0"/>
              <a:t> </a:t>
            </a:r>
            <a:r>
              <a:rPr lang="it-IT" dirty="0" err="1"/>
              <a:t>except</a:t>
            </a:r>
            <a:r>
              <a:rPr lang="it-IT" dirty="0"/>
              <a:t> for spelling. He </a:t>
            </a:r>
            <a:r>
              <a:rPr lang="it-IT" dirty="0" err="1"/>
              <a:t>won</a:t>
            </a:r>
            <a:r>
              <a:rPr lang="it-IT" dirty="0"/>
              <a:t> </a:t>
            </a:r>
            <a:r>
              <a:rPr lang="it-IT" dirty="0" err="1"/>
              <a:t>seven</a:t>
            </a:r>
            <a:r>
              <a:rPr lang="it-IT" dirty="0"/>
              <a:t> first </a:t>
            </a:r>
            <a:r>
              <a:rPr lang="it-IT" dirty="0" err="1"/>
              <a:t>places</a:t>
            </a:r>
            <a:r>
              <a:rPr lang="it-IT" dirty="0"/>
              <a:t> and a </a:t>
            </a:r>
            <a:r>
              <a:rPr lang="it-IT" dirty="0" err="1"/>
              <a:t>third</a:t>
            </a:r>
            <a:r>
              <a:rPr lang="it-IT" dirty="0"/>
              <a:t> </a:t>
            </a:r>
            <a:r>
              <a:rPr lang="it-IT" dirty="0" err="1"/>
              <a:t>place</a:t>
            </a:r>
            <a:r>
              <a:rPr lang="it-IT" dirty="0"/>
              <a:t> in a single high </a:t>
            </a:r>
            <a:r>
              <a:rPr lang="it-IT" dirty="0" err="1"/>
              <a:t>school</a:t>
            </a:r>
            <a:r>
              <a:rPr lang="it-IT" dirty="0"/>
              <a:t> </a:t>
            </a:r>
            <a:r>
              <a:rPr lang="it-IT" dirty="0" err="1"/>
              <a:t>track</a:t>
            </a:r>
            <a:r>
              <a:rPr lang="it-IT" dirty="0"/>
              <a:t> </a:t>
            </a:r>
            <a:r>
              <a:rPr lang="it-IT" dirty="0" err="1"/>
              <a:t>meet</a:t>
            </a:r>
            <a:r>
              <a:rPr lang="it-IT" dirty="0"/>
              <a:t> in 1906. </a:t>
            </a:r>
            <a:r>
              <a:rPr lang="it-IT" dirty="0" err="1"/>
              <a:t>That</a:t>
            </a:r>
            <a:r>
              <a:rPr lang="it-IT" dirty="0"/>
              <a:t> </a:t>
            </a:r>
            <a:r>
              <a:rPr lang="it-IT" dirty="0" err="1"/>
              <a:t>year</a:t>
            </a:r>
            <a:r>
              <a:rPr lang="it-IT" dirty="0"/>
              <a:t> he </a:t>
            </a:r>
            <a:r>
              <a:rPr lang="it-IT" dirty="0" err="1"/>
              <a:t>also</a:t>
            </a:r>
            <a:r>
              <a:rPr lang="it-IT" dirty="0"/>
              <a:t> set a state record for </a:t>
            </a:r>
            <a:r>
              <a:rPr lang="it-IT" dirty="0">
                <a:hlinkClick r:id="rId3" tooltip="High jump"/>
              </a:rPr>
              <a:t>high </a:t>
            </a:r>
            <a:r>
              <a:rPr lang="it-IT" dirty="0" err="1">
                <a:hlinkClick r:id="rId3" tooltip="High jump"/>
              </a:rPr>
              <a:t>jump</a:t>
            </a:r>
            <a:r>
              <a:rPr lang="it-IT" dirty="0"/>
              <a:t> in </a:t>
            </a:r>
            <a:r>
              <a:rPr lang="it-IT" dirty="0">
                <a:hlinkClick r:id="rId4" tooltip="Illinois"/>
              </a:rPr>
              <a:t>Illinois</a:t>
            </a:r>
            <a:r>
              <a:rPr lang="it-IT" dirty="0"/>
              <a:t>. Another of his personal interests was dry-fly fishing, and he practiced amateur boxing as well</a:t>
            </a:r>
            <a:r>
              <a:rPr lang="it-IT" dirty="0">
                <a:hlinkClick r:id="rId5"/>
              </a:rPr>
              <a:t>[1]</a:t>
            </a:r>
            <a:r>
              <a:rPr lang="it-IT" dirty="0"/>
              <a:t> </a:t>
            </a:r>
            <a:endParaRPr lang="it-IT" dirty="0" smtClean="0"/>
          </a:p>
          <a:p>
            <a:endParaRPr lang="it-IT" dirty="0" smtClean="0"/>
          </a:p>
          <a:p>
            <a:r>
              <a:rPr lang="it-IT" dirty="0" smtClean="0"/>
              <a:t>Ci</a:t>
            </a:r>
            <a:r>
              <a:rPr lang="it-IT" baseline="0" dirty="0" smtClean="0"/>
              <a:t> sono alcuni fisici che si preoccupano del pre-bigbang, eg Gabriele Veneziano</a:t>
            </a:r>
            <a:endParaRPr 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69</a:t>
            </a:fld>
            <a:endParaRPr lang="en-US"/>
          </a:p>
        </p:txBody>
      </p:sp>
    </p:spTree>
    <p:extLst>
      <p:ext uri="{BB962C8B-B14F-4D97-AF65-F5344CB8AC3E}">
        <p14:creationId xmlns:p14="http://schemas.microsoft.com/office/powerpoint/2010/main" val="401628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Componenti secondo l’asse verticale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73</a:t>
            </a:fld>
            <a:endParaRPr lang="en-US"/>
          </a:p>
        </p:txBody>
      </p:sp>
    </p:spTree>
    <p:extLst>
      <p:ext uri="{BB962C8B-B14F-4D97-AF65-F5344CB8AC3E}">
        <p14:creationId xmlns:p14="http://schemas.microsoft.com/office/powerpoint/2010/main" val="3034812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74</a:t>
            </a:fld>
            <a:endParaRPr lang="en-US"/>
          </a:p>
        </p:txBody>
      </p:sp>
    </p:spTree>
    <p:extLst>
      <p:ext uri="{BB962C8B-B14F-4D97-AF65-F5344CB8AC3E}">
        <p14:creationId xmlns:p14="http://schemas.microsoft.com/office/powerpoint/2010/main" val="313901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quindi</a:t>
            </a:r>
            <a:r>
              <a:rPr lang="en-US" dirty="0" smtClean="0"/>
              <a:t> </a:t>
            </a:r>
            <a:r>
              <a:rPr lang="en-US" dirty="0" err="1" smtClean="0"/>
              <a:t>il</a:t>
            </a:r>
            <a:r>
              <a:rPr lang="en-US" dirty="0" smtClean="0"/>
              <a:t> </a:t>
            </a:r>
            <a:r>
              <a:rPr lang="en-US" dirty="0" err="1" smtClean="0"/>
              <a:t>baricentro</a:t>
            </a:r>
            <a:r>
              <a:rPr lang="en-US" dirty="0" smtClean="0"/>
              <a:t> e` </a:t>
            </a:r>
            <a:r>
              <a:rPr lang="en-US" dirty="0" err="1" smtClean="0"/>
              <a:t>il</a:t>
            </a:r>
            <a:r>
              <a:rPr lang="en-US" dirty="0" smtClean="0"/>
              <a:t> </a:t>
            </a:r>
            <a:r>
              <a:rPr lang="en-US" dirty="0" err="1" smtClean="0"/>
              <a:t>punto</a:t>
            </a:r>
            <a:r>
              <a:rPr lang="en-US" dirty="0" smtClean="0"/>
              <a:t> </a:t>
            </a:r>
            <a:r>
              <a:rPr lang="en-US" dirty="0" err="1" smtClean="0"/>
              <a:t>attorno</a:t>
            </a:r>
            <a:r>
              <a:rPr lang="en-US" dirty="0" smtClean="0"/>
              <a:t> al quale </a:t>
            </a:r>
            <a:r>
              <a:rPr lang="en-US" dirty="0" err="1" smtClean="0"/>
              <a:t>il</a:t>
            </a:r>
            <a:r>
              <a:rPr lang="en-US" dirty="0" smtClean="0"/>
              <a:t> </a:t>
            </a:r>
            <a:r>
              <a:rPr lang="en-US" dirty="0" err="1" smtClean="0"/>
              <a:t>c.r.</a:t>
            </a:r>
            <a:r>
              <a:rPr lang="en-US" dirty="0" smtClean="0"/>
              <a:t> </a:t>
            </a:r>
            <a:r>
              <a:rPr lang="en-US" dirty="0" err="1" smtClean="0"/>
              <a:t>ruota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78</a:t>
            </a:fld>
            <a:endParaRPr lang="en-US"/>
          </a:p>
        </p:txBody>
      </p:sp>
    </p:spTree>
    <p:extLst>
      <p:ext uri="{BB962C8B-B14F-4D97-AF65-F5344CB8AC3E}">
        <p14:creationId xmlns:p14="http://schemas.microsoft.com/office/powerpoint/2010/main" val="325273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28600" indent="-228600">
              <a:buAutoNum type="arabicParenR"/>
            </a:pPr>
            <a:r>
              <a:rPr lang="en-US" dirty="0" smtClean="0"/>
              <a:t>capo </a:t>
            </a:r>
          </a:p>
          <a:p>
            <a:pPr marL="228600" indent="-228600">
              <a:buAutoNum type="arabicParenR"/>
            </a:pPr>
            <a:r>
              <a:rPr lang="en-US" dirty="0" err="1" smtClean="0"/>
              <a:t>piede</a:t>
            </a:r>
            <a:endParaRPr lang="en-US" dirty="0" smtClean="0"/>
          </a:p>
          <a:p>
            <a:pPr marL="228600" indent="-228600">
              <a:buAutoNum type="arabicParenR"/>
            </a:pPr>
            <a:r>
              <a:rPr lang="en-US" dirty="0" err="1" smtClean="0"/>
              <a:t>braccio</a:t>
            </a:r>
            <a:endParaRPr lang="en-US" dirty="0" smtClean="0"/>
          </a:p>
        </p:txBody>
      </p:sp>
      <p:sp>
        <p:nvSpPr>
          <p:cNvPr id="4" name="Slide Number Placeholder 3"/>
          <p:cNvSpPr>
            <a:spLocks noGrp="1"/>
          </p:cNvSpPr>
          <p:nvPr>
            <p:ph type="sldNum" sz="quarter" idx="10"/>
          </p:nvPr>
        </p:nvSpPr>
        <p:spPr/>
        <p:txBody>
          <a:bodyPr/>
          <a:lstStyle/>
          <a:p>
            <a:fld id="{FB8D5D5C-6FB9-49D5-93CB-64E11D05BAF4}" type="slidenum">
              <a:rPr lang="en-US" smtClean="0"/>
              <a:pPr/>
              <a:t>82</a:t>
            </a:fld>
            <a:endParaRPr lang="en-US"/>
          </a:p>
        </p:txBody>
      </p:sp>
    </p:spTree>
    <p:extLst>
      <p:ext uri="{BB962C8B-B14F-4D97-AF65-F5344CB8AC3E}">
        <p14:creationId xmlns:p14="http://schemas.microsoft.com/office/powerpoint/2010/main" val="2089490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83</a:t>
            </a:fld>
            <a:endParaRPr lang="en-US"/>
          </a:p>
        </p:txBody>
      </p:sp>
    </p:spTree>
    <p:extLst>
      <p:ext uri="{BB962C8B-B14F-4D97-AF65-F5344CB8AC3E}">
        <p14:creationId xmlns:p14="http://schemas.microsoft.com/office/powerpoint/2010/main" val="3533790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basta</a:t>
            </a:r>
            <a:r>
              <a:rPr lang="en-US" dirty="0" smtClean="0"/>
              <a:t> </a:t>
            </a:r>
            <a:r>
              <a:rPr lang="en-US" dirty="0" err="1" smtClean="0"/>
              <a:t>prendere</a:t>
            </a:r>
            <a:r>
              <a:rPr lang="en-US" dirty="0" smtClean="0"/>
              <a:t> v2-v02 = 2a(s-s0) e </a:t>
            </a:r>
            <a:r>
              <a:rPr lang="en-US" dirty="0" err="1" smtClean="0"/>
              <a:t>dividere</a:t>
            </a:r>
            <a:r>
              <a:rPr lang="en-US" dirty="0" smtClean="0"/>
              <a:t> per r2!</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84</a:t>
            </a:fld>
            <a:endParaRPr lang="en-US"/>
          </a:p>
        </p:txBody>
      </p:sp>
    </p:spTree>
    <p:extLst>
      <p:ext uri="{BB962C8B-B14F-4D97-AF65-F5344CB8AC3E}">
        <p14:creationId xmlns:p14="http://schemas.microsoft.com/office/powerpoint/2010/main" val="1758286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sistema</a:t>
            </a:r>
            <a:r>
              <a:rPr lang="en-US" dirty="0" smtClean="0"/>
              <a:t> </a:t>
            </a:r>
            <a:r>
              <a:rPr lang="en-US" dirty="0" err="1" smtClean="0"/>
              <a:t>isolato</a:t>
            </a:r>
            <a:r>
              <a:rPr lang="en-US" dirty="0" smtClean="0"/>
              <a:t> </a:t>
            </a:r>
            <a:r>
              <a:rPr lang="en-US" dirty="0" err="1" smtClean="0"/>
              <a:t>Fris</a:t>
            </a:r>
            <a:r>
              <a:rPr lang="en-US" dirty="0" smtClean="0"/>
              <a:t> = 0; </a:t>
            </a:r>
            <a:r>
              <a:rPr lang="en-US" dirty="0" err="1" smtClean="0"/>
              <a:t>Mris</a:t>
            </a:r>
            <a:r>
              <a:rPr lang="en-US" dirty="0" smtClean="0"/>
              <a:t> = 0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87</a:t>
            </a:fld>
            <a:endParaRPr lang="en-US"/>
          </a:p>
        </p:txBody>
      </p:sp>
    </p:spTree>
    <p:extLst>
      <p:ext uri="{BB962C8B-B14F-4D97-AF65-F5344CB8AC3E}">
        <p14:creationId xmlns:p14="http://schemas.microsoft.com/office/powerpoint/2010/main" val="2873880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B63E-0244-4C62-82DB-89B205B0F0B3}" type="slidenum">
              <a:rPr lang="en-US"/>
              <a:pPr/>
              <a:t>88</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dirty="0" err="1"/>
              <a:t>M</a:t>
            </a:r>
            <a:r>
              <a:rPr lang="it-IT" baseline="-25000" dirty="0" err="1"/>
              <a:t>s</a:t>
            </a:r>
            <a:r>
              <a:rPr lang="it-IT" dirty="0"/>
              <a:t> = 1.988 10</a:t>
            </a:r>
            <a:r>
              <a:rPr lang="it-IT" sz="1000" baseline="30000" dirty="0"/>
              <a:t>30</a:t>
            </a:r>
            <a:r>
              <a:rPr lang="it-IT" dirty="0"/>
              <a:t> kg    </a:t>
            </a:r>
            <a:r>
              <a:rPr lang="it-IT" dirty="0" err="1"/>
              <a:t>R</a:t>
            </a:r>
            <a:r>
              <a:rPr lang="it-IT" baseline="-25000" dirty="0" err="1"/>
              <a:t>s</a:t>
            </a:r>
            <a:r>
              <a:rPr lang="it-IT" dirty="0"/>
              <a:t> = 6.955 10</a:t>
            </a:r>
            <a:r>
              <a:rPr lang="it-IT" baseline="30000" dirty="0"/>
              <a:t>8</a:t>
            </a:r>
            <a:r>
              <a:rPr lang="it-IT" dirty="0"/>
              <a:t> </a:t>
            </a:r>
            <a:r>
              <a:rPr lang="it-IT" dirty="0" smtClean="0"/>
              <a:t>m</a:t>
            </a:r>
          </a:p>
          <a:p>
            <a:r>
              <a:rPr lang="it-IT" dirty="0" smtClean="0"/>
              <a:t>su </a:t>
            </a:r>
            <a:r>
              <a:rPr lang="it-IT" dirty="0" err="1" smtClean="0"/>
              <a:t>Youtube</a:t>
            </a:r>
            <a:r>
              <a:rPr lang="it-IT" dirty="0" smtClean="0"/>
              <a:t> si trova un video con Michele </a:t>
            </a:r>
            <a:r>
              <a:rPr lang="it-IT" dirty="0" err="1" smtClean="0"/>
              <a:t>Arneodo</a:t>
            </a:r>
            <a:r>
              <a:rPr lang="it-IT" dirty="0" smtClean="0"/>
              <a:t>, il professore</a:t>
            </a:r>
            <a:r>
              <a:rPr lang="it-IT" baseline="0" dirty="0" smtClean="0"/>
              <a:t> in rotazione</a:t>
            </a:r>
            <a:endParaRPr lang="it-IT"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B8B76-ED6B-40B0-8093-1D832CA4F8DA}" type="slidenum">
              <a:rPr lang="en-US"/>
              <a:pPr/>
              <a:t>90</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a:t>
            </a:r>
            <a:r>
              <a:rPr lang="it-IT" dirty="0" smtClean="0"/>
              <a:t>745.7 </a:t>
            </a:r>
            <a:r>
              <a:rPr lang="it-IT" dirty="0"/>
              <a:t>W </a:t>
            </a:r>
            <a:r>
              <a:rPr lang="it-IT" dirty="0" smtClean="0"/>
              <a:t>! </a:t>
            </a:r>
            <a:r>
              <a:rPr lang="it-IT" dirty="0" err="1" smtClean="0"/>
              <a:t>e`</a:t>
            </a:r>
            <a:r>
              <a:rPr lang="it-IT" dirty="0" smtClean="0"/>
              <a:t> definito come la potenza di un cavallo che solleva 33000 </a:t>
            </a:r>
            <a:r>
              <a:rPr lang="it-IT" dirty="0" err="1" smtClean="0"/>
              <a:t>lbf</a:t>
            </a:r>
            <a:r>
              <a:rPr lang="it-IT" dirty="0" smtClean="0"/>
              <a:t> (1 </a:t>
            </a:r>
            <a:r>
              <a:rPr lang="it-IT" dirty="0" err="1" smtClean="0"/>
              <a:t>lbf</a:t>
            </a:r>
            <a:r>
              <a:rPr lang="it-IT" dirty="0" smtClean="0"/>
              <a:t> = 453 </a:t>
            </a:r>
            <a:r>
              <a:rPr lang="it-IT" dirty="0" err="1" smtClean="0"/>
              <a:t>gf</a:t>
            </a:r>
            <a:r>
              <a:rPr lang="it-IT" dirty="0" smtClean="0"/>
              <a:t>) alla </a:t>
            </a:r>
            <a:r>
              <a:rPr lang="it-IT" dirty="0" err="1" smtClean="0"/>
              <a:t>velocita`</a:t>
            </a:r>
            <a:r>
              <a:rPr lang="it-IT" dirty="0" smtClean="0"/>
              <a:t> di 1 piede al minuto ( ~30 cm/</a:t>
            </a:r>
            <a:r>
              <a:rPr lang="it-IT" dirty="0" err="1" smtClean="0"/>
              <a:t>min</a:t>
            </a:r>
            <a:r>
              <a:rPr lang="it-IT" dirty="0" smtClean="0"/>
              <a:t>)</a:t>
            </a:r>
          </a:p>
          <a:p>
            <a:r>
              <a:rPr lang="it-IT" dirty="0" smtClean="0"/>
              <a:t>745.7/735</a:t>
            </a:r>
            <a:r>
              <a:rPr lang="it-IT" baseline="0" dirty="0" smtClean="0"/>
              <a:t> = 1.01456</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l’essere un «punto» è una questione relativa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a:t>
            </a:fld>
            <a:endParaRPr lang="en-US"/>
          </a:p>
        </p:txBody>
      </p:sp>
    </p:spTree>
    <p:extLst>
      <p:ext uri="{BB962C8B-B14F-4D97-AF65-F5344CB8AC3E}">
        <p14:creationId xmlns:p14="http://schemas.microsoft.com/office/powerpoint/2010/main" val="573020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93</a:t>
            </a:fld>
            <a:endParaRPr lang="en-US"/>
          </a:p>
        </p:txBody>
      </p:sp>
    </p:spTree>
    <p:extLst>
      <p:ext uri="{BB962C8B-B14F-4D97-AF65-F5344CB8AC3E}">
        <p14:creationId xmlns:p14="http://schemas.microsoft.com/office/powerpoint/2010/main" val="1415328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un campo </a:t>
                </a:r>
                <a:r>
                  <a:rPr lang="en-US" dirty="0" err="1" smtClean="0"/>
                  <a:t>vettoriale</a:t>
                </a:r>
                <a:r>
                  <a:rPr lang="en-US" dirty="0" smtClean="0"/>
                  <a:t>, per </a:t>
                </a:r>
                <a:r>
                  <a:rPr lang="en-US" dirty="0" err="1" smtClean="0"/>
                  <a:t>il</a:t>
                </a:r>
                <a:r>
                  <a:rPr lang="en-US" dirty="0" smtClean="0"/>
                  <a:t> quale la </a:t>
                </a:r>
                <a:r>
                  <a:rPr lang="en-US" dirty="0" err="1" smtClean="0"/>
                  <a:t>circuitazione</a:t>
                </a:r>
                <a:r>
                  <a:rPr lang="en-US" dirty="0" smtClean="0"/>
                  <a:t> </a:t>
                </a:r>
                <a14:m>
                  <m:oMath xmlns:m="http://schemas.openxmlformats.org/officeDocument/2006/math">
                    <m:nary>
                      <m:naryPr>
                        <m:chr m:val="∑"/>
                        <m:limLoc m:val="subSup"/>
                        <m:supHide m:val="on"/>
                        <m:ctrlPr>
                          <a:rPr lang="en-US" i="1" smtClean="0">
                            <a:latin typeface="Cambria Math"/>
                          </a:rPr>
                        </m:ctrlPr>
                      </m:naryPr>
                      <m:sub>
                        <m:r>
                          <m:rPr>
                            <m:brk m:alnAt="9"/>
                          </m:rPr>
                          <a:rPr lang="it-IT" b="0" i="1" smtClean="0">
                            <a:latin typeface="Cambria Math"/>
                          </a:rPr>
                          <m:t>𝑖</m:t>
                        </m:r>
                      </m:sub>
                      <m:sup/>
                      <m:e>
                        <m:r>
                          <a:rPr lang="en-US" b="1" i="1" smtClean="0">
                            <a:latin typeface="Cambria Math"/>
                            <a:ea typeface="Cambria Math"/>
                          </a:rPr>
                          <m:t>∆</m:t>
                        </m:r>
                        <m:sSub>
                          <m:sSubPr>
                            <m:ctrlPr>
                              <a:rPr lang="en-US" b="1" i="1" smtClean="0">
                                <a:latin typeface="Cambria Math"/>
                                <a:ea typeface="Cambria Math"/>
                              </a:rPr>
                            </m:ctrlPr>
                          </m:sSubPr>
                          <m:e>
                            <m:r>
                              <a:rPr lang="it-IT" b="1" i="1" smtClean="0">
                                <a:latin typeface="Cambria Math"/>
                                <a:ea typeface="Cambria Math"/>
                              </a:rPr>
                              <m:t>𝒔</m:t>
                            </m:r>
                          </m:e>
                          <m:sub>
                            <m:r>
                              <a:rPr lang="it-IT" b="1" i="1" smtClean="0">
                                <a:latin typeface="Cambria Math"/>
                                <a:ea typeface="Cambria Math"/>
                              </a:rPr>
                              <m:t>𝒊</m:t>
                            </m:r>
                          </m:sub>
                        </m:sSub>
                        <m:r>
                          <a:rPr lang="it-IT" b="0" i="1" smtClean="0">
                            <a:latin typeface="Cambria Math"/>
                            <a:ea typeface="Cambria Math"/>
                          </a:rPr>
                          <m:t>∙</m:t>
                        </m:r>
                        <m:sSub>
                          <m:sSubPr>
                            <m:ctrlPr>
                              <a:rPr lang="it-IT" b="1" i="1" smtClean="0">
                                <a:latin typeface="Cambria Math"/>
                                <a:ea typeface="Cambria Math"/>
                              </a:rPr>
                            </m:ctrlPr>
                          </m:sSubPr>
                          <m:e>
                            <m:r>
                              <a:rPr lang="it-IT" b="1" i="1" smtClean="0">
                                <a:latin typeface="Cambria Math"/>
                                <a:ea typeface="Cambria Math"/>
                              </a:rPr>
                              <m:t>𝑽</m:t>
                            </m:r>
                          </m:e>
                          <m:sub>
                            <m:r>
                              <a:rPr lang="it-IT" b="1" i="1" smtClean="0">
                                <a:latin typeface="Cambria Math"/>
                                <a:ea typeface="Cambria Math"/>
                              </a:rPr>
                              <m:t>𝒊</m:t>
                            </m:r>
                          </m:sub>
                        </m:sSub>
                        <m:r>
                          <a:rPr lang="it-IT" b="1" i="1" smtClean="0">
                            <a:latin typeface="Cambria Math"/>
                            <a:ea typeface="Cambria Math"/>
                          </a:rPr>
                          <m:t>  </m:t>
                        </m:r>
                      </m:e>
                    </m:nary>
                  </m:oMath>
                </a14:m>
                <a:r>
                  <a:rPr lang="en-US" dirty="0" err="1" smtClean="0"/>
                  <a:t>su</a:t>
                </a:r>
                <a:r>
                  <a:rPr lang="en-US" dirty="0" smtClean="0"/>
                  <a:t> un </a:t>
                </a:r>
                <a:r>
                  <a:rPr lang="en-US" dirty="0" err="1" smtClean="0"/>
                  <a:t>qualsiasi</a:t>
                </a:r>
                <a:r>
                  <a:rPr lang="en-US" dirty="0" smtClean="0"/>
                  <a:t> </a:t>
                </a:r>
                <a:r>
                  <a:rPr lang="en-US" dirty="0" err="1" smtClean="0"/>
                  <a:t>percorso</a:t>
                </a:r>
                <a:r>
                  <a:rPr lang="en-US" baseline="0" dirty="0" smtClean="0"/>
                  <a:t> </a:t>
                </a:r>
                <a:r>
                  <a:rPr lang="en-US" baseline="0" dirty="0" err="1" smtClean="0"/>
                  <a:t>chiuso</a:t>
                </a:r>
                <a:r>
                  <a:rPr lang="en-US" baseline="0" dirty="0" smtClean="0"/>
                  <a:t> </a:t>
                </a:r>
                <a14:m>
                  <m:oMath xmlns:m="http://schemas.openxmlformats.org/officeDocument/2006/math">
                    <m:nary>
                      <m:naryPr>
                        <m:chr m:val="∑"/>
                        <m:limLoc m:val="subSup"/>
                        <m:supHide m:val="on"/>
                        <m:ctrlPr>
                          <a:rPr lang="en-US" i="1" baseline="0" smtClean="0">
                            <a:latin typeface="Cambria Math"/>
                          </a:rPr>
                        </m:ctrlPr>
                      </m:naryPr>
                      <m:sub>
                        <m:r>
                          <m:rPr>
                            <m:brk m:alnAt="9"/>
                          </m:rPr>
                          <a:rPr lang="it-IT" b="0" i="1" baseline="0" smtClean="0">
                            <a:latin typeface="Cambria Math"/>
                          </a:rPr>
                          <m:t>𝑖</m:t>
                        </m:r>
                      </m:sub>
                      <m:sup/>
                      <m:e>
                        <m:r>
                          <a:rPr lang="en-US" b="1" i="1" baseline="0" smtClean="0">
                            <a:latin typeface="Cambria Math"/>
                            <a:ea typeface="Cambria Math"/>
                          </a:rPr>
                          <m:t>∆</m:t>
                        </m:r>
                        <m:sSub>
                          <m:sSubPr>
                            <m:ctrlPr>
                              <a:rPr lang="en-US" b="1" i="1" baseline="0" smtClean="0">
                                <a:latin typeface="Cambria Math"/>
                                <a:ea typeface="Cambria Math"/>
                              </a:rPr>
                            </m:ctrlPr>
                          </m:sSubPr>
                          <m:e>
                            <m:r>
                              <a:rPr lang="it-IT" b="1" i="1" baseline="0" smtClean="0">
                                <a:latin typeface="Cambria Math"/>
                                <a:ea typeface="Cambria Math"/>
                              </a:rPr>
                              <m:t>𝒔</m:t>
                            </m:r>
                          </m:e>
                          <m:sub>
                            <m:r>
                              <a:rPr lang="it-IT" b="1" i="1" baseline="0" smtClean="0">
                                <a:latin typeface="Cambria Math"/>
                                <a:ea typeface="Cambria Math"/>
                              </a:rPr>
                              <m:t>𝒊</m:t>
                            </m:r>
                          </m:sub>
                        </m:sSub>
                        <m:r>
                          <a:rPr lang="it-IT" b="0" i="1" baseline="0" smtClean="0">
                            <a:latin typeface="Cambria Math"/>
                            <a:ea typeface="Cambria Math"/>
                          </a:rPr>
                          <m:t>=0 </m:t>
                        </m:r>
                      </m:e>
                    </m:nary>
                  </m:oMath>
                </a14:m>
                <a:r>
                  <a:rPr lang="en-US" baseline="0" dirty="0" smtClean="0"/>
                  <a:t>e` </a:t>
                </a:r>
                <a:r>
                  <a:rPr lang="en-US" baseline="0" dirty="0" err="1" smtClean="0"/>
                  <a:t>nulla</a:t>
                </a:r>
                <a:r>
                  <a:rPr lang="en-US" baseline="0" dirty="0" smtClean="0"/>
                  <a:t>/zero, e` un campo </a:t>
                </a:r>
                <a:r>
                  <a:rPr lang="en-US" baseline="0" dirty="0" err="1" smtClean="0"/>
                  <a:t>conservativo</a:t>
                </a:r>
                <a:endParaRPr lang="en-US" baseline="0" dirty="0" smtClean="0"/>
              </a:p>
              <a:p>
                <a:endParaRPr lang="en-GB" dirty="0"/>
              </a:p>
            </p:txBody>
          </p:sp>
        </mc:Choice>
        <mc:Fallback xmlns="">
          <p:sp>
            <p:nvSpPr>
              <p:cNvPr id="3" name="Notes Placeholder 2"/>
              <p:cNvSpPr>
                <a:spLocks noGrp="1"/>
              </p:cNvSpPr>
              <p:nvPr>
                <p:ph type="body" idx="1"/>
              </p:nvPr>
            </p:nvSpPr>
            <p:spPr/>
            <p:txBody>
              <a:bodyPr/>
              <a:lstStyle/>
              <a:p>
                <a:r>
                  <a:rPr lang="en-US" dirty="0" smtClean="0"/>
                  <a:t>un campo </a:t>
                </a:r>
                <a:r>
                  <a:rPr lang="en-US" dirty="0" err="1" smtClean="0"/>
                  <a:t>vettoriale</a:t>
                </a:r>
                <a:r>
                  <a:rPr lang="en-US" dirty="0" smtClean="0"/>
                  <a:t>, </a:t>
                </a:r>
                <a:r>
                  <a:rPr lang="en-US" dirty="0" smtClean="0"/>
                  <a:t>per </a:t>
                </a:r>
                <a:r>
                  <a:rPr lang="en-US" dirty="0" err="1" smtClean="0"/>
                  <a:t>il</a:t>
                </a:r>
                <a:r>
                  <a:rPr lang="en-US" dirty="0" smtClean="0"/>
                  <a:t> quale la </a:t>
                </a:r>
                <a:r>
                  <a:rPr lang="en-US" dirty="0" err="1" smtClean="0"/>
                  <a:t>circuitazione</a:t>
                </a:r>
                <a:r>
                  <a:rPr lang="en-US" dirty="0" smtClean="0"/>
                  <a:t> </a:t>
                </a:r>
                <a:r>
                  <a:rPr lang="en-US" i="0" smtClean="0">
                    <a:latin typeface="Cambria Math"/>
                  </a:rPr>
                  <a:t>∑10_</a:t>
                </a:r>
                <a:r>
                  <a:rPr lang="it-IT" b="0" i="0" smtClean="0">
                    <a:latin typeface="Cambria Math"/>
                  </a:rPr>
                  <a:t>𝑖</a:t>
                </a:r>
                <a:r>
                  <a:rPr lang="en-US" b="0" i="0" smtClean="0">
                    <a:latin typeface="Cambria Math"/>
                  </a:rPr>
                  <a:t>▒〖</a:t>
                </a:r>
                <a:r>
                  <a:rPr lang="en-US" b="1" i="0" smtClean="0">
                    <a:latin typeface="Cambria Math"/>
                    <a:ea typeface="Cambria Math"/>
                  </a:rPr>
                  <a:t>∆</a:t>
                </a:r>
                <a:r>
                  <a:rPr lang="it-IT" b="1" i="0" smtClean="0">
                    <a:latin typeface="Cambria Math"/>
                    <a:ea typeface="Cambria Math"/>
                  </a:rPr>
                  <a:t>𝒔</a:t>
                </a:r>
                <a:r>
                  <a:rPr lang="en-US" b="1" i="0" smtClean="0">
                    <a:latin typeface="Cambria Math"/>
                    <a:ea typeface="Cambria Math"/>
                  </a:rPr>
                  <a:t>_</a:t>
                </a:r>
                <a:r>
                  <a:rPr lang="it-IT" b="1" i="0" smtClean="0">
                    <a:latin typeface="Cambria Math"/>
                    <a:ea typeface="Cambria Math"/>
                  </a:rPr>
                  <a:t>𝒊</a:t>
                </a:r>
                <a:r>
                  <a:rPr lang="it-IT" b="0" i="0" smtClean="0">
                    <a:latin typeface="Cambria Math"/>
                    <a:ea typeface="Cambria Math"/>
                  </a:rPr>
                  <a:t>∙</a:t>
                </a:r>
                <a:r>
                  <a:rPr lang="it-IT" b="1" i="0" smtClean="0">
                    <a:latin typeface="Cambria Math"/>
                    <a:ea typeface="Cambria Math"/>
                  </a:rPr>
                  <a:t>𝑽_𝒊   </a:t>
                </a:r>
                <a:r>
                  <a:rPr lang="en-US" b="1" i="0" smtClean="0">
                    <a:latin typeface="Cambria Math"/>
                    <a:ea typeface="Cambria Math"/>
                  </a:rPr>
                  <a:t>〗</a:t>
                </a:r>
                <a:r>
                  <a:rPr lang="en-US" dirty="0" err="1" smtClean="0"/>
                  <a:t>su</a:t>
                </a:r>
                <a:r>
                  <a:rPr lang="en-US" dirty="0" smtClean="0"/>
                  <a:t> </a:t>
                </a:r>
                <a:r>
                  <a:rPr lang="en-US" dirty="0" smtClean="0"/>
                  <a:t>un </a:t>
                </a:r>
                <a:r>
                  <a:rPr lang="en-US" dirty="0" err="1" smtClean="0"/>
                  <a:t>qualsiasi</a:t>
                </a:r>
                <a:r>
                  <a:rPr lang="en-US" dirty="0" smtClean="0"/>
                  <a:t> </a:t>
                </a:r>
                <a:r>
                  <a:rPr lang="en-US" dirty="0" err="1" smtClean="0"/>
                  <a:t>percorso</a:t>
                </a:r>
                <a:r>
                  <a:rPr lang="en-US" baseline="0" dirty="0" smtClean="0"/>
                  <a:t> </a:t>
                </a:r>
                <a:r>
                  <a:rPr lang="en-US" baseline="0" dirty="0" err="1" smtClean="0"/>
                  <a:t>chiuso</a:t>
                </a:r>
                <a:r>
                  <a:rPr lang="en-US" baseline="0" dirty="0" smtClean="0"/>
                  <a:t> </a:t>
                </a:r>
                <a:r>
                  <a:rPr lang="en-US" i="0" baseline="0" smtClean="0">
                    <a:latin typeface="Cambria Math"/>
                  </a:rPr>
                  <a:t>∑10_</a:t>
                </a:r>
                <a:r>
                  <a:rPr lang="it-IT" b="0" i="0" baseline="0" smtClean="0">
                    <a:latin typeface="Cambria Math"/>
                  </a:rPr>
                  <a:t>𝑖</a:t>
                </a:r>
                <a:r>
                  <a:rPr lang="en-US" b="0" i="0" baseline="0" smtClean="0">
                    <a:latin typeface="Cambria Math"/>
                  </a:rPr>
                  <a:t>▒〖</a:t>
                </a:r>
                <a:r>
                  <a:rPr lang="en-US" b="1" i="0" baseline="0" smtClean="0">
                    <a:latin typeface="Cambria Math"/>
                    <a:ea typeface="Cambria Math"/>
                  </a:rPr>
                  <a:t>∆</a:t>
                </a:r>
                <a:r>
                  <a:rPr lang="it-IT" b="1" i="0" baseline="0" smtClean="0">
                    <a:latin typeface="Cambria Math"/>
                    <a:ea typeface="Cambria Math"/>
                  </a:rPr>
                  <a:t>𝒔</a:t>
                </a:r>
                <a:r>
                  <a:rPr lang="en-US" b="1" i="0" baseline="0" smtClean="0">
                    <a:latin typeface="Cambria Math"/>
                    <a:ea typeface="Cambria Math"/>
                  </a:rPr>
                  <a:t>_</a:t>
                </a:r>
                <a:r>
                  <a:rPr lang="it-IT" b="1" i="0" baseline="0" smtClean="0">
                    <a:latin typeface="Cambria Math"/>
                    <a:ea typeface="Cambria Math"/>
                  </a:rPr>
                  <a:t>𝒊</a:t>
                </a:r>
                <a:r>
                  <a:rPr lang="it-IT" b="0" i="0" baseline="0" smtClean="0">
                    <a:latin typeface="Cambria Math"/>
                    <a:ea typeface="Cambria Math"/>
                  </a:rPr>
                  <a:t>=0 </a:t>
                </a:r>
                <a:r>
                  <a:rPr lang="en-US" b="0" i="0" baseline="0" smtClean="0">
                    <a:latin typeface="Cambria Math"/>
                    <a:ea typeface="Cambria Math"/>
                  </a:rPr>
                  <a:t>〗</a:t>
                </a:r>
                <a:r>
                  <a:rPr lang="en-US" baseline="0" dirty="0" smtClean="0"/>
                  <a:t>e</a:t>
                </a:r>
                <a:r>
                  <a:rPr lang="en-US" baseline="0" dirty="0" smtClean="0"/>
                  <a:t>` </a:t>
                </a:r>
                <a:r>
                  <a:rPr lang="en-US" baseline="0" dirty="0" err="1" smtClean="0"/>
                  <a:t>nulla</a:t>
                </a:r>
                <a:r>
                  <a:rPr lang="en-US" baseline="0" dirty="0" smtClean="0"/>
                  <a:t>/zero, </a:t>
                </a:r>
                <a:r>
                  <a:rPr lang="en-US" baseline="0" dirty="0" smtClean="0"/>
                  <a:t>e` un campo </a:t>
                </a:r>
                <a:r>
                  <a:rPr lang="en-US" baseline="0" dirty="0" err="1" smtClean="0"/>
                  <a:t>conservativo</a:t>
                </a:r>
                <a:endParaRPr lang="en-US" baseline="0" dirty="0" smtClean="0"/>
              </a:p>
              <a:p>
                <a:endParaRPr lang="en-GB" dirty="0"/>
              </a:p>
            </p:txBody>
          </p:sp>
        </mc:Fallback>
      </mc:AlternateContent>
      <p:sp>
        <p:nvSpPr>
          <p:cNvPr id="4" name="Slide Number Placeholder 3"/>
          <p:cNvSpPr>
            <a:spLocks noGrp="1"/>
          </p:cNvSpPr>
          <p:nvPr>
            <p:ph type="sldNum" sz="quarter" idx="10"/>
          </p:nvPr>
        </p:nvSpPr>
        <p:spPr/>
        <p:txBody>
          <a:bodyPr/>
          <a:lstStyle/>
          <a:p>
            <a:fld id="{FB8D5D5C-6FB9-49D5-93CB-64E11D05BAF4}" type="slidenum">
              <a:rPr lang="en-US" smtClean="0"/>
              <a:pPr/>
              <a:t>94</a:t>
            </a:fld>
            <a:endParaRPr lang="en-US"/>
          </a:p>
        </p:txBody>
      </p:sp>
    </p:spTree>
    <p:extLst>
      <p:ext uri="{BB962C8B-B14F-4D97-AF65-F5344CB8AC3E}">
        <p14:creationId xmlns:p14="http://schemas.microsoft.com/office/powerpoint/2010/main" val="2543515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Una forza che fa lavoro +vo (-vo)</a:t>
            </a:r>
            <a:r>
              <a:rPr lang="it-IT" baseline="0" dirty="0" smtClean="0"/>
              <a:t> implica perdita (acquisto) di e.p.</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97</a:t>
            </a:fld>
            <a:endParaRPr lang="en-US"/>
          </a:p>
        </p:txBody>
      </p:sp>
    </p:spTree>
    <p:extLst>
      <p:ext uri="{BB962C8B-B14F-4D97-AF65-F5344CB8AC3E}">
        <p14:creationId xmlns:p14="http://schemas.microsoft.com/office/powerpoint/2010/main" val="3514568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a:t>
            </a:r>
            <a:r>
              <a:rPr lang="it-IT" baseline="0" dirty="0" smtClean="0"/>
              <a:t> teorema dell’energia cinetica è stato di mostrato a rigore per una forza costante, ma prendendo spostamenti elementari sui quali la f. possa considerarsi costante si può dimostrare che tutti i contributi intermedi compaiono sia col segno + che col segno - e che quindi la sommatoria (integrale) si riduce all’ultimo termine meno il primo.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98</a:t>
            </a:fld>
            <a:endParaRPr lang="en-US"/>
          </a:p>
        </p:txBody>
      </p:sp>
    </p:spTree>
    <p:extLst>
      <p:ext uri="{BB962C8B-B14F-4D97-AF65-F5344CB8AC3E}">
        <p14:creationId xmlns:p14="http://schemas.microsoft.com/office/powerpoint/2010/main" val="2383342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anche</a:t>
            </a:r>
            <a:r>
              <a:rPr lang="en-US" dirty="0" smtClean="0"/>
              <a:t> qui </a:t>
            </a:r>
            <a:r>
              <a:rPr lang="en-US" dirty="0" err="1" smtClean="0"/>
              <a:t>si</a:t>
            </a:r>
            <a:r>
              <a:rPr lang="en-US" dirty="0" smtClean="0"/>
              <a:t> </a:t>
            </a:r>
            <a:r>
              <a:rPr lang="en-US" dirty="0" err="1" smtClean="0"/>
              <a:t>mette</a:t>
            </a:r>
            <a:r>
              <a:rPr lang="en-US" dirty="0" smtClean="0"/>
              <a:t> W(0) = 0 </a:t>
            </a:r>
            <a:r>
              <a:rPr lang="en-US" dirty="0" err="1" smtClean="0"/>
              <a:t>arbitrariamente</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101</a:t>
            </a:fld>
            <a:endParaRPr lang="en-US"/>
          </a:p>
        </p:txBody>
      </p:sp>
    </p:spTree>
    <p:extLst>
      <p:ext uri="{BB962C8B-B14F-4D97-AF65-F5344CB8AC3E}">
        <p14:creationId xmlns:p14="http://schemas.microsoft.com/office/powerpoint/2010/main" val="1651284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mtClean="0"/>
              <a:t>Il teorema dell’energia cinetica si riferisce al lavoro della risultante, in questo caso F-f.</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103</a:t>
            </a:fld>
            <a:endParaRPr lang="en-US"/>
          </a:p>
        </p:txBody>
      </p:sp>
    </p:spTree>
    <p:extLst>
      <p:ext uri="{BB962C8B-B14F-4D97-AF65-F5344CB8AC3E}">
        <p14:creationId xmlns:p14="http://schemas.microsoft.com/office/powerpoint/2010/main" val="922624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anche </a:t>
            </a:r>
            <a:r>
              <a:rPr lang="el-GR" dirty="0" smtClean="0"/>
              <a:t>ω</a:t>
            </a:r>
            <a:r>
              <a:rPr lang="it-IT" dirty="0" smtClean="0"/>
              <a:t> = </a:t>
            </a:r>
            <a:r>
              <a:rPr lang="el-GR" dirty="0" smtClean="0"/>
              <a:t>ω</a:t>
            </a:r>
            <a:r>
              <a:rPr lang="it-IT" baseline="-25000" dirty="0" smtClean="0"/>
              <a:t>0</a:t>
            </a:r>
            <a:r>
              <a:rPr lang="it-IT" dirty="0" smtClean="0"/>
              <a:t> per un moto circolare uniforme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104</a:t>
            </a:fld>
            <a:endParaRPr lang="en-US"/>
          </a:p>
        </p:txBody>
      </p:sp>
    </p:spTree>
    <p:extLst>
      <p:ext uri="{BB962C8B-B14F-4D97-AF65-F5344CB8AC3E}">
        <p14:creationId xmlns:p14="http://schemas.microsoft.com/office/powerpoint/2010/main" val="178550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Mikaela </a:t>
            </a:r>
            <a:r>
              <a:rPr lang="en-US" dirty="0" err="1" smtClean="0"/>
              <a:t>Shiffrin</a:t>
            </a:r>
            <a:r>
              <a:rPr lang="en-US" dirty="0" smtClean="0"/>
              <a:t>; Anna </a:t>
            </a:r>
            <a:r>
              <a:rPr lang="en-US" dirty="0" err="1" smtClean="0"/>
              <a:t>Fenninger</a:t>
            </a:r>
            <a:r>
              <a:rPr lang="en-US" dirty="0" smtClean="0"/>
              <a:t>; Maria </a:t>
            </a:r>
            <a:r>
              <a:rPr lang="en-US" dirty="0" err="1" smtClean="0"/>
              <a:t>Hoefl-Riesch</a:t>
            </a:r>
            <a:r>
              <a:rPr lang="en-US" dirty="0" smtClean="0"/>
              <a:t>; Lara Gut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105</a:t>
            </a:fld>
            <a:endParaRPr lang="en-US"/>
          </a:p>
        </p:txBody>
      </p:sp>
    </p:spTree>
    <p:extLst>
      <p:ext uri="{BB962C8B-B14F-4D97-AF65-F5344CB8AC3E}">
        <p14:creationId xmlns:p14="http://schemas.microsoft.com/office/powerpoint/2010/main" val="3330457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per lo </a:t>
            </a:r>
            <a:r>
              <a:rPr lang="en-US" dirty="0" err="1" smtClean="0"/>
              <a:t>sforzo</a:t>
            </a:r>
            <a:r>
              <a:rPr lang="en-US" dirty="0" smtClean="0"/>
              <a:t> di volume le </a:t>
            </a:r>
            <a:r>
              <a:rPr lang="en-US" dirty="0" err="1" smtClean="0"/>
              <a:t>forze</a:t>
            </a:r>
            <a:r>
              <a:rPr lang="en-US" dirty="0" smtClean="0"/>
              <a:t> </a:t>
            </a:r>
            <a:r>
              <a:rPr lang="en-US" dirty="0" err="1" smtClean="0"/>
              <a:t>sono</a:t>
            </a:r>
            <a:r>
              <a:rPr lang="en-US" dirty="0" smtClean="0"/>
              <a:t> in </a:t>
            </a:r>
            <a:r>
              <a:rPr lang="en-US" dirty="0" err="1" smtClean="0"/>
              <a:t>tutte</a:t>
            </a:r>
            <a:r>
              <a:rPr lang="en-US" dirty="0" smtClean="0"/>
              <a:t> le </a:t>
            </a:r>
            <a:r>
              <a:rPr lang="en-US" dirty="0" err="1" smtClean="0"/>
              <a:t>direzioni</a:t>
            </a:r>
            <a:r>
              <a:rPr lang="en-US" dirty="0" smtClean="0"/>
              <a:t>, la </a:t>
            </a:r>
            <a:r>
              <a:rPr lang="en-US" dirty="0" err="1" smtClean="0"/>
              <a:t>direzione</a:t>
            </a:r>
            <a:r>
              <a:rPr lang="en-US" dirty="0" smtClean="0"/>
              <a:t> non </a:t>
            </a:r>
            <a:r>
              <a:rPr lang="en-US" dirty="0" err="1" smtClean="0"/>
              <a:t>conta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108</a:t>
            </a:fld>
            <a:endParaRPr lang="en-US"/>
          </a:p>
        </p:txBody>
      </p:sp>
    </p:spTree>
    <p:extLst>
      <p:ext uri="{BB962C8B-B14F-4D97-AF65-F5344CB8AC3E}">
        <p14:creationId xmlns:p14="http://schemas.microsoft.com/office/powerpoint/2010/main" val="348279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BFB7-7710-4797-8A13-2B18A3FC2E9F}" type="slidenum">
              <a:rPr lang="en-US"/>
              <a:pPr/>
              <a:t>109</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ouvrage </a:t>
            </a:r>
            <a:r>
              <a:rPr lang="it-IT" i="1" dirty="0" smtClean="0"/>
              <a:t>Micrographia </a:t>
            </a:r>
            <a:r>
              <a:rPr lang="it-IT" dirty="0" smtClean="0"/>
              <a:t> </a:t>
            </a:r>
            <a:r>
              <a:rPr lang="it-IT" dirty="0"/>
              <a:t>présente l'ensemble de ses observations faites à l'aide de microscopes ou de télescopes.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 forze che mantengono un punto vincolato su una traiettoria (reazioni</a:t>
            </a:r>
            <a:r>
              <a:rPr lang="it-IT" baseline="0" dirty="0" smtClean="0"/>
              <a:t> vincolari) </a:t>
            </a:r>
            <a:r>
              <a:rPr lang="it-IT" dirty="0" smtClean="0"/>
              <a:t>sono sempre perpendicolari alla traiettoria, quindi non alterano quello che succede lungo la traiettoria </a:t>
            </a:r>
          </a:p>
          <a:p>
            <a:endParaRPr lang="it-IT" dirty="0" smtClean="0"/>
          </a:p>
          <a:p>
            <a:r>
              <a:rPr lang="it-IT" dirty="0" smtClean="0"/>
              <a:t>il sistema tutor misura sia la velocità istantanea in corrispondenza della stazione di misura (cioè si comporta come un autovelox) che la velocità media fra due stazioni di misura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a:t>
            </a:fld>
            <a:endParaRPr lang="en-US"/>
          </a:p>
        </p:txBody>
      </p:sp>
    </p:spTree>
    <p:extLst>
      <p:ext uri="{BB962C8B-B14F-4D97-AF65-F5344CB8AC3E}">
        <p14:creationId xmlns:p14="http://schemas.microsoft.com/office/powerpoint/2010/main" val="2747343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BDFC-DA32-4A67-BAD6-C3BAB019F72F}" type="slidenum">
              <a:rPr lang="en-US"/>
              <a:pPr/>
              <a:t>110</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Ant/Elephant say L = 1-4 mm, L’ = 4-6 m, n = 1000-6000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112</a:t>
            </a:fld>
            <a:endParaRPr lang="en-US"/>
          </a:p>
        </p:txBody>
      </p:sp>
    </p:spTree>
    <p:extLst>
      <p:ext uri="{BB962C8B-B14F-4D97-AF65-F5344CB8AC3E}">
        <p14:creationId xmlns:p14="http://schemas.microsoft.com/office/powerpoint/2010/main" val="203437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8C5B-CE58-47C6-B2A6-DEF1BA709D9F}"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a:t>
            </a:r>
            <a:r>
              <a:rPr lang="it-IT" sz="900" dirty="0" smtClean="0"/>
              <a:t>di </a:t>
            </a:r>
            <a:r>
              <a:rPr lang="it-IT" sz="900" dirty="0"/>
              <a:t>nuova tecnologia e di comprensione del </a:t>
            </a:r>
            <a:r>
              <a:rPr lang="it-IT" sz="900" dirty="0" smtClean="0"/>
              <a:t>numero</a:t>
            </a:r>
            <a:r>
              <a:rPr lang="it-IT" sz="900" dirty="0"/>
              <a:t>) – il numero nasce circa 10000 fa nella Mesopotamia meridionale, ma il suo impiego è limitato da notazioni strambe e dall’uso di strumenti </a:t>
            </a:r>
            <a:r>
              <a:rPr lang="it-IT" sz="900" dirty="0" smtClean="0"/>
              <a:t>meccanici </a:t>
            </a:r>
            <a:r>
              <a:rPr lang="it-IT" sz="900" dirty="0"/>
              <a:t>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smtClean="0"/>
              <a:t>illustrato </a:t>
            </a:r>
            <a:r>
              <a:rPr lang="it-IT" sz="900" dirty="0"/>
              <a:t>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a:t>
            </a:r>
            <a:r>
              <a:rPr lang="it-IT" sz="900" dirty="0" smtClean="0"/>
              <a:t>probabilità</a:t>
            </a:r>
            <a:r>
              <a:rPr lang="it-IT" sz="900"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8E57A-E68F-40FD-B4BC-8F01982A3981}" type="slidenum">
              <a:rPr lang="en-US"/>
              <a:pPr/>
              <a:t>9</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a:t>1/3.6 = 0.27777778 - 1 Km/h = 0.278 m/s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esiste anche la velocità media in valore assoluto (10+0+10)/1h40 </a:t>
            </a:r>
            <a:r>
              <a:rPr lang="it-IT" baseline="0" dirty="0" smtClean="0"/>
              <a:t>= 12  km/h</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a:t>
            </a:fld>
            <a:endParaRPr lang="en-US"/>
          </a:p>
        </p:txBody>
      </p:sp>
    </p:spTree>
    <p:extLst>
      <p:ext uri="{BB962C8B-B14F-4D97-AF65-F5344CB8AC3E}">
        <p14:creationId xmlns:p14="http://schemas.microsoft.com/office/powerpoint/2010/main" val="185634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Arial" pitchFamily="34" charset="0"/>
                <a:ea typeface="+mn-ea"/>
                <a:cs typeface="+mn-cs"/>
              </a:rPr>
              <a:t>Physalia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vescica</a:t>
            </a:r>
            <a:r>
              <a:rPr lang="en-GB" sz="1200" b="0" i="0" kern="1200" dirty="0" smtClean="0">
                <a:solidFill>
                  <a:schemeClr val="tx1"/>
                </a:solidFill>
                <a:effectLst/>
                <a:latin typeface="Arial" pitchFamily="34" charset="0"/>
                <a:ea typeface="+mn-ea"/>
                <a:cs typeface="+mn-cs"/>
              </a:rPr>
              <a:t> in </a:t>
            </a:r>
            <a:r>
              <a:rPr lang="en-GB" sz="1200" b="0" i="0" kern="1200" dirty="0" err="1" smtClean="0">
                <a:solidFill>
                  <a:schemeClr val="tx1"/>
                </a:solidFill>
                <a:effectLst/>
                <a:latin typeface="Arial" pitchFamily="34" charset="0"/>
                <a:ea typeface="+mn-ea"/>
                <a:cs typeface="+mn-cs"/>
              </a:rPr>
              <a:t>greco</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physalis</a:t>
            </a:r>
            <a:r>
              <a:rPr lang="en-GB" sz="1200" b="0" i="0" kern="1200" dirty="0" smtClean="0">
                <a:solidFill>
                  <a:schemeClr val="tx1"/>
                </a:solidFill>
                <a:effectLst/>
                <a:latin typeface="Arial" pitchFamily="34" charset="0"/>
                <a:ea typeface="+mn-ea"/>
                <a:cs typeface="+mn-cs"/>
              </a:rPr>
              <a:t> (o </a:t>
            </a:r>
            <a:r>
              <a:rPr lang="en-GB" sz="1200" b="0" i="0" kern="1200" dirty="0" err="1" smtClean="0">
                <a:solidFill>
                  <a:schemeClr val="tx1"/>
                </a:solidFill>
                <a:effectLst/>
                <a:latin typeface="Arial" pitchFamily="34" charset="0"/>
                <a:ea typeface="+mn-ea"/>
                <a:cs typeface="+mn-cs"/>
              </a:rPr>
              <a:t>caravella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portoghese</a:t>
            </a:r>
            <a:r>
              <a:rPr lang="en-GB" sz="1200" b="0" i="0" kern="1200" dirty="0" smtClean="0">
                <a:solidFill>
                  <a:schemeClr val="tx1"/>
                </a:solidFill>
                <a:effectLst/>
                <a:latin typeface="Arial" pitchFamily="34" charset="0"/>
                <a:ea typeface="+mn-ea"/>
                <a:cs typeface="+mn-cs"/>
              </a:rPr>
              <a:t>) - The diagram above shows the anatomy of a nematocyst cell (</a:t>
            </a:r>
            <a:r>
              <a:rPr lang="en-GB" sz="1200" b="0" i="0" kern="1200" dirty="0" err="1" smtClean="0">
                <a:solidFill>
                  <a:schemeClr val="tx1"/>
                </a:solidFill>
                <a:effectLst/>
                <a:latin typeface="Arial" pitchFamily="34" charset="0"/>
                <a:ea typeface="+mn-ea"/>
                <a:cs typeface="+mn-cs"/>
              </a:rPr>
              <a:t>cnidocyte</a:t>
            </a:r>
            <a:r>
              <a:rPr lang="en-GB" sz="1200" b="0" i="0" kern="1200" dirty="0" smtClean="0">
                <a:solidFill>
                  <a:schemeClr val="tx1"/>
                </a:solidFill>
                <a:effectLst/>
                <a:latin typeface="Arial" pitchFamily="34" charset="0"/>
                <a:ea typeface="+mn-ea"/>
                <a:cs typeface="+mn-cs"/>
              </a:rPr>
              <a:t>,</a:t>
            </a:r>
            <a:r>
              <a:rPr lang="en-GB" sz="1200" b="0" i="0" kern="1200" baseline="0" dirty="0" smtClean="0">
                <a:solidFill>
                  <a:schemeClr val="tx1"/>
                </a:solidFill>
                <a:effectLst/>
                <a:latin typeface="Arial" pitchFamily="34" charset="0"/>
                <a:ea typeface="+mn-ea"/>
                <a:cs typeface="+mn-cs"/>
              </a:rPr>
              <a:t> </a:t>
            </a:r>
            <a:r>
              <a:rPr lang="en-GB" sz="1200" b="0" i="0" kern="1200" baseline="0" dirty="0" err="1" smtClean="0">
                <a:solidFill>
                  <a:schemeClr val="tx1"/>
                </a:solidFill>
                <a:effectLst/>
                <a:latin typeface="Arial" pitchFamily="34" charset="0"/>
                <a:ea typeface="+mn-ea"/>
                <a:cs typeface="+mn-cs"/>
              </a:rPr>
              <a:t>cnidoblast</a:t>
            </a:r>
            <a:r>
              <a:rPr lang="en-GB" sz="1200" b="0" i="0" kern="1200" baseline="0" dirty="0" smtClean="0">
                <a:solidFill>
                  <a:schemeClr val="tx1"/>
                </a:solidFill>
                <a:effectLst/>
                <a:latin typeface="Arial" pitchFamily="34" charset="0"/>
                <a:ea typeface="+mn-ea"/>
                <a:cs typeface="+mn-cs"/>
              </a:rPr>
              <a:t>) </a:t>
            </a:r>
            <a:r>
              <a:rPr lang="en-GB" sz="1200" b="0" i="0" kern="1200" dirty="0" smtClean="0">
                <a:solidFill>
                  <a:schemeClr val="tx1"/>
                </a:solidFill>
                <a:effectLst/>
                <a:latin typeface="Arial" pitchFamily="34" charset="0"/>
                <a:ea typeface="+mn-ea"/>
                <a:cs typeface="+mn-cs"/>
              </a:rPr>
              <a:t>and its “firing” sequence, from left to right. On the far left is a nematocyst inside its cellular capsule. The cell’s thread is coiled under pressure and wrapped around a stinging barb. When potential prey makes contact with the tentacles of a polyp, the nematocyst cell is stimulated. This causes a flap of tissue covering the nematocyst—the operculum—to fly open.</a:t>
            </a:r>
            <a:r>
              <a:rPr lang="en-GB" sz="1200" b="0" i="0" kern="1200" baseline="0" dirty="0" smtClean="0">
                <a:solidFill>
                  <a:schemeClr val="tx1"/>
                </a:solidFill>
                <a:effectLst/>
                <a:latin typeface="Arial" pitchFamily="34" charset="0"/>
                <a:ea typeface="+mn-ea"/>
                <a:cs typeface="+mn-cs"/>
              </a:rPr>
              <a:t> </a:t>
            </a:r>
            <a:r>
              <a:rPr lang="en-GB" sz="1200" b="0" i="0" kern="1200" dirty="0" smtClean="0">
                <a:solidFill>
                  <a:schemeClr val="tx1"/>
                </a:solidFill>
                <a:effectLst/>
                <a:latin typeface="Arial" pitchFamily="34" charset="0"/>
                <a:ea typeface="+mn-ea"/>
                <a:cs typeface="+mn-cs"/>
              </a:rPr>
              <a:t>The middle image shows the open operculum, the rapidly uncoiling thread and the emerging barb. On the far right is the fully extended cell. The barbs at the end of the nematocyst are designed to stick into the polyp’s victim and inject a poisonous liquid. When subdued, the polyp’s tentacles move the prey toward its mouth and the nematocysts recoil back into their capsules.</a:t>
            </a:r>
          </a:p>
        </p:txBody>
      </p:sp>
      <p:sp>
        <p:nvSpPr>
          <p:cNvPr id="4" name="Slide Number Placeholder 3"/>
          <p:cNvSpPr>
            <a:spLocks noGrp="1"/>
          </p:cNvSpPr>
          <p:nvPr>
            <p:ph type="sldNum" sz="quarter" idx="10"/>
          </p:nvPr>
        </p:nvSpPr>
        <p:spPr/>
        <p:txBody>
          <a:bodyPr/>
          <a:lstStyle/>
          <a:p>
            <a:fld id="{FB8D5D5C-6FB9-49D5-93CB-64E11D05BAF4}" type="slidenum">
              <a:rPr lang="en-US" smtClean="0"/>
              <a:pPr/>
              <a:t>14</a:t>
            </a:fld>
            <a:endParaRPr lang="en-US"/>
          </a:p>
        </p:txBody>
      </p:sp>
    </p:spTree>
    <p:extLst>
      <p:ext uri="{BB962C8B-B14F-4D97-AF65-F5344CB8AC3E}">
        <p14:creationId xmlns:p14="http://schemas.microsoft.com/office/powerpoint/2010/main" val="440441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2014</a:t>
            </a:r>
            <a:endParaRPr lang="en-US"/>
          </a:p>
        </p:txBody>
      </p:sp>
      <p:sp>
        <p:nvSpPr>
          <p:cNvPr id="5126" name="Rectangle 6"/>
          <p:cNvSpPr>
            <a:spLocks noGrp="1" noChangeArrowheads="1"/>
          </p:cNvSpPr>
          <p:nvPr>
            <p:ph type="sldNum" sz="quarter" idx="4"/>
          </p:nvPr>
        </p:nvSpPr>
        <p:spPr/>
        <p:txBody>
          <a:bodyPr/>
          <a:lstStyle>
            <a:lvl1pPr>
              <a:defRPr/>
            </a:lvl1pPr>
          </a:lstStyle>
          <a:p>
            <a:fld id="{A0119B64-4C55-46AC-B1D6-C6034D3E8C77}"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89"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2014</a:t>
            </a:r>
            <a:endParaRPr lang="en-US"/>
          </a:p>
        </p:txBody>
      </p:sp>
      <p:sp>
        <p:nvSpPr>
          <p:cNvPr id="6" name="Slide Number Placeholder 5"/>
          <p:cNvSpPr>
            <a:spLocks noGrp="1"/>
          </p:cNvSpPr>
          <p:nvPr>
            <p:ph type="sldNum" sz="quarter" idx="12"/>
          </p:nvPr>
        </p:nvSpPr>
        <p:spPr/>
        <p:txBody>
          <a:bodyPr/>
          <a:lstStyle>
            <a:lvl1pPr>
              <a:defRPr/>
            </a:lvl1pPr>
          </a:lstStyle>
          <a:p>
            <a:fld id="{9CB6EA51-0EFE-452D-A33C-66B2D35C06D9}" type="slidenum">
              <a:rPr lang="en-US"/>
              <a:pPr/>
              <a:t>‹#›</a:t>
            </a:fld>
            <a:endParaRPr lang="en-US"/>
          </a:p>
        </p:txBody>
      </p:sp>
    </p:spTree>
    <p:extLst>
      <p:ext uri="{BB962C8B-B14F-4D97-AF65-F5344CB8AC3E}">
        <p14:creationId xmlns:p14="http://schemas.microsoft.com/office/powerpoint/2010/main" val="21158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2014</a:t>
            </a:r>
            <a:endParaRPr lang="en-US"/>
          </a:p>
        </p:txBody>
      </p:sp>
      <p:sp>
        <p:nvSpPr>
          <p:cNvPr id="6" name="Slide Number Placeholder 5"/>
          <p:cNvSpPr>
            <a:spLocks noGrp="1"/>
          </p:cNvSpPr>
          <p:nvPr>
            <p:ph type="sldNum" sz="quarter" idx="12"/>
          </p:nvPr>
        </p:nvSpPr>
        <p:spPr/>
        <p:txBody>
          <a:bodyPr/>
          <a:lstStyle>
            <a:lvl1pPr>
              <a:defRPr/>
            </a:lvl1pPr>
          </a:lstStyle>
          <a:p>
            <a:fld id="{6A9E066B-BA21-4CD1-9C0B-E1C473BEA301}" type="slidenum">
              <a:rPr lang="en-US"/>
              <a:pPr/>
              <a:t>‹#›</a:t>
            </a:fld>
            <a:endParaRPr lang="en-US"/>
          </a:p>
        </p:txBody>
      </p:sp>
    </p:spTree>
    <p:extLst>
      <p:ext uri="{BB962C8B-B14F-4D97-AF65-F5344CB8AC3E}">
        <p14:creationId xmlns:p14="http://schemas.microsoft.com/office/powerpoint/2010/main" val="32451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2014</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CEA604-6A71-4CEF-A4A9-E5E14FD19FB7}" type="slidenum">
              <a:rPr lang="en-US"/>
              <a:pPr/>
              <a:t>‹#›</a:t>
            </a:fld>
            <a:endParaRPr lang="en-US"/>
          </a:p>
        </p:txBody>
      </p:sp>
    </p:spTree>
    <p:extLst>
      <p:ext uri="{BB962C8B-B14F-4D97-AF65-F5344CB8AC3E}">
        <p14:creationId xmlns:p14="http://schemas.microsoft.com/office/powerpoint/2010/main" val="270827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2014</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0C42B0-1101-499F-8EEE-52BE7FF97FE9}" type="slidenum">
              <a:rPr lang="en-US"/>
              <a:pPr/>
              <a:t>‹#›</a:t>
            </a:fld>
            <a:endParaRPr lang="en-US"/>
          </a:p>
        </p:txBody>
      </p:sp>
    </p:spTree>
    <p:extLst>
      <p:ext uri="{BB962C8B-B14F-4D97-AF65-F5344CB8AC3E}">
        <p14:creationId xmlns:p14="http://schemas.microsoft.com/office/powerpoint/2010/main" val="484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2014</a:t>
            </a:r>
            <a:endParaRPr lang="en-US"/>
          </a:p>
        </p:txBody>
      </p:sp>
      <p:sp>
        <p:nvSpPr>
          <p:cNvPr id="6" name="Slide Number Placeholder 5"/>
          <p:cNvSpPr>
            <a:spLocks noGrp="1"/>
          </p:cNvSpPr>
          <p:nvPr>
            <p:ph type="sldNum" sz="quarter" idx="12"/>
          </p:nvPr>
        </p:nvSpPr>
        <p:spPr/>
        <p:txBody>
          <a:bodyPr/>
          <a:lstStyle>
            <a:lvl1pPr>
              <a:defRPr/>
            </a:lvl1pPr>
          </a:lstStyle>
          <a:p>
            <a:fld id="{DDC64C39-CBBA-4875-AA7A-9622D5D072E2}" type="slidenum">
              <a:rPr lang="en-US"/>
              <a:pPr/>
              <a:t>‹#›</a:t>
            </a:fld>
            <a:endParaRPr lang="en-US"/>
          </a:p>
        </p:txBody>
      </p:sp>
    </p:spTree>
    <p:extLst>
      <p:ext uri="{BB962C8B-B14F-4D97-AF65-F5344CB8AC3E}">
        <p14:creationId xmlns:p14="http://schemas.microsoft.com/office/powerpoint/2010/main" val="15604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2014</a:t>
            </a:r>
            <a:endParaRPr lang="en-US"/>
          </a:p>
        </p:txBody>
      </p:sp>
      <p:sp>
        <p:nvSpPr>
          <p:cNvPr id="6" name="Slide Number Placeholder 5"/>
          <p:cNvSpPr>
            <a:spLocks noGrp="1"/>
          </p:cNvSpPr>
          <p:nvPr>
            <p:ph type="sldNum" sz="quarter" idx="12"/>
          </p:nvPr>
        </p:nvSpPr>
        <p:spPr/>
        <p:txBody>
          <a:bodyPr/>
          <a:lstStyle>
            <a:lvl1pPr>
              <a:defRPr/>
            </a:lvl1pPr>
          </a:lstStyle>
          <a:p>
            <a:fld id="{5A15DF0E-B9F5-4216-8957-D95B443FE4F3}" type="slidenum">
              <a:rPr lang="en-US"/>
              <a:pPr/>
              <a:t>‹#›</a:t>
            </a:fld>
            <a:endParaRPr lang="en-US"/>
          </a:p>
        </p:txBody>
      </p:sp>
    </p:spTree>
    <p:extLst>
      <p:ext uri="{BB962C8B-B14F-4D97-AF65-F5344CB8AC3E}">
        <p14:creationId xmlns:p14="http://schemas.microsoft.com/office/powerpoint/2010/main" val="14152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2014</a:t>
            </a:r>
            <a:endParaRPr lang="en-US"/>
          </a:p>
        </p:txBody>
      </p:sp>
      <p:sp>
        <p:nvSpPr>
          <p:cNvPr id="7" name="Slide Number Placeholder 6"/>
          <p:cNvSpPr>
            <a:spLocks noGrp="1"/>
          </p:cNvSpPr>
          <p:nvPr>
            <p:ph type="sldNum" sz="quarter" idx="12"/>
          </p:nvPr>
        </p:nvSpPr>
        <p:spPr/>
        <p:txBody>
          <a:bodyPr/>
          <a:lstStyle>
            <a:lvl1pPr>
              <a:defRPr/>
            </a:lvl1pPr>
          </a:lstStyle>
          <a:p>
            <a:fld id="{595006D8-4EB6-4477-B7C1-1E9CB68D8EB6}" type="slidenum">
              <a:rPr lang="en-US"/>
              <a:pPr/>
              <a:t>‹#›</a:t>
            </a:fld>
            <a:endParaRPr lang="en-US"/>
          </a:p>
        </p:txBody>
      </p:sp>
    </p:spTree>
    <p:extLst>
      <p:ext uri="{BB962C8B-B14F-4D97-AF65-F5344CB8AC3E}">
        <p14:creationId xmlns:p14="http://schemas.microsoft.com/office/powerpoint/2010/main" val="21084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2014</a:t>
            </a:r>
            <a:endParaRPr lang="en-US"/>
          </a:p>
        </p:txBody>
      </p:sp>
      <p:sp>
        <p:nvSpPr>
          <p:cNvPr id="9" name="Slide Number Placeholder 8"/>
          <p:cNvSpPr>
            <a:spLocks noGrp="1"/>
          </p:cNvSpPr>
          <p:nvPr>
            <p:ph type="sldNum" sz="quarter" idx="12"/>
          </p:nvPr>
        </p:nvSpPr>
        <p:spPr/>
        <p:txBody>
          <a:bodyPr/>
          <a:lstStyle>
            <a:lvl1pPr>
              <a:defRPr/>
            </a:lvl1pPr>
          </a:lstStyle>
          <a:p>
            <a:fld id="{913831F6-A808-47DD-9E09-0191408DF2CB}" type="slidenum">
              <a:rPr lang="en-US"/>
              <a:pPr/>
              <a:t>‹#›</a:t>
            </a:fld>
            <a:endParaRPr lang="en-US"/>
          </a:p>
        </p:txBody>
      </p:sp>
    </p:spTree>
    <p:extLst>
      <p:ext uri="{BB962C8B-B14F-4D97-AF65-F5344CB8AC3E}">
        <p14:creationId xmlns:p14="http://schemas.microsoft.com/office/powerpoint/2010/main" val="42129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2014</a:t>
            </a:r>
            <a:endParaRPr lang="en-US"/>
          </a:p>
        </p:txBody>
      </p:sp>
      <p:sp>
        <p:nvSpPr>
          <p:cNvPr id="5" name="Slide Number Placeholder 4"/>
          <p:cNvSpPr>
            <a:spLocks noGrp="1"/>
          </p:cNvSpPr>
          <p:nvPr>
            <p:ph type="sldNum" sz="quarter" idx="12"/>
          </p:nvPr>
        </p:nvSpPr>
        <p:spPr/>
        <p:txBody>
          <a:bodyPr/>
          <a:lstStyle>
            <a:lvl1pPr>
              <a:defRPr/>
            </a:lvl1pPr>
          </a:lstStyle>
          <a:p>
            <a:fld id="{F2CB7C48-1378-4291-AAD8-B7E254A5045F}" type="slidenum">
              <a:rPr lang="en-US"/>
              <a:pPr/>
              <a:t>‹#›</a:t>
            </a:fld>
            <a:endParaRPr lang="en-US"/>
          </a:p>
        </p:txBody>
      </p:sp>
    </p:spTree>
    <p:extLst>
      <p:ext uri="{BB962C8B-B14F-4D97-AF65-F5344CB8AC3E}">
        <p14:creationId xmlns:p14="http://schemas.microsoft.com/office/powerpoint/2010/main" val="3956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2014</a:t>
            </a:r>
            <a:endParaRPr lang="en-US"/>
          </a:p>
        </p:txBody>
      </p:sp>
      <p:sp>
        <p:nvSpPr>
          <p:cNvPr id="4" name="Slide Number Placeholder 3"/>
          <p:cNvSpPr>
            <a:spLocks noGrp="1"/>
          </p:cNvSpPr>
          <p:nvPr>
            <p:ph type="sldNum" sz="quarter" idx="12"/>
          </p:nvPr>
        </p:nvSpPr>
        <p:spPr/>
        <p:txBody>
          <a:bodyPr/>
          <a:lstStyle>
            <a:lvl1pPr>
              <a:defRPr/>
            </a:lvl1pPr>
          </a:lstStyle>
          <a:p>
            <a:fld id="{F4520874-BFB2-4AC1-8FA5-7B92A0F83F55}" type="slidenum">
              <a:rPr lang="en-US"/>
              <a:pPr/>
              <a:t>‹#›</a:t>
            </a:fld>
            <a:endParaRPr lang="en-US"/>
          </a:p>
        </p:txBody>
      </p:sp>
    </p:spTree>
    <p:extLst>
      <p:ext uri="{BB962C8B-B14F-4D97-AF65-F5344CB8AC3E}">
        <p14:creationId xmlns:p14="http://schemas.microsoft.com/office/powerpoint/2010/main" val="292233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2014</a:t>
            </a:r>
            <a:endParaRPr lang="en-US"/>
          </a:p>
        </p:txBody>
      </p:sp>
      <p:sp>
        <p:nvSpPr>
          <p:cNvPr id="7" name="Slide Number Placeholder 6"/>
          <p:cNvSpPr>
            <a:spLocks noGrp="1"/>
          </p:cNvSpPr>
          <p:nvPr>
            <p:ph type="sldNum" sz="quarter" idx="12"/>
          </p:nvPr>
        </p:nvSpPr>
        <p:spPr/>
        <p:txBody>
          <a:bodyPr/>
          <a:lstStyle>
            <a:lvl1pPr>
              <a:defRPr/>
            </a:lvl1pPr>
          </a:lstStyle>
          <a:p>
            <a:fld id="{263F73F5-81BF-46A3-B9AD-495963E0F116}" type="slidenum">
              <a:rPr lang="en-US"/>
              <a:pPr/>
              <a:t>‹#›</a:t>
            </a:fld>
            <a:endParaRPr lang="en-US"/>
          </a:p>
        </p:txBody>
      </p:sp>
    </p:spTree>
    <p:extLst>
      <p:ext uri="{BB962C8B-B14F-4D97-AF65-F5344CB8AC3E}">
        <p14:creationId xmlns:p14="http://schemas.microsoft.com/office/powerpoint/2010/main" val="22808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2014</a:t>
            </a:r>
            <a:endParaRPr lang="en-US"/>
          </a:p>
        </p:txBody>
      </p:sp>
      <p:sp>
        <p:nvSpPr>
          <p:cNvPr id="7" name="Slide Number Placeholder 6"/>
          <p:cNvSpPr>
            <a:spLocks noGrp="1"/>
          </p:cNvSpPr>
          <p:nvPr>
            <p:ph type="sldNum" sz="quarter" idx="12"/>
          </p:nvPr>
        </p:nvSpPr>
        <p:spPr/>
        <p:txBody>
          <a:bodyPr/>
          <a:lstStyle>
            <a:lvl1pPr>
              <a:defRPr/>
            </a:lvl1pPr>
          </a:lstStyle>
          <a:p>
            <a:fld id="{93DCC852-B08D-40C0-910B-7E4A04AB2501}" type="slidenum">
              <a:rPr lang="en-US"/>
              <a:pPr/>
              <a:t>‹#›</a:t>
            </a:fld>
            <a:endParaRPr lang="en-US"/>
          </a:p>
        </p:txBody>
      </p:sp>
    </p:spTree>
    <p:extLst>
      <p:ext uri="{BB962C8B-B14F-4D97-AF65-F5344CB8AC3E}">
        <p14:creationId xmlns:p14="http://schemas.microsoft.com/office/powerpoint/2010/main" val="2052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2014</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4B7F7B-9163-410D-928C-BBE38F280FD9}"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65"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0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101.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2.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4.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7.jpeg"/><Relationship Id="rId9"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0.emf"/><Relationship Id="rId5" Type="http://schemas.openxmlformats.org/officeDocument/2006/relationships/oleObject" Target="../embeddings/oleObject20.bin"/><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5.xml"/><Relationship Id="rId7" Type="http://schemas.openxmlformats.org/officeDocument/2006/relationships/oleObject" Target="../embeddings/oleObject22.bin"/><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image" Target="../media/image36.jpeg"/><Relationship Id="rId10" Type="http://schemas.openxmlformats.org/officeDocument/2006/relationships/image" Target="../media/image34.wmf"/><Relationship Id="rId4" Type="http://schemas.openxmlformats.org/officeDocument/2006/relationships/image" Target="../media/image35.png"/><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45.wmf"/><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6.wmf"/><Relationship Id="rId5" Type="http://schemas.openxmlformats.org/officeDocument/2006/relationships/oleObject" Target="../embeddings/oleObject27.bin"/><Relationship Id="rId4" Type="http://schemas.openxmlformats.org/officeDocument/2006/relationships/image" Target="../media/image75.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2014</a:t>
            </a:r>
            <a:endParaRPr lang="en-US"/>
          </a:p>
        </p:txBody>
      </p:sp>
      <p:sp>
        <p:nvSpPr>
          <p:cNvPr id="7" name="Rectangle 6"/>
          <p:cNvSpPr>
            <a:spLocks noGrp="1" noChangeArrowheads="1"/>
          </p:cNvSpPr>
          <p:nvPr>
            <p:ph type="sldNum" sz="quarter" idx="4"/>
          </p:nvPr>
        </p:nvSpPr>
        <p:spPr/>
        <p:txBody>
          <a:bodyPr/>
          <a:lstStyle/>
          <a:p>
            <a:fld id="{78A55011-AEB3-40B5-BA1E-430535EB1146}"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CTF</a:t>
            </a:r>
          </a:p>
          <a:p>
            <a:pPr>
              <a:lnSpc>
                <a:spcPct val="80000"/>
              </a:lnSpc>
            </a:pPr>
            <a:r>
              <a:rPr lang="en-US" sz="2800" dirty="0" smtClean="0"/>
              <a:t>AA2013/14</a:t>
            </a:r>
            <a:endParaRPr lang="en-US" sz="2800" dirty="0"/>
          </a:p>
        </p:txBody>
      </p:sp>
      <p:pic>
        <p:nvPicPr>
          <p:cNvPr id="2052" name="Picture 4" descr="220px-Ferrari_We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604273"/>
            <a:ext cx="1603516" cy="1015663"/>
          </a:xfrm>
          <a:prstGeom prst="rect">
            <a:avLst/>
          </a:prstGeom>
          <a:noFill/>
        </p:spPr>
        <p:txBody>
          <a:bodyPr wrap="none" rtlCol="0">
            <a:spAutoFit/>
          </a:bodyPr>
          <a:lstStyle/>
          <a:p>
            <a:r>
              <a:rPr lang="en-US" dirty="0" smtClean="0">
                <a:solidFill>
                  <a:srgbClr val="00B050"/>
                </a:solidFill>
              </a:rPr>
              <a:t>Stay hungry,</a:t>
            </a:r>
          </a:p>
          <a:p>
            <a:r>
              <a:rPr lang="en-US" dirty="0" smtClean="0">
                <a:solidFill>
                  <a:srgbClr val="00B050"/>
                </a:solidFill>
              </a:rPr>
              <a:t>stay foolish!</a:t>
            </a:r>
          </a:p>
          <a:p>
            <a:r>
              <a:rPr lang="en-US" dirty="0" smtClean="0">
                <a:solidFill>
                  <a:srgbClr val="00B050"/>
                </a:solidFill>
              </a:rPr>
              <a:t>Steve Jobs</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E86B2CD4-90DB-41D1-A916-7642B0CAE453}"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dirty="0"/>
              <a:t>v</a:t>
            </a:r>
            <a:r>
              <a:rPr lang="it-IT" sz="2800" baseline="-25000" dirty="0"/>
              <a:t>m</a:t>
            </a:r>
            <a:r>
              <a:rPr lang="it-IT" sz="2800" dirty="0"/>
              <a:t> = [x(t</a:t>
            </a:r>
            <a:r>
              <a:rPr lang="it-IT" sz="2800" baseline="-25000" dirty="0"/>
              <a:t>3</a:t>
            </a:r>
            <a:r>
              <a:rPr lang="it-IT" sz="2800" dirty="0"/>
              <a:t>)-x(0)]/(t</a:t>
            </a:r>
            <a:r>
              <a:rPr lang="it-IT" sz="2800" baseline="-25000" dirty="0"/>
              <a:t>3</a:t>
            </a:r>
            <a:r>
              <a:rPr lang="it-IT" sz="2800" dirty="0"/>
              <a:t>-0) = (0-0</a:t>
            </a:r>
            <a:r>
              <a:rPr lang="it-IT" sz="2800" dirty="0" smtClean="0"/>
              <a:t>) km/100  min = </a:t>
            </a:r>
            <a:r>
              <a:rPr lang="it-IT" sz="2800" dirty="0"/>
              <a:t>0 </a:t>
            </a:r>
          </a:p>
          <a:p>
            <a:r>
              <a:rPr lang="it-IT" sz="2800" u="sng" dirty="0"/>
              <a:t>v</a:t>
            </a:r>
            <a:r>
              <a:rPr lang="it-IT" sz="2800" dirty="0"/>
              <a:t> = (</a:t>
            </a:r>
            <a:r>
              <a:rPr lang="el-GR" sz="2800" dirty="0">
                <a:cs typeface="Arial" pitchFamily="34" charset="0"/>
              </a:rPr>
              <a:t>Σ</a:t>
            </a:r>
            <a:r>
              <a:rPr lang="it-IT" sz="2800" baseline="-25000" dirty="0">
                <a:cs typeface="Arial" pitchFamily="34" charset="0"/>
              </a:rPr>
              <a:t>i=1,3</a:t>
            </a:r>
            <a:r>
              <a:rPr lang="it-IT" sz="2800" dirty="0">
                <a:cs typeface="Arial" pitchFamily="34" charset="0"/>
              </a:rPr>
              <a:t> v</a:t>
            </a:r>
            <a:r>
              <a:rPr lang="it-IT" sz="2800" baseline="-25000" dirty="0">
                <a:cs typeface="Arial" pitchFamily="34" charset="0"/>
              </a:rPr>
              <a:t>i</a:t>
            </a:r>
            <a:r>
              <a:rPr lang="it-IT" sz="2800" dirty="0">
                <a:cs typeface="Arial" pitchFamily="34" charset="0"/>
              </a:rPr>
              <a:t>)/3 = (10+0-60)/3 km/h = -17 km/h</a:t>
            </a:r>
          </a:p>
          <a:p>
            <a:r>
              <a:rPr lang="it-IT" sz="2800" dirty="0">
                <a:cs typeface="Arial" pitchFamily="34" charset="0"/>
              </a:rPr>
              <a:t>in formule (*)</a:t>
            </a:r>
          </a:p>
          <a:p>
            <a:pPr lvl="1">
              <a:buFontTx/>
              <a:buNone/>
            </a:pPr>
            <a:r>
              <a:rPr lang="it-IT" sz="2400" dirty="0" err="1">
                <a:cs typeface="Arial" pitchFamily="34" charset="0"/>
              </a:rPr>
              <a:t>v</a:t>
            </a:r>
            <a:r>
              <a:rPr lang="it-IT" sz="2400" baseline="-25000" dirty="0" err="1">
                <a:cs typeface="Arial" pitchFamily="34" charset="0"/>
              </a:rPr>
              <a:t>m</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x</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it-IT" sz="2400" dirty="0">
                <a:cs typeface="Arial" pitchFamily="34" charset="0"/>
              </a:rPr>
              <a:t>v</a:t>
            </a:r>
            <a:r>
              <a:rPr lang="it-IT" sz="2400" baseline="-25000" dirty="0">
                <a:cs typeface="Arial" pitchFamily="34" charset="0"/>
              </a:rPr>
              <a:t>i</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p>
          <a:p>
            <a:pPr lvl="1">
              <a:buFontTx/>
              <a:buNone/>
            </a:pPr>
            <a:r>
              <a:rPr lang="it-IT" sz="2400" dirty="0">
                <a:solidFill>
                  <a:srgbClr val="CC3300"/>
                </a:solidFill>
                <a:cs typeface="Arial" pitchFamily="34" charset="0"/>
              </a:rPr>
              <a:t>quindi </a:t>
            </a:r>
            <a:r>
              <a:rPr lang="it-IT" sz="2400" u="sng" dirty="0">
                <a:solidFill>
                  <a:srgbClr val="CC3300"/>
                </a:solidFill>
                <a:cs typeface="Arial" pitchFamily="34" charset="0"/>
              </a:rPr>
              <a:t>solo se</a:t>
            </a:r>
            <a:r>
              <a:rPr lang="it-IT" sz="2400" dirty="0">
                <a:solidFill>
                  <a:srgbClr val="CC3300"/>
                </a:solidFill>
                <a:cs typeface="Arial" pitchFamily="34" charset="0"/>
              </a:rPr>
              <a:t> i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baseline="-25000" dirty="0">
                <a:solidFill>
                  <a:srgbClr val="CC3300"/>
                </a:solidFill>
                <a:cs typeface="Arial" pitchFamily="34" charset="0"/>
              </a:rPr>
              <a:t>i</a:t>
            </a:r>
            <a:r>
              <a:rPr lang="it-IT" sz="2400" dirty="0">
                <a:solidFill>
                  <a:srgbClr val="CC3300"/>
                </a:solidFill>
                <a:cs typeface="Arial" pitchFamily="34" charset="0"/>
              </a:rPr>
              <a:t> sono tutti =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dirty="0">
                <a:cs typeface="Arial" pitchFamily="34" charset="0"/>
              </a:rPr>
              <a:t>, si ha </a:t>
            </a:r>
          </a:p>
          <a:p>
            <a:pPr lvl="1">
              <a:buFontTx/>
              <a:buNone/>
            </a:pP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solidFill>
                  <a:srgbClr val="FF3300"/>
                </a:solidFill>
                <a:cs typeface="Arial" pitchFamily="34" charset="0"/>
              </a:rPr>
              <a:t>i</a:t>
            </a:r>
            <a:r>
              <a:rPr lang="it-IT" sz="2400" dirty="0">
                <a:solidFill>
                  <a:srgbClr val="FF3300"/>
                </a:solidFill>
                <a:cs typeface="Arial" pitchFamily="34" charset="0"/>
              </a:rPr>
              <a:t> = </a:t>
            </a: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 = n</a:t>
            </a:r>
            <a:r>
              <a:rPr lang="it-IT" sz="2400" baseline="-25000" dirty="0">
                <a:solidFill>
                  <a:srgbClr val="FF3300"/>
                </a:solidFill>
                <a:cs typeface="Arial" pitchFamily="34" charset="0"/>
              </a:rPr>
              <a:t> </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cs typeface="Arial" pitchFamily="34" charset="0"/>
              </a:rPr>
              <a:t>              </a:t>
            </a:r>
            <a:r>
              <a:rPr lang="it-IT" sz="2400" dirty="0">
                <a:cs typeface="Arial" pitchFamily="34" charset="0"/>
              </a:rPr>
              <a:t>e</a:t>
            </a:r>
          </a:p>
          <a:p>
            <a:pPr lvl="1">
              <a:buFontTx/>
              <a:buNone/>
            </a:pP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a:t>
            </a:r>
            <a:r>
              <a:rPr lang="el-GR" sz="2400" dirty="0">
                <a:solidFill>
                  <a:srgbClr val="009900"/>
                </a:solidFill>
                <a:cs typeface="Arial" pitchFamily="34" charset="0"/>
              </a:rPr>
              <a:t>Δ</a:t>
            </a:r>
            <a:r>
              <a:rPr lang="it-IT" sz="2400" dirty="0">
                <a:solidFill>
                  <a:srgbClr val="009900"/>
                </a:solidFill>
                <a:cs typeface="Arial" pitchFamily="34" charset="0"/>
              </a:rPr>
              <a:t>t = </a:t>
            </a:r>
            <a:r>
              <a:rPr lang="el-GR" sz="2400" dirty="0">
                <a:solidFill>
                  <a:srgbClr val="009900"/>
                </a:solidFill>
                <a:cs typeface="Arial" pitchFamily="34" charset="0"/>
              </a:rPr>
              <a:t>Δ</a:t>
            </a:r>
            <a:r>
              <a:rPr lang="it-IT" sz="2400" dirty="0">
                <a:solidFill>
                  <a:srgbClr val="009900"/>
                </a:solidFill>
                <a:cs typeface="Arial" pitchFamily="34" charset="0"/>
              </a:rPr>
              <a:t>t</a:t>
            </a:r>
            <a:r>
              <a:rPr lang="it-IT" sz="2400" baseline="-25000" dirty="0">
                <a:solidFill>
                  <a:srgbClr val="009900"/>
                </a:solidFill>
                <a:cs typeface="Arial" pitchFamily="34" charset="0"/>
              </a:rPr>
              <a:t> </a:t>
            </a:r>
            <a:r>
              <a:rPr lang="it-IT" sz="2400" dirty="0">
                <a:solidFill>
                  <a:srgbClr val="009900"/>
                </a:solidFill>
                <a:cs typeface="Arial" pitchFamily="34" charset="0"/>
              </a:rPr>
              <a:t>∙</a:t>
            </a: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              </a:t>
            </a:r>
          </a:p>
          <a:p>
            <a:pPr lvl="1">
              <a:buFontTx/>
              <a:buNone/>
            </a:pPr>
            <a:r>
              <a:rPr lang="it-IT" sz="2400" baseline="-25000" dirty="0">
                <a:solidFill>
                  <a:srgbClr val="009900"/>
                </a:solidFill>
                <a:cs typeface="Arial" pitchFamily="34" charset="0"/>
              </a:rPr>
              <a:t> </a:t>
            </a:r>
            <a:r>
              <a:rPr lang="it-IT" sz="2400" dirty="0">
                <a:cs typeface="Arial" pitchFamily="34" charset="0"/>
              </a:rPr>
              <a:t>=&gt;    </a:t>
            </a:r>
            <a:r>
              <a:rPr lang="it-IT" sz="2400" dirty="0" err="1">
                <a:solidFill>
                  <a:srgbClr val="CC3300"/>
                </a:solidFill>
                <a:cs typeface="Arial" pitchFamily="34" charset="0"/>
              </a:rPr>
              <a:t>v</a:t>
            </a:r>
            <a:r>
              <a:rPr lang="it-IT" sz="2400" baseline="-25000" dirty="0" err="1">
                <a:solidFill>
                  <a:srgbClr val="CC3300"/>
                </a:solidFill>
                <a:cs typeface="Arial" pitchFamily="34" charset="0"/>
              </a:rPr>
              <a:t>m</a:t>
            </a:r>
            <a:r>
              <a:rPr lang="it-IT" sz="2400" dirty="0">
                <a:solidFill>
                  <a:srgbClr val="CC3300"/>
                </a:solidFill>
                <a:cs typeface="Arial" pitchFamily="34" charset="0"/>
              </a:rPr>
              <a:t> = </a:t>
            </a:r>
            <a:r>
              <a:rPr lang="el-GR" sz="2400" dirty="0">
                <a:solidFill>
                  <a:srgbClr val="CC3300"/>
                </a:solidFill>
                <a:cs typeface="Arial" pitchFamily="34" charset="0"/>
              </a:rPr>
              <a:t>Δ</a:t>
            </a:r>
            <a:r>
              <a:rPr lang="it-IT" sz="2400" dirty="0">
                <a:solidFill>
                  <a:srgbClr val="CC3300"/>
                </a:solidFill>
                <a:cs typeface="Arial" pitchFamily="34" charset="0"/>
              </a:rPr>
              <a:t>t </a:t>
            </a:r>
            <a:r>
              <a:rPr lang="el-GR" sz="2400" dirty="0">
                <a:solidFill>
                  <a:srgbClr val="CC3300"/>
                </a:solidFill>
                <a:cs typeface="Arial" pitchFamily="34" charset="0"/>
              </a:rPr>
              <a:t>∙</a:t>
            </a:r>
            <a:r>
              <a:rPr lang="it-IT" sz="2400" dirty="0">
                <a:solidFill>
                  <a:srgbClr val="CC3300"/>
                </a:solidFill>
                <a:cs typeface="Arial" pitchFamily="34" charset="0"/>
              </a:rPr>
              <a:t>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 = </a:t>
            </a:r>
            <a:r>
              <a:rPr lang="it-IT" sz="2400" u="sng" dirty="0">
                <a:solidFill>
                  <a:srgbClr val="CC3300"/>
                </a:solidFill>
                <a:cs typeface="Arial" pitchFamily="34" charset="0"/>
              </a:rPr>
              <a:t>v</a:t>
            </a:r>
            <a:r>
              <a:rPr lang="it-IT" sz="2400" u="sng" dirty="0">
                <a:cs typeface="Arial" pitchFamily="34" charset="0"/>
              </a:rPr>
              <a:t> </a:t>
            </a:r>
          </a:p>
          <a:p>
            <a:r>
              <a:rPr lang="it-IT" sz="2800" dirty="0">
                <a:cs typeface="Arial" pitchFamily="34" charset="0"/>
              </a:rPr>
              <a:t>se si conoscono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 v</a:t>
            </a:r>
            <a:r>
              <a:rPr lang="it-IT" sz="2800" baseline="-25000" dirty="0">
                <a:cs typeface="Arial" pitchFamily="34" charset="0"/>
              </a:rPr>
              <a:t>i</a:t>
            </a:r>
            <a:r>
              <a:rPr lang="it-IT" sz="2800" dirty="0">
                <a:cs typeface="Arial" pitchFamily="34" charset="0"/>
              </a:rPr>
              <a:t>  =&gt;  </a:t>
            </a:r>
            <a:r>
              <a:rPr lang="el-GR" sz="2800" dirty="0">
                <a:cs typeface="Arial" pitchFamily="34" charset="0"/>
              </a:rPr>
              <a:t>Δ</a:t>
            </a:r>
            <a:r>
              <a:rPr lang="it-IT" sz="2800" dirty="0">
                <a:cs typeface="Arial" pitchFamily="34" charset="0"/>
              </a:rPr>
              <a:t>t</a:t>
            </a:r>
            <a:r>
              <a:rPr lang="it-IT" sz="2800" baseline="-25000" dirty="0">
                <a:cs typeface="Arial" pitchFamily="34" charset="0"/>
              </a:rPr>
              <a:t>i</a:t>
            </a:r>
            <a:r>
              <a:rPr lang="it-IT" sz="2800" dirty="0">
                <a:cs typeface="Arial" pitchFamily="34" charset="0"/>
              </a:rPr>
              <a:t> =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/v</a:t>
            </a:r>
            <a:r>
              <a:rPr lang="it-IT" sz="2800" baseline="-25000" dirty="0">
                <a:cs typeface="Arial" pitchFamily="34" charset="0"/>
              </a:rPr>
              <a:t>i</a:t>
            </a:r>
            <a:r>
              <a:rPr lang="it-IT" sz="2800" dirty="0">
                <a:cs typeface="Arial" pitchFamily="34" charset="0"/>
              </a:rPr>
              <a:t> </a:t>
            </a:r>
            <a:r>
              <a:rPr lang="it-IT" sz="2800" dirty="0" smtClean="0">
                <a:cs typeface="Arial" pitchFamily="34" charset="0"/>
              </a:rPr>
              <a:t> e </a:t>
            </a:r>
            <a:r>
              <a:rPr lang="it-IT" sz="2800" dirty="0">
                <a:cs typeface="Arial" pitchFamily="34" charset="0"/>
              </a:rPr>
              <a:t>si ha</a:t>
            </a:r>
          </a:p>
          <a:p>
            <a:pPr lvl="1">
              <a:buFontTx/>
              <a:buNone/>
            </a:pPr>
            <a:r>
              <a:rPr lang="it-IT" sz="2400" dirty="0" err="1">
                <a:solidFill>
                  <a:schemeClr val="accent2"/>
                </a:solidFill>
                <a:cs typeface="Arial" pitchFamily="34" charset="0"/>
              </a:rPr>
              <a:t>v</a:t>
            </a:r>
            <a:r>
              <a:rPr lang="it-IT" sz="2400" baseline="-25000" dirty="0" err="1">
                <a:solidFill>
                  <a:schemeClr val="accent2"/>
                </a:solidFill>
                <a:cs typeface="Arial" pitchFamily="34" charset="0"/>
              </a:rPr>
              <a:t>m</a:t>
            </a:r>
            <a:r>
              <a:rPr lang="it-IT" sz="2400" dirty="0">
                <a:solidFill>
                  <a:schemeClr val="accent2"/>
                </a:solidFill>
                <a:cs typeface="Arial" pitchFamily="34" charset="0"/>
              </a:rPr>
              <a:t> = (</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/v</a:t>
            </a:r>
            <a:r>
              <a:rPr lang="it-IT" sz="2400" baseline="-25000" dirty="0">
                <a:solidFill>
                  <a:schemeClr val="accent2"/>
                </a:solidFill>
                <a:cs typeface="Arial" pitchFamily="34" charset="0"/>
              </a:rPr>
              <a:t>i</a:t>
            </a:r>
            <a:r>
              <a:rPr lang="it-IT" sz="2400" dirty="0">
                <a:solidFill>
                  <a:schemeClr val="accent2"/>
                </a:solidFill>
                <a:cs typeface="Arial" pitchFamily="34" charset="0"/>
              </a:rPr>
              <a:t>)            </a:t>
            </a:r>
            <a:r>
              <a:rPr lang="it-IT" sz="2000" dirty="0">
                <a:solidFill>
                  <a:schemeClr val="accent2"/>
                </a:solidFill>
                <a:cs typeface="Arial" pitchFamily="34" charset="0"/>
              </a:rPr>
              <a:t>(formula utile per gli esercizi)</a:t>
            </a:r>
            <a:r>
              <a:rPr lang="it-IT" sz="2400" dirty="0">
                <a:solidFill>
                  <a:schemeClr val="accent2"/>
                </a:solidFill>
                <a:cs typeface="Arial" pitchFamily="34" charset="0"/>
              </a:rPr>
              <a:t> </a:t>
            </a:r>
            <a:endParaRPr lang="el-GR" sz="2400" dirty="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744825" y="5373216"/>
            <a:ext cx="3672408" cy="461665"/>
          </a:xfrm>
          <a:prstGeom prst="rect">
            <a:avLst/>
          </a:prstGeom>
          <a:noFill/>
          <a:ln w="19050">
            <a:solidFill>
              <a:srgbClr val="FF0000"/>
            </a:solidFill>
          </a:ln>
        </p:spPr>
        <p:txBody>
          <a:bodyPr wrap="square" rtlCol="0">
            <a:spAutoFit/>
          </a:bodyPr>
          <a:lstStyle/>
          <a:p>
            <a:endParaRPr lang="en-GB" sz="2400" dirty="0"/>
          </a:p>
        </p:txBody>
      </p:sp>
      <p:sp>
        <p:nvSpPr>
          <p:cNvPr id="3" name="Rectangle 2"/>
          <p:cNvSpPr/>
          <p:nvPr/>
        </p:nvSpPr>
        <p:spPr>
          <a:xfrm>
            <a:off x="5004048" y="4941168"/>
            <a:ext cx="1728192"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2014</a:t>
            </a:r>
            <a:endParaRPr lang="en-US"/>
          </a:p>
        </p:txBody>
      </p:sp>
      <p:sp>
        <p:nvSpPr>
          <p:cNvPr id="40" name="Slide Number Placeholder 5"/>
          <p:cNvSpPr>
            <a:spLocks noGrp="1"/>
          </p:cNvSpPr>
          <p:nvPr>
            <p:ph type="sldNum" sz="quarter" idx="12"/>
          </p:nvPr>
        </p:nvSpPr>
        <p:spPr/>
        <p:txBody>
          <a:bodyPr/>
          <a:lstStyle/>
          <a:p>
            <a:fld id="{14778E08-6CB3-4F24-8F56-3F64025F4159}" type="slidenum">
              <a:rPr lang="en-US"/>
              <a:pPr/>
              <a:t>100</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dirty="0"/>
          </a:p>
        </p:txBody>
      </p:sp>
      <p:sp>
        <p:nvSpPr>
          <p:cNvPr id="7" name="Slide Number Placeholder 5"/>
          <p:cNvSpPr>
            <a:spLocks noGrp="1"/>
          </p:cNvSpPr>
          <p:nvPr>
            <p:ph type="sldNum" sz="quarter" idx="12"/>
          </p:nvPr>
        </p:nvSpPr>
        <p:spPr/>
        <p:txBody>
          <a:bodyPr/>
          <a:lstStyle/>
          <a:p>
            <a:fld id="{F6EE95B5-C860-4CFD-8079-3988BFDA4E64}" type="slidenum">
              <a:rPr lang="en-US"/>
              <a:pPr/>
              <a:t>101</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dirty="0"/>
              <a:t>en. potenziale della molla, allungamento x</a:t>
            </a:r>
          </a:p>
          <a:p>
            <a:pPr>
              <a:buFontTx/>
              <a:buNone/>
            </a:pPr>
            <a:r>
              <a:rPr lang="it-IT" sz="2400" dirty="0"/>
              <a:t>	W = </a:t>
            </a:r>
            <a:r>
              <a:rPr lang="en-US" sz="2400" dirty="0">
                <a:cs typeface="Arial" pitchFamily="34" charset="0"/>
              </a:rPr>
              <a:t>½</a:t>
            </a:r>
            <a:r>
              <a:rPr lang="en-US" sz="2400" dirty="0" smtClean="0">
                <a:cs typeface="Arial" pitchFamily="34" charset="0"/>
              </a:rPr>
              <a:t>kx</a:t>
            </a:r>
            <a:r>
              <a:rPr lang="en-US" sz="2400" baseline="30000" dirty="0" smtClean="0">
                <a:cs typeface="Arial" pitchFamily="34" charset="0"/>
              </a:rPr>
              <a:t>2     </a:t>
            </a:r>
            <a:r>
              <a:rPr lang="en-US" sz="2400" dirty="0">
                <a:cs typeface="Arial" pitchFamily="34" charset="0"/>
              </a:rPr>
              <a:t> </a:t>
            </a:r>
            <a:r>
              <a:rPr lang="en-US" sz="2400" dirty="0" smtClean="0">
                <a:cs typeface="Arial" pitchFamily="34" charset="0"/>
              </a:rPr>
              <a:t>                                   </a:t>
            </a:r>
            <a:r>
              <a:rPr lang="en-US" sz="2000" dirty="0" smtClean="0">
                <a:cs typeface="Arial" pitchFamily="34" charset="0"/>
              </a:rPr>
              <a:t>(NB </a:t>
            </a:r>
            <a:r>
              <a:rPr lang="en-US" sz="2000" dirty="0" err="1" smtClean="0">
                <a:cs typeface="Arial" pitchFamily="34" charset="0"/>
              </a:rPr>
              <a:t>ponendo</a:t>
            </a:r>
            <a:r>
              <a:rPr lang="en-US" sz="2000" dirty="0" smtClean="0">
                <a:cs typeface="Arial" pitchFamily="34" charset="0"/>
              </a:rPr>
              <a:t> </a:t>
            </a:r>
            <a:r>
              <a:rPr lang="en-US" sz="2000" dirty="0" err="1" smtClean="0">
                <a:cs typeface="Arial" pitchFamily="34" charset="0"/>
              </a:rPr>
              <a:t>arbitr</a:t>
            </a:r>
            <a:r>
              <a:rPr lang="en-US" sz="2000" dirty="0" smtClean="0">
                <a:cs typeface="Arial" pitchFamily="34" charset="0"/>
              </a:rPr>
              <a:t>. W(0) = 0)</a:t>
            </a:r>
            <a:endParaRPr lang="en-US" sz="2000" baseline="30000" dirty="0">
              <a:cs typeface="Arial" pitchFamily="34" charset="0"/>
            </a:endParaRPr>
          </a:p>
          <a:p>
            <a:r>
              <a:rPr lang="en-US" sz="2000" dirty="0" smtClean="0">
                <a:cs typeface="Arial" pitchFamily="34" charset="0"/>
              </a:rPr>
              <a:t>[a </a:t>
            </a:r>
            <a:r>
              <a:rPr lang="en-US" sz="2000" dirty="0" err="1">
                <a:cs typeface="Arial" pitchFamily="34" charset="0"/>
              </a:rPr>
              <a:t>stretto</a:t>
            </a:r>
            <a:r>
              <a:rPr lang="en-US" sz="2000" dirty="0">
                <a:cs typeface="Arial" pitchFamily="34" charset="0"/>
              </a:rPr>
              <a:t> </a:t>
            </a:r>
            <a:r>
              <a:rPr lang="en-US" sz="2000" dirty="0" err="1">
                <a:cs typeface="Arial" pitchFamily="34" charset="0"/>
              </a:rPr>
              <a:t>rigore</a:t>
            </a:r>
            <a:r>
              <a:rPr lang="en-US" sz="2000" dirty="0">
                <a:cs typeface="Arial" pitchFamily="34" charset="0"/>
              </a:rPr>
              <a:t> </a:t>
            </a:r>
            <a:r>
              <a:rPr lang="en-US" sz="2000" dirty="0" err="1">
                <a:cs typeface="Arial" pitchFamily="34" charset="0"/>
              </a:rPr>
              <a:t>si</a:t>
            </a:r>
            <a:r>
              <a:rPr lang="en-US" sz="2000" dirty="0">
                <a:cs typeface="Arial" pitchFamily="34" charset="0"/>
              </a:rPr>
              <a:t> </a:t>
            </a:r>
            <a:r>
              <a:rPr lang="en-US" sz="2000" dirty="0" err="1">
                <a:cs typeface="Arial" pitchFamily="34" charset="0"/>
              </a:rPr>
              <a:t>sarebbe</a:t>
            </a:r>
            <a:r>
              <a:rPr lang="en-US" sz="2000" dirty="0">
                <a:cs typeface="Arial" pitchFamily="34" charset="0"/>
              </a:rPr>
              <a:t> </a:t>
            </a:r>
            <a:r>
              <a:rPr lang="en-US" sz="2000" dirty="0" err="1">
                <a:cs typeface="Arial" pitchFamily="34" charset="0"/>
              </a:rPr>
              <a:t>dovuto</a:t>
            </a:r>
            <a:r>
              <a:rPr lang="en-US" sz="2000" dirty="0">
                <a:cs typeface="Arial" pitchFamily="34" charset="0"/>
              </a:rPr>
              <a:t> fare (</a:t>
            </a:r>
            <a:r>
              <a:rPr lang="en-US" sz="2000" dirty="0" err="1">
                <a:cs typeface="Arial" pitchFamily="34" charset="0"/>
              </a:rPr>
              <a:t>il</a:t>
            </a:r>
            <a:r>
              <a:rPr lang="en-US" sz="2000" dirty="0">
                <a:cs typeface="Arial" pitchFamily="34" charset="0"/>
              </a:rPr>
              <a:t> </a:t>
            </a:r>
            <a:r>
              <a:rPr lang="en-US" sz="2000" dirty="0" err="1">
                <a:cs typeface="Arial" pitchFamily="34" charset="0"/>
              </a:rPr>
              <a:t>risultato</a:t>
            </a:r>
            <a:r>
              <a:rPr lang="en-US" sz="2000" dirty="0">
                <a:cs typeface="Arial" pitchFamily="34" charset="0"/>
              </a:rPr>
              <a:t> è </a:t>
            </a:r>
            <a:r>
              <a:rPr lang="en-US" sz="2000" dirty="0" err="1">
                <a:cs typeface="Arial" pitchFamily="34" charset="0"/>
              </a:rPr>
              <a:t>uguale</a:t>
            </a:r>
            <a:r>
              <a:rPr lang="en-US" sz="2000" dirty="0">
                <a:cs typeface="Arial" pitchFamily="34" charset="0"/>
              </a:rPr>
              <a:t>)</a:t>
            </a:r>
          </a:p>
          <a:p>
            <a:pPr>
              <a:buFontTx/>
              <a:buNone/>
            </a:pPr>
            <a:r>
              <a:rPr lang="en-US" sz="2000" dirty="0">
                <a:cs typeface="Arial" pitchFamily="34" charset="0"/>
              </a:rPr>
              <a:t>	</a:t>
            </a:r>
            <a:r>
              <a:rPr lang="en-US" sz="2400" dirty="0">
                <a:latin typeface="Script MT Bold" pitchFamily="66" charset="0"/>
              </a:rPr>
              <a:t>L</a:t>
            </a:r>
            <a:r>
              <a:rPr lang="en-US" sz="2000" dirty="0">
                <a:latin typeface="French Script MT" pitchFamily="66" charset="0"/>
                <a:cs typeface="Arial" pitchFamily="34" charset="0"/>
              </a:rPr>
              <a:t> </a:t>
            </a:r>
            <a:r>
              <a:rPr lang="en-US" sz="2000" dirty="0">
                <a:cs typeface="Arial" pitchFamily="34" charset="0"/>
              </a:rPr>
              <a:t>=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F’dx = –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kxdx = –k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 </a:t>
            </a:r>
            <a:r>
              <a:rPr lang="en-US" sz="2000" dirty="0" err="1">
                <a:cs typeface="Arial" pitchFamily="34" charset="0"/>
              </a:rPr>
              <a:t>xdx</a:t>
            </a:r>
            <a:r>
              <a:rPr lang="en-US" sz="2000" dirty="0">
                <a:cs typeface="Arial" pitchFamily="34" charset="0"/>
              </a:rPr>
              <a:t> = – k/2 (x</a:t>
            </a:r>
            <a:r>
              <a:rPr lang="en-US" sz="2000" baseline="-25000" dirty="0">
                <a:cs typeface="Arial" pitchFamily="34" charset="0"/>
              </a:rPr>
              <a:t>2</a:t>
            </a:r>
            <a:r>
              <a:rPr lang="en-US" sz="2000" baseline="30000" dirty="0">
                <a:cs typeface="Arial" pitchFamily="34" charset="0"/>
              </a:rPr>
              <a:t>2</a:t>
            </a:r>
            <a:r>
              <a:rPr lang="en-US" sz="2000" dirty="0">
                <a:cs typeface="Arial" pitchFamily="34" charset="0"/>
              </a:rPr>
              <a:t>-x</a:t>
            </a:r>
            <a:r>
              <a:rPr lang="en-US" sz="2000" baseline="-25000" dirty="0">
                <a:cs typeface="Arial" pitchFamily="34" charset="0"/>
              </a:rPr>
              <a:t>1</a:t>
            </a:r>
            <a:r>
              <a:rPr lang="en-US" sz="2000" baseline="30000" dirty="0">
                <a:cs typeface="Arial" pitchFamily="34" charset="0"/>
              </a:rPr>
              <a:t>2</a:t>
            </a:r>
            <a:r>
              <a:rPr lang="en-US" sz="2000" dirty="0">
                <a:cs typeface="Arial" pitchFamily="34" charset="0"/>
              </a:rPr>
              <a:t>) </a:t>
            </a:r>
            <a:r>
              <a:rPr lang="en-US" sz="2000" dirty="0" smtClean="0">
                <a:cs typeface="Arial" pitchFamily="34" charset="0"/>
              </a:rPr>
              <a:t>]</a:t>
            </a:r>
            <a:endParaRPr lang="en-US" sz="2000" dirty="0">
              <a:cs typeface="Arial" pitchFamily="34" charset="0"/>
            </a:endParaRPr>
          </a:p>
          <a:p>
            <a:r>
              <a:rPr lang="en-US" sz="2400" dirty="0" err="1">
                <a:cs typeface="Arial" pitchFamily="34" charset="0"/>
              </a:rPr>
              <a:t>lancio</a:t>
            </a:r>
            <a:r>
              <a:rPr lang="en-US" sz="2400" dirty="0">
                <a:cs typeface="Arial" pitchFamily="34" charset="0"/>
              </a:rPr>
              <a:t> un </a:t>
            </a:r>
            <a:r>
              <a:rPr lang="en-US" sz="2400" dirty="0" err="1">
                <a:cs typeface="Arial" pitchFamily="34" charset="0"/>
              </a:rPr>
              <a:t>blocco</a:t>
            </a:r>
            <a:r>
              <a:rPr lang="en-US" sz="2400" dirty="0">
                <a:cs typeface="Arial" pitchFamily="34" charset="0"/>
              </a:rPr>
              <a:t> di </a:t>
            </a:r>
            <a:r>
              <a:rPr lang="en-US" sz="2400" dirty="0" err="1">
                <a:cs typeface="Arial" pitchFamily="34" charset="0"/>
              </a:rPr>
              <a:t>massa</a:t>
            </a:r>
            <a:r>
              <a:rPr lang="en-US" sz="2400" dirty="0">
                <a:cs typeface="Arial" pitchFamily="34" charset="0"/>
              </a:rPr>
              <a:t> m </a:t>
            </a:r>
            <a:r>
              <a:rPr lang="en-US" sz="2400" dirty="0" err="1">
                <a:cs typeface="Arial" pitchFamily="34" charset="0"/>
              </a:rPr>
              <a:t>contro</a:t>
            </a:r>
            <a:r>
              <a:rPr lang="en-US" sz="2400" dirty="0">
                <a:cs typeface="Arial" pitchFamily="34" charset="0"/>
              </a:rPr>
              <a:t> la </a:t>
            </a:r>
            <a:r>
              <a:rPr lang="en-US" sz="2400" dirty="0" err="1">
                <a:cs typeface="Arial" pitchFamily="34" charset="0"/>
              </a:rPr>
              <a:t>molla</a:t>
            </a:r>
            <a:r>
              <a:rPr lang="en-US" sz="2400" dirty="0">
                <a:cs typeface="Arial" pitchFamily="34" charset="0"/>
              </a:rPr>
              <a:t> con </a:t>
            </a:r>
            <a:r>
              <a:rPr lang="en-US" sz="2400" dirty="0" err="1">
                <a:cs typeface="Arial" pitchFamily="34" charset="0"/>
              </a:rPr>
              <a:t>velocità</a:t>
            </a:r>
            <a:r>
              <a:rPr lang="en-US" sz="2400" dirty="0">
                <a:cs typeface="Arial" pitchFamily="34" charset="0"/>
              </a:rPr>
              <a:t> </a:t>
            </a:r>
            <a:r>
              <a:rPr lang="en-US" sz="2400" b="1" dirty="0">
                <a:cs typeface="Arial" pitchFamily="34" charset="0"/>
              </a:rPr>
              <a:t>v</a:t>
            </a:r>
            <a:r>
              <a:rPr lang="en-US" sz="2400" b="1" baseline="-25000" dirty="0">
                <a:cs typeface="Arial" pitchFamily="34" charset="0"/>
              </a:rPr>
              <a:t>0</a:t>
            </a:r>
            <a:r>
              <a:rPr lang="en-US" sz="2400" dirty="0">
                <a:cs typeface="Arial" pitchFamily="34" charset="0"/>
              </a:rPr>
              <a:t> secondo x: </a:t>
            </a:r>
            <a:r>
              <a:rPr lang="en-US" sz="2400" dirty="0" err="1">
                <a:cs typeface="Arial" pitchFamily="34" charset="0"/>
              </a:rPr>
              <a:t>comprimerà</a:t>
            </a:r>
            <a:r>
              <a:rPr lang="en-US" sz="2400" dirty="0">
                <a:cs typeface="Arial" pitchFamily="34" charset="0"/>
              </a:rPr>
              <a:t> la </a:t>
            </a:r>
            <a:r>
              <a:rPr lang="en-US" sz="2400" dirty="0" err="1">
                <a:cs typeface="Arial" pitchFamily="34" charset="0"/>
              </a:rPr>
              <a:t>molla</a:t>
            </a:r>
            <a:r>
              <a:rPr lang="en-US" sz="2400" dirty="0">
                <a:cs typeface="Arial" pitchFamily="34" charset="0"/>
              </a:rPr>
              <a:t> </a:t>
            </a:r>
            <a:r>
              <a:rPr lang="en-US" sz="2400" dirty="0" err="1">
                <a:cs typeface="Arial" pitchFamily="34" charset="0"/>
              </a:rPr>
              <a:t>fino</a:t>
            </a:r>
            <a:r>
              <a:rPr lang="en-US" sz="2400" dirty="0">
                <a:cs typeface="Arial" pitchFamily="34" charset="0"/>
              </a:rPr>
              <a:t> a  </a:t>
            </a:r>
            <a:r>
              <a:rPr lang="en-US" sz="2400" dirty="0" err="1">
                <a:cs typeface="Arial" pitchFamily="34" charset="0"/>
              </a:rPr>
              <a:t>fermarsi</a:t>
            </a:r>
            <a:r>
              <a:rPr lang="en-US" sz="2400" dirty="0">
                <a:cs typeface="Arial" pitchFamily="34" charset="0"/>
              </a:rPr>
              <a:t> – </a:t>
            </a:r>
            <a:r>
              <a:rPr lang="en-US" sz="2400" dirty="0" err="1">
                <a:cs typeface="Arial" pitchFamily="34" charset="0"/>
              </a:rPr>
              <a:t>ponendo</a:t>
            </a:r>
            <a:r>
              <a:rPr lang="en-US" sz="2400" dirty="0">
                <a:cs typeface="Arial" pitchFamily="34" charset="0"/>
              </a:rPr>
              <a:t>  x</a:t>
            </a:r>
            <a:r>
              <a:rPr lang="en-US" sz="2400" baseline="-25000" dirty="0">
                <a:cs typeface="Arial" pitchFamily="34" charset="0"/>
              </a:rPr>
              <a:t>1</a:t>
            </a:r>
            <a:r>
              <a:rPr lang="en-US" sz="2400" dirty="0">
                <a:cs typeface="Arial" pitchFamily="34" charset="0"/>
              </a:rPr>
              <a:t> = 0, x</a:t>
            </a:r>
            <a:r>
              <a:rPr lang="en-US" sz="2400" baseline="-25000" dirty="0">
                <a:cs typeface="Arial" pitchFamily="34" charset="0"/>
              </a:rPr>
              <a:t>2</a:t>
            </a:r>
            <a:r>
              <a:rPr lang="en-US" sz="2400" dirty="0">
                <a:cs typeface="Arial" pitchFamily="34" charset="0"/>
              </a:rPr>
              <a:t> = A (v</a:t>
            </a:r>
            <a:r>
              <a:rPr lang="en-US" sz="2400" baseline="-25000" dirty="0">
                <a:cs typeface="Arial" pitchFamily="34" charset="0"/>
              </a:rPr>
              <a:t>1</a:t>
            </a:r>
            <a:r>
              <a:rPr lang="en-US" sz="2400" dirty="0">
                <a:cs typeface="Arial" pitchFamily="34" charset="0"/>
              </a:rPr>
              <a:t> = v</a:t>
            </a:r>
            <a:r>
              <a:rPr lang="en-US" sz="2400" baseline="-25000" dirty="0">
                <a:cs typeface="Arial" pitchFamily="34" charset="0"/>
              </a:rPr>
              <a:t>0</a:t>
            </a:r>
            <a:r>
              <a:rPr lang="en-US" sz="2400" dirty="0">
                <a:cs typeface="Arial" pitchFamily="34" charset="0"/>
              </a:rPr>
              <a:t> = </a:t>
            </a:r>
            <a:r>
              <a:rPr lang="en-US" sz="2400" dirty="0" err="1">
                <a:cs typeface="Arial" pitchFamily="34" charset="0"/>
              </a:rPr>
              <a:t>v</a:t>
            </a:r>
            <a:r>
              <a:rPr lang="en-US" sz="2400" baseline="-25000" dirty="0" err="1">
                <a:cs typeface="Arial" pitchFamily="34" charset="0"/>
              </a:rPr>
              <a:t>max</a:t>
            </a:r>
            <a:r>
              <a:rPr lang="en-US" sz="2400" dirty="0">
                <a:cs typeface="Arial" pitchFamily="34" charset="0"/>
              </a:rPr>
              <a:t>, v</a:t>
            </a:r>
            <a:r>
              <a:rPr lang="en-US" sz="2400" baseline="-25000" dirty="0">
                <a:cs typeface="Arial" pitchFamily="34" charset="0"/>
              </a:rPr>
              <a:t>2</a:t>
            </a:r>
            <a:r>
              <a:rPr lang="en-US" sz="2400" dirty="0">
                <a:cs typeface="Arial" pitchFamily="34" charset="0"/>
              </a:rPr>
              <a:t> = 0); </a:t>
            </a:r>
            <a:r>
              <a:rPr lang="en-US" sz="2400" dirty="0" err="1">
                <a:cs typeface="Arial" pitchFamily="34" charset="0"/>
              </a:rPr>
              <a:t>trascuriamo</a:t>
            </a:r>
            <a:r>
              <a:rPr lang="en-US" sz="2400" dirty="0">
                <a:cs typeface="Arial" pitchFamily="34" charset="0"/>
              </a:rPr>
              <a:t> </a:t>
            </a:r>
            <a:r>
              <a:rPr lang="en-US" sz="2400" dirty="0" err="1">
                <a:cs typeface="Arial" pitchFamily="34" charset="0"/>
              </a:rPr>
              <a:t>gli</a:t>
            </a:r>
            <a:r>
              <a:rPr lang="en-US" sz="2400" dirty="0">
                <a:cs typeface="Arial" pitchFamily="34" charset="0"/>
              </a:rPr>
              <a:t> </a:t>
            </a:r>
            <a:r>
              <a:rPr lang="en-US" sz="2400" dirty="0" err="1">
                <a:cs typeface="Arial" pitchFamily="34" charset="0"/>
              </a:rPr>
              <a:t>attriti</a:t>
            </a:r>
            <a:r>
              <a:rPr lang="en-US" sz="2400" dirty="0">
                <a:cs typeface="Arial" pitchFamily="34" charset="0"/>
              </a:rPr>
              <a:t>,</a:t>
            </a:r>
          </a:p>
          <a:p>
            <a:pPr>
              <a:buFontTx/>
              <a:buNone/>
            </a:pPr>
            <a:r>
              <a:rPr lang="en-US" sz="2400" dirty="0">
                <a:cs typeface="Arial" pitchFamily="34" charset="0"/>
              </a:rPr>
              <a:t>	</a:t>
            </a:r>
            <a:r>
              <a:rPr lang="en-US" sz="2400" b="1" dirty="0">
                <a:cs typeface="Arial" pitchFamily="34" charset="0"/>
              </a:rPr>
              <a:t>P</a:t>
            </a:r>
            <a:r>
              <a:rPr lang="en-US" sz="2400" dirty="0">
                <a:cs typeface="Arial" pitchFamily="34" charset="0"/>
              </a:rPr>
              <a:t> </a:t>
            </a:r>
            <a:r>
              <a:rPr lang="en-US" sz="2400" dirty="0" err="1">
                <a:cs typeface="Arial" pitchFamily="34" charset="0"/>
              </a:rPr>
              <a:t>ed</a:t>
            </a:r>
            <a:r>
              <a:rPr lang="en-US" sz="2400" dirty="0">
                <a:cs typeface="Arial" pitchFamily="34" charset="0"/>
              </a:rPr>
              <a:t> </a:t>
            </a:r>
            <a:r>
              <a:rPr lang="en-US" sz="2400" b="1" dirty="0">
                <a:cs typeface="Arial" pitchFamily="34" charset="0"/>
              </a:rPr>
              <a:t>N</a:t>
            </a:r>
            <a:r>
              <a:rPr lang="en-US" sz="2400" dirty="0">
                <a:cs typeface="Arial" pitchFamily="34" charset="0"/>
              </a:rPr>
              <a:t> non </a:t>
            </a:r>
            <a:r>
              <a:rPr lang="en-US" sz="2400" dirty="0" err="1">
                <a:cs typeface="Arial" pitchFamily="34" charset="0"/>
              </a:rPr>
              <a:t>fanno</a:t>
            </a:r>
            <a:r>
              <a:rPr lang="en-US" sz="2400" dirty="0">
                <a:cs typeface="Arial" pitchFamily="34" charset="0"/>
              </a:rPr>
              <a:t> </a:t>
            </a:r>
            <a:r>
              <a:rPr lang="en-US" sz="2400" dirty="0" err="1">
                <a:cs typeface="Arial" pitchFamily="34" charset="0"/>
              </a:rPr>
              <a:t>lavoro</a:t>
            </a:r>
            <a:endParaRPr lang="en-US" sz="2400" dirty="0">
              <a:cs typeface="Arial" pitchFamily="34" charset="0"/>
            </a:endParaRPr>
          </a:p>
          <a:p>
            <a:pPr>
              <a:buFontTx/>
              <a:buNone/>
            </a:pPr>
            <a:r>
              <a:rPr lang="en-US" sz="2400" dirty="0">
                <a:cs typeface="Arial" pitchFamily="34" charset="0"/>
              </a:rPr>
              <a:t>	</a:t>
            </a:r>
            <a:r>
              <a:rPr lang="en-US" sz="2400" dirty="0">
                <a:solidFill>
                  <a:srgbClr val="FF3300"/>
                </a:solidFill>
                <a:latin typeface="Script MT Bold" pitchFamily="66" charset="0"/>
              </a:rPr>
              <a:t>L</a:t>
            </a:r>
            <a:r>
              <a:rPr lang="en-US" sz="2400" dirty="0">
                <a:solidFill>
                  <a:srgbClr val="FF3300"/>
                </a:solidFill>
                <a:latin typeface="French Script MT" pitchFamily="66" charset="0"/>
                <a:cs typeface="Arial" pitchFamily="34" charset="0"/>
              </a:rPr>
              <a:t> </a:t>
            </a:r>
            <a:r>
              <a:rPr lang="en-US" sz="2400" dirty="0">
                <a:solidFill>
                  <a:srgbClr val="FF3300"/>
                </a:solidFill>
                <a:cs typeface="Arial" pitchFamily="34" charset="0"/>
              </a:rPr>
              <a:t>= –½kA</a:t>
            </a:r>
            <a:r>
              <a:rPr lang="en-US" sz="2400" baseline="30000" dirty="0">
                <a:solidFill>
                  <a:srgbClr val="FF3300"/>
                </a:solidFill>
                <a:cs typeface="Arial" pitchFamily="34" charset="0"/>
              </a:rPr>
              <a:t>2</a:t>
            </a:r>
            <a:r>
              <a:rPr lang="en-US" sz="2400" dirty="0">
                <a:solidFill>
                  <a:srgbClr val="CC3300"/>
                </a:solidFill>
                <a:cs typeface="Arial" pitchFamily="34" charset="0"/>
              </a:rPr>
              <a:t>                 </a:t>
            </a:r>
            <a:r>
              <a:rPr lang="en-US" sz="2400" dirty="0" err="1">
                <a:solidFill>
                  <a:srgbClr val="CC3300"/>
                </a:solidFill>
                <a:cs typeface="Arial" pitchFamily="34" charset="0"/>
              </a:rPr>
              <a:t>lavoro</a:t>
            </a:r>
            <a:r>
              <a:rPr lang="en-US" sz="2400" dirty="0">
                <a:solidFill>
                  <a:srgbClr val="CC3300"/>
                </a:solidFill>
                <a:cs typeface="Arial" pitchFamily="34" charset="0"/>
              </a:rPr>
              <a:t> </a:t>
            </a:r>
            <a:r>
              <a:rPr lang="en-US" sz="2400" dirty="0" err="1">
                <a:solidFill>
                  <a:srgbClr val="CC3300"/>
                </a:solidFill>
                <a:cs typeface="Arial" pitchFamily="34" charset="0"/>
              </a:rPr>
              <a:t>della</a:t>
            </a:r>
            <a:r>
              <a:rPr lang="en-US" sz="2400" dirty="0">
                <a:solidFill>
                  <a:srgbClr val="CC3300"/>
                </a:solidFill>
                <a:cs typeface="Arial" pitchFamily="34" charset="0"/>
              </a:rPr>
              <a:t> f. </a:t>
            </a:r>
            <a:r>
              <a:rPr lang="en-US" sz="2400" dirty="0" err="1">
                <a:solidFill>
                  <a:srgbClr val="CC3300"/>
                </a:solidFill>
                <a:cs typeface="Arial" pitchFamily="34" charset="0"/>
              </a:rPr>
              <a:t>elastica</a:t>
            </a:r>
            <a:r>
              <a:rPr lang="en-US" sz="2400" dirty="0">
                <a:solidFill>
                  <a:srgbClr val="CC3300"/>
                </a:solidFill>
                <a:cs typeface="Arial" pitchFamily="34" charset="0"/>
              </a:rPr>
              <a:t> (</a:t>
            </a:r>
            <a:r>
              <a:rPr lang="en-US" sz="2400" dirty="0" err="1">
                <a:solidFill>
                  <a:srgbClr val="CC3300"/>
                </a:solidFill>
                <a:cs typeface="Arial" pitchFamily="34" charset="0"/>
              </a:rPr>
              <a:t>molla</a:t>
            </a:r>
            <a:r>
              <a:rPr lang="en-US" sz="2400" dirty="0">
                <a:solidFill>
                  <a:srgbClr val="CC3300"/>
                </a:solidFill>
                <a:cs typeface="Arial" pitchFamily="34" charset="0"/>
              </a:rPr>
              <a:t>)</a:t>
            </a:r>
          </a:p>
          <a:p>
            <a:pPr>
              <a:buFontTx/>
              <a:buNone/>
            </a:pPr>
            <a:r>
              <a:rPr lang="en-US" sz="2400" dirty="0">
                <a:cs typeface="Arial" pitchFamily="34" charset="0"/>
              </a:rPr>
              <a:t>	</a:t>
            </a:r>
            <a:r>
              <a:rPr lang="el-GR" sz="2400" dirty="0">
                <a:solidFill>
                  <a:srgbClr val="008000"/>
                </a:solidFill>
                <a:cs typeface="Arial" pitchFamily="34" charset="0"/>
              </a:rPr>
              <a:t>Δ</a:t>
            </a:r>
            <a:r>
              <a:rPr lang="it-IT" sz="2400" dirty="0">
                <a:solidFill>
                  <a:srgbClr val="008000"/>
                </a:solidFill>
                <a:cs typeface="Arial" pitchFamily="34" charset="0"/>
              </a:rPr>
              <a:t>K = 0 </a:t>
            </a:r>
            <a:r>
              <a:rPr lang="en-US" sz="2400" dirty="0">
                <a:solidFill>
                  <a:srgbClr val="008000"/>
                </a:solidFill>
                <a:cs typeface="Arial" pitchFamily="34" charset="0"/>
              </a:rPr>
              <a:t>– ½mv</a:t>
            </a:r>
            <a:r>
              <a:rPr lang="en-US" sz="2400" baseline="-25000" dirty="0">
                <a:solidFill>
                  <a:srgbClr val="008000"/>
                </a:solidFill>
                <a:cs typeface="Arial" pitchFamily="34" charset="0"/>
              </a:rPr>
              <a:t>max</a:t>
            </a:r>
            <a:r>
              <a:rPr lang="en-US" sz="2400" baseline="30000" dirty="0">
                <a:solidFill>
                  <a:srgbClr val="008000"/>
                </a:solidFill>
                <a:cs typeface="Arial" pitchFamily="34" charset="0"/>
              </a:rPr>
              <a:t>2</a:t>
            </a:r>
            <a:r>
              <a:rPr lang="en-US" sz="2400" dirty="0">
                <a:solidFill>
                  <a:srgbClr val="008000"/>
                </a:solidFill>
                <a:cs typeface="Arial" pitchFamily="34" charset="0"/>
              </a:rPr>
              <a:t>     </a:t>
            </a:r>
            <a:r>
              <a:rPr lang="en-US" sz="2400" dirty="0" err="1">
                <a:solidFill>
                  <a:srgbClr val="008000"/>
                </a:solidFill>
                <a:cs typeface="Arial" pitchFamily="34" charset="0"/>
              </a:rPr>
              <a:t>variazione</a:t>
            </a:r>
            <a:r>
              <a:rPr lang="en-US" sz="2400" dirty="0">
                <a:solidFill>
                  <a:srgbClr val="008000"/>
                </a:solidFill>
                <a:cs typeface="Arial" pitchFamily="34" charset="0"/>
              </a:rPr>
              <a:t> en. </a:t>
            </a:r>
            <a:r>
              <a:rPr lang="en-US" sz="2400" dirty="0" err="1">
                <a:solidFill>
                  <a:srgbClr val="008000"/>
                </a:solidFill>
                <a:cs typeface="Arial" pitchFamily="34" charset="0"/>
              </a:rPr>
              <a:t>cinetica</a:t>
            </a:r>
            <a:r>
              <a:rPr lang="en-US" sz="2400" dirty="0">
                <a:solidFill>
                  <a:srgbClr val="008000"/>
                </a:solidFill>
                <a:cs typeface="Arial" pitchFamily="34" charset="0"/>
              </a:rPr>
              <a:t> (</a:t>
            </a:r>
            <a:r>
              <a:rPr lang="en-US" sz="2400" dirty="0" err="1">
                <a:solidFill>
                  <a:srgbClr val="008000"/>
                </a:solidFill>
                <a:cs typeface="Arial" pitchFamily="34" charset="0"/>
              </a:rPr>
              <a:t>blocco</a:t>
            </a:r>
            <a:r>
              <a:rPr lang="en-US" sz="2400" dirty="0">
                <a:solidFill>
                  <a:srgbClr val="008000"/>
                </a:solidFill>
                <a:cs typeface="Arial" pitchFamily="34" charset="0"/>
              </a:rPr>
              <a:t>)</a:t>
            </a:r>
          </a:p>
          <a:p>
            <a:pPr>
              <a:buFontTx/>
              <a:buNone/>
            </a:pPr>
            <a:r>
              <a:rPr lang="en-US" sz="2400" dirty="0">
                <a:solidFill>
                  <a:srgbClr val="008000"/>
                </a:solidFill>
                <a:cs typeface="Arial" pitchFamily="34" charset="0"/>
              </a:rPr>
              <a:t>	</a:t>
            </a:r>
            <a:r>
              <a:rPr lang="en-US" sz="2400" dirty="0">
                <a:solidFill>
                  <a:srgbClr val="CC00FF"/>
                </a:solidFill>
                <a:latin typeface="Script MT Bold" pitchFamily="66" charset="0"/>
              </a:rPr>
              <a:t>L</a:t>
            </a:r>
            <a:r>
              <a:rPr lang="en-US" sz="2400" dirty="0">
                <a:solidFill>
                  <a:srgbClr val="CC00FF"/>
                </a:solidFill>
                <a:latin typeface="French Script MT" pitchFamily="66" charset="0"/>
                <a:cs typeface="Arial" pitchFamily="34" charset="0"/>
              </a:rPr>
              <a:t> </a:t>
            </a:r>
            <a:r>
              <a:rPr lang="en-US" sz="2400" dirty="0">
                <a:solidFill>
                  <a:srgbClr val="CC00FF"/>
                </a:solidFill>
                <a:cs typeface="Arial" pitchFamily="34" charset="0"/>
              </a:rPr>
              <a:t>= </a:t>
            </a:r>
            <a:r>
              <a:rPr lang="el-GR" sz="2400" dirty="0">
                <a:solidFill>
                  <a:srgbClr val="CC00FF"/>
                </a:solidFill>
                <a:cs typeface="Arial" pitchFamily="34" charset="0"/>
              </a:rPr>
              <a:t>Δ</a:t>
            </a:r>
            <a:r>
              <a:rPr lang="it-IT" sz="2400" dirty="0">
                <a:solidFill>
                  <a:srgbClr val="CC00FF"/>
                </a:solidFill>
                <a:cs typeface="Arial" pitchFamily="34" charset="0"/>
              </a:rPr>
              <a:t>K  </a:t>
            </a:r>
            <a:r>
              <a:rPr lang="it-IT" sz="2000" dirty="0">
                <a:solidFill>
                  <a:srgbClr val="CC00FF"/>
                </a:solidFill>
                <a:cs typeface="Arial" pitchFamily="34" charset="0"/>
              </a:rPr>
              <a:t>(</a:t>
            </a:r>
            <a:r>
              <a:rPr lang="it-IT" sz="2000" dirty="0" err="1">
                <a:solidFill>
                  <a:srgbClr val="CC00FF"/>
                </a:solidFill>
                <a:cs typeface="Arial" pitchFamily="34" charset="0"/>
              </a:rPr>
              <a:t>teor</a:t>
            </a:r>
            <a:r>
              <a:rPr lang="it-IT" sz="2000" dirty="0">
                <a:solidFill>
                  <a:srgbClr val="CC00FF"/>
                </a:solidFill>
                <a:cs typeface="Arial" pitchFamily="34" charset="0"/>
              </a:rPr>
              <a:t>. dell’en. </a:t>
            </a:r>
            <a:r>
              <a:rPr lang="it-IT" sz="2000" dirty="0" err="1">
                <a:solidFill>
                  <a:srgbClr val="CC00FF"/>
                </a:solidFill>
                <a:cs typeface="Arial" pitchFamily="34" charset="0"/>
              </a:rPr>
              <a:t>cinet</a:t>
            </a:r>
            <a:r>
              <a:rPr lang="it-IT" sz="2000" dirty="0">
                <a:solidFill>
                  <a:srgbClr val="CC00FF"/>
                </a:solidFill>
                <a:cs typeface="Arial" pitchFamily="34" charset="0"/>
              </a:rPr>
              <a:t>.)</a:t>
            </a:r>
            <a:r>
              <a:rPr lang="it-IT" sz="2400" dirty="0">
                <a:solidFill>
                  <a:srgbClr val="CC00CC"/>
                </a:solidFill>
                <a:cs typeface="Arial" pitchFamily="34" charset="0"/>
              </a:rPr>
              <a:t>       =&gt; </a:t>
            </a:r>
            <a:r>
              <a:rPr lang="en-US" sz="2400" dirty="0">
                <a:solidFill>
                  <a:srgbClr val="CC00CC"/>
                </a:solidFill>
                <a:cs typeface="Arial" pitchFamily="34" charset="0"/>
              </a:rPr>
              <a:t>      ½kA</a:t>
            </a:r>
            <a:r>
              <a:rPr lang="en-US" sz="2400" baseline="30000" dirty="0">
                <a:solidFill>
                  <a:srgbClr val="CC00CC"/>
                </a:solidFill>
                <a:cs typeface="Arial" pitchFamily="34" charset="0"/>
              </a:rPr>
              <a:t>2 </a:t>
            </a:r>
            <a:r>
              <a:rPr lang="en-US" sz="2400" dirty="0">
                <a:solidFill>
                  <a:srgbClr val="CC00CC"/>
                </a:solidFill>
                <a:cs typeface="Arial" pitchFamily="34" charset="0"/>
              </a:rPr>
              <a:t>= ½mv</a:t>
            </a:r>
            <a:r>
              <a:rPr lang="en-US" sz="2400" baseline="-25000" dirty="0">
                <a:solidFill>
                  <a:srgbClr val="CC00CC"/>
                </a:solidFill>
                <a:cs typeface="Arial" pitchFamily="34" charset="0"/>
              </a:rPr>
              <a:t>max</a:t>
            </a:r>
            <a:r>
              <a:rPr lang="en-US" sz="2400" baseline="30000" dirty="0">
                <a:solidFill>
                  <a:srgbClr val="CC00CC"/>
                </a:solidFill>
                <a:cs typeface="Arial" pitchFamily="34" charset="0"/>
              </a:rPr>
              <a:t>2</a:t>
            </a:r>
            <a:r>
              <a:rPr lang="en-US" sz="2400" dirty="0">
                <a:solidFill>
                  <a:srgbClr val="008000"/>
                </a:solidFill>
                <a:cs typeface="Arial" pitchFamily="34" charset="0"/>
              </a:rPr>
              <a:t> </a:t>
            </a:r>
          </a:p>
          <a:p>
            <a:pPr>
              <a:buFontTx/>
              <a:buNone/>
            </a:pPr>
            <a:r>
              <a:rPr lang="en-US" sz="2400" dirty="0">
                <a:solidFill>
                  <a:srgbClr val="008000"/>
                </a:solidFill>
                <a:cs typeface="Arial" pitchFamily="34" charset="0"/>
              </a:rPr>
              <a:t>	</a:t>
            </a:r>
            <a:r>
              <a:rPr lang="en-US" sz="2400" dirty="0" err="1">
                <a:solidFill>
                  <a:srgbClr val="CC00CC"/>
                </a:solidFill>
                <a:cs typeface="Arial" pitchFamily="34" charset="0"/>
              </a:rPr>
              <a:t>si</a:t>
            </a:r>
            <a:r>
              <a:rPr lang="en-US" sz="2400" dirty="0">
                <a:solidFill>
                  <a:srgbClr val="CC00CC"/>
                </a:solidFill>
                <a:cs typeface="Arial" pitchFamily="34" charset="0"/>
              </a:rPr>
              <a:t> ha un </a:t>
            </a:r>
            <a:r>
              <a:rPr lang="en-US" sz="2400" dirty="0" err="1">
                <a:solidFill>
                  <a:srgbClr val="CC00CC"/>
                </a:solidFill>
                <a:cs typeface="Arial" pitchFamily="34" charset="0"/>
              </a:rPr>
              <a:t>trasferimento</a:t>
            </a:r>
            <a:r>
              <a:rPr lang="en-US" sz="2400" dirty="0">
                <a:solidFill>
                  <a:srgbClr val="CC00CC"/>
                </a:solidFill>
                <a:cs typeface="Arial" pitchFamily="34" charset="0"/>
              </a:rPr>
              <a:t> di </a:t>
            </a:r>
            <a:r>
              <a:rPr lang="en-US" sz="2400" dirty="0" err="1">
                <a:solidFill>
                  <a:srgbClr val="CC00CC"/>
                </a:solidFill>
                <a:cs typeface="Arial" pitchFamily="34" charset="0"/>
              </a:rPr>
              <a:t>energia</a:t>
            </a:r>
            <a:r>
              <a:rPr lang="en-US" sz="2400" dirty="0">
                <a:solidFill>
                  <a:srgbClr val="CC00CC"/>
                </a:solidFill>
                <a:cs typeface="Arial" pitchFamily="34" charset="0"/>
              </a:rPr>
              <a:t> dal </a:t>
            </a:r>
            <a:r>
              <a:rPr lang="en-US" sz="2400" dirty="0" err="1">
                <a:solidFill>
                  <a:srgbClr val="CC00CC"/>
                </a:solidFill>
                <a:cs typeface="Arial" pitchFamily="34" charset="0"/>
              </a:rPr>
              <a:t>blocco</a:t>
            </a:r>
            <a:r>
              <a:rPr lang="en-US" sz="2400" dirty="0">
                <a:solidFill>
                  <a:srgbClr val="CC00CC"/>
                </a:solidFill>
                <a:cs typeface="Arial" pitchFamily="34" charset="0"/>
              </a:rPr>
              <a:t> </a:t>
            </a:r>
            <a:r>
              <a:rPr lang="en-US" sz="2400" dirty="0" err="1">
                <a:solidFill>
                  <a:srgbClr val="CC00CC"/>
                </a:solidFill>
                <a:cs typeface="Arial" pitchFamily="34" charset="0"/>
              </a:rPr>
              <a:t>alla</a:t>
            </a:r>
            <a:r>
              <a:rPr lang="en-US" sz="2400" dirty="0">
                <a:solidFill>
                  <a:srgbClr val="CC00CC"/>
                </a:solidFill>
                <a:cs typeface="Arial" pitchFamily="34" charset="0"/>
              </a:rPr>
              <a:t> </a:t>
            </a:r>
            <a:r>
              <a:rPr lang="en-US" sz="2400" dirty="0" err="1">
                <a:solidFill>
                  <a:srgbClr val="CC00CC"/>
                </a:solidFill>
                <a:cs typeface="Arial" pitchFamily="34" charset="0"/>
              </a:rPr>
              <a:t>molla</a:t>
            </a:r>
            <a:endParaRPr lang="en-US" sz="2400" dirty="0">
              <a:solidFill>
                <a:srgbClr val="CC00CC"/>
              </a:solidFill>
              <a:cs typeface="Arial" pitchFamily="34" charset="0"/>
            </a:endParaRP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a:p>
        </p:txBody>
      </p:sp>
      <p:sp>
        <p:nvSpPr>
          <p:cNvPr id="6" name="Slide Number Placeholder 5"/>
          <p:cNvSpPr>
            <a:spLocks noGrp="1"/>
          </p:cNvSpPr>
          <p:nvPr>
            <p:ph type="sldNum" sz="quarter" idx="12"/>
          </p:nvPr>
        </p:nvSpPr>
        <p:spPr/>
        <p:txBody>
          <a:bodyPr/>
          <a:lstStyle/>
          <a:p>
            <a:fld id="{2BB3E7E9-B158-4C26-BEA0-53019E9CF341}" type="slidenum">
              <a:rPr lang="en-US"/>
              <a:pPr/>
              <a:t>102</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 mar 2014</a:t>
            </a:r>
            <a:endParaRPr lang="en-US" dirty="0"/>
          </a:p>
        </p:txBody>
      </p:sp>
      <p:sp>
        <p:nvSpPr>
          <p:cNvPr id="6" name="Slide Number Placeholder 5"/>
          <p:cNvSpPr>
            <a:spLocks noGrp="1"/>
          </p:cNvSpPr>
          <p:nvPr>
            <p:ph type="sldNum" sz="quarter" idx="12"/>
          </p:nvPr>
        </p:nvSpPr>
        <p:spPr/>
        <p:txBody>
          <a:bodyPr/>
          <a:lstStyle/>
          <a:p>
            <a:fld id="{B99C298A-0FA6-492D-BB83-E01AAA9EE258}" type="slidenum">
              <a:rPr lang="en-US"/>
              <a:pPr/>
              <a:t>103</a:t>
            </a:fld>
            <a:endParaRPr lang="en-US" dirty="0"/>
          </a:p>
        </p:txBody>
      </p:sp>
      <p:sp>
        <p:nvSpPr>
          <p:cNvPr id="393222" name="Rectangle 6"/>
          <p:cNvSpPr>
            <a:spLocks noGrp="1" noChangeArrowheads="1"/>
          </p:cNvSpPr>
          <p:nvPr>
            <p:ph type="title"/>
          </p:nvPr>
        </p:nvSpPr>
        <p:spPr>
          <a:noFill/>
          <a:ln/>
        </p:spPr>
        <p:txBody>
          <a:bodyPr/>
          <a:lstStyle/>
          <a:p>
            <a:r>
              <a:rPr lang="it-IT" sz="2800"/>
              <a:t>Lavoro delle forze non conservative</a:t>
            </a:r>
          </a:p>
        </p:txBody>
      </p:sp>
      <p:sp>
        <p:nvSpPr>
          <p:cNvPr id="393223" name="Rectangle 7"/>
          <p:cNvSpPr>
            <a:spLocks noGrp="1" noChangeArrowheads="1"/>
          </p:cNvSpPr>
          <p:nvPr>
            <p:ph type="body" idx="1"/>
          </p:nvPr>
        </p:nvSpPr>
        <p:spPr>
          <a:xfrm>
            <a:off x="395536" y="1125538"/>
            <a:ext cx="8424936" cy="5000625"/>
          </a:xfrm>
          <a:noFill/>
          <a:ln/>
        </p:spPr>
        <p:txBody>
          <a:bodyPr/>
          <a:lstStyle/>
          <a:p>
            <a:r>
              <a:rPr lang="it-IT" sz="2400" dirty="0"/>
              <a:t>es. considero un blocco, m = 2.04 kg, che si muove  senza attrito su un piano sotto l’azione di F =15 N </a:t>
            </a:r>
            <a:r>
              <a:rPr lang="it-IT" sz="2400" dirty="0" err="1"/>
              <a:t>cost</a:t>
            </a:r>
            <a:r>
              <a:rPr lang="it-IT" sz="2400" dirty="0"/>
              <a:t>. per un tratto d = 2 m (lavoro </a:t>
            </a:r>
            <a:r>
              <a:rPr lang="it-IT" sz="2400" dirty="0" err="1"/>
              <a:t>Fd</a:t>
            </a:r>
            <a:r>
              <a:rPr lang="it-IT" sz="2400" dirty="0"/>
              <a:t> = 30 J)</a:t>
            </a:r>
          </a:p>
          <a:p>
            <a:pPr>
              <a:buFontTx/>
              <a:buNone/>
            </a:pPr>
            <a:r>
              <a:rPr lang="it-IT" sz="2400" dirty="0"/>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a:t>
            </a:r>
          </a:p>
          <a:p>
            <a:pPr>
              <a:buFontTx/>
              <a:buNone/>
            </a:pPr>
            <a:r>
              <a:rPr lang="it-IT" sz="2400" dirty="0">
                <a:cs typeface="Arial" pitchFamily="34" charset="0"/>
              </a:rPr>
              <a:t>	W(x) = -</a:t>
            </a:r>
            <a:r>
              <a:rPr lang="it-IT" sz="2400" dirty="0" err="1">
                <a:cs typeface="Arial" pitchFamily="34" charset="0"/>
              </a:rPr>
              <a:t>Fx</a:t>
            </a:r>
            <a:r>
              <a:rPr lang="it-IT" sz="2400" dirty="0">
                <a:cs typeface="Arial" pitchFamily="34" charset="0"/>
              </a:rPr>
              <a:t> + </a:t>
            </a:r>
            <a:r>
              <a:rPr lang="it-IT" sz="2400" dirty="0" err="1">
                <a:cs typeface="Arial" pitchFamily="34" charset="0"/>
              </a:rPr>
              <a:t>cost</a:t>
            </a:r>
            <a:r>
              <a:rPr lang="it-IT" sz="2400" dirty="0">
                <a:cs typeface="Arial" pitchFamily="34" charset="0"/>
              </a:rPr>
              <a:t> = F(d – x</a:t>
            </a:r>
            <a:r>
              <a:rPr lang="it-IT" sz="2400" dirty="0" smtClean="0">
                <a:cs typeface="Arial" pitchFamily="34" charset="0"/>
              </a:rPr>
              <a:t>)              </a:t>
            </a:r>
            <a:r>
              <a:rPr lang="it-IT" sz="2000" dirty="0" smtClean="0">
                <a:solidFill>
                  <a:srgbClr val="008000"/>
                </a:solidFill>
                <a:cs typeface="Arial" pitchFamily="34" charset="0"/>
              </a:rPr>
              <a:t>(pongo, </a:t>
            </a:r>
            <a:r>
              <a:rPr lang="it-IT" sz="2000" dirty="0" err="1" smtClean="0">
                <a:solidFill>
                  <a:srgbClr val="008000"/>
                </a:solidFill>
                <a:cs typeface="Arial" pitchFamily="34" charset="0"/>
              </a:rPr>
              <a:t>arbitr</a:t>
            </a:r>
            <a:r>
              <a:rPr lang="it-IT" sz="2000" dirty="0" smtClean="0">
                <a:solidFill>
                  <a:srgbClr val="008000"/>
                </a:solidFill>
                <a:cs typeface="Arial" pitchFamily="34" charset="0"/>
              </a:rPr>
              <a:t>., W(d) = 0)</a:t>
            </a:r>
            <a:endParaRPr lang="it-IT" sz="2000" dirty="0">
              <a:solidFill>
                <a:srgbClr val="008000"/>
              </a:solidFill>
              <a:cs typeface="Arial" pitchFamily="34" charset="0"/>
            </a:endParaRPr>
          </a:p>
          <a:p>
            <a:pPr>
              <a:buFontTx/>
              <a:buNone/>
            </a:pPr>
            <a:r>
              <a:rPr lang="it-IT" sz="2400" dirty="0">
                <a:cs typeface="Arial" pitchFamily="34" charset="0"/>
              </a:rPr>
              <a:t>	</a:t>
            </a:r>
            <a:r>
              <a:rPr lang="it-IT" sz="2200" dirty="0">
                <a:cs typeface="Arial" pitchFamily="34" charset="0"/>
              </a:rPr>
              <a:t>E</a:t>
            </a:r>
            <a:r>
              <a:rPr lang="it-IT" sz="2200" baseline="-25000" dirty="0">
                <a:cs typeface="Arial" pitchFamily="34" charset="0"/>
              </a:rPr>
              <a:t>0</a:t>
            </a:r>
            <a:r>
              <a:rPr lang="it-IT" sz="2200" dirty="0">
                <a:cs typeface="Arial" pitchFamily="34" charset="0"/>
              </a:rPr>
              <a:t> = 30 J;  </a:t>
            </a:r>
            <a:r>
              <a:rPr lang="it-IT" sz="2200" dirty="0" smtClean="0">
                <a:cs typeface="Arial" pitchFamily="34" charset="0"/>
              </a:rPr>
              <a:t>K cresce da 0 a 30 J;  W </a:t>
            </a:r>
            <a:r>
              <a:rPr lang="it-IT" sz="2200" dirty="0">
                <a:cs typeface="Arial" pitchFamily="34" charset="0"/>
              </a:rPr>
              <a:t>diminuisce di conseguenza</a:t>
            </a:r>
          </a:p>
          <a:p>
            <a:pPr>
              <a:buFontTx/>
              <a:buNone/>
            </a:pPr>
            <a:r>
              <a:rPr lang="it-IT" sz="2400" dirty="0">
                <a:cs typeface="Arial" pitchFamily="34" charset="0"/>
              </a:rPr>
              <a:t>	E(x) = K(x) + W(x) = E</a:t>
            </a:r>
            <a:r>
              <a:rPr lang="it-IT" sz="2400" baseline="-25000" dirty="0">
                <a:cs typeface="Arial" pitchFamily="34" charset="0"/>
              </a:rPr>
              <a:t>0</a:t>
            </a:r>
            <a:r>
              <a:rPr lang="it-IT" sz="2400" dirty="0">
                <a:cs typeface="Arial" pitchFamily="34" charset="0"/>
              </a:rPr>
              <a:t> = </a:t>
            </a:r>
            <a:r>
              <a:rPr lang="it-IT" sz="2400" dirty="0" smtClean="0">
                <a:cs typeface="Arial" pitchFamily="34" charset="0"/>
              </a:rPr>
              <a:t>cost (= 30 J)</a:t>
            </a:r>
            <a:endParaRPr lang="it-IT" sz="2400" dirty="0">
              <a:cs typeface="Arial" pitchFamily="34" charset="0"/>
            </a:endParaRPr>
          </a:p>
          <a:p>
            <a:r>
              <a:rPr lang="it-IT" sz="2400" dirty="0">
                <a:cs typeface="Arial" pitchFamily="34" charset="0"/>
              </a:rPr>
              <a:t>se c’è attrito, ad es. </a:t>
            </a:r>
            <a:r>
              <a:rPr lang="el-GR" sz="2400" dirty="0">
                <a:cs typeface="Arial" pitchFamily="34" charset="0"/>
              </a:rPr>
              <a:t>μ</a:t>
            </a:r>
            <a:r>
              <a:rPr lang="it-IT" sz="2400" baseline="-25000" dirty="0">
                <a:cs typeface="Arial" pitchFamily="34" charset="0"/>
              </a:rPr>
              <a:t>c</a:t>
            </a:r>
            <a:r>
              <a:rPr lang="it-IT" sz="2400" dirty="0">
                <a:cs typeface="Arial" pitchFamily="34" charset="0"/>
              </a:rPr>
              <a:t> = 0.5, dovrò includere il lavoro della f. d’attrito non conservativa, f = </a:t>
            </a:r>
            <a:r>
              <a:rPr lang="el-GR" sz="2400" dirty="0">
                <a:cs typeface="Arial" pitchFamily="34" charset="0"/>
              </a:rPr>
              <a:t>μ</a:t>
            </a:r>
            <a:r>
              <a:rPr lang="it-IT" sz="2400" dirty="0">
                <a:cs typeface="Arial" pitchFamily="34" charset="0"/>
              </a:rPr>
              <a:t>N = </a:t>
            </a:r>
            <a:r>
              <a:rPr lang="el-GR" sz="2400" dirty="0">
                <a:cs typeface="Arial" pitchFamily="34" charset="0"/>
              </a:rPr>
              <a:t>μ</a:t>
            </a:r>
            <a:r>
              <a:rPr lang="it-IT" sz="2400" dirty="0">
                <a:cs typeface="Arial" pitchFamily="34" charset="0"/>
              </a:rPr>
              <a:t>mg = 10 N, che si oppone al moto: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 </a:t>
            </a:r>
            <a:r>
              <a:rPr lang="it-IT" sz="2400" dirty="0" err="1">
                <a:cs typeface="Arial" pitchFamily="34" charset="0"/>
              </a:rPr>
              <a:t>fd</a:t>
            </a:r>
            <a:r>
              <a:rPr lang="it-IT" sz="2400" dirty="0">
                <a:cs typeface="Arial" pitchFamily="34" charset="0"/>
              </a:rPr>
              <a:t> = - 20 J</a:t>
            </a:r>
          </a:p>
          <a:p>
            <a:pPr>
              <a:buFontTx/>
              <a:buNone/>
            </a:pPr>
            <a:r>
              <a:rPr lang="it-IT" sz="2400" dirty="0">
                <a:cs typeface="Arial" pitchFamily="34" charset="0"/>
              </a:rPr>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            </a:t>
            </a:r>
          </a:p>
          <a:p>
            <a:pPr>
              <a:buFontTx/>
              <a:buNone/>
            </a:pPr>
            <a:r>
              <a:rPr lang="it-IT" sz="2400" dirty="0">
                <a:cs typeface="Arial" pitchFamily="34" charset="0"/>
              </a:rPr>
              <a:t>	E(x) = K(x) + W(x)  &lt;  </a:t>
            </a:r>
            <a:r>
              <a:rPr lang="it-IT" sz="2400" dirty="0" smtClean="0">
                <a:cs typeface="Arial" pitchFamily="34" charset="0"/>
              </a:rPr>
              <a:t>E</a:t>
            </a:r>
            <a:r>
              <a:rPr lang="it-IT" sz="2400" baseline="-25000" dirty="0" smtClean="0">
                <a:cs typeface="Arial" pitchFamily="34" charset="0"/>
              </a:rPr>
              <a:t>0           </a:t>
            </a:r>
            <a:r>
              <a:rPr lang="it-IT" sz="2200" dirty="0" smtClean="0">
                <a:cs typeface="Arial" pitchFamily="34" charset="0"/>
              </a:rPr>
              <a:t>E(0) = 30 J; E(d) = 30-20 = 10 J</a:t>
            </a:r>
            <a:endParaRPr lang="el-GR" sz="2200" dirty="0">
              <a:cs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t>L’energia</a:t>
            </a:r>
            <a:r>
              <a:rPr lang="en-US" sz="3000" dirty="0" smtClean="0"/>
              <a:t> </a:t>
            </a:r>
            <a:r>
              <a:rPr lang="en-US" sz="3000" dirty="0" err="1" smtClean="0"/>
              <a:t>cinetica</a:t>
            </a:r>
            <a:r>
              <a:rPr lang="en-US" sz="3000" dirty="0" smtClean="0"/>
              <a:t> </a:t>
            </a:r>
            <a:r>
              <a:rPr lang="en-US" sz="3000" dirty="0" err="1" smtClean="0"/>
              <a:t>dei</a:t>
            </a:r>
            <a:r>
              <a:rPr lang="en-US" sz="3000" dirty="0" smtClean="0"/>
              <a:t> </a:t>
            </a:r>
            <a:r>
              <a:rPr lang="en-US" sz="3000" dirty="0" err="1" smtClean="0"/>
              <a:t>corpi</a:t>
            </a:r>
            <a:r>
              <a:rPr lang="en-US" sz="3000" dirty="0" smtClean="0"/>
              <a:t> in </a:t>
            </a:r>
            <a:r>
              <a:rPr lang="en-US" sz="3000" dirty="0" err="1" smtClean="0"/>
              <a:t>rotazione</a:t>
            </a:r>
            <a:endParaRPr lang="en-GB" sz="3000" dirty="0"/>
          </a:p>
        </p:txBody>
      </p:sp>
      <p:sp>
        <p:nvSpPr>
          <p:cNvPr id="3" name="Content Placeholder 2"/>
          <p:cNvSpPr>
            <a:spLocks noGrp="1"/>
          </p:cNvSpPr>
          <p:nvPr>
            <p:ph idx="1"/>
          </p:nvPr>
        </p:nvSpPr>
        <p:spPr>
          <a:xfrm>
            <a:off x="323528" y="1341438"/>
            <a:ext cx="8568952" cy="4784725"/>
          </a:xfrm>
        </p:spPr>
        <p:txBody>
          <a:bodyPr/>
          <a:lstStyle/>
          <a:p>
            <a:r>
              <a:rPr lang="en-US" sz="2800" dirty="0" smtClean="0"/>
              <a:t>per un p.m. </a:t>
            </a:r>
            <a:r>
              <a:rPr lang="en-US" sz="2800" dirty="0" err="1" smtClean="0"/>
              <a:t>vincolato</a:t>
            </a:r>
            <a:r>
              <a:rPr lang="en-US" sz="2800" dirty="0" smtClean="0"/>
              <a:t> </a:t>
            </a:r>
            <a:r>
              <a:rPr lang="en-US" sz="2800" dirty="0" err="1" smtClean="0"/>
              <a:t>su</a:t>
            </a:r>
            <a:r>
              <a:rPr lang="en-US" sz="2800" dirty="0" smtClean="0"/>
              <a:t> </a:t>
            </a:r>
            <a:r>
              <a:rPr lang="en-US" sz="2800" dirty="0" err="1" smtClean="0"/>
              <a:t>una</a:t>
            </a:r>
            <a:r>
              <a:rPr lang="en-US" sz="2800" dirty="0" smtClean="0"/>
              <a:t> </a:t>
            </a:r>
            <a:r>
              <a:rPr lang="en-US" sz="2800" dirty="0" err="1" smtClean="0"/>
              <a:t>traiettoria</a:t>
            </a:r>
            <a:r>
              <a:rPr lang="en-US" sz="2800" dirty="0" smtClean="0"/>
              <a:t> </a:t>
            </a:r>
            <a:r>
              <a:rPr lang="en-US" sz="2800" dirty="0" err="1" smtClean="0"/>
              <a:t>circolare</a:t>
            </a:r>
            <a:r>
              <a:rPr lang="en-US" sz="2800" dirty="0" smtClean="0"/>
              <a:t> di </a:t>
            </a:r>
            <a:r>
              <a:rPr lang="en-US" sz="2800" dirty="0" err="1" smtClean="0"/>
              <a:t>raggio</a:t>
            </a:r>
            <a:r>
              <a:rPr lang="en-US" sz="2800" dirty="0" smtClean="0"/>
              <a:t> r </a:t>
            </a:r>
            <a:r>
              <a:rPr lang="en-US" sz="2800" dirty="0" err="1" smtClean="0"/>
              <a:t>che</a:t>
            </a:r>
            <a:r>
              <a:rPr lang="en-US" sz="2800" dirty="0" smtClean="0"/>
              <a:t> </a:t>
            </a:r>
            <a:r>
              <a:rPr lang="en-US" sz="2800" dirty="0" err="1" smtClean="0"/>
              <a:t>si</a:t>
            </a:r>
            <a:r>
              <a:rPr lang="en-US" sz="2800" dirty="0" smtClean="0"/>
              <a:t> </a:t>
            </a:r>
            <a:r>
              <a:rPr lang="en-US" sz="2800" dirty="0" err="1" smtClean="0"/>
              <a:t>muove</a:t>
            </a:r>
            <a:r>
              <a:rPr lang="en-US" sz="2800" dirty="0" smtClean="0"/>
              <a:t> con </a:t>
            </a:r>
            <a:r>
              <a:rPr lang="en-US" sz="2800" dirty="0" err="1" smtClean="0"/>
              <a:t>velocit</a:t>
            </a:r>
            <a:r>
              <a:rPr lang="en-US" sz="2800" dirty="0" err="1" smtClean="0">
                <a:latin typeface="Arial"/>
                <a:cs typeface="Arial"/>
              </a:rPr>
              <a:t>à</a:t>
            </a:r>
            <a:r>
              <a:rPr lang="en-US" sz="2800" dirty="0" smtClean="0"/>
              <a:t> v </a:t>
            </a:r>
            <a:r>
              <a:rPr lang="en-US" sz="2800" dirty="0" err="1" smtClean="0"/>
              <a:t>si</a:t>
            </a:r>
            <a:r>
              <a:rPr lang="en-US" sz="2800" dirty="0" smtClean="0"/>
              <a:t> ha    </a:t>
            </a:r>
          </a:p>
          <a:p>
            <a:pPr marL="0" indent="0">
              <a:buNone/>
            </a:pPr>
            <a:r>
              <a:rPr lang="en-US" sz="2800" dirty="0" smtClean="0"/>
              <a:t>   K = ½ mv</a:t>
            </a:r>
            <a:r>
              <a:rPr lang="en-US" sz="2800" baseline="30000" dirty="0" smtClean="0"/>
              <a:t>2</a:t>
            </a:r>
            <a:r>
              <a:rPr lang="en-US" sz="2800" dirty="0" smtClean="0"/>
              <a:t> = ½ mr</a:t>
            </a:r>
            <a:r>
              <a:rPr lang="en-US" sz="2800" baseline="30000" dirty="0" smtClean="0"/>
              <a:t>2</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 </a:t>
            </a:r>
            <a:r>
              <a:rPr lang="en-US" sz="2800" dirty="0" smtClean="0"/>
              <a:t>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a:t>
            </a:r>
            <a:r>
              <a:rPr lang="en-US" sz="2100" dirty="0" smtClean="0"/>
              <a:t>[v=</a:t>
            </a:r>
            <a:r>
              <a:rPr lang="el-GR" sz="2100" dirty="0" smtClean="0">
                <a:latin typeface="Arial"/>
                <a:cs typeface="Arial"/>
              </a:rPr>
              <a:t>ω</a:t>
            </a:r>
            <a:r>
              <a:rPr lang="en-US" sz="2100" dirty="0" smtClean="0">
                <a:latin typeface="Arial"/>
                <a:cs typeface="Arial"/>
              </a:rPr>
              <a:t>r,</a:t>
            </a:r>
            <a:r>
              <a:rPr lang="en-US" sz="2100" dirty="0" smtClean="0"/>
              <a:t> </a:t>
            </a:r>
            <a:r>
              <a:rPr lang="en-US" sz="2100" dirty="0" err="1" smtClean="0"/>
              <a:t>vedi</a:t>
            </a:r>
            <a:r>
              <a:rPr lang="en-US" sz="2100" dirty="0" smtClean="0"/>
              <a:t> p. 84, 85]</a:t>
            </a:r>
          </a:p>
          <a:p>
            <a:r>
              <a:rPr lang="en-US" sz="2800" dirty="0" err="1" smtClean="0"/>
              <a:t>che</a:t>
            </a:r>
            <a:r>
              <a:rPr lang="en-US" sz="2800" dirty="0" smtClean="0"/>
              <a:t> </a:t>
            </a:r>
            <a:r>
              <a:rPr lang="en-US" sz="2800" dirty="0" smtClean="0">
                <a:latin typeface="Arial"/>
                <a:cs typeface="Arial"/>
              </a:rPr>
              <a:t>è</a:t>
            </a:r>
            <a:r>
              <a:rPr lang="en-US" sz="2800" dirty="0" smtClean="0"/>
              <a:t> </a:t>
            </a:r>
            <a:r>
              <a:rPr lang="en-US" sz="2800" dirty="0" err="1" smtClean="0"/>
              <a:t>l’energia</a:t>
            </a:r>
            <a:r>
              <a:rPr lang="en-US" sz="2800" dirty="0" smtClean="0"/>
              <a:t> </a:t>
            </a:r>
            <a:r>
              <a:rPr lang="en-US" sz="2800" dirty="0" err="1" smtClean="0"/>
              <a:t>cinetica</a:t>
            </a:r>
            <a:r>
              <a:rPr lang="en-US" sz="2800" dirty="0" smtClean="0"/>
              <a:t> di </a:t>
            </a:r>
            <a:r>
              <a:rPr lang="en-US" sz="2800" dirty="0" err="1" smtClean="0"/>
              <a:t>rotazione</a:t>
            </a:r>
            <a:r>
              <a:rPr lang="en-US" sz="2800" dirty="0" smtClean="0"/>
              <a:t>, la </a:t>
            </a:r>
            <a:r>
              <a:rPr lang="en-US" sz="2800" dirty="0" err="1" smtClean="0"/>
              <a:t>stessa</a:t>
            </a:r>
            <a:r>
              <a:rPr lang="en-US" sz="2800" dirty="0" smtClean="0"/>
              <a:t> formula vale per un </a:t>
            </a:r>
            <a:r>
              <a:rPr lang="en-US" sz="2800" dirty="0" err="1" smtClean="0"/>
              <a:t>corpo</a:t>
            </a:r>
            <a:r>
              <a:rPr lang="en-US" sz="2800" dirty="0" smtClean="0"/>
              <a:t> di </a:t>
            </a:r>
            <a:r>
              <a:rPr lang="en-US" sz="2800" dirty="0" err="1" smtClean="0"/>
              <a:t>momento</a:t>
            </a:r>
            <a:r>
              <a:rPr lang="en-US" sz="2800" dirty="0" smtClean="0"/>
              <a:t> </a:t>
            </a:r>
            <a:r>
              <a:rPr lang="en-US" sz="2800" dirty="0" err="1" smtClean="0"/>
              <a:t>d’inerzia</a:t>
            </a:r>
            <a:r>
              <a:rPr lang="en-US" sz="2800" dirty="0" smtClean="0"/>
              <a:t> I con </a:t>
            </a:r>
            <a:r>
              <a:rPr lang="en-US" sz="2800" dirty="0" err="1" smtClean="0"/>
              <a:t>il</a:t>
            </a:r>
            <a:r>
              <a:rPr lang="en-US" sz="2800" dirty="0" smtClean="0"/>
              <a:t> </a:t>
            </a:r>
            <a:r>
              <a:rPr lang="en-US" sz="2800" dirty="0" err="1" smtClean="0"/>
              <a:t>baricentro</a:t>
            </a:r>
            <a:r>
              <a:rPr lang="en-US" sz="2800" dirty="0" smtClean="0"/>
              <a:t> a </a:t>
            </a:r>
            <a:r>
              <a:rPr lang="en-US" sz="2800" dirty="0" err="1" smtClean="0"/>
              <a:t>distanza</a:t>
            </a:r>
            <a:r>
              <a:rPr lang="en-US" sz="2800" dirty="0" smtClean="0"/>
              <a:t> r </a:t>
            </a:r>
            <a:r>
              <a:rPr lang="en-US" sz="2800" dirty="0" err="1" smtClean="0"/>
              <a:t>dall’asse</a:t>
            </a:r>
            <a:r>
              <a:rPr lang="en-US" sz="2800" dirty="0" smtClean="0"/>
              <a:t> di </a:t>
            </a:r>
            <a:r>
              <a:rPr lang="en-US" sz="2800" dirty="0" err="1" smtClean="0"/>
              <a:t>rotazione</a:t>
            </a:r>
            <a:r>
              <a:rPr lang="en-US" sz="2800" dirty="0" smtClean="0"/>
              <a:t> </a:t>
            </a:r>
          </a:p>
          <a:p>
            <a:r>
              <a:rPr lang="en-US" sz="2800" dirty="0" smtClean="0"/>
              <a:t>per un </a:t>
            </a:r>
            <a:r>
              <a:rPr lang="en-US" sz="2800" dirty="0" err="1" smtClean="0"/>
              <a:t>moto</a:t>
            </a:r>
            <a:r>
              <a:rPr lang="en-US" sz="2800" dirty="0" smtClean="0"/>
              <a:t> </a:t>
            </a:r>
            <a:r>
              <a:rPr lang="en-US" sz="2800" dirty="0" err="1" smtClean="0"/>
              <a:t>uniforme</a:t>
            </a:r>
            <a:r>
              <a:rPr lang="en-US" sz="2800" dirty="0" smtClean="0"/>
              <a:t> (|</a:t>
            </a:r>
            <a:r>
              <a:rPr lang="en-US" sz="2800" b="1" dirty="0" smtClean="0"/>
              <a:t>v</a:t>
            </a:r>
            <a:r>
              <a:rPr lang="en-US" sz="2800" dirty="0" smtClean="0"/>
              <a:t>| = cost.), </a:t>
            </a:r>
            <a:r>
              <a:rPr lang="en-US" sz="2800" dirty="0" err="1" smtClean="0"/>
              <a:t>l’en</a:t>
            </a:r>
            <a:r>
              <a:rPr lang="en-US" sz="2800" dirty="0" smtClean="0"/>
              <a:t>. </a:t>
            </a:r>
            <a:r>
              <a:rPr lang="en-US" sz="2800" dirty="0" err="1" smtClean="0"/>
              <a:t>cinetica</a:t>
            </a:r>
            <a:r>
              <a:rPr lang="en-US" sz="2800" dirty="0" smtClean="0"/>
              <a:t> di </a:t>
            </a:r>
            <a:r>
              <a:rPr lang="en-US" sz="2800" dirty="0" err="1" smtClean="0"/>
              <a:t>rotazione</a:t>
            </a:r>
            <a:r>
              <a:rPr lang="en-US" sz="2800" dirty="0" smtClean="0"/>
              <a:t> </a:t>
            </a:r>
            <a:r>
              <a:rPr lang="en-US" sz="2800" dirty="0" err="1" smtClean="0"/>
              <a:t>si</a:t>
            </a:r>
            <a:r>
              <a:rPr lang="en-US" sz="2800" dirty="0" smtClean="0"/>
              <a:t> </a:t>
            </a:r>
            <a:r>
              <a:rPr lang="en-US" sz="2800" dirty="0" err="1" smtClean="0"/>
              <a:t>conserva</a:t>
            </a:r>
            <a:r>
              <a:rPr lang="en-US" sz="2800" dirty="0" smtClean="0"/>
              <a:t>, 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½ I</a:t>
            </a:r>
            <a:r>
              <a:rPr lang="el-GR" sz="2800" dirty="0" smtClean="0">
                <a:latin typeface="Arial"/>
                <a:cs typeface="Arial"/>
              </a:rPr>
              <a:t>ω</a:t>
            </a:r>
            <a:r>
              <a:rPr lang="en-US" sz="2800" baseline="-25000" dirty="0" smtClean="0">
                <a:latin typeface="Arial"/>
                <a:cs typeface="Arial"/>
              </a:rPr>
              <a:t>0</a:t>
            </a:r>
            <a:r>
              <a:rPr lang="en-US" sz="2800" baseline="30000" dirty="0" smtClean="0">
                <a:latin typeface="Arial"/>
                <a:cs typeface="Arial"/>
              </a:rPr>
              <a:t>2</a:t>
            </a:r>
            <a:r>
              <a:rPr lang="en-US" sz="2800" dirty="0" smtClean="0">
                <a:latin typeface="Arial"/>
                <a:cs typeface="Arial"/>
              </a:rPr>
              <a:t>, </a:t>
            </a:r>
            <a:r>
              <a:rPr lang="en-US" sz="2800" dirty="0" err="1" smtClean="0">
                <a:latin typeface="Arial"/>
                <a:cs typeface="Arial"/>
              </a:rPr>
              <a:t>ossia</a:t>
            </a:r>
            <a:r>
              <a:rPr lang="en-US" sz="2800" dirty="0" smtClean="0">
                <a:latin typeface="Arial"/>
                <a:cs typeface="Arial"/>
              </a:rPr>
              <a:t> le </a:t>
            </a:r>
            <a:r>
              <a:rPr lang="en-US" sz="2800" dirty="0" err="1" smtClean="0">
                <a:latin typeface="Arial"/>
                <a:cs typeface="Arial"/>
              </a:rPr>
              <a:t>forze</a:t>
            </a:r>
            <a:r>
              <a:rPr lang="en-US" sz="2800" dirty="0" smtClean="0">
                <a:latin typeface="Arial"/>
                <a:cs typeface="Arial"/>
              </a:rPr>
              <a:t> </a:t>
            </a:r>
            <a:r>
              <a:rPr lang="en-US" sz="2800" dirty="0" err="1" smtClean="0">
                <a:latin typeface="Arial"/>
                <a:cs typeface="Arial"/>
              </a:rPr>
              <a:t>sono</a:t>
            </a:r>
            <a:r>
              <a:rPr lang="en-US" sz="2800" dirty="0" smtClean="0">
                <a:latin typeface="Arial"/>
                <a:cs typeface="Arial"/>
              </a:rPr>
              <a:t> ┴ </a:t>
            </a:r>
            <a:r>
              <a:rPr lang="en-US" sz="2800" dirty="0" err="1" smtClean="0">
                <a:latin typeface="Arial"/>
                <a:cs typeface="Arial"/>
              </a:rPr>
              <a:t>alla</a:t>
            </a:r>
            <a:r>
              <a:rPr lang="en-US" sz="2800" dirty="0" smtClean="0">
                <a:latin typeface="Arial"/>
                <a:cs typeface="Arial"/>
              </a:rPr>
              <a:t> </a:t>
            </a:r>
            <a:r>
              <a:rPr lang="en-US" sz="2800" dirty="0" err="1" smtClean="0">
                <a:latin typeface="Arial"/>
                <a:cs typeface="Arial"/>
              </a:rPr>
              <a:t>traiettoria</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centripeta</a:t>
            </a:r>
            <a:r>
              <a:rPr lang="en-US" sz="2800" dirty="0" smtClean="0">
                <a:latin typeface="Arial"/>
                <a:cs typeface="Arial"/>
              </a:rPr>
              <a:t>, per </a:t>
            </a:r>
            <a:r>
              <a:rPr lang="en-US" sz="2800" dirty="0" err="1" smtClean="0">
                <a:latin typeface="Arial"/>
                <a:cs typeface="Arial"/>
              </a:rPr>
              <a:t>es</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magnetica</a:t>
            </a:r>
            <a:r>
              <a:rPr lang="en-US" sz="2800" dirty="0" smtClean="0">
                <a:latin typeface="Arial"/>
                <a:cs typeface="Arial"/>
              </a:rPr>
              <a:t>, </a:t>
            </a:r>
            <a:r>
              <a:rPr lang="en-US" sz="2800" dirty="0" err="1" smtClean="0">
                <a:latin typeface="Arial"/>
                <a:cs typeface="Arial"/>
              </a:rPr>
              <a:t>vedi</a:t>
            </a:r>
            <a:r>
              <a:rPr lang="en-US" sz="2800" dirty="0" smtClean="0">
                <a:latin typeface="Arial"/>
                <a:cs typeface="Arial"/>
              </a:rPr>
              <a:t> </a:t>
            </a:r>
            <a:r>
              <a:rPr lang="en-US" sz="2800" dirty="0" err="1" smtClean="0">
                <a:latin typeface="Arial"/>
                <a:cs typeface="Arial"/>
              </a:rPr>
              <a:t>più</a:t>
            </a:r>
            <a:r>
              <a:rPr lang="en-US" sz="2800" dirty="0" smtClean="0">
                <a:latin typeface="Arial"/>
                <a:cs typeface="Arial"/>
              </a:rPr>
              <a:t> </a:t>
            </a:r>
            <a:r>
              <a:rPr lang="en-US" sz="2800" dirty="0" err="1" smtClean="0">
                <a:latin typeface="Arial"/>
                <a:cs typeface="Arial"/>
              </a:rPr>
              <a:t>avanti</a:t>
            </a:r>
            <a:r>
              <a:rPr lang="en-US" sz="2800" dirty="0" smtClean="0">
                <a:latin typeface="Arial"/>
                <a:cs typeface="Arial"/>
              </a:rPr>
              <a:t>] </a:t>
            </a:r>
            <a:endParaRPr lang="en-GB" sz="2800" dirty="0"/>
          </a:p>
        </p:txBody>
      </p:sp>
      <p:sp>
        <p:nvSpPr>
          <p:cNvPr id="4" name="Footer Placeholder 3"/>
          <p:cNvSpPr>
            <a:spLocks noGrp="1"/>
          </p:cNvSpPr>
          <p:nvPr>
            <p:ph type="ftr" sz="quarter" idx="11"/>
          </p:nvPr>
        </p:nvSpPr>
        <p:spPr/>
        <p:txBody>
          <a:bodyPr/>
          <a:lstStyle/>
          <a:p>
            <a:r>
              <a:rPr lang="en-US" smtClean="0"/>
              <a:t>fln - mar 2014</a:t>
            </a:r>
            <a:endParaRPr lang="en-US"/>
          </a:p>
        </p:txBody>
      </p:sp>
      <p:sp>
        <p:nvSpPr>
          <p:cNvPr id="5" name="Slide Number Placeholder 4"/>
          <p:cNvSpPr>
            <a:spLocks noGrp="1"/>
          </p:cNvSpPr>
          <p:nvPr>
            <p:ph type="sldNum" sz="quarter" idx="12"/>
          </p:nvPr>
        </p:nvSpPr>
        <p:spPr>
          <a:xfrm>
            <a:off x="4053068" y="6256800"/>
            <a:ext cx="2133600" cy="476250"/>
          </a:xfrm>
        </p:spPr>
        <p:txBody>
          <a:bodyPr/>
          <a:lstStyle/>
          <a:p>
            <a:fld id="{DDC64C39-CBBA-4875-AA7A-9622D5D072E2}" type="slidenum">
              <a:rPr lang="en-US" smtClean="0"/>
              <a:pPr/>
              <a:t>104</a:t>
            </a:fld>
            <a:endParaRPr lang="en-US"/>
          </a:p>
        </p:txBody>
      </p:sp>
    </p:spTree>
    <p:extLst>
      <p:ext uri="{BB962C8B-B14F-4D97-AF65-F5344CB8AC3E}">
        <p14:creationId xmlns:p14="http://schemas.microsoft.com/office/powerpoint/2010/main" val="14780442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519354EC-2FEF-4906-98F3-8F2ABC9460CF}" type="slidenum">
              <a:rPr lang="en-US"/>
              <a:pPr/>
              <a:t>105</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dirty="0"/>
              <a:t>l’energia è uno </a:t>
            </a:r>
            <a:r>
              <a:rPr lang="it-IT" sz="2400" b="1" i="1" dirty="0"/>
              <a:t>scalare</a:t>
            </a:r>
            <a:r>
              <a:rPr lang="it-IT" sz="2400" dirty="0"/>
              <a:t>   </a:t>
            </a:r>
            <a:r>
              <a:rPr lang="it-IT" sz="2400" dirty="0">
                <a:latin typeface="OpenSymbol" pitchFamily="2" charset="0"/>
              </a:rPr>
              <a:t>  </a:t>
            </a:r>
            <a:r>
              <a:rPr lang="it-IT" sz="2400" dirty="0"/>
              <a:t>direzioni ignote,      ad es.</a:t>
            </a:r>
          </a:p>
          <a:p>
            <a:pPr>
              <a:lnSpc>
                <a:spcPct val="90000"/>
              </a:lnSpc>
              <a:buFontTx/>
              <a:buNone/>
            </a:pPr>
            <a:r>
              <a:rPr lang="it-IT" sz="2400" dirty="0"/>
              <a:t>  </a:t>
            </a:r>
          </a:p>
          <a:p>
            <a:pPr>
              <a:lnSpc>
                <a:spcPct val="90000"/>
              </a:lnSpc>
              <a:buFontTx/>
              <a:buNone/>
            </a:pPr>
            <a:r>
              <a:rPr lang="it-IT" sz="2400" dirty="0"/>
              <a:t>                      </a:t>
            </a:r>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pPr>
            <a:r>
              <a:rPr lang="it-IT" sz="2400" dirty="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2454518"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u="sng" dirty="0" smtClean="0">
                <a:solidFill>
                  <a:srgbClr val="FF3300"/>
                </a:solidFill>
              </a:rPr>
              <a:t>Maria H.-R.</a:t>
            </a:r>
            <a:r>
              <a:rPr lang="it-IT" sz="1800" b="1" i="1" dirty="0" smtClean="0">
                <a:solidFill>
                  <a:srgbClr val="FF3300"/>
                </a:solidFill>
              </a:rPr>
              <a:t> o </a:t>
            </a:r>
            <a:r>
              <a:rPr lang="it-IT" sz="1800" b="1" i="1" u="sng" dirty="0" smtClean="0">
                <a:solidFill>
                  <a:srgbClr val="FF3300"/>
                </a:solidFill>
              </a:rPr>
              <a:t>Lara </a:t>
            </a:r>
            <a:r>
              <a:rPr lang="it-IT" sz="1800" b="1" i="1" u="sng" dirty="0">
                <a:solidFill>
                  <a:srgbClr val="FF3300"/>
                </a:solidFill>
              </a:rPr>
              <a:t>G</a:t>
            </a:r>
            <a:r>
              <a:rPr lang="it-IT" sz="1800" b="1" i="1" u="sng" dirty="0" smtClean="0">
                <a:solidFill>
                  <a:srgbClr val="FF3300"/>
                </a:solidFill>
              </a:rPr>
              <a:t>.</a:t>
            </a:r>
            <a:endParaRPr lang="it-IT" sz="1800" b="1" i="1" u="sng" dirty="0">
              <a:solidFill>
                <a:srgbClr val="FF3300"/>
              </a:solidFill>
            </a:endParaRP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292079" y="1548000"/>
            <a:ext cx="1031051" cy="369332"/>
          </a:xfrm>
          <a:prstGeom prst="rect">
            <a:avLst/>
          </a:prstGeom>
          <a:solidFill>
            <a:schemeClr val="accent3"/>
          </a:solidFill>
        </p:spPr>
        <p:txBody>
          <a:bodyPr wrap="none" rtlCol="0">
            <a:spAutoFit/>
          </a:bodyPr>
          <a:lstStyle/>
          <a:p>
            <a:r>
              <a:rPr lang="it-IT" sz="1800" i="1" dirty="0" smtClean="0"/>
              <a:t>sciatrice</a:t>
            </a:r>
            <a:endParaRPr lang="it-IT" sz="1800" i="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0734432F-2655-4D20-81F7-0D83065A3359}" type="slidenum">
              <a:rPr lang="en-US"/>
              <a:pPr/>
              <a:t>106</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C22EB80B-632A-4056-AE3D-0DE33F7D0C1B}" type="slidenum">
              <a:rPr lang="en-US"/>
              <a:pPr/>
              <a:t>107</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dirty="0"/>
          </a:p>
        </p:txBody>
      </p:sp>
      <p:sp>
        <p:nvSpPr>
          <p:cNvPr id="8" name="Slide Number Placeholder 5"/>
          <p:cNvSpPr>
            <a:spLocks noGrp="1"/>
          </p:cNvSpPr>
          <p:nvPr>
            <p:ph type="sldNum" sz="quarter" idx="12"/>
          </p:nvPr>
        </p:nvSpPr>
        <p:spPr/>
        <p:txBody>
          <a:bodyPr/>
          <a:lstStyle/>
          <a:p>
            <a:fld id="{DEAD6DD7-893C-40A8-B4A9-AB66BBFEA882}" type="slidenum">
              <a:rPr lang="en-US"/>
              <a:pPr/>
              <a:t>108</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528" y="1306439"/>
            <a:ext cx="8362950" cy="5111898"/>
          </a:xfrm>
        </p:spPr>
        <p:txBody>
          <a:bodyPr/>
          <a:lstStyle/>
          <a:p>
            <a:r>
              <a:rPr lang="it-IT" sz="2400" dirty="0"/>
              <a:t>taglio: forza parallela alla </a:t>
            </a:r>
            <a:r>
              <a:rPr lang="it-IT" sz="2400" dirty="0" err="1"/>
              <a:t>sup</a:t>
            </a:r>
            <a:r>
              <a:rPr lang="it-IT" sz="2400" dirty="0"/>
              <a:t>. A</a:t>
            </a:r>
          </a:p>
          <a:p>
            <a:r>
              <a:rPr lang="it-IT" sz="2400" dirty="0"/>
              <a:t>sforzo = F/A</a:t>
            </a:r>
          </a:p>
          <a:p>
            <a:r>
              <a:rPr lang="it-IT" sz="2400" dirty="0"/>
              <a:t>deformazione = </a:t>
            </a:r>
            <a:r>
              <a:rPr lang="el-GR" sz="2400" dirty="0">
                <a:cs typeface="Arial" pitchFamily="34" charset="0"/>
              </a:rPr>
              <a:t>Φ</a:t>
            </a:r>
            <a:r>
              <a:rPr lang="it-IT" sz="2400" dirty="0">
                <a:cs typeface="Arial" pitchFamily="34" charset="0"/>
              </a:rPr>
              <a:t>    </a:t>
            </a:r>
            <a:r>
              <a:rPr lang="it-IT" sz="2000" dirty="0">
                <a:solidFill>
                  <a:srgbClr val="CC00CC"/>
                </a:solidFill>
                <a:cs typeface="Arial" pitchFamily="34" charset="0"/>
              </a:rPr>
              <a:t>(adimensionale)</a:t>
            </a:r>
            <a:r>
              <a:rPr lang="it-IT" sz="2400" dirty="0">
                <a:cs typeface="Arial" pitchFamily="34" charset="0"/>
              </a:rPr>
              <a:t>                                  con tg</a:t>
            </a:r>
            <a:r>
              <a:rPr lang="el-GR" sz="2400" dirty="0">
                <a:cs typeface="Arial" pitchFamily="34" charset="0"/>
              </a:rPr>
              <a:t>Φ</a:t>
            </a:r>
            <a:r>
              <a:rPr lang="it-IT" sz="2400" dirty="0">
                <a:cs typeface="Arial" pitchFamily="34" charset="0"/>
              </a:rPr>
              <a:t> = </a:t>
            </a:r>
            <a:r>
              <a:rPr lang="el-GR" sz="2400" dirty="0">
                <a:cs typeface="Arial" pitchFamily="34" charset="0"/>
              </a:rPr>
              <a:t>Δ</a:t>
            </a:r>
            <a:r>
              <a:rPr lang="it-IT" sz="2400" dirty="0">
                <a:cs typeface="Arial" pitchFamily="34" charset="0"/>
              </a:rPr>
              <a:t>y/x</a:t>
            </a:r>
          </a:p>
          <a:p>
            <a:pPr marL="0" indent="0">
              <a:buNone/>
            </a:pPr>
            <a:endParaRPr lang="it-IT" sz="2400" dirty="0" smtClean="0">
              <a:cs typeface="Arial" pitchFamily="34" charset="0"/>
            </a:endParaRPr>
          </a:p>
          <a:p>
            <a:pPr marL="0" indent="0">
              <a:buNone/>
            </a:pPr>
            <a:endParaRPr lang="it-IT" sz="2000" dirty="0">
              <a:cs typeface="Arial" pitchFamily="34" charset="0"/>
            </a:endParaRPr>
          </a:p>
          <a:p>
            <a:r>
              <a:rPr lang="it-IT" sz="2400" dirty="0">
                <a:cs typeface="Arial" pitchFamily="34" charset="0"/>
              </a:rPr>
              <a:t>sforzo di volume (presente anche                                   per liquidi e gas, senza forma                                  propria)</a:t>
            </a:r>
          </a:p>
          <a:p>
            <a:r>
              <a:rPr lang="it-IT" sz="2400" dirty="0">
                <a:cs typeface="Arial" pitchFamily="34" charset="0"/>
              </a:rPr>
              <a:t>sforzo = F/A = </a:t>
            </a:r>
            <a:r>
              <a:rPr lang="el-GR" sz="2400" dirty="0">
                <a:cs typeface="Arial" pitchFamily="34" charset="0"/>
              </a:rPr>
              <a:t>Δ</a:t>
            </a:r>
            <a:r>
              <a:rPr lang="it-IT" sz="2400" dirty="0">
                <a:cs typeface="Arial" pitchFamily="34" charset="0"/>
              </a:rPr>
              <a:t>p   </a:t>
            </a:r>
            <a:r>
              <a:rPr lang="it-IT" sz="2000" dirty="0" smtClean="0">
                <a:solidFill>
                  <a:srgbClr val="008000"/>
                </a:solidFill>
                <a:cs typeface="Arial" pitchFamily="34" charset="0"/>
              </a:rPr>
              <a:t>(pressione, scalare(*))</a:t>
            </a:r>
            <a:endParaRPr lang="it-IT" sz="2000" dirty="0">
              <a:solidFill>
                <a:srgbClr val="008000"/>
              </a:solidFill>
              <a:cs typeface="Arial" pitchFamily="34" charset="0"/>
            </a:endParaRPr>
          </a:p>
          <a:p>
            <a:r>
              <a:rPr lang="it-IT" sz="2400" dirty="0">
                <a:cs typeface="Arial" pitchFamily="34" charset="0"/>
              </a:rPr>
              <a:t>deformazione = - </a:t>
            </a:r>
            <a:r>
              <a:rPr lang="el-GR" sz="2400" dirty="0">
                <a:cs typeface="Arial" pitchFamily="34" charset="0"/>
              </a:rPr>
              <a:t>Δ</a:t>
            </a:r>
            <a:r>
              <a:rPr lang="it-IT" sz="2400" dirty="0" smtClean="0">
                <a:cs typeface="Arial" pitchFamily="34" charset="0"/>
              </a:rPr>
              <a:t>V/V</a:t>
            </a:r>
          </a:p>
          <a:p>
            <a:pPr marL="0" indent="0">
              <a:buNone/>
            </a:pPr>
            <a:r>
              <a:rPr lang="it-IT" sz="2100" dirty="0" smtClean="0">
                <a:cs typeface="Arial" pitchFamily="34" charset="0"/>
              </a:rPr>
              <a:t>    </a:t>
            </a:r>
            <a:r>
              <a:rPr lang="it-IT" sz="2100" dirty="0" smtClean="0">
                <a:solidFill>
                  <a:srgbClr val="0070C0"/>
                </a:solidFill>
                <a:cs typeface="Arial" pitchFamily="34" charset="0"/>
              </a:rPr>
              <a:t>(l’aumento di p diminuisce V)</a:t>
            </a:r>
          </a:p>
        </p:txBody>
      </p:sp>
      <p:pic>
        <p:nvPicPr>
          <p:cNvPr id="339972" name="Picture 4" descr="img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228" y="6325289"/>
            <a:ext cx="6631944" cy="400110"/>
          </a:xfrm>
          <a:prstGeom prst="rect">
            <a:avLst/>
          </a:prstGeom>
          <a:solidFill>
            <a:schemeClr val="bg1"/>
          </a:solidFill>
        </p:spPr>
        <p:txBody>
          <a:bodyPr wrap="none" rtlCol="0">
            <a:spAutoFit/>
          </a:bodyPr>
          <a:lstStyle/>
          <a:p>
            <a:r>
              <a:rPr lang="en-US" dirty="0" smtClean="0">
                <a:solidFill>
                  <a:srgbClr val="FF6600"/>
                </a:solidFill>
              </a:rPr>
              <a:t>(*) in </a:t>
            </a:r>
            <a:r>
              <a:rPr lang="en-US" dirty="0" err="1" smtClean="0">
                <a:solidFill>
                  <a:srgbClr val="FF6600"/>
                </a:solidFill>
              </a:rPr>
              <a:t>tutte</a:t>
            </a:r>
            <a:r>
              <a:rPr lang="en-US" dirty="0" smtClean="0">
                <a:solidFill>
                  <a:srgbClr val="FF6600"/>
                </a:solidFill>
              </a:rPr>
              <a:t> le </a:t>
            </a:r>
            <a:r>
              <a:rPr lang="en-US" dirty="0" err="1" smtClean="0">
                <a:solidFill>
                  <a:srgbClr val="FF6600"/>
                </a:solidFill>
              </a:rPr>
              <a:t>direz</a:t>
            </a:r>
            <a:r>
              <a:rPr lang="en-US" dirty="0" smtClean="0">
                <a:solidFill>
                  <a:srgbClr val="FF6600"/>
                </a:solidFill>
              </a:rPr>
              <a:t>. </a:t>
            </a:r>
            <a:r>
              <a:rPr lang="en-US" dirty="0" smtClean="0">
                <a:solidFill>
                  <a:srgbClr val="FF6600"/>
                </a:solidFill>
                <a:latin typeface="Arial"/>
                <a:cs typeface="Arial"/>
              </a:rPr>
              <a:t>→</a:t>
            </a:r>
            <a:r>
              <a:rPr lang="en-US" dirty="0" smtClean="0">
                <a:solidFill>
                  <a:srgbClr val="FF6600"/>
                </a:solidFill>
              </a:rPr>
              <a:t> la </a:t>
            </a:r>
            <a:r>
              <a:rPr lang="en-US" dirty="0" err="1" smtClean="0">
                <a:solidFill>
                  <a:srgbClr val="FF6600"/>
                </a:solidFill>
              </a:rPr>
              <a:t>direz</a:t>
            </a:r>
            <a:r>
              <a:rPr lang="en-US" dirty="0" smtClean="0">
                <a:solidFill>
                  <a:srgbClr val="FF6600"/>
                </a:solidFill>
              </a:rPr>
              <a:t>. non </a:t>
            </a:r>
            <a:r>
              <a:rPr lang="en-US" dirty="0" err="1" smtClean="0">
                <a:solidFill>
                  <a:srgbClr val="FF6600"/>
                </a:solidFill>
              </a:rPr>
              <a:t>conta</a:t>
            </a:r>
            <a:r>
              <a:rPr lang="en-US" dirty="0" smtClean="0">
                <a:solidFill>
                  <a:srgbClr val="FF6600"/>
                </a:solidFill>
              </a:rPr>
              <a:t> (</a:t>
            </a:r>
            <a:r>
              <a:rPr lang="en-US" dirty="0" err="1" smtClean="0">
                <a:solidFill>
                  <a:srgbClr val="FF6600"/>
                </a:solidFill>
              </a:rPr>
              <a:t>vedi</a:t>
            </a:r>
            <a:r>
              <a:rPr lang="en-US" dirty="0" smtClean="0">
                <a:solidFill>
                  <a:srgbClr val="FF6600"/>
                </a:solidFill>
              </a:rPr>
              <a:t> </a:t>
            </a:r>
            <a:r>
              <a:rPr lang="en-US" dirty="0" err="1" smtClean="0">
                <a:solidFill>
                  <a:srgbClr val="FF6600"/>
                </a:solidFill>
              </a:rPr>
              <a:t>pi</a:t>
            </a:r>
            <a:r>
              <a:rPr lang="en-US" dirty="0" err="1" smtClean="0">
                <a:solidFill>
                  <a:srgbClr val="FF6600"/>
                </a:solidFill>
                <a:latin typeface="Arial"/>
                <a:cs typeface="Arial"/>
              </a:rPr>
              <a:t>ù</a:t>
            </a:r>
            <a:r>
              <a:rPr lang="en-US" dirty="0" smtClean="0">
                <a:solidFill>
                  <a:srgbClr val="FF6600"/>
                </a:solidFill>
              </a:rPr>
              <a:t> </a:t>
            </a:r>
            <a:r>
              <a:rPr lang="en-US" dirty="0" err="1" smtClean="0">
                <a:solidFill>
                  <a:srgbClr val="FF6600"/>
                </a:solidFill>
              </a:rPr>
              <a:t>avanti</a:t>
            </a:r>
            <a:r>
              <a:rPr lang="en-US" dirty="0" smtClean="0">
                <a:solidFill>
                  <a:srgbClr val="FF6600"/>
                </a:solidFill>
              </a:rPr>
              <a:t>)</a:t>
            </a:r>
            <a:endParaRPr lang="en-GB" dirty="0">
              <a:solidFill>
                <a:srgbClr val="FF66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4831F873-6415-4A77-A5C4-2E53F748E77A}" type="slidenum">
              <a:rPr lang="en-US"/>
              <a:pPr/>
              <a:t>109</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2014</a:t>
            </a:r>
            <a:endParaRPr lang="en-US"/>
          </a:p>
        </p:txBody>
      </p:sp>
      <p:sp>
        <p:nvSpPr>
          <p:cNvPr id="43" name="Slide Number Placeholder 5"/>
          <p:cNvSpPr>
            <a:spLocks noGrp="1"/>
          </p:cNvSpPr>
          <p:nvPr>
            <p:ph type="sldNum" sz="quarter" idx="12"/>
          </p:nvPr>
        </p:nvSpPr>
        <p:spPr/>
        <p:txBody>
          <a:bodyPr/>
          <a:lstStyle/>
          <a:p>
            <a:fld id="{5C569063-0334-439B-83B2-802A9C070673}" type="slidenum">
              <a:rPr lang="en-US"/>
              <a:pPr/>
              <a:t>11</a:t>
            </a:fld>
            <a:endParaRPr lang="en-US"/>
          </a:p>
        </p:txBody>
      </p:sp>
      <p:sp>
        <p:nvSpPr>
          <p:cNvPr id="211970" name="Rectangle 2"/>
          <p:cNvSpPr>
            <a:spLocks noGrp="1" noChangeArrowheads="1"/>
          </p:cNvSpPr>
          <p:nvPr>
            <p:ph type="title"/>
          </p:nvPr>
        </p:nvSpPr>
        <p:spPr/>
        <p:txBody>
          <a:bodyPr/>
          <a:lstStyle/>
          <a:p>
            <a:r>
              <a:rPr lang="it-IT" sz="2400" dirty="0"/>
              <a:t>Significato geometrico di </a:t>
            </a:r>
            <a:r>
              <a:rPr lang="it-IT" sz="2400" dirty="0" err="1"/>
              <a:t>v</a:t>
            </a:r>
            <a:r>
              <a:rPr lang="it-IT" sz="2400" baseline="-25000" dirty="0" err="1"/>
              <a:t>m</a:t>
            </a:r>
            <a:r>
              <a:rPr lang="it-IT" sz="2400" dirty="0"/>
              <a:t> </a:t>
            </a:r>
            <a:r>
              <a:rPr lang="it-IT" sz="2400" dirty="0" smtClean="0"/>
              <a:t>(corda) e </a:t>
            </a:r>
            <a:r>
              <a:rPr lang="it-IT" sz="2400" dirty="0"/>
              <a:t>di v </a:t>
            </a:r>
            <a:r>
              <a:rPr lang="it-IT" sz="2400" dirty="0" smtClean="0"/>
              <a:t>istantanea (tangente)</a:t>
            </a:r>
            <a:endParaRPr lang="it-IT" sz="2400" dirty="0"/>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74"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49BC7090-3C66-469C-9A96-39ACF60E528D}" type="slidenum">
              <a:rPr lang="en-US"/>
              <a:pPr/>
              <a:t>110</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dirty="0">
                <a:solidFill>
                  <a:srgbClr val="FF3300"/>
                </a:solidFill>
              </a:rPr>
              <a:t>trazione/</a:t>
            </a:r>
            <a:r>
              <a:rPr lang="it-IT" sz="2200" dirty="0" err="1">
                <a:solidFill>
                  <a:srgbClr val="FF3300"/>
                </a:solidFill>
              </a:rPr>
              <a:t>compress</a:t>
            </a:r>
            <a:r>
              <a:rPr lang="it-IT" sz="2200" dirty="0">
                <a:solidFill>
                  <a:srgbClr val="FF3300"/>
                </a:solidFill>
              </a:rPr>
              <a:t>.</a:t>
            </a:r>
          </a:p>
          <a:p>
            <a:pPr marL="609600" indent="-609600">
              <a:buFontTx/>
              <a:buNone/>
            </a:pPr>
            <a:r>
              <a:rPr lang="it-IT" sz="2200" dirty="0">
                <a:solidFill>
                  <a:srgbClr val="FF3300"/>
                </a:solidFill>
              </a:rPr>
              <a:t>	F/A = Y </a:t>
            </a:r>
            <a:r>
              <a:rPr lang="el-GR" sz="2200" dirty="0">
                <a:solidFill>
                  <a:srgbClr val="FF3300"/>
                </a:solidFill>
                <a:cs typeface="Arial" pitchFamily="34" charset="0"/>
              </a:rPr>
              <a:t>Δ</a:t>
            </a:r>
            <a:r>
              <a:rPr lang="it-IT" sz="2200" dirty="0">
                <a:solidFill>
                  <a:srgbClr val="FF3300"/>
                </a:solidFill>
                <a:cs typeface="Arial" pitchFamily="34" charset="0"/>
              </a:rPr>
              <a:t>L/L       </a:t>
            </a:r>
          </a:p>
          <a:p>
            <a:pPr marL="609600" indent="-609600">
              <a:buFontTx/>
              <a:buNone/>
            </a:pPr>
            <a:r>
              <a:rPr lang="it-IT" sz="2200" dirty="0">
                <a:solidFill>
                  <a:srgbClr val="FF3300"/>
                </a:solidFill>
                <a:cs typeface="Arial" pitchFamily="34" charset="0"/>
              </a:rPr>
              <a:t>	(Y – modulo di </a:t>
            </a:r>
          </a:p>
          <a:p>
            <a:pPr marL="609600" indent="-609600">
              <a:buFontTx/>
              <a:buNone/>
            </a:pPr>
            <a:r>
              <a:rPr lang="it-IT" sz="2200" dirty="0">
                <a:solidFill>
                  <a:srgbClr val="FF3300"/>
                </a:solidFill>
                <a:cs typeface="Arial" pitchFamily="34" charset="0"/>
              </a:rPr>
              <a:t>	Young) </a:t>
            </a:r>
          </a:p>
          <a:p>
            <a:pPr marL="609600" indent="-609600">
              <a:buFontTx/>
              <a:buAutoNum type="arabicPeriod" startAt="2"/>
            </a:pPr>
            <a:r>
              <a:rPr lang="it-IT" sz="2200" dirty="0">
                <a:solidFill>
                  <a:srgbClr val="CC00CC"/>
                </a:solidFill>
                <a:cs typeface="Arial" pitchFamily="34" charset="0"/>
              </a:rPr>
              <a:t>taglio </a:t>
            </a:r>
          </a:p>
          <a:p>
            <a:pPr marL="609600" indent="-609600">
              <a:buFontTx/>
              <a:buNone/>
            </a:pPr>
            <a:r>
              <a:rPr lang="it-IT" sz="2200" dirty="0">
                <a:solidFill>
                  <a:srgbClr val="CC00CC"/>
                </a:solidFill>
                <a:cs typeface="Arial" pitchFamily="34" charset="0"/>
              </a:rPr>
              <a:t>	F/A = n</a:t>
            </a:r>
            <a:r>
              <a:rPr lang="el-GR" sz="2200" dirty="0">
                <a:solidFill>
                  <a:srgbClr val="CC00CC"/>
                </a:solidFill>
                <a:cs typeface="Arial" pitchFamily="34" charset="0"/>
              </a:rPr>
              <a:t>ΔΦ</a:t>
            </a:r>
            <a:r>
              <a:rPr lang="it-IT" sz="2200" dirty="0">
                <a:solidFill>
                  <a:srgbClr val="CC00CC"/>
                </a:solidFill>
                <a:cs typeface="Arial" pitchFamily="34" charset="0"/>
              </a:rPr>
              <a:t>             </a:t>
            </a:r>
          </a:p>
          <a:p>
            <a:pPr marL="609600" indent="-609600">
              <a:buFontTx/>
              <a:buNone/>
            </a:pPr>
            <a:r>
              <a:rPr lang="it-IT" sz="2200" dirty="0">
                <a:solidFill>
                  <a:srgbClr val="CC00CC"/>
                </a:solidFill>
                <a:cs typeface="Arial" pitchFamily="34" charset="0"/>
              </a:rPr>
              <a:t>	(n – modulo di </a:t>
            </a:r>
          </a:p>
          <a:p>
            <a:pPr marL="609600" indent="-609600">
              <a:buFontTx/>
              <a:buNone/>
            </a:pPr>
            <a:r>
              <a:rPr lang="it-IT" sz="2200" dirty="0">
                <a:solidFill>
                  <a:srgbClr val="CC00CC"/>
                </a:solidFill>
                <a:cs typeface="Arial" pitchFamily="34" charset="0"/>
              </a:rPr>
              <a:t>	rigidità)</a:t>
            </a:r>
            <a:r>
              <a:rPr lang="it-IT" sz="2200" dirty="0">
                <a:cs typeface="Arial" pitchFamily="34" charset="0"/>
              </a:rPr>
              <a:t>       </a:t>
            </a:r>
          </a:p>
          <a:p>
            <a:pPr marL="609600" indent="-609600">
              <a:buFontTx/>
              <a:buAutoNum type="arabicPeriod" startAt="3"/>
            </a:pPr>
            <a:r>
              <a:rPr lang="it-IT" sz="2200" dirty="0">
                <a:solidFill>
                  <a:srgbClr val="008000"/>
                </a:solidFill>
                <a:cs typeface="Arial" pitchFamily="34" charset="0"/>
              </a:rPr>
              <a:t>elasticità di vol.</a:t>
            </a:r>
          </a:p>
          <a:p>
            <a:pPr marL="609600" indent="-609600">
              <a:buFontTx/>
              <a:buNone/>
            </a:pPr>
            <a:r>
              <a:rPr lang="it-IT" sz="2200" dirty="0">
                <a:solidFill>
                  <a:srgbClr val="008000"/>
                </a:solidFill>
                <a:cs typeface="Arial" pitchFamily="34" charset="0"/>
              </a:rPr>
              <a:t>	</a:t>
            </a:r>
            <a:r>
              <a:rPr lang="el-GR" sz="2200" dirty="0">
                <a:solidFill>
                  <a:srgbClr val="008000"/>
                </a:solidFill>
                <a:cs typeface="Arial" pitchFamily="34" charset="0"/>
              </a:rPr>
              <a:t>Δ</a:t>
            </a:r>
            <a:r>
              <a:rPr lang="it-IT" sz="2200" dirty="0">
                <a:solidFill>
                  <a:srgbClr val="008000"/>
                </a:solidFill>
                <a:cs typeface="Arial" pitchFamily="34" charset="0"/>
              </a:rPr>
              <a:t>p = - B∙</a:t>
            </a:r>
            <a:r>
              <a:rPr lang="el-GR" sz="2200" dirty="0">
                <a:solidFill>
                  <a:srgbClr val="008000"/>
                </a:solidFill>
                <a:cs typeface="Arial" pitchFamily="34" charset="0"/>
              </a:rPr>
              <a:t>Δ</a:t>
            </a:r>
            <a:r>
              <a:rPr lang="it-IT" sz="2200" dirty="0">
                <a:solidFill>
                  <a:srgbClr val="008000"/>
                </a:solidFill>
                <a:cs typeface="Arial" pitchFamily="34" charset="0"/>
              </a:rPr>
              <a:t>V/V     </a:t>
            </a:r>
          </a:p>
          <a:p>
            <a:pPr marL="609600" indent="-609600">
              <a:buFontTx/>
              <a:buNone/>
            </a:pPr>
            <a:r>
              <a:rPr lang="it-IT" sz="2200" dirty="0">
                <a:solidFill>
                  <a:srgbClr val="008000"/>
                </a:solidFill>
                <a:cs typeface="Arial" pitchFamily="34" charset="0"/>
              </a:rPr>
              <a:t>	(B – modulo </a:t>
            </a:r>
          </a:p>
          <a:p>
            <a:pPr marL="609600" indent="-609600">
              <a:buFontTx/>
              <a:buNone/>
            </a:pPr>
            <a:r>
              <a:rPr lang="it-IT" sz="2200" dirty="0">
                <a:solidFill>
                  <a:srgbClr val="008000"/>
                </a:solidFill>
                <a:cs typeface="Arial" pitchFamily="34" charset="0"/>
              </a:rPr>
              <a:t>	omogeneo)</a:t>
            </a:r>
            <a:endParaRPr lang="el-GR" sz="2200" dirty="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1729" y="1552918"/>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3" name="Rectangle 12"/>
          <p:cNvSpPr/>
          <p:nvPr/>
        </p:nvSpPr>
        <p:spPr>
          <a:xfrm>
            <a:off x="1051729" y="3165637"/>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4" name="Rectangle 13"/>
          <p:cNvSpPr/>
          <p:nvPr/>
        </p:nvSpPr>
        <p:spPr>
          <a:xfrm>
            <a:off x="1051729" y="4797152"/>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2014</a:t>
            </a:r>
            <a:endParaRPr lang="en-US"/>
          </a:p>
        </p:txBody>
      </p:sp>
      <p:sp>
        <p:nvSpPr>
          <p:cNvPr id="7" name="Slide Number Placeholder 6"/>
          <p:cNvSpPr>
            <a:spLocks noGrp="1"/>
          </p:cNvSpPr>
          <p:nvPr>
            <p:ph type="sldNum" sz="quarter" idx="12"/>
          </p:nvPr>
        </p:nvSpPr>
        <p:spPr/>
        <p:txBody>
          <a:bodyPr/>
          <a:lstStyle/>
          <a:p>
            <a:fld id="{3A8FD5B4-C863-4A7C-8F87-52EA99A09726}" type="slidenum">
              <a:rPr lang="en-US"/>
              <a:pPr/>
              <a:t>111</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202"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0362FF01-8F93-453E-AF7F-E222C8BE338F}" type="slidenum">
              <a:rPr lang="en-US"/>
              <a:pPr/>
              <a:t>112</a:t>
            </a:fld>
            <a:endParaRPr lang="en-US"/>
          </a:p>
        </p:txBody>
      </p:sp>
      <p:sp>
        <p:nvSpPr>
          <p:cNvPr id="349186" name="Rectangle 2"/>
          <p:cNvSpPr>
            <a:spLocks noGrp="1" noChangeArrowheads="1"/>
          </p:cNvSpPr>
          <p:nvPr>
            <p:ph type="title"/>
          </p:nvPr>
        </p:nvSpPr>
        <p:spPr/>
        <p:txBody>
          <a:bodyPr/>
          <a:lstStyle/>
          <a:p>
            <a:r>
              <a:rPr lang="it-IT" sz="2800"/>
              <a:t>Applicazione delle leggi dell’elasticità</a:t>
            </a:r>
          </a:p>
        </p:txBody>
      </p:sp>
      <p:sp>
        <p:nvSpPr>
          <p:cNvPr id="349187" name="Rectangle 3"/>
          <p:cNvSpPr>
            <a:spLocks noGrp="1" noChangeArrowheads="1"/>
          </p:cNvSpPr>
          <p:nvPr>
            <p:ph type="body" idx="1"/>
          </p:nvPr>
        </p:nvSpPr>
        <p:spPr/>
        <p:txBody>
          <a:bodyPr/>
          <a:lstStyle/>
          <a:p>
            <a:r>
              <a:rPr lang="it-IT" sz="2400" dirty="0"/>
              <a:t>confronto formica-elefante sotto l’azione del proprio peso</a:t>
            </a:r>
          </a:p>
          <a:p>
            <a:r>
              <a:rPr lang="it-IT" sz="2400" dirty="0"/>
              <a:t>assumiamo che siano fatti con lo </a:t>
            </a:r>
            <a:r>
              <a:rPr lang="it-IT" sz="2400" dirty="0">
                <a:solidFill>
                  <a:srgbClr val="CC3300"/>
                </a:solidFill>
              </a:rPr>
              <a:t>stesso materiale</a:t>
            </a:r>
            <a:r>
              <a:rPr lang="it-IT" sz="2400" dirty="0"/>
              <a:t>, </a:t>
            </a:r>
            <a:r>
              <a:rPr lang="it-IT" sz="2400" dirty="0">
                <a:solidFill>
                  <a:srgbClr val="CC3300"/>
                </a:solidFill>
              </a:rPr>
              <a:t>stessa resistenza al carico</a:t>
            </a:r>
            <a:r>
              <a:rPr lang="it-IT" sz="2400" dirty="0"/>
              <a:t>, </a:t>
            </a:r>
            <a:r>
              <a:rPr lang="it-IT" sz="2400" dirty="0">
                <a:solidFill>
                  <a:srgbClr val="CC3300"/>
                </a:solidFill>
              </a:rPr>
              <a:t>stessa densità</a:t>
            </a:r>
          </a:p>
          <a:p>
            <a:pPr>
              <a:buFontTx/>
              <a:buNone/>
            </a:pPr>
            <a:r>
              <a:rPr lang="it-IT" sz="2400" dirty="0"/>
              <a:t>	</a:t>
            </a:r>
            <a:r>
              <a:rPr lang="el-GR" sz="2400" dirty="0">
                <a:cs typeface="Arial" pitchFamily="34" charset="0"/>
              </a:rPr>
              <a:t>ρ</a:t>
            </a:r>
            <a:r>
              <a:rPr lang="it-IT" sz="2400" dirty="0">
                <a:cs typeface="Arial" pitchFamily="34" charset="0"/>
              </a:rPr>
              <a:t> = M/V = M/L</a:t>
            </a:r>
            <a:r>
              <a:rPr lang="it-IT" sz="2400" baseline="30000" dirty="0">
                <a:cs typeface="Arial" pitchFamily="34" charset="0"/>
              </a:rPr>
              <a:t>3</a:t>
            </a:r>
            <a:endParaRPr lang="el-GR" sz="2400" dirty="0">
              <a:cs typeface="Arial" pitchFamily="34" charset="0"/>
            </a:endParaRPr>
          </a:p>
          <a:p>
            <a:r>
              <a:rPr lang="it-IT" sz="2400" dirty="0"/>
              <a:t>schematicamente prendiamo dei cubi, </a:t>
            </a:r>
            <a:r>
              <a:rPr lang="it-IT" sz="2400" dirty="0">
                <a:solidFill>
                  <a:srgbClr val="008000"/>
                </a:solidFill>
              </a:rPr>
              <a:t>formica</a:t>
            </a:r>
            <a:r>
              <a:rPr lang="it-IT" sz="2400" dirty="0"/>
              <a:t>, area di base  A = L</a:t>
            </a:r>
            <a:r>
              <a:rPr lang="it-IT" sz="2400" baseline="30000" dirty="0"/>
              <a:t>2</a:t>
            </a:r>
            <a:r>
              <a:rPr lang="it-IT" sz="2400" dirty="0"/>
              <a:t> ,    M = </a:t>
            </a:r>
            <a:r>
              <a:rPr lang="el-GR" sz="2400" dirty="0">
                <a:cs typeface="Arial" pitchFamily="34" charset="0"/>
              </a:rPr>
              <a:t>ρ</a:t>
            </a:r>
            <a:r>
              <a:rPr lang="it-IT" sz="2400" dirty="0">
                <a:cs typeface="Arial" pitchFamily="34" charset="0"/>
              </a:rPr>
              <a:t>V = </a:t>
            </a:r>
            <a:r>
              <a:rPr lang="el-GR" sz="2400" dirty="0">
                <a:cs typeface="Arial" pitchFamily="34" charset="0"/>
              </a:rPr>
              <a:t>ρ</a:t>
            </a:r>
            <a:r>
              <a:rPr lang="it-IT" sz="2400" dirty="0">
                <a:cs typeface="Arial" pitchFamily="34" charset="0"/>
              </a:rPr>
              <a:t>L</a:t>
            </a:r>
            <a:r>
              <a:rPr lang="it-IT" sz="2400" baseline="30000" dirty="0">
                <a:cs typeface="Arial" pitchFamily="34" charset="0"/>
              </a:rPr>
              <a:t>3          </a:t>
            </a:r>
            <a:endParaRPr lang="el-GR" sz="2400" baseline="30000" dirty="0">
              <a:cs typeface="Arial" pitchFamily="34" charset="0"/>
            </a:endParaRPr>
          </a:p>
          <a:p>
            <a:r>
              <a:rPr lang="it-IT" sz="2400" dirty="0"/>
              <a:t>F/A = Mg/L</a:t>
            </a:r>
            <a:r>
              <a:rPr lang="it-IT" sz="2400" baseline="30000" dirty="0"/>
              <a:t>2</a:t>
            </a:r>
            <a:r>
              <a:rPr lang="it-IT" sz="2400" dirty="0"/>
              <a:t> = </a:t>
            </a:r>
            <a:r>
              <a:rPr lang="el-GR" sz="2400" dirty="0">
                <a:cs typeface="Arial" pitchFamily="34" charset="0"/>
              </a:rPr>
              <a:t>ρ</a:t>
            </a:r>
            <a:r>
              <a:rPr lang="it-IT" sz="2400" dirty="0">
                <a:cs typeface="Arial" pitchFamily="34" charset="0"/>
              </a:rPr>
              <a:t>L</a:t>
            </a:r>
            <a:r>
              <a:rPr lang="it-IT" sz="2400" baseline="30000" dirty="0">
                <a:cs typeface="Arial" pitchFamily="34" charset="0"/>
              </a:rPr>
              <a:t>3</a:t>
            </a:r>
            <a:r>
              <a:rPr lang="it-IT" sz="2400" dirty="0">
                <a:cs typeface="Arial" pitchFamily="34" charset="0"/>
              </a:rPr>
              <a:t>g/L</a:t>
            </a:r>
            <a:r>
              <a:rPr lang="it-IT" sz="2400" baseline="30000" dirty="0">
                <a:cs typeface="Arial" pitchFamily="34" charset="0"/>
              </a:rPr>
              <a:t>2 </a:t>
            </a:r>
            <a:r>
              <a:rPr lang="it-IT" sz="2400" dirty="0">
                <a:cs typeface="Arial" pitchFamily="34" charset="0"/>
              </a:rPr>
              <a:t>= </a:t>
            </a:r>
            <a:r>
              <a:rPr lang="el-GR" sz="2400" dirty="0">
                <a:cs typeface="Arial" pitchFamily="34" charset="0"/>
              </a:rPr>
              <a:t>ρ</a:t>
            </a:r>
            <a:r>
              <a:rPr lang="it-IT" sz="2400" dirty="0">
                <a:cs typeface="Arial" pitchFamily="34" charset="0"/>
              </a:rPr>
              <a:t>Lg</a:t>
            </a:r>
          </a:p>
          <a:p>
            <a:r>
              <a:rPr lang="it-IT" sz="2400" dirty="0">
                <a:solidFill>
                  <a:srgbClr val="FF3300"/>
                </a:solidFill>
                <a:cs typeface="Arial" pitchFamily="34" charset="0"/>
              </a:rPr>
              <a:t>elefante</a:t>
            </a:r>
            <a:r>
              <a:rPr lang="it-IT" sz="2400" dirty="0">
                <a:cs typeface="Arial" pitchFamily="34" charset="0"/>
              </a:rPr>
              <a:t>, L’ = </a:t>
            </a:r>
            <a:r>
              <a:rPr lang="it-IT" sz="2400" dirty="0">
                <a:solidFill>
                  <a:srgbClr val="FF3300"/>
                </a:solidFill>
                <a:cs typeface="Arial" pitchFamily="34" charset="0"/>
              </a:rPr>
              <a:t>n</a:t>
            </a:r>
            <a:r>
              <a:rPr lang="it-IT" sz="2400" dirty="0">
                <a:cs typeface="Arial" pitchFamily="34" charset="0"/>
              </a:rPr>
              <a:t>L,  A’ = </a:t>
            </a:r>
            <a:r>
              <a:rPr lang="it-IT" sz="2400" dirty="0">
                <a:solidFill>
                  <a:srgbClr val="FF3300"/>
                </a:solidFill>
                <a:cs typeface="Arial" pitchFamily="34" charset="0"/>
              </a:rPr>
              <a:t>n</a:t>
            </a:r>
            <a:r>
              <a:rPr lang="it-IT" sz="2400" baseline="30000" dirty="0">
                <a:solidFill>
                  <a:srgbClr val="FF3300"/>
                </a:solidFill>
                <a:cs typeface="Arial" pitchFamily="34" charset="0"/>
              </a:rPr>
              <a:t>2</a:t>
            </a:r>
            <a:r>
              <a:rPr lang="it-IT" sz="2400" dirty="0">
                <a:cs typeface="Arial" pitchFamily="34" charset="0"/>
              </a:rPr>
              <a:t>L</a:t>
            </a:r>
            <a:r>
              <a:rPr lang="it-IT" sz="2400" baseline="30000" dirty="0">
                <a:cs typeface="Arial" pitchFamily="34" charset="0"/>
              </a:rPr>
              <a:t>2</a:t>
            </a:r>
            <a:r>
              <a:rPr lang="it-IT" sz="2400" dirty="0">
                <a:cs typeface="Arial" pitchFamily="34" charset="0"/>
              </a:rPr>
              <a:t>,  P = </a:t>
            </a:r>
            <a:r>
              <a:rPr lang="it-IT" sz="2400" dirty="0">
                <a:solidFill>
                  <a:srgbClr val="FF3300"/>
                </a:solidFill>
                <a:cs typeface="Arial" pitchFamily="34" charset="0"/>
              </a:rPr>
              <a:t>n</a:t>
            </a:r>
            <a:r>
              <a:rPr lang="it-IT" sz="2400" baseline="30000" dirty="0">
                <a:solidFill>
                  <a:srgbClr val="FF3300"/>
                </a:solidFill>
                <a:cs typeface="Arial" pitchFamily="34" charset="0"/>
              </a:rPr>
              <a:t>3</a:t>
            </a:r>
            <a:r>
              <a:rPr lang="it-IT" sz="2400" dirty="0">
                <a:cs typeface="Arial" pitchFamily="34" charset="0"/>
              </a:rPr>
              <a:t>Mg       </a:t>
            </a:r>
            <a:r>
              <a:rPr lang="it-IT" sz="2400" dirty="0" smtClean="0">
                <a:solidFill>
                  <a:srgbClr val="FF3300"/>
                </a:solidFill>
                <a:cs typeface="Arial" pitchFamily="34" charset="0"/>
              </a:rPr>
              <a:t>n </a:t>
            </a:r>
            <a:r>
              <a:rPr lang="en-US" sz="2400" dirty="0">
                <a:solidFill>
                  <a:srgbClr val="FF3300"/>
                </a:solidFill>
                <a:cs typeface="Arial" pitchFamily="34" charset="0"/>
              </a:rPr>
              <a:t>~</a:t>
            </a:r>
            <a:r>
              <a:rPr lang="it-IT" sz="2400" dirty="0">
                <a:solidFill>
                  <a:srgbClr val="FF3300"/>
                </a:solidFill>
                <a:cs typeface="Arial" pitchFamily="34" charset="0"/>
              </a:rPr>
              <a:t> </a:t>
            </a:r>
            <a:r>
              <a:rPr lang="it-IT" sz="2400" dirty="0" smtClean="0">
                <a:solidFill>
                  <a:srgbClr val="FF3300"/>
                </a:solidFill>
                <a:cs typeface="Arial" pitchFamily="34" charset="0"/>
              </a:rPr>
              <a:t>1000-3000</a:t>
            </a:r>
            <a:r>
              <a:rPr lang="it-IT" sz="2400" dirty="0" smtClean="0"/>
              <a:t> </a:t>
            </a:r>
            <a:endParaRPr lang="it-IT" sz="2400" dirty="0"/>
          </a:p>
          <a:p>
            <a:r>
              <a:rPr lang="it-IT" sz="2400" dirty="0"/>
              <a:t>F’/A’ = </a:t>
            </a:r>
            <a:r>
              <a:rPr lang="it-IT" sz="2400" dirty="0">
                <a:solidFill>
                  <a:srgbClr val="FF3300"/>
                </a:solidFill>
              </a:rPr>
              <a:t>n</a:t>
            </a:r>
            <a:r>
              <a:rPr lang="it-IT" sz="2400" baseline="30000" dirty="0">
                <a:solidFill>
                  <a:srgbClr val="FF3300"/>
                </a:solidFill>
              </a:rPr>
              <a:t>3</a:t>
            </a:r>
            <a:r>
              <a:rPr lang="it-IT" sz="2400" dirty="0"/>
              <a:t>Mg/</a:t>
            </a:r>
            <a:r>
              <a:rPr lang="it-IT" sz="2400" dirty="0">
                <a:solidFill>
                  <a:srgbClr val="FF3300"/>
                </a:solidFill>
              </a:rPr>
              <a:t>n</a:t>
            </a:r>
            <a:r>
              <a:rPr lang="it-IT" sz="2400" baseline="30000" dirty="0">
                <a:solidFill>
                  <a:srgbClr val="FF3300"/>
                </a:solidFill>
              </a:rPr>
              <a:t>2</a:t>
            </a:r>
            <a:r>
              <a:rPr lang="it-IT" sz="2400" dirty="0"/>
              <a:t>L</a:t>
            </a:r>
            <a:r>
              <a:rPr lang="it-IT" sz="2400" baseline="30000" dirty="0"/>
              <a:t>2</a:t>
            </a:r>
            <a:r>
              <a:rPr lang="it-IT" sz="2400" dirty="0"/>
              <a:t> </a:t>
            </a:r>
            <a:r>
              <a:rPr lang="it-IT" sz="2400" dirty="0">
                <a:cs typeface="Arial" pitchFamily="34" charset="0"/>
              </a:rPr>
              <a:t>= </a:t>
            </a:r>
            <a:r>
              <a:rPr lang="it-IT" sz="2400" dirty="0">
                <a:solidFill>
                  <a:srgbClr val="FF3300"/>
                </a:solidFill>
                <a:cs typeface="Arial" pitchFamily="34" charset="0"/>
              </a:rPr>
              <a:t>n</a:t>
            </a:r>
            <a:r>
              <a:rPr lang="it-IT" sz="2400" dirty="0">
                <a:cs typeface="Arial" pitchFamily="34" charset="0"/>
              </a:rPr>
              <a:t> </a:t>
            </a:r>
            <a:r>
              <a:rPr lang="el-GR" sz="2400" dirty="0">
                <a:cs typeface="Arial" pitchFamily="34" charset="0"/>
              </a:rPr>
              <a:t>ρ</a:t>
            </a:r>
            <a:r>
              <a:rPr lang="it-IT" sz="2400" dirty="0">
                <a:cs typeface="Arial" pitchFamily="34" charset="0"/>
              </a:rPr>
              <a:t>Lg</a:t>
            </a:r>
          </a:p>
          <a:p>
            <a:pPr>
              <a:buFontTx/>
              <a:buNone/>
            </a:pPr>
            <a:r>
              <a:rPr lang="it-IT" sz="2400" dirty="0">
                <a:cs typeface="Arial" pitchFamily="34" charset="0"/>
              </a:rPr>
              <a:t>	</a:t>
            </a:r>
            <a:r>
              <a:rPr lang="it-IT" sz="2400" dirty="0">
                <a:solidFill>
                  <a:srgbClr val="CC00FF"/>
                </a:solidFill>
                <a:cs typeface="Arial" pitchFamily="34" charset="0"/>
              </a:rPr>
              <a:t>se lo sforzo di rottura è lo stesso         zampe (ossa) dell’e. devono essere molto più tozze di quelle della f.</a:t>
            </a:r>
            <a:endParaRPr lang="el-GR" sz="2400" dirty="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2014</a:t>
            </a:r>
            <a:endParaRPr lang="en-US"/>
          </a:p>
        </p:txBody>
      </p:sp>
      <p:sp>
        <p:nvSpPr>
          <p:cNvPr id="5" name="Slide Number Placeholder 5"/>
          <p:cNvSpPr>
            <a:spLocks noGrp="1"/>
          </p:cNvSpPr>
          <p:nvPr>
            <p:ph type="sldNum" sz="quarter" idx="12"/>
          </p:nvPr>
        </p:nvSpPr>
        <p:spPr/>
        <p:txBody>
          <a:bodyPr/>
          <a:lstStyle/>
          <a:p>
            <a:fld id="{DC31D5A7-B039-441A-B1F6-F5BD730F7C4E}" type="slidenum">
              <a:rPr lang="en-US"/>
              <a:pPr/>
              <a:t>113</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2014</a:t>
            </a:r>
            <a:endParaRPr lang="en-US"/>
          </a:p>
        </p:txBody>
      </p:sp>
      <p:sp>
        <p:nvSpPr>
          <p:cNvPr id="25" name="Slide Number Placeholder 5"/>
          <p:cNvSpPr>
            <a:spLocks noGrp="1"/>
          </p:cNvSpPr>
          <p:nvPr>
            <p:ph type="sldNum" sz="quarter" idx="12"/>
          </p:nvPr>
        </p:nvSpPr>
        <p:spPr/>
        <p:txBody>
          <a:bodyPr/>
          <a:lstStyle/>
          <a:p>
            <a:fld id="{9EB884CF-0511-4A16-8EB0-F448A6CF1BDF}"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dirty="0"/>
              <a:t>data la curva x = x(t)    (lucido precedente)</a:t>
            </a:r>
          </a:p>
          <a:p>
            <a:pPr lvl="1"/>
            <a:r>
              <a:rPr lang="it-IT" sz="2000" dirty="0" err="1"/>
              <a:t>v</a:t>
            </a:r>
            <a:r>
              <a:rPr lang="it-IT" sz="2000" baseline="-25000" dirty="0" err="1"/>
              <a:t>m</a:t>
            </a:r>
            <a:r>
              <a:rPr lang="it-IT" sz="2000" dirty="0"/>
              <a:t> = </a:t>
            </a:r>
            <a:r>
              <a:rPr lang="el-GR" sz="2000" dirty="0">
                <a:cs typeface="Arial" pitchFamily="34" charset="0"/>
              </a:rPr>
              <a:t>Δ</a:t>
            </a:r>
            <a:r>
              <a:rPr lang="it-IT" sz="2000" dirty="0">
                <a:cs typeface="Arial" pitchFamily="34" charset="0"/>
              </a:rPr>
              <a:t>x/</a:t>
            </a:r>
            <a:r>
              <a:rPr lang="el-GR" sz="2000" dirty="0">
                <a:cs typeface="Arial" pitchFamily="34" charset="0"/>
              </a:rPr>
              <a:t>Δ</a:t>
            </a:r>
            <a:r>
              <a:rPr lang="it-IT" sz="2000" dirty="0">
                <a:cs typeface="Arial" pitchFamily="34" charset="0"/>
              </a:rPr>
              <a:t>t </a:t>
            </a:r>
            <a:r>
              <a:rPr lang="en-US" sz="2000" dirty="0">
                <a:cs typeface="Arial" pitchFamily="34" charset="0"/>
              </a:rPr>
              <a:t>~ </a:t>
            </a:r>
            <a:r>
              <a:rPr lang="en-US" sz="2000" dirty="0" err="1">
                <a:cs typeface="Arial" pitchFamily="34" charset="0"/>
              </a:rPr>
              <a:t>tg</a:t>
            </a:r>
            <a:r>
              <a:rPr lang="en-US" sz="2000" dirty="0">
                <a:cs typeface="Arial" pitchFamily="34" charset="0"/>
              </a:rPr>
              <a:t> </a:t>
            </a:r>
            <a:r>
              <a:rPr lang="el-GR" sz="2000" dirty="0">
                <a:cs typeface="Arial" pitchFamily="34" charset="0"/>
              </a:rPr>
              <a:t>Φ</a:t>
            </a:r>
            <a:r>
              <a:rPr lang="it-IT" sz="2000" dirty="0">
                <a:cs typeface="Arial" pitchFamily="34" charset="0"/>
              </a:rPr>
              <a:t>       dà la direzione della corda tirata fra i punti  </a:t>
            </a:r>
          </a:p>
          <a:p>
            <a:pPr lvl="1">
              <a:buFontTx/>
              <a:buNone/>
            </a:pPr>
            <a:r>
              <a:rPr lang="it-IT" sz="2000" dirty="0">
                <a:cs typeface="Arial" pitchFamily="34" charset="0"/>
              </a:rPr>
              <a:t>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e (t</a:t>
            </a:r>
            <a:r>
              <a:rPr lang="it-IT" sz="2000" baseline="-25000" dirty="0">
                <a:cs typeface="Arial" pitchFamily="34" charset="0"/>
              </a:rPr>
              <a:t>2</a:t>
            </a:r>
            <a:r>
              <a:rPr lang="it-IT" sz="2000" dirty="0">
                <a:cs typeface="Arial" pitchFamily="34" charset="0"/>
              </a:rPr>
              <a:t>,x</a:t>
            </a:r>
            <a:r>
              <a:rPr lang="it-IT" sz="2000" baseline="-25000" dirty="0">
                <a:cs typeface="Arial" pitchFamily="34" charset="0"/>
              </a:rPr>
              <a:t>2</a:t>
            </a:r>
            <a:r>
              <a:rPr lang="it-IT" sz="2000" dirty="0">
                <a:cs typeface="Arial" pitchFamily="34" charset="0"/>
              </a:rPr>
              <a:t>) </a:t>
            </a:r>
          </a:p>
          <a:p>
            <a:pPr lvl="1"/>
            <a:r>
              <a:rPr lang="it-IT" sz="2000" dirty="0">
                <a:cs typeface="Arial" pitchFamily="34" charset="0"/>
              </a:rPr>
              <a:t>v(t</a:t>
            </a:r>
            <a:r>
              <a:rPr lang="it-IT" sz="2000" baseline="-25000" dirty="0">
                <a:cs typeface="Arial" pitchFamily="34" charset="0"/>
              </a:rPr>
              <a:t>1</a:t>
            </a:r>
            <a:r>
              <a:rPr lang="it-IT" sz="2000" dirty="0">
                <a:cs typeface="Arial" pitchFamily="34" charset="0"/>
              </a:rPr>
              <a:t>) = dx/dt|</a:t>
            </a:r>
            <a:r>
              <a:rPr lang="it-IT" sz="2000" baseline="-25000" dirty="0">
                <a:cs typeface="Arial" pitchFamily="34" charset="0"/>
              </a:rPr>
              <a:t>t1</a:t>
            </a:r>
            <a:r>
              <a:rPr lang="it-IT" sz="2000" dirty="0">
                <a:cs typeface="Arial" pitchFamily="34" charset="0"/>
              </a:rPr>
              <a:t>             dà la direzione della tangente alla curva</a:t>
            </a:r>
          </a:p>
          <a:p>
            <a:pPr lvl="1">
              <a:buFontTx/>
              <a:buNone/>
            </a:pPr>
            <a:r>
              <a:rPr lang="it-IT" sz="2000" dirty="0">
                <a:cs typeface="Arial" pitchFamily="34" charset="0"/>
              </a:rPr>
              <a:t>                                       nel punto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a:t>
            </a:r>
            <a:endParaRPr lang="el-GR" sz="2000" dirty="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2014</a:t>
            </a:r>
            <a:endParaRPr lang="en-US"/>
          </a:p>
        </p:txBody>
      </p:sp>
      <p:sp>
        <p:nvSpPr>
          <p:cNvPr id="9" name="Slide Number Placeholder 6"/>
          <p:cNvSpPr>
            <a:spLocks noGrp="1"/>
          </p:cNvSpPr>
          <p:nvPr>
            <p:ph type="sldNum" sz="quarter" idx="12"/>
          </p:nvPr>
        </p:nvSpPr>
        <p:spPr/>
        <p:txBody>
          <a:bodyPr/>
          <a:lstStyle/>
          <a:p>
            <a:fld id="{12FE46E0-FD78-4F73-ACDA-71AEF0D8533E}"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170"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171"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600" dirty="0" smtClean="0"/>
              <a:t>Un esempio di accelerazione</a:t>
            </a:r>
            <a:endParaRPr lang="en-GB" sz="3600" dirty="0"/>
          </a:p>
        </p:txBody>
      </p:sp>
      <p:sp>
        <p:nvSpPr>
          <p:cNvPr id="5" name="Footer Placeholder 4"/>
          <p:cNvSpPr>
            <a:spLocks noGrp="1"/>
          </p:cNvSpPr>
          <p:nvPr>
            <p:ph type="ftr" sz="quarter" idx="11"/>
          </p:nvPr>
        </p:nvSpPr>
        <p:spPr/>
        <p:txBody>
          <a:bodyPr/>
          <a:lstStyle/>
          <a:p>
            <a:r>
              <a:rPr lang="en-US" smtClean="0"/>
              <a:t>fln - mar 2014</a:t>
            </a:r>
            <a:endParaRPr lang="en-US" dirty="0"/>
          </a:p>
        </p:txBody>
      </p:sp>
      <p:sp>
        <p:nvSpPr>
          <p:cNvPr id="6" name="Slide Number Placeholder 5"/>
          <p:cNvSpPr>
            <a:spLocks noGrp="1"/>
          </p:cNvSpPr>
          <p:nvPr>
            <p:ph type="sldNum" sz="quarter" idx="12"/>
          </p:nvPr>
        </p:nvSpPr>
        <p:spPr/>
        <p:txBody>
          <a:bodyPr/>
          <a:lstStyle/>
          <a:p>
            <a:fld id="{C3CEA604-6A71-4CEF-A4A9-E5E14FD19FB7}" type="slidenum">
              <a:rPr lang="en-US" smtClean="0"/>
              <a:pPr/>
              <a:t>14</a:t>
            </a:fld>
            <a:endParaRPr lang="en-US" dirty="0"/>
          </a:p>
        </p:txBody>
      </p:sp>
      <p:pic>
        <p:nvPicPr>
          <p:cNvPr id="378882" name="Picture 2" descr="File:Nematocyst disch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55" y="3068960"/>
            <a:ext cx="4205715" cy="3250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9" y="1268760"/>
            <a:ext cx="2939288" cy="4470400"/>
          </a:xfrm>
          <a:prstGeom prst="rect">
            <a:avLst/>
          </a:prstGeom>
        </p:spPr>
      </p:pic>
      <p:sp>
        <p:nvSpPr>
          <p:cNvPr id="3" name="Text Placeholder 2"/>
          <p:cNvSpPr>
            <a:spLocks noGrp="1"/>
          </p:cNvSpPr>
          <p:nvPr>
            <p:ph type="body" sz="half" idx="1"/>
          </p:nvPr>
        </p:nvSpPr>
        <p:spPr>
          <a:xfrm>
            <a:off x="3347864" y="1196752"/>
            <a:ext cx="5372868" cy="2448272"/>
          </a:xfrm>
        </p:spPr>
        <p:txBody>
          <a:bodyPr/>
          <a:lstStyle/>
          <a:p>
            <a:r>
              <a:rPr lang="it-IT" sz="2400" dirty="0" smtClean="0"/>
              <a:t>L’esplosione dei pungiglioni del Portuguese Man O’ War (una colonia di 4 specie di polipi, che dipendono gli uni dagli altri) dura appena 700 ns su 13 </a:t>
            </a:r>
            <a:r>
              <a:rPr lang="el-GR" sz="2400" dirty="0" smtClean="0">
                <a:latin typeface="Arial"/>
                <a:cs typeface="Arial"/>
              </a:rPr>
              <a:t>μ</a:t>
            </a:r>
            <a:r>
              <a:rPr lang="it-IT" sz="2400" dirty="0" smtClean="0">
                <a:latin typeface="Arial"/>
                <a:cs typeface="Arial"/>
              </a:rPr>
              <a:t>m</a:t>
            </a:r>
            <a:r>
              <a:rPr lang="it-IT" sz="2400" dirty="0" smtClean="0"/>
              <a:t>  </a:t>
            </a:r>
            <a:r>
              <a:rPr lang="it-IT" sz="2400" dirty="0" smtClean="0">
                <a:latin typeface="Arial"/>
                <a:cs typeface="Arial"/>
              </a:rPr>
              <a:t>→          a = 5 10</a:t>
            </a:r>
            <a:r>
              <a:rPr lang="it-IT" sz="2400" baseline="30000" dirty="0" smtClean="0">
                <a:latin typeface="Arial"/>
                <a:cs typeface="Arial"/>
              </a:rPr>
              <a:t>6</a:t>
            </a:r>
            <a:r>
              <a:rPr lang="it-IT" sz="2400" dirty="0" smtClean="0">
                <a:latin typeface="Arial"/>
                <a:cs typeface="Arial"/>
              </a:rPr>
              <a:t> g (a = 2s/t</a:t>
            </a:r>
            <a:r>
              <a:rPr lang="it-IT" sz="2400" baseline="30000" dirty="0" smtClean="0">
                <a:latin typeface="Arial"/>
                <a:cs typeface="Arial"/>
              </a:rPr>
              <a:t>2</a:t>
            </a:r>
            <a:r>
              <a:rPr lang="it-IT" sz="2400" dirty="0" smtClean="0">
                <a:latin typeface="Arial"/>
                <a:cs typeface="Arial"/>
              </a:rPr>
              <a:t>)</a:t>
            </a:r>
            <a:endParaRPr lang="en-GB" sz="2400" dirty="0"/>
          </a:p>
        </p:txBody>
      </p:sp>
      <p:sp>
        <p:nvSpPr>
          <p:cNvPr id="4" name="TextBox 3"/>
          <p:cNvSpPr txBox="1"/>
          <p:nvPr/>
        </p:nvSpPr>
        <p:spPr>
          <a:xfrm>
            <a:off x="369061" y="5965684"/>
            <a:ext cx="2949846" cy="707886"/>
          </a:xfrm>
          <a:prstGeom prst="rect">
            <a:avLst/>
          </a:prstGeom>
          <a:noFill/>
        </p:spPr>
        <p:txBody>
          <a:bodyPr wrap="none" rtlCol="0">
            <a:spAutoFit/>
          </a:bodyPr>
          <a:lstStyle/>
          <a:p>
            <a:r>
              <a:rPr lang="en-US" dirty="0" smtClean="0"/>
              <a:t>[per la formula a = 2s/t</a:t>
            </a:r>
            <a:r>
              <a:rPr lang="en-US" baseline="30000" dirty="0" smtClean="0"/>
              <a:t>2</a:t>
            </a:r>
            <a:r>
              <a:rPr lang="en-US" dirty="0" smtClean="0"/>
              <a:t> </a:t>
            </a:r>
          </a:p>
          <a:p>
            <a:r>
              <a:rPr lang="en-US" dirty="0" err="1" smtClean="0"/>
              <a:t>vedi</a:t>
            </a:r>
            <a:r>
              <a:rPr lang="en-US" dirty="0" smtClean="0"/>
              <a:t> </a:t>
            </a:r>
            <a:r>
              <a:rPr lang="en-US" dirty="0" err="1" smtClean="0"/>
              <a:t>i</a:t>
            </a:r>
            <a:r>
              <a:rPr lang="en-US" dirty="0" smtClean="0"/>
              <a:t> </a:t>
            </a:r>
            <a:r>
              <a:rPr lang="en-US" dirty="0" err="1" smtClean="0"/>
              <a:t>lucidi</a:t>
            </a:r>
            <a:r>
              <a:rPr lang="en-US" dirty="0" smtClean="0"/>
              <a:t> </a:t>
            </a:r>
            <a:r>
              <a:rPr lang="en-US" dirty="0" err="1" smtClean="0"/>
              <a:t>successivi</a:t>
            </a:r>
            <a:r>
              <a:rPr lang="en-US" dirty="0" smtClean="0"/>
              <a:t>] </a:t>
            </a:r>
            <a:endParaRPr lang="en-GB" dirty="0"/>
          </a:p>
        </p:txBody>
      </p:sp>
    </p:spTree>
    <p:extLst>
      <p:ext uri="{BB962C8B-B14F-4D97-AF65-F5344CB8AC3E}">
        <p14:creationId xmlns:p14="http://schemas.microsoft.com/office/powerpoint/2010/main" val="159992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2014</a:t>
            </a:r>
            <a:endParaRPr lang="en-US" dirty="0"/>
          </a:p>
        </p:txBody>
      </p:sp>
      <p:sp>
        <p:nvSpPr>
          <p:cNvPr id="16" name="Slide Number Placeholder 5"/>
          <p:cNvSpPr>
            <a:spLocks noGrp="1"/>
          </p:cNvSpPr>
          <p:nvPr>
            <p:ph type="sldNum" sz="quarter" idx="12"/>
          </p:nvPr>
        </p:nvSpPr>
        <p:spPr/>
        <p:txBody>
          <a:bodyPr/>
          <a:lstStyle/>
          <a:p>
            <a:fld id="{9BD9416F-2F1D-441D-B24D-570EF705CF78}" type="slidenum">
              <a:rPr lang="en-US"/>
              <a:pPr/>
              <a:t>15</a:t>
            </a:fld>
            <a:endParaRPr lang="en-US" dirty="0"/>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dirty="0"/>
              <a:t>Casi particolari</a:t>
            </a:r>
          </a:p>
          <a:p>
            <a:r>
              <a:rPr lang="it-IT" sz="2800" u="sng" dirty="0">
                <a:solidFill>
                  <a:schemeClr val="accent2"/>
                </a:solidFill>
              </a:rPr>
              <a:t>moto uniforme</a:t>
            </a:r>
            <a:r>
              <a:rPr lang="it-IT" sz="2800" dirty="0"/>
              <a:t> (rettilineo o su traiettoria fissa, potrei usare anche x)</a:t>
            </a:r>
          </a:p>
          <a:p>
            <a:pPr>
              <a:buFontTx/>
              <a:buNone/>
            </a:pPr>
            <a:r>
              <a:rPr lang="it-IT" sz="2800" dirty="0"/>
              <a:t>	</a:t>
            </a:r>
            <a:r>
              <a:rPr lang="it-IT" sz="2800" dirty="0" err="1"/>
              <a:t>v</a:t>
            </a:r>
            <a:r>
              <a:rPr lang="it-IT" sz="2800" baseline="-25000" dirty="0" err="1"/>
              <a:t>m</a:t>
            </a:r>
            <a:r>
              <a:rPr lang="it-IT" sz="2800" dirty="0"/>
              <a:t> = v</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s/</a:t>
            </a:r>
            <a:r>
              <a:rPr lang="el-GR" sz="2800" dirty="0">
                <a:cs typeface="Arial" pitchFamily="34" charset="0"/>
              </a:rPr>
              <a:t>Δ</a:t>
            </a:r>
            <a:r>
              <a:rPr lang="it-IT" sz="2800" dirty="0">
                <a:cs typeface="Arial" pitchFamily="34" charset="0"/>
              </a:rPr>
              <a:t>t = (s-s</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s = v</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s</a:t>
            </a:r>
            <a:r>
              <a:rPr lang="it-IT" sz="2800" baseline="-25000" dirty="0">
                <a:solidFill>
                  <a:srgbClr val="FF0000"/>
                </a:solidFill>
                <a:cs typeface="Arial" pitchFamily="34" charset="0"/>
              </a:rPr>
              <a:t>0</a:t>
            </a:r>
            <a:r>
              <a:rPr lang="it-IT" sz="2800" dirty="0">
                <a:cs typeface="Arial" pitchFamily="34" charset="0"/>
              </a:rPr>
              <a:t>    (*)</a:t>
            </a:r>
          </a:p>
          <a:p>
            <a:pPr>
              <a:buFontTx/>
              <a:buNone/>
            </a:pPr>
            <a:r>
              <a:rPr lang="it-IT" sz="2800" dirty="0">
                <a:cs typeface="Arial" pitchFamily="34" charset="0"/>
              </a:rPr>
              <a:t>	a = 0       </a:t>
            </a:r>
            <a:r>
              <a:rPr lang="it-IT" sz="2400" dirty="0">
                <a:solidFill>
                  <a:srgbClr val="CC3300"/>
                </a:solidFill>
                <a:cs typeface="Arial" pitchFamily="34" charset="0"/>
              </a:rPr>
              <a:t>infatti </a:t>
            </a:r>
            <a:r>
              <a:rPr lang="it-IT" sz="2400" dirty="0" err="1">
                <a:solidFill>
                  <a:srgbClr val="CC3300"/>
                </a:solidFill>
                <a:cs typeface="Arial" pitchFamily="34" charset="0"/>
              </a:rPr>
              <a:t>a</a:t>
            </a:r>
            <a:r>
              <a:rPr lang="it-IT" sz="2400" baseline="-25000" dirty="0" err="1">
                <a:solidFill>
                  <a:srgbClr val="CC3300"/>
                </a:solidFill>
                <a:cs typeface="Arial" pitchFamily="34" charset="0"/>
              </a:rPr>
              <a:t>m</a:t>
            </a:r>
            <a:r>
              <a:rPr lang="it-IT" sz="2400" dirty="0">
                <a:solidFill>
                  <a:srgbClr val="CC3300"/>
                </a:solidFill>
                <a:cs typeface="Arial" pitchFamily="34" charset="0"/>
              </a:rPr>
              <a:t> = (v</a:t>
            </a:r>
            <a:r>
              <a:rPr lang="it-IT" sz="2400" baseline="-25000" dirty="0">
                <a:solidFill>
                  <a:srgbClr val="CC3300"/>
                </a:solidFill>
                <a:cs typeface="Arial" pitchFamily="34" charset="0"/>
              </a:rPr>
              <a:t>2</a:t>
            </a:r>
            <a:r>
              <a:rPr lang="it-IT" sz="2400" dirty="0">
                <a:solidFill>
                  <a:srgbClr val="CC3300"/>
                </a:solidFill>
                <a:cs typeface="Arial" pitchFamily="34" charset="0"/>
              </a:rPr>
              <a:t>-v</a:t>
            </a:r>
            <a:r>
              <a:rPr lang="it-IT" sz="2400" baseline="-25000" dirty="0">
                <a:solidFill>
                  <a:srgbClr val="CC3300"/>
                </a:solidFill>
                <a:cs typeface="Arial" pitchFamily="34" charset="0"/>
              </a:rPr>
              <a:t>1</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(v</a:t>
            </a:r>
            <a:r>
              <a:rPr lang="it-IT" sz="2400" baseline="-25000" dirty="0">
                <a:solidFill>
                  <a:srgbClr val="CC3300"/>
                </a:solidFill>
                <a:cs typeface="Arial" pitchFamily="34" charset="0"/>
              </a:rPr>
              <a:t>0</a:t>
            </a:r>
            <a:r>
              <a:rPr lang="it-IT" sz="2400" dirty="0">
                <a:solidFill>
                  <a:srgbClr val="CC3300"/>
                </a:solidFill>
                <a:cs typeface="Arial" pitchFamily="34" charset="0"/>
              </a:rPr>
              <a:t>-v</a:t>
            </a:r>
            <a:r>
              <a:rPr lang="it-IT" sz="2400" baseline="-25000" dirty="0">
                <a:solidFill>
                  <a:srgbClr val="CC3300"/>
                </a:solidFill>
                <a:cs typeface="Arial" pitchFamily="34" charset="0"/>
              </a:rPr>
              <a:t>0</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0</a:t>
            </a:r>
          </a:p>
          <a:p>
            <a:r>
              <a:rPr lang="it-IT" sz="2800" u="sng" dirty="0">
                <a:solidFill>
                  <a:schemeClr val="accent2"/>
                </a:solidFill>
                <a:cs typeface="Arial" pitchFamily="34" charset="0"/>
              </a:rPr>
              <a:t>moto uniformemente accelerato</a:t>
            </a:r>
            <a:endParaRPr lang="it-IT" sz="2800" dirty="0">
              <a:cs typeface="Arial" pitchFamily="34" charset="0"/>
            </a:endParaRPr>
          </a:p>
          <a:p>
            <a:pPr>
              <a:buFontTx/>
              <a:buNone/>
            </a:pPr>
            <a:r>
              <a:rPr lang="it-IT" sz="2800" dirty="0">
                <a:cs typeface="Arial" pitchFamily="34" charset="0"/>
              </a:rPr>
              <a:t>	</a:t>
            </a:r>
            <a:r>
              <a:rPr lang="it-IT" sz="2800" dirty="0" err="1">
                <a:cs typeface="Arial" pitchFamily="34" charset="0"/>
              </a:rPr>
              <a:t>a</a:t>
            </a:r>
            <a:r>
              <a:rPr lang="it-IT" sz="2800" baseline="-25000" dirty="0" err="1"/>
              <a:t>m</a:t>
            </a:r>
            <a:r>
              <a:rPr lang="it-IT" sz="2800" dirty="0"/>
              <a:t> = a</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v/</a:t>
            </a:r>
            <a:r>
              <a:rPr lang="el-GR" sz="2800" dirty="0">
                <a:cs typeface="Arial" pitchFamily="34" charset="0"/>
              </a:rPr>
              <a:t>Δ</a:t>
            </a:r>
            <a:r>
              <a:rPr lang="it-IT" sz="2800" dirty="0">
                <a:cs typeface="Arial" pitchFamily="34" charset="0"/>
              </a:rPr>
              <a:t>t = (v-v</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v = a</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v</a:t>
            </a:r>
            <a:r>
              <a:rPr lang="it-IT" sz="2800" baseline="-25000" dirty="0">
                <a:solidFill>
                  <a:srgbClr val="FF0000"/>
                </a:solidFill>
                <a:cs typeface="Arial" pitchFamily="34" charset="0"/>
              </a:rPr>
              <a:t>0</a:t>
            </a:r>
            <a:r>
              <a:rPr lang="it-IT" sz="2800" dirty="0">
                <a:cs typeface="Arial" pitchFamily="34" charset="0"/>
              </a:rPr>
              <a:t>   (*)</a:t>
            </a:r>
            <a:endParaRPr lang="el-GR" sz="2800" dirty="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7" name="Text Box 11"/>
          <p:cNvSpPr txBox="1">
            <a:spLocks noChangeArrowheads="1"/>
          </p:cNvSpPr>
          <p:nvPr/>
        </p:nvSpPr>
        <p:spPr bwMode="auto">
          <a:xfrm>
            <a:off x="7164287" y="5367003"/>
            <a:ext cx="1904283"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179512" y="5943600"/>
            <a:ext cx="5112568" cy="707886"/>
          </a:xfrm>
          <a:prstGeom prst="rect">
            <a:avLst/>
          </a:prstGeom>
          <a:solidFill>
            <a:schemeClr val="bg1"/>
          </a:solidFill>
          <a:ln w="9525" algn="ctr">
            <a:solidFill>
              <a:schemeClr val="bg1"/>
            </a:solidFill>
            <a:miter lim="800000"/>
            <a:headEnd/>
            <a:tailEnd/>
          </a:ln>
          <a:effectLst/>
          <a:extLst/>
        </p:spPr>
        <p:txBody>
          <a:bodyPr wrap="square">
            <a:spAutoFit/>
          </a:bodyPr>
          <a:lstStyle/>
          <a:p>
            <a:r>
              <a:rPr lang="it-IT" dirty="0">
                <a:solidFill>
                  <a:srgbClr val="CC3300"/>
                </a:solidFill>
              </a:rPr>
              <a:t>(*) le </a:t>
            </a:r>
            <a:r>
              <a:rPr lang="it-IT" dirty="0" err="1">
                <a:solidFill>
                  <a:srgbClr val="CC3300"/>
                </a:solidFill>
              </a:rPr>
              <a:t>cost</a:t>
            </a:r>
            <a:r>
              <a:rPr lang="it-IT" dirty="0">
                <a:solidFill>
                  <a:srgbClr val="CC3300"/>
                </a:solidFill>
              </a:rPr>
              <a:t>. </a:t>
            </a:r>
            <a:r>
              <a:rPr lang="it-IT" dirty="0" smtClean="0">
                <a:solidFill>
                  <a:srgbClr val="CC3300"/>
                </a:solidFill>
              </a:rPr>
              <a:t>s</a:t>
            </a:r>
            <a:r>
              <a:rPr lang="it-IT" baseline="-25000" dirty="0" smtClean="0">
                <a:solidFill>
                  <a:srgbClr val="CC3300"/>
                </a:solidFill>
              </a:rPr>
              <a:t>0 </a:t>
            </a:r>
            <a:r>
              <a:rPr lang="it-IT" dirty="0" smtClean="0">
                <a:solidFill>
                  <a:srgbClr val="CC3300"/>
                </a:solidFill>
              </a:rPr>
              <a:t>nella 1a </a:t>
            </a:r>
            <a:r>
              <a:rPr lang="it-IT" dirty="0" err="1" smtClean="0">
                <a:solidFill>
                  <a:srgbClr val="CC3300"/>
                </a:solidFill>
              </a:rPr>
              <a:t>eq</a:t>
            </a:r>
            <a:r>
              <a:rPr lang="it-IT" dirty="0" smtClean="0">
                <a:solidFill>
                  <a:srgbClr val="CC3300"/>
                </a:solidFill>
              </a:rPr>
              <a:t>. e v</a:t>
            </a:r>
            <a:r>
              <a:rPr lang="it-IT" baseline="-25000" dirty="0" smtClean="0">
                <a:solidFill>
                  <a:srgbClr val="CC3300"/>
                </a:solidFill>
              </a:rPr>
              <a:t>0</a:t>
            </a:r>
            <a:r>
              <a:rPr lang="it-IT" dirty="0" smtClean="0">
                <a:solidFill>
                  <a:srgbClr val="CC3300"/>
                </a:solidFill>
              </a:rPr>
              <a:t> nella 2a</a:t>
            </a:r>
          </a:p>
          <a:p>
            <a:r>
              <a:rPr lang="it-IT" dirty="0" smtClean="0">
                <a:solidFill>
                  <a:srgbClr val="CC3300"/>
                </a:solidFill>
              </a:rPr>
              <a:t>dipendono</a:t>
            </a:r>
            <a:r>
              <a:rPr lang="it-IT" dirty="0">
                <a:solidFill>
                  <a:srgbClr val="CC3300"/>
                </a:solidFill>
              </a:rPr>
              <a:t> </a:t>
            </a:r>
            <a:r>
              <a:rPr lang="it-IT" dirty="0" smtClean="0">
                <a:solidFill>
                  <a:srgbClr val="CC3300"/>
                </a:solidFill>
              </a:rPr>
              <a:t>dalla </a:t>
            </a:r>
            <a:r>
              <a:rPr lang="it-IT" dirty="0">
                <a:solidFill>
                  <a:srgbClr val="CC3300"/>
                </a:solidFill>
              </a:rPr>
              <a:t>scelta dell’origine dei 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D56E5ADD-7B8D-4759-B2C3-BB4966C70438}" type="slidenum">
              <a:rPr lang="en-US"/>
              <a:pPr/>
              <a:t>16</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297"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298"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17</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2014</a:t>
            </a:r>
            <a:endParaRPr lang="en-US" dirty="0"/>
          </a:p>
        </p:txBody>
      </p:sp>
      <p:sp>
        <p:nvSpPr>
          <p:cNvPr id="18" name="Slide Number Placeholder 5"/>
          <p:cNvSpPr>
            <a:spLocks noGrp="1"/>
          </p:cNvSpPr>
          <p:nvPr>
            <p:ph type="sldNum" sz="quarter" idx="12"/>
          </p:nvPr>
        </p:nvSpPr>
        <p:spPr/>
        <p:txBody>
          <a:bodyPr/>
          <a:lstStyle/>
          <a:p>
            <a:fld id="{5820572F-E8AD-479C-A811-820D90EEB24C}" type="slidenum">
              <a:rPr lang="en-US"/>
              <a:pPr/>
              <a:t>18</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dirty="0"/>
              <a:t>Se considero la caduta di un grave che parte da </a:t>
            </a:r>
          </a:p>
          <a:p>
            <a:pPr>
              <a:buFontTx/>
              <a:buNone/>
            </a:pPr>
            <a:r>
              <a:rPr lang="it-IT" sz="2400" dirty="0"/>
              <a:t>fermo </a:t>
            </a:r>
            <a:r>
              <a:rPr lang="it-IT" sz="2400" dirty="0">
                <a:solidFill>
                  <a:srgbClr val="CC3300"/>
                </a:solidFill>
              </a:rPr>
              <a:t>in assenza di attrito</a:t>
            </a:r>
            <a:r>
              <a:rPr lang="it-IT" sz="2400" dirty="0"/>
              <a:t>, chiamando h(t) l’altezza</a:t>
            </a:r>
          </a:p>
          <a:p>
            <a:pPr>
              <a:buFontTx/>
              <a:buNone/>
            </a:pPr>
            <a:r>
              <a:rPr lang="it-IT" sz="2400" dirty="0"/>
              <a:t>rispetto al suolo, ponendo cioè h(0) = h</a:t>
            </a:r>
            <a:r>
              <a:rPr lang="it-IT" sz="2400" baseline="-25000" dirty="0"/>
              <a:t>0</a:t>
            </a:r>
            <a:r>
              <a:rPr lang="it-IT" sz="2400" dirty="0"/>
              <a:t>, </a:t>
            </a:r>
            <a:r>
              <a:rPr lang="it-IT" sz="2400" dirty="0" err="1"/>
              <a:t>poichè</a:t>
            </a:r>
            <a:endParaRPr lang="it-IT" sz="2400" dirty="0"/>
          </a:p>
          <a:p>
            <a:pPr>
              <a:buFontTx/>
              <a:buNone/>
            </a:pPr>
            <a:r>
              <a:rPr lang="it-IT" sz="2400" dirty="0"/>
              <a:t>a</a:t>
            </a:r>
            <a:r>
              <a:rPr lang="it-IT" sz="2400" baseline="-25000" dirty="0"/>
              <a:t>0</a:t>
            </a:r>
            <a:r>
              <a:rPr lang="it-IT" sz="2400" dirty="0"/>
              <a:t> = -g accelerazione di gravità in questo sistema </a:t>
            </a:r>
          </a:p>
          <a:p>
            <a:pPr>
              <a:buFontTx/>
              <a:buNone/>
            </a:pPr>
            <a:r>
              <a:rPr lang="it-IT" sz="2400" dirty="0"/>
              <a:t>di riferimento, ho</a:t>
            </a:r>
          </a:p>
          <a:p>
            <a:pPr>
              <a:buFont typeface="Symbol" pitchFamily="18" charset="2"/>
              <a:buNone/>
            </a:pPr>
            <a:r>
              <a:rPr lang="it-IT" sz="2400" dirty="0"/>
              <a:t>           h(t)</a:t>
            </a:r>
            <a:r>
              <a:rPr lang="it-IT" sz="2400" dirty="0">
                <a:cs typeface="Arial" pitchFamily="34" charset="0"/>
              </a:rPr>
              <a:t> = </a:t>
            </a:r>
            <a:r>
              <a:rPr lang="it-IT" sz="2400" dirty="0"/>
              <a:t>h</a:t>
            </a:r>
            <a:r>
              <a:rPr lang="it-IT" sz="2400" baseline="-25000" dirty="0"/>
              <a:t>0</a:t>
            </a:r>
            <a:r>
              <a:rPr lang="it-IT" sz="2400" dirty="0"/>
              <a:t> -</a:t>
            </a:r>
            <a:r>
              <a:rPr lang="it-IT" sz="2400" dirty="0">
                <a:cs typeface="Arial" pitchFamily="34" charset="0"/>
              </a:rPr>
              <a:t> </a:t>
            </a:r>
            <a:r>
              <a:rPr lang="en-US" sz="2400" dirty="0">
                <a:cs typeface="Arial" pitchFamily="34" charset="0"/>
              </a:rPr>
              <a:t>½</a:t>
            </a:r>
            <a:r>
              <a:rPr lang="it-IT" sz="2400" dirty="0">
                <a:cs typeface="Arial" pitchFamily="34" charset="0"/>
              </a:rPr>
              <a:t> g</a:t>
            </a:r>
            <a:r>
              <a:rPr lang="it-IT" sz="2400" dirty="0"/>
              <a:t>t</a:t>
            </a:r>
            <a:r>
              <a:rPr lang="it-IT" sz="2400" baseline="30000" dirty="0"/>
              <a:t>2</a:t>
            </a:r>
            <a:endParaRPr lang="it-IT" sz="2400" dirty="0"/>
          </a:p>
          <a:p>
            <a:pPr>
              <a:buFont typeface="Symbol" pitchFamily="18" charset="2"/>
              <a:buNone/>
            </a:pPr>
            <a:r>
              <a:rPr lang="it-IT" sz="2400" dirty="0"/>
              <a:t>		v(t)</a:t>
            </a:r>
            <a:r>
              <a:rPr lang="it-IT" sz="2400" dirty="0">
                <a:cs typeface="Arial" pitchFamily="34" charset="0"/>
              </a:rPr>
              <a:t> = </a:t>
            </a:r>
            <a:r>
              <a:rPr lang="it-IT" sz="2400" dirty="0"/>
              <a:t>-</a:t>
            </a:r>
            <a:r>
              <a:rPr lang="it-IT" sz="2400" dirty="0" err="1"/>
              <a:t>gt</a:t>
            </a:r>
            <a:r>
              <a:rPr lang="it-IT" sz="2400" dirty="0">
                <a:solidFill>
                  <a:srgbClr val="FF3300"/>
                </a:solidFill>
                <a:cs typeface="Arial" pitchFamily="34" charset="0"/>
              </a:rPr>
              <a:t> </a:t>
            </a:r>
          </a:p>
          <a:p>
            <a:pPr>
              <a:buFont typeface="Symbol" pitchFamily="18" charset="2"/>
              <a:buNone/>
            </a:pPr>
            <a:r>
              <a:rPr lang="it-IT" sz="2400" dirty="0">
                <a:solidFill>
                  <a:srgbClr val="FF3300"/>
                </a:solidFill>
                <a:cs typeface="Arial" pitchFamily="34" charset="0"/>
              </a:rPr>
              <a:t>		</a:t>
            </a:r>
            <a:r>
              <a:rPr lang="it-IT" sz="2400" dirty="0">
                <a:cs typeface="Arial" pitchFamily="34" charset="0"/>
              </a:rPr>
              <a:t>a</a:t>
            </a:r>
            <a:r>
              <a:rPr lang="it-IT" sz="2400" dirty="0"/>
              <a:t>(t)</a:t>
            </a:r>
            <a:r>
              <a:rPr lang="it-IT" sz="2400" dirty="0">
                <a:cs typeface="Arial" pitchFamily="34" charset="0"/>
              </a:rPr>
              <a:t> = </a:t>
            </a:r>
            <a:r>
              <a:rPr lang="it-IT" sz="2400" dirty="0"/>
              <a:t>-g</a:t>
            </a:r>
            <a:endParaRPr lang="it-IT" sz="2400" dirty="0">
              <a:cs typeface="Arial" pitchFamily="34" charset="0"/>
            </a:endParaRPr>
          </a:p>
          <a:p>
            <a:pPr>
              <a:buFontTx/>
              <a:buNone/>
            </a:pPr>
            <a:r>
              <a:rPr lang="it-IT" sz="2400" dirty="0"/>
              <a:t>e il grave raggiunge il suolo, h = 0, dopo un tempo</a:t>
            </a:r>
          </a:p>
          <a:p>
            <a:pPr>
              <a:buFontTx/>
              <a:buNone/>
            </a:pPr>
            <a:r>
              <a:rPr lang="it-IT" sz="2400" dirty="0"/>
              <a:t>           </a:t>
            </a:r>
            <a:r>
              <a:rPr lang="it-IT" sz="2400" dirty="0">
                <a:solidFill>
                  <a:srgbClr val="FF3300"/>
                </a:solidFill>
              </a:rPr>
              <a:t>t = </a:t>
            </a:r>
            <a:r>
              <a:rPr lang="it-IT" sz="2400" dirty="0">
                <a:solidFill>
                  <a:srgbClr val="FF3300"/>
                </a:solidFill>
                <a:cs typeface="Arial" pitchFamily="34" charset="0"/>
              </a:rPr>
              <a:t>√2h</a:t>
            </a:r>
            <a:r>
              <a:rPr lang="it-IT" sz="2400" baseline="-25000" dirty="0">
                <a:solidFill>
                  <a:srgbClr val="FF3300"/>
                </a:solidFill>
                <a:cs typeface="Arial" pitchFamily="34" charset="0"/>
              </a:rPr>
              <a:t>0</a:t>
            </a:r>
            <a:r>
              <a:rPr lang="it-IT" sz="2400" dirty="0">
                <a:solidFill>
                  <a:srgbClr val="FF3300"/>
                </a:solidFill>
                <a:cs typeface="Arial" pitchFamily="34" charset="0"/>
              </a:rPr>
              <a:t>/g</a:t>
            </a:r>
            <a:r>
              <a:rPr lang="it-IT" sz="2400" dirty="0">
                <a:cs typeface="Arial" pitchFamily="34" charset="0"/>
              </a:rPr>
              <a:t>         </a:t>
            </a:r>
            <a:r>
              <a:rPr lang="it-IT" sz="2400" dirty="0">
                <a:solidFill>
                  <a:srgbClr val="006600"/>
                </a:solidFill>
                <a:cs typeface="Arial" pitchFamily="34" charset="0"/>
              </a:rPr>
              <a:t>(da  0 = </a:t>
            </a:r>
            <a:r>
              <a:rPr lang="it-IT" sz="2400" dirty="0">
                <a:solidFill>
                  <a:srgbClr val="006600"/>
                </a:solidFill>
              </a:rPr>
              <a:t>h</a:t>
            </a:r>
            <a:r>
              <a:rPr lang="it-IT" sz="2400" baseline="-25000" dirty="0">
                <a:solidFill>
                  <a:srgbClr val="006600"/>
                </a:solidFill>
              </a:rPr>
              <a:t>0</a:t>
            </a:r>
            <a:r>
              <a:rPr lang="it-IT" sz="2400" dirty="0">
                <a:solidFill>
                  <a:srgbClr val="006600"/>
                </a:solidFill>
              </a:rPr>
              <a:t> -</a:t>
            </a:r>
            <a:r>
              <a:rPr lang="it-IT" sz="2400" dirty="0">
                <a:solidFill>
                  <a:srgbClr val="006600"/>
                </a:solidFill>
                <a:cs typeface="Arial" pitchFamily="34" charset="0"/>
              </a:rPr>
              <a:t> </a:t>
            </a:r>
            <a:r>
              <a:rPr lang="en-US" sz="2400" dirty="0">
                <a:solidFill>
                  <a:srgbClr val="006600"/>
                </a:solidFill>
                <a:cs typeface="Arial" pitchFamily="34" charset="0"/>
              </a:rPr>
              <a:t>½</a:t>
            </a:r>
            <a:r>
              <a:rPr lang="it-IT" sz="2400" dirty="0">
                <a:solidFill>
                  <a:srgbClr val="006600"/>
                </a:solidFill>
                <a:cs typeface="Arial" pitchFamily="34" charset="0"/>
              </a:rPr>
              <a:t> g</a:t>
            </a:r>
            <a:r>
              <a:rPr lang="it-IT" sz="2400" dirty="0">
                <a:solidFill>
                  <a:srgbClr val="006600"/>
                </a:solidFill>
              </a:rPr>
              <a:t>t</a:t>
            </a:r>
            <a:r>
              <a:rPr lang="it-IT" sz="2400" baseline="30000" dirty="0">
                <a:solidFill>
                  <a:srgbClr val="006600"/>
                </a:solidFill>
              </a:rPr>
              <a:t>2</a:t>
            </a:r>
            <a:r>
              <a:rPr lang="it-IT" sz="2400" dirty="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E6126DD8-46B3-4746-9D83-4A5A1B2A2DF1}" type="slidenum">
              <a:rPr lang="en-US"/>
              <a:pPr/>
              <a:t>19</a:t>
            </a:fld>
            <a:endParaRPr lang="en-US" dirty="0"/>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dirty="0">
                <a:solidFill>
                  <a:schemeClr val="accent2"/>
                </a:solidFill>
              </a:rPr>
              <a:t>vario                               a = a(t)</a:t>
            </a:r>
            <a:r>
              <a:rPr lang="it-IT" sz="2800" dirty="0"/>
              <a:t>  </a:t>
            </a:r>
          </a:p>
          <a:p>
            <a:pPr>
              <a:buFont typeface="Arial" pitchFamily="34" charset="0"/>
              <a:buNone/>
            </a:pPr>
            <a:r>
              <a:rPr lang="it-IT" sz="2800" dirty="0"/>
              <a:t>	se   </a:t>
            </a:r>
            <a:r>
              <a:rPr lang="it-IT" sz="2800" dirty="0" err="1">
                <a:solidFill>
                  <a:srgbClr val="CC3300"/>
                </a:solidFill>
              </a:rPr>
              <a:t>av</a:t>
            </a:r>
            <a:r>
              <a:rPr lang="it-IT" sz="2800" dirty="0">
                <a:solidFill>
                  <a:srgbClr val="CC3300"/>
                </a:solidFill>
              </a:rPr>
              <a:t> &gt; 0 accelerato</a:t>
            </a:r>
            <a:r>
              <a:rPr lang="it-IT" sz="2800" dirty="0"/>
              <a:t>    </a:t>
            </a:r>
            <a:r>
              <a:rPr lang="it-IT" sz="2800" dirty="0">
                <a:solidFill>
                  <a:srgbClr val="006600"/>
                </a:solidFill>
              </a:rPr>
              <a:t>(</a:t>
            </a:r>
            <a:r>
              <a:rPr lang="it-IT" sz="2800" dirty="0" err="1">
                <a:solidFill>
                  <a:srgbClr val="006600"/>
                </a:solidFill>
              </a:rPr>
              <a:t>av</a:t>
            </a:r>
            <a:r>
              <a:rPr lang="it-IT" sz="2800" dirty="0">
                <a:solidFill>
                  <a:srgbClr val="006600"/>
                </a:solidFill>
              </a:rPr>
              <a:t> &lt; 0 decelerato)</a:t>
            </a:r>
          </a:p>
          <a:p>
            <a:pPr>
              <a:buFont typeface="Arial" pitchFamily="34" charset="0"/>
              <a:buChar char="–"/>
            </a:pPr>
            <a:r>
              <a:rPr lang="it-IT" sz="2800" dirty="0">
                <a:solidFill>
                  <a:srgbClr val="FF3300"/>
                </a:solidFill>
              </a:rPr>
              <a:t>uniforme                         a = 0;   v = </a:t>
            </a:r>
            <a:r>
              <a:rPr lang="it-IT" sz="2800" dirty="0" err="1">
                <a:solidFill>
                  <a:srgbClr val="FF3300"/>
                </a:solidFill>
              </a:rPr>
              <a:t>cost</a:t>
            </a:r>
            <a:r>
              <a:rPr lang="it-IT" sz="2800" dirty="0"/>
              <a:t>  </a:t>
            </a:r>
          </a:p>
          <a:p>
            <a:pPr>
              <a:buFont typeface="Arial" pitchFamily="34" charset="0"/>
              <a:buChar char="–"/>
            </a:pPr>
            <a:r>
              <a:rPr lang="it-IT" sz="2800" dirty="0"/>
              <a:t>uniformemente </a:t>
            </a:r>
            <a:r>
              <a:rPr lang="it-IT" sz="2800" dirty="0" err="1"/>
              <a:t>accel</a:t>
            </a:r>
            <a:r>
              <a:rPr lang="it-IT" sz="2800" dirty="0"/>
              <a:t>.    a  = </a:t>
            </a:r>
            <a:r>
              <a:rPr lang="it-IT" sz="2800" dirty="0" err="1"/>
              <a:t>cost</a:t>
            </a:r>
            <a:r>
              <a:rPr lang="it-IT" sz="2800" dirty="0"/>
              <a:t> = a</a:t>
            </a:r>
            <a:r>
              <a:rPr lang="it-IT" sz="2800" baseline="-25000" dirty="0"/>
              <a:t>0</a:t>
            </a:r>
            <a:r>
              <a:rPr lang="it-IT" sz="2800" dirty="0"/>
              <a:t>;   v = v(t)  </a:t>
            </a:r>
          </a:p>
          <a:p>
            <a:pPr>
              <a:buFont typeface="Arial" pitchFamily="34" charset="0"/>
              <a:buNone/>
            </a:pPr>
            <a:r>
              <a:rPr lang="it-IT" sz="2800" dirty="0"/>
              <a:t>	dalle 2 </a:t>
            </a:r>
            <a:r>
              <a:rPr lang="it-IT" sz="2800" dirty="0" err="1"/>
              <a:t>eq</a:t>
            </a:r>
            <a:r>
              <a:rPr lang="it-IT" sz="2800" dirty="0"/>
              <a:t>. per x(t) e v(t) si può eliminare il parametro t, per es. dalla </a:t>
            </a:r>
            <a:r>
              <a:rPr lang="it-IT" sz="2800" dirty="0" smtClean="0"/>
              <a:t>2</a:t>
            </a:r>
            <a:r>
              <a:rPr lang="it-IT" sz="2800" baseline="30000" dirty="0" smtClean="0"/>
              <a:t>a</a:t>
            </a:r>
            <a:r>
              <a:rPr lang="it-IT" sz="2800" dirty="0" smtClean="0"/>
              <a:t>(*),</a:t>
            </a:r>
            <a:endParaRPr lang="it-IT" sz="2800" dirty="0"/>
          </a:p>
          <a:p>
            <a:pPr>
              <a:buFont typeface="Arial" pitchFamily="34" charset="0"/>
              <a:buNone/>
            </a:pPr>
            <a:r>
              <a:rPr lang="it-IT" sz="2800" dirty="0"/>
              <a:t>	</a:t>
            </a:r>
            <a:r>
              <a:rPr lang="it-IT" sz="2800" dirty="0">
                <a:solidFill>
                  <a:srgbClr val="008000"/>
                </a:solidFill>
              </a:rPr>
              <a:t>t = (v(t)-v</a:t>
            </a:r>
            <a:r>
              <a:rPr lang="it-IT" sz="2800" baseline="-25000" dirty="0">
                <a:solidFill>
                  <a:srgbClr val="008000"/>
                </a:solidFill>
              </a:rPr>
              <a:t>0</a:t>
            </a:r>
            <a:r>
              <a:rPr lang="it-IT" sz="2800" dirty="0">
                <a:solidFill>
                  <a:srgbClr val="008000"/>
                </a:solidFill>
              </a:rPr>
              <a:t>)/a</a:t>
            </a:r>
            <a:r>
              <a:rPr lang="it-IT" sz="2800" baseline="-25000" dirty="0">
                <a:solidFill>
                  <a:srgbClr val="008000"/>
                </a:solidFill>
              </a:rPr>
              <a:t>0</a:t>
            </a:r>
          </a:p>
          <a:p>
            <a:pPr>
              <a:buFont typeface="Arial" pitchFamily="34" charset="0"/>
              <a:buNone/>
            </a:pPr>
            <a:r>
              <a:rPr lang="it-IT" sz="2800" dirty="0"/>
              <a:t>	e sostituendo nella 1</a:t>
            </a:r>
            <a:r>
              <a:rPr lang="it-IT" sz="2800" baseline="30000" dirty="0"/>
              <a:t>a</a:t>
            </a:r>
          </a:p>
          <a:p>
            <a:pPr>
              <a:buFont typeface="Arial" pitchFamily="34" charset="0"/>
              <a:buNone/>
            </a:pPr>
            <a:r>
              <a:rPr lang="it-IT" sz="2800" dirty="0"/>
              <a:t>	x(t) = x</a:t>
            </a:r>
            <a:r>
              <a:rPr lang="it-IT" sz="2800" baseline="-25000" dirty="0"/>
              <a:t>0</a:t>
            </a:r>
            <a:r>
              <a:rPr lang="it-IT" sz="2800" dirty="0"/>
              <a:t> + v</a:t>
            </a:r>
            <a:r>
              <a:rPr lang="it-IT" sz="2800" baseline="-25000" dirty="0"/>
              <a:t>0</a:t>
            </a:r>
            <a:r>
              <a:rPr lang="it-IT" sz="2800" dirty="0">
                <a:solidFill>
                  <a:schemeClr val="accent2"/>
                </a:solidFill>
              </a:rPr>
              <a:t>(v(t)-v</a:t>
            </a:r>
            <a:r>
              <a:rPr lang="it-IT" sz="2800" baseline="-25000" dirty="0">
                <a:solidFill>
                  <a:schemeClr val="accent2"/>
                </a:solidFill>
              </a:rPr>
              <a:t>0</a:t>
            </a:r>
            <a:r>
              <a:rPr lang="it-IT" sz="2800" dirty="0">
                <a:solidFill>
                  <a:schemeClr val="accent2"/>
                </a:solidFill>
              </a:rPr>
              <a:t>)/a</a:t>
            </a:r>
            <a:r>
              <a:rPr lang="it-IT" sz="2800" baseline="-25000" dirty="0">
                <a:solidFill>
                  <a:schemeClr val="accent2"/>
                </a:solidFill>
              </a:rPr>
              <a:t>0</a:t>
            </a:r>
            <a:r>
              <a:rPr lang="it-IT" sz="2800" dirty="0"/>
              <a:t> + </a:t>
            </a:r>
            <a:r>
              <a:rPr lang="en-US" sz="2800" dirty="0">
                <a:cs typeface="Arial" pitchFamily="34" charset="0"/>
              </a:rPr>
              <a:t>½</a:t>
            </a:r>
            <a:r>
              <a:rPr lang="it-IT" sz="2800" dirty="0"/>
              <a:t>a</a:t>
            </a:r>
            <a:r>
              <a:rPr lang="it-IT" sz="2800" baseline="-25000" dirty="0"/>
              <a:t>0</a:t>
            </a:r>
            <a:r>
              <a:rPr lang="it-IT" sz="2800" dirty="0">
                <a:solidFill>
                  <a:srgbClr val="CC3300"/>
                </a:solidFill>
              </a:rPr>
              <a:t>[(v(t)-v</a:t>
            </a:r>
            <a:r>
              <a:rPr lang="it-IT" sz="2800" baseline="-25000" dirty="0">
                <a:solidFill>
                  <a:srgbClr val="CC3300"/>
                </a:solidFill>
              </a:rPr>
              <a:t>0</a:t>
            </a:r>
            <a:r>
              <a:rPr lang="it-IT" sz="2800" dirty="0">
                <a:solidFill>
                  <a:srgbClr val="CC3300"/>
                </a:solidFill>
              </a:rPr>
              <a:t>)/a</a:t>
            </a:r>
            <a:r>
              <a:rPr lang="it-IT" sz="2800" baseline="-25000" dirty="0">
                <a:solidFill>
                  <a:srgbClr val="CC3300"/>
                </a:solidFill>
              </a:rPr>
              <a:t>0</a:t>
            </a:r>
            <a:r>
              <a:rPr lang="it-IT" sz="2800" dirty="0">
                <a:solidFill>
                  <a:srgbClr val="CC3300"/>
                </a:solidFill>
              </a:rPr>
              <a:t>]</a:t>
            </a:r>
            <a:r>
              <a:rPr lang="it-IT" sz="2800" baseline="30000" dirty="0">
                <a:solidFill>
                  <a:srgbClr val="CC3300"/>
                </a:solidFill>
              </a:rPr>
              <a:t>2</a:t>
            </a:r>
            <a:r>
              <a:rPr lang="it-IT" sz="2800" dirty="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
        <p:nvSpPr>
          <p:cNvPr id="2" name="TextBox 1"/>
          <p:cNvSpPr txBox="1"/>
          <p:nvPr/>
        </p:nvSpPr>
        <p:spPr>
          <a:xfrm>
            <a:off x="251520" y="6451839"/>
            <a:ext cx="5610831"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r>
              <a:rPr lang="en-US" dirty="0" smtClean="0"/>
              <a:t>, ma utile </a:t>
            </a:r>
            <a:r>
              <a:rPr lang="en-US" dirty="0" err="1" smtClean="0"/>
              <a:t>ginnastica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2014</a:t>
            </a:r>
            <a:endParaRPr lang="en-US"/>
          </a:p>
        </p:txBody>
      </p:sp>
      <p:sp>
        <p:nvSpPr>
          <p:cNvPr id="29" name="Slide Number Placeholder 5"/>
          <p:cNvSpPr>
            <a:spLocks noGrp="1"/>
          </p:cNvSpPr>
          <p:nvPr>
            <p:ph type="sldNum" sz="quarter" idx="12"/>
          </p:nvPr>
        </p:nvSpPr>
        <p:spPr/>
        <p:txBody>
          <a:bodyPr/>
          <a:lstStyle/>
          <a:p>
            <a:fld id="{23441F4D-4DDD-449A-9C1B-16CA095D77D2}"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9900"/>
                </a:solidFill>
              </a:rPr>
              <a:t>- separazione |  non</a:t>
            </a:r>
          </a:p>
          <a:p>
            <a:r>
              <a:rPr lang="it-IT" dirty="0">
                <a:solidFill>
                  <a:srgbClr val="009900"/>
                </a:solidFill>
              </a:rPr>
              <a:t>- distanza       </a:t>
            </a:r>
            <a:r>
              <a:rPr lang="it-IT" dirty="0" smtClean="0">
                <a:solidFill>
                  <a:srgbClr val="009900"/>
                </a:solidFill>
              </a:rPr>
              <a:t> | </a:t>
            </a:r>
            <a:r>
              <a:rPr lang="it-IT" dirty="0">
                <a:solidFill>
                  <a:srgbClr val="009900"/>
                </a:solidFill>
              </a:rPr>
              <a:t>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56CC654A-109B-4736-A60B-9D599B2B82CA}" type="slidenum">
              <a:rPr lang="en-US"/>
              <a:pPr/>
              <a:t>20</a:t>
            </a:fld>
            <a:endParaRPr lang="en-US"/>
          </a:p>
        </p:txBody>
      </p:sp>
      <p:sp>
        <p:nvSpPr>
          <p:cNvPr id="227330" name="Rectangle 2"/>
          <p:cNvSpPr>
            <a:spLocks noGrp="1" noChangeArrowheads="1"/>
          </p:cNvSpPr>
          <p:nvPr>
            <p:ph type="title"/>
          </p:nvPr>
        </p:nvSpPr>
        <p:spPr>
          <a:xfrm>
            <a:off x="1547664" y="260350"/>
            <a:ext cx="7272807" cy="574675"/>
          </a:xfrm>
        </p:spPr>
        <p:txBody>
          <a:bodyPr/>
          <a:lstStyle/>
          <a:p>
            <a:r>
              <a:rPr lang="it-IT" sz="2400" dirty="0"/>
              <a:t>Una relazione </a:t>
            </a:r>
            <a:r>
              <a:rPr lang="it-IT" sz="2400" dirty="0" smtClean="0"/>
              <a:t>molto importante </a:t>
            </a:r>
            <a:r>
              <a:rPr lang="it-IT" sz="2400" dirty="0"/>
              <a:t>per il moto </a:t>
            </a:r>
            <a:r>
              <a:rPr lang="it-IT" sz="2400" dirty="0" err="1"/>
              <a:t>unif</a:t>
            </a:r>
            <a:r>
              <a:rPr lang="it-IT" sz="2400" dirty="0"/>
              <a:t>. </a:t>
            </a:r>
            <a:r>
              <a:rPr lang="it-IT" sz="2400" dirty="0" err="1"/>
              <a:t>acc</a:t>
            </a:r>
            <a:r>
              <a:rPr lang="it-IT" sz="2400" dirty="0"/>
              <a:t>.</a:t>
            </a:r>
            <a:r>
              <a:rPr lang="it-IT" sz="3600" dirty="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None/>
            </a:pPr>
            <a:r>
              <a:rPr lang="it-IT" sz="2800" dirty="0"/>
              <a:t>valida per </a:t>
            </a:r>
            <a:r>
              <a:rPr lang="it-IT" sz="2800" u="sng" dirty="0">
                <a:solidFill>
                  <a:srgbClr val="FF3300"/>
                </a:solidFill>
              </a:rPr>
              <a:t>qualsiasi moto uniformemente </a:t>
            </a:r>
            <a:r>
              <a:rPr lang="it-IT" sz="2800" u="sng" dirty="0" err="1">
                <a:solidFill>
                  <a:srgbClr val="FF3300"/>
                </a:solidFill>
              </a:rPr>
              <a:t>accel</a:t>
            </a:r>
            <a:r>
              <a:rPr lang="it-IT" sz="2800" u="sng" dirty="0" smtClean="0">
                <a:solidFill>
                  <a:srgbClr val="FF3300"/>
                </a:solidFill>
              </a:rPr>
              <a:t>.</a:t>
            </a:r>
            <a:r>
              <a:rPr lang="it-IT" sz="2800" dirty="0" smtClean="0"/>
              <a:t> –</a:t>
            </a:r>
            <a:endParaRPr lang="it-IT" sz="2800" dirty="0"/>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5E6A268C-9B66-4A73-BA31-79026953E578}" type="slidenum">
              <a:rPr lang="en-US"/>
              <a:pPr/>
              <a:t>21</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dirty="0"/>
              <a:t>se conosco x(t)  =&gt;  v(t) =dx(t)/</a:t>
            </a:r>
            <a:r>
              <a:rPr lang="it-IT" sz="2800" dirty="0" err="1"/>
              <a:t>dt</a:t>
            </a:r>
            <a:r>
              <a:rPr lang="it-IT" sz="2800" dirty="0"/>
              <a:t>; a(t) = dv(t)/</a:t>
            </a:r>
            <a:r>
              <a:rPr lang="it-IT" sz="2800" dirty="0" err="1"/>
              <a:t>dt</a:t>
            </a:r>
            <a:endParaRPr lang="it-IT" sz="2800" dirty="0"/>
          </a:p>
          <a:p>
            <a:r>
              <a:rPr lang="it-IT" sz="2800" u="sng" dirty="0">
                <a:solidFill>
                  <a:srgbClr val="FF0000"/>
                </a:solidFill>
              </a:rPr>
              <a:t>però</a:t>
            </a:r>
            <a:r>
              <a:rPr lang="it-IT" sz="2800" dirty="0"/>
              <a:t> nei problemi di meccanica (e non solo) si conosce l’accelerazione a = F/m (vedi 2</a:t>
            </a:r>
            <a:r>
              <a:rPr lang="it-IT" sz="2800" baseline="30000" dirty="0"/>
              <a:t>a</a:t>
            </a:r>
            <a:r>
              <a:rPr lang="it-IT" sz="2800" dirty="0"/>
              <a:t> legge della dinamica, F = ma, più avanti)</a:t>
            </a:r>
          </a:p>
          <a:p>
            <a:pPr>
              <a:buFontTx/>
              <a:buNone/>
            </a:pPr>
            <a:r>
              <a:rPr lang="it-IT" sz="2800" dirty="0"/>
              <a:t>	=&gt;   bisogna seguire il cammino inverso ed integrare</a:t>
            </a:r>
          </a:p>
          <a:p>
            <a:pPr>
              <a:buFontTx/>
              <a:buNone/>
            </a:pPr>
            <a:r>
              <a:rPr lang="it-IT" sz="2800" dirty="0"/>
              <a:t>		v(t) = </a:t>
            </a:r>
            <a:r>
              <a:rPr lang="it-IT" sz="2800" dirty="0">
                <a:cs typeface="Arial" pitchFamily="34" charset="0"/>
              </a:rPr>
              <a:t>∫</a:t>
            </a:r>
            <a:r>
              <a:rPr lang="it-IT" sz="2800" baseline="-25000" dirty="0">
                <a:cs typeface="Arial" pitchFamily="34" charset="0"/>
              </a:rPr>
              <a:t>0</a:t>
            </a:r>
            <a:r>
              <a:rPr lang="it-IT" sz="2800" dirty="0">
                <a:cs typeface="Arial" pitchFamily="34" charset="0"/>
              </a:rPr>
              <a:t>a(t)</a:t>
            </a:r>
            <a:r>
              <a:rPr lang="it-IT" sz="2800" dirty="0" err="1">
                <a:cs typeface="Arial" pitchFamily="34" charset="0"/>
              </a:rPr>
              <a:t>dt</a:t>
            </a:r>
            <a:r>
              <a:rPr lang="it-IT" sz="2800" dirty="0">
                <a:cs typeface="Arial" pitchFamily="34" charset="0"/>
              </a:rPr>
              <a:t>;     s(t) = ∫</a:t>
            </a:r>
            <a:r>
              <a:rPr lang="it-IT" sz="2800" baseline="-25000" dirty="0">
                <a:cs typeface="Arial" pitchFamily="34" charset="0"/>
              </a:rPr>
              <a:t>0</a:t>
            </a:r>
            <a:r>
              <a:rPr lang="it-IT" sz="2800" dirty="0">
                <a:cs typeface="Arial" pitchFamily="34" charset="0"/>
              </a:rPr>
              <a:t>v(t)</a:t>
            </a:r>
            <a:r>
              <a:rPr lang="it-IT" sz="2800" dirty="0" err="1">
                <a:cs typeface="Arial" pitchFamily="34" charset="0"/>
              </a:rPr>
              <a:t>dt</a:t>
            </a:r>
            <a:endParaRPr lang="it-IT" sz="2800" dirty="0">
              <a:cs typeface="Arial" pitchFamily="34" charset="0"/>
            </a:endParaRPr>
          </a:p>
          <a:p>
            <a:pPr>
              <a:buFontTx/>
              <a:buNone/>
            </a:pPr>
            <a:r>
              <a:rPr lang="it-IT" sz="2800" dirty="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71B82ACC-6A49-4D2F-9A34-26F63EB3CFBA}" type="slidenum">
              <a:rPr lang="en-US"/>
              <a:pPr/>
              <a:t>22</a:t>
            </a:fld>
            <a:endParaRPr lang="en-US"/>
          </a:p>
        </p:txBody>
      </p:sp>
      <p:sp>
        <p:nvSpPr>
          <p:cNvPr id="229378" name="Rectangle 2"/>
          <p:cNvSpPr>
            <a:spLocks noGrp="1" noChangeArrowheads="1"/>
          </p:cNvSpPr>
          <p:nvPr>
            <p:ph type="title"/>
          </p:nvPr>
        </p:nvSpPr>
        <p:spPr/>
        <p:txBody>
          <a:bodyPr/>
          <a:lstStyle/>
          <a:p>
            <a:r>
              <a:rPr lang="it-IT" sz="2800"/>
              <a:t>Qualche semplice regola</a:t>
            </a:r>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dirty="0">
                <a:solidFill>
                  <a:srgbClr val="FF3300"/>
                </a:solidFill>
              </a:rPr>
              <a:t>la derivata di una costante è zero (d/</a:t>
            </a:r>
            <a:r>
              <a:rPr lang="it-IT" sz="2800" dirty="0" err="1">
                <a:solidFill>
                  <a:srgbClr val="FF3300"/>
                </a:solidFill>
              </a:rPr>
              <a:t>dt</a:t>
            </a:r>
            <a:r>
              <a:rPr lang="it-IT" sz="2800" dirty="0">
                <a:solidFill>
                  <a:srgbClr val="FF3300"/>
                </a:solidFill>
              </a:rPr>
              <a:t>)</a:t>
            </a:r>
            <a:r>
              <a:rPr lang="it-IT" sz="2800" dirty="0" err="1">
                <a:solidFill>
                  <a:srgbClr val="FF3300"/>
                </a:solidFill>
              </a:rPr>
              <a:t>cost</a:t>
            </a:r>
            <a:r>
              <a:rPr lang="it-IT" sz="2800" dirty="0">
                <a:solidFill>
                  <a:srgbClr val="FF3300"/>
                </a:solidFill>
              </a:rPr>
              <a:t> = 0 </a:t>
            </a:r>
            <a:r>
              <a:rPr lang="it-IT" sz="2800" dirty="0"/>
              <a:t> </a:t>
            </a:r>
            <a:r>
              <a:rPr lang="it-IT" sz="2800" b="1" dirty="0"/>
              <a:t>(</a:t>
            </a:r>
            <a:r>
              <a:rPr lang="it-IT" sz="2800" b="1" dirty="0">
                <a:solidFill>
                  <a:srgbClr val="009900"/>
                </a:solidFill>
              </a:rPr>
              <a:t>ma anche </a:t>
            </a:r>
            <a:r>
              <a:rPr lang="el-GR" sz="2800" b="1" dirty="0">
                <a:solidFill>
                  <a:srgbClr val="009900"/>
                </a:solidFill>
                <a:cs typeface="Arial" pitchFamily="34" charset="0"/>
              </a:rPr>
              <a:t>Δ</a:t>
            </a:r>
            <a:r>
              <a:rPr lang="it-IT" sz="2800" b="1" dirty="0">
                <a:solidFill>
                  <a:srgbClr val="009900"/>
                </a:solidFill>
                <a:cs typeface="Arial" pitchFamily="34" charset="0"/>
              </a:rPr>
              <a:t>(</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0 ! </a:t>
            </a:r>
            <a:r>
              <a:rPr lang="it-IT" sz="2800" b="1" dirty="0">
                <a:cs typeface="Arial" pitchFamily="34" charset="0"/>
              </a:rPr>
              <a:t>)   </a:t>
            </a:r>
          </a:p>
          <a:p>
            <a:pPr>
              <a:lnSpc>
                <a:spcPct val="80000"/>
              </a:lnSpc>
              <a:buFontTx/>
              <a:buNone/>
            </a:pPr>
            <a:r>
              <a:rPr lang="it-IT" sz="2800" b="1" dirty="0">
                <a:cs typeface="Arial" pitchFamily="34" charset="0"/>
              </a:rPr>
              <a:t>    </a:t>
            </a:r>
            <a:r>
              <a:rPr lang="it-IT" sz="2800" dirty="0">
                <a:solidFill>
                  <a:srgbClr val="CC3300"/>
                </a:solidFill>
                <a:cs typeface="Arial" pitchFamily="34" charset="0"/>
              </a:rPr>
              <a:t>ad es.    dv</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ds</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etc. </a:t>
            </a:r>
          </a:p>
          <a:p>
            <a:pPr>
              <a:lnSpc>
                <a:spcPct val="80000"/>
              </a:lnSpc>
            </a:pPr>
            <a:r>
              <a:rPr lang="it-IT" sz="2800" dirty="0">
                <a:solidFill>
                  <a:srgbClr val="CC00FF"/>
                </a:solidFill>
                <a:cs typeface="Arial" pitchFamily="34" charset="0"/>
              </a:rPr>
              <a:t>una costante</a:t>
            </a:r>
            <a:r>
              <a:rPr lang="it-IT" sz="2800" dirty="0">
                <a:solidFill>
                  <a:srgbClr val="CC3300"/>
                </a:solidFill>
                <a:cs typeface="Arial" pitchFamily="34" charset="0"/>
              </a:rPr>
              <a:t> </a:t>
            </a:r>
            <a:r>
              <a:rPr lang="it-IT" sz="2800" dirty="0">
                <a:solidFill>
                  <a:srgbClr val="CC00FF"/>
                </a:solidFill>
                <a:cs typeface="Arial" pitchFamily="34" charset="0"/>
              </a:rPr>
              <a:t>può essere portata fuori dal segno di derivazione (e di integrazione)  </a:t>
            </a:r>
          </a:p>
          <a:p>
            <a:pPr>
              <a:lnSpc>
                <a:spcPct val="80000"/>
              </a:lnSpc>
              <a:buFontTx/>
              <a:buNone/>
            </a:pPr>
            <a:r>
              <a:rPr lang="it-IT" sz="2800" dirty="0">
                <a:solidFill>
                  <a:srgbClr val="CC00FF"/>
                </a:solidFill>
                <a:cs typeface="Arial" pitchFamily="34" charset="0"/>
              </a:rPr>
              <a:t>    ad es. d/</a:t>
            </a:r>
            <a:r>
              <a:rPr lang="it-IT" sz="2800" dirty="0" err="1">
                <a:solidFill>
                  <a:srgbClr val="CC00FF"/>
                </a:solidFill>
                <a:cs typeface="Arial" pitchFamily="34" charset="0"/>
              </a:rPr>
              <a:t>dt</a:t>
            </a:r>
            <a:r>
              <a:rPr lang="it-IT" sz="2800" dirty="0">
                <a:solidFill>
                  <a:srgbClr val="CC00FF"/>
                </a:solidFill>
                <a:cs typeface="Arial" pitchFamily="34" charset="0"/>
              </a:rPr>
              <a:t>(</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2</a:t>
            </a:r>
            <a:r>
              <a:rPr lang="it-IT" sz="2800" dirty="0">
                <a:solidFill>
                  <a:srgbClr val="CC00FF"/>
                </a:solidFill>
                <a:cs typeface="Arial" pitchFamily="34" charset="0"/>
              </a:rPr>
              <a:t>) = </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(d/</a:t>
            </a:r>
            <a:r>
              <a:rPr lang="it-IT" sz="2800" dirty="0" err="1">
                <a:solidFill>
                  <a:srgbClr val="CC00FF"/>
                </a:solidFill>
                <a:cs typeface="Arial" pitchFamily="34" charset="0"/>
              </a:rPr>
              <a:t>dt</a:t>
            </a:r>
            <a:r>
              <a:rPr lang="it-IT" sz="2800" dirty="0">
                <a:solidFill>
                  <a:srgbClr val="CC00FF"/>
                </a:solidFill>
                <a:cs typeface="Arial" pitchFamily="34" charset="0"/>
              </a:rPr>
              <a:t>)t</a:t>
            </a:r>
            <a:r>
              <a:rPr lang="it-IT" sz="2800" baseline="30000" dirty="0">
                <a:solidFill>
                  <a:srgbClr val="CC00FF"/>
                </a:solidFill>
                <a:cs typeface="Arial" pitchFamily="34" charset="0"/>
              </a:rPr>
              <a:t>2  </a:t>
            </a:r>
            <a:r>
              <a:rPr lang="it-IT" sz="2800" dirty="0">
                <a:solidFill>
                  <a:srgbClr val="CC00FF"/>
                </a:solidFill>
                <a:cs typeface="Arial" pitchFamily="34" charset="0"/>
              </a:rPr>
              <a:t>= 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   </a:t>
            </a:r>
            <a:r>
              <a:rPr lang="it-IT" sz="2800" dirty="0">
                <a:solidFill>
                  <a:srgbClr val="CC00FF"/>
                </a:solidFill>
                <a:cs typeface="Arial" pitchFamily="34" charset="0"/>
              </a:rPr>
              <a:t>etc.</a:t>
            </a:r>
          </a:p>
          <a:p>
            <a:pPr>
              <a:lnSpc>
                <a:spcPct val="80000"/>
              </a:lnSpc>
            </a:pPr>
            <a:r>
              <a:rPr lang="it-IT" sz="2800" dirty="0">
                <a:cs typeface="Arial" pitchFamily="34" charset="0"/>
              </a:rPr>
              <a:t>la derivata di t</a:t>
            </a:r>
            <a:r>
              <a:rPr lang="it-IT" sz="2800" baseline="30000" dirty="0">
                <a:cs typeface="Arial" pitchFamily="34" charset="0"/>
              </a:rPr>
              <a:t>1</a:t>
            </a:r>
            <a:r>
              <a:rPr lang="it-IT" sz="2800" dirty="0">
                <a:cs typeface="Arial" pitchFamily="34" charset="0"/>
              </a:rPr>
              <a:t> è (d/</a:t>
            </a:r>
            <a:r>
              <a:rPr lang="it-IT" sz="2800" dirty="0" err="1">
                <a:cs typeface="Arial" pitchFamily="34" charset="0"/>
              </a:rPr>
              <a:t>dt</a:t>
            </a:r>
            <a:r>
              <a:rPr lang="it-IT" sz="2800" dirty="0">
                <a:cs typeface="Arial" pitchFamily="34" charset="0"/>
              </a:rPr>
              <a:t>)t = 1t</a:t>
            </a:r>
            <a:r>
              <a:rPr lang="it-IT" sz="2800" baseline="30000" dirty="0">
                <a:cs typeface="Arial" pitchFamily="34" charset="0"/>
              </a:rPr>
              <a:t>0</a:t>
            </a:r>
            <a:r>
              <a:rPr lang="it-IT" sz="2800" dirty="0">
                <a:cs typeface="Arial" pitchFamily="34" charset="0"/>
              </a:rPr>
              <a:t> = 1</a:t>
            </a:r>
          </a:p>
          <a:p>
            <a:pPr>
              <a:lnSpc>
                <a:spcPct val="80000"/>
              </a:lnSpc>
              <a:buFontTx/>
              <a:buNone/>
            </a:pPr>
            <a:r>
              <a:rPr lang="it-IT" sz="2800" dirty="0">
                <a:cs typeface="Arial" pitchFamily="34" charset="0"/>
              </a:rPr>
              <a:t>	ad es.     d(v</a:t>
            </a:r>
            <a:r>
              <a:rPr lang="it-IT" sz="2800" baseline="-25000" dirty="0">
                <a:cs typeface="Arial" pitchFamily="34" charset="0"/>
              </a:rPr>
              <a:t>0 </a:t>
            </a:r>
            <a:r>
              <a:rPr lang="it-IT" sz="2800" dirty="0">
                <a:cs typeface="Arial" pitchFamily="34" charset="0"/>
              </a:rPr>
              <a:t>+ a</a:t>
            </a:r>
            <a:r>
              <a:rPr lang="it-IT" sz="2800" baseline="-25000" dirty="0">
                <a:cs typeface="Arial" pitchFamily="34" charset="0"/>
              </a:rPr>
              <a:t>0</a:t>
            </a:r>
            <a:r>
              <a:rPr lang="it-IT" sz="2800" dirty="0">
                <a:cs typeface="Arial" pitchFamily="34" charset="0"/>
              </a:rPr>
              <a:t>t)/</a:t>
            </a:r>
            <a:r>
              <a:rPr lang="it-IT" sz="2800" dirty="0" err="1">
                <a:cs typeface="Arial" pitchFamily="34" charset="0"/>
              </a:rPr>
              <a:t>dt</a:t>
            </a:r>
            <a:r>
              <a:rPr lang="it-IT" sz="2800" dirty="0">
                <a:cs typeface="Arial" pitchFamily="34" charset="0"/>
              </a:rPr>
              <a:t> = 0 + a</a:t>
            </a:r>
            <a:r>
              <a:rPr lang="it-IT" sz="2800" baseline="-25000" dirty="0">
                <a:cs typeface="Arial" pitchFamily="34" charset="0"/>
              </a:rPr>
              <a:t>0           </a:t>
            </a:r>
            <a:r>
              <a:rPr lang="it-IT" sz="2800" dirty="0">
                <a:cs typeface="Arial" pitchFamily="34" charset="0"/>
              </a:rPr>
              <a:t>etc.</a:t>
            </a:r>
          </a:p>
          <a:p>
            <a:pPr>
              <a:lnSpc>
                <a:spcPct val="80000"/>
              </a:lnSpc>
            </a:pPr>
            <a:r>
              <a:rPr lang="it-IT" sz="2800" dirty="0">
                <a:solidFill>
                  <a:schemeClr val="accent2"/>
                </a:solidFill>
                <a:cs typeface="Arial" pitchFamily="34" charset="0"/>
              </a:rPr>
              <a:t>l’integrale di una costante è una retta di pendenza costante</a:t>
            </a:r>
          </a:p>
          <a:p>
            <a:pPr>
              <a:lnSpc>
                <a:spcPct val="80000"/>
              </a:lnSpc>
              <a:buFontTx/>
              <a:buNone/>
            </a:pPr>
            <a:r>
              <a:rPr lang="it-IT" sz="2800" dirty="0">
                <a:solidFill>
                  <a:schemeClr val="accent2"/>
                </a:solidFill>
                <a:cs typeface="Arial" pitchFamily="34" charset="0"/>
              </a:rPr>
              <a:t>	ad es.   </a:t>
            </a:r>
            <a:r>
              <a:rPr lang="it-IT" sz="2800" dirty="0">
                <a:solidFill>
                  <a:schemeClr val="accent2"/>
                </a:solidFill>
              </a:rPr>
              <a:t>v(t) =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a</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r>
              <a:rPr lang="it-IT" sz="2800" baseline="-25000" dirty="0">
                <a:solidFill>
                  <a:schemeClr val="accent2"/>
                </a:solidFill>
                <a:cs typeface="Arial" pitchFamily="34" charset="0"/>
              </a:rPr>
              <a:t>0</a:t>
            </a:r>
            <a:r>
              <a:rPr lang="it-IT" sz="2800" dirty="0">
                <a:solidFill>
                  <a:schemeClr val="accent2"/>
                </a:solidFill>
                <a:cs typeface="Arial" pitchFamily="34" charset="0"/>
              </a:rPr>
              <a:t> = a</a:t>
            </a:r>
            <a:r>
              <a:rPr lang="it-IT" sz="2800" baseline="-25000" dirty="0">
                <a:solidFill>
                  <a:schemeClr val="accent2"/>
                </a:solidFill>
                <a:cs typeface="Arial" pitchFamily="34" charset="0"/>
              </a:rPr>
              <a:t>0</a:t>
            </a:r>
            <a:r>
              <a:rPr lang="it-IT" sz="2800" dirty="0">
                <a:solidFill>
                  <a:schemeClr val="accent2"/>
                </a:solidFill>
                <a:cs typeface="Arial" pitchFamily="34" charset="0"/>
              </a:rPr>
              <a:t>(t-0)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p>
          <a:p>
            <a:pPr>
              <a:lnSpc>
                <a:spcPct val="80000"/>
              </a:lnSpc>
            </a:pPr>
            <a:r>
              <a:rPr lang="it-IT" sz="2800" dirty="0">
                <a:cs typeface="Arial" pitchFamily="34" charset="0"/>
              </a:rPr>
              <a:t>l’integrale di t</a:t>
            </a:r>
            <a:r>
              <a:rPr lang="it-IT" sz="2800" baseline="30000" dirty="0">
                <a:cs typeface="Arial" pitchFamily="34" charset="0"/>
              </a:rPr>
              <a:t>1</a:t>
            </a:r>
            <a:r>
              <a:rPr lang="it-IT" sz="2800" dirty="0">
                <a:cs typeface="Arial" pitchFamily="34" charset="0"/>
              </a:rPr>
              <a:t> è t</a:t>
            </a:r>
            <a:r>
              <a:rPr lang="it-IT" sz="2800" baseline="30000" dirty="0">
                <a:cs typeface="Arial" pitchFamily="34" charset="0"/>
              </a:rPr>
              <a:t>2</a:t>
            </a:r>
            <a:r>
              <a:rPr lang="it-IT" sz="2800" dirty="0">
                <a:cs typeface="Arial" pitchFamily="34" charset="0"/>
              </a:rPr>
              <a:t>/2     etc.</a:t>
            </a:r>
            <a:endParaRPr lang="el-GR" sz="2800" dirty="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2014</a:t>
            </a:r>
            <a:endParaRPr lang="en-US"/>
          </a:p>
        </p:txBody>
      </p:sp>
      <p:sp>
        <p:nvSpPr>
          <p:cNvPr id="34" name="Slide Number Placeholder 5"/>
          <p:cNvSpPr>
            <a:spLocks noGrp="1"/>
          </p:cNvSpPr>
          <p:nvPr>
            <p:ph type="sldNum" sz="quarter" idx="12"/>
          </p:nvPr>
        </p:nvSpPr>
        <p:spPr/>
        <p:txBody>
          <a:bodyPr/>
          <a:lstStyle/>
          <a:p>
            <a:fld id="{6E1442F3-3E26-454A-B738-C1DAC83AEBC3}" type="slidenum">
              <a:rPr lang="en-US"/>
              <a:pPr/>
              <a:t>23</a:t>
            </a:fld>
            <a:endParaRPr lang="en-US"/>
          </a:p>
        </p:txBody>
      </p:sp>
      <p:sp>
        <p:nvSpPr>
          <p:cNvPr id="230402" name="Rectangle 2"/>
          <p:cNvSpPr>
            <a:spLocks noGrp="1" noChangeArrowheads="1"/>
          </p:cNvSpPr>
          <p:nvPr>
            <p:ph type="title"/>
          </p:nvPr>
        </p:nvSpPr>
        <p:spPr>
          <a:xfrm>
            <a:off x="1403350" y="260350"/>
            <a:ext cx="7561263" cy="574675"/>
          </a:xfrm>
        </p:spPr>
        <p:txBody>
          <a:bodyPr/>
          <a:lstStyle/>
          <a:p>
            <a:r>
              <a:rPr lang="it-IT" sz="2800" dirty="0"/>
              <a:t>L’interpretazione geometrica </a:t>
            </a:r>
            <a:r>
              <a:rPr lang="it-IT" sz="2800" dirty="0" smtClean="0"/>
              <a:t>dell’integrazione</a:t>
            </a:r>
            <a:endParaRPr lang="it-IT" sz="2800" dirty="0"/>
          </a:p>
        </p:txBody>
      </p:sp>
      <p:sp>
        <p:nvSpPr>
          <p:cNvPr id="230403" name="Rectangle 3"/>
          <p:cNvSpPr>
            <a:spLocks noGrp="1" noChangeArrowheads="1"/>
          </p:cNvSpPr>
          <p:nvPr>
            <p:ph type="body" idx="1"/>
          </p:nvPr>
        </p:nvSpPr>
        <p:spPr>
          <a:xfrm>
            <a:off x="323850" y="1196975"/>
            <a:ext cx="8496300" cy="4929188"/>
          </a:xfrm>
        </p:spPr>
        <p:txBody>
          <a:bodyPr/>
          <a:lstStyle/>
          <a:p>
            <a:r>
              <a:rPr lang="it-IT" sz="2600" dirty="0"/>
              <a:t>l’integrazione corrisponde al calcolo dell’area sotto la curva descritta dalla funzione – a rigore è la somma delle aree dei rettangoli v</a:t>
            </a:r>
            <a:r>
              <a:rPr lang="it-IT" sz="2600" baseline="-25000" dirty="0"/>
              <a:t>1</a:t>
            </a:r>
            <a:r>
              <a:rPr lang="it-IT" sz="2600" dirty="0"/>
              <a:t>(t</a:t>
            </a:r>
            <a:r>
              <a:rPr lang="it-IT" sz="2600" baseline="-25000" dirty="0"/>
              <a:t>1</a:t>
            </a:r>
            <a:r>
              <a:rPr lang="it-IT" sz="2600" dirty="0"/>
              <a:t>)(t</a:t>
            </a:r>
            <a:r>
              <a:rPr lang="it-IT" sz="2600" baseline="-25000" dirty="0"/>
              <a:t>2</a:t>
            </a:r>
            <a:r>
              <a:rPr lang="it-IT" sz="2600" dirty="0"/>
              <a:t>-t</a:t>
            </a:r>
            <a:r>
              <a:rPr lang="it-IT" sz="2600" baseline="-25000" dirty="0"/>
              <a:t>1</a:t>
            </a:r>
            <a:r>
              <a:rPr lang="it-IT" sz="2600" dirty="0"/>
              <a:t>) quando  t</a:t>
            </a:r>
            <a:r>
              <a:rPr lang="it-IT" sz="2600" baseline="-25000" dirty="0"/>
              <a:t>2</a:t>
            </a:r>
            <a:r>
              <a:rPr lang="it-IT" sz="2600" dirty="0">
                <a:cs typeface="Arial" pitchFamily="34" charset="0"/>
              </a:rPr>
              <a:t>→t</a:t>
            </a:r>
            <a:r>
              <a:rPr lang="it-IT" sz="2600" baseline="-25000" dirty="0">
                <a:cs typeface="Arial" pitchFamily="34" charset="0"/>
              </a:rPr>
              <a:t>1</a:t>
            </a:r>
            <a:r>
              <a:rPr lang="it-IT" sz="2600" dirty="0">
                <a:cs typeface="Arial" pitchFamily="34" charset="0"/>
              </a:rPr>
              <a:t> o </a:t>
            </a:r>
            <a:r>
              <a:rPr lang="el-GR" sz="2600" dirty="0">
                <a:cs typeface="Arial" pitchFamily="34" charset="0"/>
              </a:rPr>
              <a:t>Δ</a:t>
            </a:r>
            <a:r>
              <a:rPr lang="it-IT" sz="2600" dirty="0">
                <a:cs typeface="Arial" pitchFamily="34" charset="0"/>
              </a:rPr>
              <a:t>t</a:t>
            </a:r>
            <a:r>
              <a:rPr lang="el-GR" sz="2600" dirty="0">
                <a:cs typeface="Arial" pitchFamily="34" charset="0"/>
              </a:rPr>
              <a:t>→</a:t>
            </a:r>
            <a:r>
              <a:rPr lang="it-IT" sz="2600" dirty="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a:xfrm>
            <a:off x="6588224" y="6237312"/>
            <a:ext cx="2133600" cy="476250"/>
          </a:xfrm>
        </p:spPr>
        <p:txBody>
          <a:bodyPr/>
          <a:lstStyle/>
          <a:p>
            <a:fld id="{18F03695-0E61-44DC-86CB-BA6434E3EBBF}" type="slidenum">
              <a:rPr lang="en-US"/>
              <a:pPr/>
              <a:t>24</a:t>
            </a:fld>
            <a:endParaRPr lang="en-US"/>
          </a:p>
        </p:txBody>
      </p:sp>
      <p:sp>
        <p:nvSpPr>
          <p:cNvPr id="256002" name="Rectangle 2"/>
          <p:cNvSpPr>
            <a:spLocks noGrp="1" noChangeArrowheads="1"/>
          </p:cNvSpPr>
          <p:nvPr>
            <p:ph type="title"/>
          </p:nvPr>
        </p:nvSpPr>
        <p:spPr/>
        <p:txBody>
          <a:bodyPr/>
          <a:lstStyle/>
          <a:p>
            <a:r>
              <a:rPr lang="it-IT" sz="2800"/>
              <a:t>Sommario cinematica ad 1 dimensione</a:t>
            </a:r>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dirty="0"/>
              <a:t>x(t)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a(t)     </a:t>
            </a:r>
            <a:r>
              <a:rPr lang="it-IT" sz="2000" dirty="0">
                <a:solidFill>
                  <a:srgbClr val="008000"/>
                </a:solidFill>
                <a:cs typeface="Arial" pitchFamily="34" charset="0"/>
              </a:rPr>
              <a:t>procedimento diretto</a:t>
            </a:r>
          </a:p>
          <a:p>
            <a:pPr>
              <a:buFontTx/>
              <a:buNone/>
            </a:pPr>
            <a:r>
              <a:rPr lang="it-IT" sz="2800" dirty="0">
                <a:cs typeface="Arial" pitchFamily="34" charset="0"/>
              </a:rPr>
              <a:t>	    </a:t>
            </a:r>
            <a:r>
              <a:rPr lang="it-IT" sz="2400" dirty="0">
                <a:solidFill>
                  <a:srgbClr val="FF0000"/>
                </a:solidFill>
                <a:cs typeface="Arial" pitchFamily="34" charset="0"/>
              </a:rPr>
              <a:t>derivazione</a:t>
            </a:r>
            <a:r>
              <a:rPr lang="it-IT" sz="2400" dirty="0">
                <a:cs typeface="Arial" pitchFamily="34" charset="0"/>
              </a:rPr>
              <a:t>       </a:t>
            </a:r>
            <a:r>
              <a:rPr lang="it-IT" sz="2400" dirty="0" err="1">
                <a:solidFill>
                  <a:srgbClr val="FF0000"/>
                </a:solidFill>
                <a:cs typeface="Arial" pitchFamily="34" charset="0"/>
              </a:rPr>
              <a:t>derivazione</a:t>
            </a:r>
            <a:endParaRPr lang="it-IT" sz="2400" dirty="0">
              <a:solidFill>
                <a:srgbClr val="FF0000"/>
              </a:solidFill>
              <a:cs typeface="Arial" pitchFamily="34" charset="0"/>
            </a:endParaRPr>
          </a:p>
          <a:p>
            <a:pPr>
              <a:buFontTx/>
              <a:buNone/>
            </a:pPr>
            <a:endParaRPr lang="it-IT" sz="2400" dirty="0">
              <a:cs typeface="Arial" pitchFamily="34" charset="0"/>
            </a:endParaRPr>
          </a:p>
          <a:p>
            <a:pPr>
              <a:buFontTx/>
              <a:buNone/>
            </a:pPr>
            <a:endParaRPr lang="it-IT" sz="2400" dirty="0">
              <a:cs typeface="Arial" pitchFamily="34" charset="0"/>
            </a:endParaRPr>
          </a:p>
          <a:p>
            <a:r>
              <a:rPr lang="it-IT" dirty="0">
                <a:cs typeface="Arial" pitchFamily="34" charset="0"/>
              </a:rPr>
              <a:t>a(t)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x(t)     </a:t>
            </a:r>
            <a:r>
              <a:rPr lang="it-IT" sz="2000" dirty="0">
                <a:solidFill>
                  <a:srgbClr val="008000"/>
                </a:solidFill>
                <a:cs typeface="Arial" pitchFamily="34" charset="0"/>
              </a:rPr>
              <a:t>procedimento inverso</a:t>
            </a:r>
            <a:r>
              <a:rPr lang="it-IT" sz="2000" dirty="0">
                <a:cs typeface="Arial" pitchFamily="34" charset="0"/>
              </a:rPr>
              <a:t> </a:t>
            </a:r>
          </a:p>
          <a:p>
            <a:pPr>
              <a:buFontTx/>
              <a:buNone/>
            </a:pPr>
            <a:r>
              <a:rPr lang="it-IT" sz="2400" dirty="0">
                <a:cs typeface="Arial" pitchFamily="34" charset="0"/>
              </a:rPr>
              <a:t>        </a:t>
            </a:r>
            <a:r>
              <a:rPr lang="it-IT" sz="2400" dirty="0">
                <a:solidFill>
                  <a:srgbClr val="FF0000"/>
                </a:solidFill>
                <a:cs typeface="Arial" pitchFamily="34" charset="0"/>
              </a:rPr>
              <a:t>integrazione</a:t>
            </a:r>
            <a:r>
              <a:rPr lang="it-IT" sz="2400" dirty="0">
                <a:cs typeface="Arial" pitchFamily="34" charset="0"/>
              </a:rPr>
              <a:t>      </a:t>
            </a:r>
            <a:r>
              <a:rPr lang="it-IT" sz="2400" dirty="0" err="1">
                <a:solidFill>
                  <a:srgbClr val="FF0000"/>
                </a:solidFill>
                <a:cs typeface="Arial" pitchFamily="34" charset="0"/>
              </a:rPr>
              <a:t>integrazione</a:t>
            </a:r>
            <a:endParaRPr lang="it-IT" sz="2400" dirty="0">
              <a:solidFill>
                <a:srgbClr val="FF0000"/>
              </a:solidFill>
              <a:cs typeface="Arial" pitchFamily="34" charset="0"/>
            </a:endParaRPr>
          </a:p>
          <a:p>
            <a:pPr>
              <a:buFontTx/>
              <a:buNone/>
            </a:pPr>
            <a:endParaRPr lang="it-IT" sz="2400" dirty="0">
              <a:solidFill>
                <a:srgbClr val="FF0000"/>
              </a:solidFill>
              <a:cs typeface="Arial" pitchFamily="34" charset="0"/>
            </a:endParaRPr>
          </a:p>
          <a:p>
            <a:r>
              <a:rPr lang="it-IT" sz="2800" dirty="0">
                <a:solidFill>
                  <a:srgbClr val="00B0F0"/>
                </a:solidFill>
                <a:cs typeface="Arial" pitchFamily="34" charset="0"/>
              </a:rPr>
              <a:t>NB</a:t>
            </a:r>
            <a:r>
              <a:rPr lang="it-IT" sz="2800" dirty="0">
                <a:cs typeface="Arial" pitchFamily="34" charset="0"/>
              </a:rPr>
              <a:t>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AE4D9C65-26FA-4EF6-A347-B74AE9A0E226}" type="slidenum">
              <a:rPr lang="en-US"/>
              <a:pPr/>
              <a:t>25</a:t>
            </a:fld>
            <a:endParaRPr lang="en-US"/>
          </a:p>
        </p:txBody>
      </p:sp>
      <p:sp>
        <p:nvSpPr>
          <p:cNvPr id="233474" name="Rectangle 2"/>
          <p:cNvSpPr>
            <a:spLocks noGrp="1" noChangeArrowheads="1"/>
          </p:cNvSpPr>
          <p:nvPr>
            <p:ph type="title"/>
          </p:nvPr>
        </p:nvSpPr>
        <p:spPr/>
        <p:txBody>
          <a:bodyPr/>
          <a:lstStyle/>
          <a:p>
            <a:r>
              <a:rPr lang="it-IT" sz="2800"/>
              <a:t>Moto in 2 (3) dimensioni</a:t>
            </a:r>
          </a:p>
        </p:txBody>
      </p:sp>
      <p:grpSp>
        <p:nvGrpSpPr>
          <p:cNvPr id="233481" name="Group 9"/>
          <p:cNvGrpSpPr>
            <a:grpSpLocks/>
          </p:cNvGrpSpPr>
          <p:nvPr/>
        </p:nvGrpSpPr>
        <p:grpSpPr bwMode="auto">
          <a:xfrm>
            <a:off x="468313" y="1412875"/>
            <a:ext cx="8207375" cy="4608513"/>
            <a:chOff x="709" y="1842"/>
            <a:chExt cx="3073" cy="1536"/>
          </a:xfrm>
        </p:grpSpPr>
        <p:pic>
          <p:nvPicPr>
            <p:cNvPr id="233476" name="Picture 4" descr="mapdirect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 y="1842"/>
              <a:ext cx="1536" cy="1536"/>
            </a:xfrm>
            <a:prstGeom prst="rect">
              <a:avLst/>
            </a:prstGeom>
            <a:noFill/>
            <a:extLst>
              <a:ext uri="{909E8E84-426E-40DD-AFC4-6F175D3DCCD1}">
                <a14:hiddenFill xmlns:a14="http://schemas.microsoft.com/office/drawing/2010/main">
                  <a:solidFill>
                    <a:srgbClr val="FFFFFF"/>
                  </a:solidFill>
                </a14:hiddenFill>
              </a:ext>
            </a:extLst>
          </p:spPr>
        </p:pic>
        <p:pic>
          <p:nvPicPr>
            <p:cNvPr id="233478" name="Picture 6" descr="mapdirect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 y="1842"/>
              <a:ext cx="1536" cy="1536"/>
            </a:xfrm>
            <a:prstGeom prst="rect">
              <a:avLst/>
            </a:prstGeom>
            <a:noFill/>
            <a:extLst>
              <a:ext uri="{909E8E84-426E-40DD-AFC4-6F175D3DCCD1}">
                <a14:hiddenFill xmlns:a14="http://schemas.microsoft.com/office/drawing/2010/main">
                  <a:solidFill>
                    <a:srgbClr val="FFFFFF"/>
                  </a:solidFill>
                </a14:hiddenFill>
              </a:ext>
            </a:extLst>
          </p:spPr>
        </p:pic>
      </p:grpSp>
      <p:sp>
        <p:nvSpPr>
          <p:cNvPr id="233482" name="Line 10"/>
          <p:cNvSpPr>
            <a:spLocks noChangeShapeType="1"/>
          </p:cNvSpPr>
          <p:nvPr/>
        </p:nvSpPr>
        <p:spPr bwMode="auto">
          <a:xfrm flipH="1" flipV="1">
            <a:off x="3492562" y="1628799"/>
            <a:ext cx="2520826" cy="15885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228184" y="2455605"/>
            <a:ext cx="2245166" cy="646331"/>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dirty="0" smtClean="0"/>
              <a:t>Aula 1</a:t>
            </a:r>
            <a:endParaRPr lang="it-IT" sz="1800" b="1" dirty="0"/>
          </a:p>
          <a:p>
            <a:pPr algn="ctr"/>
            <a:r>
              <a:rPr lang="it-IT" sz="1800" b="1" dirty="0" smtClean="0"/>
              <a:t>Via S. Donato 19/2 </a:t>
            </a:r>
            <a:endParaRPr lang="it-IT" sz="1800" b="1" dirty="0"/>
          </a:p>
        </p:txBody>
      </p:sp>
      <p:sp>
        <p:nvSpPr>
          <p:cNvPr id="233485" name="Line 13"/>
          <p:cNvSpPr>
            <a:spLocks noChangeShapeType="1"/>
          </p:cNvSpPr>
          <p:nvPr/>
        </p:nvSpPr>
        <p:spPr bwMode="auto">
          <a:xfrm flipH="1">
            <a:off x="3492562" y="3212976"/>
            <a:ext cx="2520826" cy="136765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2014</a:t>
            </a:r>
            <a:endParaRPr lang="en-US"/>
          </a:p>
        </p:txBody>
      </p:sp>
      <p:sp>
        <p:nvSpPr>
          <p:cNvPr id="78" name="Slide Number Placeholder 5"/>
          <p:cNvSpPr>
            <a:spLocks noGrp="1"/>
          </p:cNvSpPr>
          <p:nvPr>
            <p:ph type="sldNum" sz="quarter" idx="12"/>
          </p:nvPr>
        </p:nvSpPr>
        <p:spPr/>
        <p:txBody>
          <a:bodyPr/>
          <a:lstStyle/>
          <a:p>
            <a:fld id="{22342E4D-28EF-4FF4-98DF-9ACC3E352A07}" type="slidenum">
              <a:rPr lang="en-US"/>
              <a:pPr/>
              <a:t>26</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469"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470"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64" y="1794"/>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58"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2014</a:t>
            </a:r>
            <a:endParaRPr lang="en-US"/>
          </a:p>
        </p:txBody>
      </p:sp>
      <p:sp>
        <p:nvSpPr>
          <p:cNvPr id="14" name="Slide Number Placeholder 5"/>
          <p:cNvSpPr>
            <a:spLocks noGrp="1"/>
          </p:cNvSpPr>
          <p:nvPr>
            <p:ph type="sldNum" sz="quarter" idx="12"/>
          </p:nvPr>
        </p:nvSpPr>
        <p:spPr/>
        <p:txBody>
          <a:bodyPr/>
          <a:lstStyle/>
          <a:p>
            <a:fld id="{9C21A68C-23BE-4742-882F-441C5DA5A28F}" type="slidenum">
              <a:rPr lang="en-US"/>
              <a:pPr/>
              <a:t>27</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418"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419"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677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2014</a:t>
            </a:r>
            <a:endParaRPr lang="en-US"/>
          </a:p>
        </p:txBody>
      </p:sp>
      <p:sp>
        <p:nvSpPr>
          <p:cNvPr id="55" name="Slide Number Placeholder 5"/>
          <p:cNvSpPr>
            <a:spLocks noGrp="1"/>
          </p:cNvSpPr>
          <p:nvPr>
            <p:ph type="sldNum" sz="quarter" idx="12"/>
          </p:nvPr>
        </p:nvSpPr>
        <p:spPr/>
        <p:txBody>
          <a:bodyPr/>
          <a:lstStyle/>
          <a:p>
            <a:fld id="{5C4008C8-1EB5-4650-878E-5552D6639B78}" type="slidenum">
              <a:rPr lang="en-US"/>
              <a:pPr/>
              <a:t>28</a:t>
            </a:fld>
            <a:endParaRPr lang="en-US" dirty="0"/>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dirty="0"/>
              <a:t>v</a:t>
            </a:r>
            <a:r>
              <a:rPr lang="it-IT" sz="2400" baseline="-25000" dirty="0"/>
              <a:t>0</a:t>
            </a:r>
            <a:r>
              <a:rPr lang="it-IT" sz="2400" dirty="0"/>
              <a:t> = 6 m/s;  h = 20 m;  g = 9.81 m/s</a:t>
            </a:r>
            <a:r>
              <a:rPr lang="it-IT" sz="2400" baseline="30000" dirty="0"/>
              <a:t>2</a:t>
            </a:r>
            <a:r>
              <a:rPr lang="it-IT" sz="2400" dirty="0"/>
              <a:t>   </a:t>
            </a:r>
            <a:r>
              <a:rPr lang="it-IT" sz="2400" dirty="0" err="1"/>
              <a:t>y</a:t>
            </a:r>
            <a:r>
              <a:rPr lang="it-IT" sz="2400" baseline="-25000" dirty="0" err="1"/>
              <a:t>caduta</a:t>
            </a:r>
            <a:r>
              <a:rPr lang="it-IT" sz="2400" dirty="0"/>
              <a:t> = 0 m;    </a:t>
            </a:r>
            <a:r>
              <a:rPr lang="it-IT" sz="2400" dirty="0" err="1">
                <a:solidFill>
                  <a:srgbClr val="FF3300"/>
                </a:solidFill>
              </a:rPr>
              <a:t>x</a:t>
            </a:r>
            <a:r>
              <a:rPr lang="it-IT" sz="2400" baseline="-25000" dirty="0" err="1">
                <a:solidFill>
                  <a:srgbClr val="FF3300"/>
                </a:solidFill>
              </a:rPr>
              <a:t>caduta</a:t>
            </a:r>
            <a:r>
              <a:rPr lang="it-IT" sz="2400" dirty="0">
                <a:solidFill>
                  <a:srgbClr val="FF3300"/>
                </a:solidFill>
              </a:rPr>
              <a:t> = ?</a:t>
            </a:r>
            <a:r>
              <a:rPr lang="it-IT" sz="2400" dirty="0"/>
              <a:t>                    x = v</a:t>
            </a:r>
            <a:r>
              <a:rPr lang="it-IT" sz="2400" baseline="-25000" dirty="0"/>
              <a:t>0</a:t>
            </a:r>
            <a:r>
              <a:rPr lang="it-IT" sz="2400" dirty="0"/>
              <a:t>t;     y = h</a:t>
            </a:r>
            <a:r>
              <a:rPr lang="it-IT" sz="2400" baseline="-25000" dirty="0"/>
              <a:t>0</a:t>
            </a:r>
            <a:r>
              <a:rPr lang="it-IT" sz="2400" dirty="0"/>
              <a:t> – ½ gt</a:t>
            </a:r>
            <a:r>
              <a:rPr lang="it-IT" sz="2400" baseline="30000" dirty="0"/>
              <a:t>2</a:t>
            </a:r>
            <a:r>
              <a:rPr lang="it-IT" sz="2400" dirty="0"/>
              <a:t>                    </a:t>
            </a:r>
            <a:r>
              <a:rPr lang="it-IT" sz="2400" dirty="0">
                <a:cs typeface="Arial" pitchFamily="34" charset="0"/>
              </a:rPr>
              <a:t>→ </a:t>
            </a:r>
            <a:r>
              <a:rPr lang="it-IT" sz="2400" dirty="0" err="1"/>
              <a:t>t</a:t>
            </a:r>
            <a:r>
              <a:rPr lang="it-IT" sz="2400" baseline="-25000" dirty="0" err="1"/>
              <a:t>c</a:t>
            </a:r>
            <a:r>
              <a:rPr lang="it-IT" sz="2400" dirty="0"/>
              <a:t> = </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a:t>
            </a:r>
            <a:r>
              <a:rPr lang="it-IT" sz="2400" dirty="0" smtClean="0"/>
              <a:t>= 2.02 s     </a:t>
            </a:r>
            <a:r>
              <a:rPr lang="it-IT" sz="2000" dirty="0">
                <a:solidFill>
                  <a:srgbClr val="008000"/>
                </a:solidFill>
              </a:rPr>
              <a:t>(</a:t>
            </a:r>
            <a:r>
              <a:rPr lang="it-IT" sz="2000" dirty="0" smtClean="0">
                <a:solidFill>
                  <a:srgbClr val="008000"/>
                </a:solidFill>
              </a:rPr>
              <a:t>lo </a:t>
            </a:r>
            <a:r>
              <a:rPr lang="it-IT" sz="2000" dirty="0">
                <a:solidFill>
                  <a:srgbClr val="008000"/>
                </a:solidFill>
              </a:rPr>
              <a:t>stesso che cadendo da fermo)</a:t>
            </a:r>
            <a:r>
              <a:rPr lang="it-IT" sz="2400" dirty="0"/>
              <a:t>                                          </a:t>
            </a:r>
            <a:r>
              <a:rPr lang="it-IT" sz="2400" dirty="0">
                <a:cs typeface="Arial" pitchFamily="34" charset="0"/>
              </a:rPr>
              <a:t>→</a:t>
            </a:r>
            <a:r>
              <a:rPr lang="it-IT" sz="2400" dirty="0"/>
              <a:t> x</a:t>
            </a:r>
            <a:r>
              <a:rPr lang="it-IT" sz="2400" baseline="-25000" dirty="0"/>
              <a:t>c</a:t>
            </a:r>
            <a:r>
              <a:rPr lang="it-IT" sz="2400" dirty="0"/>
              <a:t> = v</a:t>
            </a:r>
            <a:r>
              <a:rPr lang="it-IT" sz="2400" baseline="-25000" dirty="0"/>
              <a:t>0</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 6</a:t>
            </a:r>
            <a:r>
              <a:rPr lang="en-US" sz="2400" dirty="0">
                <a:cs typeface="Arial" pitchFamily="34" charset="0"/>
              </a:rPr>
              <a:t>·2.02 = 12.1 m</a:t>
            </a:r>
          </a:p>
          <a:p>
            <a:r>
              <a:rPr lang="en-US" sz="2200" dirty="0" err="1">
                <a:cs typeface="Arial" pitchFamily="34" charset="0"/>
              </a:rPr>
              <a:t>barca</a:t>
            </a:r>
            <a:r>
              <a:rPr lang="en-US" sz="2200" dirty="0">
                <a:cs typeface="Arial" pitchFamily="34" charset="0"/>
              </a:rPr>
              <a:t> (</a:t>
            </a:r>
            <a:r>
              <a:rPr lang="en-US" sz="2200" dirty="0" err="1">
                <a:cs typeface="Arial" pitchFamily="34" charset="0"/>
              </a:rPr>
              <a:t>nuotatore</a:t>
            </a:r>
            <a:r>
              <a:rPr lang="en-US" sz="2200" dirty="0">
                <a:cs typeface="Arial" pitchFamily="34" charset="0"/>
              </a:rPr>
              <a:t>) </a:t>
            </a:r>
            <a:r>
              <a:rPr lang="en-US" sz="2200" dirty="0" err="1">
                <a:cs typeface="Arial" pitchFamily="34" charset="0"/>
              </a:rPr>
              <a:t>vs</a:t>
            </a:r>
            <a:r>
              <a:rPr lang="en-US" sz="2200" dirty="0">
                <a:cs typeface="Arial" pitchFamily="34" charset="0"/>
              </a:rPr>
              <a:t> </a:t>
            </a:r>
            <a:r>
              <a:rPr lang="en-US" sz="2200" dirty="0" err="1">
                <a:cs typeface="Arial" pitchFamily="34" charset="0"/>
              </a:rPr>
              <a:t>corrente</a:t>
            </a:r>
            <a:r>
              <a:rPr lang="en-US" sz="2200" dirty="0">
                <a:cs typeface="Arial" pitchFamily="34" charset="0"/>
              </a:rPr>
              <a:t>               </a:t>
            </a:r>
            <a:r>
              <a:rPr lang="en-US" sz="2200" dirty="0">
                <a:solidFill>
                  <a:srgbClr val="CC00FF"/>
                </a:solidFill>
                <a:cs typeface="Arial" pitchFamily="34" charset="0"/>
              </a:rPr>
              <a:t>o </a:t>
            </a:r>
            <a:r>
              <a:rPr lang="en-US" sz="2200" dirty="0" err="1">
                <a:solidFill>
                  <a:srgbClr val="CC00FF"/>
                </a:solidFill>
                <a:cs typeface="Arial" pitchFamily="34" charset="0"/>
              </a:rPr>
              <a:t>vespa</a:t>
            </a:r>
            <a:r>
              <a:rPr lang="en-US" sz="2200" dirty="0">
                <a:solidFill>
                  <a:srgbClr val="CC00FF"/>
                </a:solidFill>
                <a:cs typeface="Arial" pitchFamily="34" charset="0"/>
              </a:rPr>
              <a:t> (</a:t>
            </a:r>
            <a:r>
              <a:rPr lang="en-US" sz="2200" dirty="0" err="1">
                <a:solidFill>
                  <a:srgbClr val="CC00FF"/>
                </a:solidFill>
                <a:cs typeface="Arial" pitchFamily="34" charset="0"/>
              </a:rPr>
              <a:t>mosca</a:t>
            </a:r>
            <a:r>
              <a:rPr lang="en-US" sz="2200" dirty="0">
                <a:solidFill>
                  <a:srgbClr val="CC00FF"/>
                </a:solidFill>
                <a:cs typeface="Arial" pitchFamily="34" charset="0"/>
              </a:rPr>
              <a:t>) </a:t>
            </a:r>
            <a:r>
              <a:rPr lang="en-US" sz="2200" dirty="0" err="1">
                <a:solidFill>
                  <a:srgbClr val="CC00FF"/>
                </a:solidFill>
                <a:cs typeface="Arial" pitchFamily="34" charset="0"/>
              </a:rPr>
              <a:t>vs</a:t>
            </a:r>
            <a:r>
              <a:rPr lang="en-US" sz="2200" dirty="0">
                <a:solidFill>
                  <a:srgbClr val="CC00FF"/>
                </a:solidFill>
                <a:cs typeface="Arial" pitchFamily="34" charset="0"/>
              </a:rPr>
              <a:t> </a:t>
            </a:r>
            <a:r>
              <a:rPr lang="en-US" sz="2200" dirty="0" err="1">
                <a:solidFill>
                  <a:srgbClr val="CC00FF"/>
                </a:solidFill>
                <a:cs typeface="Arial" pitchFamily="34" charset="0"/>
              </a:rPr>
              <a:t>abitacolo</a:t>
            </a:r>
            <a:r>
              <a:rPr lang="en-US" sz="2400" dirty="0">
                <a:cs typeface="Arial" pitchFamily="34" charset="0"/>
              </a:rPr>
              <a:t>       </a:t>
            </a:r>
            <a:r>
              <a:rPr lang="en-US" sz="2200" dirty="0" err="1">
                <a:cs typeface="Arial" pitchFamily="34" charset="0"/>
              </a:rPr>
              <a:t>attraversam</a:t>
            </a:r>
            <a:r>
              <a:rPr lang="en-US" sz="2200" dirty="0">
                <a:cs typeface="Arial" pitchFamily="34" charset="0"/>
              </a:rPr>
              <a:t>.:</a:t>
            </a:r>
            <a:r>
              <a:rPr lang="en-US" sz="2400" dirty="0">
                <a:cs typeface="Arial" pitchFamily="34" charset="0"/>
              </a:rPr>
              <a:t>   t</a:t>
            </a:r>
            <a:r>
              <a:rPr lang="en-US" sz="2400" baseline="-25000" dirty="0">
                <a:cs typeface="Arial" pitchFamily="34" charset="0"/>
              </a:rPr>
              <a:t>a</a:t>
            </a:r>
            <a:r>
              <a:rPr lang="en-US" sz="2400" dirty="0">
                <a:cs typeface="Arial" pitchFamily="34" charset="0"/>
              </a:rPr>
              <a:t> = L/u</a:t>
            </a:r>
            <a:r>
              <a:rPr lang="en-US" sz="2400" baseline="-25000" dirty="0">
                <a:cs typeface="Arial" pitchFamily="34" charset="0"/>
              </a:rPr>
              <a:t>0</a:t>
            </a:r>
            <a:r>
              <a:rPr lang="en-US" sz="2400" dirty="0">
                <a:cs typeface="Arial" pitchFamily="34" charset="0"/>
              </a:rPr>
              <a:t> = D/w = </a:t>
            </a:r>
            <a:r>
              <a:rPr lang="en-US" sz="2400" dirty="0" err="1">
                <a:cs typeface="Arial" pitchFamily="34" charset="0"/>
              </a:rPr>
              <a:t>x</a:t>
            </a:r>
            <a:r>
              <a:rPr lang="en-US" sz="2400" baseline="-25000" dirty="0" err="1">
                <a:cs typeface="Arial" pitchFamily="34" charset="0"/>
              </a:rPr>
              <a:t>a</a:t>
            </a:r>
            <a:r>
              <a:rPr lang="en-US" sz="2400" dirty="0">
                <a:cs typeface="Arial" pitchFamily="34" charset="0"/>
              </a:rPr>
              <a:t>/v</a:t>
            </a:r>
            <a:r>
              <a:rPr lang="en-US" sz="2400" baseline="-25000" dirty="0">
                <a:cs typeface="Arial" pitchFamily="34" charset="0"/>
              </a:rPr>
              <a:t>0</a:t>
            </a:r>
            <a:r>
              <a:rPr lang="en-US" sz="2400" dirty="0">
                <a:cs typeface="Arial" pitchFamily="34" charset="0"/>
              </a:rPr>
              <a:t> </a:t>
            </a:r>
            <a:r>
              <a:rPr lang="en-US" sz="2000" dirty="0">
                <a:solidFill>
                  <a:srgbClr val="008000"/>
                </a:solidFill>
                <a:cs typeface="Arial" pitchFamily="34" charset="0"/>
              </a:rPr>
              <a:t>(lo </a:t>
            </a:r>
            <a:r>
              <a:rPr lang="en-US" sz="2000" dirty="0" err="1">
                <a:solidFill>
                  <a:srgbClr val="008000"/>
                </a:solidFill>
                <a:cs typeface="Arial" pitchFamily="34" charset="0"/>
              </a:rPr>
              <a:t>stesso</a:t>
            </a:r>
            <a:r>
              <a:rPr lang="en-US" sz="2000" dirty="0">
                <a:solidFill>
                  <a:srgbClr val="008000"/>
                </a:solidFill>
                <a:cs typeface="Arial" pitchFamily="34" charset="0"/>
              </a:rPr>
              <a:t> </a:t>
            </a:r>
            <a:r>
              <a:rPr lang="en-US" sz="2000" dirty="0" err="1">
                <a:solidFill>
                  <a:srgbClr val="008000"/>
                </a:solidFill>
                <a:cs typeface="Arial" pitchFamily="34" charset="0"/>
              </a:rPr>
              <a:t>che</a:t>
            </a:r>
            <a:r>
              <a:rPr lang="en-US" sz="2000" dirty="0">
                <a:solidFill>
                  <a:srgbClr val="008000"/>
                </a:solidFill>
                <a:cs typeface="Arial" pitchFamily="34" charset="0"/>
              </a:rPr>
              <a:t> </a:t>
            </a:r>
            <a:r>
              <a:rPr lang="en-US" sz="2000" dirty="0" err="1">
                <a:solidFill>
                  <a:srgbClr val="008000"/>
                </a:solidFill>
                <a:cs typeface="Arial" pitchFamily="34" charset="0"/>
              </a:rPr>
              <a:t>senza</a:t>
            </a:r>
            <a:r>
              <a:rPr lang="en-US" sz="2000" dirty="0">
                <a:solidFill>
                  <a:srgbClr val="008000"/>
                </a:solidFill>
                <a:cs typeface="Arial" pitchFamily="34" charset="0"/>
              </a:rPr>
              <a:t> </a:t>
            </a:r>
            <a:r>
              <a:rPr lang="en-US" sz="2000" dirty="0" err="1">
                <a:solidFill>
                  <a:srgbClr val="008000"/>
                </a:solidFill>
                <a:cs typeface="Arial" pitchFamily="34" charset="0"/>
              </a:rPr>
              <a:t>corrente</a:t>
            </a:r>
            <a:r>
              <a:rPr lang="en-US" sz="2000" dirty="0">
                <a:solidFill>
                  <a:srgbClr val="008000"/>
                </a:solidFill>
                <a:cs typeface="Arial" pitchFamily="34" charset="0"/>
              </a:rPr>
              <a:t> (v</a:t>
            </a:r>
            <a:r>
              <a:rPr lang="en-US" sz="2000" baseline="-25000" dirty="0">
                <a:solidFill>
                  <a:srgbClr val="008000"/>
                </a:solidFill>
                <a:cs typeface="Arial" pitchFamily="34" charset="0"/>
              </a:rPr>
              <a:t>0 </a:t>
            </a:r>
            <a:r>
              <a:rPr lang="en-US" sz="2000" dirty="0">
                <a:solidFill>
                  <a:srgbClr val="008000"/>
                </a:solidFill>
                <a:cs typeface="Arial" pitchFamily="34" charset="0"/>
              </a:rPr>
              <a:t>= 0))             </a:t>
            </a:r>
            <a:r>
              <a:rPr lang="en-US" sz="2400" dirty="0">
                <a:cs typeface="Arial" pitchFamily="34" charset="0"/>
              </a:rPr>
              <a:t>w = √v</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 u</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a:t>
            </a:r>
            <a:r>
              <a:rPr lang="en-US" sz="2000" dirty="0">
                <a:solidFill>
                  <a:srgbClr val="CC3300"/>
                </a:solidFill>
                <a:cs typeface="Arial" pitchFamily="34" charset="0"/>
              </a:rPr>
              <a:t>(</a:t>
            </a:r>
            <a:r>
              <a:rPr lang="en-US" sz="2000" dirty="0" err="1">
                <a:solidFill>
                  <a:srgbClr val="CC3300"/>
                </a:solidFill>
                <a:cs typeface="Arial" pitchFamily="34" charset="0"/>
              </a:rPr>
              <a:t>velocità</a:t>
            </a:r>
            <a:r>
              <a:rPr lang="en-US" sz="2000" dirty="0">
                <a:solidFill>
                  <a:srgbClr val="CC3300"/>
                </a:solidFill>
                <a:cs typeface="Arial" pitchFamily="34" charset="0"/>
              </a:rPr>
              <a:t> vista </a:t>
            </a:r>
            <a:r>
              <a:rPr lang="en-US" sz="2000" dirty="0" err="1">
                <a:solidFill>
                  <a:srgbClr val="CC3300"/>
                </a:solidFill>
                <a:cs typeface="Arial" pitchFamily="34" charset="0"/>
              </a:rPr>
              <a:t>dalla</a:t>
            </a:r>
            <a:r>
              <a:rPr lang="en-US" sz="2000" dirty="0">
                <a:solidFill>
                  <a:srgbClr val="CC3300"/>
                </a:solidFill>
                <a:cs typeface="Arial" pitchFamily="34" charset="0"/>
              </a:rPr>
              <a:t> </a:t>
            </a:r>
            <a:r>
              <a:rPr lang="en-US" sz="2000" dirty="0" err="1">
                <a:solidFill>
                  <a:srgbClr val="CC3300"/>
                </a:solidFill>
                <a:cs typeface="Arial" pitchFamily="34" charset="0"/>
              </a:rPr>
              <a:t>riva</a:t>
            </a:r>
            <a:r>
              <a:rPr lang="en-US" sz="2000" dirty="0">
                <a:solidFill>
                  <a:srgbClr val="CC3300"/>
                </a:solidFill>
                <a:cs typeface="Arial" pitchFamily="34" charset="0"/>
              </a:rPr>
              <a:t> (o </a:t>
            </a:r>
            <a:r>
              <a:rPr lang="en-US" sz="2000" dirty="0" err="1">
                <a:solidFill>
                  <a:srgbClr val="CC3300"/>
                </a:solidFill>
                <a:cs typeface="Arial" pitchFamily="34" charset="0"/>
              </a:rPr>
              <a:t>ciglio</a:t>
            </a:r>
            <a:r>
              <a:rPr lang="en-US" sz="2000" dirty="0">
                <a:solidFill>
                  <a:srgbClr val="CC3300"/>
                </a:solidFill>
                <a:cs typeface="Arial" pitchFamily="34" charset="0"/>
              </a:rPr>
              <a:t> </a:t>
            </a:r>
            <a:r>
              <a:rPr lang="en-US" sz="2000" dirty="0" err="1">
                <a:solidFill>
                  <a:srgbClr val="CC3300"/>
                </a:solidFill>
                <a:cs typeface="Arial" pitchFamily="34" charset="0"/>
              </a:rPr>
              <a:t>della</a:t>
            </a:r>
            <a:r>
              <a:rPr lang="en-US" sz="2000" dirty="0">
                <a:solidFill>
                  <a:srgbClr val="CC3300"/>
                </a:solidFill>
                <a:cs typeface="Arial" pitchFamily="34" charset="0"/>
              </a:rPr>
              <a:t> </a:t>
            </a:r>
            <a:r>
              <a:rPr lang="en-US" sz="2000" dirty="0" err="1">
                <a:solidFill>
                  <a:srgbClr val="CC3300"/>
                </a:solidFill>
                <a:cs typeface="Arial" pitchFamily="34" charset="0"/>
              </a:rPr>
              <a:t>strada</a:t>
            </a:r>
            <a:r>
              <a:rPr lang="en-US" sz="2000" dirty="0">
                <a:solidFill>
                  <a:srgbClr val="CC3300"/>
                </a:solidFill>
                <a:cs typeface="Arial" pitchFamily="34" charset="0"/>
              </a:rPr>
              <a:t>))                                      </a:t>
            </a:r>
            <a:r>
              <a:rPr lang="en-US" sz="2200" dirty="0" err="1">
                <a:cs typeface="Arial" pitchFamily="34" charset="0"/>
              </a:rPr>
              <a:t>x</a:t>
            </a:r>
            <a:r>
              <a:rPr lang="en-US" sz="2200" baseline="-25000" dirty="0" err="1">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t</a:t>
            </a:r>
            <a:r>
              <a:rPr lang="en-US" sz="2200" baseline="-25000" dirty="0">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L/u</a:t>
            </a:r>
            <a:r>
              <a:rPr lang="en-US" sz="2200" baseline="-25000" dirty="0">
                <a:cs typeface="Arial" pitchFamily="34" charset="0"/>
              </a:rPr>
              <a:t>0</a:t>
            </a:r>
            <a:r>
              <a:rPr lang="en-US" sz="2200" dirty="0">
                <a:cs typeface="Arial" pitchFamily="34" charset="0"/>
              </a:rPr>
              <a:t>;      </a:t>
            </a:r>
            <a:r>
              <a:rPr lang="en-US" sz="2200" dirty="0" err="1">
                <a:cs typeface="Arial" pitchFamily="34" charset="0"/>
              </a:rPr>
              <a:t>y</a:t>
            </a:r>
            <a:r>
              <a:rPr lang="en-US" sz="2200" baseline="-25000" dirty="0" err="1">
                <a:cs typeface="Arial" pitchFamily="34" charset="0"/>
              </a:rPr>
              <a:t>a</a:t>
            </a:r>
            <a:r>
              <a:rPr lang="en-US" sz="2200" dirty="0">
                <a:cs typeface="Arial" pitchFamily="34" charset="0"/>
              </a:rPr>
              <a:t> = 0                </a:t>
            </a:r>
            <a:r>
              <a:rPr lang="en-US" sz="2200" dirty="0" smtClean="0">
                <a:cs typeface="Arial" pitchFamily="34" charset="0"/>
              </a:rPr>
              <a:t>   </a:t>
            </a:r>
            <a:r>
              <a:rPr lang="el-GR" sz="2200" dirty="0">
                <a:cs typeface="Arial" pitchFamily="34" charset="0"/>
              </a:rPr>
              <a:t>α</a:t>
            </a:r>
            <a:r>
              <a:rPr lang="it-IT" sz="2200" dirty="0">
                <a:cs typeface="Arial" pitchFamily="34" charset="0"/>
              </a:rPr>
              <a:t> = </a:t>
            </a:r>
            <a:r>
              <a:rPr lang="it-IT" sz="2200" dirty="0" err="1">
                <a:cs typeface="Arial" pitchFamily="34" charset="0"/>
              </a:rPr>
              <a:t>arctg</a:t>
            </a:r>
            <a:r>
              <a:rPr lang="it-IT" sz="2200" dirty="0">
                <a:cs typeface="Arial" pitchFamily="34" charset="0"/>
              </a:rPr>
              <a:t>(u</a:t>
            </a:r>
            <a:r>
              <a:rPr lang="it-IT" sz="2200" baseline="-25000" dirty="0">
                <a:cs typeface="Arial" pitchFamily="34" charset="0"/>
              </a:rPr>
              <a:t>0</a:t>
            </a:r>
            <a:r>
              <a:rPr lang="it-IT" sz="2200" dirty="0">
                <a:cs typeface="Arial" pitchFamily="34" charset="0"/>
              </a:rPr>
              <a:t>/v</a:t>
            </a:r>
            <a:r>
              <a:rPr lang="it-IT" sz="2200" baseline="-25000" dirty="0">
                <a:cs typeface="Arial" pitchFamily="34" charset="0"/>
              </a:rPr>
              <a:t>0</a:t>
            </a:r>
            <a:r>
              <a:rPr lang="it-IT" sz="2200" dirty="0">
                <a:cs typeface="Arial" pitchFamily="34" charset="0"/>
              </a:rPr>
              <a:t>)</a:t>
            </a:r>
            <a:endParaRPr lang="el-GR" sz="2200" dirty="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2014</a:t>
            </a:r>
            <a:endParaRPr lang="en-US" dirty="0"/>
          </a:p>
        </p:txBody>
      </p:sp>
      <p:sp>
        <p:nvSpPr>
          <p:cNvPr id="26" name="Slide Number Placeholder 5"/>
          <p:cNvSpPr>
            <a:spLocks noGrp="1"/>
          </p:cNvSpPr>
          <p:nvPr>
            <p:ph type="sldNum" sz="quarter" idx="12"/>
          </p:nvPr>
        </p:nvSpPr>
        <p:spPr/>
        <p:txBody>
          <a:bodyPr/>
          <a:lstStyle/>
          <a:p>
            <a:fld id="{FA5B24D7-F1AE-473E-8490-BAE1E613AA68}" type="slidenum">
              <a:rPr lang="en-US"/>
              <a:pPr/>
              <a:t>29</a:t>
            </a:fld>
            <a:endParaRPr lang="en-US" dirty="0"/>
          </a:p>
        </p:txBody>
      </p:sp>
      <p:sp>
        <p:nvSpPr>
          <p:cNvPr id="357378" name="Rectangle 2"/>
          <p:cNvSpPr>
            <a:spLocks noGrp="1" noChangeArrowheads="1"/>
          </p:cNvSpPr>
          <p:nvPr>
            <p:ph type="title"/>
          </p:nvPr>
        </p:nvSpPr>
        <p:spPr/>
        <p:txBody>
          <a:bodyPr/>
          <a:lstStyle/>
          <a:p>
            <a:r>
              <a:rPr lang="it-IT" sz="2800" dirty="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dirty="0"/>
              <a:t>un altro es. di moto </a:t>
            </a:r>
            <a:r>
              <a:rPr lang="it-IT" sz="2600" dirty="0" smtClean="0"/>
              <a:t>piano </a:t>
            </a:r>
            <a:r>
              <a:rPr lang="it-IT" sz="2600" dirty="0" smtClean="0">
                <a:solidFill>
                  <a:srgbClr val="C00000"/>
                </a:solidFill>
              </a:rPr>
              <a:t>(l’opposto del m. rettilineo)</a:t>
            </a:r>
            <a:endParaRPr lang="it-IT" sz="2600" dirty="0">
              <a:solidFill>
                <a:srgbClr val="C00000"/>
              </a:solidFill>
            </a:endParaRPr>
          </a:p>
          <a:p>
            <a:r>
              <a:rPr lang="it-IT" sz="2600" u="sng" dirty="0"/>
              <a:t>moto circolare:</a:t>
            </a:r>
            <a:r>
              <a:rPr lang="it-IT" sz="2600" dirty="0"/>
              <a:t>                          r = |</a:t>
            </a:r>
            <a:r>
              <a:rPr lang="it-IT" sz="2600" b="1" dirty="0"/>
              <a:t>r</a:t>
            </a:r>
            <a:r>
              <a:rPr lang="it-IT" sz="2600" dirty="0"/>
              <a:t>| = </a:t>
            </a:r>
            <a:r>
              <a:rPr lang="it-IT" sz="2600" dirty="0" err="1" smtClean="0"/>
              <a:t>cost</a:t>
            </a:r>
            <a:r>
              <a:rPr lang="it-IT" sz="2600" dirty="0" smtClean="0"/>
              <a:t>      r</a:t>
            </a:r>
            <a:r>
              <a:rPr lang="it-IT" sz="2600" baseline="-25000" dirty="0" smtClean="0"/>
              <a:t>1 </a:t>
            </a:r>
            <a:r>
              <a:rPr lang="it-IT" sz="2600" dirty="0" smtClean="0">
                <a:latin typeface="Arial"/>
                <a:cs typeface="Arial"/>
              </a:rPr>
              <a:t>≠ r</a:t>
            </a:r>
            <a:r>
              <a:rPr lang="it-IT" sz="2600" baseline="-25000" dirty="0" smtClean="0">
                <a:latin typeface="Arial"/>
                <a:cs typeface="Arial"/>
              </a:rPr>
              <a:t>2</a:t>
            </a:r>
            <a:endParaRPr lang="it-IT" sz="2600" baseline="-25000" dirty="0"/>
          </a:p>
          <a:p>
            <a:r>
              <a:rPr lang="it-IT" sz="2600" u="sng" dirty="0"/>
              <a:t>uniforme/periodico:</a:t>
            </a:r>
            <a:r>
              <a:rPr lang="it-IT" sz="2600" dirty="0"/>
              <a:t>    solo se   v = |</a:t>
            </a:r>
            <a:r>
              <a:rPr lang="it-IT" sz="2600" b="1" dirty="0"/>
              <a:t>v</a:t>
            </a:r>
            <a:r>
              <a:rPr lang="it-IT" sz="2600" dirty="0"/>
              <a:t>| = </a:t>
            </a:r>
            <a:r>
              <a:rPr lang="it-IT" sz="2600" dirty="0" err="1" smtClean="0"/>
              <a:t>cost</a:t>
            </a:r>
            <a:r>
              <a:rPr lang="it-IT" sz="2600" dirty="0"/>
              <a:t> </a:t>
            </a:r>
            <a:r>
              <a:rPr lang="it-IT" sz="2600" dirty="0" smtClean="0"/>
              <a:t>   v</a:t>
            </a:r>
            <a:r>
              <a:rPr lang="it-IT" sz="2600" baseline="-25000" dirty="0" smtClean="0"/>
              <a:t>1 </a:t>
            </a:r>
            <a:r>
              <a:rPr lang="it-IT" sz="2600" dirty="0">
                <a:cs typeface="Arial"/>
              </a:rPr>
              <a:t>≠ </a:t>
            </a:r>
            <a:r>
              <a:rPr lang="it-IT" sz="2600" dirty="0" smtClean="0">
                <a:cs typeface="Arial"/>
              </a:rPr>
              <a:t>v</a:t>
            </a:r>
            <a:r>
              <a:rPr lang="it-IT" sz="2600" baseline="-25000" dirty="0" smtClean="0">
                <a:cs typeface="Arial"/>
              </a:rPr>
              <a:t>2</a:t>
            </a:r>
            <a:endParaRPr lang="it-IT" sz="2600" dirty="0"/>
          </a:p>
          <a:p>
            <a:endParaRPr lang="it-IT" sz="2800" dirty="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FF"/>
                  </a:solidFill>
                </a:rPr>
                <a:t>r</a:t>
              </a:r>
              <a:r>
                <a:rPr lang="it-IT" baseline="-25000" dirty="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405618" y="3549058"/>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CC00FF"/>
                  </a:solidFill>
                  <a:cs typeface="Arial" pitchFamily="34" charset="0"/>
                </a:rPr>
                <a:t>Δ</a:t>
              </a:r>
              <a:r>
                <a:rPr lang="it-IT" dirty="0">
                  <a:solidFill>
                    <a:srgbClr val="CC00FF"/>
                  </a:solidFill>
                </a:rPr>
                <a:t>r</a:t>
              </a:r>
              <a:endParaRPr lang="el-GR" baseline="-25000" dirty="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220823" y="3590925"/>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1</a:t>
            </a:r>
          </a:p>
        </p:txBody>
      </p:sp>
      <p:sp>
        <p:nvSpPr>
          <p:cNvPr id="357396" name="Text Box 20"/>
          <p:cNvSpPr txBox="1">
            <a:spLocks noChangeArrowheads="1"/>
          </p:cNvSpPr>
          <p:nvPr/>
        </p:nvSpPr>
        <p:spPr bwMode="auto">
          <a:xfrm>
            <a:off x="2204581" y="274478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Il </a:t>
            </a:r>
            <a:r>
              <a:rPr lang="it-IT" sz="2200" u="sng" dirty="0"/>
              <a:t>periodo T</a:t>
            </a:r>
            <a:r>
              <a:rPr lang="it-IT" sz="2200" dirty="0"/>
              <a:t> è il tempo impiegato a fare un giro completo (r, v = </a:t>
            </a:r>
            <a:r>
              <a:rPr lang="it-IT" sz="2200" dirty="0" err="1"/>
              <a:t>cost</a:t>
            </a:r>
            <a:r>
              <a:rPr lang="it-IT" sz="2200" dirty="0"/>
              <a:t>)</a:t>
            </a:r>
          </a:p>
          <a:p>
            <a:pPr>
              <a:spcBef>
                <a:spcPct val="20000"/>
              </a:spcBef>
              <a:spcAft>
                <a:spcPct val="20000"/>
              </a:spcAft>
            </a:pPr>
            <a:r>
              <a:rPr lang="it-IT" sz="2200" dirty="0"/>
              <a:t>T = 2</a:t>
            </a:r>
            <a:r>
              <a:rPr lang="el-GR" sz="2200" dirty="0">
                <a:cs typeface="Arial" pitchFamily="34" charset="0"/>
              </a:rPr>
              <a:t>π</a:t>
            </a:r>
            <a:r>
              <a:rPr lang="it-IT" sz="2200" dirty="0">
                <a:cs typeface="Arial" pitchFamily="34" charset="0"/>
              </a:rPr>
              <a:t>r/v</a:t>
            </a:r>
            <a:r>
              <a:rPr lang="it-IT" sz="2200" dirty="0"/>
              <a:t> = 1/</a:t>
            </a:r>
            <a:r>
              <a:rPr lang="it-IT" sz="2200" dirty="0">
                <a:sym typeface="Symbol" pitchFamily="18" charset="2"/>
              </a:rPr>
              <a:t></a:t>
            </a:r>
          </a:p>
          <a:p>
            <a:r>
              <a:rPr lang="it-IT" sz="2200" dirty="0">
                <a:sym typeface="Symbol" pitchFamily="18" charset="2"/>
              </a:rPr>
              <a:t>(frequenza = periodo</a:t>
            </a:r>
            <a:r>
              <a:rPr lang="it-IT" sz="2200" baseline="30000" dirty="0">
                <a:sym typeface="Symbol" pitchFamily="18" charset="2"/>
              </a:rPr>
              <a:t>-1</a:t>
            </a:r>
            <a:r>
              <a:rPr lang="it-IT" sz="2200" dirty="0">
                <a:sym typeface="Symbol" pitchFamily="18" charset="2"/>
              </a:rPr>
              <a:t>)</a:t>
            </a:r>
          </a:p>
          <a:p>
            <a:r>
              <a:rPr lang="it-IT" sz="2200" dirty="0">
                <a:sym typeface="Symbol" pitchFamily="18" charset="2"/>
              </a:rPr>
              <a:t>La </a:t>
            </a:r>
            <a:r>
              <a:rPr lang="it-IT" sz="2200" u="sng" dirty="0">
                <a:sym typeface="Symbol" pitchFamily="18" charset="2"/>
              </a:rPr>
              <a:t>velocità angolare </a:t>
            </a:r>
            <a:r>
              <a:rPr lang="el-GR" sz="2200" u="sng" dirty="0">
                <a:cs typeface="Arial" pitchFamily="34" charset="0"/>
                <a:sym typeface="Symbol" pitchFamily="18" charset="2"/>
              </a:rPr>
              <a:t>ω</a:t>
            </a:r>
            <a:r>
              <a:rPr lang="it-IT" sz="2200" dirty="0">
                <a:cs typeface="Arial" pitchFamily="34" charset="0"/>
                <a:sym typeface="Symbol" pitchFamily="18" charset="2"/>
              </a:rPr>
              <a:t> </a:t>
            </a:r>
            <a:r>
              <a:rPr lang="it-IT" sz="2200" dirty="0">
                <a:sym typeface="Symbol" pitchFamily="18" charset="2"/>
              </a:rPr>
              <a:t>è l’angolo per </a:t>
            </a:r>
          </a:p>
          <a:p>
            <a:r>
              <a:rPr lang="it-IT" sz="2200" dirty="0">
                <a:sym typeface="Symbol" pitchFamily="18" charset="2"/>
              </a:rPr>
              <a:t>unità di tempo</a:t>
            </a:r>
          </a:p>
          <a:p>
            <a:pPr>
              <a:spcBef>
                <a:spcPct val="20000"/>
              </a:spcBef>
              <a:spcAft>
                <a:spcPct val="20000"/>
              </a:spcAft>
            </a:pPr>
            <a:r>
              <a:rPr lang="el-GR" sz="2200" dirty="0">
                <a:cs typeface="Arial" pitchFamily="34" charset="0"/>
                <a:sym typeface="Symbol" pitchFamily="18" charset="2"/>
              </a:rPr>
              <a:t>ω</a:t>
            </a:r>
            <a:r>
              <a:rPr lang="it-IT" sz="2200" dirty="0">
                <a:cs typeface="Arial" pitchFamily="34" charset="0"/>
                <a:sym typeface="Symbol" pitchFamily="18" charset="2"/>
              </a:rPr>
              <a:t> = 2</a:t>
            </a:r>
            <a:r>
              <a:rPr lang="el-GR" sz="2200" dirty="0">
                <a:cs typeface="Arial" pitchFamily="34" charset="0"/>
                <a:sym typeface="Symbol" pitchFamily="18" charset="2"/>
              </a:rPr>
              <a:t>π</a:t>
            </a:r>
            <a:r>
              <a:rPr lang="it-IT" sz="2200" dirty="0">
                <a:cs typeface="Arial" pitchFamily="34" charset="0"/>
                <a:sym typeface="Symbol" pitchFamily="18" charset="2"/>
              </a:rPr>
              <a:t>/T = 2</a:t>
            </a:r>
            <a:r>
              <a:rPr lang="el-GR" sz="2200" dirty="0">
                <a:cs typeface="Arial" pitchFamily="34" charset="0"/>
                <a:sym typeface="Symbol" pitchFamily="18" charset="2"/>
              </a:rPr>
              <a:t>π</a:t>
            </a:r>
            <a:r>
              <a:rPr lang="it-IT" sz="2200" dirty="0">
                <a:cs typeface="Arial" pitchFamily="34" charset="0"/>
                <a:sym typeface="Symbol" pitchFamily="18" charset="2"/>
              </a:rPr>
              <a:t>               ( </a:t>
            </a:r>
            <a:r>
              <a:rPr lang="el-GR" sz="2200" dirty="0" smtClean="0">
                <a:cs typeface="Arial" pitchFamily="34" charset="0"/>
                <a:sym typeface="Symbol" pitchFamily="18" charset="2"/>
              </a:rPr>
              <a:t>ω</a:t>
            </a:r>
            <a:r>
              <a:rPr lang="it-IT" sz="2200" dirty="0" smtClean="0">
                <a:cs typeface="Arial" pitchFamily="34" charset="0"/>
                <a:sym typeface="Symbol" pitchFamily="18" charset="2"/>
              </a:rPr>
              <a:t> = v/r </a:t>
            </a:r>
            <a:r>
              <a:rPr lang="it-IT" sz="2200" dirty="0">
                <a:cs typeface="Arial" pitchFamily="34" charset="0"/>
                <a:sym typeface="Symbol" pitchFamily="18" charset="2"/>
              </a:rPr>
              <a:t>)</a:t>
            </a:r>
            <a:endParaRPr lang="el-GR" sz="2200" dirty="0">
              <a:cs typeface="Arial" pitchFamily="34" charset="0"/>
              <a:sym typeface="Symbol" pitchFamily="18" charset="2"/>
            </a:endParaRPr>
          </a:p>
          <a:p>
            <a:r>
              <a:rPr lang="it-IT" sz="2200" dirty="0">
                <a:solidFill>
                  <a:srgbClr val="CC3300"/>
                </a:solidFill>
                <a:sym typeface="Symbol" pitchFamily="18" charset="2"/>
              </a:rPr>
              <a:t>NB </a:t>
            </a:r>
            <a:r>
              <a:rPr lang="el-GR" sz="2200" dirty="0">
                <a:solidFill>
                  <a:srgbClr val="CC3300"/>
                </a:solidFill>
                <a:cs typeface="Arial" pitchFamily="34" charset="0"/>
                <a:sym typeface="Symbol" pitchFamily="18" charset="2"/>
              </a:rPr>
              <a:t>ω</a:t>
            </a:r>
            <a:r>
              <a:rPr lang="it-IT" sz="2200" dirty="0">
                <a:solidFill>
                  <a:srgbClr val="CC3300"/>
                </a:solidFill>
                <a:cs typeface="Arial" pitchFamily="34" charset="0"/>
                <a:sym typeface="Symbol" pitchFamily="18" charset="2"/>
              </a:rPr>
              <a:t> si misura in </a:t>
            </a:r>
            <a:r>
              <a:rPr lang="it-IT" sz="2200" dirty="0" err="1">
                <a:solidFill>
                  <a:srgbClr val="CC3300"/>
                </a:solidFill>
                <a:cs typeface="Arial" pitchFamily="34" charset="0"/>
                <a:sym typeface="Symbol" pitchFamily="18" charset="2"/>
              </a:rPr>
              <a:t>rad</a:t>
            </a:r>
            <a:r>
              <a:rPr lang="it-IT" sz="2200" dirty="0">
                <a:solidFill>
                  <a:srgbClr val="CC3300"/>
                </a:solidFill>
                <a:cs typeface="Arial" pitchFamily="34" charset="0"/>
                <a:sym typeface="Symbol" pitchFamily="18" charset="2"/>
              </a:rPr>
              <a:t>/s</a:t>
            </a:r>
          </a:p>
          <a:p>
            <a:r>
              <a:rPr lang="it-IT" sz="2200" dirty="0">
                <a:solidFill>
                  <a:srgbClr val="CC3300"/>
                </a:solidFill>
                <a:cs typeface="Arial" pitchFamily="34" charset="0"/>
                <a:sym typeface="Symbol" pitchFamily="18" charset="2"/>
              </a:rPr>
              <a:t>       </a:t>
            </a:r>
            <a:r>
              <a:rPr lang="el-GR" sz="2200" dirty="0">
                <a:solidFill>
                  <a:srgbClr val="CC3300"/>
                </a:solidFill>
                <a:cs typeface="Arial" pitchFamily="34" charset="0"/>
                <a:sym typeface="Symbol" pitchFamily="18" charset="2"/>
              </a:rPr>
              <a:t></a:t>
            </a:r>
            <a:r>
              <a:rPr lang="it-IT" sz="2200" dirty="0">
                <a:solidFill>
                  <a:srgbClr val="CC3300"/>
                </a:solidFill>
                <a:cs typeface="Arial" pitchFamily="34" charset="0"/>
                <a:sym typeface="Symbol" pitchFamily="18" charset="2"/>
              </a:rPr>
              <a:t> si misura in s</a:t>
            </a:r>
            <a:r>
              <a:rPr lang="it-IT" sz="2200" baseline="30000" dirty="0">
                <a:solidFill>
                  <a:srgbClr val="CC3300"/>
                </a:solidFill>
                <a:cs typeface="Arial" pitchFamily="34" charset="0"/>
                <a:sym typeface="Symbol" pitchFamily="18" charset="2"/>
              </a:rPr>
              <a:t>-1</a:t>
            </a:r>
            <a:r>
              <a:rPr lang="it-IT" sz="2200" dirty="0">
                <a:solidFill>
                  <a:srgbClr val="CC3300"/>
                </a:solidFill>
                <a:cs typeface="Arial" pitchFamily="34" charset="0"/>
                <a:sym typeface="Symbol" pitchFamily="18" charset="2"/>
              </a:rPr>
              <a:t> o hertz (Hz)</a:t>
            </a:r>
            <a:endParaRPr lang="el-GR" sz="2200" dirty="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 name="TextBox 1"/>
          <p:cNvSpPr txBox="1"/>
          <p:nvPr/>
        </p:nvSpPr>
        <p:spPr>
          <a:xfrm>
            <a:off x="127585" y="6021288"/>
            <a:ext cx="3129383" cy="707886"/>
          </a:xfrm>
          <a:prstGeom prst="rect">
            <a:avLst/>
          </a:prstGeom>
          <a:noFill/>
        </p:spPr>
        <p:txBody>
          <a:bodyPr wrap="none" rtlCol="0">
            <a:spAutoFit/>
          </a:bodyPr>
          <a:lstStyle/>
          <a:p>
            <a:pPr algn="ctr"/>
            <a:r>
              <a:rPr lang="en-US" dirty="0" err="1" smtClean="0">
                <a:solidFill>
                  <a:srgbClr val="0070C0"/>
                </a:solidFill>
              </a:rPr>
              <a:t>gli</a:t>
            </a:r>
            <a:r>
              <a:rPr lang="en-US" dirty="0" smtClean="0">
                <a:solidFill>
                  <a:srgbClr val="0070C0"/>
                </a:solidFill>
              </a:rPr>
              <a:t> </a:t>
            </a:r>
            <a:r>
              <a:rPr lang="en-US" dirty="0" err="1" smtClean="0">
                <a:solidFill>
                  <a:srgbClr val="0070C0"/>
                </a:solidFill>
              </a:rPr>
              <a:t>inglesi</a:t>
            </a:r>
            <a:r>
              <a:rPr lang="en-US" dirty="0" smtClean="0">
                <a:solidFill>
                  <a:srgbClr val="0070C0"/>
                </a:solidFill>
              </a:rPr>
              <a:t> </a:t>
            </a:r>
            <a:r>
              <a:rPr lang="en-US" dirty="0" err="1" smtClean="0">
                <a:solidFill>
                  <a:srgbClr val="0070C0"/>
                </a:solidFill>
              </a:rPr>
              <a:t>differenziano</a:t>
            </a:r>
            <a:endParaRPr lang="en-US" dirty="0" smtClean="0">
              <a:solidFill>
                <a:srgbClr val="0070C0"/>
              </a:solidFill>
            </a:endParaRPr>
          </a:p>
          <a:p>
            <a:pPr algn="ctr"/>
            <a:r>
              <a:rPr lang="en-US" dirty="0" err="1" smtClean="0">
                <a:solidFill>
                  <a:srgbClr val="0070C0"/>
                </a:solidFill>
              </a:rPr>
              <a:t>fra</a:t>
            </a:r>
            <a:r>
              <a:rPr lang="en-US" dirty="0" smtClean="0">
                <a:solidFill>
                  <a:srgbClr val="0070C0"/>
                </a:solidFill>
              </a:rPr>
              <a:t> speed (v) e velocity (v)</a:t>
            </a:r>
            <a:endParaRPr lang="en-GB" dirty="0">
              <a:solidFill>
                <a:srgbClr val="0070C0"/>
              </a:solidFill>
            </a:endParaRPr>
          </a:p>
        </p:txBody>
      </p:sp>
      <p:cxnSp>
        <p:nvCxnSpPr>
          <p:cNvPr id="4" name="Straight Arrow Connector 3"/>
          <p:cNvCxnSpPr/>
          <p:nvPr/>
        </p:nvCxnSpPr>
        <p:spPr>
          <a:xfrm>
            <a:off x="7740352" y="1772816"/>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16416" y="1770080"/>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2340"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74867"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880000" y="3068960"/>
            <a:ext cx="323295" cy="7934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3180000" flipH="1" flipV="1">
            <a:off x="1706375" y="2556000"/>
            <a:ext cx="323295" cy="936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2"/>
          <p:cNvSpPr txBox="1">
            <a:spLocks noChangeArrowheads="1"/>
          </p:cNvSpPr>
          <p:nvPr/>
        </p:nvSpPr>
        <p:spPr bwMode="auto">
          <a:xfrm>
            <a:off x="3060700" y="3014662"/>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B050"/>
                </a:solidFill>
              </a:rPr>
              <a:t>v</a:t>
            </a:r>
            <a:r>
              <a:rPr lang="it-IT" baseline="-25000" dirty="0" smtClean="0">
                <a:solidFill>
                  <a:srgbClr val="00B050"/>
                </a:solidFill>
              </a:rPr>
              <a:t>1</a:t>
            </a:r>
            <a:endParaRPr lang="it-IT" baseline="-25000" dirty="0">
              <a:solidFill>
                <a:srgbClr val="00B050"/>
              </a:solidFill>
            </a:endParaRPr>
          </a:p>
        </p:txBody>
      </p:sp>
      <p:cxnSp>
        <p:nvCxnSpPr>
          <p:cNvPr id="36" name="Straight Arrow Connector 35"/>
          <p:cNvCxnSpPr/>
          <p:nvPr/>
        </p:nvCxnSpPr>
        <p:spPr>
          <a:xfrm>
            <a:off x="3150088" y="3074521"/>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2"/>
          <p:cNvSpPr txBox="1">
            <a:spLocks noChangeArrowheads="1"/>
          </p:cNvSpPr>
          <p:nvPr/>
        </p:nvSpPr>
        <p:spPr bwMode="auto">
          <a:xfrm>
            <a:off x="870173" y="2744788"/>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00B050"/>
                </a:solidFill>
              </a:rPr>
              <a:t>v</a:t>
            </a:r>
            <a:r>
              <a:rPr lang="it-IT" baseline="-25000" dirty="0" smtClean="0">
                <a:solidFill>
                  <a:srgbClr val="00B050"/>
                </a:solidFill>
              </a:rPr>
              <a:t>2</a:t>
            </a:r>
            <a:endParaRPr lang="it-IT" baseline="-25000" dirty="0">
              <a:solidFill>
                <a:srgbClr val="00B050"/>
              </a:solidFill>
            </a:endParaRPr>
          </a:p>
        </p:txBody>
      </p:sp>
      <p:cxnSp>
        <p:nvCxnSpPr>
          <p:cNvPr id="38" name="Straight Arrow Connector 37"/>
          <p:cNvCxnSpPr/>
          <p:nvPr/>
        </p:nvCxnSpPr>
        <p:spPr>
          <a:xfrm>
            <a:off x="965903" y="2786349"/>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6875" y="6375231"/>
            <a:ext cx="216024"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1A6D264F-EF04-4782-975B-77A3E3E8D85A}"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dirty="0"/>
              <a:t>tempo, t, trascorso a partire da un’origine dei           tempi (arbitraria, comoda), +vo o –vo, futuro o  passato – noi andiamo solo verso il futuro</a:t>
            </a:r>
          </a:p>
          <a:p>
            <a:pPr>
              <a:buFontTx/>
              <a:buNone/>
            </a:pPr>
            <a:r>
              <a:rPr lang="it-IT" dirty="0"/>
              <a:t>        </a:t>
            </a:r>
            <a:r>
              <a:rPr lang="it-IT" dirty="0">
                <a:solidFill>
                  <a:srgbClr val="FF3300"/>
                </a:solidFill>
              </a:rPr>
              <a:t>-                                                   +</a:t>
            </a:r>
          </a:p>
          <a:p>
            <a:pPr>
              <a:buFontTx/>
              <a:buNone/>
            </a:pPr>
            <a:endParaRPr lang="it-IT" dirty="0">
              <a:solidFill>
                <a:srgbClr val="FF3300"/>
              </a:solidFill>
            </a:endParaRPr>
          </a:p>
          <a:p>
            <a:pPr>
              <a:buFontTx/>
              <a:buNone/>
            </a:pPr>
            <a:endParaRPr lang="it-IT" dirty="0"/>
          </a:p>
          <a:p>
            <a:r>
              <a:rPr lang="it-IT" sz="2600" dirty="0"/>
              <a:t>intervallo di tempo, </a:t>
            </a:r>
            <a:r>
              <a:rPr lang="el-GR" sz="2600" dirty="0">
                <a:cs typeface="Arial" pitchFamily="34" charset="0"/>
              </a:rPr>
              <a:t>Δ</a:t>
            </a:r>
            <a:r>
              <a:rPr lang="it-IT" sz="2600" dirty="0">
                <a:cs typeface="Arial" pitchFamily="34" charset="0"/>
              </a:rPr>
              <a:t>t = t</a:t>
            </a:r>
            <a:r>
              <a:rPr lang="it-IT" sz="2600" baseline="-25000" dirty="0">
                <a:cs typeface="Arial" pitchFamily="34" charset="0"/>
              </a:rPr>
              <a:t>2</a:t>
            </a:r>
            <a:r>
              <a:rPr lang="it-IT" sz="2600" dirty="0">
                <a:cs typeface="Arial" pitchFamily="34" charset="0"/>
              </a:rPr>
              <a:t>-t</a:t>
            </a:r>
            <a:r>
              <a:rPr lang="it-IT" sz="2600" baseline="-25000" dirty="0">
                <a:cs typeface="Arial" pitchFamily="34" charset="0"/>
              </a:rPr>
              <a:t>1</a:t>
            </a:r>
            <a:r>
              <a:rPr lang="it-IT" sz="2600" dirty="0">
                <a:cs typeface="Arial" pitchFamily="34" charset="0"/>
              </a:rPr>
              <a:t>, fra due eventi, del tutto svincolato dall’origine dei tempi (matematicamente è quasi lo stesso se si pone t</a:t>
            </a:r>
            <a:r>
              <a:rPr lang="it-IT" sz="2600" baseline="-25000" dirty="0">
                <a:cs typeface="Arial" pitchFamily="34" charset="0"/>
              </a:rPr>
              <a:t>1</a:t>
            </a:r>
            <a:r>
              <a:rPr lang="it-IT" sz="2600" dirty="0">
                <a:cs typeface="Arial" pitchFamily="34" charset="0"/>
              </a:rPr>
              <a:t> = 0 e t</a:t>
            </a:r>
            <a:r>
              <a:rPr lang="it-IT" sz="2600" baseline="-25000" dirty="0">
                <a:cs typeface="Arial" pitchFamily="34" charset="0"/>
              </a:rPr>
              <a:t>2</a:t>
            </a:r>
            <a:r>
              <a:rPr lang="it-IT" sz="2600" dirty="0">
                <a:cs typeface="Arial" pitchFamily="34" charset="0"/>
              </a:rPr>
              <a:t> = t)</a:t>
            </a:r>
            <a:r>
              <a:rPr lang="it-IT" dirty="0">
                <a:cs typeface="Arial" pitchFamily="34" charset="0"/>
              </a:rPr>
              <a:t>  </a:t>
            </a:r>
            <a:endParaRPr lang="el-GR" dirty="0">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467544" y="3429000"/>
            <a:ext cx="85276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200" dirty="0">
                <a:solidFill>
                  <a:schemeClr val="accent2"/>
                </a:solidFill>
              </a:rPr>
              <a:t>(non esiste il tempo </a:t>
            </a:r>
            <a:r>
              <a:rPr lang="it-IT" sz="2200" dirty="0" smtClean="0">
                <a:solidFill>
                  <a:schemeClr val="accent2"/>
                </a:solidFill>
              </a:rPr>
              <a:t>«assoluto»; </a:t>
            </a:r>
            <a:r>
              <a:rPr lang="it-IT" sz="2200" dirty="0">
                <a:solidFill>
                  <a:schemeClr val="accent2"/>
                </a:solidFill>
              </a:rPr>
              <a:t>il big bang, la nascita dell’universo,</a:t>
            </a:r>
          </a:p>
          <a:p>
            <a:r>
              <a:rPr lang="it-IT" sz="2200" dirty="0">
                <a:solidFill>
                  <a:schemeClr val="accent2"/>
                </a:solidFill>
              </a:rPr>
              <a:t> ha avuto luogo </a:t>
            </a:r>
            <a:r>
              <a:rPr lang="it-IT" sz="2200" dirty="0">
                <a:solidFill>
                  <a:schemeClr val="accent2"/>
                </a:solidFill>
                <a:cs typeface="Arial" pitchFamily="34" charset="0"/>
              </a:rPr>
              <a:t>≈ 13.7 x 10</a:t>
            </a:r>
            <a:r>
              <a:rPr lang="it-IT" sz="2200" baseline="30000" dirty="0">
                <a:solidFill>
                  <a:schemeClr val="accent2"/>
                </a:solidFill>
                <a:cs typeface="Arial" pitchFamily="34" charset="0"/>
              </a:rPr>
              <a:t>9</a:t>
            </a:r>
            <a:r>
              <a:rPr lang="it-IT" sz="2200" dirty="0">
                <a:solidFill>
                  <a:schemeClr val="accent2"/>
                </a:solidFill>
                <a:cs typeface="Arial" pitchFamily="34" charset="0"/>
              </a:rPr>
              <a:t> anni </a:t>
            </a:r>
            <a:r>
              <a:rPr lang="it-IT" sz="2200" dirty="0" err="1">
                <a:solidFill>
                  <a:schemeClr val="accent2"/>
                </a:solidFill>
                <a:cs typeface="Arial" pitchFamily="34" charset="0"/>
              </a:rPr>
              <a:t>fà</a:t>
            </a:r>
            <a:r>
              <a:rPr lang="it-IT" sz="2200" dirty="0">
                <a:solidFill>
                  <a:schemeClr val="accent2"/>
                </a:solidFill>
                <a:cs typeface="Arial" pitchFamily="34" charset="0"/>
              </a:rPr>
              <a:t>, Edwin </a:t>
            </a:r>
            <a:r>
              <a:rPr lang="it-IT" sz="2200" dirty="0" err="1">
                <a:solidFill>
                  <a:schemeClr val="accent2"/>
                </a:solidFill>
                <a:cs typeface="Arial" pitchFamily="34" charset="0"/>
              </a:rPr>
              <a:t>Hubble</a:t>
            </a:r>
            <a:r>
              <a:rPr lang="it-IT" sz="2200" dirty="0">
                <a:solidFill>
                  <a:schemeClr val="accent2"/>
                </a:solidFill>
                <a:cs typeface="Arial" pitchFamily="34" charset="0"/>
              </a:rPr>
              <a:t>, 1929)</a:t>
            </a:r>
            <a:r>
              <a:rPr lang="it-IT" sz="2200" dirty="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2014</a:t>
            </a:r>
            <a:endParaRPr lang="en-US"/>
          </a:p>
        </p:txBody>
      </p:sp>
      <p:sp>
        <p:nvSpPr>
          <p:cNvPr id="27" name="Slide Number Placeholder 5"/>
          <p:cNvSpPr>
            <a:spLocks noGrp="1"/>
          </p:cNvSpPr>
          <p:nvPr>
            <p:ph type="sldNum" sz="quarter" idx="12"/>
          </p:nvPr>
        </p:nvSpPr>
        <p:spPr/>
        <p:txBody>
          <a:bodyPr/>
          <a:lstStyle/>
          <a:p>
            <a:fld id="{13F7F1C5-5F4E-40E6-B5D0-BF4DDCEEF742}" type="slidenum">
              <a:rPr lang="en-US"/>
              <a:pPr/>
              <a:t>30</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[dalla </a:t>
            </a:r>
            <a:r>
              <a:rPr lang="it-IT" sz="2200" dirty="0" err="1"/>
              <a:t>def</a:t>
            </a:r>
            <a:r>
              <a:rPr lang="it-IT" sz="2200" dirty="0"/>
              <a:t>. di T: v = 2</a:t>
            </a:r>
            <a:r>
              <a:rPr lang="el-GR" sz="2200" dirty="0">
                <a:cs typeface="Arial" pitchFamily="34" charset="0"/>
              </a:rPr>
              <a:t>π</a:t>
            </a:r>
            <a:r>
              <a:rPr lang="it-IT" sz="2200" dirty="0">
                <a:cs typeface="Arial" pitchFamily="34" charset="0"/>
              </a:rPr>
              <a:t>r/T = (2</a:t>
            </a:r>
            <a:r>
              <a:rPr lang="el-GR" sz="2200" dirty="0">
                <a:cs typeface="Arial" pitchFamily="34" charset="0"/>
              </a:rPr>
              <a:t>π</a:t>
            </a:r>
            <a:r>
              <a:rPr lang="it-IT" sz="2200" dirty="0">
                <a:cs typeface="Arial" pitchFamily="34" charset="0"/>
              </a:rPr>
              <a:t>/T)r ]</a:t>
            </a:r>
            <a:endParaRPr lang="el-GR" sz="2200" dirty="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extLst>
              <p:ext uri="{D42A27DB-BD31-4B8C-83A1-F6EECF244321}">
                <p14:modId xmlns:p14="http://schemas.microsoft.com/office/powerpoint/2010/main" val="3637556377"/>
              </p:ext>
            </p:extLst>
          </p:nvPr>
        </p:nvGraphicFramePr>
        <p:xfrm>
          <a:off x="4356100" y="1412875"/>
          <a:ext cx="2630034" cy="490538"/>
        </p:xfrm>
        <a:graphic>
          <a:graphicData uri="http://schemas.openxmlformats.org/presentationml/2006/ole">
            <mc:AlternateContent xmlns:mc="http://schemas.openxmlformats.org/markup-compatibility/2006">
              <mc:Choice xmlns:v="urn:schemas-microsoft-com:vml" Requires="v">
                <p:oleObj spid="_x0000_s247031"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630034" cy="490538"/>
                      </a:xfrm>
                      <a:prstGeom prst="rect">
                        <a:avLst/>
                      </a:prstGeom>
                      <a:solidFill>
                        <a:schemeClr val="bg1"/>
                      </a:solidFill>
                      <a:ln>
                        <a:noFill/>
                      </a:ln>
                      <a:effectLs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7032"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86134" y="1484313"/>
            <a:ext cx="1819729"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(in modulo)    </a:t>
            </a:r>
            <a:endParaRPr lang="it-IT" dirty="0"/>
          </a:p>
        </p:txBody>
      </p:sp>
      <p:graphicFrame>
        <p:nvGraphicFramePr>
          <p:cNvPr id="246839" name="Object 55"/>
          <p:cNvGraphicFramePr>
            <a:graphicFrameLocks noChangeAspect="1"/>
          </p:cNvGraphicFramePr>
          <p:nvPr>
            <p:extLst>
              <p:ext uri="{D42A27DB-BD31-4B8C-83A1-F6EECF244321}">
                <p14:modId xmlns:p14="http://schemas.microsoft.com/office/powerpoint/2010/main" val="65568485"/>
              </p:ext>
            </p:extLst>
          </p:nvPr>
        </p:nvGraphicFramePr>
        <p:xfrm>
          <a:off x="4541838" y="2851150"/>
          <a:ext cx="2644775" cy="1643062"/>
        </p:xfrm>
        <a:graphic>
          <a:graphicData uri="http://schemas.openxmlformats.org/presentationml/2006/ole">
            <mc:AlternateContent xmlns:mc="http://schemas.openxmlformats.org/markup-compatibility/2006">
              <mc:Choice xmlns:v="urn:schemas-microsoft-com:vml" Requires="v">
                <p:oleObj spid="_x0000_s247033"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1838" y="2851150"/>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2014</a:t>
            </a:r>
            <a:endParaRPr lang="en-US"/>
          </a:p>
        </p:txBody>
      </p:sp>
      <p:sp>
        <p:nvSpPr>
          <p:cNvPr id="14" name="Slide Number Placeholder 5"/>
          <p:cNvSpPr>
            <a:spLocks noGrp="1"/>
          </p:cNvSpPr>
          <p:nvPr>
            <p:ph type="sldNum" sz="quarter" idx="12"/>
          </p:nvPr>
        </p:nvSpPr>
        <p:spPr/>
        <p:txBody>
          <a:bodyPr/>
          <a:lstStyle/>
          <a:p>
            <a:fld id="{EEB9EF50-5536-4847-B851-F83C5267E40D}" type="slidenum">
              <a:rPr lang="en-US"/>
              <a:pPr/>
              <a:t>31</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2014</a:t>
            </a:r>
            <a:endParaRPr lang="en-US"/>
          </a:p>
        </p:txBody>
      </p:sp>
      <p:sp>
        <p:nvSpPr>
          <p:cNvPr id="23" name="Slide Number Placeholder 5"/>
          <p:cNvSpPr>
            <a:spLocks noGrp="1"/>
          </p:cNvSpPr>
          <p:nvPr>
            <p:ph type="sldNum" sz="quarter" idx="12"/>
          </p:nvPr>
        </p:nvSpPr>
        <p:spPr/>
        <p:txBody>
          <a:bodyPr/>
          <a:lstStyle/>
          <a:p>
            <a:fld id="{8C6EA53A-D6DF-4F5B-9819-487226395625}" type="slidenum">
              <a:rPr lang="en-US"/>
              <a:pPr/>
              <a:t>32</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9046" name="Equation" r:id="rId5" imgW="406080" imgH="393480" progId="Equation.3">
                  <p:embed/>
                </p:oleObj>
              </mc:Choice>
              <mc:Fallback>
                <p:oleObj name="Equation" r:id="rId5" imgW="406080" imgH="393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9047" name="Equation" r:id="rId7" imgW="507960" imgH="228600" progId="Equation.3">
                  <p:embed/>
                </p:oleObj>
              </mc:Choice>
              <mc:Fallback>
                <p:oleObj name="Equation" r:id="rId7" imgW="50796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                                             </a:t>
            </a:r>
          </a:p>
          <a:p>
            <a:endParaRPr lang="it-IT" sz="2200" dirty="0"/>
          </a:p>
          <a:p>
            <a:endParaRPr lang="it-IT" sz="2200" dirty="0"/>
          </a:p>
          <a:p>
            <a:endParaRPr lang="it-IT" sz="2200" dirty="0"/>
          </a:p>
          <a:p>
            <a:endParaRPr lang="it-IT" sz="2200" dirty="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9048" name="Equation" r:id="rId9" imgW="876240" imgH="660240" progId="Equation.3">
                  <p:embed/>
                </p:oleObj>
              </mc:Choice>
              <mc:Fallback>
                <p:oleObj name="Equation" r:id="rId9" imgW="876240" imgH="6602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54"/>
          <p:cNvSpPr txBox="1">
            <a:spLocks noChangeArrowheads="1"/>
          </p:cNvSpPr>
          <p:nvPr/>
        </p:nvSpPr>
        <p:spPr bwMode="auto">
          <a:xfrm>
            <a:off x="7071859" y="1804928"/>
            <a:ext cx="1819729"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(in modulo)    </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A55CAFAA-A71F-4603-829E-5FD0CB578285}" type="slidenum">
              <a:rPr lang="en-US"/>
              <a:pPr/>
              <a:t>33</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dirty="0"/>
              <a:t>nel piano abbiamo 2 eq. differenziali</a:t>
            </a:r>
          </a:p>
          <a:p>
            <a:pPr lvl="1"/>
            <a:r>
              <a:rPr lang="it-IT" sz="2400" dirty="0"/>
              <a:t>r(t) ha componenti x(t) e y(t); v(t) ha componenti v</a:t>
            </a:r>
            <a:r>
              <a:rPr lang="it-IT" sz="2400" baseline="-25000" dirty="0"/>
              <a:t>x</a:t>
            </a:r>
            <a:r>
              <a:rPr lang="it-IT" sz="2400" dirty="0"/>
              <a:t>(t) e v</a:t>
            </a:r>
            <a:r>
              <a:rPr lang="it-IT" sz="2400" baseline="-25000" dirty="0"/>
              <a:t>y</a:t>
            </a:r>
            <a:r>
              <a:rPr lang="it-IT" sz="2400" dirty="0"/>
              <a:t>(t); a(t) ha componenti a</a:t>
            </a:r>
            <a:r>
              <a:rPr lang="it-IT" sz="2400" baseline="-25000" dirty="0"/>
              <a:t>x</a:t>
            </a:r>
            <a:r>
              <a:rPr lang="it-IT" sz="2400" dirty="0"/>
              <a:t>(t) e a</a:t>
            </a:r>
            <a:r>
              <a:rPr lang="it-IT" sz="2400" baseline="-25000" dirty="0"/>
              <a:t>y</a:t>
            </a:r>
            <a:r>
              <a:rPr lang="it-IT" sz="2400" dirty="0"/>
              <a:t>(t)</a:t>
            </a:r>
          </a:p>
          <a:p>
            <a:pPr lvl="1"/>
            <a:endParaRPr lang="it-IT" sz="2400" dirty="0"/>
          </a:p>
          <a:p>
            <a:pPr lvl="1"/>
            <a:endParaRPr lang="it-IT" sz="2400" dirty="0"/>
          </a:p>
          <a:p>
            <a:pPr lvl="1"/>
            <a:endParaRPr lang="it-IT" sz="2400" dirty="0"/>
          </a:p>
          <a:p>
            <a:endParaRPr lang="it-IT" sz="2800" dirty="0"/>
          </a:p>
          <a:p>
            <a:r>
              <a:rPr lang="it-IT" sz="2800" dirty="0"/>
              <a:t>soluzione: </a:t>
            </a:r>
            <a:r>
              <a:rPr lang="it-IT" sz="2800" b="1" dirty="0" smtClean="0">
                <a:latin typeface="Arial"/>
                <a:cs typeface="Arial"/>
              </a:rPr>
              <a:t>V</a:t>
            </a:r>
            <a:r>
              <a:rPr lang="it-IT" sz="2800" dirty="0" smtClean="0"/>
              <a:t> </a:t>
            </a:r>
            <a:r>
              <a:rPr lang="it-IT" sz="2800" dirty="0"/>
              <a:t>funzione f(t) che derivata 2 volte dia –</a:t>
            </a:r>
            <a:r>
              <a:rPr lang="el-GR" sz="2800" dirty="0">
                <a:cs typeface="Arial" pitchFamily="34" charset="0"/>
              </a:rPr>
              <a:t>ω</a:t>
            </a:r>
            <a:r>
              <a:rPr lang="it-IT" sz="2800" baseline="30000" dirty="0">
                <a:cs typeface="Arial" pitchFamily="34" charset="0"/>
              </a:rPr>
              <a:t>2</a:t>
            </a:r>
            <a:r>
              <a:rPr lang="it-IT" sz="2800" dirty="0">
                <a:cs typeface="Arial" pitchFamily="34" charset="0"/>
              </a:rPr>
              <a:t>f </a:t>
            </a:r>
            <a:r>
              <a:rPr lang="it-IT" sz="2800" dirty="0"/>
              <a:t>  [</a:t>
            </a:r>
            <a:r>
              <a:rPr lang="it-IT" sz="2800" u="sng" dirty="0"/>
              <a:t>ad es.</a:t>
            </a:r>
            <a:r>
              <a:rPr lang="it-IT" sz="2800" dirty="0"/>
              <a:t> f(t) = x</a:t>
            </a:r>
            <a:r>
              <a:rPr lang="it-IT" sz="2800" baseline="-25000" dirty="0"/>
              <a:t>0</a:t>
            </a:r>
            <a:r>
              <a:rPr lang="it-IT" sz="2800" dirty="0"/>
              <a:t>cos(</a:t>
            </a:r>
            <a:r>
              <a:rPr lang="el-GR" sz="2800" dirty="0">
                <a:cs typeface="Arial" pitchFamily="34" charset="0"/>
              </a:rPr>
              <a:t>ω</a:t>
            </a:r>
            <a:r>
              <a:rPr lang="it-IT" sz="2800" dirty="0"/>
              <a:t>t), df/dt = –</a:t>
            </a:r>
            <a:r>
              <a:rPr lang="el-GR" sz="2800" dirty="0">
                <a:cs typeface="Arial" pitchFamily="34" charset="0"/>
              </a:rPr>
              <a:t>ω</a:t>
            </a:r>
            <a:r>
              <a:rPr lang="it-IT" sz="2800" dirty="0"/>
              <a:t>x</a:t>
            </a:r>
            <a:r>
              <a:rPr lang="it-IT" sz="2800" baseline="-25000" dirty="0"/>
              <a:t>0</a:t>
            </a:r>
            <a:r>
              <a:rPr lang="it-IT" sz="2800" dirty="0"/>
              <a:t>sin(</a:t>
            </a:r>
            <a:r>
              <a:rPr lang="el-GR" sz="2800" dirty="0">
                <a:cs typeface="Arial" pitchFamily="34" charset="0"/>
              </a:rPr>
              <a:t>ω</a:t>
            </a:r>
            <a:r>
              <a:rPr lang="it-IT" sz="2800" dirty="0"/>
              <a:t>t), d</a:t>
            </a:r>
            <a:r>
              <a:rPr lang="it-IT" sz="2800" baseline="30000" dirty="0"/>
              <a:t>2</a:t>
            </a:r>
            <a:r>
              <a:rPr lang="it-IT" sz="2800" dirty="0"/>
              <a:t>f/dt</a:t>
            </a:r>
            <a:r>
              <a:rPr lang="it-IT" sz="2800" baseline="30000" dirty="0"/>
              <a:t>2</a:t>
            </a:r>
            <a:r>
              <a:rPr lang="it-IT" sz="2800" dirty="0"/>
              <a:t> = d(df/dt)/dt = –</a:t>
            </a:r>
            <a:r>
              <a:rPr lang="el-GR" sz="2800" dirty="0">
                <a:cs typeface="Arial" pitchFamily="34" charset="0"/>
              </a:rPr>
              <a:t>ω</a:t>
            </a:r>
            <a:r>
              <a:rPr lang="it-IT" sz="2800" baseline="30000" dirty="0">
                <a:cs typeface="Arial" pitchFamily="34" charset="0"/>
              </a:rPr>
              <a:t>2</a:t>
            </a:r>
            <a:r>
              <a:rPr lang="it-IT" sz="2800" dirty="0"/>
              <a:t>x</a:t>
            </a:r>
            <a:r>
              <a:rPr lang="it-IT" sz="2800" baseline="-25000" dirty="0"/>
              <a:t>0</a:t>
            </a:r>
            <a:r>
              <a:rPr lang="it-IT" sz="2800" dirty="0"/>
              <a:t>cos(</a:t>
            </a:r>
            <a:r>
              <a:rPr lang="el-GR" sz="2800" dirty="0">
                <a:cs typeface="Arial" pitchFamily="34" charset="0"/>
              </a:rPr>
              <a:t>ω</a:t>
            </a:r>
            <a:r>
              <a:rPr lang="it-IT" sz="2800" dirty="0"/>
              <a:t>t) con x</a:t>
            </a:r>
            <a:r>
              <a:rPr lang="it-IT" sz="2800" baseline="-25000" dirty="0"/>
              <a:t>0</a:t>
            </a:r>
            <a:r>
              <a:rPr lang="it-IT" sz="2800" dirty="0"/>
              <a:t> = |</a:t>
            </a:r>
            <a:r>
              <a:rPr lang="it-IT" sz="2800" b="1" dirty="0"/>
              <a:t>r</a:t>
            </a:r>
            <a:r>
              <a:rPr lang="it-IT" sz="2800" dirty="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856" name="Equation" r:id="rId3" imgW="1358640" imgH="838080" progId="Equation.3">
                  <p:embed/>
                </p:oleObj>
              </mc:Choice>
              <mc:Fallback>
                <p:oleObj name="Equation" r:id="rId3" imgW="1358640" imgH="838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3" name="Straight Connector 2"/>
          <p:cNvCxnSpPr/>
          <p:nvPr/>
        </p:nvCxnSpPr>
        <p:spPr>
          <a:xfrm>
            <a:off x="2483768" y="4437112"/>
            <a:ext cx="216024" cy="0"/>
          </a:xfrm>
          <a:prstGeom prst="line">
            <a:avLst/>
          </a:prstGeom>
          <a:ln w="41275"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2014</a:t>
            </a:r>
            <a:endParaRPr lang="en-US"/>
          </a:p>
        </p:txBody>
      </p:sp>
      <p:sp>
        <p:nvSpPr>
          <p:cNvPr id="31" name="Slide Number Placeholder 6"/>
          <p:cNvSpPr>
            <a:spLocks noGrp="1"/>
          </p:cNvSpPr>
          <p:nvPr>
            <p:ph type="sldNum" sz="quarter" idx="12"/>
          </p:nvPr>
        </p:nvSpPr>
        <p:spPr/>
        <p:txBody>
          <a:bodyPr/>
          <a:lstStyle/>
          <a:p>
            <a:fld id="{FAA62D4A-96EB-41FF-BFDA-B62F46745A68}" type="slidenum">
              <a:rPr lang="en-US"/>
              <a:pPr/>
              <a:t>34</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1031"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1032"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2014</a:t>
            </a:r>
            <a:endParaRPr lang="en-US"/>
          </a:p>
        </p:txBody>
      </p:sp>
      <p:sp>
        <p:nvSpPr>
          <p:cNvPr id="30" name="Slide Number Placeholder 5"/>
          <p:cNvSpPr>
            <a:spLocks noGrp="1"/>
          </p:cNvSpPr>
          <p:nvPr>
            <p:ph type="sldNum" sz="quarter" idx="12"/>
          </p:nvPr>
        </p:nvSpPr>
        <p:spPr/>
        <p:txBody>
          <a:bodyPr/>
          <a:lstStyle/>
          <a:p>
            <a:fld id="{305BFEE0-B693-405B-A727-31C121975980}" type="slidenum">
              <a:rPr lang="en-US"/>
              <a:pPr/>
              <a:t>35</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4045"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4B482DB8-EF6D-425B-8C94-60262F4C91F8}" type="slidenum">
              <a:rPr lang="en-US"/>
              <a:pPr/>
              <a:t>36</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2014</a:t>
            </a:r>
            <a:endParaRPr lang="en-US"/>
          </a:p>
        </p:txBody>
      </p:sp>
      <p:sp>
        <p:nvSpPr>
          <p:cNvPr id="15" name="Slide Number Placeholder 5"/>
          <p:cNvSpPr>
            <a:spLocks noGrp="1"/>
          </p:cNvSpPr>
          <p:nvPr>
            <p:ph type="sldNum" sz="quarter" idx="12"/>
          </p:nvPr>
        </p:nvSpPr>
        <p:spPr/>
        <p:txBody>
          <a:bodyPr/>
          <a:lstStyle/>
          <a:p>
            <a:fld id="{A03A1D60-6A12-47DE-A260-17AEED66B498}" type="slidenum">
              <a:rPr lang="en-US"/>
              <a:pPr/>
              <a:t>37</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943"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944"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98B97673-E6A6-49EA-9ECD-095FDF9F5C6F}" type="slidenum">
              <a:rPr lang="en-US"/>
              <a:pPr/>
              <a:t>38</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a:p>
        </p:txBody>
      </p:sp>
      <p:sp>
        <p:nvSpPr>
          <p:cNvPr id="6" name="Slide Number Placeholder 5"/>
          <p:cNvSpPr>
            <a:spLocks noGrp="1"/>
          </p:cNvSpPr>
          <p:nvPr>
            <p:ph type="sldNum" sz="quarter" idx="12"/>
          </p:nvPr>
        </p:nvSpPr>
        <p:spPr/>
        <p:txBody>
          <a:bodyPr/>
          <a:lstStyle/>
          <a:p>
            <a:fld id="{BB0AC362-C11B-4998-A5A4-143786AEFAE2}" type="slidenum">
              <a:rPr lang="en-US"/>
              <a:pPr/>
              <a:t>39</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dirty="0"/>
              <a:t>occorre una definizione operativa di forza, ossia dare il metodo di misura</a:t>
            </a:r>
          </a:p>
          <a:p>
            <a:pPr>
              <a:lnSpc>
                <a:spcPct val="90000"/>
              </a:lnSpc>
            </a:pPr>
            <a:r>
              <a:rPr lang="it-IT" sz="2300" dirty="0">
                <a:solidFill>
                  <a:srgbClr val="CC3300"/>
                </a:solidFill>
              </a:rPr>
              <a:t>constatazione</a:t>
            </a:r>
            <a:r>
              <a:rPr lang="it-IT" sz="2300" dirty="0"/>
              <a:t>: tutti i gravi, se sono liberi di cadere, si sentono attratti dalla terra e cadono lungo la verticale verso il basso: sentono la forza peso o di gravità (effetto dinamico)</a:t>
            </a:r>
          </a:p>
          <a:p>
            <a:pPr>
              <a:lnSpc>
                <a:spcPct val="90000"/>
              </a:lnSpc>
            </a:pPr>
            <a:r>
              <a:rPr lang="it-IT" sz="2300" dirty="0">
                <a:solidFill>
                  <a:srgbClr val="CC3300"/>
                </a:solidFill>
              </a:rPr>
              <a:t>altra constatazione:</a:t>
            </a:r>
            <a:r>
              <a:rPr lang="it-IT" sz="2300" dirty="0"/>
              <a:t> se lo stesso grave è vincolato ad una molla elicoidale non cade ma la deforma, la allunga (effetto statico)</a:t>
            </a:r>
          </a:p>
          <a:p>
            <a:pPr>
              <a:lnSpc>
                <a:spcPct val="90000"/>
              </a:lnSpc>
            </a:pPr>
            <a:r>
              <a:rPr lang="it-IT" sz="2300" dirty="0"/>
              <a:t>in generale, </a:t>
            </a:r>
            <a:r>
              <a:rPr lang="it-IT" sz="2300" dirty="0">
                <a:sym typeface="Symbol" pitchFamily="18" charset="2"/>
              </a:rPr>
              <a:t> forza vincolata produce una qualche deformazione</a:t>
            </a:r>
          </a:p>
          <a:p>
            <a:pPr>
              <a:lnSpc>
                <a:spcPct val="90000"/>
              </a:lnSpc>
            </a:pPr>
            <a:r>
              <a:rPr lang="it-IT" sz="2300" dirty="0">
                <a:sym typeface="Symbol" pitchFamily="18" charset="2"/>
              </a:rPr>
              <a:t>la molla (il dinamometro) può essere usata per misurare le forze previa calibrazione ed entro il limite di elasticità (limite dato dalla validità della legge di </a:t>
            </a:r>
            <a:r>
              <a:rPr lang="it-IT" sz="2300" dirty="0" err="1">
                <a:sym typeface="Symbol" pitchFamily="18" charset="2"/>
              </a:rPr>
              <a:t>Hooke</a:t>
            </a:r>
            <a:r>
              <a:rPr lang="it-IT" sz="2300" dirty="0">
                <a:sym typeface="Symbol" pitchFamily="18" charset="2"/>
              </a:rPr>
              <a:t>): una volta calibrata, la molla può essere usata per  tipo di forze (</a:t>
            </a:r>
            <a:r>
              <a:rPr lang="it-IT" sz="2300" dirty="0" err="1">
                <a:sym typeface="Symbol" pitchFamily="18" charset="2"/>
              </a:rPr>
              <a:t>elett</a:t>
            </a:r>
            <a:r>
              <a:rPr lang="it-IT" sz="2300" dirty="0">
                <a:sym typeface="Symbol" pitchFamily="18" charset="2"/>
              </a:rPr>
              <a:t>., </a:t>
            </a:r>
            <a:r>
              <a:rPr lang="it-IT" sz="2300" dirty="0" err="1">
                <a:sym typeface="Symbol" pitchFamily="18" charset="2"/>
              </a:rPr>
              <a:t>magn</a:t>
            </a:r>
            <a:r>
              <a:rPr lang="it-IT" sz="2300" dirty="0">
                <a:sym typeface="Symbol" pitchFamily="18" charset="2"/>
              </a:rPr>
              <a:t>., etc.)</a:t>
            </a:r>
          </a:p>
          <a:p>
            <a:pPr>
              <a:lnSpc>
                <a:spcPct val="90000"/>
              </a:lnSpc>
            </a:pPr>
            <a:r>
              <a:rPr lang="it-IT" sz="2300" dirty="0">
                <a:sym typeface="Symbol" pitchFamily="18" charset="2"/>
              </a:rPr>
              <a:t>la direzione del vettore forza è quella dell’asse della molla ed il verso è quello in cui si produce l’allungamento</a:t>
            </a:r>
            <a:endParaRPr lang="it-IT"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a:p>
        </p:txBody>
      </p:sp>
      <p:sp>
        <p:nvSpPr>
          <p:cNvPr id="6" name="Slide Number Placeholder 5"/>
          <p:cNvSpPr>
            <a:spLocks noGrp="1"/>
          </p:cNvSpPr>
          <p:nvPr>
            <p:ph type="sldNum" sz="quarter" idx="12"/>
          </p:nvPr>
        </p:nvSpPr>
        <p:spPr/>
        <p:txBody>
          <a:bodyPr/>
          <a:lstStyle/>
          <a:p>
            <a:fld id="{0086142F-9F20-4B95-B9F8-C544C6E881A8}" type="slidenum">
              <a:rPr lang="en-US"/>
              <a:pPr/>
              <a:t>4</a:t>
            </a:fld>
            <a:endParaRPr lang="en-US"/>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smtClean="0"/>
              <a:t>stella rispetto ad una galassia, </a:t>
            </a:r>
            <a:r>
              <a:rPr lang="it-IT" sz="2400" dirty="0"/>
              <a:t>pianeti rispetto al sistema solare</a:t>
            </a:r>
          </a:p>
          <a:p>
            <a:pPr lvl="1">
              <a:lnSpc>
                <a:spcPct val="90000"/>
              </a:lnSpc>
            </a:pPr>
            <a:r>
              <a:rPr lang="it-IT" sz="2400" dirty="0"/>
              <a:t>sasso rispetto alla </a:t>
            </a:r>
            <a:r>
              <a:rPr lang="it-IT" sz="2400" dirty="0" smtClean="0"/>
              <a:t>terra/Aula_1_Via_S._Donato_19/2</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1F7F0A70-F2F1-413D-9FA7-D9946FDAC02D}" type="slidenum">
              <a:rPr lang="en-US"/>
              <a:pPr/>
              <a:t>40</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62C83AB4-1B5C-4DB3-A38F-4129469D3A79}" type="slidenum">
              <a:rPr lang="en-US"/>
              <a:pPr/>
              <a:t>41</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dirty="0"/>
              <a:t>avendo fissato una scala di forza, possiamo constatare che una forza produce un’accelerazione (effetto dinamico)</a:t>
            </a:r>
          </a:p>
          <a:p>
            <a:pPr>
              <a:lnSpc>
                <a:spcPct val="90000"/>
              </a:lnSpc>
            </a:pPr>
            <a:r>
              <a:rPr lang="it-IT" sz="2400" dirty="0"/>
              <a:t>in via di principio, posso applicare </a:t>
            </a:r>
            <a:r>
              <a:rPr lang="it-IT" sz="2400" b="1" dirty="0"/>
              <a:t>F</a:t>
            </a:r>
            <a:r>
              <a:rPr lang="it-IT" sz="2400" b="1" baseline="-25000" dirty="0"/>
              <a:t>1</a:t>
            </a:r>
            <a:r>
              <a:rPr lang="it-IT" sz="2400" b="1" dirty="0"/>
              <a:t>, F</a:t>
            </a:r>
            <a:r>
              <a:rPr lang="it-IT" sz="2400" b="1" baseline="-25000" dirty="0"/>
              <a:t>2</a:t>
            </a:r>
            <a:r>
              <a:rPr lang="it-IT" sz="2400" b="1" dirty="0"/>
              <a:t>, F</a:t>
            </a:r>
            <a:r>
              <a:rPr lang="it-IT" sz="2400" b="1" baseline="-25000" dirty="0"/>
              <a:t>3</a:t>
            </a:r>
            <a:r>
              <a:rPr lang="it-IT" sz="2400" dirty="0"/>
              <a:t> ... etc. note e registrare le accelerazioni </a:t>
            </a:r>
            <a:r>
              <a:rPr lang="it-IT" sz="2400" b="1" dirty="0"/>
              <a:t>a</a:t>
            </a:r>
            <a:r>
              <a:rPr lang="it-IT" sz="2400" b="1" baseline="-25000" dirty="0"/>
              <a:t>1</a:t>
            </a:r>
            <a:r>
              <a:rPr lang="it-IT" sz="2400" b="1" dirty="0"/>
              <a:t>, a</a:t>
            </a:r>
            <a:r>
              <a:rPr lang="it-IT" sz="2400" b="1" baseline="-25000" dirty="0"/>
              <a:t>2</a:t>
            </a:r>
            <a:r>
              <a:rPr lang="it-IT" sz="2400" b="1" dirty="0"/>
              <a:t>, a</a:t>
            </a:r>
            <a:r>
              <a:rPr lang="it-IT" sz="2400" b="1" baseline="-25000" dirty="0"/>
              <a:t>3</a:t>
            </a:r>
            <a:r>
              <a:rPr lang="it-IT" sz="2400" dirty="0"/>
              <a:t> ... etc. sul corpo o p.m.:      i rapporti F</a:t>
            </a:r>
            <a:r>
              <a:rPr lang="it-IT" sz="2400" baseline="-25000" dirty="0"/>
              <a:t>1</a:t>
            </a:r>
            <a:r>
              <a:rPr lang="it-IT" sz="2400" dirty="0"/>
              <a:t>/a</a:t>
            </a:r>
            <a:r>
              <a:rPr lang="it-IT" sz="2400" baseline="-25000" dirty="0"/>
              <a:t>1</a:t>
            </a:r>
            <a:r>
              <a:rPr lang="it-IT" sz="2400" dirty="0"/>
              <a:t> = F</a:t>
            </a:r>
            <a:r>
              <a:rPr lang="it-IT" sz="2400" baseline="-25000" dirty="0"/>
              <a:t>2</a:t>
            </a:r>
            <a:r>
              <a:rPr lang="it-IT" sz="2400" dirty="0"/>
              <a:t>/a</a:t>
            </a:r>
            <a:r>
              <a:rPr lang="it-IT" sz="2400" baseline="-25000" dirty="0"/>
              <a:t>2</a:t>
            </a:r>
            <a:r>
              <a:rPr lang="it-IT" sz="2400" dirty="0"/>
              <a:t> = F</a:t>
            </a:r>
            <a:r>
              <a:rPr lang="it-IT" sz="2400" baseline="-25000" dirty="0"/>
              <a:t>3</a:t>
            </a:r>
            <a:r>
              <a:rPr lang="it-IT" sz="2400" dirty="0"/>
              <a:t>/a</a:t>
            </a:r>
            <a:r>
              <a:rPr lang="it-IT" sz="2400" baseline="-25000" dirty="0"/>
              <a:t>3</a:t>
            </a:r>
            <a:r>
              <a:rPr lang="it-IT" sz="2400" dirty="0"/>
              <a:t> = ... = </a:t>
            </a:r>
            <a:r>
              <a:rPr lang="it-IT" sz="2400" dirty="0" err="1"/>
              <a:t>cost</a:t>
            </a:r>
            <a:r>
              <a:rPr lang="it-IT" sz="2400" dirty="0"/>
              <a:t>. = m</a:t>
            </a:r>
          </a:p>
          <a:p>
            <a:pPr>
              <a:lnSpc>
                <a:spcPct val="90000"/>
              </a:lnSpc>
              <a:buFontTx/>
              <a:buNone/>
            </a:pPr>
            <a:r>
              <a:rPr lang="it-IT" sz="2400" dirty="0"/>
              <a:t>	=&gt;    F/a = m      ossia       F = ma</a:t>
            </a:r>
          </a:p>
          <a:p>
            <a:pPr>
              <a:lnSpc>
                <a:spcPct val="90000"/>
              </a:lnSpc>
              <a:buFontTx/>
              <a:buNone/>
            </a:pPr>
            <a:r>
              <a:rPr lang="it-IT" sz="2400" dirty="0"/>
              <a:t>	</a:t>
            </a:r>
            <a:r>
              <a:rPr lang="it-IT" sz="2400" dirty="0">
                <a:solidFill>
                  <a:srgbClr val="FF3300"/>
                </a:solidFill>
              </a:rPr>
              <a:t>=&gt;</a:t>
            </a:r>
            <a:r>
              <a:rPr lang="it-IT" sz="2400" dirty="0"/>
              <a:t>    </a:t>
            </a:r>
            <a:r>
              <a:rPr lang="it-IT" sz="2400" dirty="0">
                <a:solidFill>
                  <a:srgbClr val="FF3300"/>
                </a:solidFill>
              </a:rPr>
              <a:t>F = ma</a:t>
            </a:r>
            <a:r>
              <a:rPr lang="it-IT" sz="2400" dirty="0"/>
              <a:t>        (</a:t>
            </a:r>
            <a:r>
              <a:rPr lang="it-IT" sz="2400" dirty="0">
                <a:solidFill>
                  <a:srgbClr val="FF3300"/>
                </a:solidFill>
              </a:rPr>
              <a:t>II principio</a:t>
            </a:r>
            <a:r>
              <a:rPr lang="it-IT" sz="2400" dirty="0"/>
              <a:t>)</a:t>
            </a:r>
          </a:p>
          <a:p>
            <a:pPr>
              <a:lnSpc>
                <a:spcPct val="90000"/>
              </a:lnSpc>
              <a:buFontTx/>
              <a:buNone/>
            </a:pPr>
            <a:r>
              <a:rPr lang="it-IT" sz="2400" dirty="0"/>
              <a:t>	con m massa (inerziale) del corpo</a:t>
            </a:r>
          </a:p>
          <a:p>
            <a:pPr>
              <a:lnSpc>
                <a:spcPct val="90000"/>
              </a:lnSpc>
            </a:pPr>
            <a:r>
              <a:rPr lang="it-IT" sz="2400" dirty="0"/>
              <a:t>F e a sono vettori e si combinano con la regola del parallelogramma – </a:t>
            </a:r>
            <a:r>
              <a:rPr lang="it-IT" sz="2400" dirty="0">
                <a:solidFill>
                  <a:srgbClr val="CC3300"/>
                </a:solidFill>
              </a:rPr>
              <a:t>m</a:t>
            </a:r>
            <a:r>
              <a:rPr lang="it-IT" sz="2400" dirty="0"/>
              <a:t> non dipende dall’orientazione, </a:t>
            </a:r>
            <a:r>
              <a:rPr lang="it-IT" sz="2400" dirty="0">
                <a:solidFill>
                  <a:srgbClr val="CC3300"/>
                </a:solidFill>
              </a:rPr>
              <a:t>scalare</a:t>
            </a:r>
            <a:r>
              <a:rPr lang="it-IT" sz="2400" dirty="0"/>
              <a:t>, </a:t>
            </a:r>
            <a:r>
              <a:rPr lang="it-IT" sz="2400" dirty="0" err="1"/>
              <a:t>nè</a:t>
            </a:r>
            <a:r>
              <a:rPr lang="it-IT" sz="2400" dirty="0"/>
              <a:t> dal tipo di forza (</a:t>
            </a:r>
            <a:r>
              <a:rPr lang="it-IT" sz="2400" dirty="0" err="1"/>
              <a:t>gravit</a:t>
            </a:r>
            <a:r>
              <a:rPr lang="it-IT" sz="2400" dirty="0"/>
              <a:t>., </a:t>
            </a:r>
            <a:r>
              <a:rPr lang="it-IT" sz="2400" dirty="0" err="1"/>
              <a:t>elast</a:t>
            </a:r>
            <a:r>
              <a:rPr lang="it-IT" sz="2400" dirty="0"/>
              <a:t>., </a:t>
            </a:r>
            <a:r>
              <a:rPr lang="it-IT" sz="2400" dirty="0" err="1"/>
              <a:t>elett</a:t>
            </a:r>
            <a:r>
              <a:rPr lang="it-IT" sz="2400" dirty="0"/>
              <a:t>., </a:t>
            </a:r>
            <a:r>
              <a:rPr lang="it-IT" sz="2400" dirty="0" err="1"/>
              <a:t>magn</a:t>
            </a:r>
            <a:r>
              <a:rPr lang="it-IT" sz="2400" dirty="0"/>
              <a:t>. ...),  </a:t>
            </a:r>
            <a:r>
              <a:rPr lang="it-IT" sz="2400" dirty="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2014</a:t>
            </a:r>
            <a:endParaRPr lang="en-US"/>
          </a:p>
        </p:txBody>
      </p:sp>
      <p:sp>
        <p:nvSpPr>
          <p:cNvPr id="13" name="Slide Number Placeholder 5"/>
          <p:cNvSpPr>
            <a:spLocks noGrp="1"/>
          </p:cNvSpPr>
          <p:nvPr>
            <p:ph type="sldNum" sz="quarter" idx="12"/>
          </p:nvPr>
        </p:nvSpPr>
        <p:spPr/>
        <p:txBody>
          <a:bodyPr/>
          <a:lstStyle/>
          <a:p>
            <a:fld id="{4263A0FB-AC2C-4D05-8F60-34A18BB4860E}" type="slidenum">
              <a:rPr lang="en-US"/>
              <a:pPr/>
              <a:t>42</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dirty="0"/>
              <a:t>dal II principio</a:t>
            </a:r>
          </a:p>
          <a:p>
            <a:pPr>
              <a:lnSpc>
                <a:spcPct val="90000"/>
              </a:lnSpc>
              <a:buFontTx/>
              <a:buNone/>
            </a:pPr>
            <a:r>
              <a:rPr lang="it-IT" sz="2400" dirty="0"/>
              <a:t>		     </a:t>
            </a:r>
            <a:r>
              <a:rPr lang="it-IT" sz="2400" dirty="0">
                <a:solidFill>
                  <a:srgbClr val="CC3300"/>
                </a:solidFill>
              </a:rPr>
              <a:t>m</a:t>
            </a:r>
            <a:r>
              <a:rPr lang="it-IT" sz="2400" dirty="0"/>
              <a:t>a = </a:t>
            </a:r>
            <a:r>
              <a:rPr lang="it-IT" sz="2400" dirty="0">
                <a:solidFill>
                  <a:schemeClr val="accent2"/>
                </a:solidFill>
              </a:rPr>
              <a:t>F</a:t>
            </a:r>
          </a:p>
          <a:p>
            <a:pPr>
              <a:lnSpc>
                <a:spcPct val="90000"/>
              </a:lnSpc>
              <a:spcBef>
                <a:spcPct val="50000"/>
              </a:spcBef>
              <a:spcAft>
                <a:spcPct val="10000"/>
              </a:spcAft>
              <a:buFontTx/>
              <a:buNone/>
            </a:pPr>
            <a:r>
              <a:rPr lang="it-IT" sz="2200" dirty="0">
                <a:solidFill>
                  <a:srgbClr val="CC3300"/>
                </a:solidFill>
              </a:rPr>
              <a:t>scalare (inerzia)</a:t>
            </a:r>
            <a:r>
              <a:rPr lang="it-IT" sz="2400" dirty="0"/>
              <a:t>    </a:t>
            </a:r>
            <a:r>
              <a:rPr lang="it-IT" sz="2400" dirty="0">
                <a:solidFill>
                  <a:schemeClr val="accent2"/>
                </a:solidFill>
              </a:rPr>
              <a:t>{</a:t>
            </a:r>
            <a:r>
              <a:rPr lang="it-IT" sz="2200" dirty="0">
                <a:solidFill>
                  <a:schemeClr val="accent2"/>
                </a:solidFill>
              </a:rPr>
              <a:t>molla (f. elastica), peso, f. elettrica, f. magnetica}</a:t>
            </a:r>
          </a:p>
          <a:p>
            <a:pPr>
              <a:lnSpc>
                <a:spcPct val="90000"/>
              </a:lnSpc>
              <a:buFontTx/>
              <a:buNone/>
            </a:pPr>
            <a:endParaRPr lang="it-IT" sz="2200" dirty="0">
              <a:solidFill>
                <a:schemeClr val="accent2"/>
              </a:solidFill>
            </a:endParaRPr>
          </a:p>
          <a:p>
            <a:pPr>
              <a:lnSpc>
                <a:spcPct val="90000"/>
              </a:lnSpc>
            </a:pPr>
            <a:r>
              <a:rPr lang="it-IT" sz="2400" dirty="0"/>
              <a:t>dimensioni della f.:   </a:t>
            </a:r>
          </a:p>
          <a:p>
            <a:pPr>
              <a:lnSpc>
                <a:spcPct val="90000"/>
              </a:lnSpc>
              <a:buFontTx/>
              <a:buNone/>
            </a:pPr>
            <a:r>
              <a:rPr lang="it-IT" sz="2400" dirty="0"/>
              <a:t>	[F] = [ma] = [MLT</a:t>
            </a:r>
            <a:r>
              <a:rPr lang="it-IT" sz="2400" baseline="30000" dirty="0"/>
              <a:t>-2</a:t>
            </a:r>
            <a:r>
              <a:rPr lang="it-IT" sz="2400" dirty="0"/>
              <a:t>]</a:t>
            </a:r>
          </a:p>
          <a:p>
            <a:pPr>
              <a:lnSpc>
                <a:spcPct val="90000"/>
              </a:lnSpc>
            </a:pPr>
            <a:r>
              <a:rPr lang="it-IT" sz="2400" dirty="0"/>
              <a:t>unità </a:t>
            </a:r>
          </a:p>
          <a:p>
            <a:pPr lvl="1">
              <a:lnSpc>
                <a:spcPct val="90000"/>
              </a:lnSpc>
            </a:pPr>
            <a:r>
              <a:rPr lang="it-IT" sz="2000" dirty="0"/>
              <a:t>SI:                     1N = 1kg</a:t>
            </a:r>
            <a:r>
              <a:rPr lang="en-US" sz="2000" dirty="0">
                <a:cs typeface="Arial" pitchFamily="34" charset="0"/>
              </a:rPr>
              <a:t>·1ms</a:t>
            </a:r>
            <a:r>
              <a:rPr lang="en-US" sz="2000" baseline="30000" dirty="0">
                <a:cs typeface="Arial" pitchFamily="34" charset="0"/>
              </a:rPr>
              <a:t>-2</a:t>
            </a:r>
            <a:r>
              <a:rPr lang="en-US" sz="2000" dirty="0">
                <a:cs typeface="Arial" pitchFamily="34" charset="0"/>
              </a:rPr>
              <a:t>      (newton)</a:t>
            </a:r>
          </a:p>
          <a:p>
            <a:pPr lvl="1">
              <a:lnSpc>
                <a:spcPct val="90000"/>
              </a:lnSpc>
            </a:pPr>
            <a:r>
              <a:rPr lang="en-US" sz="2000" dirty="0">
                <a:cs typeface="Arial" pitchFamily="34" charset="0"/>
              </a:rPr>
              <a:t>CGS:                 1dyne (o </a:t>
            </a:r>
            <a:r>
              <a:rPr lang="en-US" sz="2000" dirty="0" err="1">
                <a:cs typeface="Arial" pitchFamily="34" charset="0"/>
              </a:rPr>
              <a:t>dina</a:t>
            </a:r>
            <a:r>
              <a:rPr lang="en-US" sz="2000" dirty="0">
                <a:cs typeface="Arial" pitchFamily="34" charset="0"/>
              </a:rPr>
              <a:t>) = 1g·1cms</a:t>
            </a:r>
            <a:r>
              <a:rPr lang="en-US" sz="2000" baseline="30000" dirty="0">
                <a:cs typeface="Arial" pitchFamily="34" charset="0"/>
              </a:rPr>
              <a:t>-2</a:t>
            </a:r>
            <a:r>
              <a:rPr lang="en-US" sz="2000" dirty="0">
                <a:cs typeface="Arial" pitchFamily="34" charset="0"/>
              </a:rPr>
              <a:t> =</a:t>
            </a:r>
          </a:p>
          <a:p>
            <a:pPr lvl="1">
              <a:lnSpc>
                <a:spcPct val="90000"/>
              </a:lnSpc>
              <a:buFontTx/>
              <a:buNone/>
            </a:pPr>
            <a:r>
              <a:rPr lang="en-US" sz="2000" dirty="0">
                <a:cs typeface="Arial" pitchFamily="34" charset="0"/>
              </a:rPr>
              <a:t>				                      = 10</a:t>
            </a:r>
            <a:r>
              <a:rPr lang="en-US" sz="2000" baseline="30000" dirty="0">
                <a:cs typeface="Arial" pitchFamily="34" charset="0"/>
              </a:rPr>
              <a:t>-3</a:t>
            </a:r>
            <a:r>
              <a:rPr lang="en-US" sz="2000" dirty="0">
                <a:cs typeface="Arial" pitchFamily="34" charset="0"/>
              </a:rPr>
              <a:t>kg·10</a:t>
            </a:r>
            <a:r>
              <a:rPr lang="en-US" sz="2000" baseline="30000" dirty="0">
                <a:cs typeface="Arial" pitchFamily="34" charset="0"/>
              </a:rPr>
              <a:t>-2</a:t>
            </a:r>
            <a:r>
              <a:rPr lang="en-US" sz="2000" dirty="0">
                <a:cs typeface="Arial" pitchFamily="34" charset="0"/>
              </a:rPr>
              <a:t>ms</a:t>
            </a:r>
            <a:r>
              <a:rPr lang="en-US" sz="2000" baseline="30000" dirty="0">
                <a:cs typeface="Arial" pitchFamily="34" charset="0"/>
              </a:rPr>
              <a:t>-2</a:t>
            </a:r>
            <a:r>
              <a:rPr lang="en-US" sz="2000" dirty="0">
                <a:cs typeface="Arial" pitchFamily="34" charset="0"/>
              </a:rPr>
              <a:t> = 10</a:t>
            </a:r>
            <a:r>
              <a:rPr lang="en-US" sz="2000" baseline="30000" dirty="0">
                <a:cs typeface="Arial" pitchFamily="34" charset="0"/>
              </a:rPr>
              <a:t>-5</a:t>
            </a:r>
            <a:r>
              <a:rPr lang="en-US" sz="2000" dirty="0">
                <a:cs typeface="Arial" pitchFamily="34" charset="0"/>
              </a:rPr>
              <a:t>N</a:t>
            </a:r>
          </a:p>
          <a:p>
            <a:pPr lvl="1">
              <a:lnSpc>
                <a:spcPct val="90000"/>
              </a:lnSpc>
            </a:pPr>
            <a:r>
              <a:rPr lang="en-US" sz="2000" dirty="0" err="1">
                <a:cs typeface="Arial" pitchFamily="34" charset="0"/>
              </a:rPr>
              <a:t>sist</a:t>
            </a:r>
            <a:r>
              <a:rPr lang="en-US" sz="2000" dirty="0">
                <a:cs typeface="Arial" pitchFamily="34" charset="0"/>
              </a:rPr>
              <a:t>. </a:t>
            </a:r>
            <a:r>
              <a:rPr lang="en-US" sz="2000" dirty="0" err="1">
                <a:cs typeface="Arial" pitchFamily="34" charset="0"/>
              </a:rPr>
              <a:t>ingegneri</a:t>
            </a:r>
            <a:r>
              <a:rPr lang="en-US" sz="2000" dirty="0">
                <a:cs typeface="Arial" pitchFamily="34" charset="0"/>
              </a:rPr>
              <a:t>    1kgp = 1kg · g = 1kg · 9.81ms</a:t>
            </a:r>
            <a:r>
              <a:rPr lang="en-US" sz="2000" baseline="30000" dirty="0">
                <a:cs typeface="Arial" pitchFamily="34" charset="0"/>
              </a:rPr>
              <a:t>-2</a:t>
            </a:r>
            <a:r>
              <a:rPr lang="en-US" sz="2000" dirty="0">
                <a:cs typeface="Arial" pitchFamily="34" charset="0"/>
              </a:rPr>
              <a:t> = 9.81 N</a:t>
            </a:r>
          </a:p>
          <a:p>
            <a:pPr lvl="1">
              <a:lnSpc>
                <a:spcPct val="90000"/>
              </a:lnSpc>
            </a:pPr>
            <a:r>
              <a:rPr lang="en-US" sz="2000" dirty="0">
                <a:cs typeface="Arial" pitchFamily="34" charset="0"/>
              </a:rPr>
              <a:t>1N </a:t>
            </a:r>
            <a:r>
              <a:rPr lang="en-US" sz="2000" dirty="0">
                <a:latin typeface="Script MT Bold" pitchFamily="66" charset="0"/>
                <a:cs typeface="Arial" pitchFamily="34" charset="0"/>
              </a:rPr>
              <a:t>≈ </a:t>
            </a:r>
            <a:r>
              <a:rPr lang="en-US" sz="2000" dirty="0" err="1">
                <a:cs typeface="Arial" pitchFamily="34" charset="0"/>
              </a:rPr>
              <a:t>forza</a:t>
            </a:r>
            <a:r>
              <a:rPr lang="en-US" sz="2000" dirty="0">
                <a:cs typeface="Arial" pitchFamily="34" charset="0"/>
              </a:rPr>
              <a:t> peso </a:t>
            </a:r>
            <a:r>
              <a:rPr lang="en-US" sz="2000" dirty="0" err="1">
                <a:cs typeface="Arial" pitchFamily="34" charset="0"/>
              </a:rPr>
              <a:t>esercitata</a:t>
            </a:r>
            <a:r>
              <a:rPr lang="en-US" sz="2000" dirty="0">
                <a:cs typeface="Arial" pitchFamily="34" charset="0"/>
              </a:rPr>
              <a:t> da </a:t>
            </a:r>
            <a:r>
              <a:rPr lang="en-US" sz="2000" dirty="0" err="1">
                <a:cs typeface="Arial" pitchFamily="34" charset="0"/>
              </a:rPr>
              <a:t>una</a:t>
            </a:r>
            <a:r>
              <a:rPr lang="en-US" sz="2000" dirty="0">
                <a:cs typeface="Arial" pitchFamily="34" charset="0"/>
              </a:rPr>
              <a:t> </a:t>
            </a:r>
            <a:r>
              <a:rPr lang="en-US" sz="2000" dirty="0" err="1">
                <a:cs typeface="Arial" pitchFamily="34" charset="0"/>
              </a:rPr>
              <a:t>mela</a:t>
            </a:r>
            <a:r>
              <a:rPr lang="en-US" sz="2000" dirty="0">
                <a:cs typeface="Arial" pitchFamily="34" charset="0"/>
              </a:rPr>
              <a:t> (</a:t>
            </a:r>
            <a:r>
              <a:rPr lang="en-US" sz="2000" dirty="0" err="1">
                <a:cs typeface="Arial" pitchFamily="34" charset="0"/>
              </a:rPr>
              <a:t>piccola</a:t>
            </a:r>
            <a:r>
              <a:rPr lang="en-US" sz="2000" dirty="0">
                <a:cs typeface="Arial" pitchFamily="34" charset="0"/>
              </a:rPr>
              <a:t>, m </a:t>
            </a:r>
            <a:r>
              <a:rPr lang="en-US" sz="2000" dirty="0">
                <a:latin typeface="Script MT Bold" pitchFamily="66" charset="0"/>
                <a:cs typeface="Arial" pitchFamily="34" charset="0"/>
              </a:rPr>
              <a:t>≈ </a:t>
            </a:r>
            <a:r>
              <a:rPr lang="en-US" sz="2000" dirty="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3D5C1FDE-62C4-48D6-BB76-1C4BE5D7A18E}" type="slidenum">
              <a:rPr lang="en-US"/>
              <a:pPr/>
              <a:t>43</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E4840D74-E56D-43F3-AA56-5B7A83443906}" type="slidenum">
              <a:rPr lang="en-US"/>
              <a:pPr/>
              <a:t>44</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2014</a:t>
            </a:r>
            <a:endParaRPr lang="en-US"/>
          </a:p>
        </p:txBody>
      </p:sp>
      <p:sp>
        <p:nvSpPr>
          <p:cNvPr id="14" name="Slide Number Placeholder 5"/>
          <p:cNvSpPr>
            <a:spLocks noGrp="1"/>
          </p:cNvSpPr>
          <p:nvPr>
            <p:ph type="sldNum" sz="quarter" idx="12"/>
          </p:nvPr>
        </p:nvSpPr>
        <p:spPr/>
        <p:txBody>
          <a:bodyPr/>
          <a:lstStyle/>
          <a:p>
            <a:fld id="{D7EB7AC6-2C04-4CEB-BFC1-DC1111B57587}" type="slidenum">
              <a:rPr lang="en-US"/>
              <a:pPr/>
              <a:t>45</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8006" name="Equation" r:id="rId4" imgW="3873240" imgH="812520" progId="Equation.3">
                  <p:embed/>
                </p:oleObj>
              </mc:Choice>
              <mc:Fallback>
                <p:oleObj name="Equation" r:id="rId4" imgW="3873240" imgH="81252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dirty="0" err="1">
                <a:solidFill>
                  <a:srgbClr val="008000"/>
                </a:solidFill>
              </a:rPr>
              <a:t>def</a:t>
            </a:r>
            <a:r>
              <a:rPr lang="it-IT" sz="2400" dirty="0">
                <a:solidFill>
                  <a:srgbClr val="008000"/>
                </a:solidFill>
              </a:rPr>
              <a:t>.:</a:t>
            </a:r>
            <a:r>
              <a:rPr lang="it-IT" sz="2400" dirty="0"/>
              <a:t>        </a:t>
            </a:r>
            <a:r>
              <a:rPr lang="it-IT" sz="2400" b="1" dirty="0"/>
              <a:t>q</a:t>
            </a:r>
            <a:r>
              <a:rPr lang="it-IT" sz="2400" dirty="0"/>
              <a:t> = m</a:t>
            </a:r>
            <a:r>
              <a:rPr lang="it-IT" sz="2400" b="1" dirty="0"/>
              <a:t>v                   </a:t>
            </a:r>
            <a:r>
              <a:rPr lang="it-IT" sz="2400" dirty="0">
                <a:solidFill>
                  <a:srgbClr val="00B0F0"/>
                </a:solidFill>
              </a:rPr>
              <a:t>q</a:t>
            </a:r>
            <a:r>
              <a:rPr lang="it-IT" sz="2400" dirty="0">
                <a:solidFill>
                  <a:srgbClr val="CC3300"/>
                </a:solidFill>
              </a:rPr>
              <a:t>uantità </a:t>
            </a:r>
            <a:r>
              <a:rPr lang="it-IT" sz="2400" dirty="0">
                <a:solidFill>
                  <a:srgbClr val="00B0F0"/>
                </a:solidFill>
              </a:rPr>
              <a:t>d</a:t>
            </a:r>
            <a:r>
              <a:rPr lang="it-IT" sz="2400" dirty="0">
                <a:solidFill>
                  <a:srgbClr val="CC3300"/>
                </a:solidFill>
              </a:rPr>
              <a:t>i </a:t>
            </a:r>
            <a:r>
              <a:rPr lang="it-IT" sz="2400" dirty="0">
                <a:solidFill>
                  <a:srgbClr val="00B0F0"/>
                </a:solidFill>
              </a:rPr>
              <a:t>m</a:t>
            </a:r>
            <a:r>
              <a:rPr lang="it-IT" sz="2400" dirty="0">
                <a:solidFill>
                  <a:srgbClr val="CC3300"/>
                </a:solidFill>
              </a:rPr>
              <a:t>oto</a:t>
            </a:r>
          </a:p>
          <a:p>
            <a:pPr>
              <a:buFontTx/>
              <a:buNone/>
            </a:pPr>
            <a:r>
              <a:rPr lang="it-IT" sz="2400" dirty="0"/>
              <a:t>	[q] = [mv] = [MLT</a:t>
            </a:r>
            <a:r>
              <a:rPr lang="it-IT" sz="2400" baseline="30000" dirty="0"/>
              <a:t>-1</a:t>
            </a:r>
            <a:r>
              <a:rPr lang="it-IT" sz="2400" dirty="0"/>
              <a:t>];              unità SI:  kg m s</a:t>
            </a:r>
            <a:r>
              <a:rPr lang="it-IT" sz="2400" baseline="30000" dirty="0"/>
              <a:t>-1</a:t>
            </a:r>
          </a:p>
          <a:p>
            <a:pPr>
              <a:buFontTx/>
              <a:buNone/>
            </a:pPr>
            <a:endParaRPr lang="it-IT" sz="2400" baseline="30000" dirty="0"/>
          </a:p>
          <a:p>
            <a:pPr>
              <a:buFontTx/>
              <a:buNone/>
            </a:pPr>
            <a:r>
              <a:rPr lang="it-IT" sz="2400" dirty="0"/>
              <a:t> </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r>
              <a:rPr lang="it-IT" sz="2400" b="1" dirty="0"/>
              <a:t>F</a:t>
            </a:r>
            <a:r>
              <a:rPr lang="it-IT" sz="2400" dirty="0"/>
              <a:t> = </a:t>
            </a:r>
            <a:r>
              <a:rPr lang="el-GR" sz="2400" dirty="0">
                <a:cs typeface="Arial" pitchFamily="34" charset="0"/>
              </a:rPr>
              <a:t>Δ</a:t>
            </a:r>
            <a:r>
              <a:rPr lang="it-IT" sz="2400" b="1" dirty="0">
                <a:cs typeface="Arial" pitchFamily="34" charset="0"/>
              </a:rPr>
              <a:t>q</a:t>
            </a:r>
            <a:r>
              <a:rPr lang="it-IT" sz="2400" dirty="0">
                <a:cs typeface="Arial" pitchFamily="34" charset="0"/>
              </a:rPr>
              <a:t>/</a:t>
            </a:r>
            <a:r>
              <a:rPr lang="el-GR" sz="2400" dirty="0">
                <a:cs typeface="Arial" pitchFamily="34" charset="0"/>
              </a:rPr>
              <a:t>Δ</a:t>
            </a:r>
            <a:r>
              <a:rPr lang="it-IT" sz="2400" dirty="0">
                <a:cs typeface="Arial" pitchFamily="34" charset="0"/>
              </a:rPr>
              <a:t>t ;     →      </a:t>
            </a:r>
            <a:r>
              <a:rPr lang="it-IT" sz="2400" b="1" dirty="0">
                <a:solidFill>
                  <a:srgbClr val="00B0F0"/>
                </a:solidFill>
                <a:cs typeface="Arial" pitchFamily="34" charset="0"/>
              </a:rPr>
              <a:t>F</a:t>
            </a:r>
            <a:r>
              <a:rPr lang="el-GR" sz="2400" dirty="0">
                <a:solidFill>
                  <a:srgbClr val="00B0F0"/>
                </a:solidFill>
                <a:cs typeface="Arial" pitchFamily="34" charset="0"/>
              </a:rPr>
              <a:t>Δ</a:t>
            </a:r>
            <a:r>
              <a:rPr lang="it-IT" sz="2400" dirty="0">
                <a:solidFill>
                  <a:srgbClr val="00B0F0"/>
                </a:solidFill>
                <a:cs typeface="Arial" pitchFamily="34" charset="0"/>
              </a:rPr>
              <a:t>t</a:t>
            </a:r>
            <a:r>
              <a:rPr lang="it-IT" sz="2400" dirty="0">
                <a:cs typeface="Arial" pitchFamily="34" charset="0"/>
              </a:rPr>
              <a:t> = </a:t>
            </a:r>
            <a:r>
              <a:rPr lang="el-GR" sz="2400" dirty="0">
                <a:cs typeface="Arial" pitchFamily="34" charset="0"/>
              </a:rPr>
              <a:t>Δ</a:t>
            </a:r>
            <a:r>
              <a:rPr lang="it-IT" sz="2400" b="1" dirty="0">
                <a:cs typeface="Arial" pitchFamily="34" charset="0"/>
              </a:rPr>
              <a:t>q</a:t>
            </a:r>
            <a:endParaRPr lang="el-GR" sz="2400" b="1" dirty="0">
              <a:cs typeface="Arial" pitchFamily="34" charset="0"/>
            </a:endParaRPr>
          </a:p>
        </p:txBody>
      </p:sp>
      <p:sp>
        <p:nvSpPr>
          <p:cNvPr id="377869" name="Text Box 13"/>
          <p:cNvSpPr txBox="1">
            <a:spLocks noChangeArrowheads="1"/>
          </p:cNvSpPr>
          <p:nvPr/>
        </p:nvSpPr>
        <p:spPr bwMode="auto">
          <a:xfrm>
            <a:off x="5219700" y="4641850"/>
            <a:ext cx="3096716" cy="2092881"/>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200" dirty="0"/>
              <a:t>l’</a:t>
            </a:r>
            <a:r>
              <a:rPr lang="it-IT" sz="2200" dirty="0">
                <a:solidFill>
                  <a:srgbClr val="00B0F0"/>
                </a:solidFill>
              </a:rPr>
              <a:t>impulso di una </a:t>
            </a:r>
            <a:r>
              <a:rPr lang="it-IT" sz="2200" dirty="0" smtClean="0">
                <a:solidFill>
                  <a:srgbClr val="00B0F0"/>
                </a:solidFill>
              </a:rPr>
              <a:t>f., F</a:t>
            </a:r>
            <a:r>
              <a:rPr lang="el-GR" sz="2200" dirty="0" smtClean="0">
                <a:solidFill>
                  <a:srgbClr val="00B0F0"/>
                </a:solidFill>
                <a:latin typeface="Arial"/>
                <a:cs typeface="Arial"/>
              </a:rPr>
              <a:t>Δ</a:t>
            </a:r>
            <a:r>
              <a:rPr lang="en-US" sz="2200" dirty="0" smtClean="0">
                <a:solidFill>
                  <a:srgbClr val="00B0F0"/>
                </a:solidFill>
                <a:latin typeface="Arial"/>
                <a:cs typeface="Arial"/>
              </a:rPr>
              <a:t>t,</a:t>
            </a:r>
            <a:r>
              <a:rPr lang="it-IT" sz="2200" dirty="0" smtClean="0">
                <a:solidFill>
                  <a:srgbClr val="00B0F0"/>
                </a:solidFill>
              </a:rPr>
              <a:t> </a:t>
            </a:r>
            <a:endParaRPr lang="it-IT" sz="2200" dirty="0">
              <a:solidFill>
                <a:srgbClr val="00B0F0"/>
              </a:solidFill>
            </a:endParaRPr>
          </a:p>
          <a:p>
            <a:r>
              <a:rPr lang="it-IT" sz="2200" dirty="0"/>
              <a:t>uguaglia la variazione</a:t>
            </a:r>
          </a:p>
          <a:p>
            <a:r>
              <a:rPr lang="it-IT" sz="2200" dirty="0"/>
              <a:t>della </a:t>
            </a:r>
            <a:r>
              <a:rPr lang="it-IT" sz="2200" dirty="0" err="1"/>
              <a:t>qdm</a:t>
            </a:r>
            <a:r>
              <a:rPr lang="it-IT" sz="2200" dirty="0"/>
              <a:t> del corpo </a:t>
            </a:r>
            <a:r>
              <a:rPr lang="it-IT" sz="2200" dirty="0" smtClean="0"/>
              <a:t>su </a:t>
            </a:r>
            <a:r>
              <a:rPr lang="it-IT" sz="2200" dirty="0"/>
              <a:t>cui agisce (</a:t>
            </a:r>
            <a:r>
              <a:rPr lang="it-IT" sz="2200" dirty="0">
                <a:solidFill>
                  <a:srgbClr val="FF3300"/>
                </a:solidFill>
              </a:rPr>
              <a:t>teorema</a:t>
            </a:r>
          </a:p>
          <a:p>
            <a:r>
              <a:rPr lang="it-IT" sz="2200" dirty="0">
                <a:solidFill>
                  <a:srgbClr val="FF3300"/>
                </a:solidFill>
              </a:rPr>
              <a:t>dell’impulso</a:t>
            </a:r>
            <a:r>
              <a:rPr lang="it-IT" sz="2200" dirty="0" smtClean="0"/>
              <a:t>) – </a:t>
            </a:r>
            <a:r>
              <a:rPr lang="it-IT" dirty="0" smtClean="0">
                <a:solidFill>
                  <a:srgbClr val="008000"/>
                </a:solidFill>
              </a:rPr>
              <a:t>utile nei problemi d’urto (</a:t>
            </a:r>
            <a:r>
              <a:rPr lang="el-GR" dirty="0" smtClean="0">
                <a:solidFill>
                  <a:srgbClr val="008000"/>
                </a:solidFill>
                <a:latin typeface="Arial"/>
                <a:cs typeface="Arial"/>
              </a:rPr>
              <a:t>Δ</a:t>
            </a:r>
            <a:r>
              <a:rPr lang="it-IT" dirty="0" smtClean="0">
                <a:solidFill>
                  <a:srgbClr val="008000"/>
                </a:solidFill>
              </a:rPr>
              <a:t>t ~ 0)</a:t>
            </a:r>
            <a:endParaRPr lang="it-IT" dirty="0">
              <a:solidFill>
                <a:srgbClr val="008000"/>
              </a:solidFill>
            </a:endParaRP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CC3300"/>
                </a:solidFill>
              </a:rPr>
              <a:t>(se m = </a:t>
            </a:r>
            <a:r>
              <a:rPr lang="it-IT" sz="2200" dirty="0" err="1">
                <a:solidFill>
                  <a:srgbClr val="CC3300"/>
                </a:solidFill>
              </a:rPr>
              <a:t>cost</a:t>
            </a:r>
            <a:r>
              <a:rPr lang="it-IT" sz="2200" dirty="0">
                <a:solidFill>
                  <a:srgbClr val="CC3300"/>
                </a:solidFill>
              </a:rPr>
              <a:t>;   </a:t>
            </a:r>
            <a:r>
              <a:rPr lang="el-GR" sz="2200" dirty="0">
                <a:solidFill>
                  <a:srgbClr val="CC3300"/>
                </a:solidFill>
                <a:cs typeface="Arial" pitchFamily="34" charset="0"/>
              </a:rPr>
              <a:t>Δ</a:t>
            </a:r>
            <a:r>
              <a:rPr lang="it-IT" sz="2200" dirty="0">
                <a:solidFill>
                  <a:srgbClr val="CC3300"/>
                </a:solidFill>
                <a:cs typeface="Arial" pitchFamily="34" charset="0"/>
              </a:rPr>
              <a:t>m = 0;   m </a:t>
            </a:r>
            <a:r>
              <a:rPr lang="it-IT" sz="2200" dirty="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8007" name="Equation" r:id="rId6" imgW="1473120" imgH="393480" progId="Equation.3">
                  <p:embed/>
                </p:oleObj>
              </mc:Choice>
              <mc:Fallback>
                <p:oleObj name="Equation" r:id="rId6" imgW="1473120" imgH="39348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2014</a:t>
            </a:r>
            <a:endParaRPr lang="en-US" dirty="0"/>
          </a:p>
        </p:txBody>
      </p:sp>
      <p:sp>
        <p:nvSpPr>
          <p:cNvPr id="13" name="Slide Number Placeholder 5"/>
          <p:cNvSpPr>
            <a:spLocks noGrp="1"/>
          </p:cNvSpPr>
          <p:nvPr>
            <p:ph type="sldNum" sz="quarter" idx="12"/>
          </p:nvPr>
        </p:nvSpPr>
        <p:spPr/>
        <p:txBody>
          <a:bodyPr/>
          <a:lstStyle/>
          <a:p>
            <a:fld id="{6444EC4B-9159-41C1-A77E-CA07041446CF}" type="slidenum">
              <a:rPr lang="en-US"/>
              <a:pPr/>
              <a:t>46</a:t>
            </a:fld>
            <a:endParaRPr lang="en-US" dirty="0"/>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50585"/>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764" y="1274762"/>
            <a:ext cx="2120311" cy="5178064"/>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16" y="3645022"/>
            <a:ext cx="2501798" cy="2501798"/>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7179427" y="737463"/>
            <a:ext cx="1781257" cy="707886"/>
          </a:xfrm>
          <a:prstGeom prst="rect">
            <a:avLst/>
          </a:prstGeom>
          <a:solidFill>
            <a:schemeClr val="bg1"/>
          </a:solidFill>
          <a:ln>
            <a:noFill/>
          </a:ln>
          <a:effectLst/>
          <a:extLst/>
        </p:spPr>
        <p:txBody>
          <a:bodyPr wrap="none">
            <a:spAutoFit/>
          </a:bodyPr>
          <a:lstStyle/>
          <a:p>
            <a:r>
              <a:rPr lang="it-IT" dirty="0">
                <a:solidFill>
                  <a:srgbClr val="FF3300"/>
                </a:solidFill>
              </a:rPr>
              <a:t>attrito </a:t>
            </a:r>
            <a:r>
              <a:rPr lang="it-IT" dirty="0" smtClean="0">
                <a:solidFill>
                  <a:srgbClr val="FF3300"/>
                </a:solidFill>
              </a:rPr>
              <a:t>dell’aria</a:t>
            </a:r>
          </a:p>
          <a:p>
            <a:r>
              <a:rPr lang="it-IT" dirty="0" smtClean="0">
                <a:solidFill>
                  <a:srgbClr val="FF3300"/>
                </a:solidFill>
              </a:rPr>
              <a:t>     </a:t>
            </a:r>
            <a:r>
              <a:rPr lang="it-IT" sz="1800" dirty="0" smtClean="0">
                <a:solidFill>
                  <a:srgbClr val="FF3300"/>
                </a:solidFill>
              </a:rPr>
              <a:t>F</a:t>
            </a:r>
            <a:r>
              <a:rPr lang="it-IT" sz="1800" baseline="-25000" dirty="0" smtClean="0">
                <a:solidFill>
                  <a:srgbClr val="FF3300"/>
                </a:solidFill>
              </a:rPr>
              <a:t>1</a:t>
            </a:r>
            <a:r>
              <a:rPr lang="it-IT" sz="1800" dirty="0" smtClean="0">
                <a:solidFill>
                  <a:srgbClr val="FF3300"/>
                </a:solidFill>
              </a:rPr>
              <a:t> =CAv</a:t>
            </a:r>
            <a:r>
              <a:rPr lang="it-IT" sz="1800" baseline="30000" dirty="0" smtClean="0">
                <a:solidFill>
                  <a:srgbClr val="FF3300"/>
                </a:solidFill>
              </a:rPr>
              <a:t>2</a:t>
            </a:r>
            <a:endParaRPr lang="it-IT" sz="1800" baseline="30000" dirty="0">
              <a:solidFill>
                <a:srgbClr val="FF3300"/>
              </a:solidFill>
            </a:endParaRP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645024"/>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a:p>
            <a:endParaRPr lang="it-IT" dirty="0"/>
          </a:p>
          <a:p>
            <a:endParaRPr lang="it-IT" dirty="0"/>
          </a:p>
          <a:p>
            <a:endParaRPr lang="it-IT" dirty="0"/>
          </a:p>
          <a:p>
            <a:r>
              <a:rPr lang="it-IT" dirty="0"/>
              <a:t>                           </a:t>
            </a:r>
            <a:r>
              <a:rPr lang="it-IT" dirty="0" smtClean="0"/>
              <a:t> </a:t>
            </a:r>
            <a:r>
              <a:rPr lang="it-IT" dirty="0"/>
              <a:t>( costante )</a:t>
            </a:r>
          </a:p>
        </p:txBody>
      </p:sp>
      <p:sp>
        <p:nvSpPr>
          <p:cNvPr id="2" name="TextBox 1"/>
          <p:cNvSpPr txBox="1"/>
          <p:nvPr/>
        </p:nvSpPr>
        <p:spPr>
          <a:xfrm>
            <a:off x="468312" y="1270243"/>
            <a:ext cx="6466452" cy="2308324"/>
          </a:xfrm>
          <a:prstGeom prst="rect">
            <a:avLst/>
          </a:prstGeom>
          <a:solidFill>
            <a:schemeClr val="bg1"/>
          </a:solidFill>
        </p:spPr>
        <p:txBody>
          <a:bodyPr wrap="square" rtlCol="0">
            <a:spAutoFit/>
          </a:bodyPr>
          <a:lstStyle/>
          <a:p>
            <a:r>
              <a:rPr lang="en-US" sz="2400" dirty="0" smtClean="0"/>
              <a:t>m</a:t>
            </a:r>
            <a:r>
              <a:rPr lang="en-US" sz="2400" b="1" dirty="0" smtClean="0"/>
              <a:t>g</a:t>
            </a:r>
            <a:r>
              <a:rPr lang="en-US" sz="2400" dirty="0" smtClean="0"/>
              <a:t> = </a:t>
            </a:r>
            <a:r>
              <a:rPr lang="en-US" sz="2400" b="1" dirty="0" smtClean="0"/>
              <a:t>P</a:t>
            </a:r>
            <a:r>
              <a:rPr lang="en-US" sz="2400" dirty="0" smtClean="0"/>
              <a:t>    (per </a:t>
            </a:r>
            <a:r>
              <a:rPr lang="en-US" sz="2400" b="1" dirty="0" smtClean="0"/>
              <a:t>P</a:t>
            </a:r>
            <a:r>
              <a:rPr lang="en-US" sz="2400" dirty="0" smtClean="0"/>
              <a:t> </a:t>
            </a:r>
            <a:r>
              <a:rPr lang="en-US" sz="2400" dirty="0" err="1" smtClean="0"/>
              <a:t>si</a:t>
            </a:r>
            <a:r>
              <a:rPr lang="en-US" sz="2400" dirty="0" smtClean="0"/>
              <a:t> </a:t>
            </a:r>
            <a:r>
              <a:rPr lang="en-US" sz="2400" dirty="0" err="1" smtClean="0"/>
              <a:t>usa</a:t>
            </a:r>
            <a:r>
              <a:rPr lang="en-US" sz="2400" dirty="0" smtClean="0"/>
              <a:t> </a:t>
            </a:r>
            <a:r>
              <a:rPr lang="en-US" sz="2400" dirty="0" err="1" smtClean="0"/>
              <a:t>anche</a:t>
            </a:r>
            <a:r>
              <a:rPr lang="en-US" sz="2400" dirty="0" smtClean="0"/>
              <a:t> la </a:t>
            </a:r>
            <a:r>
              <a:rPr lang="en-US" sz="2400" dirty="0" err="1" smtClean="0"/>
              <a:t>notazione</a:t>
            </a:r>
            <a:r>
              <a:rPr lang="en-US" sz="2400" dirty="0" smtClean="0"/>
              <a:t> </a:t>
            </a:r>
            <a:r>
              <a:rPr lang="en-US" sz="2400" b="1" dirty="0" err="1" smtClean="0"/>
              <a:t>F</a:t>
            </a:r>
            <a:r>
              <a:rPr lang="en-US" sz="2400" b="1" baseline="-25000" dirty="0" err="1" smtClean="0"/>
              <a:t>g</a:t>
            </a:r>
            <a:r>
              <a:rPr lang="en-US" sz="2400" dirty="0" smtClean="0"/>
              <a:t>)  </a:t>
            </a:r>
          </a:p>
          <a:p>
            <a:r>
              <a:rPr lang="en-US" sz="2400" dirty="0" err="1" smtClean="0"/>
              <a:t>accelerazione</a:t>
            </a:r>
            <a:r>
              <a:rPr lang="en-US" sz="2400" dirty="0" smtClean="0"/>
              <a:t>, </a:t>
            </a:r>
            <a:r>
              <a:rPr lang="en-US" sz="2400" dirty="0" err="1" smtClean="0"/>
              <a:t>forza</a:t>
            </a:r>
            <a:r>
              <a:rPr lang="en-US" sz="2400" dirty="0" smtClean="0"/>
              <a:t> </a:t>
            </a:r>
            <a:r>
              <a:rPr lang="en-US" sz="2400" dirty="0" err="1" smtClean="0"/>
              <a:t>dirette</a:t>
            </a:r>
            <a:r>
              <a:rPr lang="en-US" sz="2400" dirty="0" smtClean="0"/>
              <a:t> </a:t>
            </a:r>
            <a:r>
              <a:rPr lang="en-US" sz="2400" dirty="0" err="1" smtClean="0"/>
              <a:t>lungo</a:t>
            </a:r>
            <a:r>
              <a:rPr lang="en-US" sz="2400" dirty="0" smtClean="0"/>
              <a:t> la </a:t>
            </a:r>
            <a:r>
              <a:rPr lang="en-US" sz="2400" dirty="0" err="1" smtClean="0"/>
              <a:t>verticale</a:t>
            </a:r>
            <a:r>
              <a:rPr lang="en-US" sz="2400" dirty="0" smtClean="0"/>
              <a:t> verso </a:t>
            </a:r>
            <a:r>
              <a:rPr lang="en-US" sz="2400" dirty="0" err="1" smtClean="0"/>
              <a:t>il</a:t>
            </a:r>
            <a:r>
              <a:rPr lang="en-US" sz="2400" dirty="0" smtClean="0"/>
              <a:t> basso: </a:t>
            </a:r>
            <a:r>
              <a:rPr lang="en-US" sz="2400" b="1" dirty="0" smtClean="0"/>
              <a:t>g</a:t>
            </a:r>
            <a:r>
              <a:rPr lang="en-US" sz="2400" dirty="0" smtClean="0"/>
              <a:t> </a:t>
            </a:r>
            <a:r>
              <a:rPr lang="en-US" sz="2400" dirty="0" smtClean="0">
                <a:latin typeface="Arial"/>
                <a:cs typeface="Arial"/>
              </a:rPr>
              <a:t>è </a:t>
            </a:r>
            <a:r>
              <a:rPr lang="en-US" sz="2400" dirty="0" err="1" smtClean="0"/>
              <a:t>costante</a:t>
            </a:r>
            <a:r>
              <a:rPr lang="en-US" sz="2400" dirty="0" smtClean="0"/>
              <a:t> per </a:t>
            </a:r>
            <a:r>
              <a:rPr lang="en-US" sz="2400" dirty="0" err="1" smtClean="0"/>
              <a:t>tutti</a:t>
            </a:r>
            <a:r>
              <a:rPr lang="en-US" sz="2400" dirty="0" smtClean="0"/>
              <a:t> </a:t>
            </a:r>
            <a:r>
              <a:rPr lang="en-US" sz="2400" dirty="0" err="1" smtClean="0"/>
              <a:t>i</a:t>
            </a:r>
            <a:r>
              <a:rPr lang="en-US" sz="2400" dirty="0" smtClean="0"/>
              <a:t> </a:t>
            </a:r>
            <a:r>
              <a:rPr lang="en-US" sz="2400" dirty="0" err="1" smtClean="0"/>
              <a:t>corpi</a:t>
            </a:r>
            <a:r>
              <a:rPr lang="en-US" sz="2400" dirty="0" smtClean="0"/>
              <a:t> </a:t>
            </a:r>
            <a:r>
              <a:rPr lang="en-US" sz="2400" dirty="0" err="1" smtClean="0"/>
              <a:t>vicino</a:t>
            </a:r>
            <a:r>
              <a:rPr lang="en-US" sz="2400" dirty="0" smtClean="0"/>
              <a:t> </a:t>
            </a:r>
            <a:r>
              <a:rPr lang="en-US" sz="2400" dirty="0" err="1" smtClean="0"/>
              <a:t>alla</a:t>
            </a:r>
            <a:r>
              <a:rPr lang="en-US" sz="2400" dirty="0" smtClean="0"/>
              <a:t> </a:t>
            </a:r>
            <a:r>
              <a:rPr lang="en-US" sz="2400" dirty="0" err="1" smtClean="0"/>
              <a:t>superficie</a:t>
            </a:r>
            <a:r>
              <a:rPr lang="en-US" sz="2400" dirty="0" smtClean="0"/>
              <a:t> </a:t>
            </a:r>
            <a:r>
              <a:rPr lang="en-US" sz="2400" dirty="0" err="1" smtClean="0"/>
              <a:t>della</a:t>
            </a:r>
            <a:r>
              <a:rPr lang="en-US" sz="2400" dirty="0" smtClean="0"/>
              <a:t> terra (e.g. </a:t>
            </a:r>
            <a:r>
              <a:rPr lang="en-US" sz="2400" dirty="0" err="1" smtClean="0"/>
              <a:t>piuma</a:t>
            </a:r>
            <a:r>
              <a:rPr lang="en-US" sz="2400" dirty="0" smtClean="0"/>
              <a:t>, </a:t>
            </a:r>
            <a:r>
              <a:rPr lang="en-US" sz="2400" dirty="0" err="1" smtClean="0"/>
              <a:t>foglio</a:t>
            </a:r>
            <a:r>
              <a:rPr lang="en-US" sz="2400" dirty="0" smtClean="0"/>
              <a:t> di </a:t>
            </a:r>
            <a:r>
              <a:rPr lang="en-US" sz="2400" dirty="0" err="1" smtClean="0"/>
              <a:t>carta</a:t>
            </a:r>
            <a:r>
              <a:rPr lang="en-US" sz="2400" dirty="0" smtClean="0"/>
              <a:t>, </a:t>
            </a:r>
            <a:r>
              <a:rPr lang="en-US" sz="2400" dirty="0" err="1" smtClean="0"/>
              <a:t>pallini</a:t>
            </a:r>
            <a:r>
              <a:rPr lang="en-US" sz="2400" dirty="0" smtClean="0"/>
              <a:t> di </a:t>
            </a:r>
            <a:r>
              <a:rPr lang="en-US" sz="2400" dirty="0" err="1" smtClean="0"/>
              <a:t>Pb</a:t>
            </a:r>
            <a:r>
              <a:rPr lang="en-US" sz="2400" dirty="0" smtClean="0"/>
              <a:t>), </a:t>
            </a:r>
            <a:r>
              <a:rPr lang="en-US" sz="2400" b="1" dirty="0" smtClean="0"/>
              <a:t>P</a:t>
            </a:r>
            <a:r>
              <a:rPr lang="en-US" sz="2400" dirty="0" smtClean="0"/>
              <a:t> </a:t>
            </a:r>
            <a:r>
              <a:rPr lang="en-US" sz="2400" dirty="0" smtClean="0">
                <a:latin typeface="Arial"/>
                <a:cs typeface="Arial"/>
              </a:rPr>
              <a:t>è </a:t>
            </a:r>
            <a:r>
              <a:rPr lang="en-US" sz="2400" dirty="0" err="1" smtClean="0"/>
              <a:t>costante</a:t>
            </a:r>
            <a:r>
              <a:rPr lang="en-US" sz="2400" dirty="0" smtClean="0"/>
              <a:t> per un </a:t>
            </a:r>
            <a:r>
              <a:rPr lang="en-US" sz="2400" dirty="0" err="1" smtClean="0"/>
              <a:t>dato</a:t>
            </a:r>
            <a:r>
              <a:rPr lang="en-US" sz="2400" dirty="0" smtClean="0"/>
              <a:t> </a:t>
            </a:r>
            <a:r>
              <a:rPr lang="en-US" sz="2400" dirty="0" err="1" smtClean="0"/>
              <a:t>corpo</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2014</a:t>
            </a:r>
            <a:endParaRPr lang="en-US"/>
          </a:p>
        </p:txBody>
      </p:sp>
      <p:sp>
        <p:nvSpPr>
          <p:cNvPr id="12" name="Slide Number Placeholder 5"/>
          <p:cNvSpPr>
            <a:spLocks noGrp="1"/>
          </p:cNvSpPr>
          <p:nvPr>
            <p:ph type="sldNum" sz="quarter" idx="12"/>
          </p:nvPr>
        </p:nvSpPr>
        <p:spPr/>
        <p:txBody>
          <a:bodyPr/>
          <a:lstStyle/>
          <a:p>
            <a:fld id="{0CE221E4-D1F7-4062-A724-87336F582B71}" type="slidenum">
              <a:rPr lang="en-US"/>
              <a:pPr/>
              <a:t>47</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48</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se lancio un corpo </a:t>
            </a:r>
          </a:p>
          <a:p>
            <a:r>
              <a:rPr lang="it-IT" dirty="0"/>
              <a:t>verso l’alto il moto</a:t>
            </a:r>
          </a:p>
          <a:p>
            <a:r>
              <a:rPr lang="it-IT" dirty="0"/>
              <a:t>sarà ritardato, se lo</a:t>
            </a:r>
          </a:p>
          <a:p>
            <a:r>
              <a:rPr lang="it-IT" dirty="0"/>
              <a:t>lascio cadere sarà</a:t>
            </a:r>
          </a:p>
          <a:p>
            <a:r>
              <a:rPr lang="it-IT" dirty="0"/>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a:t>g</a:t>
            </a:r>
            <a:r>
              <a:rPr lang="it-IT" baseline="-25000" dirty="0" err="1"/>
              <a:t>y</a:t>
            </a:r>
            <a:r>
              <a:rPr lang="it-IT" dirty="0"/>
              <a:t> indica la </a:t>
            </a:r>
            <a:r>
              <a:rPr lang="it-IT" dirty="0" err="1"/>
              <a:t>compo</a:t>
            </a:r>
            <a:r>
              <a:rPr lang="it-IT" dirty="0"/>
              <a:t>-</a:t>
            </a:r>
          </a:p>
          <a:p>
            <a:r>
              <a:rPr lang="it-IT" dirty="0" err="1"/>
              <a:t>nente</a:t>
            </a:r>
            <a:r>
              <a:rPr lang="it-IT" dirty="0"/>
              <a:t> di g secondo </a:t>
            </a:r>
          </a:p>
          <a:p>
            <a:r>
              <a:rPr lang="it-IT" dirty="0"/>
              <a:t>la verticale, dipende</a:t>
            </a:r>
          </a:p>
          <a:p>
            <a:r>
              <a:rPr lang="it-IT" dirty="0"/>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279795A2-11EF-4AEE-A4DF-56B58168BFCB}" type="slidenum">
              <a:rPr lang="en-US"/>
              <a:pPr/>
              <a:t>49</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FB140766-605D-4274-993F-38A9E25CBEBF}"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dirty="0" err="1" smtClean="0"/>
              <a:t>fln</a:t>
            </a:r>
            <a:r>
              <a:rPr lang="en-US" dirty="0" smtClean="0"/>
              <a:t> - mar 2014</a:t>
            </a:r>
            <a:endParaRPr lang="en-US" dirty="0"/>
          </a:p>
        </p:txBody>
      </p:sp>
      <p:sp>
        <p:nvSpPr>
          <p:cNvPr id="25" name="Slide Number Placeholder 5"/>
          <p:cNvSpPr>
            <a:spLocks noGrp="1"/>
          </p:cNvSpPr>
          <p:nvPr>
            <p:ph type="sldNum" sz="quarter" idx="12"/>
          </p:nvPr>
        </p:nvSpPr>
        <p:spPr/>
        <p:txBody>
          <a:bodyPr/>
          <a:lstStyle/>
          <a:p>
            <a:fld id="{0D0D4657-2538-45BF-ABC2-A6A94EB2AFBF}" type="slidenum">
              <a:rPr lang="en-US"/>
              <a:pPr/>
              <a:t>50</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1763713" y="5589588"/>
            <a:ext cx="287337" cy="647700"/>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201183" y="5184426"/>
            <a:ext cx="1157689" cy="661720"/>
          </a:xfrm>
          <a:prstGeom prst="rect">
            <a:avLst/>
          </a:prstGeom>
          <a:solidFill>
            <a:schemeClr val="accent3"/>
          </a:solidFill>
          <a:ln>
            <a:solidFill>
              <a:schemeClr val="bg1"/>
            </a:solidFill>
          </a:ln>
        </p:spPr>
        <p:txBody>
          <a:bodyPr wrap="none" rtlCol="0">
            <a:spAutoFit/>
          </a:bodyPr>
          <a:lstStyle/>
          <a:p>
            <a:r>
              <a:rPr lang="it-IT" sz="1800" dirty="0" smtClean="0"/>
              <a:t>( </a:t>
            </a:r>
            <a:r>
              <a:rPr lang="it-IT" sz="1900" dirty="0" smtClean="0"/>
              <a:t>6.6738</a:t>
            </a:r>
          </a:p>
          <a:p>
            <a:r>
              <a:rPr lang="it-IT" sz="1800" dirty="0" smtClean="0"/>
              <a:t>±0.0008 )</a:t>
            </a:r>
            <a:endParaRPr lang="it-IT" sz="1800" dirty="0"/>
          </a:p>
        </p:txBody>
      </p:sp>
      <p:sp>
        <p:nvSpPr>
          <p:cNvPr id="3" name="TextBox 2"/>
          <p:cNvSpPr txBox="1"/>
          <p:nvPr/>
        </p:nvSpPr>
        <p:spPr>
          <a:xfrm>
            <a:off x="293442" y="5138260"/>
            <a:ext cx="954107" cy="707886"/>
          </a:xfrm>
          <a:prstGeom prst="rect">
            <a:avLst/>
          </a:prstGeom>
          <a:noFill/>
        </p:spPr>
        <p:txBody>
          <a:bodyPr wrap="none" rtlCol="0">
            <a:spAutoFit/>
          </a:bodyPr>
          <a:lstStyle/>
          <a:p>
            <a:r>
              <a:rPr lang="it-IT" dirty="0" smtClean="0"/>
              <a:t>valore</a:t>
            </a:r>
          </a:p>
          <a:p>
            <a:r>
              <a:rPr lang="it-IT" dirty="0" smtClean="0"/>
              <a:t>attuale</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2014</a:t>
            </a:r>
            <a:endParaRPr lang="en-US"/>
          </a:p>
        </p:txBody>
      </p:sp>
      <p:sp>
        <p:nvSpPr>
          <p:cNvPr id="15" name="Slide Number Placeholder 5"/>
          <p:cNvSpPr>
            <a:spLocks noGrp="1"/>
          </p:cNvSpPr>
          <p:nvPr>
            <p:ph type="sldNum" sz="quarter" idx="12"/>
          </p:nvPr>
        </p:nvSpPr>
        <p:spPr/>
        <p:txBody>
          <a:bodyPr/>
          <a:lstStyle/>
          <a:p>
            <a:fld id="{7E3169DB-DFA1-4394-B5D2-5E4CF8B12AA6}" type="slidenum">
              <a:rPr lang="en-US"/>
              <a:pPr/>
              <a:t>51</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592138" y="5211763"/>
            <a:ext cx="1975156" cy="415498"/>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smtClean="0">
                <a:solidFill>
                  <a:srgbClr val="CC3300"/>
                </a:solidFill>
              </a:rPr>
              <a:t>→ M</a:t>
            </a:r>
            <a:r>
              <a:rPr lang="it-IT" sz="2100" baseline="-25000" dirty="0" smtClean="0">
                <a:solidFill>
                  <a:srgbClr val="CC3300"/>
                </a:solidFill>
              </a:rPr>
              <a:t>T</a:t>
            </a:r>
            <a:r>
              <a:rPr lang="it-IT" sz="2100" dirty="0" smtClean="0">
                <a:solidFill>
                  <a:srgbClr val="CC3300"/>
                </a:solidFill>
              </a:rPr>
              <a:t> </a:t>
            </a:r>
            <a:r>
              <a:rPr lang="it-IT" sz="2100" dirty="0">
                <a:solidFill>
                  <a:srgbClr val="CC3300"/>
                </a:solidFill>
              </a:rPr>
              <a:t>= g r</a:t>
            </a:r>
            <a:r>
              <a:rPr lang="it-IT" sz="2100" baseline="-25000" dirty="0">
                <a:solidFill>
                  <a:srgbClr val="CC3300"/>
                </a:solidFill>
              </a:rPr>
              <a:t>T</a:t>
            </a:r>
            <a:r>
              <a:rPr lang="it-IT" sz="2100" baseline="30000" dirty="0">
                <a:solidFill>
                  <a:srgbClr val="CC3300"/>
                </a:solidFill>
              </a:rPr>
              <a:t>2</a:t>
            </a:r>
            <a:r>
              <a:rPr lang="it-IT" sz="2100" dirty="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5036D5A6-F128-4ED0-8D33-AA803B64F6FD}" type="slidenum">
              <a:rPr lang="en-US"/>
              <a:pPr/>
              <a:t>52</a:t>
            </a:fld>
            <a:endParaRPr lang="en-US" dirty="0"/>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applicazioni</a:t>
            </a:r>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dirty="0"/>
              <a:t>Un satellite TV deve essere fisso rispetto alla parabola a terra. Che </a:t>
            </a:r>
            <a:r>
              <a:rPr lang="it-IT" sz="2600" dirty="0">
                <a:solidFill>
                  <a:schemeClr val="accent2"/>
                </a:solidFill>
              </a:rPr>
              <a:t>altezza (h)</a:t>
            </a:r>
            <a:r>
              <a:rPr lang="it-IT" sz="2600" dirty="0"/>
              <a:t> deve avere?  </a:t>
            </a:r>
          </a:p>
          <a:p>
            <a:pPr>
              <a:lnSpc>
                <a:spcPct val="90000"/>
              </a:lnSpc>
              <a:spcBef>
                <a:spcPct val="50000"/>
              </a:spcBef>
            </a:pPr>
            <a:r>
              <a:rPr lang="it-IT" sz="2600" dirty="0"/>
              <a:t>T = 1 giorno </a:t>
            </a:r>
            <a:r>
              <a:rPr lang="it-IT" sz="2600" dirty="0" smtClean="0"/>
              <a:t>siderale = 86164 </a:t>
            </a:r>
            <a:r>
              <a:rPr lang="it-IT" sz="2600" dirty="0"/>
              <a:t>s     </a:t>
            </a:r>
            <a:r>
              <a:rPr lang="it-IT" sz="2600" dirty="0" smtClean="0"/>
              <a:t>  </a:t>
            </a:r>
            <a:r>
              <a:rPr lang="it-IT" sz="2200" dirty="0">
                <a:solidFill>
                  <a:srgbClr val="CC00FF"/>
                </a:solidFill>
              </a:rPr>
              <a:t>(orbita geostazionaria)</a:t>
            </a:r>
            <a:r>
              <a:rPr lang="it-IT" sz="2600" dirty="0"/>
              <a:t>            </a:t>
            </a:r>
            <a:r>
              <a:rPr lang="el-GR" sz="2600" dirty="0">
                <a:cs typeface="Arial" pitchFamily="34" charset="0"/>
              </a:rPr>
              <a:t>ω</a:t>
            </a:r>
            <a:r>
              <a:rPr lang="it-IT" sz="2600" dirty="0">
                <a:cs typeface="Arial" pitchFamily="34" charset="0"/>
              </a:rPr>
              <a:t> = 2</a:t>
            </a:r>
            <a:r>
              <a:rPr lang="el-GR" sz="2600" dirty="0">
                <a:cs typeface="Arial" pitchFamily="34" charset="0"/>
              </a:rPr>
              <a:t>π</a:t>
            </a:r>
            <a:r>
              <a:rPr lang="it-IT" sz="2600" dirty="0">
                <a:cs typeface="Arial" pitchFamily="34" charset="0"/>
              </a:rPr>
              <a:t>/T = </a:t>
            </a:r>
            <a:r>
              <a:rPr lang="it-IT" sz="2600" dirty="0" smtClean="0">
                <a:cs typeface="Arial" pitchFamily="34" charset="0"/>
              </a:rPr>
              <a:t>7,292 </a:t>
            </a:r>
            <a:r>
              <a:rPr lang="it-IT" sz="2600" dirty="0">
                <a:cs typeface="Arial" pitchFamily="34" charset="0"/>
              </a:rPr>
              <a:t>10</a:t>
            </a:r>
            <a:r>
              <a:rPr lang="it-IT" sz="2600" baseline="30000" dirty="0">
                <a:cs typeface="Arial" pitchFamily="34" charset="0"/>
              </a:rPr>
              <a:t>-5</a:t>
            </a:r>
            <a:r>
              <a:rPr lang="it-IT" sz="2600" dirty="0">
                <a:cs typeface="Arial" pitchFamily="34" charset="0"/>
              </a:rPr>
              <a:t> rad/s</a:t>
            </a:r>
            <a:r>
              <a:rPr lang="it-IT" sz="2600" dirty="0"/>
              <a:t>                                         a</a:t>
            </a:r>
            <a:r>
              <a:rPr lang="it-IT" sz="2600" baseline="-25000" dirty="0"/>
              <a:t>c</a:t>
            </a:r>
            <a:r>
              <a:rPr lang="it-IT" sz="2600" dirty="0"/>
              <a:t> = </a:t>
            </a:r>
            <a:r>
              <a:rPr lang="el-GR" sz="2600" dirty="0">
                <a:cs typeface="Arial" pitchFamily="34" charset="0"/>
              </a:rPr>
              <a:t>ω</a:t>
            </a:r>
            <a:r>
              <a:rPr lang="it-IT" sz="2600" baseline="30000" dirty="0">
                <a:cs typeface="Arial" pitchFamily="34" charset="0"/>
              </a:rPr>
              <a:t>2</a:t>
            </a:r>
            <a:r>
              <a:rPr lang="it-IT" sz="2600" dirty="0">
                <a:cs typeface="Arial" pitchFamily="34" charset="0"/>
              </a:rPr>
              <a:t>r          ma è anche       GM</a:t>
            </a:r>
            <a:r>
              <a:rPr lang="it-IT" sz="2600" baseline="-25000" dirty="0">
                <a:cs typeface="Arial" pitchFamily="34" charset="0"/>
              </a:rPr>
              <a:t>T</a:t>
            </a:r>
            <a:r>
              <a:rPr lang="it-IT" sz="2600" dirty="0">
                <a:cs typeface="Arial" pitchFamily="34" charset="0"/>
              </a:rPr>
              <a:t>m/r</a:t>
            </a:r>
            <a:r>
              <a:rPr lang="it-IT" sz="2600" baseline="30000" dirty="0">
                <a:cs typeface="Arial" pitchFamily="34" charset="0"/>
              </a:rPr>
              <a:t>2</a:t>
            </a:r>
            <a:r>
              <a:rPr lang="it-IT" sz="2600" dirty="0">
                <a:cs typeface="Arial" pitchFamily="34" charset="0"/>
              </a:rPr>
              <a:t> = m</a:t>
            </a:r>
            <a:r>
              <a:rPr lang="it-IT" sz="2600" dirty="0"/>
              <a:t>a</a:t>
            </a:r>
            <a:r>
              <a:rPr lang="it-IT" sz="2600" baseline="-25000" dirty="0"/>
              <a:t>c</a:t>
            </a:r>
            <a:r>
              <a:rPr lang="it-IT" sz="2600" dirty="0"/>
              <a:t>                </a:t>
            </a:r>
            <a:r>
              <a:rPr lang="it-IT" sz="2600" dirty="0" smtClean="0"/>
              <a:t>→     </a:t>
            </a:r>
            <a:r>
              <a:rPr lang="it-IT" sz="2600" dirty="0"/>
              <a:t>GM</a:t>
            </a:r>
            <a:r>
              <a:rPr lang="it-IT" sz="2600" baseline="-25000" dirty="0"/>
              <a:t>T</a:t>
            </a:r>
            <a:r>
              <a:rPr lang="it-IT" sz="2600" dirty="0"/>
              <a:t> = </a:t>
            </a:r>
            <a:r>
              <a:rPr lang="el-GR" sz="2600" dirty="0">
                <a:cs typeface="Arial" pitchFamily="34" charset="0"/>
              </a:rPr>
              <a:t>ω</a:t>
            </a:r>
            <a:r>
              <a:rPr lang="it-IT" sz="2600" baseline="30000" dirty="0">
                <a:cs typeface="Arial" pitchFamily="34" charset="0"/>
              </a:rPr>
              <a:t>2</a:t>
            </a:r>
            <a:r>
              <a:rPr lang="it-IT" sz="2600" dirty="0">
                <a:cs typeface="Arial" pitchFamily="34" charset="0"/>
              </a:rPr>
              <a:t>r</a:t>
            </a:r>
            <a:r>
              <a:rPr lang="it-IT" sz="2600" baseline="30000" dirty="0">
                <a:cs typeface="Arial" pitchFamily="34" charset="0"/>
              </a:rPr>
              <a:t>3</a:t>
            </a:r>
            <a:r>
              <a:rPr lang="it-IT" sz="2600" dirty="0">
                <a:cs typeface="Arial" pitchFamily="34" charset="0"/>
              </a:rPr>
              <a:t>    </a:t>
            </a:r>
            <a:r>
              <a:rPr lang="it-IT" sz="2600" dirty="0"/>
              <a:t>                   </a:t>
            </a:r>
            <a:r>
              <a:rPr lang="it-IT" sz="2600" dirty="0">
                <a:solidFill>
                  <a:srgbClr val="CC00FF"/>
                </a:solidFill>
              </a:rPr>
              <a:t>(</a:t>
            </a:r>
            <a:r>
              <a:rPr lang="it-IT" sz="2200" dirty="0">
                <a:solidFill>
                  <a:srgbClr val="CC00FF"/>
                </a:solidFill>
              </a:rPr>
              <a:t>3</a:t>
            </a:r>
            <a:r>
              <a:rPr lang="it-IT" sz="2200" baseline="30000" dirty="0">
                <a:solidFill>
                  <a:srgbClr val="CC00FF"/>
                </a:solidFill>
              </a:rPr>
              <a:t>a</a:t>
            </a:r>
            <a:r>
              <a:rPr lang="it-IT" sz="2200" dirty="0">
                <a:solidFill>
                  <a:srgbClr val="CC00FF"/>
                </a:solidFill>
              </a:rPr>
              <a:t> legge di Keplero</a:t>
            </a:r>
            <a:r>
              <a:rPr lang="it-IT" sz="2600" dirty="0">
                <a:solidFill>
                  <a:srgbClr val="CC00FF"/>
                </a:solidFill>
              </a:rPr>
              <a:t>)</a:t>
            </a:r>
            <a:r>
              <a:rPr lang="it-IT" sz="2600" dirty="0"/>
              <a:t>          r = </a:t>
            </a:r>
            <a:r>
              <a:rPr lang="it-IT" sz="2600" dirty="0">
                <a:cs typeface="Arial" pitchFamily="34" charset="0"/>
              </a:rPr>
              <a:t>√GM</a:t>
            </a:r>
            <a:r>
              <a:rPr lang="it-IT" sz="2600" baseline="-25000" dirty="0">
                <a:cs typeface="Arial" pitchFamily="34" charset="0"/>
              </a:rPr>
              <a:t>T</a:t>
            </a:r>
            <a:r>
              <a:rPr lang="it-IT" sz="2600" dirty="0">
                <a:cs typeface="Arial" pitchFamily="34" charset="0"/>
              </a:rPr>
              <a:t>/</a:t>
            </a:r>
            <a:r>
              <a:rPr lang="el-GR" sz="2600" dirty="0">
                <a:cs typeface="Arial" pitchFamily="34" charset="0"/>
              </a:rPr>
              <a:t>ω</a:t>
            </a:r>
            <a:r>
              <a:rPr lang="it-IT" sz="2600" baseline="30000" dirty="0">
                <a:cs typeface="Arial" pitchFamily="34" charset="0"/>
              </a:rPr>
              <a:t>2</a:t>
            </a:r>
            <a:r>
              <a:rPr lang="it-IT" sz="2600" dirty="0">
                <a:cs typeface="Arial" pitchFamily="34" charset="0"/>
              </a:rPr>
              <a:t> =  </a:t>
            </a:r>
            <a:r>
              <a:rPr lang="it-IT" sz="2600" dirty="0" smtClean="0">
                <a:cs typeface="Arial" pitchFamily="34" charset="0"/>
              </a:rPr>
              <a:t>4.216 </a:t>
            </a:r>
            <a:r>
              <a:rPr lang="it-IT" sz="2600" dirty="0">
                <a:cs typeface="Arial" pitchFamily="34" charset="0"/>
              </a:rPr>
              <a:t>10</a:t>
            </a:r>
            <a:r>
              <a:rPr lang="it-IT" sz="2600" baseline="30000" dirty="0">
                <a:cs typeface="Arial" pitchFamily="34" charset="0"/>
              </a:rPr>
              <a:t>7</a:t>
            </a:r>
            <a:r>
              <a:rPr lang="it-IT" sz="2600" dirty="0">
                <a:cs typeface="Arial" pitchFamily="34" charset="0"/>
              </a:rPr>
              <a:t> m                                          h = r-r</a:t>
            </a:r>
            <a:r>
              <a:rPr lang="it-IT" sz="2600" baseline="-25000" dirty="0">
                <a:cs typeface="Arial" pitchFamily="34" charset="0"/>
              </a:rPr>
              <a:t>T</a:t>
            </a:r>
            <a:r>
              <a:rPr lang="it-IT" sz="2600" dirty="0">
                <a:cs typeface="Arial" pitchFamily="34" charset="0"/>
              </a:rPr>
              <a:t> = </a:t>
            </a:r>
            <a:r>
              <a:rPr lang="it-IT" sz="2600" dirty="0" smtClean="0">
                <a:cs typeface="Arial" pitchFamily="34" charset="0"/>
              </a:rPr>
              <a:t>35.79 </a:t>
            </a:r>
            <a:r>
              <a:rPr lang="it-IT" sz="2600" dirty="0">
                <a:cs typeface="Arial" pitchFamily="34" charset="0"/>
              </a:rPr>
              <a:t>10</a:t>
            </a:r>
            <a:r>
              <a:rPr lang="it-IT" sz="2600" baseline="30000" dirty="0">
                <a:cs typeface="Arial" pitchFamily="34" charset="0"/>
              </a:rPr>
              <a:t>6</a:t>
            </a:r>
            <a:r>
              <a:rPr lang="it-IT" sz="2600" dirty="0">
                <a:cs typeface="Arial" pitchFamily="34" charset="0"/>
              </a:rPr>
              <a:t> m            </a:t>
            </a:r>
            <a:r>
              <a:rPr lang="it-IT" sz="2000" dirty="0">
                <a:solidFill>
                  <a:srgbClr val="CC00FF"/>
                </a:solidFill>
                <a:cs typeface="Arial" pitchFamily="34" charset="0"/>
              </a:rPr>
              <a:t>all’equatore, che corrisponde alla cintura di </a:t>
            </a:r>
            <a:r>
              <a:rPr lang="it-IT" sz="2000" dirty="0" smtClean="0">
                <a:solidFill>
                  <a:srgbClr val="CC00FF"/>
                </a:solidFill>
                <a:cs typeface="Arial" pitchFamily="34" charset="0"/>
              </a:rPr>
              <a:t>Clarke </a:t>
            </a:r>
            <a:r>
              <a:rPr lang="it-IT" sz="2000" dirty="0">
                <a:solidFill>
                  <a:srgbClr val="CC00FF"/>
                </a:solidFill>
                <a:cs typeface="Arial" pitchFamily="34" charset="0"/>
              </a:rPr>
              <a:t>(quello che ha avuto l’idea</a:t>
            </a:r>
            <a:r>
              <a:rPr lang="it-IT" sz="2000" dirty="0" smtClean="0">
                <a:solidFill>
                  <a:srgbClr val="CC00FF"/>
                </a:solidFill>
                <a:cs typeface="Arial" pitchFamily="34" charset="0"/>
              </a:rPr>
              <a:t>), 1945</a:t>
            </a:r>
            <a:r>
              <a:rPr lang="it-IT" sz="2600" dirty="0" smtClean="0">
                <a:cs typeface="Arial" pitchFamily="34" charset="0"/>
              </a:rPr>
              <a:t> </a:t>
            </a:r>
            <a:endParaRPr lang="it-IT" sz="2600" dirty="0">
              <a:cs typeface="Arial" pitchFamily="34" charset="0"/>
            </a:endParaRPr>
          </a:p>
          <a:p>
            <a:pPr>
              <a:lnSpc>
                <a:spcPct val="90000"/>
              </a:lnSpc>
              <a:spcBef>
                <a:spcPct val="50000"/>
              </a:spcBef>
            </a:pPr>
            <a:r>
              <a:rPr lang="it-IT" sz="2600" dirty="0">
                <a:solidFill>
                  <a:srgbClr val="CC3300"/>
                </a:solidFill>
              </a:rPr>
              <a:t>T</a:t>
            </a:r>
            <a:r>
              <a:rPr lang="it-IT" sz="2600" baseline="-25000" dirty="0">
                <a:solidFill>
                  <a:srgbClr val="CC3300"/>
                </a:solidFill>
              </a:rPr>
              <a:t>Luna</a:t>
            </a:r>
            <a:r>
              <a:rPr lang="it-IT" sz="2600" dirty="0">
                <a:solidFill>
                  <a:srgbClr val="CC3300"/>
                </a:solidFill>
              </a:rPr>
              <a:t> = ?</a:t>
            </a:r>
            <a:r>
              <a:rPr lang="it-IT" sz="2600" dirty="0"/>
              <a:t>   sapendo che   R = </a:t>
            </a:r>
            <a:r>
              <a:rPr lang="it-IT" sz="2600" dirty="0" smtClean="0"/>
              <a:t>3.844 </a:t>
            </a:r>
            <a:r>
              <a:rPr lang="it-IT" sz="2600" dirty="0"/>
              <a:t>10</a:t>
            </a:r>
            <a:r>
              <a:rPr lang="it-IT" sz="2600" baseline="30000" dirty="0"/>
              <a:t>8</a:t>
            </a:r>
            <a:r>
              <a:rPr lang="it-IT" sz="2600" dirty="0"/>
              <a:t> m </a:t>
            </a:r>
            <a:r>
              <a:rPr lang="it-IT" sz="2600" dirty="0" smtClean="0">
                <a:solidFill>
                  <a:srgbClr val="008000"/>
                </a:solidFill>
              </a:rPr>
              <a:t>(</a:t>
            </a:r>
            <a:r>
              <a:rPr lang="it-IT" sz="2200" dirty="0" smtClean="0">
                <a:solidFill>
                  <a:srgbClr val="008000"/>
                </a:solidFill>
              </a:rPr>
              <a:t>distanza</a:t>
            </a:r>
            <a:r>
              <a:rPr lang="it-IT" sz="2200" baseline="-25000" dirty="0" smtClean="0">
                <a:solidFill>
                  <a:srgbClr val="008000"/>
                </a:solidFill>
              </a:rPr>
              <a:t>m</a:t>
            </a:r>
            <a:r>
              <a:rPr lang="it-IT" sz="2200" dirty="0" smtClean="0">
                <a:solidFill>
                  <a:srgbClr val="008000"/>
                </a:solidFill>
              </a:rPr>
              <a:t> </a:t>
            </a:r>
            <a:r>
              <a:rPr lang="it-IT" sz="2200" dirty="0">
                <a:solidFill>
                  <a:srgbClr val="008000"/>
                </a:solidFill>
              </a:rPr>
              <a:t>TL</a:t>
            </a:r>
            <a:r>
              <a:rPr lang="it-IT" sz="2600" dirty="0">
                <a:solidFill>
                  <a:srgbClr val="008000"/>
                </a:solidFill>
              </a:rPr>
              <a:t>)</a:t>
            </a:r>
            <a:r>
              <a:rPr lang="it-IT" sz="2600" dirty="0"/>
              <a:t>   a</a:t>
            </a:r>
            <a:r>
              <a:rPr lang="it-IT" sz="2600" baseline="-25000" dirty="0"/>
              <a:t>c</a:t>
            </a:r>
            <a:r>
              <a:rPr lang="it-IT" sz="2600" dirty="0"/>
              <a:t> della luna = g(r</a:t>
            </a:r>
            <a:r>
              <a:rPr lang="it-IT" sz="2600" baseline="-25000" dirty="0"/>
              <a:t>T</a:t>
            </a:r>
            <a:r>
              <a:rPr lang="it-IT" sz="2600" dirty="0"/>
              <a:t>/R)</a:t>
            </a:r>
            <a:r>
              <a:rPr lang="it-IT" sz="2600" baseline="30000" dirty="0"/>
              <a:t>2</a:t>
            </a:r>
            <a:r>
              <a:rPr lang="it-IT" sz="2600" dirty="0"/>
              <a:t> =  </a:t>
            </a:r>
            <a:r>
              <a:rPr lang="it-IT" sz="2600" dirty="0" smtClean="0"/>
              <a:t>2.700 </a:t>
            </a:r>
            <a:r>
              <a:rPr lang="it-IT" sz="2600" dirty="0"/>
              <a:t>10</a:t>
            </a:r>
            <a:r>
              <a:rPr lang="it-IT" sz="2600" baseline="30000" dirty="0"/>
              <a:t>-3</a:t>
            </a:r>
            <a:r>
              <a:rPr lang="it-IT" sz="2600" dirty="0"/>
              <a:t> ms</a:t>
            </a:r>
            <a:r>
              <a:rPr lang="it-IT" sz="2600" baseline="30000" dirty="0"/>
              <a:t>-2</a:t>
            </a:r>
            <a:r>
              <a:rPr lang="it-IT" sz="2600" dirty="0"/>
              <a:t> </a:t>
            </a:r>
            <a:r>
              <a:rPr lang="it-IT" sz="2600" dirty="0">
                <a:latin typeface="OpenSymbol" pitchFamily="2" charset="0"/>
              </a:rPr>
              <a:t>         </a:t>
            </a:r>
            <a:r>
              <a:rPr lang="it-IT" sz="2600" dirty="0" smtClean="0">
                <a:latin typeface="OpenSymbol" pitchFamily="2" charset="0"/>
              </a:rPr>
              <a:t>         </a:t>
            </a:r>
            <a:r>
              <a:rPr lang="it-IT" sz="2600" dirty="0" smtClean="0"/>
              <a:t> </a:t>
            </a:r>
            <a:r>
              <a:rPr lang="it-IT" sz="2600" dirty="0"/>
              <a:t>ma  è anche   </a:t>
            </a:r>
            <a:r>
              <a:rPr lang="it-IT" sz="2600" dirty="0" smtClean="0"/>
              <a:t>   a</a:t>
            </a:r>
            <a:r>
              <a:rPr lang="it-IT" sz="2600" baseline="-25000" dirty="0" smtClean="0"/>
              <a:t>c</a:t>
            </a:r>
            <a:r>
              <a:rPr lang="it-IT" sz="2600" dirty="0" smtClean="0"/>
              <a:t> </a:t>
            </a:r>
            <a:r>
              <a:rPr lang="it-IT" sz="2600" dirty="0"/>
              <a:t>= (2</a:t>
            </a:r>
            <a:r>
              <a:rPr lang="el-GR" sz="2600" dirty="0">
                <a:cs typeface="Arial" pitchFamily="34" charset="0"/>
              </a:rPr>
              <a:t>π</a:t>
            </a:r>
            <a:r>
              <a:rPr lang="it-IT" sz="2600" dirty="0">
                <a:cs typeface="Arial" pitchFamily="34" charset="0"/>
              </a:rPr>
              <a:t>/T)</a:t>
            </a:r>
            <a:r>
              <a:rPr lang="it-IT" sz="2600" baseline="30000" dirty="0">
                <a:cs typeface="Arial" pitchFamily="34" charset="0"/>
              </a:rPr>
              <a:t>2</a:t>
            </a:r>
            <a:r>
              <a:rPr lang="it-IT" sz="2600" dirty="0">
                <a:cs typeface="Arial" pitchFamily="34" charset="0"/>
              </a:rPr>
              <a:t>R</a:t>
            </a:r>
            <a:r>
              <a:rPr lang="it-IT" sz="2600" dirty="0"/>
              <a:t>                                         </a:t>
            </a:r>
            <a:r>
              <a:rPr lang="it-IT" sz="2600" dirty="0" smtClean="0">
                <a:latin typeface="OpenSymbol" pitchFamily="2" charset="0"/>
              </a:rPr>
              <a:t>  → </a:t>
            </a:r>
            <a:r>
              <a:rPr lang="it-IT" sz="2600" dirty="0" smtClean="0"/>
              <a:t>T </a:t>
            </a:r>
            <a:r>
              <a:rPr lang="it-IT" sz="2600" dirty="0"/>
              <a:t>= 2</a:t>
            </a:r>
            <a:r>
              <a:rPr lang="el-GR" sz="2600" dirty="0">
                <a:cs typeface="Arial" pitchFamily="34" charset="0"/>
              </a:rPr>
              <a:t>π√</a:t>
            </a:r>
            <a:r>
              <a:rPr lang="it-IT" sz="2600" dirty="0">
                <a:cs typeface="Arial" pitchFamily="34" charset="0"/>
              </a:rPr>
              <a:t>R/a</a:t>
            </a:r>
            <a:r>
              <a:rPr lang="it-IT" sz="2600" baseline="-25000" dirty="0">
                <a:cs typeface="Arial" pitchFamily="34" charset="0"/>
              </a:rPr>
              <a:t>c</a:t>
            </a:r>
            <a:r>
              <a:rPr lang="it-IT" sz="2600" dirty="0">
                <a:cs typeface="Arial" pitchFamily="34" charset="0"/>
              </a:rPr>
              <a:t> = </a:t>
            </a:r>
            <a:r>
              <a:rPr lang="it-IT" sz="2600" dirty="0" smtClean="0">
                <a:cs typeface="Arial" pitchFamily="34" charset="0"/>
              </a:rPr>
              <a:t>27.4 </a:t>
            </a:r>
            <a:r>
              <a:rPr lang="it-IT" sz="2600" dirty="0">
                <a:cs typeface="Arial" pitchFamily="34" charset="0"/>
              </a:rPr>
              <a:t>giorni </a:t>
            </a:r>
            <a:endParaRPr lang="el-GR" sz="2600" dirty="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339752" y="581760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33364CEB-F28C-48E1-9E33-8997CBB8EF5F}" type="slidenum">
              <a:rPr lang="en-US"/>
              <a:pPr/>
              <a:t>53</a:t>
            </a:fld>
            <a:endParaRPr lang="en-US"/>
          </a:p>
        </p:txBody>
      </p:sp>
      <p:sp>
        <p:nvSpPr>
          <p:cNvPr id="360450" name="Rectangle 2"/>
          <p:cNvSpPr>
            <a:spLocks noGrp="1" noChangeArrowheads="1"/>
          </p:cNvSpPr>
          <p:nvPr>
            <p:ph type="title"/>
          </p:nvPr>
        </p:nvSpPr>
        <p:spPr/>
        <p:txBody>
          <a:bodyPr/>
          <a:lstStyle/>
          <a:p>
            <a:r>
              <a:rPr lang="it-IT" sz="3600" dirty="0"/>
              <a:t> </a:t>
            </a:r>
          </a:p>
        </p:txBody>
      </p:sp>
      <p:sp>
        <p:nvSpPr>
          <p:cNvPr id="360451" name="Rectangle 3"/>
          <p:cNvSpPr>
            <a:spLocks noGrp="1" noChangeArrowheads="1"/>
          </p:cNvSpPr>
          <p:nvPr>
            <p:ph type="body" idx="1"/>
          </p:nvPr>
        </p:nvSpPr>
        <p:spPr>
          <a:xfrm>
            <a:off x="251520" y="1196975"/>
            <a:ext cx="4752280" cy="4968875"/>
          </a:xfrm>
        </p:spPr>
        <p:txBody>
          <a:bodyPr/>
          <a:lstStyle/>
          <a:p>
            <a:pPr marL="609600" indent="-609600">
              <a:lnSpc>
                <a:spcPct val="90000"/>
              </a:lnSpc>
              <a:buFontTx/>
              <a:buNone/>
            </a:pPr>
            <a:r>
              <a:rPr lang="it-IT" sz="2700" dirty="0"/>
              <a:t>es. sistema </a:t>
            </a:r>
            <a:r>
              <a:rPr lang="it-IT" sz="2700" dirty="0" smtClean="0"/>
              <a:t>S/Pianeti</a:t>
            </a:r>
          </a:p>
          <a:p>
            <a:pPr marL="609600" indent="-609600">
              <a:lnSpc>
                <a:spcPct val="90000"/>
              </a:lnSpc>
              <a:buFontTx/>
              <a:buNone/>
            </a:pPr>
            <a:r>
              <a:rPr lang="it-IT" sz="2700" dirty="0" smtClean="0"/>
              <a:t>(anche atomo di Rutherford</a:t>
            </a:r>
          </a:p>
          <a:p>
            <a:pPr marL="609600" indent="-609600">
              <a:lnSpc>
                <a:spcPct val="90000"/>
              </a:lnSpc>
              <a:buFontTx/>
              <a:buNone/>
            </a:pPr>
            <a:r>
              <a:rPr lang="it-IT" sz="2700" dirty="0" smtClean="0"/>
              <a:t>–</a:t>
            </a:r>
            <a:r>
              <a:rPr lang="it-IT" sz="2700" dirty="0" err="1" smtClean="0"/>
              <a:t>Bohr</a:t>
            </a:r>
            <a:r>
              <a:rPr lang="it-IT" sz="2700" dirty="0"/>
              <a:t>, </a:t>
            </a:r>
            <a:r>
              <a:rPr lang="it-IT" sz="2700" dirty="0" smtClean="0"/>
              <a:t>p/e</a:t>
            </a:r>
            <a:r>
              <a:rPr lang="it-IT" sz="2700" baseline="30000" dirty="0" smtClean="0"/>
              <a:t>–</a:t>
            </a:r>
            <a:r>
              <a:rPr lang="it-IT" sz="2700" dirty="0" smtClean="0"/>
              <a:t>, F=1/(4</a:t>
            </a:r>
            <a:r>
              <a:rPr lang="el-GR" sz="2700" dirty="0" smtClean="0">
                <a:latin typeface="Arial"/>
                <a:cs typeface="Arial"/>
              </a:rPr>
              <a:t>πε</a:t>
            </a:r>
            <a:r>
              <a:rPr lang="en-US" sz="2700" baseline="-25000" dirty="0" smtClean="0">
                <a:latin typeface="Arial"/>
                <a:cs typeface="Arial"/>
              </a:rPr>
              <a:t>0</a:t>
            </a:r>
            <a:r>
              <a:rPr lang="it-IT" sz="2700" dirty="0" smtClean="0"/>
              <a:t>)e</a:t>
            </a:r>
            <a:r>
              <a:rPr lang="it-IT" sz="2700" baseline="30000" dirty="0" smtClean="0"/>
              <a:t>2</a:t>
            </a:r>
            <a:r>
              <a:rPr lang="it-IT" sz="2700" dirty="0" smtClean="0"/>
              <a:t>/r</a:t>
            </a:r>
            <a:r>
              <a:rPr lang="it-IT" sz="2700" baseline="30000" dirty="0" smtClean="0"/>
              <a:t>2</a:t>
            </a:r>
            <a:r>
              <a:rPr lang="it-IT" sz="2700" dirty="0" smtClean="0"/>
              <a:t>): </a:t>
            </a:r>
            <a:endParaRPr lang="it-IT" sz="2700" dirty="0"/>
          </a:p>
          <a:p>
            <a:pPr marL="609600" indent="-609600">
              <a:lnSpc>
                <a:spcPct val="90000"/>
              </a:lnSpc>
              <a:buFontTx/>
              <a:buAutoNum type="arabicPeriod"/>
            </a:pPr>
            <a:r>
              <a:rPr lang="it-IT" sz="2700" dirty="0"/>
              <a:t>orbite dei P ellittiche,                             con S in un fuoco</a:t>
            </a:r>
          </a:p>
          <a:p>
            <a:pPr marL="609600" indent="-609600">
              <a:lnSpc>
                <a:spcPct val="90000"/>
              </a:lnSpc>
              <a:buFontTx/>
              <a:buAutoNum type="arabicPeriod"/>
            </a:pPr>
            <a:r>
              <a:rPr lang="it-IT" sz="2700" dirty="0"/>
              <a:t>il raggio vettore </a:t>
            </a:r>
            <a:r>
              <a:rPr lang="it-IT" sz="2700" dirty="0" err="1"/>
              <a:t>r</a:t>
            </a:r>
            <a:r>
              <a:rPr lang="it-IT" sz="2700" baseline="-25000" dirty="0" err="1"/>
              <a:t>SP</a:t>
            </a:r>
            <a:r>
              <a:rPr lang="it-IT" sz="2700" dirty="0"/>
              <a:t>                          spazza Aree uguali                                 in t uguali</a:t>
            </a:r>
          </a:p>
          <a:p>
            <a:pPr marL="609600" indent="-609600">
              <a:lnSpc>
                <a:spcPct val="90000"/>
              </a:lnSpc>
              <a:buFontTx/>
              <a:buAutoNum type="arabicPeriod"/>
            </a:pPr>
            <a:r>
              <a:rPr lang="it-IT" sz="2700" dirty="0"/>
              <a:t>GM</a:t>
            </a:r>
            <a:r>
              <a:rPr lang="it-IT" sz="2700" baseline="-25000" dirty="0"/>
              <a:t>S </a:t>
            </a:r>
            <a:r>
              <a:rPr lang="it-IT" sz="2700" dirty="0"/>
              <a:t>= </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 </a:t>
            </a:r>
            <a:r>
              <a:rPr lang="it-IT" sz="2700" dirty="0">
                <a:latin typeface="OpenSymbol" pitchFamily="2" charset="0"/>
              </a:rPr>
              <a:t>∝ </a:t>
            </a:r>
            <a:r>
              <a:rPr lang="it-IT" sz="2700" dirty="0"/>
              <a:t>r</a:t>
            </a:r>
            <a:r>
              <a:rPr lang="it-IT" sz="2700" baseline="30000" dirty="0">
                <a:latin typeface="Symbol" pitchFamily="18" charset="2"/>
              </a:rPr>
              <a:t>3</a:t>
            </a:r>
            <a:r>
              <a:rPr lang="it-IT" sz="2700" dirty="0">
                <a:latin typeface="Symbol" pitchFamily="18" charset="2"/>
              </a:rPr>
              <a:t>/T</a:t>
            </a:r>
            <a:r>
              <a:rPr lang="it-IT" sz="2700" baseline="30000" dirty="0">
                <a:latin typeface="Symbol" pitchFamily="18" charset="2"/>
              </a:rPr>
              <a:t>2</a:t>
            </a:r>
            <a:r>
              <a:rPr lang="it-IT" sz="2700" baseline="30000" dirty="0">
                <a:latin typeface="OpenSymbol" pitchFamily="2" charset="0"/>
              </a:rPr>
              <a:t>       </a:t>
            </a:r>
            <a:r>
              <a:rPr lang="it-IT" sz="2700" baseline="30000" dirty="0" smtClean="0">
                <a:latin typeface="OpenSymbol" pitchFamily="2" charset="0"/>
              </a:rPr>
              <a:t> </a:t>
            </a:r>
            <a:r>
              <a:rPr lang="it-IT" sz="2700" dirty="0" smtClean="0">
                <a:latin typeface="OpenSymbol" pitchFamily="2" charset="0"/>
              </a:rPr>
              <a:t>→ </a:t>
            </a:r>
            <a:r>
              <a:rPr lang="it-IT" sz="2700" dirty="0">
                <a:cs typeface="Arial" pitchFamily="34" charset="0"/>
              </a:rPr>
              <a:t>M</a:t>
            </a:r>
            <a:r>
              <a:rPr lang="it-IT" sz="2700" baseline="-25000" dirty="0">
                <a:cs typeface="Arial" pitchFamily="34" charset="0"/>
              </a:rPr>
              <a:t>S</a:t>
            </a:r>
            <a:r>
              <a:rPr lang="it-IT" sz="2700" dirty="0">
                <a:latin typeface="OpenSymbol" pitchFamily="2" charset="0"/>
              </a:rPr>
              <a:t>=</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a:t>
            </a:r>
            <a:r>
              <a:rPr lang="it-IT" sz="2700" dirty="0">
                <a:cs typeface="Arial" pitchFamily="34" charset="0"/>
              </a:rPr>
              <a:t>/G</a:t>
            </a:r>
          </a:p>
          <a:p>
            <a:pPr marL="609600" indent="-609600">
              <a:lnSpc>
                <a:spcPct val="90000"/>
              </a:lnSpc>
              <a:buFontTx/>
              <a:buNone/>
            </a:pPr>
            <a:r>
              <a:rPr lang="en-US" sz="2700" dirty="0">
                <a:cs typeface="Arial" pitchFamily="34" charset="0"/>
              </a:rPr>
              <a:t>               ~2·10</a:t>
            </a:r>
            <a:r>
              <a:rPr lang="en-US" sz="2700" baseline="30000" dirty="0">
                <a:cs typeface="Arial" pitchFamily="34" charset="0"/>
              </a:rPr>
              <a:t>30 </a:t>
            </a:r>
            <a:r>
              <a:rPr lang="en-US" sz="2700" dirty="0">
                <a:cs typeface="Arial" pitchFamily="34" charset="0"/>
              </a:rPr>
              <a:t>kg</a:t>
            </a:r>
          </a:p>
          <a:p>
            <a:pPr marL="609600" indent="-609600">
              <a:lnSpc>
                <a:spcPct val="90000"/>
              </a:lnSpc>
              <a:buFontTx/>
              <a:buNone/>
            </a:pPr>
            <a:r>
              <a:rPr lang="en-US" sz="2700" dirty="0">
                <a:cs typeface="Arial" pitchFamily="34" charset="0"/>
              </a:rPr>
              <a:t>     </a:t>
            </a:r>
            <a:r>
              <a:rPr lang="en-US" sz="2700" dirty="0" smtClean="0">
                <a:cs typeface="Arial" pitchFamily="34" charset="0"/>
              </a:rPr>
              <a:t>  (</a:t>
            </a:r>
            <a:r>
              <a:rPr lang="en-US" sz="2700" dirty="0">
                <a:cs typeface="Arial" pitchFamily="34" charset="0"/>
              </a:rPr>
              <a:t>r=1.5·10</a:t>
            </a:r>
            <a:r>
              <a:rPr lang="en-US" sz="2700" baseline="30000" dirty="0">
                <a:cs typeface="Arial" pitchFamily="34" charset="0"/>
              </a:rPr>
              <a:t>11 </a:t>
            </a:r>
            <a:r>
              <a:rPr lang="en-US" sz="2700" dirty="0">
                <a:cs typeface="Arial" pitchFamily="34" charset="0"/>
              </a:rPr>
              <a:t>m, T=1a</a:t>
            </a:r>
            <a:r>
              <a:rPr lang="en-US" sz="2700" dirty="0" smtClean="0">
                <a:cs typeface="Arial" pitchFamily="34" charset="0"/>
              </a:rPr>
              <a:t>)      per </a:t>
            </a:r>
            <a:r>
              <a:rPr lang="en-US" sz="2700" dirty="0" err="1" smtClean="0">
                <a:cs typeface="Arial" pitchFamily="34" charset="0"/>
              </a:rPr>
              <a:t>orbite</a:t>
            </a:r>
            <a:r>
              <a:rPr lang="en-US" sz="2700" dirty="0" smtClean="0">
                <a:cs typeface="Arial" pitchFamily="34" charset="0"/>
              </a:rPr>
              <a:t> </a:t>
            </a:r>
            <a:r>
              <a:rPr lang="en-US" sz="2700" dirty="0" err="1" smtClean="0">
                <a:cs typeface="Arial" pitchFamily="34" charset="0"/>
              </a:rPr>
              <a:t>circolari</a:t>
            </a:r>
            <a:r>
              <a:rPr lang="en-US" sz="2700" dirty="0" smtClean="0">
                <a:cs typeface="Arial" pitchFamily="34" charset="0"/>
              </a:rPr>
              <a:t> </a:t>
            </a:r>
            <a:endParaRPr lang="en-US" sz="2700" dirty="0">
              <a:cs typeface="Arial" pitchFamily="34" charset="0"/>
            </a:endParaRPr>
          </a:p>
        </p:txBody>
      </p:sp>
      <p:pic>
        <p:nvPicPr>
          <p:cNvPr id="360452" name="Picture 4" descr="kep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2555776" y="142434"/>
            <a:ext cx="49552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dirty="0">
                <a:solidFill>
                  <a:schemeClr val="accent2"/>
                </a:solidFill>
              </a:rPr>
              <a:t>Leggi di </a:t>
            </a:r>
            <a:r>
              <a:rPr lang="it-IT" sz="3200" dirty="0" smtClean="0">
                <a:solidFill>
                  <a:schemeClr val="accent2"/>
                </a:solidFill>
              </a:rPr>
              <a:t>Keplero (F ~ 1/r</a:t>
            </a:r>
            <a:r>
              <a:rPr lang="it-IT" sz="3200" baseline="30000" dirty="0" smtClean="0">
                <a:solidFill>
                  <a:schemeClr val="accent2"/>
                </a:solidFill>
              </a:rPr>
              <a:t>2</a:t>
            </a:r>
            <a:r>
              <a:rPr lang="it-IT" sz="3200" dirty="0" smtClean="0">
                <a:solidFill>
                  <a:schemeClr val="accent2"/>
                </a:solidFill>
              </a:rPr>
              <a:t>)</a:t>
            </a:r>
            <a:endParaRPr lang="it-IT" sz="3200" dirty="0">
              <a:solidFill>
                <a:schemeClr val="accent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Sintesi</a:t>
            </a:r>
            <a:r>
              <a:rPr lang="en-US" sz="3200" dirty="0" smtClean="0"/>
              <a:t> </a:t>
            </a:r>
            <a:r>
              <a:rPr lang="en-US" sz="3200" dirty="0" err="1" smtClean="0"/>
              <a:t>dell’unificazione</a:t>
            </a:r>
            <a:r>
              <a:rPr lang="en-US" sz="3200" dirty="0" smtClean="0"/>
              <a:t> </a:t>
            </a:r>
            <a:r>
              <a:rPr lang="en-US" sz="3200" dirty="0" err="1" smtClean="0"/>
              <a:t>delle</a:t>
            </a:r>
            <a:r>
              <a:rPr lang="en-US" sz="3200" dirty="0" smtClean="0"/>
              <a:t> </a:t>
            </a:r>
            <a:r>
              <a:rPr lang="en-US" sz="3200" dirty="0" err="1" smtClean="0"/>
              <a:t>forze</a:t>
            </a:r>
            <a:endParaRPr lang="en-GB" sz="3200" dirty="0"/>
          </a:p>
        </p:txBody>
      </p:sp>
      <p:sp>
        <p:nvSpPr>
          <p:cNvPr id="3" name="Content Placeholder 2"/>
          <p:cNvSpPr>
            <a:spLocks noGrp="1"/>
          </p:cNvSpPr>
          <p:nvPr>
            <p:ph idx="1"/>
          </p:nvPr>
        </p:nvSpPr>
        <p:spPr>
          <a:xfrm>
            <a:off x="457200" y="1341438"/>
            <a:ext cx="8579296" cy="4784725"/>
          </a:xfrm>
        </p:spPr>
        <p:txBody>
          <a:bodyPr/>
          <a:lstStyle/>
          <a:p>
            <a:r>
              <a:rPr lang="en-US" dirty="0" err="1" smtClean="0">
                <a:solidFill>
                  <a:srgbClr val="00B050"/>
                </a:solidFill>
              </a:rPr>
              <a:t>Gravi</a:t>
            </a:r>
            <a:r>
              <a:rPr lang="en-US" dirty="0" smtClean="0">
                <a:solidFill>
                  <a:srgbClr val="00B050"/>
                </a:solidFill>
              </a:rPr>
              <a:t> </a:t>
            </a:r>
            <a:r>
              <a:rPr lang="en-US" dirty="0" err="1" smtClean="0">
                <a:solidFill>
                  <a:srgbClr val="00B050"/>
                </a:solidFill>
              </a:rPr>
              <a:t>cadono</a:t>
            </a:r>
            <a:r>
              <a:rPr lang="en-US" dirty="0" smtClean="0">
                <a:solidFill>
                  <a:srgbClr val="00B050"/>
                </a:solidFill>
              </a:rPr>
              <a:t> al </a:t>
            </a:r>
            <a:r>
              <a:rPr lang="en-US" dirty="0" err="1" smtClean="0">
                <a:solidFill>
                  <a:srgbClr val="00B050"/>
                </a:solidFill>
              </a:rPr>
              <a:t>suolo</a:t>
            </a:r>
            <a:endParaRPr lang="en-US" dirty="0" smtClean="0">
              <a:solidFill>
                <a:srgbClr val="00B050"/>
              </a:solidFill>
            </a:endParaRPr>
          </a:p>
          <a:p>
            <a:r>
              <a:rPr lang="en-US" dirty="0" smtClean="0">
                <a:solidFill>
                  <a:srgbClr val="00B050"/>
                </a:solidFill>
              </a:rPr>
              <a:t>Luna </a:t>
            </a:r>
            <a:r>
              <a:rPr lang="en-US" dirty="0" err="1" smtClean="0">
                <a:solidFill>
                  <a:srgbClr val="00B050"/>
                </a:solidFill>
              </a:rPr>
              <a:t>orbita</a:t>
            </a:r>
            <a:r>
              <a:rPr lang="en-US" dirty="0" smtClean="0">
                <a:solidFill>
                  <a:srgbClr val="00B050"/>
                </a:solidFill>
              </a:rPr>
              <a:t> la terra          </a:t>
            </a:r>
            <a:r>
              <a:rPr lang="en-US" dirty="0" err="1" smtClean="0">
                <a:solidFill>
                  <a:srgbClr val="00B050"/>
                </a:solidFill>
              </a:rPr>
              <a:t>Forza</a:t>
            </a:r>
            <a:r>
              <a:rPr lang="en-US" dirty="0" smtClean="0">
                <a:solidFill>
                  <a:srgbClr val="00B050"/>
                </a:solidFill>
              </a:rPr>
              <a:t> di </a:t>
            </a:r>
            <a:r>
              <a:rPr lang="en-US" dirty="0" err="1" smtClean="0">
                <a:solidFill>
                  <a:srgbClr val="00B050"/>
                </a:solidFill>
              </a:rPr>
              <a:t>gravita</a:t>
            </a:r>
            <a:r>
              <a:rPr lang="en-US" dirty="0" smtClean="0">
                <a:solidFill>
                  <a:srgbClr val="00B050"/>
                </a:solidFill>
              </a:rPr>
              <a:t>`</a:t>
            </a:r>
          </a:p>
          <a:p>
            <a:r>
              <a:rPr lang="en-US" dirty="0" err="1" smtClean="0">
                <a:solidFill>
                  <a:srgbClr val="00B050"/>
                </a:solidFill>
              </a:rPr>
              <a:t>Pianeti</a:t>
            </a:r>
            <a:r>
              <a:rPr lang="en-US" dirty="0" smtClean="0">
                <a:solidFill>
                  <a:srgbClr val="00B050"/>
                </a:solidFill>
              </a:rPr>
              <a:t> </a:t>
            </a:r>
            <a:r>
              <a:rPr lang="en-US" dirty="0" err="1" smtClean="0">
                <a:solidFill>
                  <a:srgbClr val="00B050"/>
                </a:solidFill>
              </a:rPr>
              <a:t>orbitano</a:t>
            </a:r>
            <a:r>
              <a:rPr lang="en-US" dirty="0" smtClean="0">
                <a:solidFill>
                  <a:srgbClr val="00B050"/>
                </a:solidFill>
              </a:rPr>
              <a:t> </a:t>
            </a:r>
            <a:r>
              <a:rPr lang="en-US" dirty="0" err="1" smtClean="0">
                <a:solidFill>
                  <a:srgbClr val="00B050"/>
                </a:solidFill>
              </a:rPr>
              <a:t>il</a:t>
            </a:r>
            <a:r>
              <a:rPr lang="en-US" dirty="0" smtClean="0">
                <a:solidFill>
                  <a:srgbClr val="00B050"/>
                </a:solidFill>
              </a:rPr>
              <a:t> sole        (Newton ~1687)</a:t>
            </a:r>
          </a:p>
          <a:p>
            <a:r>
              <a:rPr lang="en-US" dirty="0" err="1" smtClean="0">
                <a:solidFill>
                  <a:srgbClr val="CC00FF"/>
                </a:solidFill>
              </a:rPr>
              <a:t>Elettricita</a:t>
            </a:r>
            <a:r>
              <a:rPr lang="en-US" dirty="0" smtClean="0">
                <a:solidFill>
                  <a:srgbClr val="CC00FF"/>
                </a:solidFill>
              </a:rPr>
              <a:t>`</a:t>
            </a:r>
          </a:p>
          <a:p>
            <a:r>
              <a:rPr lang="en-US" dirty="0" err="1" smtClean="0">
                <a:solidFill>
                  <a:srgbClr val="CC00FF"/>
                </a:solidFill>
              </a:rPr>
              <a:t>Magnetismo</a:t>
            </a:r>
            <a:r>
              <a:rPr lang="en-US" dirty="0" smtClean="0">
                <a:solidFill>
                  <a:srgbClr val="CC00FF"/>
                </a:solidFill>
              </a:rPr>
              <a:t>   </a:t>
            </a:r>
            <a:r>
              <a:rPr lang="en-US" dirty="0" err="1" smtClean="0">
                <a:solidFill>
                  <a:srgbClr val="CC00FF"/>
                </a:solidFill>
              </a:rPr>
              <a:t>Elettromagnetismo</a:t>
            </a:r>
            <a:endParaRPr lang="en-US" dirty="0" smtClean="0">
              <a:solidFill>
                <a:srgbClr val="CC00FF"/>
              </a:solidFill>
            </a:endParaRPr>
          </a:p>
          <a:p>
            <a:r>
              <a:rPr lang="en-US" dirty="0" err="1" smtClean="0">
                <a:solidFill>
                  <a:srgbClr val="CC00FF"/>
                </a:solidFill>
              </a:rPr>
              <a:t>Ottica</a:t>
            </a:r>
            <a:r>
              <a:rPr lang="en-US" dirty="0" smtClean="0">
                <a:solidFill>
                  <a:srgbClr val="CC00FF"/>
                </a:solidFill>
              </a:rPr>
              <a:t>              (Maxwell ~1860) (*)</a:t>
            </a:r>
          </a:p>
          <a:p>
            <a:r>
              <a:rPr lang="en-US" dirty="0" err="1" smtClean="0">
                <a:solidFill>
                  <a:srgbClr val="FF0000"/>
                </a:solidFill>
              </a:rPr>
              <a:t>Forza</a:t>
            </a:r>
            <a:r>
              <a:rPr lang="en-US" dirty="0" smtClean="0">
                <a:solidFill>
                  <a:srgbClr val="FF0000"/>
                </a:solidFill>
              </a:rPr>
              <a:t> </a:t>
            </a:r>
            <a:r>
              <a:rPr lang="en-US" dirty="0" err="1" smtClean="0">
                <a:solidFill>
                  <a:srgbClr val="FF0000"/>
                </a:solidFill>
              </a:rPr>
              <a:t>nucleare</a:t>
            </a:r>
            <a:r>
              <a:rPr lang="en-US" dirty="0" smtClean="0">
                <a:solidFill>
                  <a:srgbClr val="FF0000"/>
                </a:solidFill>
              </a:rPr>
              <a:t> </a:t>
            </a:r>
            <a:r>
              <a:rPr lang="en-US" dirty="0" err="1" smtClean="0">
                <a:solidFill>
                  <a:srgbClr val="FF0000"/>
                </a:solidFill>
              </a:rPr>
              <a:t>debole</a:t>
            </a:r>
            <a:r>
              <a:rPr lang="en-US" dirty="0" smtClean="0">
                <a:solidFill>
                  <a:srgbClr val="FF0000"/>
                </a:solidFill>
              </a:rPr>
              <a:t> ~1970-80</a:t>
            </a:r>
          </a:p>
          <a:p>
            <a:r>
              <a:rPr lang="en-US" dirty="0" err="1" smtClean="0">
                <a:solidFill>
                  <a:srgbClr val="FFC000"/>
                </a:solidFill>
              </a:rPr>
              <a:t>Forza</a:t>
            </a:r>
            <a:r>
              <a:rPr lang="en-US" dirty="0" smtClean="0">
                <a:solidFill>
                  <a:srgbClr val="FFC000"/>
                </a:solidFill>
              </a:rPr>
              <a:t> </a:t>
            </a:r>
            <a:r>
              <a:rPr lang="en-US" dirty="0" err="1" smtClean="0">
                <a:solidFill>
                  <a:srgbClr val="FFC000"/>
                </a:solidFill>
              </a:rPr>
              <a:t>nucleare</a:t>
            </a:r>
            <a:r>
              <a:rPr lang="en-US" dirty="0" smtClean="0">
                <a:solidFill>
                  <a:srgbClr val="FFC000"/>
                </a:solidFill>
              </a:rPr>
              <a:t> forte         ~1990 </a:t>
            </a:r>
            <a:endParaRPr lang="en-GB" dirty="0">
              <a:solidFill>
                <a:srgbClr val="FFC000"/>
              </a:solidFill>
            </a:endParaRPr>
          </a:p>
        </p:txBody>
      </p:sp>
      <p:sp>
        <p:nvSpPr>
          <p:cNvPr id="4" name="Footer Placeholder 3"/>
          <p:cNvSpPr>
            <a:spLocks noGrp="1"/>
          </p:cNvSpPr>
          <p:nvPr>
            <p:ph type="ftr" sz="quarter" idx="11"/>
          </p:nvPr>
        </p:nvSpPr>
        <p:spPr/>
        <p:txBody>
          <a:bodyPr/>
          <a:lstStyle/>
          <a:p>
            <a:r>
              <a:rPr lang="en-US" smtClean="0"/>
              <a:t>fln - mar 2014</a:t>
            </a:r>
            <a:endParaRPr lang="en-US" dirty="0"/>
          </a:p>
        </p:txBody>
      </p:sp>
      <p:sp>
        <p:nvSpPr>
          <p:cNvPr id="5" name="Slide Number Placeholder 4"/>
          <p:cNvSpPr>
            <a:spLocks noGrp="1"/>
          </p:cNvSpPr>
          <p:nvPr>
            <p:ph type="sldNum" sz="quarter" idx="12"/>
          </p:nvPr>
        </p:nvSpPr>
        <p:spPr/>
        <p:txBody>
          <a:bodyPr/>
          <a:lstStyle/>
          <a:p>
            <a:fld id="{DDC64C39-CBBA-4875-AA7A-9622D5D072E2}" type="slidenum">
              <a:rPr lang="en-US" smtClean="0"/>
              <a:pPr/>
              <a:t>54</a:t>
            </a:fld>
            <a:endParaRPr lang="en-US"/>
          </a:p>
        </p:txBody>
      </p:sp>
      <p:sp>
        <p:nvSpPr>
          <p:cNvPr id="6" name="Right Bracket 5"/>
          <p:cNvSpPr/>
          <p:nvPr/>
        </p:nvSpPr>
        <p:spPr>
          <a:xfrm>
            <a:off x="5004048" y="1628800"/>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p:cNvSpPr/>
          <p:nvPr/>
        </p:nvSpPr>
        <p:spPr>
          <a:xfrm>
            <a:off x="2915816" y="3429000"/>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ket 7"/>
          <p:cNvSpPr/>
          <p:nvPr/>
        </p:nvSpPr>
        <p:spPr>
          <a:xfrm>
            <a:off x="6948264" y="4005064"/>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ket 8"/>
          <p:cNvSpPr/>
          <p:nvPr/>
        </p:nvSpPr>
        <p:spPr>
          <a:xfrm>
            <a:off x="7596336" y="4646463"/>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39552" y="6165304"/>
            <a:ext cx="2117887" cy="400110"/>
          </a:xfrm>
          <a:prstGeom prst="rect">
            <a:avLst/>
          </a:prstGeom>
          <a:noFill/>
        </p:spPr>
        <p:txBody>
          <a:bodyPr wrap="none" rtlCol="0">
            <a:spAutoFit/>
          </a:bodyPr>
          <a:lstStyle/>
          <a:p>
            <a:r>
              <a:rPr lang="en-US" dirty="0" smtClean="0"/>
              <a:t>(*) </a:t>
            </a:r>
            <a:r>
              <a:rPr lang="en-US" dirty="0" err="1" smtClean="0"/>
              <a:t>vedi</a:t>
            </a:r>
            <a:r>
              <a:rPr lang="en-US" dirty="0" smtClean="0"/>
              <a:t> cap. </a:t>
            </a:r>
            <a:r>
              <a:rPr lang="en-US" dirty="0" err="1" smtClean="0"/>
              <a:t>e.m</a:t>
            </a:r>
            <a:r>
              <a:rPr lang="en-US" dirty="0" smtClean="0"/>
              <a:t>.</a:t>
            </a:r>
            <a:endParaRPr lang="en-GB" dirty="0"/>
          </a:p>
        </p:txBody>
      </p:sp>
    </p:spTree>
    <p:extLst>
      <p:ext uri="{BB962C8B-B14F-4D97-AF65-F5344CB8AC3E}">
        <p14:creationId xmlns:p14="http://schemas.microsoft.com/office/powerpoint/2010/main" val="2406642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51F3969F-1842-4E4C-AA89-5879613FC6DB}" type="slidenum">
              <a:rPr lang="en-US"/>
              <a:pPr/>
              <a:t>55</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 interagiscono, </a:t>
            </a:r>
          </a:p>
          <a:p>
            <a:pPr algn="ctr"/>
            <a:r>
              <a:rPr lang="it-IT" dirty="0"/>
              <a:t>per il III principio si ha </a:t>
            </a:r>
            <a:r>
              <a:rPr lang="it-IT" b="1" dirty="0"/>
              <a:t>F</a:t>
            </a:r>
            <a:r>
              <a:rPr lang="it-IT" baseline="-25000" dirty="0"/>
              <a:t>AB</a:t>
            </a:r>
            <a:r>
              <a:rPr lang="it-IT" dirty="0"/>
              <a:t> = - </a:t>
            </a:r>
            <a:r>
              <a:rPr lang="it-IT" b="1" dirty="0"/>
              <a:t>F</a:t>
            </a:r>
            <a:r>
              <a:rPr lang="it-IT" baseline="-25000" dirty="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5F7A967F-FE3E-4F1F-99DA-DB8107D1D42F}" type="slidenum">
              <a:rPr lang="en-US"/>
              <a:pPr/>
              <a:t>56</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B3356463-4095-40D3-8314-D8949001E186}" type="slidenum">
              <a:rPr lang="en-US"/>
              <a:pPr/>
              <a:t>57</a:t>
            </a:fld>
            <a:endParaRPr lang="en-US"/>
          </a:p>
        </p:txBody>
      </p:sp>
      <p:sp>
        <p:nvSpPr>
          <p:cNvPr id="276482" name="Rectangle 2"/>
          <p:cNvSpPr>
            <a:spLocks noGrp="1" noChangeArrowheads="1"/>
          </p:cNvSpPr>
          <p:nvPr>
            <p:ph type="title"/>
          </p:nvPr>
        </p:nvSpPr>
        <p:spPr/>
        <p:txBody>
          <a:bodyPr/>
          <a:lstStyle/>
          <a:p>
            <a:r>
              <a:rPr lang="it-IT" sz="2800" dirty="0"/>
              <a:t>III principio e forze di </a:t>
            </a:r>
            <a:r>
              <a:rPr lang="it-IT" sz="2800" dirty="0" smtClean="0"/>
              <a:t>contatto/vincoli </a:t>
            </a:r>
            <a:r>
              <a:rPr lang="it-IT" sz="2800" dirty="0"/>
              <a:t>(3)</a:t>
            </a:r>
          </a:p>
        </p:txBody>
      </p:sp>
      <p:pic>
        <p:nvPicPr>
          <p:cNvPr id="276484" name="Picture 4" descr="img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a:t>
            </a:r>
          </a:p>
          <a:p>
            <a:pPr algn="ctr"/>
            <a:r>
              <a:rPr lang="it-IT" dirty="0"/>
              <a:t>interagiscono, per il III </a:t>
            </a:r>
          </a:p>
          <a:p>
            <a:pPr algn="ctr"/>
            <a:r>
              <a:rPr lang="it-IT" dirty="0"/>
              <a:t>principio si ha</a:t>
            </a:r>
          </a:p>
          <a:p>
            <a:pPr algn="ctr"/>
            <a:r>
              <a:rPr lang="it-IT" b="1" dirty="0"/>
              <a:t>F</a:t>
            </a:r>
            <a:r>
              <a:rPr lang="it-IT" baseline="-25000" dirty="0"/>
              <a:t>AB</a:t>
            </a:r>
            <a:r>
              <a:rPr lang="it-IT" dirty="0"/>
              <a:t> = - </a:t>
            </a:r>
            <a:r>
              <a:rPr lang="it-IT" b="1" dirty="0"/>
              <a:t>F</a:t>
            </a:r>
            <a:r>
              <a:rPr lang="it-IT" baseline="-25000" dirty="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8000"/>
                </a:solidFill>
              </a:rPr>
              <a:t>le coppie di forze del III </a:t>
            </a:r>
          </a:p>
          <a:p>
            <a:r>
              <a:rPr lang="it-IT" dirty="0">
                <a:solidFill>
                  <a:srgbClr val="008000"/>
                </a:solidFill>
              </a:rPr>
              <a:t>principio sono applicate </a:t>
            </a:r>
          </a:p>
          <a:p>
            <a:r>
              <a:rPr lang="it-IT" dirty="0">
                <a:solidFill>
                  <a:srgbClr val="008000"/>
                </a:solidFill>
              </a:rPr>
              <a:t>a </a:t>
            </a:r>
            <a:r>
              <a:rPr lang="it-IT" i="1" dirty="0">
                <a:solidFill>
                  <a:srgbClr val="008000"/>
                </a:solidFill>
              </a:rPr>
              <a:t>corpi diversi</a:t>
            </a:r>
          </a:p>
          <a:p>
            <a:r>
              <a:rPr lang="it-IT" b="1" dirty="0">
                <a:solidFill>
                  <a:srgbClr val="008000"/>
                </a:solidFill>
              </a:rPr>
              <a:t>P</a:t>
            </a:r>
            <a:r>
              <a:rPr lang="it-IT" dirty="0">
                <a:solidFill>
                  <a:srgbClr val="008000"/>
                </a:solidFill>
              </a:rPr>
              <a:t> + (-</a:t>
            </a:r>
            <a:r>
              <a:rPr lang="it-IT" b="1" dirty="0">
                <a:solidFill>
                  <a:srgbClr val="008000"/>
                </a:solidFill>
              </a:rPr>
              <a:t>P</a:t>
            </a:r>
            <a:r>
              <a:rPr lang="it-IT" dirty="0">
                <a:solidFill>
                  <a:srgbClr val="008000"/>
                </a:solidFill>
              </a:rPr>
              <a:t>) =0</a:t>
            </a:r>
          </a:p>
          <a:p>
            <a:r>
              <a:rPr lang="it-IT" b="1" dirty="0">
                <a:solidFill>
                  <a:srgbClr val="008000"/>
                </a:solidFill>
              </a:rPr>
              <a:t>N</a:t>
            </a:r>
            <a:r>
              <a:rPr lang="it-IT" dirty="0">
                <a:solidFill>
                  <a:srgbClr val="008000"/>
                </a:solidFill>
              </a:rPr>
              <a:t> + </a:t>
            </a:r>
            <a:r>
              <a:rPr lang="it-IT" b="1" dirty="0">
                <a:solidFill>
                  <a:srgbClr val="008000"/>
                </a:solidFill>
              </a:rPr>
              <a:t>N’</a:t>
            </a:r>
            <a:r>
              <a:rPr lang="it-IT" dirty="0">
                <a:solidFill>
                  <a:srgbClr val="008000"/>
                </a:solidFill>
              </a:rPr>
              <a:t> = 0</a:t>
            </a:r>
          </a:p>
          <a:p>
            <a:endParaRPr lang="it-IT" dirty="0">
              <a:solidFill>
                <a:srgbClr val="008000"/>
              </a:solidFill>
            </a:endParaRPr>
          </a:p>
          <a:p>
            <a:r>
              <a:rPr lang="it-IT" dirty="0">
                <a:solidFill>
                  <a:srgbClr val="CC3300"/>
                </a:solidFill>
              </a:rPr>
              <a:t>la spinta </a:t>
            </a:r>
            <a:r>
              <a:rPr lang="it-IT" b="1" dirty="0">
                <a:solidFill>
                  <a:srgbClr val="CC3300"/>
                </a:solidFill>
              </a:rPr>
              <a:t>N’</a:t>
            </a:r>
            <a:r>
              <a:rPr lang="it-IT" dirty="0">
                <a:solidFill>
                  <a:srgbClr val="CC3300"/>
                </a:solidFill>
              </a:rPr>
              <a:t> sul sostegno</a:t>
            </a:r>
          </a:p>
          <a:p>
            <a:r>
              <a:rPr lang="it-IT" dirty="0">
                <a:solidFill>
                  <a:srgbClr val="CC3300"/>
                </a:solidFill>
              </a:rPr>
              <a:t>è dovuta a </a:t>
            </a:r>
            <a:r>
              <a:rPr lang="it-IT" b="1" dirty="0">
                <a:solidFill>
                  <a:srgbClr val="CC3300"/>
                </a:solidFill>
              </a:rPr>
              <a:t>P</a:t>
            </a:r>
            <a:r>
              <a:rPr lang="it-IT" dirty="0">
                <a:solidFill>
                  <a:srgbClr val="CC3300"/>
                </a:solidFill>
              </a:rPr>
              <a:t> e lo uguaglia</a:t>
            </a:r>
          </a:p>
          <a:p>
            <a:r>
              <a:rPr lang="it-IT" dirty="0">
                <a:solidFill>
                  <a:srgbClr val="CC3300"/>
                </a:solidFill>
              </a:rPr>
              <a:t>=&gt; </a:t>
            </a:r>
            <a:r>
              <a:rPr lang="it-IT" b="1" dirty="0">
                <a:solidFill>
                  <a:srgbClr val="CC3300"/>
                </a:solidFill>
              </a:rPr>
              <a:t>P</a:t>
            </a:r>
            <a:r>
              <a:rPr lang="it-IT" dirty="0">
                <a:solidFill>
                  <a:srgbClr val="CC3300"/>
                </a:solidFill>
              </a:rPr>
              <a:t> + </a:t>
            </a:r>
            <a:r>
              <a:rPr lang="it-IT" b="1" dirty="0">
                <a:solidFill>
                  <a:srgbClr val="CC3300"/>
                </a:solidFill>
              </a:rPr>
              <a:t>N</a:t>
            </a:r>
            <a:r>
              <a:rPr lang="it-IT" dirty="0">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
        <p:nvSpPr>
          <p:cNvPr id="2" name="TextBox 1"/>
          <p:cNvSpPr txBox="1"/>
          <p:nvPr/>
        </p:nvSpPr>
        <p:spPr>
          <a:xfrm>
            <a:off x="799200" y="6336000"/>
            <a:ext cx="6195927" cy="400110"/>
          </a:xfrm>
          <a:prstGeom prst="rect">
            <a:avLst/>
          </a:prstGeom>
          <a:solidFill>
            <a:schemeClr val="bg1"/>
          </a:solidFill>
        </p:spPr>
        <p:txBody>
          <a:bodyPr wrap="none" rtlCol="0">
            <a:spAutoFit/>
          </a:bodyPr>
          <a:lstStyle/>
          <a:p>
            <a:r>
              <a:rPr lang="en-US" dirty="0" smtClean="0">
                <a:solidFill>
                  <a:srgbClr val="CC00FF"/>
                </a:solidFill>
              </a:rPr>
              <a:t>(</a:t>
            </a:r>
            <a:r>
              <a:rPr lang="en-US" dirty="0" smtClean="0">
                <a:solidFill>
                  <a:srgbClr val="CC00FF"/>
                </a:solidFill>
                <a:latin typeface="Arial"/>
                <a:cs typeface="Arial"/>
              </a:rPr>
              <a:t>→ </a:t>
            </a:r>
            <a:r>
              <a:rPr lang="en-US" dirty="0" smtClean="0">
                <a:solidFill>
                  <a:srgbClr val="CC00FF"/>
                </a:solidFill>
              </a:rPr>
              <a:t>non </a:t>
            </a:r>
            <a:r>
              <a:rPr lang="en-US" dirty="0" err="1" smtClean="0">
                <a:solidFill>
                  <a:srgbClr val="CC00FF"/>
                </a:solidFill>
              </a:rPr>
              <a:t>appoggiate</a:t>
            </a:r>
            <a:r>
              <a:rPr lang="en-US" dirty="0" smtClean="0">
                <a:solidFill>
                  <a:srgbClr val="CC00FF"/>
                </a:solidFill>
              </a:rPr>
              <a:t> </a:t>
            </a:r>
            <a:r>
              <a:rPr lang="en-US" dirty="0" err="1" smtClean="0">
                <a:solidFill>
                  <a:srgbClr val="CC00FF"/>
                </a:solidFill>
              </a:rPr>
              <a:t>mai</a:t>
            </a:r>
            <a:r>
              <a:rPr lang="en-US" dirty="0" smtClean="0">
                <a:solidFill>
                  <a:srgbClr val="CC00FF"/>
                </a:solidFill>
              </a:rPr>
              <a:t> un </a:t>
            </a:r>
            <a:r>
              <a:rPr lang="en-US" dirty="0" err="1" smtClean="0">
                <a:solidFill>
                  <a:srgbClr val="CC00FF"/>
                </a:solidFill>
              </a:rPr>
              <a:t>elefante</a:t>
            </a:r>
            <a:r>
              <a:rPr lang="en-US" dirty="0" smtClean="0">
                <a:solidFill>
                  <a:srgbClr val="CC00FF"/>
                </a:solidFill>
              </a:rPr>
              <a:t> </a:t>
            </a:r>
            <a:r>
              <a:rPr lang="en-US" dirty="0" err="1" smtClean="0">
                <a:solidFill>
                  <a:srgbClr val="CC00FF"/>
                </a:solidFill>
              </a:rPr>
              <a:t>su</a:t>
            </a:r>
            <a:r>
              <a:rPr lang="en-US" dirty="0" smtClean="0">
                <a:solidFill>
                  <a:srgbClr val="CC00FF"/>
                </a:solidFill>
              </a:rPr>
              <a:t> </a:t>
            </a:r>
            <a:r>
              <a:rPr lang="en-US" dirty="0" err="1" smtClean="0">
                <a:solidFill>
                  <a:srgbClr val="CC00FF"/>
                </a:solidFill>
              </a:rPr>
              <a:t>una</a:t>
            </a:r>
            <a:r>
              <a:rPr lang="en-US" dirty="0" smtClean="0">
                <a:solidFill>
                  <a:srgbClr val="CC00FF"/>
                </a:solidFill>
              </a:rPr>
              <a:t> </a:t>
            </a:r>
            <a:r>
              <a:rPr lang="en-US" dirty="0" err="1" smtClean="0">
                <a:solidFill>
                  <a:srgbClr val="CC00FF"/>
                </a:solidFill>
              </a:rPr>
              <a:t>scrivania</a:t>
            </a:r>
            <a:r>
              <a:rPr lang="en-US" dirty="0" smtClean="0">
                <a:solidFill>
                  <a:srgbClr val="CC00FF"/>
                </a:solidFill>
              </a:rPr>
              <a:t>)</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2014</a:t>
            </a:r>
            <a:endParaRPr lang="en-US"/>
          </a:p>
        </p:txBody>
      </p:sp>
      <p:sp>
        <p:nvSpPr>
          <p:cNvPr id="13" name="Slide Number Placeholder 5"/>
          <p:cNvSpPr>
            <a:spLocks noGrp="1"/>
          </p:cNvSpPr>
          <p:nvPr>
            <p:ph type="sldNum" sz="quarter" idx="12"/>
          </p:nvPr>
        </p:nvSpPr>
        <p:spPr/>
        <p:txBody>
          <a:bodyPr/>
          <a:lstStyle/>
          <a:p>
            <a:fld id="{4496DA61-F648-44E2-BE77-E693B4AB75AA}" type="slidenum">
              <a:rPr lang="en-US"/>
              <a:pPr/>
              <a:t>58</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la componente </a:t>
            </a:r>
            <a:r>
              <a:rPr lang="it-IT" dirty="0" err="1">
                <a:solidFill>
                  <a:srgbClr val="CC3300"/>
                </a:solidFill>
              </a:rPr>
              <a:t>Pcos</a:t>
            </a:r>
            <a:r>
              <a:rPr lang="el-GR" dirty="0">
                <a:solidFill>
                  <a:srgbClr val="CC3300"/>
                </a:solidFill>
                <a:cs typeface="Arial" pitchFamily="34" charset="0"/>
              </a:rPr>
              <a:t>θ</a:t>
            </a:r>
            <a:endParaRPr lang="it-IT" dirty="0">
              <a:solidFill>
                <a:srgbClr val="CC3300"/>
              </a:solidFill>
              <a:cs typeface="Arial" pitchFamily="34" charset="0"/>
            </a:endParaRPr>
          </a:p>
          <a:p>
            <a:r>
              <a:rPr lang="it-IT" dirty="0">
                <a:solidFill>
                  <a:srgbClr val="CC3300"/>
                </a:solidFill>
                <a:cs typeface="Arial" pitchFamily="34" charset="0"/>
              </a:rPr>
              <a:t>è equilibrata dalla </a:t>
            </a:r>
          </a:p>
          <a:p>
            <a:r>
              <a:rPr lang="it-IT" dirty="0">
                <a:solidFill>
                  <a:srgbClr val="CC3300"/>
                </a:solidFill>
                <a:cs typeface="Arial" pitchFamily="34" charset="0"/>
              </a:rPr>
              <a:t>reazione vincolare N</a:t>
            </a:r>
          </a:p>
          <a:p>
            <a:r>
              <a:rPr lang="it-IT" dirty="0">
                <a:solidFill>
                  <a:srgbClr val="CC3300"/>
                </a:solidFill>
                <a:cs typeface="Arial" pitchFamily="34" charset="0"/>
              </a:rPr>
              <a:t>(non c’è moto ┴ al p.i.)</a:t>
            </a:r>
            <a:endParaRPr lang="el-GR" dirty="0">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2014</a:t>
            </a:r>
            <a:endParaRPr lang="en-US"/>
          </a:p>
        </p:txBody>
      </p:sp>
      <p:sp>
        <p:nvSpPr>
          <p:cNvPr id="14" name="Slide Number Placeholder 5"/>
          <p:cNvSpPr>
            <a:spLocks noGrp="1"/>
          </p:cNvSpPr>
          <p:nvPr>
            <p:ph type="sldNum" sz="quarter" idx="12"/>
          </p:nvPr>
        </p:nvSpPr>
        <p:spPr/>
        <p:txBody>
          <a:bodyPr/>
          <a:lstStyle/>
          <a:p>
            <a:fld id="{619551A4-7528-471F-B542-4AF0BF53DB0E}" type="slidenum">
              <a:rPr lang="en-US"/>
              <a:pPr/>
              <a:t>59</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smtClean="0"/>
              <a:t>fln - mar 2014</a:t>
            </a:r>
            <a:endParaRPr lang="en-US" dirty="0"/>
          </a:p>
        </p:txBody>
      </p:sp>
      <p:sp>
        <p:nvSpPr>
          <p:cNvPr id="35" name="Slide Number Placeholder 5"/>
          <p:cNvSpPr>
            <a:spLocks noGrp="1"/>
          </p:cNvSpPr>
          <p:nvPr>
            <p:ph type="sldNum" sz="quarter" idx="12"/>
          </p:nvPr>
        </p:nvSpPr>
        <p:spPr/>
        <p:txBody>
          <a:bodyPr/>
          <a:lstStyle/>
          <a:p>
            <a:fld id="{D6409F11-106F-4B35-A496-9E1E575D7427}" type="slidenum">
              <a:rPr lang="en-US"/>
              <a:pPr/>
              <a:t>6</a:t>
            </a:fld>
            <a:endParaRPr lang="en-US" dirty="0"/>
          </a:p>
        </p:txBody>
      </p:sp>
      <p:sp>
        <p:nvSpPr>
          <p:cNvPr id="201778" name="Line 50"/>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u="sng" dirty="0"/>
              <a:t>il moto è relativo </a:t>
            </a:r>
            <a:r>
              <a:rPr lang="it-IT" dirty="0"/>
              <a:t>=&gt; sistema di riferimento</a:t>
            </a:r>
          </a:p>
          <a:p>
            <a:endParaRPr lang="it-IT" dirty="0"/>
          </a:p>
          <a:p>
            <a:endParaRPr lang="it-IT" dirty="0"/>
          </a:p>
          <a:p>
            <a:endParaRPr lang="it-IT" dirty="0"/>
          </a:p>
          <a:p>
            <a:r>
              <a:rPr lang="it-IT" dirty="0"/>
              <a:t>spazio percorso nel tempo, </a:t>
            </a:r>
            <a:r>
              <a:rPr lang="it-IT" dirty="0" err="1"/>
              <a:t>eq</a:t>
            </a:r>
            <a:r>
              <a:rPr lang="it-IT" dirty="0"/>
              <a:t>.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chemeClr val="accent2"/>
                </a:solidFill>
              </a:rPr>
              <a:t>se ci interessa la distanza </a:t>
            </a:r>
          </a:p>
          <a:p>
            <a:r>
              <a:rPr lang="it-IT" dirty="0">
                <a:solidFill>
                  <a:schemeClr val="accent2"/>
                </a:solidFill>
              </a:rPr>
              <a:t>percorsa in un certo tempo</a:t>
            </a:r>
          </a:p>
          <a:p>
            <a:r>
              <a:rPr lang="it-IT" dirty="0">
                <a:solidFill>
                  <a:schemeClr val="accent2"/>
                </a:solidFill>
              </a:rPr>
              <a:t>indipendentemente dalla </a:t>
            </a:r>
          </a:p>
          <a:p>
            <a:r>
              <a:rPr lang="it-IT" dirty="0">
                <a:solidFill>
                  <a:schemeClr val="accent2"/>
                </a:solidFill>
              </a:rPr>
              <a:t>direzione</a:t>
            </a:r>
          </a:p>
        </p:txBody>
      </p:sp>
      <p:sp>
        <p:nvSpPr>
          <p:cNvPr id="201733" name="Line 5"/>
          <p:cNvSpPr>
            <a:spLocks noChangeShapeType="1"/>
          </p:cNvSpPr>
          <p:nvPr/>
        </p:nvSpPr>
        <p:spPr bwMode="auto">
          <a:xfrm flipV="1">
            <a:off x="2268538" y="1700213"/>
            <a:ext cx="0"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2268538" y="27813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2484438"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979613" y="29241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3132138"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2916238" y="29972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5076825" y="1844675"/>
            <a:ext cx="3767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sp>
        <p:nvSpPr>
          <p:cNvPr id="201758" name="Text Box 30"/>
          <p:cNvSpPr txBox="1">
            <a:spLocks noChangeArrowheads="1"/>
          </p:cNvSpPr>
          <p:nvPr/>
        </p:nvSpPr>
        <p:spPr bwMode="auto">
          <a:xfrm>
            <a:off x="3635375" y="1716088"/>
            <a:ext cx="7397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3" name="Line 35"/>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77" name="Text Box 49"/>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18C0B68C-6540-4032-9663-E8828C066034}" type="slidenum">
              <a:rPr lang="en-US"/>
              <a:pPr/>
              <a:t>60</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dirty="0"/>
              <a:t>dati due corpi A e B che interagiscono: azione e reazione uguale e contraria </a:t>
            </a:r>
            <a:r>
              <a:rPr lang="it-IT" sz="2400" b="1" dirty="0"/>
              <a:t>F</a:t>
            </a:r>
            <a:r>
              <a:rPr lang="it-IT" sz="2400" baseline="-25000" dirty="0"/>
              <a:t>AB</a:t>
            </a:r>
            <a:r>
              <a:rPr lang="it-IT" sz="2400" dirty="0"/>
              <a:t> = - </a:t>
            </a:r>
            <a:r>
              <a:rPr lang="it-IT" sz="2400" b="1" dirty="0"/>
              <a:t>F</a:t>
            </a:r>
            <a:r>
              <a:rPr lang="it-IT" sz="2400" baseline="-25000" dirty="0"/>
              <a:t>BA</a:t>
            </a:r>
          </a:p>
          <a:p>
            <a:r>
              <a:rPr lang="it-IT" sz="2400" dirty="0"/>
              <a:t>ad es. blocchi di partenza: aumentano la spinta nella direzione del moto</a:t>
            </a:r>
            <a:endParaRPr lang="it-IT" sz="2800" dirty="0"/>
          </a:p>
          <a:p>
            <a:r>
              <a:rPr lang="it-IT" sz="2400" dirty="0"/>
              <a:t>altro es. locomozione di animali: spinta sul mezzo circostante (suolo, acqua, aria)</a:t>
            </a:r>
          </a:p>
          <a:p>
            <a:pPr>
              <a:buFontTx/>
              <a:buNone/>
            </a:pPr>
            <a:endParaRPr lang="it-IT" sz="2400" dirty="0"/>
          </a:p>
          <a:p>
            <a:pPr>
              <a:buFontTx/>
              <a:buNone/>
            </a:pPr>
            <a:r>
              <a:rPr lang="it-IT" sz="2400" dirty="0"/>
              <a:t>     </a:t>
            </a:r>
            <a:r>
              <a:rPr lang="it-IT" sz="2400" b="1" dirty="0"/>
              <a:t> F</a:t>
            </a:r>
            <a:r>
              <a:rPr lang="it-IT" sz="2400" dirty="0"/>
              <a:t> + </a:t>
            </a:r>
            <a:r>
              <a:rPr lang="it-IT" sz="2400" b="1" dirty="0"/>
              <a:t>R</a:t>
            </a:r>
            <a:r>
              <a:rPr lang="it-IT" sz="2400" dirty="0"/>
              <a:t> = 0                              </a:t>
            </a:r>
            <a:r>
              <a:rPr lang="it-IT" sz="2400" b="1" dirty="0"/>
              <a:t>F</a:t>
            </a:r>
            <a:r>
              <a:rPr lang="it-IT" sz="2400" baseline="-25000" dirty="0"/>
              <a:t>i</a:t>
            </a:r>
            <a:r>
              <a:rPr lang="it-IT" sz="2400" dirty="0"/>
              <a:t> + </a:t>
            </a:r>
            <a:r>
              <a:rPr lang="it-IT" sz="2400" b="1" dirty="0" err="1"/>
              <a:t>R</a:t>
            </a:r>
            <a:r>
              <a:rPr lang="it-IT" sz="2400" baseline="-25000" dirty="0" err="1"/>
              <a:t>i</a:t>
            </a:r>
            <a:r>
              <a:rPr lang="it-IT" sz="2400" dirty="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2" name="TextBox 1"/>
          <p:cNvSpPr txBox="1"/>
          <p:nvPr/>
        </p:nvSpPr>
        <p:spPr>
          <a:xfrm>
            <a:off x="457314" y="6254446"/>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69B81EB5-215B-4AB5-A424-1FA5FEA93109}" type="slidenum">
              <a:rPr lang="en-US"/>
              <a:pPr/>
              <a:t>61</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dirty="0"/>
              <a:t>consideriamo un moto curvilineo (variazione di </a:t>
            </a:r>
            <a:r>
              <a:rPr lang="it-IT" sz="2400" b="1" dirty="0"/>
              <a:t>v</a:t>
            </a:r>
            <a:r>
              <a:rPr lang="it-IT" sz="2400" dirty="0"/>
              <a:t> in direzione e verso) </a:t>
            </a:r>
            <a:r>
              <a:rPr lang="it-IT" sz="2400" dirty="0">
                <a:solidFill>
                  <a:srgbClr val="FF3300"/>
                </a:solidFill>
              </a:rPr>
              <a:t>assumendo trascurabile l’attrito</a:t>
            </a:r>
          </a:p>
          <a:p>
            <a:r>
              <a:rPr lang="it-IT" sz="2400" dirty="0"/>
              <a:t>la forza centripeta deve</a:t>
            </a:r>
            <a:r>
              <a:rPr lang="it-IT" sz="2400" dirty="0">
                <a:solidFill>
                  <a:srgbClr val="CC3300"/>
                </a:solidFill>
              </a:rPr>
              <a:t>(*)</a:t>
            </a:r>
            <a:r>
              <a:rPr lang="it-IT" sz="2400" dirty="0"/>
              <a:t> </a:t>
            </a:r>
          </a:p>
          <a:p>
            <a:pPr>
              <a:buFontTx/>
              <a:buNone/>
            </a:pPr>
            <a:r>
              <a:rPr lang="it-IT" sz="2400" dirty="0"/>
              <a:t>	essere </a:t>
            </a:r>
            <a:r>
              <a:rPr lang="it-IT" sz="2400" dirty="0">
                <a:solidFill>
                  <a:srgbClr val="FF3300"/>
                </a:solidFill>
              </a:rPr>
              <a:t>quindi</a:t>
            </a:r>
            <a:r>
              <a:rPr lang="it-IT" sz="2400" dirty="0"/>
              <a:t> fornita dalla </a:t>
            </a:r>
          </a:p>
          <a:p>
            <a:pPr>
              <a:buFontTx/>
              <a:buNone/>
            </a:pPr>
            <a:r>
              <a:rPr lang="it-IT" sz="2400" dirty="0"/>
              <a:t>	reazione della curva </a:t>
            </a:r>
          </a:p>
          <a:p>
            <a:pPr>
              <a:buFontTx/>
              <a:buNone/>
            </a:pPr>
            <a:r>
              <a:rPr lang="it-IT" sz="2400" dirty="0"/>
              <a:t>	sopraelevata di raggio R</a:t>
            </a:r>
          </a:p>
          <a:p>
            <a:pPr>
              <a:buFontTx/>
              <a:buNone/>
            </a:pPr>
            <a:r>
              <a:rPr lang="it-IT" sz="2400" dirty="0"/>
              <a:t>	</a:t>
            </a:r>
            <a:r>
              <a:rPr lang="it-IT" sz="2400" dirty="0" err="1"/>
              <a:t>F</a:t>
            </a:r>
            <a:r>
              <a:rPr lang="it-IT" sz="2400" baseline="-25000" dirty="0" err="1"/>
              <a:t>c</a:t>
            </a:r>
            <a:r>
              <a:rPr lang="it-IT" sz="2400" dirty="0"/>
              <a:t> = mv</a:t>
            </a:r>
            <a:r>
              <a:rPr lang="it-IT" sz="2400" baseline="30000" dirty="0"/>
              <a:t>2</a:t>
            </a:r>
            <a:r>
              <a:rPr lang="it-IT" sz="2400" dirty="0"/>
              <a:t>/R = N’’ = </a:t>
            </a:r>
            <a:r>
              <a:rPr lang="it-IT" sz="2400" dirty="0" err="1"/>
              <a:t>Nsin</a:t>
            </a:r>
            <a:r>
              <a:rPr lang="el-GR" sz="2400" dirty="0">
                <a:cs typeface="Arial" pitchFamily="34" charset="0"/>
              </a:rPr>
              <a:t>α</a:t>
            </a:r>
            <a:r>
              <a:rPr lang="it-IT" sz="2400" dirty="0">
                <a:cs typeface="Arial" pitchFamily="34" charset="0"/>
              </a:rPr>
              <a:t> =</a:t>
            </a:r>
          </a:p>
          <a:p>
            <a:pPr>
              <a:buFontTx/>
              <a:buNone/>
            </a:pPr>
            <a:r>
              <a:rPr lang="it-IT" sz="2400" dirty="0">
                <a:cs typeface="Arial" pitchFamily="34" charset="0"/>
              </a:rPr>
              <a:t>                = N’tg</a:t>
            </a:r>
            <a:r>
              <a:rPr lang="el-GR" sz="2400" dirty="0">
                <a:cs typeface="Arial" pitchFamily="34" charset="0"/>
              </a:rPr>
              <a:t>α</a:t>
            </a:r>
            <a:r>
              <a:rPr lang="it-IT" sz="2400" dirty="0">
                <a:cs typeface="Arial" pitchFamily="34" charset="0"/>
              </a:rPr>
              <a:t> = </a:t>
            </a:r>
            <a:r>
              <a:rPr lang="it-IT" sz="2400" dirty="0" err="1">
                <a:cs typeface="Arial" pitchFamily="34" charset="0"/>
              </a:rPr>
              <a:t>Ptg</a:t>
            </a:r>
            <a:r>
              <a:rPr lang="el-GR" sz="2400" dirty="0">
                <a:cs typeface="Arial" pitchFamily="34" charset="0"/>
              </a:rPr>
              <a:t>α</a:t>
            </a:r>
            <a:endParaRPr lang="it-IT" sz="2400" dirty="0">
              <a:cs typeface="Arial" pitchFamily="34" charset="0"/>
            </a:endParaRPr>
          </a:p>
          <a:p>
            <a:pPr>
              <a:buFontTx/>
              <a:buNone/>
            </a:pPr>
            <a:r>
              <a:rPr lang="it-IT" sz="2400" dirty="0">
                <a:cs typeface="Arial" pitchFamily="34" charset="0"/>
              </a:rPr>
              <a:t>	=&gt; tg</a:t>
            </a:r>
            <a:r>
              <a:rPr lang="el-GR" sz="2400" dirty="0">
                <a:cs typeface="Arial" pitchFamily="34" charset="0"/>
              </a:rPr>
              <a:t>α</a:t>
            </a:r>
            <a:r>
              <a:rPr lang="it-IT" sz="2400" dirty="0">
                <a:cs typeface="Arial" pitchFamily="34" charset="0"/>
              </a:rPr>
              <a:t> = v</a:t>
            </a:r>
            <a:r>
              <a:rPr lang="it-IT" sz="2400" baseline="30000" dirty="0">
                <a:cs typeface="Arial" pitchFamily="34" charset="0"/>
              </a:rPr>
              <a:t>2</a:t>
            </a:r>
            <a:r>
              <a:rPr lang="it-IT" sz="2400" dirty="0">
                <a:cs typeface="Arial" pitchFamily="34" charset="0"/>
              </a:rPr>
              <a:t>/(</a:t>
            </a:r>
            <a:r>
              <a:rPr lang="it-IT" sz="2400" dirty="0" err="1">
                <a:cs typeface="Arial" pitchFamily="34" charset="0"/>
              </a:rPr>
              <a:t>Rg</a:t>
            </a:r>
            <a:r>
              <a:rPr lang="it-IT" sz="2400" dirty="0">
                <a:cs typeface="Arial" pitchFamily="34" charset="0"/>
              </a:rPr>
              <a:t>) </a:t>
            </a:r>
          </a:p>
          <a:p>
            <a:pPr>
              <a:buFontTx/>
              <a:buNone/>
            </a:pPr>
            <a:r>
              <a:rPr lang="it-IT" sz="2400" dirty="0">
                <a:cs typeface="Arial" pitchFamily="34" charset="0"/>
              </a:rPr>
              <a:t>	ad es. v = 50 m/s       tg</a:t>
            </a:r>
            <a:r>
              <a:rPr lang="el-GR" sz="2400" dirty="0">
                <a:cs typeface="Arial" pitchFamily="34" charset="0"/>
              </a:rPr>
              <a:t>α</a:t>
            </a:r>
            <a:r>
              <a:rPr lang="it-IT" sz="2400" dirty="0">
                <a:cs typeface="Arial" pitchFamily="34" charset="0"/>
              </a:rPr>
              <a:t> </a:t>
            </a:r>
            <a:r>
              <a:rPr lang="en-US" sz="2400" dirty="0">
                <a:cs typeface="Arial" pitchFamily="34" charset="0"/>
              </a:rPr>
              <a:t>~ 2500/(250∙10) ~ 1; </a:t>
            </a:r>
            <a:r>
              <a:rPr lang="el-GR" sz="2400" dirty="0">
                <a:cs typeface="Arial" pitchFamily="34" charset="0"/>
              </a:rPr>
              <a:t>α</a:t>
            </a:r>
            <a:r>
              <a:rPr lang="it-IT" sz="2400" dirty="0">
                <a:cs typeface="Arial" pitchFamily="34" charset="0"/>
              </a:rPr>
              <a:t> </a:t>
            </a:r>
            <a:r>
              <a:rPr lang="en-US" sz="2400" dirty="0">
                <a:cs typeface="Arial" pitchFamily="34" charset="0"/>
              </a:rPr>
              <a:t>~ 45º</a:t>
            </a:r>
            <a:r>
              <a:rPr lang="it-IT" sz="2400" dirty="0">
                <a:cs typeface="Arial" pitchFamily="34" charset="0"/>
              </a:rPr>
              <a:t> </a:t>
            </a:r>
          </a:p>
          <a:p>
            <a:pPr>
              <a:buFontTx/>
              <a:buNone/>
            </a:pPr>
            <a:r>
              <a:rPr lang="it-IT" sz="2400" dirty="0">
                <a:cs typeface="Arial" pitchFamily="34" charset="0"/>
              </a:rPr>
              <a:t>		    R = 250 m</a:t>
            </a:r>
            <a:endParaRPr lang="el-GR" sz="2400" dirty="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084763"/>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Line 6"/>
          <p:cNvSpPr>
            <a:spLocks noChangeShapeType="1"/>
          </p:cNvSpPr>
          <p:nvPr/>
        </p:nvSpPr>
        <p:spPr bwMode="auto">
          <a:xfrm flipV="1">
            <a:off x="5940425" y="3716338"/>
            <a:ext cx="576263" cy="7921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871" name="Text Box 7"/>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 name="TextBox 1"/>
          <p:cNvSpPr txBox="1"/>
          <p:nvPr/>
        </p:nvSpPr>
        <p:spPr>
          <a:xfrm>
            <a:off x="6228556" y="6294437"/>
            <a:ext cx="1778051"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0BD7F5B0-7635-4F4C-BEBD-0C736BCED8F2}" type="slidenum">
              <a:rPr lang="en-US"/>
              <a:pPr/>
              <a:t>62</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2" name="TextBox 1"/>
          <p:cNvSpPr txBox="1"/>
          <p:nvPr/>
        </p:nvSpPr>
        <p:spPr>
          <a:xfrm>
            <a:off x="467544" y="630932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0A8F5B81-081C-4F90-B436-CA23568DDF0D}" type="slidenum">
              <a:rPr lang="en-US"/>
              <a:pPr/>
              <a:t>63</a:t>
            </a:fld>
            <a:endParaRPr lang="en-US"/>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dirty="0"/>
          </a:p>
          <a:p>
            <a:endParaRPr lang="it-IT" dirty="0"/>
          </a:p>
          <a:p>
            <a:endParaRPr lang="it-IT" dirty="0"/>
          </a:p>
          <a:p>
            <a:endParaRPr lang="it-IT" dirty="0"/>
          </a:p>
          <a:p>
            <a:endParaRPr lang="it-IT" dirty="0"/>
          </a:p>
          <a:p>
            <a:r>
              <a:rPr lang="it-IT" sz="2200" dirty="0">
                <a:solidFill>
                  <a:srgbClr val="008000"/>
                </a:solidFill>
              </a:rPr>
              <a:t>quindi il peso apparente sarà inferiore (superiore) a quello reale se l’ascensore accelera verso il basso (alto)</a:t>
            </a:r>
          </a:p>
          <a:p>
            <a:r>
              <a:rPr lang="it-IT" sz="2200" dirty="0">
                <a:solidFill>
                  <a:srgbClr val="FF3300"/>
                </a:solidFill>
              </a:rPr>
              <a:t>NB si noti che mentre </a:t>
            </a:r>
            <a:r>
              <a:rPr lang="it-IT" sz="2200" i="1" dirty="0">
                <a:solidFill>
                  <a:srgbClr val="FF3300"/>
                </a:solidFill>
              </a:rPr>
              <a:t>m è costante</a:t>
            </a:r>
            <a:r>
              <a:rPr lang="it-IT" sz="2200" dirty="0">
                <a:solidFill>
                  <a:srgbClr val="FF3300"/>
                </a:solidFill>
              </a:rPr>
              <a:t>, </a:t>
            </a:r>
            <a:r>
              <a:rPr lang="it-IT" sz="2200" b="1" i="1" dirty="0">
                <a:solidFill>
                  <a:srgbClr val="FF3300"/>
                </a:solidFill>
              </a:rPr>
              <a:t>P </a:t>
            </a:r>
            <a:r>
              <a:rPr lang="it-IT" sz="2200" i="1" dirty="0">
                <a:solidFill>
                  <a:srgbClr val="FF3300"/>
                </a:solidFill>
              </a:rPr>
              <a:t>può variare</a:t>
            </a:r>
            <a:r>
              <a:rPr lang="it-IT" sz="2200" dirty="0">
                <a:solidFill>
                  <a:srgbClr val="FF3300"/>
                </a:solidFill>
              </a:rPr>
              <a:t>, per es. andando in montagna, in orbita o all’equatore si diminuisce di peso!</a:t>
            </a:r>
            <a:r>
              <a:rPr lang="it-IT" sz="2400" dirty="0">
                <a:solidFill>
                  <a:srgbClr val="FF3300"/>
                </a:solidFill>
              </a:rPr>
              <a:t> </a:t>
            </a:r>
            <a:r>
              <a:rPr lang="it-IT" sz="2200" dirty="0">
                <a:solidFill>
                  <a:srgbClr val="FF3300"/>
                </a:solidFill>
              </a:rPr>
              <a:t>(al polo si aumenta)</a:t>
            </a:r>
          </a:p>
          <a:p>
            <a:pPr>
              <a:buFontTx/>
              <a:buNone/>
            </a:pPr>
            <a:endParaRPr lang="it-IT" sz="2200" dirty="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6309320"/>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495DB6E6-5E52-43A8-BEC8-130D4DFBA750}" type="slidenum">
              <a:rPr lang="en-US"/>
              <a:pPr/>
              <a:t>64</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642350" cy="5183187"/>
          </a:xfrm>
        </p:spPr>
        <p:txBody>
          <a:bodyPr/>
          <a:lstStyle/>
          <a:p>
            <a:r>
              <a:rPr lang="it-IT" sz="2400" dirty="0">
                <a:solidFill>
                  <a:srgbClr val="FF3300"/>
                </a:solidFill>
              </a:rPr>
              <a:t>isolati: sistemi di 2 o più corpi che si scambiano forze, interne, che a 2 a 2 si elidono (risultante nulla)</a:t>
            </a:r>
          </a:p>
          <a:p>
            <a:r>
              <a:rPr lang="it-IT" sz="2400" dirty="0"/>
              <a:t>es. corpi 1 e 2 su piano orizzontale </a:t>
            </a:r>
            <a:r>
              <a:rPr lang="it-IT" sz="2400" dirty="0">
                <a:solidFill>
                  <a:srgbClr val="CC3300"/>
                </a:solidFill>
              </a:rPr>
              <a:t>senza attrito</a:t>
            </a:r>
          </a:p>
          <a:p>
            <a:pPr>
              <a:buFontTx/>
              <a:buNone/>
            </a:pPr>
            <a:r>
              <a:rPr lang="it-IT" sz="2400" dirty="0"/>
              <a:t>	</a:t>
            </a:r>
            <a:r>
              <a:rPr lang="it-IT" sz="2400" dirty="0">
                <a:solidFill>
                  <a:srgbClr val="008000"/>
                </a:solidFill>
              </a:rPr>
              <a:t>su 1 agisce </a:t>
            </a:r>
            <a:r>
              <a:rPr lang="it-IT" sz="2400" b="1" dirty="0">
                <a:solidFill>
                  <a:srgbClr val="008000"/>
                </a:solidFill>
              </a:rPr>
              <a:t>F</a:t>
            </a:r>
            <a:r>
              <a:rPr lang="it-IT" sz="2400" baseline="-25000" dirty="0">
                <a:solidFill>
                  <a:srgbClr val="008000"/>
                </a:solidFill>
              </a:rPr>
              <a:t>2</a:t>
            </a:r>
            <a:r>
              <a:rPr lang="it-IT" sz="2400" dirty="0">
                <a:solidFill>
                  <a:srgbClr val="008000"/>
                </a:solidFill>
              </a:rPr>
              <a:t> (dovuta a 2)</a:t>
            </a:r>
          </a:p>
          <a:p>
            <a:pPr>
              <a:buFontTx/>
              <a:buNone/>
            </a:pPr>
            <a:r>
              <a:rPr lang="it-IT" sz="2400" dirty="0">
                <a:solidFill>
                  <a:srgbClr val="008000"/>
                </a:solidFill>
              </a:rPr>
              <a:t>	su 2 agisce </a:t>
            </a:r>
            <a:r>
              <a:rPr lang="it-IT" sz="2400" b="1" dirty="0">
                <a:solidFill>
                  <a:srgbClr val="008000"/>
                </a:solidFill>
              </a:rPr>
              <a:t>F</a:t>
            </a:r>
            <a:r>
              <a:rPr lang="it-IT" sz="2400" baseline="-25000" dirty="0">
                <a:solidFill>
                  <a:srgbClr val="008000"/>
                </a:solidFill>
              </a:rPr>
              <a:t>1</a:t>
            </a:r>
            <a:r>
              <a:rPr lang="it-IT" sz="2400" dirty="0">
                <a:solidFill>
                  <a:srgbClr val="008000"/>
                </a:solidFill>
              </a:rPr>
              <a:t> (dovuta a 1)</a:t>
            </a:r>
          </a:p>
          <a:p>
            <a:pPr>
              <a:buFontTx/>
              <a:buNone/>
            </a:pPr>
            <a:r>
              <a:rPr lang="it-IT" sz="2400" dirty="0"/>
              <a:t>	</a:t>
            </a:r>
            <a:r>
              <a:rPr lang="it-IT" sz="2400" b="1" dirty="0"/>
              <a:t>F</a:t>
            </a:r>
            <a:r>
              <a:rPr lang="it-IT" sz="2400" baseline="-25000" dirty="0"/>
              <a:t>1</a:t>
            </a:r>
            <a:r>
              <a:rPr lang="it-IT" sz="2400" dirty="0"/>
              <a:t> = </a:t>
            </a:r>
            <a:r>
              <a:rPr lang="el-GR" sz="2400" dirty="0">
                <a:cs typeface="Arial" pitchFamily="34" charset="0"/>
              </a:rPr>
              <a:t>Δ</a:t>
            </a:r>
            <a:r>
              <a:rPr lang="it-IT" sz="2400" b="1" dirty="0">
                <a:cs typeface="Arial" pitchFamily="34" charset="0"/>
              </a:rPr>
              <a:t>q</a:t>
            </a:r>
            <a:r>
              <a:rPr lang="it-IT" sz="2400" baseline="-25000" dirty="0">
                <a:cs typeface="Arial" pitchFamily="34" charset="0"/>
              </a:rPr>
              <a:t>2</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b="1" dirty="0">
                <a:cs typeface="Arial" pitchFamily="34" charset="0"/>
              </a:rPr>
              <a:t>F</a:t>
            </a:r>
            <a:r>
              <a:rPr lang="it-IT" sz="2400" baseline="-25000" dirty="0">
                <a:cs typeface="Arial" pitchFamily="34" charset="0"/>
              </a:rPr>
              <a:t>2</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1</a:t>
            </a:r>
            <a:r>
              <a:rPr lang="it-IT" sz="2400" dirty="0">
                <a:cs typeface="Arial" pitchFamily="34" charset="0"/>
              </a:rPr>
              <a:t>/</a:t>
            </a:r>
            <a:r>
              <a:rPr lang="el-GR" sz="2400" dirty="0">
                <a:cs typeface="Arial" pitchFamily="34" charset="0"/>
              </a:rPr>
              <a:t>Δ</a:t>
            </a:r>
            <a:r>
              <a:rPr lang="it-IT" sz="2400" dirty="0">
                <a:cs typeface="Arial" pitchFamily="34" charset="0"/>
              </a:rPr>
              <a:t>t</a:t>
            </a:r>
          </a:p>
          <a:p>
            <a:pPr>
              <a:buFontTx/>
              <a:buNone/>
            </a:pPr>
            <a:r>
              <a:rPr lang="it-IT" sz="2400" dirty="0">
                <a:cs typeface="Arial" pitchFamily="34" charset="0"/>
              </a:rPr>
              <a:t>	ma </a:t>
            </a:r>
            <a:r>
              <a:rPr lang="it-IT" sz="2400" b="1" dirty="0">
                <a:solidFill>
                  <a:srgbClr val="CC3300"/>
                </a:solidFill>
                <a:cs typeface="Arial" pitchFamily="34" charset="0"/>
              </a:rPr>
              <a:t>F</a:t>
            </a:r>
            <a:r>
              <a:rPr lang="it-IT" sz="2400" baseline="-25000" dirty="0">
                <a:solidFill>
                  <a:srgbClr val="CC3300"/>
                </a:solidFill>
                <a:cs typeface="Arial" pitchFamily="34" charset="0"/>
              </a:rPr>
              <a:t>1</a:t>
            </a:r>
            <a:r>
              <a:rPr lang="it-IT" sz="2400" dirty="0">
                <a:solidFill>
                  <a:srgbClr val="CC3300"/>
                </a:solidFill>
                <a:cs typeface="Arial" pitchFamily="34" charset="0"/>
              </a:rPr>
              <a:t> + </a:t>
            </a:r>
            <a:r>
              <a:rPr lang="it-IT" sz="2400" b="1" dirty="0">
                <a:solidFill>
                  <a:srgbClr val="CC3300"/>
                </a:solidFill>
                <a:cs typeface="Arial" pitchFamily="34" charset="0"/>
              </a:rPr>
              <a:t>F</a:t>
            </a:r>
            <a:r>
              <a:rPr lang="it-IT" sz="2400" baseline="-25000" dirty="0">
                <a:solidFill>
                  <a:srgbClr val="CC3300"/>
                </a:solidFill>
                <a:cs typeface="Arial" pitchFamily="34" charset="0"/>
              </a:rPr>
              <a:t>2</a:t>
            </a:r>
            <a:r>
              <a:rPr lang="it-IT" sz="2400" dirty="0">
                <a:solidFill>
                  <a:srgbClr val="CC3300"/>
                </a:solidFill>
                <a:cs typeface="Arial" pitchFamily="34" charset="0"/>
              </a:rPr>
              <a:t> = 0  </a:t>
            </a:r>
          </a:p>
          <a:p>
            <a:pPr>
              <a:buFontTx/>
              <a:buNone/>
            </a:pPr>
            <a:r>
              <a:rPr lang="it-IT" sz="2400" dirty="0">
                <a:solidFill>
                  <a:srgbClr val="CC3300"/>
                </a:solidFill>
                <a:cs typeface="Arial" pitchFamily="34" charset="0"/>
              </a:rPr>
              <a:t>	=&gt;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1</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2</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0</a:t>
            </a:r>
          </a:p>
          <a:p>
            <a:pPr>
              <a:buFontTx/>
              <a:buNone/>
            </a:pPr>
            <a:r>
              <a:rPr lang="it-IT" sz="2400" dirty="0">
                <a:cs typeface="Arial" pitchFamily="34" charset="0"/>
              </a:rPr>
              <a:t>	ossia   </a:t>
            </a:r>
            <a:r>
              <a:rPr lang="el-GR" sz="2400" dirty="0">
                <a:cs typeface="Arial" pitchFamily="34" charset="0"/>
              </a:rPr>
              <a:t>Δ</a:t>
            </a:r>
            <a:r>
              <a:rPr lang="it-IT" sz="2400" b="1" dirty="0">
                <a:cs typeface="Arial" pitchFamily="34" charset="0"/>
              </a:rPr>
              <a:t>q</a:t>
            </a:r>
            <a:r>
              <a:rPr lang="it-IT" sz="2400" baseline="-25000" dirty="0">
                <a:cs typeface="Arial" pitchFamily="34" charset="0"/>
              </a:rPr>
              <a:t>1 </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2 </a:t>
            </a:r>
            <a:r>
              <a:rPr lang="it-IT" sz="2400" dirty="0">
                <a:cs typeface="Arial" pitchFamily="34" charset="0"/>
              </a:rPr>
              <a:t>= </a:t>
            </a:r>
            <a:r>
              <a:rPr lang="el-GR" sz="2400" dirty="0">
                <a:cs typeface="Arial" pitchFamily="34" charset="0"/>
              </a:rPr>
              <a:t>Δ</a:t>
            </a:r>
            <a:r>
              <a:rPr lang="it-IT" sz="2400" dirty="0">
                <a:cs typeface="Arial" pitchFamily="34" charset="0"/>
              </a:rPr>
              <a:t>(</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1" baseline="-25000" dirty="0">
                <a:cs typeface="Arial" pitchFamily="34" charset="0"/>
              </a:rPr>
              <a:t>2</a:t>
            </a:r>
            <a:r>
              <a:rPr lang="it-IT" sz="2400" dirty="0">
                <a:cs typeface="Arial" pitchFamily="34" charset="0"/>
              </a:rPr>
              <a:t>) = 0 </a:t>
            </a:r>
          </a:p>
          <a:p>
            <a:pPr>
              <a:buFontTx/>
              <a:buNone/>
            </a:pPr>
            <a:r>
              <a:rPr lang="it-IT" sz="2400" dirty="0">
                <a:cs typeface="Arial" pitchFamily="34" charset="0"/>
              </a:rPr>
              <a:t>	la variazione della </a:t>
            </a:r>
            <a:r>
              <a:rPr lang="it-IT" sz="2400" dirty="0" err="1">
                <a:cs typeface="Arial" pitchFamily="34" charset="0"/>
              </a:rPr>
              <a:t>q.d.m</a:t>
            </a:r>
            <a:r>
              <a:rPr lang="it-IT" sz="2400" dirty="0">
                <a:cs typeface="Arial" pitchFamily="34" charset="0"/>
              </a:rPr>
              <a:t>. totale è </a:t>
            </a:r>
          </a:p>
          <a:p>
            <a:pPr>
              <a:buFontTx/>
              <a:buNone/>
            </a:pPr>
            <a:r>
              <a:rPr lang="it-IT" sz="2400" dirty="0">
                <a:cs typeface="Arial" pitchFamily="34" charset="0"/>
              </a:rPr>
              <a:t>	nulla, da cui ricavo</a:t>
            </a:r>
          </a:p>
          <a:p>
            <a:pPr>
              <a:buFontTx/>
              <a:buNone/>
            </a:pPr>
            <a:r>
              <a:rPr lang="it-IT" sz="2400" dirty="0">
                <a:cs typeface="Arial" pitchFamily="34" charset="0"/>
              </a:rPr>
              <a:t>    </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aseline="-25000" dirty="0">
                <a:cs typeface="Arial" pitchFamily="34" charset="0"/>
              </a:rPr>
              <a:t>2</a:t>
            </a:r>
            <a:r>
              <a:rPr lang="it-IT" sz="2400" dirty="0">
                <a:cs typeface="Arial" pitchFamily="34" charset="0"/>
              </a:rPr>
              <a:t> = </a:t>
            </a:r>
            <a:r>
              <a:rPr lang="it-IT" sz="2400" dirty="0" err="1">
                <a:cs typeface="Arial" pitchFamily="34" charset="0"/>
              </a:rPr>
              <a:t>cost</a:t>
            </a:r>
            <a:endParaRPr lang="el-GR" sz="2400" dirty="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DE009BAE-7D8B-4A2F-AD6D-21BD1E7DFE8B}" type="slidenum">
              <a:rPr lang="en-US"/>
              <a:pPr/>
              <a:t>65</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dirty="0"/>
              <a:t>se </a:t>
            </a:r>
            <a:r>
              <a:rPr lang="it-IT" sz="2400" b="1" dirty="0" err="1"/>
              <a:t>q</a:t>
            </a:r>
            <a:r>
              <a:rPr lang="it-IT" sz="2400" baseline="-25000" dirty="0" err="1"/>
              <a:t>i</a:t>
            </a:r>
            <a:r>
              <a:rPr lang="it-IT" sz="2400" dirty="0"/>
              <a:t> e </a:t>
            </a:r>
            <a:r>
              <a:rPr lang="it-IT" sz="2400" b="1" dirty="0" err="1"/>
              <a:t>q</a:t>
            </a:r>
            <a:r>
              <a:rPr lang="it-IT" sz="2400" baseline="-25000" dirty="0" err="1"/>
              <a:t>i</a:t>
            </a:r>
            <a:r>
              <a:rPr lang="it-IT" sz="2400" dirty="0"/>
              <a:t>’ indicano le </a:t>
            </a:r>
            <a:r>
              <a:rPr lang="it-IT" sz="2400" dirty="0" err="1"/>
              <a:t>q.d.m</a:t>
            </a:r>
            <a:r>
              <a:rPr lang="it-IT" sz="2400" dirty="0"/>
              <a:t>. prima e dopo l’urto, avrò</a:t>
            </a:r>
          </a:p>
          <a:p>
            <a:pPr>
              <a:buFontTx/>
              <a:buNone/>
            </a:pPr>
            <a:r>
              <a:rPr lang="it-IT" sz="2400" dirty="0"/>
              <a:t>	</a:t>
            </a:r>
            <a:r>
              <a:rPr lang="it-IT" sz="2400" b="1" dirty="0"/>
              <a:t>q</a:t>
            </a:r>
            <a:r>
              <a:rPr lang="it-IT" sz="2400" baseline="-25000" dirty="0"/>
              <a:t>1</a:t>
            </a:r>
            <a:r>
              <a:rPr lang="it-IT" sz="2400" dirty="0"/>
              <a:t>’ + </a:t>
            </a:r>
            <a:r>
              <a:rPr lang="it-IT" sz="2400" b="1" dirty="0"/>
              <a:t>q</a:t>
            </a:r>
            <a:r>
              <a:rPr lang="it-IT" sz="2400" baseline="-25000" dirty="0"/>
              <a:t>2</a:t>
            </a:r>
            <a:r>
              <a:rPr lang="it-IT" sz="2400" dirty="0"/>
              <a:t>’ = </a:t>
            </a:r>
            <a:r>
              <a:rPr lang="it-IT" sz="2400" b="1" dirty="0"/>
              <a:t>q</a:t>
            </a:r>
            <a:r>
              <a:rPr lang="it-IT" sz="2400" baseline="-25000" dirty="0"/>
              <a:t>1</a:t>
            </a:r>
            <a:r>
              <a:rPr lang="it-IT" sz="2400" dirty="0"/>
              <a:t> + </a:t>
            </a:r>
            <a:r>
              <a:rPr lang="it-IT" sz="2400" b="1" dirty="0"/>
              <a:t>q</a:t>
            </a:r>
            <a:r>
              <a:rPr lang="it-IT" sz="2400" baseline="-25000" dirty="0"/>
              <a:t>2</a:t>
            </a:r>
            <a:endParaRPr lang="it-IT" sz="2400" dirty="0"/>
          </a:p>
          <a:p>
            <a:pPr>
              <a:buFontTx/>
              <a:buNone/>
            </a:pPr>
            <a:r>
              <a:rPr lang="it-IT" sz="2400" dirty="0"/>
              <a:t>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r>
              <a:rPr lang="it-IT" sz="2400" dirty="0"/>
              <a:t>’ =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p>
          <a:p>
            <a:pPr>
              <a:buFontTx/>
              <a:buNone/>
            </a:pPr>
            <a:r>
              <a:rPr lang="it-IT" sz="2400" baseline="-25000" dirty="0"/>
              <a:t>	</a:t>
            </a:r>
            <a:r>
              <a:rPr lang="it-IT" sz="2400" dirty="0">
                <a:solidFill>
                  <a:srgbClr val="FF3300"/>
                </a:solidFill>
              </a:rPr>
              <a:t>conservazione della </a:t>
            </a:r>
            <a:r>
              <a:rPr lang="it-IT" sz="2400" dirty="0" err="1">
                <a:solidFill>
                  <a:srgbClr val="FF3300"/>
                </a:solidFill>
              </a:rPr>
              <a:t>q.d.m</a:t>
            </a:r>
            <a:r>
              <a:rPr lang="it-IT" sz="2400" dirty="0"/>
              <a:t>.: l’interazione fra due corpi non modifica la </a:t>
            </a:r>
            <a:r>
              <a:rPr lang="it-IT" sz="2400" dirty="0" err="1"/>
              <a:t>q.d.m</a:t>
            </a:r>
            <a:r>
              <a:rPr lang="it-IT" sz="2400" dirty="0"/>
              <a:t>  - oppure – per un sistema isolato (soggetto a risultante nulla) la </a:t>
            </a:r>
            <a:r>
              <a:rPr lang="it-IT" sz="2400" dirty="0" err="1"/>
              <a:t>q.d.m</a:t>
            </a:r>
            <a:r>
              <a:rPr lang="it-IT" sz="2400" dirty="0"/>
              <a:t>. si conserva</a:t>
            </a:r>
          </a:p>
          <a:p>
            <a:r>
              <a:rPr lang="it-IT" sz="2400" dirty="0"/>
              <a:t>es. locomozione di celenterati, motori termici a getto,</a:t>
            </a:r>
          </a:p>
          <a:p>
            <a:pPr>
              <a:buFontTx/>
              <a:buNone/>
            </a:pPr>
            <a:r>
              <a:rPr lang="it-IT" sz="2400" dirty="0"/>
              <a:t>	la </a:t>
            </a:r>
            <a:r>
              <a:rPr lang="it-IT" sz="2400" dirty="0" err="1"/>
              <a:t>q.d.m</a:t>
            </a:r>
            <a:r>
              <a:rPr lang="it-IT" sz="2400" dirty="0"/>
              <a:t>. iniziale è uguale zero</a:t>
            </a:r>
          </a:p>
          <a:p>
            <a:pPr>
              <a:buFontTx/>
              <a:buNone/>
            </a:pPr>
            <a:r>
              <a:rPr lang="it-IT" sz="2400" dirty="0"/>
              <a:t>	=&gt;  </a:t>
            </a:r>
            <a:r>
              <a:rPr lang="it-IT" sz="2400" dirty="0" err="1"/>
              <a:t>m</a:t>
            </a:r>
            <a:r>
              <a:rPr lang="it-IT" sz="2400" baseline="-25000" dirty="0" err="1"/>
              <a:t>a</a:t>
            </a:r>
            <a:r>
              <a:rPr lang="it-IT" sz="2400" b="1" dirty="0" err="1"/>
              <a:t>v</a:t>
            </a:r>
            <a:r>
              <a:rPr lang="it-IT" sz="2400" b="1" baseline="-25000" dirty="0" err="1"/>
              <a:t>a</a:t>
            </a:r>
            <a:r>
              <a:rPr lang="it-IT" sz="2400" dirty="0"/>
              <a:t> + </a:t>
            </a:r>
            <a:r>
              <a:rPr lang="it-IT" sz="2400" dirty="0" err="1"/>
              <a:t>m</a:t>
            </a:r>
            <a:r>
              <a:rPr lang="it-IT" sz="2400" baseline="-25000" dirty="0" err="1"/>
              <a:t>c</a:t>
            </a:r>
            <a:r>
              <a:rPr lang="it-IT" sz="2400" b="1" dirty="0" err="1"/>
              <a:t>v</a:t>
            </a:r>
            <a:r>
              <a:rPr lang="it-IT" sz="2400" b="1" baseline="-25000" dirty="0" err="1"/>
              <a:t>c</a:t>
            </a:r>
            <a:r>
              <a:rPr lang="it-IT" sz="2400" baseline="-25000" dirty="0"/>
              <a:t> </a:t>
            </a:r>
            <a:r>
              <a:rPr lang="it-IT" sz="2400" dirty="0"/>
              <a:t>= 0 </a:t>
            </a:r>
          </a:p>
          <a:p>
            <a:pPr>
              <a:buFontTx/>
              <a:buNone/>
            </a:pPr>
            <a:r>
              <a:rPr lang="it-IT" sz="2400" dirty="0"/>
              <a:t>	da cui</a:t>
            </a:r>
          </a:p>
          <a:p>
            <a:pPr>
              <a:buFontTx/>
              <a:buNone/>
            </a:pPr>
            <a:r>
              <a:rPr lang="it-IT" sz="2400" dirty="0"/>
              <a:t>	</a:t>
            </a:r>
            <a:r>
              <a:rPr lang="it-IT" sz="2400" b="1" dirty="0" err="1"/>
              <a:t>v</a:t>
            </a:r>
            <a:r>
              <a:rPr lang="it-IT" sz="2400" b="1" baseline="-25000" dirty="0" err="1"/>
              <a:t>c</a:t>
            </a:r>
            <a:r>
              <a:rPr lang="it-IT" sz="2400" dirty="0"/>
              <a:t> = - (m</a:t>
            </a:r>
            <a:r>
              <a:rPr lang="it-IT" sz="2400" baseline="-25000" dirty="0"/>
              <a:t>a</a:t>
            </a:r>
            <a:r>
              <a:rPr lang="it-IT" sz="2400" dirty="0"/>
              <a:t>/m</a:t>
            </a:r>
            <a:r>
              <a:rPr lang="it-IT" sz="2400" baseline="-25000" dirty="0"/>
              <a:t>c</a:t>
            </a:r>
            <a:r>
              <a:rPr lang="it-IT" sz="2400" dirty="0"/>
              <a:t>)</a:t>
            </a:r>
            <a:r>
              <a:rPr lang="it-IT" sz="2400" b="1" dirty="0"/>
              <a:t>v</a:t>
            </a:r>
            <a:r>
              <a:rPr lang="it-IT" sz="2400" b="1" baseline="-25000" dirty="0"/>
              <a:t>a</a:t>
            </a:r>
            <a:r>
              <a:rPr lang="it-IT" sz="2400" dirty="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2014</a:t>
            </a:r>
            <a:endParaRPr lang="en-US"/>
          </a:p>
        </p:txBody>
      </p:sp>
      <p:sp>
        <p:nvSpPr>
          <p:cNvPr id="10" name="Slide Number Placeholder 5"/>
          <p:cNvSpPr>
            <a:spLocks noGrp="1"/>
          </p:cNvSpPr>
          <p:nvPr>
            <p:ph type="sldNum" sz="quarter" idx="12"/>
          </p:nvPr>
        </p:nvSpPr>
        <p:spPr/>
        <p:txBody>
          <a:bodyPr/>
          <a:lstStyle/>
          <a:p>
            <a:fld id="{F72097DE-1965-4A2E-98B4-D0A2B1A8304F}" type="slidenum">
              <a:rPr lang="en-US"/>
              <a:pPr/>
              <a:t>66</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dirty="0" err="1">
                <a:solidFill>
                  <a:srgbClr val="FF3300"/>
                </a:solidFill>
              </a:rPr>
              <a:t>l’a.s.</a:t>
            </a:r>
            <a:r>
              <a:rPr lang="it-IT" dirty="0">
                <a:solidFill>
                  <a:srgbClr val="FF3300"/>
                </a:solidFill>
              </a:rPr>
              <a:t> non dipende </a:t>
            </a:r>
          </a:p>
          <a:p>
            <a:r>
              <a:rPr lang="it-IT" dirty="0">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F1616AC3-4162-4257-B149-0FB46FCD2466}" type="slidenum">
              <a:rPr lang="en-US"/>
              <a:pPr/>
              <a:t>67</a:t>
            </a:fld>
            <a:endParaRPr lang="en-US"/>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270000"/>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10" name="TextBox 9"/>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p>
          <a:p>
            <a:r>
              <a:rPr lang="en-US" sz="2400" dirty="0" smtClean="0"/>
              <a:t>0.4</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F6BCC508-97FD-4805-89AD-BD0F37B34A5B}" type="slidenum">
              <a:rPr lang="en-US"/>
              <a:pPr/>
              <a:t>68</a:t>
            </a:fld>
            <a:endParaRPr lang="en-US" dirty="0"/>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dirty="0"/>
              <a:t>si può usare un piano inclinato, ad inclinazione variabile: la forza peso è scomponibile parallelamente (</a:t>
            </a:r>
            <a:r>
              <a:rPr lang="it-IT" sz="2200" dirty="0" err="1"/>
              <a:t>Psin</a:t>
            </a:r>
            <a:r>
              <a:rPr lang="el-GR" sz="2200" dirty="0">
                <a:cs typeface="Arial" pitchFamily="34" charset="0"/>
              </a:rPr>
              <a:t>θ</a:t>
            </a:r>
            <a:r>
              <a:rPr lang="it-IT" sz="2200" dirty="0">
                <a:cs typeface="Arial" pitchFamily="34" charset="0"/>
              </a:rPr>
              <a:t>) </a:t>
            </a:r>
            <a:r>
              <a:rPr lang="it-IT" sz="2200" dirty="0"/>
              <a:t>ad ortogonalmente al piano (</a:t>
            </a:r>
            <a:r>
              <a:rPr lang="it-IT" sz="2200" dirty="0" err="1"/>
              <a:t>Pcos</a:t>
            </a:r>
            <a:r>
              <a:rPr lang="el-GR" sz="2200" dirty="0">
                <a:cs typeface="Arial" pitchFamily="34" charset="0"/>
              </a:rPr>
              <a:t>θ</a:t>
            </a:r>
            <a:r>
              <a:rPr lang="it-IT" sz="2200" dirty="0">
                <a:cs typeface="Arial" pitchFamily="34" charset="0"/>
              </a:rPr>
              <a:t>); solo la componente normale è equilibrata dalla reazione vincolare;  basta quindi far crescere l’angolo </a:t>
            </a:r>
            <a:r>
              <a:rPr lang="el-GR" sz="2200" dirty="0">
                <a:cs typeface="Arial" pitchFamily="34" charset="0"/>
              </a:rPr>
              <a:t>θ</a:t>
            </a:r>
            <a:r>
              <a:rPr lang="it-IT" sz="2200" dirty="0">
                <a:cs typeface="Arial" pitchFamily="34" charset="0"/>
              </a:rPr>
              <a:t> per aumentare la                                                                                   forza motrice                                                                                  e, per un certo                                                                       angolo critico,                                                                                       </a:t>
            </a:r>
            <a:r>
              <a:rPr lang="el-GR" sz="2200" dirty="0">
                <a:cs typeface="Arial" pitchFamily="34" charset="0"/>
              </a:rPr>
              <a:t>θ</a:t>
            </a:r>
            <a:r>
              <a:rPr lang="it-IT" sz="2200" baseline="-25000" dirty="0">
                <a:cs typeface="Arial" pitchFamily="34" charset="0"/>
              </a:rPr>
              <a:t>c</a:t>
            </a:r>
            <a:r>
              <a:rPr lang="it-IT" sz="2200" dirty="0">
                <a:cs typeface="Arial" pitchFamily="34" charset="0"/>
              </a:rPr>
              <a:t>, il blocco                                                                      comincerà a                                                                          muoversi, </a:t>
            </a:r>
            <a:r>
              <a:rPr lang="it-IT" sz="2200" dirty="0" smtClean="0">
                <a:cs typeface="Arial" pitchFamily="34" charset="0"/>
              </a:rPr>
              <a:t>non                                                                     appena </a:t>
            </a:r>
            <a:r>
              <a:rPr lang="it-IT" sz="2200" dirty="0" err="1" smtClean="0">
                <a:cs typeface="Arial" pitchFamily="34" charset="0"/>
              </a:rPr>
              <a:t>mgsin</a:t>
            </a:r>
            <a:r>
              <a:rPr lang="el-GR" sz="2200" dirty="0">
                <a:cs typeface="Arial" pitchFamily="34" charset="0"/>
              </a:rPr>
              <a:t>θ</a:t>
            </a:r>
            <a:r>
              <a:rPr lang="it-IT" sz="2200" dirty="0">
                <a:cs typeface="Arial" pitchFamily="34" charset="0"/>
              </a:rPr>
              <a:t> </a:t>
            </a:r>
            <a:r>
              <a:rPr lang="it-IT" sz="2200" dirty="0" smtClean="0">
                <a:cs typeface="Arial" pitchFamily="34" charset="0"/>
              </a:rPr>
              <a:t>                                                                                    supera </a:t>
            </a:r>
            <a:r>
              <a:rPr lang="it-IT" sz="2200" dirty="0">
                <a:cs typeface="Arial" pitchFamily="34" charset="0"/>
              </a:rPr>
              <a:t>la forza </a:t>
            </a:r>
            <a:r>
              <a:rPr lang="it-IT" sz="2200" dirty="0" smtClean="0">
                <a:cs typeface="Arial" pitchFamily="34" charset="0"/>
              </a:rPr>
              <a:t>                                                                                     di attrito </a:t>
            </a:r>
            <a:r>
              <a:rPr lang="it-IT" sz="2200" dirty="0" err="1">
                <a:cs typeface="Arial" pitchFamily="34" charset="0"/>
              </a:rPr>
              <a:t>f</a:t>
            </a:r>
            <a:r>
              <a:rPr lang="it-IT" sz="2200" baseline="-25000" dirty="0" err="1">
                <a:cs typeface="Arial" pitchFamily="34" charset="0"/>
              </a:rPr>
              <a:t>s,max</a:t>
            </a:r>
            <a:endParaRPr lang="it-IT" sz="2000" dirty="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280" y="4365103"/>
            <a:ext cx="1781257" cy="1323439"/>
          </a:xfrm>
          <a:prstGeom prst="rect">
            <a:avLst/>
          </a:prstGeom>
          <a:noFill/>
        </p:spPr>
        <p:txBody>
          <a:bodyPr wrap="none" rtlCol="0">
            <a:spAutoFit/>
          </a:bodyPr>
          <a:lstStyle/>
          <a:p>
            <a:r>
              <a:rPr lang="en-US" dirty="0" err="1" smtClean="0">
                <a:solidFill>
                  <a:srgbClr val="008000"/>
                </a:solidFill>
              </a:rPr>
              <a:t>anche</a:t>
            </a:r>
            <a:r>
              <a:rPr lang="en-US" dirty="0" smtClean="0">
                <a:solidFill>
                  <a:srgbClr val="008000"/>
                </a:solidFill>
              </a:rPr>
              <a:t> un PC</a:t>
            </a:r>
          </a:p>
          <a:p>
            <a:r>
              <a:rPr lang="en-US" dirty="0" err="1" smtClean="0">
                <a:solidFill>
                  <a:srgbClr val="008000"/>
                </a:solidFill>
              </a:rPr>
              <a:t>portatile</a:t>
            </a:r>
            <a:r>
              <a:rPr lang="en-US" dirty="0" smtClean="0">
                <a:solidFill>
                  <a:srgbClr val="008000"/>
                </a:solidFill>
              </a:rPr>
              <a:t> </a:t>
            </a:r>
            <a:r>
              <a:rPr lang="en-US" dirty="0" err="1" smtClean="0">
                <a:solidFill>
                  <a:srgbClr val="008000"/>
                </a:solidFill>
              </a:rPr>
              <a:t>pu</a:t>
            </a:r>
            <a:r>
              <a:rPr lang="en-US" dirty="0" err="1" smtClean="0">
                <a:solidFill>
                  <a:srgbClr val="008000"/>
                </a:solidFill>
                <a:latin typeface="Arial"/>
                <a:cs typeface="Arial"/>
              </a:rPr>
              <a:t>ò</a:t>
            </a:r>
            <a:r>
              <a:rPr lang="en-US" dirty="0" smtClean="0">
                <a:solidFill>
                  <a:srgbClr val="008000"/>
                </a:solidFill>
              </a:rPr>
              <a:t> </a:t>
            </a:r>
          </a:p>
          <a:p>
            <a:r>
              <a:rPr lang="en-US" dirty="0" err="1" smtClean="0">
                <a:solidFill>
                  <a:srgbClr val="008000"/>
                </a:solidFill>
              </a:rPr>
              <a:t>servire</a:t>
            </a:r>
            <a:r>
              <a:rPr lang="en-US" dirty="0" smtClean="0">
                <a:solidFill>
                  <a:srgbClr val="008000"/>
                </a:solidFill>
              </a:rPr>
              <a:t> per la</a:t>
            </a:r>
          </a:p>
          <a:p>
            <a:r>
              <a:rPr lang="en-US" dirty="0" err="1" smtClean="0">
                <a:solidFill>
                  <a:srgbClr val="008000"/>
                </a:solidFill>
              </a:rPr>
              <a:t>dimostrazione</a:t>
            </a:r>
            <a:endParaRPr lang="en-GB" dirty="0">
              <a:solidFill>
                <a:srgbClr val="008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661209BA-7BE8-41DA-97DF-F764AC979883}" type="slidenum">
              <a:rPr lang="en-US"/>
              <a:pPr/>
              <a:t>69</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2014</a:t>
            </a:r>
            <a:endParaRPr lang="en-US"/>
          </a:p>
        </p:txBody>
      </p:sp>
      <p:sp>
        <p:nvSpPr>
          <p:cNvPr id="33" name="Slide Number Placeholder 5"/>
          <p:cNvSpPr>
            <a:spLocks noGrp="1"/>
          </p:cNvSpPr>
          <p:nvPr>
            <p:ph type="sldNum" sz="quarter" idx="12"/>
          </p:nvPr>
        </p:nvSpPr>
        <p:spPr/>
        <p:txBody>
          <a:bodyPr/>
          <a:lstStyle/>
          <a:p>
            <a:fld id="{6FF853CC-7812-4ED7-8FEC-9458A24557C4}"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dirty="0"/>
              <a:t>in questo caso conta solo il verso +vo o </a:t>
            </a:r>
          </a:p>
          <a:p>
            <a:pPr>
              <a:spcBef>
                <a:spcPct val="0"/>
              </a:spcBef>
              <a:buFontTx/>
              <a:buNone/>
            </a:pPr>
            <a:r>
              <a:rPr lang="it-IT" sz="2400" dirty="0"/>
              <a:t>   -vo dello spostamento nel tempo =&gt; possiamo usare quantità scalari (non cambia la direzione) </a:t>
            </a:r>
          </a:p>
          <a:p>
            <a:r>
              <a:rPr lang="it-IT" sz="2400" dirty="0"/>
              <a:t>due possibilità: </a:t>
            </a:r>
            <a:r>
              <a:rPr lang="it-IT" sz="2400" dirty="0">
                <a:solidFill>
                  <a:srgbClr val="CC3300"/>
                </a:solidFill>
              </a:rPr>
              <a:t>moto lungo una retta, x</a:t>
            </a:r>
            <a:r>
              <a:rPr lang="it-IT" sz="2400" dirty="0"/>
              <a:t>, </a:t>
            </a:r>
            <a:r>
              <a:rPr lang="it-IT" sz="2400" dirty="0" smtClean="0"/>
              <a:t>o </a:t>
            </a:r>
            <a:r>
              <a:rPr lang="it-IT" sz="2400" dirty="0">
                <a:solidFill>
                  <a:srgbClr val="009900"/>
                </a:solidFill>
              </a:rPr>
              <a:t>moto lungo una traiettoria (curva) fissata, s o </a:t>
            </a:r>
            <a:r>
              <a:rPr lang="it-IT" sz="2400" dirty="0" smtClean="0">
                <a:solidFill>
                  <a:srgbClr val="009900"/>
                </a:solidFill>
              </a:rPr>
              <a:t>x</a:t>
            </a:r>
            <a:endParaRPr lang="it-IT" sz="2400" dirty="0">
              <a:solidFill>
                <a:srgbClr val="009900"/>
              </a:solidFill>
            </a:endParaRPr>
          </a:p>
          <a:p>
            <a:endParaRPr lang="it-IT" sz="2400" dirty="0">
              <a:solidFill>
                <a:srgbClr val="009900"/>
              </a:solidFill>
            </a:endParaRPr>
          </a:p>
          <a:p>
            <a:endParaRPr lang="it-IT" sz="2400" dirty="0">
              <a:solidFill>
                <a:srgbClr val="009900"/>
              </a:solidFill>
            </a:endParaRPr>
          </a:p>
          <a:p>
            <a:r>
              <a:rPr lang="it-IT" sz="2400" dirty="0"/>
              <a:t>si definisce </a:t>
            </a:r>
          </a:p>
          <a:p>
            <a:pPr>
              <a:buFontTx/>
              <a:buNone/>
            </a:pPr>
            <a:r>
              <a:rPr lang="it-IT" sz="2400" dirty="0"/>
              <a:t>   velocità media =</a:t>
            </a:r>
          </a:p>
          <a:p>
            <a:pPr>
              <a:buFontTx/>
              <a:buNone/>
            </a:pPr>
            <a:endParaRPr lang="it-IT" sz="2400" dirty="0"/>
          </a:p>
          <a:p>
            <a:pPr>
              <a:spcBef>
                <a:spcPct val="50000"/>
              </a:spcBef>
              <a:buFontTx/>
              <a:buNone/>
            </a:pPr>
            <a:r>
              <a:rPr lang="it-IT" sz="2400" dirty="0"/>
              <a:t>   </a:t>
            </a:r>
            <a:r>
              <a:rPr lang="it-IT" sz="2400" dirty="0" err="1">
                <a:solidFill>
                  <a:srgbClr val="FF3300"/>
                </a:solidFill>
              </a:rPr>
              <a:t>v</a:t>
            </a:r>
            <a:r>
              <a:rPr lang="it-IT" sz="2400" baseline="-25000" dirty="0" err="1">
                <a:solidFill>
                  <a:srgbClr val="FF3300"/>
                </a:solidFill>
              </a:rPr>
              <a:t>m</a:t>
            </a:r>
            <a:r>
              <a:rPr lang="it-IT" sz="2400" dirty="0">
                <a:solidFill>
                  <a:srgbClr val="FF3300"/>
                </a:solidFill>
              </a:rPr>
              <a:t> =</a:t>
            </a:r>
            <a:r>
              <a:rPr lang="it-IT" sz="2400" dirty="0"/>
              <a:t>       o                  </a:t>
            </a:r>
            <a:r>
              <a:rPr lang="it-IT" sz="2400" dirty="0">
                <a:solidFill>
                  <a:srgbClr val="009900"/>
                </a:solidFill>
              </a:rPr>
              <a:t>=            </a:t>
            </a:r>
            <a:r>
              <a:rPr lang="it-IT" sz="2400" dirty="0"/>
              <a:t>o</a:t>
            </a:r>
            <a:r>
              <a:rPr lang="it-IT" sz="2400" dirty="0">
                <a:solidFill>
                  <a:srgbClr val="009900"/>
                </a:solidFill>
              </a:rPr>
              <a:t>                 </a:t>
            </a:r>
            <a:r>
              <a:rPr lang="it-IT" sz="2400" dirty="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74768" y="6253281"/>
            <a:ext cx="5126724" cy="400110"/>
          </a:xfrm>
          <a:prstGeom prst="rect">
            <a:avLst/>
          </a:prstGeom>
          <a:solidFill>
            <a:schemeClr val="accent3"/>
          </a:solid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sistema</a:t>
            </a:r>
            <a:r>
              <a:rPr lang="en-US" dirty="0" smtClean="0">
                <a:solidFill>
                  <a:srgbClr val="C00000"/>
                </a:solidFill>
              </a:rPr>
              <a:t> tutor sull’A14, sull’A1 etc.)</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37F5798E-D094-453F-B3B8-AC99199A115D}" type="slidenum">
              <a:rPr lang="en-US"/>
              <a:pPr/>
              <a:t>70</a:t>
            </a:fld>
            <a:endParaRPr lang="en-US" dirty="0"/>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642350" cy="4895850"/>
          </a:xfrm>
        </p:spPr>
        <p:txBody>
          <a:bodyPr/>
          <a:lstStyle/>
          <a:p>
            <a:pPr>
              <a:lnSpc>
                <a:spcPct val="80000"/>
              </a:lnSpc>
            </a:pPr>
            <a:r>
              <a:rPr lang="it-IT" sz="2800" dirty="0"/>
              <a:t>(senza attrito: </a:t>
            </a:r>
            <a:r>
              <a:rPr lang="it-IT" sz="2800" b="1" dirty="0"/>
              <a:t>a</a:t>
            </a:r>
            <a:r>
              <a:rPr lang="it-IT" sz="2800" dirty="0"/>
              <a:t> = </a:t>
            </a:r>
            <a:r>
              <a:rPr lang="it-IT" sz="2800" b="1" dirty="0"/>
              <a:t>F</a:t>
            </a:r>
            <a:r>
              <a:rPr lang="it-IT" sz="2800" dirty="0"/>
              <a:t>/m)</a:t>
            </a:r>
          </a:p>
          <a:p>
            <a:pPr>
              <a:lnSpc>
                <a:spcPct val="80000"/>
              </a:lnSpc>
            </a:pPr>
            <a:r>
              <a:rPr lang="it-IT" sz="2800" dirty="0"/>
              <a:t>con attrito:   </a:t>
            </a:r>
            <a:r>
              <a:rPr lang="it-IT" sz="2800" b="1" dirty="0"/>
              <a:t>a</a:t>
            </a:r>
            <a:r>
              <a:rPr lang="it-IT" sz="2800" dirty="0"/>
              <a:t> = 0              per |</a:t>
            </a:r>
            <a:r>
              <a:rPr lang="it-IT" sz="2800" b="1" dirty="0"/>
              <a:t>F</a:t>
            </a:r>
            <a:r>
              <a:rPr lang="it-IT" sz="2800" dirty="0"/>
              <a:t>|&lt;</a:t>
            </a:r>
            <a:r>
              <a:rPr lang="it-IT" sz="2800" dirty="0" err="1"/>
              <a:t>f</a:t>
            </a:r>
            <a:r>
              <a:rPr lang="it-IT" sz="2800" baseline="-25000" dirty="0" err="1"/>
              <a:t>s,max</a:t>
            </a:r>
            <a:r>
              <a:rPr lang="it-IT" sz="2800" dirty="0"/>
              <a:t> = </a:t>
            </a:r>
            <a:r>
              <a:rPr lang="en-US" sz="2800" dirty="0">
                <a:cs typeface="Arial" pitchFamily="34" charset="0"/>
              </a:rPr>
              <a:t>µ</a:t>
            </a:r>
            <a:r>
              <a:rPr lang="en-US" sz="2800" baseline="-25000" dirty="0" err="1">
                <a:cs typeface="Arial" pitchFamily="34" charset="0"/>
              </a:rPr>
              <a:t>s</a:t>
            </a:r>
            <a:r>
              <a:rPr lang="en-US" sz="2800" dirty="0" err="1">
                <a:cs typeface="Arial" pitchFamily="34" charset="0"/>
              </a:rPr>
              <a:t>N</a:t>
            </a:r>
            <a:r>
              <a:rPr lang="en-US" sz="2800" dirty="0">
                <a:cs typeface="Arial" pitchFamily="34" charset="0"/>
              </a:rPr>
              <a:t>  </a:t>
            </a:r>
          </a:p>
          <a:p>
            <a:pPr>
              <a:lnSpc>
                <a:spcPct val="80000"/>
              </a:lnSpc>
              <a:buFontTx/>
              <a:buNone/>
            </a:pPr>
            <a:r>
              <a:rPr lang="en-US" sz="2800" dirty="0">
                <a:cs typeface="Arial" pitchFamily="34" charset="0"/>
              </a:rPr>
              <a:t>                       m</a:t>
            </a:r>
            <a:r>
              <a:rPr lang="en-US" sz="2800" b="1" dirty="0">
                <a:cs typeface="Arial" pitchFamily="34" charset="0"/>
              </a:rPr>
              <a:t>a</a:t>
            </a:r>
            <a:r>
              <a:rPr lang="en-US" sz="2800" dirty="0">
                <a:cs typeface="Arial" pitchFamily="34" charset="0"/>
              </a:rPr>
              <a:t> = </a:t>
            </a:r>
            <a:r>
              <a:rPr lang="en-US" sz="2800" b="1" dirty="0">
                <a:cs typeface="Arial" pitchFamily="34" charset="0"/>
              </a:rPr>
              <a:t>F</a:t>
            </a:r>
            <a:r>
              <a:rPr lang="en-US" sz="2800" dirty="0">
                <a:cs typeface="Arial" pitchFamily="34" charset="0"/>
              </a:rPr>
              <a:t> + </a:t>
            </a:r>
            <a:r>
              <a:rPr lang="en-US" sz="2800" b="1" dirty="0">
                <a:cs typeface="Arial" pitchFamily="34" charset="0"/>
              </a:rPr>
              <a:t>f</a:t>
            </a:r>
            <a:r>
              <a:rPr lang="en-US" sz="2800" b="1" baseline="-25000" dirty="0">
                <a:cs typeface="Arial" pitchFamily="34" charset="0"/>
              </a:rPr>
              <a:t>c</a:t>
            </a:r>
            <a:r>
              <a:rPr lang="en-US" sz="2800" dirty="0">
                <a:cs typeface="Arial" pitchFamily="34" charset="0"/>
              </a:rPr>
              <a:t>    per </a:t>
            </a:r>
            <a:r>
              <a:rPr lang="it-IT" sz="2800" dirty="0"/>
              <a:t>|</a:t>
            </a:r>
            <a:r>
              <a:rPr lang="it-IT" sz="2800" b="1" dirty="0"/>
              <a:t>F</a:t>
            </a:r>
            <a:r>
              <a:rPr lang="it-IT" sz="2800" dirty="0"/>
              <a:t>|&gt;</a:t>
            </a:r>
            <a:r>
              <a:rPr lang="it-IT" sz="2800" dirty="0" err="1"/>
              <a:t>f</a:t>
            </a:r>
            <a:r>
              <a:rPr lang="it-IT" sz="2800" baseline="-25000" dirty="0" err="1"/>
              <a:t>s,max</a:t>
            </a:r>
            <a:r>
              <a:rPr lang="it-IT" sz="2800" dirty="0"/>
              <a:t> ;    </a:t>
            </a:r>
            <a:r>
              <a:rPr lang="it-IT" sz="2800" dirty="0" err="1"/>
              <a:t>f</a:t>
            </a:r>
            <a:r>
              <a:rPr lang="it-IT" sz="2800" baseline="-25000" dirty="0" err="1"/>
              <a:t>c</a:t>
            </a:r>
            <a:r>
              <a:rPr lang="it-IT" sz="2800" dirty="0"/>
              <a:t>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it-IT" sz="2800" dirty="0"/>
          </a:p>
          <a:p>
            <a:pPr>
              <a:lnSpc>
                <a:spcPct val="80000"/>
              </a:lnSpc>
              <a:buFontTx/>
              <a:buNone/>
            </a:pPr>
            <a:r>
              <a:rPr lang="it-IT" sz="2800" dirty="0"/>
              <a:t>                       </a:t>
            </a:r>
            <a:r>
              <a:rPr lang="it-IT" sz="2800" b="1" dirty="0" err="1"/>
              <a:t>f</a:t>
            </a:r>
            <a:r>
              <a:rPr lang="it-IT" sz="2800" b="1" baseline="-25000" dirty="0" err="1"/>
              <a:t>c</a:t>
            </a:r>
            <a:r>
              <a:rPr lang="it-IT" sz="2800" dirty="0"/>
              <a:t> =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it-IT" sz="2800" dirty="0"/>
              <a:t> </a:t>
            </a:r>
            <a:r>
              <a:rPr lang="it-IT" sz="2800" b="1" dirty="0"/>
              <a:t>v</a:t>
            </a:r>
            <a:r>
              <a:rPr lang="it-IT" sz="2800" dirty="0"/>
              <a:t>/v     si oppone al moto</a:t>
            </a:r>
          </a:p>
          <a:p>
            <a:pPr>
              <a:lnSpc>
                <a:spcPct val="80000"/>
              </a:lnSpc>
              <a:buFontTx/>
              <a:buNone/>
            </a:pPr>
            <a:endParaRPr lang="it-IT" sz="2800" dirty="0"/>
          </a:p>
          <a:p>
            <a:pPr>
              <a:lnSpc>
                <a:spcPct val="80000"/>
              </a:lnSpc>
              <a:buFontTx/>
              <a:buNone/>
            </a:pPr>
            <a:r>
              <a:rPr lang="it-IT" sz="2800" dirty="0"/>
              <a:t>                                              </a:t>
            </a:r>
            <a:r>
              <a:rPr lang="it-IT" sz="2800" dirty="0" smtClean="0">
                <a:latin typeface="OpenSymbol" pitchFamily="2" charset="0"/>
              </a:rPr>
              <a:t>→ </a:t>
            </a:r>
            <a:r>
              <a:rPr lang="it-IT" sz="2800" dirty="0" smtClean="0"/>
              <a:t> </a:t>
            </a:r>
            <a:r>
              <a:rPr lang="it-IT" sz="2800" dirty="0"/>
              <a:t>ma = 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en-US" sz="2800" dirty="0">
              <a:cs typeface="Arial" pitchFamily="34" charset="0"/>
            </a:endParaRPr>
          </a:p>
          <a:p>
            <a:pPr>
              <a:lnSpc>
                <a:spcPct val="80000"/>
              </a:lnSpc>
              <a:buFontTx/>
              <a:buNone/>
            </a:pPr>
            <a:r>
              <a:rPr lang="en-US" sz="2800" dirty="0">
                <a:cs typeface="Arial" pitchFamily="34" charset="0"/>
              </a:rPr>
              <a:t>                                              a = (</a:t>
            </a:r>
            <a:r>
              <a:rPr lang="it-IT" sz="2800" dirty="0"/>
              <a:t>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en-US" sz="2800" dirty="0">
                <a:cs typeface="Arial" pitchFamily="34" charset="0"/>
              </a:rPr>
              <a:t>)/m      &lt;F/m</a:t>
            </a:r>
          </a:p>
          <a:p>
            <a:pPr>
              <a:lnSpc>
                <a:spcPct val="80000"/>
              </a:lnSpc>
              <a:buFontTx/>
              <a:buNone/>
            </a:pPr>
            <a:r>
              <a:rPr lang="en-US" sz="2800" dirty="0">
                <a:cs typeface="Arial" pitchFamily="34" charset="0"/>
              </a:rPr>
              <a:t>                                              a = F/m - µ</a:t>
            </a:r>
            <a:r>
              <a:rPr lang="en-US" sz="2800" baseline="-25000" dirty="0">
                <a:cs typeface="Arial" pitchFamily="34" charset="0"/>
              </a:rPr>
              <a:t>c</a:t>
            </a:r>
            <a:r>
              <a:rPr lang="en-US" sz="2800" dirty="0">
                <a:cs typeface="Arial" pitchFamily="34" charset="0"/>
              </a:rPr>
              <a:t>g</a:t>
            </a:r>
          </a:p>
          <a:p>
            <a:pPr>
              <a:lnSpc>
                <a:spcPct val="80000"/>
              </a:lnSpc>
              <a:buFontTx/>
              <a:buNone/>
            </a:pPr>
            <a:r>
              <a:rPr lang="en-US" sz="2800" dirty="0">
                <a:cs typeface="Arial" pitchFamily="34" charset="0"/>
              </a:rPr>
              <a:t>                                            (</a:t>
            </a:r>
            <a:r>
              <a:rPr lang="en-US" sz="2800" dirty="0" err="1">
                <a:cs typeface="Arial" pitchFamily="34" charset="0"/>
              </a:rPr>
              <a:t>l’ultima</a:t>
            </a:r>
            <a:r>
              <a:rPr lang="en-US" sz="2800" dirty="0">
                <a:cs typeface="Arial" pitchFamily="34" charset="0"/>
              </a:rPr>
              <a:t> vale </a:t>
            </a:r>
            <a:r>
              <a:rPr lang="en-US" sz="2800" dirty="0" err="1">
                <a:cs typeface="Arial" pitchFamily="34" charset="0"/>
              </a:rPr>
              <a:t>su</a:t>
            </a:r>
            <a:r>
              <a:rPr lang="en-US" sz="2800" dirty="0">
                <a:cs typeface="Arial" pitchFamily="34" charset="0"/>
              </a:rPr>
              <a:t> un piano</a:t>
            </a:r>
          </a:p>
          <a:p>
            <a:pPr>
              <a:lnSpc>
                <a:spcPct val="80000"/>
              </a:lnSpc>
              <a:buFontTx/>
              <a:buNone/>
            </a:pPr>
            <a:r>
              <a:rPr lang="en-US" sz="2800" dirty="0">
                <a:cs typeface="Arial" pitchFamily="34" charset="0"/>
              </a:rPr>
              <a:t>                                             </a:t>
            </a:r>
            <a:r>
              <a:rPr lang="en-US" sz="2800" dirty="0" err="1">
                <a:cs typeface="Arial" pitchFamily="34" charset="0"/>
              </a:rPr>
              <a:t>orizzontale</a:t>
            </a:r>
            <a:r>
              <a:rPr lang="en-US" sz="2800" dirty="0">
                <a:cs typeface="Arial" pitchFamily="34" charset="0"/>
              </a:rPr>
              <a:t>, </a:t>
            </a:r>
          </a:p>
          <a:p>
            <a:pPr>
              <a:lnSpc>
                <a:spcPct val="80000"/>
              </a:lnSpc>
              <a:buFontTx/>
              <a:buNone/>
            </a:pPr>
            <a:r>
              <a:rPr lang="en-US" sz="2800" dirty="0">
                <a:cs typeface="Arial" pitchFamily="34" charset="0"/>
              </a:rPr>
              <a:t>                                            </a:t>
            </a:r>
            <a:r>
              <a:rPr lang="en-US" sz="2800" b="1" dirty="0">
                <a:cs typeface="Arial" pitchFamily="34" charset="0"/>
              </a:rPr>
              <a:t>N</a:t>
            </a:r>
            <a:r>
              <a:rPr lang="en-US" sz="2800" dirty="0">
                <a:cs typeface="Arial" pitchFamily="34" charset="0"/>
              </a:rPr>
              <a:t> = -</a:t>
            </a:r>
            <a:r>
              <a:rPr lang="en-US" sz="2800" b="1" dirty="0">
                <a:cs typeface="Arial" pitchFamily="34" charset="0"/>
              </a:rPr>
              <a:t>P</a:t>
            </a:r>
            <a:r>
              <a:rPr lang="en-US" sz="2800" dirty="0">
                <a:cs typeface="Arial" pitchFamily="34" charset="0"/>
              </a:rPr>
              <a:t>, N = mg) </a:t>
            </a:r>
            <a:endParaRPr lang="it-IT" sz="2800" dirty="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89363"/>
            <a:ext cx="2617788" cy="40011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p:txBody>
      </p:sp>
      <p:cxnSp>
        <p:nvCxnSpPr>
          <p:cNvPr id="3" name="Straight Arrow Connector 2"/>
          <p:cNvCxnSpPr/>
          <p:nvPr/>
        </p:nvCxnSpPr>
        <p:spPr>
          <a:xfrm>
            <a:off x="2628000" y="2484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81375" y="2520384"/>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23200" y="2061402"/>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28000" y="198884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40000" y="2013098"/>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5827" y="5956494"/>
            <a:ext cx="3530134" cy="707886"/>
          </a:xfrm>
          <a:prstGeom prst="rect">
            <a:avLst/>
          </a:prstGeom>
          <a:noFill/>
        </p:spPr>
        <p:txBody>
          <a:bodyPr wrap="none" rtlCol="0">
            <a:spAutoFit/>
          </a:bodyPr>
          <a:lstStyle/>
          <a:p>
            <a:r>
              <a:rPr lang="en-US" dirty="0" smtClean="0">
                <a:solidFill>
                  <a:srgbClr val="008000"/>
                </a:solidFill>
              </a:rPr>
              <a:t>NB </a:t>
            </a:r>
            <a:r>
              <a:rPr lang="en-US" dirty="0" err="1" smtClean="0">
                <a:solidFill>
                  <a:srgbClr val="008000"/>
                </a:solidFill>
              </a:rPr>
              <a:t>i</a:t>
            </a:r>
            <a:r>
              <a:rPr lang="en-US" dirty="0" smtClean="0">
                <a:solidFill>
                  <a:srgbClr val="008000"/>
                </a:solidFill>
              </a:rPr>
              <a:t> </a:t>
            </a:r>
            <a:r>
              <a:rPr lang="en-US" dirty="0" err="1" smtClean="0">
                <a:solidFill>
                  <a:srgbClr val="008000"/>
                </a:solidFill>
              </a:rPr>
              <a:t>vettori</a:t>
            </a:r>
            <a:r>
              <a:rPr lang="en-US" dirty="0" smtClean="0">
                <a:solidFill>
                  <a:srgbClr val="008000"/>
                </a:solidFill>
              </a:rPr>
              <a:t> </a:t>
            </a:r>
            <a:r>
              <a:rPr lang="en-US" dirty="0" err="1" smtClean="0">
                <a:solidFill>
                  <a:srgbClr val="008000"/>
                </a:solidFill>
              </a:rPr>
              <a:t>sono</a:t>
            </a:r>
            <a:r>
              <a:rPr lang="en-US" dirty="0" smtClean="0">
                <a:solidFill>
                  <a:srgbClr val="008000"/>
                </a:solidFill>
              </a:rPr>
              <a:t> in </a:t>
            </a:r>
            <a:r>
              <a:rPr lang="en-US" dirty="0" err="1" smtClean="0">
                <a:solidFill>
                  <a:srgbClr val="008000"/>
                </a:solidFill>
              </a:rPr>
              <a:t>grassetto</a:t>
            </a:r>
            <a:r>
              <a:rPr lang="en-US" dirty="0" smtClean="0">
                <a:solidFill>
                  <a:srgbClr val="008000"/>
                </a:solidFill>
              </a:rPr>
              <a:t> </a:t>
            </a:r>
          </a:p>
          <a:p>
            <a:r>
              <a:rPr lang="en-US" dirty="0" smtClean="0">
                <a:solidFill>
                  <a:srgbClr val="008000"/>
                </a:solidFill>
              </a:rPr>
              <a:t>e/o con la </a:t>
            </a:r>
            <a:r>
              <a:rPr lang="en-US" dirty="0" err="1" smtClean="0">
                <a:solidFill>
                  <a:srgbClr val="008000"/>
                </a:solidFill>
              </a:rPr>
              <a:t>freccetta</a:t>
            </a:r>
            <a:endParaRPr lang="en-GB" dirty="0">
              <a:solidFill>
                <a:srgbClr val="008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FD9BB3E5-19E8-472D-B61B-BC40BD2B90D0}" type="slidenum">
              <a:rPr lang="en-US"/>
              <a:pPr/>
              <a:t>71</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2014</a:t>
            </a:r>
            <a:endParaRPr lang="en-US" dirty="0"/>
          </a:p>
        </p:txBody>
      </p:sp>
      <p:sp>
        <p:nvSpPr>
          <p:cNvPr id="38" name="Slide Number Placeholder 7"/>
          <p:cNvSpPr>
            <a:spLocks noGrp="1"/>
          </p:cNvSpPr>
          <p:nvPr>
            <p:ph type="sldNum" sz="quarter" idx="12"/>
          </p:nvPr>
        </p:nvSpPr>
        <p:spPr/>
        <p:txBody>
          <a:bodyPr/>
          <a:lstStyle/>
          <a:p>
            <a:fld id="{CC7EE960-8430-4C1B-A83E-42B9E52C8CF6}" type="slidenum">
              <a:rPr lang="en-US"/>
              <a:pPr/>
              <a:t>72</a:t>
            </a:fld>
            <a:endParaRPr lang="en-US"/>
          </a:p>
        </p:txBody>
      </p:sp>
      <p:sp>
        <p:nvSpPr>
          <p:cNvPr id="314370" name="Rectangle 2"/>
          <p:cNvSpPr>
            <a:spLocks noGrp="1" noChangeArrowheads="1"/>
          </p:cNvSpPr>
          <p:nvPr>
            <p:ph type="title"/>
          </p:nvPr>
        </p:nvSpPr>
        <p:spPr/>
        <p:txBody>
          <a:bodyPr/>
          <a:lstStyle/>
          <a:p>
            <a:r>
              <a:rPr lang="it-IT" sz="2800" dirty="0"/>
              <a:t>Corpo rigido: risultante di forze </a:t>
            </a:r>
            <a:r>
              <a:rPr lang="it-IT" sz="2800" dirty="0" smtClean="0"/>
              <a:t>parallele(*)</a:t>
            </a:r>
            <a:endParaRPr lang="it-IT" sz="2800" dirty="0"/>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541"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542"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382210" y="6457890"/>
            <a:ext cx="2874505"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
            </a:r>
            <a:r>
              <a:rPr lang="en-US" dirty="0" smtClean="0"/>
              <a:t>.</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dirty="0" err="1" smtClean="0"/>
              <a:t>fln</a:t>
            </a:r>
            <a:r>
              <a:rPr lang="en-US" dirty="0" smtClean="0"/>
              <a:t> - mar 2014</a:t>
            </a:r>
            <a:endParaRPr lang="en-US" dirty="0"/>
          </a:p>
        </p:txBody>
      </p:sp>
      <p:sp>
        <p:nvSpPr>
          <p:cNvPr id="17" name="Slide Number Placeholder 5"/>
          <p:cNvSpPr>
            <a:spLocks noGrp="1"/>
          </p:cNvSpPr>
          <p:nvPr>
            <p:ph type="sldNum" sz="quarter" idx="12"/>
          </p:nvPr>
        </p:nvSpPr>
        <p:spPr/>
        <p:txBody>
          <a:bodyPr/>
          <a:lstStyle/>
          <a:p>
            <a:fld id="{C6AC4225-2584-47B4-B0D6-7C20D9413CCD}" type="slidenum">
              <a:rPr lang="en-US"/>
              <a:pPr/>
              <a:t>73</a:t>
            </a:fld>
            <a:endParaRPr lang="en-US" dirty="0"/>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marL="248400">
              <a:lnSpc>
                <a:spcPct val="80000"/>
              </a:lnSpc>
            </a:pPr>
            <a:r>
              <a:rPr lang="it-IT" sz="2100" dirty="0"/>
              <a:t>posso riscrivere la </a:t>
            </a:r>
            <a:r>
              <a:rPr lang="it-IT" sz="2100" dirty="0" err="1"/>
              <a:t>rel</a:t>
            </a:r>
            <a:r>
              <a:rPr lang="it-IT" sz="2100" dirty="0"/>
              <a:t>. precedente come (forze parallele</a:t>
            </a:r>
            <a:r>
              <a:rPr lang="it-IT" sz="2100" dirty="0" smtClean="0"/>
              <a:t>)</a:t>
            </a:r>
            <a:endParaRPr lang="it-IT" sz="2100" dirty="0"/>
          </a:p>
          <a:p>
            <a:pPr marL="248400">
              <a:lnSpc>
                <a:spcPct val="80000"/>
              </a:lnSpc>
              <a:buFontTx/>
              <a:buNone/>
            </a:pPr>
            <a:r>
              <a:rPr lang="it-IT" sz="2100" dirty="0"/>
              <a:t>     F</a:t>
            </a:r>
            <a:r>
              <a:rPr lang="it-IT" sz="2100" baseline="-25000" dirty="0"/>
              <a:t>1</a:t>
            </a:r>
            <a:r>
              <a:rPr lang="it-IT" sz="2100" dirty="0"/>
              <a:t>x</a:t>
            </a:r>
            <a:r>
              <a:rPr lang="it-IT" sz="2100" baseline="-25000" dirty="0"/>
              <a:t>1</a:t>
            </a:r>
            <a:r>
              <a:rPr lang="it-IT" sz="2100" dirty="0"/>
              <a:t> = F</a:t>
            </a:r>
            <a:r>
              <a:rPr lang="it-IT" sz="2100" baseline="-25000" dirty="0"/>
              <a:t>2</a:t>
            </a:r>
            <a:r>
              <a:rPr lang="it-IT" sz="2100" dirty="0"/>
              <a:t>x</a:t>
            </a:r>
            <a:r>
              <a:rPr lang="it-IT" sz="2100" baseline="-25000" dirty="0"/>
              <a:t>2</a:t>
            </a:r>
            <a:r>
              <a:rPr lang="it-IT" sz="2100" dirty="0"/>
              <a:t>  </a:t>
            </a:r>
          </a:p>
          <a:p>
            <a:pPr marL="248400">
              <a:lnSpc>
                <a:spcPct val="80000"/>
              </a:lnSpc>
            </a:pPr>
            <a:r>
              <a:rPr lang="it-IT" sz="2100" dirty="0">
                <a:solidFill>
                  <a:srgbClr val="008000"/>
                </a:solidFill>
              </a:rPr>
              <a:t>se </a:t>
            </a:r>
            <a:r>
              <a:rPr lang="it-IT" sz="2100" b="1" dirty="0">
                <a:solidFill>
                  <a:srgbClr val="008000"/>
                </a:solidFill>
              </a:rPr>
              <a:t>F</a:t>
            </a:r>
            <a:r>
              <a:rPr lang="it-IT" sz="2100" b="1" baseline="-25000" dirty="0">
                <a:solidFill>
                  <a:srgbClr val="008000"/>
                </a:solidFill>
              </a:rPr>
              <a:t>1</a:t>
            </a:r>
            <a:r>
              <a:rPr lang="it-IT" sz="2100" baseline="-25000" dirty="0">
                <a:solidFill>
                  <a:srgbClr val="008000"/>
                </a:solidFill>
              </a:rPr>
              <a:t> </a:t>
            </a:r>
            <a:r>
              <a:rPr lang="it-IT" sz="2100" dirty="0">
                <a:solidFill>
                  <a:srgbClr val="008000"/>
                </a:solidFill>
              </a:rPr>
              <a:t>e </a:t>
            </a:r>
            <a:r>
              <a:rPr lang="it-IT" sz="2100" b="1" dirty="0">
                <a:solidFill>
                  <a:srgbClr val="008000"/>
                </a:solidFill>
              </a:rPr>
              <a:t>F</a:t>
            </a:r>
            <a:r>
              <a:rPr lang="it-IT" sz="2100" b="1" baseline="-25000" dirty="0">
                <a:solidFill>
                  <a:srgbClr val="008000"/>
                </a:solidFill>
              </a:rPr>
              <a:t>2</a:t>
            </a:r>
            <a:r>
              <a:rPr lang="it-IT" sz="2100" dirty="0">
                <a:solidFill>
                  <a:srgbClr val="008000"/>
                </a:solidFill>
              </a:rPr>
              <a:t> sono antiparallele</a:t>
            </a:r>
            <a:r>
              <a:rPr lang="it-IT" sz="2100" dirty="0"/>
              <a:t>, la risultante ha per modulo  la</a:t>
            </a:r>
          </a:p>
          <a:p>
            <a:pPr marL="248400">
              <a:lnSpc>
                <a:spcPct val="69000"/>
              </a:lnSpc>
              <a:buFontTx/>
              <a:buNone/>
            </a:pPr>
            <a:r>
              <a:rPr lang="it-IT" sz="2100" dirty="0"/>
              <a:t>	differenza dei moduli, verso quello della </a:t>
            </a:r>
            <a:r>
              <a:rPr lang="it-IT" sz="2100" b="1" dirty="0"/>
              <a:t>F</a:t>
            </a:r>
            <a:r>
              <a:rPr lang="it-IT" sz="2100" dirty="0"/>
              <a:t> più grande, retta di</a:t>
            </a:r>
          </a:p>
          <a:p>
            <a:pPr marL="248400">
              <a:lnSpc>
                <a:spcPct val="69000"/>
              </a:lnSpc>
              <a:buFontTx/>
              <a:buNone/>
            </a:pPr>
            <a:r>
              <a:rPr lang="it-IT" sz="2100" dirty="0"/>
              <a:t>	applicazione all’esterno dalla parte della </a:t>
            </a:r>
            <a:r>
              <a:rPr lang="it-IT" sz="2100" b="1" dirty="0"/>
              <a:t>F</a:t>
            </a:r>
            <a:r>
              <a:rPr lang="it-IT" sz="2100" dirty="0"/>
              <a:t> più grande, con</a:t>
            </a:r>
          </a:p>
          <a:p>
            <a:pPr marL="248400">
              <a:lnSpc>
                <a:spcPct val="69000"/>
              </a:lnSpc>
              <a:buFontTx/>
              <a:buNone/>
            </a:pPr>
            <a:r>
              <a:rPr lang="it-IT" sz="2100" dirty="0"/>
              <a:t> 	F</a:t>
            </a:r>
            <a:r>
              <a:rPr lang="it-IT" sz="2100" baseline="-25000" dirty="0"/>
              <a:t>1</a:t>
            </a:r>
            <a:r>
              <a:rPr lang="it-IT" sz="2100" dirty="0"/>
              <a:t>x</a:t>
            </a:r>
            <a:r>
              <a:rPr lang="it-IT" sz="2100" baseline="-25000" dirty="0"/>
              <a:t>1</a:t>
            </a:r>
            <a:r>
              <a:rPr lang="it-IT" sz="2100" dirty="0"/>
              <a:t> = -</a:t>
            </a:r>
            <a:r>
              <a:rPr lang="it-IT" sz="2100" dirty="0" smtClean="0"/>
              <a:t>F</a:t>
            </a:r>
            <a:r>
              <a:rPr lang="it-IT" sz="2100" baseline="-25000" dirty="0" smtClean="0"/>
              <a:t>2</a:t>
            </a:r>
            <a:r>
              <a:rPr lang="it-IT" sz="2100" dirty="0" smtClean="0"/>
              <a:t>x</a:t>
            </a:r>
            <a:r>
              <a:rPr lang="it-IT" sz="2100" baseline="-25000" dirty="0" smtClean="0"/>
              <a:t>2        </a:t>
            </a:r>
            <a:r>
              <a:rPr lang="it-IT" sz="2100" dirty="0" smtClean="0"/>
              <a:t>       (F</a:t>
            </a:r>
            <a:r>
              <a:rPr lang="it-IT" sz="2100" baseline="-25000" dirty="0" smtClean="0"/>
              <a:t>1</a:t>
            </a:r>
            <a:r>
              <a:rPr lang="it-IT" sz="2100" dirty="0" smtClean="0"/>
              <a:t>, F</a:t>
            </a:r>
            <a:r>
              <a:rPr lang="it-IT" sz="2100" baseline="-25000" dirty="0" smtClean="0"/>
              <a:t>2</a:t>
            </a:r>
            <a:r>
              <a:rPr lang="it-IT" sz="2100" dirty="0" smtClean="0"/>
              <a:t> intese come componenti)</a:t>
            </a:r>
            <a:r>
              <a:rPr lang="it-IT" sz="2100" baseline="-25000" dirty="0" smtClean="0"/>
              <a:t> </a:t>
            </a:r>
            <a:endParaRPr lang="it-IT" sz="2100" baseline="-25000" dirty="0"/>
          </a:p>
          <a:p>
            <a:pPr marL="248400">
              <a:lnSpc>
                <a:spcPct val="69000"/>
              </a:lnSpc>
              <a:buFontTx/>
              <a:buNone/>
            </a:pPr>
            <a:r>
              <a:rPr lang="it-IT" sz="2100" baseline="-25000" dirty="0"/>
              <a:t>	</a:t>
            </a:r>
            <a:r>
              <a:rPr lang="it-IT" sz="2100" dirty="0"/>
              <a:t>| F</a:t>
            </a:r>
            <a:r>
              <a:rPr lang="it-IT" sz="2100" baseline="-25000" dirty="0"/>
              <a:t>1</a:t>
            </a:r>
            <a:r>
              <a:rPr lang="it-IT" sz="2100" dirty="0"/>
              <a:t>x</a:t>
            </a:r>
            <a:r>
              <a:rPr lang="it-IT" sz="2100" baseline="-25000" dirty="0"/>
              <a:t>1</a:t>
            </a:r>
            <a:r>
              <a:rPr lang="it-IT" sz="2100" dirty="0"/>
              <a:t>|=  |F</a:t>
            </a:r>
            <a:r>
              <a:rPr lang="it-IT" sz="2100" baseline="-25000" dirty="0"/>
              <a:t>2</a:t>
            </a:r>
            <a:r>
              <a:rPr lang="it-IT" sz="2100" dirty="0"/>
              <a:t>x</a:t>
            </a:r>
            <a:r>
              <a:rPr lang="it-IT" sz="2100" baseline="-25000" dirty="0"/>
              <a:t>2</a:t>
            </a:r>
            <a:r>
              <a:rPr lang="it-IT" sz="2100" dirty="0"/>
              <a:t>|</a:t>
            </a:r>
          </a:p>
          <a:p>
            <a:pPr>
              <a:lnSpc>
                <a:spcPct val="80000"/>
              </a:lnSpc>
              <a:buFontTx/>
              <a:buNone/>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r>
              <a:rPr lang="it-IT" sz="2100" dirty="0"/>
              <a:t>se si considera un </a:t>
            </a:r>
            <a:r>
              <a:rPr lang="it-IT" sz="2100" dirty="0">
                <a:solidFill>
                  <a:srgbClr val="CC3300"/>
                </a:solidFill>
              </a:rPr>
              <a:t>corpo rigido esteso diviso in volumetti di massa m</a:t>
            </a:r>
            <a:r>
              <a:rPr lang="it-IT" sz="2100" baseline="-25000" dirty="0">
                <a:solidFill>
                  <a:srgbClr val="CC3300"/>
                </a:solidFill>
              </a:rPr>
              <a:t>i</a:t>
            </a:r>
            <a:r>
              <a:rPr lang="it-IT" sz="2100" dirty="0">
                <a:solidFill>
                  <a:srgbClr val="CC3300"/>
                </a:solidFill>
              </a:rPr>
              <a:t> e di peso m</a:t>
            </a:r>
            <a:r>
              <a:rPr lang="it-IT" sz="2100" baseline="-25000" dirty="0">
                <a:solidFill>
                  <a:srgbClr val="CC3300"/>
                </a:solidFill>
              </a:rPr>
              <a:t>i</a:t>
            </a:r>
            <a:r>
              <a:rPr lang="it-IT" sz="2100" b="1" dirty="0">
                <a:solidFill>
                  <a:srgbClr val="CC3300"/>
                </a:solidFill>
              </a:rPr>
              <a:t>g</a:t>
            </a:r>
            <a:r>
              <a:rPr lang="it-IT" sz="2100" dirty="0"/>
              <a:t>, nel limite in cui </a:t>
            </a:r>
            <a:r>
              <a:rPr lang="it-IT" sz="2100" b="1" dirty="0"/>
              <a:t>g</a:t>
            </a:r>
            <a:r>
              <a:rPr lang="it-IT" sz="2100" dirty="0"/>
              <a:t> è costante, la risultante di tutte le forze peso è il peso del corpo </a:t>
            </a:r>
            <a:r>
              <a:rPr lang="it-IT" sz="2100" b="1" dirty="0">
                <a:solidFill>
                  <a:schemeClr val="accent2"/>
                </a:solidFill>
              </a:rPr>
              <a:t>P</a:t>
            </a:r>
            <a:r>
              <a:rPr lang="it-IT" sz="2100" dirty="0">
                <a:solidFill>
                  <a:schemeClr val="accent2"/>
                </a:solidFill>
              </a:rPr>
              <a:t> = </a:t>
            </a:r>
            <a:r>
              <a:rPr lang="el-GR" sz="2100" dirty="0">
                <a:solidFill>
                  <a:schemeClr val="accent2"/>
                </a:solidFill>
                <a:cs typeface="Arial" pitchFamily="34" charset="0"/>
              </a:rPr>
              <a:t>Σ</a:t>
            </a:r>
            <a:r>
              <a:rPr lang="it-IT" sz="2100" baseline="-25000" dirty="0" err="1">
                <a:solidFill>
                  <a:schemeClr val="accent2"/>
                </a:solidFill>
                <a:cs typeface="Arial" pitchFamily="34" charset="0"/>
              </a:rPr>
              <a:t>i</a:t>
            </a:r>
            <a:r>
              <a:rPr lang="it-IT" sz="2100" dirty="0" err="1">
                <a:solidFill>
                  <a:schemeClr val="accent2"/>
                </a:solidFill>
                <a:cs typeface="Arial" pitchFamily="34" charset="0"/>
              </a:rPr>
              <a:t>m</a:t>
            </a:r>
            <a:r>
              <a:rPr lang="it-IT" sz="2100" baseline="-25000" dirty="0" err="1">
                <a:solidFill>
                  <a:schemeClr val="accent2"/>
                </a:solidFill>
                <a:cs typeface="Arial" pitchFamily="34" charset="0"/>
              </a:rPr>
              <a:t>i</a:t>
            </a:r>
            <a:r>
              <a:rPr lang="it-IT" sz="2100" b="1" dirty="0" err="1">
                <a:solidFill>
                  <a:schemeClr val="accent2"/>
                </a:solidFill>
                <a:cs typeface="Arial" pitchFamily="34" charset="0"/>
              </a:rPr>
              <a:t>g</a:t>
            </a:r>
            <a:r>
              <a:rPr lang="it-IT" sz="2100" dirty="0">
                <a:solidFill>
                  <a:schemeClr val="accent2"/>
                </a:solidFill>
                <a:cs typeface="Arial" pitchFamily="34" charset="0"/>
              </a:rPr>
              <a:t> =    =</a:t>
            </a:r>
            <a:r>
              <a:rPr lang="it-IT" sz="2100" b="1" dirty="0">
                <a:solidFill>
                  <a:schemeClr val="accent2"/>
                </a:solidFill>
                <a:cs typeface="Arial" pitchFamily="34" charset="0"/>
              </a:rPr>
              <a:t>g</a:t>
            </a:r>
            <a:r>
              <a:rPr lang="el-GR" sz="2100" dirty="0">
                <a:solidFill>
                  <a:schemeClr val="accent2"/>
                </a:solidFill>
                <a:cs typeface="Arial" pitchFamily="34" charset="0"/>
              </a:rPr>
              <a:t>Σ</a:t>
            </a:r>
            <a:r>
              <a:rPr lang="it-IT" sz="2100" baseline="-25000" dirty="0">
                <a:solidFill>
                  <a:schemeClr val="accent2"/>
                </a:solidFill>
                <a:cs typeface="Arial" pitchFamily="34" charset="0"/>
              </a:rPr>
              <a:t>i</a:t>
            </a:r>
            <a:r>
              <a:rPr lang="it-IT" sz="2100" dirty="0">
                <a:solidFill>
                  <a:schemeClr val="accent2"/>
                </a:solidFill>
                <a:cs typeface="Arial" pitchFamily="34" charset="0"/>
              </a:rPr>
              <a:t>m</a:t>
            </a:r>
            <a:r>
              <a:rPr lang="it-IT" sz="2100" baseline="-25000" dirty="0">
                <a:solidFill>
                  <a:schemeClr val="accent2"/>
                </a:solidFill>
                <a:cs typeface="Arial" pitchFamily="34" charset="0"/>
              </a:rPr>
              <a:t>i</a:t>
            </a:r>
            <a:r>
              <a:rPr lang="it-IT" sz="2100" dirty="0">
                <a:solidFill>
                  <a:schemeClr val="accent2"/>
                </a:solidFill>
                <a:cs typeface="Arial" pitchFamily="34" charset="0"/>
              </a:rPr>
              <a:t> = m</a:t>
            </a:r>
            <a:r>
              <a:rPr lang="it-IT" sz="2100" b="1" dirty="0">
                <a:solidFill>
                  <a:schemeClr val="accent2"/>
                </a:solidFill>
                <a:cs typeface="Arial" pitchFamily="34" charset="0"/>
              </a:rPr>
              <a:t>g</a:t>
            </a:r>
            <a:r>
              <a:rPr lang="it-IT" sz="2100" dirty="0">
                <a:cs typeface="Arial" pitchFamily="34" charset="0"/>
              </a:rPr>
              <a:t> che sarà applicato nel </a:t>
            </a:r>
            <a:r>
              <a:rPr lang="it-IT" sz="2100" u="sng" dirty="0">
                <a:solidFill>
                  <a:srgbClr val="FF3300"/>
                </a:solidFill>
                <a:cs typeface="Arial" pitchFamily="34" charset="0"/>
              </a:rPr>
              <a:t>centro di gravità</a:t>
            </a:r>
            <a:r>
              <a:rPr lang="it-IT" sz="2100" dirty="0">
                <a:solidFill>
                  <a:srgbClr val="FF3300"/>
                </a:solidFill>
                <a:cs typeface="Arial" pitchFamily="34" charset="0"/>
              </a:rPr>
              <a:t> o </a:t>
            </a:r>
            <a:r>
              <a:rPr lang="it-IT" sz="2100" u="sng" dirty="0">
                <a:solidFill>
                  <a:srgbClr val="FF3300"/>
                </a:solidFill>
                <a:cs typeface="Arial" pitchFamily="34" charset="0"/>
              </a:rPr>
              <a:t>baricentro</a:t>
            </a:r>
            <a:r>
              <a:rPr lang="it-IT" sz="2100" dirty="0">
                <a:cs typeface="Arial" pitchFamily="34" charset="0"/>
              </a:rPr>
              <a:t> (per un corpo omogeneo è il centro geometrico – in generale il b. può anche trovarsi fuori dal corpo)</a:t>
            </a:r>
            <a:r>
              <a:rPr lang="it-IT" sz="2100" dirty="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2014</a:t>
            </a:r>
            <a:endParaRPr lang="en-US"/>
          </a:p>
        </p:txBody>
      </p:sp>
      <p:sp>
        <p:nvSpPr>
          <p:cNvPr id="27" name="Slide Number Placeholder 5"/>
          <p:cNvSpPr>
            <a:spLocks noGrp="1"/>
          </p:cNvSpPr>
          <p:nvPr>
            <p:ph type="sldNum" sz="quarter" idx="12"/>
          </p:nvPr>
        </p:nvSpPr>
        <p:spPr/>
        <p:txBody>
          <a:bodyPr/>
          <a:lstStyle/>
          <a:p>
            <a:fld id="{86C5C90C-EDF7-46DC-9348-9ECC1A3350D4}" type="slidenum">
              <a:rPr lang="en-US"/>
              <a:pPr/>
              <a:t>74</a:t>
            </a:fld>
            <a:endParaRPr lang="en-US"/>
          </a:p>
        </p:txBody>
      </p:sp>
      <p:sp>
        <p:nvSpPr>
          <p:cNvPr id="304130" name="Rectangle 2"/>
          <p:cNvSpPr>
            <a:spLocks noGrp="1" noChangeArrowheads="1"/>
          </p:cNvSpPr>
          <p:nvPr>
            <p:ph type="title"/>
          </p:nvPr>
        </p:nvSpPr>
        <p:spPr/>
        <p:txBody>
          <a:bodyPr/>
          <a:lstStyle/>
          <a:p>
            <a:r>
              <a:rPr lang="it-IT" sz="2800"/>
              <a:t>Momento di una forza rispetto a un punto</a:t>
            </a:r>
          </a:p>
        </p:txBody>
      </p:sp>
      <p:pic>
        <p:nvPicPr>
          <p:cNvPr id="304132" name="Picture 4" descr="img0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304134" name="Freeform 6"/>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5" name="Text Box 7"/>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304136" name="Text Box 8"/>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304137" name="Line 9"/>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8" name="Text Box 10"/>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b, minima distanza fra O e la retta</a:t>
            </a:r>
          </a:p>
          <a:p>
            <a:r>
              <a:rPr lang="it-IT" dirty="0">
                <a:solidFill>
                  <a:srgbClr val="CC3300"/>
                </a:solidFill>
              </a:rPr>
              <a:t>di applicazione di </a:t>
            </a:r>
            <a:r>
              <a:rPr lang="it-IT" b="1" dirty="0" smtClean="0">
                <a:solidFill>
                  <a:srgbClr val="CC3300"/>
                </a:solidFill>
              </a:rPr>
              <a:t>F</a:t>
            </a:r>
            <a:r>
              <a:rPr lang="it-IT" dirty="0">
                <a:solidFill>
                  <a:srgbClr val="CC3300"/>
                </a:solidFill>
              </a:rPr>
              <a:t>,</a:t>
            </a:r>
            <a:r>
              <a:rPr lang="it-IT" dirty="0" smtClean="0">
                <a:solidFill>
                  <a:srgbClr val="CC3300"/>
                </a:solidFill>
              </a:rPr>
              <a:t> </a:t>
            </a:r>
            <a:r>
              <a:rPr lang="it-IT" dirty="0">
                <a:solidFill>
                  <a:srgbClr val="CC3300"/>
                </a:solidFill>
              </a:rPr>
              <a:t>è il braccio</a:t>
            </a:r>
          </a:p>
        </p:txBody>
      </p:sp>
      <p:sp>
        <p:nvSpPr>
          <p:cNvPr id="304139" name="Text Box 11"/>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il momento è perpendicolare</a:t>
            </a:r>
          </a:p>
          <a:p>
            <a:r>
              <a:rPr lang="it-IT" dirty="0"/>
              <a:t>al piano individuato da</a:t>
            </a:r>
            <a:r>
              <a:rPr lang="it-IT" b="1" dirty="0"/>
              <a:t> r</a:t>
            </a:r>
            <a:r>
              <a:rPr lang="it-IT" dirty="0"/>
              <a:t> e </a:t>
            </a:r>
            <a:r>
              <a:rPr lang="it-IT" b="1" dirty="0"/>
              <a:t>F</a:t>
            </a:r>
          </a:p>
          <a:p>
            <a:r>
              <a:rPr lang="it-IT" dirty="0"/>
              <a:t>NB    </a:t>
            </a:r>
            <a:r>
              <a:rPr lang="it-IT" b="1" dirty="0">
                <a:solidFill>
                  <a:srgbClr val="008000"/>
                </a:solidFill>
              </a:rPr>
              <a:t>M</a:t>
            </a:r>
            <a:r>
              <a:rPr lang="it-IT" dirty="0">
                <a:solidFill>
                  <a:srgbClr val="008000"/>
                </a:solidFill>
              </a:rPr>
              <a:t> = 0      se </a:t>
            </a:r>
            <a:r>
              <a:rPr lang="it-IT" b="1" dirty="0">
                <a:solidFill>
                  <a:srgbClr val="008000"/>
                </a:solidFill>
              </a:rPr>
              <a:t>r </a:t>
            </a:r>
            <a:r>
              <a:rPr lang="it-IT" dirty="0" err="1">
                <a:solidFill>
                  <a:srgbClr val="008000"/>
                </a:solidFill>
              </a:rPr>
              <a:t>parall</a:t>
            </a:r>
            <a:r>
              <a:rPr lang="it-IT" dirty="0">
                <a:solidFill>
                  <a:srgbClr val="008000"/>
                </a:solidFill>
              </a:rPr>
              <a:t>. </a:t>
            </a:r>
            <a:r>
              <a:rPr lang="it-IT" b="1" dirty="0">
                <a:solidFill>
                  <a:srgbClr val="008000"/>
                </a:solidFill>
              </a:rPr>
              <a:t>F</a:t>
            </a:r>
          </a:p>
        </p:txBody>
      </p:sp>
      <p:sp>
        <p:nvSpPr>
          <p:cNvPr id="304140" name="Text Box 12"/>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304148" name="Text Box 20"/>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304150" name="Line 22"/>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2" name="Freeform 24"/>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3" name="Text Box 25"/>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304156" name="Group 28"/>
          <p:cNvGrpSpPr>
            <a:grpSpLocks/>
          </p:cNvGrpSpPr>
          <p:nvPr/>
        </p:nvGrpSpPr>
        <p:grpSpPr bwMode="auto">
          <a:xfrm>
            <a:off x="5003800" y="2420938"/>
            <a:ext cx="2089150" cy="525462"/>
            <a:chOff x="3138" y="1752"/>
            <a:chExt cx="1316" cy="331"/>
          </a:xfrm>
        </p:grpSpPr>
        <p:sp>
          <p:nvSpPr>
            <p:cNvPr id="304142" name="Text Box 14"/>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304143" name="Line 15"/>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4" name="Line 16"/>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5" name="Line 17"/>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6" name="Line 18"/>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7" name="Line 19"/>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5" name="Text Box 2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304141" name="Text Box 13"/>
          <p:cNvSpPr txBox="1">
            <a:spLocks noChangeArrowheads="1"/>
          </p:cNvSpPr>
          <p:nvPr/>
        </p:nvSpPr>
        <p:spPr bwMode="auto">
          <a:xfrm>
            <a:off x="4510088"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dirty="0"/>
              <a:t>modulo del vettore </a:t>
            </a:r>
            <a:r>
              <a:rPr lang="it-IT" sz="2200" b="1" dirty="0"/>
              <a:t>M </a:t>
            </a:r>
            <a:r>
              <a:rPr lang="it-IT" sz="2200" dirty="0"/>
              <a:t>= braccio</a:t>
            </a:r>
            <a:r>
              <a:rPr lang="it-IT" sz="2200" dirty="0">
                <a:latin typeface=""/>
              </a:rPr>
              <a:t>•F</a:t>
            </a:r>
            <a:r>
              <a:rPr lang="it-IT" sz="2200" dirty="0"/>
              <a:t>:</a:t>
            </a:r>
          </a:p>
          <a:p>
            <a:pPr>
              <a:lnSpc>
                <a:spcPct val="115000"/>
              </a:lnSpc>
            </a:pPr>
            <a:r>
              <a:rPr lang="it-IT" sz="2200" dirty="0"/>
              <a:t>M = rFsin</a:t>
            </a:r>
            <a:r>
              <a:rPr lang="el-GR" sz="2200" dirty="0">
                <a:cs typeface="Arial" pitchFamily="34" charset="0"/>
              </a:rPr>
              <a:t>θ</a:t>
            </a:r>
            <a:r>
              <a:rPr lang="it-IT" sz="2200" dirty="0"/>
              <a:t> = Fb</a:t>
            </a:r>
          </a:p>
          <a:p>
            <a:pPr>
              <a:lnSpc>
                <a:spcPct val="115000"/>
              </a:lnSpc>
            </a:pPr>
            <a:r>
              <a:rPr lang="it-IT" sz="2200" dirty="0"/>
              <a:t>siccome sin(180</a:t>
            </a:r>
            <a:r>
              <a:rPr lang="en-US" sz="2200" dirty="0">
                <a:cs typeface="Arial" pitchFamily="34" charset="0"/>
              </a:rPr>
              <a:t>º-</a:t>
            </a:r>
            <a:r>
              <a:rPr lang="el-GR" sz="2200" dirty="0">
                <a:cs typeface="Arial" pitchFamily="34" charset="0"/>
              </a:rPr>
              <a:t>θ</a:t>
            </a:r>
            <a:r>
              <a:rPr lang="it-IT" sz="2200" dirty="0">
                <a:cs typeface="Arial" pitchFamily="34" charset="0"/>
              </a:rPr>
              <a:t>) = sin</a:t>
            </a:r>
            <a:r>
              <a:rPr lang="el-GR" sz="2200" dirty="0">
                <a:cs typeface="Arial" pitchFamily="34" charset="0"/>
              </a:rPr>
              <a:t>θ</a:t>
            </a:r>
          </a:p>
        </p:txBody>
      </p:sp>
      <p:sp>
        <p:nvSpPr>
          <p:cNvPr id="304154" name="Text Box 26"/>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2014</a:t>
            </a:r>
            <a:endParaRPr lang="en-US"/>
          </a:p>
        </p:txBody>
      </p:sp>
      <p:sp>
        <p:nvSpPr>
          <p:cNvPr id="15" name="Slide Number Placeholder 5"/>
          <p:cNvSpPr>
            <a:spLocks noGrp="1"/>
          </p:cNvSpPr>
          <p:nvPr>
            <p:ph type="sldNum" sz="quarter" idx="12"/>
          </p:nvPr>
        </p:nvSpPr>
        <p:spPr/>
        <p:txBody>
          <a:bodyPr/>
          <a:lstStyle/>
          <a:p>
            <a:fld id="{8938E532-7A86-441A-9102-E674F133DC0D}" type="slidenum">
              <a:rPr lang="en-US"/>
              <a:pPr/>
              <a:t>75</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dirty="0">
                <a:solidFill>
                  <a:srgbClr val="CC3300"/>
                </a:solidFill>
              </a:rPr>
              <a:t>M</a:t>
            </a:r>
            <a:r>
              <a:rPr lang="it-IT" sz="2100" b="1" baseline="-25000" dirty="0">
                <a:solidFill>
                  <a:srgbClr val="CC3300"/>
                </a:solidFill>
              </a:rPr>
              <a:t>1</a:t>
            </a:r>
            <a:r>
              <a:rPr lang="it-IT" sz="2100" dirty="0">
                <a:solidFill>
                  <a:srgbClr val="CC3300"/>
                </a:solidFill>
              </a:rPr>
              <a:t> e </a:t>
            </a:r>
            <a:r>
              <a:rPr lang="it-IT" sz="2100" b="1" dirty="0">
                <a:solidFill>
                  <a:srgbClr val="CC3300"/>
                </a:solidFill>
              </a:rPr>
              <a:t>M</a:t>
            </a:r>
            <a:r>
              <a:rPr lang="it-IT" sz="2100" b="1" baseline="-25000" dirty="0">
                <a:solidFill>
                  <a:srgbClr val="CC3300"/>
                </a:solidFill>
              </a:rPr>
              <a:t>2</a:t>
            </a:r>
            <a:r>
              <a:rPr lang="it-IT" sz="2100" b="1" dirty="0">
                <a:solidFill>
                  <a:srgbClr val="CC3300"/>
                </a:solidFill>
              </a:rPr>
              <a:t> </a:t>
            </a:r>
            <a:r>
              <a:rPr lang="it-IT" sz="2100" dirty="0">
                <a:solidFill>
                  <a:srgbClr val="CC3300"/>
                </a:solidFill>
              </a:rPr>
              <a:t>sono perpendicolari</a:t>
            </a:r>
          </a:p>
          <a:p>
            <a:r>
              <a:rPr lang="it-IT" sz="2100" dirty="0">
                <a:solidFill>
                  <a:srgbClr val="CC3300"/>
                </a:solidFill>
              </a:rPr>
              <a:t>al piano individuato da </a:t>
            </a:r>
            <a:r>
              <a:rPr lang="it-IT" sz="2100" b="1" dirty="0">
                <a:solidFill>
                  <a:srgbClr val="CC3300"/>
                </a:solidFill>
              </a:rPr>
              <a:t>r</a:t>
            </a:r>
            <a:r>
              <a:rPr lang="it-IT" sz="2100" b="1" baseline="-25000" dirty="0">
                <a:solidFill>
                  <a:srgbClr val="CC3300"/>
                </a:solidFill>
              </a:rPr>
              <a:t>1</a:t>
            </a:r>
            <a:r>
              <a:rPr lang="it-IT" sz="2100" dirty="0">
                <a:solidFill>
                  <a:srgbClr val="CC3300"/>
                </a:solidFill>
              </a:rPr>
              <a:t> e </a:t>
            </a:r>
            <a:r>
              <a:rPr lang="it-IT" sz="2100" b="1" dirty="0">
                <a:solidFill>
                  <a:srgbClr val="CC3300"/>
                </a:solidFill>
              </a:rPr>
              <a:t>F</a:t>
            </a:r>
            <a:r>
              <a:rPr lang="it-IT" sz="2100" b="1" baseline="-25000" dirty="0">
                <a:solidFill>
                  <a:srgbClr val="CC3300"/>
                </a:solidFill>
              </a:rPr>
              <a:t>1</a:t>
            </a:r>
          </a:p>
          <a:p>
            <a:r>
              <a:rPr lang="it-IT" sz="2100" dirty="0">
                <a:solidFill>
                  <a:srgbClr val="CC3300"/>
                </a:solidFill>
              </a:rPr>
              <a:t>e sono paralleli (producono una rotazione nello stesso verso)</a:t>
            </a:r>
          </a:p>
        </p:txBody>
      </p:sp>
      <p:sp>
        <p:nvSpPr>
          <p:cNvPr id="305159" name="Text Box 7"/>
          <p:cNvSpPr txBox="1">
            <a:spLocks noChangeArrowheads="1"/>
          </p:cNvSpPr>
          <p:nvPr/>
        </p:nvSpPr>
        <p:spPr bwMode="auto">
          <a:xfrm>
            <a:off x="5056187" y="382905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0" name="Freeform 8"/>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1" name="Line 9"/>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2" name="Freeform 10"/>
          <p:cNvSpPr>
            <a:spLocks/>
          </p:cNvSpPr>
          <p:nvPr/>
        </p:nvSpPr>
        <p:spPr bwMode="auto">
          <a:xfrm>
            <a:off x="5651500" y="2565400"/>
            <a:ext cx="215900" cy="71438"/>
          </a:xfrm>
          <a:custGeom>
            <a:avLst/>
            <a:gdLst>
              <a:gd name="T0" fmla="*/ 0 w 136"/>
              <a:gd name="T1" fmla="*/ 45 h 45"/>
              <a:gd name="T2" fmla="*/ 46 w 136"/>
              <a:gd name="T3" fmla="*/ 0 h 45"/>
              <a:gd name="T4" fmla="*/ 136 w 136"/>
              <a:gd name="T5" fmla="*/ 45 h 45"/>
            </a:gdLst>
            <a:ahLst/>
            <a:cxnLst>
              <a:cxn ang="0">
                <a:pos x="T0" y="T1"/>
              </a:cxn>
              <a:cxn ang="0">
                <a:pos x="T2" y="T3"/>
              </a:cxn>
              <a:cxn ang="0">
                <a:pos x="T4" y="T5"/>
              </a:cxn>
            </a:cxnLst>
            <a:rect l="0" t="0" r="r" b="b"/>
            <a:pathLst>
              <a:path w="136" h="45">
                <a:moveTo>
                  <a:pt x="0" y="45"/>
                </a:moveTo>
                <a:cubicBezTo>
                  <a:pt x="11" y="22"/>
                  <a:pt x="23" y="0"/>
                  <a:pt x="46" y="0"/>
                </a:cubicBezTo>
                <a:cubicBezTo>
                  <a:pt x="69" y="0"/>
                  <a:pt x="121" y="38"/>
                  <a:pt x="136" y="4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Text Box 11"/>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
        <p:nvSpPr>
          <p:cNvPr id="305164" name="Text Box 12"/>
          <p:cNvSpPr txBox="1">
            <a:spLocks noChangeArrowheads="1"/>
          </p:cNvSpPr>
          <p:nvPr/>
        </p:nvSpPr>
        <p:spPr bwMode="auto">
          <a:xfrm>
            <a:off x="6732588" y="1196975"/>
            <a:ext cx="238238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008000"/>
                </a:solidFill>
              </a:rPr>
              <a:t>NB nel caso della</a:t>
            </a:r>
          </a:p>
          <a:p>
            <a:r>
              <a:rPr lang="it-IT" sz="2200" dirty="0">
                <a:solidFill>
                  <a:srgbClr val="008000"/>
                </a:solidFill>
              </a:rPr>
              <a:t>coppia di forze, il </a:t>
            </a:r>
          </a:p>
          <a:p>
            <a:r>
              <a:rPr lang="it-IT" sz="2200" dirty="0">
                <a:solidFill>
                  <a:srgbClr val="008000"/>
                </a:solidFill>
              </a:rPr>
              <a:t>momento della </a:t>
            </a:r>
          </a:p>
          <a:p>
            <a:r>
              <a:rPr lang="it-IT" sz="2200" dirty="0">
                <a:solidFill>
                  <a:srgbClr val="008000"/>
                </a:solidFill>
              </a:rPr>
              <a:t>coppia </a:t>
            </a:r>
            <a:r>
              <a:rPr lang="it-IT" sz="2200" i="1" u="sng" dirty="0">
                <a:solidFill>
                  <a:srgbClr val="008000"/>
                </a:solidFill>
              </a:rPr>
              <a:t>non</a:t>
            </a:r>
            <a:r>
              <a:rPr lang="it-IT" sz="2200" dirty="0">
                <a:solidFill>
                  <a:srgbClr val="008000"/>
                </a:solidFill>
              </a:rPr>
              <a:t> </a:t>
            </a:r>
          </a:p>
          <a:p>
            <a:r>
              <a:rPr lang="it-IT" sz="2200" dirty="0">
                <a:solidFill>
                  <a:srgbClr val="008000"/>
                </a:solidFill>
              </a:rPr>
              <a:t>dipende dalla </a:t>
            </a:r>
          </a:p>
          <a:p>
            <a:r>
              <a:rPr lang="it-IT" sz="2200" dirty="0">
                <a:solidFill>
                  <a:srgbClr val="008000"/>
                </a:solidFill>
              </a:rPr>
              <a:t>scelta di O</a:t>
            </a:r>
          </a:p>
        </p:txBody>
      </p:sp>
      <p:sp>
        <p:nvSpPr>
          <p:cNvPr id="305165" name="Text Box 13"/>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680A63C0-FEFD-4961-BA19-B28FEC6644E9}" type="slidenum">
              <a:rPr lang="en-US"/>
              <a:pPr/>
              <a:t>76</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F4AFD556-DB75-45AD-B2F8-4A7198249F9B}" type="slidenum">
              <a:rPr lang="en-US"/>
              <a:pPr/>
              <a:t>77</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 mar 2014</a:t>
            </a:r>
            <a:endParaRPr lang="en-US" dirty="0"/>
          </a:p>
        </p:txBody>
      </p:sp>
      <p:sp>
        <p:nvSpPr>
          <p:cNvPr id="7" name="Slide Number Placeholder 5"/>
          <p:cNvSpPr>
            <a:spLocks noGrp="1"/>
          </p:cNvSpPr>
          <p:nvPr>
            <p:ph type="sldNum" sz="quarter" idx="12"/>
          </p:nvPr>
        </p:nvSpPr>
        <p:spPr/>
        <p:txBody>
          <a:bodyPr/>
          <a:lstStyle/>
          <a:p>
            <a:fld id="{90FB0E5E-8818-4ABD-93D3-A6C52C54295D}" type="slidenum">
              <a:rPr lang="en-US"/>
              <a:pPr/>
              <a:t>78</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mc:AlternateContent xmlns:mc="http://schemas.openxmlformats.org/markup-compatibility/2006" xmlns:a14="http://schemas.microsoft.com/office/drawing/2010/main">
        <mc:Choice Requires="a14">
          <p:sp>
            <p:nvSpPr>
              <p:cNvPr id="2" name="TextBox 1"/>
              <p:cNvSpPr txBox="1"/>
              <p:nvPr/>
            </p:nvSpPr>
            <p:spPr>
              <a:xfrm>
                <a:off x="467544" y="5445224"/>
                <a:ext cx="8341494" cy="708079"/>
              </a:xfrm>
              <a:prstGeom prst="rect">
                <a:avLst/>
              </a:prstGeom>
              <a:solidFill>
                <a:schemeClr val="accent3"/>
              </a:solidFill>
            </p:spPr>
            <p:txBody>
              <a:bodyPr wrap="square" rtlCol="0">
                <a:spAutoFit/>
              </a:bodyPr>
              <a:lstStyle/>
              <a:p>
                <a:r>
                  <a:rPr lang="it-IT" dirty="0" smtClean="0"/>
                  <a:t>da   </a:t>
                </a:r>
                <a14:m>
                  <m:oMath xmlns:m="http://schemas.openxmlformats.org/officeDocument/2006/math">
                    <m:r>
                      <a:rPr lang="it-IT" b="0" i="0" smtClean="0">
                        <a:latin typeface="Cambria Math"/>
                      </a:rPr>
                      <m:t> </m:t>
                    </m:r>
                    <m:nary>
                      <m:naryPr>
                        <m:chr m:val="∑"/>
                        <m:supHide m:val="on"/>
                        <m:ctrlPr>
                          <a:rPr lang="it-IT" i="1" smtClean="0">
                            <a:latin typeface="Cambria Math"/>
                          </a:rPr>
                        </m:ctrlPr>
                      </m:naryPr>
                      <m:sub>
                        <m:r>
                          <m:rPr>
                            <m:brk m:alnAt="7"/>
                          </m:rPr>
                          <a:rPr lang="it-IT" b="0" i="1" smtClean="0">
                            <a:latin typeface="Cambria Math"/>
                          </a:rPr>
                          <m:t>𝑖</m:t>
                        </m:r>
                      </m:sub>
                      <m:sup/>
                      <m:e>
                        <m:sSub>
                          <m:sSubPr>
                            <m:ctrlPr>
                              <a:rPr lang="it-IT" i="1" smtClean="0">
                                <a:latin typeface="Cambria Math"/>
                              </a:rPr>
                            </m:ctrlPr>
                          </m:sSubPr>
                          <m:e>
                            <m:r>
                              <a:rPr lang="it-IT" b="0" i="1" smtClean="0">
                                <a:latin typeface="Cambria Math"/>
                              </a:rPr>
                              <m:t>𝑟</m:t>
                            </m:r>
                          </m:e>
                          <m:sub>
                            <m:r>
                              <a:rPr lang="it-IT" b="0" i="1" smtClean="0">
                                <a:latin typeface="Cambria Math"/>
                              </a:rPr>
                              <m:t>𝑖</m:t>
                            </m:r>
                          </m:sub>
                        </m:sSub>
                      </m:e>
                    </m:nary>
                  </m:oMath>
                </a14:m>
                <a:r>
                  <a:rPr lang="it-IT" dirty="0" smtClean="0"/>
                  <a:t> ⋀ P</a:t>
                </a:r>
                <a:r>
                  <a:rPr lang="it-IT" baseline="-25000" dirty="0" smtClean="0"/>
                  <a:t>i</a:t>
                </a:r>
                <a:r>
                  <a:rPr lang="it-IT" dirty="0" smtClean="0"/>
                  <a:t> = 0     →     baricentro   (il baricentro risulta essere il punto intorno al  quale il c.r. ruota)</a:t>
                </a:r>
                <a:endParaRPr lang="it-IT"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5445224"/>
                <a:ext cx="8341494" cy="708079"/>
              </a:xfrm>
              <a:prstGeom prst="rect">
                <a:avLst/>
              </a:prstGeom>
              <a:blipFill rotWithShape="1">
                <a:blip r:embed="rId4"/>
                <a:stretch>
                  <a:fillRect l="-804" t="-68966" r="-1096" b="-61207"/>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430E4760-C678-402F-AA48-BE3F258AC72F}" type="slidenum">
              <a:rPr lang="en-US"/>
              <a:pPr/>
              <a:t>79</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2014</a:t>
            </a:r>
            <a:endParaRPr lang="en-US"/>
          </a:p>
        </p:txBody>
      </p:sp>
      <p:sp>
        <p:nvSpPr>
          <p:cNvPr id="17" name="Slide Number Placeholder 5"/>
          <p:cNvSpPr>
            <a:spLocks noGrp="1"/>
          </p:cNvSpPr>
          <p:nvPr>
            <p:ph type="sldNum" sz="quarter" idx="12"/>
          </p:nvPr>
        </p:nvSpPr>
        <p:spPr/>
        <p:txBody>
          <a:bodyPr/>
          <a:lstStyle/>
          <a:p>
            <a:fld id="{D1706EDF-9353-45FA-82F1-215B6497CAF0}"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dirty="0"/>
              <a:t>la velocità </a:t>
            </a:r>
            <a:r>
              <a:rPr lang="it-IT" sz="2800" dirty="0" smtClean="0"/>
              <a:t>istantanea </a:t>
            </a:r>
            <a:r>
              <a:rPr lang="it-IT" sz="2800" dirty="0"/>
              <a:t>è (</a:t>
            </a:r>
            <a:r>
              <a:rPr lang="el-GR" sz="2800" dirty="0">
                <a:cs typeface="Arial" pitchFamily="34" charset="0"/>
              </a:rPr>
              <a:t>Δ</a:t>
            </a:r>
            <a:r>
              <a:rPr lang="it-IT" sz="2800" dirty="0">
                <a:cs typeface="Arial" pitchFamily="34" charset="0"/>
              </a:rPr>
              <a:t>t</a:t>
            </a:r>
            <a:r>
              <a:rPr lang="el-GR" sz="2800" dirty="0">
                <a:cs typeface="Arial" pitchFamily="34" charset="0"/>
              </a:rPr>
              <a:t>→</a:t>
            </a:r>
            <a:r>
              <a:rPr lang="it-IT" sz="2800" dirty="0">
                <a:cs typeface="Arial" pitchFamily="34" charset="0"/>
              </a:rPr>
              <a:t>0, uguale a t</a:t>
            </a:r>
            <a:r>
              <a:rPr lang="it-IT" sz="2800" baseline="-25000" dirty="0">
                <a:cs typeface="Arial" pitchFamily="34" charset="0"/>
              </a:rPr>
              <a:t>2</a:t>
            </a:r>
            <a:r>
              <a:rPr lang="it-IT" sz="2800" dirty="0">
                <a:cs typeface="Arial" pitchFamily="34" charset="0"/>
              </a:rPr>
              <a:t>→t</a:t>
            </a:r>
            <a:r>
              <a:rPr lang="it-IT" sz="2800" baseline="-25000" dirty="0">
                <a:cs typeface="Arial" pitchFamily="34" charset="0"/>
              </a:rPr>
              <a:t>1</a:t>
            </a:r>
            <a:r>
              <a:rPr lang="it-IT" sz="2800" dirty="0">
                <a:cs typeface="Arial" pitchFamily="34" charset="0"/>
              </a:rPr>
              <a:t>)</a:t>
            </a:r>
          </a:p>
          <a:p>
            <a:pPr>
              <a:spcBef>
                <a:spcPct val="45000"/>
              </a:spcBef>
              <a:spcAft>
                <a:spcPct val="25000"/>
              </a:spcAft>
              <a:buFontTx/>
              <a:buNone/>
            </a:pPr>
            <a:r>
              <a:rPr lang="it-IT" sz="2800" dirty="0"/>
              <a:t>   v =                     =</a:t>
            </a:r>
          </a:p>
          <a:p>
            <a:r>
              <a:rPr lang="it-IT" sz="2800" dirty="0">
                <a:solidFill>
                  <a:srgbClr val="009900"/>
                </a:solidFill>
              </a:rPr>
              <a:t>le dimensioni di v</a:t>
            </a:r>
            <a:r>
              <a:rPr lang="it-IT" sz="2800" dirty="0"/>
              <a:t> sono</a:t>
            </a:r>
          </a:p>
          <a:p>
            <a:pPr>
              <a:buFontTx/>
              <a:buNone/>
            </a:pPr>
            <a:r>
              <a:rPr lang="it-IT" sz="2800" dirty="0"/>
              <a:t>   </a:t>
            </a:r>
            <a:r>
              <a:rPr lang="it-IT" sz="2800" dirty="0">
                <a:solidFill>
                  <a:srgbClr val="009900"/>
                </a:solidFill>
              </a:rPr>
              <a:t>[v] = [s/t] = [st</a:t>
            </a:r>
            <a:r>
              <a:rPr lang="it-IT" sz="2800" baseline="30000" dirty="0">
                <a:solidFill>
                  <a:srgbClr val="009900"/>
                </a:solidFill>
              </a:rPr>
              <a:t>-1</a:t>
            </a:r>
            <a:r>
              <a:rPr lang="it-IT" sz="2800" dirty="0">
                <a:solidFill>
                  <a:srgbClr val="009900"/>
                </a:solidFill>
              </a:rPr>
              <a:t>] = [LT</a:t>
            </a:r>
            <a:r>
              <a:rPr lang="it-IT" sz="2800" baseline="30000" dirty="0">
                <a:solidFill>
                  <a:srgbClr val="009900"/>
                </a:solidFill>
              </a:rPr>
              <a:t>-1</a:t>
            </a:r>
            <a:r>
              <a:rPr lang="it-IT" sz="2800" dirty="0">
                <a:solidFill>
                  <a:srgbClr val="009900"/>
                </a:solidFill>
              </a:rPr>
              <a:t>]</a:t>
            </a:r>
            <a:r>
              <a:rPr lang="it-IT" sz="2800" dirty="0"/>
              <a:t> </a:t>
            </a:r>
          </a:p>
          <a:p>
            <a:r>
              <a:rPr lang="it-IT" sz="2800" dirty="0"/>
              <a:t>le unità di misura nel SI sono m/s e nel CGS cm/s – altra unità usata è km/h</a:t>
            </a:r>
          </a:p>
          <a:p>
            <a:pPr>
              <a:buFontTx/>
              <a:buNone/>
            </a:pPr>
            <a:r>
              <a:rPr lang="it-IT" sz="2800" dirty="0"/>
              <a:t>   6 m/s = </a:t>
            </a:r>
            <a:r>
              <a:rPr lang="it-IT" sz="2800" b="1" dirty="0">
                <a:solidFill>
                  <a:srgbClr val="CC3300"/>
                </a:solidFill>
              </a:rPr>
              <a:t>?</a:t>
            </a:r>
            <a:r>
              <a:rPr lang="it-IT" sz="2800" dirty="0"/>
              <a:t> cm/s;  si moltiplica per </a:t>
            </a:r>
            <a:r>
              <a:rPr lang="it-IT" sz="2800" b="1" dirty="0"/>
              <a:t>1</a:t>
            </a:r>
            <a:r>
              <a:rPr lang="it-IT" sz="2800" dirty="0"/>
              <a:t> = 10</a:t>
            </a:r>
            <a:r>
              <a:rPr lang="it-IT" sz="2800" baseline="30000" dirty="0"/>
              <a:t>2</a:t>
            </a:r>
            <a:r>
              <a:rPr lang="it-IT" dirty="0"/>
              <a:t> </a:t>
            </a:r>
            <a:r>
              <a:rPr lang="it-IT" sz="2800" dirty="0"/>
              <a:t>cm/m</a:t>
            </a:r>
            <a:r>
              <a:rPr lang="it-IT" dirty="0"/>
              <a:t> </a:t>
            </a:r>
          </a:p>
          <a:p>
            <a:pPr>
              <a:buFontTx/>
              <a:buNone/>
            </a:pPr>
            <a:r>
              <a:rPr lang="it-IT" dirty="0"/>
              <a:t>   </a:t>
            </a:r>
            <a:r>
              <a:rPr lang="it-IT" sz="2800" dirty="0"/>
              <a:t>6</a:t>
            </a:r>
            <a:r>
              <a:rPr lang="it-IT" sz="2800" dirty="0">
                <a:cs typeface="Arial" pitchFamily="34" charset="0"/>
              </a:rPr>
              <a:t>(m/s)∙10</a:t>
            </a:r>
            <a:r>
              <a:rPr lang="it-IT" sz="2800" baseline="30000" dirty="0">
                <a:cs typeface="Arial" pitchFamily="34" charset="0"/>
              </a:rPr>
              <a:t>2</a:t>
            </a:r>
            <a:r>
              <a:rPr lang="it-IT" sz="2800" dirty="0">
                <a:cs typeface="Arial" pitchFamily="34" charset="0"/>
              </a:rPr>
              <a:t> cm/m</a:t>
            </a:r>
            <a:r>
              <a:rPr lang="it-IT" sz="2800" dirty="0"/>
              <a:t> = 6</a:t>
            </a:r>
            <a:r>
              <a:rPr lang="it-IT" sz="2800" dirty="0">
                <a:cs typeface="Arial" pitchFamily="34" charset="0"/>
              </a:rPr>
              <a:t>∙10</a:t>
            </a:r>
            <a:r>
              <a:rPr lang="it-IT" sz="2800" baseline="30000" dirty="0">
                <a:cs typeface="Arial" pitchFamily="34" charset="0"/>
              </a:rPr>
              <a:t>2</a:t>
            </a:r>
            <a:r>
              <a:rPr lang="it-IT" sz="2800" dirty="0">
                <a:cs typeface="Arial" pitchFamily="34" charset="0"/>
              </a:rPr>
              <a:t> cm/s</a:t>
            </a:r>
            <a:r>
              <a:rPr lang="it-IT" dirty="0"/>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
        <p:nvSpPr>
          <p:cNvPr id="2" name="TextBox 1"/>
          <p:cNvSpPr txBox="1"/>
          <p:nvPr/>
        </p:nvSpPr>
        <p:spPr>
          <a:xfrm>
            <a:off x="474859" y="6136480"/>
            <a:ext cx="2555508"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 </a:t>
            </a:r>
            <a:r>
              <a:rPr lang="en-US" dirty="0" err="1" smtClean="0">
                <a:solidFill>
                  <a:srgbClr val="C00000"/>
                </a:solidFill>
              </a:rPr>
              <a:t>l’autovelox</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2014</a:t>
            </a:r>
            <a:endParaRPr lang="en-US"/>
          </a:p>
        </p:txBody>
      </p:sp>
      <p:sp>
        <p:nvSpPr>
          <p:cNvPr id="16" name="Slide Number Placeholder 5"/>
          <p:cNvSpPr>
            <a:spLocks noGrp="1"/>
          </p:cNvSpPr>
          <p:nvPr>
            <p:ph type="sldNum" sz="quarter" idx="12"/>
          </p:nvPr>
        </p:nvSpPr>
        <p:spPr/>
        <p:txBody>
          <a:bodyPr/>
          <a:lstStyle/>
          <a:p>
            <a:fld id="{CE702993-F360-4DF9-A0A4-13B2023F5426}" type="slidenum">
              <a:rPr lang="en-US"/>
              <a:pPr/>
              <a:t>80</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la componente </a:t>
            </a:r>
            <a:r>
              <a:rPr lang="it-IT" dirty="0" err="1"/>
              <a:t>mgcos</a:t>
            </a:r>
            <a:r>
              <a:rPr lang="el-GR" dirty="0">
                <a:cs typeface="Arial" pitchFamily="34" charset="0"/>
              </a:rPr>
              <a:t>θ</a:t>
            </a:r>
            <a:r>
              <a:rPr lang="it-IT" dirty="0">
                <a:cs typeface="Arial" pitchFamily="34" charset="0"/>
              </a:rPr>
              <a:t> è </a:t>
            </a:r>
          </a:p>
          <a:p>
            <a:r>
              <a:rPr lang="it-IT" dirty="0">
                <a:cs typeface="Arial" pitchFamily="34" charset="0"/>
              </a:rPr>
              <a:t>annullata dalla reazione </a:t>
            </a:r>
          </a:p>
          <a:p>
            <a:r>
              <a:rPr lang="it-IT" dirty="0">
                <a:cs typeface="Arial" pitchFamily="34" charset="0"/>
              </a:rPr>
              <a:t>del vincolo, invece </a:t>
            </a:r>
            <a:r>
              <a:rPr lang="it-IT" dirty="0" err="1">
                <a:cs typeface="Arial" pitchFamily="34" charset="0"/>
              </a:rPr>
              <a:t>mgsin</a:t>
            </a:r>
            <a:r>
              <a:rPr lang="el-GR" dirty="0">
                <a:cs typeface="Arial" pitchFamily="34" charset="0"/>
              </a:rPr>
              <a:t>θ</a:t>
            </a:r>
            <a:r>
              <a:rPr lang="it-IT" dirty="0">
                <a:cs typeface="Arial" pitchFamily="34" charset="0"/>
              </a:rPr>
              <a:t> </a:t>
            </a:r>
          </a:p>
          <a:p>
            <a:r>
              <a:rPr lang="it-IT" dirty="0">
                <a:cs typeface="Arial" pitchFamily="34" charset="0"/>
              </a:rPr>
              <a:t>rappresenta una f. di </a:t>
            </a:r>
          </a:p>
          <a:p>
            <a:r>
              <a:rPr lang="it-IT" dirty="0">
                <a:cs typeface="Arial" pitchFamily="34" charset="0"/>
              </a:rPr>
              <a:t>richiamo verso la posizione</a:t>
            </a:r>
          </a:p>
          <a:p>
            <a:r>
              <a:rPr lang="it-IT" dirty="0">
                <a:cs typeface="Arial" pitchFamily="34" charset="0"/>
              </a:rPr>
              <a:t>di equilibrio (</a:t>
            </a:r>
            <a:r>
              <a:rPr lang="it-IT" dirty="0" err="1">
                <a:cs typeface="Arial" pitchFamily="34" charset="0"/>
              </a:rPr>
              <a:t>cf</a:t>
            </a:r>
            <a:r>
              <a:rPr lang="it-IT" dirty="0">
                <a:cs typeface="Arial" pitchFamily="34" charset="0"/>
              </a:rPr>
              <a:t>. pendolo)</a:t>
            </a:r>
            <a:endParaRPr lang="el-GR" dirty="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a:p>
        </p:txBody>
      </p:sp>
      <p:sp>
        <p:nvSpPr>
          <p:cNvPr id="6" name="Slide Number Placeholder 5"/>
          <p:cNvSpPr>
            <a:spLocks noGrp="1"/>
          </p:cNvSpPr>
          <p:nvPr>
            <p:ph type="sldNum" sz="quarter" idx="12"/>
          </p:nvPr>
        </p:nvSpPr>
        <p:spPr/>
        <p:txBody>
          <a:bodyPr/>
          <a:lstStyle/>
          <a:p>
            <a:fld id="{96AA94F3-9614-4DFD-9C30-E8E906215510}" type="slidenum">
              <a:rPr lang="en-US"/>
              <a:pPr/>
              <a:t>81</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2014</a:t>
            </a:r>
            <a:endParaRPr lang="en-US"/>
          </a:p>
        </p:txBody>
      </p:sp>
      <p:sp>
        <p:nvSpPr>
          <p:cNvPr id="16" name="Slide Number Placeholder 5"/>
          <p:cNvSpPr>
            <a:spLocks noGrp="1"/>
          </p:cNvSpPr>
          <p:nvPr>
            <p:ph type="sldNum" sz="quarter" idx="12"/>
          </p:nvPr>
        </p:nvSpPr>
        <p:spPr/>
        <p:txBody>
          <a:bodyPr/>
          <a:lstStyle/>
          <a:p>
            <a:fld id="{20934FA8-D868-4DB1-9A0D-299CC71DAD50}" type="slidenum">
              <a:rPr lang="en-US"/>
              <a:pPr/>
              <a:t>82</a:t>
            </a:fld>
            <a:endParaRPr lang="en-US"/>
          </a:p>
        </p:txBody>
      </p:sp>
      <p:sp>
        <p:nvSpPr>
          <p:cNvPr id="307202" name="Rectangle 2"/>
          <p:cNvSpPr>
            <a:spLocks noGrp="1" noChangeArrowheads="1"/>
          </p:cNvSpPr>
          <p:nvPr>
            <p:ph type="title"/>
          </p:nvPr>
        </p:nvSpPr>
        <p:spPr/>
        <p:txBody>
          <a:bodyPr/>
          <a:lstStyle/>
          <a:p>
            <a:r>
              <a:rPr lang="it-IT" sz="2800"/>
              <a:t>Leve</a:t>
            </a:r>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dirty="0"/>
              <a:t>leva: </a:t>
            </a:r>
            <a:r>
              <a:rPr lang="it-IT" sz="2400" dirty="0" err="1"/>
              <a:t>c.r</a:t>
            </a:r>
            <a:r>
              <a:rPr lang="it-IT" sz="2400" dirty="0"/>
              <a:t>. che ruota attorno ad un asse fisso (fulcro) in modo che M</a:t>
            </a:r>
            <a:r>
              <a:rPr lang="it-IT" sz="2400" b="1" baseline="-25000" dirty="0"/>
              <a:t>F</a:t>
            </a:r>
            <a:r>
              <a:rPr lang="it-IT" sz="2400" dirty="0"/>
              <a:t> (potenza) possa bilanciare M</a:t>
            </a:r>
            <a:r>
              <a:rPr lang="it-IT" sz="2400" b="1" baseline="-25000" dirty="0"/>
              <a:t>R</a:t>
            </a:r>
            <a:r>
              <a:rPr lang="it-IT" sz="2400" dirty="0"/>
              <a:t> (resistenza)</a:t>
            </a:r>
          </a:p>
          <a:p>
            <a:pPr>
              <a:lnSpc>
                <a:spcPct val="90000"/>
              </a:lnSpc>
              <a:buFontTx/>
              <a:buNone/>
            </a:pPr>
            <a:r>
              <a:rPr lang="it-IT" sz="2400" dirty="0"/>
              <a:t> 	</a:t>
            </a:r>
            <a:r>
              <a:rPr lang="it-IT" sz="2400" b="1" dirty="0">
                <a:solidFill>
                  <a:srgbClr val="008000"/>
                </a:solidFill>
              </a:rPr>
              <a:t>M</a:t>
            </a:r>
            <a:r>
              <a:rPr lang="it-IT" sz="2400" b="1" baseline="-25000" dirty="0">
                <a:solidFill>
                  <a:srgbClr val="008000"/>
                </a:solidFill>
              </a:rPr>
              <a:t>F</a:t>
            </a:r>
            <a:r>
              <a:rPr lang="it-IT" sz="2400" dirty="0">
                <a:solidFill>
                  <a:srgbClr val="008000"/>
                </a:solidFill>
              </a:rPr>
              <a:t> + </a:t>
            </a:r>
            <a:r>
              <a:rPr lang="it-IT" sz="2400" b="1" dirty="0">
                <a:solidFill>
                  <a:srgbClr val="008000"/>
                </a:solidFill>
              </a:rPr>
              <a:t>M</a:t>
            </a:r>
            <a:r>
              <a:rPr lang="it-IT" sz="2400" b="1" baseline="-25000" dirty="0">
                <a:solidFill>
                  <a:srgbClr val="008000"/>
                </a:solidFill>
              </a:rPr>
              <a:t>R</a:t>
            </a:r>
            <a:r>
              <a:rPr lang="it-IT" sz="2400" dirty="0">
                <a:solidFill>
                  <a:srgbClr val="008000"/>
                </a:solidFill>
              </a:rPr>
              <a:t> = 0</a:t>
            </a:r>
            <a:r>
              <a:rPr lang="it-IT" sz="2400" dirty="0"/>
              <a:t>    </a:t>
            </a:r>
            <a:r>
              <a:rPr lang="it-IT" sz="2400" dirty="0">
                <a:cs typeface="Arial" pitchFamily="34" charset="0"/>
              </a:rPr>
              <a:t>→    </a:t>
            </a:r>
            <a:r>
              <a:rPr lang="it-IT" sz="2400" b="1" dirty="0">
                <a:cs typeface="Arial" pitchFamily="34" charset="0"/>
              </a:rPr>
              <a:t>M</a:t>
            </a:r>
            <a:r>
              <a:rPr lang="it-IT" sz="2400" b="1" baseline="-25000" dirty="0">
                <a:cs typeface="Arial" pitchFamily="34" charset="0"/>
              </a:rPr>
              <a:t>F</a:t>
            </a:r>
            <a:r>
              <a:rPr lang="it-IT" sz="2400" dirty="0">
                <a:cs typeface="Arial" pitchFamily="34" charset="0"/>
              </a:rPr>
              <a:t> = -</a:t>
            </a:r>
            <a:r>
              <a:rPr lang="it-IT" sz="2400" b="1" dirty="0">
                <a:cs typeface="Arial" pitchFamily="34" charset="0"/>
              </a:rPr>
              <a:t>M</a:t>
            </a:r>
            <a:r>
              <a:rPr lang="it-IT" sz="2400" b="1" baseline="-25000" dirty="0">
                <a:cs typeface="Arial" pitchFamily="34" charset="0"/>
              </a:rPr>
              <a:t>R</a:t>
            </a:r>
          </a:p>
          <a:p>
            <a:pPr>
              <a:lnSpc>
                <a:spcPct val="90000"/>
              </a:lnSpc>
              <a:buFontTx/>
              <a:buNone/>
            </a:pPr>
            <a:r>
              <a:rPr lang="it-IT" sz="2400" dirty="0">
                <a:cs typeface="Arial" pitchFamily="34" charset="0"/>
              </a:rPr>
              <a:t>	→  Fa = </a:t>
            </a:r>
            <a:r>
              <a:rPr lang="it-IT" sz="2400" dirty="0" err="1">
                <a:cs typeface="Arial" pitchFamily="34" charset="0"/>
              </a:rPr>
              <a:t>Rb</a:t>
            </a:r>
            <a:r>
              <a:rPr lang="it-IT" sz="2400" dirty="0">
                <a:cs typeface="Arial" pitchFamily="34" charset="0"/>
              </a:rPr>
              <a:t>   →  </a:t>
            </a:r>
            <a:r>
              <a:rPr lang="it-IT" sz="2400" dirty="0">
                <a:solidFill>
                  <a:srgbClr val="FF3300"/>
                </a:solidFill>
                <a:cs typeface="Arial" pitchFamily="34" charset="0"/>
              </a:rPr>
              <a:t>F/R = b/a</a:t>
            </a:r>
            <a:r>
              <a:rPr lang="it-IT" sz="2400" dirty="0">
                <a:cs typeface="Arial" pitchFamily="34" charset="0"/>
              </a:rPr>
              <a:t>     con </a:t>
            </a:r>
            <a:r>
              <a:rPr lang="it-IT" sz="2400" dirty="0" err="1">
                <a:cs typeface="Arial" pitchFamily="34" charset="0"/>
              </a:rPr>
              <a:t>a,b</a:t>
            </a:r>
            <a:r>
              <a:rPr lang="it-IT" sz="2400" dirty="0">
                <a:cs typeface="Arial" pitchFamily="34" charset="0"/>
              </a:rPr>
              <a:t> rispettivi bracci</a:t>
            </a:r>
          </a:p>
          <a:p>
            <a:pPr>
              <a:lnSpc>
                <a:spcPct val="90000"/>
              </a:lnSpc>
              <a:buFontTx/>
              <a:buNone/>
            </a:pPr>
            <a:r>
              <a:rPr lang="it-IT" sz="2400" dirty="0">
                <a:cs typeface="Arial" pitchFamily="34" charset="0"/>
              </a:rPr>
              <a:t>	(vantaggiosa, se F&lt;R)</a:t>
            </a:r>
          </a:p>
          <a:p>
            <a:pPr>
              <a:lnSpc>
                <a:spcPct val="90000"/>
              </a:lnSpc>
              <a:buFontTx/>
              <a:buNone/>
            </a:pPr>
            <a:endParaRPr lang="it-IT" sz="2400" dirty="0">
              <a:cs typeface="Arial" pitchFamily="34" charset="0"/>
            </a:endParaRPr>
          </a:p>
          <a:p>
            <a:pPr>
              <a:lnSpc>
                <a:spcPct val="90000"/>
              </a:lnSpc>
            </a:pPr>
            <a:r>
              <a:rPr lang="it-IT" sz="2400" dirty="0">
                <a:cs typeface="Arial" pitchFamily="34" charset="0"/>
              </a:rPr>
              <a:t>leva di 1° tipo: fulcro O fra F e R</a:t>
            </a:r>
          </a:p>
          <a:p>
            <a:pPr>
              <a:lnSpc>
                <a:spcPct val="90000"/>
              </a:lnSpc>
              <a:buFontTx/>
              <a:buNone/>
            </a:pPr>
            <a:r>
              <a:rPr lang="it-IT" sz="2400" dirty="0">
                <a:cs typeface="Arial" pitchFamily="34" charset="0"/>
              </a:rPr>
              <a:t>	(R e F concordi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capo</a:t>
            </a:r>
            <a:endParaRPr lang="it-IT" sz="2400" dirty="0">
              <a:cs typeface="Arial" pitchFamily="34" charset="0"/>
            </a:endParaRPr>
          </a:p>
          <a:p>
            <a:pPr>
              <a:lnSpc>
                <a:spcPct val="90000"/>
              </a:lnSpc>
            </a:pPr>
            <a:r>
              <a:rPr lang="it-IT" sz="2400" dirty="0">
                <a:cs typeface="Arial" pitchFamily="34" charset="0"/>
              </a:rPr>
              <a:t>leva di 2° tipo: R fra O e F</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piede</a:t>
            </a:r>
            <a:endParaRPr lang="it-IT" sz="2400" dirty="0">
              <a:cs typeface="Arial" pitchFamily="34" charset="0"/>
            </a:endParaRPr>
          </a:p>
          <a:p>
            <a:pPr>
              <a:lnSpc>
                <a:spcPct val="90000"/>
              </a:lnSpc>
            </a:pPr>
            <a:r>
              <a:rPr lang="it-IT" sz="2400" dirty="0">
                <a:cs typeface="Arial" pitchFamily="34" charset="0"/>
              </a:rPr>
              <a:t>leva di 3° tipo: F fra O e R</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braccio</a:t>
            </a:r>
            <a:endParaRPr lang="it-IT" sz="2400" dirty="0">
              <a:cs typeface="Arial" pitchFamily="34" charset="0"/>
            </a:endParaRPr>
          </a:p>
        </p:txBody>
      </p:sp>
      <p:pic>
        <p:nvPicPr>
          <p:cNvPr id="307204" name="Picture 4" descr="img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2014</a:t>
            </a:r>
            <a:endParaRPr lang="en-US"/>
          </a:p>
        </p:txBody>
      </p:sp>
      <p:sp>
        <p:nvSpPr>
          <p:cNvPr id="19" name="Slide Number Placeholder 5"/>
          <p:cNvSpPr>
            <a:spLocks noGrp="1"/>
          </p:cNvSpPr>
          <p:nvPr>
            <p:ph type="sldNum" sz="quarter" idx="12"/>
          </p:nvPr>
        </p:nvSpPr>
        <p:spPr/>
        <p:txBody>
          <a:bodyPr/>
          <a:lstStyle/>
          <a:p>
            <a:fld id="{CE37B987-52E6-4F2F-8D44-90C51DCAB28D}" type="slidenum">
              <a:rPr lang="en-US"/>
              <a:pPr/>
              <a:t>83</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539553" y="5229225"/>
            <a:ext cx="46801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dirty="0" smtClean="0"/>
              <a:t>Carolina </a:t>
            </a:r>
            <a:r>
              <a:rPr lang="it-IT" dirty="0"/>
              <a:t>Kostner in pura</a:t>
            </a:r>
            <a:r>
              <a:rPr lang="it-IT" dirty="0">
                <a:solidFill>
                  <a:srgbClr val="CC3300"/>
                </a:solidFill>
              </a:rPr>
              <a:t> </a:t>
            </a:r>
            <a:r>
              <a:rPr lang="it-IT" dirty="0">
                <a:solidFill>
                  <a:srgbClr val="FF3300"/>
                </a:solidFill>
              </a:rPr>
              <a:t>traslazione</a:t>
            </a:r>
          </a:p>
          <a:p>
            <a:r>
              <a:rPr lang="it-IT" dirty="0"/>
              <a:t>e </a:t>
            </a:r>
            <a:r>
              <a:rPr lang="it-IT" dirty="0" smtClean="0"/>
              <a:t>in pura </a:t>
            </a:r>
            <a:r>
              <a:rPr lang="it-IT" dirty="0" smtClean="0">
                <a:solidFill>
                  <a:schemeClr val="accent2"/>
                </a:solidFill>
              </a:rPr>
              <a:t>rotazione</a:t>
            </a:r>
            <a:r>
              <a:rPr lang="it-IT" dirty="0" smtClean="0"/>
              <a:t> (bronzo alle Olimpiadi, Sochi, 2014) – argento ai Mondiali  2013</a:t>
            </a:r>
            <a:endParaRPr lang="it-IT" dirty="0"/>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340" y="2895015"/>
            <a:ext cx="1388557" cy="222049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922" y="2895013"/>
            <a:ext cx="1377834" cy="218832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 mar 2014</a:t>
            </a:r>
            <a:endParaRPr lang="en-US"/>
          </a:p>
        </p:txBody>
      </p:sp>
      <p:sp>
        <p:nvSpPr>
          <p:cNvPr id="20" name="Slide Number Placeholder 5"/>
          <p:cNvSpPr>
            <a:spLocks noGrp="1"/>
          </p:cNvSpPr>
          <p:nvPr>
            <p:ph type="sldNum" sz="quarter" idx="12"/>
          </p:nvPr>
        </p:nvSpPr>
        <p:spPr/>
        <p:txBody>
          <a:bodyPr/>
          <a:lstStyle/>
          <a:p>
            <a:fld id="{971B6831-C348-4821-AF0F-9E68EED63EC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dirty="0"/>
              <a:t>circonferenza di raggio r, fisso, costante  </a:t>
            </a:r>
          </a:p>
          <a:p>
            <a:r>
              <a:rPr lang="it-IT" sz="2400" dirty="0"/>
              <a:t>quando P si muove lungo la circonferenza varia </a:t>
            </a:r>
            <a:r>
              <a:rPr lang="el-GR" sz="2400" dirty="0">
                <a:cs typeface="Arial" pitchFamily="34" charset="0"/>
              </a:rPr>
              <a:t>θ</a:t>
            </a:r>
            <a:r>
              <a:rPr lang="it-IT" sz="2400" dirty="0">
                <a:cs typeface="Arial" pitchFamily="34" charset="0"/>
              </a:rPr>
              <a:t> = </a:t>
            </a:r>
            <a:r>
              <a:rPr lang="el-GR" sz="2400" dirty="0">
                <a:cs typeface="Arial" pitchFamily="34" charset="0"/>
              </a:rPr>
              <a:t>θ</a:t>
            </a:r>
            <a:r>
              <a:rPr lang="it-IT" sz="2400" dirty="0">
                <a:cs typeface="Arial" pitchFamily="34" charset="0"/>
              </a:rPr>
              <a:t>(t) </a:t>
            </a:r>
            <a:r>
              <a:rPr lang="it-IT" sz="2400" dirty="0" err="1">
                <a:solidFill>
                  <a:srgbClr val="FF3300"/>
                </a:solidFill>
                <a:cs typeface="Arial" pitchFamily="34" charset="0"/>
              </a:rPr>
              <a:t>rad</a:t>
            </a:r>
            <a:r>
              <a:rPr lang="it-IT" sz="2400" dirty="0">
                <a:solidFill>
                  <a:srgbClr val="FF3300"/>
                </a:solidFill>
                <a:cs typeface="Arial" pitchFamily="34" charset="0"/>
              </a:rPr>
              <a:t>.!</a:t>
            </a:r>
            <a:r>
              <a:rPr lang="it-IT" sz="2400" dirty="0">
                <a:cs typeface="Arial" pitchFamily="34" charset="0"/>
              </a:rPr>
              <a:t> – (p.m. oppure disco, cilindro scomposti in particelle)</a:t>
            </a:r>
          </a:p>
          <a:p>
            <a:r>
              <a:rPr lang="el-GR" sz="2400" dirty="0">
                <a:cs typeface="Arial" pitchFamily="34" charset="0"/>
              </a:rPr>
              <a:t>Δ</a:t>
            </a:r>
            <a:r>
              <a:rPr lang="it-IT" sz="2400" dirty="0">
                <a:cs typeface="Arial" pitchFamily="34" charset="0"/>
              </a:rPr>
              <a:t>s = r</a:t>
            </a:r>
            <a:r>
              <a:rPr lang="el-GR" sz="2400" dirty="0">
                <a:cs typeface="Arial" pitchFamily="34" charset="0"/>
              </a:rPr>
              <a:t>Δθ</a:t>
            </a:r>
            <a:r>
              <a:rPr lang="it-IT" sz="2400" dirty="0">
                <a:cs typeface="Arial" pitchFamily="34" charset="0"/>
              </a:rPr>
              <a:t>                                OP = r</a:t>
            </a:r>
          </a:p>
          <a:p>
            <a:r>
              <a:rPr lang="it-IT" sz="2400" dirty="0">
                <a:solidFill>
                  <a:srgbClr val="CC3300"/>
                </a:solidFill>
                <a:cs typeface="Arial" pitchFamily="34" charset="0"/>
              </a:rPr>
              <a:t>v = </a:t>
            </a:r>
            <a:r>
              <a:rPr lang="el-GR" sz="2400" dirty="0">
                <a:solidFill>
                  <a:srgbClr val="CC3300"/>
                </a:solidFill>
                <a:cs typeface="Arial" pitchFamily="34" charset="0"/>
              </a:rPr>
              <a:t>Δ</a:t>
            </a:r>
            <a:r>
              <a:rPr lang="it-IT" sz="2400" dirty="0">
                <a:solidFill>
                  <a:srgbClr val="CC3300"/>
                </a:solidFill>
                <a:cs typeface="Arial" pitchFamily="34" charset="0"/>
              </a:rPr>
              <a:t>s/</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Δθ</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ω</a:t>
            </a:r>
            <a:endParaRPr lang="it-IT" sz="2400" dirty="0">
              <a:solidFill>
                <a:srgbClr val="CC3300"/>
              </a:solidFill>
              <a:cs typeface="Arial" pitchFamily="34" charset="0"/>
            </a:endParaRPr>
          </a:p>
          <a:p>
            <a:r>
              <a:rPr lang="it-IT" sz="2400" dirty="0" err="1">
                <a:solidFill>
                  <a:srgbClr val="008000"/>
                </a:solidFill>
                <a:cs typeface="Arial" pitchFamily="34" charset="0"/>
              </a:rPr>
              <a:t>a</a:t>
            </a:r>
            <a:r>
              <a:rPr lang="it-IT" sz="2400" baseline="-25000" dirty="0" err="1">
                <a:solidFill>
                  <a:srgbClr val="008000"/>
                </a:solidFill>
                <a:cs typeface="Arial" pitchFamily="34" charset="0"/>
              </a:rPr>
              <a:t>t</a:t>
            </a:r>
            <a:r>
              <a:rPr lang="it-IT" sz="2400" dirty="0">
                <a:solidFill>
                  <a:srgbClr val="008000"/>
                </a:solidFill>
                <a:cs typeface="Arial" pitchFamily="34" charset="0"/>
              </a:rPr>
              <a:t> = </a:t>
            </a:r>
            <a:r>
              <a:rPr lang="el-GR" sz="2400" dirty="0">
                <a:solidFill>
                  <a:srgbClr val="008000"/>
                </a:solidFill>
                <a:cs typeface="Arial" pitchFamily="34" charset="0"/>
              </a:rPr>
              <a:t>Δ</a:t>
            </a:r>
            <a:r>
              <a:rPr lang="it-IT" sz="2400" dirty="0">
                <a:solidFill>
                  <a:srgbClr val="008000"/>
                </a:solidFill>
                <a:cs typeface="Arial" pitchFamily="34" charset="0"/>
              </a:rPr>
              <a:t>v/</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Δω</a:t>
            </a:r>
            <a:r>
              <a:rPr lang="it-IT" sz="2400" dirty="0">
                <a:solidFill>
                  <a:srgbClr val="008000"/>
                </a:solidFill>
                <a:cs typeface="Arial" pitchFamily="34" charset="0"/>
              </a:rPr>
              <a:t>/</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α</a:t>
            </a:r>
            <a:r>
              <a:rPr lang="it-IT" sz="2400" dirty="0">
                <a:cs typeface="Arial" pitchFamily="34" charset="0"/>
              </a:rPr>
              <a:t> </a:t>
            </a:r>
          </a:p>
          <a:p>
            <a:r>
              <a:rPr lang="it-IT" sz="2400" dirty="0" err="1">
                <a:solidFill>
                  <a:srgbClr val="CC3399"/>
                </a:solidFill>
                <a:cs typeface="Arial" pitchFamily="34" charset="0"/>
              </a:rPr>
              <a:t>a</a:t>
            </a:r>
            <a:r>
              <a:rPr lang="it-IT" sz="2400" baseline="-25000" dirty="0" err="1">
                <a:solidFill>
                  <a:srgbClr val="CC3399"/>
                </a:solidFill>
                <a:cs typeface="Arial" pitchFamily="34" charset="0"/>
              </a:rPr>
              <a:t>c</a:t>
            </a:r>
            <a:r>
              <a:rPr lang="it-IT" sz="2400" dirty="0">
                <a:solidFill>
                  <a:srgbClr val="CC3399"/>
                </a:solidFill>
                <a:cs typeface="Arial" pitchFamily="34" charset="0"/>
              </a:rPr>
              <a:t> = v</a:t>
            </a:r>
            <a:r>
              <a:rPr lang="it-IT" sz="2400" baseline="30000" dirty="0">
                <a:solidFill>
                  <a:srgbClr val="CC3399"/>
                </a:solidFill>
                <a:cs typeface="Arial" pitchFamily="34" charset="0"/>
              </a:rPr>
              <a:t>2</a:t>
            </a:r>
            <a:r>
              <a:rPr lang="it-IT" sz="2400" dirty="0">
                <a:solidFill>
                  <a:srgbClr val="CC3399"/>
                </a:solidFill>
                <a:cs typeface="Arial" pitchFamily="34" charset="0"/>
              </a:rPr>
              <a:t>/r = </a:t>
            </a:r>
            <a:r>
              <a:rPr lang="el-GR" sz="2400" dirty="0">
                <a:solidFill>
                  <a:srgbClr val="CC3399"/>
                </a:solidFill>
                <a:cs typeface="Arial" pitchFamily="34" charset="0"/>
              </a:rPr>
              <a:t>ω</a:t>
            </a:r>
            <a:r>
              <a:rPr lang="it-IT" sz="2400" baseline="30000" dirty="0">
                <a:solidFill>
                  <a:srgbClr val="CC3399"/>
                </a:solidFill>
                <a:cs typeface="Arial" pitchFamily="34" charset="0"/>
              </a:rPr>
              <a:t>2</a:t>
            </a:r>
            <a:r>
              <a:rPr lang="it-IT" sz="2400" dirty="0">
                <a:solidFill>
                  <a:srgbClr val="CC3399"/>
                </a:solidFill>
                <a:cs typeface="Arial" pitchFamily="34" charset="0"/>
              </a:rPr>
              <a:t>r</a:t>
            </a:r>
          </a:p>
          <a:p>
            <a:endParaRPr lang="it-IT" sz="2400" dirty="0">
              <a:solidFill>
                <a:srgbClr val="CC3399"/>
              </a:solidFill>
              <a:cs typeface="Arial" pitchFamily="34" charset="0"/>
            </a:endParaRPr>
          </a:p>
          <a:p>
            <a:r>
              <a:rPr lang="it-IT" sz="2400" dirty="0">
                <a:cs typeface="Arial" pitchFamily="34" charset="0"/>
              </a:rPr>
              <a:t>se </a:t>
            </a:r>
            <a:r>
              <a:rPr lang="el-GR" sz="2400" dirty="0">
                <a:cs typeface="Arial" pitchFamily="34" charset="0"/>
              </a:rPr>
              <a:t>α</a:t>
            </a:r>
            <a:r>
              <a:rPr lang="it-IT" sz="2400" dirty="0">
                <a:cs typeface="Arial" pitchFamily="34" charset="0"/>
              </a:rPr>
              <a:t> = </a:t>
            </a:r>
            <a:r>
              <a:rPr lang="it-IT" sz="2400" dirty="0" err="1">
                <a:cs typeface="Arial" pitchFamily="34" charset="0"/>
              </a:rPr>
              <a:t>cost</a:t>
            </a:r>
            <a:r>
              <a:rPr lang="it-IT" sz="2400" dirty="0">
                <a:cs typeface="Arial" pitchFamily="34" charset="0"/>
              </a:rPr>
              <a:t> si può ricavare</a:t>
            </a:r>
          </a:p>
          <a:p>
            <a:pPr>
              <a:buFontTx/>
              <a:buNone/>
            </a:pPr>
            <a:r>
              <a:rPr lang="it-IT" sz="2400" dirty="0">
                <a:cs typeface="Arial" pitchFamily="34" charset="0"/>
              </a:rPr>
              <a:t>	</a:t>
            </a:r>
            <a:r>
              <a:rPr lang="el-GR" sz="2400" dirty="0">
                <a:solidFill>
                  <a:srgbClr val="FF3300"/>
                </a:solidFill>
                <a:cs typeface="Arial" pitchFamily="34" charset="0"/>
              </a:rPr>
              <a:t>ω</a:t>
            </a:r>
            <a:r>
              <a:rPr lang="it-IT" sz="2400" baseline="30000" dirty="0">
                <a:solidFill>
                  <a:srgbClr val="FF3300"/>
                </a:solidFill>
                <a:cs typeface="Arial" pitchFamily="34" charset="0"/>
              </a:rPr>
              <a:t>2</a:t>
            </a:r>
            <a:r>
              <a:rPr lang="it-IT" sz="2400" dirty="0">
                <a:solidFill>
                  <a:srgbClr val="FF3300"/>
                </a:solidFill>
                <a:cs typeface="Arial" pitchFamily="34" charset="0"/>
              </a:rPr>
              <a:t> – </a:t>
            </a:r>
            <a:r>
              <a:rPr lang="el-GR" sz="2400" dirty="0">
                <a:solidFill>
                  <a:srgbClr val="FF3300"/>
                </a:solidFill>
                <a:cs typeface="Arial" pitchFamily="34" charset="0"/>
              </a:rPr>
              <a:t>ω</a:t>
            </a:r>
            <a:r>
              <a:rPr lang="it-IT" sz="2400" baseline="-25000" dirty="0">
                <a:solidFill>
                  <a:srgbClr val="FF3300"/>
                </a:solidFill>
                <a:cs typeface="Arial" pitchFamily="34" charset="0"/>
              </a:rPr>
              <a:t>0</a:t>
            </a:r>
            <a:r>
              <a:rPr lang="it-IT" sz="2400" baseline="30000" dirty="0">
                <a:solidFill>
                  <a:srgbClr val="FF3300"/>
                </a:solidFill>
                <a:cs typeface="Arial" pitchFamily="34" charset="0"/>
              </a:rPr>
              <a:t>2</a:t>
            </a:r>
            <a:r>
              <a:rPr lang="it-IT" sz="2400" dirty="0">
                <a:solidFill>
                  <a:srgbClr val="FF3300"/>
                </a:solidFill>
                <a:cs typeface="Arial" pitchFamily="34" charset="0"/>
              </a:rPr>
              <a:t> = 2α(</a:t>
            </a:r>
            <a:r>
              <a:rPr lang="el-GR" sz="2400" dirty="0">
                <a:solidFill>
                  <a:srgbClr val="FF3300"/>
                </a:solidFill>
                <a:cs typeface="Arial" pitchFamily="34" charset="0"/>
              </a:rPr>
              <a:t>θ</a:t>
            </a:r>
            <a:r>
              <a:rPr lang="it-IT" sz="2400" dirty="0">
                <a:solidFill>
                  <a:srgbClr val="FF3300"/>
                </a:solidFill>
                <a:cs typeface="Arial" pitchFamily="34" charset="0"/>
              </a:rPr>
              <a:t> – </a:t>
            </a:r>
            <a:r>
              <a:rPr lang="el-GR" sz="2400" dirty="0">
                <a:solidFill>
                  <a:srgbClr val="FF3300"/>
                </a:solidFill>
                <a:cs typeface="Arial" pitchFamily="34" charset="0"/>
              </a:rPr>
              <a:t>θ</a:t>
            </a:r>
            <a:r>
              <a:rPr lang="it-IT" sz="2400" baseline="-25000" dirty="0">
                <a:solidFill>
                  <a:srgbClr val="FF3300"/>
                </a:solidFill>
                <a:cs typeface="Arial" pitchFamily="34" charset="0"/>
              </a:rPr>
              <a:t>0</a:t>
            </a:r>
            <a:r>
              <a:rPr lang="it-IT" sz="2400" dirty="0">
                <a:solidFill>
                  <a:srgbClr val="FF3300"/>
                </a:solidFill>
                <a:cs typeface="Arial" pitchFamily="34" charset="0"/>
              </a:rPr>
              <a:t>)</a:t>
            </a:r>
          </a:p>
          <a:p>
            <a:pPr>
              <a:buFontTx/>
              <a:buNone/>
            </a:pPr>
            <a:r>
              <a:rPr lang="it-IT" sz="2400" dirty="0">
                <a:cs typeface="Arial" pitchFamily="34" charset="0"/>
              </a:rPr>
              <a:t>    </a:t>
            </a:r>
            <a:r>
              <a:rPr lang="it-IT" sz="2400" dirty="0" err="1">
                <a:cs typeface="Arial" pitchFamily="34" charset="0"/>
              </a:rPr>
              <a:t>cf</a:t>
            </a:r>
            <a:r>
              <a:rPr lang="it-IT" sz="2400" dirty="0">
                <a:cs typeface="Arial" pitchFamily="34" charset="0"/>
              </a:rPr>
              <a:t>. v</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0</a:t>
            </a:r>
            <a:r>
              <a:rPr lang="it-IT" sz="2400" baseline="30000" dirty="0">
                <a:cs typeface="Arial" pitchFamily="34" charset="0"/>
              </a:rPr>
              <a:t>2</a:t>
            </a:r>
            <a:r>
              <a:rPr lang="it-IT" sz="2400" dirty="0">
                <a:cs typeface="Arial" pitchFamily="34" charset="0"/>
              </a:rPr>
              <a:t> = </a:t>
            </a:r>
            <a:r>
              <a:rPr lang="it-IT" sz="2400" dirty="0" smtClean="0">
                <a:cs typeface="Arial" pitchFamily="34" charset="0"/>
              </a:rPr>
              <a:t>2a(s –s</a:t>
            </a:r>
            <a:r>
              <a:rPr lang="it-IT" sz="2400" baseline="-25000" dirty="0" smtClean="0">
                <a:cs typeface="Arial" pitchFamily="34" charset="0"/>
              </a:rPr>
              <a:t>0</a:t>
            </a:r>
            <a:r>
              <a:rPr lang="it-IT" sz="2400" dirty="0">
                <a:cs typeface="Arial" pitchFamily="34" charset="0"/>
              </a:rPr>
              <a:t>)     </a:t>
            </a:r>
            <a:r>
              <a:rPr lang="it-IT" sz="2400" dirty="0">
                <a:solidFill>
                  <a:srgbClr val="CC3300"/>
                </a:solidFill>
                <a:cs typeface="Arial" pitchFamily="34" charset="0"/>
              </a:rPr>
              <a:t>[vedi p. </a:t>
            </a:r>
            <a:r>
              <a:rPr lang="it-IT" sz="2400" dirty="0" smtClean="0">
                <a:solidFill>
                  <a:srgbClr val="CC3300"/>
                </a:solidFill>
                <a:cs typeface="Arial" pitchFamily="34" charset="0"/>
              </a:rPr>
              <a:t>20</a:t>
            </a:r>
            <a:r>
              <a:rPr lang="it-IT" sz="2400" dirty="0">
                <a:solidFill>
                  <a:srgbClr val="CC3300"/>
                </a:solidFill>
                <a:cs typeface="Arial" pitchFamily="34" charset="0"/>
              </a:rPr>
              <a:t>,</a:t>
            </a:r>
            <a:endParaRPr lang="it-IT" sz="2400" dirty="0" smtClean="0">
              <a:solidFill>
                <a:srgbClr val="CC3300"/>
              </a:solidFill>
              <a:cs typeface="Arial" pitchFamily="34" charset="0"/>
            </a:endParaRPr>
          </a:p>
          <a:p>
            <a:pPr>
              <a:buFontTx/>
              <a:buNone/>
            </a:pPr>
            <a:r>
              <a:rPr lang="it-IT" sz="2400" dirty="0">
                <a:solidFill>
                  <a:srgbClr val="CC3300"/>
                </a:solidFill>
                <a:cs typeface="Arial" pitchFamily="34" charset="0"/>
              </a:rPr>
              <a:t>	</a:t>
            </a:r>
            <a:r>
              <a:rPr lang="it-IT" sz="2400" dirty="0" smtClean="0">
                <a:solidFill>
                  <a:srgbClr val="CC3300"/>
                </a:solidFill>
                <a:cs typeface="Arial" pitchFamily="34" charset="0"/>
              </a:rPr>
              <a:t>basta dividere per r</a:t>
            </a:r>
            <a:r>
              <a:rPr lang="it-IT" sz="2400" baseline="30000" dirty="0" smtClean="0">
                <a:solidFill>
                  <a:srgbClr val="CC3300"/>
                </a:solidFill>
                <a:cs typeface="Arial" pitchFamily="34" charset="0"/>
              </a:rPr>
              <a:t>2</a:t>
            </a:r>
            <a:r>
              <a:rPr lang="it-IT" sz="2400" dirty="0" smtClean="0">
                <a:solidFill>
                  <a:srgbClr val="CC3300"/>
                </a:solidFill>
                <a:cs typeface="Arial" pitchFamily="34" charset="0"/>
              </a:rPr>
              <a:t>]</a:t>
            </a:r>
            <a:endParaRPr lang="el-GR" sz="2400" dirty="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5170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a:t>( </a:t>
            </a:r>
            <a:r>
              <a:rPr lang="it-IT" sz="2100" dirty="0" smtClean="0"/>
              <a:t>NB </a:t>
            </a:r>
            <a:r>
              <a:rPr lang="el-GR" sz="2100" dirty="0" smtClean="0"/>
              <a:t>α</a:t>
            </a:r>
            <a:r>
              <a:rPr lang="it-IT" sz="2100" dirty="0" smtClean="0"/>
              <a:t> </a:t>
            </a:r>
            <a:r>
              <a:rPr lang="it-IT" sz="2100" dirty="0"/>
              <a:t>= 0 nel moto</a:t>
            </a:r>
          </a:p>
          <a:p>
            <a:r>
              <a:rPr lang="it-IT" sz="2100" dirty="0"/>
              <a:t>circolare uniforme)</a:t>
            </a:r>
          </a:p>
        </p:txBody>
      </p:sp>
      <p:sp>
        <p:nvSpPr>
          <p:cNvPr id="318480" name="Line 16"/>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Text Box 17"/>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2" name="Line 18"/>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3" name="Line 19"/>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2014</a:t>
            </a:r>
            <a:endParaRPr lang="en-US"/>
          </a:p>
        </p:txBody>
      </p:sp>
      <p:sp>
        <p:nvSpPr>
          <p:cNvPr id="13" name="Slide Number Placeholder 5"/>
          <p:cNvSpPr>
            <a:spLocks noGrp="1"/>
          </p:cNvSpPr>
          <p:nvPr>
            <p:ph type="sldNum" sz="quarter" idx="12"/>
          </p:nvPr>
        </p:nvSpPr>
        <p:spPr/>
        <p:txBody>
          <a:bodyPr/>
          <a:lstStyle/>
          <a:p>
            <a:fld id="{1404DF20-93D0-457F-B92C-F15ACDC63080}" type="slidenum">
              <a:rPr lang="en-US"/>
              <a:pPr/>
              <a:t>85</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 </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a:p>
        </p:txBody>
      </p:sp>
      <p:sp>
        <p:nvSpPr>
          <p:cNvPr id="6" name="Slide Number Placeholder 5"/>
          <p:cNvSpPr>
            <a:spLocks noGrp="1"/>
          </p:cNvSpPr>
          <p:nvPr>
            <p:ph type="sldNum" sz="quarter" idx="12"/>
          </p:nvPr>
        </p:nvSpPr>
        <p:spPr/>
        <p:txBody>
          <a:bodyPr/>
          <a:lstStyle/>
          <a:p>
            <a:fld id="{9007342E-51F9-4394-8788-D1E1EF47D408}" type="slidenum">
              <a:rPr lang="en-US"/>
              <a:pPr/>
              <a:t>86</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dirty="0">
                <a:solidFill>
                  <a:srgbClr val="CC3399"/>
                </a:solidFill>
              </a:rPr>
              <a:t>dimensioni e unità del momento angolare</a:t>
            </a:r>
          </a:p>
          <a:p>
            <a:r>
              <a:rPr lang="it-IT" sz="2400" dirty="0"/>
              <a:t>[Momento angolare] = [LQ] = [ML</a:t>
            </a:r>
            <a:r>
              <a:rPr lang="it-IT" sz="2400" baseline="30000" dirty="0"/>
              <a:t>2</a:t>
            </a:r>
            <a:r>
              <a:rPr lang="it-IT" sz="2400" dirty="0"/>
              <a:t>T</a:t>
            </a:r>
            <a:r>
              <a:rPr lang="it-IT" sz="2400" baseline="30000" dirty="0"/>
              <a:t>-1</a:t>
            </a:r>
            <a:r>
              <a:rPr lang="it-IT" sz="2400" dirty="0"/>
              <a:t>] </a:t>
            </a:r>
          </a:p>
          <a:p>
            <a:r>
              <a:rPr lang="it-IT" sz="2400" dirty="0"/>
              <a:t>unità SI:   1 kg m</a:t>
            </a:r>
            <a:r>
              <a:rPr lang="it-IT" sz="2400" baseline="30000" dirty="0"/>
              <a:t>2</a:t>
            </a:r>
            <a:r>
              <a:rPr lang="it-IT" sz="2400" dirty="0"/>
              <a:t> s</a:t>
            </a:r>
            <a:r>
              <a:rPr lang="it-IT" sz="2400" baseline="30000" dirty="0"/>
              <a:t>-1</a:t>
            </a:r>
            <a:r>
              <a:rPr lang="it-IT" sz="2400" dirty="0"/>
              <a:t> = 1 </a:t>
            </a:r>
            <a:r>
              <a:rPr lang="it-IT" sz="2400" dirty="0" err="1"/>
              <a:t>J∙s</a:t>
            </a:r>
            <a:r>
              <a:rPr lang="it-IT" sz="2400" dirty="0"/>
              <a:t>            </a:t>
            </a:r>
            <a:r>
              <a:rPr lang="it-IT" sz="2000" dirty="0">
                <a:solidFill>
                  <a:srgbClr val="CC3300"/>
                </a:solidFill>
              </a:rPr>
              <a:t>[joule (J) unità di energia</a:t>
            </a:r>
            <a:r>
              <a:rPr lang="it-IT" sz="2400" dirty="0">
                <a:solidFill>
                  <a:srgbClr val="CC3300"/>
                </a:solidFill>
              </a:rPr>
              <a:t>]</a:t>
            </a:r>
            <a:r>
              <a:rPr lang="it-IT" sz="2400" dirty="0"/>
              <a:t> </a:t>
            </a:r>
          </a:p>
          <a:p>
            <a:r>
              <a:rPr lang="it-IT" sz="2400" dirty="0"/>
              <a:t>    CGS:   1 g cm</a:t>
            </a:r>
            <a:r>
              <a:rPr lang="it-IT" sz="2400" baseline="30000" dirty="0"/>
              <a:t>2</a:t>
            </a:r>
            <a:r>
              <a:rPr lang="it-IT" sz="2400" dirty="0"/>
              <a:t> s</a:t>
            </a:r>
            <a:r>
              <a:rPr lang="it-IT" sz="2400" baseline="30000" dirty="0"/>
              <a:t>-1</a:t>
            </a:r>
            <a:r>
              <a:rPr lang="it-IT" sz="2400" dirty="0"/>
              <a:t> = 1 </a:t>
            </a:r>
            <a:r>
              <a:rPr lang="it-IT" sz="2400" dirty="0" err="1"/>
              <a:t>erg∙s</a:t>
            </a:r>
            <a:r>
              <a:rPr lang="it-IT" sz="2400" dirty="0"/>
              <a:t> =      </a:t>
            </a:r>
            <a:r>
              <a:rPr lang="it-IT" sz="2000" dirty="0">
                <a:solidFill>
                  <a:srgbClr val="CC3300"/>
                </a:solidFill>
              </a:rPr>
              <a:t>[erg unità di energia</a:t>
            </a:r>
            <a:r>
              <a:rPr lang="it-IT" sz="2400" dirty="0">
                <a:solidFill>
                  <a:srgbClr val="CC3300"/>
                </a:solidFill>
              </a:rPr>
              <a:t>]</a:t>
            </a:r>
            <a:r>
              <a:rPr lang="it-IT" sz="2400" dirty="0"/>
              <a:t> </a:t>
            </a:r>
          </a:p>
          <a:p>
            <a:r>
              <a:rPr lang="it-IT" sz="2400" dirty="0"/>
              <a:t>                = 10</a:t>
            </a:r>
            <a:r>
              <a:rPr lang="it-IT" sz="2400" baseline="30000" dirty="0"/>
              <a:t>-7</a:t>
            </a:r>
            <a:r>
              <a:rPr lang="it-IT" sz="2400" dirty="0"/>
              <a:t> J∙1s = 10</a:t>
            </a:r>
            <a:r>
              <a:rPr lang="it-IT" sz="2400" baseline="30000" dirty="0"/>
              <a:t>-7</a:t>
            </a:r>
            <a:r>
              <a:rPr lang="it-IT" sz="2400" dirty="0"/>
              <a:t> </a:t>
            </a:r>
            <a:r>
              <a:rPr lang="it-IT" sz="2400" dirty="0" err="1"/>
              <a:t>Js</a:t>
            </a:r>
            <a:endParaRPr lang="it-IT" sz="2400" dirty="0"/>
          </a:p>
          <a:p>
            <a:pPr>
              <a:buFontTx/>
              <a:buNone/>
            </a:pPr>
            <a:r>
              <a:rPr lang="it-IT" sz="2400" dirty="0">
                <a:solidFill>
                  <a:srgbClr val="008000"/>
                </a:solidFill>
              </a:rPr>
              <a:t>dimensioni e unità del momento d’inerzia</a:t>
            </a:r>
          </a:p>
          <a:p>
            <a:r>
              <a:rPr lang="it-IT" sz="2400" dirty="0"/>
              <a:t>[I] = [ML</a:t>
            </a:r>
            <a:r>
              <a:rPr lang="it-IT" sz="2400" baseline="30000" dirty="0"/>
              <a:t>2</a:t>
            </a:r>
            <a:r>
              <a:rPr lang="it-IT" sz="2400" dirty="0"/>
              <a:t>]</a:t>
            </a:r>
          </a:p>
          <a:p>
            <a:r>
              <a:rPr lang="it-IT" sz="2400" dirty="0"/>
              <a:t>unità SI:    kg∙m</a:t>
            </a:r>
            <a:r>
              <a:rPr lang="it-IT" sz="2400" baseline="30000" dirty="0"/>
              <a:t>2</a:t>
            </a:r>
          </a:p>
          <a:p>
            <a:r>
              <a:rPr lang="it-IT" sz="2400" dirty="0"/>
              <a:t>    CGS:   1 g∙cm</a:t>
            </a:r>
            <a:r>
              <a:rPr lang="it-IT" sz="2400" baseline="30000" dirty="0"/>
              <a:t>2</a:t>
            </a:r>
            <a:r>
              <a:rPr lang="it-IT" sz="2400" dirty="0"/>
              <a:t> =</a:t>
            </a:r>
          </a:p>
          <a:p>
            <a:r>
              <a:rPr lang="it-IT" sz="2400" dirty="0"/>
              <a:t>                = 10</a:t>
            </a:r>
            <a:r>
              <a:rPr lang="it-IT" sz="2400" baseline="30000" dirty="0"/>
              <a:t>-3</a:t>
            </a:r>
            <a:r>
              <a:rPr lang="it-IT" sz="2400" dirty="0"/>
              <a:t> kg∙10</a:t>
            </a:r>
            <a:r>
              <a:rPr lang="it-IT" sz="2400" baseline="30000" dirty="0"/>
              <a:t>-4</a:t>
            </a:r>
            <a:r>
              <a:rPr lang="it-IT" sz="2400" dirty="0"/>
              <a:t> m</a:t>
            </a:r>
            <a:r>
              <a:rPr lang="it-IT" sz="2400" baseline="30000" dirty="0"/>
              <a:t>2</a:t>
            </a:r>
            <a:r>
              <a:rPr lang="it-IT" sz="2400" dirty="0"/>
              <a:t> = 10</a:t>
            </a:r>
            <a:r>
              <a:rPr lang="it-IT" sz="2400" baseline="30000" dirty="0"/>
              <a:t>-7</a:t>
            </a:r>
            <a:r>
              <a:rPr lang="it-IT" sz="2400" dirty="0"/>
              <a:t> kg </a:t>
            </a:r>
            <a:r>
              <a:rPr lang="it-IT" sz="2400" dirty="0" smtClean="0"/>
              <a:t>m</a:t>
            </a:r>
            <a:r>
              <a:rPr lang="it-IT" sz="2400" baseline="30000" dirty="0" smtClean="0"/>
              <a:t>2</a:t>
            </a:r>
          </a:p>
          <a:p>
            <a:r>
              <a:rPr lang="it-IT" sz="2400" dirty="0" smtClean="0"/>
              <a:t>(I di vari solidi si trova calcolato su numerosi libri)</a:t>
            </a:r>
            <a:endParaRPr lang="it-IT" sz="2400" dirty="0"/>
          </a:p>
          <a:p>
            <a:pPr>
              <a:buFontTx/>
              <a:buNone/>
            </a:pPr>
            <a:endParaRPr lang="it-IT"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29F5934E-74E7-4BD6-AAAC-F560EA5E825C}" type="slidenum">
              <a:rPr lang="en-US"/>
              <a:pPr/>
              <a:t>87</a:t>
            </a:fld>
            <a:endParaRPr lang="en-US" dirty="0"/>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dirty="0"/>
              <a:t>p.m., si parte da </a:t>
            </a:r>
            <a:r>
              <a:rPr lang="it-IT" sz="2400" b="1" dirty="0"/>
              <a:t>F</a:t>
            </a:r>
            <a:r>
              <a:rPr lang="it-IT" sz="2400" dirty="0"/>
              <a:t> = m</a:t>
            </a:r>
            <a:r>
              <a:rPr lang="it-IT" sz="2400" b="1" dirty="0"/>
              <a:t>a</a:t>
            </a:r>
            <a:r>
              <a:rPr lang="it-IT" sz="2400" dirty="0"/>
              <a:t> (F = ma = mr</a:t>
            </a:r>
            <a:r>
              <a:rPr lang="el-GR" sz="2400" dirty="0">
                <a:cs typeface="Arial" pitchFamily="34" charset="0"/>
              </a:rPr>
              <a:t>α</a:t>
            </a:r>
            <a:r>
              <a:rPr lang="it-IT" sz="2400" dirty="0">
                <a:cs typeface="Arial" pitchFamily="34" charset="0"/>
              </a:rPr>
              <a:t>) </a:t>
            </a:r>
            <a:r>
              <a:rPr lang="it-IT" sz="2400" dirty="0"/>
              <a:t>e si moltiplica vettorialmente a </a:t>
            </a:r>
            <a:r>
              <a:rPr lang="it-IT" sz="2400" dirty="0" smtClean="0"/>
              <a:t>sx </a:t>
            </a:r>
            <a:r>
              <a:rPr lang="it-IT" sz="2400" dirty="0"/>
              <a:t>per </a:t>
            </a:r>
            <a:r>
              <a:rPr lang="it-IT" sz="2400" b="1" dirty="0"/>
              <a:t>r</a:t>
            </a:r>
            <a:r>
              <a:rPr lang="it-IT" sz="2400" dirty="0"/>
              <a:t>, </a:t>
            </a:r>
            <a:r>
              <a:rPr lang="it-IT" sz="2400" dirty="0" smtClean="0"/>
              <a:t>(</a:t>
            </a:r>
            <a:r>
              <a:rPr lang="it-IT" sz="2400" b="1" dirty="0" smtClean="0"/>
              <a:t>r</a:t>
            </a:r>
            <a:r>
              <a:rPr lang="it-IT" sz="2400" dirty="0" smtClean="0">
                <a:ea typeface="Cambria Math"/>
              </a:rPr>
              <a:t>⋀)</a:t>
            </a:r>
            <a:r>
              <a:rPr lang="it-IT" sz="2400" b="1" dirty="0" smtClean="0">
                <a:ea typeface="Cambria Math"/>
              </a:rPr>
              <a:t>F</a:t>
            </a:r>
            <a:r>
              <a:rPr lang="it-IT" sz="2400" dirty="0" smtClean="0">
                <a:ea typeface="Cambria Math"/>
              </a:rPr>
              <a:t> = (</a:t>
            </a:r>
            <a:r>
              <a:rPr lang="it-IT" sz="2400" b="1" dirty="0" smtClean="0">
                <a:ea typeface="Cambria Math"/>
              </a:rPr>
              <a:t>r</a:t>
            </a:r>
            <a:r>
              <a:rPr lang="it-IT" sz="2400" dirty="0" smtClean="0">
                <a:ea typeface="Cambria Math"/>
              </a:rPr>
              <a:t>⋀)m</a:t>
            </a:r>
            <a:r>
              <a:rPr lang="it-IT" sz="2400" b="1" dirty="0" smtClean="0">
                <a:ea typeface="Cambria Math"/>
              </a:rPr>
              <a:t>a</a:t>
            </a:r>
            <a:r>
              <a:rPr lang="it-IT" sz="2400" dirty="0" smtClean="0">
                <a:ea typeface="Cambria Math"/>
              </a:rPr>
              <a:t>, </a:t>
            </a:r>
            <a:r>
              <a:rPr lang="it-IT" sz="2400" dirty="0" smtClean="0"/>
              <a:t>si </a:t>
            </a:r>
            <a:r>
              <a:rPr lang="it-IT" sz="2400" dirty="0"/>
              <a:t>ha in modulo</a:t>
            </a:r>
          </a:p>
          <a:p>
            <a:pPr>
              <a:buFontTx/>
              <a:buNone/>
            </a:pPr>
            <a:r>
              <a:rPr lang="it-IT" sz="2400" dirty="0"/>
              <a:t>	M = rF = rma = rmr</a:t>
            </a:r>
            <a:r>
              <a:rPr lang="el-GR" sz="2400" dirty="0">
                <a:cs typeface="Arial" pitchFamily="34" charset="0"/>
              </a:rPr>
              <a:t>α</a:t>
            </a:r>
            <a:r>
              <a:rPr lang="it-IT" sz="2400" dirty="0">
                <a:cs typeface="Arial" pitchFamily="34" charset="0"/>
              </a:rPr>
              <a:t> = </a:t>
            </a:r>
            <a:r>
              <a:rPr lang="it-IT" sz="2400" dirty="0"/>
              <a:t>(mr</a:t>
            </a:r>
            <a:r>
              <a:rPr lang="it-IT" sz="2400" baseline="30000" dirty="0"/>
              <a:t>2</a:t>
            </a:r>
            <a:r>
              <a:rPr lang="it-IT" sz="2400" dirty="0"/>
              <a:t>)</a:t>
            </a:r>
            <a:r>
              <a:rPr lang="el-GR" sz="2400" dirty="0">
                <a:cs typeface="Arial" pitchFamily="34" charset="0"/>
              </a:rPr>
              <a:t>α</a:t>
            </a:r>
            <a:r>
              <a:rPr lang="it-IT" sz="2400" dirty="0">
                <a:cs typeface="Arial" pitchFamily="34" charset="0"/>
              </a:rPr>
              <a:t> = I</a:t>
            </a:r>
            <a:r>
              <a:rPr lang="el-GR" sz="2400" dirty="0">
                <a:cs typeface="Arial" pitchFamily="34" charset="0"/>
              </a:rPr>
              <a:t>α</a:t>
            </a:r>
            <a:r>
              <a:rPr lang="it-IT" sz="2400" dirty="0">
                <a:cs typeface="Arial" pitchFamily="34" charset="0"/>
              </a:rPr>
              <a:t> </a:t>
            </a:r>
            <a:r>
              <a:rPr lang="it-IT" sz="2400" dirty="0" smtClean="0">
                <a:cs typeface="Arial" pitchFamily="34" charset="0"/>
              </a:rPr>
              <a:t>         [</a:t>
            </a:r>
            <a:r>
              <a:rPr lang="it-IT" sz="2400" b="1" dirty="0" smtClean="0">
                <a:cs typeface="Arial" pitchFamily="34" charset="0"/>
              </a:rPr>
              <a:t>F</a:t>
            </a:r>
            <a:r>
              <a:rPr lang="it-IT" sz="2400" b="1" baseline="-25000" dirty="0" smtClean="0">
                <a:cs typeface="Arial" pitchFamily="34" charset="0"/>
              </a:rPr>
              <a:t>c</a:t>
            </a:r>
            <a:r>
              <a:rPr lang="it-IT" sz="2400" dirty="0" smtClean="0">
                <a:cs typeface="Arial" pitchFamily="34" charset="0"/>
              </a:rPr>
              <a:t>,</a:t>
            </a:r>
            <a:r>
              <a:rPr lang="it-IT" sz="2400" b="1" dirty="0" smtClean="0">
                <a:cs typeface="Arial" pitchFamily="34" charset="0"/>
              </a:rPr>
              <a:t>a</a:t>
            </a:r>
            <a:r>
              <a:rPr lang="it-IT" sz="2400" b="1" baseline="-25000" dirty="0" smtClean="0">
                <a:cs typeface="Arial" pitchFamily="34" charset="0"/>
              </a:rPr>
              <a:t>c</a:t>
            </a:r>
            <a:r>
              <a:rPr lang="it-IT" sz="2400" dirty="0" smtClean="0">
                <a:cs typeface="Arial" pitchFamily="34" charset="0"/>
              </a:rPr>
              <a:t> || -</a:t>
            </a:r>
            <a:r>
              <a:rPr lang="it-IT" sz="2400" b="1" dirty="0" smtClean="0">
                <a:cs typeface="Arial" pitchFamily="34" charset="0"/>
              </a:rPr>
              <a:t>r</a:t>
            </a:r>
            <a:r>
              <a:rPr lang="it-IT" sz="2400" dirty="0" smtClean="0">
                <a:cs typeface="Arial" pitchFamily="34" charset="0"/>
              </a:rPr>
              <a:t> danno 0]</a:t>
            </a:r>
            <a:endParaRPr lang="it-IT" sz="2400" dirty="0">
              <a:cs typeface="Arial" pitchFamily="34" charset="0"/>
            </a:endParaRPr>
          </a:p>
          <a:p>
            <a:r>
              <a:rPr lang="it-IT" sz="2400" dirty="0">
                <a:cs typeface="Arial" pitchFamily="34" charset="0"/>
              </a:rPr>
              <a:t>c.r. esteso, analogamente avremo, dopo averlo scomposto in particelle, </a:t>
            </a:r>
          </a:p>
          <a:p>
            <a:pPr>
              <a:buFontTx/>
              <a:buNone/>
            </a:pPr>
            <a:r>
              <a:rPr lang="it-IT" sz="2400" dirty="0">
                <a:cs typeface="Arial" pitchFamily="34" charset="0"/>
              </a:rPr>
              <a:t>	M</a:t>
            </a:r>
            <a:r>
              <a:rPr lang="it-IT" sz="2400" baseline="-25000" dirty="0">
                <a:cs typeface="Arial" pitchFamily="34" charset="0"/>
              </a:rPr>
              <a:t>ris</a:t>
            </a:r>
            <a:r>
              <a:rPr lang="it-IT" sz="2400" dirty="0">
                <a:cs typeface="Arial" pitchFamily="34" charset="0"/>
              </a:rPr>
              <a:t> = </a:t>
            </a:r>
            <a:r>
              <a:rPr lang="el-GR" sz="2400" dirty="0">
                <a:cs typeface="Arial" pitchFamily="34" charset="0"/>
              </a:rPr>
              <a:t>Σ</a:t>
            </a:r>
            <a:r>
              <a:rPr lang="it-IT" sz="2400" baseline="-25000" dirty="0">
                <a:cs typeface="Arial" pitchFamily="34" charset="0"/>
              </a:rPr>
              <a:t>i</a:t>
            </a:r>
            <a:r>
              <a:rPr lang="it-IT" sz="2400" dirty="0">
                <a:cs typeface="Arial" pitchFamily="34" charset="0"/>
              </a:rPr>
              <a:t>M</a:t>
            </a:r>
            <a:r>
              <a:rPr lang="it-IT" sz="2400" baseline="-25000" dirty="0">
                <a:cs typeface="Arial" pitchFamily="34" charset="0"/>
              </a:rPr>
              <a:t>i</a:t>
            </a:r>
            <a:r>
              <a:rPr lang="it-IT" sz="2400" dirty="0">
                <a:cs typeface="Arial" pitchFamily="34" charset="0"/>
              </a:rPr>
              <a:t> = (</a:t>
            </a:r>
            <a:r>
              <a:rPr lang="el-GR" sz="2400" dirty="0">
                <a:cs typeface="Arial" pitchFamily="34" charset="0"/>
              </a:rPr>
              <a:t>Σ</a:t>
            </a:r>
            <a:r>
              <a:rPr lang="it-IT" sz="2400" baseline="-25000" dirty="0">
                <a:cs typeface="Arial" pitchFamily="34" charset="0"/>
              </a:rPr>
              <a:t>i</a:t>
            </a:r>
            <a:r>
              <a:rPr lang="it-IT" sz="2400" dirty="0">
                <a:cs typeface="Arial" pitchFamily="34" charset="0"/>
              </a:rPr>
              <a:t>m</a:t>
            </a:r>
            <a:r>
              <a:rPr lang="it-IT" sz="2400" baseline="-25000" dirty="0">
                <a:cs typeface="Arial" pitchFamily="34" charset="0"/>
              </a:rPr>
              <a:t>i</a:t>
            </a:r>
            <a:r>
              <a:rPr lang="it-IT" sz="2400" dirty="0">
                <a:cs typeface="Arial" pitchFamily="34" charset="0"/>
              </a:rPr>
              <a:t>r</a:t>
            </a:r>
            <a:r>
              <a:rPr lang="it-IT" sz="2400" baseline="-25000" dirty="0">
                <a:cs typeface="Arial" pitchFamily="34" charset="0"/>
              </a:rPr>
              <a:t>i</a:t>
            </a:r>
            <a:r>
              <a:rPr lang="it-IT" sz="2400" baseline="30000" dirty="0">
                <a:cs typeface="Arial" pitchFamily="34" charset="0"/>
              </a:rPr>
              <a:t>2</a:t>
            </a:r>
            <a:r>
              <a:rPr lang="it-IT" sz="2400" dirty="0">
                <a:cs typeface="Arial" pitchFamily="34" charset="0"/>
              </a:rPr>
              <a:t>)</a:t>
            </a:r>
            <a:r>
              <a:rPr lang="el-GR" sz="2400" dirty="0">
                <a:cs typeface="Arial" pitchFamily="34" charset="0"/>
              </a:rPr>
              <a:t>α</a:t>
            </a:r>
            <a:r>
              <a:rPr lang="it-IT" sz="2400" dirty="0">
                <a:cs typeface="Arial" pitchFamily="34" charset="0"/>
              </a:rPr>
              <a:t>           </a:t>
            </a:r>
            <a:r>
              <a:rPr lang="it-IT" sz="2000" dirty="0">
                <a:solidFill>
                  <a:srgbClr val="008000"/>
                </a:solidFill>
                <a:cs typeface="Arial" pitchFamily="34" charset="0"/>
              </a:rPr>
              <a:t>(poichè tutti gli </a:t>
            </a:r>
            <a:r>
              <a:rPr lang="it-IT" sz="2000" b="1" dirty="0">
                <a:solidFill>
                  <a:srgbClr val="008000"/>
                </a:solidFill>
                <a:cs typeface="Arial" pitchFamily="34" charset="0"/>
              </a:rPr>
              <a:t>M</a:t>
            </a:r>
            <a:r>
              <a:rPr lang="it-IT" sz="2000" b="1" baseline="-25000" dirty="0">
                <a:solidFill>
                  <a:srgbClr val="008000"/>
                </a:solidFill>
                <a:cs typeface="Arial" pitchFamily="34" charset="0"/>
              </a:rPr>
              <a:t>i</a:t>
            </a:r>
            <a:r>
              <a:rPr lang="it-IT" sz="2000" b="1" dirty="0">
                <a:solidFill>
                  <a:srgbClr val="008000"/>
                </a:solidFill>
                <a:cs typeface="Arial" pitchFamily="34" charset="0"/>
              </a:rPr>
              <a:t> </a:t>
            </a:r>
            <a:r>
              <a:rPr lang="it-IT" sz="2000" dirty="0">
                <a:solidFill>
                  <a:srgbClr val="008000"/>
                </a:solidFill>
                <a:cs typeface="Arial" pitchFamily="34" charset="0"/>
              </a:rPr>
              <a:t>sono paralleli)</a:t>
            </a:r>
          </a:p>
          <a:p>
            <a:pPr>
              <a:buFontTx/>
              <a:buNone/>
            </a:pPr>
            <a:r>
              <a:rPr lang="it-IT" sz="2400" dirty="0">
                <a:cs typeface="Arial" pitchFamily="34" charset="0"/>
              </a:rPr>
              <a:t>	</a:t>
            </a:r>
            <a:r>
              <a:rPr lang="it-IT" sz="2400" dirty="0">
                <a:solidFill>
                  <a:srgbClr val="FF3300"/>
                </a:solidFill>
                <a:cs typeface="Arial" pitchFamily="34" charset="0"/>
              </a:rPr>
              <a:t>M</a:t>
            </a:r>
            <a:r>
              <a:rPr lang="it-IT" sz="2400" baseline="-25000" dirty="0">
                <a:solidFill>
                  <a:srgbClr val="FF3300"/>
                </a:solidFill>
                <a:cs typeface="Arial" pitchFamily="34" charset="0"/>
              </a:rPr>
              <a:t>ris</a:t>
            </a:r>
            <a:r>
              <a:rPr lang="it-IT" sz="2400" dirty="0">
                <a:solidFill>
                  <a:srgbClr val="FF3300"/>
                </a:solidFill>
                <a:cs typeface="Arial" pitchFamily="34" charset="0"/>
              </a:rPr>
              <a:t> = I</a:t>
            </a:r>
            <a:r>
              <a:rPr lang="el-GR" sz="2400" dirty="0">
                <a:solidFill>
                  <a:srgbClr val="FF3300"/>
                </a:solidFill>
                <a:cs typeface="Arial" pitchFamily="34" charset="0"/>
              </a:rPr>
              <a:t>α</a:t>
            </a:r>
            <a:r>
              <a:rPr lang="it-IT" sz="2400" dirty="0">
                <a:cs typeface="Arial" pitchFamily="34" charset="0"/>
              </a:rPr>
              <a:t>                                </a:t>
            </a:r>
            <a:r>
              <a:rPr lang="it-IT" sz="2000" dirty="0">
                <a:solidFill>
                  <a:schemeClr val="accent2"/>
                </a:solidFill>
                <a:cs typeface="Arial" pitchFamily="34" charset="0"/>
              </a:rPr>
              <a:t>(cf.  </a:t>
            </a:r>
            <a:r>
              <a:rPr lang="it-IT" sz="2000" b="1" dirty="0">
                <a:solidFill>
                  <a:schemeClr val="accent2"/>
                </a:solidFill>
                <a:cs typeface="Arial" pitchFamily="34" charset="0"/>
              </a:rPr>
              <a:t>F</a:t>
            </a:r>
            <a:r>
              <a:rPr lang="it-IT" sz="2000" b="1" baseline="-25000" dirty="0">
                <a:solidFill>
                  <a:schemeClr val="accent2"/>
                </a:solidFill>
                <a:cs typeface="Arial" pitchFamily="34" charset="0"/>
              </a:rPr>
              <a:t>ris</a:t>
            </a:r>
            <a:r>
              <a:rPr lang="it-IT" sz="2000" dirty="0">
                <a:solidFill>
                  <a:schemeClr val="accent2"/>
                </a:solidFill>
                <a:cs typeface="Arial" pitchFamily="34" charset="0"/>
              </a:rPr>
              <a:t> = m</a:t>
            </a:r>
            <a:r>
              <a:rPr lang="it-IT" sz="2000" b="1" dirty="0">
                <a:solidFill>
                  <a:schemeClr val="accent2"/>
                </a:solidFill>
                <a:cs typeface="Arial" pitchFamily="34" charset="0"/>
              </a:rPr>
              <a:t>a</a:t>
            </a:r>
            <a:r>
              <a:rPr lang="it-IT" sz="2000" dirty="0">
                <a:solidFill>
                  <a:schemeClr val="accent2"/>
                </a:solidFill>
                <a:cs typeface="Arial" pitchFamily="34" charset="0"/>
              </a:rPr>
              <a:t>)</a:t>
            </a:r>
          </a:p>
          <a:p>
            <a:r>
              <a:rPr lang="it-IT" sz="2400" dirty="0">
                <a:cs typeface="Arial" pitchFamily="34" charset="0"/>
              </a:rPr>
              <a:t>possiamo riscrivere</a:t>
            </a:r>
          </a:p>
          <a:p>
            <a:pPr>
              <a:buFontTx/>
              <a:buNone/>
            </a:pPr>
            <a:r>
              <a:rPr lang="it-IT" sz="2400" dirty="0">
                <a:cs typeface="Arial" pitchFamily="34" charset="0"/>
              </a:rPr>
              <a:t>	M</a:t>
            </a:r>
            <a:r>
              <a:rPr lang="it-IT" sz="2400" baseline="-25000" dirty="0">
                <a:cs typeface="Arial" pitchFamily="34" charset="0"/>
              </a:rPr>
              <a:t>ris</a:t>
            </a:r>
            <a:r>
              <a:rPr lang="it-IT" sz="2400" dirty="0">
                <a:cs typeface="Arial" pitchFamily="34" charset="0"/>
              </a:rPr>
              <a:t> = I</a:t>
            </a:r>
            <a:r>
              <a:rPr lang="el-GR" sz="2400" dirty="0">
                <a:cs typeface="Arial" pitchFamily="34" charset="0"/>
              </a:rPr>
              <a:t>Δω</a:t>
            </a:r>
            <a:r>
              <a:rPr lang="it-IT" sz="2400" dirty="0">
                <a:cs typeface="Arial" pitchFamily="34" charset="0"/>
              </a:rPr>
              <a:t>/</a:t>
            </a:r>
            <a:r>
              <a:rPr lang="el-GR" sz="2400" dirty="0">
                <a:cs typeface="Arial" pitchFamily="34" charset="0"/>
              </a:rPr>
              <a:t>Δ</a:t>
            </a:r>
            <a:r>
              <a:rPr lang="it-IT" sz="2400" dirty="0">
                <a:cs typeface="Arial" pitchFamily="34" charset="0"/>
              </a:rPr>
              <a:t>t = </a:t>
            </a:r>
            <a:r>
              <a:rPr lang="el-GR" sz="2400" dirty="0">
                <a:cs typeface="Arial" pitchFamily="34" charset="0"/>
              </a:rPr>
              <a:t>Δ</a:t>
            </a:r>
            <a:r>
              <a:rPr lang="it-IT" sz="2400" dirty="0">
                <a:cs typeface="Arial" pitchFamily="34" charset="0"/>
              </a:rPr>
              <a:t>(I</a:t>
            </a:r>
            <a:r>
              <a:rPr lang="el-GR" sz="2400" dirty="0">
                <a:cs typeface="Arial" pitchFamily="34" charset="0"/>
              </a:rPr>
              <a:t>ω</a:t>
            </a:r>
            <a:r>
              <a:rPr lang="it-IT" sz="2400" dirty="0">
                <a:cs typeface="Arial" pitchFamily="34" charset="0"/>
              </a:rPr>
              <a:t>)/</a:t>
            </a:r>
            <a:r>
              <a:rPr lang="el-GR" sz="2400" dirty="0">
                <a:cs typeface="Arial" pitchFamily="34" charset="0"/>
              </a:rPr>
              <a:t>Δ</a:t>
            </a:r>
            <a:r>
              <a:rPr lang="it-IT" sz="2400" dirty="0">
                <a:cs typeface="Arial" pitchFamily="34" charset="0"/>
              </a:rPr>
              <a:t>t = </a:t>
            </a:r>
            <a:r>
              <a:rPr lang="el-GR" sz="2400" dirty="0">
                <a:cs typeface="Arial" pitchFamily="34" charset="0"/>
              </a:rPr>
              <a:t>Δ</a:t>
            </a:r>
            <a:r>
              <a:rPr lang="it-IT" sz="2400" dirty="0">
                <a:cs typeface="Arial" pitchFamily="34" charset="0"/>
              </a:rPr>
              <a:t>L/</a:t>
            </a:r>
            <a:r>
              <a:rPr lang="el-GR" sz="2400" dirty="0">
                <a:cs typeface="Arial" pitchFamily="34" charset="0"/>
              </a:rPr>
              <a:t>Δ</a:t>
            </a:r>
            <a:r>
              <a:rPr lang="it-IT" sz="2400" dirty="0">
                <a:cs typeface="Arial" pitchFamily="34" charset="0"/>
              </a:rPr>
              <a:t>t           </a:t>
            </a:r>
            <a:r>
              <a:rPr lang="it-IT" sz="2000" dirty="0">
                <a:solidFill>
                  <a:srgbClr val="CC3300"/>
                </a:solidFill>
                <a:cs typeface="Arial" pitchFamily="34" charset="0"/>
              </a:rPr>
              <a:t>(I è cost.!)</a:t>
            </a:r>
          </a:p>
          <a:p>
            <a:pPr>
              <a:spcBef>
                <a:spcPct val="30000"/>
              </a:spcBef>
              <a:buFontTx/>
              <a:buNone/>
            </a:pPr>
            <a:r>
              <a:rPr lang="it-IT" sz="2400" dirty="0">
                <a:cs typeface="Arial" pitchFamily="34" charset="0"/>
              </a:rPr>
              <a:t>	</a:t>
            </a:r>
            <a:r>
              <a:rPr lang="it-IT" sz="2400" dirty="0">
                <a:solidFill>
                  <a:srgbClr val="FF3300"/>
                </a:solidFill>
                <a:cs typeface="Arial" pitchFamily="34" charset="0"/>
              </a:rPr>
              <a:t>se M</a:t>
            </a:r>
            <a:r>
              <a:rPr lang="it-IT" sz="2400" baseline="-25000" dirty="0">
                <a:solidFill>
                  <a:srgbClr val="FF3300"/>
                </a:solidFill>
                <a:cs typeface="Arial" pitchFamily="34" charset="0"/>
              </a:rPr>
              <a:t>ris</a:t>
            </a:r>
            <a:r>
              <a:rPr lang="it-IT" sz="2400" dirty="0">
                <a:solidFill>
                  <a:srgbClr val="FF3300"/>
                </a:solidFill>
                <a:cs typeface="Arial" pitchFamily="34" charset="0"/>
              </a:rPr>
              <a:t> = 0</a:t>
            </a:r>
            <a:r>
              <a:rPr lang="it-IT" sz="2400" dirty="0">
                <a:cs typeface="Arial" pitchFamily="34" charset="0"/>
              </a:rPr>
              <a:t>                    si ha</a:t>
            </a:r>
          </a:p>
          <a:p>
            <a:pPr>
              <a:buFontTx/>
              <a:buNone/>
            </a:pPr>
            <a:r>
              <a:rPr lang="it-IT" sz="2400" dirty="0">
                <a:cs typeface="Arial" pitchFamily="34" charset="0"/>
              </a:rPr>
              <a:t>	</a:t>
            </a:r>
            <a:r>
              <a:rPr lang="el-GR" sz="2400" dirty="0">
                <a:solidFill>
                  <a:srgbClr val="FF3300"/>
                </a:solidFill>
                <a:cs typeface="Arial" pitchFamily="34" charset="0"/>
              </a:rPr>
              <a:t>Δ</a:t>
            </a:r>
            <a:r>
              <a:rPr lang="it-IT" sz="2400" dirty="0">
                <a:solidFill>
                  <a:srgbClr val="FF3300"/>
                </a:solidFill>
                <a:cs typeface="Arial" pitchFamily="34" charset="0"/>
              </a:rPr>
              <a:t>L/</a:t>
            </a:r>
            <a:r>
              <a:rPr lang="el-GR" sz="2400" dirty="0">
                <a:solidFill>
                  <a:srgbClr val="FF3300"/>
                </a:solidFill>
                <a:cs typeface="Arial" pitchFamily="34" charset="0"/>
              </a:rPr>
              <a:t>Δ</a:t>
            </a:r>
            <a:r>
              <a:rPr lang="it-IT" sz="2400" dirty="0">
                <a:solidFill>
                  <a:srgbClr val="FF3300"/>
                </a:solidFill>
                <a:cs typeface="Arial" pitchFamily="34" charset="0"/>
              </a:rPr>
              <a:t>t = 0,  L = cost.</a:t>
            </a:r>
            <a:r>
              <a:rPr lang="it-IT" sz="2400" dirty="0">
                <a:cs typeface="Arial" pitchFamily="34" charset="0"/>
              </a:rPr>
              <a:t>    </a:t>
            </a:r>
            <a:r>
              <a:rPr lang="it-IT" sz="2200" dirty="0">
                <a:solidFill>
                  <a:srgbClr val="CC3399"/>
                </a:solidFill>
                <a:cs typeface="Arial" pitchFamily="34" charset="0"/>
              </a:rPr>
              <a:t>(conservazione del momento angolare)</a:t>
            </a:r>
            <a:endParaRPr lang="el-GR" sz="2200" dirty="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2014</a:t>
            </a:r>
            <a:endParaRPr lang="en-US"/>
          </a:p>
        </p:txBody>
      </p:sp>
      <p:sp>
        <p:nvSpPr>
          <p:cNvPr id="14" name="Slide Number Placeholder 5"/>
          <p:cNvSpPr>
            <a:spLocks noGrp="1"/>
          </p:cNvSpPr>
          <p:nvPr>
            <p:ph type="sldNum" sz="quarter" idx="12"/>
          </p:nvPr>
        </p:nvSpPr>
        <p:spPr/>
        <p:txBody>
          <a:bodyPr/>
          <a:lstStyle/>
          <a:p>
            <a:fld id="{2DAD2F35-D6E1-4DA5-8FE2-664C2A03E395}" type="slidenum">
              <a:rPr lang="en-US"/>
              <a:pPr/>
              <a:t>88</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a:cs typeface="Arial" pitchFamily="34" charset="0"/>
              </a:rPr>
              <a:t>collasso </a:t>
            </a:r>
            <a:r>
              <a:rPr lang="it-IT" sz="2400" dirty="0" smtClean="0">
                <a:cs typeface="Arial" pitchFamily="34" charset="0"/>
              </a:rPr>
              <a:t>stellare(*) </a:t>
            </a:r>
            <a:r>
              <a:rPr lang="it-IT" sz="2400" dirty="0">
                <a:cs typeface="Arial" pitchFamily="34" charset="0"/>
              </a:rPr>
              <a:t>–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468313" y="639445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2014</a:t>
            </a:r>
            <a:endParaRPr lang="en-US"/>
          </a:p>
        </p:txBody>
      </p:sp>
      <p:sp>
        <p:nvSpPr>
          <p:cNvPr id="27" name="Slide Number Placeholder 5"/>
          <p:cNvSpPr>
            <a:spLocks noGrp="1"/>
          </p:cNvSpPr>
          <p:nvPr>
            <p:ph type="sldNum" sz="quarter" idx="12"/>
          </p:nvPr>
        </p:nvSpPr>
        <p:spPr/>
        <p:txBody>
          <a:bodyPr/>
          <a:lstStyle/>
          <a:p>
            <a:fld id="{5F3C848B-DE7C-4AB1-A426-FDE6F3398018}" type="slidenum">
              <a:rPr lang="en-US"/>
              <a:pPr/>
              <a:t>89</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
        <p:nvSpPr>
          <p:cNvPr id="322584" name="Text Box 24"/>
          <p:cNvSpPr txBox="1">
            <a:spLocks noChangeArrowheads="1"/>
          </p:cNvSpPr>
          <p:nvPr/>
        </p:nvSpPr>
        <p:spPr bwMode="auto">
          <a:xfrm>
            <a:off x="2011363" y="3810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2014</a:t>
            </a:r>
            <a:endParaRPr lang="en-US"/>
          </a:p>
        </p:txBody>
      </p:sp>
      <p:sp>
        <p:nvSpPr>
          <p:cNvPr id="31" name="Slide Number Placeholder 5"/>
          <p:cNvSpPr>
            <a:spLocks noGrp="1"/>
          </p:cNvSpPr>
          <p:nvPr>
            <p:ph type="sldNum" sz="quarter" idx="12"/>
          </p:nvPr>
        </p:nvSpPr>
        <p:spPr/>
        <p:txBody>
          <a:bodyPr/>
          <a:lstStyle/>
          <a:p>
            <a:fld id="{A0E72D78-2031-410F-A7F7-8D29BEA9B432}"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solidFill>
                  <a:srgbClr val="CC3300"/>
                </a:solidFill>
              </a:rPr>
              <a:t>1</a:t>
            </a:r>
            <a:r>
              <a:rPr lang="it-IT" sz="2800">
                <a:solidFill>
                  <a:srgbClr val="CC3300"/>
                </a:solidFill>
              </a:rPr>
              <a:t> = 1 km/10</a:t>
            </a:r>
            <a:r>
              <a:rPr lang="it-IT" sz="2800" baseline="30000">
                <a:solidFill>
                  <a:srgbClr val="CC3300"/>
                </a:solidFill>
              </a:rPr>
              <a:t>3</a:t>
            </a:r>
            <a:r>
              <a:rPr lang="it-IT" sz="2800">
                <a:solidFill>
                  <a:srgbClr val="CC3300"/>
                </a:solidFill>
              </a:rPr>
              <a:t> m</a:t>
            </a:r>
            <a:r>
              <a:rPr lang="it-IT" sz="2800"/>
              <a:t>  </a:t>
            </a:r>
            <a:r>
              <a:rPr lang="it-IT" sz="2800" b="1">
                <a:solidFill>
                  <a:schemeClr val="hlink"/>
                </a:solidFill>
              </a:rPr>
              <a:t>1</a:t>
            </a:r>
            <a:r>
              <a:rPr lang="it-IT" sz="2800">
                <a:solidFill>
                  <a:schemeClr val="hlink"/>
                </a:solidFill>
              </a:rPr>
              <a:t> = 3.6 10</a:t>
            </a:r>
            <a:r>
              <a:rPr lang="it-IT" sz="2800" baseline="30000">
                <a:solidFill>
                  <a:schemeClr val="hlink"/>
                </a:solidFill>
              </a:rPr>
              <a:t>3 </a:t>
            </a:r>
            <a:r>
              <a:rPr lang="it-IT" sz="2800">
                <a:solidFill>
                  <a:schemeClr val="hlink"/>
                </a:solidFill>
              </a:rPr>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2014</a:t>
            </a:r>
            <a:endParaRPr lang="en-US" dirty="0"/>
          </a:p>
        </p:txBody>
      </p:sp>
      <p:sp>
        <p:nvSpPr>
          <p:cNvPr id="6" name="Slide Number Placeholder 5"/>
          <p:cNvSpPr>
            <a:spLocks noGrp="1"/>
          </p:cNvSpPr>
          <p:nvPr>
            <p:ph type="sldNum" sz="quarter" idx="12"/>
          </p:nvPr>
        </p:nvSpPr>
        <p:spPr/>
        <p:txBody>
          <a:bodyPr/>
          <a:lstStyle/>
          <a:p>
            <a:fld id="{881E2A64-67A7-4976-8E49-74BE9AEA4A12}" type="slidenum">
              <a:rPr lang="en-US"/>
              <a:pPr/>
              <a:t>90</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323850" y="1268413"/>
            <a:ext cx="8496622"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t>
            </a:r>
            <a:r>
              <a:rPr lang="it-IT" sz="2400" dirty="0" smtClean="0">
                <a:solidFill>
                  <a:srgbClr val="000000"/>
                </a:solidFill>
                <a:cs typeface="Arial" pitchFamily="34" charset="0"/>
              </a:rPr>
              <a:t>(</a:t>
            </a:r>
            <a:r>
              <a:rPr lang="it-IT" sz="2400" dirty="0">
                <a:solidFill>
                  <a:srgbClr val="000000"/>
                </a:solidFill>
                <a:cs typeface="Arial" pitchFamily="34" charset="0"/>
              </a:rPr>
              <a:t>a v </a:t>
            </a:r>
            <a:r>
              <a:rPr lang="it-IT" sz="2400" dirty="0" err="1">
                <a:solidFill>
                  <a:srgbClr val="000000"/>
                </a:solidFill>
                <a:cs typeface="Arial" pitchFamily="34" charset="0"/>
              </a:rPr>
              <a:t>cost</a:t>
            </a:r>
            <a:r>
              <a:rPr lang="it-IT" sz="2400" dirty="0">
                <a:solidFill>
                  <a:srgbClr val="000000"/>
                </a:solidFill>
                <a:cs typeface="Arial" pitchFamily="34" charset="0"/>
              </a:rPr>
              <a:t>.</a:t>
            </a:r>
            <a:r>
              <a:rPr lang="en-US" sz="2400" dirty="0">
                <a:solidFill>
                  <a:srgbClr val="000000"/>
                </a:solidFill>
                <a:latin typeface="Script MT Bold" pitchFamily="66" charset="0"/>
                <a:cs typeface="Arial" pitchFamily="34" charset="0"/>
              </a:rPr>
              <a:t>  P</a:t>
            </a:r>
            <a:r>
              <a:rPr lang="it-IT" sz="2400" dirty="0">
                <a:solidFill>
                  <a:srgbClr val="000000"/>
                </a:solidFill>
                <a:cs typeface="Arial" pitchFamily="34" charset="0"/>
              </a:rPr>
              <a:t> = </a:t>
            </a:r>
            <a:r>
              <a:rPr lang="it-IT" sz="2400" b="1" kern="1200" dirty="0">
                <a:solidFill>
                  <a:srgbClr val="000000"/>
                </a:solidFill>
                <a:latin typeface="Arial" pitchFamily="34" charset="0"/>
              </a:rPr>
              <a:t>F</a:t>
            </a:r>
            <a:r>
              <a:rPr lang="it-IT" sz="2400" kern="1200" dirty="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a:solidFill>
                  <a:srgbClr val="000000"/>
                </a:solidFill>
                <a:latin typeface="Arial" pitchFamily="34" charset="0"/>
                <a:cs typeface="Arial" pitchFamily="34" charset="0"/>
              </a:rPr>
              <a:t>θ</a:t>
            </a:r>
            <a:r>
              <a:rPr lang="en-US" sz="2400" kern="1200" dirty="0">
                <a:solidFill>
                  <a:srgbClr val="000000"/>
                </a:solidFill>
                <a:latin typeface="Arial" pitchFamily="34" charset="0"/>
                <a:cs typeface="Arial" pitchFamily="34" charset="0"/>
              </a:rPr>
              <a:t>)</a:t>
            </a:r>
            <a:r>
              <a:rPr lang="it-IT" sz="2400" dirty="0">
                <a:solidFill>
                  <a:srgbClr val="000000"/>
                </a:solidFill>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2014</a:t>
            </a:r>
            <a:endParaRPr lang="en-US"/>
          </a:p>
        </p:txBody>
      </p:sp>
      <p:sp>
        <p:nvSpPr>
          <p:cNvPr id="19" name="Slide Number Placeholder 5"/>
          <p:cNvSpPr>
            <a:spLocks noGrp="1"/>
          </p:cNvSpPr>
          <p:nvPr>
            <p:ph type="sldNum" sz="quarter" idx="12"/>
          </p:nvPr>
        </p:nvSpPr>
        <p:spPr/>
        <p:txBody>
          <a:bodyPr/>
          <a:lstStyle/>
          <a:p>
            <a:fld id="{C0E0B10A-168F-4507-9CA0-5968C3ABC5EF}" type="slidenum">
              <a:rPr lang="en-US"/>
              <a:pPr/>
              <a:t>91</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dirty="0"/>
              <a:t>forza variabile (</a:t>
            </a:r>
            <a:r>
              <a:rPr lang="it-IT" sz="2400" dirty="0" err="1"/>
              <a:t>mod</a:t>
            </a:r>
            <a:r>
              <a:rPr lang="it-IT" sz="2400" dirty="0"/>
              <a:t>.,</a:t>
            </a:r>
            <a:r>
              <a:rPr lang="it-IT" sz="2400" dirty="0" err="1"/>
              <a:t>direz</a:t>
            </a:r>
            <a:r>
              <a:rPr lang="it-IT" sz="2400" dirty="0"/>
              <a:t>.,verso), traiettoria curva;</a:t>
            </a:r>
          </a:p>
          <a:p>
            <a:pPr marL="609600" indent="-609600">
              <a:buFontTx/>
              <a:buNone/>
            </a:pPr>
            <a:r>
              <a:rPr lang="it-IT" sz="2400" dirty="0"/>
              <a:t>	dividiamo la traiettoria </a:t>
            </a:r>
          </a:p>
          <a:p>
            <a:pPr marL="609600" indent="-609600">
              <a:buFontTx/>
              <a:buNone/>
            </a:pPr>
            <a:r>
              <a:rPr lang="it-IT" sz="2400" dirty="0"/>
              <a:t>	in trattini </a:t>
            </a:r>
            <a:r>
              <a:rPr lang="el-GR" sz="2400" dirty="0">
                <a:cs typeface="Arial" pitchFamily="34" charset="0"/>
              </a:rPr>
              <a:t>Δ</a:t>
            </a:r>
            <a:r>
              <a:rPr lang="it-IT" sz="2400" b="1" dirty="0">
                <a:cs typeface="Arial" pitchFamily="34" charset="0"/>
              </a:rPr>
              <a:t>s</a:t>
            </a:r>
            <a:r>
              <a:rPr lang="it-IT" sz="2400" dirty="0">
                <a:cs typeface="Arial" pitchFamily="34" charset="0"/>
              </a:rPr>
              <a:t> con </a:t>
            </a:r>
            <a:r>
              <a:rPr lang="it-IT" sz="2400" b="1" dirty="0">
                <a:cs typeface="Arial" pitchFamily="34" charset="0"/>
              </a:rPr>
              <a:t>F</a:t>
            </a:r>
            <a:r>
              <a:rPr lang="it-IT" sz="2400" dirty="0">
                <a:cs typeface="Arial" pitchFamily="34" charset="0"/>
              </a:rPr>
              <a:t> </a:t>
            </a:r>
            <a:r>
              <a:rPr lang="it-IT" sz="2400" dirty="0" err="1">
                <a:cs typeface="Arial" pitchFamily="34" charset="0"/>
              </a:rPr>
              <a:t>cost</a:t>
            </a:r>
            <a:r>
              <a:rPr lang="it-IT" sz="2400" dirty="0">
                <a:cs typeface="Arial" pitchFamily="34" charset="0"/>
              </a:rPr>
              <a:t>.</a:t>
            </a:r>
          </a:p>
          <a:p>
            <a:pPr marL="609600" indent="-609600">
              <a:buFontTx/>
              <a:buNone/>
            </a:pPr>
            <a:r>
              <a:rPr lang="it-IT" sz="2400" dirty="0">
                <a:cs typeface="Arial" pitchFamily="34" charset="0"/>
              </a:rPr>
              <a:t>	nel tratto (→ </a:t>
            </a:r>
            <a:r>
              <a:rPr lang="it-IT" sz="2400" dirty="0" err="1">
                <a:cs typeface="Arial" pitchFamily="34" charset="0"/>
              </a:rPr>
              <a:t>definiz</a:t>
            </a:r>
            <a:r>
              <a:rPr lang="it-IT" sz="2400" dirty="0">
                <a:cs typeface="Arial" pitchFamily="34" charset="0"/>
              </a:rPr>
              <a:t>.</a:t>
            </a:r>
          </a:p>
          <a:p>
            <a:pPr marL="609600" indent="-609600">
              <a:buFontTx/>
              <a:buNone/>
            </a:pPr>
            <a:r>
              <a:rPr lang="it-IT" sz="2400" dirty="0">
                <a:cs typeface="Arial" pitchFamily="34" charset="0"/>
              </a:rPr>
              <a:t>	precedente)</a:t>
            </a:r>
          </a:p>
          <a:p>
            <a:pPr marL="609600" indent="-609600">
              <a:buFontTx/>
              <a:buNone/>
            </a:pPr>
            <a:r>
              <a:rPr lang="it-IT" sz="2400" dirty="0">
                <a:cs typeface="Arial" pitchFamily="34" charset="0"/>
              </a:rPr>
              <a:t>	</a:t>
            </a:r>
            <a:r>
              <a:rPr lang="el-GR" sz="2400" dirty="0">
                <a:cs typeface="Arial" pitchFamily="34" charset="0"/>
              </a:rPr>
              <a:t>Δ</a:t>
            </a:r>
            <a:r>
              <a:rPr lang="en-US" sz="2400" dirty="0">
                <a:latin typeface="Script MT Bold" pitchFamily="66" charset="0"/>
              </a:rPr>
              <a:t>L</a:t>
            </a:r>
            <a:r>
              <a:rPr lang="it-IT" sz="2400" dirty="0">
                <a:cs typeface="Arial" pitchFamily="34" charset="0"/>
              </a:rPr>
              <a:t> = </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F </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t> </a:t>
            </a:r>
          </a:p>
          <a:p>
            <a:pPr marL="609600" indent="-609600">
              <a:buFontTx/>
              <a:buNone/>
            </a:pPr>
            <a:r>
              <a:rPr lang="it-IT" sz="2400" dirty="0"/>
              <a:t>	per ottenere il lavoro totale:</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 </a:t>
            </a:r>
            <a:r>
              <a:rPr lang="el-GR" sz="2400" dirty="0">
                <a:cs typeface="Arial" pitchFamily="34" charset="0"/>
              </a:rPr>
              <a:t>Σ</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a:t>
            </a:r>
            <a:r>
              <a:rPr lang="el-GR" sz="2400" dirty="0">
                <a:cs typeface="Arial" pitchFamily="34" charset="0"/>
              </a:rPr>
              <a:t>Σ</a:t>
            </a:r>
            <a:r>
              <a:rPr lang="it-IT" sz="2400" dirty="0">
                <a:cs typeface="Arial" pitchFamily="34" charset="0"/>
              </a:rPr>
              <a:t>F </a:t>
            </a:r>
            <a:r>
              <a:rPr lang="el-GR" sz="2400" dirty="0">
                <a:cs typeface="Arial" pitchFamily="34" charset="0"/>
              </a:rPr>
              <a:t>Δ</a:t>
            </a:r>
            <a:r>
              <a:rPr lang="it-IT" sz="2400" dirty="0">
                <a:cs typeface="Arial" pitchFamily="34" charset="0"/>
              </a:rPr>
              <a:t>s cos</a:t>
            </a:r>
            <a:r>
              <a:rPr lang="el-GR" sz="2400" dirty="0">
                <a:cs typeface="Arial" pitchFamily="34" charset="0"/>
              </a:rPr>
              <a:t>θ</a:t>
            </a:r>
            <a:endParaRPr lang="it-IT" sz="2400" dirty="0">
              <a:cs typeface="Arial" pitchFamily="34" charset="0"/>
            </a:endParaRPr>
          </a:p>
          <a:p>
            <a:pPr marL="609600" indent="-609600">
              <a:buFontTx/>
              <a:buNone/>
            </a:pPr>
            <a:r>
              <a:rPr lang="it-IT" sz="2400" dirty="0">
                <a:cs typeface="Arial" pitchFamily="34" charset="0"/>
              </a:rPr>
              <a:t>	in effetti a rigore:</a:t>
            </a:r>
            <a:r>
              <a:rPr lang="it-IT" sz="2400" dirty="0"/>
              <a:t> </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a:t>
            </a:r>
            <a:r>
              <a:rPr lang="it-IT" sz="2400" dirty="0" err="1">
                <a:cs typeface="Arial" pitchFamily="34" charset="0"/>
              </a:rPr>
              <a:t>lim</a:t>
            </a:r>
            <a:r>
              <a:rPr lang="el-GR" sz="2400" baseline="-25000" dirty="0">
                <a:cs typeface="Arial" pitchFamily="34" charset="0"/>
              </a:rPr>
              <a:t>Δ</a:t>
            </a:r>
            <a:r>
              <a:rPr lang="it-IT" sz="2400" baseline="-25000" dirty="0">
                <a:cs typeface="Arial" pitchFamily="34" charset="0"/>
              </a:rPr>
              <a:t>s→0</a:t>
            </a:r>
            <a:r>
              <a:rPr lang="it-IT" sz="2400" dirty="0">
                <a:cs typeface="Arial" pitchFamily="34" charset="0"/>
              </a:rPr>
              <a:t> </a:t>
            </a:r>
            <a:r>
              <a:rPr lang="el-GR" sz="2400" dirty="0">
                <a:cs typeface="Arial" pitchFamily="34" charset="0"/>
              </a:rPr>
              <a:t>Σ</a:t>
            </a:r>
            <a:r>
              <a:rPr lang="it-IT" sz="2400" dirty="0">
                <a:cs typeface="Arial" pitchFamily="34" charset="0"/>
              </a:rPr>
              <a:t>F</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cs typeface="Arial" pitchFamily="34" charset="0"/>
              </a:rPr>
              <a:t> =  ∫</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F cos</a:t>
            </a:r>
            <a:r>
              <a:rPr lang="el-GR" sz="2400" dirty="0">
                <a:cs typeface="Arial" pitchFamily="34" charset="0"/>
              </a:rPr>
              <a:t>θ</a:t>
            </a:r>
            <a:r>
              <a:rPr lang="it-IT" sz="2400" dirty="0">
                <a:cs typeface="Arial" pitchFamily="34" charset="0"/>
              </a:rPr>
              <a:t> </a:t>
            </a:r>
            <a:r>
              <a:rPr lang="it-IT" sz="2400" dirty="0" err="1">
                <a:cs typeface="Arial" pitchFamily="34" charset="0"/>
              </a:rPr>
              <a:t>ds</a:t>
            </a:r>
            <a:endParaRPr lang="it-IT" sz="2400" dirty="0">
              <a:cs typeface="Arial" pitchFamily="34" charset="0"/>
            </a:endParaRPr>
          </a:p>
          <a:p>
            <a:pPr marL="609600" indent="-609600">
              <a:buFontTx/>
              <a:buNone/>
            </a:pPr>
            <a:r>
              <a:rPr lang="it-IT" sz="2400" dirty="0">
                <a:cs typeface="Arial" pitchFamily="34" charset="0"/>
              </a:rPr>
              <a:t>	(somma su </a:t>
            </a:r>
            <a:r>
              <a:rPr lang="it-IT" sz="2400" dirty="0">
                <a:latin typeface="Verdana" pitchFamily="34" charset="0"/>
                <a:ea typeface="Verdana" pitchFamily="34" charset="0"/>
                <a:cs typeface="Verdana" pitchFamily="34" charset="0"/>
              </a:rPr>
              <a:t>∞</a:t>
            </a:r>
            <a:r>
              <a:rPr lang="it-IT" sz="2400" dirty="0">
                <a:cs typeface="Arial" pitchFamily="34" charset="0"/>
              </a:rPr>
              <a:t> tratti di lunghezza infinitesima </a:t>
            </a:r>
            <a:r>
              <a:rPr lang="it-IT" sz="2400" dirty="0" err="1">
                <a:cs typeface="Arial" pitchFamily="34" charset="0"/>
              </a:rPr>
              <a:t>ds</a:t>
            </a:r>
            <a:r>
              <a:rPr lang="it-IT" sz="2400" dirty="0">
                <a:cs typeface="Arial" pitchFamily="34" charset="0"/>
              </a:rPr>
              <a:t>)</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382F384D-352D-4BE8-8FD7-B451F8A59BC8}" type="slidenum">
              <a:rPr lang="en-US"/>
              <a:pPr/>
              <a:t>92</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dirty="0"/>
              <a:t>p.m. di massa m soggetto a </a:t>
            </a:r>
            <a:r>
              <a:rPr lang="it-IT" sz="2400" b="1" dirty="0" err="1"/>
              <a:t>F</a:t>
            </a:r>
            <a:r>
              <a:rPr lang="it-IT" sz="2400" b="1" baseline="-25000" dirty="0" err="1"/>
              <a:t>ris</a:t>
            </a:r>
            <a:r>
              <a:rPr lang="it-IT" sz="2400" dirty="0"/>
              <a:t> = </a:t>
            </a:r>
            <a:r>
              <a:rPr lang="it-IT" sz="2400" b="1" dirty="0"/>
              <a:t>F</a:t>
            </a:r>
            <a:r>
              <a:rPr lang="it-IT" sz="2400" dirty="0"/>
              <a:t> </a:t>
            </a:r>
            <a:r>
              <a:rPr lang="it-IT" sz="2400" dirty="0" err="1"/>
              <a:t>cost</a:t>
            </a:r>
            <a:r>
              <a:rPr lang="it-IT" sz="2400" dirty="0"/>
              <a:t>, </a:t>
            </a:r>
            <a:r>
              <a:rPr lang="it-IT" sz="2400" b="1" dirty="0"/>
              <a:t>a</a:t>
            </a:r>
            <a:r>
              <a:rPr lang="it-IT" sz="2400" dirty="0"/>
              <a:t> = </a:t>
            </a:r>
            <a:r>
              <a:rPr lang="it-IT" sz="2400" b="1" dirty="0"/>
              <a:t>F</a:t>
            </a:r>
            <a:r>
              <a:rPr lang="it-IT" sz="2400" dirty="0"/>
              <a:t>/m </a:t>
            </a:r>
            <a:r>
              <a:rPr lang="it-IT" sz="2400" dirty="0">
                <a:cs typeface="Arial" pitchFamily="34" charset="0"/>
              </a:rPr>
              <a:t>=&gt; moto </a:t>
            </a:r>
            <a:r>
              <a:rPr lang="it-IT" sz="2400" dirty="0" err="1">
                <a:cs typeface="Arial" pitchFamily="34" charset="0"/>
              </a:rPr>
              <a:t>unif</a:t>
            </a:r>
            <a:r>
              <a:rPr lang="it-IT" sz="2400" dirty="0">
                <a:cs typeface="Arial" pitchFamily="34" charset="0"/>
              </a:rPr>
              <a:t>. </a:t>
            </a:r>
            <a:r>
              <a:rPr lang="it-IT" sz="2400" dirty="0" err="1">
                <a:cs typeface="Arial" pitchFamily="34" charset="0"/>
              </a:rPr>
              <a:t>accel</a:t>
            </a:r>
            <a:r>
              <a:rPr lang="it-IT" sz="2400" dirty="0">
                <a:cs typeface="Arial" pitchFamily="34" charset="0"/>
              </a:rPr>
              <a:t>; prendiamo </a:t>
            </a:r>
            <a:r>
              <a:rPr lang="el-GR" sz="2400" dirty="0">
                <a:cs typeface="Arial" pitchFamily="34" charset="0"/>
              </a:rPr>
              <a:t>Δ</a:t>
            </a:r>
            <a:r>
              <a:rPr lang="it-IT" sz="2400" dirty="0">
                <a:cs typeface="Arial" pitchFamily="34" charset="0"/>
              </a:rPr>
              <a:t>t =&gt; </a:t>
            </a:r>
            <a:r>
              <a:rPr lang="el-GR" sz="2400" dirty="0">
                <a:cs typeface="Arial" pitchFamily="34" charset="0"/>
              </a:rPr>
              <a:t>Δ</a:t>
            </a:r>
            <a:r>
              <a:rPr lang="it-IT" sz="2400" dirty="0">
                <a:cs typeface="Arial" pitchFamily="34" charset="0"/>
              </a:rPr>
              <a:t>x = 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nella direzione. del moto; si ha</a:t>
            </a:r>
          </a:p>
          <a:p>
            <a:pPr>
              <a:lnSpc>
                <a:spcPct val="90000"/>
              </a:lnSpc>
              <a:buFontTx/>
              <a:buNone/>
            </a:pPr>
            <a:r>
              <a:rPr lang="it-IT" sz="2400" dirty="0">
                <a:cs typeface="Arial" pitchFamily="34" charset="0"/>
              </a:rPr>
              <a:t>	a(x</a:t>
            </a:r>
            <a:r>
              <a:rPr lang="it-IT" sz="2400" baseline="-25000" dirty="0">
                <a:cs typeface="Arial" pitchFamily="34" charset="0"/>
              </a:rPr>
              <a:t>2</a:t>
            </a:r>
            <a:r>
              <a:rPr lang="it-IT" sz="2400" dirty="0">
                <a:cs typeface="Arial" pitchFamily="34" charset="0"/>
              </a:rPr>
              <a:t> –x</a:t>
            </a:r>
            <a:r>
              <a:rPr lang="it-IT" sz="2400" baseline="-25000" dirty="0">
                <a:cs typeface="Arial" pitchFamily="34" charset="0"/>
              </a:rPr>
              <a:t>1</a:t>
            </a:r>
            <a:r>
              <a:rPr lang="it-IT" sz="2400" dirty="0">
                <a:cs typeface="Arial" pitchFamily="34" charset="0"/>
              </a:rPr>
              <a:t>) = ½(v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a:t>
            </a:r>
            <a:r>
              <a:rPr lang="it-IT" sz="2400" dirty="0">
                <a:solidFill>
                  <a:srgbClr val="FF3300"/>
                </a:solidFill>
                <a:cs typeface="Arial" pitchFamily="34" charset="0"/>
              </a:rPr>
              <a:t>[vedi p. </a:t>
            </a:r>
            <a:r>
              <a:rPr lang="it-IT" sz="2400" dirty="0" smtClean="0">
                <a:solidFill>
                  <a:srgbClr val="FF3300"/>
                </a:solidFill>
                <a:cs typeface="Arial" pitchFamily="34" charset="0"/>
              </a:rPr>
              <a:t>20]</a:t>
            </a:r>
            <a:endParaRPr lang="it-IT" sz="2400" dirty="0">
              <a:solidFill>
                <a:srgbClr val="FF3300"/>
              </a:solidFill>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rPr>
              <a:t>L</a:t>
            </a:r>
            <a:r>
              <a:rPr lang="it-IT" sz="2400" dirty="0">
                <a:cs typeface="Arial" pitchFamily="34" charset="0"/>
              </a:rPr>
              <a:t> = F(x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ma(x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a:t>
            </a:r>
            <a:r>
              <a:rPr lang="en-US" sz="2400" dirty="0">
                <a:cs typeface="Arial" pitchFamily="34" charset="0"/>
              </a:rPr>
              <a:t>½</a:t>
            </a:r>
            <a:r>
              <a:rPr lang="it-IT" sz="2400" dirty="0">
                <a:cs typeface="Arial" pitchFamily="34" charset="0"/>
              </a:rPr>
              <a:t>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n-US" sz="2400" dirty="0">
                <a:cs typeface="Arial" pitchFamily="34" charset="0"/>
              </a:rPr>
              <a:t>½mv</a:t>
            </a:r>
            <a:r>
              <a:rPr lang="en-US" sz="2400" baseline="-25000" dirty="0">
                <a:cs typeface="Arial" pitchFamily="34" charset="0"/>
              </a:rPr>
              <a:t>1</a:t>
            </a:r>
            <a:r>
              <a:rPr lang="en-US" sz="2400" baseline="30000" dirty="0">
                <a:cs typeface="Arial" pitchFamily="34" charset="0"/>
              </a:rPr>
              <a:t>2</a:t>
            </a:r>
          </a:p>
          <a:p>
            <a:pPr>
              <a:lnSpc>
                <a:spcPct val="90000"/>
              </a:lnSpc>
              <a:buFontTx/>
              <a:buNone/>
            </a:pPr>
            <a:r>
              <a:rPr lang="en-US" sz="2400" dirty="0">
                <a:cs typeface="Arial" pitchFamily="34" charset="0"/>
              </a:rPr>
              <a:t>	</a:t>
            </a:r>
            <a:r>
              <a:rPr lang="en-US" sz="2400" dirty="0" err="1">
                <a:cs typeface="Arial" pitchFamily="34" charset="0"/>
              </a:rPr>
              <a:t>si</a:t>
            </a:r>
            <a:r>
              <a:rPr lang="en-US" sz="2400" dirty="0">
                <a:cs typeface="Arial" pitchFamily="34" charset="0"/>
              </a:rPr>
              <a:t> </a:t>
            </a:r>
            <a:r>
              <a:rPr lang="en-US" sz="2400" dirty="0" err="1">
                <a:cs typeface="Arial" pitchFamily="34" charset="0"/>
              </a:rPr>
              <a:t>definisce</a:t>
            </a:r>
            <a:r>
              <a:rPr lang="en-US" sz="2400" dirty="0">
                <a:cs typeface="Arial" pitchFamily="34" charset="0"/>
              </a:rPr>
              <a:t> </a:t>
            </a:r>
            <a:r>
              <a:rPr lang="en-US" sz="2400" dirty="0" err="1">
                <a:cs typeface="Arial" pitchFamily="34" charset="0"/>
              </a:rPr>
              <a:t>energia</a:t>
            </a:r>
            <a:r>
              <a:rPr lang="en-US" sz="2400" dirty="0">
                <a:cs typeface="Arial" pitchFamily="34" charset="0"/>
              </a:rPr>
              <a:t> </a:t>
            </a:r>
            <a:r>
              <a:rPr lang="en-US" sz="2400" dirty="0" err="1">
                <a:cs typeface="Arial" pitchFamily="34" charset="0"/>
              </a:rPr>
              <a:t>cinetica</a:t>
            </a:r>
            <a:endParaRPr lang="en-US" sz="2400" dirty="0">
              <a:cs typeface="Arial" pitchFamily="34" charset="0"/>
            </a:endParaRPr>
          </a:p>
          <a:p>
            <a:pPr>
              <a:lnSpc>
                <a:spcPct val="90000"/>
              </a:lnSpc>
              <a:buFontTx/>
              <a:buNone/>
            </a:pPr>
            <a:r>
              <a:rPr lang="en-US" sz="2400" dirty="0">
                <a:cs typeface="Arial" pitchFamily="34" charset="0"/>
              </a:rPr>
              <a:t>	K = ½mv</a:t>
            </a:r>
            <a:r>
              <a:rPr lang="en-US" sz="2400" baseline="30000" dirty="0">
                <a:cs typeface="Arial" pitchFamily="34" charset="0"/>
              </a:rPr>
              <a:t>2</a:t>
            </a:r>
            <a:r>
              <a:rPr lang="it-IT" sz="2400" dirty="0">
                <a:cs typeface="Arial" pitchFamily="34" charset="0"/>
              </a:rPr>
              <a:t>                               </a:t>
            </a:r>
            <a:r>
              <a:rPr lang="it-IT" sz="2000" b="1" dirty="0">
                <a:solidFill>
                  <a:srgbClr val="CC3300"/>
                </a:solidFill>
                <a:cs typeface="Arial" pitchFamily="34" charset="0"/>
              </a:rPr>
              <a:t>(</a:t>
            </a:r>
            <a:r>
              <a:rPr lang="it-IT" sz="2000" b="1" i="1" dirty="0">
                <a:solidFill>
                  <a:srgbClr val="CC3300"/>
                </a:solidFill>
                <a:cs typeface="Arial" pitchFamily="34" charset="0"/>
              </a:rPr>
              <a:t>sempre</a:t>
            </a:r>
            <a:r>
              <a:rPr lang="it-IT" sz="2000" b="1" dirty="0">
                <a:solidFill>
                  <a:srgbClr val="CC3300"/>
                </a:solidFill>
                <a:cs typeface="Arial" pitchFamily="34" charset="0"/>
              </a:rPr>
              <a:t> ≥ 0, </a:t>
            </a:r>
            <a:r>
              <a:rPr lang="it-IT" sz="2000" b="1" dirty="0" err="1">
                <a:solidFill>
                  <a:srgbClr val="CC3300"/>
                </a:solidFill>
                <a:cs typeface="Arial" pitchFamily="34" charset="0"/>
              </a:rPr>
              <a:t>poichè</a:t>
            </a:r>
            <a:r>
              <a:rPr lang="it-IT" sz="2000" b="1" dirty="0">
                <a:solidFill>
                  <a:srgbClr val="CC3300"/>
                </a:solidFill>
                <a:cs typeface="Arial" pitchFamily="34" charset="0"/>
              </a:rPr>
              <a:t> m ≥0 e v</a:t>
            </a:r>
            <a:r>
              <a:rPr lang="it-IT" sz="2000" b="1" baseline="30000" dirty="0">
                <a:solidFill>
                  <a:srgbClr val="CC3300"/>
                </a:solidFill>
                <a:cs typeface="Arial" pitchFamily="34" charset="0"/>
              </a:rPr>
              <a:t>2</a:t>
            </a:r>
            <a:r>
              <a:rPr lang="it-IT" sz="2000" b="1" dirty="0">
                <a:solidFill>
                  <a:srgbClr val="CC3300"/>
                </a:solidFill>
                <a:cs typeface="Arial" pitchFamily="34" charset="0"/>
              </a:rPr>
              <a:t> ≥0)</a:t>
            </a:r>
          </a:p>
          <a:p>
            <a:pPr>
              <a:lnSpc>
                <a:spcPct val="90000"/>
              </a:lnSpc>
              <a:buFontTx/>
              <a:buNone/>
            </a:pPr>
            <a:r>
              <a:rPr lang="it-IT" sz="2400" dirty="0">
                <a:cs typeface="Arial" pitchFamily="34" charset="0"/>
              </a:rPr>
              <a:t>	il lavoro di </a:t>
            </a:r>
            <a:r>
              <a:rPr lang="it-IT" sz="2400" dirty="0" err="1">
                <a:cs typeface="Arial" pitchFamily="34" charset="0"/>
              </a:rPr>
              <a:t>F</a:t>
            </a:r>
            <a:r>
              <a:rPr lang="it-IT" sz="2400" baseline="-25000" dirty="0" err="1">
                <a:cs typeface="Arial" pitchFamily="34" charset="0"/>
              </a:rPr>
              <a:t>ris</a:t>
            </a:r>
            <a:r>
              <a:rPr lang="it-IT" sz="2400" dirty="0">
                <a:cs typeface="Arial" pitchFamily="34" charset="0"/>
              </a:rPr>
              <a:t> uguaglia </a:t>
            </a:r>
            <a:r>
              <a:rPr lang="el-GR" sz="2400" dirty="0">
                <a:cs typeface="Arial" pitchFamily="34" charset="0"/>
              </a:rPr>
              <a:t>Δ</a:t>
            </a:r>
            <a:r>
              <a:rPr lang="it-IT" sz="2400" dirty="0">
                <a:cs typeface="Arial" pitchFamily="34" charset="0"/>
              </a:rPr>
              <a:t>K del p.m. </a:t>
            </a:r>
          </a:p>
          <a:p>
            <a:pPr>
              <a:lnSpc>
                <a:spcPct val="90000"/>
              </a:lnSpc>
            </a:pPr>
            <a:r>
              <a:rPr lang="it-IT" sz="2400" dirty="0">
                <a:cs typeface="Arial" pitchFamily="34" charset="0"/>
              </a:rPr>
              <a:t>corpo di massa m, moto traslatorio (stessa </a:t>
            </a:r>
            <a:r>
              <a:rPr lang="it-IT" sz="2400" b="1" dirty="0">
                <a:cs typeface="Arial" pitchFamily="34" charset="0"/>
              </a:rPr>
              <a:t>v</a:t>
            </a:r>
            <a:r>
              <a:rPr lang="it-IT" sz="2400" dirty="0">
                <a:cs typeface="Arial" pitchFamily="34" charset="0"/>
              </a:rPr>
              <a:t> per tutti i punti): K = </a:t>
            </a:r>
            <a:r>
              <a:rPr lang="en-US" sz="2400" dirty="0">
                <a:cs typeface="Arial" pitchFamily="34" charset="0"/>
              </a:rPr>
              <a:t>½mv</a:t>
            </a:r>
            <a:r>
              <a:rPr lang="en-US" sz="2400" baseline="30000" dirty="0">
                <a:cs typeface="Arial" pitchFamily="34" charset="0"/>
              </a:rPr>
              <a:t>2</a:t>
            </a:r>
            <a:r>
              <a:rPr lang="en-US" sz="2400" dirty="0">
                <a:cs typeface="Arial" pitchFamily="34" charset="0"/>
              </a:rPr>
              <a:t> ; </a:t>
            </a:r>
            <a:r>
              <a:rPr lang="en-US" sz="2400" dirty="0" err="1">
                <a:cs typeface="Arial" pitchFamily="34" charset="0"/>
              </a:rPr>
              <a:t>sistema</a:t>
            </a:r>
            <a:r>
              <a:rPr lang="en-US" sz="2400" dirty="0">
                <a:cs typeface="Arial" pitchFamily="34" charset="0"/>
              </a:rPr>
              <a:t> di </a:t>
            </a:r>
            <a:r>
              <a:rPr lang="en-US" sz="2400" dirty="0" err="1">
                <a:cs typeface="Arial" pitchFamily="34" charset="0"/>
              </a:rPr>
              <a:t>forze</a:t>
            </a:r>
            <a:r>
              <a:rPr lang="en-US" sz="2400" dirty="0">
                <a:cs typeface="Arial" pitchFamily="34" charset="0"/>
              </a:rPr>
              <a:t> </a:t>
            </a:r>
            <a:r>
              <a:rPr lang="en-US" sz="2400" dirty="0" err="1">
                <a:cs typeface="Arial" pitchFamily="34" charset="0"/>
              </a:rPr>
              <a:t>agenti</a:t>
            </a:r>
            <a:r>
              <a:rPr lang="en-US" sz="2400" dirty="0">
                <a:cs typeface="Arial" pitchFamily="34" charset="0"/>
              </a:rPr>
              <a:t> </a:t>
            </a:r>
            <a:r>
              <a:rPr lang="en-US" sz="2400" dirty="0" err="1">
                <a:cs typeface="Arial" pitchFamily="34" charset="0"/>
              </a:rPr>
              <a:t>sul</a:t>
            </a:r>
            <a:r>
              <a:rPr lang="en-US" sz="2400" dirty="0">
                <a:cs typeface="Arial" pitchFamily="34" charset="0"/>
              </a:rPr>
              <a:t> </a:t>
            </a:r>
            <a:r>
              <a:rPr lang="en-US" sz="2400" dirty="0" err="1">
                <a:cs typeface="Arial" pitchFamily="34" charset="0"/>
              </a:rPr>
              <a:t>corpo</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trasla</a:t>
            </a:r>
            <a:r>
              <a:rPr lang="en-US" sz="2400" dirty="0">
                <a:cs typeface="Arial" pitchFamily="34" charset="0"/>
              </a:rPr>
              <a:t> (</a:t>
            </a:r>
            <a:r>
              <a:rPr lang="en-US" sz="2400" dirty="0" err="1">
                <a:cs typeface="Arial" pitchFamily="34" charset="0"/>
              </a:rPr>
              <a:t>traiettoria</a:t>
            </a:r>
            <a:r>
              <a:rPr lang="en-US" sz="2400" dirty="0">
                <a:cs typeface="Arial" pitchFamily="34" charset="0"/>
              </a:rPr>
              <a:t> </a:t>
            </a:r>
            <a:r>
              <a:rPr lang="en-US" sz="2400" dirty="0" err="1">
                <a:cs typeface="Arial" pitchFamily="34" charset="0"/>
              </a:rPr>
              <a:t>retta</a:t>
            </a:r>
            <a:r>
              <a:rPr lang="en-US" sz="2400" dirty="0">
                <a:cs typeface="Arial" pitchFamily="34" charset="0"/>
              </a:rPr>
              <a:t> o </a:t>
            </a:r>
            <a:r>
              <a:rPr lang="en-US" sz="2400" dirty="0" err="1">
                <a:cs typeface="Arial" pitchFamily="34" charset="0"/>
              </a:rPr>
              <a:t>curva</a:t>
            </a:r>
            <a:r>
              <a:rPr lang="en-US" sz="2400" dirty="0">
                <a:cs typeface="Arial" pitchFamily="34" charset="0"/>
              </a:rPr>
              <a:t>)</a:t>
            </a:r>
          </a:p>
          <a:p>
            <a:pPr>
              <a:lnSpc>
                <a:spcPct val="90000"/>
              </a:lnSpc>
              <a:buFontTx/>
              <a:buNone/>
            </a:pPr>
            <a:r>
              <a:rPr lang="en-US" sz="2400" dirty="0">
                <a:cs typeface="Arial" pitchFamily="34" charset="0"/>
              </a:rPr>
              <a:t>	 </a:t>
            </a:r>
            <a:r>
              <a:rPr lang="en-US" sz="2400" dirty="0" err="1">
                <a:latin typeface="Script MT Bold" pitchFamily="66" charset="0"/>
              </a:rPr>
              <a:t>L</a:t>
            </a:r>
            <a:r>
              <a:rPr lang="en-US" sz="2400" baseline="-25000" dirty="0" err="1">
                <a:cs typeface="Arial" pitchFamily="34" charset="0"/>
              </a:rPr>
              <a:t>ris</a:t>
            </a:r>
            <a:r>
              <a:rPr lang="en-US" sz="2400" dirty="0">
                <a:cs typeface="Arial" pitchFamily="34" charset="0"/>
              </a:rPr>
              <a:t> = </a:t>
            </a:r>
            <a:r>
              <a:rPr lang="it-IT" sz="2400" dirty="0">
                <a:cs typeface="Arial" pitchFamily="34" charset="0"/>
              </a:rPr>
              <a:t>½m(v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 </a:t>
            </a:r>
            <a:r>
              <a:rPr lang="el-GR" sz="2400" dirty="0">
                <a:cs typeface="Arial" pitchFamily="34" charset="0"/>
              </a:rPr>
              <a:t>Δ</a:t>
            </a:r>
            <a:r>
              <a:rPr lang="it-IT" sz="2400" dirty="0">
                <a:cs typeface="Arial" pitchFamily="34" charset="0"/>
              </a:rPr>
              <a:t>K           </a:t>
            </a:r>
            <a:r>
              <a:rPr lang="it-IT" sz="2000" b="1" dirty="0">
                <a:solidFill>
                  <a:srgbClr val="CC3399"/>
                </a:solidFill>
                <a:cs typeface="Arial" pitchFamily="34" charset="0"/>
              </a:rPr>
              <a:t>(teorema dell’energia cinetica)</a:t>
            </a:r>
          </a:p>
          <a:p>
            <a:pPr>
              <a:lnSpc>
                <a:spcPct val="90000"/>
              </a:lnSpc>
              <a:buFontTx/>
              <a:buNone/>
            </a:pPr>
            <a:r>
              <a:rPr lang="it-IT" sz="2400" dirty="0">
                <a:cs typeface="Arial" pitchFamily="34" charset="0"/>
              </a:rPr>
              <a:t>	lavoro totale delle f. agenti = variazione energia cinetica</a:t>
            </a:r>
            <a:endParaRPr lang="el-GR" sz="2400" dirty="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2014</a:t>
            </a:r>
            <a:endParaRPr lang="en-US"/>
          </a:p>
        </p:txBody>
      </p:sp>
      <p:sp>
        <p:nvSpPr>
          <p:cNvPr id="18" name="Slide Number Placeholder 5"/>
          <p:cNvSpPr>
            <a:spLocks noGrp="1"/>
          </p:cNvSpPr>
          <p:nvPr>
            <p:ph type="sldNum" sz="quarter" idx="12"/>
          </p:nvPr>
        </p:nvSpPr>
        <p:spPr/>
        <p:txBody>
          <a:bodyPr/>
          <a:lstStyle/>
          <a:p>
            <a:fld id="{9EAFA82D-8EE3-4686-945D-74EF6B5603CF}" type="slidenum">
              <a:rPr lang="en-US"/>
              <a:pPr/>
              <a:t>93</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07504" y="1101724"/>
            <a:ext cx="8856984" cy="5184775"/>
          </a:xfrm>
        </p:spPr>
        <p:txBody>
          <a:bodyPr/>
          <a:lstStyle/>
          <a:p>
            <a:pPr>
              <a:lnSpc>
                <a:spcPct val="90000"/>
              </a:lnSpc>
            </a:pPr>
            <a:r>
              <a:rPr lang="it-IT" sz="2400" dirty="0">
                <a:solidFill>
                  <a:srgbClr val="FF3300"/>
                </a:solidFill>
              </a:rPr>
              <a:t>energia</a:t>
            </a:r>
            <a:r>
              <a:rPr lang="it-IT" sz="2400" dirty="0"/>
              <a:t> = capacità di compiere lavoro (dimensioni, unità: le stesse del lavoro)</a:t>
            </a:r>
          </a:p>
          <a:p>
            <a:pPr>
              <a:lnSpc>
                <a:spcPct val="90000"/>
              </a:lnSpc>
            </a:pPr>
            <a:r>
              <a:rPr lang="it-IT" sz="2400" dirty="0"/>
              <a:t>es.1 </a:t>
            </a:r>
            <a:r>
              <a:rPr lang="it-IT" sz="2400" dirty="0">
                <a:solidFill>
                  <a:schemeClr val="accent2"/>
                </a:solidFill>
              </a:rPr>
              <a:t>energia cinetica</a:t>
            </a:r>
            <a:r>
              <a:rPr lang="it-IT" sz="2400" dirty="0"/>
              <a:t>: corpo in moto (</a:t>
            </a:r>
            <a:r>
              <a:rPr lang="it-IT" sz="2400" b="1" dirty="0"/>
              <a:t>v</a:t>
            </a:r>
            <a:r>
              <a:rPr lang="it-IT" sz="2400" dirty="0"/>
              <a:t>, K) comprime una molla, </a:t>
            </a:r>
            <a:r>
              <a:rPr lang="en-US" sz="2400" dirty="0">
                <a:latin typeface="Script MT Bold" pitchFamily="66" charset="0"/>
              </a:rPr>
              <a:t>L</a:t>
            </a:r>
            <a:r>
              <a:rPr lang="en-US" sz="2400" dirty="0">
                <a:latin typeface="French Script MT" pitchFamily="66" charset="0"/>
              </a:rPr>
              <a:t> </a:t>
            </a:r>
            <a:r>
              <a:rPr lang="it-IT" sz="2400" dirty="0"/>
              <a:t>contro la f. </a:t>
            </a:r>
            <a:r>
              <a:rPr lang="it-IT" sz="2400" dirty="0" smtClean="0"/>
              <a:t>elastica (variabile, k(x-x</a:t>
            </a:r>
            <a:r>
              <a:rPr lang="it-IT" sz="2400" baseline="-25000" dirty="0" smtClean="0"/>
              <a:t>0</a:t>
            </a:r>
            <a:r>
              <a:rPr lang="it-IT" sz="2400" dirty="0" smtClean="0"/>
              <a:t>))</a:t>
            </a:r>
            <a:endParaRPr lang="it-IT" sz="2400" dirty="0"/>
          </a:p>
          <a:p>
            <a:pPr>
              <a:lnSpc>
                <a:spcPct val="90000"/>
              </a:lnSpc>
            </a:pPr>
            <a:r>
              <a:rPr lang="it-IT" sz="2400" dirty="0"/>
              <a:t>es.2 sasso lanciato verso l’alto (</a:t>
            </a:r>
            <a:r>
              <a:rPr lang="it-IT" sz="2400" b="1" dirty="0"/>
              <a:t>v</a:t>
            </a:r>
            <a:r>
              <a:rPr lang="it-IT" sz="2400" baseline="-25000" dirty="0"/>
              <a:t>0</a:t>
            </a:r>
            <a:r>
              <a:rPr lang="it-IT" sz="2400" dirty="0"/>
              <a:t>, K), </a:t>
            </a:r>
            <a:r>
              <a:rPr lang="en-US" sz="2400" dirty="0">
                <a:latin typeface="Script MT Bold" pitchFamily="66" charset="0"/>
              </a:rPr>
              <a:t>L</a:t>
            </a:r>
            <a:r>
              <a:rPr lang="en-US" sz="2400" dirty="0">
                <a:latin typeface="French Script MT" pitchFamily="66" charset="0"/>
              </a:rPr>
              <a:t> </a:t>
            </a:r>
            <a:r>
              <a:rPr lang="it-IT" sz="2400" dirty="0"/>
              <a:t>contro la f. di </a:t>
            </a:r>
            <a:r>
              <a:rPr lang="it-IT" sz="2400" dirty="0" smtClean="0"/>
              <a:t>gravità (costante, mg)</a:t>
            </a: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r>
              <a:rPr lang="it-IT" sz="2400" dirty="0"/>
              <a:t>es.3 si lascia cadere un corpo da fermo (K = 0): l’energia cinetica raggiunta quando il c. tocca il suolo dipende dalla quota iniziale (</a:t>
            </a:r>
            <a:r>
              <a:rPr lang="it-IT" sz="2400" dirty="0">
                <a:solidFill>
                  <a:srgbClr val="CC3300"/>
                </a:solidFill>
              </a:rPr>
              <a:t>energia potenziale</a:t>
            </a:r>
            <a:r>
              <a:rPr lang="it-IT" sz="2400" dirty="0"/>
              <a:t>) – moto unif. acc. v</a:t>
            </a:r>
            <a:r>
              <a:rPr lang="it-IT" sz="2400" baseline="-25000" dirty="0"/>
              <a:t>0</a:t>
            </a:r>
            <a:r>
              <a:rPr lang="it-IT" sz="2400" baseline="30000" dirty="0"/>
              <a:t>2</a:t>
            </a:r>
            <a:r>
              <a:rPr lang="it-IT" sz="2400" dirty="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 mar 2014</a:t>
            </a:r>
            <a:endParaRPr lang="en-US" dirty="0"/>
          </a:p>
        </p:txBody>
      </p:sp>
      <p:sp>
        <p:nvSpPr>
          <p:cNvPr id="6" name="Slide Number Placeholder 5"/>
          <p:cNvSpPr>
            <a:spLocks noGrp="1"/>
          </p:cNvSpPr>
          <p:nvPr>
            <p:ph type="sldNum" sz="quarter" idx="12"/>
          </p:nvPr>
        </p:nvSpPr>
        <p:spPr/>
        <p:txBody>
          <a:bodyPr/>
          <a:lstStyle/>
          <a:p>
            <a:fld id="{3F9B87D3-CCC3-484A-BF67-59A5A723FA98}" type="slidenum">
              <a:rPr lang="en-US"/>
              <a:pPr/>
              <a:t>94</a:t>
            </a:fld>
            <a:endParaRPr lang="en-US" dirty="0"/>
          </a:p>
        </p:txBody>
      </p:sp>
      <p:sp>
        <p:nvSpPr>
          <p:cNvPr id="330754" name="Rectangle 2"/>
          <p:cNvSpPr>
            <a:spLocks noGrp="1" noChangeArrowheads="1"/>
          </p:cNvSpPr>
          <p:nvPr>
            <p:ph type="title"/>
          </p:nvPr>
        </p:nvSpPr>
        <p:spPr/>
        <p:txBody>
          <a:bodyPr/>
          <a:lstStyle/>
          <a:p>
            <a:r>
              <a:rPr lang="it-IT" sz="2800" dirty="0"/>
              <a:t>Forze conservative</a:t>
            </a:r>
          </a:p>
        </p:txBody>
      </p:sp>
      <mc:AlternateContent xmlns:mc="http://schemas.openxmlformats.org/markup-compatibility/2006" xmlns:a14="http://schemas.microsoft.com/office/drawing/2010/main">
        <mc:Choice Requires="a14">
          <p:sp>
            <p:nvSpPr>
              <p:cNvPr id="330755" name="Rectangle 3"/>
              <p:cNvSpPr>
                <a:spLocks noGrp="1" noChangeArrowheads="1"/>
              </p:cNvSpPr>
              <p:nvPr>
                <p:ph type="body" idx="1"/>
              </p:nvPr>
            </p:nvSpPr>
            <p:spPr>
              <a:xfrm>
                <a:off x="179512" y="1196752"/>
                <a:ext cx="8712968" cy="4929188"/>
              </a:xfrm>
            </p:spPr>
            <p:txBody>
              <a:bodyPr/>
              <a:lstStyle/>
              <a:p>
                <a:pPr>
                  <a:lnSpc>
                    <a:spcPct val="90000"/>
                  </a:lnSpc>
                </a:pPr>
                <a:r>
                  <a:rPr lang="it-IT" sz="2400" u="sng" dirty="0" smtClean="0"/>
                  <a:t>se</a:t>
                </a:r>
                <a:r>
                  <a:rPr lang="it-IT" sz="2400" dirty="0"/>
                  <a:t> il lavoro </a:t>
                </a:r>
                <a:r>
                  <a:rPr lang="en-US" sz="2400" dirty="0">
                    <a:latin typeface="Script MT Bold" pitchFamily="66" charset="0"/>
                  </a:rPr>
                  <a:t>L</a:t>
                </a:r>
                <a:r>
                  <a:rPr lang="it-IT" sz="2400" dirty="0"/>
                  <a:t> delle f. dipende </a:t>
                </a:r>
                <a:r>
                  <a:rPr lang="it-IT" sz="2400" b="1" i="1" dirty="0" smtClean="0"/>
                  <a:t>esclusivamente</a:t>
                </a:r>
                <a:r>
                  <a:rPr lang="it-IT" sz="2400" dirty="0" smtClean="0"/>
                  <a:t> </a:t>
                </a:r>
                <a:r>
                  <a:rPr lang="it-IT" sz="2400" dirty="0"/>
                  <a:t>dalla posizione 1 (iniziale) e 2 (finale) e </a:t>
                </a:r>
                <a:r>
                  <a:rPr lang="it-IT" sz="2400" b="1" i="1" dirty="0"/>
                  <a:t>non</a:t>
                </a:r>
                <a:r>
                  <a:rPr lang="it-IT" sz="2400" dirty="0"/>
                  <a:t> dalla scelta del percorso </a:t>
                </a:r>
                <a:r>
                  <a:rPr lang="it-IT" sz="2400" dirty="0" smtClean="0"/>
                  <a:t>12, (quindi anche, per uno spostamento che riporta al punto di partenza,  </a:t>
                </a:r>
                <a:r>
                  <a:rPr lang="it-IT" sz="2400" u="sng" dirty="0" smtClean="0"/>
                  <a:t>ciclo chiuso</a:t>
                </a:r>
                <a:r>
                  <a:rPr lang="it-IT" sz="2400" dirty="0" smtClean="0"/>
                  <a:t>,  </a:t>
                </a:r>
                <a:r>
                  <a:rPr lang="en-US" sz="2400" u="sng" dirty="0" smtClean="0">
                    <a:latin typeface="Script MT Bold" pitchFamily="66" charset="0"/>
                  </a:rPr>
                  <a:t>L</a:t>
                </a:r>
                <a:r>
                  <a:rPr lang="en-US" sz="2400" u="sng" baseline="-25000" dirty="0" smtClean="0">
                    <a:latin typeface="+mj-lt"/>
                  </a:rPr>
                  <a:t>11</a:t>
                </a:r>
                <a:r>
                  <a:rPr lang="en-US" sz="2400" baseline="-25000" dirty="0" smtClean="0">
                    <a:latin typeface="+mj-lt"/>
                  </a:rPr>
                  <a:t> </a:t>
                </a:r>
                <a:r>
                  <a:rPr lang="en-US" sz="2400" dirty="0" smtClean="0">
                    <a:latin typeface="Script MT Bold" pitchFamily="66" charset="0"/>
                  </a:rPr>
                  <a:t>= L</a:t>
                </a:r>
                <a:r>
                  <a:rPr lang="en-US" sz="2400" baseline="-25000" dirty="0" smtClean="0">
                    <a:latin typeface="+mj-lt"/>
                  </a:rPr>
                  <a:t>12 </a:t>
                </a:r>
                <a:r>
                  <a:rPr lang="en-US" sz="2400" dirty="0" smtClean="0">
                    <a:latin typeface="Script MT Bold" pitchFamily="66" charset="0"/>
                  </a:rPr>
                  <a:t>+ L</a:t>
                </a:r>
                <a:r>
                  <a:rPr lang="en-US" sz="2400" baseline="-25000" dirty="0" smtClean="0">
                    <a:latin typeface="+mj-lt"/>
                  </a:rPr>
                  <a:t>21</a:t>
                </a:r>
                <a:r>
                  <a:rPr lang="en-US" sz="2400" dirty="0" smtClean="0">
                    <a:latin typeface="+mj-lt"/>
                  </a:rPr>
                  <a:t> </a:t>
                </a:r>
                <a:r>
                  <a:rPr lang="en-US" sz="2400" u="sng" dirty="0" smtClean="0">
                    <a:latin typeface="+mj-lt"/>
                  </a:rPr>
                  <a:t>= 0</a:t>
                </a:r>
                <a:r>
                  <a:rPr lang="en-US" sz="2400" dirty="0" smtClean="0">
                    <a:latin typeface="+mj-lt"/>
                  </a:rPr>
                  <a:t>, </a:t>
                </a:r>
                <a:r>
                  <a:rPr lang="en-US" sz="2400" dirty="0" err="1" smtClean="0">
                    <a:latin typeface="+mj-lt"/>
                  </a:rPr>
                  <a:t>ossia</a:t>
                </a:r>
                <a:r>
                  <a:rPr lang="en-US" sz="2400" dirty="0" smtClean="0">
                    <a:latin typeface="+mj-lt"/>
                  </a:rPr>
                  <a:t> </a:t>
                </a:r>
                <a14:m>
                  <m:oMath xmlns:m="http://schemas.openxmlformats.org/officeDocument/2006/math">
                    <m:nary>
                      <m:naryPr>
                        <m:chr m:val="∑"/>
                        <m:limLoc m:val="subSup"/>
                        <m:supHide m:val="on"/>
                        <m:ctrlPr>
                          <a:rPr lang="en-US" sz="2400" i="1">
                            <a:latin typeface="Cambria Math"/>
                          </a:rPr>
                        </m:ctrlPr>
                      </m:naryPr>
                      <m:sub>
                        <m:r>
                          <m:rPr>
                            <m:sty m:val="p"/>
                            <m:brk m:alnAt="9"/>
                          </m:rPr>
                          <a:rPr lang="it-IT" sz="2400" i="0">
                            <a:latin typeface="Cambria Math"/>
                          </a:rPr>
                          <m:t>i</m:t>
                        </m:r>
                      </m:sub>
                      <m:sup/>
                      <m:e>
                        <m:r>
                          <a:rPr lang="en-US" sz="2400" b="1" i="0">
                            <a:latin typeface="Cambria Math"/>
                            <a:ea typeface="Cambria Math"/>
                          </a:rPr>
                          <m:t>∆</m:t>
                        </m:r>
                        <m:sSub>
                          <m:sSubPr>
                            <m:ctrlPr>
                              <a:rPr lang="en-US" sz="2400" b="1" i="1">
                                <a:latin typeface="Cambria Math"/>
                                <a:ea typeface="Cambria Math"/>
                              </a:rPr>
                            </m:ctrlPr>
                          </m:sSubPr>
                          <m:e>
                            <m:r>
                              <a:rPr lang="it-IT" sz="2400" b="1" i="0">
                                <a:latin typeface="Cambria Math"/>
                                <a:ea typeface="Cambria Math"/>
                              </a:rPr>
                              <m:t>𝐬</m:t>
                            </m:r>
                          </m:e>
                          <m:sub>
                            <m:r>
                              <a:rPr lang="it-IT" sz="2400" b="1" i="0">
                                <a:latin typeface="Cambria Math"/>
                                <a:ea typeface="Cambria Math"/>
                              </a:rPr>
                              <m:t>𝐢</m:t>
                            </m:r>
                          </m:sub>
                        </m:sSub>
                        <m:r>
                          <a:rPr lang="it-IT" sz="2400" i="0">
                            <a:latin typeface="Cambria Math"/>
                            <a:ea typeface="Cambria Math"/>
                          </a:rPr>
                          <m:t>∙</m:t>
                        </m:r>
                        <m:sSub>
                          <m:sSubPr>
                            <m:ctrlPr>
                              <a:rPr lang="it-IT" sz="2400" b="1" i="1">
                                <a:latin typeface="Cambria Math"/>
                                <a:ea typeface="Cambria Math"/>
                              </a:rPr>
                            </m:ctrlPr>
                          </m:sSubPr>
                          <m:e>
                            <m:r>
                              <a:rPr lang="it-IT" sz="2400" b="1" i="0" smtClean="0">
                                <a:latin typeface="Cambria Math"/>
                                <a:ea typeface="Cambria Math"/>
                              </a:rPr>
                              <m:t>𝐅</m:t>
                            </m:r>
                          </m:e>
                          <m:sub>
                            <m:r>
                              <a:rPr lang="it-IT" sz="2400" b="1" i="0">
                                <a:latin typeface="Cambria Math"/>
                                <a:ea typeface="Cambria Math"/>
                              </a:rPr>
                              <m:t>𝐢</m:t>
                            </m:r>
                          </m:sub>
                        </m:sSub>
                        <m:r>
                          <a:rPr lang="it-IT" sz="2400" b="0" i="0" smtClean="0">
                            <a:latin typeface="Cambria Math"/>
                            <a:ea typeface="Cambria Math"/>
                          </a:rPr>
                          <m:t>=0</m:t>
                        </m:r>
                        <m:r>
                          <a:rPr lang="it-IT" sz="2400" b="1" i="0" smtClean="0">
                            <a:latin typeface="Cambria Math"/>
                            <a:ea typeface="Cambria Math"/>
                          </a:rPr>
                          <m:t>)</m:t>
                        </m:r>
                      </m:e>
                    </m:nary>
                  </m:oMath>
                </a14:m>
                <a:r>
                  <a:rPr lang="it-IT" sz="2400" dirty="0" smtClean="0"/>
                  <a:t>: </a:t>
                </a:r>
                <a:r>
                  <a:rPr lang="it-IT" sz="2400" dirty="0" smtClean="0">
                    <a:latin typeface="OpenSymbol" pitchFamily="2" charset="0"/>
                  </a:rPr>
                  <a:t>→ </a:t>
                </a:r>
                <a:r>
                  <a:rPr lang="it-IT" sz="2400" dirty="0" smtClean="0">
                    <a:solidFill>
                      <a:srgbClr val="FF3300"/>
                    </a:solidFill>
                  </a:rPr>
                  <a:t>forze </a:t>
                </a:r>
                <a:r>
                  <a:rPr lang="it-IT" sz="2400" dirty="0">
                    <a:solidFill>
                      <a:srgbClr val="FF3300"/>
                    </a:solidFill>
                  </a:rPr>
                  <a:t>conservative </a:t>
                </a:r>
              </a:p>
              <a:p>
                <a:pPr>
                  <a:lnSpc>
                    <a:spcPct val="90000"/>
                  </a:lnSpc>
                </a:pPr>
                <a:r>
                  <a:rPr lang="it-IT" sz="2400" u="sng" dirty="0">
                    <a:solidFill>
                      <a:srgbClr val="CC00FF"/>
                    </a:solidFill>
                  </a:rPr>
                  <a:t>le f. che dipendono solo dalla posizione sono conservative </a:t>
                </a:r>
                <a:r>
                  <a:rPr lang="it-IT" sz="2400" dirty="0">
                    <a:solidFill>
                      <a:srgbClr val="CC00FF"/>
                    </a:solidFill>
                  </a:rPr>
                  <a:t>(in particolare le f. costanti sono conservative!)</a:t>
                </a:r>
              </a:p>
              <a:p>
                <a:pPr>
                  <a:lnSpc>
                    <a:spcPct val="90000"/>
                  </a:lnSpc>
                </a:pPr>
                <a:r>
                  <a:rPr lang="it-IT" sz="2400" dirty="0"/>
                  <a:t>esempi di </a:t>
                </a:r>
                <a:r>
                  <a:rPr lang="it-IT" sz="2400" dirty="0" smtClean="0"/>
                  <a:t>f. </a:t>
                </a:r>
                <a:r>
                  <a:rPr lang="it-IT" sz="2400" dirty="0"/>
                  <a:t>conservative: f. peso </a:t>
                </a:r>
                <a:r>
                  <a:rPr lang="it-IT" sz="2400" b="1" dirty="0"/>
                  <a:t>P</a:t>
                </a:r>
                <a:r>
                  <a:rPr lang="it-IT" sz="2400" dirty="0"/>
                  <a:t> = m</a:t>
                </a:r>
                <a:r>
                  <a:rPr lang="it-IT" sz="2400" b="1" dirty="0"/>
                  <a:t>g</a:t>
                </a:r>
                <a:r>
                  <a:rPr lang="it-IT" sz="2400" dirty="0"/>
                  <a:t>, f. elastica       </a:t>
                </a:r>
                <a:r>
                  <a:rPr lang="it-IT" sz="2400" dirty="0" smtClean="0"/>
                  <a:t>      </a:t>
                </a:r>
                <a:r>
                  <a:rPr lang="it-IT" sz="2400" b="1" dirty="0" smtClean="0"/>
                  <a:t>F</a:t>
                </a:r>
                <a:r>
                  <a:rPr lang="it-IT" sz="2400" dirty="0" smtClean="0"/>
                  <a:t> </a:t>
                </a:r>
                <a:r>
                  <a:rPr lang="it-IT" sz="2400" dirty="0"/>
                  <a:t>= k(</a:t>
                </a:r>
                <a:r>
                  <a:rPr lang="it-IT" sz="2400" b="1" dirty="0"/>
                  <a:t>x</a:t>
                </a:r>
                <a:r>
                  <a:rPr lang="it-IT" sz="2400" dirty="0"/>
                  <a:t>-</a:t>
                </a:r>
                <a:r>
                  <a:rPr lang="it-IT" sz="2400" b="1" dirty="0"/>
                  <a:t>x</a:t>
                </a:r>
                <a:r>
                  <a:rPr lang="it-IT" sz="2400" b="1" baseline="-25000" dirty="0"/>
                  <a:t>0</a:t>
                </a:r>
                <a:r>
                  <a:rPr lang="it-IT" sz="2400" dirty="0"/>
                  <a:t>), f. elettrostatica </a:t>
                </a:r>
                <a:r>
                  <a:rPr lang="it-IT" sz="2400" b="1" dirty="0"/>
                  <a:t>F</a:t>
                </a:r>
                <a:r>
                  <a:rPr lang="it-IT" sz="2400" dirty="0"/>
                  <a:t> = </a:t>
                </a:r>
                <a:r>
                  <a:rPr lang="it-IT" sz="2400" dirty="0" err="1"/>
                  <a:t>q</a:t>
                </a:r>
                <a:r>
                  <a:rPr lang="it-IT" sz="2400" b="1" dirty="0" err="1"/>
                  <a:t>E</a:t>
                </a:r>
                <a:r>
                  <a:rPr lang="it-IT" sz="2400" dirty="0"/>
                  <a:t>, vedi più avanti, etc.  </a:t>
                </a:r>
              </a:p>
              <a:p>
                <a:pPr>
                  <a:lnSpc>
                    <a:spcPct val="90000"/>
                  </a:lnSpc>
                </a:pPr>
                <a:r>
                  <a:rPr lang="it-IT" sz="2400" dirty="0"/>
                  <a:t>se le f. dipendono da t esplicitamente </a:t>
                </a:r>
                <a:r>
                  <a:rPr lang="it-IT" sz="2400" i="1" dirty="0"/>
                  <a:t>oppure</a:t>
                </a:r>
                <a:r>
                  <a:rPr lang="it-IT" sz="2400" dirty="0"/>
                  <a:t> anche </a:t>
                </a:r>
                <a:r>
                  <a:rPr lang="it-IT" sz="2400" dirty="0" smtClean="0"/>
                  <a:t>solo implicitamente </a:t>
                </a:r>
                <a:r>
                  <a:rPr lang="it-IT" sz="2400" dirty="0"/>
                  <a:t>[</a:t>
                </a:r>
                <a:r>
                  <a:rPr lang="it-IT" sz="2400" dirty="0" smtClean="0"/>
                  <a:t>ad </a:t>
                </a:r>
                <a:r>
                  <a:rPr lang="it-IT" sz="2400" dirty="0"/>
                  <a:t>es. attraverso </a:t>
                </a:r>
                <a:r>
                  <a:rPr lang="it-IT" sz="2400" dirty="0" smtClean="0"/>
                  <a:t>la velocit</a:t>
                </a:r>
                <a:r>
                  <a:rPr lang="it-IT" sz="2400" dirty="0" smtClean="0">
                    <a:latin typeface="Arial"/>
                    <a:cs typeface="Arial"/>
                  </a:rPr>
                  <a:t>à</a:t>
                </a:r>
                <a:r>
                  <a:rPr lang="it-IT" sz="2400" dirty="0" smtClean="0"/>
                  <a:t>,  </a:t>
                </a:r>
                <a:r>
                  <a:rPr lang="it-IT" sz="2400" dirty="0"/>
                  <a:t>f. di attrito (resistenza) dell’aria </a:t>
                </a:r>
                <a:r>
                  <a:rPr lang="it-IT" sz="2400" b="1" dirty="0"/>
                  <a:t>F</a:t>
                </a:r>
                <a:r>
                  <a:rPr lang="it-IT" sz="2400" b="1" baseline="-25000" dirty="0"/>
                  <a:t>a</a:t>
                </a:r>
                <a:r>
                  <a:rPr lang="it-IT" sz="2400" dirty="0"/>
                  <a:t> = -cAv</a:t>
                </a:r>
                <a:r>
                  <a:rPr lang="it-IT" sz="2400" baseline="30000" dirty="0"/>
                  <a:t>2</a:t>
                </a:r>
                <a:r>
                  <a:rPr lang="it-IT" sz="2400" dirty="0"/>
                  <a:t>(</a:t>
                </a:r>
                <a:r>
                  <a:rPr lang="it-IT" sz="2400" b="1" dirty="0"/>
                  <a:t>v</a:t>
                </a:r>
                <a:r>
                  <a:rPr lang="it-IT" sz="2400" dirty="0"/>
                  <a:t>/v), f. di attrito radente     </a:t>
                </a:r>
                <a:r>
                  <a:rPr lang="it-IT" sz="2400" dirty="0" smtClean="0"/>
                  <a:t>   </a:t>
                </a:r>
                <a:r>
                  <a:rPr lang="it-IT" sz="2400" b="1" dirty="0" smtClean="0"/>
                  <a:t>f</a:t>
                </a:r>
                <a:r>
                  <a:rPr lang="it-IT" sz="2400" dirty="0" smtClean="0"/>
                  <a:t> </a:t>
                </a:r>
                <a:r>
                  <a:rPr lang="it-IT" sz="2400" dirty="0"/>
                  <a:t>= - </a:t>
                </a:r>
                <a:r>
                  <a:rPr lang="el-GR" sz="2400" dirty="0">
                    <a:cs typeface="Arial" pitchFamily="34" charset="0"/>
                  </a:rPr>
                  <a:t>μ</a:t>
                </a:r>
                <a:r>
                  <a:rPr lang="it-IT" sz="2400" dirty="0">
                    <a:cs typeface="Arial" pitchFamily="34" charset="0"/>
                  </a:rPr>
                  <a:t>N(</a:t>
                </a:r>
                <a:r>
                  <a:rPr lang="it-IT" sz="2400" b="1" dirty="0">
                    <a:cs typeface="Arial" pitchFamily="34" charset="0"/>
                  </a:rPr>
                  <a:t>v</a:t>
                </a:r>
                <a:r>
                  <a:rPr lang="it-IT" sz="2400" dirty="0">
                    <a:cs typeface="Arial" pitchFamily="34" charset="0"/>
                  </a:rPr>
                  <a:t>/v),  f. magnetica </a:t>
                </a:r>
                <a:r>
                  <a:rPr lang="it-IT" sz="2400" b="1" dirty="0">
                    <a:cs typeface="Arial" pitchFamily="34" charset="0"/>
                  </a:rPr>
                  <a:t>F</a:t>
                </a:r>
                <a:r>
                  <a:rPr lang="it-IT" sz="2400" dirty="0">
                    <a:cs typeface="Arial" pitchFamily="34" charset="0"/>
                  </a:rPr>
                  <a:t> = q</a:t>
                </a:r>
                <a:r>
                  <a:rPr lang="it-IT" sz="2400" b="1" dirty="0">
                    <a:cs typeface="Arial" pitchFamily="34" charset="0"/>
                  </a:rPr>
                  <a:t>v</a:t>
                </a:r>
                <a:r>
                  <a:rPr lang="it-IT" sz="2400" dirty="0">
                    <a:cs typeface="Arial" pitchFamily="34" charset="0"/>
                  </a:rPr>
                  <a:t> </a:t>
                </a:r>
                <a:r>
                  <a:rPr lang="it-IT" sz="2400" b="1" dirty="0">
                    <a:cs typeface="Arial" pitchFamily="34" charset="0"/>
                    <a:sym typeface="Symbol" pitchFamily="18" charset="2"/>
                  </a:rPr>
                  <a:t></a:t>
                </a:r>
                <a:r>
                  <a:rPr lang="it-IT" sz="2400" dirty="0">
                    <a:cs typeface="Arial" pitchFamily="34" charset="0"/>
                    <a:sym typeface="Symbol" pitchFamily="18" charset="2"/>
                  </a:rPr>
                  <a:t> </a:t>
                </a:r>
                <a:r>
                  <a:rPr lang="it-IT" sz="2400" b="1" dirty="0">
                    <a:cs typeface="Arial" pitchFamily="34" charset="0"/>
                    <a:sym typeface="Symbol" pitchFamily="18" charset="2"/>
                  </a:rPr>
                  <a:t>B</a:t>
                </a:r>
                <a:r>
                  <a:rPr lang="it-IT" sz="2400" dirty="0">
                    <a:cs typeface="Arial" pitchFamily="34" charset="0"/>
                    <a:sym typeface="Symbol" pitchFamily="18" charset="2"/>
                  </a:rPr>
                  <a:t>,</a:t>
                </a:r>
                <a:r>
                  <a:rPr lang="it-IT" sz="2400" dirty="0">
                    <a:cs typeface="Arial" pitchFamily="34" charset="0"/>
                  </a:rPr>
                  <a:t> vedi più avanti, etc. </a:t>
                </a:r>
                <a:r>
                  <a:rPr lang="it-IT" sz="2400" dirty="0" smtClean="0">
                    <a:cs typeface="Arial" pitchFamily="34" charset="0"/>
                  </a:rPr>
                  <a:t>]</a:t>
                </a:r>
                <a:r>
                  <a:rPr lang="it-IT" sz="2400" b="1" i="1" dirty="0" smtClean="0">
                    <a:cs typeface="Arial" pitchFamily="34" charset="0"/>
                  </a:rPr>
                  <a:t> </a:t>
                </a:r>
                <a:r>
                  <a:rPr lang="it-IT" sz="2400" b="1" i="1" dirty="0">
                    <a:solidFill>
                      <a:srgbClr val="FF3300"/>
                    </a:solidFill>
                    <a:cs typeface="Arial" pitchFamily="34" charset="0"/>
                  </a:rPr>
                  <a:t>non</a:t>
                </a:r>
                <a:r>
                  <a:rPr lang="it-IT" sz="2400" dirty="0">
                    <a:cs typeface="Arial" pitchFamily="34" charset="0"/>
                  </a:rPr>
                  <a:t> sono forze conservative </a:t>
                </a:r>
                <a:r>
                  <a:rPr lang="it-IT" sz="2400" dirty="0"/>
                  <a:t>              </a:t>
                </a:r>
              </a:p>
            </p:txBody>
          </p:sp>
        </mc:Choice>
        <mc:Fallback xmlns="">
          <p:sp>
            <p:nvSpPr>
              <p:cNvPr id="330755" name="Rectangle 3"/>
              <p:cNvSpPr>
                <a:spLocks noGrp="1" noRot="1" noChangeAspect="1" noMove="1" noResize="1" noEditPoints="1" noAdjustHandles="1" noChangeArrowheads="1" noChangeShapeType="1" noTextEdit="1"/>
              </p:cNvSpPr>
              <p:nvPr>
                <p:ph type="body" idx="1"/>
              </p:nvPr>
            </p:nvSpPr>
            <p:spPr>
              <a:xfrm>
                <a:off x="179512" y="1196752"/>
                <a:ext cx="8712968" cy="4929188"/>
              </a:xfrm>
              <a:blipFill rotWithShape="1">
                <a:blip r:embed="rId3"/>
                <a:stretch>
                  <a:fillRect l="-1469" t="-1731" r="-1818" b="-2719"/>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23E4A52A-7A34-4625-A9E9-2E232598B4BC}" type="slidenum">
              <a:rPr lang="en-US"/>
              <a:pPr/>
              <a:t>95</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dirty="0"/>
              <a:t>es. f. peso (costante), supponiamo di spostare una massa m da una quota h</a:t>
            </a:r>
            <a:r>
              <a:rPr lang="it-IT" sz="2400" baseline="-25000" dirty="0"/>
              <a:t>1</a:t>
            </a:r>
            <a:r>
              <a:rPr lang="it-IT" sz="2400" dirty="0"/>
              <a:t> ad una h</a:t>
            </a:r>
            <a:r>
              <a:rPr lang="it-IT" sz="2400" baseline="-25000" dirty="0"/>
              <a:t>2</a:t>
            </a:r>
            <a:r>
              <a:rPr lang="it-IT" sz="2400" dirty="0"/>
              <a:t>, posso scegliere </a:t>
            </a:r>
            <a:r>
              <a:rPr lang="it-IT" sz="2400" u="sng" dirty="0"/>
              <a:t>diversi percorsi</a:t>
            </a:r>
            <a:r>
              <a:rPr lang="it-IT" sz="2400" dirty="0"/>
              <a:t>: 12 (diretto), 11’2, 12’2 etc.</a:t>
            </a:r>
          </a:p>
          <a:p>
            <a:pPr>
              <a:buFontTx/>
              <a:buNone/>
            </a:pPr>
            <a:r>
              <a:rPr lang="it-IT" sz="2400" dirty="0"/>
              <a:t>	 </a:t>
            </a:r>
            <a:r>
              <a:rPr lang="en-US" sz="2400" dirty="0">
                <a:solidFill>
                  <a:srgbClr val="FF3300"/>
                </a:solidFill>
                <a:latin typeface="Script MT Bold" pitchFamily="66" charset="0"/>
              </a:rPr>
              <a:t>L</a:t>
            </a:r>
            <a:r>
              <a:rPr lang="it-IT" sz="2400" baseline="-25000" dirty="0">
                <a:solidFill>
                  <a:srgbClr val="FF3300"/>
                </a:solidFill>
              </a:rPr>
              <a:t>12</a:t>
            </a:r>
            <a:r>
              <a:rPr lang="it-IT" sz="2400" dirty="0"/>
              <a:t> = </a:t>
            </a:r>
            <a:r>
              <a:rPr lang="it-IT" sz="2400" b="1" dirty="0" err="1"/>
              <a:t>P</a:t>
            </a:r>
            <a:r>
              <a:rPr lang="it-IT" sz="2400" dirty="0" err="1">
                <a:cs typeface="Arial" pitchFamily="34" charset="0"/>
              </a:rPr>
              <a:t>∙</a:t>
            </a:r>
            <a:r>
              <a:rPr lang="it-IT" sz="2400" b="1" dirty="0" err="1">
                <a:cs typeface="Arial" pitchFamily="34" charset="0"/>
              </a:rPr>
              <a:t>r</a:t>
            </a:r>
            <a:r>
              <a:rPr lang="it-IT" sz="2400" dirty="0">
                <a:cs typeface="Arial" pitchFamily="34" charset="0"/>
              </a:rPr>
              <a:t> = Pr cos</a:t>
            </a:r>
            <a:r>
              <a:rPr lang="el-GR" sz="2400" dirty="0">
                <a:cs typeface="Arial" pitchFamily="34" charset="0"/>
              </a:rPr>
              <a:t>θ</a:t>
            </a:r>
            <a:r>
              <a:rPr lang="it-IT" sz="2400" dirty="0">
                <a:cs typeface="Arial" pitchFamily="34" charset="0"/>
              </a:rPr>
              <a:t>                          = </a:t>
            </a:r>
            <a:r>
              <a:rPr lang="it-IT" sz="2400" dirty="0">
                <a:solidFill>
                  <a:srgbClr val="FF3300"/>
                </a:solidFill>
                <a:cs typeface="Arial" pitchFamily="34" charset="0"/>
              </a:rPr>
              <a:t>- mg(h</a:t>
            </a:r>
            <a:r>
              <a:rPr lang="it-IT" sz="2400" baseline="-25000" dirty="0">
                <a:solidFill>
                  <a:srgbClr val="FF3300"/>
                </a:solidFill>
                <a:cs typeface="Arial" pitchFamily="34" charset="0"/>
              </a:rPr>
              <a:t>2</a:t>
            </a:r>
            <a:r>
              <a:rPr lang="it-IT" sz="2400" dirty="0">
                <a:solidFill>
                  <a:srgbClr val="FF3300"/>
                </a:solidFill>
                <a:cs typeface="Arial" pitchFamily="34" charset="0"/>
              </a:rPr>
              <a:t>-h</a:t>
            </a:r>
            <a:r>
              <a:rPr lang="it-IT" sz="2400" baseline="-25000" dirty="0">
                <a:solidFill>
                  <a:srgbClr val="FF3300"/>
                </a:solidFill>
                <a:cs typeface="Arial" pitchFamily="34" charset="0"/>
              </a:rPr>
              <a:t>1</a:t>
            </a:r>
            <a:r>
              <a:rPr lang="it-IT" sz="2400" dirty="0">
                <a:solidFill>
                  <a:srgbClr val="FF3300"/>
                </a:solidFill>
                <a:cs typeface="Arial" pitchFamily="34" charset="0"/>
              </a:rPr>
              <a:t>)</a:t>
            </a:r>
          </a:p>
          <a:p>
            <a:pPr>
              <a:buFontTx/>
              <a:buNone/>
            </a:pPr>
            <a:r>
              <a:rPr lang="it-IT" sz="2400" dirty="0">
                <a:cs typeface="Arial" pitchFamily="34" charset="0"/>
              </a:rPr>
              <a:t>	 </a:t>
            </a:r>
            <a:r>
              <a:rPr lang="en-US" sz="2400" dirty="0">
                <a:solidFill>
                  <a:schemeClr val="accent2"/>
                </a:solidFill>
                <a:latin typeface="Script MT Bold" pitchFamily="66" charset="0"/>
              </a:rPr>
              <a:t>L</a:t>
            </a:r>
            <a:r>
              <a:rPr lang="it-IT" sz="2400" baseline="-25000" dirty="0">
                <a:solidFill>
                  <a:schemeClr val="accent2"/>
                </a:solidFill>
              </a:rPr>
              <a:t>11’2</a:t>
            </a:r>
            <a:r>
              <a:rPr lang="it-IT" sz="2400" dirty="0"/>
              <a:t> = </a:t>
            </a:r>
            <a:r>
              <a:rPr lang="en-US" sz="2400" dirty="0">
                <a:latin typeface="Script MT Bold" pitchFamily="66" charset="0"/>
              </a:rPr>
              <a:t>L</a:t>
            </a:r>
            <a:r>
              <a:rPr lang="it-IT" sz="2400" baseline="-25000" dirty="0"/>
              <a:t>11’</a:t>
            </a:r>
            <a:r>
              <a:rPr lang="it-IT" sz="2400" dirty="0"/>
              <a:t> + </a:t>
            </a:r>
            <a:r>
              <a:rPr lang="en-US" sz="2400" dirty="0">
                <a:latin typeface="Script MT Bold" pitchFamily="66" charset="0"/>
              </a:rPr>
              <a:t>L</a:t>
            </a:r>
            <a:r>
              <a:rPr lang="it-IT" sz="2400" baseline="-25000" dirty="0"/>
              <a:t>1’2</a:t>
            </a:r>
            <a:r>
              <a:rPr lang="it-IT" sz="2400" dirty="0"/>
              <a:t> = 0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a:t>
            </a:r>
            <a:r>
              <a:rPr lang="it-IT" sz="2400" dirty="0"/>
              <a:t> </a:t>
            </a:r>
            <a:r>
              <a:rPr lang="it-IT" sz="2400" dirty="0">
                <a:cs typeface="Arial" pitchFamily="34" charset="0"/>
              </a:rPr>
              <a:t>= </a:t>
            </a:r>
            <a:r>
              <a:rPr lang="it-IT" sz="2400" dirty="0">
                <a:solidFill>
                  <a:schemeClr val="accent2"/>
                </a:solidFill>
                <a:cs typeface="Arial" pitchFamily="34" charset="0"/>
              </a:rPr>
              <a:t>- mg(h</a:t>
            </a:r>
            <a:r>
              <a:rPr lang="it-IT" sz="2400" baseline="-25000" dirty="0">
                <a:solidFill>
                  <a:schemeClr val="accent2"/>
                </a:solidFill>
                <a:cs typeface="Arial" pitchFamily="34" charset="0"/>
              </a:rPr>
              <a:t>2</a:t>
            </a:r>
            <a:r>
              <a:rPr lang="it-IT" sz="2400" dirty="0">
                <a:solidFill>
                  <a:schemeClr val="accent2"/>
                </a:solidFill>
                <a:cs typeface="Arial" pitchFamily="34" charset="0"/>
              </a:rPr>
              <a:t>-h</a:t>
            </a:r>
            <a:r>
              <a:rPr lang="it-IT" sz="2400" baseline="-25000" dirty="0">
                <a:solidFill>
                  <a:schemeClr val="accent2"/>
                </a:solidFill>
                <a:cs typeface="Arial" pitchFamily="34" charset="0"/>
              </a:rPr>
              <a:t>1</a:t>
            </a:r>
            <a:r>
              <a:rPr lang="it-IT" sz="2400" dirty="0">
                <a:solidFill>
                  <a:schemeClr val="accent2"/>
                </a:solidFill>
                <a:cs typeface="Arial" pitchFamily="34" charset="0"/>
              </a:rPr>
              <a:t>)</a:t>
            </a:r>
          </a:p>
          <a:p>
            <a:pPr>
              <a:buFontTx/>
              <a:buNone/>
            </a:pPr>
            <a:r>
              <a:rPr lang="it-IT" sz="2400" dirty="0">
                <a:cs typeface="Arial" pitchFamily="34" charset="0"/>
              </a:rPr>
              <a:t>	 </a:t>
            </a:r>
            <a:r>
              <a:rPr lang="en-US" sz="2400" dirty="0">
                <a:solidFill>
                  <a:srgbClr val="008000"/>
                </a:solidFill>
                <a:latin typeface="Script MT Bold" pitchFamily="66" charset="0"/>
              </a:rPr>
              <a:t>L</a:t>
            </a:r>
            <a:r>
              <a:rPr lang="it-IT" sz="2400" baseline="-25000" dirty="0">
                <a:solidFill>
                  <a:srgbClr val="008000"/>
                </a:solidFill>
              </a:rPr>
              <a:t>12’2</a:t>
            </a:r>
            <a:r>
              <a:rPr lang="it-IT" sz="2400" dirty="0"/>
              <a:t> = </a:t>
            </a:r>
            <a:r>
              <a:rPr lang="en-US" sz="2400" dirty="0">
                <a:latin typeface="Script MT Bold" pitchFamily="66" charset="0"/>
              </a:rPr>
              <a:t>L</a:t>
            </a:r>
            <a:r>
              <a:rPr lang="it-IT" sz="2400" baseline="-25000" dirty="0"/>
              <a:t>12’</a:t>
            </a:r>
            <a:r>
              <a:rPr lang="it-IT" sz="2400" dirty="0"/>
              <a:t> + </a:t>
            </a:r>
            <a:r>
              <a:rPr lang="en-US" sz="2400" dirty="0">
                <a:latin typeface="Script MT Bold" pitchFamily="66" charset="0"/>
              </a:rPr>
              <a:t>L</a:t>
            </a:r>
            <a:r>
              <a:rPr lang="it-IT" sz="2400" baseline="-25000" dirty="0"/>
              <a:t>2’2</a:t>
            </a:r>
            <a:r>
              <a:rPr lang="it-IT" sz="2400" dirty="0"/>
              <a:t>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 + 0   = </a:t>
            </a:r>
            <a:r>
              <a:rPr lang="it-IT" sz="2400" dirty="0">
                <a:solidFill>
                  <a:srgbClr val="008000"/>
                </a:solidFill>
                <a:cs typeface="Arial" pitchFamily="34" charset="0"/>
              </a:rPr>
              <a:t>- mg(h</a:t>
            </a:r>
            <a:r>
              <a:rPr lang="it-IT" sz="2400" baseline="-25000" dirty="0">
                <a:solidFill>
                  <a:srgbClr val="008000"/>
                </a:solidFill>
                <a:cs typeface="Arial" pitchFamily="34" charset="0"/>
              </a:rPr>
              <a:t>2</a:t>
            </a:r>
            <a:r>
              <a:rPr lang="it-IT" sz="2400" dirty="0">
                <a:solidFill>
                  <a:srgbClr val="008000"/>
                </a:solidFill>
                <a:cs typeface="Arial" pitchFamily="34" charset="0"/>
              </a:rPr>
              <a:t>-h</a:t>
            </a:r>
            <a:r>
              <a:rPr lang="it-IT" sz="2400" baseline="-25000" dirty="0">
                <a:solidFill>
                  <a:srgbClr val="008000"/>
                </a:solidFill>
                <a:cs typeface="Arial" pitchFamily="34" charset="0"/>
              </a:rPr>
              <a:t>1</a:t>
            </a:r>
            <a:r>
              <a:rPr lang="it-IT" sz="2400" dirty="0">
                <a:solidFill>
                  <a:srgbClr val="008000"/>
                </a:solidFill>
                <a:cs typeface="Arial" pitchFamily="34" charset="0"/>
              </a:rPr>
              <a:t>)</a:t>
            </a:r>
            <a:endParaRPr lang="el-GR" sz="2400" dirty="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2014</a:t>
            </a:r>
            <a:endParaRPr lang="en-US"/>
          </a:p>
        </p:txBody>
      </p:sp>
      <p:sp>
        <p:nvSpPr>
          <p:cNvPr id="9" name="Slide Number Placeholder 5"/>
          <p:cNvSpPr>
            <a:spLocks noGrp="1"/>
          </p:cNvSpPr>
          <p:nvPr>
            <p:ph type="sldNum" sz="quarter" idx="12"/>
          </p:nvPr>
        </p:nvSpPr>
        <p:spPr/>
        <p:txBody>
          <a:bodyPr/>
          <a:lstStyle/>
          <a:p>
            <a:fld id="{FEBCDE4E-6822-4EE5-ADAD-F920FBE27586}" type="slidenum">
              <a:rPr lang="en-US"/>
              <a:pPr/>
              <a:t>96</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23528" y="1196975"/>
            <a:ext cx="8509322" cy="4929188"/>
          </a:xfrm>
        </p:spPr>
        <p:txBody>
          <a:bodyPr/>
          <a:lstStyle/>
          <a:p>
            <a:pPr>
              <a:lnSpc>
                <a:spcPct val="90000"/>
              </a:lnSpc>
            </a:pPr>
            <a:r>
              <a:rPr lang="it-IT" sz="2400"/>
              <a:t>il lavoro è sempre lo stesso, proviamo 13’32, 12 secondo una spezzata (a scalini), 12 secondo una curva continua ...</a:t>
            </a:r>
          </a:p>
          <a:p>
            <a:pPr>
              <a:lnSpc>
                <a:spcPct val="90000"/>
              </a:lnSpc>
              <a:buFontTx/>
              <a:buNone/>
            </a:pPr>
            <a:r>
              <a:rPr lang="it-IT" sz="2400"/>
              <a:t>	 </a:t>
            </a:r>
            <a:r>
              <a:rPr lang="en-US" sz="2400">
                <a:solidFill>
                  <a:srgbClr val="008000"/>
                </a:solidFill>
                <a:latin typeface="Script MT Bold" pitchFamily="66" charset="0"/>
              </a:rPr>
              <a:t>L</a:t>
            </a:r>
            <a:r>
              <a:rPr lang="it-IT" sz="2400" baseline="-25000">
                <a:solidFill>
                  <a:srgbClr val="008000"/>
                </a:solidFill>
              </a:rPr>
              <a:t>13’32</a:t>
            </a:r>
            <a:r>
              <a:rPr lang="it-IT" sz="2400"/>
              <a:t> = </a:t>
            </a:r>
            <a:r>
              <a:rPr lang="en-US" sz="2400">
                <a:latin typeface="Script MT Bold" pitchFamily="66" charset="0"/>
              </a:rPr>
              <a:t>L</a:t>
            </a:r>
            <a:r>
              <a:rPr lang="it-IT" sz="2400" baseline="-25000"/>
              <a:t>13’</a:t>
            </a:r>
            <a:r>
              <a:rPr lang="it-IT" sz="2400"/>
              <a:t> + </a:t>
            </a:r>
            <a:r>
              <a:rPr lang="en-US" sz="2400">
                <a:latin typeface="Script MT Bold" pitchFamily="66" charset="0"/>
              </a:rPr>
              <a:t>L</a:t>
            </a:r>
            <a:r>
              <a:rPr lang="it-IT" sz="2400" baseline="-25000"/>
              <a:t>3’3 </a:t>
            </a:r>
            <a:r>
              <a:rPr lang="it-IT" sz="2400"/>
              <a:t>+ </a:t>
            </a:r>
            <a:r>
              <a:rPr lang="en-US" sz="2400">
                <a:latin typeface="Script MT Bold" pitchFamily="66" charset="0"/>
              </a:rPr>
              <a:t>L</a:t>
            </a:r>
            <a:r>
              <a:rPr lang="it-IT" sz="2400" baseline="-25000"/>
              <a:t>32</a:t>
            </a:r>
            <a:r>
              <a:rPr lang="it-IT" sz="2400"/>
              <a:t> = </a:t>
            </a:r>
            <a:r>
              <a:rPr lang="it-IT" sz="2400">
                <a:cs typeface="Arial" pitchFamily="34" charset="0"/>
              </a:rPr>
              <a:t>- mg(h</a:t>
            </a:r>
            <a:r>
              <a:rPr lang="it-IT" sz="2400" baseline="-25000">
                <a:cs typeface="Arial" pitchFamily="34" charset="0"/>
              </a:rPr>
              <a:t>3</a:t>
            </a:r>
            <a:r>
              <a:rPr lang="it-IT" sz="2400">
                <a:cs typeface="Arial" pitchFamily="34" charset="0"/>
              </a:rPr>
              <a:t>-h</a:t>
            </a:r>
            <a:r>
              <a:rPr lang="it-IT" sz="2400" baseline="-25000">
                <a:cs typeface="Arial" pitchFamily="34" charset="0"/>
              </a:rPr>
              <a:t>1</a:t>
            </a:r>
            <a:r>
              <a:rPr lang="it-IT" sz="2400">
                <a:cs typeface="Arial" pitchFamily="34" charset="0"/>
              </a:rPr>
              <a:t>) + 0 + mg(h</a:t>
            </a:r>
            <a:r>
              <a:rPr lang="it-IT" sz="2400" baseline="-25000">
                <a:cs typeface="Arial" pitchFamily="34" charset="0"/>
              </a:rPr>
              <a:t>3</a:t>
            </a:r>
            <a:r>
              <a:rPr lang="it-IT" sz="2400">
                <a:cs typeface="Arial" pitchFamily="34" charset="0"/>
              </a:rPr>
              <a:t>-h</a:t>
            </a:r>
            <a:r>
              <a:rPr lang="it-IT" sz="2400" baseline="-25000">
                <a:cs typeface="Arial" pitchFamily="34" charset="0"/>
              </a:rPr>
              <a:t>2</a:t>
            </a:r>
            <a:r>
              <a:rPr lang="it-IT" sz="2400">
                <a:cs typeface="Arial" pitchFamily="34" charset="0"/>
              </a:rPr>
              <a:t>)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p>
          <a:p>
            <a:pPr>
              <a:lnSpc>
                <a:spcPct val="90000"/>
              </a:lnSpc>
              <a:buFontTx/>
              <a:buNone/>
            </a:pPr>
            <a:r>
              <a:rPr lang="it-IT" sz="2400">
                <a:solidFill>
                  <a:srgbClr val="008000"/>
                </a:solidFill>
                <a:cs typeface="Arial" pitchFamily="34" charset="0"/>
              </a:rPr>
              <a:t>	 </a:t>
            </a:r>
            <a:r>
              <a:rPr lang="en-US" sz="2400">
                <a:solidFill>
                  <a:srgbClr val="FF3300"/>
                </a:solidFill>
                <a:latin typeface="Script MT Bold" pitchFamily="66" charset="0"/>
              </a:rPr>
              <a:t>L</a:t>
            </a:r>
            <a:r>
              <a:rPr lang="it-IT" sz="2400" baseline="-25000">
                <a:solidFill>
                  <a:srgbClr val="FF3300"/>
                </a:solidFill>
              </a:rPr>
              <a:t>12spezzata</a:t>
            </a:r>
            <a:r>
              <a:rPr lang="it-IT" sz="2400"/>
              <a:t> = </a:t>
            </a:r>
            <a:r>
              <a:rPr lang="el-GR" sz="2400">
                <a:cs typeface="Arial" pitchFamily="34" charset="0"/>
              </a:rPr>
              <a:t>Σ</a:t>
            </a:r>
            <a:r>
              <a:rPr lang="it-IT" sz="2400">
                <a:cs typeface="Arial" pitchFamily="34" charset="0"/>
              </a:rPr>
              <a:t>(0 + [-mg</a:t>
            </a:r>
            <a:r>
              <a:rPr lang="el-GR" sz="2400">
                <a:cs typeface="Arial" pitchFamily="34" charset="0"/>
              </a:rPr>
              <a:t>Δ</a:t>
            </a:r>
            <a:r>
              <a:rPr lang="it-IT" sz="2400">
                <a:cs typeface="Arial" pitchFamily="34" charset="0"/>
              </a:rPr>
              <a:t>h])                   </a:t>
            </a:r>
            <a:r>
              <a:rPr lang="it-IT" sz="2400">
                <a:solidFill>
                  <a:srgbClr val="FF3300"/>
                </a:solidFill>
                <a:cs typeface="Arial" pitchFamily="34" charset="0"/>
              </a:rPr>
              <a:t>=</a:t>
            </a:r>
            <a:r>
              <a:rPr lang="it-IT" sz="2400">
                <a:cs typeface="Arial" pitchFamily="34" charset="0"/>
              </a:rPr>
              <a:t>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lnSpc>
                <a:spcPct val="90000"/>
              </a:lnSpc>
              <a:buFontTx/>
              <a:buNone/>
            </a:pPr>
            <a:r>
              <a:rPr lang="it-IT" sz="2400">
                <a:solidFill>
                  <a:srgbClr val="FF3300"/>
                </a:solidFill>
                <a:cs typeface="Arial" pitchFamily="34" charset="0"/>
              </a:rPr>
              <a:t>	</a:t>
            </a:r>
            <a:r>
              <a:rPr lang="it-IT" sz="2400">
                <a:cs typeface="Arial" pitchFamily="34" charset="0"/>
              </a:rPr>
              <a:t>...</a:t>
            </a:r>
          </a:p>
          <a:p>
            <a:pPr>
              <a:lnSpc>
                <a:spcPct val="90000"/>
              </a:lnSpc>
            </a:pPr>
            <a:r>
              <a:rPr lang="it-IT" sz="2400">
                <a:cs typeface="Arial" pitchFamily="34" charset="0"/>
              </a:rPr>
              <a:t>il lavoro dipende solo dalla </a:t>
            </a:r>
          </a:p>
          <a:p>
            <a:pPr>
              <a:lnSpc>
                <a:spcPct val="90000"/>
              </a:lnSpc>
              <a:buFontTx/>
              <a:buNone/>
            </a:pPr>
            <a:r>
              <a:rPr lang="it-IT" sz="2400">
                <a:cs typeface="Arial" pitchFamily="34" charset="0"/>
              </a:rPr>
              <a:t>	quota iniziale e finale, non</a:t>
            </a:r>
          </a:p>
          <a:p>
            <a:pPr>
              <a:lnSpc>
                <a:spcPct val="90000"/>
              </a:lnSpc>
              <a:buFontTx/>
              <a:buNone/>
            </a:pPr>
            <a:r>
              <a:rPr lang="it-IT" sz="2400">
                <a:cs typeface="Arial" pitchFamily="34" charset="0"/>
              </a:rPr>
              <a:t>	dal modo in cui si passa</a:t>
            </a:r>
          </a:p>
          <a:p>
            <a:pPr>
              <a:lnSpc>
                <a:spcPct val="90000"/>
              </a:lnSpc>
              <a:buFontTx/>
              <a:buNone/>
            </a:pPr>
            <a:r>
              <a:rPr lang="it-IT" sz="2400">
                <a:cs typeface="Arial" pitchFamily="34" charset="0"/>
              </a:rPr>
              <a:t>	da 1 a 2</a:t>
            </a:r>
          </a:p>
          <a:p>
            <a:pPr>
              <a:lnSpc>
                <a:spcPct val="90000"/>
              </a:lnSpc>
              <a:buFontTx/>
              <a:buNone/>
            </a:pPr>
            <a:r>
              <a:rPr lang="it-IT" sz="2400">
                <a:solidFill>
                  <a:srgbClr val="008000"/>
                </a:solidFill>
                <a:cs typeface="Arial" pitchFamily="34" charset="0"/>
              </a:rPr>
              <a:t>	</a:t>
            </a:r>
            <a:endParaRPr lang="el-GR" sz="2400">
              <a:solidFill>
                <a:srgbClr val="008000"/>
              </a:solidFill>
              <a:cs typeface="Arial" pitchFamily="34" charset="0"/>
            </a:endParaRPr>
          </a:p>
          <a:p>
            <a:pPr>
              <a:lnSpc>
                <a:spcPct val="90000"/>
              </a:lnSpc>
              <a:buFontTx/>
              <a:buNone/>
            </a:pPr>
            <a:endParaRPr lang="it-IT" sz="240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2014</a:t>
            </a:r>
            <a:endParaRPr lang="en-US"/>
          </a:p>
        </p:txBody>
      </p:sp>
      <p:sp>
        <p:nvSpPr>
          <p:cNvPr id="7" name="Slide Number Placeholder 5"/>
          <p:cNvSpPr>
            <a:spLocks noGrp="1"/>
          </p:cNvSpPr>
          <p:nvPr>
            <p:ph type="sldNum" sz="quarter" idx="12"/>
          </p:nvPr>
        </p:nvSpPr>
        <p:spPr/>
        <p:txBody>
          <a:bodyPr/>
          <a:lstStyle/>
          <a:p>
            <a:fld id="{F6101074-43F1-49F9-8CF8-7D07171AE38C}" type="slidenum">
              <a:rPr lang="en-US"/>
              <a:pPr/>
              <a:t>97</a:t>
            </a:fld>
            <a:endParaRPr lang="en-US" dirty="0"/>
          </a:p>
        </p:txBody>
      </p:sp>
      <p:sp>
        <p:nvSpPr>
          <p:cNvPr id="332802" name="Rectangle 2"/>
          <p:cNvSpPr>
            <a:spLocks noGrp="1" noChangeArrowheads="1"/>
          </p:cNvSpPr>
          <p:nvPr>
            <p:ph type="title"/>
          </p:nvPr>
        </p:nvSpPr>
        <p:spPr/>
        <p:txBody>
          <a:bodyPr/>
          <a:lstStyle/>
          <a:p>
            <a:r>
              <a:rPr lang="it-IT" sz="2800" dirty="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dirty="0"/>
              <a:t>se </a:t>
            </a:r>
            <a:r>
              <a:rPr lang="it-IT" sz="2200" b="1" dirty="0"/>
              <a:t>F</a:t>
            </a:r>
            <a:r>
              <a:rPr lang="it-IT" sz="2200" dirty="0"/>
              <a:t> è conservativa (dipende solo dalla posizione) ho che </a:t>
            </a:r>
            <a:r>
              <a:rPr lang="en-US" sz="2200" b="1" dirty="0">
                <a:solidFill>
                  <a:srgbClr val="008000"/>
                </a:solidFill>
                <a:latin typeface="Script MT Bold" pitchFamily="66" charset="0"/>
              </a:rPr>
              <a:t>L</a:t>
            </a:r>
            <a:r>
              <a:rPr lang="it-IT" sz="2200" b="1" baseline="-25000" dirty="0">
                <a:solidFill>
                  <a:srgbClr val="008000"/>
                </a:solidFill>
              </a:rPr>
              <a:t>12</a:t>
            </a:r>
            <a:r>
              <a:rPr lang="it-IT" sz="2200" b="1" i="1" dirty="0">
                <a:solidFill>
                  <a:srgbClr val="008000"/>
                </a:solidFill>
              </a:rPr>
              <a:t> è indipendente dal percorso e dipende solo dagli estremi</a:t>
            </a:r>
            <a:r>
              <a:rPr lang="it-IT" sz="2200" dirty="0"/>
              <a:t> (di conseguenza sarà anche </a:t>
            </a:r>
            <a:r>
              <a:rPr lang="en-US" sz="2200" dirty="0">
                <a:latin typeface="Script MT Bold" pitchFamily="66" charset="0"/>
              </a:rPr>
              <a:t>L</a:t>
            </a:r>
            <a:r>
              <a:rPr lang="it-IT" sz="2200" baseline="-25000" dirty="0"/>
              <a:t>11</a:t>
            </a:r>
            <a:r>
              <a:rPr lang="it-IT" sz="2200" dirty="0"/>
              <a:t> = 0 sempre)</a:t>
            </a:r>
          </a:p>
          <a:p>
            <a:pPr>
              <a:lnSpc>
                <a:spcPct val="90000"/>
              </a:lnSpc>
            </a:pPr>
            <a:r>
              <a:rPr lang="it-IT" sz="2200" dirty="0"/>
              <a:t>posso porre</a:t>
            </a:r>
          </a:p>
          <a:p>
            <a:pPr>
              <a:lnSpc>
                <a:spcPct val="90000"/>
              </a:lnSpc>
              <a:buFontTx/>
              <a:buNone/>
            </a:pPr>
            <a:r>
              <a:rPr lang="it-IT" sz="2200" dirty="0"/>
              <a:t>	 </a:t>
            </a:r>
            <a:r>
              <a:rPr lang="en-US" sz="2200" dirty="0">
                <a:latin typeface="Script MT Bold" pitchFamily="66" charset="0"/>
              </a:rPr>
              <a:t>L</a:t>
            </a:r>
            <a:r>
              <a:rPr lang="it-IT" sz="2200" baseline="-25000" dirty="0"/>
              <a:t>12</a:t>
            </a:r>
            <a:r>
              <a:rPr lang="it-IT" sz="2200" dirty="0"/>
              <a:t> = W</a:t>
            </a:r>
            <a:r>
              <a:rPr lang="it-IT" sz="2200" baseline="-25000" dirty="0"/>
              <a:t>1</a:t>
            </a:r>
            <a:r>
              <a:rPr lang="it-IT" sz="2200" dirty="0"/>
              <a:t> – W</a:t>
            </a:r>
            <a:r>
              <a:rPr lang="it-IT" sz="2200" baseline="-25000" dirty="0"/>
              <a:t>2</a:t>
            </a:r>
            <a:r>
              <a:rPr lang="it-IT" sz="2200" dirty="0"/>
              <a:t> = -</a:t>
            </a:r>
            <a:r>
              <a:rPr lang="el-GR" sz="2200" dirty="0">
                <a:cs typeface="Arial" pitchFamily="34" charset="0"/>
              </a:rPr>
              <a:t>Δ</a:t>
            </a:r>
            <a:r>
              <a:rPr lang="it-IT" sz="2200" dirty="0">
                <a:cs typeface="Arial" pitchFamily="34" charset="0"/>
              </a:rPr>
              <a:t>W </a:t>
            </a:r>
          </a:p>
          <a:p>
            <a:pPr>
              <a:lnSpc>
                <a:spcPct val="90000"/>
              </a:lnSpc>
              <a:buFontTx/>
              <a:buNone/>
            </a:pPr>
            <a:r>
              <a:rPr lang="it-IT" sz="2200" dirty="0">
                <a:cs typeface="Arial" pitchFamily="34" charset="0"/>
              </a:rPr>
              <a:t>	dove W è l’energia potenziale: il lavoro da 1 a 2 è =  – (la variazione dell’energia potenziale)</a:t>
            </a:r>
          </a:p>
          <a:p>
            <a:pPr>
              <a:lnSpc>
                <a:spcPct val="90000"/>
              </a:lnSpc>
              <a:buFontTx/>
              <a:buNone/>
            </a:pPr>
            <a:r>
              <a:rPr lang="it-IT" sz="2200" dirty="0">
                <a:cs typeface="Arial" pitchFamily="34" charset="0"/>
              </a:rPr>
              <a:t>	</a:t>
            </a:r>
            <a:r>
              <a:rPr lang="it-IT" sz="2200" b="1" dirty="0">
                <a:solidFill>
                  <a:srgbClr val="CC3300"/>
                </a:solidFill>
                <a:cs typeface="Arial" pitchFamily="34" charset="0"/>
              </a:rPr>
              <a:t>NB</a:t>
            </a:r>
            <a:r>
              <a:rPr lang="it-IT" sz="2200" dirty="0">
                <a:cs typeface="Arial" pitchFamily="34" charset="0"/>
              </a:rPr>
              <a:t> </a:t>
            </a:r>
            <a:r>
              <a:rPr lang="it-IT" sz="2200" dirty="0">
                <a:solidFill>
                  <a:srgbClr val="FF3300"/>
                </a:solidFill>
                <a:cs typeface="Arial" pitchFamily="34" charset="0"/>
              </a:rPr>
              <a:t>si definisce </a:t>
            </a:r>
            <a:r>
              <a:rPr lang="it-IT" sz="2200" b="1" i="1" u="sng" dirty="0">
                <a:solidFill>
                  <a:srgbClr val="FF3300"/>
                </a:solidFill>
                <a:cs typeface="Arial" pitchFamily="34" charset="0"/>
              </a:rPr>
              <a:t>solo</a:t>
            </a:r>
            <a:r>
              <a:rPr lang="it-IT" sz="2200" u="sng" dirty="0">
                <a:solidFill>
                  <a:srgbClr val="FF3300"/>
                </a:solidFill>
                <a:cs typeface="Arial" pitchFamily="34" charset="0"/>
              </a:rPr>
              <a:t> la variazione</a:t>
            </a:r>
            <a:r>
              <a:rPr lang="it-IT" sz="2200" dirty="0">
                <a:solidFill>
                  <a:srgbClr val="FF3300"/>
                </a:solidFill>
                <a:cs typeface="Arial" pitchFamily="34" charset="0"/>
              </a:rPr>
              <a:t> dell’</a:t>
            </a:r>
            <a:r>
              <a:rPr lang="it-IT" sz="2200" dirty="0" err="1">
                <a:solidFill>
                  <a:srgbClr val="FF3300"/>
                </a:solidFill>
                <a:cs typeface="Arial" pitchFamily="34" charset="0"/>
              </a:rPr>
              <a:t>e.p</a:t>
            </a:r>
            <a:r>
              <a:rPr lang="it-IT" sz="2200" dirty="0">
                <a:solidFill>
                  <a:srgbClr val="FF3300"/>
                </a:solidFill>
                <a:cs typeface="Arial" pitchFamily="34" charset="0"/>
              </a:rPr>
              <a:t>., </a:t>
            </a:r>
            <a:r>
              <a:rPr lang="it-IT" sz="2200" b="1" i="1" dirty="0">
                <a:solidFill>
                  <a:srgbClr val="FF3300"/>
                </a:solidFill>
                <a:cs typeface="Arial" pitchFamily="34" charset="0"/>
              </a:rPr>
              <a:t>non</a:t>
            </a:r>
            <a:r>
              <a:rPr lang="it-IT" sz="2200" dirty="0">
                <a:solidFill>
                  <a:srgbClr val="FF3300"/>
                </a:solidFill>
                <a:cs typeface="Arial" pitchFamily="34" charset="0"/>
              </a:rPr>
              <a:t> il suo </a:t>
            </a:r>
          </a:p>
          <a:p>
            <a:pPr>
              <a:lnSpc>
                <a:spcPct val="90000"/>
              </a:lnSpc>
              <a:buFontTx/>
              <a:buNone/>
            </a:pPr>
            <a:r>
              <a:rPr lang="it-IT" sz="2200" dirty="0">
                <a:solidFill>
                  <a:srgbClr val="FF3300"/>
                </a:solidFill>
                <a:cs typeface="Arial" pitchFamily="34" charset="0"/>
              </a:rPr>
              <a:t>	valore in assoluto</a:t>
            </a:r>
            <a:r>
              <a:rPr lang="it-IT" sz="2200" dirty="0">
                <a:cs typeface="Arial" pitchFamily="34" charset="0"/>
              </a:rPr>
              <a:t> </a:t>
            </a:r>
          </a:p>
          <a:p>
            <a:pPr>
              <a:lnSpc>
                <a:spcPct val="90000"/>
              </a:lnSpc>
              <a:buFontTx/>
              <a:buNone/>
            </a:pPr>
            <a:r>
              <a:rPr lang="it-IT" sz="2200" dirty="0">
                <a:cs typeface="Arial" pitchFamily="34" charset="0"/>
              </a:rPr>
              <a:t>	ad es. f. peso</a:t>
            </a:r>
          </a:p>
          <a:p>
            <a:pPr>
              <a:lnSpc>
                <a:spcPct val="90000"/>
              </a:lnSpc>
              <a:buFontTx/>
              <a:buNone/>
            </a:pPr>
            <a:r>
              <a:rPr lang="it-IT" sz="2200" dirty="0">
                <a:cs typeface="Arial" pitchFamily="34" charset="0"/>
              </a:rPr>
              <a:t>	W(h) – W(0) = - </a:t>
            </a:r>
            <a:r>
              <a:rPr lang="en-US" sz="2200" dirty="0">
                <a:latin typeface="Script MT Bold" pitchFamily="66" charset="0"/>
              </a:rPr>
              <a:t>L</a:t>
            </a:r>
            <a:r>
              <a:rPr lang="it-IT" sz="2200" baseline="-25000" dirty="0">
                <a:cs typeface="Arial" pitchFamily="34" charset="0"/>
              </a:rPr>
              <a:t>0h</a:t>
            </a:r>
            <a:r>
              <a:rPr lang="it-IT" sz="2200" dirty="0">
                <a:cs typeface="Arial" pitchFamily="34" charset="0"/>
              </a:rPr>
              <a:t> = </a:t>
            </a:r>
            <a:r>
              <a:rPr lang="en-US" sz="2200" dirty="0" smtClean="0">
                <a:latin typeface="Script MT Bold" pitchFamily="66" charset="0"/>
              </a:rPr>
              <a:t>L</a:t>
            </a:r>
            <a:r>
              <a:rPr lang="it-IT" sz="2200" baseline="-25000" dirty="0" smtClean="0">
                <a:cs typeface="Arial" pitchFamily="34" charset="0"/>
              </a:rPr>
              <a:t>h0</a:t>
            </a:r>
            <a:r>
              <a:rPr lang="it-IT" sz="2200" dirty="0" smtClean="0">
                <a:cs typeface="Arial" pitchFamily="34" charset="0"/>
              </a:rPr>
              <a:t> </a:t>
            </a:r>
            <a:r>
              <a:rPr lang="it-IT" sz="2200" dirty="0">
                <a:cs typeface="Arial" pitchFamily="34" charset="0"/>
              </a:rPr>
              <a:t>= mgh</a:t>
            </a:r>
          </a:p>
          <a:p>
            <a:pPr>
              <a:lnSpc>
                <a:spcPct val="90000"/>
              </a:lnSpc>
              <a:buFontTx/>
              <a:buNone/>
            </a:pPr>
            <a:r>
              <a:rPr lang="it-IT" sz="2200" dirty="0">
                <a:cs typeface="Arial" pitchFamily="34" charset="0"/>
              </a:rPr>
              <a:t>	</a:t>
            </a:r>
            <a:r>
              <a:rPr lang="it-IT" sz="2200" b="1" i="1" u="sng" dirty="0">
                <a:solidFill>
                  <a:srgbClr val="CC3399"/>
                </a:solidFill>
                <a:cs typeface="Arial" pitchFamily="34" charset="0"/>
              </a:rPr>
              <a:t>se</a:t>
            </a:r>
            <a:r>
              <a:rPr lang="it-IT" sz="2200" u="sng" dirty="0">
                <a:solidFill>
                  <a:srgbClr val="CC3399"/>
                </a:solidFill>
                <a:cs typeface="Arial" pitchFamily="34" charset="0"/>
              </a:rPr>
              <a:t>, </a:t>
            </a:r>
            <a:r>
              <a:rPr lang="it-IT" sz="2200" i="1" u="sng" dirty="0">
                <a:solidFill>
                  <a:srgbClr val="CC3399"/>
                </a:solidFill>
                <a:cs typeface="Arial" pitchFamily="34" charset="0"/>
              </a:rPr>
              <a:t>arbitrariamente</a:t>
            </a:r>
            <a:r>
              <a:rPr lang="it-IT" sz="2200" dirty="0">
                <a:solidFill>
                  <a:srgbClr val="CC3399"/>
                </a:solidFill>
                <a:cs typeface="Arial" pitchFamily="34" charset="0"/>
              </a:rPr>
              <a:t>, scelgo W(0) = 0, ho        W(h) = </a:t>
            </a:r>
            <a:r>
              <a:rPr lang="it-IT" sz="2200" dirty="0" err="1">
                <a:solidFill>
                  <a:srgbClr val="CC3399"/>
                </a:solidFill>
                <a:cs typeface="Arial" pitchFamily="34" charset="0"/>
              </a:rPr>
              <a:t>mgh</a:t>
            </a:r>
            <a:endParaRPr lang="it-IT" sz="2200" dirty="0">
              <a:solidFill>
                <a:srgbClr val="CC3399"/>
              </a:solidFill>
              <a:cs typeface="Arial" pitchFamily="34" charset="0"/>
            </a:endParaRPr>
          </a:p>
          <a:p>
            <a:pPr>
              <a:lnSpc>
                <a:spcPct val="90000"/>
              </a:lnSpc>
              <a:buFontTx/>
              <a:buNone/>
            </a:pPr>
            <a:r>
              <a:rPr lang="it-IT" sz="2200" dirty="0">
                <a:cs typeface="Arial" pitchFamily="34" charset="0"/>
              </a:rPr>
              <a:t>	[ma qualsiasi </a:t>
            </a:r>
            <a:r>
              <a:rPr lang="it-IT" sz="2200" dirty="0" err="1" smtClean="0">
                <a:cs typeface="Arial" pitchFamily="34" charset="0"/>
              </a:rPr>
              <a:t>cost</a:t>
            </a:r>
            <a:r>
              <a:rPr lang="it-IT" sz="2200" dirty="0" smtClean="0">
                <a:cs typeface="Arial" pitchFamily="34" charset="0"/>
              </a:rPr>
              <a:t>. in +(-) andrebbe </a:t>
            </a:r>
            <a:r>
              <a:rPr lang="it-IT" sz="2200" dirty="0">
                <a:cs typeface="Arial" pitchFamily="34" charset="0"/>
              </a:rPr>
              <a:t>bene lo stesso:  </a:t>
            </a:r>
            <a:r>
              <a:rPr lang="el-GR" sz="2200" dirty="0">
                <a:cs typeface="Arial" pitchFamily="34" charset="0"/>
              </a:rPr>
              <a:t>Δ</a:t>
            </a:r>
            <a:r>
              <a:rPr lang="it-IT" sz="2200" dirty="0">
                <a:cs typeface="Arial" pitchFamily="34" charset="0"/>
              </a:rPr>
              <a:t>W = W</a:t>
            </a:r>
            <a:r>
              <a:rPr lang="it-IT" sz="2200" baseline="-25000" dirty="0">
                <a:cs typeface="Arial" pitchFamily="34" charset="0"/>
              </a:rPr>
              <a:t>2</a:t>
            </a:r>
            <a:r>
              <a:rPr lang="it-IT" sz="2200" dirty="0">
                <a:cs typeface="Arial" pitchFamily="34" charset="0"/>
              </a:rPr>
              <a:t>-W</a:t>
            </a:r>
            <a:r>
              <a:rPr lang="it-IT" sz="2200" baseline="-25000" dirty="0">
                <a:cs typeface="Arial" pitchFamily="34" charset="0"/>
              </a:rPr>
              <a:t>1 </a:t>
            </a:r>
            <a:r>
              <a:rPr lang="it-IT" sz="2200" dirty="0">
                <a:cs typeface="Arial" pitchFamily="34" charset="0"/>
              </a:rPr>
              <a:t>=</a:t>
            </a:r>
            <a:r>
              <a:rPr lang="it-IT" sz="2200" baseline="-25000" dirty="0">
                <a:cs typeface="Arial" pitchFamily="34" charset="0"/>
              </a:rPr>
              <a:t> </a:t>
            </a:r>
            <a:r>
              <a:rPr lang="it-IT" sz="2200" dirty="0">
                <a:cs typeface="Arial" pitchFamily="34" charset="0"/>
              </a:rPr>
              <a:t>= W</a:t>
            </a:r>
            <a:r>
              <a:rPr lang="it-IT" sz="2200" baseline="-25000" dirty="0">
                <a:cs typeface="Arial" pitchFamily="34" charset="0"/>
              </a:rPr>
              <a:t>2</a:t>
            </a:r>
            <a:r>
              <a:rPr lang="it-IT" sz="2200" dirty="0">
                <a:cs typeface="Arial" pitchFamily="34" charset="0"/>
              </a:rPr>
              <a:t>’ - W</a:t>
            </a:r>
            <a:r>
              <a:rPr lang="it-IT" sz="2200" baseline="-25000" dirty="0">
                <a:cs typeface="Arial" pitchFamily="34" charset="0"/>
              </a:rPr>
              <a:t>1</a:t>
            </a:r>
            <a:r>
              <a:rPr lang="it-IT" sz="2200" dirty="0">
                <a:cs typeface="Arial" pitchFamily="34" charset="0"/>
              </a:rPr>
              <a:t>’ = </a:t>
            </a:r>
            <a:r>
              <a:rPr lang="it-IT" sz="2200" baseline="-25000" dirty="0">
                <a:cs typeface="Arial" pitchFamily="34" charset="0"/>
              </a:rPr>
              <a:t> </a:t>
            </a:r>
            <a:r>
              <a:rPr lang="it-IT" sz="2200" dirty="0">
                <a:cs typeface="Arial" pitchFamily="34" charset="0"/>
              </a:rPr>
              <a:t>(W</a:t>
            </a:r>
            <a:r>
              <a:rPr lang="it-IT" sz="2200" baseline="-25000" dirty="0">
                <a:cs typeface="Arial" pitchFamily="34" charset="0"/>
              </a:rPr>
              <a:t>2</a:t>
            </a:r>
            <a:r>
              <a:rPr lang="it-IT" sz="2200" dirty="0">
                <a:cs typeface="Arial" pitchFamily="34" charset="0"/>
              </a:rPr>
              <a:t>+c) - (W</a:t>
            </a:r>
            <a:r>
              <a:rPr lang="it-IT" sz="2200" baseline="-25000" dirty="0">
                <a:cs typeface="Arial" pitchFamily="34" charset="0"/>
              </a:rPr>
              <a:t>1</a:t>
            </a:r>
            <a:r>
              <a:rPr lang="it-IT" sz="2200" dirty="0">
                <a:cs typeface="Arial" pitchFamily="34" charset="0"/>
              </a:rPr>
              <a:t>+c) = W</a:t>
            </a:r>
            <a:r>
              <a:rPr lang="it-IT" sz="2200" baseline="-25000" dirty="0">
                <a:cs typeface="Arial" pitchFamily="34" charset="0"/>
              </a:rPr>
              <a:t>2</a:t>
            </a:r>
            <a:r>
              <a:rPr lang="it-IT" sz="2200" dirty="0">
                <a:solidFill>
                  <a:srgbClr val="FF3300"/>
                </a:solidFill>
                <a:cs typeface="Arial" pitchFamily="34" charset="0"/>
              </a:rPr>
              <a:t>+c </a:t>
            </a:r>
            <a:r>
              <a:rPr lang="it-IT" sz="2200" dirty="0">
                <a:cs typeface="Arial" pitchFamily="34" charset="0"/>
              </a:rPr>
              <a:t>- W</a:t>
            </a:r>
            <a:r>
              <a:rPr lang="it-IT" sz="2200" baseline="-25000" dirty="0">
                <a:cs typeface="Arial" pitchFamily="34" charset="0"/>
              </a:rPr>
              <a:t>1</a:t>
            </a:r>
            <a:r>
              <a:rPr lang="it-IT" sz="2200" dirty="0">
                <a:solidFill>
                  <a:srgbClr val="FF3300"/>
                </a:solidFill>
                <a:cs typeface="Arial" pitchFamily="34" charset="0"/>
              </a:rPr>
              <a:t>-c</a:t>
            </a:r>
            <a:r>
              <a:rPr lang="it-IT" sz="2200" dirty="0">
                <a:cs typeface="Arial" pitchFamily="34" charset="0"/>
              </a:rPr>
              <a:t>      con c </a:t>
            </a:r>
            <a:r>
              <a:rPr lang="it-IT" sz="2200" dirty="0" err="1">
                <a:cs typeface="Arial" pitchFamily="34" charset="0"/>
              </a:rPr>
              <a:t>cost</a:t>
            </a:r>
            <a:r>
              <a:rPr lang="it-IT" sz="2200" dirty="0">
                <a:cs typeface="Arial" pitchFamily="34" charset="0"/>
              </a:rPr>
              <a:t>.]	</a:t>
            </a:r>
            <a:endParaRPr lang="el-GR" sz="2200" dirty="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
        <p:nvSpPr>
          <p:cNvPr id="2" name="TextBox 1"/>
          <p:cNvSpPr txBox="1"/>
          <p:nvPr/>
        </p:nvSpPr>
        <p:spPr>
          <a:xfrm>
            <a:off x="5292080" y="2151114"/>
            <a:ext cx="3448380" cy="646331"/>
          </a:xfrm>
          <a:prstGeom prst="rect">
            <a:avLst/>
          </a:prstGeom>
          <a:noFill/>
          <a:ln>
            <a:solidFill>
              <a:srgbClr val="00B050"/>
            </a:solidFill>
          </a:ln>
        </p:spPr>
        <p:txBody>
          <a:bodyPr wrap="none" rtlCol="0">
            <a:spAutoFit/>
          </a:bodyPr>
          <a:lstStyle/>
          <a:p>
            <a:r>
              <a:rPr lang="it-IT" sz="1800" dirty="0" smtClean="0">
                <a:solidFill>
                  <a:srgbClr val="00B050"/>
                </a:solidFill>
              </a:rPr>
              <a:t>se una forza </a:t>
            </a:r>
            <a:r>
              <a:rPr lang="it-IT" sz="1800" dirty="0">
                <a:solidFill>
                  <a:srgbClr val="00B050"/>
                </a:solidFill>
              </a:rPr>
              <a:t>fa lavoro +vo </a:t>
            </a:r>
            <a:r>
              <a:rPr lang="it-IT" sz="1800" dirty="0" smtClean="0">
                <a:solidFill>
                  <a:srgbClr val="00B050"/>
                </a:solidFill>
              </a:rPr>
              <a:t>(-</a:t>
            </a:r>
            <a:r>
              <a:rPr lang="it-IT" sz="1800" dirty="0">
                <a:solidFill>
                  <a:srgbClr val="00B050"/>
                </a:solidFill>
              </a:rPr>
              <a:t>vo) </a:t>
            </a:r>
            <a:endParaRPr lang="it-IT" sz="1800" dirty="0" smtClean="0">
              <a:solidFill>
                <a:srgbClr val="00B050"/>
              </a:solidFill>
            </a:endParaRPr>
          </a:p>
          <a:p>
            <a:pPr algn="ctr"/>
            <a:r>
              <a:rPr lang="it-IT" sz="1800" dirty="0" smtClean="0">
                <a:solidFill>
                  <a:srgbClr val="00B050"/>
                </a:solidFill>
              </a:rPr>
              <a:t>c’è </a:t>
            </a:r>
            <a:r>
              <a:rPr lang="it-IT" sz="1800" dirty="0">
                <a:solidFill>
                  <a:srgbClr val="00B050"/>
                </a:solidFill>
              </a:rPr>
              <a:t>perdita (acquisto) di e.p</a:t>
            </a:r>
            <a:r>
              <a:rPr lang="it-IT" sz="1800" dirty="0" smtClean="0">
                <a:solidFill>
                  <a:srgbClr val="00B050"/>
                </a:solidFill>
              </a:rPr>
              <a:t>.</a:t>
            </a:r>
            <a:endParaRPr lang="it-IT" sz="1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2014</a:t>
            </a:r>
            <a:endParaRPr lang="en-US"/>
          </a:p>
        </p:txBody>
      </p:sp>
      <p:sp>
        <p:nvSpPr>
          <p:cNvPr id="8" name="Slide Number Placeholder 5"/>
          <p:cNvSpPr>
            <a:spLocks noGrp="1"/>
          </p:cNvSpPr>
          <p:nvPr>
            <p:ph type="sldNum" sz="quarter" idx="12"/>
          </p:nvPr>
        </p:nvSpPr>
        <p:spPr/>
        <p:txBody>
          <a:bodyPr/>
          <a:lstStyle/>
          <a:p>
            <a:fld id="{9F0705A8-670D-44DB-9F11-996FE8BEADB7}" type="slidenum">
              <a:rPr lang="en-US"/>
              <a:pPr/>
              <a:t>98</a:t>
            </a:fld>
            <a:endParaRPr lang="en-US" dirty="0"/>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dirty="0"/>
              <a:t>p.m. o corpo soggetti a f., posso definire in genere</a:t>
            </a:r>
          </a:p>
          <a:p>
            <a:pPr>
              <a:lnSpc>
                <a:spcPct val="90000"/>
              </a:lnSpc>
              <a:buFontTx/>
              <a:buNone/>
            </a:pPr>
            <a:r>
              <a:rPr lang="it-IT" sz="2400" dirty="0"/>
              <a:t>	E = K + W</a:t>
            </a:r>
          </a:p>
          <a:p>
            <a:pPr>
              <a:lnSpc>
                <a:spcPct val="90000"/>
              </a:lnSpc>
              <a:buFontTx/>
              <a:buNone/>
            </a:pPr>
            <a:r>
              <a:rPr lang="it-IT" sz="2400" dirty="0"/>
              <a:t>	</a:t>
            </a:r>
            <a:r>
              <a:rPr lang="it-IT" sz="2400" b="1" dirty="0">
                <a:solidFill>
                  <a:srgbClr val="FF3300"/>
                </a:solidFill>
              </a:rPr>
              <a:t>energia totale meccanica</a:t>
            </a:r>
            <a:r>
              <a:rPr lang="it-IT" sz="2400" dirty="0"/>
              <a:t>, somma di e. cinetica ed e. potenziale (con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lavoro </a:t>
            </a:r>
            <a:r>
              <a:rPr lang="it-IT" sz="2400" b="1" i="1" dirty="0">
                <a:solidFill>
                  <a:srgbClr val="008000"/>
                </a:solidFill>
              </a:rPr>
              <a:t>della</a:t>
            </a:r>
            <a:r>
              <a:rPr lang="it-IT" sz="2400" dirty="0"/>
              <a:t> </a:t>
            </a:r>
            <a:r>
              <a:rPr lang="it-IT" sz="2400" dirty="0">
                <a:solidFill>
                  <a:srgbClr val="008000"/>
                </a:solidFill>
              </a:rPr>
              <a:t>f. risultante</a:t>
            </a:r>
            <a:r>
              <a:rPr lang="it-IT" sz="2400" dirty="0"/>
              <a:t>, vedi p. </a:t>
            </a:r>
            <a:r>
              <a:rPr lang="it-IT" sz="2400" dirty="0" smtClean="0"/>
              <a:t>92), </a:t>
            </a:r>
            <a:r>
              <a:rPr lang="it-IT" sz="2400" dirty="0">
                <a:solidFill>
                  <a:srgbClr val="008000"/>
                </a:solidFill>
              </a:rPr>
              <a:t>scalare</a:t>
            </a:r>
            <a:r>
              <a:rPr lang="it-IT" sz="2400" dirty="0"/>
              <a:t>  </a:t>
            </a:r>
          </a:p>
          <a:p>
            <a:pPr>
              <a:lnSpc>
                <a:spcPct val="90000"/>
              </a:lnSpc>
            </a:pPr>
            <a:r>
              <a:rPr lang="it-IT" sz="2400" dirty="0">
                <a:solidFill>
                  <a:srgbClr val="CC3300"/>
                </a:solidFill>
              </a:rPr>
              <a:t>se</a:t>
            </a:r>
            <a:r>
              <a:rPr lang="it-IT" sz="2400" dirty="0"/>
              <a:t> le f. sono conservative avrò</a:t>
            </a:r>
          </a:p>
          <a:p>
            <a:pPr>
              <a:lnSpc>
                <a:spcPct val="90000"/>
              </a:lnSpc>
              <a:buFontTx/>
              <a:buNone/>
            </a:pPr>
            <a:r>
              <a:rPr lang="it-IT" sz="2400" dirty="0"/>
              <a:t>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 W</a:t>
            </a:r>
            <a:r>
              <a:rPr lang="it-IT" sz="2400" baseline="-25000" dirty="0"/>
              <a:t>1</a:t>
            </a:r>
            <a:r>
              <a:rPr lang="it-IT" sz="2400" dirty="0"/>
              <a:t> – W</a:t>
            </a:r>
            <a:r>
              <a:rPr lang="it-IT" sz="2400" baseline="-25000" dirty="0"/>
              <a:t>2</a:t>
            </a:r>
            <a:r>
              <a:rPr lang="it-IT" sz="2400" dirty="0"/>
              <a:t> </a:t>
            </a:r>
          </a:p>
          <a:p>
            <a:pPr>
              <a:lnSpc>
                <a:spcPct val="90000"/>
              </a:lnSpc>
              <a:buFontTx/>
              <a:buNone/>
            </a:pPr>
            <a:r>
              <a:rPr lang="it-IT" sz="2400" dirty="0"/>
              <a:t>	da cui</a:t>
            </a:r>
          </a:p>
          <a:p>
            <a:pPr>
              <a:lnSpc>
                <a:spcPct val="90000"/>
              </a:lnSpc>
              <a:buFontTx/>
              <a:buNone/>
            </a:pPr>
            <a:r>
              <a:rPr lang="it-IT" sz="2400" dirty="0"/>
              <a:t>	 </a:t>
            </a:r>
            <a:r>
              <a:rPr lang="it-IT" sz="2400" dirty="0">
                <a:solidFill>
                  <a:srgbClr val="CC3300"/>
                </a:solidFill>
              </a:rPr>
              <a:t>K</a:t>
            </a:r>
            <a:r>
              <a:rPr lang="it-IT" sz="2400" baseline="-25000" dirty="0">
                <a:solidFill>
                  <a:srgbClr val="CC3300"/>
                </a:solidFill>
              </a:rPr>
              <a:t>2</a:t>
            </a:r>
            <a:r>
              <a:rPr lang="it-IT" sz="2400" dirty="0">
                <a:solidFill>
                  <a:srgbClr val="CC3300"/>
                </a:solidFill>
              </a:rPr>
              <a:t> + W</a:t>
            </a:r>
            <a:r>
              <a:rPr lang="it-IT" sz="2400" baseline="-25000" dirty="0">
                <a:solidFill>
                  <a:srgbClr val="CC3300"/>
                </a:solidFill>
              </a:rPr>
              <a:t>2</a:t>
            </a:r>
            <a:r>
              <a:rPr lang="it-IT" sz="2400" dirty="0">
                <a:solidFill>
                  <a:srgbClr val="CC3300"/>
                </a:solidFill>
              </a:rPr>
              <a:t> = K</a:t>
            </a:r>
            <a:r>
              <a:rPr lang="it-IT" sz="2400" baseline="-25000" dirty="0">
                <a:solidFill>
                  <a:srgbClr val="CC3300"/>
                </a:solidFill>
              </a:rPr>
              <a:t>1</a:t>
            </a:r>
            <a:r>
              <a:rPr lang="it-IT" sz="2400" dirty="0">
                <a:solidFill>
                  <a:srgbClr val="CC3300"/>
                </a:solidFill>
              </a:rPr>
              <a:t> + W</a:t>
            </a:r>
            <a:r>
              <a:rPr lang="it-IT" sz="2400" baseline="-25000" dirty="0">
                <a:solidFill>
                  <a:srgbClr val="CC3300"/>
                </a:solidFill>
              </a:rPr>
              <a:t>1</a:t>
            </a:r>
            <a:r>
              <a:rPr lang="it-IT" sz="2400" dirty="0">
                <a:solidFill>
                  <a:srgbClr val="CC3300"/>
                </a:solidFill>
              </a:rPr>
              <a:t> = </a:t>
            </a:r>
            <a:r>
              <a:rPr lang="it-IT" sz="2400" dirty="0" err="1">
                <a:solidFill>
                  <a:srgbClr val="CC3300"/>
                </a:solidFill>
              </a:rPr>
              <a:t>cost</a:t>
            </a:r>
            <a:r>
              <a:rPr lang="it-IT" sz="2400" dirty="0">
                <a:solidFill>
                  <a:srgbClr val="CC3300"/>
                </a:solidFill>
              </a:rPr>
              <a:t>.</a:t>
            </a:r>
            <a:r>
              <a:rPr lang="it-IT" sz="2400" dirty="0"/>
              <a:t>     (= E</a:t>
            </a:r>
            <a:r>
              <a:rPr lang="it-IT" sz="2400" baseline="-25000" dirty="0"/>
              <a:t>0</a:t>
            </a:r>
            <a:r>
              <a:rPr lang="it-IT" sz="2400" dirty="0"/>
              <a:t>)</a:t>
            </a:r>
          </a:p>
          <a:p>
            <a:pPr>
              <a:lnSpc>
                <a:spcPct val="90000"/>
              </a:lnSpc>
              <a:buFontTx/>
              <a:buNone/>
            </a:pPr>
            <a:r>
              <a:rPr lang="it-IT" sz="2400" dirty="0"/>
              <a:t>	oppure</a:t>
            </a:r>
          </a:p>
          <a:p>
            <a:pPr>
              <a:lnSpc>
                <a:spcPct val="90000"/>
              </a:lnSpc>
              <a:buFontTx/>
              <a:buNone/>
            </a:pPr>
            <a:r>
              <a:rPr lang="it-IT" sz="2400" dirty="0"/>
              <a:t>	</a:t>
            </a:r>
            <a:r>
              <a:rPr lang="el-GR" sz="2400" dirty="0">
                <a:cs typeface="Arial" pitchFamily="34" charset="0"/>
              </a:rPr>
              <a:t>Δ</a:t>
            </a:r>
            <a:r>
              <a:rPr lang="it-IT" sz="2400" dirty="0">
                <a:cs typeface="Arial" pitchFamily="34" charset="0"/>
              </a:rPr>
              <a:t>E = 0</a:t>
            </a:r>
          </a:p>
          <a:p>
            <a:pPr>
              <a:lnSpc>
                <a:spcPct val="90000"/>
              </a:lnSpc>
              <a:buFontTx/>
              <a:buNone/>
            </a:pPr>
            <a:r>
              <a:rPr lang="it-IT" sz="2400" dirty="0">
                <a:cs typeface="Arial" pitchFamily="34" charset="0"/>
              </a:rPr>
              <a:t>	</a:t>
            </a:r>
            <a:r>
              <a:rPr lang="it-IT" sz="2400" b="1" dirty="0">
                <a:solidFill>
                  <a:srgbClr val="CC3399"/>
                </a:solidFill>
                <a:cs typeface="Arial" pitchFamily="34" charset="0"/>
              </a:rPr>
              <a:t>legge di conservazione dell’energia totale meccanica</a:t>
            </a:r>
            <a:endParaRPr lang="el-GR" sz="2400" b="1" dirty="0">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2014</a:t>
            </a:r>
            <a:endParaRPr lang="en-US"/>
          </a:p>
        </p:txBody>
      </p:sp>
      <p:sp>
        <p:nvSpPr>
          <p:cNvPr id="11" name="Slide Number Placeholder 5"/>
          <p:cNvSpPr>
            <a:spLocks noGrp="1"/>
          </p:cNvSpPr>
          <p:nvPr>
            <p:ph type="sldNum" sz="quarter" idx="12"/>
          </p:nvPr>
        </p:nvSpPr>
        <p:spPr/>
        <p:txBody>
          <a:bodyPr/>
          <a:lstStyle/>
          <a:p>
            <a:fld id="{57CE882F-8BFF-4CDC-BF26-31FD98990B30}" type="slidenum">
              <a:rPr lang="en-US"/>
              <a:pPr/>
              <a:t>99</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86218</TotalTime>
  <Words>9780</Words>
  <Application>Microsoft Office PowerPoint</Application>
  <PresentationFormat>On-screen Show (4:3)</PresentationFormat>
  <Paragraphs>1782</Paragraphs>
  <Slides>113</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(corda) e di v istantanea (tangente)</vt:lpstr>
      <vt:lpstr>Significato geometrico di vm e di v istantanea (2)</vt:lpstr>
      <vt:lpstr>Accelerazione media e istantanea</vt:lpstr>
      <vt:lpstr>Un esempio di accelerazione</vt:lpstr>
      <vt:lpstr>Moto uniforme e uniformemente accelerato</vt:lpstr>
      <vt:lpstr>Moto uniformemente accelerato (2) (*)</vt:lpstr>
      <vt:lpstr>Moto uniformemente accelerato (3)</vt:lpstr>
      <vt:lpstr>Moto uniformemente accelerato (4)</vt:lpstr>
      <vt:lpstr>Moti in una dimensione</vt:lpstr>
      <vt:lpstr>Una relazione molto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Peso ed equazione di moto</vt:lpstr>
      <vt:lpstr>g e scelta del sistema di riferimento (*)</vt:lpstr>
      <vt:lpstr>variabilità di g (*)</vt:lpstr>
      <vt:lpstr>PowerPoint Presentation</vt:lpstr>
      <vt:lpstr>PowerPoint Presentation</vt:lpstr>
      <vt:lpstr>Gravitazione universale: applicazioni</vt:lpstr>
      <vt:lpstr> </vt:lpstr>
      <vt:lpstr>Sintesi dell’unificazione delle forze</vt:lpstr>
      <vt:lpstr>III principio e forze di contatto (*)</vt:lpstr>
      <vt:lpstr>III principio e forze di contatto (2) (*)</vt:lpstr>
      <vt:lpstr>III principio e forze di contatto/vincoli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Rotazioni: p.m. rispetto ad asse fisso  (moto circolare generico)</vt:lpstr>
      <vt:lpstr>Momento angolare e momento d’inerzia</vt:lpstr>
      <vt:lpstr>Momento angolare e momento d’inerzia (2)</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L’energia cinetica dei corpi in rotazione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 navarria</cp:lastModifiedBy>
  <cp:revision>280</cp:revision>
  <dcterms:created xsi:type="dcterms:W3CDTF">2007-03-05T17:59:17Z</dcterms:created>
  <dcterms:modified xsi:type="dcterms:W3CDTF">2014-03-18T21:56:03Z</dcterms:modified>
</cp:coreProperties>
</file>