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3"/>
  </p:notesMasterIdLst>
  <p:sldIdLst>
    <p:sldId id="256" r:id="rId2"/>
    <p:sldId id="360" r:id="rId3"/>
    <p:sldId id="361" r:id="rId4"/>
    <p:sldId id="362" r:id="rId5"/>
    <p:sldId id="356" r:id="rId6"/>
    <p:sldId id="363" r:id="rId7"/>
    <p:sldId id="364" r:id="rId8"/>
    <p:sldId id="365" r:id="rId9"/>
    <p:sldId id="368" r:id="rId10"/>
    <p:sldId id="369" r:id="rId11"/>
    <p:sldId id="371" r:id="rId12"/>
    <p:sldId id="370" r:id="rId13"/>
    <p:sldId id="372" r:id="rId14"/>
    <p:sldId id="512" r:id="rId15"/>
    <p:sldId id="373" r:id="rId16"/>
    <p:sldId id="518" r:id="rId17"/>
    <p:sldId id="519" r:id="rId18"/>
    <p:sldId id="376" r:id="rId19"/>
    <p:sldId id="377" r:id="rId20"/>
    <p:sldId id="378" r:id="rId21"/>
    <p:sldId id="379" r:id="rId22"/>
    <p:sldId id="380" r:id="rId23"/>
    <p:sldId id="381" r:id="rId24"/>
    <p:sldId id="403" r:id="rId25"/>
    <p:sldId id="384" r:id="rId26"/>
    <p:sldId id="493" r:id="rId27"/>
    <p:sldId id="494" r:id="rId28"/>
    <p:sldId id="504" r:id="rId29"/>
    <p:sldId id="495" r:id="rId30"/>
    <p:sldId id="397" r:id="rId31"/>
    <p:sldId id="399" r:id="rId32"/>
    <p:sldId id="500" r:id="rId33"/>
    <p:sldId id="401" r:id="rId34"/>
    <p:sldId id="402" r:id="rId35"/>
    <p:sldId id="405" r:id="rId36"/>
    <p:sldId id="501" r:id="rId37"/>
    <p:sldId id="502" r:id="rId38"/>
    <p:sldId id="428" r:id="rId39"/>
    <p:sldId id="427" r:id="rId40"/>
    <p:sldId id="429" r:id="rId41"/>
    <p:sldId id="496" r:id="rId42"/>
    <p:sldId id="503" r:id="rId43"/>
    <p:sldId id="412" r:id="rId44"/>
    <p:sldId id="414" r:id="rId45"/>
    <p:sldId id="524" r:id="rId46"/>
    <p:sldId id="433" r:id="rId47"/>
    <p:sldId id="434" r:id="rId48"/>
    <p:sldId id="505" r:id="rId49"/>
    <p:sldId id="497" r:id="rId50"/>
    <p:sldId id="525" r:id="rId51"/>
    <p:sldId id="420" r:id="rId52"/>
    <p:sldId id="421" r:id="rId53"/>
    <p:sldId id="422" r:id="rId54"/>
    <p:sldId id="522" r:id="rId55"/>
    <p:sldId id="423" r:id="rId56"/>
    <p:sldId id="424" r:id="rId57"/>
    <p:sldId id="435" r:id="rId58"/>
    <p:sldId id="438" r:id="rId59"/>
    <p:sldId id="457" r:id="rId60"/>
    <p:sldId id="458" r:id="rId61"/>
    <p:sldId id="439" r:id="rId62"/>
    <p:sldId id="440" r:id="rId63"/>
    <p:sldId id="443" r:id="rId64"/>
    <p:sldId id="441" r:id="rId65"/>
    <p:sldId id="442" r:id="rId66"/>
    <p:sldId id="516" r:id="rId67"/>
    <p:sldId id="444" r:id="rId68"/>
    <p:sldId id="506" r:id="rId69"/>
    <p:sldId id="448" r:id="rId70"/>
    <p:sldId id="459" r:id="rId71"/>
    <p:sldId id="460" r:id="rId72"/>
    <p:sldId id="449" r:id="rId73"/>
    <p:sldId id="450" r:id="rId74"/>
    <p:sldId id="451" r:id="rId75"/>
    <p:sldId id="446" r:id="rId76"/>
    <p:sldId id="453" r:id="rId77"/>
    <p:sldId id="454" r:id="rId78"/>
    <p:sldId id="455" r:id="rId79"/>
    <p:sldId id="456" r:id="rId80"/>
    <p:sldId id="452" r:id="rId81"/>
    <p:sldId id="507" r:id="rId82"/>
    <p:sldId id="461" r:id="rId83"/>
    <p:sldId id="463" r:id="rId84"/>
    <p:sldId id="508" r:id="rId85"/>
    <p:sldId id="464" r:id="rId86"/>
    <p:sldId id="498" r:id="rId87"/>
    <p:sldId id="465" r:id="rId88"/>
    <p:sldId id="515" r:id="rId89"/>
    <p:sldId id="469" r:id="rId90"/>
    <p:sldId id="470" r:id="rId91"/>
    <p:sldId id="471" r:id="rId92"/>
    <p:sldId id="473" r:id="rId93"/>
    <p:sldId id="474" r:id="rId94"/>
    <p:sldId id="479" r:id="rId95"/>
    <p:sldId id="475" r:id="rId96"/>
    <p:sldId id="476" r:id="rId97"/>
    <p:sldId id="480" r:id="rId98"/>
    <p:sldId id="478" r:id="rId99"/>
    <p:sldId id="481" r:id="rId100"/>
    <p:sldId id="483" r:id="rId101"/>
    <p:sldId id="509" r:id="rId102"/>
    <p:sldId id="514" r:id="rId103"/>
    <p:sldId id="484" r:id="rId104"/>
    <p:sldId id="485" r:id="rId105"/>
    <p:sldId id="486" r:id="rId106"/>
    <p:sldId id="482" r:id="rId107"/>
    <p:sldId id="487" r:id="rId108"/>
    <p:sldId id="488" r:id="rId109"/>
    <p:sldId id="489" r:id="rId110"/>
    <p:sldId id="490" r:id="rId111"/>
    <p:sldId id="517" r:id="rId112"/>
    <p:sldId id="491" r:id="rId113"/>
    <p:sldId id="523" r:id="rId114"/>
    <p:sldId id="374" r:id="rId115"/>
    <p:sldId id="375" r:id="rId116"/>
    <p:sldId id="398" r:id="rId117"/>
    <p:sldId id="413" r:id="rId118"/>
    <p:sldId id="499" r:id="rId119"/>
    <p:sldId id="436" r:id="rId120"/>
    <p:sldId id="437" r:id="rId121"/>
    <p:sldId id="513" r:id="rId122"/>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00"/>
    <a:srgbClr val="F6C0A8"/>
    <a:srgbClr val="008000"/>
    <a:srgbClr val="FF6600"/>
    <a:srgbClr val="CC00FF"/>
    <a:srgbClr val="CC00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78967" autoAdjust="0"/>
  </p:normalViewPr>
  <p:slideViewPr>
    <p:cSldViewPr>
      <p:cViewPr>
        <p:scale>
          <a:sx n="66" d="100"/>
          <a:sy n="66" d="100"/>
        </p:scale>
        <p:origin x="-858"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156"/>
    </p:cViewPr>
  </p:notesTextViewPr>
  <p:sorterViewPr>
    <p:cViewPr>
      <p:scale>
        <a:sx n="66" d="100"/>
        <a:sy n="66" d="100"/>
      </p:scale>
      <p:origin x="0" y="0"/>
    </p:cViewPr>
  </p:sorterViewPr>
  <p:notesViewPr>
    <p:cSldViewPr>
      <p:cViewPr>
        <p:scale>
          <a:sx n="100" d="100"/>
          <a:sy n="100" d="100"/>
        </p:scale>
        <p:origin x="-936" y="276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FB8D5D5C-6FB9-49D5-93CB-64E11D05BAF4}" type="slidenum">
              <a:rPr lang="en-US"/>
              <a:pPr/>
              <a:t>‹#›</a:t>
            </a:fld>
            <a:endParaRPr lang="en-US"/>
          </a:p>
        </p:txBody>
      </p:sp>
    </p:spTree>
    <p:extLst>
      <p:ext uri="{BB962C8B-B14F-4D97-AF65-F5344CB8AC3E}">
        <p14:creationId xmlns:p14="http://schemas.microsoft.com/office/powerpoint/2010/main" val="723403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High_jum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Edwin_Hubble" TargetMode="External"/><Relationship Id="rId4" Type="http://schemas.openxmlformats.org/officeDocument/2006/relationships/hyperlink" Target="http://en.wikipedia.org/wiki/Illinoi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it.wikipedia.org/wiki/Solstizio" TargetMode="External"/><Relationship Id="rId13" Type="http://schemas.openxmlformats.org/officeDocument/2006/relationships/hyperlink" Target="http://it.wikipedia.org/wiki/Meridiano_(geografia)" TargetMode="External"/><Relationship Id="rId3" Type="http://schemas.openxmlformats.org/officeDocument/2006/relationships/hyperlink" Target="http://it.wikipedia.org/wiki/Eratostene" TargetMode="External"/><Relationship Id="rId7" Type="http://schemas.openxmlformats.org/officeDocument/2006/relationships/hyperlink" Target="http://it.wikipedia.org/wiki/Assuan" TargetMode="External"/><Relationship Id="rId12" Type="http://schemas.openxmlformats.org/officeDocument/2006/relationships/hyperlink" Target="http://it.wikipedia.org/wiki/Eclissi"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it.wikipedia.org/wiki/Terra" TargetMode="External"/><Relationship Id="rId11" Type="http://schemas.openxmlformats.org/officeDocument/2006/relationships/hyperlink" Target="http://it.wikipedia.org/wiki/Aristotele" TargetMode="External"/><Relationship Id="rId5" Type="http://schemas.openxmlformats.org/officeDocument/2006/relationships/hyperlink" Target="http://it.wikipedia.org/wiki/Alessandria_d'Egitto" TargetMode="External"/><Relationship Id="rId10" Type="http://schemas.openxmlformats.org/officeDocument/2006/relationships/hyperlink" Target="http://it.wikipedia.org/wiki/Zenit" TargetMode="External"/><Relationship Id="rId4" Type="http://schemas.openxmlformats.org/officeDocument/2006/relationships/hyperlink" Target="http://it.wikipedia.org/wiki/III_secolo_a.C." TargetMode="External"/><Relationship Id="rId9" Type="http://schemas.openxmlformats.org/officeDocument/2006/relationships/hyperlink" Target="http://it.wikipedia.org/wiki/Sole" TargetMode="External"/><Relationship Id="rId14" Type="http://schemas.openxmlformats.org/officeDocument/2006/relationships/hyperlink" Target="http://it.wikipedia.org/wiki/Circonferenza" TargetMode="Externa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it.wikipedia.org/wiki/Anni_1970" TargetMode="External"/><Relationship Id="rId13" Type="http://schemas.openxmlformats.org/officeDocument/2006/relationships/hyperlink" Target="http://it.wikipedia.org/wiki/Trigonometria" TargetMode="External"/><Relationship Id="rId3" Type="http://schemas.openxmlformats.org/officeDocument/2006/relationships/hyperlink" Target="http://it.wikipedia.org/wiki/Astronomia" TargetMode="External"/><Relationship Id="rId7" Type="http://schemas.openxmlformats.org/officeDocument/2006/relationships/hyperlink" Target="http://it.wikipedia.org/w/index.php?title=Retroflettore&amp;action=edit&amp;redlink=1" TargetMode="External"/><Relationship Id="rId12" Type="http://schemas.openxmlformats.org/officeDocument/2006/relationships/hyperlink" Target="http://it.wikipedia.org/wiki/Ipparco_di_Nicea"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it.wikipedia.org/wiki/Laser" TargetMode="External"/><Relationship Id="rId11" Type="http://schemas.openxmlformats.org/officeDocument/2006/relationships/hyperlink" Target="http://it.wikipedia.org/w/index.php?title=Recessione_lunare&amp;action=edit&amp;redlink=1" TargetMode="External"/><Relationship Id="rId5" Type="http://schemas.openxmlformats.org/officeDocument/2006/relationships/hyperlink" Target="http://it.wikipedia.org/wiki/Esperimento_Lunar_Laser_Ranging" TargetMode="External"/><Relationship Id="rId10" Type="http://schemas.openxmlformats.org/officeDocument/2006/relationships/hyperlink" Target="http://it.wikipedia.org/wiki/G.H._Darwin" TargetMode="External"/><Relationship Id="rId4" Type="http://schemas.openxmlformats.org/officeDocument/2006/relationships/hyperlink" Target="http://it.wikipedia.org/wiki/1_E8_m" TargetMode="External"/><Relationship Id="rId9" Type="http://schemas.openxmlformats.org/officeDocument/2006/relationships/hyperlink" Target="http://it.wikipedia.org/wiki/Centimetro" TargetMode="External"/><Relationship Id="rId14" Type="http://schemas.openxmlformats.org/officeDocument/2006/relationships/hyperlink" Target="http://it.wikipedia.org/wiki/Chilometro"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8" Type="http://schemas.openxmlformats.org/officeDocument/2006/relationships/hyperlink" Target="http://fr.wikipedia.org/wiki/Dilatation" TargetMode="External"/><Relationship Id="rId3" Type="http://schemas.openxmlformats.org/officeDocument/2006/relationships/hyperlink" Target="http://fr.wikipedia.org/wiki/Cristal" TargetMode="External"/><Relationship Id="rId7" Type="http://schemas.openxmlformats.org/officeDocument/2006/relationships/hyperlink" Target="http://fr.wikipedia.org/wiki/Entropie" TargetMode="External"/><Relationship Id="rId2" Type="http://schemas.openxmlformats.org/officeDocument/2006/relationships/slide" Target="../slides/slide108.xml"/><Relationship Id="rId1" Type="http://schemas.openxmlformats.org/officeDocument/2006/relationships/notesMaster" Target="../notesMasters/notesMaster1.xml"/><Relationship Id="rId6" Type="http://schemas.openxmlformats.org/officeDocument/2006/relationships/hyperlink" Target="http://fr.wikipedia.org/wiki/Polym%C3%A8re" TargetMode="External"/><Relationship Id="rId5" Type="http://schemas.openxmlformats.org/officeDocument/2006/relationships/hyperlink" Target="http://fr.wikipedia.org/wiki/Potentiel_interatomique" TargetMode="External"/><Relationship Id="rId4" Type="http://schemas.openxmlformats.org/officeDocument/2006/relationships/hyperlink" Target="http://fr.wikipedia.org/wiki/D%C3%A9riv%C3%A9e_seconde" TargetMode="Externa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Arial" pitchFamily="34" charset="0"/>
                <a:ea typeface="+mn-ea"/>
                <a:cs typeface="+mn-cs"/>
              </a:rPr>
              <a:t>The fastest unbound star in our Galaxy ejected by a thermonuclear supernova, S. </a:t>
            </a:r>
            <a:r>
              <a:rPr lang="en-US" sz="1200" b="0" i="0" kern="1200" dirty="0" err="1" smtClean="0">
                <a:solidFill>
                  <a:schemeClr val="tx1"/>
                </a:solidFill>
                <a:effectLst/>
                <a:latin typeface="Arial" pitchFamily="34" charset="0"/>
                <a:ea typeface="+mn-ea"/>
                <a:cs typeface="+mn-cs"/>
              </a:rPr>
              <a:t>Geier</a:t>
            </a:r>
            <a:r>
              <a:rPr lang="en-US" sz="1200" b="0" i="0" kern="1200" dirty="0" smtClean="0">
                <a:solidFill>
                  <a:schemeClr val="tx1"/>
                </a:solidFill>
                <a:effectLst/>
                <a:latin typeface="Arial" pitchFamily="34" charset="0"/>
                <a:ea typeface="+mn-ea"/>
                <a:cs typeface="+mn-cs"/>
              </a:rPr>
              <a:t> et al., Science 347 (2015) 1126</a:t>
            </a:r>
          </a:p>
          <a:p>
            <a:pPr fontAlgn="base"/>
            <a:r>
              <a:rPr lang="en-US" sz="1200" b="0" i="0" kern="1200" dirty="0" smtClean="0">
                <a:solidFill>
                  <a:schemeClr val="tx1"/>
                </a:solidFill>
                <a:effectLst/>
                <a:latin typeface="Arial" pitchFamily="34" charset="0"/>
                <a:ea typeface="+mn-ea"/>
                <a:cs typeface="+mn-cs"/>
              </a:rPr>
              <a:t>Hypervelocity stars (HVSs) travel with velocities so high that they exceed the escape velocity of the Galaxy. Several acceleration mechanisms have been discussed. Only one HVS (US 708, HVS 2) is a compact helium star. Here we present a spectroscopic and kinematic analysis of US 708. Traveling with a velocity of ~1200 kilometers per second, it is the fastest unbound star in our Galaxy. In reconstructing its trajectory, the Galactic center becomes very unlikely as an origin, which is hardly consistent with the most favored ejection mechanism for the other HVSs. Furthermore, we detected that US 708 is a fast rotator. According to our binary evolution model, it was spun-up by tidal interaction in a close binary and is likely to be the ejected donor remnant of a thermonuclear supernova. </a:t>
            </a:r>
          </a:p>
          <a:p>
            <a:pPr fontAlgn="base"/>
            <a:endParaRPr lang="en-US" sz="1200" b="0" i="0" kern="1200" dirty="0" smtClean="0">
              <a:solidFill>
                <a:schemeClr val="tx1"/>
              </a:solidFill>
              <a:effectLst/>
              <a:latin typeface="Arial" pitchFamily="34" charset="0"/>
              <a:ea typeface="+mn-ea"/>
              <a:cs typeface="+mn-cs"/>
            </a:endParaRPr>
          </a:p>
          <a:p>
            <a:pPr fontAlgn="base"/>
            <a:r>
              <a:rPr lang="en-US" sz="1200" b="0" i="0" kern="1200" dirty="0" smtClean="0">
                <a:solidFill>
                  <a:schemeClr val="tx1"/>
                </a:solidFill>
                <a:effectLst/>
                <a:latin typeface="Arial" pitchFamily="34" charset="0"/>
                <a:ea typeface="+mn-ea"/>
                <a:cs typeface="+mn-cs"/>
              </a:rPr>
              <a:t>Il </a:t>
            </a:r>
            <a:r>
              <a:rPr lang="en-US" sz="1200" b="0" i="0" kern="1200" dirty="0" err="1" smtClean="0">
                <a:solidFill>
                  <a:schemeClr val="tx1"/>
                </a:solidFill>
                <a:effectLst/>
                <a:latin typeface="Arial" pitchFamily="34" charset="0"/>
                <a:ea typeface="+mn-ea"/>
                <a:cs typeface="+mn-cs"/>
              </a:rPr>
              <a:t>comunicato</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stampa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dell’ANSA</a:t>
            </a:r>
            <a:endParaRPr lang="en-US" sz="1200" b="0" i="0" kern="1200" dirty="0" smtClean="0">
              <a:solidFill>
                <a:schemeClr val="tx1"/>
              </a:solidFill>
              <a:effectLst/>
              <a:latin typeface="Arial" pitchFamily="34" charset="0"/>
              <a:ea typeface="+mn-ea"/>
              <a:cs typeface="+mn-cs"/>
            </a:endParaRPr>
          </a:p>
          <a:p>
            <a:pPr fontAlgn="base"/>
            <a:endParaRPr lang="en-US" sz="1200" b="0" i="0" kern="1200" dirty="0" smtClean="0">
              <a:solidFill>
                <a:schemeClr val="tx1"/>
              </a:solidFill>
              <a:effectLst/>
              <a:latin typeface="Arial" pitchFamily="34" charset="0"/>
              <a:ea typeface="+mn-ea"/>
              <a:cs typeface="+mn-cs"/>
            </a:endParaRPr>
          </a:p>
          <a:p>
            <a:pPr fontAlgn="base"/>
            <a:r>
              <a:rPr lang="it-IT" sz="1200" b="0" i="0" kern="1200" dirty="0" smtClean="0">
                <a:solidFill>
                  <a:schemeClr val="tx1"/>
                </a:solidFill>
                <a:effectLst/>
                <a:latin typeface="Arial" pitchFamily="34" charset="0"/>
                <a:ea typeface="+mn-ea"/>
                <a:cs typeface="+mn-cs"/>
              </a:rPr>
              <a:t>È in fuga e velocissima. Viaggia a circa 1200 chilometri al secondo e sta scappando dalla Via Lattea: si chiama US 708 ed è la stella più veloce della galassia. È così veloce da poter sfuggire gravità. Descritta su Science, è stata scoperta dal gruppo coordinato dall’astronomo tedesco Stephen Geier, dell’Osservatorio Europeo Australe (Eso) e dell’università Friedrich-Alexander di Erlangen-Norimberga.</a:t>
            </a:r>
          </a:p>
          <a:p>
            <a:pPr fontAlgn="base"/>
            <a:endParaRPr lang="it-IT" sz="1200" b="0" i="0" kern="1200" dirty="0" smtClean="0">
              <a:solidFill>
                <a:schemeClr val="tx1"/>
              </a:solidFill>
              <a:effectLst/>
              <a:latin typeface="Arial" pitchFamily="34" charset="0"/>
              <a:ea typeface="+mn-ea"/>
              <a:cs typeface="+mn-cs"/>
            </a:endParaRPr>
          </a:p>
          <a:p>
            <a:pPr fontAlgn="base"/>
            <a:r>
              <a:rPr lang="it-IT" sz="1200" b="0" i="0" kern="1200" dirty="0" smtClean="0">
                <a:solidFill>
                  <a:schemeClr val="tx1"/>
                </a:solidFill>
                <a:effectLst/>
                <a:latin typeface="Arial" pitchFamily="34" charset="0"/>
                <a:ea typeface="+mn-ea"/>
                <a:cs typeface="+mn-cs"/>
              </a:rPr>
              <a:t>La stella appartiene al cosiddetto gruppo di stelle esuli, che possiedono una velocità tale da potere resistere alla forza di gravità della nostra galassia fino a fuggire. Faceva parte di un sistema binario e la sua velocità è stata accelerata proprio dalla compagna quando è esplosa come una supernova.</a:t>
            </a:r>
          </a:p>
          <a:p>
            <a:pPr fontAlgn="base"/>
            <a:endParaRPr lang="it-IT" sz="1200" b="0" i="0" kern="1200" dirty="0" smtClean="0">
              <a:solidFill>
                <a:schemeClr val="tx1"/>
              </a:solidFill>
              <a:effectLst/>
              <a:latin typeface="Arial" pitchFamily="34" charset="0"/>
              <a:ea typeface="+mn-ea"/>
              <a:cs typeface="+mn-cs"/>
            </a:endParaRPr>
          </a:p>
          <a:p>
            <a:pPr fontAlgn="base"/>
            <a:r>
              <a:rPr lang="it-IT" sz="1200" b="0" i="0" kern="1200" dirty="0" smtClean="0">
                <a:solidFill>
                  <a:schemeClr val="tx1"/>
                </a:solidFill>
                <a:effectLst/>
                <a:latin typeface="Arial" pitchFamily="34" charset="0"/>
                <a:ea typeface="+mn-ea"/>
                <a:cs typeface="+mn-cs"/>
              </a:rPr>
              <a:t>Normalmente le stelle esuli invece vengono scagliate fuori dalla Via Lattea dal buco nero centrale. Quando vi passano troppo vicine, subiscono un effetto fionda che le separa da eventuali compagne e accelera la loro velocità. Scoprire l’origine di questa stella è stato possibile studiando la sua traiettoria a ritroso grazie ai dati di archivio, mentre le misure della sua velocità sono state possibili grazie all’osservatorio di Monte Palomar negli Stati Uniti e ai telescopi dell’Osservatorio Keck nelle Hawaii.</a:t>
            </a:r>
          </a:p>
          <a:p>
            <a:pPr fontAlgn="base"/>
            <a:endParaRPr lang="it-IT" sz="1200" b="0" i="0" kern="1200" dirty="0" smtClean="0">
              <a:solidFill>
                <a:schemeClr val="tx1"/>
              </a:solidFill>
              <a:effectLst/>
              <a:latin typeface="Arial" pitchFamily="34" charset="0"/>
              <a:ea typeface="+mn-ea"/>
              <a:cs typeface="+mn-cs"/>
            </a:endParaRPr>
          </a:p>
          <a:p>
            <a:pPr fontAlgn="base"/>
            <a:r>
              <a:rPr lang="it-IT" sz="1200" b="0" i="0" kern="1200" dirty="0" smtClean="0">
                <a:solidFill>
                  <a:schemeClr val="tx1"/>
                </a:solidFill>
                <a:effectLst/>
                <a:latin typeface="Arial" pitchFamily="34" charset="0"/>
                <a:ea typeface="+mn-ea"/>
                <a:cs typeface="+mn-cs"/>
              </a:rPr>
              <a:t>La stella attualmente è nell’alone della Via Lattea, ossia la regione di spazio che circonda le galassie a spirali come la nostra, dove vi sono altre stelle solitarie, ammassi di stelle e gas. A incuriosire i ricercatori e a spingerli a cercare l’origine della stella è stata sia la velocità sia la sua natura che la rende diversa dagli altri astri esuli.</a:t>
            </a:r>
          </a:p>
          <a:p>
            <a:pPr fontAlgn="base"/>
            <a:endParaRPr lang="it-IT" sz="1200" b="0" i="0" kern="1200" dirty="0" smtClean="0">
              <a:solidFill>
                <a:schemeClr val="tx1"/>
              </a:solidFill>
              <a:effectLst/>
              <a:latin typeface="Arial" pitchFamily="34" charset="0"/>
              <a:ea typeface="+mn-ea"/>
              <a:cs typeface="+mn-cs"/>
            </a:endParaRPr>
          </a:p>
          <a:p>
            <a:pPr fontAlgn="base"/>
            <a:r>
              <a:rPr lang="it-IT" sz="1200" b="0" i="0" kern="1200" dirty="0" smtClean="0">
                <a:solidFill>
                  <a:schemeClr val="tx1"/>
                </a:solidFill>
                <a:effectLst/>
                <a:latin typeface="Arial" pitchFamily="34" charset="0"/>
                <a:ea typeface="+mn-ea"/>
                <a:cs typeface="+mn-cs"/>
              </a:rPr>
              <a:t>US 708 è una stella molto compatta fatta solo di elio e definita subnana calda. Stelle di questo tipo di solito hanno una massa che è la metà di quella del Sole e rappresentano il nucleo di elio di una gigante rossa (stelle che si gonfiano perché una volta finita la riserva di idrogeno del nucleo hanno iniziato a bruciarlo in un involucro più esterno) che è stata ‘spogliata’ dagli strati esterni dalla compagna.</a:t>
            </a:r>
            <a:endParaRPr lang="en-US" sz="1200" b="0" i="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FB8D5D5C-6FB9-49D5-93CB-64E11D05BAF4}" type="slidenum">
              <a:rPr lang="en-US" smtClean="0"/>
              <a:pPr/>
              <a:t>1</a:t>
            </a:fld>
            <a:endParaRPr lang="en-US"/>
          </a:p>
        </p:txBody>
      </p:sp>
    </p:spTree>
    <p:extLst>
      <p:ext uri="{BB962C8B-B14F-4D97-AF65-F5344CB8AC3E}">
        <p14:creationId xmlns:p14="http://schemas.microsoft.com/office/powerpoint/2010/main" val="155548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11</a:t>
            </a:fld>
            <a:endParaRPr lang="en-US"/>
          </a:p>
        </p:txBody>
      </p:sp>
    </p:spTree>
    <p:extLst>
      <p:ext uri="{BB962C8B-B14F-4D97-AF65-F5344CB8AC3E}">
        <p14:creationId xmlns:p14="http://schemas.microsoft.com/office/powerpoint/2010/main" val="290944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12</a:t>
            </a:fld>
            <a:endParaRPr lang="en-US"/>
          </a:p>
        </p:txBody>
      </p:sp>
    </p:spTree>
    <p:extLst>
      <p:ext uri="{BB962C8B-B14F-4D97-AF65-F5344CB8AC3E}">
        <p14:creationId xmlns:p14="http://schemas.microsoft.com/office/powerpoint/2010/main" val="237817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sz="1200" b="0" i="0" kern="1200" dirty="0" err="1" smtClean="0">
                <a:solidFill>
                  <a:schemeClr val="tx1"/>
                </a:solidFill>
                <a:effectLst/>
                <a:latin typeface="Arial" pitchFamily="34" charset="0"/>
                <a:ea typeface="+mn-ea"/>
                <a:cs typeface="+mn-cs"/>
              </a:rPr>
              <a:t>Physalia</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vescica</a:t>
            </a:r>
            <a:r>
              <a:rPr lang="en-GB" sz="1200" b="0" i="0" kern="1200" dirty="0" smtClean="0">
                <a:solidFill>
                  <a:schemeClr val="tx1"/>
                </a:solidFill>
                <a:effectLst/>
                <a:latin typeface="Arial" pitchFamily="34" charset="0"/>
                <a:ea typeface="+mn-ea"/>
                <a:cs typeface="+mn-cs"/>
              </a:rPr>
              <a:t> in </a:t>
            </a:r>
            <a:r>
              <a:rPr lang="en-GB" sz="1200" b="0" i="0" kern="1200" dirty="0" err="1" smtClean="0">
                <a:solidFill>
                  <a:schemeClr val="tx1"/>
                </a:solidFill>
                <a:effectLst/>
                <a:latin typeface="Arial" pitchFamily="34" charset="0"/>
                <a:ea typeface="+mn-ea"/>
                <a:cs typeface="+mn-cs"/>
              </a:rPr>
              <a:t>greco</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physalis</a:t>
            </a:r>
            <a:r>
              <a:rPr lang="en-GB" sz="1200" b="0" i="0" kern="1200" dirty="0" smtClean="0">
                <a:solidFill>
                  <a:schemeClr val="tx1"/>
                </a:solidFill>
                <a:effectLst/>
                <a:latin typeface="Arial" pitchFamily="34" charset="0"/>
                <a:ea typeface="+mn-ea"/>
                <a:cs typeface="+mn-cs"/>
              </a:rPr>
              <a:t> (o </a:t>
            </a:r>
            <a:r>
              <a:rPr lang="en-GB" sz="1200" b="0" i="0" kern="1200" dirty="0" err="1" smtClean="0">
                <a:solidFill>
                  <a:schemeClr val="tx1"/>
                </a:solidFill>
                <a:effectLst/>
                <a:latin typeface="Arial" pitchFamily="34" charset="0"/>
                <a:ea typeface="+mn-ea"/>
                <a:cs typeface="+mn-cs"/>
              </a:rPr>
              <a:t>caravella</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portoghese</a:t>
            </a:r>
            <a:r>
              <a:rPr lang="en-GB" sz="1200" b="0" i="0" kern="1200" dirty="0" smtClean="0">
                <a:solidFill>
                  <a:schemeClr val="tx1"/>
                </a:solidFill>
                <a:effectLst/>
                <a:latin typeface="Arial" pitchFamily="34" charset="0"/>
                <a:ea typeface="+mn-ea"/>
                <a:cs typeface="+mn-cs"/>
              </a:rPr>
              <a:t>) - The diagram above shows the anatomy of a nematocyst cell (</a:t>
            </a:r>
            <a:r>
              <a:rPr lang="en-GB" sz="1200" b="0" i="0" kern="1200" dirty="0" err="1" smtClean="0">
                <a:solidFill>
                  <a:schemeClr val="tx1"/>
                </a:solidFill>
                <a:effectLst/>
                <a:latin typeface="Arial" pitchFamily="34" charset="0"/>
                <a:ea typeface="+mn-ea"/>
                <a:cs typeface="+mn-cs"/>
              </a:rPr>
              <a:t>cnidocyte</a:t>
            </a:r>
            <a:r>
              <a:rPr lang="en-GB" sz="1200" b="0" i="0" kern="1200" dirty="0" smtClean="0">
                <a:solidFill>
                  <a:schemeClr val="tx1"/>
                </a:solidFill>
                <a:effectLst/>
                <a:latin typeface="Arial" pitchFamily="34" charset="0"/>
                <a:ea typeface="+mn-ea"/>
                <a:cs typeface="+mn-cs"/>
              </a:rPr>
              <a:t>,</a:t>
            </a:r>
            <a:r>
              <a:rPr lang="en-GB" sz="1200" b="0" i="0" kern="1200" baseline="0" dirty="0" smtClean="0">
                <a:solidFill>
                  <a:schemeClr val="tx1"/>
                </a:solidFill>
                <a:effectLst/>
                <a:latin typeface="Arial" pitchFamily="34" charset="0"/>
                <a:ea typeface="+mn-ea"/>
                <a:cs typeface="+mn-cs"/>
              </a:rPr>
              <a:t> </a:t>
            </a:r>
            <a:r>
              <a:rPr lang="en-GB" sz="1200" b="0" i="0" kern="1200" baseline="0" dirty="0" err="1" smtClean="0">
                <a:solidFill>
                  <a:schemeClr val="tx1"/>
                </a:solidFill>
                <a:effectLst/>
                <a:latin typeface="Arial" pitchFamily="34" charset="0"/>
                <a:ea typeface="+mn-ea"/>
                <a:cs typeface="+mn-cs"/>
              </a:rPr>
              <a:t>cnidoblast</a:t>
            </a:r>
            <a:r>
              <a:rPr lang="en-GB" sz="1200" b="0" i="0" kern="1200" baseline="0" dirty="0" smtClean="0">
                <a:solidFill>
                  <a:schemeClr val="tx1"/>
                </a:solidFill>
                <a:effectLst/>
                <a:latin typeface="Arial" pitchFamily="34" charset="0"/>
                <a:ea typeface="+mn-ea"/>
                <a:cs typeface="+mn-cs"/>
              </a:rPr>
              <a:t>) </a:t>
            </a:r>
            <a:r>
              <a:rPr lang="en-GB" sz="1200" b="0" i="0" kern="1200" dirty="0" smtClean="0">
                <a:solidFill>
                  <a:schemeClr val="tx1"/>
                </a:solidFill>
                <a:effectLst/>
                <a:latin typeface="Arial" pitchFamily="34" charset="0"/>
                <a:ea typeface="+mn-ea"/>
                <a:cs typeface="+mn-cs"/>
              </a:rPr>
              <a:t>and its “firing” sequence, from left to right. On the far left is a nematocyst inside its cellular capsule. The cell’s thread is coiled under pressure and wrapped around a stinging barb. When potential prey makes contact with the tentacles of a polyp, the nematocyst cell is stimulated. This causes a flap of tissue covering the nematocyst—the operculum—to fly open.</a:t>
            </a:r>
            <a:r>
              <a:rPr lang="en-GB" sz="1200" b="0" i="0" kern="1200" baseline="0" dirty="0" smtClean="0">
                <a:solidFill>
                  <a:schemeClr val="tx1"/>
                </a:solidFill>
                <a:effectLst/>
                <a:latin typeface="Arial" pitchFamily="34" charset="0"/>
                <a:ea typeface="+mn-ea"/>
                <a:cs typeface="+mn-cs"/>
              </a:rPr>
              <a:t> </a:t>
            </a:r>
            <a:r>
              <a:rPr lang="en-GB" sz="1200" b="0" i="0" kern="1200" dirty="0" smtClean="0">
                <a:solidFill>
                  <a:schemeClr val="tx1"/>
                </a:solidFill>
                <a:effectLst/>
                <a:latin typeface="Arial" pitchFamily="34" charset="0"/>
                <a:ea typeface="+mn-ea"/>
                <a:cs typeface="+mn-cs"/>
              </a:rPr>
              <a:t>The middle image shows the open operculum, the rapidly uncoiling thread and the emerging barb. On the far right is the fully extended cell. The barbs at the end of the nematocyst are designed to stick into the polyp’s victim and inject a poisonous liquid. When subdued, the polyp’s tentacles move the prey toward its mouth and the nematocysts recoil back into their capsules.</a:t>
            </a:r>
          </a:p>
        </p:txBody>
      </p:sp>
      <p:sp>
        <p:nvSpPr>
          <p:cNvPr id="4" name="Slide Number Placeholder 3"/>
          <p:cNvSpPr>
            <a:spLocks noGrp="1"/>
          </p:cNvSpPr>
          <p:nvPr>
            <p:ph type="sldNum" sz="quarter" idx="10"/>
          </p:nvPr>
        </p:nvSpPr>
        <p:spPr/>
        <p:txBody>
          <a:bodyPr/>
          <a:lstStyle/>
          <a:p>
            <a:fld id="{FB8D5D5C-6FB9-49D5-93CB-64E11D05BAF4}" type="slidenum">
              <a:rPr lang="en-US" smtClean="0"/>
              <a:pPr/>
              <a:t>14</a:t>
            </a:fld>
            <a:endParaRPr lang="en-US"/>
          </a:p>
        </p:txBody>
      </p:sp>
    </p:spTree>
    <p:extLst>
      <p:ext uri="{BB962C8B-B14F-4D97-AF65-F5344CB8AC3E}">
        <p14:creationId xmlns:p14="http://schemas.microsoft.com/office/powerpoint/2010/main" val="44044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15</a:t>
            </a:fld>
            <a:endParaRPr lang="en-US"/>
          </a:p>
        </p:txBody>
      </p:sp>
    </p:spTree>
    <p:extLst>
      <p:ext uri="{BB962C8B-B14F-4D97-AF65-F5344CB8AC3E}">
        <p14:creationId xmlns:p14="http://schemas.microsoft.com/office/powerpoint/2010/main" val="113549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16</a:t>
            </a:fld>
            <a:endParaRPr lang="en-US"/>
          </a:p>
        </p:txBody>
      </p:sp>
    </p:spTree>
    <p:extLst>
      <p:ext uri="{BB962C8B-B14F-4D97-AF65-F5344CB8AC3E}">
        <p14:creationId xmlns:p14="http://schemas.microsoft.com/office/powerpoint/2010/main" val="245878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ho eliminato s(t) = s0 + v0(t-0) + 1/2 a0(t-0)^2</a:t>
            </a:r>
            <a:r>
              <a:rPr lang="it-IT" baseline="0" dirty="0" smtClean="0"/>
              <a:t> che seguiva come conclusione del lucido precedente, adesso nascosto</a:t>
            </a:r>
          </a:p>
          <a:p>
            <a:endParaRPr lang="it-IT" baseline="0" dirty="0" smtClean="0"/>
          </a:p>
          <a:p>
            <a:r>
              <a:rPr lang="it-IT" baseline="0" dirty="0" smtClean="0"/>
              <a:t>inutile ripetere le 3 eq., dopo la 1a basta mettere ‘etc.’</a:t>
            </a:r>
          </a:p>
          <a:p>
            <a:endParaRPr lang="it-IT" baseline="0" dirty="0" smtClean="0"/>
          </a:p>
          <a:p>
            <a:r>
              <a:rPr lang="it-IT" baseline="0" dirty="0" smtClean="0"/>
              <a:t>applicazione moderna: misura di g per antimateria atomica (esperimento GBAR, 2018?) https://cds.cern.ch/record/1386684/files/SPSC-P-342.pdf  p. 77, interviene anche il principio di indeterminazione!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17</a:t>
            </a:fld>
            <a:endParaRPr lang="en-US"/>
          </a:p>
        </p:txBody>
      </p:sp>
    </p:spTree>
    <p:extLst>
      <p:ext uri="{BB962C8B-B14F-4D97-AF65-F5344CB8AC3E}">
        <p14:creationId xmlns:p14="http://schemas.microsoft.com/office/powerpoint/2010/main" val="2968092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A9CB2-AAF9-4136-B416-7BA59D03165D}" type="slidenum">
              <a:rPr lang="en-US"/>
              <a:pPr/>
              <a:t>18</a:t>
            </a:fld>
            <a:endParaRPr lang="en-US"/>
          </a:p>
        </p:txBody>
      </p:sp>
      <p:sp>
        <p:nvSpPr>
          <p:cNvPr id="373762" name="Rectangle 2"/>
          <p:cNvSpPr>
            <a:spLocks noGrp="1" noRot="1" noChangeAspect="1" noChangeArrowheads="1" noTextEdit="1"/>
          </p:cNvSpPr>
          <p:nvPr>
            <p:ph type="sldImg"/>
          </p:nvPr>
        </p:nvSpPr>
        <p:spPr>
          <a:xfrm>
            <a:off x="992188" y="768350"/>
            <a:ext cx="5114925" cy="3836988"/>
          </a:xfrm>
          <a:ln/>
        </p:spPr>
      </p:sp>
      <p:sp>
        <p:nvSpPr>
          <p:cNvPr id="373763" name="Rectangle 3"/>
          <p:cNvSpPr>
            <a:spLocks noGrp="1" noChangeArrowheads="1"/>
          </p:cNvSpPr>
          <p:nvPr>
            <p:ph type="body" idx="1"/>
          </p:nvPr>
        </p:nvSpPr>
        <p:spPr/>
        <p:txBody>
          <a:bodyPr/>
          <a:lstStyle/>
          <a:p>
            <a:r>
              <a:rPr lang="it-IT" dirty="0"/>
              <a:t>Inclinazione della torre di Pisa rispetto alla verticale </a:t>
            </a:r>
            <a:r>
              <a:rPr lang="it-IT" dirty="0" smtClean="0"/>
              <a:t>era 5°30‘ (fino ai lavori del 1990-2001, dopo le riparazioni l’inclinazione è 3.99° = 0.06964 rad, tan(0.06964) = 0,06975)  </a:t>
            </a:r>
            <a:r>
              <a:rPr lang="it-IT" dirty="0"/>
              <a:t>– è alta </a:t>
            </a:r>
            <a:r>
              <a:rPr lang="it-IT" dirty="0" smtClean="0"/>
              <a:t>55.86 </a:t>
            </a:r>
            <a:r>
              <a:rPr lang="it-IT" dirty="0"/>
              <a:t>m e ha una massa di 14453 </a:t>
            </a:r>
            <a:r>
              <a:rPr lang="it-IT" dirty="0" smtClean="0"/>
              <a:t> tonnellate (≈ m</a:t>
            </a:r>
            <a:r>
              <a:rPr lang="it-IT" baseline="-25000" dirty="0" smtClean="0"/>
              <a:t>CMS</a:t>
            </a:r>
            <a:r>
              <a:rPr lang="it-IT" dirty="0" smtClean="0"/>
              <a:t>, anche la forma cilindrica è ≈≈simile, CMS essendo lungo solo 22 m + rotating shieldings) – 0.6975 *55.86 = 3.8963 =</a:t>
            </a:r>
            <a:r>
              <a:rPr lang="it-IT" baseline="0" dirty="0" smtClean="0"/>
              <a:t> </a:t>
            </a:r>
            <a:r>
              <a:rPr lang="it-IT" dirty="0" smtClean="0"/>
              <a:t>3.90 m</a:t>
            </a:r>
          </a:p>
          <a:p>
            <a:endParaRPr lang="it-IT" dirty="0" smtClean="0"/>
          </a:p>
          <a:p>
            <a:r>
              <a:rPr lang="it-IT" dirty="0" smtClean="0"/>
              <a:t>e se lancio il grave con v</a:t>
            </a:r>
            <a:r>
              <a:rPr lang="it-IT" baseline="-25000" dirty="0" smtClean="0"/>
              <a:t>oriz</a:t>
            </a:r>
            <a:r>
              <a:rPr lang="it-IT" dirty="0" smtClean="0"/>
              <a:t> = 2 m/s?    t rimane lo stesso 3.375 s, Dx = 3.90 + 2*3.38 = 10.65 m</a:t>
            </a:r>
            <a:endParaRPr lang="it-IT"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19</a:t>
            </a:fld>
            <a:endParaRPr lang="en-US"/>
          </a:p>
        </p:txBody>
      </p:sp>
    </p:spTree>
    <p:extLst>
      <p:ext uri="{BB962C8B-B14F-4D97-AF65-F5344CB8AC3E}">
        <p14:creationId xmlns:p14="http://schemas.microsoft.com/office/powerpoint/2010/main" val="3986970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quindi nota l’accelerazione, la velocità è v(x), solo una funzione implicita di t</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20</a:t>
            </a:fld>
            <a:endParaRPr lang="en-US"/>
          </a:p>
        </p:txBody>
      </p:sp>
    </p:spTree>
    <p:extLst>
      <p:ext uri="{BB962C8B-B14F-4D97-AF65-F5344CB8AC3E}">
        <p14:creationId xmlns:p14="http://schemas.microsoft.com/office/powerpoint/2010/main" val="266559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22</a:t>
            </a:fld>
            <a:endParaRPr lang="en-US"/>
          </a:p>
        </p:txBody>
      </p:sp>
    </p:spTree>
    <p:extLst>
      <p:ext uri="{BB962C8B-B14F-4D97-AF65-F5344CB8AC3E}">
        <p14:creationId xmlns:p14="http://schemas.microsoft.com/office/powerpoint/2010/main" val="2195867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 lo spazio-tempo è il quadro (il sistema di riferimento) in cui succede qualcosa: un oggetto ha una certa quantità di materia</a:t>
            </a:r>
            <a:r>
              <a:rPr lang="it-IT" baseline="0" dirty="0" smtClean="0"/>
              <a:t> o una certa energia, oppure si muove con una certa velocità;    - </a:t>
            </a:r>
            <a:r>
              <a:rPr lang="it-IT" dirty="0" smtClean="0"/>
              <a:t> relatività ristretta/generale: spazio-tempo in cui un evento è massa-energia, per es. già</a:t>
            </a:r>
            <a:r>
              <a:rPr lang="it-IT" baseline="0" dirty="0" smtClean="0"/>
              <a:t> in radiochimica la conservazione dell’energia diventa la conservazione della massa-energia;     - quantum gravity: lo spazio(tempo) è quantizzato, non più teatro, ma attore</a:t>
            </a:r>
          </a:p>
          <a:p>
            <a:pPr marL="171450" indent="-171450">
              <a:buFontTx/>
              <a:buChar char="-"/>
            </a:pPr>
            <a:r>
              <a:rPr lang="it-IT" dirty="0" smtClean="0"/>
              <a:t>en effet espace et temps sont déjà melés en relativité galileienne (théorie mécanique classique de Galilée-Newton): la distance spatiale entre deux événements</a:t>
            </a:r>
            <a:r>
              <a:rPr lang="it-IT" baseline="0" dirty="0" smtClean="0"/>
              <a:t> n’est pas la meme dans deux systèmes de référence équivalents, et dépends du temps écoulé: le début et la fin de la chute d’une salière lachée par le garcon du wagon-restaurant, chute verticale dans le train, n’ont pas liéu au meme endroit pour une vache qui regarde passer le train; certes Einstein va plus loin que GN qui melent le temps à l’espace, et mele aussi l’espace au temps </a:t>
            </a:r>
          </a:p>
          <a:p>
            <a:pPr marL="171450" indent="-171450">
              <a:buFontTx/>
              <a:buChar char="-"/>
            </a:pPr>
            <a:endParaRPr lang="it-IT" baseline="0" dirty="0" smtClean="0"/>
          </a:p>
          <a:p>
            <a:pPr marL="171450" indent="-171450">
              <a:buFontTx/>
              <a:buChar char="-"/>
            </a:pPr>
            <a:r>
              <a:rPr lang="it-IT" baseline="0" dirty="0" smtClean="0"/>
              <a:t>  </a:t>
            </a:r>
            <a:r>
              <a:rPr lang="it-IT" dirty="0" smtClean="0"/>
              <a:t>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a:t>
            </a:fld>
            <a:endParaRPr lang="en-US"/>
          </a:p>
        </p:txBody>
      </p:sp>
    </p:spTree>
    <p:extLst>
      <p:ext uri="{BB962C8B-B14F-4D97-AF65-F5344CB8AC3E}">
        <p14:creationId xmlns:p14="http://schemas.microsoft.com/office/powerpoint/2010/main" val="3790869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v</a:t>
            </a:r>
            <a:r>
              <a:rPr lang="it-IT" baseline="-25000" dirty="0" smtClean="0"/>
              <a:t>i</a:t>
            </a:r>
            <a:r>
              <a:rPr lang="it-IT" dirty="0" smtClean="0"/>
              <a:t> = v</a:t>
            </a:r>
            <a:r>
              <a:rPr lang="it-IT" baseline="-25000" dirty="0" smtClean="0"/>
              <a:t>0</a:t>
            </a:r>
            <a:r>
              <a:rPr lang="it-IT" dirty="0" smtClean="0"/>
              <a:t> +a</a:t>
            </a:r>
            <a:r>
              <a:rPr lang="it-IT" baseline="-25000" dirty="0" smtClean="0"/>
              <a:t>0</a:t>
            </a:r>
            <a:r>
              <a:rPr lang="it-IT" dirty="0" smtClean="0"/>
              <a:t>t</a:t>
            </a:r>
            <a:r>
              <a:rPr lang="it-IT" baseline="-25000" dirty="0" smtClean="0"/>
              <a:t>i </a:t>
            </a:r>
            <a:r>
              <a:rPr lang="it-IT" dirty="0" smtClean="0"/>
              <a:t>    Area = ½(v</a:t>
            </a:r>
            <a:r>
              <a:rPr lang="it-IT" baseline="-25000" dirty="0" smtClean="0"/>
              <a:t>1</a:t>
            </a:r>
            <a:r>
              <a:rPr lang="it-IT" dirty="0" smtClean="0"/>
              <a:t>+v</a:t>
            </a:r>
            <a:r>
              <a:rPr lang="it-IT" baseline="-25000" dirty="0" smtClean="0"/>
              <a:t>2</a:t>
            </a:r>
            <a:r>
              <a:rPr lang="it-IT" dirty="0" smtClean="0"/>
              <a:t>)(t</a:t>
            </a:r>
            <a:r>
              <a:rPr lang="it-IT" baseline="-25000" dirty="0" smtClean="0"/>
              <a:t>2</a:t>
            </a:r>
            <a:r>
              <a:rPr lang="it-IT" dirty="0" smtClean="0"/>
              <a:t>-t</a:t>
            </a:r>
            <a:r>
              <a:rPr lang="it-IT" baseline="-25000" dirty="0" smtClean="0"/>
              <a:t>1</a:t>
            </a:r>
            <a:r>
              <a:rPr lang="it-IT" dirty="0" smtClean="0"/>
              <a:t>) = v0(t2-t1) + ½a0(t1+t2)(t2-t1)   </a:t>
            </a:r>
          </a:p>
          <a:p>
            <a:endParaRPr lang="it-IT" dirty="0" smtClean="0"/>
          </a:p>
          <a:p>
            <a:r>
              <a:rPr lang="it-IT" dirty="0" smtClean="0"/>
              <a:t>hide per la</a:t>
            </a:r>
            <a:r>
              <a:rPr lang="it-IT" baseline="0" dirty="0" smtClean="0"/>
              <a:t> presentazione</a:t>
            </a:r>
            <a:r>
              <a:rPr lang="it-IT" dirty="0" smtClean="0"/>
              <a:t>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23</a:t>
            </a:fld>
            <a:endParaRPr lang="en-US"/>
          </a:p>
        </p:txBody>
      </p:sp>
    </p:spTree>
    <p:extLst>
      <p:ext uri="{BB962C8B-B14F-4D97-AF65-F5344CB8AC3E}">
        <p14:creationId xmlns:p14="http://schemas.microsoft.com/office/powerpoint/2010/main" val="29604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24</a:t>
            </a:fld>
            <a:endParaRPr lang="en-US"/>
          </a:p>
        </p:txBody>
      </p:sp>
    </p:spTree>
    <p:extLst>
      <p:ext uri="{BB962C8B-B14F-4D97-AF65-F5344CB8AC3E}">
        <p14:creationId xmlns:p14="http://schemas.microsoft.com/office/powerpoint/2010/main" val="832848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se, per indicare la strada, dite solo qual’è la distanza, senza</a:t>
            </a:r>
            <a:r>
              <a:rPr lang="it-IT" baseline="0" dirty="0" smtClean="0"/>
              <a:t> specificare la direzione o sbagliandola, la/o sfortunata/o si ritroverà in un punto qualsiasi su una circonferenza di raggio d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25</a:t>
            </a:fld>
            <a:endParaRPr lang="en-US"/>
          </a:p>
        </p:txBody>
      </p:sp>
    </p:spTree>
    <p:extLst>
      <p:ext uri="{BB962C8B-B14F-4D97-AF65-F5344CB8AC3E}">
        <p14:creationId xmlns:p14="http://schemas.microsoft.com/office/powerpoint/2010/main" val="235588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171450" indent="-171450">
              <a:buFontTx/>
              <a:buChar char="-"/>
            </a:pPr>
            <a:r>
              <a:rPr lang="it-IT" dirty="0" smtClean="0"/>
              <a:t>vx, vy sono le componenti del vettore v, indipendentemente vx(t) e vy(t) </a:t>
            </a:r>
          </a:p>
          <a:p>
            <a:pPr marL="171450" indent="-171450">
              <a:buFontTx/>
              <a:buChar char="-"/>
            </a:pPr>
            <a:r>
              <a:rPr lang="it-IT" smtClean="0"/>
              <a:t>relativité - en effet espace et temps sont déjà melés en relativité galileienne (théorie mécanique classique de Galilée-Newton): la distance spatiale entre deux événements</a:t>
            </a:r>
            <a:r>
              <a:rPr lang="it-IT" baseline="0" smtClean="0"/>
              <a:t> n’est pas la meme dans deux systèmes de référence équivalents, et dépends du temps écoulé: le début et la fin de la chute d’une salière lachée par le garcon du wagon-restaurant, chute verticale dans le train, n’ont pas liéu au meme endroit pour une vache qui regarde passer le train; certes Einstein va plus loin que GN qui melent le temps à l’espace, et mele aussi l’espace au temps </a:t>
            </a:r>
          </a:p>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28</a:t>
            </a:fld>
            <a:endParaRPr lang="en-US"/>
          </a:p>
        </p:txBody>
      </p:sp>
    </p:spTree>
    <p:extLst>
      <p:ext uri="{BB962C8B-B14F-4D97-AF65-F5344CB8AC3E}">
        <p14:creationId xmlns:p14="http://schemas.microsoft.com/office/powerpoint/2010/main" val="3114314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7D284-22BE-4F70-8A01-5B0C42207C8B}" type="slidenum">
              <a:rPr lang="en-US"/>
              <a:pPr/>
              <a:t>29</a:t>
            </a:fld>
            <a:endParaRPr lang="en-US"/>
          </a:p>
        </p:txBody>
      </p:sp>
      <p:sp>
        <p:nvSpPr>
          <p:cNvPr id="378882" name="Rectangle 2"/>
          <p:cNvSpPr>
            <a:spLocks noGrp="1" noRot="1" noChangeAspect="1" noChangeArrowheads="1" noTextEdit="1"/>
          </p:cNvSpPr>
          <p:nvPr>
            <p:ph type="sldImg"/>
          </p:nvPr>
        </p:nvSpPr>
        <p:spPr>
          <a:xfrm>
            <a:off x="992188" y="768350"/>
            <a:ext cx="5114925" cy="3836988"/>
          </a:xfrm>
          <a:ln/>
        </p:spPr>
      </p:sp>
      <p:sp>
        <p:nvSpPr>
          <p:cNvPr id="378883" name="Rectangle 3"/>
          <p:cNvSpPr>
            <a:spLocks noGrp="1" noChangeArrowheads="1"/>
          </p:cNvSpPr>
          <p:nvPr>
            <p:ph type="body" idx="1"/>
          </p:nvPr>
        </p:nvSpPr>
        <p:spPr/>
        <p:txBody>
          <a:bodyPr/>
          <a:lstStyle/>
          <a:p>
            <a:r>
              <a:rPr lang="it-IT" dirty="0"/>
              <a:t>Per cercare distrazione da un noioso convegno di matematica, Darren </a:t>
            </a:r>
            <a:r>
              <a:rPr lang="it-IT" dirty="0" err="1"/>
              <a:t>Crowdy</a:t>
            </a:r>
            <a:r>
              <a:rPr lang="it-IT" dirty="0"/>
              <a:t> dell’Imperial College di Londra si è messo a fare due calcoli per conto suo e ha risolto un’equazione – di </a:t>
            </a:r>
            <a:r>
              <a:rPr lang="it-IT" dirty="0" err="1"/>
              <a:t>Schwarz-Christoffel</a:t>
            </a:r>
            <a:r>
              <a:rPr lang="it-IT" dirty="0"/>
              <a:t> – incompleta dal 1860. La noia vince l’equazione.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v, a e omega istantanee variano nel m.c. non uniforme</a:t>
            </a:r>
          </a:p>
          <a:p>
            <a:endParaRPr lang="it-IT" dirty="0" smtClean="0"/>
          </a:p>
          <a:p>
            <a:r>
              <a:rPr lang="it-IT" dirty="0" smtClean="0"/>
              <a:t>il m.c. non uniforme </a:t>
            </a:r>
            <a:r>
              <a:rPr lang="it-IT" b="1" dirty="0" smtClean="0"/>
              <a:t>non</a:t>
            </a:r>
            <a:r>
              <a:rPr lang="it-IT" dirty="0" smtClean="0"/>
              <a:t> è periodico</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30</a:t>
            </a:fld>
            <a:endParaRPr lang="en-US"/>
          </a:p>
        </p:txBody>
      </p:sp>
    </p:spTree>
    <p:extLst>
      <p:ext uri="{BB962C8B-B14F-4D97-AF65-F5344CB8AC3E}">
        <p14:creationId xmlns:p14="http://schemas.microsoft.com/office/powerpoint/2010/main" val="285130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b="1" dirty="0" smtClean="0"/>
              <a:t>a</a:t>
            </a:r>
            <a:r>
              <a:rPr lang="en-US" dirty="0" smtClean="0"/>
              <a:t> = </a:t>
            </a:r>
            <a:r>
              <a:rPr lang="el-GR" b="1" dirty="0" smtClean="0">
                <a:latin typeface="Arial"/>
                <a:cs typeface="Arial"/>
              </a:rPr>
              <a:t>ω</a:t>
            </a:r>
            <a:r>
              <a:rPr lang="it-IT" dirty="0" smtClean="0">
                <a:latin typeface="Arial"/>
                <a:cs typeface="Arial"/>
              </a:rPr>
              <a:t>x</a:t>
            </a:r>
            <a:r>
              <a:rPr lang="en-US" b="1" dirty="0" smtClean="0">
                <a:latin typeface="Arial"/>
                <a:cs typeface="Arial"/>
              </a:rPr>
              <a:t>v = </a:t>
            </a:r>
            <a:r>
              <a:rPr lang="el-GR" b="1" dirty="0" smtClean="0">
                <a:latin typeface="Arial"/>
                <a:cs typeface="Arial"/>
              </a:rPr>
              <a:t>ω</a:t>
            </a:r>
            <a:r>
              <a:rPr lang="it-IT" dirty="0" smtClean="0">
                <a:latin typeface="Arial"/>
                <a:cs typeface="Arial"/>
              </a:rPr>
              <a:t>x(</a:t>
            </a:r>
            <a:r>
              <a:rPr lang="el-GR" b="1" dirty="0" smtClean="0">
                <a:latin typeface="Arial"/>
                <a:cs typeface="Arial"/>
              </a:rPr>
              <a:t>ω</a:t>
            </a:r>
            <a:r>
              <a:rPr lang="it-IT" dirty="0" smtClean="0">
                <a:latin typeface="Arial"/>
                <a:cs typeface="Arial"/>
              </a:rPr>
              <a:t>x</a:t>
            </a:r>
            <a:r>
              <a:rPr lang="it-IT" b="1" dirty="0" smtClean="0">
                <a:latin typeface="Arial"/>
                <a:cs typeface="Arial"/>
              </a:rPr>
              <a:t>r)</a:t>
            </a:r>
          </a:p>
          <a:p>
            <a:endParaRPr lang="en-GB" b="1"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31</a:t>
            </a:fld>
            <a:endParaRPr lang="en-US"/>
          </a:p>
        </p:txBody>
      </p:sp>
    </p:spTree>
    <p:extLst>
      <p:ext uri="{BB962C8B-B14F-4D97-AF65-F5344CB8AC3E}">
        <p14:creationId xmlns:p14="http://schemas.microsoft.com/office/powerpoint/2010/main" val="562041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nascondi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32</a:t>
            </a:fld>
            <a:endParaRPr lang="en-US"/>
          </a:p>
        </p:txBody>
      </p:sp>
    </p:spTree>
    <p:extLst>
      <p:ext uri="{BB962C8B-B14F-4D97-AF65-F5344CB8AC3E}">
        <p14:creationId xmlns:p14="http://schemas.microsoft.com/office/powerpoint/2010/main" val="1583942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nascondi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33</a:t>
            </a:fld>
            <a:endParaRPr lang="en-US"/>
          </a:p>
        </p:txBody>
      </p:sp>
    </p:spTree>
    <p:extLst>
      <p:ext uri="{BB962C8B-B14F-4D97-AF65-F5344CB8AC3E}">
        <p14:creationId xmlns:p14="http://schemas.microsoft.com/office/powerpoint/2010/main" val="397284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nascondi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34</a:t>
            </a:fld>
            <a:endParaRPr lang="en-US"/>
          </a:p>
        </p:txBody>
      </p:sp>
    </p:spTree>
    <p:extLst>
      <p:ext uri="{BB962C8B-B14F-4D97-AF65-F5344CB8AC3E}">
        <p14:creationId xmlns:p14="http://schemas.microsoft.com/office/powerpoint/2010/main" val="35133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B4C9D0-FB0B-47F5-84FF-11D648E3906D}" type="slidenum">
              <a:rPr lang="en-US"/>
              <a:pPr/>
              <a:t>3</a:t>
            </a:fld>
            <a:endParaRPr lang="en-US"/>
          </a:p>
        </p:txBody>
      </p:sp>
      <p:sp>
        <p:nvSpPr>
          <p:cNvPr id="372738" name="Rectangle 2"/>
          <p:cNvSpPr>
            <a:spLocks noGrp="1" noRot="1" noChangeAspect="1" noChangeArrowheads="1" noTextEdit="1"/>
          </p:cNvSpPr>
          <p:nvPr>
            <p:ph type="sldImg"/>
          </p:nvPr>
        </p:nvSpPr>
        <p:spPr>
          <a:xfrm>
            <a:off x="992188" y="768350"/>
            <a:ext cx="5114925" cy="3836988"/>
          </a:xfrm>
          <a:ln/>
        </p:spPr>
      </p:sp>
      <p:sp>
        <p:nvSpPr>
          <p:cNvPr id="372739" name="Rectangle 3"/>
          <p:cNvSpPr>
            <a:spLocks noGrp="1" noChangeArrowheads="1"/>
          </p:cNvSpPr>
          <p:nvPr>
            <p:ph type="body" idx="1"/>
          </p:nvPr>
        </p:nvSpPr>
        <p:spPr/>
        <p:txBody>
          <a:bodyPr/>
          <a:lstStyle/>
          <a:p>
            <a:r>
              <a:rPr lang="it-IT" dirty="0" smtClean="0"/>
              <a:t>- Edwin Hubble: in </a:t>
            </a:r>
            <a:r>
              <a:rPr lang="it-IT" dirty="0"/>
              <a:t>his younger days he was noted more for his athletic prowess than his intellectual abilities, although he did earn good grades in every subject except for spelling. He </a:t>
            </a:r>
            <a:r>
              <a:rPr lang="it-IT" dirty="0" err="1"/>
              <a:t>won</a:t>
            </a:r>
            <a:r>
              <a:rPr lang="it-IT" dirty="0"/>
              <a:t> </a:t>
            </a:r>
            <a:r>
              <a:rPr lang="it-IT" dirty="0" err="1"/>
              <a:t>seven</a:t>
            </a:r>
            <a:r>
              <a:rPr lang="it-IT" dirty="0"/>
              <a:t> first </a:t>
            </a:r>
            <a:r>
              <a:rPr lang="it-IT" dirty="0" err="1"/>
              <a:t>places</a:t>
            </a:r>
            <a:r>
              <a:rPr lang="it-IT" dirty="0"/>
              <a:t> and a </a:t>
            </a:r>
            <a:r>
              <a:rPr lang="it-IT" dirty="0" err="1"/>
              <a:t>third</a:t>
            </a:r>
            <a:r>
              <a:rPr lang="it-IT" dirty="0"/>
              <a:t> </a:t>
            </a:r>
            <a:r>
              <a:rPr lang="it-IT" dirty="0" err="1"/>
              <a:t>place</a:t>
            </a:r>
            <a:r>
              <a:rPr lang="it-IT" dirty="0"/>
              <a:t> in a single high </a:t>
            </a:r>
            <a:r>
              <a:rPr lang="it-IT" dirty="0" err="1"/>
              <a:t>school</a:t>
            </a:r>
            <a:r>
              <a:rPr lang="it-IT" dirty="0"/>
              <a:t> </a:t>
            </a:r>
            <a:r>
              <a:rPr lang="it-IT" dirty="0" err="1"/>
              <a:t>track</a:t>
            </a:r>
            <a:r>
              <a:rPr lang="it-IT" dirty="0"/>
              <a:t> </a:t>
            </a:r>
            <a:r>
              <a:rPr lang="it-IT" dirty="0" err="1"/>
              <a:t>meet</a:t>
            </a:r>
            <a:r>
              <a:rPr lang="it-IT" dirty="0"/>
              <a:t> in 1906. </a:t>
            </a:r>
            <a:r>
              <a:rPr lang="it-IT" dirty="0" err="1"/>
              <a:t>That</a:t>
            </a:r>
            <a:r>
              <a:rPr lang="it-IT" dirty="0"/>
              <a:t> </a:t>
            </a:r>
            <a:r>
              <a:rPr lang="it-IT" dirty="0" err="1"/>
              <a:t>year</a:t>
            </a:r>
            <a:r>
              <a:rPr lang="it-IT" dirty="0"/>
              <a:t> he </a:t>
            </a:r>
            <a:r>
              <a:rPr lang="it-IT" dirty="0" err="1"/>
              <a:t>also</a:t>
            </a:r>
            <a:r>
              <a:rPr lang="it-IT" dirty="0"/>
              <a:t> set a state record for </a:t>
            </a:r>
            <a:r>
              <a:rPr lang="it-IT" dirty="0">
                <a:hlinkClick r:id="rId3" tooltip="High jump"/>
              </a:rPr>
              <a:t>high </a:t>
            </a:r>
            <a:r>
              <a:rPr lang="it-IT" dirty="0" err="1">
                <a:hlinkClick r:id="rId3" tooltip="High jump"/>
              </a:rPr>
              <a:t>jump</a:t>
            </a:r>
            <a:r>
              <a:rPr lang="it-IT" dirty="0"/>
              <a:t> in </a:t>
            </a:r>
            <a:r>
              <a:rPr lang="it-IT" dirty="0">
                <a:hlinkClick r:id="rId4" tooltip="Illinois"/>
              </a:rPr>
              <a:t>Illinois</a:t>
            </a:r>
            <a:r>
              <a:rPr lang="it-IT" dirty="0"/>
              <a:t>. Another of his personal interests was dry-fly fishing, and he practiced amateur boxing as well</a:t>
            </a:r>
            <a:r>
              <a:rPr lang="it-IT" dirty="0">
                <a:hlinkClick r:id="rId5"/>
              </a:rPr>
              <a:t>[1]</a:t>
            </a:r>
            <a:r>
              <a:rPr lang="it-IT" dirty="0"/>
              <a:t> </a:t>
            </a:r>
            <a:endParaRPr lang="it-IT" dirty="0" smtClean="0"/>
          </a:p>
          <a:p>
            <a:r>
              <a:rPr lang="it-IT" dirty="0" smtClean="0"/>
              <a:t>-</a:t>
            </a:r>
            <a:r>
              <a:rPr lang="it-IT" baseline="0" dirty="0" smtClean="0"/>
              <a:t> </a:t>
            </a:r>
            <a:r>
              <a:rPr lang="it-IT" dirty="0" smtClean="0"/>
              <a:t>Ci</a:t>
            </a:r>
            <a:r>
              <a:rPr lang="it-IT" baseline="0" dirty="0" smtClean="0"/>
              <a:t> sono alcuni fisici che si preoccupano del pre-bigbang, eg Gabriele Veneziano (et al.)</a:t>
            </a:r>
          </a:p>
          <a:p>
            <a:r>
              <a:rPr lang="it-IT" baseline="0" dirty="0" smtClean="0"/>
              <a:t>- Evidenze per il Big Bang: la radiazione cosmica fossile a circa 2.7 K (micro-onde, spettro di corpo nero a 2.725+-0.002 K, COBE 1990) scoperta casualmente nel 1964-5 da A. Penzias e R.W. Wilson (PN 1978) che lavoravano ai Bell Labs </a:t>
            </a:r>
          </a:p>
          <a:p>
            <a:pPr marL="171450" indent="-171450">
              <a:buFontTx/>
              <a:buChar char="-"/>
            </a:pPr>
            <a:r>
              <a:rPr lang="it-IT" baseline="0" dirty="0" smtClean="0"/>
              <a:t>Neutrini alla stessa temperatura, 2.7 K, esperimento progettato (2015) da Chris Tully et al., Princeton</a:t>
            </a:r>
          </a:p>
          <a:p>
            <a:pPr marL="171450" indent="-171450">
              <a:buFontTx/>
              <a:buChar char="-"/>
            </a:pPr>
            <a:r>
              <a:rPr lang="it-IT" baseline="0" dirty="0" smtClean="0"/>
              <a:t>Il tempo come freccia è legato alla tradizione ebraico-greca, da qui la follia di addizionare i </a:t>
            </a:r>
            <a:r>
              <a:rPr lang="el-GR" baseline="0" dirty="0" smtClean="0"/>
              <a:t>Δ</a:t>
            </a:r>
            <a:r>
              <a:rPr lang="it-IT" baseline="0" dirty="0" smtClean="0"/>
              <a:t>t nella bibbia per trovare il tempo trascorso dalla creazione. Al contrario la tradizione confucio-buddista vede il tempo come circolare, periodico ritorno. Nel primo caso l’analogo fisico è un tempo esponenziale, il decadimento radioattivo, il raggiungimento asintotico dell’equilibrio dopo un tempo infinito (tutti i nuclei sono decaduti e non c’è più instabilità, un sistema oscillante intorno alla posizione di equilibrio si arresta prima o poi nella posizione di equilibrio, un oggetto che è sottoposto ad una forza costante in un fluido reale finisce per muoversi di moto rettilineo uniforme raggiungendo un equilibrio dinamico etc.). Nel secondo caso l’analogo fisico è la massa che oscilla senza attriti attaccata ad una molla perfettamente elastica, il pendolo semplice o fisico in assenza di attriti, la trasformazione di energia di tipo cinetico in energia di tipo potenziale in un sistema LC  senza resistenza, ossia l’eterno oscillare per simmetria attorno ad una posizione di equilibrio senza raggiungerla mai. Da qui sembra di poter mostrare che la freccia del tempo è dovuta all’attrito, ossia alla numerosità degli stati possibili ed è essenzialmente una question probabilistica.</a:t>
            </a:r>
            <a:endParaRPr lang="it-IT"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24D9D-2138-47F3-9993-17FEB753AD4A}" type="slidenum">
              <a:rPr lang="en-US"/>
              <a:pPr/>
              <a:t>36</a:t>
            </a:fld>
            <a:endParaRPr lang="en-US"/>
          </a:p>
        </p:txBody>
      </p:sp>
      <p:sp>
        <p:nvSpPr>
          <p:cNvPr id="389122" name="Rectangle 2"/>
          <p:cNvSpPr>
            <a:spLocks noGrp="1" noRot="1" noChangeAspect="1" noChangeArrowheads="1" noTextEdit="1"/>
          </p:cNvSpPr>
          <p:nvPr>
            <p:ph type="sldImg"/>
          </p:nvPr>
        </p:nvSpPr>
        <p:spPr>
          <a:xfrm>
            <a:off x="992188" y="768350"/>
            <a:ext cx="5114925" cy="3836988"/>
          </a:xfrm>
          <a:ln/>
        </p:spPr>
      </p:sp>
      <p:sp>
        <p:nvSpPr>
          <p:cNvPr id="389123" name="Rectangle 3"/>
          <p:cNvSpPr>
            <a:spLocks noGrp="1" noChangeArrowheads="1"/>
          </p:cNvSpPr>
          <p:nvPr>
            <p:ph type="body" idx="1"/>
          </p:nvPr>
        </p:nvSpPr>
        <p:spPr/>
        <p:txBody>
          <a:bodyPr/>
          <a:lstStyle/>
          <a:p>
            <a:r>
              <a:rPr lang="it-IT" dirty="0"/>
              <a:t>‘Se io ho veduto più lontano [rispetto ad altri], è </a:t>
            </a:r>
            <a:r>
              <a:rPr lang="it-IT" dirty="0" smtClean="0"/>
              <a:t>perché </a:t>
            </a:r>
            <a:r>
              <a:rPr lang="it-IT" dirty="0"/>
              <a:t>sono salito sulle spalle di giganti’ – da una lettera di Isaac Newton a Robert Hooke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il</a:t>
            </a:r>
            <a:r>
              <a:rPr lang="en-US" dirty="0" smtClean="0"/>
              <a:t> </a:t>
            </a:r>
            <a:r>
              <a:rPr lang="en-US" dirty="0" err="1" smtClean="0"/>
              <a:t>teorema</a:t>
            </a:r>
            <a:r>
              <a:rPr lang="en-US" dirty="0" smtClean="0"/>
              <a:t> </a:t>
            </a:r>
            <a:r>
              <a:rPr lang="en-US" dirty="0" err="1" smtClean="0"/>
              <a:t>dell’impulso</a:t>
            </a:r>
            <a:r>
              <a:rPr lang="en-US" dirty="0" smtClean="0"/>
              <a:t> è utile </a:t>
            </a:r>
            <a:r>
              <a:rPr lang="en-US" dirty="0" err="1" smtClean="0"/>
              <a:t>quando</a:t>
            </a:r>
            <a:r>
              <a:rPr lang="en-US" dirty="0" smtClean="0"/>
              <a:t> </a:t>
            </a:r>
            <a:r>
              <a:rPr lang="en-US" dirty="0" err="1" smtClean="0"/>
              <a:t>si</a:t>
            </a:r>
            <a:r>
              <a:rPr lang="en-US" dirty="0" smtClean="0"/>
              <a:t> </a:t>
            </a:r>
            <a:r>
              <a:rPr lang="en-US" dirty="0" err="1" smtClean="0"/>
              <a:t>considerano</a:t>
            </a:r>
            <a:r>
              <a:rPr lang="en-US" dirty="0" smtClean="0"/>
              <a:t> F/=0 solo per Delta-t piccolo (ad </a:t>
            </a:r>
            <a:r>
              <a:rPr lang="en-US" dirty="0" err="1" smtClean="0"/>
              <a:t>es</a:t>
            </a:r>
            <a:r>
              <a:rPr lang="en-US" dirty="0" smtClean="0"/>
              <a:t>. </a:t>
            </a:r>
            <a:r>
              <a:rPr lang="en-US" dirty="0" err="1" smtClean="0"/>
              <a:t>urti</a:t>
            </a:r>
            <a:r>
              <a:rPr lang="en-US" dirty="0" smtClean="0"/>
              <a:t>)</a:t>
            </a:r>
          </a:p>
          <a:p>
            <a:endParaRPr lang="en-US" dirty="0" smtClean="0"/>
          </a:p>
          <a:p>
            <a:r>
              <a:rPr lang="en-US" dirty="0" smtClean="0"/>
              <a:t>D(mv) = </a:t>
            </a:r>
            <a:r>
              <a:rPr lang="en-US" dirty="0" err="1" smtClean="0"/>
              <a:t>vDm</a:t>
            </a:r>
            <a:r>
              <a:rPr lang="en-US" dirty="0" smtClean="0"/>
              <a:t> + </a:t>
            </a:r>
            <a:r>
              <a:rPr lang="en-US" dirty="0" err="1" smtClean="0"/>
              <a:t>mDv</a:t>
            </a:r>
            <a:r>
              <a:rPr lang="en-US" dirty="0" smtClean="0"/>
              <a:t> (= </a:t>
            </a:r>
            <a:r>
              <a:rPr lang="en-US" dirty="0" err="1" smtClean="0"/>
              <a:t>mDv</a:t>
            </a:r>
            <a:r>
              <a:rPr lang="en-US" dirty="0" smtClean="0"/>
              <a:t> se m0 cost)</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42</a:t>
            </a:fld>
            <a:endParaRPr lang="en-US"/>
          </a:p>
        </p:txBody>
      </p:sp>
    </p:spTree>
    <p:extLst>
      <p:ext uri="{BB962C8B-B14F-4D97-AF65-F5344CB8AC3E}">
        <p14:creationId xmlns:p14="http://schemas.microsoft.com/office/powerpoint/2010/main" val="4209392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nihil</a:t>
            </a:r>
            <a:r>
              <a:rPr lang="it-IT" baseline="0" dirty="0" smtClean="0"/>
              <a:t> est quod videtur!</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43</a:t>
            </a:fld>
            <a:endParaRPr lang="en-US"/>
          </a:p>
        </p:txBody>
      </p:sp>
    </p:spTree>
    <p:extLst>
      <p:ext uri="{BB962C8B-B14F-4D97-AF65-F5344CB8AC3E}">
        <p14:creationId xmlns:p14="http://schemas.microsoft.com/office/powerpoint/2010/main" val="1775733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ovviamente tutti gli oggetti (nel vuoto, altrimenti ad es. le palline da ping pong in H2O schizzano verso l’alto) cadono verso il basso</a:t>
            </a:r>
          </a:p>
          <a:p>
            <a:endParaRPr lang="it-IT" dirty="0" smtClean="0"/>
          </a:p>
          <a:p>
            <a:r>
              <a:rPr lang="it-IT" dirty="0" smtClean="0"/>
              <a:t>g  a 0 m slm, 45° di latitudine (varia</a:t>
            </a:r>
            <a:r>
              <a:rPr lang="it-IT" baseline="0" dirty="0" smtClean="0"/>
              <a:t> dai poli all’equatore) </a:t>
            </a:r>
          </a:p>
          <a:p>
            <a:endParaRPr lang="it-IT" baseline="0" dirty="0" smtClean="0"/>
          </a:p>
          <a:p>
            <a:r>
              <a:rPr lang="it-IT" baseline="0" dirty="0" smtClean="0"/>
              <a:t>la componenente di </a:t>
            </a:r>
            <a:r>
              <a:rPr lang="it-IT" b="1" baseline="0" dirty="0" smtClean="0"/>
              <a:t>g</a:t>
            </a:r>
            <a:r>
              <a:rPr lang="it-IT" baseline="0" dirty="0" smtClean="0"/>
              <a:t> secondo la verticale in alto(basso) è -va(+va)</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44</a:t>
            </a:fld>
            <a:endParaRPr lang="en-US"/>
          </a:p>
        </p:txBody>
      </p:sp>
    </p:spTree>
    <p:extLst>
      <p:ext uri="{BB962C8B-B14F-4D97-AF65-F5344CB8AC3E}">
        <p14:creationId xmlns:p14="http://schemas.microsoft.com/office/powerpoint/2010/main" val="2179532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45</a:t>
            </a:fld>
            <a:endParaRPr lang="en-US"/>
          </a:p>
        </p:txBody>
      </p:sp>
    </p:spTree>
    <p:extLst>
      <p:ext uri="{BB962C8B-B14F-4D97-AF65-F5344CB8AC3E}">
        <p14:creationId xmlns:p14="http://schemas.microsoft.com/office/powerpoint/2010/main" val="2810475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sz="1200" b="0" i="0" kern="1200" dirty="0" smtClean="0">
                <a:solidFill>
                  <a:schemeClr val="tx1"/>
                </a:solidFill>
                <a:effectLst/>
                <a:latin typeface="Arial" pitchFamily="34" charset="0"/>
                <a:ea typeface="+mn-ea"/>
                <a:cs typeface="+mn-cs"/>
              </a:rPr>
              <a:t>6.6738 ± 0.0008</a:t>
            </a:r>
            <a:r>
              <a:rPr lang="it-IT" sz="1200" b="0" i="0" kern="1200" baseline="0" dirty="0" smtClean="0">
                <a:solidFill>
                  <a:schemeClr val="tx1"/>
                </a:solidFill>
                <a:effectLst/>
                <a:latin typeface="Arial" pitchFamily="34" charset="0"/>
                <a:ea typeface="+mn-ea"/>
                <a:cs typeface="+mn-cs"/>
              </a:rPr>
              <a:t> </a:t>
            </a:r>
            <a:r>
              <a:rPr lang="it-IT" sz="1200" b="0" i="0" kern="1200" dirty="0" smtClean="0">
                <a:solidFill>
                  <a:schemeClr val="tx1"/>
                </a:solidFill>
                <a:effectLst/>
                <a:latin typeface="Arial" pitchFamily="34" charset="0"/>
                <a:ea typeface="+mn-ea"/>
                <a:cs typeface="+mn-cs"/>
              </a:rPr>
              <a:t>× 10</a:t>
            </a:r>
            <a:r>
              <a:rPr lang="it-IT" sz="1200" b="0" i="0" kern="1200" baseline="30000" dirty="0" smtClean="0">
                <a:solidFill>
                  <a:schemeClr val="tx1"/>
                </a:solidFill>
                <a:effectLst/>
                <a:latin typeface="Arial" pitchFamily="34" charset="0"/>
                <a:ea typeface="+mn-ea"/>
                <a:cs typeface="+mn-cs"/>
              </a:rPr>
              <a:t>−11</a:t>
            </a:r>
            <a:r>
              <a:rPr lang="it-IT" sz="1200" b="0" i="0" kern="1200" dirty="0" smtClean="0">
                <a:solidFill>
                  <a:schemeClr val="tx1"/>
                </a:solidFill>
                <a:effectLst/>
                <a:latin typeface="Arial" pitchFamily="34" charset="0"/>
                <a:ea typeface="+mn-ea"/>
                <a:cs typeface="+mn-cs"/>
              </a:rPr>
              <a:t> m</a:t>
            </a:r>
            <a:r>
              <a:rPr lang="it-IT" sz="1200" b="0" i="0" kern="1200" baseline="30000" dirty="0" smtClean="0">
                <a:solidFill>
                  <a:schemeClr val="tx1"/>
                </a:solidFill>
                <a:effectLst/>
                <a:latin typeface="Arial" pitchFamily="34" charset="0"/>
                <a:ea typeface="+mn-ea"/>
                <a:cs typeface="+mn-cs"/>
              </a:rPr>
              <a:t>3</a:t>
            </a:r>
            <a:r>
              <a:rPr lang="it-IT" sz="1200" b="0" i="0" kern="1200" dirty="0" smtClean="0">
                <a:solidFill>
                  <a:schemeClr val="tx1"/>
                </a:solidFill>
                <a:effectLst/>
                <a:latin typeface="Arial" pitchFamily="34" charset="0"/>
                <a:ea typeface="+mn-ea"/>
                <a:cs typeface="+mn-cs"/>
              </a:rPr>
              <a:t> kg</a:t>
            </a:r>
            <a:r>
              <a:rPr lang="it-IT" sz="1200" b="0" i="0" kern="1200" baseline="30000" dirty="0" smtClean="0">
                <a:solidFill>
                  <a:schemeClr val="tx1"/>
                </a:solidFill>
                <a:effectLst/>
                <a:latin typeface="Arial" pitchFamily="34" charset="0"/>
                <a:ea typeface="+mn-ea"/>
                <a:cs typeface="+mn-cs"/>
              </a:rPr>
              <a:t>−1</a:t>
            </a:r>
            <a:r>
              <a:rPr lang="it-IT" sz="1200" b="0" i="0" kern="1200" dirty="0" smtClean="0">
                <a:solidFill>
                  <a:schemeClr val="tx1"/>
                </a:solidFill>
                <a:effectLst/>
                <a:latin typeface="Arial" pitchFamily="34" charset="0"/>
                <a:ea typeface="+mn-ea"/>
                <a:cs typeface="+mn-cs"/>
              </a:rPr>
              <a:t> s</a:t>
            </a:r>
            <a:r>
              <a:rPr lang="it-IT" sz="1200" b="0" i="0" kern="1200" baseline="30000" dirty="0" smtClean="0">
                <a:solidFill>
                  <a:schemeClr val="tx1"/>
                </a:solidFill>
                <a:effectLst/>
                <a:latin typeface="Arial" pitchFamily="34" charset="0"/>
                <a:ea typeface="+mn-ea"/>
                <a:cs typeface="+mn-cs"/>
              </a:rPr>
              <a:t>−2 </a:t>
            </a:r>
          </a:p>
          <a:p>
            <a:r>
              <a:rPr lang="it-IT" dirty="0" smtClean="0"/>
              <a:t>due masse di Pb di 1 t (= 0.276 m) a 1 m: F = 6.7 10-5 N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46</a:t>
            </a:fld>
            <a:endParaRPr lang="en-US"/>
          </a:p>
        </p:txBody>
      </p:sp>
    </p:spTree>
    <p:extLst>
      <p:ext uri="{BB962C8B-B14F-4D97-AF65-F5344CB8AC3E}">
        <p14:creationId xmlns:p14="http://schemas.microsoft.com/office/powerpoint/2010/main" val="544800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Il matematico, geografo ed astronomo </a:t>
            </a:r>
            <a:r>
              <a:rPr lang="it-IT" dirty="0" smtClean="0">
                <a:hlinkClick r:id="rId3" tooltip="Eratostene"/>
              </a:rPr>
              <a:t>Eratostene</a:t>
            </a:r>
            <a:r>
              <a:rPr lang="it-IT" dirty="0" smtClean="0"/>
              <a:t> (</a:t>
            </a:r>
            <a:r>
              <a:rPr lang="it-IT" dirty="0" smtClean="0">
                <a:hlinkClick r:id="rId4" tooltip="III secolo a.C."/>
              </a:rPr>
              <a:t>III secolo a.C.</a:t>
            </a:r>
            <a:r>
              <a:rPr lang="it-IT" dirty="0" smtClean="0"/>
              <a:t>), era direttore della grande biblioteca di </a:t>
            </a:r>
            <a:r>
              <a:rPr lang="it-IT" dirty="0" smtClean="0">
                <a:hlinkClick r:id="rId5" tooltip="Alessandria d'Egitto"/>
              </a:rPr>
              <a:t>Alessandria d'Egitto</a:t>
            </a:r>
            <a:r>
              <a:rPr lang="it-IT" dirty="0" smtClean="0"/>
              <a:t> quando formulò il metodo per calcolare le dimensioni della </a:t>
            </a:r>
            <a:r>
              <a:rPr lang="it-IT" dirty="0" smtClean="0">
                <a:hlinkClick r:id="rId6" tooltip="Terra"/>
              </a:rPr>
              <a:t>Terra</a:t>
            </a:r>
            <a:r>
              <a:rPr lang="it-IT" dirty="0" smtClean="0"/>
              <a:t> nel 240 a.C. - 230 a.C.</a:t>
            </a:r>
            <a:r>
              <a:rPr lang="it-IT" baseline="0" dirty="0" smtClean="0"/>
              <a:t> E</a:t>
            </a:r>
            <a:r>
              <a:rPr lang="it-IT" dirty="0" smtClean="0"/>
              <a:t>ra venuto a conoscenza del fatto che a Syene (l'attuale </a:t>
            </a:r>
            <a:r>
              <a:rPr lang="it-IT" dirty="0" smtClean="0">
                <a:hlinkClick r:id="rId7" tooltip="Assuan"/>
              </a:rPr>
              <a:t>Assuan</a:t>
            </a:r>
            <a:r>
              <a:rPr lang="it-IT" dirty="0" smtClean="0"/>
              <a:t>), a mezzogiorno del </a:t>
            </a:r>
            <a:r>
              <a:rPr lang="it-IT" dirty="0" smtClean="0">
                <a:hlinkClick r:id="rId8" tooltip="Solstizio"/>
              </a:rPr>
              <a:t>solstizio</a:t>
            </a:r>
            <a:r>
              <a:rPr lang="it-IT" dirty="0" smtClean="0"/>
              <a:t> d'estate, il </a:t>
            </a:r>
            <a:r>
              <a:rPr lang="it-IT" dirty="0" smtClean="0">
                <a:hlinkClick r:id="rId9" tooltip="Sole"/>
              </a:rPr>
              <a:t>Sole</a:t>
            </a:r>
            <a:r>
              <a:rPr lang="it-IT" dirty="0" smtClean="0"/>
              <a:t> si trovava proprio sullo </a:t>
            </a:r>
            <a:r>
              <a:rPr lang="it-IT" dirty="0" smtClean="0">
                <a:hlinkClick r:id="rId10" tooltip="Zenit"/>
              </a:rPr>
              <a:t>zenit</a:t>
            </a:r>
            <a:r>
              <a:rPr lang="it-IT" dirty="0" smtClean="0"/>
              <a:t>, tanto che il fondo di un pozzo profondo ne veniva illuminato, perciò un bastone piantato verticalmente in un terreno perfettamente pianeggiante non avrebbe proiettato alcuna ombra in terra.</a:t>
            </a:r>
            <a:r>
              <a:rPr lang="it-IT" baseline="0" dirty="0" smtClean="0"/>
              <a:t> </a:t>
            </a:r>
            <a:r>
              <a:rPr lang="it-IT" dirty="0" smtClean="0"/>
              <a:t>Invece ad Alessandria questo non succedeva, gli obelischi proiettavano comunque la loro ombra sul terreno.</a:t>
            </a:r>
            <a:r>
              <a:rPr lang="it-IT" baseline="0" dirty="0" smtClean="0"/>
              <a:t> </a:t>
            </a:r>
            <a:r>
              <a:rPr lang="it-IT" dirty="0" smtClean="0"/>
              <a:t>Ciò era già una dimostrazione pratica della rotondità della Terra (come ampiamente dimostrato da </a:t>
            </a:r>
            <a:r>
              <a:rPr lang="it-IT" dirty="0" smtClean="0">
                <a:hlinkClick r:id="rId11" tooltip="Aristotele"/>
              </a:rPr>
              <a:t>Aristotele</a:t>
            </a:r>
            <a:r>
              <a:rPr lang="it-IT" dirty="0" smtClean="0"/>
              <a:t>). L'idea che la Terra dovesse avere una forma sferica era comunque già accettata. Questa convinzione scaturiva dall'osservazione delle </a:t>
            </a:r>
            <a:r>
              <a:rPr lang="it-IT" dirty="0" smtClean="0">
                <a:hlinkClick r:id="rId12" tooltip="Eclissi"/>
              </a:rPr>
              <a:t>eclissi</a:t>
            </a:r>
            <a:r>
              <a:rPr lang="it-IT" dirty="0" smtClean="0"/>
              <a:t> di Luna durante le quali la forma dell'ombra terrestre appariva sempre come un arco di circonferenza.</a:t>
            </a:r>
            <a:r>
              <a:rPr lang="it-IT" baseline="0" dirty="0" smtClean="0"/>
              <a:t> </a:t>
            </a:r>
            <a:r>
              <a:rPr lang="it-IT" dirty="0" smtClean="0"/>
              <a:t>Eratostene perciò, per procedere con i suoi calcoli, ipotizzò la Terra perfettamente sferica ed il Sole sufficientemente distante da considerare paralleli i raggi che la investono. Inoltre assunse che Alessandria e Syene si trovassero sullo stesso </a:t>
            </a:r>
            <a:r>
              <a:rPr lang="it-IT" dirty="0" smtClean="0">
                <a:hlinkClick r:id="rId13" tooltip="Meridiano (geografia)"/>
              </a:rPr>
              <a:t>meridiano</a:t>
            </a:r>
            <a:r>
              <a:rPr lang="it-IT" dirty="0" smtClean="0"/>
              <a:t>.</a:t>
            </a:r>
            <a:r>
              <a:rPr lang="it-IT" baseline="0" dirty="0" smtClean="0"/>
              <a:t> </a:t>
            </a:r>
            <a:r>
              <a:rPr lang="it-IT" dirty="0" smtClean="0"/>
              <a:t>Durante il solstizio d'estate calcolò l'angolo di elevazione del Sole ad Alessandria, misurando l'ombra proiettata proprio da un bastone piantato in terra, ricavando approssimativamente un valore di 1/50 di </a:t>
            </a:r>
            <a:r>
              <a:rPr lang="it-IT" dirty="0" smtClean="0">
                <a:hlinkClick r:id="rId14" tooltip="Circonferenza"/>
              </a:rPr>
              <a:t>circonferenza</a:t>
            </a:r>
            <a:r>
              <a:rPr lang="it-IT" dirty="0" smtClean="0"/>
              <a:t> (cioè 7° 12').</a:t>
            </a:r>
          </a:p>
          <a:p>
            <a:r>
              <a:rPr lang="it-IT" dirty="0" smtClean="0"/>
              <a:t>La distanza tra le due città, basata sui trasferimenti delle carovane, era stimata in 5.000 </a:t>
            </a:r>
            <a:r>
              <a:rPr lang="it-IT" i="1" dirty="0" smtClean="0"/>
              <a:t>stadia</a:t>
            </a:r>
            <a:r>
              <a:rPr lang="it-IT" dirty="0" smtClean="0"/>
              <a:t> (circa 800 km, tuttavia il valore preciso dello </a:t>
            </a:r>
            <a:r>
              <a:rPr lang="it-IT" i="1" dirty="0" smtClean="0"/>
              <a:t>stadium</a:t>
            </a:r>
            <a:r>
              <a:rPr lang="it-IT" dirty="0" smtClean="0"/>
              <a:t>, usato a quell'epoca ad Alessandria, non è attualmente conosciuto).</a:t>
            </a:r>
            <a:r>
              <a:rPr lang="it-IT" baseline="0" dirty="0" smtClean="0"/>
              <a:t> </a:t>
            </a:r>
            <a:r>
              <a:rPr lang="it-IT" dirty="0" smtClean="0"/>
              <a:t>Perciò la circonferenza della Terra doveva essere di 50 * 5.000 = 250.000 </a:t>
            </a:r>
            <a:r>
              <a:rPr lang="it-IT" i="1" dirty="0" smtClean="0"/>
              <a:t>stadia</a:t>
            </a:r>
            <a:r>
              <a:rPr lang="it-IT" dirty="0" smtClean="0"/>
              <a:t> (circa 40.000 km, valore straordinariamente vicino a quello ottenuto con metodi moderni: 40.075 km).</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47</a:t>
            </a:fld>
            <a:endParaRPr lang="en-US"/>
          </a:p>
        </p:txBody>
      </p:sp>
    </p:spTree>
    <p:extLst>
      <p:ext uri="{BB962C8B-B14F-4D97-AF65-F5344CB8AC3E}">
        <p14:creationId xmlns:p14="http://schemas.microsoft.com/office/powerpoint/2010/main" val="1058675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Arthur G. Clarke was a science fiction author.</a:t>
            </a:r>
            <a:r>
              <a:rPr lang="en-GB" baseline="0" dirty="0" smtClean="0"/>
              <a:t> I</a:t>
            </a:r>
            <a:r>
              <a:rPr lang="en-GB" dirty="0" smtClean="0"/>
              <a:t>n fact the calculation should be done using the sidereal day </a:t>
            </a:r>
            <a:r>
              <a:rPr lang="it-IT" sz="1200" b="0" i="0" kern="1200" dirty="0" smtClean="0">
                <a:solidFill>
                  <a:schemeClr val="tx1"/>
                </a:solidFill>
                <a:effectLst/>
                <a:latin typeface="Arial" pitchFamily="34" charset="0"/>
                <a:ea typeface="+mn-ea"/>
                <a:cs typeface="+mn-cs"/>
              </a:rPr>
              <a:t> 86,164.09054 s ≈ 365/366*86400 = 86163.9344 s which takes account of the rotation of the Earth around its axis (forget the revolution around the sun).</a:t>
            </a:r>
          </a:p>
          <a:p>
            <a:r>
              <a:rPr lang="it-IT" sz="1200" b="0" i="0" kern="1200" dirty="0" smtClean="0">
                <a:solidFill>
                  <a:schemeClr val="tx1"/>
                </a:solidFill>
                <a:effectLst/>
                <a:latin typeface="Arial" pitchFamily="34" charset="0"/>
                <a:ea typeface="+mn-ea"/>
                <a:cs typeface="+mn-cs"/>
              </a:rPr>
              <a:t>The</a:t>
            </a:r>
            <a:r>
              <a:rPr lang="it-IT" sz="1200" b="0" i="0" kern="1200" baseline="0" dirty="0" smtClean="0">
                <a:solidFill>
                  <a:schemeClr val="tx1"/>
                </a:solidFill>
                <a:effectLst/>
                <a:latin typeface="Arial" pitchFamily="34" charset="0"/>
                <a:ea typeface="+mn-ea"/>
                <a:cs typeface="+mn-cs"/>
              </a:rPr>
              <a:t> orbit of the moon around the earth is in fact an ellipse 363.3-405.5 average 384.4 – also the moon rotates offering always the same face to the earth.</a:t>
            </a:r>
            <a:r>
              <a:rPr lang="it-IT" dirty="0" smtClean="0"/>
              <a:t> </a:t>
            </a:r>
            <a:r>
              <a:rPr lang="it-IT" dirty="0" smtClean="0"/>
              <a:t> NB cfr</a:t>
            </a:r>
            <a:r>
              <a:rPr lang="it-IT" baseline="0" dirty="0" smtClean="0"/>
              <a:t> la formula per T con quella del pendolo, piccole oscillazioni</a:t>
            </a:r>
            <a:endParaRPr lang="it-IT" dirty="0" smtClean="0"/>
          </a:p>
          <a:p>
            <a:r>
              <a:rPr lang="it-IT" dirty="0" smtClean="0"/>
              <a:t>In </a:t>
            </a:r>
            <a:r>
              <a:rPr lang="it-IT" dirty="0" smtClean="0">
                <a:hlinkClick r:id="rId3" tooltip="Astronomia"/>
              </a:rPr>
              <a:t>astronomia</a:t>
            </a:r>
            <a:r>
              <a:rPr lang="it-IT" dirty="0" smtClean="0"/>
              <a:t>, si dice distanza lunare la distanza della Luna dalla Terra. Il suo valore medio è di </a:t>
            </a:r>
            <a:r>
              <a:rPr lang="it-IT" dirty="0" smtClean="0">
                <a:hlinkClick r:id="rId4" tooltip="1 E8 m"/>
              </a:rPr>
              <a:t>384.403 km</a:t>
            </a:r>
            <a:r>
              <a:rPr lang="it-IT" dirty="0" smtClean="0"/>
              <a:t>. Questo valore è noto con precisione grazie alle misure con tecnologia </a:t>
            </a:r>
            <a:r>
              <a:rPr lang="it-IT" dirty="0" smtClean="0">
                <a:hlinkClick r:id="rId5" tooltip="Esperimento Lunar Laser Ranging"/>
              </a:rPr>
              <a:t>LLR</a:t>
            </a:r>
            <a:r>
              <a:rPr lang="it-IT" dirty="0" smtClean="0"/>
              <a:t> del tempo impiegato dai </a:t>
            </a:r>
            <a:r>
              <a:rPr lang="it-IT" dirty="0" smtClean="0">
                <a:hlinkClick r:id="rId6" tooltip="Laser"/>
              </a:rPr>
              <a:t>raggi laser</a:t>
            </a:r>
            <a:r>
              <a:rPr lang="it-IT" dirty="0" smtClean="0"/>
              <a:t> inviati dalla Terra per raggiungere i </a:t>
            </a:r>
            <a:r>
              <a:rPr lang="it-IT" dirty="0" smtClean="0">
                <a:hlinkClick r:id="rId7" tooltip="Retroflettore (la pagina non esiste)"/>
              </a:rPr>
              <a:t>retroflettori</a:t>
            </a:r>
            <a:r>
              <a:rPr lang="it-IT" dirty="0" smtClean="0"/>
              <a:t> posti sulla Luna negli </a:t>
            </a:r>
            <a:r>
              <a:rPr lang="it-IT" dirty="0" smtClean="0">
                <a:hlinkClick r:id="rId8" tooltip="Anni 1970"/>
              </a:rPr>
              <a:t>anni settanta</a:t>
            </a:r>
            <a:r>
              <a:rPr lang="it-IT" dirty="0" smtClean="0"/>
              <a:t> del Novecento e tornare indietro.</a:t>
            </a:r>
            <a:br>
              <a:rPr lang="it-IT" dirty="0" smtClean="0"/>
            </a:br>
            <a:r>
              <a:rPr lang="it-IT" dirty="0" smtClean="0"/>
              <a:t>La Luna si sta allontanando ogni anno di 3,8 </a:t>
            </a:r>
            <a:r>
              <a:rPr lang="it-IT" dirty="0" smtClean="0">
                <a:hlinkClick r:id="rId9" tooltip="Centimetro"/>
              </a:rPr>
              <a:t>cm</a:t>
            </a:r>
            <a:r>
              <a:rPr lang="it-IT" dirty="0" smtClean="0"/>
              <a:t> dalla Terra. </a:t>
            </a:r>
            <a:r>
              <a:rPr lang="it-IT" dirty="0" smtClean="0">
                <a:hlinkClick r:id="rId10" tooltip="G.H. Darwin"/>
              </a:rPr>
              <a:t>G.H. Darwin</a:t>
            </a:r>
            <a:r>
              <a:rPr lang="it-IT" dirty="0" smtClean="0"/>
              <a:t> fu il primo a cimentarsi nell'idea della </a:t>
            </a:r>
            <a:r>
              <a:rPr lang="it-IT" dirty="0" smtClean="0">
                <a:hlinkClick r:id="rId11" tooltip="Recessione lunare (la pagina non esiste)"/>
              </a:rPr>
              <a:t>recessione lunare</a:t>
            </a:r>
            <a:r>
              <a:rPr lang="it-IT" dirty="0" smtClean="0"/>
              <a:t>. Mentre il primo che si cimentò nella misurazione della distanza Luna-Terra fu </a:t>
            </a:r>
            <a:r>
              <a:rPr lang="it-IT" dirty="0" smtClean="0">
                <a:hlinkClick r:id="rId12" tooltip="Ipparco di Nicea"/>
              </a:rPr>
              <a:t>Ipparco di Nicea</a:t>
            </a:r>
            <a:r>
              <a:rPr lang="it-IT" dirty="0" smtClean="0"/>
              <a:t>, semplicemente attraverso l'utilizzo della </a:t>
            </a:r>
            <a:r>
              <a:rPr lang="it-IT" dirty="0" smtClean="0">
                <a:hlinkClick r:id="rId13" tooltip="Trigonometria"/>
              </a:rPr>
              <a:t>trigonometria</a:t>
            </a:r>
            <a:r>
              <a:rPr lang="it-IT" dirty="0" smtClean="0"/>
              <a:t>. Ipparco errò di circa 26.000 </a:t>
            </a:r>
            <a:r>
              <a:rPr lang="it-IT" dirty="0" smtClean="0">
                <a:hlinkClick r:id="rId14" tooltip="Chilometro"/>
              </a:rPr>
              <a:t>km</a:t>
            </a:r>
            <a:r>
              <a:rPr lang="it-IT" dirty="0" smtClean="0"/>
              <a:t>, cioè del 6,8%, rispetto alla distanza reale.</a:t>
            </a:r>
            <a:endParaRPr lang="it-IT" sz="1200" b="0" i="0" kern="1200" baseline="0" dirty="0" smtClean="0">
              <a:solidFill>
                <a:schemeClr val="tx1"/>
              </a:solidFill>
              <a:effectLst/>
              <a:latin typeface="Arial"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48</a:t>
            </a:fld>
            <a:endParaRPr lang="en-US"/>
          </a:p>
        </p:txBody>
      </p:sp>
    </p:spTree>
    <p:extLst>
      <p:ext uri="{BB962C8B-B14F-4D97-AF65-F5344CB8AC3E}">
        <p14:creationId xmlns:p14="http://schemas.microsoft.com/office/powerpoint/2010/main" val="2522854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xkcd, comic n.o 21 October 17, 2005</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49</a:t>
            </a:fld>
            <a:endParaRPr lang="en-US"/>
          </a:p>
        </p:txBody>
      </p:sp>
    </p:spTree>
    <p:extLst>
      <p:ext uri="{BB962C8B-B14F-4D97-AF65-F5344CB8AC3E}">
        <p14:creationId xmlns:p14="http://schemas.microsoft.com/office/powerpoint/2010/main" val="3025993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Newton ~1687</a:t>
            </a:r>
          </a:p>
          <a:p>
            <a:r>
              <a:rPr lang="en-US" dirty="0" smtClean="0"/>
              <a:t>Maxwell</a:t>
            </a:r>
            <a:r>
              <a:rPr lang="en-US" baseline="0" dirty="0" smtClean="0"/>
              <a:t> ~1860</a:t>
            </a:r>
          </a:p>
          <a:p>
            <a:r>
              <a:rPr lang="en-US" baseline="0" dirty="0" smtClean="0"/>
              <a:t>EW ~1970-80</a:t>
            </a:r>
          </a:p>
          <a:p>
            <a:r>
              <a:rPr lang="en-US" baseline="0" dirty="0" smtClean="0"/>
              <a:t>EWS ~1990</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50</a:t>
            </a:fld>
            <a:endParaRPr lang="en-US"/>
          </a:p>
        </p:txBody>
      </p:sp>
    </p:spTree>
    <p:extLst>
      <p:ext uri="{BB962C8B-B14F-4D97-AF65-F5344CB8AC3E}">
        <p14:creationId xmlns:p14="http://schemas.microsoft.com/office/powerpoint/2010/main" val="66314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l’essere un «punto» è una questione relativa, può essere anche</a:t>
            </a:r>
            <a:r>
              <a:rPr lang="it-IT" baseline="0" dirty="0" smtClean="0"/>
              <a:t> una questione di prima approssimazione</a:t>
            </a:r>
            <a:endParaRPr lang="it-IT" dirty="0" smtClean="0"/>
          </a:p>
          <a:p>
            <a:endParaRPr lang="it-IT" dirty="0" smtClean="0"/>
          </a:p>
          <a:p>
            <a:r>
              <a:rPr lang="it-IT" dirty="0" smtClean="0"/>
              <a:t>il punto materiale è ovviamente il punto (l’unico) di applicazione</a:t>
            </a:r>
            <a:r>
              <a:rPr lang="it-IT" baseline="0" dirty="0" smtClean="0"/>
              <a:t> delle forze, contrariamente al corpo esteso nel cui caso le forze possono essere applicate in punti diversi</a:t>
            </a:r>
          </a:p>
        </p:txBody>
      </p:sp>
      <p:sp>
        <p:nvSpPr>
          <p:cNvPr id="4" name="Slide Number Placeholder 3"/>
          <p:cNvSpPr>
            <a:spLocks noGrp="1"/>
          </p:cNvSpPr>
          <p:nvPr>
            <p:ph type="sldNum" sz="quarter" idx="10"/>
          </p:nvPr>
        </p:nvSpPr>
        <p:spPr/>
        <p:txBody>
          <a:bodyPr/>
          <a:lstStyle/>
          <a:p>
            <a:fld id="{FB8D5D5C-6FB9-49D5-93CB-64E11D05BAF4}" type="slidenum">
              <a:rPr lang="en-US" smtClean="0"/>
              <a:pPr/>
              <a:t>4</a:t>
            </a:fld>
            <a:endParaRPr lang="en-US"/>
          </a:p>
        </p:txBody>
      </p:sp>
    </p:spTree>
    <p:extLst>
      <p:ext uri="{BB962C8B-B14F-4D97-AF65-F5344CB8AC3E}">
        <p14:creationId xmlns:p14="http://schemas.microsoft.com/office/powerpoint/2010/main" val="573020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nascondi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51</a:t>
            </a:fld>
            <a:endParaRPr lang="en-US"/>
          </a:p>
        </p:txBody>
      </p:sp>
    </p:spTree>
    <p:extLst>
      <p:ext uri="{BB962C8B-B14F-4D97-AF65-F5344CB8AC3E}">
        <p14:creationId xmlns:p14="http://schemas.microsoft.com/office/powerpoint/2010/main" val="959368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nascondi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52</a:t>
            </a:fld>
            <a:endParaRPr lang="en-US"/>
          </a:p>
        </p:txBody>
      </p:sp>
    </p:spTree>
    <p:extLst>
      <p:ext uri="{BB962C8B-B14F-4D97-AF65-F5344CB8AC3E}">
        <p14:creationId xmlns:p14="http://schemas.microsoft.com/office/powerpoint/2010/main" val="41916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le</a:t>
            </a:r>
            <a:r>
              <a:rPr lang="en-US" baseline="0" dirty="0" smtClean="0"/>
              <a:t>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la terra, o </a:t>
            </a:r>
            <a:r>
              <a:rPr lang="en-US" baseline="0" dirty="0" err="1" smtClean="0"/>
              <a:t>meglio</a:t>
            </a:r>
            <a:r>
              <a:rPr lang="en-US" baseline="0" dirty="0" smtClean="0"/>
              <a:t> </a:t>
            </a:r>
            <a:r>
              <a:rPr lang="en-US" baseline="0" dirty="0" err="1" smtClean="0"/>
              <a:t>il</a:t>
            </a:r>
            <a:r>
              <a:rPr lang="en-US" baseline="0" dirty="0" smtClean="0"/>
              <a:t> </a:t>
            </a:r>
            <a:r>
              <a:rPr lang="en-US" baseline="0" dirty="0" err="1" smtClean="0"/>
              <a:t>sostegno</a:t>
            </a:r>
            <a:r>
              <a:rPr lang="en-US" baseline="0" dirty="0" smtClean="0"/>
              <a:t>; le due </a:t>
            </a:r>
            <a:r>
              <a:rPr lang="en-US" baseline="0" dirty="0" err="1" smtClean="0"/>
              <a:t>forze</a:t>
            </a:r>
            <a:r>
              <a:rPr lang="en-US" baseline="0" dirty="0" smtClean="0"/>
              <a:t> N e P </a:t>
            </a:r>
            <a:r>
              <a:rPr lang="en-US" baseline="0" dirty="0" err="1" smtClean="0"/>
              <a:t>tendono</a:t>
            </a:r>
            <a:r>
              <a:rPr lang="en-US" baseline="0" dirty="0" smtClean="0"/>
              <a:t> a </a:t>
            </a:r>
            <a:r>
              <a:rPr lang="en-US" baseline="0" dirty="0" err="1" smtClean="0"/>
              <a:t>schiacciare</a:t>
            </a:r>
            <a:r>
              <a:rPr lang="en-US" baseline="0" dirty="0" smtClean="0"/>
              <a:t> </a:t>
            </a:r>
            <a:r>
              <a:rPr lang="en-US" baseline="0" dirty="0" err="1" smtClean="0"/>
              <a:t>l’oggetto</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53</a:t>
            </a:fld>
            <a:endParaRPr lang="en-US"/>
          </a:p>
        </p:txBody>
      </p:sp>
    </p:spTree>
    <p:extLst>
      <p:ext uri="{BB962C8B-B14F-4D97-AF65-F5344CB8AC3E}">
        <p14:creationId xmlns:p14="http://schemas.microsoft.com/office/powerpoint/2010/main" val="1572848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D09C7-0EB4-45D9-BE5E-C4EB06CEB320}" type="slidenum">
              <a:rPr lang="en-US"/>
              <a:pPr/>
              <a:t>55</a:t>
            </a:fld>
            <a:endParaRPr lang="en-US"/>
          </a:p>
        </p:txBody>
      </p:sp>
      <p:sp>
        <p:nvSpPr>
          <p:cNvPr id="399362" name="Rectangle 2"/>
          <p:cNvSpPr>
            <a:spLocks noGrp="1" noRot="1" noChangeAspect="1" noChangeArrowheads="1" noTextEdit="1"/>
          </p:cNvSpPr>
          <p:nvPr>
            <p:ph type="sldImg"/>
          </p:nvPr>
        </p:nvSpPr>
        <p:spPr>
          <a:xfrm>
            <a:off x="992188" y="768350"/>
            <a:ext cx="5114925" cy="3836988"/>
          </a:xfrm>
          <a:ln/>
        </p:spPr>
      </p:sp>
      <p:sp>
        <p:nvSpPr>
          <p:cNvPr id="399363" name="Rectangle 3"/>
          <p:cNvSpPr>
            <a:spLocks noGrp="1" noChangeArrowheads="1"/>
          </p:cNvSpPr>
          <p:nvPr>
            <p:ph type="body" idx="1"/>
          </p:nvPr>
        </p:nvSpPr>
        <p:spPr/>
        <p:txBody>
          <a:bodyPr/>
          <a:lstStyle/>
          <a:p>
            <a:r>
              <a:rPr lang="it-IT" dirty="0" smtClean="0"/>
              <a:t>il piano inclinato spiega perché la reazione vincolare si chiama N: è sempre normale al piano di appoggio</a:t>
            </a:r>
          </a:p>
          <a:p>
            <a:r>
              <a:rPr lang="it-IT" dirty="0" smtClean="0"/>
              <a:t>non </a:t>
            </a:r>
            <a:r>
              <a:rPr lang="it-IT" dirty="0"/>
              <a:t>vi può essere equilibrio a meno che si tratti di una curva rialzata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hide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57</a:t>
            </a:fld>
            <a:endParaRPr lang="en-US"/>
          </a:p>
        </p:txBody>
      </p:sp>
    </p:spTree>
    <p:extLst>
      <p:ext uri="{BB962C8B-B14F-4D97-AF65-F5344CB8AC3E}">
        <p14:creationId xmlns:p14="http://schemas.microsoft.com/office/powerpoint/2010/main" val="3800838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EAEE3-8770-41E6-966B-519A31052532}" type="slidenum">
              <a:rPr lang="en-US"/>
              <a:pPr/>
              <a:t>58</a:t>
            </a:fld>
            <a:endParaRPr lang="en-US"/>
          </a:p>
        </p:txBody>
      </p:sp>
      <p:sp>
        <p:nvSpPr>
          <p:cNvPr id="397314" name="Rectangle 2"/>
          <p:cNvSpPr>
            <a:spLocks noGrp="1" noRot="1" noChangeAspect="1" noChangeArrowheads="1" noTextEdit="1"/>
          </p:cNvSpPr>
          <p:nvPr>
            <p:ph type="sldImg"/>
          </p:nvPr>
        </p:nvSpPr>
        <p:spPr>
          <a:xfrm>
            <a:off x="992188" y="768350"/>
            <a:ext cx="5114925" cy="3836988"/>
          </a:xfrm>
          <a:ln/>
        </p:spPr>
      </p:sp>
      <p:sp>
        <p:nvSpPr>
          <p:cNvPr id="397315" name="Rectangle 3"/>
          <p:cNvSpPr>
            <a:spLocks noGrp="1" noChangeArrowheads="1"/>
          </p:cNvSpPr>
          <p:nvPr>
            <p:ph type="body" idx="1"/>
          </p:nvPr>
        </p:nvSpPr>
        <p:spPr/>
        <p:txBody>
          <a:bodyPr/>
          <a:lstStyle/>
          <a:p>
            <a:r>
              <a:rPr lang="it-IT" b="1" dirty="0"/>
              <a:t>N</a:t>
            </a:r>
            <a:r>
              <a:rPr lang="it-IT" dirty="0"/>
              <a:t> +</a:t>
            </a:r>
            <a:r>
              <a:rPr lang="it-IT" b="1" dirty="0"/>
              <a:t> P</a:t>
            </a:r>
            <a:r>
              <a:rPr lang="it-IT" dirty="0"/>
              <a:t> =</a:t>
            </a:r>
            <a:r>
              <a:rPr lang="it-IT" b="1" dirty="0"/>
              <a:t> </a:t>
            </a:r>
            <a:r>
              <a:rPr lang="it-IT" b="1" dirty="0" err="1"/>
              <a:t>F</a:t>
            </a:r>
            <a:r>
              <a:rPr lang="it-IT" b="1" baseline="-25000" dirty="0" err="1"/>
              <a:t>c</a:t>
            </a:r>
            <a:r>
              <a:rPr lang="it-IT" dirty="0"/>
              <a:t>    prendiamo x lungo la strada inclinata +vo in basso, y perpendicolare</a:t>
            </a:r>
          </a:p>
          <a:p>
            <a:r>
              <a:rPr lang="it-IT" dirty="0">
                <a:cs typeface="Arial" pitchFamily="34" charset="0"/>
              </a:rPr>
              <a:t>x) </a:t>
            </a:r>
            <a:r>
              <a:rPr lang="it-IT" dirty="0" err="1">
                <a:cs typeface="Arial" pitchFamily="34" charset="0"/>
              </a:rPr>
              <a:t>Psin</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err="1">
                <a:cs typeface="Arial" pitchFamily="34" charset="0"/>
              </a:rPr>
              <a:t>cos</a:t>
            </a:r>
            <a:r>
              <a:rPr lang="el-GR" dirty="0">
                <a:cs typeface="Arial" pitchFamily="34" charset="0"/>
              </a:rPr>
              <a:t>α</a:t>
            </a:r>
            <a:r>
              <a:rPr lang="it-IT" dirty="0"/>
              <a:t>       y) N -</a:t>
            </a:r>
            <a:r>
              <a:rPr lang="it-IT" dirty="0" err="1"/>
              <a:t>Pcos</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err="1">
                <a:cs typeface="Arial" pitchFamily="34" charset="0"/>
              </a:rPr>
              <a:t>sin</a:t>
            </a:r>
            <a:r>
              <a:rPr lang="el-GR" dirty="0">
                <a:cs typeface="Arial" pitchFamily="34" charset="0"/>
              </a:rPr>
              <a:t>α</a:t>
            </a:r>
            <a:r>
              <a:rPr lang="it-IT" dirty="0">
                <a:cs typeface="Arial" pitchFamily="34" charset="0"/>
              </a:rPr>
              <a:t>         →      </a:t>
            </a:r>
            <a:r>
              <a:rPr lang="it-IT" dirty="0" err="1">
                <a:cs typeface="Arial" pitchFamily="34" charset="0"/>
              </a:rPr>
              <a:t>F</a:t>
            </a:r>
            <a:r>
              <a:rPr lang="it-IT" baseline="-25000" dirty="0" err="1">
                <a:cs typeface="Arial" pitchFamily="34" charset="0"/>
              </a:rPr>
              <a:t>c</a:t>
            </a:r>
            <a:r>
              <a:rPr lang="it-IT" dirty="0">
                <a:cs typeface="Arial" pitchFamily="34" charset="0"/>
              </a:rPr>
              <a:t> = mv</a:t>
            </a:r>
            <a:r>
              <a:rPr lang="it-IT" baseline="30000" dirty="0">
                <a:cs typeface="Arial" pitchFamily="34" charset="0"/>
              </a:rPr>
              <a:t>2</a:t>
            </a:r>
            <a:r>
              <a:rPr lang="it-IT" dirty="0">
                <a:cs typeface="Arial" pitchFamily="34" charset="0"/>
              </a:rPr>
              <a:t>/R = </a:t>
            </a:r>
            <a:r>
              <a:rPr lang="it-IT" dirty="0" err="1">
                <a:cs typeface="Arial" pitchFamily="34" charset="0"/>
              </a:rPr>
              <a:t>Ptg</a:t>
            </a:r>
            <a:r>
              <a:rPr lang="el-GR" dirty="0">
                <a:cs typeface="Arial" pitchFamily="34" charset="0"/>
              </a:rPr>
              <a:t>α</a:t>
            </a:r>
            <a:r>
              <a:rPr lang="it-IT" dirty="0">
                <a:cs typeface="Arial" pitchFamily="34" charset="0"/>
              </a:rPr>
              <a:t>               N = P(cos</a:t>
            </a:r>
            <a:r>
              <a:rPr lang="el-GR" dirty="0">
                <a:cs typeface="Arial" pitchFamily="34" charset="0"/>
              </a:rPr>
              <a:t>α</a:t>
            </a:r>
            <a:r>
              <a:rPr lang="it-IT" dirty="0">
                <a:cs typeface="Arial" pitchFamily="34" charset="0"/>
              </a:rPr>
              <a:t> + sin</a:t>
            </a:r>
            <a:r>
              <a:rPr lang="el-GR" dirty="0">
                <a:cs typeface="Arial" pitchFamily="34" charset="0"/>
              </a:rPr>
              <a:t>α•</a:t>
            </a:r>
            <a:r>
              <a:rPr lang="it-IT" dirty="0">
                <a:cs typeface="Arial" pitchFamily="34" charset="0"/>
              </a:rPr>
              <a:t>tg</a:t>
            </a:r>
            <a:r>
              <a:rPr lang="el-GR" dirty="0">
                <a:cs typeface="Arial" pitchFamily="34" charset="0"/>
              </a:rPr>
              <a:t>α</a:t>
            </a:r>
            <a:r>
              <a:rPr lang="it-IT" dirty="0">
                <a:cs typeface="Arial" pitchFamily="34" charset="0"/>
              </a:rPr>
              <a:t>)          [diverso da N per il piano inclinato!]</a:t>
            </a:r>
          </a:p>
          <a:p>
            <a:r>
              <a:rPr lang="it-IT" dirty="0" smtClean="0">
                <a:cs typeface="Arial" pitchFamily="34" charset="0"/>
              </a:rPr>
              <a:t>alternativamente </a:t>
            </a:r>
            <a:r>
              <a:rPr lang="it-IT" dirty="0">
                <a:cs typeface="Arial" pitchFamily="34" charset="0"/>
              </a:rPr>
              <a:t>si può pensare </a:t>
            </a:r>
            <a:r>
              <a:rPr lang="it-IT" b="1" dirty="0">
                <a:cs typeface="Arial" pitchFamily="34" charset="0"/>
              </a:rPr>
              <a:t>F</a:t>
            </a:r>
            <a:r>
              <a:rPr lang="it-IT" b="1" baseline="-25000" dirty="0">
                <a:cs typeface="Arial" pitchFamily="34" charset="0"/>
              </a:rPr>
              <a:t>c</a:t>
            </a:r>
            <a:r>
              <a:rPr lang="it-IT" dirty="0">
                <a:cs typeface="Arial" pitchFamily="34" charset="0"/>
              </a:rPr>
              <a:t> scomposto secondo le direzioni di </a:t>
            </a:r>
            <a:r>
              <a:rPr lang="it-IT" b="1" dirty="0">
                <a:cs typeface="Arial" pitchFamily="34" charset="0"/>
              </a:rPr>
              <a:t>P</a:t>
            </a:r>
            <a:r>
              <a:rPr lang="it-IT" dirty="0">
                <a:cs typeface="Arial" pitchFamily="34" charset="0"/>
              </a:rPr>
              <a:t> e </a:t>
            </a:r>
            <a:r>
              <a:rPr lang="it-IT" b="1" dirty="0" smtClean="0">
                <a:cs typeface="Arial" pitchFamily="34" charset="0"/>
              </a:rPr>
              <a:t>N</a:t>
            </a:r>
          </a:p>
          <a:p>
            <a:endParaRPr lang="it-IT" b="1" dirty="0" smtClean="0">
              <a:cs typeface="Arial" pitchFamily="34" charset="0"/>
            </a:endParaRPr>
          </a:p>
          <a:p>
            <a:r>
              <a:rPr lang="it-IT" b="0" dirty="0" smtClean="0">
                <a:cs typeface="Arial" pitchFamily="34" charset="0"/>
              </a:rPr>
              <a:t>hide per la presentazione</a:t>
            </a:r>
            <a:endParaRPr lang="el-GR" b="0" dirty="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Un camion </a:t>
            </a:r>
            <a:r>
              <a:rPr lang="en-US" dirty="0" err="1" smtClean="0"/>
              <a:t>che</a:t>
            </a:r>
            <a:r>
              <a:rPr lang="en-US" dirty="0" smtClean="0"/>
              <a:t> </a:t>
            </a:r>
            <a:r>
              <a:rPr lang="en-US" dirty="0" err="1" smtClean="0"/>
              <a:t>trasporta</a:t>
            </a:r>
            <a:r>
              <a:rPr lang="en-US" dirty="0" smtClean="0"/>
              <a:t> un container </a:t>
            </a:r>
            <a:r>
              <a:rPr lang="en-US" dirty="0" err="1" smtClean="0"/>
              <a:t>sigillato</a:t>
            </a:r>
            <a:r>
              <a:rPr lang="en-US" dirty="0" smtClean="0"/>
              <a:t> (</a:t>
            </a:r>
            <a:r>
              <a:rPr lang="en-US" dirty="0" err="1" smtClean="0"/>
              <a:t>momentaneamente</a:t>
            </a:r>
            <a:r>
              <a:rPr lang="en-US" dirty="0" smtClean="0"/>
              <a:t>,</a:t>
            </a:r>
            <a:r>
              <a:rPr lang="en-US" baseline="0" dirty="0" smtClean="0"/>
              <a:t> per non </a:t>
            </a:r>
            <a:r>
              <a:rPr lang="en-US" baseline="0" dirty="0" err="1" smtClean="0"/>
              <a:t>asfissiare</a:t>
            </a:r>
            <a:r>
              <a:rPr lang="en-US" baseline="0" dirty="0" smtClean="0"/>
              <a:t> </a:t>
            </a:r>
            <a:r>
              <a:rPr lang="en-US" baseline="0" dirty="0" err="1" smtClean="0"/>
              <a:t>i</a:t>
            </a:r>
            <a:r>
              <a:rPr lang="en-US" baseline="0" dirty="0" smtClean="0"/>
              <a:t> </a:t>
            </a:r>
            <a:r>
              <a:rPr lang="en-US" baseline="0" dirty="0" err="1" smtClean="0"/>
              <a:t>volatili</a:t>
            </a:r>
            <a:r>
              <a:rPr lang="en-US" baseline="0" dirty="0" smtClean="0"/>
              <a:t>) </a:t>
            </a:r>
            <a:r>
              <a:rPr lang="en-US" dirty="0" err="1" smtClean="0"/>
              <a:t>contenente</a:t>
            </a:r>
            <a:r>
              <a:rPr lang="en-US" dirty="0" smtClean="0"/>
              <a:t> </a:t>
            </a:r>
            <a:r>
              <a:rPr lang="en-US" dirty="0" err="1" smtClean="0"/>
              <a:t>volatili</a:t>
            </a:r>
            <a:r>
              <a:rPr lang="en-US" dirty="0" smtClean="0"/>
              <a:t> </a:t>
            </a:r>
            <a:r>
              <a:rPr lang="en-US" dirty="0" err="1" smtClean="0"/>
              <a:t>si</a:t>
            </a:r>
            <a:r>
              <a:rPr lang="en-US" dirty="0" smtClean="0"/>
              <a:t> </a:t>
            </a:r>
            <a:r>
              <a:rPr lang="en-US" dirty="0" err="1" smtClean="0"/>
              <a:t>trova</a:t>
            </a:r>
            <a:r>
              <a:rPr lang="en-US" dirty="0" smtClean="0"/>
              <a:t> </a:t>
            </a:r>
            <a:r>
              <a:rPr lang="en-US" dirty="0" err="1" smtClean="0"/>
              <a:t>su</a:t>
            </a:r>
            <a:r>
              <a:rPr lang="en-US" dirty="0" smtClean="0"/>
              <a:t> </a:t>
            </a:r>
            <a:r>
              <a:rPr lang="en-US" dirty="0" err="1" smtClean="0"/>
              <a:t>una</a:t>
            </a:r>
            <a:r>
              <a:rPr lang="en-US" dirty="0" smtClean="0"/>
              <a:t> </a:t>
            </a:r>
            <a:r>
              <a:rPr lang="en-US" dirty="0" err="1" smtClean="0"/>
              <a:t>pesa</a:t>
            </a:r>
            <a:r>
              <a:rPr lang="en-US" dirty="0" smtClean="0"/>
              <a:t> </a:t>
            </a:r>
            <a:r>
              <a:rPr lang="en-US" dirty="0" err="1" smtClean="0"/>
              <a:t>che</a:t>
            </a:r>
            <a:r>
              <a:rPr lang="en-US" dirty="0" smtClean="0"/>
              <a:t> </a:t>
            </a:r>
            <a:r>
              <a:rPr lang="en-US" dirty="0" err="1" smtClean="0"/>
              <a:t>indica</a:t>
            </a:r>
            <a:r>
              <a:rPr lang="en-US" dirty="0" smtClean="0"/>
              <a:t> </a:t>
            </a:r>
            <a:r>
              <a:rPr lang="en-US" dirty="0" err="1" smtClean="0"/>
              <a:t>il</a:t>
            </a:r>
            <a:r>
              <a:rPr lang="en-US" dirty="0" smtClean="0"/>
              <a:t> peso P. </a:t>
            </a:r>
            <a:r>
              <a:rPr lang="en-US" dirty="0" err="1" smtClean="0"/>
              <a:t>Tutti</a:t>
            </a:r>
            <a:r>
              <a:rPr lang="en-US" dirty="0" smtClean="0"/>
              <a:t> </a:t>
            </a:r>
            <a:r>
              <a:rPr lang="en-US" dirty="0" err="1" smtClean="0"/>
              <a:t>i</a:t>
            </a:r>
            <a:r>
              <a:rPr lang="en-US" dirty="0" smtClean="0"/>
              <a:t> </a:t>
            </a:r>
            <a:r>
              <a:rPr lang="en-US" dirty="0" err="1" smtClean="0"/>
              <a:t>volatili</a:t>
            </a:r>
            <a:r>
              <a:rPr lang="en-US" dirty="0" smtClean="0"/>
              <a:t> </a:t>
            </a:r>
            <a:r>
              <a:rPr lang="en-US" dirty="0" err="1" smtClean="0"/>
              <a:t>si</a:t>
            </a:r>
            <a:r>
              <a:rPr lang="en-US" dirty="0" smtClean="0"/>
              <a:t> </a:t>
            </a:r>
            <a:r>
              <a:rPr lang="en-US" dirty="0" err="1" smtClean="0"/>
              <a:t>alzano</a:t>
            </a:r>
            <a:r>
              <a:rPr lang="en-US" dirty="0" smtClean="0"/>
              <a:t> in </a:t>
            </a:r>
            <a:r>
              <a:rPr lang="en-US" dirty="0" err="1" smtClean="0"/>
              <a:t>volo</a:t>
            </a:r>
            <a:r>
              <a:rPr lang="en-US" dirty="0" smtClean="0"/>
              <a:t> </a:t>
            </a:r>
            <a:r>
              <a:rPr lang="en-US" dirty="0" err="1" smtClean="0"/>
              <a:t>simultaneamente</a:t>
            </a:r>
            <a:r>
              <a:rPr lang="en-US" dirty="0" smtClean="0"/>
              <a:t>: </a:t>
            </a:r>
            <a:r>
              <a:rPr lang="en-US" dirty="0" err="1" smtClean="0"/>
              <a:t>il</a:t>
            </a:r>
            <a:r>
              <a:rPr lang="en-US" dirty="0" smtClean="0"/>
              <a:t> peso P’ </a:t>
            </a:r>
            <a:r>
              <a:rPr lang="en-US" dirty="0" err="1" smtClean="0"/>
              <a:t>indicato</a:t>
            </a:r>
            <a:r>
              <a:rPr lang="en-US" dirty="0" smtClean="0"/>
              <a:t> </a:t>
            </a:r>
            <a:r>
              <a:rPr lang="en-US" dirty="0" err="1" smtClean="0"/>
              <a:t>allora</a:t>
            </a:r>
            <a:r>
              <a:rPr lang="en-US" dirty="0" smtClean="0"/>
              <a:t> </a:t>
            </a:r>
            <a:r>
              <a:rPr lang="en-US" dirty="0" err="1" smtClean="0"/>
              <a:t>sara</a:t>
            </a:r>
            <a:r>
              <a:rPr lang="en-US" dirty="0" smtClean="0"/>
              <a:t>` &gt;,&lt;,=P?</a:t>
            </a:r>
          </a:p>
          <a:p>
            <a:endParaRPr lang="en-US" dirty="0" smtClean="0"/>
          </a:p>
          <a:p>
            <a:r>
              <a:rPr lang="en-US" dirty="0" err="1" smtClean="0"/>
              <a:t>nascondi</a:t>
            </a:r>
            <a:r>
              <a:rPr lang="en-US" dirty="0" smtClean="0"/>
              <a:t> per la </a:t>
            </a:r>
            <a:r>
              <a:rPr lang="en-US" dirty="0" err="1" smtClean="0"/>
              <a:t>presentazione</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59</a:t>
            </a:fld>
            <a:endParaRPr lang="en-US"/>
          </a:p>
        </p:txBody>
      </p:sp>
    </p:spTree>
    <p:extLst>
      <p:ext uri="{BB962C8B-B14F-4D97-AF65-F5344CB8AC3E}">
        <p14:creationId xmlns:p14="http://schemas.microsoft.com/office/powerpoint/2010/main" val="912537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nascondi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60</a:t>
            </a:fld>
            <a:endParaRPr lang="en-US"/>
          </a:p>
        </p:txBody>
      </p:sp>
    </p:spTree>
    <p:extLst>
      <p:ext uri="{BB962C8B-B14F-4D97-AF65-F5344CB8AC3E}">
        <p14:creationId xmlns:p14="http://schemas.microsoft.com/office/powerpoint/2010/main" val="2163248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66829-BD80-4C11-ADE3-D8A575858E72}" type="slidenum">
              <a:rPr lang="en-US"/>
              <a:pPr/>
              <a:t>61</a:t>
            </a:fld>
            <a:endParaRPr lang="en-US"/>
          </a:p>
        </p:txBody>
      </p:sp>
      <p:sp>
        <p:nvSpPr>
          <p:cNvPr id="385026" name="Rectangle 2"/>
          <p:cNvSpPr>
            <a:spLocks noGrp="1" noRot="1" noChangeAspect="1" noChangeArrowheads="1" noTextEdit="1"/>
          </p:cNvSpPr>
          <p:nvPr>
            <p:ph type="sldImg"/>
          </p:nvPr>
        </p:nvSpPr>
        <p:spPr>
          <a:xfrm>
            <a:off x="992188" y="768350"/>
            <a:ext cx="5114925" cy="3836988"/>
          </a:xfrm>
          <a:ln/>
        </p:spPr>
      </p:sp>
      <p:sp>
        <p:nvSpPr>
          <p:cNvPr id="385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F72AF-3441-4F3C-A295-2C0920199515}" type="slidenum">
              <a:rPr lang="en-US"/>
              <a:pPr/>
              <a:t>62</a:t>
            </a:fld>
            <a:endParaRPr lang="en-US"/>
          </a:p>
        </p:txBody>
      </p:sp>
      <p:sp>
        <p:nvSpPr>
          <p:cNvPr id="382978" name="Rectangle 2"/>
          <p:cNvSpPr>
            <a:spLocks noGrp="1" noRot="1" noChangeAspect="1" noChangeArrowheads="1" noTextEdit="1"/>
          </p:cNvSpPr>
          <p:nvPr>
            <p:ph type="sldImg"/>
          </p:nvPr>
        </p:nvSpPr>
        <p:spPr>
          <a:xfrm>
            <a:off x="992188" y="768350"/>
            <a:ext cx="5114925" cy="3836988"/>
          </a:xfrm>
          <a:ln/>
        </p:spPr>
      </p:sp>
      <p:sp>
        <p:nvSpPr>
          <p:cNvPr id="382979" name="Rectangle 3"/>
          <p:cNvSpPr>
            <a:spLocks noGrp="1" noChangeArrowheads="1"/>
          </p:cNvSpPr>
          <p:nvPr>
            <p:ph type="body" idx="1"/>
          </p:nvPr>
        </p:nvSpPr>
        <p:spPr/>
        <p:txBody>
          <a:bodyPr/>
          <a:lstStyle/>
          <a:p>
            <a:r>
              <a:rPr lang="it-IT" dirty="0"/>
              <a:t>Un vagone ferroviario di massa m1 = 0.3974E+05 kg si muove ad una velocità v1 = 9.218 km/h e va a urtare un altro vagone di massa m2 = 0.2784E+05 kg, che si sta muovendo nella stessa direzione con velocità v2 = 1.270 m/s. Nell'urto i due vagoni rimangono uniti. Trovare la velocità finale dei vagoni dopo l'urto.</a:t>
            </a:r>
          </a:p>
          <a:p>
            <a:r>
              <a:rPr lang="it-IT" dirty="0"/>
              <a:t> </a:t>
            </a:r>
          </a:p>
          <a:p>
            <a:r>
              <a:rPr lang="it-IT" dirty="0"/>
              <a:t>Formula risolutiva: v = (m1·v1+m2·v2) / (m1+m2)</a:t>
            </a:r>
          </a:p>
          <a:p>
            <a:r>
              <a:rPr lang="it-IT" dirty="0"/>
              <a:t>Velocità = 0.2029E+01 m/s </a:t>
            </a:r>
          </a:p>
          <a:p>
            <a:endParaRPr lang="it-IT" dirty="0"/>
          </a:p>
          <a:p>
            <a:r>
              <a:rPr lang="it-IT" dirty="0"/>
              <a:t>Una bilia, che scorre su un piano liscio orizzontale con una velocità v1 = 0.342E+03 cm/sec, urta un'altra bilia ferma. Nell'urto la prima bilia si ferma e la seconda, che ha una massa m2 = 0.119E+04 g, si mette in moto con una velocità v2 = 8.4 km/h. Calcolare la massa della prima bilia. </a:t>
            </a:r>
          </a:p>
          <a:p>
            <a:endParaRPr lang="it-IT" dirty="0"/>
          </a:p>
          <a:p>
            <a:r>
              <a:rPr lang="it-IT" dirty="0"/>
              <a:t>Dalla conservazione della quantità di moto: m1 = m2·v2 / v1 </a:t>
            </a:r>
          </a:p>
          <a:p>
            <a:r>
              <a:rPr lang="it-IT" dirty="0"/>
              <a:t>Massa bilia no 1 = 0.812E+03 g </a:t>
            </a:r>
          </a:p>
          <a:p>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a:t>
            </a:fld>
            <a:endParaRPr lang="en-US"/>
          </a:p>
        </p:txBody>
      </p:sp>
    </p:spTree>
    <p:extLst>
      <p:ext uri="{BB962C8B-B14F-4D97-AF65-F5344CB8AC3E}">
        <p14:creationId xmlns:p14="http://schemas.microsoft.com/office/powerpoint/2010/main" val="1086388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Se </a:t>
            </a:r>
            <a:r>
              <a:rPr lang="en-US" dirty="0" err="1" smtClean="0"/>
              <a:t>appoggio</a:t>
            </a:r>
            <a:r>
              <a:rPr lang="en-US" dirty="0" smtClean="0"/>
              <a:t> un </a:t>
            </a:r>
            <a:r>
              <a:rPr lang="en-US" dirty="0" err="1" smtClean="0"/>
              <a:t>parallelepipedo</a:t>
            </a:r>
            <a:r>
              <a:rPr lang="en-US" dirty="0" smtClean="0"/>
              <a:t> </a:t>
            </a:r>
            <a:r>
              <a:rPr lang="en-US" dirty="0" err="1" smtClean="0"/>
              <a:t>scabro</a:t>
            </a:r>
            <a:r>
              <a:rPr lang="en-US" dirty="0" smtClean="0"/>
              <a:t> </a:t>
            </a:r>
            <a:r>
              <a:rPr lang="en-US" dirty="0" err="1" smtClean="0"/>
              <a:t>su</a:t>
            </a:r>
            <a:r>
              <a:rPr lang="en-US" dirty="0" smtClean="0"/>
              <a:t> un piano </a:t>
            </a:r>
            <a:r>
              <a:rPr lang="en-US" dirty="0" err="1" smtClean="0"/>
              <a:t>scabro</a:t>
            </a:r>
            <a:r>
              <a:rPr lang="en-US" dirty="0" smtClean="0"/>
              <a:t>,</a:t>
            </a:r>
            <a:r>
              <a:rPr lang="en-US" baseline="0" dirty="0" smtClean="0"/>
              <a:t> </a:t>
            </a:r>
            <a:r>
              <a:rPr lang="en-US" baseline="0" dirty="0" err="1" smtClean="0"/>
              <a:t>detto</a:t>
            </a:r>
            <a:r>
              <a:rPr lang="en-US" baseline="0" dirty="0" smtClean="0"/>
              <a:t> P </a:t>
            </a:r>
            <a:r>
              <a:rPr lang="en-US" baseline="0" dirty="0" err="1" smtClean="0"/>
              <a:t>il</a:t>
            </a:r>
            <a:r>
              <a:rPr lang="en-US" baseline="0" dirty="0" smtClean="0"/>
              <a:t> </a:t>
            </a:r>
            <a:r>
              <a:rPr lang="en-US" baseline="0" dirty="0" err="1" smtClean="0"/>
              <a:t>suo</a:t>
            </a:r>
            <a:r>
              <a:rPr lang="en-US" baseline="0" dirty="0" smtClean="0"/>
              <a:t> peso, </a:t>
            </a:r>
            <a:r>
              <a:rPr lang="en-US" baseline="0" dirty="0" err="1" smtClean="0"/>
              <a:t>che</a:t>
            </a:r>
            <a:r>
              <a:rPr lang="en-US" baseline="0" dirty="0" smtClean="0"/>
              <a:t> produce la </a:t>
            </a:r>
            <a:r>
              <a:rPr lang="en-US" baseline="0" dirty="0" err="1" smtClean="0"/>
              <a:t>forza</a:t>
            </a:r>
            <a:r>
              <a:rPr lang="en-US" baseline="0" dirty="0" smtClean="0"/>
              <a:t> </a:t>
            </a:r>
            <a:r>
              <a:rPr lang="en-US" baseline="0" dirty="0" err="1" smtClean="0"/>
              <a:t>normale</a:t>
            </a:r>
            <a:r>
              <a:rPr lang="en-US" baseline="0" dirty="0" smtClean="0"/>
              <a:t> N, </a:t>
            </a:r>
            <a:r>
              <a:rPr lang="en-US" baseline="0" dirty="0" err="1" smtClean="0"/>
              <a:t>sia</a:t>
            </a:r>
            <a:r>
              <a:rPr lang="en-US" baseline="0" dirty="0" smtClean="0"/>
              <a:t> A1 la base </a:t>
            </a:r>
            <a:r>
              <a:rPr lang="en-US" baseline="0" dirty="0" err="1" smtClean="0"/>
              <a:t>più</a:t>
            </a:r>
            <a:r>
              <a:rPr lang="en-US" baseline="0" dirty="0" smtClean="0"/>
              <a:t> </a:t>
            </a:r>
            <a:r>
              <a:rPr lang="en-US" baseline="0" dirty="0" err="1" smtClean="0"/>
              <a:t>piccola</a:t>
            </a:r>
            <a:r>
              <a:rPr lang="en-US" baseline="0" dirty="0" smtClean="0"/>
              <a:t> e A3 </a:t>
            </a:r>
            <a:r>
              <a:rPr lang="en-US" baseline="0" dirty="0" err="1" smtClean="0"/>
              <a:t>quella</a:t>
            </a:r>
            <a:r>
              <a:rPr lang="en-US" baseline="0" dirty="0" smtClean="0"/>
              <a:t> </a:t>
            </a:r>
            <a:r>
              <a:rPr lang="en-US" baseline="0" dirty="0" err="1" smtClean="0"/>
              <a:t>più</a:t>
            </a:r>
            <a:r>
              <a:rPr lang="en-US" baseline="0" dirty="0" smtClean="0"/>
              <a:t> </a:t>
            </a:r>
            <a:r>
              <a:rPr lang="en-US" baseline="0" dirty="0" err="1" smtClean="0"/>
              <a:t>grande</a:t>
            </a:r>
            <a:r>
              <a:rPr lang="en-US" baseline="0" dirty="0" smtClean="0"/>
              <a:t>, </a:t>
            </a:r>
            <a:r>
              <a:rPr lang="en-US" baseline="0" dirty="0" err="1" smtClean="0"/>
              <a:t>si</a:t>
            </a:r>
            <a:r>
              <a:rPr lang="en-US" baseline="0" dirty="0" smtClean="0"/>
              <a:t> ha p1 = P/A1 &gt; p3 = P/A3 e la </a:t>
            </a:r>
            <a:r>
              <a:rPr lang="en-US" baseline="0" dirty="0" err="1" smtClean="0"/>
              <a:t>pressione</a:t>
            </a:r>
            <a:r>
              <a:rPr lang="en-US" baseline="0" dirty="0" smtClean="0"/>
              <a:t> </a:t>
            </a:r>
            <a:r>
              <a:rPr lang="en-US" baseline="0" dirty="0" err="1" smtClean="0"/>
              <a:t>più</a:t>
            </a:r>
            <a:r>
              <a:rPr lang="en-US" baseline="0" dirty="0" smtClean="0"/>
              <a:t> </a:t>
            </a:r>
            <a:r>
              <a:rPr lang="en-US" baseline="0" dirty="0" err="1" smtClean="0"/>
              <a:t>grande</a:t>
            </a:r>
            <a:r>
              <a:rPr lang="en-US" baseline="0" dirty="0" smtClean="0"/>
              <a:t> p1 </a:t>
            </a:r>
            <a:r>
              <a:rPr lang="en-US" baseline="0" dirty="0" err="1" smtClean="0"/>
              <a:t>implica</a:t>
            </a:r>
            <a:r>
              <a:rPr lang="en-US" baseline="0" dirty="0" smtClean="0"/>
              <a:t> </a:t>
            </a:r>
            <a:r>
              <a:rPr lang="en-US" baseline="0" dirty="0" err="1" smtClean="0"/>
              <a:t>una</a:t>
            </a:r>
            <a:r>
              <a:rPr lang="en-US" baseline="0" dirty="0" smtClean="0"/>
              <a:t> </a:t>
            </a:r>
            <a:r>
              <a:rPr lang="en-US" baseline="0" dirty="0" err="1" smtClean="0"/>
              <a:t>maggiore</a:t>
            </a:r>
            <a:r>
              <a:rPr lang="en-US" baseline="0" dirty="0" smtClean="0"/>
              <a:t> </a:t>
            </a:r>
            <a:r>
              <a:rPr lang="en-US" baseline="0" dirty="0" err="1" smtClean="0"/>
              <a:t>frazione</a:t>
            </a:r>
            <a:r>
              <a:rPr lang="en-US" baseline="0" dirty="0" smtClean="0"/>
              <a:t> di A1 per </a:t>
            </a:r>
            <a:r>
              <a:rPr lang="en-US" baseline="0" dirty="0" err="1" smtClean="0"/>
              <a:t>l’area</a:t>
            </a:r>
            <a:r>
              <a:rPr lang="en-US" baseline="0" dirty="0" smtClean="0"/>
              <a:t> </a:t>
            </a:r>
            <a:r>
              <a:rPr lang="en-US" baseline="0" dirty="0" err="1" smtClean="0"/>
              <a:t>microscopica</a:t>
            </a:r>
            <a:r>
              <a:rPr lang="en-US" baseline="0" dirty="0" smtClean="0"/>
              <a:t> di </a:t>
            </a:r>
            <a:r>
              <a:rPr lang="en-US" baseline="0" dirty="0" err="1" smtClean="0"/>
              <a:t>contatto</a:t>
            </a:r>
            <a:r>
              <a:rPr lang="en-US" baseline="0" dirty="0" smtClean="0"/>
              <a:t> a1=f1A1, </a:t>
            </a:r>
            <a:r>
              <a:rPr lang="en-US" baseline="0" dirty="0" err="1" smtClean="0"/>
              <a:t>rispetto</a:t>
            </a:r>
            <a:r>
              <a:rPr lang="en-US" baseline="0" dirty="0" smtClean="0"/>
              <a:t> a </a:t>
            </a:r>
            <a:r>
              <a:rPr lang="en-US" baseline="0" dirty="0" err="1" smtClean="0"/>
              <a:t>quanto</a:t>
            </a:r>
            <a:r>
              <a:rPr lang="en-US" baseline="0" dirty="0" smtClean="0"/>
              <a:t> </a:t>
            </a:r>
            <a:r>
              <a:rPr lang="en-US" baseline="0" dirty="0" err="1" smtClean="0"/>
              <a:t>succede</a:t>
            </a:r>
            <a:r>
              <a:rPr lang="en-US" baseline="0" dirty="0" smtClean="0"/>
              <a:t> con p3, A3: </a:t>
            </a:r>
            <a:r>
              <a:rPr lang="en-US" baseline="0" dirty="0" err="1" smtClean="0"/>
              <a:t>basta</a:t>
            </a:r>
            <a:r>
              <a:rPr lang="en-US" baseline="0" dirty="0" smtClean="0"/>
              <a:t> </a:t>
            </a:r>
            <a:r>
              <a:rPr lang="en-US" baseline="0" dirty="0" err="1" smtClean="0"/>
              <a:t>che</a:t>
            </a:r>
            <a:r>
              <a:rPr lang="en-US" baseline="0" dirty="0" smtClean="0"/>
              <a:t> </a:t>
            </a:r>
            <a:r>
              <a:rPr lang="en-US" baseline="0" dirty="0" err="1" smtClean="0"/>
              <a:t>sia</a:t>
            </a:r>
            <a:r>
              <a:rPr lang="en-US" baseline="0" dirty="0" smtClean="0"/>
              <a:t> f1A1 = f3A3 = a </a:t>
            </a:r>
            <a:r>
              <a:rPr lang="en-US" baseline="0" dirty="0" err="1" smtClean="0"/>
              <a:t>ossia</a:t>
            </a:r>
            <a:r>
              <a:rPr lang="en-US" baseline="0" dirty="0" smtClean="0"/>
              <a:t> f </a:t>
            </a:r>
            <a:r>
              <a:rPr lang="en-US" baseline="0" dirty="0" err="1" smtClean="0"/>
              <a:t>proporzionale</a:t>
            </a:r>
            <a:r>
              <a:rPr lang="en-US" baseline="0" dirty="0" smtClean="0"/>
              <a:t> a p.</a:t>
            </a:r>
          </a:p>
          <a:p>
            <a:endParaRPr lang="en-US" baseline="0" dirty="0" smtClean="0"/>
          </a:p>
          <a:p>
            <a:r>
              <a:rPr lang="en-US" baseline="0" dirty="0" err="1" smtClean="0"/>
              <a:t>Può</a:t>
            </a:r>
            <a:r>
              <a:rPr lang="en-US" baseline="0" dirty="0" smtClean="0"/>
              <a:t> </a:t>
            </a:r>
            <a:r>
              <a:rPr lang="en-US" baseline="0" dirty="0" err="1" smtClean="0"/>
              <a:t>essere</a:t>
            </a:r>
            <a:r>
              <a:rPr lang="en-US" baseline="0" dirty="0" smtClean="0"/>
              <a:t> utile </a:t>
            </a:r>
            <a:r>
              <a:rPr lang="en-US" baseline="0" dirty="0" err="1" smtClean="0"/>
              <a:t>cominciare</a:t>
            </a:r>
            <a:r>
              <a:rPr lang="en-US" baseline="0" dirty="0" smtClean="0"/>
              <a:t> </a:t>
            </a:r>
            <a:r>
              <a:rPr lang="en-US" baseline="0" dirty="0" err="1" smtClean="0"/>
              <a:t>il</a:t>
            </a:r>
            <a:r>
              <a:rPr lang="en-US" baseline="0" dirty="0" smtClean="0"/>
              <a:t> </a:t>
            </a:r>
            <a:r>
              <a:rPr lang="en-US" baseline="0" dirty="0" err="1" smtClean="0"/>
              <a:t>discorso</a:t>
            </a:r>
            <a:r>
              <a:rPr lang="en-US" baseline="0" dirty="0" smtClean="0"/>
              <a:t> </a:t>
            </a:r>
            <a:r>
              <a:rPr lang="en-US" baseline="0" dirty="0" err="1" smtClean="0"/>
              <a:t>sull’attrito</a:t>
            </a:r>
            <a:r>
              <a:rPr lang="en-US" baseline="0" dirty="0" smtClean="0"/>
              <a:t> </a:t>
            </a:r>
            <a:r>
              <a:rPr lang="en-US" baseline="0" dirty="0" err="1" smtClean="0"/>
              <a:t>fra</a:t>
            </a:r>
            <a:r>
              <a:rPr lang="en-US" baseline="0" dirty="0" smtClean="0"/>
              <a:t> solidi con la demo del PC, </a:t>
            </a:r>
            <a:r>
              <a:rPr lang="en-US" baseline="0" dirty="0" err="1" smtClean="0"/>
              <a:t>così</a:t>
            </a:r>
            <a:r>
              <a:rPr lang="en-US" baseline="0" dirty="0" smtClean="0"/>
              <a:t> </a:t>
            </a:r>
            <a:r>
              <a:rPr lang="en-US" baseline="0" dirty="0" err="1" smtClean="0"/>
              <a:t>si</a:t>
            </a:r>
            <a:r>
              <a:rPr lang="en-US" baseline="0" dirty="0" smtClean="0"/>
              <a:t> </a:t>
            </a:r>
            <a:r>
              <a:rPr lang="en-US" baseline="0" dirty="0" err="1" smtClean="0"/>
              <a:t>capisce</a:t>
            </a:r>
            <a:r>
              <a:rPr lang="en-US" baseline="0" dirty="0" smtClean="0"/>
              <a:t> </a:t>
            </a:r>
            <a:r>
              <a:rPr lang="en-US" baseline="0" dirty="0" err="1" smtClean="0"/>
              <a:t>l’attrito</a:t>
            </a:r>
            <a:r>
              <a:rPr lang="en-US" baseline="0" dirty="0" smtClean="0"/>
              <a:t> </a:t>
            </a:r>
            <a:r>
              <a:rPr lang="en-US" baseline="0" dirty="0" err="1" smtClean="0"/>
              <a:t>statico</a:t>
            </a:r>
            <a:r>
              <a:rPr lang="en-US" baseline="0" dirty="0" smtClean="0"/>
              <a:t> </a:t>
            </a:r>
            <a:r>
              <a:rPr lang="en-US" baseline="0" dirty="0" err="1" smtClean="0"/>
              <a:t>che</a:t>
            </a:r>
            <a:r>
              <a:rPr lang="en-US" baseline="0" dirty="0" smtClean="0"/>
              <a:t> </a:t>
            </a:r>
            <a:r>
              <a:rPr lang="en-US" baseline="0" dirty="0" err="1" smtClean="0"/>
              <a:t>cresce</a:t>
            </a:r>
            <a:r>
              <a:rPr lang="en-US" baseline="0" dirty="0" smtClean="0"/>
              <a:t>.</a:t>
            </a:r>
          </a:p>
          <a:p>
            <a:endParaRPr lang="en-US" baseline="0" dirty="0" smtClean="0"/>
          </a:p>
          <a:p>
            <a:r>
              <a:rPr lang="en-US" baseline="0" dirty="0" smtClean="0"/>
              <a:t>La 1a e 2a </a:t>
            </a:r>
            <a:r>
              <a:rPr lang="en-US" baseline="0" dirty="0" err="1" smtClean="0"/>
              <a:t>legge</a:t>
            </a:r>
            <a:r>
              <a:rPr lang="en-US" baseline="0" dirty="0" smtClean="0"/>
              <a:t> </a:t>
            </a:r>
            <a:r>
              <a:rPr lang="en-US" baseline="0" dirty="0" err="1" smtClean="0"/>
              <a:t>dell’attrito</a:t>
            </a:r>
            <a:r>
              <a:rPr lang="en-US" baseline="0" dirty="0" smtClean="0"/>
              <a:t> </a:t>
            </a:r>
            <a:r>
              <a:rPr lang="en-US" baseline="0" dirty="0" err="1" smtClean="0"/>
              <a:t>si</a:t>
            </a:r>
            <a:r>
              <a:rPr lang="en-US" baseline="0" dirty="0" smtClean="0"/>
              <a:t> </a:t>
            </a:r>
            <a:r>
              <a:rPr lang="en-US" baseline="0" dirty="0" err="1" smtClean="0"/>
              <a:t>fanno</a:t>
            </a:r>
            <a:r>
              <a:rPr lang="en-US" baseline="0" dirty="0" smtClean="0"/>
              <a:t> </a:t>
            </a:r>
            <a:r>
              <a:rPr lang="en-US" baseline="0" dirty="0" err="1" smtClean="0"/>
              <a:t>risalire</a:t>
            </a:r>
            <a:r>
              <a:rPr lang="en-US" baseline="0" dirty="0" smtClean="0"/>
              <a:t> a Leonardo da Vinci, </a:t>
            </a:r>
            <a:r>
              <a:rPr lang="en-US" baseline="0" dirty="0" err="1" smtClean="0"/>
              <a:t>sono</a:t>
            </a:r>
            <a:r>
              <a:rPr lang="en-US" baseline="0" dirty="0" smtClean="0"/>
              <a:t> state </a:t>
            </a:r>
            <a:r>
              <a:rPr lang="en-US" baseline="0" dirty="0" err="1" smtClean="0"/>
              <a:t>esplicitamente</a:t>
            </a:r>
            <a:r>
              <a:rPr lang="en-US" baseline="0" dirty="0" smtClean="0"/>
              <a:t> formulate da Guillaume </a:t>
            </a:r>
            <a:r>
              <a:rPr lang="en-US" baseline="0" dirty="0" err="1" smtClean="0"/>
              <a:t>Amontons</a:t>
            </a:r>
            <a:r>
              <a:rPr lang="en-US" baseline="0" dirty="0" smtClean="0"/>
              <a:t> (1663-1705)</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64</a:t>
            </a:fld>
            <a:endParaRPr lang="en-US"/>
          </a:p>
        </p:txBody>
      </p:sp>
    </p:spTree>
    <p:extLst>
      <p:ext uri="{BB962C8B-B14F-4D97-AF65-F5344CB8AC3E}">
        <p14:creationId xmlns:p14="http://schemas.microsoft.com/office/powerpoint/2010/main" val="1875410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5ED24B-04A5-42F3-8F8E-8A5B1373B1AD}" type="slidenum">
              <a:rPr lang="en-US"/>
              <a:pPr/>
              <a:t>65</a:t>
            </a:fld>
            <a:endParaRPr lang="en-US"/>
          </a:p>
        </p:txBody>
      </p:sp>
      <p:sp>
        <p:nvSpPr>
          <p:cNvPr id="398338" name="Rectangle 2"/>
          <p:cNvSpPr>
            <a:spLocks noGrp="1" noRot="1" noChangeAspect="1" noChangeArrowheads="1" noTextEdit="1"/>
          </p:cNvSpPr>
          <p:nvPr>
            <p:ph type="sldImg"/>
          </p:nvPr>
        </p:nvSpPr>
        <p:spPr>
          <a:xfrm>
            <a:off x="992188" y="768350"/>
            <a:ext cx="5114925" cy="3836988"/>
          </a:xfrm>
          <a:ln/>
        </p:spPr>
      </p:sp>
      <p:sp>
        <p:nvSpPr>
          <p:cNvPr id="398339" name="Rectangle 3"/>
          <p:cNvSpPr>
            <a:spLocks noGrp="1" noChangeArrowheads="1"/>
          </p:cNvSpPr>
          <p:nvPr>
            <p:ph type="body" idx="1"/>
          </p:nvPr>
        </p:nvSpPr>
        <p:spPr/>
        <p:txBody>
          <a:bodyPr/>
          <a:lstStyle/>
          <a:p>
            <a:r>
              <a:rPr lang="it-IT" dirty="0" smtClean="0"/>
              <a:t>Il </a:t>
            </a:r>
            <a:r>
              <a:rPr lang="it-IT" dirty="0"/>
              <a:t>fatto che </a:t>
            </a:r>
            <a:r>
              <a:rPr lang="it-IT" dirty="0" smtClean="0"/>
              <a:t>è </a:t>
            </a:r>
            <a:r>
              <a:rPr lang="el-GR" dirty="0" smtClean="0">
                <a:cs typeface="Arial" pitchFamily="34" charset="0"/>
              </a:rPr>
              <a:t>μ</a:t>
            </a:r>
            <a:r>
              <a:rPr lang="it-IT" baseline="-25000" dirty="0">
                <a:cs typeface="Arial" pitchFamily="34" charset="0"/>
              </a:rPr>
              <a:t>c</a:t>
            </a:r>
            <a:r>
              <a:rPr lang="it-IT" dirty="0">
                <a:cs typeface="Arial" pitchFamily="34" charset="0"/>
              </a:rPr>
              <a:t> &lt; </a:t>
            </a:r>
            <a:r>
              <a:rPr lang="el-GR" dirty="0">
                <a:cs typeface="Arial" pitchFamily="34" charset="0"/>
              </a:rPr>
              <a:t>μ</a:t>
            </a:r>
            <a:r>
              <a:rPr lang="it-IT" baseline="-25000" dirty="0">
                <a:cs typeface="Arial" pitchFamily="34" charset="0"/>
              </a:rPr>
              <a:t>s</a:t>
            </a:r>
            <a:r>
              <a:rPr lang="it-IT" dirty="0">
                <a:cs typeface="Arial" pitchFamily="34" charset="0"/>
              </a:rPr>
              <a:t> si manifesta drammaticamente quando una macchina comincia a slittare in curva: si perde il controllo della </a:t>
            </a:r>
            <a:r>
              <a:rPr lang="it-IT" dirty="0" smtClean="0">
                <a:cs typeface="Arial" pitchFamily="34" charset="0"/>
              </a:rPr>
              <a:t>macchina, in effetti bisogna considerare anche l’attrito volente (con coefficienti molto elevati</a:t>
            </a:r>
            <a:r>
              <a:rPr lang="it-IT" baseline="0" dirty="0" smtClean="0">
                <a:cs typeface="Arial" pitchFamily="34" charset="0"/>
              </a:rPr>
              <a:t> 5-10 e con la ruota che è istantaneamente ferma)</a:t>
            </a:r>
            <a:endParaRPr lang="it-IT" dirty="0">
              <a:cs typeface="Arial" pitchFamily="34" charset="0"/>
            </a:endParaRPr>
          </a:p>
          <a:p>
            <a:r>
              <a:rPr lang="it-IT" dirty="0">
                <a:cs typeface="Arial" pitchFamily="34" charset="0"/>
              </a:rPr>
              <a:t>curva non rialzata:   </a:t>
            </a:r>
            <a:r>
              <a:rPr lang="it-IT" dirty="0" err="1">
                <a:cs typeface="Arial" pitchFamily="34" charset="0"/>
              </a:rPr>
              <a:t>F</a:t>
            </a:r>
            <a:r>
              <a:rPr lang="it-IT" baseline="-25000" dirty="0" err="1">
                <a:cs typeface="Arial" pitchFamily="34" charset="0"/>
              </a:rPr>
              <a:t>c</a:t>
            </a:r>
            <a:r>
              <a:rPr lang="it-IT" dirty="0">
                <a:cs typeface="Arial" pitchFamily="34" charset="0"/>
              </a:rPr>
              <a:t> = mv</a:t>
            </a:r>
            <a:r>
              <a:rPr lang="it-IT" baseline="30000" dirty="0">
                <a:cs typeface="Arial" pitchFamily="34" charset="0"/>
              </a:rPr>
              <a:t>2</a:t>
            </a:r>
            <a:r>
              <a:rPr lang="it-IT" dirty="0">
                <a:cs typeface="Arial" pitchFamily="34" charset="0"/>
              </a:rPr>
              <a:t>/R = </a:t>
            </a:r>
            <a:r>
              <a:rPr lang="el-GR" dirty="0">
                <a:cs typeface="Arial" pitchFamily="34" charset="0"/>
              </a:rPr>
              <a:t>μ</a:t>
            </a:r>
            <a:r>
              <a:rPr lang="it-IT" baseline="-25000" dirty="0" err="1">
                <a:cs typeface="Arial" pitchFamily="34" charset="0"/>
              </a:rPr>
              <a:t>s</a:t>
            </a:r>
            <a:r>
              <a:rPr lang="it-IT" dirty="0" err="1">
                <a:cs typeface="Arial" pitchFamily="34" charset="0"/>
              </a:rPr>
              <a:t>N</a:t>
            </a:r>
            <a:r>
              <a:rPr lang="it-IT" dirty="0">
                <a:cs typeface="Arial" pitchFamily="34" charset="0"/>
              </a:rPr>
              <a:t> = </a:t>
            </a:r>
            <a:r>
              <a:rPr lang="el-GR" dirty="0">
                <a:cs typeface="Arial" pitchFamily="34" charset="0"/>
              </a:rPr>
              <a:t>μ</a:t>
            </a:r>
            <a:r>
              <a:rPr lang="it-IT" baseline="-25000" dirty="0">
                <a:cs typeface="Arial" pitchFamily="34" charset="0"/>
              </a:rPr>
              <a:t>s</a:t>
            </a:r>
            <a:r>
              <a:rPr lang="it-IT" dirty="0">
                <a:cs typeface="Arial" pitchFamily="34" charset="0"/>
              </a:rPr>
              <a:t>mg  (conta l’attrito statico, </a:t>
            </a:r>
            <a:r>
              <a:rPr lang="it-IT" dirty="0" smtClean="0">
                <a:cs typeface="Arial" pitchFamily="34" charset="0"/>
              </a:rPr>
              <a:t>perché </a:t>
            </a:r>
            <a:r>
              <a:rPr lang="it-IT" dirty="0">
                <a:cs typeface="Arial" pitchFamily="34" charset="0"/>
              </a:rPr>
              <a:t>il pneumatico è </a:t>
            </a:r>
            <a:r>
              <a:rPr lang="it-IT" dirty="0" smtClean="0">
                <a:cs typeface="Arial" pitchFamily="34" charset="0"/>
              </a:rPr>
              <a:t>istantaneamente </a:t>
            </a:r>
            <a:r>
              <a:rPr lang="it-IT" dirty="0">
                <a:cs typeface="Arial" pitchFamily="34" charset="0"/>
              </a:rPr>
              <a:t>fermo)   →  </a:t>
            </a:r>
            <a:r>
              <a:rPr lang="el-GR" dirty="0">
                <a:cs typeface="Arial" pitchFamily="34" charset="0"/>
              </a:rPr>
              <a:t>μ</a:t>
            </a:r>
            <a:r>
              <a:rPr lang="it-IT" baseline="-25000" dirty="0">
                <a:cs typeface="Arial" pitchFamily="34" charset="0"/>
              </a:rPr>
              <a:t>s</a:t>
            </a:r>
            <a:r>
              <a:rPr lang="it-IT" dirty="0">
                <a:cs typeface="Arial" pitchFamily="34" charset="0"/>
              </a:rPr>
              <a:t> = v</a:t>
            </a:r>
            <a:r>
              <a:rPr lang="it-IT" baseline="30000" dirty="0">
                <a:cs typeface="Arial" pitchFamily="34" charset="0"/>
              </a:rPr>
              <a:t>2</a:t>
            </a:r>
            <a:r>
              <a:rPr lang="it-IT" dirty="0">
                <a:cs typeface="Arial" pitchFamily="34" charset="0"/>
              </a:rPr>
              <a:t>/(</a:t>
            </a:r>
            <a:r>
              <a:rPr lang="it-IT" dirty="0" err="1">
                <a:cs typeface="Arial" pitchFamily="34" charset="0"/>
              </a:rPr>
              <a:t>Rg</a:t>
            </a:r>
            <a:r>
              <a:rPr lang="it-IT" dirty="0">
                <a:cs typeface="Arial" pitchFamily="34" charset="0"/>
              </a:rPr>
              <a:t>)  che gioca il ruolo di tg</a:t>
            </a:r>
            <a:r>
              <a:rPr lang="el-GR" dirty="0">
                <a:cs typeface="Arial" pitchFamily="34" charset="0"/>
              </a:rPr>
              <a:t>α</a:t>
            </a:r>
            <a:r>
              <a:rPr lang="it-IT" dirty="0">
                <a:cs typeface="Arial" pitchFamily="34" charset="0"/>
              </a:rPr>
              <a:t> per la curva rialzata, ossia   v</a:t>
            </a:r>
            <a:r>
              <a:rPr lang="it-IT" baseline="30000" dirty="0">
                <a:cs typeface="Arial" pitchFamily="34" charset="0"/>
              </a:rPr>
              <a:t>2</a:t>
            </a:r>
            <a:r>
              <a:rPr lang="it-IT" baseline="-25000" dirty="0">
                <a:cs typeface="Arial" pitchFamily="34" charset="0"/>
              </a:rPr>
              <a:t>max</a:t>
            </a:r>
            <a:r>
              <a:rPr lang="it-IT" dirty="0">
                <a:cs typeface="Arial" pitchFamily="34" charset="0"/>
              </a:rPr>
              <a:t> = </a:t>
            </a:r>
            <a:r>
              <a:rPr lang="el-GR" dirty="0">
                <a:cs typeface="Arial" pitchFamily="34" charset="0"/>
              </a:rPr>
              <a:t>μ</a:t>
            </a:r>
            <a:r>
              <a:rPr lang="it-IT" baseline="-25000" dirty="0" err="1">
                <a:cs typeface="Arial" pitchFamily="34" charset="0"/>
              </a:rPr>
              <a:t>s</a:t>
            </a:r>
            <a:r>
              <a:rPr lang="it-IT" dirty="0" err="1">
                <a:cs typeface="Arial" pitchFamily="34" charset="0"/>
              </a:rPr>
              <a:t>Rg</a:t>
            </a:r>
            <a:r>
              <a:rPr lang="it-IT" dirty="0">
                <a:cs typeface="Arial" pitchFamily="34" charset="0"/>
              </a:rPr>
              <a:t>  appena la macchina comincia a pattinare </a:t>
            </a:r>
            <a:r>
              <a:rPr lang="el-GR" dirty="0">
                <a:cs typeface="Arial" pitchFamily="34" charset="0"/>
              </a:rPr>
              <a:t>μ</a:t>
            </a:r>
            <a:r>
              <a:rPr lang="it-IT" baseline="-25000" dirty="0">
                <a:cs typeface="Arial" pitchFamily="34" charset="0"/>
              </a:rPr>
              <a:t>s</a:t>
            </a:r>
            <a:r>
              <a:rPr lang="it-IT" dirty="0">
                <a:cs typeface="Arial" pitchFamily="34" charset="0"/>
              </a:rPr>
              <a:t> </a:t>
            </a:r>
            <a:r>
              <a:rPr lang="el-GR" dirty="0">
                <a:cs typeface="Arial" pitchFamily="34" charset="0"/>
              </a:rPr>
              <a:t>→</a:t>
            </a:r>
            <a:r>
              <a:rPr lang="it-IT" dirty="0">
                <a:cs typeface="Arial" pitchFamily="34" charset="0"/>
              </a:rPr>
              <a:t> </a:t>
            </a:r>
            <a:r>
              <a:rPr lang="el-GR" dirty="0">
                <a:cs typeface="Arial" pitchFamily="34" charset="0"/>
              </a:rPr>
              <a:t>μ</a:t>
            </a:r>
            <a:r>
              <a:rPr lang="it-IT" baseline="-25000" dirty="0">
                <a:cs typeface="Arial" pitchFamily="34" charset="0"/>
              </a:rPr>
              <a:t>c</a:t>
            </a:r>
            <a:r>
              <a:rPr lang="it-IT" dirty="0">
                <a:cs typeface="Arial" pitchFamily="34" charset="0"/>
              </a:rPr>
              <a:t> e le cose peggiorano</a:t>
            </a:r>
            <a:endParaRPr lang="el-GR" dirty="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err="1" smtClean="0"/>
              <a:t>cercando</a:t>
            </a:r>
            <a:r>
              <a:rPr lang="en-GB" dirty="0" smtClean="0"/>
              <a:t> di </a:t>
            </a:r>
            <a:r>
              <a:rPr lang="en-GB" dirty="0" err="1" smtClean="0"/>
              <a:t>evitare</a:t>
            </a:r>
            <a:r>
              <a:rPr lang="en-GB" dirty="0" smtClean="0"/>
              <a:t> </a:t>
            </a:r>
            <a:r>
              <a:rPr lang="en-GB" dirty="0" err="1" smtClean="0"/>
              <a:t>l’errore</a:t>
            </a:r>
            <a:r>
              <a:rPr lang="en-GB" dirty="0" smtClean="0"/>
              <a:t> di </a:t>
            </a:r>
            <a:r>
              <a:rPr lang="en-GB" dirty="0" err="1" smtClean="0"/>
              <a:t>parallasse</a:t>
            </a:r>
            <a:r>
              <a:rPr lang="en-GB" dirty="0" smtClean="0"/>
              <a:t>, </a:t>
            </a:r>
            <a:r>
              <a:rPr lang="en-GB" dirty="0" err="1" smtClean="0"/>
              <a:t>puntatore</a:t>
            </a:r>
            <a:r>
              <a:rPr lang="en-GB" dirty="0" smtClean="0"/>
              <a:t> laser o (</a:t>
            </a:r>
            <a:r>
              <a:rPr lang="en-GB" dirty="0" err="1" smtClean="0"/>
              <a:t>telefono</a:t>
            </a:r>
            <a:r>
              <a:rPr lang="en-GB" baseline="0" dirty="0" smtClean="0"/>
              <a:t> </a:t>
            </a:r>
            <a:r>
              <a:rPr lang="en-GB" baseline="0" dirty="0" err="1" smtClean="0"/>
              <a:t>cellulare</a:t>
            </a:r>
            <a:r>
              <a:rPr lang="en-GB" baseline="0" dirty="0" smtClean="0"/>
              <a:t> Samsung) </a:t>
            </a:r>
            <a:r>
              <a:rPr lang="en-GB" dirty="0" err="1" smtClean="0"/>
              <a:t>su</a:t>
            </a:r>
            <a:r>
              <a:rPr lang="en-GB" dirty="0" smtClean="0"/>
              <a:t> PC </a:t>
            </a:r>
            <a:r>
              <a:rPr lang="en-GB" dirty="0" err="1" smtClean="0"/>
              <a:t>portatile</a:t>
            </a:r>
            <a:r>
              <a:rPr lang="en-GB" dirty="0" smtClean="0"/>
              <a:t> Toshiba</a:t>
            </a:r>
            <a:r>
              <a:rPr lang="en-GB" baseline="0" dirty="0" smtClean="0"/>
              <a:t> </a:t>
            </a:r>
            <a:r>
              <a:rPr lang="en-GB" baseline="0" dirty="0" err="1" smtClean="0"/>
              <a:t>comincia</a:t>
            </a:r>
            <a:r>
              <a:rPr lang="en-GB" baseline="0" dirty="0" smtClean="0"/>
              <a:t> a </a:t>
            </a:r>
            <a:r>
              <a:rPr lang="en-GB" baseline="0" dirty="0" err="1" smtClean="0"/>
              <a:t>scivolare</a:t>
            </a:r>
            <a:r>
              <a:rPr lang="en-GB" baseline="0" dirty="0" smtClean="0"/>
              <a:t> per </a:t>
            </a:r>
            <a:r>
              <a:rPr lang="el-GR" baseline="0" dirty="0" smtClean="0"/>
              <a:t>θ</a:t>
            </a:r>
            <a:r>
              <a:rPr lang="it-IT" baseline="-25000" dirty="0" smtClean="0"/>
              <a:t>c</a:t>
            </a:r>
            <a:r>
              <a:rPr lang="it-IT" baseline="0" dirty="0" smtClean="0"/>
              <a:t> ≈ 5-8</a:t>
            </a:r>
            <a:r>
              <a:rPr lang="el-GR" baseline="0" dirty="0" smtClean="0"/>
              <a:t>°</a:t>
            </a:r>
            <a:r>
              <a:rPr lang="it-IT" baseline="0" dirty="0" smtClean="0"/>
              <a:t>: sembra un coefficiente di attrito molto piccolo rispetto ai dati reperibili sul Web, ad es. Al-acciaio ≈0.6, in effetti ambedue gli oggetti (puntatore e telefono) non sono parallelepipedi ma sono più o meno cilindrici, quindi la superficie di contatto metallo-metallo è, si può dire, allargata da un’intercapedine di aria (ed il coefficiente di attrito ad es. acciaio-aria è molto piccolo, 0.001)</a:t>
            </a:r>
            <a:r>
              <a:rPr lang="en-GB" dirty="0" smtClean="0"/>
              <a:t> – </a:t>
            </a:r>
            <a:r>
              <a:rPr lang="en-GB" dirty="0" err="1" smtClean="0"/>
              <a:t>provando</a:t>
            </a:r>
            <a:r>
              <a:rPr lang="en-GB" dirty="0" smtClean="0"/>
              <a:t> con </a:t>
            </a:r>
            <a:r>
              <a:rPr lang="en-GB" dirty="0" err="1" smtClean="0"/>
              <a:t>una</a:t>
            </a:r>
            <a:r>
              <a:rPr lang="en-GB" dirty="0" smtClean="0"/>
              <a:t> </a:t>
            </a:r>
            <a:r>
              <a:rPr lang="en-GB" dirty="0" err="1" smtClean="0"/>
              <a:t>superficie</a:t>
            </a:r>
            <a:r>
              <a:rPr lang="en-GB" dirty="0" smtClean="0"/>
              <a:t> </a:t>
            </a:r>
            <a:r>
              <a:rPr lang="en-GB" dirty="0" err="1" smtClean="0"/>
              <a:t>piatta</a:t>
            </a:r>
            <a:r>
              <a:rPr lang="en-GB" dirty="0" smtClean="0"/>
              <a:t> (timer Ikea </a:t>
            </a:r>
            <a:r>
              <a:rPr lang="en-GB" dirty="0" err="1" smtClean="0"/>
              <a:t>rovesciato</a:t>
            </a:r>
            <a:r>
              <a:rPr lang="en-GB" dirty="0" smtClean="0"/>
              <a:t>) </a:t>
            </a:r>
            <a:r>
              <a:rPr lang="en-GB" dirty="0" err="1" smtClean="0"/>
              <a:t>si</a:t>
            </a:r>
            <a:r>
              <a:rPr lang="en-GB" dirty="0" smtClean="0"/>
              <a:t> ha </a:t>
            </a:r>
            <a:r>
              <a:rPr lang="el-GR" baseline="0" dirty="0" smtClean="0"/>
              <a:t>θ</a:t>
            </a:r>
            <a:r>
              <a:rPr lang="it-IT" baseline="-25000" dirty="0" smtClean="0"/>
              <a:t>c</a:t>
            </a:r>
            <a:r>
              <a:rPr lang="it-IT" baseline="0" dirty="0" smtClean="0"/>
              <a:t> ≈ 11-13</a:t>
            </a:r>
            <a:r>
              <a:rPr lang="el-GR" baseline="0" dirty="0" smtClean="0"/>
              <a:t>°</a:t>
            </a:r>
            <a:r>
              <a:rPr lang="it-IT" baseline="0" dirty="0" smtClean="0"/>
              <a:t> quindi </a:t>
            </a:r>
            <a:r>
              <a:rPr lang="el-GR" dirty="0" smtClean="0">
                <a:solidFill>
                  <a:srgbClr val="CC3300"/>
                </a:solidFill>
                <a:cs typeface="Arial" pitchFamily="34" charset="0"/>
              </a:rPr>
              <a:t>μ</a:t>
            </a:r>
            <a:r>
              <a:rPr lang="it-IT" baseline="-25000" dirty="0" smtClean="0">
                <a:solidFill>
                  <a:srgbClr val="CC3300"/>
                </a:solidFill>
                <a:cs typeface="Arial" pitchFamily="34" charset="0"/>
              </a:rPr>
              <a:t>s</a:t>
            </a:r>
            <a:r>
              <a:rPr lang="it-IT" dirty="0" smtClean="0">
                <a:solidFill>
                  <a:srgbClr val="CC3300"/>
                </a:solidFill>
                <a:cs typeface="Arial" pitchFamily="34" charset="0"/>
              </a:rPr>
              <a:t> = (0.21</a:t>
            </a:r>
            <a:r>
              <a:rPr lang="el-GR" dirty="0" smtClean="0">
                <a:solidFill>
                  <a:srgbClr val="CC3300"/>
                </a:solidFill>
                <a:cs typeface="Arial" pitchFamily="34" charset="0"/>
              </a:rPr>
              <a:t>±</a:t>
            </a:r>
            <a:r>
              <a:rPr lang="it-IT" dirty="0" smtClean="0">
                <a:solidFill>
                  <a:srgbClr val="CC3300"/>
                </a:solidFill>
                <a:cs typeface="Arial" pitchFamily="34" charset="0"/>
              </a:rPr>
              <a:t>0.02),</a:t>
            </a:r>
          </a:p>
          <a:p>
            <a:pPr marL="0" marR="0" indent="0" algn="l" defTabSz="914400" rtl="0" eaLnBrk="1" fontAlgn="base" latinLnBrk="0" hangingPunct="1">
              <a:lnSpc>
                <a:spcPct val="100000"/>
              </a:lnSpc>
              <a:spcBef>
                <a:spcPct val="30000"/>
              </a:spcBef>
              <a:spcAft>
                <a:spcPct val="0"/>
              </a:spcAft>
              <a:buClrTx/>
              <a:buSzTx/>
              <a:buFontTx/>
              <a:buNone/>
              <a:tabLst/>
              <a:defRPr/>
            </a:pPr>
            <a:r>
              <a:rPr lang="it-IT" smtClean="0">
                <a:solidFill>
                  <a:srgbClr val="CC3300"/>
                </a:solidFill>
                <a:cs typeface="Arial" pitchFamily="34" charset="0"/>
              </a:rPr>
              <a:t>sempre alquanto piccolo (ma anche la superficie del PC Toshiba è un pò bombata)</a:t>
            </a:r>
            <a:endParaRPr lang="el-GR" dirty="0" smtClean="0">
              <a:solidFill>
                <a:srgbClr val="CC3300"/>
              </a:solidFill>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67</a:t>
            </a:fld>
            <a:endParaRPr lang="en-US"/>
          </a:p>
        </p:txBody>
      </p:sp>
    </p:spTree>
    <p:extLst>
      <p:ext uri="{BB962C8B-B14F-4D97-AF65-F5344CB8AC3E}">
        <p14:creationId xmlns:p14="http://schemas.microsoft.com/office/powerpoint/2010/main" val="4016289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Componenti secondo l’asse verticale</a:t>
            </a:r>
          </a:p>
          <a:p>
            <a:endParaRPr lang="it-IT" dirty="0" smtClean="0"/>
          </a:p>
          <a:p>
            <a:r>
              <a:rPr lang="it-IT" dirty="0" smtClean="0"/>
              <a:t>se si hanno due forze antiparallele di uguale intensità, la risultante è nulla (le due forze non ammettono risultante) ed</a:t>
            </a:r>
            <a:r>
              <a:rPr lang="it-IT" baseline="0" dirty="0" smtClean="0"/>
              <a:t> è applicata ll’infinito, si tratta di una coppia di forze</a:t>
            </a:r>
          </a:p>
          <a:p>
            <a:endParaRPr lang="it-IT" baseline="0" dirty="0" smtClean="0"/>
          </a:p>
          <a:p>
            <a:r>
              <a:rPr lang="it-IT" baseline="0" dirty="0" smtClean="0"/>
              <a:t>coppia di forze: non si tratta di forze che vanno a a braccetto! nihil est quod videtur</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71</a:t>
            </a:fld>
            <a:endParaRPr lang="en-US"/>
          </a:p>
        </p:txBody>
      </p:sp>
    </p:spTree>
    <p:extLst>
      <p:ext uri="{BB962C8B-B14F-4D97-AF65-F5344CB8AC3E}">
        <p14:creationId xmlns:p14="http://schemas.microsoft.com/office/powerpoint/2010/main" val="3034812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sin(180° - theta) = sin(theta): sul Rossi Lascialfari usa</a:t>
            </a:r>
            <a:r>
              <a:rPr lang="it-IT" baseline="0" dirty="0" smtClean="0"/>
              <a:t> phi = 180° - theta, che non mi sembra giusto, ma il modulo del momento è lo stesso</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72</a:t>
            </a:fld>
            <a:endParaRPr lang="en-US"/>
          </a:p>
        </p:txBody>
      </p:sp>
    </p:spTree>
    <p:extLst>
      <p:ext uri="{BB962C8B-B14F-4D97-AF65-F5344CB8AC3E}">
        <p14:creationId xmlns:p14="http://schemas.microsoft.com/office/powerpoint/2010/main" val="31390184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(x1+x2)F1 con x1+x2 = 2b</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73</a:t>
            </a:fld>
            <a:endParaRPr lang="en-US"/>
          </a:p>
        </p:txBody>
      </p:sp>
    </p:spTree>
    <p:extLst>
      <p:ext uri="{BB962C8B-B14F-4D97-AF65-F5344CB8AC3E}">
        <p14:creationId xmlns:p14="http://schemas.microsoft.com/office/powerpoint/2010/main" val="411693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quindi</a:t>
            </a:r>
            <a:r>
              <a:rPr lang="en-US" dirty="0" smtClean="0"/>
              <a:t> </a:t>
            </a:r>
            <a:r>
              <a:rPr lang="en-US" dirty="0" err="1" smtClean="0"/>
              <a:t>il</a:t>
            </a:r>
            <a:r>
              <a:rPr lang="en-US" dirty="0" smtClean="0"/>
              <a:t> </a:t>
            </a:r>
            <a:r>
              <a:rPr lang="en-US" dirty="0" err="1" smtClean="0"/>
              <a:t>baricentro</a:t>
            </a:r>
            <a:r>
              <a:rPr lang="en-US" dirty="0" smtClean="0"/>
              <a:t> è </a:t>
            </a:r>
            <a:r>
              <a:rPr lang="en-US" dirty="0" err="1" smtClean="0"/>
              <a:t>il</a:t>
            </a:r>
            <a:r>
              <a:rPr lang="en-US" dirty="0" smtClean="0"/>
              <a:t> </a:t>
            </a:r>
            <a:r>
              <a:rPr lang="en-US" dirty="0" err="1" smtClean="0"/>
              <a:t>punto</a:t>
            </a:r>
            <a:r>
              <a:rPr lang="en-US" dirty="0" smtClean="0"/>
              <a:t> </a:t>
            </a:r>
            <a:r>
              <a:rPr lang="en-US" dirty="0" err="1" smtClean="0"/>
              <a:t>attorno</a:t>
            </a:r>
            <a:r>
              <a:rPr lang="en-US" dirty="0" smtClean="0"/>
              <a:t> al quale </a:t>
            </a:r>
            <a:r>
              <a:rPr lang="en-US" dirty="0" err="1" smtClean="0"/>
              <a:t>il</a:t>
            </a:r>
            <a:r>
              <a:rPr lang="en-US" dirty="0" smtClean="0"/>
              <a:t> </a:t>
            </a:r>
            <a:r>
              <a:rPr lang="en-US" dirty="0" err="1" smtClean="0"/>
              <a:t>c.r.</a:t>
            </a:r>
            <a:r>
              <a:rPr lang="en-US" dirty="0" smtClean="0"/>
              <a:t> </a:t>
            </a:r>
            <a:r>
              <a:rPr lang="en-US" dirty="0" err="1" smtClean="0"/>
              <a:t>ruota</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76</a:t>
            </a:fld>
            <a:endParaRPr lang="en-US"/>
          </a:p>
        </p:txBody>
      </p:sp>
    </p:spTree>
    <p:extLst>
      <p:ext uri="{BB962C8B-B14F-4D97-AF65-F5344CB8AC3E}">
        <p14:creationId xmlns:p14="http://schemas.microsoft.com/office/powerpoint/2010/main" val="32527359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228600" indent="-228600">
              <a:buAutoNum type="arabicParenR"/>
            </a:pPr>
            <a:r>
              <a:rPr lang="en-US" dirty="0" smtClean="0"/>
              <a:t>capo </a:t>
            </a:r>
          </a:p>
          <a:p>
            <a:pPr marL="228600" indent="-228600">
              <a:buAutoNum type="arabicParenR"/>
            </a:pPr>
            <a:r>
              <a:rPr lang="en-US" dirty="0" err="1" smtClean="0"/>
              <a:t>piede</a:t>
            </a:r>
            <a:endParaRPr lang="en-US" dirty="0" smtClean="0"/>
          </a:p>
          <a:p>
            <a:pPr marL="228600" indent="-228600">
              <a:buAutoNum type="arabicParenR"/>
            </a:pPr>
            <a:r>
              <a:rPr lang="en-US" dirty="0" err="1" smtClean="0"/>
              <a:t>braccio</a:t>
            </a:r>
            <a:endParaRPr lang="en-US" dirty="0" smtClean="0"/>
          </a:p>
        </p:txBody>
      </p:sp>
      <p:sp>
        <p:nvSpPr>
          <p:cNvPr id="4" name="Slide Number Placeholder 3"/>
          <p:cNvSpPr>
            <a:spLocks noGrp="1"/>
          </p:cNvSpPr>
          <p:nvPr>
            <p:ph type="sldNum" sz="quarter" idx="10"/>
          </p:nvPr>
        </p:nvSpPr>
        <p:spPr/>
        <p:txBody>
          <a:bodyPr/>
          <a:lstStyle/>
          <a:p>
            <a:fld id="{FB8D5D5C-6FB9-49D5-93CB-64E11D05BAF4}" type="slidenum">
              <a:rPr lang="en-US" smtClean="0"/>
              <a:pPr/>
              <a:t>80</a:t>
            </a:fld>
            <a:endParaRPr lang="en-US"/>
          </a:p>
        </p:txBody>
      </p:sp>
    </p:spTree>
    <p:extLst>
      <p:ext uri="{BB962C8B-B14F-4D97-AF65-F5344CB8AC3E}">
        <p14:creationId xmlns:p14="http://schemas.microsoft.com/office/powerpoint/2010/main" val="2089490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adesso Carolina Kostner è squalificata</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81</a:t>
            </a:fld>
            <a:endParaRPr lang="en-US"/>
          </a:p>
        </p:txBody>
      </p:sp>
    </p:spTree>
    <p:extLst>
      <p:ext uri="{BB962C8B-B14F-4D97-AF65-F5344CB8AC3E}">
        <p14:creationId xmlns:p14="http://schemas.microsoft.com/office/powerpoint/2010/main" val="35337900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basta</a:t>
            </a:r>
            <a:r>
              <a:rPr lang="en-US" dirty="0" smtClean="0"/>
              <a:t> </a:t>
            </a:r>
            <a:r>
              <a:rPr lang="en-US" dirty="0" err="1" smtClean="0"/>
              <a:t>prendere</a:t>
            </a:r>
            <a:r>
              <a:rPr lang="en-US" dirty="0" smtClean="0"/>
              <a:t> v^2-v0^2 = 2a(s-s0) e </a:t>
            </a:r>
            <a:r>
              <a:rPr lang="en-US" dirty="0" err="1" smtClean="0"/>
              <a:t>dividere</a:t>
            </a:r>
            <a:r>
              <a:rPr lang="en-US" dirty="0" smtClean="0"/>
              <a:t> per r^2!</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82</a:t>
            </a:fld>
            <a:endParaRPr lang="en-US"/>
          </a:p>
        </p:txBody>
      </p:sp>
    </p:spTree>
    <p:extLst>
      <p:ext uri="{BB962C8B-B14F-4D97-AF65-F5344CB8AC3E}">
        <p14:creationId xmlns:p14="http://schemas.microsoft.com/office/powerpoint/2010/main" val="175828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le forze che mantengono un punto vincolato su una traiettoria (reazioni</a:t>
            </a:r>
            <a:r>
              <a:rPr lang="it-IT" baseline="0" dirty="0" smtClean="0"/>
              <a:t> vincolari) </a:t>
            </a:r>
            <a:r>
              <a:rPr lang="it-IT" dirty="0" smtClean="0"/>
              <a:t>sono sempre perpendicolari alla traiettoria, quindi non alterano quello che succede lungo la traiettoria </a:t>
            </a:r>
          </a:p>
          <a:p>
            <a:endParaRPr lang="it-IT" dirty="0" smtClean="0"/>
          </a:p>
          <a:p>
            <a:r>
              <a:rPr lang="it-IT" dirty="0" smtClean="0"/>
              <a:t>il sistema tutor misura sia la velocità istantanea in corrispondenza della stazione di misura (cioè si comporta come un autovelox) che la velocità media fra due stazioni di misura</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7</a:t>
            </a:fld>
            <a:endParaRPr lang="en-US"/>
          </a:p>
        </p:txBody>
      </p:sp>
    </p:spTree>
    <p:extLst>
      <p:ext uri="{BB962C8B-B14F-4D97-AF65-F5344CB8AC3E}">
        <p14:creationId xmlns:p14="http://schemas.microsoft.com/office/powerpoint/2010/main" val="2747343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sistema</a:t>
            </a:r>
            <a:r>
              <a:rPr lang="en-US" dirty="0" smtClean="0"/>
              <a:t> </a:t>
            </a:r>
            <a:r>
              <a:rPr lang="en-US" dirty="0" err="1" smtClean="0"/>
              <a:t>isolato</a:t>
            </a:r>
            <a:r>
              <a:rPr lang="en-US" dirty="0" smtClean="0"/>
              <a:t> </a:t>
            </a:r>
            <a:r>
              <a:rPr lang="en-US" dirty="0" err="1" smtClean="0"/>
              <a:t>Fris</a:t>
            </a:r>
            <a:r>
              <a:rPr lang="en-US" dirty="0" smtClean="0"/>
              <a:t> = 0; </a:t>
            </a:r>
            <a:r>
              <a:rPr lang="en-US" dirty="0" err="1" smtClean="0"/>
              <a:t>Mris</a:t>
            </a:r>
            <a:r>
              <a:rPr lang="en-US" dirty="0" smtClean="0"/>
              <a:t> = 0 </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85</a:t>
            </a:fld>
            <a:endParaRPr lang="en-US"/>
          </a:p>
        </p:txBody>
      </p:sp>
    </p:spTree>
    <p:extLst>
      <p:ext uri="{BB962C8B-B14F-4D97-AF65-F5344CB8AC3E}">
        <p14:creationId xmlns:p14="http://schemas.microsoft.com/office/powerpoint/2010/main" val="28738805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BB63E-0244-4C62-82DB-89B205B0F0B3}" type="slidenum">
              <a:rPr lang="en-US"/>
              <a:pPr/>
              <a:t>86</a:t>
            </a:fld>
            <a:endParaRPr lang="en-US"/>
          </a:p>
        </p:txBody>
      </p:sp>
      <p:sp>
        <p:nvSpPr>
          <p:cNvPr id="386050" name="Rectangle 2"/>
          <p:cNvSpPr>
            <a:spLocks noGrp="1" noRot="1" noChangeAspect="1" noChangeArrowheads="1" noTextEdit="1"/>
          </p:cNvSpPr>
          <p:nvPr>
            <p:ph type="sldImg"/>
          </p:nvPr>
        </p:nvSpPr>
        <p:spPr>
          <a:xfrm>
            <a:off x="992188" y="768350"/>
            <a:ext cx="5114925" cy="3836988"/>
          </a:xfrm>
          <a:ln/>
        </p:spPr>
      </p:sp>
      <p:sp>
        <p:nvSpPr>
          <p:cNvPr id="386051" name="Rectangle 3"/>
          <p:cNvSpPr>
            <a:spLocks noGrp="1" noChangeArrowheads="1"/>
          </p:cNvSpPr>
          <p:nvPr>
            <p:ph type="body" idx="1"/>
          </p:nvPr>
        </p:nvSpPr>
        <p:spPr/>
        <p:txBody>
          <a:bodyPr/>
          <a:lstStyle/>
          <a:p>
            <a:r>
              <a:rPr lang="it-IT" dirty="0" err="1"/>
              <a:t>M</a:t>
            </a:r>
            <a:r>
              <a:rPr lang="it-IT" baseline="-25000" dirty="0" err="1"/>
              <a:t>s</a:t>
            </a:r>
            <a:r>
              <a:rPr lang="it-IT" dirty="0"/>
              <a:t> = 1.988 10</a:t>
            </a:r>
            <a:r>
              <a:rPr lang="it-IT" sz="1000" baseline="30000" dirty="0"/>
              <a:t>30</a:t>
            </a:r>
            <a:r>
              <a:rPr lang="it-IT" dirty="0"/>
              <a:t> kg    </a:t>
            </a:r>
            <a:r>
              <a:rPr lang="it-IT" dirty="0" err="1"/>
              <a:t>R</a:t>
            </a:r>
            <a:r>
              <a:rPr lang="it-IT" baseline="-25000" dirty="0" err="1"/>
              <a:t>s</a:t>
            </a:r>
            <a:r>
              <a:rPr lang="it-IT" dirty="0"/>
              <a:t> = 6.955 10</a:t>
            </a:r>
            <a:r>
              <a:rPr lang="it-IT" baseline="30000" dirty="0"/>
              <a:t>8</a:t>
            </a:r>
            <a:r>
              <a:rPr lang="it-IT" dirty="0"/>
              <a:t> </a:t>
            </a:r>
            <a:r>
              <a:rPr lang="it-IT" dirty="0" smtClean="0"/>
              <a:t>m</a:t>
            </a:r>
          </a:p>
          <a:p>
            <a:r>
              <a:rPr lang="it-IT" dirty="0" smtClean="0"/>
              <a:t>su </a:t>
            </a:r>
            <a:r>
              <a:rPr lang="it-IT" dirty="0" err="1" smtClean="0"/>
              <a:t>Youtube</a:t>
            </a:r>
            <a:r>
              <a:rPr lang="it-IT" dirty="0" smtClean="0"/>
              <a:t> si trova un video con Michele </a:t>
            </a:r>
            <a:r>
              <a:rPr lang="it-IT" dirty="0" err="1" smtClean="0"/>
              <a:t>Arneodo</a:t>
            </a:r>
            <a:r>
              <a:rPr lang="it-IT" dirty="0" smtClean="0"/>
              <a:t>, il professore</a:t>
            </a:r>
            <a:r>
              <a:rPr lang="it-IT" baseline="0" dirty="0" smtClean="0"/>
              <a:t> in rotazione</a:t>
            </a:r>
            <a:endParaRPr lang="it-IT"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il concetto di lavoro è connesso con quello di uno sforzo muscolare, ad</a:t>
            </a:r>
            <a:r>
              <a:rPr lang="it-IT" baseline="0" dirty="0" smtClean="0"/>
              <a:t> es. spostare un oggetto su un piano orizzontale (contro la f. di attrito) o su un  piano inclinato (contro la f. di gravità e quella di attrito)</a:t>
            </a:r>
          </a:p>
          <a:p>
            <a:endParaRPr lang="it-IT" baseline="0" dirty="0" smtClean="0"/>
          </a:p>
          <a:p>
            <a:r>
              <a:rPr lang="it-IT" baseline="0" dirty="0" smtClean="0"/>
              <a:t>si tratta </a:t>
            </a:r>
            <a:r>
              <a:rPr lang="it-IT" baseline="0" smtClean="0"/>
              <a:t>di un </a:t>
            </a:r>
            <a:r>
              <a:rPr lang="it-IT" baseline="0" dirty="0" smtClean="0"/>
              <a:t>modo (meccanico) di fornire o sottrarre energia</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87</a:t>
            </a:fld>
            <a:endParaRPr lang="en-US"/>
          </a:p>
        </p:txBody>
      </p:sp>
    </p:spTree>
    <p:extLst>
      <p:ext uri="{BB962C8B-B14F-4D97-AF65-F5344CB8AC3E}">
        <p14:creationId xmlns:p14="http://schemas.microsoft.com/office/powerpoint/2010/main" val="41837554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B8B76-ED6B-40B0-8093-1D832CA4F8DA}" type="slidenum">
              <a:rPr lang="en-US"/>
              <a:pPr/>
              <a:t>88</a:t>
            </a:fld>
            <a:endParaRPr lang="en-US"/>
          </a:p>
        </p:txBody>
      </p:sp>
      <p:sp>
        <p:nvSpPr>
          <p:cNvPr id="387074" name="Rectangle 2"/>
          <p:cNvSpPr>
            <a:spLocks noGrp="1" noRot="1" noChangeAspect="1" noChangeArrowheads="1" noTextEdit="1"/>
          </p:cNvSpPr>
          <p:nvPr>
            <p:ph type="sldImg"/>
          </p:nvPr>
        </p:nvSpPr>
        <p:spPr>
          <a:xfrm>
            <a:off x="992188" y="768350"/>
            <a:ext cx="5114925" cy="3836988"/>
          </a:xfrm>
          <a:ln/>
        </p:spPr>
      </p:sp>
      <p:sp>
        <p:nvSpPr>
          <p:cNvPr id="387075" name="Rectangle 3"/>
          <p:cNvSpPr>
            <a:spLocks noGrp="1" noChangeArrowheads="1"/>
          </p:cNvSpPr>
          <p:nvPr>
            <p:ph type="body" idx="1"/>
          </p:nvPr>
        </p:nvSpPr>
        <p:spPr/>
        <p:txBody>
          <a:bodyPr/>
          <a:lstStyle/>
          <a:p>
            <a:r>
              <a:rPr lang="it-IT" dirty="0"/>
              <a:t>1 HP = </a:t>
            </a:r>
            <a:r>
              <a:rPr lang="it-IT" dirty="0" smtClean="0"/>
              <a:t>745.7 </a:t>
            </a:r>
            <a:r>
              <a:rPr lang="it-IT" dirty="0"/>
              <a:t>W </a:t>
            </a:r>
            <a:r>
              <a:rPr lang="it-IT" dirty="0" smtClean="0"/>
              <a:t>! è definito come la potenza di un cavallo che solleva 33000 lbf (1 lbf = 453 gf) alla velocità di 1 piede al minuto ( ~30 cm/min)</a:t>
            </a:r>
          </a:p>
          <a:p>
            <a:r>
              <a:rPr lang="it-IT" dirty="0" smtClean="0"/>
              <a:t>745.7/735</a:t>
            </a:r>
            <a:r>
              <a:rPr lang="it-IT" baseline="0" dirty="0" smtClean="0"/>
              <a:t> = 1.01456</a:t>
            </a:r>
          </a:p>
          <a:p>
            <a:r>
              <a:rPr lang="it-IT" baseline="0" dirty="0" smtClean="0"/>
              <a:t>metabolismo basale: 2000 Cal/g = 2*10^6 cal/g (*4.186 J/cal) = 8.372 10^6 J/g (*1/86400 g/s) ~ 100 W </a:t>
            </a:r>
          </a:p>
          <a:p>
            <a:r>
              <a:rPr lang="it-IT" baseline="0" dirty="0" smtClean="0"/>
              <a:t>molto rozzamente BasalMetabolicRate ~ 1 kcal/kg/h -&gt; 80 kg corrispondono a 80x24  = 1920 kcal/g   ( 1cal/g/h !!! )</a:t>
            </a:r>
            <a:endParaRPr lang="it-IT"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già qui si vede il passaggio fra lavoro ed</a:t>
            </a:r>
            <a:r>
              <a:rPr lang="it-IT" baseline="0" dirty="0" smtClean="0"/>
              <a:t> una forma di energia, quella cinetica</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90</a:t>
            </a:fld>
            <a:endParaRPr lang="en-US"/>
          </a:p>
        </p:txBody>
      </p:sp>
    </p:spTree>
    <p:extLst>
      <p:ext uri="{BB962C8B-B14F-4D97-AF65-F5344CB8AC3E}">
        <p14:creationId xmlns:p14="http://schemas.microsoft.com/office/powerpoint/2010/main" val="3982769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l’energia esiste in tante forme, cinetica, potenziale, elastica, chimica, elettrica, calore, E=mc^2 etc. – la somma delle E su un sistema isolato è costante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91</a:t>
            </a:fld>
            <a:endParaRPr lang="en-US"/>
          </a:p>
        </p:txBody>
      </p:sp>
    </p:spTree>
    <p:extLst>
      <p:ext uri="{BB962C8B-B14F-4D97-AF65-F5344CB8AC3E}">
        <p14:creationId xmlns:p14="http://schemas.microsoft.com/office/powerpoint/2010/main" val="14153288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un campo </a:t>
                </a:r>
                <a:r>
                  <a:rPr lang="en-US" dirty="0" err="1" smtClean="0"/>
                  <a:t>vettoriale</a:t>
                </a:r>
                <a:r>
                  <a:rPr lang="en-US" dirty="0" smtClean="0"/>
                  <a:t>, per </a:t>
                </a:r>
                <a:r>
                  <a:rPr lang="en-US" dirty="0" err="1" smtClean="0"/>
                  <a:t>il</a:t>
                </a:r>
                <a:r>
                  <a:rPr lang="en-US" dirty="0" smtClean="0"/>
                  <a:t> quale la </a:t>
                </a:r>
                <a:r>
                  <a:rPr lang="en-US" dirty="0" err="1" smtClean="0"/>
                  <a:t>circuitazione</a:t>
                </a:r>
                <a:r>
                  <a:rPr lang="en-US" dirty="0" smtClean="0"/>
                  <a:t> </a:t>
                </a:r>
                <a14:m>
                  <m:oMath xmlns:m="http://schemas.openxmlformats.org/officeDocument/2006/math">
                    <m:nary>
                      <m:naryPr>
                        <m:chr m:val="∑"/>
                        <m:limLoc m:val="subSup"/>
                        <m:supHide m:val="on"/>
                        <m:ctrlPr>
                          <a:rPr lang="en-US" i="1" smtClean="0">
                            <a:latin typeface="Cambria Math"/>
                          </a:rPr>
                        </m:ctrlPr>
                      </m:naryPr>
                      <m:sub>
                        <m:r>
                          <m:rPr>
                            <m:brk m:alnAt="9"/>
                          </m:rPr>
                          <a:rPr lang="it-IT" b="0" i="1" smtClean="0">
                            <a:latin typeface="Cambria Math"/>
                          </a:rPr>
                          <m:t>𝑖</m:t>
                        </m:r>
                      </m:sub>
                      <m:sup/>
                      <m:e>
                        <m:r>
                          <a:rPr lang="en-US" b="1" i="1" smtClean="0">
                            <a:latin typeface="Cambria Math"/>
                            <a:ea typeface="Cambria Math"/>
                          </a:rPr>
                          <m:t>∆</m:t>
                        </m:r>
                        <m:sSub>
                          <m:sSubPr>
                            <m:ctrlPr>
                              <a:rPr lang="en-US" b="1" i="1" smtClean="0">
                                <a:latin typeface="Cambria Math"/>
                                <a:ea typeface="Cambria Math"/>
                              </a:rPr>
                            </m:ctrlPr>
                          </m:sSubPr>
                          <m:e>
                            <m:r>
                              <a:rPr lang="it-IT" b="1" i="1" smtClean="0">
                                <a:latin typeface="Cambria Math"/>
                                <a:ea typeface="Cambria Math"/>
                              </a:rPr>
                              <m:t>𝒔</m:t>
                            </m:r>
                          </m:e>
                          <m:sub>
                            <m:r>
                              <a:rPr lang="it-IT" b="1" i="1" smtClean="0">
                                <a:latin typeface="Cambria Math"/>
                                <a:ea typeface="Cambria Math"/>
                              </a:rPr>
                              <m:t>𝒊</m:t>
                            </m:r>
                          </m:sub>
                        </m:sSub>
                        <m:r>
                          <a:rPr lang="it-IT" b="0" i="1" smtClean="0">
                            <a:latin typeface="Cambria Math"/>
                            <a:ea typeface="Cambria Math"/>
                          </a:rPr>
                          <m:t>∙</m:t>
                        </m:r>
                        <m:sSub>
                          <m:sSubPr>
                            <m:ctrlPr>
                              <a:rPr lang="it-IT" b="1" i="1" smtClean="0">
                                <a:latin typeface="Cambria Math"/>
                                <a:ea typeface="Cambria Math"/>
                              </a:rPr>
                            </m:ctrlPr>
                          </m:sSubPr>
                          <m:e>
                            <m:r>
                              <a:rPr lang="it-IT" b="1" i="1" smtClean="0">
                                <a:latin typeface="Cambria Math"/>
                                <a:ea typeface="Cambria Math"/>
                              </a:rPr>
                              <m:t>𝑽</m:t>
                            </m:r>
                          </m:e>
                          <m:sub>
                            <m:r>
                              <a:rPr lang="it-IT" b="1" i="1" smtClean="0">
                                <a:latin typeface="Cambria Math"/>
                                <a:ea typeface="Cambria Math"/>
                              </a:rPr>
                              <m:t>𝒊</m:t>
                            </m:r>
                          </m:sub>
                        </m:sSub>
                        <m:r>
                          <a:rPr lang="it-IT" b="1" i="1" smtClean="0">
                            <a:latin typeface="Cambria Math"/>
                            <a:ea typeface="Cambria Math"/>
                          </a:rPr>
                          <m:t>  </m:t>
                        </m:r>
                      </m:e>
                    </m:nary>
                  </m:oMath>
                </a14:m>
                <a:r>
                  <a:rPr lang="en-US" dirty="0" err="1" smtClean="0"/>
                  <a:t>su</a:t>
                </a:r>
                <a:r>
                  <a:rPr lang="en-US" dirty="0" smtClean="0"/>
                  <a:t> un </a:t>
                </a:r>
                <a:r>
                  <a:rPr lang="en-US" dirty="0" err="1" smtClean="0"/>
                  <a:t>qualsiasi</a:t>
                </a:r>
                <a:r>
                  <a:rPr lang="en-US" dirty="0" smtClean="0"/>
                  <a:t> </a:t>
                </a:r>
                <a:r>
                  <a:rPr lang="en-US" dirty="0" err="1" smtClean="0"/>
                  <a:t>percorso</a:t>
                </a:r>
                <a:r>
                  <a:rPr lang="en-US" baseline="0" dirty="0" smtClean="0"/>
                  <a:t> </a:t>
                </a:r>
                <a:r>
                  <a:rPr lang="en-US" baseline="0" dirty="0" err="1" smtClean="0"/>
                  <a:t>chiuso</a:t>
                </a:r>
                <a:r>
                  <a:rPr lang="en-US" baseline="0" dirty="0" smtClean="0"/>
                  <a:t> </a:t>
                </a:r>
                <a14:m>
                  <m:oMath xmlns:m="http://schemas.openxmlformats.org/officeDocument/2006/math">
                    <m:nary>
                      <m:naryPr>
                        <m:chr m:val="∑"/>
                        <m:limLoc m:val="subSup"/>
                        <m:supHide m:val="on"/>
                        <m:ctrlPr>
                          <a:rPr lang="en-US" i="1" baseline="0" smtClean="0">
                            <a:latin typeface="Cambria Math"/>
                          </a:rPr>
                        </m:ctrlPr>
                      </m:naryPr>
                      <m:sub>
                        <m:r>
                          <m:rPr>
                            <m:brk m:alnAt="9"/>
                          </m:rPr>
                          <a:rPr lang="it-IT" b="0" i="1" baseline="0" smtClean="0">
                            <a:latin typeface="Cambria Math"/>
                          </a:rPr>
                          <m:t>𝑖</m:t>
                        </m:r>
                      </m:sub>
                      <m:sup/>
                      <m:e>
                        <m:r>
                          <a:rPr lang="en-US" b="1" i="1" baseline="0" smtClean="0">
                            <a:latin typeface="Cambria Math"/>
                            <a:ea typeface="Cambria Math"/>
                          </a:rPr>
                          <m:t>∆</m:t>
                        </m:r>
                        <m:sSub>
                          <m:sSubPr>
                            <m:ctrlPr>
                              <a:rPr lang="en-US" b="1" i="1" baseline="0" smtClean="0">
                                <a:latin typeface="Cambria Math"/>
                                <a:ea typeface="Cambria Math"/>
                              </a:rPr>
                            </m:ctrlPr>
                          </m:sSubPr>
                          <m:e>
                            <m:r>
                              <a:rPr lang="it-IT" b="1" i="1" baseline="0" smtClean="0">
                                <a:latin typeface="Cambria Math"/>
                                <a:ea typeface="Cambria Math"/>
                              </a:rPr>
                              <m:t>𝒔</m:t>
                            </m:r>
                          </m:e>
                          <m:sub>
                            <m:r>
                              <a:rPr lang="it-IT" b="1" i="1" baseline="0" smtClean="0">
                                <a:latin typeface="Cambria Math"/>
                                <a:ea typeface="Cambria Math"/>
                              </a:rPr>
                              <m:t>𝒊</m:t>
                            </m:r>
                          </m:sub>
                        </m:sSub>
                        <m:r>
                          <a:rPr lang="it-IT" b="0" i="1" baseline="0" smtClean="0">
                            <a:latin typeface="Cambria Math"/>
                            <a:ea typeface="Cambria Math"/>
                          </a:rPr>
                          <m:t>=0 </m:t>
                        </m:r>
                      </m:e>
                    </m:nary>
                    <m:r>
                      <a:rPr lang="it-IT" b="0" i="0" baseline="0" smtClean="0">
                        <a:latin typeface="Cambria Math"/>
                        <a:ea typeface="Cambria Math"/>
                      </a:rPr>
                      <m:t>è</m:t>
                    </m:r>
                  </m:oMath>
                </a14:m>
                <a:r>
                  <a:rPr lang="en-US" baseline="0" dirty="0" smtClean="0"/>
                  <a:t> </a:t>
                </a:r>
                <a:r>
                  <a:rPr lang="en-US" baseline="0" dirty="0" err="1" smtClean="0"/>
                  <a:t>nulla</a:t>
                </a:r>
                <a:r>
                  <a:rPr lang="en-US" baseline="0" dirty="0" smtClean="0"/>
                  <a:t>/zero, è un campo </a:t>
                </a:r>
                <a:r>
                  <a:rPr lang="en-US" baseline="0" dirty="0" err="1" smtClean="0"/>
                  <a:t>conservativo</a:t>
                </a:r>
                <a:endParaRPr lang="en-US" baseline="0" dirty="0" smtClean="0"/>
              </a:p>
              <a:p>
                <a:endParaRPr lang="en-GB" dirty="0"/>
              </a:p>
            </p:txBody>
          </p:sp>
        </mc:Choice>
        <mc:Fallback xmlns="">
          <p:sp>
            <p:nvSpPr>
              <p:cNvPr id="3" name="Notes Placeholder 2"/>
              <p:cNvSpPr>
                <a:spLocks noGrp="1"/>
              </p:cNvSpPr>
              <p:nvPr>
                <p:ph type="body" idx="1"/>
              </p:nvPr>
            </p:nvSpPr>
            <p:spPr/>
            <p:txBody>
              <a:bodyPr/>
              <a:lstStyle/>
              <a:p>
                <a:r>
                  <a:rPr lang="en-US" dirty="0" smtClean="0"/>
                  <a:t>un campo </a:t>
                </a:r>
                <a:r>
                  <a:rPr lang="en-US" dirty="0" err="1" smtClean="0"/>
                  <a:t>vettoriale</a:t>
                </a:r>
                <a:r>
                  <a:rPr lang="en-US" dirty="0" smtClean="0"/>
                  <a:t>, </a:t>
                </a:r>
                <a:r>
                  <a:rPr lang="en-US" dirty="0" smtClean="0"/>
                  <a:t>per </a:t>
                </a:r>
                <a:r>
                  <a:rPr lang="en-US" dirty="0" err="1" smtClean="0"/>
                  <a:t>il</a:t>
                </a:r>
                <a:r>
                  <a:rPr lang="en-US" dirty="0" smtClean="0"/>
                  <a:t> quale la </a:t>
                </a:r>
                <a:r>
                  <a:rPr lang="en-US" dirty="0" err="1" smtClean="0"/>
                  <a:t>circuitazione</a:t>
                </a:r>
                <a:r>
                  <a:rPr lang="en-US" dirty="0" smtClean="0"/>
                  <a:t> </a:t>
                </a:r>
                <a:r>
                  <a:rPr lang="en-US" i="0" smtClean="0">
                    <a:latin typeface="Cambria Math"/>
                  </a:rPr>
                  <a:t>∑10_</a:t>
                </a:r>
                <a:r>
                  <a:rPr lang="it-IT" b="0" i="0" smtClean="0">
                    <a:latin typeface="Cambria Math"/>
                  </a:rPr>
                  <a:t>𝑖</a:t>
                </a:r>
                <a:r>
                  <a:rPr lang="en-US" b="0" i="0" smtClean="0">
                    <a:latin typeface="Cambria Math"/>
                  </a:rPr>
                  <a:t>▒〖</a:t>
                </a:r>
                <a:r>
                  <a:rPr lang="en-US" b="1" i="0" smtClean="0">
                    <a:latin typeface="Cambria Math"/>
                    <a:ea typeface="Cambria Math"/>
                  </a:rPr>
                  <a:t>∆</a:t>
                </a:r>
                <a:r>
                  <a:rPr lang="it-IT" b="1" i="0" smtClean="0">
                    <a:latin typeface="Cambria Math"/>
                    <a:ea typeface="Cambria Math"/>
                  </a:rPr>
                  <a:t>𝒔</a:t>
                </a:r>
                <a:r>
                  <a:rPr lang="en-US" b="1" i="0" smtClean="0">
                    <a:latin typeface="Cambria Math"/>
                    <a:ea typeface="Cambria Math"/>
                  </a:rPr>
                  <a:t>_</a:t>
                </a:r>
                <a:r>
                  <a:rPr lang="it-IT" b="1" i="0" smtClean="0">
                    <a:latin typeface="Cambria Math"/>
                    <a:ea typeface="Cambria Math"/>
                  </a:rPr>
                  <a:t>𝒊</a:t>
                </a:r>
                <a:r>
                  <a:rPr lang="it-IT" b="0" i="0" smtClean="0">
                    <a:latin typeface="Cambria Math"/>
                    <a:ea typeface="Cambria Math"/>
                  </a:rPr>
                  <a:t>∙</a:t>
                </a:r>
                <a:r>
                  <a:rPr lang="it-IT" b="1" i="0" smtClean="0">
                    <a:latin typeface="Cambria Math"/>
                    <a:ea typeface="Cambria Math"/>
                  </a:rPr>
                  <a:t>𝑽_𝒊   </a:t>
                </a:r>
                <a:r>
                  <a:rPr lang="en-US" b="1" i="0" smtClean="0">
                    <a:latin typeface="Cambria Math"/>
                    <a:ea typeface="Cambria Math"/>
                  </a:rPr>
                  <a:t>〗</a:t>
                </a:r>
                <a:r>
                  <a:rPr lang="en-US" dirty="0" err="1" smtClean="0"/>
                  <a:t>su</a:t>
                </a:r>
                <a:r>
                  <a:rPr lang="en-US" dirty="0" smtClean="0"/>
                  <a:t> </a:t>
                </a:r>
                <a:r>
                  <a:rPr lang="en-US" dirty="0" smtClean="0"/>
                  <a:t>un </a:t>
                </a:r>
                <a:r>
                  <a:rPr lang="en-US" dirty="0" err="1" smtClean="0"/>
                  <a:t>qualsiasi</a:t>
                </a:r>
                <a:r>
                  <a:rPr lang="en-US" dirty="0" smtClean="0"/>
                  <a:t> </a:t>
                </a:r>
                <a:r>
                  <a:rPr lang="en-US" dirty="0" err="1" smtClean="0"/>
                  <a:t>percorso</a:t>
                </a:r>
                <a:r>
                  <a:rPr lang="en-US" baseline="0" dirty="0" smtClean="0"/>
                  <a:t> </a:t>
                </a:r>
                <a:r>
                  <a:rPr lang="en-US" baseline="0" dirty="0" err="1" smtClean="0"/>
                  <a:t>chiuso</a:t>
                </a:r>
                <a:r>
                  <a:rPr lang="en-US" baseline="0" dirty="0" smtClean="0"/>
                  <a:t> </a:t>
                </a:r>
                <a:r>
                  <a:rPr lang="en-US" i="0" baseline="0" smtClean="0">
                    <a:latin typeface="Cambria Math"/>
                  </a:rPr>
                  <a:t>∑10_</a:t>
                </a:r>
                <a:r>
                  <a:rPr lang="it-IT" b="0" i="0" baseline="0" smtClean="0">
                    <a:latin typeface="Cambria Math"/>
                  </a:rPr>
                  <a:t>𝑖</a:t>
                </a:r>
                <a:r>
                  <a:rPr lang="en-US" b="0" i="0" baseline="0" smtClean="0">
                    <a:latin typeface="Cambria Math"/>
                  </a:rPr>
                  <a:t>▒〖</a:t>
                </a:r>
                <a:r>
                  <a:rPr lang="en-US" b="1" i="0" baseline="0" smtClean="0">
                    <a:latin typeface="Cambria Math"/>
                    <a:ea typeface="Cambria Math"/>
                  </a:rPr>
                  <a:t>∆</a:t>
                </a:r>
                <a:r>
                  <a:rPr lang="it-IT" b="1" i="0" baseline="0" smtClean="0">
                    <a:latin typeface="Cambria Math"/>
                    <a:ea typeface="Cambria Math"/>
                  </a:rPr>
                  <a:t>𝒔</a:t>
                </a:r>
                <a:r>
                  <a:rPr lang="en-US" b="1" i="0" baseline="0" smtClean="0">
                    <a:latin typeface="Cambria Math"/>
                    <a:ea typeface="Cambria Math"/>
                  </a:rPr>
                  <a:t>_</a:t>
                </a:r>
                <a:r>
                  <a:rPr lang="it-IT" b="1" i="0" baseline="0" smtClean="0">
                    <a:latin typeface="Cambria Math"/>
                    <a:ea typeface="Cambria Math"/>
                  </a:rPr>
                  <a:t>𝒊</a:t>
                </a:r>
                <a:r>
                  <a:rPr lang="it-IT" b="0" i="0" baseline="0" smtClean="0">
                    <a:latin typeface="Cambria Math"/>
                    <a:ea typeface="Cambria Math"/>
                  </a:rPr>
                  <a:t>=0 </a:t>
                </a:r>
                <a:r>
                  <a:rPr lang="en-US" b="0" i="0" baseline="0" smtClean="0">
                    <a:latin typeface="Cambria Math"/>
                    <a:ea typeface="Cambria Math"/>
                  </a:rPr>
                  <a:t>〗</a:t>
                </a:r>
                <a:r>
                  <a:rPr lang="en-US" baseline="0" dirty="0" smtClean="0"/>
                  <a:t>e</a:t>
                </a:r>
                <a:r>
                  <a:rPr lang="en-US" baseline="0" dirty="0" smtClean="0"/>
                  <a:t>` </a:t>
                </a:r>
                <a:r>
                  <a:rPr lang="en-US" baseline="0" dirty="0" err="1" smtClean="0"/>
                  <a:t>nulla</a:t>
                </a:r>
                <a:r>
                  <a:rPr lang="en-US" baseline="0" dirty="0" smtClean="0"/>
                  <a:t>/zero, </a:t>
                </a:r>
                <a:r>
                  <a:rPr lang="en-US" baseline="0" dirty="0" smtClean="0"/>
                  <a:t>e` un campo </a:t>
                </a:r>
                <a:r>
                  <a:rPr lang="en-US" baseline="0" dirty="0" err="1" smtClean="0"/>
                  <a:t>conservativo</a:t>
                </a:r>
                <a:endParaRPr lang="en-US" baseline="0" dirty="0" smtClean="0"/>
              </a:p>
              <a:p>
                <a:endParaRPr lang="en-GB" dirty="0"/>
              </a:p>
            </p:txBody>
          </p:sp>
        </mc:Fallback>
      </mc:AlternateContent>
      <p:sp>
        <p:nvSpPr>
          <p:cNvPr id="4" name="Slide Number Placeholder 3"/>
          <p:cNvSpPr>
            <a:spLocks noGrp="1"/>
          </p:cNvSpPr>
          <p:nvPr>
            <p:ph type="sldNum" sz="quarter" idx="10"/>
          </p:nvPr>
        </p:nvSpPr>
        <p:spPr/>
        <p:txBody>
          <a:bodyPr/>
          <a:lstStyle/>
          <a:p>
            <a:fld id="{FB8D5D5C-6FB9-49D5-93CB-64E11D05BAF4}" type="slidenum">
              <a:rPr lang="en-US" smtClean="0"/>
              <a:pPr/>
              <a:t>92</a:t>
            </a:fld>
            <a:endParaRPr lang="en-US"/>
          </a:p>
        </p:txBody>
      </p:sp>
    </p:spTree>
    <p:extLst>
      <p:ext uri="{BB962C8B-B14F-4D97-AF65-F5344CB8AC3E}">
        <p14:creationId xmlns:p14="http://schemas.microsoft.com/office/powerpoint/2010/main" val="25435154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Una forza che fa lavoro +vo (-vo)</a:t>
            </a:r>
            <a:r>
              <a:rPr lang="it-IT" baseline="0" dirty="0" smtClean="0"/>
              <a:t> implica perdita (acquisto) di e.p.</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95</a:t>
            </a:fld>
            <a:endParaRPr lang="en-US"/>
          </a:p>
        </p:txBody>
      </p:sp>
    </p:spTree>
    <p:extLst>
      <p:ext uri="{BB962C8B-B14F-4D97-AF65-F5344CB8AC3E}">
        <p14:creationId xmlns:p14="http://schemas.microsoft.com/office/powerpoint/2010/main" val="35145685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Il</a:t>
            </a:r>
            <a:r>
              <a:rPr lang="it-IT" baseline="0" dirty="0" smtClean="0"/>
              <a:t> teorema dell’energia cinetica è stato di mostrato a rigore per una forza costante, ma prendendo spostamenti elementari sui quali la f. possa considerarsi costante si può dimostrare che tutti i contributi intermedi compaiono sia col segno + che col segno - e che quindi la sommatoria (integrale) si riduce all’ultimo termine meno il primo.     L12 = DeltaK = -DeltaW</a:t>
            </a:r>
          </a:p>
          <a:p>
            <a:r>
              <a:rPr lang="it-IT" baseline="0" dirty="0" smtClean="0"/>
              <a:t>teorema di Noether: simmetria continua =&gt; quantità cons.: omog. spazio =&gt; cons. qdm, isotrop. spazio =&gt; cons. L, omog. tempo =&gt; cons. 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96</a:t>
            </a:fld>
            <a:endParaRPr lang="en-US"/>
          </a:p>
        </p:txBody>
      </p:sp>
    </p:spTree>
    <p:extLst>
      <p:ext uri="{BB962C8B-B14F-4D97-AF65-F5344CB8AC3E}">
        <p14:creationId xmlns:p14="http://schemas.microsoft.com/office/powerpoint/2010/main" val="23833421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Fdx = -dW =&gt; F = -dW/dx =&gt; F= 0 implica dW/dx</a:t>
            </a:r>
            <a:r>
              <a:rPr lang="it-IT" baseline="0" dirty="0" smtClean="0"/>
              <a:t> = 0 minimo dell’energia potenziale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98</a:t>
            </a:fld>
            <a:endParaRPr lang="en-US"/>
          </a:p>
        </p:txBody>
      </p:sp>
    </p:spTree>
    <p:extLst>
      <p:ext uri="{BB962C8B-B14F-4D97-AF65-F5344CB8AC3E}">
        <p14:creationId xmlns:p14="http://schemas.microsoft.com/office/powerpoint/2010/main" val="195860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A8C5B-CE58-47C6-B2A6-DEF1BA709D9F}" type="slidenum">
              <a:rPr lang="en-US"/>
              <a:pPr/>
              <a:t>8</a:t>
            </a:fld>
            <a:endParaRPr lang="en-US"/>
          </a:p>
        </p:txBody>
      </p:sp>
      <p:sp>
        <p:nvSpPr>
          <p:cNvPr id="388098" name="Rectangle 2"/>
          <p:cNvSpPr>
            <a:spLocks noGrp="1" noRot="1" noChangeAspect="1" noChangeArrowheads="1" noTextEdit="1"/>
          </p:cNvSpPr>
          <p:nvPr>
            <p:ph type="sldImg"/>
          </p:nvPr>
        </p:nvSpPr>
        <p:spPr>
          <a:xfrm>
            <a:off x="992188" y="768350"/>
            <a:ext cx="5114925" cy="3836988"/>
          </a:xfrm>
          <a:ln/>
        </p:spPr>
      </p:sp>
      <p:sp>
        <p:nvSpPr>
          <p:cNvPr id="388099" name="Rectangle 3"/>
          <p:cNvSpPr>
            <a:spLocks noGrp="1" noChangeArrowheads="1"/>
          </p:cNvSpPr>
          <p:nvPr>
            <p:ph type="body" idx="1"/>
          </p:nvPr>
        </p:nvSpPr>
        <p:spPr/>
        <p:txBody>
          <a:bodyPr/>
          <a:lstStyle/>
          <a:p>
            <a:pPr>
              <a:lnSpc>
                <a:spcPct val="90000"/>
              </a:lnSpc>
            </a:pPr>
            <a:r>
              <a:rPr lang="it-IT" sz="900" dirty="0"/>
              <a:t>il calcolo infinitesimale è stato sviluppato nel XVII secolo, come del resto anche il calcolo delle probabilità e la scienza moderna (quest’ultima un connubio </a:t>
            </a:r>
            <a:r>
              <a:rPr lang="it-IT" sz="900" dirty="0" smtClean="0"/>
              <a:t>di </a:t>
            </a:r>
            <a:r>
              <a:rPr lang="it-IT" sz="900" dirty="0"/>
              <a:t>nuova tecnologia e di comprensione del </a:t>
            </a:r>
            <a:r>
              <a:rPr lang="it-IT" sz="900" dirty="0" smtClean="0"/>
              <a:t>numero</a:t>
            </a:r>
            <a:r>
              <a:rPr lang="it-IT" sz="900" dirty="0"/>
              <a:t>) – il numero nasce circa 10000 fa nella Mesopotamia meridionale, ma il suo impiego è limitato da notazioni strambe e dall’uso di strumenti </a:t>
            </a:r>
            <a:r>
              <a:rPr lang="it-IT" sz="900" dirty="0" smtClean="0"/>
              <a:t>meccanici </a:t>
            </a:r>
            <a:r>
              <a:rPr lang="it-IT" sz="900" dirty="0"/>
              <a:t>quali l’abaco per fare i conti a poche persone in grado di utilizzarlo – il sistema numerico moderno, detto indo-arabico, sviluppato in India fra il III e l’VIII secolo </a:t>
            </a:r>
            <a:r>
              <a:rPr lang="it-IT" sz="900" dirty="0" err="1"/>
              <a:t>d.c.</a:t>
            </a:r>
            <a:r>
              <a:rPr lang="it-IT" sz="900" dirty="0"/>
              <a:t>, è il primo strumento efficiente per registrare dati e fare conti ed è stato diffuso in Occidente da Leonardo da Pisa (Fibonacci) che lo aveva imparato da alcuni mercanti nordafricani (Liber </a:t>
            </a:r>
            <a:r>
              <a:rPr lang="it-IT" sz="900" dirty="0" err="1"/>
              <a:t>abaci</a:t>
            </a:r>
            <a:r>
              <a:rPr lang="it-IT" sz="900" dirty="0"/>
              <a:t>, 1202, in generale sugli strumenti di calcolo) – il nuovo sistema di calcolo rese possibile a tutti padroneggiare e usare l’aritmetica elementare, i primi ad avvantaggiarsi del nuovo, possente strumento furono i mercanti italiani, ma anche gli studiosi poterono approfittare degli aspetti teorici trattati da Fibonacci – Summa de </a:t>
            </a:r>
            <a:r>
              <a:rPr lang="it-IT" sz="900" dirty="0" err="1"/>
              <a:t>arithmetica</a:t>
            </a:r>
            <a:r>
              <a:rPr lang="it-IT" sz="900" dirty="0"/>
              <a:t>, geometria, </a:t>
            </a:r>
            <a:r>
              <a:rPr lang="it-IT" sz="900" dirty="0" err="1"/>
              <a:t>proportioni</a:t>
            </a:r>
            <a:r>
              <a:rPr lang="it-IT" sz="900" dirty="0"/>
              <a:t> et </a:t>
            </a:r>
            <a:r>
              <a:rPr lang="it-IT" sz="900" dirty="0" err="1"/>
              <a:t>proportionalita</a:t>
            </a:r>
            <a:r>
              <a:rPr lang="it-IT" sz="900" dirty="0"/>
              <a:t> di Luca Pacioli, Venezia, 1494, attinge agli Elementi di Euclide e al Liber </a:t>
            </a:r>
            <a:r>
              <a:rPr lang="it-IT" sz="900" dirty="0" err="1"/>
              <a:t>abaci</a:t>
            </a:r>
            <a:r>
              <a:rPr lang="it-IT" sz="900" dirty="0"/>
              <a:t> e cataloga sistematicamente le conoscenze le conoscenze dell’epoca su questi argomenti, inclusa l’algebra – De divina </a:t>
            </a:r>
            <a:r>
              <a:rPr lang="it-IT" sz="900" dirty="0" err="1"/>
              <a:t>proportione</a:t>
            </a:r>
            <a:r>
              <a:rPr lang="it-IT" sz="900" dirty="0"/>
              <a:t> di Pacioli, </a:t>
            </a:r>
            <a:r>
              <a:rPr lang="it-IT" sz="900" dirty="0" smtClean="0"/>
              <a:t>illustrato </a:t>
            </a:r>
            <a:r>
              <a:rPr lang="it-IT" sz="900" dirty="0"/>
              <a:t>da Leonardo da Vinci, studia quello che uno scrittore ottocentesco ribattezzò ‘rapporto aureo’, la costane 1.618, ricordata per la prima volta negli Elementi di Euclide, usata da vari artisti per le loro opere - ... – Pierre de </a:t>
            </a:r>
            <a:r>
              <a:rPr lang="it-IT" sz="900" dirty="0" err="1"/>
              <a:t>Fermat</a:t>
            </a:r>
            <a:r>
              <a:rPr lang="it-IT" sz="900" dirty="0"/>
              <a:t> (1601-1665) non ha quasi lasciato pubblicazioni, ma un’importante carteggio epistolare con i più brillanti matematici del secolo; </a:t>
            </a:r>
            <a:r>
              <a:rPr lang="it-IT" sz="900" dirty="0" err="1"/>
              <a:t>Fermat</a:t>
            </a:r>
            <a:r>
              <a:rPr lang="it-IT" sz="900" dirty="0"/>
              <a:t> si dedicò alla geometria sviluppando la geometria cartesiana indipendentemente da René Descartes, allo sviluppo del calcolo infinitesimale, alla teoria dei numeri (proprietà dei numeri interi positivi, ultimo teorema di </a:t>
            </a:r>
            <a:r>
              <a:rPr lang="it-IT" sz="900" dirty="0" err="1"/>
              <a:t>Fermat</a:t>
            </a:r>
            <a:r>
              <a:rPr lang="it-IT" sz="900" dirty="0"/>
              <a:t>, </a:t>
            </a:r>
            <a:r>
              <a:rPr lang="it-IT" sz="900" dirty="0" err="1"/>
              <a:t>x^n</a:t>
            </a:r>
            <a:r>
              <a:rPr lang="it-IT" sz="900" dirty="0"/>
              <a:t> + </a:t>
            </a:r>
            <a:r>
              <a:rPr lang="it-IT" sz="900" dirty="0" err="1"/>
              <a:t>y^n</a:t>
            </a:r>
            <a:r>
              <a:rPr lang="it-IT" sz="900" dirty="0"/>
              <a:t> = </a:t>
            </a:r>
            <a:r>
              <a:rPr lang="it-IT" sz="900" dirty="0" err="1"/>
              <a:t>z^n</a:t>
            </a:r>
            <a:r>
              <a:rPr lang="it-IT" sz="900" dirty="0"/>
              <a:t>, non ha soluzione con </a:t>
            </a:r>
            <a:r>
              <a:rPr lang="it-IT" sz="900" dirty="0" err="1"/>
              <a:t>x,y,z</a:t>
            </a:r>
            <a:r>
              <a:rPr lang="it-IT" sz="900" dirty="0"/>
              <a:t> numeri interi &gt;0 per n&gt;2, accennato in una breve nota a margine del libro Aritmetica di </a:t>
            </a:r>
            <a:r>
              <a:rPr lang="it-IT" sz="900" dirty="0" err="1"/>
              <a:t>Diofanto</a:t>
            </a:r>
            <a:r>
              <a:rPr lang="it-IT" sz="900" dirty="0"/>
              <a:t>, in effetti il teorema è stato dimostrato solo nel 1994 da Andrew </a:t>
            </a:r>
            <a:r>
              <a:rPr lang="it-IT" sz="900" dirty="0" err="1"/>
              <a:t>Wiles</a:t>
            </a:r>
            <a:r>
              <a:rPr lang="it-IT" sz="900" dirty="0"/>
              <a:t> con tecniche non disponibili all’epoca di </a:t>
            </a:r>
            <a:r>
              <a:rPr lang="it-IT" sz="900" dirty="0" err="1"/>
              <a:t>Fermat</a:t>
            </a:r>
            <a:r>
              <a:rPr lang="it-IT" sz="900" dirty="0"/>
              <a:t>), al calcolo delle </a:t>
            </a:r>
            <a:r>
              <a:rPr lang="it-IT" sz="900" dirty="0" smtClean="0"/>
              <a:t>probabilità</a:t>
            </a:r>
            <a:r>
              <a:rPr lang="it-IT" sz="900" dirty="0"/>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anche</a:t>
            </a:r>
            <a:r>
              <a:rPr lang="en-US" dirty="0" smtClean="0"/>
              <a:t> qui </a:t>
            </a:r>
            <a:r>
              <a:rPr lang="en-US" dirty="0" err="1" smtClean="0"/>
              <a:t>si</a:t>
            </a:r>
            <a:r>
              <a:rPr lang="en-US" dirty="0" smtClean="0"/>
              <a:t> </a:t>
            </a:r>
            <a:r>
              <a:rPr lang="en-US" dirty="0" err="1" smtClean="0"/>
              <a:t>mette</a:t>
            </a:r>
            <a:r>
              <a:rPr lang="en-US" dirty="0" smtClean="0"/>
              <a:t> W(0) = 0 </a:t>
            </a:r>
            <a:r>
              <a:rPr lang="en-US" dirty="0" err="1" smtClean="0"/>
              <a:t>arbitrariamente</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99</a:t>
            </a:fld>
            <a:endParaRPr lang="en-US"/>
          </a:p>
        </p:txBody>
      </p:sp>
    </p:spTree>
    <p:extLst>
      <p:ext uri="{BB962C8B-B14F-4D97-AF65-F5344CB8AC3E}">
        <p14:creationId xmlns:p14="http://schemas.microsoft.com/office/powerpoint/2010/main" val="16512842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smtClean="0"/>
              <a:t>Il teorema dell’energia cinetica si riferisce al lavoro della risultante, in questo caso F-f.</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101</a:t>
            </a:fld>
            <a:endParaRPr lang="en-US"/>
          </a:p>
        </p:txBody>
      </p:sp>
    </p:spTree>
    <p:extLst>
      <p:ext uri="{BB962C8B-B14F-4D97-AF65-F5344CB8AC3E}">
        <p14:creationId xmlns:p14="http://schemas.microsoft.com/office/powerpoint/2010/main" val="9226249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anche </a:t>
            </a:r>
            <a:r>
              <a:rPr lang="el-GR" dirty="0" smtClean="0"/>
              <a:t>ω</a:t>
            </a:r>
            <a:r>
              <a:rPr lang="it-IT" dirty="0" smtClean="0"/>
              <a:t> = </a:t>
            </a:r>
            <a:r>
              <a:rPr lang="el-GR" dirty="0" smtClean="0"/>
              <a:t>ω</a:t>
            </a:r>
            <a:r>
              <a:rPr lang="it-IT" baseline="-25000" dirty="0" smtClean="0"/>
              <a:t>0</a:t>
            </a:r>
            <a:r>
              <a:rPr lang="it-IT" dirty="0" smtClean="0"/>
              <a:t> per un moto circolare uniforme</a:t>
            </a:r>
          </a:p>
          <a:p>
            <a:endParaRPr lang="it-IT" dirty="0" smtClean="0"/>
          </a:p>
          <a:p>
            <a:r>
              <a:rPr lang="it-IT" dirty="0" smtClean="0"/>
              <a:t>la forza centripeta (o</a:t>
            </a:r>
            <a:r>
              <a:rPr lang="it-IT" baseline="0" dirty="0" smtClean="0"/>
              <a:t> quella magnetica) non compie lavoro, ossia quando se ne sposta il punto di applicazione il lavoro è nullo</a:t>
            </a:r>
            <a:r>
              <a:rPr lang="it-IT" dirty="0" smtClean="0"/>
              <a:t>    </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102</a:t>
            </a:fld>
            <a:endParaRPr lang="en-US"/>
          </a:p>
        </p:txBody>
      </p:sp>
    </p:spTree>
    <p:extLst>
      <p:ext uri="{BB962C8B-B14F-4D97-AF65-F5344CB8AC3E}">
        <p14:creationId xmlns:p14="http://schemas.microsoft.com/office/powerpoint/2010/main" val="1785508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Mikaela </a:t>
            </a:r>
            <a:r>
              <a:rPr lang="en-US" dirty="0" err="1" smtClean="0"/>
              <a:t>Shiffrin</a:t>
            </a:r>
            <a:r>
              <a:rPr lang="en-US" dirty="0" smtClean="0"/>
              <a:t>; Anna </a:t>
            </a:r>
            <a:r>
              <a:rPr lang="en-US" dirty="0" err="1" smtClean="0"/>
              <a:t>Fenninger</a:t>
            </a:r>
            <a:r>
              <a:rPr lang="en-US" dirty="0" smtClean="0"/>
              <a:t>; Maria </a:t>
            </a:r>
            <a:r>
              <a:rPr lang="en-US" dirty="0" err="1" smtClean="0"/>
              <a:t>Hoefl-Riesch</a:t>
            </a:r>
            <a:r>
              <a:rPr lang="en-US" dirty="0" smtClean="0"/>
              <a:t>; Lara Gut; Lindsey </a:t>
            </a:r>
            <a:r>
              <a:rPr lang="en-US" dirty="0" err="1" smtClean="0"/>
              <a:t>Vonn</a:t>
            </a:r>
            <a:r>
              <a:rPr lang="en-US" dirty="0" smtClean="0"/>
              <a:t>  </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103</a:t>
            </a:fld>
            <a:endParaRPr lang="en-US"/>
          </a:p>
        </p:txBody>
      </p:sp>
    </p:spTree>
    <p:extLst>
      <p:ext uri="{BB962C8B-B14F-4D97-AF65-F5344CB8AC3E}">
        <p14:creationId xmlns:p14="http://schemas.microsoft.com/office/powerpoint/2010/main" val="33304570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per lo </a:t>
            </a:r>
            <a:r>
              <a:rPr lang="en-US" dirty="0" err="1" smtClean="0"/>
              <a:t>sforzo</a:t>
            </a:r>
            <a:r>
              <a:rPr lang="en-US" dirty="0" smtClean="0"/>
              <a:t> di volume le </a:t>
            </a:r>
            <a:r>
              <a:rPr lang="en-US" dirty="0" err="1" smtClean="0"/>
              <a:t>forze</a:t>
            </a:r>
            <a:r>
              <a:rPr lang="en-US" dirty="0" smtClean="0"/>
              <a:t> </a:t>
            </a:r>
            <a:r>
              <a:rPr lang="en-US" dirty="0" err="1" smtClean="0"/>
              <a:t>sono</a:t>
            </a:r>
            <a:r>
              <a:rPr lang="en-US" dirty="0" smtClean="0"/>
              <a:t> in </a:t>
            </a:r>
            <a:r>
              <a:rPr lang="en-US" dirty="0" err="1" smtClean="0"/>
              <a:t>tutte</a:t>
            </a:r>
            <a:r>
              <a:rPr lang="en-US" dirty="0" smtClean="0"/>
              <a:t> le </a:t>
            </a:r>
            <a:r>
              <a:rPr lang="en-US" dirty="0" err="1" smtClean="0"/>
              <a:t>direzioni</a:t>
            </a:r>
            <a:r>
              <a:rPr lang="en-US" dirty="0" smtClean="0"/>
              <a:t>, la </a:t>
            </a:r>
            <a:r>
              <a:rPr lang="en-US" dirty="0" err="1" smtClean="0"/>
              <a:t>direzione</a:t>
            </a:r>
            <a:r>
              <a:rPr lang="en-US" dirty="0" smtClean="0"/>
              <a:t> non </a:t>
            </a:r>
            <a:r>
              <a:rPr lang="en-US" dirty="0" err="1" smtClean="0"/>
              <a:t>conta</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106</a:t>
            </a:fld>
            <a:endParaRPr lang="en-US"/>
          </a:p>
        </p:txBody>
      </p:sp>
    </p:spTree>
    <p:extLst>
      <p:ext uri="{BB962C8B-B14F-4D97-AF65-F5344CB8AC3E}">
        <p14:creationId xmlns:p14="http://schemas.microsoft.com/office/powerpoint/2010/main" val="3482791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ABFB7-7710-4797-8A13-2B18A3FC2E9F}" type="slidenum">
              <a:rPr lang="en-US"/>
              <a:pPr/>
              <a:t>107</a:t>
            </a:fld>
            <a:endParaRPr lang="en-US"/>
          </a:p>
        </p:txBody>
      </p:sp>
      <p:sp>
        <p:nvSpPr>
          <p:cNvPr id="394242" name="Rectangle 2"/>
          <p:cNvSpPr>
            <a:spLocks noGrp="1" noRot="1" noChangeAspect="1" noChangeArrowheads="1" noTextEdit="1"/>
          </p:cNvSpPr>
          <p:nvPr>
            <p:ph type="sldImg"/>
          </p:nvPr>
        </p:nvSpPr>
        <p:spPr>
          <a:xfrm>
            <a:off x="992188" y="768350"/>
            <a:ext cx="5114925" cy="3836988"/>
          </a:xfrm>
          <a:ln/>
        </p:spPr>
      </p:sp>
      <p:sp>
        <p:nvSpPr>
          <p:cNvPr id="394243" name="Rectangle 3"/>
          <p:cNvSpPr>
            <a:spLocks noGrp="1" noChangeArrowheads="1"/>
          </p:cNvSpPr>
          <p:nvPr>
            <p:ph type="body" idx="1"/>
          </p:nvPr>
        </p:nvSpPr>
        <p:spPr/>
        <p:txBody>
          <a:bodyPr/>
          <a:lstStyle/>
          <a:p>
            <a:r>
              <a:rPr lang="it-IT" b="1" dirty="0" err="1"/>
              <a:t>Hooke</a:t>
            </a:r>
            <a:r>
              <a:rPr lang="it-IT" dirty="0"/>
              <a:t> (Robert) : (</a:t>
            </a:r>
            <a:r>
              <a:rPr lang="it-IT" dirty="0" err="1"/>
              <a:t>Wight</a:t>
            </a:r>
            <a:r>
              <a:rPr lang="it-IT" dirty="0"/>
              <a:t>, 1635- 1703) astronome et </a:t>
            </a:r>
            <a:r>
              <a:rPr lang="it-IT" dirty="0" err="1"/>
              <a:t>mathématicien</a:t>
            </a:r>
            <a:r>
              <a:rPr lang="it-IT" dirty="0"/>
              <a:t> </a:t>
            </a:r>
            <a:r>
              <a:rPr lang="it-IT" dirty="0" err="1"/>
              <a:t>anglais</a:t>
            </a:r>
            <a:r>
              <a:rPr lang="it-IT" dirty="0"/>
              <a:t>. En 1653, </a:t>
            </a:r>
            <a:r>
              <a:rPr lang="it-IT" dirty="0" err="1"/>
              <a:t>Hooke</a:t>
            </a:r>
            <a:r>
              <a:rPr lang="it-IT" dirty="0"/>
              <a:t> entra à Oxford </a:t>
            </a:r>
            <a:r>
              <a:rPr lang="it-IT" dirty="0" err="1"/>
              <a:t>où</a:t>
            </a:r>
            <a:r>
              <a:rPr lang="it-IT" dirty="0"/>
              <a:t> il </a:t>
            </a:r>
            <a:r>
              <a:rPr lang="it-IT" dirty="0" err="1"/>
              <a:t>rencontre</a:t>
            </a:r>
            <a:r>
              <a:rPr lang="it-IT" dirty="0"/>
              <a:t> Robert Boyle dont il </a:t>
            </a:r>
            <a:r>
              <a:rPr lang="it-IT" dirty="0" err="1"/>
              <a:t>devient</a:t>
            </a:r>
            <a:r>
              <a:rPr lang="it-IT" dirty="0"/>
              <a:t> </a:t>
            </a:r>
            <a:r>
              <a:rPr lang="it-IT" dirty="0" err="1"/>
              <a:t>l'assistant</a:t>
            </a:r>
            <a:r>
              <a:rPr lang="it-IT" dirty="0"/>
              <a:t>. Il sera le premier à </a:t>
            </a:r>
            <a:r>
              <a:rPr lang="it-IT" dirty="0" err="1"/>
              <a:t>imaginer</a:t>
            </a:r>
            <a:r>
              <a:rPr lang="it-IT" dirty="0"/>
              <a:t> </a:t>
            </a:r>
            <a:r>
              <a:rPr lang="it-IT" dirty="0" err="1"/>
              <a:t>exploiter</a:t>
            </a:r>
            <a:r>
              <a:rPr lang="it-IT" dirty="0"/>
              <a:t> le pendule pour </a:t>
            </a:r>
            <a:r>
              <a:rPr lang="it-IT" dirty="0" err="1"/>
              <a:t>déterminer</a:t>
            </a:r>
            <a:r>
              <a:rPr lang="it-IT" dirty="0"/>
              <a:t> l'</a:t>
            </a:r>
            <a:r>
              <a:rPr lang="it-IT" dirty="0" err="1"/>
              <a:t>accélération</a:t>
            </a:r>
            <a:r>
              <a:rPr lang="it-IT" dirty="0"/>
              <a:t> de la </a:t>
            </a:r>
            <a:r>
              <a:rPr lang="it-IT" dirty="0" err="1"/>
              <a:t>pesanteur</a:t>
            </a:r>
            <a:r>
              <a:rPr lang="it-IT" dirty="0"/>
              <a:t>. Il passa </a:t>
            </a:r>
            <a:r>
              <a:rPr lang="it-IT" dirty="0" err="1"/>
              <a:t>beaucoup</a:t>
            </a:r>
            <a:r>
              <a:rPr lang="it-IT" dirty="0"/>
              <a:t> de </a:t>
            </a:r>
            <a:r>
              <a:rPr lang="it-IT" dirty="0" err="1"/>
              <a:t>temps</a:t>
            </a:r>
            <a:r>
              <a:rPr lang="it-IT" dirty="0"/>
              <a:t> à </a:t>
            </a:r>
            <a:r>
              <a:rPr lang="it-IT" dirty="0" err="1"/>
              <a:t>étudier</a:t>
            </a:r>
            <a:r>
              <a:rPr lang="it-IT" dirty="0"/>
              <a:t> </a:t>
            </a:r>
            <a:r>
              <a:rPr lang="it-IT" dirty="0" err="1"/>
              <a:t>les</a:t>
            </a:r>
            <a:r>
              <a:rPr lang="it-IT" dirty="0"/>
              <a:t> </a:t>
            </a:r>
            <a:r>
              <a:rPr lang="it-IT" dirty="0" err="1"/>
              <a:t>déformations</a:t>
            </a:r>
            <a:r>
              <a:rPr lang="it-IT" dirty="0"/>
              <a:t> </a:t>
            </a:r>
            <a:r>
              <a:rPr lang="it-IT" dirty="0" err="1"/>
              <a:t>élastiques</a:t>
            </a:r>
            <a:r>
              <a:rPr lang="it-IT" dirty="0"/>
              <a:t> d'un </a:t>
            </a:r>
            <a:r>
              <a:rPr lang="it-IT" dirty="0" err="1"/>
              <a:t>corps</a:t>
            </a:r>
            <a:r>
              <a:rPr lang="it-IT" dirty="0"/>
              <a:t> (</a:t>
            </a:r>
            <a:r>
              <a:rPr lang="it-IT" dirty="0" err="1"/>
              <a:t>loi</a:t>
            </a:r>
            <a:r>
              <a:rPr lang="it-IT" dirty="0"/>
              <a:t> de </a:t>
            </a:r>
            <a:r>
              <a:rPr lang="it-IT" dirty="0" err="1"/>
              <a:t>Hooke</a:t>
            </a:r>
            <a:r>
              <a:rPr lang="it-IT" dirty="0"/>
              <a:t> en 1660), mais </a:t>
            </a:r>
            <a:r>
              <a:rPr lang="it-IT" dirty="0" err="1"/>
              <a:t>aussi</a:t>
            </a:r>
            <a:r>
              <a:rPr lang="it-IT" dirty="0"/>
              <a:t> à </a:t>
            </a:r>
            <a:r>
              <a:rPr lang="it-IT" dirty="0" err="1"/>
              <a:t>examiner</a:t>
            </a:r>
            <a:r>
              <a:rPr lang="it-IT" dirty="0"/>
              <a:t> </a:t>
            </a:r>
            <a:r>
              <a:rPr lang="it-IT" dirty="0" err="1"/>
              <a:t>les</a:t>
            </a:r>
            <a:r>
              <a:rPr lang="it-IT" dirty="0"/>
              <a:t> </a:t>
            </a:r>
            <a:r>
              <a:rPr lang="it-IT" dirty="0" err="1"/>
              <a:t>planètes</a:t>
            </a:r>
            <a:r>
              <a:rPr lang="it-IT" dirty="0"/>
              <a:t> et </a:t>
            </a:r>
            <a:r>
              <a:rPr lang="it-IT" dirty="0" err="1"/>
              <a:t>les</a:t>
            </a:r>
            <a:r>
              <a:rPr lang="it-IT" dirty="0"/>
              <a:t> </a:t>
            </a:r>
            <a:r>
              <a:rPr lang="it-IT" dirty="0" err="1"/>
              <a:t>interférences</a:t>
            </a:r>
            <a:r>
              <a:rPr lang="it-IT" dirty="0"/>
              <a:t> </a:t>
            </a:r>
            <a:r>
              <a:rPr lang="it-IT" dirty="0" err="1"/>
              <a:t>lumineuses</a:t>
            </a:r>
            <a:r>
              <a:rPr lang="it-IT" dirty="0"/>
              <a:t>. Son ouvrage </a:t>
            </a:r>
            <a:r>
              <a:rPr lang="it-IT" i="1" dirty="0" smtClean="0"/>
              <a:t>Micrographia </a:t>
            </a:r>
            <a:r>
              <a:rPr lang="it-IT" dirty="0" smtClean="0"/>
              <a:t> </a:t>
            </a:r>
            <a:r>
              <a:rPr lang="it-IT" dirty="0"/>
              <a:t>présente l'ensemble de ses observations faites à l'aide de microscopes ou de télescopes. Il sera </a:t>
            </a:r>
            <a:r>
              <a:rPr lang="it-IT" dirty="0" err="1"/>
              <a:t>aussi</a:t>
            </a:r>
            <a:r>
              <a:rPr lang="it-IT" dirty="0"/>
              <a:t> l'un </a:t>
            </a:r>
            <a:r>
              <a:rPr lang="it-IT" dirty="0" err="1"/>
              <a:t>des</a:t>
            </a:r>
            <a:r>
              <a:rPr lang="it-IT" dirty="0"/>
              <a:t> </a:t>
            </a:r>
            <a:r>
              <a:rPr lang="it-IT" dirty="0" err="1"/>
              <a:t>premiers</a:t>
            </a:r>
            <a:r>
              <a:rPr lang="it-IT" dirty="0"/>
              <a:t> à </a:t>
            </a:r>
            <a:r>
              <a:rPr lang="it-IT" dirty="0" err="1"/>
              <a:t>imaginer</a:t>
            </a:r>
            <a:r>
              <a:rPr lang="it-IT" dirty="0"/>
              <a:t> une </a:t>
            </a:r>
            <a:r>
              <a:rPr lang="it-IT" dirty="0" err="1"/>
              <a:t>théorie</a:t>
            </a:r>
            <a:r>
              <a:rPr lang="it-IT" dirty="0"/>
              <a:t> </a:t>
            </a:r>
            <a:r>
              <a:rPr lang="it-IT" dirty="0" err="1"/>
              <a:t>ondulatoire</a:t>
            </a:r>
            <a:r>
              <a:rPr lang="it-IT" dirty="0"/>
              <a:t> de la </a:t>
            </a:r>
            <a:r>
              <a:rPr lang="it-IT" dirty="0" err="1"/>
              <a:t>lumière</a:t>
            </a:r>
            <a:r>
              <a:rPr lang="it-IT" dirty="0"/>
              <a:t>.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DBDFC-DA32-4A67-BAD6-C3BAB019F72F}" type="slidenum">
              <a:rPr lang="en-US"/>
              <a:pPr/>
              <a:t>108</a:t>
            </a:fld>
            <a:endParaRPr lang="en-US"/>
          </a:p>
        </p:txBody>
      </p:sp>
      <p:sp>
        <p:nvSpPr>
          <p:cNvPr id="395266" name="Rectangle 2"/>
          <p:cNvSpPr>
            <a:spLocks noGrp="1" noRot="1" noChangeAspect="1" noChangeArrowheads="1" noTextEdit="1"/>
          </p:cNvSpPr>
          <p:nvPr>
            <p:ph type="sldImg"/>
          </p:nvPr>
        </p:nvSpPr>
        <p:spPr>
          <a:xfrm>
            <a:off x="992188" y="768350"/>
            <a:ext cx="5114925" cy="3836988"/>
          </a:xfrm>
          <a:ln/>
        </p:spPr>
      </p:sp>
      <p:sp>
        <p:nvSpPr>
          <p:cNvPr id="395267" name="Rectangle 3"/>
          <p:cNvSpPr>
            <a:spLocks noGrp="1" noChangeArrowheads="1"/>
          </p:cNvSpPr>
          <p:nvPr>
            <p:ph type="body" idx="1"/>
          </p:nvPr>
        </p:nvSpPr>
        <p:spPr/>
        <p:txBody>
          <a:bodyPr/>
          <a:lstStyle/>
          <a:p>
            <a:pPr>
              <a:lnSpc>
                <a:spcPct val="80000"/>
              </a:lnSpc>
            </a:pPr>
            <a:r>
              <a:rPr lang="it-IT" sz="800" b="1" dirty="0"/>
              <a:t>Young</a:t>
            </a:r>
            <a:r>
              <a:rPr lang="it-IT" sz="800" dirty="0"/>
              <a:t> (Thomas) : (</a:t>
            </a:r>
            <a:r>
              <a:rPr lang="it-IT" sz="800" dirty="0" err="1"/>
              <a:t>Milverton</a:t>
            </a:r>
            <a:r>
              <a:rPr lang="it-IT" sz="800" dirty="0"/>
              <a:t>, 1773- </a:t>
            </a:r>
            <a:r>
              <a:rPr lang="it-IT" sz="800" dirty="0" err="1"/>
              <a:t>Londres</a:t>
            </a:r>
            <a:r>
              <a:rPr lang="it-IT" sz="800" dirty="0"/>
              <a:t>, 1829) </a:t>
            </a:r>
            <a:r>
              <a:rPr lang="it-IT" sz="800" dirty="0" err="1"/>
              <a:t>physicien</a:t>
            </a:r>
            <a:r>
              <a:rPr lang="it-IT" sz="800" dirty="0"/>
              <a:t> mais </a:t>
            </a:r>
            <a:r>
              <a:rPr lang="it-IT" sz="800" dirty="0" err="1"/>
              <a:t>aussi</a:t>
            </a:r>
            <a:r>
              <a:rPr lang="it-IT" sz="800" dirty="0"/>
              <a:t> </a:t>
            </a:r>
            <a:r>
              <a:rPr lang="it-IT" sz="800" dirty="0" err="1"/>
              <a:t>médecin</a:t>
            </a:r>
            <a:r>
              <a:rPr lang="it-IT" sz="800" dirty="0"/>
              <a:t> </a:t>
            </a:r>
            <a:r>
              <a:rPr lang="it-IT" sz="800" dirty="0" err="1"/>
              <a:t>anglais</a:t>
            </a:r>
            <a:r>
              <a:rPr lang="it-IT" sz="800" dirty="0"/>
              <a:t> et </a:t>
            </a:r>
            <a:r>
              <a:rPr lang="it-IT" sz="800" dirty="0" err="1"/>
              <a:t>polyglotte</a:t>
            </a:r>
            <a:r>
              <a:rPr lang="it-IT" sz="800" dirty="0"/>
              <a:t> à qui l'on </a:t>
            </a:r>
            <a:r>
              <a:rPr lang="it-IT" sz="800" dirty="0" err="1"/>
              <a:t>doit</a:t>
            </a:r>
            <a:r>
              <a:rPr lang="it-IT" sz="800" dirty="0"/>
              <a:t> </a:t>
            </a:r>
            <a:r>
              <a:rPr lang="it-IT" sz="800" dirty="0" err="1"/>
              <a:t>des</a:t>
            </a:r>
            <a:r>
              <a:rPr lang="it-IT" sz="800" dirty="0"/>
              <a:t> </a:t>
            </a:r>
            <a:r>
              <a:rPr lang="it-IT" sz="800" dirty="0" err="1"/>
              <a:t>recherches</a:t>
            </a:r>
            <a:r>
              <a:rPr lang="it-IT" sz="800" dirty="0"/>
              <a:t> en </a:t>
            </a:r>
            <a:r>
              <a:rPr lang="it-IT" sz="800" dirty="0" err="1"/>
              <a:t>optique</a:t>
            </a:r>
            <a:r>
              <a:rPr lang="it-IT" sz="800" dirty="0"/>
              <a:t> </a:t>
            </a:r>
            <a:r>
              <a:rPr lang="it-IT" sz="800" dirty="0" err="1"/>
              <a:t>physique</a:t>
            </a:r>
            <a:r>
              <a:rPr lang="it-IT" sz="800" dirty="0"/>
              <a:t> qui </a:t>
            </a:r>
            <a:r>
              <a:rPr lang="it-IT" sz="800" dirty="0" err="1"/>
              <a:t>firent</a:t>
            </a:r>
            <a:r>
              <a:rPr lang="it-IT" sz="800" dirty="0"/>
              <a:t> </a:t>
            </a:r>
            <a:r>
              <a:rPr lang="it-IT" sz="800" dirty="0" err="1"/>
              <a:t>beaucoup</a:t>
            </a:r>
            <a:r>
              <a:rPr lang="it-IT" sz="800" dirty="0"/>
              <a:t> pour l'</a:t>
            </a:r>
            <a:r>
              <a:rPr lang="it-IT" sz="800" dirty="0" err="1"/>
              <a:t>établissement</a:t>
            </a:r>
            <a:r>
              <a:rPr lang="it-IT" sz="800" dirty="0"/>
              <a:t> de la </a:t>
            </a:r>
            <a:r>
              <a:rPr lang="it-IT" sz="800" dirty="0" err="1"/>
              <a:t>théorie</a:t>
            </a:r>
            <a:r>
              <a:rPr lang="it-IT" sz="800" dirty="0"/>
              <a:t> </a:t>
            </a:r>
            <a:r>
              <a:rPr lang="it-IT" sz="800" dirty="0" err="1"/>
              <a:t>ondulatoire</a:t>
            </a:r>
            <a:r>
              <a:rPr lang="it-IT" sz="800" dirty="0"/>
              <a:t> de la </a:t>
            </a:r>
            <a:r>
              <a:rPr lang="it-IT" sz="800" dirty="0" err="1"/>
              <a:t>lumière</a:t>
            </a:r>
            <a:r>
              <a:rPr lang="it-IT" sz="800" dirty="0"/>
              <a:t>, la </a:t>
            </a:r>
            <a:r>
              <a:rPr lang="it-IT" sz="800" dirty="0" err="1"/>
              <a:t>découverte</a:t>
            </a:r>
            <a:r>
              <a:rPr lang="it-IT" sz="800" dirty="0"/>
              <a:t> </a:t>
            </a:r>
            <a:r>
              <a:rPr lang="it-IT" sz="800" dirty="0" err="1"/>
              <a:t>des</a:t>
            </a:r>
            <a:r>
              <a:rPr lang="it-IT" sz="800" dirty="0"/>
              <a:t> </a:t>
            </a:r>
            <a:r>
              <a:rPr lang="it-IT" sz="800" dirty="0" err="1"/>
              <a:t>franges</a:t>
            </a:r>
            <a:r>
              <a:rPr lang="it-IT" sz="800" dirty="0"/>
              <a:t> d'</a:t>
            </a:r>
            <a:r>
              <a:rPr lang="it-IT" sz="800" dirty="0" err="1"/>
              <a:t>interférences</a:t>
            </a:r>
            <a:r>
              <a:rPr lang="it-IT" sz="800" dirty="0"/>
              <a:t> </a:t>
            </a:r>
            <a:r>
              <a:rPr lang="it-IT" sz="800" dirty="0" err="1"/>
              <a:t>lumineuses</a:t>
            </a:r>
            <a:r>
              <a:rPr lang="it-IT" sz="800" dirty="0"/>
              <a:t>. Son </a:t>
            </a:r>
            <a:r>
              <a:rPr lang="it-IT" sz="800" dirty="0" err="1"/>
              <a:t>dispositif</a:t>
            </a:r>
            <a:r>
              <a:rPr lang="it-IT" sz="800" dirty="0"/>
              <a:t> </a:t>
            </a:r>
            <a:r>
              <a:rPr lang="it-IT" sz="800" dirty="0" err="1"/>
              <a:t>expérimental</a:t>
            </a:r>
            <a:r>
              <a:rPr lang="it-IT" sz="800" dirty="0"/>
              <a:t> a </a:t>
            </a:r>
            <a:r>
              <a:rPr lang="it-IT" sz="800" dirty="0" err="1"/>
              <a:t>donné</a:t>
            </a:r>
            <a:r>
              <a:rPr lang="it-IT" sz="800" dirty="0"/>
              <a:t> </a:t>
            </a:r>
            <a:r>
              <a:rPr lang="it-IT" sz="800" dirty="0" err="1"/>
              <a:t>naissance</a:t>
            </a:r>
            <a:r>
              <a:rPr lang="it-IT" sz="800" dirty="0"/>
              <a:t> </a:t>
            </a:r>
            <a:r>
              <a:rPr lang="it-IT" sz="800" dirty="0" err="1"/>
              <a:t>aux</a:t>
            </a:r>
            <a:r>
              <a:rPr lang="it-IT" sz="800" dirty="0"/>
              <a:t> </a:t>
            </a:r>
            <a:r>
              <a:rPr lang="it-IT" sz="800" dirty="0" err="1"/>
              <a:t>fameuses</a:t>
            </a:r>
            <a:r>
              <a:rPr lang="it-IT" sz="800" dirty="0"/>
              <a:t> </a:t>
            </a:r>
            <a:r>
              <a:rPr lang="it-IT" sz="800" i="1" dirty="0" err="1"/>
              <a:t>fentes</a:t>
            </a:r>
            <a:r>
              <a:rPr lang="it-IT" sz="800" i="1" dirty="0"/>
              <a:t> de Young (1801)</a:t>
            </a:r>
            <a:r>
              <a:rPr lang="it-IT" sz="800" dirty="0"/>
              <a:t> </a:t>
            </a:r>
            <a:r>
              <a:rPr lang="it-IT" sz="800" dirty="0" err="1"/>
              <a:t>chères</a:t>
            </a:r>
            <a:r>
              <a:rPr lang="it-IT" sz="800" dirty="0"/>
              <a:t> </a:t>
            </a:r>
            <a:r>
              <a:rPr lang="it-IT" sz="800" dirty="0" err="1"/>
              <a:t>aux</a:t>
            </a:r>
            <a:r>
              <a:rPr lang="it-IT" sz="800" dirty="0"/>
              <a:t> </a:t>
            </a:r>
            <a:r>
              <a:rPr lang="it-IT" sz="800" dirty="0" err="1"/>
              <a:t>responsables</a:t>
            </a:r>
            <a:r>
              <a:rPr lang="it-IT" sz="800" dirty="0"/>
              <a:t> de TP d'</a:t>
            </a:r>
            <a:r>
              <a:rPr lang="it-IT" sz="800" dirty="0" err="1"/>
              <a:t>optique</a:t>
            </a:r>
            <a:r>
              <a:rPr lang="it-IT" sz="800" dirty="0"/>
              <a:t>. Il </a:t>
            </a:r>
            <a:r>
              <a:rPr lang="it-IT" sz="800" dirty="0" err="1"/>
              <a:t>fit</a:t>
            </a:r>
            <a:r>
              <a:rPr lang="it-IT" sz="800" dirty="0"/>
              <a:t> </a:t>
            </a:r>
            <a:r>
              <a:rPr lang="it-IT" sz="800" dirty="0" err="1"/>
              <a:t>ses</a:t>
            </a:r>
            <a:r>
              <a:rPr lang="it-IT" sz="800" dirty="0"/>
              <a:t> </a:t>
            </a:r>
            <a:r>
              <a:rPr lang="it-IT" sz="800" dirty="0" err="1"/>
              <a:t>études</a:t>
            </a:r>
            <a:r>
              <a:rPr lang="it-IT" sz="800" dirty="0"/>
              <a:t> </a:t>
            </a:r>
            <a:r>
              <a:rPr lang="it-IT" sz="800" dirty="0" err="1"/>
              <a:t>successivement</a:t>
            </a:r>
            <a:r>
              <a:rPr lang="it-IT" sz="800" dirty="0"/>
              <a:t> à </a:t>
            </a:r>
            <a:r>
              <a:rPr lang="it-IT" sz="800" dirty="0" err="1"/>
              <a:t>Londres</a:t>
            </a:r>
            <a:r>
              <a:rPr lang="it-IT" sz="800" dirty="0"/>
              <a:t>, </a:t>
            </a:r>
            <a:r>
              <a:rPr lang="it-IT" sz="800" dirty="0" err="1"/>
              <a:t>Edinburgh</a:t>
            </a:r>
            <a:r>
              <a:rPr lang="it-IT" sz="800" dirty="0"/>
              <a:t> </a:t>
            </a:r>
            <a:r>
              <a:rPr lang="it-IT" sz="800" dirty="0" err="1"/>
              <a:t>puis</a:t>
            </a:r>
            <a:r>
              <a:rPr lang="it-IT" sz="800" dirty="0"/>
              <a:t> Göttingen. En 1799 il s'installe </a:t>
            </a:r>
            <a:r>
              <a:rPr lang="it-IT" sz="800" dirty="0" err="1"/>
              <a:t>comme</a:t>
            </a:r>
            <a:r>
              <a:rPr lang="it-IT" sz="800" dirty="0"/>
              <a:t> </a:t>
            </a:r>
            <a:r>
              <a:rPr lang="it-IT" sz="800" dirty="0" err="1"/>
              <a:t>médecin</a:t>
            </a:r>
            <a:r>
              <a:rPr lang="it-IT" sz="800" dirty="0"/>
              <a:t> à </a:t>
            </a:r>
            <a:r>
              <a:rPr lang="it-IT" sz="800" dirty="0" err="1"/>
              <a:t>Londres</a:t>
            </a:r>
            <a:r>
              <a:rPr lang="it-IT" sz="800" dirty="0"/>
              <a:t>. Il </a:t>
            </a:r>
            <a:r>
              <a:rPr lang="it-IT" sz="800" dirty="0" err="1"/>
              <a:t>mène</a:t>
            </a:r>
            <a:r>
              <a:rPr lang="it-IT" sz="800" dirty="0"/>
              <a:t> </a:t>
            </a:r>
            <a:r>
              <a:rPr lang="it-IT" sz="800" dirty="0" err="1"/>
              <a:t>alors</a:t>
            </a:r>
            <a:r>
              <a:rPr lang="it-IT" sz="800" dirty="0"/>
              <a:t> une double </a:t>
            </a:r>
            <a:r>
              <a:rPr lang="it-IT" sz="800" dirty="0" err="1"/>
              <a:t>carrière</a:t>
            </a:r>
            <a:r>
              <a:rPr lang="it-IT" sz="800" dirty="0"/>
              <a:t> de </a:t>
            </a:r>
            <a:r>
              <a:rPr lang="it-IT" sz="800" dirty="0" err="1"/>
              <a:t>médecin</a:t>
            </a:r>
            <a:r>
              <a:rPr lang="it-IT" sz="800" dirty="0"/>
              <a:t> et de </a:t>
            </a:r>
            <a:r>
              <a:rPr lang="it-IT" sz="800" dirty="0" err="1"/>
              <a:t>professeur</a:t>
            </a:r>
            <a:r>
              <a:rPr lang="it-IT" sz="800" dirty="0"/>
              <a:t> de </a:t>
            </a:r>
            <a:r>
              <a:rPr lang="it-IT" sz="800" dirty="0" err="1"/>
              <a:t>physique</a:t>
            </a:r>
            <a:r>
              <a:rPr lang="it-IT" sz="800" dirty="0"/>
              <a:t> </a:t>
            </a:r>
            <a:r>
              <a:rPr lang="it-IT" sz="800" dirty="0" err="1"/>
              <a:t>dans</a:t>
            </a:r>
            <a:r>
              <a:rPr lang="it-IT" sz="800" dirty="0"/>
              <a:t> </a:t>
            </a:r>
            <a:r>
              <a:rPr lang="it-IT" sz="800" dirty="0" err="1"/>
              <a:t>diverses</a:t>
            </a:r>
            <a:r>
              <a:rPr lang="it-IT" sz="800" dirty="0"/>
              <a:t> </a:t>
            </a:r>
            <a:r>
              <a:rPr lang="it-IT" sz="800" dirty="0" err="1"/>
              <a:t>institutions</a:t>
            </a:r>
            <a:r>
              <a:rPr lang="it-IT" sz="800" dirty="0"/>
              <a:t> </a:t>
            </a:r>
            <a:r>
              <a:rPr lang="it-IT" sz="800" dirty="0" err="1"/>
              <a:t>londoniennes</a:t>
            </a:r>
            <a:r>
              <a:rPr lang="it-IT" sz="800" dirty="0"/>
              <a:t>. </a:t>
            </a:r>
            <a:r>
              <a:rPr lang="it-IT" sz="800" dirty="0" err="1"/>
              <a:t>Philologue</a:t>
            </a:r>
            <a:r>
              <a:rPr lang="it-IT" sz="800" dirty="0"/>
              <a:t> </a:t>
            </a:r>
            <a:r>
              <a:rPr lang="it-IT" sz="800" dirty="0" err="1"/>
              <a:t>distingué</a:t>
            </a:r>
            <a:r>
              <a:rPr lang="it-IT" sz="800" dirty="0"/>
              <a:t> il </a:t>
            </a:r>
            <a:r>
              <a:rPr lang="it-IT" sz="800" dirty="0" err="1"/>
              <a:t>fut</a:t>
            </a:r>
            <a:r>
              <a:rPr lang="it-IT" sz="800" dirty="0"/>
              <a:t>, en </a:t>
            </a:r>
            <a:r>
              <a:rPr lang="it-IT" sz="800" dirty="0" err="1"/>
              <a:t>outre</a:t>
            </a:r>
            <a:r>
              <a:rPr lang="it-IT" sz="800" dirty="0"/>
              <a:t>, l'un </a:t>
            </a:r>
            <a:r>
              <a:rPr lang="it-IT" sz="800" dirty="0" err="1"/>
              <a:t>des</a:t>
            </a:r>
            <a:r>
              <a:rPr lang="it-IT" sz="800" dirty="0"/>
              <a:t> </a:t>
            </a:r>
            <a:r>
              <a:rPr lang="it-IT" sz="800" dirty="0" err="1"/>
              <a:t>premiers</a:t>
            </a:r>
            <a:r>
              <a:rPr lang="it-IT" sz="800" dirty="0"/>
              <a:t> à </a:t>
            </a:r>
            <a:r>
              <a:rPr lang="it-IT" sz="800" dirty="0" err="1"/>
              <a:t>déchiffrer</a:t>
            </a:r>
            <a:r>
              <a:rPr lang="it-IT" sz="800" dirty="0"/>
              <a:t> </a:t>
            </a:r>
            <a:r>
              <a:rPr lang="it-IT" sz="800" dirty="0" err="1"/>
              <a:t>les</a:t>
            </a:r>
            <a:r>
              <a:rPr lang="it-IT" sz="800" dirty="0"/>
              <a:t> </a:t>
            </a:r>
            <a:r>
              <a:rPr lang="it-IT" sz="800" dirty="0" err="1"/>
              <a:t>hiéroglyphes</a:t>
            </a:r>
            <a:r>
              <a:rPr lang="it-IT" sz="800" dirty="0"/>
              <a:t>. </a:t>
            </a:r>
          </a:p>
          <a:p>
            <a:pPr>
              <a:lnSpc>
                <a:spcPct val="80000"/>
              </a:lnSpc>
            </a:pPr>
            <a:r>
              <a:rPr lang="it-IT" sz="800" dirty="0"/>
              <a:t>Modulo di Young (</a:t>
            </a:r>
            <a:r>
              <a:rPr lang="it-IT" sz="800" dirty="0" err="1"/>
              <a:t>MPa</a:t>
            </a:r>
            <a:r>
              <a:rPr lang="it-IT" sz="800" dirty="0"/>
              <a:t> = N/mm^2 </a:t>
            </a:r>
            <a:r>
              <a:rPr lang="en-US" sz="800" dirty="0">
                <a:cs typeface="Arial" pitchFamily="34" charset="0"/>
              </a:rPr>
              <a:t>~ 0.1 </a:t>
            </a:r>
            <a:r>
              <a:rPr lang="en-US" sz="800" dirty="0" err="1">
                <a:cs typeface="Arial" pitchFamily="34" charset="0"/>
              </a:rPr>
              <a:t>Kgp</a:t>
            </a:r>
            <a:r>
              <a:rPr lang="en-US" sz="800" dirty="0">
                <a:cs typeface="Arial" pitchFamily="34" charset="0"/>
              </a:rPr>
              <a:t>/mm^2</a:t>
            </a:r>
            <a:r>
              <a:rPr lang="it-IT" sz="800" dirty="0"/>
              <a:t>)</a:t>
            </a:r>
          </a:p>
          <a:p>
            <a:pPr>
              <a:lnSpc>
                <a:spcPct val="80000"/>
              </a:lnSpc>
            </a:pPr>
            <a:r>
              <a:rPr lang="it-IT" sz="800" dirty="0" err="1"/>
              <a:t>Yttrium</a:t>
            </a:r>
            <a:r>
              <a:rPr lang="it-IT" sz="800" dirty="0"/>
              <a:t> </a:t>
            </a:r>
            <a:r>
              <a:rPr lang="it-IT" sz="800" dirty="0" err="1"/>
              <a:t>iron</a:t>
            </a:r>
            <a:r>
              <a:rPr lang="it-IT" sz="800" dirty="0"/>
              <a:t> </a:t>
            </a:r>
            <a:r>
              <a:rPr lang="it-IT" sz="800" dirty="0" err="1"/>
              <a:t>garnet</a:t>
            </a:r>
            <a:r>
              <a:rPr lang="it-IT" sz="800" dirty="0"/>
              <a:t> (IG) 2000000</a:t>
            </a:r>
          </a:p>
          <a:p>
            <a:pPr>
              <a:lnSpc>
                <a:spcPct val="80000"/>
              </a:lnSpc>
            </a:pPr>
            <a:r>
              <a:rPr lang="it-IT" sz="800" dirty="0" err="1"/>
              <a:t>Nanotubes</a:t>
            </a:r>
            <a:r>
              <a:rPr lang="it-IT" sz="800" dirty="0"/>
              <a:t> (Carbone)    1100000 </a:t>
            </a:r>
          </a:p>
          <a:p>
            <a:pPr>
              <a:lnSpc>
                <a:spcPct val="80000"/>
              </a:lnSpc>
            </a:pPr>
            <a:r>
              <a:rPr lang="it-IT" sz="800" dirty="0" err="1"/>
              <a:t>Diamant</a:t>
            </a:r>
            <a:r>
              <a:rPr lang="it-IT" sz="800" dirty="0"/>
              <a:t>                       1000000</a:t>
            </a:r>
          </a:p>
          <a:p>
            <a:pPr>
              <a:lnSpc>
                <a:spcPct val="80000"/>
              </a:lnSpc>
            </a:pPr>
            <a:r>
              <a:rPr lang="it-IT" sz="800" dirty="0" err="1"/>
              <a:t>Carbure</a:t>
            </a:r>
            <a:r>
              <a:rPr lang="it-IT" sz="800" dirty="0"/>
              <a:t> de </a:t>
            </a:r>
            <a:r>
              <a:rPr lang="it-IT" sz="800" dirty="0" err="1"/>
              <a:t>tungstène</a:t>
            </a:r>
            <a:r>
              <a:rPr lang="it-IT" sz="800" dirty="0"/>
              <a:t>      650000</a:t>
            </a:r>
          </a:p>
          <a:p>
            <a:pPr>
              <a:lnSpc>
                <a:spcPct val="80000"/>
              </a:lnSpc>
            </a:pPr>
            <a:r>
              <a:rPr lang="it-IT" sz="800" dirty="0"/>
              <a:t>Fibre de C </a:t>
            </a:r>
            <a:r>
              <a:rPr lang="it-IT" sz="800" dirty="0" err="1"/>
              <a:t>haut</a:t>
            </a:r>
            <a:r>
              <a:rPr lang="it-IT" sz="800" dirty="0"/>
              <a:t> </a:t>
            </a:r>
            <a:r>
              <a:rPr lang="it-IT" sz="800" dirty="0" err="1"/>
              <a:t>module</a:t>
            </a:r>
            <a:r>
              <a:rPr lang="it-IT" sz="800" dirty="0"/>
              <a:t>   640000</a:t>
            </a:r>
          </a:p>
          <a:p>
            <a:pPr>
              <a:lnSpc>
                <a:spcPct val="80000"/>
              </a:lnSpc>
            </a:pPr>
            <a:r>
              <a:rPr lang="it-IT" sz="800" dirty="0" err="1"/>
              <a:t>Iridium</a:t>
            </a:r>
            <a:r>
              <a:rPr lang="it-IT" sz="800" dirty="0"/>
              <a:t>                           528000</a:t>
            </a:r>
          </a:p>
          <a:p>
            <a:pPr>
              <a:lnSpc>
                <a:spcPct val="80000"/>
              </a:lnSpc>
            </a:pPr>
            <a:r>
              <a:rPr lang="it-IT" sz="800" dirty="0" err="1"/>
              <a:t>Saphir</a:t>
            </a:r>
            <a:r>
              <a:rPr lang="it-IT" sz="800" dirty="0"/>
              <a:t>                            420000</a:t>
            </a:r>
          </a:p>
          <a:p>
            <a:pPr>
              <a:lnSpc>
                <a:spcPct val="80000"/>
              </a:lnSpc>
            </a:pPr>
            <a:r>
              <a:rPr lang="it-IT" sz="800" dirty="0" err="1"/>
              <a:t>Tungstène</a:t>
            </a:r>
            <a:r>
              <a:rPr lang="it-IT" sz="800" dirty="0"/>
              <a:t>                      406000     </a:t>
            </a:r>
          </a:p>
          <a:p>
            <a:pPr>
              <a:lnSpc>
                <a:spcPct val="80000"/>
              </a:lnSpc>
            </a:pPr>
            <a:r>
              <a:rPr lang="it-IT" sz="800" dirty="0" err="1"/>
              <a:t>Alumine</a:t>
            </a:r>
            <a:r>
              <a:rPr lang="it-IT" sz="800" dirty="0"/>
              <a:t> (Al2O3)              390000 </a:t>
            </a:r>
          </a:p>
          <a:p>
            <a:pPr>
              <a:lnSpc>
                <a:spcPct val="80000"/>
              </a:lnSpc>
            </a:pPr>
            <a:r>
              <a:rPr lang="it-IT" sz="800" dirty="0" err="1"/>
              <a:t>Béryllium</a:t>
            </a:r>
            <a:r>
              <a:rPr lang="it-IT" sz="800" dirty="0"/>
              <a:t>                         240000</a:t>
            </a:r>
          </a:p>
          <a:p>
            <a:pPr>
              <a:lnSpc>
                <a:spcPct val="80000"/>
              </a:lnSpc>
            </a:pPr>
            <a:r>
              <a:rPr lang="it-IT" sz="800" dirty="0"/>
              <a:t>Fibre de C haute </a:t>
            </a:r>
            <a:r>
              <a:rPr lang="it-IT" sz="800" dirty="0" err="1"/>
              <a:t>rèsist</a:t>
            </a:r>
            <a:r>
              <a:rPr lang="it-IT" sz="800" dirty="0"/>
              <a:t>.    240000</a:t>
            </a:r>
          </a:p>
          <a:p>
            <a:pPr>
              <a:lnSpc>
                <a:spcPct val="80000"/>
              </a:lnSpc>
            </a:pPr>
            <a:r>
              <a:rPr lang="it-IT" sz="800" dirty="0" err="1"/>
              <a:t>Acier</a:t>
            </a:r>
            <a:r>
              <a:rPr lang="it-IT" sz="800" dirty="0"/>
              <a:t> de </a:t>
            </a:r>
            <a:r>
              <a:rPr lang="it-IT" sz="800" dirty="0" err="1"/>
              <a:t>construction</a:t>
            </a:r>
            <a:r>
              <a:rPr lang="it-IT" sz="800" dirty="0"/>
              <a:t>        210000</a:t>
            </a:r>
          </a:p>
          <a:p>
            <a:pPr>
              <a:lnSpc>
                <a:spcPct val="80000"/>
              </a:lnSpc>
            </a:pPr>
            <a:r>
              <a:rPr lang="it-IT" sz="800" dirty="0" err="1"/>
              <a:t>Acier</a:t>
            </a:r>
            <a:r>
              <a:rPr lang="it-IT" sz="800" dirty="0"/>
              <a:t> à </a:t>
            </a:r>
            <a:r>
              <a:rPr lang="it-IT" sz="800" dirty="0" err="1"/>
              <a:t>ressorts</a:t>
            </a:r>
            <a:r>
              <a:rPr lang="it-IT" sz="800" dirty="0"/>
              <a:t>                220000</a:t>
            </a:r>
          </a:p>
          <a:p>
            <a:pPr>
              <a:lnSpc>
                <a:spcPct val="80000"/>
              </a:lnSpc>
            </a:pPr>
            <a:r>
              <a:rPr lang="it-IT" sz="800" dirty="0" err="1"/>
              <a:t>Acier</a:t>
            </a:r>
            <a:r>
              <a:rPr lang="it-IT" sz="800" dirty="0"/>
              <a:t> </a:t>
            </a:r>
            <a:r>
              <a:rPr lang="it-IT" sz="800" dirty="0" err="1"/>
              <a:t>inoxydable</a:t>
            </a:r>
            <a:r>
              <a:rPr lang="it-IT" sz="800" dirty="0"/>
              <a:t> 18-10      203000</a:t>
            </a:r>
          </a:p>
          <a:p>
            <a:pPr>
              <a:lnSpc>
                <a:spcPct val="80000"/>
              </a:lnSpc>
            </a:pPr>
            <a:r>
              <a:rPr lang="it-IT" sz="800" dirty="0"/>
              <a:t>Invar                               140000</a:t>
            </a:r>
          </a:p>
          <a:p>
            <a:pPr>
              <a:lnSpc>
                <a:spcPct val="80000"/>
              </a:lnSpc>
            </a:pPr>
            <a:r>
              <a:rPr lang="it-IT" sz="800" dirty="0" err="1"/>
              <a:t>Bronze</a:t>
            </a:r>
            <a:r>
              <a:rPr lang="it-IT" sz="800" dirty="0"/>
              <a:t> (Cu+9-12%Sn) Be 130000 </a:t>
            </a:r>
          </a:p>
          <a:p>
            <a:pPr>
              <a:lnSpc>
                <a:spcPct val="80000"/>
              </a:lnSpc>
            </a:pPr>
            <a:r>
              <a:rPr lang="it-IT" sz="800" dirty="0" err="1"/>
              <a:t>Cuivre</a:t>
            </a:r>
            <a:r>
              <a:rPr lang="it-IT" sz="800" dirty="0"/>
              <a:t>                             124000</a:t>
            </a:r>
          </a:p>
          <a:p>
            <a:pPr>
              <a:lnSpc>
                <a:spcPct val="80000"/>
              </a:lnSpc>
            </a:pPr>
            <a:r>
              <a:rPr lang="it-IT" sz="800" dirty="0" err="1"/>
              <a:t>Aluminium</a:t>
            </a:r>
            <a:r>
              <a:rPr lang="it-IT" sz="800" dirty="0"/>
              <a:t>                        69000</a:t>
            </a:r>
          </a:p>
          <a:p>
            <a:pPr>
              <a:lnSpc>
                <a:spcPct val="80000"/>
              </a:lnSpc>
            </a:pPr>
            <a:r>
              <a:rPr lang="it-IT" sz="800" dirty="0" err="1"/>
              <a:t>Verre</a:t>
            </a:r>
            <a:r>
              <a:rPr lang="it-IT" sz="800" dirty="0"/>
              <a:t>                               69000</a:t>
            </a:r>
          </a:p>
          <a:p>
            <a:pPr>
              <a:lnSpc>
                <a:spcPct val="80000"/>
              </a:lnSpc>
            </a:pPr>
            <a:r>
              <a:rPr lang="it-IT" sz="800" dirty="0"/>
              <a:t>Soie d’</a:t>
            </a:r>
            <a:r>
              <a:rPr lang="it-IT" sz="800" dirty="0" err="1"/>
              <a:t>araignée</a:t>
            </a:r>
            <a:r>
              <a:rPr lang="it-IT" sz="800" dirty="0"/>
              <a:t>                 60000</a:t>
            </a:r>
          </a:p>
          <a:p>
            <a:pPr>
              <a:lnSpc>
                <a:spcPct val="80000"/>
              </a:lnSpc>
            </a:pPr>
            <a:r>
              <a:rPr lang="it-IT" sz="800" dirty="0"/>
              <a:t>Granite                             60000 </a:t>
            </a:r>
          </a:p>
          <a:p>
            <a:pPr>
              <a:lnSpc>
                <a:spcPct val="80000"/>
              </a:lnSpc>
            </a:pPr>
            <a:r>
              <a:rPr lang="it-IT" sz="800" dirty="0"/>
              <a:t>Kevlar                              34500</a:t>
            </a:r>
          </a:p>
          <a:p>
            <a:pPr>
              <a:lnSpc>
                <a:spcPct val="80000"/>
              </a:lnSpc>
            </a:pPr>
            <a:r>
              <a:rPr lang="it-IT" sz="800" dirty="0" err="1"/>
              <a:t>Graphite</a:t>
            </a:r>
            <a:r>
              <a:rPr lang="it-IT" sz="800" dirty="0"/>
              <a:t>                           30000</a:t>
            </a:r>
          </a:p>
          <a:p>
            <a:pPr>
              <a:lnSpc>
                <a:spcPct val="80000"/>
              </a:lnSpc>
            </a:pPr>
            <a:r>
              <a:rPr lang="it-IT" sz="800" dirty="0" err="1"/>
              <a:t>Marbre</a:t>
            </a:r>
            <a:r>
              <a:rPr lang="it-IT" sz="800" dirty="0"/>
              <a:t>                             26000</a:t>
            </a:r>
          </a:p>
          <a:p>
            <a:pPr>
              <a:lnSpc>
                <a:spcPct val="80000"/>
              </a:lnSpc>
            </a:pPr>
            <a:r>
              <a:rPr lang="it-IT" sz="800" dirty="0" err="1"/>
              <a:t>Calcaire</a:t>
            </a:r>
            <a:r>
              <a:rPr lang="it-IT" sz="800" dirty="0"/>
              <a:t> (CaCO3)              20000 à 70000</a:t>
            </a:r>
          </a:p>
          <a:p>
            <a:pPr>
              <a:lnSpc>
                <a:spcPct val="80000"/>
              </a:lnSpc>
            </a:pPr>
            <a:r>
              <a:rPr lang="it-IT" sz="800" dirty="0" err="1"/>
              <a:t>Béton</a:t>
            </a:r>
            <a:r>
              <a:rPr lang="it-IT" sz="800" dirty="0"/>
              <a:t>                               20000</a:t>
            </a:r>
          </a:p>
          <a:p>
            <a:pPr>
              <a:lnSpc>
                <a:spcPct val="80000"/>
              </a:lnSpc>
            </a:pPr>
            <a:r>
              <a:rPr lang="it-IT" sz="800" dirty="0" err="1"/>
              <a:t>Plomb</a:t>
            </a:r>
            <a:r>
              <a:rPr lang="it-IT" sz="800" dirty="0"/>
              <a:t>                              18000  </a:t>
            </a:r>
          </a:p>
          <a:p>
            <a:pPr>
              <a:lnSpc>
                <a:spcPct val="80000"/>
              </a:lnSpc>
            </a:pPr>
            <a:r>
              <a:rPr lang="it-IT" sz="800" dirty="0" err="1"/>
              <a:t>Radius</a:t>
            </a:r>
            <a:r>
              <a:rPr lang="it-IT" sz="800" dirty="0"/>
              <a:t>                             18600</a:t>
            </a:r>
          </a:p>
          <a:p>
            <a:pPr>
              <a:lnSpc>
                <a:spcPct val="80000"/>
              </a:lnSpc>
            </a:pPr>
            <a:r>
              <a:rPr lang="it-IT" sz="800" dirty="0"/>
              <a:t>Tibia                                18100 </a:t>
            </a:r>
          </a:p>
          <a:p>
            <a:pPr>
              <a:lnSpc>
                <a:spcPct val="80000"/>
              </a:lnSpc>
            </a:pPr>
            <a:r>
              <a:rPr lang="it-IT" sz="800" dirty="0" err="1"/>
              <a:t>Fémur</a:t>
            </a:r>
            <a:r>
              <a:rPr lang="it-IT" sz="800" dirty="0"/>
              <a:t>/</a:t>
            </a:r>
            <a:r>
              <a:rPr lang="it-IT" sz="800" dirty="0" err="1"/>
              <a:t>Humérus</a:t>
            </a:r>
            <a:r>
              <a:rPr lang="it-IT" sz="800" dirty="0"/>
              <a:t>                17200</a:t>
            </a:r>
          </a:p>
          <a:p>
            <a:pPr>
              <a:lnSpc>
                <a:spcPct val="80000"/>
              </a:lnSpc>
            </a:pPr>
            <a:r>
              <a:rPr lang="it-IT" sz="800" dirty="0" err="1"/>
              <a:t>Piquant</a:t>
            </a:r>
            <a:r>
              <a:rPr lang="it-IT" sz="800" dirty="0"/>
              <a:t> d’</a:t>
            </a:r>
            <a:r>
              <a:rPr lang="it-IT" sz="800" dirty="0" err="1"/>
              <a:t>oursin</a:t>
            </a:r>
            <a:r>
              <a:rPr lang="it-IT" sz="800" dirty="0"/>
              <a:t>                15000 à 65000</a:t>
            </a:r>
          </a:p>
          <a:p>
            <a:pPr>
              <a:lnSpc>
                <a:spcPct val="80000"/>
              </a:lnSpc>
            </a:pPr>
            <a:r>
              <a:rPr lang="it-IT" sz="800" dirty="0" err="1"/>
              <a:t>Brique</a:t>
            </a:r>
            <a:r>
              <a:rPr lang="it-IT" sz="800" dirty="0"/>
              <a:t>                              14000 </a:t>
            </a:r>
          </a:p>
          <a:p>
            <a:pPr>
              <a:lnSpc>
                <a:spcPct val="80000"/>
              </a:lnSpc>
            </a:pPr>
            <a:r>
              <a:rPr lang="it-IT" sz="800" dirty="0" err="1"/>
              <a:t>Epicéa</a:t>
            </a:r>
            <a:r>
              <a:rPr lang="it-IT" sz="800" dirty="0"/>
              <a:t>                              13000</a:t>
            </a:r>
          </a:p>
          <a:p>
            <a:pPr>
              <a:lnSpc>
                <a:spcPct val="80000"/>
              </a:lnSpc>
            </a:pPr>
            <a:r>
              <a:rPr lang="it-IT" sz="800" dirty="0" err="1"/>
              <a:t>Chene</a:t>
            </a:r>
            <a:r>
              <a:rPr lang="it-IT" sz="800" dirty="0"/>
              <a:t>                              12000</a:t>
            </a:r>
          </a:p>
          <a:p>
            <a:pPr>
              <a:lnSpc>
                <a:spcPct val="80000"/>
              </a:lnSpc>
            </a:pPr>
            <a:r>
              <a:rPr lang="it-IT" sz="800" dirty="0" err="1"/>
              <a:t>Erable</a:t>
            </a:r>
            <a:r>
              <a:rPr lang="it-IT" sz="800" dirty="0"/>
              <a:t>                              10000 </a:t>
            </a:r>
          </a:p>
          <a:p>
            <a:pPr>
              <a:lnSpc>
                <a:spcPct val="80000"/>
              </a:lnSpc>
            </a:pPr>
            <a:r>
              <a:rPr lang="it-IT" sz="800" dirty="0" err="1"/>
              <a:t>Cheveux</a:t>
            </a:r>
            <a:r>
              <a:rPr lang="it-IT" sz="800" dirty="0"/>
              <a:t>                           10000</a:t>
            </a:r>
          </a:p>
          <a:p>
            <a:pPr>
              <a:lnSpc>
                <a:spcPct val="80000"/>
              </a:lnSpc>
            </a:pPr>
            <a:r>
              <a:rPr lang="it-IT" sz="800" dirty="0"/>
              <a:t>Pin (le long </a:t>
            </a:r>
            <a:r>
              <a:rPr lang="it-IT" sz="800" dirty="0" err="1"/>
              <a:t>du</a:t>
            </a:r>
            <a:r>
              <a:rPr lang="it-IT" sz="800" dirty="0"/>
              <a:t> </a:t>
            </a:r>
            <a:r>
              <a:rPr lang="it-IT" sz="800" dirty="0" err="1"/>
              <a:t>grain</a:t>
            </a:r>
            <a:r>
              <a:rPr lang="it-IT" sz="800" dirty="0"/>
              <a:t>)           8960</a:t>
            </a:r>
          </a:p>
          <a:p>
            <a:pPr>
              <a:lnSpc>
                <a:spcPct val="80000"/>
              </a:lnSpc>
            </a:pPr>
            <a:r>
              <a:rPr lang="it-IT" sz="800" dirty="0" err="1"/>
              <a:t>Résines</a:t>
            </a:r>
            <a:r>
              <a:rPr lang="it-IT" sz="800" dirty="0"/>
              <a:t> </a:t>
            </a:r>
            <a:r>
              <a:rPr lang="it-IT" sz="800" dirty="0" err="1"/>
              <a:t>époxy</a:t>
            </a:r>
            <a:r>
              <a:rPr lang="it-IT" sz="800" dirty="0"/>
              <a:t>                     3500</a:t>
            </a:r>
          </a:p>
          <a:p>
            <a:pPr>
              <a:lnSpc>
                <a:spcPct val="80000"/>
              </a:lnSpc>
            </a:pPr>
            <a:r>
              <a:rPr lang="it-IT" sz="800" dirty="0" err="1"/>
              <a:t>Polystyrène</a:t>
            </a:r>
            <a:r>
              <a:rPr lang="it-IT" sz="800" dirty="0"/>
              <a:t>                         3000 à 5000</a:t>
            </a:r>
          </a:p>
          <a:p>
            <a:pPr>
              <a:lnSpc>
                <a:spcPct val="80000"/>
              </a:lnSpc>
            </a:pPr>
            <a:r>
              <a:rPr lang="it-IT" sz="800" dirty="0"/>
              <a:t>Papier                                3000 à 4000</a:t>
            </a:r>
          </a:p>
          <a:p>
            <a:pPr>
              <a:lnSpc>
                <a:spcPct val="80000"/>
              </a:lnSpc>
            </a:pPr>
            <a:r>
              <a:rPr lang="it-IT" sz="800" dirty="0"/>
              <a:t>Plexiglas                             2380</a:t>
            </a:r>
          </a:p>
          <a:p>
            <a:pPr>
              <a:lnSpc>
                <a:spcPct val="80000"/>
              </a:lnSpc>
            </a:pPr>
            <a:r>
              <a:rPr lang="it-IT" sz="800" dirty="0"/>
              <a:t>Nylon                                 2000 à 5000</a:t>
            </a:r>
          </a:p>
          <a:p>
            <a:pPr>
              <a:lnSpc>
                <a:spcPct val="80000"/>
              </a:lnSpc>
            </a:pPr>
            <a:r>
              <a:rPr lang="it-IT" sz="800" dirty="0" err="1"/>
              <a:t>caoutchoucs</a:t>
            </a:r>
            <a:r>
              <a:rPr lang="it-IT" sz="800" dirty="0"/>
              <a:t>                         700 à 4000</a:t>
            </a:r>
          </a:p>
          <a:p>
            <a:pPr>
              <a:lnSpc>
                <a:spcPct val="80000"/>
              </a:lnSpc>
            </a:pPr>
            <a:r>
              <a:rPr lang="it-IT" sz="800" dirty="0" err="1"/>
              <a:t>Rubber</a:t>
            </a:r>
            <a:r>
              <a:rPr lang="it-IT" sz="800" dirty="0"/>
              <a:t> (small </a:t>
            </a:r>
            <a:r>
              <a:rPr lang="it-IT" sz="800" dirty="0" err="1"/>
              <a:t>strain</a:t>
            </a:r>
            <a:r>
              <a:rPr lang="it-IT" sz="800" dirty="0"/>
              <a:t>)             10 à 100         </a:t>
            </a:r>
          </a:p>
          <a:p>
            <a:pPr>
              <a:lnSpc>
                <a:spcPct val="80000"/>
              </a:lnSpc>
            </a:pPr>
            <a:r>
              <a:rPr lang="it-IT" sz="800" dirty="0"/>
              <a:t>Soft </a:t>
            </a:r>
            <a:r>
              <a:rPr lang="it-IT" sz="800" dirty="0" err="1"/>
              <a:t>butyl</a:t>
            </a:r>
            <a:r>
              <a:rPr lang="it-IT" sz="800" dirty="0"/>
              <a:t> </a:t>
            </a:r>
            <a:r>
              <a:rPr lang="it-IT" sz="800" dirty="0" err="1"/>
              <a:t>rubber</a:t>
            </a:r>
            <a:r>
              <a:rPr lang="it-IT" sz="800" dirty="0"/>
              <a:t>                   10 </a:t>
            </a:r>
          </a:p>
          <a:p>
            <a:pPr>
              <a:lnSpc>
                <a:spcPct val="80000"/>
              </a:lnSpc>
            </a:pPr>
            <a:r>
              <a:rPr lang="it-IT" sz="800" dirty="0" err="1"/>
              <a:t>Vertèbre</a:t>
            </a:r>
            <a:r>
              <a:rPr lang="it-IT" sz="800" dirty="0"/>
              <a:t> cervicale                230</a:t>
            </a:r>
          </a:p>
          <a:p>
            <a:pPr>
              <a:lnSpc>
                <a:spcPct val="80000"/>
              </a:lnSpc>
            </a:pPr>
            <a:r>
              <a:rPr lang="it-IT" sz="800" dirty="0" err="1"/>
              <a:t>Polyéthylène</a:t>
            </a:r>
            <a:r>
              <a:rPr lang="it-IT" sz="800" dirty="0"/>
              <a:t>                        200 à 700</a:t>
            </a:r>
          </a:p>
          <a:p>
            <a:pPr>
              <a:lnSpc>
                <a:spcPct val="80000"/>
              </a:lnSpc>
            </a:pPr>
            <a:r>
              <a:rPr lang="it-IT" sz="800" dirty="0" err="1"/>
              <a:t>Vertèbre</a:t>
            </a:r>
            <a:r>
              <a:rPr lang="it-IT" sz="800" dirty="0"/>
              <a:t> </a:t>
            </a:r>
            <a:r>
              <a:rPr lang="it-IT" sz="800" dirty="0" err="1"/>
              <a:t>lombaire</a:t>
            </a:r>
            <a:r>
              <a:rPr lang="it-IT" sz="800" dirty="0"/>
              <a:t>                160 </a:t>
            </a:r>
          </a:p>
          <a:p>
            <a:pPr>
              <a:lnSpc>
                <a:spcPct val="80000"/>
              </a:lnSpc>
            </a:pPr>
            <a:r>
              <a:rPr lang="it-IT" sz="800" dirty="0" err="1"/>
              <a:t>Cartilage</a:t>
            </a:r>
            <a:r>
              <a:rPr lang="it-IT" sz="800" dirty="0"/>
              <a:t>                               24 à 10</a:t>
            </a:r>
          </a:p>
          <a:p>
            <a:pPr>
              <a:lnSpc>
                <a:spcPct val="80000"/>
              </a:lnSpc>
            </a:pPr>
            <a:r>
              <a:rPr lang="it-IT" sz="800" dirty="0" err="1"/>
              <a:t>Peau</a:t>
            </a:r>
            <a:r>
              <a:rPr lang="it-IT" sz="800" dirty="0"/>
              <a:t>                                    10 à 40</a:t>
            </a:r>
          </a:p>
          <a:p>
            <a:pPr>
              <a:lnSpc>
                <a:spcPct val="80000"/>
              </a:lnSpc>
            </a:pPr>
            <a:r>
              <a:rPr lang="it-IT" sz="800" dirty="0" err="1"/>
              <a:t>Collagène</a:t>
            </a:r>
            <a:r>
              <a:rPr lang="it-IT" sz="800" dirty="0"/>
              <a:t>                                6</a:t>
            </a:r>
          </a:p>
          <a:p>
            <a:pPr>
              <a:lnSpc>
                <a:spcPct val="80000"/>
              </a:lnSpc>
            </a:pPr>
            <a:r>
              <a:rPr lang="it-IT" sz="800" dirty="0" err="1"/>
              <a:t>Muscle</a:t>
            </a:r>
            <a:r>
              <a:rPr lang="it-IT" sz="800" dirty="0"/>
              <a:t>                                   2 à 20</a:t>
            </a:r>
          </a:p>
          <a:p>
            <a:pPr>
              <a:lnSpc>
                <a:spcPct val="80000"/>
              </a:lnSpc>
            </a:pPr>
            <a:r>
              <a:rPr lang="it-IT" sz="800" dirty="0" err="1"/>
              <a:t>Dans</a:t>
            </a:r>
            <a:r>
              <a:rPr lang="it-IT" sz="800" dirty="0"/>
              <a:t> le </a:t>
            </a:r>
            <a:r>
              <a:rPr lang="it-IT" sz="800" dirty="0" err="1"/>
              <a:t>cas</a:t>
            </a:r>
            <a:r>
              <a:rPr lang="it-IT" sz="800" dirty="0"/>
              <a:t> d'un </a:t>
            </a:r>
            <a:r>
              <a:rPr lang="it-IT" sz="800" dirty="0" err="1"/>
              <a:t>matériau</a:t>
            </a:r>
            <a:r>
              <a:rPr lang="it-IT" sz="800" dirty="0"/>
              <a:t> </a:t>
            </a:r>
            <a:r>
              <a:rPr lang="it-IT" sz="800" dirty="0" err="1">
                <a:hlinkClick r:id="rId3" tooltip="Cristal"/>
              </a:rPr>
              <a:t>cristallin</a:t>
            </a:r>
            <a:r>
              <a:rPr lang="it-IT" sz="800" dirty="0"/>
              <a:t> et </a:t>
            </a:r>
            <a:r>
              <a:rPr lang="it-IT" sz="800" dirty="0" err="1"/>
              <a:t>certains</a:t>
            </a:r>
            <a:r>
              <a:rPr lang="it-IT" sz="800" dirty="0"/>
              <a:t> </a:t>
            </a:r>
            <a:r>
              <a:rPr lang="it-IT" sz="800" dirty="0" err="1"/>
              <a:t>matériaux</a:t>
            </a:r>
            <a:r>
              <a:rPr lang="it-IT" sz="800" dirty="0"/>
              <a:t> </a:t>
            </a:r>
            <a:r>
              <a:rPr lang="it-IT" sz="800" dirty="0" err="1"/>
              <a:t>amorphes</a:t>
            </a:r>
            <a:r>
              <a:rPr lang="it-IT" sz="800" dirty="0"/>
              <a:t>, le </a:t>
            </a:r>
            <a:r>
              <a:rPr lang="it-IT" sz="800" dirty="0" err="1"/>
              <a:t>module</a:t>
            </a:r>
            <a:r>
              <a:rPr lang="it-IT" sz="800" dirty="0"/>
              <a:t> de Young </a:t>
            </a:r>
            <a:r>
              <a:rPr lang="it-IT" sz="800" dirty="0" err="1"/>
              <a:t>exprime</a:t>
            </a:r>
            <a:r>
              <a:rPr lang="it-IT" sz="800" dirty="0"/>
              <a:t> la « force de </a:t>
            </a:r>
            <a:r>
              <a:rPr lang="it-IT" sz="800" dirty="0" err="1"/>
              <a:t>rappel</a:t>
            </a:r>
            <a:r>
              <a:rPr lang="it-IT" sz="800" dirty="0"/>
              <a:t> » </a:t>
            </a:r>
            <a:r>
              <a:rPr lang="it-IT" sz="800" dirty="0" err="1"/>
              <a:t>électrostatique</a:t>
            </a:r>
            <a:r>
              <a:rPr lang="it-IT" sz="800" dirty="0"/>
              <a:t> qui </a:t>
            </a:r>
            <a:r>
              <a:rPr lang="it-IT" sz="800" dirty="0" err="1"/>
              <a:t>tend</a:t>
            </a:r>
            <a:r>
              <a:rPr lang="it-IT" sz="800" dirty="0"/>
              <a:t> à </a:t>
            </a:r>
            <a:r>
              <a:rPr lang="it-IT" sz="800" dirty="0" err="1"/>
              <a:t>maintenir</a:t>
            </a:r>
            <a:r>
              <a:rPr lang="it-IT" sz="800" dirty="0"/>
              <a:t> </a:t>
            </a:r>
            <a:r>
              <a:rPr lang="it-IT" sz="800" dirty="0" err="1"/>
              <a:t>les</a:t>
            </a:r>
            <a:r>
              <a:rPr lang="it-IT" sz="800" dirty="0"/>
              <a:t> </a:t>
            </a:r>
            <a:r>
              <a:rPr lang="it-IT" sz="800" dirty="0" err="1"/>
              <a:t>atomes</a:t>
            </a:r>
            <a:r>
              <a:rPr lang="it-IT" sz="800" dirty="0"/>
              <a:t> à </a:t>
            </a:r>
            <a:r>
              <a:rPr lang="it-IT" sz="800" dirty="0" err="1"/>
              <a:t>distance</a:t>
            </a:r>
            <a:r>
              <a:rPr lang="it-IT" sz="800" dirty="0"/>
              <a:t> constante. Il </a:t>
            </a:r>
            <a:r>
              <a:rPr lang="it-IT" sz="800" dirty="0" err="1"/>
              <a:t>peut</a:t>
            </a:r>
            <a:r>
              <a:rPr lang="it-IT" sz="800" dirty="0"/>
              <a:t> s'</a:t>
            </a:r>
            <a:r>
              <a:rPr lang="it-IT" sz="800" dirty="0" err="1"/>
              <a:t>exprimer</a:t>
            </a:r>
            <a:r>
              <a:rPr lang="it-IT" sz="800" dirty="0"/>
              <a:t> en </a:t>
            </a:r>
            <a:r>
              <a:rPr lang="it-IT" sz="800" dirty="0" err="1"/>
              <a:t>fonction</a:t>
            </a:r>
            <a:r>
              <a:rPr lang="it-IT" sz="800" dirty="0"/>
              <a:t> de la </a:t>
            </a:r>
            <a:r>
              <a:rPr lang="it-IT" sz="800" dirty="0" err="1">
                <a:hlinkClick r:id="rId4" tooltip="Dérivée seconde"/>
              </a:rPr>
              <a:t>dérivée</a:t>
            </a:r>
            <a:r>
              <a:rPr lang="it-IT" sz="800" dirty="0">
                <a:hlinkClick r:id="rId4" tooltip="Dérivée seconde"/>
              </a:rPr>
              <a:t> seconde</a:t>
            </a:r>
            <a:r>
              <a:rPr lang="it-IT" sz="800" dirty="0"/>
              <a:t> </a:t>
            </a:r>
            <a:r>
              <a:rPr lang="it-IT" sz="800" dirty="0" err="1"/>
              <a:t>du</a:t>
            </a:r>
            <a:r>
              <a:rPr lang="it-IT" sz="800" dirty="0"/>
              <a:t> </a:t>
            </a:r>
            <a:r>
              <a:rPr lang="it-IT" sz="800" dirty="0" err="1">
                <a:hlinkClick r:id="rId5" tooltip="Potentiel interatomique"/>
              </a:rPr>
              <a:t>potentiel</a:t>
            </a:r>
            <a:r>
              <a:rPr lang="it-IT" sz="800" dirty="0">
                <a:hlinkClick r:id="rId5" tooltip="Potentiel interatomique"/>
              </a:rPr>
              <a:t> </a:t>
            </a:r>
            <a:r>
              <a:rPr lang="it-IT" sz="800" dirty="0" err="1">
                <a:hlinkClick r:id="rId5" tooltip="Potentiel interatomique"/>
              </a:rPr>
              <a:t>interatomique</a:t>
            </a:r>
            <a:r>
              <a:rPr lang="it-IT" sz="800" dirty="0"/>
              <a:t>. </a:t>
            </a:r>
          </a:p>
          <a:p>
            <a:pPr>
              <a:lnSpc>
                <a:spcPct val="80000"/>
              </a:lnSpc>
            </a:pPr>
            <a:r>
              <a:rPr lang="it-IT" sz="800" dirty="0" err="1"/>
              <a:t>Dans</a:t>
            </a:r>
            <a:r>
              <a:rPr lang="it-IT" sz="800" dirty="0"/>
              <a:t> le </a:t>
            </a:r>
            <a:r>
              <a:rPr lang="it-IT" sz="800" dirty="0" err="1"/>
              <a:t>cas</a:t>
            </a:r>
            <a:r>
              <a:rPr lang="it-IT" sz="800" dirty="0"/>
              <a:t> </a:t>
            </a:r>
            <a:r>
              <a:rPr lang="it-IT" sz="800" dirty="0" err="1"/>
              <a:t>des</a:t>
            </a:r>
            <a:r>
              <a:rPr lang="it-IT" sz="800" dirty="0"/>
              <a:t> </a:t>
            </a:r>
            <a:r>
              <a:rPr lang="it-IT" sz="800" dirty="0" err="1">
                <a:hlinkClick r:id="rId6" tooltip="Polymère"/>
              </a:rPr>
              <a:t>polymères</a:t>
            </a:r>
            <a:r>
              <a:rPr lang="it-IT" sz="800" dirty="0"/>
              <a:t>, c'est l'</a:t>
            </a:r>
            <a:r>
              <a:rPr lang="it-IT" sz="800" dirty="0" err="1"/>
              <a:t>agitation</a:t>
            </a:r>
            <a:r>
              <a:rPr lang="it-IT" sz="800" dirty="0"/>
              <a:t> </a:t>
            </a:r>
            <a:r>
              <a:rPr lang="it-IT" sz="800" dirty="0" err="1"/>
              <a:t>thermique</a:t>
            </a:r>
            <a:r>
              <a:rPr lang="it-IT" sz="800" dirty="0"/>
              <a:t> qui « tortille » la </a:t>
            </a:r>
            <a:r>
              <a:rPr lang="it-IT" sz="800" dirty="0" err="1"/>
              <a:t>chaîne</a:t>
            </a:r>
            <a:r>
              <a:rPr lang="it-IT" sz="800" dirty="0"/>
              <a:t> </a:t>
            </a:r>
            <a:r>
              <a:rPr lang="it-IT" sz="800" dirty="0" err="1"/>
              <a:t>carbonée</a:t>
            </a:r>
            <a:r>
              <a:rPr lang="it-IT" sz="800" dirty="0"/>
              <a:t> qui </a:t>
            </a:r>
            <a:r>
              <a:rPr lang="it-IT" sz="800" dirty="0" err="1"/>
              <a:t>tend</a:t>
            </a:r>
            <a:r>
              <a:rPr lang="it-IT" sz="800" dirty="0"/>
              <a:t> à </a:t>
            </a:r>
            <a:r>
              <a:rPr lang="it-IT" sz="800" dirty="0" err="1"/>
              <a:t>maintenir</a:t>
            </a:r>
            <a:r>
              <a:rPr lang="it-IT" sz="800" dirty="0"/>
              <a:t> la </a:t>
            </a:r>
            <a:r>
              <a:rPr lang="it-IT" sz="800" dirty="0" err="1"/>
              <a:t>longueur</a:t>
            </a:r>
            <a:r>
              <a:rPr lang="it-IT" sz="800" dirty="0"/>
              <a:t> de la </a:t>
            </a:r>
            <a:r>
              <a:rPr lang="it-IT" sz="800" dirty="0" err="1"/>
              <a:t>chaîne</a:t>
            </a:r>
            <a:r>
              <a:rPr lang="it-IT" sz="800" dirty="0"/>
              <a:t> constante. Le </a:t>
            </a:r>
            <a:r>
              <a:rPr lang="it-IT" sz="800" dirty="0" err="1"/>
              <a:t>module</a:t>
            </a:r>
            <a:r>
              <a:rPr lang="it-IT" sz="800" dirty="0"/>
              <a:t> de Young </a:t>
            </a:r>
            <a:r>
              <a:rPr lang="it-IT" sz="800" dirty="0" err="1"/>
              <a:t>peut</a:t>
            </a:r>
            <a:r>
              <a:rPr lang="it-IT" sz="800" dirty="0"/>
              <a:t> </a:t>
            </a:r>
            <a:r>
              <a:rPr lang="it-IT" sz="800" dirty="0" err="1"/>
              <a:t>alors</a:t>
            </a:r>
            <a:r>
              <a:rPr lang="it-IT" sz="800" dirty="0"/>
              <a:t> s'</a:t>
            </a:r>
            <a:r>
              <a:rPr lang="it-IT" sz="800" dirty="0" err="1"/>
              <a:t>exprimer</a:t>
            </a:r>
            <a:r>
              <a:rPr lang="it-IT" sz="800" dirty="0"/>
              <a:t> en </a:t>
            </a:r>
            <a:r>
              <a:rPr lang="it-IT" sz="800" dirty="0" err="1"/>
              <a:t>fonction</a:t>
            </a:r>
            <a:r>
              <a:rPr lang="it-IT" sz="800" dirty="0"/>
              <a:t> de </a:t>
            </a:r>
            <a:r>
              <a:rPr lang="it-IT" sz="800" dirty="0" err="1"/>
              <a:t>l'</a:t>
            </a:r>
            <a:r>
              <a:rPr lang="it-IT" sz="800" dirty="0" err="1">
                <a:hlinkClick r:id="rId7" tooltip="Entropie"/>
              </a:rPr>
              <a:t>entropie</a:t>
            </a:r>
            <a:r>
              <a:rPr lang="it-IT" sz="800" dirty="0"/>
              <a:t>.</a:t>
            </a:r>
          </a:p>
          <a:p>
            <a:pPr>
              <a:lnSpc>
                <a:spcPct val="80000"/>
              </a:lnSpc>
            </a:pPr>
            <a:r>
              <a:rPr lang="it-IT" sz="800" dirty="0" err="1"/>
              <a:t>Cette</a:t>
            </a:r>
            <a:r>
              <a:rPr lang="it-IT" sz="800" dirty="0"/>
              <a:t> </a:t>
            </a:r>
            <a:r>
              <a:rPr lang="it-IT" sz="800" dirty="0" err="1"/>
              <a:t>différence</a:t>
            </a:r>
            <a:r>
              <a:rPr lang="it-IT" sz="800" dirty="0"/>
              <a:t> de </a:t>
            </a:r>
            <a:r>
              <a:rPr lang="it-IT" sz="800" dirty="0" err="1"/>
              <a:t>comportement</a:t>
            </a:r>
            <a:r>
              <a:rPr lang="it-IT" sz="800" dirty="0"/>
              <a:t> est flagrante </a:t>
            </a:r>
            <a:r>
              <a:rPr lang="it-IT" sz="800" dirty="0" err="1"/>
              <a:t>lorsque</a:t>
            </a:r>
            <a:r>
              <a:rPr lang="it-IT" sz="800" dirty="0"/>
              <a:t> l'on </a:t>
            </a:r>
            <a:r>
              <a:rPr lang="it-IT" sz="800" dirty="0" err="1"/>
              <a:t>considère</a:t>
            </a:r>
            <a:r>
              <a:rPr lang="it-IT" sz="800" dirty="0"/>
              <a:t> l'</a:t>
            </a:r>
            <a:r>
              <a:rPr lang="it-IT" sz="800" dirty="0" err="1"/>
              <a:t>influence</a:t>
            </a:r>
            <a:r>
              <a:rPr lang="it-IT" sz="800" dirty="0"/>
              <a:t> de la </a:t>
            </a:r>
            <a:r>
              <a:rPr lang="it-IT" sz="800" dirty="0" err="1"/>
              <a:t>température</a:t>
            </a:r>
            <a:r>
              <a:rPr lang="it-IT" sz="800" dirty="0"/>
              <a:t> ; si l'on </a:t>
            </a:r>
            <a:r>
              <a:rPr lang="it-IT" sz="800" dirty="0" err="1"/>
              <a:t>soumet</a:t>
            </a:r>
            <a:r>
              <a:rPr lang="it-IT" sz="800" dirty="0"/>
              <a:t> une </a:t>
            </a:r>
            <a:r>
              <a:rPr lang="it-IT" sz="800" dirty="0" err="1"/>
              <a:t>éprouvette</a:t>
            </a:r>
            <a:r>
              <a:rPr lang="it-IT" sz="800" dirty="0"/>
              <a:t> à une </a:t>
            </a:r>
            <a:r>
              <a:rPr lang="it-IT" sz="800" dirty="0" err="1"/>
              <a:t>charge</a:t>
            </a:r>
            <a:r>
              <a:rPr lang="it-IT" sz="800" dirty="0"/>
              <a:t> constante :</a:t>
            </a:r>
          </a:p>
          <a:p>
            <a:pPr>
              <a:lnSpc>
                <a:spcPct val="80000"/>
              </a:lnSpc>
            </a:pPr>
            <a:r>
              <a:rPr lang="it-IT" sz="800" dirty="0" err="1"/>
              <a:t>lorsque</a:t>
            </a:r>
            <a:r>
              <a:rPr lang="it-IT" sz="800" dirty="0"/>
              <a:t> l'on </a:t>
            </a:r>
            <a:r>
              <a:rPr lang="it-IT" sz="800" dirty="0" err="1"/>
              <a:t>augmente</a:t>
            </a:r>
            <a:r>
              <a:rPr lang="it-IT" sz="800" dirty="0"/>
              <a:t> la </a:t>
            </a:r>
            <a:r>
              <a:rPr lang="it-IT" sz="800" dirty="0" err="1"/>
              <a:t>température</a:t>
            </a:r>
            <a:r>
              <a:rPr lang="it-IT" sz="800" dirty="0"/>
              <a:t>, une </a:t>
            </a:r>
            <a:r>
              <a:rPr lang="it-IT" sz="800" dirty="0" err="1"/>
              <a:t>éprouvette</a:t>
            </a:r>
            <a:r>
              <a:rPr lang="it-IT" sz="800" dirty="0"/>
              <a:t> de </a:t>
            </a:r>
            <a:r>
              <a:rPr lang="it-IT" sz="800" dirty="0" err="1"/>
              <a:t>métal</a:t>
            </a:r>
            <a:r>
              <a:rPr lang="it-IT" sz="800" dirty="0"/>
              <a:t> s'</a:t>
            </a:r>
            <a:r>
              <a:rPr lang="it-IT" sz="800" dirty="0" err="1"/>
              <a:t>allonge</a:t>
            </a:r>
            <a:r>
              <a:rPr lang="it-IT" sz="800" dirty="0"/>
              <a:t> (</a:t>
            </a:r>
            <a:r>
              <a:rPr lang="it-IT" sz="800" dirty="0" err="1">
                <a:hlinkClick r:id="rId8" tooltip="Dilatation"/>
              </a:rPr>
              <a:t>dilatation</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en </a:t>
            </a:r>
            <a:r>
              <a:rPr lang="it-IT" sz="800" dirty="0" err="1"/>
              <a:t>polymère</a:t>
            </a:r>
            <a:r>
              <a:rPr lang="it-IT" sz="800" dirty="0"/>
              <a:t> se </a:t>
            </a:r>
            <a:r>
              <a:rPr lang="it-IT" sz="800" dirty="0" err="1"/>
              <a:t>raccourcit</a:t>
            </a:r>
            <a:r>
              <a:rPr lang="it-IT" sz="800" dirty="0"/>
              <a:t> (</a:t>
            </a:r>
            <a:r>
              <a:rPr lang="it-IT" sz="800" dirty="0" err="1"/>
              <a:t>les</a:t>
            </a:r>
            <a:r>
              <a:rPr lang="it-IT" sz="800" dirty="0"/>
              <a:t> </a:t>
            </a:r>
            <a:r>
              <a:rPr lang="it-IT" sz="800" dirty="0" err="1"/>
              <a:t>chaînes</a:t>
            </a:r>
            <a:r>
              <a:rPr lang="it-IT" sz="800" dirty="0"/>
              <a:t> s'</a:t>
            </a:r>
            <a:r>
              <a:rPr lang="it-IT" sz="800" dirty="0" err="1"/>
              <a:t>agitent</a:t>
            </a:r>
            <a:r>
              <a:rPr lang="it-IT" sz="800" dirty="0"/>
              <a:t>, s'</a:t>
            </a:r>
            <a:r>
              <a:rPr lang="it-IT" sz="800" dirty="0" err="1"/>
              <a:t>entortillent</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 </a:t>
            </a:r>
          </a:p>
          <a:p>
            <a:pPr>
              <a:lnSpc>
                <a:spcPct val="80000"/>
              </a:lnSpc>
            </a:pPr>
            <a:r>
              <a:rPr lang="it-IT" sz="800" dirty="0" err="1"/>
              <a:t>lorsque</a:t>
            </a:r>
            <a:r>
              <a:rPr lang="it-IT" sz="800" dirty="0"/>
              <a:t> l'on </a:t>
            </a:r>
            <a:r>
              <a:rPr lang="it-IT" sz="800" dirty="0" err="1"/>
              <a:t>diminue</a:t>
            </a:r>
            <a:r>
              <a:rPr lang="it-IT" sz="800" dirty="0"/>
              <a:t> la </a:t>
            </a:r>
            <a:r>
              <a:rPr lang="it-IT" sz="800" dirty="0" err="1"/>
              <a:t>température</a:t>
            </a:r>
            <a:r>
              <a:rPr lang="it-IT" sz="800" dirty="0"/>
              <a:t>, on </a:t>
            </a:r>
            <a:r>
              <a:rPr lang="it-IT" sz="800" dirty="0" err="1"/>
              <a:t>observe</a:t>
            </a:r>
            <a:r>
              <a:rPr lang="it-IT" sz="800" dirty="0"/>
              <a:t> le </a:t>
            </a:r>
            <a:r>
              <a:rPr lang="it-IT" sz="800" dirty="0" err="1"/>
              <a:t>phénomène</a:t>
            </a:r>
            <a:r>
              <a:rPr lang="it-IT" sz="800" dirty="0"/>
              <a:t> inverse : l'</a:t>
            </a:r>
            <a:r>
              <a:rPr lang="it-IT" sz="800" dirty="0" err="1"/>
              <a:t>éprouvette</a:t>
            </a:r>
            <a:r>
              <a:rPr lang="it-IT" sz="800" dirty="0"/>
              <a:t> de </a:t>
            </a:r>
            <a:r>
              <a:rPr lang="it-IT" sz="800" dirty="0" err="1"/>
              <a:t>métal</a:t>
            </a:r>
            <a:r>
              <a:rPr lang="it-IT" sz="800" dirty="0"/>
              <a:t> se </a:t>
            </a:r>
            <a:r>
              <a:rPr lang="it-IT" sz="800" dirty="0" err="1"/>
              <a:t>raccourcit</a:t>
            </a:r>
            <a:r>
              <a:rPr lang="it-IT" sz="800" dirty="0"/>
              <a:t> (</a:t>
            </a:r>
            <a:r>
              <a:rPr lang="it-IT" sz="800" dirty="0" err="1"/>
              <a:t>contraction</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de </a:t>
            </a:r>
            <a:r>
              <a:rPr lang="it-IT" sz="800" dirty="0" err="1"/>
              <a:t>polymère</a:t>
            </a:r>
            <a:r>
              <a:rPr lang="it-IT" sz="800" dirty="0"/>
              <a:t> s'</a:t>
            </a:r>
            <a:r>
              <a:rPr lang="it-IT" sz="800" dirty="0" err="1"/>
              <a:t>allonge</a:t>
            </a:r>
            <a:r>
              <a:rPr lang="it-IT" sz="800" dirty="0"/>
              <a:t> (</a:t>
            </a:r>
            <a:r>
              <a:rPr lang="it-IT" sz="800" dirty="0" err="1"/>
              <a:t>les</a:t>
            </a:r>
            <a:r>
              <a:rPr lang="it-IT" sz="800" dirty="0"/>
              <a:t> </a:t>
            </a:r>
            <a:r>
              <a:rPr lang="it-IT" sz="800" dirty="0" err="1"/>
              <a:t>chaînes</a:t>
            </a:r>
            <a:r>
              <a:rPr lang="it-IT" sz="800" dirty="0"/>
              <a:t> </a:t>
            </a:r>
            <a:r>
              <a:rPr lang="it-IT" sz="800" dirty="0" err="1"/>
              <a:t>sont</a:t>
            </a:r>
            <a:r>
              <a:rPr lang="it-IT" sz="800" dirty="0"/>
              <a:t> </a:t>
            </a:r>
            <a:r>
              <a:rPr lang="it-IT" sz="800" dirty="0" err="1"/>
              <a:t>moins</a:t>
            </a:r>
            <a:r>
              <a:rPr lang="it-IT" sz="800" dirty="0"/>
              <a:t> </a:t>
            </a:r>
            <a:r>
              <a:rPr lang="it-IT" sz="800" dirty="0" err="1"/>
              <a:t>agitées</a:t>
            </a:r>
            <a:r>
              <a:rPr lang="it-IT" sz="800" dirty="0"/>
              <a:t> et se </a:t>
            </a:r>
            <a:r>
              <a:rPr lang="it-IT" sz="800" dirty="0" err="1"/>
              <a:t>laissent</a:t>
            </a:r>
            <a:r>
              <a:rPr lang="it-IT" sz="800" dirty="0"/>
              <a:t> </a:t>
            </a:r>
            <a:r>
              <a:rPr lang="it-IT" sz="800" dirty="0" err="1"/>
              <a:t>étirer</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p>
          <a:p>
            <a:pPr>
              <a:lnSpc>
                <a:spcPct val="80000"/>
              </a:lnSpc>
            </a:pPr>
            <a:endParaRPr lang="it-IT" sz="800"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Ant/Elephant say L = 1-4 mm, L’ = 4-6 m, n = 1000-6000 </a:t>
            </a:r>
          </a:p>
          <a:p>
            <a:endParaRPr lang="it-IT" dirty="0" smtClean="0"/>
          </a:p>
          <a:p>
            <a:r>
              <a:rPr lang="it-IT" dirty="0" smtClean="0"/>
              <a:t>A = l h^2,     V = m h^3 =&gt; eliminando h   A^3 = (l/m) V^2  ossia A = (l/m) V^2/3 legge di scala y = k x^a</a:t>
            </a:r>
          </a:p>
          <a:p>
            <a:r>
              <a:rPr lang="it-IT" dirty="0" smtClean="0"/>
              <a:t>Max Kleiber, biologo svizzero,</a:t>
            </a:r>
            <a:r>
              <a:rPr lang="it-IT" baseline="0" dirty="0" smtClean="0"/>
              <a:t> negli anni 30 misurò massa e metabolismo basale di diverse specie di mammiferi, in ln-ln si ottiene una retta M_b = 70 m^3/4</a:t>
            </a:r>
          </a:p>
          <a:p>
            <a:r>
              <a:rPr lang="it-IT" baseline="0" dirty="0" smtClean="0"/>
              <a:t>estesa in seguito dai biologi a tutti gli animali a sangue caldo</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110</a:t>
            </a:fld>
            <a:endParaRPr lang="en-US"/>
          </a:p>
        </p:txBody>
      </p:sp>
    </p:spTree>
    <p:extLst>
      <p:ext uri="{BB962C8B-B14F-4D97-AF65-F5344CB8AC3E}">
        <p14:creationId xmlns:p14="http://schemas.microsoft.com/office/powerpoint/2010/main" val="20343767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la fisica può colpirvi alle spalle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112</a:t>
            </a:fld>
            <a:endParaRPr lang="en-US"/>
          </a:p>
        </p:txBody>
      </p:sp>
    </p:spTree>
    <p:extLst>
      <p:ext uri="{BB962C8B-B14F-4D97-AF65-F5344CB8AC3E}">
        <p14:creationId xmlns:p14="http://schemas.microsoft.com/office/powerpoint/2010/main" val="18178870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ho eliminato s(t) = s0 + v0(t-0) + 1/2 a0(t-0)^2</a:t>
            </a:r>
            <a:r>
              <a:rPr lang="it-IT" baseline="0" dirty="0" smtClean="0"/>
              <a:t> che seguiva come conclusione del lucido precedente, adesso nascosto</a:t>
            </a:r>
          </a:p>
          <a:p>
            <a:endParaRPr lang="it-IT" baseline="0" dirty="0" smtClean="0"/>
          </a:p>
          <a:p>
            <a:r>
              <a:rPr lang="it-IT" baseline="0" dirty="0" smtClean="0"/>
              <a:t>inutile ripetere le 3 eq., dopo la 1a basta mettere ‘etc.’</a:t>
            </a:r>
          </a:p>
          <a:p>
            <a:endParaRPr lang="it-IT" baseline="0" dirty="0" smtClean="0"/>
          </a:p>
          <a:p>
            <a:r>
              <a:rPr lang="it-IT" baseline="0" dirty="0" smtClean="0"/>
              <a:t>applicazione moderna: misura di g per antimateria atomica (esperimento GBAR, 2018?) https://cds.cern.ch/record/1386684/files/SPSC-P-342.pdf  p. 77, interviene anche il principio di indeterminazione!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115</a:t>
            </a:fld>
            <a:endParaRPr lang="en-US"/>
          </a:p>
        </p:txBody>
      </p:sp>
    </p:spTree>
    <p:extLst>
      <p:ext uri="{BB962C8B-B14F-4D97-AF65-F5344CB8AC3E}">
        <p14:creationId xmlns:p14="http://schemas.microsoft.com/office/powerpoint/2010/main" val="296809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8E57A-E68F-40FD-B4BC-8F01982A3981}" type="slidenum">
              <a:rPr lang="en-US"/>
              <a:pPr/>
              <a:t>9</a:t>
            </a:fld>
            <a:endParaRPr lang="en-US"/>
          </a:p>
        </p:txBody>
      </p:sp>
      <p:sp>
        <p:nvSpPr>
          <p:cNvPr id="396290" name="Rectangle 2"/>
          <p:cNvSpPr>
            <a:spLocks noGrp="1" noRot="1" noChangeAspect="1" noChangeArrowheads="1" noTextEdit="1"/>
          </p:cNvSpPr>
          <p:nvPr>
            <p:ph type="sldImg"/>
          </p:nvPr>
        </p:nvSpPr>
        <p:spPr>
          <a:xfrm>
            <a:off x="992188" y="768350"/>
            <a:ext cx="5114925" cy="3836988"/>
          </a:xfrm>
          <a:ln/>
        </p:spPr>
      </p:sp>
      <p:sp>
        <p:nvSpPr>
          <p:cNvPr id="396291" name="Rectangle 3"/>
          <p:cNvSpPr>
            <a:spLocks noGrp="1" noChangeArrowheads="1"/>
          </p:cNvSpPr>
          <p:nvPr>
            <p:ph type="body" idx="1"/>
          </p:nvPr>
        </p:nvSpPr>
        <p:spPr/>
        <p:txBody>
          <a:bodyPr/>
          <a:lstStyle/>
          <a:p>
            <a:r>
              <a:rPr lang="it-IT" dirty="0"/>
              <a:t>1/3.6 = 0.27777778 </a:t>
            </a:r>
            <a:r>
              <a:rPr lang="it-IT" dirty="0" smtClean="0"/>
              <a:t>; </a:t>
            </a:r>
            <a:r>
              <a:rPr lang="it-IT" dirty="0"/>
              <a:t>1 Km/h = 0.278 m/s </a:t>
            </a:r>
            <a:endParaRPr lang="it-IT" dirty="0" smtClean="0"/>
          </a:p>
          <a:p>
            <a:endParaRPr lang="it-IT" dirty="0" smtClean="0"/>
          </a:p>
          <a:p>
            <a:r>
              <a:rPr lang="it-IT" dirty="0" smtClean="0"/>
              <a:t>tutte le volte che xfin = xin si ha v</a:t>
            </a:r>
            <a:r>
              <a:rPr lang="it-IT" baseline="-25000" dirty="0" smtClean="0"/>
              <a:t>m</a:t>
            </a:r>
            <a:r>
              <a:rPr lang="it-IT" dirty="0" smtClean="0"/>
              <a:t> = 0! ad es. per tutti i moti periodici vm (su un periodo) = 0!, per una</a:t>
            </a:r>
            <a:r>
              <a:rPr lang="it-IT" baseline="0" dirty="0" smtClean="0"/>
              <a:t> molecola di gas in una scatola (volume chiuso) v</a:t>
            </a:r>
            <a:r>
              <a:rPr lang="it-IT" baseline="-25000" dirty="0" smtClean="0"/>
              <a:t>m</a:t>
            </a:r>
            <a:r>
              <a:rPr lang="it-IT" baseline="0" dirty="0" smtClean="0"/>
              <a:t> = 0!</a:t>
            </a:r>
            <a:endParaRPr lang="it-IT"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117</a:t>
            </a:fld>
            <a:endParaRPr lang="en-US"/>
          </a:p>
        </p:txBody>
      </p:sp>
    </p:spTree>
    <p:extLst>
      <p:ext uri="{BB962C8B-B14F-4D97-AF65-F5344CB8AC3E}">
        <p14:creationId xmlns:p14="http://schemas.microsoft.com/office/powerpoint/2010/main" val="28104751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Newton ~1687</a:t>
            </a:r>
          </a:p>
          <a:p>
            <a:r>
              <a:rPr lang="en-US" dirty="0" smtClean="0"/>
              <a:t>Maxwell</a:t>
            </a:r>
            <a:r>
              <a:rPr lang="en-US" baseline="0" dirty="0" smtClean="0"/>
              <a:t> ~1860</a:t>
            </a:r>
          </a:p>
          <a:p>
            <a:r>
              <a:rPr lang="en-US" baseline="0" dirty="0" smtClean="0"/>
              <a:t>EW ~1970-80</a:t>
            </a:r>
          </a:p>
          <a:p>
            <a:r>
              <a:rPr lang="en-US" baseline="0" dirty="0" smtClean="0"/>
              <a:t>EWS ~1990</a:t>
            </a:r>
            <a:endParaRPr lang="en-GB"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121</a:t>
            </a:fld>
            <a:endParaRPr lang="en-US"/>
          </a:p>
        </p:txBody>
      </p:sp>
    </p:spTree>
    <p:extLst>
      <p:ext uri="{BB962C8B-B14F-4D97-AF65-F5344CB8AC3E}">
        <p14:creationId xmlns:p14="http://schemas.microsoft.com/office/powerpoint/2010/main" val="663143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esiste anche la velocità media in valore assoluto (10+0+10)/1h40 </a:t>
            </a:r>
            <a:r>
              <a:rPr lang="it-IT" baseline="0" dirty="0" smtClean="0"/>
              <a:t>= 12  km/h</a:t>
            </a:r>
          </a:p>
          <a:p>
            <a:endParaRPr lang="it-IT" baseline="0" dirty="0" smtClean="0"/>
          </a:p>
          <a:p>
            <a:r>
              <a:rPr lang="it-IT" baseline="0" dirty="0" smtClean="0"/>
              <a:t>hide per la presentazione</a:t>
            </a:r>
            <a:endParaRPr lang="it-IT" dirty="0"/>
          </a:p>
        </p:txBody>
      </p:sp>
      <p:sp>
        <p:nvSpPr>
          <p:cNvPr id="4" name="Slide Number Placeholder 3"/>
          <p:cNvSpPr>
            <a:spLocks noGrp="1"/>
          </p:cNvSpPr>
          <p:nvPr>
            <p:ph type="sldNum" sz="quarter" idx="10"/>
          </p:nvPr>
        </p:nvSpPr>
        <p:spPr/>
        <p:txBody>
          <a:bodyPr/>
          <a:lstStyle/>
          <a:p>
            <a:fld id="{FB8D5D5C-6FB9-49D5-93CB-64E11D05BAF4}" type="slidenum">
              <a:rPr lang="en-US" smtClean="0"/>
              <a:pPr/>
              <a:t>10</a:t>
            </a:fld>
            <a:endParaRPr lang="en-US"/>
          </a:p>
        </p:txBody>
      </p:sp>
    </p:spTree>
    <p:extLst>
      <p:ext uri="{BB962C8B-B14F-4D97-AF65-F5344CB8AC3E}">
        <p14:creationId xmlns:p14="http://schemas.microsoft.com/office/powerpoint/2010/main" val="1856346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r>
              <a:rPr lang="en-US" smtClean="0"/>
              <a:t>fln - mar 2016</a:t>
            </a:r>
            <a:endParaRPr lang="en-US"/>
          </a:p>
        </p:txBody>
      </p:sp>
      <p:sp>
        <p:nvSpPr>
          <p:cNvPr id="5126" name="Rectangle 6"/>
          <p:cNvSpPr>
            <a:spLocks noGrp="1" noChangeArrowheads="1"/>
          </p:cNvSpPr>
          <p:nvPr>
            <p:ph type="sldNum" sz="quarter" idx="4"/>
          </p:nvPr>
        </p:nvSpPr>
        <p:spPr/>
        <p:txBody>
          <a:bodyPr/>
          <a:lstStyle>
            <a:lvl1pPr>
              <a:defRPr/>
            </a:lvl1pPr>
          </a:lstStyle>
          <a:p>
            <a:fld id="{A0119B64-4C55-46AC-B1D6-C6034D3E8C77}" type="slidenum">
              <a:rPr lang="en-US"/>
              <a:pPr/>
              <a:t>‹#›</a:t>
            </a:fld>
            <a:endParaRPr lang="en-US"/>
          </a:p>
        </p:txBody>
      </p:sp>
      <p:graphicFrame>
        <p:nvGraphicFramePr>
          <p:cNvPr id="5127" name="Object 7"/>
          <p:cNvGraphicFramePr>
            <a:graphicFrameLocks noChangeAspect="1"/>
          </p:cNvGraphicFramePr>
          <p:nvPr/>
        </p:nvGraphicFramePr>
        <p:xfrm>
          <a:off x="323850" y="333375"/>
          <a:ext cx="911225" cy="1023938"/>
        </p:xfrm>
        <a:graphic>
          <a:graphicData uri="http://schemas.openxmlformats.org/presentationml/2006/ole">
            <mc:AlternateContent xmlns:mc="http://schemas.openxmlformats.org/markup-compatibility/2006">
              <mc:Choice xmlns:v="urn:schemas-microsoft-com:vml" Requires="v">
                <p:oleObj spid="_x0000_s5257" r:id="rId3" imgW="815411" imgH="906859" progId="">
                  <p:embed/>
                </p:oleObj>
              </mc:Choice>
              <mc:Fallback>
                <p:oleObj r:id="rId3" imgW="815411" imgH="90685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112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Line 8"/>
          <p:cNvSpPr>
            <a:spLocks noChangeShapeType="1"/>
          </p:cNvSpPr>
          <p:nvPr/>
        </p:nvSpPr>
        <p:spPr bwMode="auto">
          <a:xfrm>
            <a:off x="1619250" y="836613"/>
            <a:ext cx="68405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2016</a:t>
            </a:r>
            <a:endParaRPr lang="en-US"/>
          </a:p>
        </p:txBody>
      </p:sp>
      <p:sp>
        <p:nvSpPr>
          <p:cNvPr id="6" name="Slide Number Placeholder 5"/>
          <p:cNvSpPr>
            <a:spLocks noGrp="1"/>
          </p:cNvSpPr>
          <p:nvPr>
            <p:ph type="sldNum" sz="quarter" idx="12"/>
          </p:nvPr>
        </p:nvSpPr>
        <p:spPr/>
        <p:txBody>
          <a:bodyPr/>
          <a:lstStyle>
            <a:lvl1pPr>
              <a:defRPr/>
            </a:lvl1pPr>
          </a:lstStyle>
          <a:p>
            <a:fld id="{9CB6EA51-0EFE-452D-A33C-66B2D35C06D9}" type="slidenum">
              <a:rPr lang="en-US"/>
              <a:pPr/>
              <a:t>‹#›</a:t>
            </a:fld>
            <a:endParaRPr lang="en-US"/>
          </a:p>
        </p:txBody>
      </p:sp>
    </p:spTree>
    <p:extLst>
      <p:ext uri="{BB962C8B-B14F-4D97-AF65-F5344CB8AC3E}">
        <p14:creationId xmlns:p14="http://schemas.microsoft.com/office/powerpoint/2010/main" val="211586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19800"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2016</a:t>
            </a:r>
            <a:endParaRPr lang="en-US"/>
          </a:p>
        </p:txBody>
      </p:sp>
      <p:sp>
        <p:nvSpPr>
          <p:cNvPr id="6" name="Slide Number Placeholder 5"/>
          <p:cNvSpPr>
            <a:spLocks noGrp="1"/>
          </p:cNvSpPr>
          <p:nvPr>
            <p:ph type="sldNum" sz="quarter" idx="12"/>
          </p:nvPr>
        </p:nvSpPr>
        <p:spPr/>
        <p:txBody>
          <a:bodyPr/>
          <a:lstStyle>
            <a:lvl1pPr>
              <a:defRPr/>
            </a:lvl1pPr>
          </a:lstStyle>
          <a:p>
            <a:fld id="{6A9E066B-BA21-4CD1-9C0B-E1C473BEA301}" type="slidenum">
              <a:rPr lang="en-US"/>
              <a:pPr/>
              <a:t>‹#›</a:t>
            </a:fld>
            <a:endParaRPr lang="en-US"/>
          </a:p>
        </p:txBody>
      </p:sp>
    </p:spTree>
    <p:extLst>
      <p:ext uri="{BB962C8B-B14F-4D97-AF65-F5344CB8AC3E}">
        <p14:creationId xmlns:p14="http://schemas.microsoft.com/office/powerpoint/2010/main" val="32451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fln - mar 2016</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CEA604-6A71-4CEF-A4A9-E5E14FD19FB7}" type="slidenum">
              <a:rPr lang="en-US"/>
              <a:pPr/>
              <a:t>‹#›</a:t>
            </a:fld>
            <a:endParaRPr lang="en-US"/>
          </a:p>
        </p:txBody>
      </p:sp>
    </p:spTree>
    <p:extLst>
      <p:ext uri="{BB962C8B-B14F-4D97-AF65-F5344CB8AC3E}">
        <p14:creationId xmlns:p14="http://schemas.microsoft.com/office/powerpoint/2010/main" val="2708276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fln - mar 2016</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A0C42B0-1101-499F-8EEE-52BE7FF97FE9}" type="slidenum">
              <a:rPr lang="en-US"/>
              <a:pPr/>
              <a:t>‹#›</a:t>
            </a:fld>
            <a:endParaRPr lang="en-US"/>
          </a:p>
        </p:txBody>
      </p:sp>
    </p:spTree>
    <p:extLst>
      <p:ext uri="{BB962C8B-B14F-4D97-AF65-F5344CB8AC3E}">
        <p14:creationId xmlns:p14="http://schemas.microsoft.com/office/powerpoint/2010/main" val="484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2016</a:t>
            </a:r>
            <a:endParaRPr lang="en-US"/>
          </a:p>
        </p:txBody>
      </p:sp>
      <p:sp>
        <p:nvSpPr>
          <p:cNvPr id="6" name="Slide Number Placeholder 5"/>
          <p:cNvSpPr>
            <a:spLocks noGrp="1"/>
          </p:cNvSpPr>
          <p:nvPr>
            <p:ph type="sldNum" sz="quarter" idx="12"/>
          </p:nvPr>
        </p:nvSpPr>
        <p:spPr/>
        <p:txBody>
          <a:bodyPr/>
          <a:lstStyle>
            <a:lvl1pPr>
              <a:defRPr/>
            </a:lvl1pPr>
          </a:lstStyle>
          <a:p>
            <a:fld id="{DDC64C39-CBBA-4875-AA7A-9622D5D072E2}" type="slidenum">
              <a:rPr lang="en-US"/>
              <a:pPr/>
              <a:t>‹#›</a:t>
            </a:fld>
            <a:endParaRPr lang="en-US"/>
          </a:p>
        </p:txBody>
      </p:sp>
    </p:spTree>
    <p:extLst>
      <p:ext uri="{BB962C8B-B14F-4D97-AF65-F5344CB8AC3E}">
        <p14:creationId xmlns:p14="http://schemas.microsoft.com/office/powerpoint/2010/main" val="156045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2016</a:t>
            </a:r>
            <a:endParaRPr lang="en-US"/>
          </a:p>
        </p:txBody>
      </p:sp>
      <p:sp>
        <p:nvSpPr>
          <p:cNvPr id="6" name="Slide Number Placeholder 5"/>
          <p:cNvSpPr>
            <a:spLocks noGrp="1"/>
          </p:cNvSpPr>
          <p:nvPr>
            <p:ph type="sldNum" sz="quarter" idx="12"/>
          </p:nvPr>
        </p:nvSpPr>
        <p:spPr/>
        <p:txBody>
          <a:bodyPr/>
          <a:lstStyle>
            <a:lvl1pPr>
              <a:defRPr/>
            </a:lvl1pPr>
          </a:lstStyle>
          <a:p>
            <a:fld id="{5A15DF0E-B9F5-4216-8957-D95B443FE4F3}" type="slidenum">
              <a:rPr lang="en-US"/>
              <a:pPr/>
              <a:t>‹#›</a:t>
            </a:fld>
            <a:endParaRPr lang="en-US"/>
          </a:p>
        </p:txBody>
      </p:sp>
    </p:spTree>
    <p:extLst>
      <p:ext uri="{BB962C8B-B14F-4D97-AF65-F5344CB8AC3E}">
        <p14:creationId xmlns:p14="http://schemas.microsoft.com/office/powerpoint/2010/main" val="141524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2016</a:t>
            </a:r>
            <a:endParaRPr lang="en-US"/>
          </a:p>
        </p:txBody>
      </p:sp>
      <p:sp>
        <p:nvSpPr>
          <p:cNvPr id="7" name="Slide Number Placeholder 6"/>
          <p:cNvSpPr>
            <a:spLocks noGrp="1"/>
          </p:cNvSpPr>
          <p:nvPr>
            <p:ph type="sldNum" sz="quarter" idx="12"/>
          </p:nvPr>
        </p:nvSpPr>
        <p:spPr/>
        <p:txBody>
          <a:bodyPr/>
          <a:lstStyle>
            <a:lvl1pPr>
              <a:defRPr/>
            </a:lvl1pPr>
          </a:lstStyle>
          <a:p>
            <a:fld id="{595006D8-4EB6-4477-B7C1-1E9CB68D8EB6}" type="slidenum">
              <a:rPr lang="en-US"/>
              <a:pPr/>
              <a:t>‹#›</a:t>
            </a:fld>
            <a:endParaRPr lang="en-US"/>
          </a:p>
        </p:txBody>
      </p:sp>
    </p:spTree>
    <p:extLst>
      <p:ext uri="{BB962C8B-B14F-4D97-AF65-F5344CB8AC3E}">
        <p14:creationId xmlns:p14="http://schemas.microsoft.com/office/powerpoint/2010/main" val="210842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 mar 2016</a:t>
            </a:r>
            <a:endParaRPr lang="en-US"/>
          </a:p>
        </p:txBody>
      </p:sp>
      <p:sp>
        <p:nvSpPr>
          <p:cNvPr id="9" name="Slide Number Placeholder 8"/>
          <p:cNvSpPr>
            <a:spLocks noGrp="1"/>
          </p:cNvSpPr>
          <p:nvPr>
            <p:ph type="sldNum" sz="quarter" idx="12"/>
          </p:nvPr>
        </p:nvSpPr>
        <p:spPr/>
        <p:txBody>
          <a:bodyPr/>
          <a:lstStyle>
            <a:lvl1pPr>
              <a:defRPr/>
            </a:lvl1pPr>
          </a:lstStyle>
          <a:p>
            <a:fld id="{913831F6-A808-47DD-9E09-0191408DF2CB}" type="slidenum">
              <a:rPr lang="en-US"/>
              <a:pPr/>
              <a:t>‹#›</a:t>
            </a:fld>
            <a:endParaRPr lang="en-US"/>
          </a:p>
        </p:txBody>
      </p:sp>
    </p:spTree>
    <p:extLst>
      <p:ext uri="{BB962C8B-B14F-4D97-AF65-F5344CB8AC3E}">
        <p14:creationId xmlns:p14="http://schemas.microsoft.com/office/powerpoint/2010/main" val="42129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 mar 2016</a:t>
            </a:r>
            <a:endParaRPr lang="en-US"/>
          </a:p>
        </p:txBody>
      </p:sp>
      <p:sp>
        <p:nvSpPr>
          <p:cNvPr id="5" name="Slide Number Placeholder 4"/>
          <p:cNvSpPr>
            <a:spLocks noGrp="1"/>
          </p:cNvSpPr>
          <p:nvPr>
            <p:ph type="sldNum" sz="quarter" idx="12"/>
          </p:nvPr>
        </p:nvSpPr>
        <p:spPr/>
        <p:txBody>
          <a:bodyPr/>
          <a:lstStyle>
            <a:lvl1pPr>
              <a:defRPr/>
            </a:lvl1pPr>
          </a:lstStyle>
          <a:p>
            <a:fld id="{F2CB7C48-1378-4291-AAD8-B7E254A5045F}" type="slidenum">
              <a:rPr lang="en-US"/>
              <a:pPr/>
              <a:t>‹#›</a:t>
            </a:fld>
            <a:endParaRPr lang="en-US"/>
          </a:p>
        </p:txBody>
      </p:sp>
    </p:spTree>
    <p:extLst>
      <p:ext uri="{BB962C8B-B14F-4D97-AF65-F5344CB8AC3E}">
        <p14:creationId xmlns:p14="http://schemas.microsoft.com/office/powerpoint/2010/main" val="39563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 mar 2016</a:t>
            </a:r>
            <a:endParaRPr lang="en-US"/>
          </a:p>
        </p:txBody>
      </p:sp>
      <p:sp>
        <p:nvSpPr>
          <p:cNvPr id="4" name="Slide Number Placeholder 3"/>
          <p:cNvSpPr>
            <a:spLocks noGrp="1"/>
          </p:cNvSpPr>
          <p:nvPr>
            <p:ph type="sldNum" sz="quarter" idx="12"/>
          </p:nvPr>
        </p:nvSpPr>
        <p:spPr/>
        <p:txBody>
          <a:bodyPr/>
          <a:lstStyle>
            <a:lvl1pPr>
              <a:defRPr/>
            </a:lvl1pPr>
          </a:lstStyle>
          <a:p>
            <a:fld id="{F4520874-BFB2-4AC1-8FA5-7B92A0F83F55}" type="slidenum">
              <a:rPr lang="en-US"/>
              <a:pPr/>
              <a:t>‹#›</a:t>
            </a:fld>
            <a:endParaRPr lang="en-US"/>
          </a:p>
        </p:txBody>
      </p:sp>
    </p:spTree>
    <p:extLst>
      <p:ext uri="{BB962C8B-B14F-4D97-AF65-F5344CB8AC3E}">
        <p14:creationId xmlns:p14="http://schemas.microsoft.com/office/powerpoint/2010/main" val="292233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2016</a:t>
            </a:r>
            <a:endParaRPr lang="en-US"/>
          </a:p>
        </p:txBody>
      </p:sp>
      <p:sp>
        <p:nvSpPr>
          <p:cNvPr id="7" name="Slide Number Placeholder 6"/>
          <p:cNvSpPr>
            <a:spLocks noGrp="1"/>
          </p:cNvSpPr>
          <p:nvPr>
            <p:ph type="sldNum" sz="quarter" idx="12"/>
          </p:nvPr>
        </p:nvSpPr>
        <p:spPr/>
        <p:txBody>
          <a:bodyPr/>
          <a:lstStyle>
            <a:lvl1pPr>
              <a:defRPr/>
            </a:lvl1pPr>
          </a:lstStyle>
          <a:p>
            <a:fld id="{263F73F5-81BF-46A3-B9AD-495963E0F116}" type="slidenum">
              <a:rPr lang="en-US"/>
              <a:pPr/>
              <a:t>‹#›</a:t>
            </a:fld>
            <a:endParaRPr lang="en-US"/>
          </a:p>
        </p:txBody>
      </p:sp>
    </p:spTree>
    <p:extLst>
      <p:ext uri="{BB962C8B-B14F-4D97-AF65-F5344CB8AC3E}">
        <p14:creationId xmlns:p14="http://schemas.microsoft.com/office/powerpoint/2010/main" val="228086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2016</a:t>
            </a:r>
            <a:endParaRPr lang="en-US"/>
          </a:p>
        </p:txBody>
      </p:sp>
      <p:sp>
        <p:nvSpPr>
          <p:cNvPr id="7" name="Slide Number Placeholder 6"/>
          <p:cNvSpPr>
            <a:spLocks noGrp="1"/>
          </p:cNvSpPr>
          <p:nvPr>
            <p:ph type="sldNum" sz="quarter" idx="12"/>
          </p:nvPr>
        </p:nvSpPr>
        <p:spPr/>
        <p:txBody>
          <a:bodyPr/>
          <a:lstStyle>
            <a:lvl1pPr>
              <a:defRPr/>
            </a:lvl1pPr>
          </a:lstStyle>
          <a:p>
            <a:fld id="{93DCC852-B08D-40C0-910B-7E4A04AB2501}" type="slidenum">
              <a:rPr lang="en-US"/>
              <a:pPr/>
              <a:t>‹#›</a:t>
            </a:fld>
            <a:endParaRPr lang="en-US"/>
          </a:p>
        </p:txBody>
      </p:sp>
    </p:spTree>
    <p:extLst>
      <p:ext uri="{BB962C8B-B14F-4D97-AF65-F5344CB8AC3E}">
        <p14:creationId xmlns:p14="http://schemas.microsoft.com/office/powerpoint/2010/main" val="205205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 mar 2016</a:t>
            </a: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04B7F7B-9163-410D-928C-BBE38F280FD9}" type="slidenum">
              <a:rPr lang="en-US"/>
              <a:pPr/>
              <a:t>‹#›</a:t>
            </a:fld>
            <a:endParaRPr lang="en-US"/>
          </a:p>
        </p:txBody>
      </p:sp>
      <p:graphicFrame>
        <p:nvGraphicFramePr>
          <p:cNvPr id="4103" name="Object 7"/>
          <p:cNvGraphicFramePr>
            <a:graphicFrameLocks noChangeAspect="1"/>
          </p:cNvGraphicFramePr>
          <p:nvPr/>
        </p:nvGraphicFramePr>
        <p:xfrm>
          <a:off x="323850" y="188913"/>
          <a:ext cx="911225" cy="1023937"/>
        </p:xfrm>
        <a:graphic>
          <a:graphicData uri="http://schemas.openxmlformats.org/presentationml/2006/ole">
            <mc:AlternateContent xmlns:mc="http://schemas.openxmlformats.org/markup-compatibility/2006">
              <mc:Choice xmlns:v="urn:schemas-microsoft-com:vml" Requires="v">
                <p:oleObj spid="_x0000_s4233"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88913"/>
                        <a:ext cx="9112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763713" y="981075"/>
            <a:ext cx="6840537"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defRPr>
      </a:lvl2pPr>
      <a:lvl3pPr algn="ctr" rtl="0" fontAlgn="base">
        <a:spcBef>
          <a:spcPct val="0"/>
        </a:spcBef>
        <a:spcAft>
          <a:spcPct val="0"/>
        </a:spcAft>
        <a:defRPr sz="4000">
          <a:solidFill>
            <a:schemeClr val="tx2"/>
          </a:solidFill>
          <a:latin typeface="Arial" pitchFamily="34" charset="0"/>
        </a:defRPr>
      </a:lvl3pPr>
      <a:lvl4pPr algn="ctr" rtl="0" fontAlgn="base">
        <a:spcBef>
          <a:spcPct val="0"/>
        </a:spcBef>
        <a:spcAft>
          <a:spcPct val="0"/>
        </a:spcAft>
        <a:defRPr sz="4000">
          <a:solidFill>
            <a:schemeClr val="tx2"/>
          </a:solidFill>
          <a:latin typeface="Arial" pitchFamily="34" charset="0"/>
        </a:defRPr>
      </a:lvl4pPr>
      <a:lvl5pPr algn="ctr" rtl="0" fontAlgn="base">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10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10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10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106.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10.wmf"/><Relationship Id="rId5" Type="http://schemas.openxmlformats.org/officeDocument/2006/relationships/oleObject" Target="../embeddings/oleObject28.bin"/><Relationship Id="rId4" Type="http://schemas.openxmlformats.org/officeDocument/2006/relationships/image" Target="../media/image109.wm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5.bin"/><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7.bin"/><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25.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0.bin"/><Relationship Id="rId10" Type="http://schemas.openxmlformats.org/officeDocument/2006/relationships/image" Target="../media/image21.wmf"/><Relationship Id="rId4" Type="http://schemas.openxmlformats.org/officeDocument/2006/relationships/image" Target="../media/image22.jpeg"/><Relationship Id="rId9"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26.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3.bin"/><Relationship Id="rId10" Type="http://schemas.openxmlformats.org/officeDocument/2006/relationships/image" Target="../media/image25.wmf"/><Relationship Id="rId4" Type="http://schemas.openxmlformats.org/officeDocument/2006/relationships/image" Target="../media/image26.jpeg"/><Relationship Id="rId9"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7.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9.emf"/><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8.emf"/><Relationship Id="rId4" Type="http://schemas.openxmlformats.org/officeDocument/2006/relationships/oleObject" Target="../embeddings/oleObject1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0.e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30.xml"/><Relationship Id="rId7" Type="http://schemas.openxmlformats.org/officeDocument/2006/relationships/oleObject" Target="../embeddings/oleObject20.bin"/><Relationship Id="rId12"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png"/><Relationship Id="rId11" Type="http://schemas.openxmlformats.org/officeDocument/2006/relationships/image" Target="../media/image37.png"/><Relationship Id="rId5" Type="http://schemas.openxmlformats.org/officeDocument/2006/relationships/image" Target="../media/image35.jpeg"/><Relationship Id="rId10" Type="http://schemas.openxmlformats.org/officeDocument/2006/relationships/image" Target="../media/image33.wmf"/><Relationship Id="rId4" Type="http://schemas.openxmlformats.org/officeDocument/2006/relationships/image" Target="../media/image34.png"/><Relationship Id="rId9"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42.wmf"/><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78.wmf"/><Relationship Id="rId5" Type="http://schemas.openxmlformats.org/officeDocument/2006/relationships/oleObject" Target="../embeddings/oleObject25.bin"/><Relationship Id="rId4" Type="http://schemas.openxmlformats.org/officeDocument/2006/relationships/image" Target="../media/image77.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8.jpg"/></Relationships>
</file>

<file path=ppt/slides/_rels/slide8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US" smtClean="0"/>
              <a:t>fln - mar 2016</a:t>
            </a:r>
            <a:endParaRPr lang="en-US"/>
          </a:p>
        </p:txBody>
      </p:sp>
      <p:sp>
        <p:nvSpPr>
          <p:cNvPr id="7" name="Rectangle 6"/>
          <p:cNvSpPr>
            <a:spLocks noGrp="1" noChangeArrowheads="1"/>
          </p:cNvSpPr>
          <p:nvPr>
            <p:ph type="sldNum" sz="quarter" idx="4"/>
          </p:nvPr>
        </p:nvSpPr>
        <p:spPr/>
        <p:txBody>
          <a:bodyPr/>
          <a:lstStyle/>
          <a:p>
            <a:fld id="{78A55011-AEB3-40B5-BA1E-430535EB1146}" type="slidenum">
              <a:rPr lang="en-US"/>
              <a:pPr/>
              <a:t>1</a:t>
            </a:fld>
            <a:endParaRPr lang="en-US"/>
          </a:p>
        </p:txBody>
      </p:sp>
      <p:sp>
        <p:nvSpPr>
          <p:cNvPr id="2050" name="Rectangle 2"/>
          <p:cNvSpPr>
            <a:spLocks noGrp="1" noChangeArrowheads="1"/>
          </p:cNvSpPr>
          <p:nvPr>
            <p:ph type="ctrTitle"/>
          </p:nvPr>
        </p:nvSpPr>
        <p:spPr>
          <a:xfrm>
            <a:off x="684213" y="981075"/>
            <a:ext cx="7772400" cy="1439863"/>
          </a:xfrm>
        </p:spPr>
        <p:txBody>
          <a:bodyPr/>
          <a:lstStyle/>
          <a:p>
            <a:r>
              <a:rPr lang="en-US">
                <a:solidFill>
                  <a:srgbClr val="0066FF"/>
                </a:solidFill>
              </a:rPr>
              <a:t>Meccanica </a:t>
            </a:r>
          </a:p>
        </p:txBody>
      </p:sp>
      <p:sp>
        <p:nvSpPr>
          <p:cNvPr id="2051" name="Rectangle 3"/>
          <p:cNvSpPr>
            <a:spLocks noGrp="1" noChangeArrowheads="1"/>
          </p:cNvSpPr>
          <p:nvPr>
            <p:ph type="subTitle" idx="1"/>
          </p:nvPr>
        </p:nvSpPr>
        <p:spPr>
          <a:xfrm>
            <a:off x="250825" y="4797425"/>
            <a:ext cx="8713788" cy="1296988"/>
          </a:xfrm>
        </p:spPr>
        <p:txBody>
          <a:bodyPr/>
          <a:lstStyle/>
          <a:p>
            <a:pPr>
              <a:lnSpc>
                <a:spcPct val="80000"/>
              </a:lnSpc>
            </a:pPr>
            <a:endParaRPr lang="en-US" sz="2800" dirty="0"/>
          </a:p>
          <a:p>
            <a:pPr>
              <a:lnSpc>
                <a:spcPct val="80000"/>
              </a:lnSpc>
            </a:pPr>
            <a:r>
              <a:rPr lang="en-US" sz="2800" dirty="0" err="1"/>
              <a:t>Corso</a:t>
            </a:r>
            <a:r>
              <a:rPr lang="en-US" sz="2800" dirty="0"/>
              <a:t> di </a:t>
            </a:r>
            <a:r>
              <a:rPr lang="en-US" sz="2800" dirty="0" err="1"/>
              <a:t>Fisica</a:t>
            </a:r>
            <a:r>
              <a:rPr lang="en-US" sz="2800" dirty="0"/>
              <a:t> per CTF</a:t>
            </a:r>
          </a:p>
          <a:p>
            <a:pPr>
              <a:lnSpc>
                <a:spcPct val="80000"/>
              </a:lnSpc>
            </a:pPr>
            <a:r>
              <a:rPr lang="en-US" sz="2800" smtClean="0"/>
              <a:t>AA2015/16</a:t>
            </a:r>
            <a:endParaRPr lang="en-US" sz="2800" dirty="0"/>
          </a:p>
        </p:txBody>
      </p:sp>
      <p:pic>
        <p:nvPicPr>
          <p:cNvPr id="2052" name="Picture 4" descr="220px-Ferrari_Wer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381250"/>
            <a:ext cx="3240087"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1604273"/>
            <a:ext cx="1603516" cy="1015663"/>
          </a:xfrm>
          <a:prstGeom prst="rect">
            <a:avLst/>
          </a:prstGeom>
          <a:noFill/>
        </p:spPr>
        <p:txBody>
          <a:bodyPr wrap="none" rtlCol="0">
            <a:spAutoFit/>
          </a:bodyPr>
          <a:lstStyle/>
          <a:p>
            <a:r>
              <a:rPr lang="en-US" dirty="0" smtClean="0">
                <a:solidFill>
                  <a:srgbClr val="00B050"/>
                </a:solidFill>
              </a:rPr>
              <a:t>Stay hungry,</a:t>
            </a:r>
          </a:p>
          <a:p>
            <a:r>
              <a:rPr lang="en-US" dirty="0" smtClean="0">
                <a:solidFill>
                  <a:srgbClr val="00B050"/>
                </a:solidFill>
              </a:rPr>
              <a:t>stay foolish!</a:t>
            </a:r>
          </a:p>
          <a:p>
            <a:r>
              <a:rPr lang="en-US" dirty="0" smtClean="0">
                <a:solidFill>
                  <a:srgbClr val="00B050"/>
                </a:solidFill>
              </a:rPr>
              <a:t>Steve Jobs</a:t>
            </a:r>
            <a:endParaRPr lang="en-GB"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2016</a:t>
            </a:r>
            <a:endParaRPr lang="en-US"/>
          </a:p>
        </p:txBody>
      </p:sp>
      <p:sp>
        <p:nvSpPr>
          <p:cNvPr id="10" name="Slide Number Placeholder 5"/>
          <p:cNvSpPr>
            <a:spLocks noGrp="1"/>
          </p:cNvSpPr>
          <p:nvPr>
            <p:ph type="sldNum" sz="quarter" idx="12"/>
          </p:nvPr>
        </p:nvSpPr>
        <p:spPr/>
        <p:txBody>
          <a:bodyPr/>
          <a:lstStyle/>
          <a:p>
            <a:fld id="{E86B2CD4-90DB-41D1-A916-7642B0CAE453}" type="slidenum">
              <a:rPr lang="en-US"/>
              <a:pPr/>
              <a:t>10</a:t>
            </a:fld>
            <a:endParaRPr lang="en-US"/>
          </a:p>
        </p:txBody>
      </p:sp>
      <p:sp>
        <p:nvSpPr>
          <p:cNvPr id="209922" name="Rectangle 2"/>
          <p:cNvSpPr>
            <a:spLocks noGrp="1" noChangeArrowheads="1"/>
          </p:cNvSpPr>
          <p:nvPr>
            <p:ph type="title"/>
          </p:nvPr>
        </p:nvSpPr>
        <p:spPr/>
        <p:txBody>
          <a:bodyPr/>
          <a:lstStyle/>
          <a:p>
            <a:r>
              <a:rPr lang="it-IT" sz="3200"/>
              <a:t>Velocità (3)</a:t>
            </a:r>
          </a:p>
        </p:txBody>
      </p:sp>
      <p:sp>
        <p:nvSpPr>
          <p:cNvPr id="209923" name="Rectangle 3"/>
          <p:cNvSpPr>
            <a:spLocks noGrp="1" noChangeArrowheads="1"/>
          </p:cNvSpPr>
          <p:nvPr>
            <p:ph type="body" idx="1"/>
          </p:nvPr>
        </p:nvSpPr>
        <p:spPr>
          <a:xfrm>
            <a:off x="250825" y="1125538"/>
            <a:ext cx="8569325" cy="5040312"/>
          </a:xfrm>
        </p:spPr>
        <p:txBody>
          <a:bodyPr/>
          <a:lstStyle/>
          <a:p>
            <a:r>
              <a:rPr lang="it-IT" sz="2800" dirty="0"/>
              <a:t>v</a:t>
            </a:r>
            <a:r>
              <a:rPr lang="it-IT" sz="2800" baseline="-25000" dirty="0"/>
              <a:t>m</a:t>
            </a:r>
            <a:r>
              <a:rPr lang="it-IT" sz="2800" dirty="0"/>
              <a:t> = [x(t</a:t>
            </a:r>
            <a:r>
              <a:rPr lang="it-IT" sz="2800" baseline="-25000" dirty="0"/>
              <a:t>3</a:t>
            </a:r>
            <a:r>
              <a:rPr lang="it-IT" sz="2800" dirty="0"/>
              <a:t>)-x(0)]/(t</a:t>
            </a:r>
            <a:r>
              <a:rPr lang="it-IT" sz="2800" baseline="-25000" dirty="0"/>
              <a:t>3</a:t>
            </a:r>
            <a:r>
              <a:rPr lang="it-IT" sz="2800" dirty="0"/>
              <a:t>-0) = (0-0</a:t>
            </a:r>
            <a:r>
              <a:rPr lang="it-IT" sz="2800" dirty="0" smtClean="0"/>
              <a:t>) km/100  min = </a:t>
            </a:r>
            <a:r>
              <a:rPr lang="it-IT" sz="2800" dirty="0"/>
              <a:t>0 </a:t>
            </a:r>
          </a:p>
          <a:p>
            <a:r>
              <a:rPr lang="it-IT" sz="2800" u="sng" dirty="0"/>
              <a:t>v</a:t>
            </a:r>
            <a:r>
              <a:rPr lang="it-IT" sz="2800" dirty="0"/>
              <a:t> = (</a:t>
            </a:r>
            <a:r>
              <a:rPr lang="el-GR" sz="2800" dirty="0">
                <a:cs typeface="Arial" pitchFamily="34" charset="0"/>
              </a:rPr>
              <a:t>Σ</a:t>
            </a:r>
            <a:r>
              <a:rPr lang="it-IT" sz="2800" baseline="-25000" dirty="0">
                <a:cs typeface="Arial" pitchFamily="34" charset="0"/>
              </a:rPr>
              <a:t>i=1,3</a:t>
            </a:r>
            <a:r>
              <a:rPr lang="it-IT" sz="2800" dirty="0">
                <a:cs typeface="Arial" pitchFamily="34" charset="0"/>
              </a:rPr>
              <a:t> v</a:t>
            </a:r>
            <a:r>
              <a:rPr lang="it-IT" sz="2800" baseline="-25000" dirty="0">
                <a:cs typeface="Arial" pitchFamily="34" charset="0"/>
              </a:rPr>
              <a:t>i</a:t>
            </a:r>
            <a:r>
              <a:rPr lang="it-IT" sz="2800" dirty="0">
                <a:cs typeface="Arial" pitchFamily="34" charset="0"/>
              </a:rPr>
              <a:t>)/3 = (10+0-60)/3 km/h = -17 km/h</a:t>
            </a:r>
          </a:p>
          <a:p>
            <a:r>
              <a:rPr lang="it-IT" sz="2800" dirty="0">
                <a:cs typeface="Arial" pitchFamily="34" charset="0"/>
              </a:rPr>
              <a:t>in formule (*)</a:t>
            </a:r>
          </a:p>
          <a:p>
            <a:pPr lvl="1">
              <a:buFontTx/>
              <a:buNone/>
            </a:pPr>
            <a:r>
              <a:rPr lang="it-IT" sz="2400" dirty="0" err="1">
                <a:cs typeface="Arial" pitchFamily="34" charset="0"/>
              </a:rPr>
              <a:t>v</a:t>
            </a:r>
            <a:r>
              <a:rPr lang="it-IT" sz="2400" baseline="-25000" dirty="0" err="1">
                <a:cs typeface="Arial" pitchFamily="34" charset="0"/>
              </a:rPr>
              <a:t>m</a:t>
            </a:r>
            <a:r>
              <a:rPr lang="it-IT" sz="2400" dirty="0">
                <a:cs typeface="Arial" pitchFamily="34" charset="0"/>
              </a:rPr>
              <a:t> = (</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x</a:t>
            </a:r>
            <a:r>
              <a:rPr lang="it-IT" sz="2400" baseline="-25000" dirty="0">
                <a:cs typeface="Arial" pitchFamily="34" charset="0"/>
              </a:rPr>
              <a:t>i</a:t>
            </a:r>
            <a:r>
              <a:rPr lang="it-IT" sz="2400" dirty="0">
                <a:cs typeface="Arial" pitchFamily="34" charset="0"/>
              </a:rPr>
              <a:t>)/(</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 = (</a:t>
            </a:r>
            <a:r>
              <a:rPr lang="el-GR" sz="2400" dirty="0">
                <a:cs typeface="Arial" pitchFamily="34" charset="0"/>
              </a:rPr>
              <a:t>Σ</a:t>
            </a:r>
            <a:r>
              <a:rPr lang="it-IT" sz="2400" baseline="-25000" dirty="0">
                <a:cs typeface="Arial" pitchFamily="34" charset="0"/>
              </a:rPr>
              <a:t>i=1,n</a:t>
            </a:r>
            <a:r>
              <a:rPr lang="it-IT" sz="2400" dirty="0">
                <a:cs typeface="Arial" pitchFamily="34" charset="0"/>
              </a:rPr>
              <a:t>v</a:t>
            </a:r>
            <a:r>
              <a:rPr lang="it-IT" sz="2400" baseline="-25000" dirty="0">
                <a:cs typeface="Arial" pitchFamily="34" charset="0"/>
              </a:rPr>
              <a:t>i</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a:t>
            </a:r>
            <a:r>
              <a:rPr lang="el-GR" sz="2400" dirty="0">
                <a:cs typeface="Arial" pitchFamily="34" charset="0"/>
              </a:rPr>
              <a:t>Σ</a:t>
            </a:r>
            <a:r>
              <a:rPr lang="it-IT" sz="2400" baseline="-25000" dirty="0">
                <a:cs typeface="Arial" pitchFamily="34" charset="0"/>
              </a:rPr>
              <a:t>i=1,n</a:t>
            </a:r>
            <a:r>
              <a:rPr lang="el-GR" sz="2400" dirty="0">
                <a:cs typeface="Arial" pitchFamily="34" charset="0"/>
              </a:rPr>
              <a:t>Δ</a:t>
            </a:r>
            <a:r>
              <a:rPr lang="it-IT" sz="2400" dirty="0">
                <a:cs typeface="Arial" pitchFamily="34" charset="0"/>
              </a:rPr>
              <a:t>t</a:t>
            </a:r>
            <a:r>
              <a:rPr lang="it-IT" sz="2400" baseline="-25000" dirty="0">
                <a:cs typeface="Arial" pitchFamily="34" charset="0"/>
              </a:rPr>
              <a:t>i</a:t>
            </a:r>
            <a:r>
              <a:rPr lang="it-IT" sz="2400" dirty="0">
                <a:cs typeface="Arial" pitchFamily="34" charset="0"/>
              </a:rPr>
              <a:t>)</a:t>
            </a:r>
          </a:p>
          <a:p>
            <a:pPr lvl="1">
              <a:buFontTx/>
              <a:buNone/>
            </a:pPr>
            <a:r>
              <a:rPr lang="it-IT" sz="2400" dirty="0">
                <a:solidFill>
                  <a:srgbClr val="CC3300"/>
                </a:solidFill>
                <a:cs typeface="Arial" pitchFamily="34" charset="0"/>
              </a:rPr>
              <a:t>quindi </a:t>
            </a:r>
            <a:r>
              <a:rPr lang="it-IT" sz="2400" u="sng" dirty="0">
                <a:solidFill>
                  <a:srgbClr val="CC3300"/>
                </a:solidFill>
                <a:cs typeface="Arial" pitchFamily="34" charset="0"/>
              </a:rPr>
              <a:t>solo se</a:t>
            </a:r>
            <a:r>
              <a:rPr lang="it-IT" sz="2400" dirty="0">
                <a:solidFill>
                  <a:srgbClr val="CC3300"/>
                </a:solidFill>
                <a:cs typeface="Arial" pitchFamily="34" charset="0"/>
              </a:rPr>
              <a:t> i </a:t>
            </a:r>
            <a:r>
              <a:rPr lang="el-GR" sz="2400" dirty="0">
                <a:solidFill>
                  <a:srgbClr val="CC3300"/>
                </a:solidFill>
                <a:cs typeface="Arial" pitchFamily="34" charset="0"/>
              </a:rPr>
              <a:t>Δ</a:t>
            </a:r>
            <a:r>
              <a:rPr lang="it-IT" sz="2400" dirty="0">
                <a:solidFill>
                  <a:srgbClr val="CC3300"/>
                </a:solidFill>
                <a:cs typeface="Arial" pitchFamily="34" charset="0"/>
              </a:rPr>
              <a:t>t</a:t>
            </a:r>
            <a:r>
              <a:rPr lang="it-IT" sz="2400" baseline="-25000" dirty="0">
                <a:solidFill>
                  <a:srgbClr val="CC3300"/>
                </a:solidFill>
                <a:cs typeface="Arial" pitchFamily="34" charset="0"/>
              </a:rPr>
              <a:t>i</a:t>
            </a:r>
            <a:r>
              <a:rPr lang="it-IT" sz="2400" dirty="0">
                <a:solidFill>
                  <a:srgbClr val="CC3300"/>
                </a:solidFill>
                <a:cs typeface="Arial" pitchFamily="34" charset="0"/>
              </a:rPr>
              <a:t> sono tutti = </a:t>
            </a:r>
            <a:r>
              <a:rPr lang="el-GR" sz="2400" dirty="0">
                <a:solidFill>
                  <a:srgbClr val="CC3300"/>
                </a:solidFill>
                <a:cs typeface="Arial" pitchFamily="34" charset="0"/>
              </a:rPr>
              <a:t>Δ</a:t>
            </a:r>
            <a:r>
              <a:rPr lang="it-IT" sz="2400" dirty="0">
                <a:solidFill>
                  <a:srgbClr val="CC3300"/>
                </a:solidFill>
                <a:cs typeface="Arial" pitchFamily="34" charset="0"/>
              </a:rPr>
              <a:t>t</a:t>
            </a:r>
            <a:r>
              <a:rPr lang="it-IT" sz="2400" dirty="0">
                <a:cs typeface="Arial" pitchFamily="34" charset="0"/>
              </a:rPr>
              <a:t>, si ha </a:t>
            </a:r>
          </a:p>
          <a:p>
            <a:pPr lvl="1">
              <a:buFontTx/>
              <a:buNone/>
            </a:pPr>
            <a:r>
              <a:rPr lang="el-GR" sz="2400" dirty="0">
                <a:solidFill>
                  <a:srgbClr val="FF3300"/>
                </a:solidFill>
                <a:cs typeface="Arial" pitchFamily="34" charset="0"/>
              </a:rPr>
              <a:t>Σ</a:t>
            </a:r>
            <a:r>
              <a:rPr lang="it-IT" sz="2400" baseline="-25000" dirty="0">
                <a:solidFill>
                  <a:srgbClr val="FF3300"/>
                </a:solidFill>
                <a:cs typeface="Arial" pitchFamily="34" charset="0"/>
              </a:rPr>
              <a:t>i=1,n</a:t>
            </a:r>
            <a:r>
              <a:rPr lang="el-GR" sz="2400" dirty="0">
                <a:solidFill>
                  <a:srgbClr val="FF3300"/>
                </a:solidFill>
                <a:cs typeface="Arial" pitchFamily="34" charset="0"/>
              </a:rPr>
              <a:t>Δ</a:t>
            </a:r>
            <a:r>
              <a:rPr lang="it-IT" sz="2400" dirty="0">
                <a:solidFill>
                  <a:srgbClr val="FF3300"/>
                </a:solidFill>
                <a:cs typeface="Arial" pitchFamily="34" charset="0"/>
              </a:rPr>
              <a:t>t</a:t>
            </a:r>
            <a:r>
              <a:rPr lang="it-IT" sz="2400" baseline="-25000" dirty="0">
                <a:solidFill>
                  <a:srgbClr val="FF3300"/>
                </a:solidFill>
                <a:cs typeface="Arial" pitchFamily="34" charset="0"/>
              </a:rPr>
              <a:t>i</a:t>
            </a:r>
            <a:r>
              <a:rPr lang="it-IT" sz="2400" dirty="0">
                <a:solidFill>
                  <a:srgbClr val="FF3300"/>
                </a:solidFill>
                <a:cs typeface="Arial" pitchFamily="34" charset="0"/>
              </a:rPr>
              <a:t> = </a:t>
            </a:r>
            <a:r>
              <a:rPr lang="el-GR" sz="2400" dirty="0">
                <a:solidFill>
                  <a:srgbClr val="FF3300"/>
                </a:solidFill>
                <a:cs typeface="Arial" pitchFamily="34" charset="0"/>
              </a:rPr>
              <a:t>Σ</a:t>
            </a:r>
            <a:r>
              <a:rPr lang="it-IT" sz="2400" baseline="-25000" dirty="0">
                <a:solidFill>
                  <a:srgbClr val="FF3300"/>
                </a:solidFill>
                <a:cs typeface="Arial" pitchFamily="34" charset="0"/>
              </a:rPr>
              <a:t>i=1,n</a:t>
            </a:r>
            <a:r>
              <a:rPr lang="el-GR" sz="2400" dirty="0">
                <a:solidFill>
                  <a:srgbClr val="FF3300"/>
                </a:solidFill>
                <a:cs typeface="Arial" pitchFamily="34" charset="0"/>
              </a:rPr>
              <a:t>Δ</a:t>
            </a:r>
            <a:r>
              <a:rPr lang="it-IT" sz="2400" dirty="0">
                <a:solidFill>
                  <a:srgbClr val="FF3300"/>
                </a:solidFill>
                <a:cs typeface="Arial" pitchFamily="34" charset="0"/>
              </a:rPr>
              <a:t>t = n</a:t>
            </a:r>
            <a:r>
              <a:rPr lang="it-IT" sz="2400" baseline="-25000" dirty="0">
                <a:solidFill>
                  <a:srgbClr val="FF3300"/>
                </a:solidFill>
                <a:cs typeface="Arial" pitchFamily="34" charset="0"/>
              </a:rPr>
              <a:t> </a:t>
            </a:r>
            <a:r>
              <a:rPr lang="el-GR" sz="2400" dirty="0">
                <a:solidFill>
                  <a:srgbClr val="FF3300"/>
                </a:solidFill>
                <a:cs typeface="Arial" pitchFamily="34" charset="0"/>
              </a:rPr>
              <a:t>Δ</a:t>
            </a:r>
            <a:r>
              <a:rPr lang="it-IT" sz="2400" dirty="0">
                <a:solidFill>
                  <a:srgbClr val="FF3300"/>
                </a:solidFill>
                <a:cs typeface="Arial" pitchFamily="34" charset="0"/>
              </a:rPr>
              <a:t>t</a:t>
            </a:r>
            <a:r>
              <a:rPr lang="it-IT" sz="2400" baseline="-25000" dirty="0">
                <a:cs typeface="Arial" pitchFamily="34" charset="0"/>
              </a:rPr>
              <a:t>              </a:t>
            </a:r>
            <a:r>
              <a:rPr lang="it-IT" sz="2400" dirty="0">
                <a:cs typeface="Arial" pitchFamily="34" charset="0"/>
              </a:rPr>
              <a:t>e</a:t>
            </a:r>
          </a:p>
          <a:p>
            <a:pPr lvl="1">
              <a:buFontTx/>
              <a:buNone/>
            </a:pPr>
            <a:r>
              <a:rPr lang="el-GR" sz="2400" dirty="0">
                <a:solidFill>
                  <a:srgbClr val="009900"/>
                </a:solidFill>
                <a:cs typeface="Arial" pitchFamily="34" charset="0"/>
              </a:rPr>
              <a:t>Σ</a:t>
            </a:r>
            <a:r>
              <a:rPr lang="it-IT" sz="2400" baseline="-25000" dirty="0">
                <a:solidFill>
                  <a:srgbClr val="009900"/>
                </a:solidFill>
                <a:cs typeface="Arial" pitchFamily="34" charset="0"/>
              </a:rPr>
              <a:t>i=1,n</a:t>
            </a:r>
            <a:r>
              <a:rPr lang="it-IT" sz="2400" dirty="0">
                <a:solidFill>
                  <a:srgbClr val="009900"/>
                </a:solidFill>
                <a:cs typeface="Arial" pitchFamily="34" charset="0"/>
              </a:rPr>
              <a:t>v</a:t>
            </a:r>
            <a:r>
              <a:rPr lang="it-IT" sz="2400" baseline="-25000" dirty="0">
                <a:solidFill>
                  <a:srgbClr val="009900"/>
                </a:solidFill>
                <a:cs typeface="Arial" pitchFamily="34" charset="0"/>
              </a:rPr>
              <a:t>i</a:t>
            </a:r>
            <a:r>
              <a:rPr lang="el-GR" sz="2400" dirty="0">
                <a:solidFill>
                  <a:srgbClr val="009900"/>
                </a:solidFill>
                <a:cs typeface="Arial" pitchFamily="34" charset="0"/>
              </a:rPr>
              <a:t>Δ</a:t>
            </a:r>
            <a:r>
              <a:rPr lang="it-IT" sz="2400" dirty="0">
                <a:solidFill>
                  <a:srgbClr val="009900"/>
                </a:solidFill>
                <a:cs typeface="Arial" pitchFamily="34" charset="0"/>
              </a:rPr>
              <a:t>t = </a:t>
            </a:r>
            <a:r>
              <a:rPr lang="el-GR" sz="2400" dirty="0">
                <a:solidFill>
                  <a:srgbClr val="009900"/>
                </a:solidFill>
                <a:cs typeface="Arial" pitchFamily="34" charset="0"/>
              </a:rPr>
              <a:t>Δ</a:t>
            </a:r>
            <a:r>
              <a:rPr lang="it-IT" sz="2400" dirty="0">
                <a:solidFill>
                  <a:srgbClr val="009900"/>
                </a:solidFill>
                <a:cs typeface="Arial" pitchFamily="34" charset="0"/>
              </a:rPr>
              <a:t>t</a:t>
            </a:r>
            <a:r>
              <a:rPr lang="it-IT" sz="2400" baseline="-25000" dirty="0">
                <a:solidFill>
                  <a:srgbClr val="009900"/>
                </a:solidFill>
                <a:cs typeface="Arial" pitchFamily="34" charset="0"/>
              </a:rPr>
              <a:t> </a:t>
            </a:r>
            <a:r>
              <a:rPr lang="it-IT" sz="2400" dirty="0">
                <a:solidFill>
                  <a:srgbClr val="009900"/>
                </a:solidFill>
                <a:cs typeface="Arial" pitchFamily="34" charset="0"/>
              </a:rPr>
              <a:t>∙</a:t>
            </a:r>
            <a:r>
              <a:rPr lang="el-GR" sz="2400" dirty="0">
                <a:solidFill>
                  <a:srgbClr val="009900"/>
                </a:solidFill>
                <a:cs typeface="Arial" pitchFamily="34" charset="0"/>
              </a:rPr>
              <a:t>Σ</a:t>
            </a:r>
            <a:r>
              <a:rPr lang="it-IT" sz="2400" baseline="-25000" dirty="0">
                <a:solidFill>
                  <a:srgbClr val="009900"/>
                </a:solidFill>
                <a:cs typeface="Arial" pitchFamily="34" charset="0"/>
              </a:rPr>
              <a:t>i=1,n</a:t>
            </a:r>
            <a:r>
              <a:rPr lang="it-IT" sz="2400" dirty="0">
                <a:solidFill>
                  <a:srgbClr val="009900"/>
                </a:solidFill>
                <a:cs typeface="Arial" pitchFamily="34" charset="0"/>
              </a:rPr>
              <a:t>v</a:t>
            </a:r>
            <a:r>
              <a:rPr lang="it-IT" sz="2400" baseline="-25000" dirty="0">
                <a:solidFill>
                  <a:srgbClr val="009900"/>
                </a:solidFill>
                <a:cs typeface="Arial" pitchFamily="34" charset="0"/>
              </a:rPr>
              <a:t>i              </a:t>
            </a:r>
          </a:p>
          <a:p>
            <a:pPr lvl="1">
              <a:buFontTx/>
              <a:buNone/>
            </a:pPr>
            <a:r>
              <a:rPr lang="it-IT" sz="2400" baseline="-25000" dirty="0">
                <a:solidFill>
                  <a:srgbClr val="009900"/>
                </a:solidFill>
                <a:cs typeface="Arial" pitchFamily="34" charset="0"/>
              </a:rPr>
              <a:t> </a:t>
            </a:r>
            <a:r>
              <a:rPr lang="it-IT" sz="2400" dirty="0">
                <a:cs typeface="Arial" pitchFamily="34" charset="0"/>
              </a:rPr>
              <a:t>=&gt;    </a:t>
            </a:r>
            <a:r>
              <a:rPr lang="it-IT" sz="2400" dirty="0" err="1">
                <a:solidFill>
                  <a:srgbClr val="CC3300"/>
                </a:solidFill>
                <a:cs typeface="Arial" pitchFamily="34" charset="0"/>
              </a:rPr>
              <a:t>v</a:t>
            </a:r>
            <a:r>
              <a:rPr lang="it-IT" sz="2400" baseline="-25000" dirty="0" err="1">
                <a:solidFill>
                  <a:srgbClr val="CC3300"/>
                </a:solidFill>
                <a:cs typeface="Arial" pitchFamily="34" charset="0"/>
              </a:rPr>
              <a:t>m</a:t>
            </a:r>
            <a:r>
              <a:rPr lang="it-IT" sz="2400" dirty="0">
                <a:solidFill>
                  <a:srgbClr val="CC3300"/>
                </a:solidFill>
                <a:cs typeface="Arial" pitchFamily="34" charset="0"/>
              </a:rPr>
              <a:t> = </a:t>
            </a:r>
            <a:r>
              <a:rPr lang="el-GR" sz="2400" dirty="0">
                <a:solidFill>
                  <a:srgbClr val="CC3300"/>
                </a:solidFill>
                <a:cs typeface="Arial" pitchFamily="34" charset="0"/>
              </a:rPr>
              <a:t>Δ</a:t>
            </a:r>
            <a:r>
              <a:rPr lang="it-IT" sz="2400" dirty="0">
                <a:solidFill>
                  <a:srgbClr val="CC3300"/>
                </a:solidFill>
                <a:cs typeface="Arial" pitchFamily="34" charset="0"/>
              </a:rPr>
              <a:t>t </a:t>
            </a:r>
            <a:r>
              <a:rPr lang="el-GR" sz="2400" dirty="0">
                <a:solidFill>
                  <a:srgbClr val="CC3300"/>
                </a:solidFill>
                <a:cs typeface="Arial" pitchFamily="34" charset="0"/>
              </a:rPr>
              <a:t>∙</a:t>
            </a:r>
            <a:r>
              <a:rPr lang="it-IT" sz="2400" dirty="0">
                <a:solidFill>
                  <a:srgbClr val="CC3300"/>
                </a:solidFill>
                <a:cs typeface="Arial" pitchFamily="34" charset="0"/>
              </a:rPr>
              <a:t> (</a:t>
            </a:r>
            <a:r>
              <a:rPr lang="el-GR" sz="2400" dirty="0">
                <a:solidFill>
                  <a:srgbClr val="CC3300"/>
                </a:solidFill>
                <a:cs typeface="Arial" pitchFamily="34" charset="0"/>
              </a:rPr>
              <a:t>Σ</a:t>
            </a:r>
            <a:r>
              <a:rPr lang="it-IT" sz="2400" baseline="-25000" dirty="0">
                <a:solidFill>
                  <a:srgbClr val="CC3300"/>
                </a:solidFill>
                <a:cs typeface="Arial" pitchFamily="34" charset="0"/>
              </a:rPr>
              <a:t>i=1,n</a:t>
            </a:r>
            <a:r>
              <a:rPr lang="it-IT" sz="2400" dirty="0">
                <a:solidFill>
                  <a:srgbClr val="CC3300"/>
                </a:solidFill>
                <a:cs typeface="Arial" pitchFamily="34" charset="0"/>
              </a:rPr>
              <a:t>v</a:t>
            </a:r>
            <a:r>
              <a:rPr lang="it-IT" sz="2400" baseline="-25000" dirty="0">
                <a:solidFill>
                  <a:srgbClr val="CC3300"/>
                </a:solidFill>
                <a:cs typeface="Arial" pitchFamily="34" charset="0"/>
              </a:rPr>
              <a:t>i</a:t>
            </a:r>
            <a:r>
              <a:rPr lang="it-IT" sz="2400" dirty="0">
                <a:solidFill>
                  <a:srgbClr val="CC3300"/>
                </a:solidFill>
                <a:cs typeface="Arial" pitchFamily="34" charset="0"/>
              </a:rPr>
              <a:t>)/(n</a:t>
            </a:r>
            <a:r>
              <a:rPr lang="el-GR" sz="2400" dirty="0">
                <a:solidFill>
                  <a:srgbClr val="CC3300"/>
                </a:solidFill>
                <a:cs typeface="Arial" pitchFamily="34" charset="0"/>
              </a:rPr>
              <a:t>Δ</a:t>
            </a:r>
            <a:r>
              <a:rPr lang="it-IT" sz="2400" dirty="0">
                <a:solidFill>
                  <a:srgbClr val="CC3300"/>
                </a:solidFill>
                <a:cs typeface="Arial" pitchFamily="34" charset="0"/>
              </a:rPr>
              <a:t>t) = (</a:t>
            </a:r>
            <a:r>
              <a:rPr lang="el-GR" sz="2400" dirty="0">
                <a:solidFill>
                  <a:srgbClr val="CC3300"/>
                </a:solidFill>
                <a:cs typeface="Arial" pitchFamily="34" charset="0"/>
              </a:rPr>
              <a:t>Σ</a:t>
            </a:r>
            <a:r>
              <a:rPr lang="it-IT" sz="2400" baseline="-25000" dirty="0">
                <a:solidFill>
                  <a:srgbClr val="CC3300"/>
                </a:solidFill>
                <a:cs typeface="Arial" pitchFamily="34" charset="0"/>
              </a:rPr>
              <a:t>i=1,n</a:t>
            </a:r>
            <a:r>
              <a:rPr lang="it-IT" sz="2400" dirty="0">
                <a:solidFill>
                  <a:srgbClr val="CC3300"/>
                </a:solidFill>
                <a:cs typeface="Arial" pitchFamily="34" charset="0"/>
              </a:rPr>
              <a:t>v</a:t>
            </a:r>
            <a:r>
              <a:rPr lang="it-IT" sz="2400" baseline="-25000" dirty="0">
                <a:solidFill>
                  <a:srgbClr val="CC3300"/>
                </a:solidFill>
                <a:cs typeface="Arial" pitchFamily="34" charset="0"/>
              </a:rPr>
              <a:t>i</a:t>
            </a:r>
            <a:r>
              <a:rPr lang="it-IT" sz="2400" dirty="0">
                <a:solidFill>
                  <a:srgbClr val="CC3300"/>
                </a:solidFill>
                <a:cs typeface="Arial" pitchFamily="34" charset="0"/>
              </a:rPr>
              <a:t>)/n = </a:t>
            </a:r>
            <a:r>
              <a:rPr lang="it-IT" sz="2400" u="sng" dirty="0">
                <a:solidFill>
                  <a:srgbClr val="CC3300"/>
                </a:solidFill>
                <a:cs typeface="Arial" pitchFamily="34" charset="0"/>
              </a:rPr>
              <a:t>v</a:t>
            </a:r>
            <a:r>
              <a:rPr lang="it-IT" sz="2400" u="sng" dirty="0">
                <a:cs typeface="Arial" pitchFamily="34" charset="0"/>
              </a:rPr>
              <a:t> </a:t>
            </a:r>
          </a:p>
          <a:p>
            <a:r>
              <a:rPr lang="it-IT" sz="2800" dirty="0">
                <a:cs typeface="Arial" pitchFamily="34" charset="0"/>
              </a:rPr>
              <a:t>se si conoscono </a:t>
            </a:r>
            <a:r>
              <a:rPr lang="el-GR" sz="2800" dirty="0">
                <a:cs typeface="Arial" pitchFamily="34" charset="0"/>
              </a:rPr>
              <a:t>Δ</a:t>
            </a:r>
            <a:r>
              <a:rPr lang="it-IT" sz="2800" dirty="0">
                <a:cs typeface="Arial" pitchFamily="34" charset="0"/>
              </a:rPr>
              <a:t>x</a:t>
            </a:r>
            <a:r>
              <a:rPr lang="it-IT" sz="2800" baseline="-25000" dirty="0">
                <a:cs typeface="Arial" pitchFamily="34" charset="0"/>
              </a:rPr>
              <a:t>i</a:t>
            </a:r>
            <a:r>
              <a:rPr lang="it-IT" sz="2800" dirty="0">
                <a:cs typeface="Arial" pitchFamily="34" charset="0"/>
              </a:rPr>
              <a:t>, v</a:t>
            </a:r>
            <a:r>
              <a:rPr lang="it-IT" sz="2800" baseline="-25000" dirty="0">
                <a:cs typeface="Arial" pitchFamily="34" charset="0"/>
              </a:rPr>
              <a:t>i</a:t>
            </a:r>
            <a:r>
              <a:rPr lang="it-IT" sz="2800" dirty="0">
                <a:cs typeface="Arial" pitchFamily="34" charset="0"/>
              </a:rPr>
              <a:t>  =&gt;  </a:t>
            </a:r>
            <a:r>
              <a:rPr lang="el-GR" sz="2800" dirty="0">
                <a:cs typeface="Arial" pitchFamily="34" charset="0"/>
              </a:rPr>
              <a:t>Δ</a:t>
            </a:r>
            <a:r>
              <a:rPr lang="it-IT" sz="2800" dirty="0">
                <a:cs typeface="Arial" pitchFamily="34" charset="0"/>
              </a:rPr>
              <a:t>t</a:t>
            </a:r>
            <a:r>
              <a:rPr lang="it-IT" sz="2800" baseline="-25000" dirty="0">
                <a:cs typeface="Arial" pitchFamily="34" charset="0"/>
              </a:rPr>
              <a:t>i</a:t>
            </a:r>
            <a:r>
              <a:rPr lang="it-IT" sz="2800" dirty="0">
                <a:cs typeface="Arial" pitchFamily="34" charset="0"/>
              </a:rPr>
              <a:t> = </a:t>
            </a:r>
            <a:r>
              <a:rPr lang="el-GR" sz="2800" dirty="0">
                <a:cs typeface="Arial" pitchFamily="34" charset="0"/>
              </a:rPr>
              <a:t>Δ</a:t>
            </a:r>
            <a:r>
              <a:rPr lang="it-IT" sz="2800" dirty="0">
                <a:cs typeface="Arial" pitchFamily="34" charset="0"/>
              </a:rPr>
              <a:t>x</a:t>
            </a:r>
            <a:r>
              <a:rPr lang="it-IT" sz="2800" baseline="-25000" dirty="0">
                <a:cs typeface="Arial" pitchFamily="34" charset="0"/>
              </a:rPr>
              <a:t>i</a:t>
            </a:r>
            <a:r>
              <a:rPr lang="it-IT" sz="2800" dirty="0">
                <a:cs typeface="Arial" pitchFamily="34" charset="0"/>
              </a:rPr>
              <a:t>/v</a:t>
            </a:r>
            <a:r>
              <a:rPr lang="it-IT" sz="2800" baseline="-25000" dirty="0">
                <a:cs typeface="Arial" pitchFamily="34" charset="0"/>
              </a:rPr>
              <a:t>i</a:t>
            </a:r>
            <a:r>
              <a:rPr lang="it-IT" sz="2800" dirty="0">
                <a:cs typeface="Arial" pitchFamily="34" charset="0"/>
              </a:rPr>
              <a:t> </a:t>
            </a:r>
            <a:r>
              <a:rPr lang="it-IT" sz="2800" dirty="0" smtClean="0">
                <a:cs typeface="Arial" pitchFamily="34" charset="0"/>
              </a:rPr>
              <a:t> e </a:t>
            </a:r>
            <a:r>
              <a:rPr lang="it-IT" sz="2800" dirty="0">
                <a:cs typeface="Arial" pitchFamily="34" charset="0"/>
              </a:rPr>
              <a:t>si ha</a:t>
            </a:r>
          </a:p>
          <a:p>
            <a:pPr lvl="1">
              <a:buFontTx/>
              <a:buNone/>
            </a:pPr>
            <a:r>
              <a:rPr lang="it-IT" sz="2400" dirty="0" err="1">
                <a:solidFill>
                  <a:schemeClr val="accent2"/>
                </a:solidFill>
                <a:cs typeface="Arial" pitchFamily="34" charset="0"/>
              </a:rPr>
              <a:t>v</a:t>
            </a:r>
            <a:r>
              <a:rPr lang="it-IT" sz="2400" baseline="-25000" dirty="0" err="1">
                <a:solidFill>
                  <a:schemeClr val="accent2"/>
                </a:solidFill>
                <a:cs typeface="Arial" pitchFamily="34" charset="0"/>
              </a:rPr>
              <a:t>m</a:t>
            </a:r>
            <a:r>
              <a:rPr lang="it-IT" sz="2400" dirty="0">
                <a:solidFill>
                  <a:schemeClr val="accent2"/>
                </a:solidFill>
                <a:cs typeface="Arial" pitchFamily="34" charset="0"/>
              </a:rPr>
              <a:t> = (</a:t>
            </a:r>
            <a:r>
              <a:rPr lang="el-GR" sz="2400" dirty="0">
                <a:solidFill>
                  <a:schemeClr val="accent2"/>
                </a:solidFill>
                <a:cs typeface="Arial" pitchFamily="34" charset="0"/>
              </a:rPr>
              <a:t>Σ</a:t>
            </a:r>
            <a:r>
              <a:rPr lang="it-IT" sz="2400" baseline="-25000" dirty="0">
                <a:solidFill>
                  <a:schemeClr val="accent2"/>
                </a:solidFill>
                <a:cs typeface="Arial" pitchFamily="34" charset="0"/>
              </a:rPr>
              <a:t>i=1,n</a:t>
            </a:r>
            <a:r>
              <a:rPr lang="el-GR" sz="2400" dirty="0">
                <a:solidFill>
                  <a:schemeClr val="accent2"/>
                </a:solidFill>
                <a:cs typeface="Arial" pitchFamily="34" charset="0"/>
              </a:rPr>
              <a:t>Δ</a:t>
            </a:r>
            <a:r>
              <a:rPr lang="it-IT" sz="2400" dirty="0">
                <a:solidFill>
                  <a:schemeClr val="accent2"/>
                </a:solidFill>
                <a:cs typeface="Arial" pitchFamily="34" charset="0"/>
              </a:rPr>
              <a:t>x</a:t>
            </a:r>
            <a:r>
              <a:rPr lang="it-IT" sz="2400" baseline="-25000" dirty="0">
                <a:solidFill>
                  <a:schemeClr val="accent2"/>
                </a:solidFill>
                <a:cs typeface="Arial" pitchFamily="34" charset="0"/>
              </a:rPr>
              <a:t>i</a:t>
            </a:r>
            <a:r>
              <a:rPr lang="it-IT" sz="2400" dirty="0">
                <a:solidFill>
                  <a:schemeClr val="accent2"/>
                </a:solidFill>
                <a:cs typeface="Arial" pitchFamily="34" charset="0"/>
              </a:rPr>
              <a:t>)/(</a:t>
            </a:r>
            <a:r>
              <a:rPr lang="el-GR" sz="2400" dirty="0">
                <a:solidFill>
                  <a:schemeClr val="accent2"/>
                </a:solidFill>
                <a:cs typeface="Arial" pitchFamily="34" charset="0"/>
              </a:rPr>
              <a:t>Σ</a:t>
            </a:r>
            <a:r>
              <a:rPr lang="it-IT" sz="2400" baseline="-25000" dirty="0">
                <a:solidFill>
                  <a:schemeClr val="accent2"/>
                </a:solidFill>
                <a:cs typeface="Arial" pitchFamily="34" charset="0"/>
              </a:rPr>
              <a:t>i=1,n</a:t>
            </a:r>
            <a:r>
              <a:rPr lang="el-GR" sz="2400" dirty="0">
                <a:solidFill>
                  <a:schemeClr val="accent2"/>
                </a:solidFill>
                <a:cs typeface="Arial" pitchFamily="34" charset="0"/>
              </a:rPr>
              <a:t>Δ</a:t>
            </a:r>
            <a:r>
              <a:rPr lang="it-IT" sz="2400" dirty="0">
                <a:solidFill>
                  <a:schemeClr val="accent2"/>
                </a:solidFill>
                <a:cs typeface="Arial" pitchFamily="34" charset="0"/>
              </a:rPr>
              <a:t>x</a:t>
            </a:r>
            <a:r>
              <a:rPr lang="it-IT" sz="2400" baseline="-25000" dirty="0">
                <a:solidFill>
                  <a:schemeClr val="accent2"/>
                </a:solidFill>
                <a:cs typeface="Arial" pitchFamily="34" charset="0"/>
              </a:rPr>
              <a:t>i</a:t>
            </a:r>
            <a:r>
              <a:rPr lang="it-IT" sz="2400" dirty="0">
                <a:solidFill>
                  <a:schemeClr val="accent2"/>
                </a:solidFill>
                <a:cs typeface="Arial" pitchFamily="34" charset="0"/>
              </a:rPr>
              <a:t>/v</a:t>
            </a:r>
            <a:r>
              <a:rPr lang="it-IT" sz="2400" baseline="-25000" dirty="0">
                <a:solidFill>
                  <a:schemeClr val="accent2"/>
                </a:solidFill>
                <a:cs typeface="Arial" pitchFamily="34" charset="0"/>
              </a:rPr>
              <a:t>i</a:t>
            </a:r>
            <a:r>
              <a:rPr lang="it-IT" sz="2400" dirty="0">
                <a:solidFill>
                  <a:schemeClr val="accent2"/>
                </a:solidFill>
                <a:cs typeface="Arial" pitchFamily="34" charset="0"/>
              </a:rPr>
              <a:t>)            </a:t>
            </a:r>
            <a:r>
              <a:rPr lang="it-IT" sz="2000" dirty="0">
                <a:solidFill>
                  <a:schemeClr val="accent2"/>
                </a:solidFill>
                <a:cs typeface="Arial" pitchFamily="34" charset="0"/>
              </a:rPr>
              <a:t>(formula utile per gli esercizi)</a:t>
            </a:r>
            <a:r>
              <a:rPr lang="it-IT" sz="2400" dirty="0">
                <a:solidFill>
                  <a:schemeClr val="accent2"/>
                </a:solidFill>
                <a:cs typeface="Arial" pitchFamily="34" charset="0"/>
              </a:rPr>
              <a:t> </a:t>
            </a:r>
            <a:endParaRPr lang="el-GR" sz="2400" dirty="0">
              <a:solidFill>
                <a:schemeClr val="accent2"/>
              </a:solidFill>
              <a:cs typeface="Arial" pitchFamily="34" charset="0"/>
            </a:endParaRPr>
          </a:p>
        </p:txBody>
      </p:sp>
      <p:sp>
        <p:nvSpPr>
          <p:cNvPr id="209925" name="AutoShape 5"/>
          <p:cNvSpPr>
            <a:spLocks noChangeArrowheads="1"/>
          </p:cNvSpPr>
          <p:nvPr/>
        </p:nvSpPr>
        <p:spPr bwMode="auto">
          <a:xfrm>
            <a:off x="8027988" y="1268413"/>
            <a:ext cx="722312" cy="360362"/>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noChangeArrowheads="1"/>
          </p:cNvSpPr>
          <p:nvPr/>
        </p:nvSpPr>
        <p:spPr bwMode="auto">
          <a:xfrm>
            <a:off x="8027988" y="1844675"/>
            <a:ext cx="722312" cy="360363"/>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7" name="AutoShape 7"/>
          <p:cNvSpPr>
            <a:spLocks noChangeArrowheads="1"/>
          </p:cNvSpPr>
          <p:nvPr/>
        </p:nvSpPr>
        <p:spPr bwMode="auto">
          <a:xfrm rot="10800000">
            <a:off x="539750" y="4471988"/>
            <a:ext cx="722313" cy="360362"/>
          </a:xfrm>
          <a:prstGeom prst="leftArrow">
            <a:avLst>
              <a:gd name="adj1" fmla="val 45787"/>
              <a:gd name="adj2" fmla="val 517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8" name="Text Box 8"/>
          <p:cNvSpPr txBox="1">
            <a:spLocks noChangeArrowheads="1"/>
          </p:cNvSpPr>
          <p:nvPr/>
        </p:nvSpPr>
        <p:spPr bwMode="auto">
          <a:xfrm>
            <a:off x="468313"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
        <p:nvSpPr>
          <p:cNvPr id="2" name="TextBox 1"/>
          <p:cNvSpPr txBox="1"/>
          <p:nvPr/>
        </p:nvSpPr>
        <p:spPr>
          <a:xfrm>
            <a:off x="744825" y="5373216"/>
            <a:ext cx="3672408" cy="461665"/>
          </a:xfrm>
          <a:prstGeom prst="rect">
            <a:avLst/>
          </a:prstGeom>
          <a:noFill/>
          <a:ln w="19050">
            <a:solidFill>
              <a:srgbClr val="FF0000"/>
            </a:solidFill>
          </a:ln>
        </p:spPr>
        <p:txBody>
          <a:bodyPr wrap="square" rtlCol="0">
            <a:spAutoFit/>
          </a:bodyPr>
          <a:lstStyle/>
          <a:p>
            <a:endParaRPr lang="en-GB" sz="2400" dirty="0"/>
          </a:p>
        </p:txBody>
      </p:sp>
      <p:sp>
        <p:nvSpPr>
          <p:cNvPr id="3" name="Rectangle 2"/>
          <p:cNvSpPr/>
          <p:nvPr/>
        </p:nvSpPr>
        <p:spPr>
          <a:xfrm>
            <a:off x="5004048" y="4941168"/>
            <a:ext cx="1728192" cy="50405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2016</a:t>
            </a:r>
            <a:endParaRPr lang="en-US"/>
          </a:p>
        </p:txBody>
      </p:sp>
      <p:sp>
        <p:nvSpPr>
          <p:cNvPr id="6" name="Slide Number Placeholder 5"/>
          <p:cNvSpPr>
            <a:spLocks noGrp="1"/>
          </p:cNvSpPr>
          <p:nvPr>
            <p:ph type="sldNum" sz="quarter" idx="12"/>
          </p:nvPr>
        </p:nvSpPr>
        <p:spPr/>
        <p:txBody>
          <a:bodyPr/>
          <a:lstStyle/>
          <a:p>
            <a:fld id="{2BB3E7E9-B158-4C26-BEA0-53019E9CF341}" type="slidenum">
              <a:rPr lang="en-US"/>
              <a:pPr/>
              <a:t>100</a:t>
            </a:fld>
            <a:endParaRPr lang="en-US"/>
          </a:p>
        </p:txBody>
      </p:sp>
      <p:sp>
        <p:nvSpPr>
          <p:cNvPr id="340994" name="Rectangle 2"/>
          <p:cNvSpPr>
            <a:spLocks noGrp="1" noChangeArrowheads="1"/>
          </p:cNvSpPr>
          <p:nvPr>
            <p:ph type="title"/>
          </p:nvPr>
        </p:nvSpPr>
        <p:spPr/>
        <p:txBody>
          <a:bodyPr/>
          <a:lstStyle/>
          <a:p>
            <a:r>
              <a:rPr lang="it-IT" sz="2800"/>
              <a:t>En. totale sistema massa più molla</a:t>
            </a:r>
          </a:p>
        </p:txBody>
      </p:sp>
      <p:sp>
        <p:nvSpPr>
          <p:cNvPr id="340995" name="Rectangle 3"/>
          <p:cNvSpPr>
            <a:spLocks noGrp="1" noChangeArrowheads="1"/>
          </p:cNvSpPr>
          <p:nvPr>
            <p:ph type="body" idx="1"/>
          </p:nvPr>
        </p:nvSpPr>
        <p:spPr>
          <a:xfrm>
            <a:off x="457200" y="1196975"/>
            <a:ext cx="8229600" cy="4929188"/>
          </a:xfrm>
        </p:spPr>
        <p:txBody>
          <a:bodyPr/>
          <a:lstStyle/>
          <a:p>
            <a:r>
              <a:rPr lang="it-IT" sz="2400" dirty="0"/>
              <a:t>per due allungamenti generici x</a:t>
            </a:r>
            <a:r>
              <a:rPr lang="it-IT" sz="2400" baseline="-25000" dirty="0"/>
              <a:t>1</a:t>
            </a:r>
            <a:r>
              <a:rPr lang="it-IT" sz="2400" dirty="0"/>
              <a:t> e x</a:t>
            </a:r>
            <a:r>
              <a:rPr lang="it-IT" sz="2400" baseline="-25000" dirty="0"/>
              <a:t>2</a:t>
            </a:r>
            <a:r>
              <a:rPr lang="it-IT" sz="2400" dirty="0"/>
              <a:t> avrò</a:t>
            </a:r>
          </a:p>
          <a:p>
            <a:pPr>
              <a:buFontTx/>
              <a:buNone/>
            </a:pPr>
            <a:r>
              <a:rPr lang="it-IT" sz="2400" dirty="0"/>
              <a:t>	</a:t>
            </a:r>
            <a:r>
              <a:rPr lang="el-GR" sz="2400" dirty="0">
                <a:cs typeface="Arial" pitchFamily="34" charset="0"/>
              </a:rPr>
              <a:t>Δ</a:t>
            </a:r>
            <a:r>
              <a:rPr lang="it-IT" sz="2400" dirty="0">
                <a:cs typeface="Arial" pitchFamily="34" charset="0"/>
              </a:rPr>
              <a:t>K = </a:t>
            </a:r>
            <a:r>
              <a:rPr lang="en-US" sz="2400" dirty="0">
                <a:cs typeface="Arial" pitchFamily="34" charset="0"/>
              </a:rPr>
              <a:t>–</a:t>
            </a:r>
            <a:r>
              <a:rPr lang="it-IT" sz="2400" dirty="0">
                <a:cs typeface="Arial" pitchFamily="34" charset="0"/>
              </a:rPr>
              <a:t> </a:t>
            </a:r>
            <a:r>
              <a:rPr lang="el-GR" sz="2400" dirty="0">
                <a:cs typeface="Arial" pitchFamily="34" charset="0"/>
              </a:rPr>
              <a:t>Δ</a:t>
            </a:r>
            <a:r>
              <a:rPr lang="it-IT" sz="2400" dirty="0">
                <a:cs typeface="Arial" pitchFamily="34" charset="0"/>
              </a:rPr>
              <a:t>W</a:t>
            </a:r>
          </a:p>
          <a:p>
            <a:pPr>
              <a:buFontTx/>
              <a:buNone/>
            </a:pPr>
            <a:r>
              <a:rPr lang="it-IT" sz="2400" dirty="0">
                <a:cs typeface="Arial" pitchFamily="34" charset="0"/>
              </a:rPr>
              <a:t>	</a:t>
            </a:r>
            <a:r>
              <a:rPr lang="en-US" sz="2400" dirty="0">
                <a:cs typeface="Arial" pitchFamily="34" charset="0"/>
              </a:rPr>
              <a:t>½mv</a:t>
            </a:r>
            <a:r>
              <a:rPr lang="en-US" sz="2400" baseline="-25000" dirty="0">
                <a:cs typeface="Arial" pitchFamily="34" charset="0"/>
              </a:rPr>
              <a:t>2</a:t>
            </a:r>
            <a:r>
              <a:rPr lang="en-US" sz="2400" baseline="30000" dirty="0">
                <a:cs typeface="Arial" pitchFamily="34" charset="0"/>
              </a:rPr>
              <a:t>2</a:t>
            </a:r>
            <a:r>
              <a:rPr lang="en-US" sz="2400" dirty="0">
                <a:cs typeface="Arial" pitchFamily="34" charset="0"/>
              </a:rPr>
              <a:t> - ½mv</a:t>
            </a:r>
            <a:r>
              <a:rPr lang="en-US" sz="2400" baseline="-25000" dirty="0">
                <a:cs typeface="Arial" pitchFamily="34" charset="0"/>
              </a:rPr>
              <a:t>1</a:t>
            </a:r>
            <a:r>
              <a:rPr lang="en-US" sz="2400" baseline="30000" dirty="0">
                <a:cs typeface="Arial" pitchFamily="34" charset="0"/>
              </a:rPr>
              <a:t>2</a:t>
            </a:r>
            <a:r>
              <a:rPr lang="en-US" sz="2400" dirty="0">
                <a:cs typeface="Arial" pitchFamily="34" charset="0"/>
              </a:rPr>
              <a:t> = - (½kx</a:t>
            </a:r>
            <a:r>
              <a:rPr lang="en-US" sz="2400" baseline="-25000" dirty="0">
                <a:cs typeface="Arial" pitchFamily="34" charset="0"/>
              </a:rPr>
              <a:t>2</a:t>
            </a:r>
            <a:r>
              <a:rPr lang="en-US" sz="2400" baseline="30000" dirty="0">
                <a:cs typeface="Arial" pitchFamily="34" charset="0"/>
              </a:rPr>
              <a:t>2</a:t>
            </a:r>
            <a:r>
              <a:rPr lang="en-US" sz="2400" dirty="0">
                <a:cs typeface="Arial" pitchFamily="34" charset="0"/>
              </a:rPr>
              <a:t> - ½kx</a:t>
            </a:r>
            <a:r>
              <a:rPr lang="en-US" sz="2400" baseline="-25000" dirty="0">
                <a:cs typeface="Arial" pitchFamily="34" charset="0"/>
              </a:rPr>
              <a:t>1</a:t>
            </a:r>
            <a:r>
              <a:rPr lang="en-US" sz="2400" baseline="30000" dirty="0">
                <a:cs typeface="Arial" pitchFamily="34" charset="0"/>
              </a:rPr>
              <a:t>2</a:t>
            </a:r>
            <a:r>
              <a:rPr lang="en-US" sz="2400" dirty="0">
                <a:cs typeface="Arial" pitchFamily="34" charset="0"/>
              </a:rPr>
              <a:t>) </a:t>
            </a:r>
          </a:p>
          <a:p>
            <a:pPr>
              <a:buFontTx/>
              <a:buNone/>
            </a:pPr>
            <a:r>
              <a:rPr lang="en-US" sz="2400" dirty="0">
                <a:cs typeface="Arial" pitchFamily="34" charset="0"/>
              </a:rPr>
              <a:t>	</a:t>
            </a:r>
            <a:r>
              <a:rPr lang="en-US" sz="2400" dirty="0" err="1">
                <a:cs typeface="Arial" pitchFamily="34" charset="0"/>
              </a:rPr>
              <a:t>ovvero</a:t>
            </a:r>
            <a:r>
              <a:rPr lang="en-US" sz="2400" dirty="0">
                <a:cs typeface="Arial" pitchFamily="34" charset="0"/>
              </a:rPr>
              <a:t> </a:t>
            </a:r>
          </a:p>
          <a:p>
            <a:pPr>
              <a:buFontTx/>
              <a:buNone/>
            </a:pPr>
            <a:r>
              <a:rPr lang="en-US" sz="2400" dirty="0">
                <a:cs typeface="Arial" pitchFamily="34" charset="0"/>
              </a:rPr>
              <a:t>    ½mv</a:t>
            </a:r>
            <a:r>
              <a:rPr lang="en-US" sz="2400" baseline="-25000" dirty="0">
                <a:cs typeface="Arial" pitchFamily="34" charset="0"/>
              </a:rPr>
              <a:t>2</a:t>
            </a:r>
            <a:r>
              <a:rPr lang="en-US" sz="2400" baseline="30000" dirty="0">
                <a:cs typeface="Arial" pitchFamily="34" charset="0"/>
              </a:rPr>
              <a:t>2</a:t>
            </a:r>
            <a:r>
              <a:rPr lang="en-US" sz="2400" dirty="0">
                <a:cs typeface="Arial" pitchFamily="34" charset="0"/>
              </a:rPr>
              <a:t> + ½kx</a:t>
            </a:r>
            <a:r>
              <a:rPr lang="en-US" sz="2400" baseline="-25000" dirty="0">
                <a:cs typeface="Arial" pitchFamily="34" charset="0"/>
              </a:rPr>
              <a:t>2</a:t>
            </a:r>
            <a:r>
              <a:rPr lang="en-US" sz="2400" baseline="30000" dirty="0">
                <a:cs typeface="Arial" pitchFamily="34" charset="0"/>
              </a:rPr>
              <a:t>2</a:t>
            </a:r>
            <a:r>
              <a:rPr lang="en-US" sz="2400" dirty="0">
                <a:cs typeface="Arial" pitchFamily="34" charset="0"/>
              </a:rPr>
              <a:t> = ½mv</a:t>
            </a:r>
            <a:r>
              <a:rPr lang="en-US" sz="2400" baseline="-25000" dirty="0">
                <a:cs typeface="Arial" pitchFamily="34" charset="0"/>
              </a:rPr>
              <a:t>1</a:t>
            </a:r>
            <a:r>
              <a:rPr lang="en-US" sz="2400" baseline="30000" dirty="0">
                <a:cs typeface="Arial" pitchFamily="34" charset="0"/>
              </a:rPr>
              <a:t>2</a:t>
            </a:r>
            <a:r>
              <a:rPr lang="en-US" sz="2400" dirty="0">
                <a:cs typeface="Arial" pitchFamily="34" charset="0"/>
              </a:rPr>
              <a:t> + ½kx</a:t>
            </a:r>
            <a:r>
              <a:rPr lang="en-US" sz="2400" baseline="-25000" dirty="0">
                <a:cs typeface="Arial" pitchFamily="34" charset="0"/>
              </a:rPr>
              <a:t>1</a:t>
            </a:r>
            <a:r>
              <a:rPr lang="en-US" sz="2400" baseline="30000" dirty="0">
                <a:cs typeface="Arial" pitchFamily="34" charset="0"/>
              </a:rPr>
              <a:t>2</a:t>
            </a:r>
            <a:r>
              <a:rPr lang="en-US" sz="2400" dirty="0">
                <a:cs typeface="Arial" pitchFamily="34" charset="0"/>
              </a:rPr>
              <a:t> </a:t>
            </a:r>
          </a:p>
          <a:p>
            <a:pPr>
              <a:buFontTx/>
              <a:buNone/>
            </a:pPr>
            <a:r>
              <a:rPr lang="en-US" sz="2400" dirty="0">
                <a:cs typeface="Arial" pitchFamily="34" charset="0"/>
              </a:rPr>
              <a:t>	o </a:t>
            </a:r>
            <a:r>
              <a:rPr lang="en-US" sz="2400" dirty="0" err="1">
                <a:cs typeface="Arial" pitchFamily="34" charset="0"/>
              </a:rPr>
              <a:t>anche</a:t>
            </a:r>
            <a:endParaRPr lang="en-US" sz="2400" dirty="0">
              <a:cs typeface="Arial" pitchFamily="34" charset="0"/>
            </a:endParaRPr>
          </a:p>
          <a:p>
            <a:pPr>
              <a:buFontTx/>
              <a:buNone/>
            </a:pPr>
            <a:r>
              <a:rPr lang="en-US" sz="2400" dirty="0">
                <a:cs typeface="Arial" pitchFamily="34" charset="0"/>
              </a:rPr>
              <a:t>	 </a:t>
            </a:r>
            <a:r>
              <a:rPr lang="en-US" sz="2400" dirty="0">
                <a:solidFill>
                  <a:srgbClr val="CC00CC"/>
                </a:solidFill>
                <a:cs typeface="Arial" pitchFamily="34" charset="0"/>
              </a:rPr>
              <a:t>½mv(t)</a:t>
            </a:r>
            <a:r>
              <a:rPr lang="en-US" sz="2400" baseline="30000" dirty="0">
                <a:solidFill>
                  <a:srgbClr val="CC00CC"/>
                </a:solidFill>
                <a:cs typeface="Arial" pitchFamily="34" charset="0"/>
              </a:rPr>
              <a:t>2</a:t>
            </a:r>
            <a:r>
              <a:rPr lang="en-US" sz="2400" dirty="0">
                <a:solidFill>
                  <a:srgbClr val="CC00CC"/>
                </a:solidFill>
                <a:cs typeface="Arial" pitchFamily="34" charset="0"/>
              </a:rPr>
              <a:t> + ½kx(t)</a:t>
            </a:r>
            <a:r>
              <a:rPr lang="en-US" sz="2400" baseline="30000" dirty="0">
                <a:solidFill>
                  <a:srgbClr val="CC00CC"/>
                </a:solidFill>
                <a:cs typeface="Arial" pitchFamily="34" charset="0"/>
              </a:rPr>
              <a:t>2</a:t>
            </a:r>
            <a:r>
              <a:rPr lang="en-US" sz="2400" dirty="0">
                <a:solidFill>
                  <a:srgbClr val="CC00CC"/>
                </a:solidFill>
                <a:cs typeface="Arial" pitchFamily="34" charset="0"/>
              </a:rPr>
              <a:t> = cost</a:t>
            </a:r>
            <a:r>
              <a:rPr lang="en-US" sz="2400" dirty="0">
                <a:cs typeface="Arial" pitchFamily="34" charset="0"/>
              </a:rPr>
              <a:t>                 </a:t>
            </a:r>
            <a:r>
              <a:rPr lang="en-US" sz="2400" dirty="0">
                <a:solidFill>
                  <a:srgbClr val="CC00CC"/>
                </a:solidFill>
                <a:cs typeface="Arial" pitchFamily="34" charset="0"/>
              </a:rPr>
              <a:t>(= E</a:t>
            </a:r>
            <a:r>
              <a:rPr lang="en-US" sz="2400" baseline="-25000" dirty="0">
                <a:solidFill>
                  <a:srgbClr val="CC00CC"/>
                </a:solidFill>
                <a:cs typeface="Arial" pitchFamily="34" charset="0"/>
              </a:rPr>
              <a:t>0</a:t>
            </a:r>
            <a:r>
              <a:rPr lang="en-US" sz="2400" dirty="0">
                <a:solidFill>
                  <a:srgbClr val="CC00CC"/>
                </a:solidFill>
                <a:cs typeface="Arial" pitchFamily="34" charset="0"/>
              </a:rPr>
              <a:t>)</a:t>
            </a:r>
          </a:p>
          <a:p>
            <a:pPr>
              <a:buFontTx/>
              <a:buNone/>
            </a:pPr>
            <a:r>
              <a:rPr lang="en-US" sz="2400" dirty="0">
                <a:cs typeface="Arial" pitchFamily="34" charset="0"/>
              </a:rPr>
              <a:t>	</a:t>
            </a:r>
            <a:r>
              <a:rPr lang="en-US" sz="2400" dirty="0" err="1">
                <a:cs typeface="Arial" pitchFamily="34" charset="0"/>
              </a:rPr>
              <a:t>che</a:t>
            </a:r>
            <a:r>
              <a:rPr lang="en-US" sz="2400" dirty="0">
                <a:cs typeface="Arial" pitchFamily="34" charset="0"/>
              </a:rPr>
              <a:t> è </a:t>
            </a:r>
            <a:r>
              <a:rPr lang="en-US" sz="2400" dirty="0" err="1">
                <a:cs typeface="Arial" pitchFamily="34" charset="0"/>
              </a:rPr>
              <a:t>l’energia</a:t>
            </a:r>
            <a:r>
              <a:rPr lang="en-US" sz="2400" dirty="0">
                <a:cs typeface="Arial" pitchFamily="34" charset="0"/>
              </a:rPr>
              <a:t> </a:t>
            </a:r>
            <a:r>
              <a:rPr lang="en-US" sz="2400" dirty="0" err="1">
                <a:cs typeface="Arial" pitchFamily="34" charset="0"/>
              </a:rPr>
              <a:t>totale</a:t>
            </a:r>
            <a:r>
              <a:rPr lang="en-US" sz="2400" dirty="0">
                <a:cs typeface="Arial" pitchFamily="34" charset="0"/>
              </a:rPr>
              <a:t> di un moto </a:t>
            </a:r>
            <a:r>
              <a:rPr lang="en-US" sz="2400" dirty="0" err="1">
                <a:cs typeface="Arial" pitchFamily="34" charset="0"/>
              </a:rPr>
              <a:t>armonico</a:t>
            </a:r>
            <a:r>
              <a:rPr lang="en-US" sz="2400" dirty="0">
                <a:cs typeface="Arial" pitchFamily="34" charset="0"/>
              </a:rPr>
              <a:t> </a:t>
            </a:r>
            <a:r>
              <a:rPr lang="en-US" sz="2400" dirty="0" err="1">
                <a:cs typeface="Arial" pitchFamily="34" charset="0"/>
              </a:rPr>
              <a:t>nel</a:t>
            </a:r>
            <a:r>
              <a:rPr lang="en-US" sz="2400" dirty="0">
                <a:cs typeface="Arial" pitchFamily="34" charset="0"/>
              </a:rPr>
              <a:t> tempo di </a:t>
            </a:r>
            <a:r>
              <a:rPr lang="en-US" sz="2400" dirty="0" err="1">
                <a:cs typeface="Arial" pitchFamily="34" charset="0"/>
              </a:rPr>
              <a:t>periodo</a:t>
            </a:r>
            <a:r>
              <a:rPr lang="en-US" sz="2400" dirty="0">
                <a:cs typeface="Arial" pitchFamily="34" charset="0"/>
              </a:rPr>
              <a:t>       </a:t>
            </a:r>
            <a:r>
              <a:rPr lang="en-US" sz="2400" dirty="0">
                <a:solidFill>
                  <a:srgbClr val="CC3300"/>
                </a:solidFill>
                <a:cs typeface="Arial" pitchFamily="34" charset="0"/>
              </a:rPr>
              <a:t>T = 2</a:t>
            </a:r>
            <a:r>
              <a:rPr lang="el-GR" sz="2400" dirty="0">
                <a:solidFill>
                  <a:srgbClr val="CC3300"/>
                </a:solidFill>
                <a:cs typeface="Arial" pitchFamily="34" charset="0"/>
              </a:rPr>
              <a:t>π</a:t>
            </a:r>
            <a:r>
              <a:rPr lang="it-IT" sz="2400" dirty="0">
                <a:solidFill>
                  <a:srgbClr val="CC3300"/>
                </a:solidFill>
                <a:cs typeface="Arial" pitchFamily="34" charset="0"/>
              </a:rPr>
              <a:t>/</a:t>
            </a:r>
            <a:r>
              <a:rPr lang="el-GR" sz="2400" dirty="0">
                <a:solidFill>
                  <a:srgbClr val="CC3300"/>
                </a:solidFill>
                <a:cs typeface="Arial" pitchFamily="34" charset="0"/>
              </a:rPr>
              <a:t>ω</a:t>
            </a:r>
            <a:r>
              <a:rPr lang="it-IT" sz="2400" dirty="0">
                <a:cs typeface="Arial" pitchFamily="34" charset="0"/>
              </a:rPr>
              <a:t>     	dove     </a:t>
            </a:r>
            <a:r>
              <a:rPr lang="el-GR" sz="2400" dirty="0">
                <a:solidFill>
                  <a:srgbClr val="008000"/>
                </a:solidFill>
                <a:cs typeface="Arial" pitchFamily="34" charset="0"/>
              </a:rPr>
              <a:t>ω</a:t>
            </a:r>
            <a:r>
              <a:rPr lang="it-IT" sz="2400" baseline="30000" dirty="0">
                <a:solidFill>
                  <a:srgbClr val="008000"/>
                </a:solidFill>
                <a:cs typeface="Arial" pitchFamily="34" charset="0"/>
              </a:rPr>
              <a:t>2</a:t>
            </a:r>
            <a:r>
              <a:rPr lang="it-IT" sz="2400" dirty="0">
                <a:solidFill>
                  <a:srgbClr val="008000"/>
                </a:solidFill>
                <a:cs typeface="Arial" pitchFamily="34" charset="0"/>
              </a:rPr>
              <a:t> =k/m</a:t>
            </a:r>
            <a:r>
              <a:rPr lang="it-IT" sz="2400" dirty="0">
                <a:cs typeface="Arial" pitchFamily="34" charset="0"/>
              </a:rPr>
              <a:t> </a:t>
            </a:r>
            <a:r>
              <a:rPr lang="en-US" sz="2400" dirty="0">
                <a:cs typeface="Arial" pitchFamily="34" charset="0"/>
              </a:rPr>
              <a:t> </a:t>
            </a:r>
          </a:p>
          <a:p>
            <a:pPr>
              <a:buFontTx/>
              <a:buNone/>
            </a:pPr>
            <a:r>
              <a:rPr lang="en-US" sz="2400" dirty="0">
                <a:cs typeface="Arial" pitchFamily="34" charset="0"/>
              </a:rPr>
              <a:t>  	(se </a:t>
            </a:r>
            <a:r>
              <a:rPr lang="en-US" sz="2400" dirty="0" err="1">
                <a:cs typeface="Arial" pitchFamily="34" charset="0"/>
              </a:rPr>
              <a:t>il</a:t>
            </a:r>
            <a:r>
              <a:rPr lang="en-US" sz="2400" dirty="0">
                <a:cs typeface="Arial" pitchFamily="34" charset="0"/>
              </a:rPr>
              <a:t> </a:t>
            </a:r>
            <a:r>
              <a:rPr lang="en-US" sz="2400" dirty="0" err="1">
                <a:cs typeface="Arial" pitchFamily="34" charset="0"/>
              </a:rPr>
              <a:t>blocco</a:t>
            </a:r>
            <a:r>
              <a:rPr lang="en-US" sz="2400" dirty="0">
                <a:cs typeface="Arial" pitchFamily="34" charset="0"/>
              </a:rPr>
              <a:t> </a:t>
            </a:r>
            <a:r>
              <a:rPr lang="en-US" sz="2400" dirty="0" err="1">
                <a:cs typeface="Arial" pitchFamily="34" charset="0"/>
              </a:rPr>
              <a:t>resta</a:t>
            </a:r>
            <a:r>
              <a:rPr lang="en-US" sz="2400" dirty="0">
                <a:cs typeface="Arial" pitchFamily="34" charset="0"/>
              </a:rPr>
              <a:t> </a:t>
            </a:r>
            <a:r>
              <a:rPr lang="en-US" sz="2400" dirty="0" err="1">
                <a:cs typeface="Arial" pitchFamily="34" charset="0"/>
              </a:rPr>
              <a:t>agganciato</a:t>
            </a:r>
            <a:r>
              <a:rPr lang="en-US" sz="2400" dirty="0">
                <a:cs typeface="Arial" pitchFamily="34" charset="0"/>
              </a:rPr>
              <a:t> </a:t>
            </a:r>
            <a:r>
              <a:rPr lang="en-US" sz="2400" dirty="0" err="1">
                <a:cs typeface="Arial" pitchFamily="34" charset="0"/>
              </a:rPr>
              <a:t>alla</a:t>
            </a:r>
            <a:r>
              <a:rPr lang="en-US" sz="2400" dirty="0">
                <a:cs typeface="Arial" pitchFamily="34" charset="0"/>
              </a:rPr>
              <a:t> </a:t>
            </a:r>
            <a:r>
              <a:rPr lang="en-US" sz="2400" dirty="0" err="1">
                <a:cs typeface="Arial" pitchFamily="34" charset="0"/>
              </a:rPr>
              <a:t>molla</a:t>
            </a:r>
            <a:r>
              <a:rPr lang="en-US" sz="2400" dirty="0">
                <a:cs typeface="Arial" pitchFamily="34" charset="0"/>
              </a:rPr>
              <a:t>, </a:t>
            </a:r>
            <a:r>
              <a:rPr lang="en-US" sz="2400" dirty="0" err="1">
                <a:cs typeface="Arial" pitchFamily="34" charset="0"/>
              </a:rPr>
              <a:t>si</a:t>
            </a:r>
            <a:r>
              <a:rPr lang="en-US" sz="2400" dirty="0">
                <a:cs typeface="Arial" pitchFamily="34" charset="0"/>
              </a:rPr>
              <a:t> </a:t>
            </a:r>
            <a:r>
              <a:rPr lang="en-US" sz="2400" dirty="0" err="1">
                <a:cs typeface="Arial" pitchFamily="34" charset="0"/>
              </a:rPr>
              <a:t>muoverà</a:t>
            </a:r>
            <a:r>
              <a:rPr lang="en-US" sz="2400" dirty="0">
                <a:cs typeface="Arial" pitchFamily="34" charset="0"/>
              </a:rPr>
              <a:t> di moto </a:t>
            </a:r>
            <a:r>
              <a:rPr lang="en-US" sz="2400" dirty="0" err="1">
                <a:cs typeface="Arial" pitchFamily="34" charset="0"/>
              </a:rPr>
              <a:t>armonico</a:t>
            </a:r>
            <a:r>
              <a:rPr lang="en-US" sz="2400" dirty="0">
                <a:cs typeface="Arial" pitchFamily="34" charset="0"/>
              </a:rPr>
              <a:t> </a:t>
            </a:r>
            <a:r>
              <a:rPr lang="en-US" sz="2400" dirty="0" err="1">
                <a:cs typeface="Arial" pitchFamily="34" charset="0"/>
              </a:rPr>
              <a:t>semplice</a:t>
            </a:r>
            <a:r>
              <a:rPr lang="en-US" sz="2400" dirty="0">
                <a:cs typeface="Arial" pitchFamily="34" charset="0"/>
              </a:rPr>
              <a:t> in </a:t>
            </a:r>
            <a:r>
              <a:rPr lang="en-US" sz="2400" dirty="0" err="1">
                <a:cs typeface="Arial" pitchFamily="34" charset="0"/>
              </a:rPr>
              <a:t>assenza</a:t>
            </a:r>
            <a:r>
              <a:rPr lang="en-US" sz="2400" dirty="0">
                <a:cs typeface="Arial" pitchFamily="34" charset="0"/>
              </a:rPr>
              <a:t> di </a:t>
            </a:r>
            <a:r>
              <a:rPr lang="en-US" sz="2400" dirty="0" err="1" smtClean="0">
                <a:cs typeface="Arial" pitchFamily="34" charset="0"/>
              </a:rPr>
              <a:t>attriti</a:t>
            </a:r>
            <a:r>
              <a:rPr lang="en-US" sz="2400" dirty="0" smtClean="0">
                <a:cs typeface="Arial" pitchFamily="34" charset="0"/>
              </a:rPr>
              <a:t>, v. </a:t>
            </a:r>
            <a:r>
              <a:rPr lang="en-US" sz="2400" dirty="0" err="1" smtClean="0">
                <a:cs typeface="Arial" pitchFamily="34" charset="0"/>
              </a:rPr>
              <a:t>dopo</a:t>
            </a:r>
            <a:r>
              <a:rPr lang="en-US" sz="2400" dirty="0" smtClean="0">
                <a:cs typeface="Arial" pitchFamily="34" charset="0"/>
              </a:rPr>
              <a:t>)      </a:t>
            </a:r>
            <a:endParaRPr lang="it-IT" sz="2400" dirty="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2016</a:t>
            </a:r>
            <a:endParaRPr lang="en-US" dirty="0"/>
          </a:p>
        </p:txBody>
      </p:sp>
      <p:sp>
        <p:nvSpPr>
          <p:cNvPr id="6" name="Slide Number Placeholder 5"/>
          <p:cNvSpPr>
            <a:spLocks noGrp="1"/>
          </p:cNvSpPr>
          <p:nvPr>
            <p:ph type="sldNum" sz="quarter" idx="12"/>
          </p:nvPr>
        </p:nvSpPr>
        <p:spPr/>
        <p:txBody>
          <a:bodyPr/>
          <a:lstStyle/>
          <a:p>
            <a:fld id="{B99C298A-0FA6-492D-BB83-E01AAA9EE258}" type="slidenum">
              <a:rPr lang="en-US"/>
              <a:pPr/>
              <a:t>101</a:t>
            </a:fld>
            <a:endParaRPr lang="en-US" dirty="0"/>
          </a:p>
        </p:txBody>
      </p:sp>
      <p:sp>
        <p:nvSpPr>
          <p:cNvPr id="393222" name="Rectangle 6"/>
          <p:cNvSpPr>
            <a:spLocks noGrp="1" noChangeArrowheads="1"/>
          </p:cNvSpPr>
          <p:nvPr>
            <p:ph type="title"/>
          </p:nvPr>
        </p:nvSpPr>
        <p:spPr>
          <a:noFill/>
          <a:ln/>
        </p:spPr>
        <p:txBody>
          <a:bodyPr/>
          <a:lstStyle/>
          <a:p>
            <a:r>
              <a:rPr lang="it-IT" sz="2800"/>
              <a:t>Lavoro delle forze non conservative</a:t>
            </a:r>
          </a:p>
        </p:txBody>
      </p:sp>
      <p:sp>
        <p:nvSpPr>
          <p:cNvPr id="393223" name="Rectangle 7"/>
          <p:cNvSpPr>
            <a:spLocks noGrp="1" noChangeArrowheads="1"/>
          </p:cNvSpPr>
          <p:nvPr>
            <p:ph type="body" idx="1"/>
          </p:nvPr>
        </p:nvSpPr>
        <p:spPr>
          <a:xfrm>
            <a:off x="395536" y="1125538"/>
            <a:ext cx="8424936" cy="5000625"/>
          </a:xfrm>
          <a:noFill/>
          <a:ln/>
        </p:spPr>
        <p:txBody>
          <a:bodyPr/>
          <a:lstStyle/>
          <a:p>
            <a:r>
              <a:rPr lang="it-IT" sz="2400" dirty="0"/>
              <a:t>es. considero un blocco, m = 2.04 kg, che si muove  senza attrito su un piano sotto l’azione di F =15 N </a:t>
            </a:r>
            <a:r>
              <a:rPr lang="it-IT" sz="2400" dirty="0" err="1"/>
              <a:t>cost</a:t>
            </a:r>
            <a:r>
              <a:rPr lang="it-IT" sz="2400" dirty="0"/>
              <a:t>. per un tratto d = 2 m (lavoro </a:t>
            </a:r>
            <a:r>
              <a:rPr lang="it-IT" sz="2400" dirty="0" err="1"/>
              <a:t>Fd</a:t>
            </a:r>
            <a:r>
              <a:rPr lang="it-IT" sz="2400" dirty="0"/>
              <a:t> = 30 J)</a:t>
            </a:r>
          </a:p>
          <a:p>
            <a:pPr>
              <a:buFontTx/>
              <a:buNone/>
            </a:pPr>
            <a:r>
              <a:rPr lang="it-IT" sz="2400" dirty="0"/>
              <a:t>	</a:t>
            </a:r>
            <a:r>
              <a:rPr lang="en-US" sz="2400" dirty="0">
                <a:latin typeface="Script MT Bold" pitchFamily="66" charset="0"/>
              </a:rPr>
              <a:t>L</a:t>
            </a:r>
            <a:r>
              <a:rPr lang="en-US" sz="2400" dirty="0">
                <a:latin typeface="French Script MT" pitchFamily="66" charset="0"/>
              </a:rPr>
              <a:t> </a:t>
            </a:r>
            <a:r>
              <a:rPr lang="it-IT" sz="2400" dirty="0"/>
              <a:t>= -</a:t>
            </a:r>
            <a:r>
              <a:rPr lang="el-GR" sz="2400" dirty="0">
                <a:cs typeface="Arial" pitchFamily="34" charset="0"/>
              </a:rPr>
              <a:t>Δ</a:t>
            </a:r>
            <a:r>
              <a:rPr lang="it-IT" sz="2400" dirty="0">
                <a:cs typeface="Arial" pitchFamily="34" charset="0"/>
              </a:rPr>
              <a:t>W = K</a:t>
            </a:r>
            <a:r>
              <a:rPr lang="it-IT" sz="2400" baseline="-25000" dirty="0">
                <a:cs typeface="Arial" pitchFamily="34" charset="0"/>
              </a:rPr>
              <a:t>2</a:t>
            </a:r>
            <a:r>
              <a:rPr lang="it-IT" sz="2400" dirty="0">
                <a:cs typeface="Arial" pitchFamily="34" charset="0"/>
              </a:rPr>
              <a:t> –K</a:t>
            </a:r>
            <a:r>
              <a:rPr lang="it-IT" sz="2400" baseline="-25000" dirty="0">
                <a:cs typeface="Arial" pitchFamily="34" charset="0"/>
              </a:rPr>
              <a:t>1</a:t>
            </a:r>
          </a:p>
          <a:p>
            <a:pPr>
              <a:buFontTx/>
              <a:buNone/>
            </a:pPr>
            <a:r>
              <a:rPr lang="it-IT" sz="2400" dirty="0">
                <a:cs typeface="Arial" pitchFamily="34" charset="0"/>
              </a:rPr>
              <a:t>	W(x) = -</a:t>
            </a:r>
            <a:r>
              <a:rPr lang="it-IT" sz="2400" dirty="0" err="1">
                <a:cs typeface="Arial" pitchFamily="34" charset="0"/>
              </a:rPr>
              <a:t>Fx</a:t>
            </a:r>
            <a:r>
              <a:rPr lang="it-IT" sz="2400" dirty="0">
                <a:cs typeface="Arial" pitchFamily="34" charset="0"/>
              </a:rPr>
              <a:t> + </a:t>
            </a:r>
            <a:r>
              <a:rPr lang="it-IT" sz="2400" dirty="0" err="1">
                <a:cs typeface="Arial" pitchFamily="34" charset="0"/>
              </a:rPr>
              <a:t>cost</a:t>
            </a:r>
            <a:r>
              <a:rPr lang="it-IT" sz="2400" dirty="0">
                <a:cs typeface="Arial" pitchFamily="34" charset="0"/>
              </a:rPr>
              <a:t> = F(d – x</a:t>
            </a:r>
            <a:r>
              <a:rPr lang="it-IT" sz="2400" dirty="0" smtClean="0">
                <a:cs typeface="Arial" pitchFamily="34" charset="0"/>
              </a:rPr>
              <a:t>)              </a:t>
            </a:r>
            <a:r>
              <a:rPr lang="it-IT" sz="2000" dirty="0" smtClean="0">
                <a:solidFill>
                  <a:srgbClr val="008000"/>
                </a:solidFill>
                <a:cs typeface="Arial" pitchFamily="34" charset="0"/>
              </a:rPr>
              <a:t>(pongo, </a:t>
            </a:r>
            <a:r>
              <a:rPr lang="it-IT" sz="2000" dirty="0" err="1" smtClean="0">
                <a:solidFill>
                  <a:srgbClr val="008000"/>
                </a:solidFill>
                <a:cs typeface="Arial" pitchFamily="34" charset="0"/>
              </a:rPr>
              <a:t>arbitr</a:t>
            </a:r>
            <a:r>
              <a:rPr lang="it-IT" sz="2000" dirty="0" smtClean="0">
                <a:solidFill>
                  <a:srgbClr val="008000"/>
                </a:solidFill>
                <a:cs typeface="Arial" pitchFamily="34" charset="0"/>
              </a:rPr>
              <a:t>., W(d) = 0)</a:t>
            </a:r>
            <a:endParaRPr lang="it-IT" sz="2000" dirty="0">
              <a:solidFill>
                <a:srgbClr val="008000"/>
              </a:solidFill>
              <a:cs typeface="Arial" pitchFamily="34" charset="0"/>
            </a:endParaRPr>
          </a:p>
          <a:p>
            <a:pPr>
              <a:buFontTx/>
              <a:buNone/>
            </a:pPr>
            <a:r>
              <a:rPr lang="it-IT" sz="2400" dirty="0">
                <a:cs typeface="Arial" pitchFamily="34" charset="0"/>
              </a:rPr>
              <a:t>	</a:t>
            </a:r>
            <a:r>
              <a:rPr lang="it-IT" sz="2200" dirty="0">
                <a:cs typeface="Arial" pitchFamily="34" charset="0"/>
              </a:rPr>
              <a:t>E</a:t>
            </a:r>
            <a:r>
              <a:rPr lang="it-IT" sz="2200" baseline="-25000" dirty="0">
                <a:cs typeface="Arial" pitchFamily="34" charset="0"/>
              </a:rPr>
              <a:t>0</a:t>
            </a:r>
            <a:r>
              <a:rPr lang="it-IT" sz="2200" dirty="0">
                <a:cs typeface="Arial" pitchFamily="34" charset="0"/>
              </a:rPr>
              <a:t> = 30 J;  </a:t>
            </a:r>
            <a:r>
              <a:rPr lang="it-IT" sz="2200" dirty="0" smtClean="0">
                <a:cs typeface="Arial" pitchFamily="34" charset="0"/>
              </a:rPr>
              <a:t>K cresce da 0 a 30 J;  W </a:t>
            </a:r>
            <a:r>
              <a:rPr lang="it-IT" sz="2200" dirty="0">
                <a:cs typeface="Arial" pitchFamily="34" charset="0"/>
              </a:rPr>
              <a:t>diminuisce di conseguenza</a:t>
            </a:r>
          </a:p>
          <a:p>
            <a:pPr>
              <a:buFontTx/>
              <a:buNone/>
            </a:pPr>
            <a:r>
              <a:rPr lang="it-IT" sz="2400" dirty="0">
                <a:cs typeface="Arial" pitchFamily="34" charset="0"/>
              </a:rPr>
              <a:t>	E(x) = K(x) + W(x) = E</a:t>
            </a:r>
            <a:r>
              <a:rPr lang="it-IT" sz="2400" baseline="-25000" dirty="0">
                <a:cs typeface="Arial" pitchFamily="34" charset="0"/>
              </a:rPr>
              <a:t>0</a:t>
            </a:r>
            <a:r>
              <a:rPr lang="it-IT" sz="2400" dirty="0">
                <a:cs typeface="Arial" pitchFamily="34" charset="0"/>
              </a:rPr>
              <a:t> = </a:t>
            </a:r>
            <a:r>
              <a:rPr lang="it-IT" sz="2400" dirty="0" smtClean="0">
                <a:cs typeface="Arial" pitchFamily="34" charset="0"/>
              </a:rPr>
              <a:t>cost (= 30 J)</a:t>
            </a:r>
            <a:endParaRPr lang="it-IT" sz="2400" dirty="0">
              <a:cs typeface="Arial" pitchFamily="34" charset="0"/>
            </a:endParaRPr>
          </a:p>
          <a:p>
            <a:r>
              <a:rPr lang="it-IT" sz="2400" dirty="0">
                <a:cs typeface="Arial" pitchFamily="34" charset="0"/>
              </a:rPr>
              <a:t>se c’è attrito, ad es. </a:t>
            </a:r>
            <a:r>
              <a:rPr lang="el-GR" sz="2400" dirty="0">
                <a:cs typeface="Arial" pitchFamily="34" charset="0"/>
              </a:rPr>
              <a:t>μ</a:t>
            </a:r>
            <a:r>
              <a:rPr lang="it-IT" sz="2400" baseline="-25000" dirty="0">
                <a:cs typeface="Arial" pitchFamily="34" charset="0"/>
              </a:rPr>
              <a:t>c</a:t>
            </a:r>
            <a:r>
              <a:rPr lang="it-IT" sz="2400" dirty="0">
                <a:cs typeface="Arial" pitchFamily="34" charset="0"/>
              </a:rPr>
              <a:t> = 0.5, dovrò includere il lavoro della f. d’attrito non conservativa, f = </a:t>
            </a:r>
            <a:r>
              <a:rPr lang="el-GR" sz="2400" dirty="0">
                <a:cs typeface="Arial" pitchFamily="34" charset="0"/>
              </a:rPr>
              <a:t>μ</a:t>
            </a:r>
            <a:r>
              <a:rPr lang="it-IT" sz="2400" dirty="0">
                <a:cs typeface="Arial" pitchFamily="34" charset="0"/>
              </a:rPr>
              <a:t>N = </a:t>
            </a:r>
            <a:r>
              <a:rPr lang="el-GR" sz="2400" dirty="0">
                <a:cs typeface="Arial" pitchFamily="34" charset="0"/>
              </a:rPr>
              <a:t>μ</a:t>
            </a:r>
            <a:r>
              <a:rPr lang="it-IT" sz="2400" dirty="0">
                <a:cs typeface="Arial" pitchFamily="34" charset="0"/>
              </a:rPr>
              <a:t>mg = 10 N, che si oppone al moto: </a:t>
            </a:r>
            <a:r>
              <a:rPr lang="en-US" sz="2400" dirty="0">
                <a:latin typeface="Script MT Bold" pitchFamily="66" charset="0"/>
              </a:rPr>
              <a:t>L</a:t>
            </a:r>
            <a:r>
              <a:rPr lang="it-IT" sz="2400" baseline="-25000" dirty="0" err="1">
                <a:cs typeface="Arial" pitchFamily="34" charset="0"/>
              </a:rPr>
              <a:t>nc</a:t>
            </a:r>
            <a:r>
              <a:rPr lang="it-IT" sz="2400" dirty="0">
                <a:cs typeface="Arial" pitchFamily="34" charset="0"/>
              </a:rPr>
              <a:t> = - </a:t>
            </a:r>
            <a:r>
              <a:rPr lang="it-IT" sz="2400" dirty="0" err="1">
                <a:cs typeface="Arial" pitchFamily="34" charset="0"/>
              </a:rPr>
              <a:t>fd</a:t>
            </a:r>
            <a:r>
              <a:rPr lang="it-IT" sz="2400" dirty="0">
                <a:cs typeface="Arial" pitchFamily="34" charset="0"/>
              </a:rPr>
              <a:t> = - 20 J</a:t>
            </a:r>
          </a:p>
          <a:p>
            <a:pPr>
              <a:buFontTx/>
              <a:buNone/>
            </a:pPr>
            <a:r>
              <a:rPr lang="it-IT" sz="2400" dirty="0">
                <a:cs typeface="Arial" pitchFamily="34" charset="0"/>
              </a:rPr>
              <a:t>	</a:t>
            </a:r>
            <a:r>
              <a:rPr lang="en-US" sz="2400" dirty="0">
                <a:latin typeface="Script MT Bold" pitchFamily="66" charset="0"/>
              </a:rPr>
              <a:t>L</a:t>
            </a:r>
            <a:r>
              <a:rPr lang="en-US" sz="2400" dirty="0">
                <a:latin typeface="French Script MT" pitchFamily="66" charset="0"/>
              </a:rPr>
              <a:t> </a:t>
            </a:r>
            <a:r>
              <a:rPr lang="it-IT" sz="2400" dirty="0"/>
              <a:t>= -</a:t>
            </a:r>
            <a:r>
              <a:rPr lang="el-GR" sz="2400" dirty="0">
                <a:cs typeface="Arial" pitchFamily="34" charset="0"/>
              </a:rPr>
              <a:t>Δ</a:t>
            </a:r>
            <a:r>
              <a:rPr lang="it-IT" sz="2400" dirty="0">
                <a:cs typeface="Arial" pitchFamily="34" charset="0"/>
              </a:rPr>
              <a:t>W + </a:t>
            </a:r>
            <a:r>
              <a:rPr lang="en-US" sz="2400" dirty="0">
                <a:latin typeface="Script MT Bold" pitchFamily="66" charset="0"/>
              </a:rPr>
              <a:t>L</a:t>
            </a:r>
            <a:r>
              <a:rPr lang="it-IT" sz="2400" baseline="-25000" dirty="0" err="1">
                <a:cs typeface="Arial" pitchFamily="34" charset="0"/>
              </a:rPr>
              <a:t>nc</a:t>
            </a:r>
            <a:r>
              <a:rPr lang="it-IT" sz="2400" dirty="0">
                <a:cs typeface="Arial" pitchFamily="34" charset="0"/>
              </a:rPr>
              <a:t> = K</a:t>
            </a:r>
            <a:r>
              <a:rPr lang="it-IT" sz="2400" baseline="-25000" dirty="0">
                <a:cs typeface="Arial" pitchFamily="34" charset="0"/>
              </a:rPr>
              <a:t>2</a:t>
            </a:r>
            <a:r>
              <a:rPr lang="it-IT" sz="2400" dirty="0">
                <a:cs typeface="Arial" pitchFamily="34" charset="0"/>
              </a:rPr>
              <a:t> –K</a:t>
            </a:r>
            <a:r>
              <a:rPr lang="it-IT" sz="2400" baseline="-25000" dirty="0">
                <a:cs typeface="Arial" pitchFamily="34" charset="0"/>
              </a:rPr>
              <a:t>1            </a:t>
            </a:r>
          </a:p>
          <a:p>
            <a:pPr>
              <a:buFontTx/>
              <a:buNone/>
            </a:pPr>
            <a:r>
              <a:rPr lang="it-IT" sz="2400" dirty="0">
                <a:cs typeface="Arial" pitchFamily="34" charset="0"/>
              </a:rPr>
              <a:t>	E(x) = K(x) + W(x)  &lt;  </a:t>
            </a:r>
            <a:r>
              <a:rPr lang="it-IT" sz="2400" dirty="0" smtClean="0">
                <a:cs typeface="Arial" pitchFamily="34" charset="0"/>
              </a:rPr>
              <a:t>E</a:t>
            </a:r>
            <a:r>
              <a:rPr lang="it-IT" sz="2400" baseline="-25000" dirty="0" smtClean="0">
                <a:cs typeface="Arial" pitchFamily="34" charset="0"/>
              </a:rPr>
              <a:t>0           </a:t>
            </a:r>
            <a:r>
              <a:rPr lang="it-IT" sz="2200" dirty="0" smtClean="0">
                <a:cs typeface="Arial" pitchFamily="34" charset="0"/>
              </a:rPr>
              <a:t>E(0) = 30 J; E(d) = 30-20 = 10 J</a:t>
            </a:r>
            <a:endParaRPr lang="el-GR" sz="2200" dirty="0">
              <a:cs typeface="Arial"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err="1" smtClean="0"/>
              <a:t>L’energia</a:t>
            </a:r>
            <a:r>
              <a:rPr lang="en-US" sz="3000" dirty="0" smtClean="0"/>
              <a:t> </a:t>
            </a:r>
            <a:r>
              <a:rPr lang="en-US" sz="3000" dirty="0" err="1" smtClean="0"/>
              <a:t>cinetica</a:t>
            </a:r>
            <a:r>
              <a:rPr lang="en-US" sz="3000" dirty="0" smtClean="0"/>
              <a:t> </a:t>
            </a:r>
            <a:r>
              <a:rPr lang="en-US" sz="3000" dirty="0" err="1" smtClean="0"/>
              <a:t>dei</a:t>
            </a:r>
            <a:r>
              <a:rPr lang="en-US" sz="3000" dirty="0" smtClean="0"/>
              <a:t> </a:t>
            </a:r>
            <a:r>
              <a:rPr lang="en-US" sz="3000" dirty="0" err="1" smtClean="0"/>
              <a:t>corpi</a:t>
            </a:r>
            <a:r>
              <a:rPr lang="en-US" sz="3000" dirty="0" smtClean="0"/>
              <a:t> in </a:t>
            </a:r>
            <a:r>
              <a:rPr lang="en-US" sz="3000" dirty="0" err="1" smtClean="0"/>
              <a:t>rotazione</a:t>
            </a:r>
            <a:endParaRPr lang="en-GB" sz="3000" dirty="0"/>
          </a:p>
        </p:txBody>
      </p:sp>
      <p:sp>
        <p:nvSpPr>
          <p:cNvPr id="3" name="Content Placeholder 2"/>
          <p:cNvSpPr>
            <a:spLocks noGrp="1"/>
          </p:cNvSpPr>
          <p:nvPr>
            <p:ph idx="1"/>
          </p:nvPr>
        </p:nvSpPr>
        <p:spPr>
          <a:xfrm>
            <a:off x="323528" y="1341438"/>
            <a:ext cx="8568952" cy="4784725"/>
          </a:xfrm>
        </p:spPr>
        <p:txBody>
          <a:bodyPr/>
          <a:lstStyle/>
          <a:p>
            <a:r>
              <a:rPr lang="en-US" sz="2800" dirty="0" smtClean="0"/>
              <a:t>per un p.m. </a:t>
            </a:r>
            <a:r>
              <a:rPr lang="en-US" sz="2800" dirty="0" err="1" smtClean="0"/>
              <a:t>vincolato</a:t>
            </a:r>
            <a:r>
              <a:rPr lang="en-US" sz="2800" dirty="0" smtClean="0"/>
              <a:t> </a:t>
            </a:r>
            <a:r>
              <a:rPr lang="en-US" sz="2800" dirty="0" err="1" smtClean="0"/>
              <a:t>su</a:t>
            </a:r>
            <a:r>
              <a:rPr lang="en-US" sz="2800" dirty="0" smtClean="0"/>
              <a:t> </a:t>
            </a:r>
            <a:r>
              <a:rPr lang="en-US" sz="2800" dirty="0" err="1" smtClean="0"/>
              <a:t>una</a:t>
            </a:r>
            <a:r>
              <a:rPr lang="en-US" sz="2800" dirty="0" smtClean="0"/>
              <a:t> </a:t>
            </a:r>
            <a:r>
              <a:rPr lang="en-US" sz="2800" dirty="0" err="1" smtClean="0"/>
              <a:t>traiettoria</a:t>
            </a:r>
            <a:r>
              <a:rPr lang="en-US" sz="2800" dirty="0" smtClean="0"/>
              <a:t> </a:t>
            </a:r>
            <a:r>
              <a:rPr lang="en-US" sz="2800" dirty="0" err="1" smtClean="0"/>
              <a:t>circolare</a:t>
            </a:r>
            <a:r>
              <a:rPr lang="en-US" sz="2800" dirty="0" smtClean="0"/>
              <a:t> di </a:t>
            </a:r>
            <a:r>
              <a:rPr lang="en-US" sz="2800" dirty="0" err="1" smtClean="0"/>
              <a:t>raggio</a:t>
            </a:r>
            <a:r>
              <a:rPr lang="en-US" sz="2800" dirty="0" smtClean="0"/>
              <a:t> r </a:t>
            </a:r>
            <a:r>
              <a:rPr lang="en-US" sz="2800" dirty="0" err="1" smtClean="0"/>
              <a:t>che</a:t>
            </a:r>
            <a:r>
              <a:rPr lang="en-US" sz="2800" dirty="0" smtClean="0"/>
              <a:t> </a:t>
            </a:r>
            <a:r>
              <a:rPr lang="en-US" sz="2800" dirty="0" err="1" smtClean="0"/>
              <a:t>si</a:t>
            </a:r>
            <a:r>
              <a:rPr lang="en-US" sz="2800" dirty="0" smtClean="0"/>
              <a:t> </a:t>
            </a:r>
            <a:r>
              <a:rPr lang="en-US" sz="2800" dirty="0" err="1" smtClean="0"/>
              <a:t>muove</a:t>
            </a:r>
            <a:r>
              <a:rPr lang="en-US" sz="2800" dirty="0" smtClean="0"/>
              <a:t> con </a:t>
            </a:r>
            <a:r>
              <a:rPr lang="en-US" sz="2800" dirty="0" err="1" smtClean="0"/>
              <a:t>velocit</a:t>
            </a:r>
            <a:r>
              <a:rPr lang="en-US" sz="2800" dirty="0" err="1" smtClean="0">
                <a:latin typeface="Arial"/>
                <a:cs typeface="Arial"/>
              </a:rPr>
              <a:t>à</a:t>
            </a:r>
            <a:r>
              <a:rPr lang="en-US" sz="2800" dirty="0" smtClean="0"/>
              <a:t> v </a:t>
            </a:r>
            <a:r>
              <a:rPr lang="en-US" sz="2800" dirty="0" err="1" smtClean="0"/>
              <a:t>si</a:t>
            </a:r>
            <a:r>
              <a:rPr lang="en-US" sz="2800" dirty="0" smtClean="0"/>
              <a:t> ha    </a:t>
            </a:r>
          </a:p>
          <a:p>
            <a:pPr marL="0" indent="0">
              <a:buNone/>
            </a:pPr>
            <a:r>
              <a:rPr lang="en-US" sz="2800" dirty="0" smtClean="0"/>
              <a:t>   K = ½ mv</a:t>
            </a:r>
            <a:r>
              <a:rPr lang="en-US" sz="2800" baseline="30000" dirty="0" smtClean="0"/>
              <a:t>2</a:t>
            </a:r>
            <a:r>
              <a:rPr lang="en-US" sz="2800" dirty="0" smtClean="0"/>
              <a:t> = ½ mr</a:t>
            </a:r>
            <a:r>
              <a:rPr lang="en-US" sz="2800" baseline="30000" dirty="0" smtClean="0"/>
              <a:t>2</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 </a:t>
            </a:r>
            <a:r>
              <a:rPr lang="en-US" sz="2800" dirty="0" smtClean="0"/>
              <a:t>½ I</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a:t>
            </a:r>
            <a:r>
              <a:rPr lang="en-US" sz="2100" dirty="0" smtClean="0"/>
              <a:t>[v=</a:t>
            </a:r>
            <a:r>
              <a:rPr lang="el-GR" sz="2100" dirty="0" smtClean="0">
                <a:latin typeface="Arial"/>
                <a:cs typeface="Arial"/>
              </a:rPr>
              <a:t>ω</a:t>
            </a:r>
            <a:r>
              <a:rPr lang="en-US" sz="2100" dirty="0" smtClean="0">
                <a:latin typeface="Arial"/>
                <a:cs typeface="Arial"/>
              </a:rPr>
              <a:t>r,</a:t>
            </a:r>
            <a:r>
              <a:rPr lang="en-US" sz="2100" dirty="0" smtClean="0"/>
              <a:t> </a:t>
            </a:r>
            <a:r>
              <a:rPr lang="en-US" sz="2100" dirty="0" err="1" smtClean="0"/>
              <a:t>vedi</a:t>
            </a:r>
            <a:r>
              <a:rPr lang="en-US" sz="2100" dirty="0" smtClean="0"/>
              <a:t> p. </a:t>
            </a:r>
            <a:r>
              <a:rPr lang="en-US" sz="2100" dirty="0" smtClean="0"/>
              <a:t>82-85</a:t>
            </a:r>
            <a:r>
              <a:rPr lang="en-US" sz="2100" dirty="0" smtClean="0"/>
              <a:t>]</a:t>
            </a:r>
          </a:p>
          <a:p>
            <a:r>
              <a:rPr lang="en-US" sz="2800" dirty="0" err="1" smtClean="0"/>
              <a:t>che</a:t>
            </a:r>
            <a:r>
              <a:rPr lang="en-US" sz="2800" dirty="0" smtClean="0"/>
              <a:t> </a:t>
            </a:r>
            <a:r>
              <a:rPr lang="en-US" sz="2800" dirty="0" smtClean="0">
                <a:latin typeface="Arial"/>
                <a:cs typeface="Arial"/>
              </a:rPr>
              <a:t>è</a:t>
            </a:r>
            <a:r>
              <a:rPr lang="en-US" sz="2800" dirty="0" smtClean="0"/>
              <a:t> </a:t>
            </a:r>
            <a:r>
              <a:rPr lang="en-US" sz="2800" dirty="0" err="1" smtClean="0"/>
              <a:t>l’energia</a:t>
            </a:r>
            <a:r>
              <a:rPr lang="en-US" sz="2800" dirty="0" smtClean="0"/>
              <a:t> </a:t>
            </a:r>
            <a:r>
              <a:rPr lang="en-US" sz="2800" dirty="0" err="1" smtClean="0"/>
              <a:t>cinetica</a:t>
            </a:r>
            <a:r>
              <a:rPr lang="en-US" sz="2800" dirty="0" smtClean="0"/>
              <a:t> di </a:t>
            </a:r>
            <a:r>
              <a:rPr lang="en-US" sz="2800" dirty="0" err="1" smtClean="0"/>
              <a:t>rotazione</a:t>
            </a:r>
            <a:r>
              <a:rPr lang="en-US" sz="2800" dirty="0" smtClean="0"/>
              <a:t>, la </a:t>
            </a:r>
            <a:r>
              <a:rPr lang="en-US" sz="2800" dirty="0" err="1" smtClean="0"/>
              <a:t>stessa</a:t>
            </a:r>
            <a:r>
              <a:rPr lang="en-US" sz="2800" dirty="0" smtClean="0"/>
              <a:t> formula vale per un </a:t>
            </a:r>
            <a:r>
              <a:rPr lang="en-US" sz="2800" dirty="0" err="1" smtClean="0"/>
              <a:t>corpo</a:t>
            </a:r>
            <a:r>
              <a:rPr lang="en-US" sz="2800" dirty="0" smtClean="0"/>
              <a:t> di </a:t>
            </a:r>
            <a:r>
              <a:rPr lang="en-US" sz="2800" dirty="0" err="1" smtClean="0"/>
              <a:t>momento</a:t>
            </a:r>
            <a:r>
              <a:rPr lang="en-US" sz="2800" dirty="0" smtClean="0"/>
              <a:t> </a:t>
            </a:r>
            <a:r>
              <a:rPr lang="en-US" sz="2800" dirty="0" err="1" smtClean="0"/>
              <a:t>d’inerzia</a:t>
            </a:r>
            <a:r>
              <a:rPr lang="en-US" sz="2800" dirty="0" smtClean="0"/>
              <a:t> I con </a:t>
            </a:r>
            <a:r>
              <a:rPr lang="en-US" sz="2800" dirty="0" err="1" smtClean="0"/>
              <a:t>il</a:t>
            </a:r>
            <a:r>
              <a:rPr lang="en-US" sz="2800" dirty="0" smtClean="0"/>
              <a:t> </a:t>
            </a:r>
            <a:r>
              <a:rPr lang="en-US" sz="2800" dirty="0" err="1" smtClean="0"/>
              <a:t>baricentro</a:t>
            </a:r>
            <a:r>
              <a:rPr lang="en-US" sz="2800" dirty="0" smtClean="0"/>
              <a:t> a </a:t>
            </a:r>
            <a:r>
              <a:rPr lang="en-US" sz="2800" dirty="0" err="1" smtClean="0"/>
              <a:t>distanza</a:t>
            </a:r>
            <a:r>
              <a:rPr lang="en-US" sz="2800" dirty="0" smtClean="0"/>
              <a:t> r </a:t>
            </a:r>
            <a:r>
              <a:rPr lang="en-US" sz="2800" dirty="0" err="1" smtClean="0"/>
              <a:t>dall’asse</a:t>
            </a:r>
            <a:r>
              <a:rPr lang="en-US" sz="2800" dirty="0" smtClean="0"/>
              <a:t> di </a:t>
            </a:r>
            <a:r>
              <a:rPr lang="en-US" sz="2800" dirty="0" err="1" smtClean="0"/>
              <a:t>rotazione</a:t>
            </a:r>
            <a:r>
              <a:rPr lang="en-US" sz="2800" dirty="0" smtClean="0"/>
              <a:t> </a:t>
            </a:r>
          </a:p>
          <a:p>
            <a:r>
              <a:rPr lang="en-US" sz="2800" dirty="0" smtClean="0"/>
              <a:t>per un </a:t>
            </a:r>
            <a:r>
              <a:rPr lang="en-US" sz="2800" dirty="0" err="1" smtClean="0"/>
              <a:t>moto</a:t>
            </a:r>
            <a:r>
              <a:rPr lang="en-US" sz="2800" dirty="0" smtClean="0"/>
              <a:t> </a:t>
            </a:r>
            <a:r>
              <a:rPr lang="en-US" sz="2800" dirty="0" err="1" smtClean="0"/>
              <a:t>uniforme</a:t>
            </a:r>
            <a:r>
              <a:rPr lang="en-US" sz="2800" dirty="0" smtClean="0"/>
              <a:t> (|</a:t>
            </a:r>
            <a:r>
              <a:rPr lang="en-US" sz="2800" b="1" dirty="0" smtClean="0"/>
              <a:t>v</a:t>
            </a:r>
            <a:r>
              <a:rPr lang="en-US" sz="2800" dirty="0" smtClean="0"/>
              <a:t>| = cost.), </a:t>
            </a:r>
            <a:r>
              <a:rPr lang="en-US" sz="2800" dirty="0" err="1" smtClean="0"/>
              <a:t>l’en</a:t>
            </a:r>
            <a:r>
              <a:rPr lang="en-US" sz="2800" dirty="0" smtClean="0"/>
              <a:t>. </a:t>
            </a:r>
            <a:r>
              <a:rPr lang="en-US" sz="2800" dirty="0" err="1" smtClean="0"/>
              <a:t>cinetica</a:t>
            </a:r>
            <a:r>
              <a:rPr lang="en-US" sz="2800" dirty="0" smtClean="0"/>
              <a:t> di </a:t>
            </a:r>
            <a:r>
              <a:rPr lang="en-US" sz="2800" dirty="0" err="1" smtClean="0"/>
              <a:t>rotazione</a:t>
            </a:r>
            <a:r>
              <a:rPr lang="en-US" sz="2800" dirty="0" smtClean="0"/>
              <a:t> </a:t>
            </a:r>
            <a:r>
              <a:rPr lang="en-US" sz="2800" dirty="0" err="1" smtClean="0"/>
              <a:t>si</a:t>
            </a:r>
            <a:r>
              <a:rPr lang="en-US" sz="2800" dirty="0" smtClean="0"/>
              <a:t> </a:t>
            </a:r>
            <a:r>
              <a:rPr lang="en-US" sz="2800" dirty="0" err="1" smtClean="0"/>
              <a:t>conserva</a:t>
            </a:r>
            <a:r>
              <a:rPr lang="en-US" sz="2800" dirty="0" smtClean="0"/>
              <a:t>, ½ I</a:t>
            </a:r>
            <a:r>
              <a:rPr lang="el-GR" sz="2800" dirty="0" smtClean="0">
                <a:latin typeface="Arial"/>
                <a:cs typeface="Arial"/>
              </a:rPr>
              <a:t>ω</a:t>
            </a:r>
            <a:r>
              <a:rPr lang="en-US" sz="2800" baseline="30000" dirty="0" smtClean="0">
                <a:latin typeface="Arial"/>
                <a:cs typeface="Arial"/>
              </a:rPr>
              <a:t>2</a:t>
            </a:r>
            <a:r>
              <a:rPr lang="en-US" sz="2800" dirty="0" smtClean="0">
                <a:latin typeface="Arial"/>
                <a:cs typeface="Arial"/>
              </a:rPr>
              <a:t>= ½ I</a:t>
            </a:r>
            <a:r>
              <a:rPr lang="el-GR" sz="2800" dirty="0" smtClean="0">
                <a:latin typeface="Arial"/>
                <a:cs typeface="Arial"/>
              </a:rPr>
              <a:t>ω</a:t>
            </a:r>
            <a:r>
              <a:rPr lang="en-US" sz="2800" baseline="-25000" dirty="0" smtClean="0">
                <a:latin typeface="Arial"/>
                <a:cs typeface="Arial"/>
              </a:rPr>
              <a:t>0</a:t>
            </a:r>
            <a:r>
              <a:rPr lang="en-US" sz="2800" baseline="30000" dirty="0" smtClean="0">
                <a:latin typeface="Arial"/>
                <a:cs typeface="Arial"/>
              </a:rPr>
              <a:t>2</a:t>
            </a:r>
            <a:r>
              <a:rPr lang="en-US" sz="2800" dirty="0" smtClean="0">
                <a:latin typeface="Arial"/>
                <a:cs typeface="Arial"/>
              </a:rPr>
              <a:t>, </a:t>
            </a:r>
            <a:r>
              <a:rPr lang="en-US" sz="2800" dirty="0" err="1" smtClean="0">
                <a:latin typeface="Arial"/>
                <a:cs typeface="Arial"/>
              </a:rPr>
              <a:t>ossia</a:t>
            </a:r>
            <a:r>
              <a:rPr lang="en-US" sz="2800" dirty="0" smtClean="0">
                <a:latin typeface="Arial"/>
                <a:cs typeface="Arial"/>
              </a:rPr>
              <a:t> le </a:t>
            </a:r>
            <a:r>
              <a:rPr lang="en-US" sz="2800" dirty="0" err="1" smtClean="0">
                <a:latin typeface="Arial"/>
                <a:cs typeface="Arial"/>
              </a:rPr>
              <a:t>forze</a:t>
            </a:r>
            <a:r>
              <a:rPr lang="en-US" sz="2800" dirty="0" smtClean="0">
                <a:latin typeface="Arial"/>
                <a:cs typeface="Arial"/>
              </a:rPr>
              <a:t> </a:t>
            </a:r>
            <a:r>
              <a:rPr lang="en-US" sz="2800" dirty="0" err="1" smtClean="0">
                <a:latin typeface="Arial"/>
                <a:cs typeface="Arial"/>
              </a:rPr>
              <a:t>sono</a:t>
            </a:r>
            <a:r>
              <a:rPr lang="en-US" sz="2800" dirty="0" smtClean="0">
                <a:latin typeface="Arial"/>
                <a:cs typeface="Arial"/>
              </a:rPr>
              <a:t> ┴ </a:t>
            </a:r>
            <a:r>
              <a:rPr lang="en-US" sz="2800" dirty="0" err="1" smtClean="0">
                <a:latin typeface="Arial"/>
                <a:cs typeface="Arial"/>
              </a:rPr>
              <a:t>alla</a:t>
            </a:r>
            <a:r>
              <a:rPr lang="en-US" sz="2800" dirty="0" smtClean="0">
                <a:latin typeface="Arial"/>
                <a:cs typeface="Arial"/>
              </a:rPr>
              <a:t> </a:t>
            </a:r>
            <a:r>
              <a:rPr lang="en-US" sz="2800" dirty="0" err="1" smtClean="0">
                <a:latin typeface="Arial"/>
                <a:cs typeface="Arial"/>
              </a:rPr>
              <a:t>traiettoria</a:t>
            </a:r>
            <a:r>
              <a:rPr lang="en-US" sz="2800" dirty="0" smtClean="0">
                <a:latin typeface="Arial"/>
                <a:cs typeface="Arial"/>
              </a:rPr>
              <a:t> [</a:t>
            </a:r>
            <a:r>
              <a:rPr lang="en-US" sz="2800" dirty="0" err="1" smtClean="0">
                <a:latin typeface="Arial"/>
                <a:cs typeface="Arial"/>
              </a:rPr>
              <a:t>forza</a:t>
            </a:r>
            <a:r>
              <a:rPr lang="en-US" sz="2800" dirty="0" smtClean="0">
                <a:latin typeface="Arial"/>
                <a:cs typeface="Arial"/>
              </a:rPr>
              <a:t> </a:t>
            </a:r>
            <a:r>
              <a:rPr lang="en-US" sz="2800" dirty="0" err="1" smtClean="0">
                <a:latin typeface="Arial"/>
                <a:cs typeface="Arial"/>
              </a:rPr>
              <a:t>centripeta</a:t>
            </a:r>
            <a:r>
              <a:rPr lang="en-US" sz="2800" dirty="0" smtClean="0">
                <a:latin typeface="Arial"/>
                <a:cs typeface="Arial"/>
              </a:rPr>
              <a:t>, per </a:t>
            </a:r>
            <a:r>
              <a:rPr lang="en-US" sz="2800" dirty="0" err="1" smtClean="0">
                <a:latin typeface="Arial"/>
                <a:cs typeface="Arial"/>
              </a:rPr>
              <a:t>es</a:t>
            </a:r>
            <a:r>
              <a:rPr lang="en-US" sz="2800" dirty="0" smtClean="0">
                <a:latin typeface="Arial"/>
                <a:cs typeface="Arial"/>
              </a:rPr>
              <a:t>. </a:t>
            </a:r>
            <a:r>
              <a:rPr lang="en-US" sz="2800" dirty="0" err="1" smtClean="0">
                <a:latin typeface="Arial"/>
                <a:cs typeface="Arial"/>
              </a:rPr>
              <a:t>forza</a:t>
            </a:r>
            <a:r>
              <a:rPr lang="en-US" sz="2800" dirty="0" smtClean="0">
                <a:latin typeface="Arial"/>
                <a:cs typeface="Arial"/>
              </a:rPr>
              <a:t> </a:t>
            </a:r>
            <a:r>
              <a:rPr lang="en-US" sz="2800" dirty="0" err="1" smtClean="0">
                <a:latin typeface="Arial"/>
                <a:cs typeface="Arial"/>
              </a:rPr>
              <a:t>magnetica</a:t>
            </a:r>
            <a:r>
              <a:rPr lang="en-US" sz="2800" dirty="0" smtClean="0">
                <a:latin typeface="Arial"/>
                <a:cs typeface="Arial"/>
              </a:rPr>
              <a:t>, </a:t>
            </a:r>
            <a:r>
              <a:rPr lang="en-US" sz="2800" dirty="0" err="1" smtClean="0">
                <a:latin typeface="Arial"/>
                <a:cs typeface="Arial"/>
              </a:rPr>
              <a:t>vedi</a:t>
            </a:r>
            <a:r>
              <a:rPr lang="en-US" sz="2800" dirty="0" smtClean="0">
                <a:latin typeface="Arial"/>
                <a:cs typeface="Arial"/>
              </a:rPr>
              <a:t> </a:t>
            </a:r>
            <a:r>
              <a:rPr lang="en-US" sz="2800" dirty="0" err="1" smtClean="0">
                <a:latin typeface="Arial"/>
                <a:cs typeface="Arial"/>
              </a:rPr>
              <a:t>più</a:t>
            </a:r>
            <a:r>
              <a:rPr lang="en-US" sz="2800" dirty="0" smtClean="0">
                <a:latin typeface="Arial"/>
                <a:cs typeface="Arial"/>
              </a:rPr>
              <a:t> </a:t>
            </a:r>
            <a:r>
              <a:rPr lang="en-US" sz="2800" dirty="0" err="1" smtClean="0">
                <a:latin typeface="Arial"/>
                <a:cs typeface="Arial"/>
              </a:rPr>
              <a:t>avanti</a:t>
            </a:r>
            <a:r>
              <a:rPr lang="en-US" sz="2800" dirty="0" smtClean="0">
                <a:latin typeface="Arial"/>
                <a:cs typeface="Arial"/>
              </a:rPr>
              <a:t>] </a:t>
            </a:r>
            <a:endParaRPr lang="en-GB" sz="2800" dirty="0"/>
          </a:p>
        </p:txBody>
      </p:sp>
      <p:sp>
        <p:nvSpPr>
          <p:cNvPr id="4" name="Footer Placeholder 3"/>
          <p:cNvSpPr>
            <a:spLocks noGrp="1"/>
          </p:cNvSpPr>
          <p:nvPr>
            <p:ph type="ftr" sz="quarter" idx="11"/>
          </p:nvPr>
        </p:nvSpPr>
        <p:spPr/>
        <p:txBody>
          <a:bodyPr/>
          <a:lstStyle/>
          <a:p>
            <a:r>
              <a:rPr lang="en-US" smtClean="0"/>
              <a:t>fln - mar 2016</a:t>
            </a:r>
            <a:endParaRPr lang="en-US"/>
          </a:p>
        </p:txBody>
      </p:sp>
      <p:sp>
        <p:nvSpPr>
          <p:cNvPr id="5" name="Slide Number Placeholder 4"/>
          <p:cNvSpPr>
            <a:spLocks noGrp="1"/>
          </p:cNvSpPr>
          <p:nvPr>
            <p:ph type="sldNum" sz="quarter" idx="12"/>
          </p:nvPr>
        </p:nvSpPr>
        <p:spPr>
          <a:xfrm>
            <a:off x="4053068" y="6256800"/>
            <a:ext cx="2133600" cy="476250"/>
          </a:xfrm>
        </p:spPr>
        <p:txBody>
          <a:bodyPr/>
          <a:lstStyle/>
          <a:p>
            <a:fld id="{DDC64C39-CBBA-4875-AA7A-9622D5D072E2}" type="slidenum">
              <a:rPr lang="en-US" smtClean="0"/>
              <a:pPr/>
              <a:t>102</a:t>
            </a:fld>
            <a:endParaRPr lang="en-US"/>
          </a:p>
        </p:txBody>
      </p:sp>
    </p:spTree>
    <p:extLst>
      <p:ext uri="{BB962C8B-B14F-4D97-AF65-F5344CB8AC3E}">
        <p14:creationId xmlns:p14="http://schemas.microsoft.com/office/powerpoint/2010/main" val="14780442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2016</a:t>
            </a:r>
            <a:endParaRPr lang="en-US"/>
          </a:p>
        </p:txBody>
      </p:sp>
      <p:sp>
        <p:nvSpPr>
          <p:cNvPr id="9" name="Slide Number Placeholder 5"/>
          <p:cNvSpPr>
            <a:spLocks noGrp="1"/>
          </p:cNvSpPr>
          <p:nvPr>
            <p:ph type="sldNum" sz="quarter" idx="12"/>
          </p:nvPr>
        </p:nvSpPr>
        <p:spPr/>
        <p:txBody>
          <a:bodyPr/>
          <a:lstStyle/>
          <a:p>
            <a:fld id="{519354EC-2FEF-4906-98F3-8F2ABC9460CF}" type="slidenum">
              <a:rPr lang="en-US"/>
              <a:pPr/>
              <a:t>103</a:t>
            </a:fld>
            <a:endParaRPr lang="en-US" dirty="0"/>
          </a:p>
        </p:txBody>
      </p:sp>
      <p:sp>
        <p:nvSpPr>
          <p:cNvPr id="342018" name="Rectangle 2"/>
          <p:cNvSpPr>
            <a:spLocks noGrp="1" noChangeArrowheads="1"/>
          </p:cNvSpPr>
          <p:nvPr>
            <p:ph type="title"/>
          </p:nvPr>
        </p:nvSpPr>
        <p:spPr/>
        <p:txBody>
          <a:bodyPr/>
          <a:lstStyle/>
          <a:p>
            <a:r>
              <a:rPr lang="it-IT" sz="2800"/>
              <a:t>Caveat</a:t>
            </a:r>
          </a:p>
        </p:txBody>
      </p:sp>
      <p:sp>
        <p:nvSpPr>
          <p:cNvPr id="342019" name="Rectangle 3"/>
          <p:cNvSpPr>
            <a:spLocks noGrp="1" noChangeArrowheads="1"/>
          </p:cNvSpPr>
          <p:nvPr>
            <p:ph type="body" idx="1"/>
          </p:nvPr>
        </p:nvSpPr>
        <p:spPr>
          <a:xfrm>
            <a:off x="248400" y="1052513"/>
            <a:ext cx="8353425" cy="5184775"/>
          </a:xfrm>
        </p:spPr>
        <p:txBody>
          <a:bodyPr/>
          <a:lstStyle/>
          <a:p>
            <a:pPr>
              <a:lnSpc>
                <a:spcPct val="90000"/>
              </a:lnSpc>
            </a:pPr>
            <a:r>
              <a:rPr lang="it-IT" sz="2400" b="1" dirty="0"/>
              <a:t>l’energia è uno </a:t>
            </a:r>
            <a:r>
              <a:rPr lang="it-IT" sz="2400" b="1" i="1" dirty="0"/>
              <a:t>scalare</a:t>
            </a:r>
            <a:r>
              <a:rPr lang="it-IT" sz="2400" dirty="0"/>
              <a:t>   </a:t>
            </a:r>
            <a:r>
              <a:rPr lang="it-IT" sz="2400" dirty="0">
                <a:latin typeface="OpenSymbol" pitchFamily="2" charset="0"/>
              </a:rPr>
              <a:t>  </a:t>
            </a:r>
            <a:r>
              <a:rPr lang="it-IT" sz="2400" dirty="0" smtClean="0">
                <a:latin typeface="OpenSymbol" pitchFamily="2" charset="0"/>
              </a:rPr>
              <a:t>  </a:t>
            </a:r>
            <a:r>
              <a:rPr lang="it-IT" sz="2400" dirty="0" smtClean="0"/>
              <a:t>direzioni </a:t>
            </a:r>
            <a:r>
              <a:rPr lang="it-IT" sz="2400" dirty="0"/>
              <a:t>ignote</a:t>
            </a:r>
            <a:r>
              <a:rPr lang="it-IT" sz="2400" dirty="0" smtClean="0"/>
              <a:t>, </a:t>
            </a:r>
            <a:r>
              <a:rPr lang="it-IT" sz="2400" dirty="0"/>
              <a:t>ad es.</a:t>
            </a:r>
          </a:p>
          <a:p>
            <a:pPr>
              <a:lnSpc>
                <a:spcPct val="90000"/>
              </a:lnSpc>
              <a:buFontTx/>
              <a:buNone/>
            </a:pPr>
            <a:r>
              <a:rPr lang="it-IT" sz="2400" dirty="0"/>
              <a:t>  </a:t>
            </a:r>
          </a:p>
          <a:p>
            <a:pPr>
              <a:lnSpc>
                <a:spcPct val="90000"/>
              </a:lnSpc>
              <a:buFontTx/>
              <a:buNone/>
            </a:pPr>
            <a:r>
              <a:rPr lang="it-IT" sz="2400" dirty="0"/>
              <a:t>                      </a:t>
            </a:r>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buFontTx/>
              <a:buNone/>
            </a:pPr>
            <a:endParaRPr lang="it-IT" sz="2400" dirty="0"/>
          </a:p>
          <a:p>
            <a:pPr>
              <a:lnSpc>
                <a:spcPct val="90000"/>
              </a:lnSpc>
            </a:pPr>
            <a:r>
              <a:rPr lang="it-IT" sz="2400" dirty="0"/>
              <a:t>gli attriti con il mezzo circostante riducono l’en. totale meccanica che si trasforma in altra energia</a:t>
            </a:r>
          </a:p>
        </p:txBody>
      </p:sp>
      <p:pic>
        <p:nvPicPr>
          <p:cNvPr id="342020" name="Picture 4" descr="img0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000" y="1484313"/>
            <a:ext cx="6172200" cy="3781425"/>
          </a:xfrm>
          <a:prstGeom prst="rect">
            <a:avLst/>
          </a:prstGeom>
          <a:noFill/>
          <a:extLst>
            <a:ext uri="{909E8E84-426E-40DD-AFC4-6F175D3DCCD1}">
              <a14:hiddenFill xmlns:a14="http://schemas.microsoft.com/office/drawing/2010/main">
                <a:solidFill>
                  <a:srgbClr val="FFFFFF"/>
                </a:solidFill>
              </a14:hiddenFill>
            </a:ext>
          </a:extLst>
        </p:spPr>
      </p:pic>
      <p:sp>
        <p:nvSpPr>
          <p:cNvPr id="342021" name="Text Box 5"/>
          <p:cNvSpPr txBox="1">
            <a:spLocks noChangeArrowheads="1"/>
          </p:cNvSpPr>
          <p:nvPr/>
        </p:nvSpPr>
        <p:spPr bwMode="auto">
          <a:xfrm>
            <a:off x="5148064" y="2408400"/>
            <a:ext cx="3190040"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i="1" u="sng" dirty="0" smtClean="0">
                <a:solidFill>
                  <a:srgbClr val="FF3300"/>
                </a:solidFill>
              </a:rPr>
              <a:t>Lara G.</a:t>
            </a:r>
            <a:r>
              <a:rPr lang="it-IT" sz="1800" b="1" i="1" dirty="0" smtClean="0">
                <a:solidFill>
                  <a:srgbClr val="FF3300"/>
                </a:solidFill>
              </a:rPr>
              <a:t>  </a:t>
            </a:r>
            <a:r>
              <a:rPr lang="it-IT" sz="1800" b="1" i="1" u="sng" dirty="0" smtClean="0">
                <a:solidFill>
                  <a:srgbClr val="FF3300"/>
                </a:solidFill>
              </a:rPr>
              <a:t>Lindsey </a:t>
            </a:r>
            <a:r>
              <a:rPr lang="it-IT" sz="1800" b="1" i="1" u="sng" dirty="0">
                <a:solidFill>
                  <a:srgbClr val="FF3300"/>
                </a:solidFill>
              </a:rPr>
              <a:t>V</a:t>
            </a:r>
            <a:r>
              <a:rPr lang="it-IT" sz="1800" b="1" i="1" u="sng" dirty="0" smtClean="0">
                <a:solidFill>
                  <a:srgbClr val="FF3300"/>
                </a:solidFill>
              </a:rPr>
              <a:t>.</a:t>
            </a:r>
            <a:r>
              <a:rPr lang="it-IT" sz="1800" b="1" i="1" dirty="0" smtClean="0">
                <a:solidFill>
                  <a:srgbClr val="FF3300"/>
                </a:solidFill>
              </a:rPr>
              <a:t>  </a:t>
            </a:r>
            <a:r>
              <a:rPr lang="it-IT" sz="1800" b="1" i="1" u="sng" dirty="0" smtClean="0">
                <a:solidFill>
                  <a:srgbClr val="FF3300"/>
                </a:solidFill>
              </a:rPr>
              <a:t>Peter F.</a:t>
            </a:r>
            <a:endParaRPr lang="it-IT" sz="1800" b="1" i="1" u="sng" dirty="0">
              <a:solidFill>
                <a:srgbClr val="FF3300"/>
              </a:solidFill>
            </a:endParaRPr>
          </a:p>
        </p:txBody>
      </p:sp>
      <p:sp>
        <p:nvSpPr>
          <p:cNvPr id="342022" name="AutoShape 6"/>
          <p:cNvSpPr>
            <a:spLocks noChangeAspect="1" noChangeArrowheads="1"/>
          </p:cNvSpPr>
          <p:nvPr/>
        </p:nvSpPr>
        <p:spPr bwMode="auto">
          <a:xfrm>
            <a:off x="4104000" y="1098000"/>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428000" y="1548000"/>
            <a:ext cx="1428596" cy="369332"/>
          </a:xfrm>
          <a:prstGeom prst="rect">
            <a:avLst/>
          </a:prstGeom>
          <a:solidFill>
            <a:schemeClr val="accent3"/>
          </a:solidFill>
        </p:spPr>
        <p:txBody>
          <a:bodyPr wrap="none" rtlCol="0">
            <a:spAutoFit/>
          </a:bodyPr>
          <a:lstStyle/>
          <a:p>
            <a:r>
              <a:rPr lang="it-IT" sz="1800" i="1" dirty="0" smtClean="0"/>
              <a:t>sciatrice/ore</a:t>
            </a:r>
            <a:endParaRPr lang="it-IT" sz="1800" i="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1351150"/>
            <a:ext cx="1476573" cy="10420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4115" y="2924944"/>
            <a:ext cx="2074545" cy="13830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0734432F-2655-4D20-81F7-0D83065A3359}" type="slidenum">
              <a:rPr lang="en-US"/>
              <a:pPr/>
              <a:t>104</a:t>
            </a:fld>
            <a:endParaRPr lang="en-US"/>
          </a:p>
        </p:txBody>
      </p:sp>
      <p:sp>
        <p:nvSpPr>
          <p:cNvPr id="343042" name="Rectangle 2"/>
          <p:cNvSpPr>
            <a:spLocks noGrp="1" noChangeArrowheads="1"/>
          </p:cNvSpPr>
          <p:nvPr>
            <p:ph type="title"/>
          </p:nvPr>
        </p:nvSpPr>
        <p:spPr/>
        <p:txBody>
          <a:bodyPr/>
          <a:lstStyle/>
          <a:p>
            <a:r>
              <a:rPr lang="it-IT" sz="3600"/>
              <a:t>Meccanica 3a parte </a:t>
            </a:r>
          </a:p>
        </p:txBody>
      </p:sp>
      <p:sp>
        <p:nvSpPr>
          <p:cNvPr id="343044" name="Text Box 4"/>
          <p:cNvSpPr txBox="1">
            <a:spLocks noChangeArrowheads="1"/>
          </p:cNvSpPr>
          <p:nvPr/>
        </p:nvSpPr>
        <p:spPr bwMode="auto">
          <a:xfrm>
            <a:off x="3348038" y="4941888"/>
            <a:ext cx="2459037" cy="800100"/>
          </a:xfrm>
          <a:prstGeom prst="rect">
            <a:avLst/>
          </a:prstGeom>
          <a:noFill/>
          <a:ln w="38100"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400"/>
              <a:t>Elasticità</a:t>
            </a:r>
          </a:p>
        </p:txBody>
      </p:sp>
      <p:pic>
        <p:nvPicPr>
          <p:cNvPr id="343045" name="Picture 5" descr="180px-Skilaeufer_Al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412875"/>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C22EB80B-632A-4056-AE3D-0DE33F7D0C1B}" type="slidenum">
              <a:rPr lang="en-US"/>
              <a:pPr/>
              <a:t>105</a:t>
            </a:fld>
            <a:endParaRPr lang="en-US"/>
          </a:p>
        </p:txBody>
      </p:sp>
      <p:sp>
        <p:nvSpPr>
          <p:cNvPr id="344066" name="Rectangle 2"/>
          <p:cNvSpPr>
            <a:spLocks noGrp="1" noChangeArrowheads="1"/>
          </p:cNvSpPr>
          <p:nvPr>
            <p:ph type="title"/>
          </p:nvPr>
        </p:nvSpPr>
        <p:spPr/>
        <p:txBody>
          <a:bodyPr/>
          <a:lstStyle/>
          <a:p>
            <a:r>
              <a:rPr lang="it-IT" sz="2800"/>
              <a:t>Trazione e compressione</a:t>
            </a:r>
          </a:p>
        </p:txBody>
      </p:sp>
      <p:sp>
        <p:nvSpPr>
          <p:cNvPr id="344067" name="Rectangle 3"/>
          <p:cNvSpPr>
            <a:spLocks noGrp="1" noChangeArrowheads="1"/>
          </p:cNvSpPr>
          <p:nvPr>
            <p:ph type="body" idx="1"/>
          </p:nvPr>
        </p:nvSpPr>
        <p:spPr>
          <a:xfrm>
            <a:off x="250825" y="1196975"/>
            <a:ext cx="8642350" cy="4929188"/>
          </a:xfrm>
        </p:spPr>
        <p:txBody>
          <a:bodyPr/>
          <a:lstStyle/>
          <a:p>
            <a:r>
              <a:rPr lang="it-IT" sz="2400"/>
              <a:t>i corpi reali non sono rigidi ma più o meno deformabili, il tipo di deformazione dipende da come si applicano le f.</a:t>
            </a:r>
          </a:p>
          <a:p>
            <a:r>
              <a:rPr lang="it-IT" sz="2400"/>
              <a:t>si definisce </a:t>
            </a:r>
            <a:r>
              <a:rPr lang="it-IT" sz="2400">
                <a:solidFill>
                  <a:srgbClr val="FF3300"/>
                </a:solidFill>
              </a:rPr>
              <a:t>sforzo</a:t>
            </a:r>
            <a:r>
              <a:rPr lang="it-IT" sz="2400"/>
              <a:t> la f. applicata su una superficie A divisa la superficie stessa</a:t>
            </a:r>
          </a:p>
          <a:p>
            <a:pPr>
              <a:buFontTx/>
              <a:buNone/>
            </a:pPr>
            <a:r>
              <a:rPr lang="it-IT" sz="2400"/>
              <a:t>	</a:t>
            </a:r>
            <a:r>
              <a:rPr lang="it-IT" sz="2400" b="1" i="1">
                <a:solidFill>
                  <a:srgbClr val="CC00FF"/>
                </a:solidFill>
              </a:rPr>
              <a:t>sforzo</a:t>
            </a:r>
            <a:r>
              <a:rPr lang="it-IT" sz="2400">
                <a:solidFill>
                  <a:srgbClr val="CC00FF"/>
                </a:solidFill>
              </a:rPr>
              <a:t> = F/A</a:t>
            </a:r>
            <a:r>
              <a:rPr lang="it-IT" sz="2400"/>
              <a:t> </a:t>
            </a:r>
          </a:p>
          <a:p>
            <a:pPr>
              <a:buFontTx/>
              <a:buNone/>
            </a:pPr>
            <a:r>
              <a:rPr lang="it-IT" sz="2400"/>
              <a:t>	[F/A] = [MLT</a:t>
            </a:r>
            <a:r>
              <a:rPr lang="it-IT" sz="2400" baseline="30000"/>
              <a:t>-2</a:t>
            </a:r>
            <a:r>
              <a:rPr lang="it-IT" sz="2400"/>
              <a:t>L</a:t>
            </a:r>
            <a:r>
              <a:rPr lang="it-IT" sz="2400" baseline="30000"/>
              <a:t>-2</a:t>
            </a:r>
            <a:r>
              <a:rPr lang="it-IT" sz="2400"/>
              <a:t>] = [ML</a:t>
            </a:r>
            <a:r>
              <a:rPr lang="it-IT" sz="2400" baseline="30000"/>
              <a:t>-1</a:t>
            </a:r>
            <a:r>
              <a:rPr lang="it-IT" sz="2400"/>
              <a:t>T</a:t>
            </a:r>
            <a:r>
              <a:rPr lang="it-IT" sz="2400" baseline="30000"/>
              <a:t>-2</a:t>
            </a:r>
            <a:r>
              <a:rPr lang="it-IT" sz="2400"/>
              <a:t>]</a:t>
            </a:r>
          </a:p>
          <a:p>
            <a:pPr>
              <a:buFontTx/>
              <a:buNone/>
            </a:pPr>
            <a:r>
              <a:rPr lang="it-IT" sz="2400"/>
              <a:t>	unità SI:    N/m</a:t>
            </a:r>
            <a:r>
              <a:rPr lang="it-IT" sz="2400" baseline="30000"/>
              <a:t>2 </a:t>
            </a:r>
            <a:r>
              <a:rPr lang="it-IT" sz="2400"/>
              <a:t>o pascal (Pa)</a:t>
            </a:r>
          </a:p>
          <a:p>
            <a:pPr>
              <a:buFontTx/>
              <a:buNone/>
            </a:pPr>
            <a:r>
              <a:rPr lang="it-IT" sz="2400"/>
              <a:t>        CGS:    1 dyne/cm</a:t>
            </a:r>
            <a:r>
              <a:rPr lang="it-IT" sz="2400" baseline="30000"/>
              <a:t>2</a:t>
            </a:r>
            <a:r>
              <a:rPr lang="it-IT" sz="2400"/>
              <a:t> = 10</a:t>
            </a:r>
            <a:r>
              <a:rPr lang="it-IT" sz="2400" baseline="30000"/>
              <a:t>-1</a:t>
            </a:r>
            <a:r>
              <a:rPr lang="it-IT" sz="2400"/>
              <a:t> N/m</a:t>
            </a:r>
            <a:r>
              <a:rPr lang="it-IT" sz="2400" baseline="30000"/>
              <a:t>2</a:t>
            </a:r>
          </a:p>
          <a:p>
            <a:r>
              <a:rPr lang="it-IT" sz="2400" b="1" i="1">
                <a:solidFill>
                  <a:srgbClr val="CC3300"/>
                </a:solidFill>
              </a:rPr>
              <a:t>deformazione</a:t>
            </a:r>
            <a:r>
              <a:rPr lang="it-IT" sz="2400"/>
              <a:t> = </a:t>
            </a:r>
            <a:r>
              <a:rPr lang="el-GR" sz="2400">
                <a:cs typeface="Arial" pitchFamily="34" charset="0"/>
              </a:rPr>
              <a:t>Δ</a:t>
            </a:r>
            <a:r>
              <a:rPr lang="it-IT" sz="2400">
                <a:cs typeface="Arial" pitchFamily="34" charset="0"/>
              </a:rPr>
              <a:t>L/L   </a:t>
            </a:r>
            <a:r>
              <a:rPr lang="it-IT" sz="2000">
                <a:solidFill>
                  <a:srgbClr val="CC00CC"/>
                </a:solidFill>
                <a:cs typeface="Arial" pitchFamily="34" charset="0"/>
              </a:rPr>
              <a:t>(numero puro)</a:t>
            </a:r>
            <a:r>
              <a:rPr lang="it-IT" sz="2400">
                <a:cs typeface="Arial" pitchFamily="34" charset="0"/>
              </a:rPr>
              <a:t>                  adimensionale  - la definizione di deformazione fa riferimento al tipo di sforzo: trazione (compressione) implica sforzo ortogonale alla superficie </a:t>
            </a:r>
            <a:endParaRPr lang="el-GR" sz="2400">
              <a:cs typeface="Arial" pitchFamily="34" charset="0"/>
            </a:endParaRPr>
          </a:p>
        </p:txBody>
      </p:sp>
      <p:pic>
        <p:nvPicPr>
          <p:cNvPr id="344068" name="Picture 4" descr="img0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38" y="2349500"/>
            <a:ext cx="364966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dirty="0"/>
          </a:p>
        </p:txBody>
      </p:sp>
      <p:sp>
        <p:nvSpPr>
          <p:cNvPr id="8" name="Slide Number Placeholder 5"/>
          <p:cNvSpPr>
            <a:spLocks noGrp="1"/>
          </p:cNvSpPr>
          <p:nvPr>
            <p:ph type="sldNum" sz="quarter" idx="12"/>
          </p:nvPr>
        </p:nvSpPr>
        <p:spPr/>
        <p:txBody>
          <a:bodyPr/>
          <a:lstStyle/>
          <a:p>
            <a:fld id="{DEAD6DD7-893C-40A8-B4A9-AB66BBFEA882}" type="slidenum">
              <a:rPr lang="en-US"/>
              <a:pPr/>
              <a:t>106</a:t>
            </a:fld>
            <a:endParaRPr lang="en-US"/>
          </a:p>
        </p:txBody>
      </p:sp>
      <p:sp>
        <p:nvSpPr>
          <p:cNvPr id="339970" name="Rectangle 2"/>
          <p:cNvSpPr>
            <a:spLocks noGrp="1" noChangeArrowheads="1"/>
          </p:cNvSpPr>
          <p:nvPr>
            <p:ph type="title"/>
          </p:nvPr>
        </p:nvSpPr>
        <p:spPr/>
        <p:txBody>
          <a:bodyPr/>
          <a:lstStyle/>
          <a:p>
            <a:r>
              <a:rPr lang="it-IT" sz="2800"/>
              <a:t>Sforzo di taglio e di volume</a:t>
            </a:r>
          </a:p>
        </p:txBody>
      </p:sp>
      <p:sp>
        <p:nvSpPr>
          <p:cNvPr id="339971" name="Rectangle 3"/>
          <p:cNvSpPr>
            <a:spLocks noGrp="1" noChangeArrowheads="1"/>
          </p:cNvSpPr>
          <p:nvPr>
            <p:ph type="body" idx="1"/>
          </p:nvPr>
        </p:nvSpPr>
        <p:spPr>
          <a:xfrm>
            <a:off x="323528" y="1306439"/>
            <a:ext cx="8362950" cy="5111898"/>
          </a:xfrm>
        </p:spPr>
        <p:txBody>
          <a:bodyPr/>
          <a:lstStyle/>
          <a:p>
            <a:r>
              <a:rPr lang="it-IT" sz="2400" dirty="0"/>
              <a:t>taglio: forza parallela alla </a:t>
            </a:r>
            <a:r>
              <a:rPr lang="it-IT" sz="2400" dirty="0" err="1"/>
              <a:t>sup</a:t>
            </a:r>
            <a:r>
              <a:rPr lang="it-IT" sz="2400" dirty="0"/>
              <a:t>. A</a:t>
            </a:r>
          </a:p>
          <a:p>
            <a:r>
              <a:rPr lang="it-IT" sz="2400" dirty="0"/>
              <a:t>sforzo = F/A</a:t>
            </a:r>
          </a:p>
          <a:p>
            <a:r>
              <a:rPr lang="it-IT" sz="2400" dirty="0"/>
              <a:t>deformazione = </a:t>
            </a:r>
            <a:r>
              <a:rPr lang="el-GR" sz="2400" dirty="0">
                <a:cs typeface="Arial" pitchFamily="34" charset="0"/>
              </a:rPr>
              <a:t>Φ</a:t>
            </a:r>
            <a:r>
              <a:rPr lang="it-IT" sz="2400" dirty="0">
                <a:cs typeface="Arial" pitchFamily="34" charset="0"/>
              </a:rPr>
              <a:t>    </a:t>
            </a:r>
            <a:r>
              <a:rPr lang="it-IT" sz="2000" dirty="0">
                <a:solidFill>
                  <a:srgbClr val="CC00CC"/>
                </a:solidFill>
                <a:cs typeface="Arial" pitchFamily="34" charset="0"/>
              </a:rPr>
              <a:t>(adimensionale)</a:t>
            </a:r>
            <a:r>
              <a:rPr lang="it-IT" sz="2400" dirty="0">
                <a:cs typeface="Arial" pitchFamily="34" charset="0"/>
              </a:rPr>
              <a:t>                                  con tg</a:t>
            </a:r>
            <a:r>
              <a:rPr lang="el-GR" sz="2400" dirty="0">
                <a:cs typeface="Arial" pitchFamily="34" charset="0"/>
              </a:rPr>
              <a:t>Φ</a:t>
            </a:r>
            <a:r>
              <a:rPr lang="it-IT" sz="2400" dirty="0">
                <a:cs typeface="Arial" pitchFamily="34" charset="0"/>
              </a:rPr>
              <a:t> = </a:t>
            </a:r>
            <a:r>
              <a:rPr lang="el-GR" sz="2400" dirty="0">
                <a:cs typeface="Arial" pitchFamily="34" charset="0"/>
              </a:rPr>
              <a:t>Δ</a:t>
            </a:r>
            <a:r>
              <a:rPr lang="it-IT" sz="2400" dirty="0">
                <a:cs typeface="Arial" pitchFamily="34" charset="0"/>
              </a:rPr>
              <a:t>y/x</a:t>
            </a:r>
          </a:p>
          <a:p>
            <a:pPr marL="0" indent="0">
              <a:buNone/>
            </a:pPr>
            <a:endParaRPr lang="it-IT" sz="2400" dirty="0" smtClean="0">
              <a:cs typeface="Arial" pitchFamily="34" charset="0"/>
            </a:endParaRPr>
          </a:p>
          <a:p>
            <a:pPr marL="0" indent="0">
              <a:buNone/>
            </a:pPr>
            <a:endParaRPr lang="it-IT" sz="2000" dirty="0">
              <a:cs typeface="Arial" pitchFamily="34" charset="0"/>
            </a:endParaRPr>
          </a:p>
          <a:p>
            <a:r>
              <a:rPr lang="it-IT" sz="2400" dirty="0">
                <a:cs typeface="Arial" pitchFamily="34" charset="0"/>
              </a:rPr>
              <a:t>sforzo di volume (presente anche                                   per liquidi e gas, senza forma                                  propria)</a:t>
            </a:r>
          </a:p>
          <a:p>
            <a:r>
              <a:rPr lang="it-IT" sz="2400" dirty="0">
                <a:cs typeface="Arial" pitchFamily="34" charset="0"/>
              </a:rPr>
              <a:t>sforzo = F/A = </a:t>
            </a:r>
            <a:r>
              <a:rPr lang="el-GR" sz="2400" dirty="0">
                <a:cs typeface="Arial" pitchFamily="34" charset="0"/>
              </a:rPr>
              <a:t>Δ</a:t>
            </a:r>
            <a:r>
              <a:rPr lang="it-IT" sz="2400" dirty="0">
                <a:cs typeface="Arial" pitchFamily="34" charset="0"/>
              </a:rPr>
              <a:t>p   </a:t>
            </a:r>
            <a:r>
              <a:rPr lang="it-IT" sz="2000" dirty="0" smtClean="0">
                <a:solidFill>
                  <a:srgbClr val="008000"/>
                </a:solidFill>
                <a:cs typeface="Arial" pitchFamily="34" charset="0"/>
              </a:rPr>
              <a:t>(pressione, scalare(*))</a:t>
            </a:r>
            <a:endParaRPr lang="it-IT" sz="2000" dirty="0">
              <a:solidFill>
                <a:srgbClr val="008000"/>
              </a:solidFill>
              <a:cs typeface="Arial" pitchFamily="34" charset="0"/>
            </a:endParaRPr>
          </a:p>
          <a:p>
            <a:r>
              <a:rPr lang="it-IT" sz="2400" dirty="0">
                <a:cs typeface="Arial" pitchFamily="34" charset="0"/>
              </a:rPr>
              <a:t>deformazione = - </a:t>
            </a:r>
            <a:r>
              <a:rPr lang="el-GR" sz="2400" dirty="0">
                <a:cs typeface="Arial" pitchFamily="34" charset="0"/>
              </a:rPr>
              <a:t>Δ</a:t>
            </a:r>
            <a:r>
              <a:rPr lang="it-IT" sz="2400" dirty="0" smtClean="0">
                <a:cs typeface="Arial" pitchFamily="34" charset="0"/>
              </a:rPr>
              <a:t>V/V</a:t>
            </a:r>
          </a:p>
          <a:p>
            <a:pPr marL="0" indent="0">
              <a:buNone/>
            </a:pPr>
            <a:r>
              <a:rPr lang="it-IT" sz="2100" dirty="0" smtClean="0">
                <a:cs typeface="Arial" pitchFamily="34" charset="0"/>
              </a:rPr>
              <a:t>    </a:t>
            </a:r>
            <a:r>
              <a:rPr lang="it-IT" sz="2100" dirty="0" smtClean="0">
                <a:solidFill>
                  <a:srgbClr val="0070C0"/>
                </a:solidFill>
                <a:cs typeface="Arial" pitchFamily="34" charset="0"/>
              </a:rPr>
              <a:t>(l’aumento di p diminuisce V)</a:t>
            </a:r>
          </a:p>
        </p:txBody>
      </p:sp>
      <p:pic>
        <p:nvPicPr>
          <p:cNvPr id="339972" name="Picture 4" descr="img0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1441450"/>
            <a:ext cx="3435350" cy="2420938"/>
          </a:xfrm>
          <a:prstGeom prst="rect">
            <a:avLst/>
          </a:prstGeom>
          <a:noFill/>
          <a:extLst>
            <a:ext uri="{909E8E84-426E-40DD-AFC4-6F175D3DCCD1}">
              <a14:hiddenFill xmlns:a14="http://schemas.microsoft.com/office/drawing/2010/main">
                <a:solidFill>
                  <a:srgbClr val="FFFFFF"/>
                </a:solidFill>
              </a14:hiddenFill>
            </a:ext>
          </a:extLst>
        </p:spPr>
      </p:pic>
      <p:pic>
        <p:nvPicPr>
          <p:cNvPr id="339973" name="Picture 5" descr="img0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076700"/>
            <a:ext cx="2624138" cy="2051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228" y="6325289"/>
            <a:ext cx="6631944" cy="400110"/>
          </a:xfrm>
          <a:prstGeom prst="rect">
            <a:avLst/>
          </a:prstGeom>
          <a:solidFill>
            <a:schemeClr val="bg1"/>
          </a:solidFill>
        </p:spPr>
        <p:txBody>
          <a:bodyPr wrap="none" rtlCol="0">
            <a:spAutoFit/>
          </a:bodyPr>
          <a:lstStyle/>
          <a:p>
            <a:r>
              <a:rPr lang="en-US" dirty="0" smtClean="0">
                <a:solidFill>
                  <a:srgbClr val="FF6600"/>
                </a:solidFill>
              </a:rPr>
              <a:t>(*) in </a:t>
            </a:r>
            <a:r>
              <a:rPr lang="en-US" dirty="0" err="1" smtClean="0">
                <a:solidFill>
                  <a:srgbClr val="FF6600"/>
                </a:solidFill>
              </a:rPr>
              <a:t>tutte</a:t>
            </a:r>
            <a:r>
              <a:rPr lang="en-US" dirty="0" smtClean="0">
                <a:solidFill>
                  <a:srgbClr val="FF6600"/>
                </a:solidFill>
              </a:rPr>
              <a:t> le </a:t>
            </a:r>
            <a:r>
              <a:rPr lang="en-US" dirty="0" err="1" smtClean="0">
                <a:solidFill>
                  <a:srgbClr val="FF6600"/>
                </a:solidFill>
              </a:rPr>
              <a:t>direz</a:t>
            </a:r>
            <a:r>
              <a:rPr lang="en-US" dirty="0" smtClean="0">
                <a:solidFill>
                  <a:srgbClr val="FF6600"/>
                </a:solidFill>
              </a:rPr>
              <a:t>. </a:t>
            </a:r>
            <a:r>
              <a:rPr lang="en-US" dirty="0" smtClean="0">
                <a:solidFill>
                  <a:srgbClr val="FF6600"/>
                </a:solidFill>
                <a:latin typeface="Arial"/>
                <a:cs typeface="Arial"/>
              </a:rPr>
              <a:t>→</a:t>
            </a:r>
            <a:r>
              <a:rPr lang="en-US" dirty="0" smtClean="0">
                <a:solidFill>
                  <a:srgbClr val="FF6600"/>
                </a:solidFill>
              </a:rPr>
              <a:t> la </a:t>
            </a:r>
            <a:r>
              <a:rPr lang="en-US" dirty="0" err="1" smtClean="0">
                <a:solidFill>
                  <a:srgbClr val="FF6600"/>
                </a:solidFill>
              </a:rPr>
              <a:t>direz</a:t>
            </a:r>
            <a:r>
              <a:rPr lang="en-US" dirty="0" smtClean="0">
                <a:solidFill>
                  <a:srgbClr val="FF6600"/>
                </a:solidFill>
              </a:rPr>
              <a:t>. non </a:t>
            </a:r>
            <a:r>
              <a:rPr lang="en-US" dirty="0" err="1" smtClean="0">
                <a:solidFill>
                  <a:srgbClr val="FF6600"/>
                </a:solidFill>
              </a:rPr>
              <a:t>conta</a:t>
            </a:r>
            <a:r>
              <a:rPr lang="en-US" dirty="0" smtClean="0">
                <a:solidFill>
                  <a:srgbClr val="FF6600"/>
                </a:solidFill>
              </a:rPr>
              <a:t> (</a:t>
            </a:r>
            <a:r>
              <a:rPr lang="en-US" dirty="0" err="1" smtClean="0">
                <a:solidFill>
                  <a:srgbClr val="FF6600"/>
                </a:solidFill>
              </a:rPr>
              <a:t>vedi</a:t>
            </a:r>
            <a:r>
              <a:rPr lang="en-US" dirty="0" smtClean="0">
                <a:solidFill>
                  <a:srgbClr val="FF6600"/>
                </a:solidFill>
              </a:rPr>
              <a:t> </a:t>
            </a:r>
            <a:r>
              <a:rPr lang="en-US" dirty="0" err="1" smtClean="0">
                <a:solidFill>
                  <a:srgbClr val="FF6600"/>
                </a:solidFill>
              </a:rPr>
              <a:t>pi</a:t>
            </a:r>
            <a:r>
              <a:rPr lang="en-US" dirty="0" err="1" smtClean="0">
                <a:solidFill>
                  <a:srgbClr val="FF6600"/>
                </a:solidFill>
                <a:latin typeface="Arial"/>
                <a:cs typeface="Arial"/>
              </a:rPr>
              <a:t>ù</a:t>
            </a:r>
            <a:r>
              <a:rPr lang="en-US" dirty="0" smtClean="0">
                <a:solidFill>
                  <a:srgbClr val="FF6600"/>
                </a:solidFill>
              </a:rPr>
              <a:t> </a:t>
            </a:r>
            <a:r>
              <a:rPr lang="en-US" dirty="0" err="1" smtClean="0">
                <a:solidFill>
                  <a:srgbClr val="FF6600"/>
                </a:solidFill>
              </a:rPr>
              <a:t>avanti</a:t>
            </a:r>
            <a:r>
              <a:rPr lang="en-US" dirty="0" smtClean="0">
                <a:solidFill>
                  <a:srgbClr val="FF6600"/>
                </a:solidFill>
              </a:rPr>
              <a:t>)</a:t>
            </a:r>
            <a:endParaRPr lang="en-GB" dirty="0">
              <a:solidFill>
                <a:srgbClr val="FF66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2016</a:t>
            </a:r>
            <a:endParaRPr lang="en-US"/>
          </a:p>
        </p:txBody>
      </p:sp>
      <p:sp>
        <p:nvSpPr>
          <p:cNvPr id="10" name="Slide Number Placeholder 5"/>
          <p:cNvSpPr>
            <a:spLocks noGrp="1"/>
          </p:cNvSpPr>
          <p:nvPr>
            <p:ph type="sldNum" sz="quarter" idx="12"/>
          </p:nvPr>
        </p:nvSpPr>
        <p:spPr/>
        <p:txBody>
          <a:bodyPr/>
          <a:lstStyle/>
          <a:p>
            <a:fld id="{4831F873-6415-4A77-A5C4-2E53F748E77A}" type="slidenum">
              <a:rPr lang="en-US"/>
              <a:pPr/>
              <a:t>107</a:t>
            </a:fld>
            <a:endParaRPr lang="en-US"/>
          </a:p>
        </p:txBody>
      </p:sp>
      <p:pic>
        <p:nvPicPr>
          <p:cNvPr id="345095" name="Picture 7" descr="img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150" y="2767013"/>
            <a:ext cx="6118225" cy="3567112"/>
          </a:xfrm>
          <a:prstGeom prst="rect">
            <a:avLst/>
          </a:prstGeom>
          <a:noFill/>
          <a:extLst>
            <a:ext uri="{909E8E84-426E-40DD-AFC4-6F175D3DCCD1}">
              <a14:hiddenFill xmlns:a14="http://schemas.microsoft.com/office/drawing/2010/main">
                <a:solidFill>
                  <a:srgbClr val="FFFFFF"/>
                </a:solidFill>
              </a14:hiddenFill>
            </a:ext>
          </a:extLst>
        </p:spPr>
      </p:pic>
      <p:sp>
        <p:nvSpPr>
          <p:cNvPr id="345090" name="Rectangle 2"/>
          <p:cNvSpPr>
            <a:spLocks noGrp="1" noChangeArrowheads="1"/>
          </p:cNvSpPr>
          <p:nvPr>
            <p:ph type="title"/>
          </p:nvPr>
        </p:nvSpPr>
        <p:spPr/>
        <p:txBody>
          <a:bodyPr/>
          <a:lstStyle/>
          <a:p>
            <a:r>
              <a:rPr lang="it-IT" sz="2800"/>
              <a:t>Legge di Hooke</a:t>
            </a:r>
          </a:p>
        </p:txBody>
      </p:sp>
      <p:sp>
        <p:nvSpPr>
          <p:cNvPr id="345091" name="Rectangle 3"/>
          <p:cNvSpPr>
            <a:spLocks noGrp="1" noChangeArrowheads="1"/>
          </p:cNvSpPr>
          <p:nvPr>
            <p:ph type="body" idx="1"/>
          </p:nvPr>
        </p:nvSpPr>
        <p:spPr>
          <a:xfrm>
            <a:off x="395288" y="1125538"/>
            <a:ext cx="8229600" cy="5040312"/>
          </a:xfrm>
        </p:spPr>
        <p:txBody>
          <a:bodyPr/>
          <a:lstStyle/>
          <a:p>
            <a:r>
              <a:rPr lang="it-IT" sz="2400"/>
              <a:t>per piccole deformazioni, entro il limite elastico =&gt; vale la legge di Hooke</a:t>
            </a:r>
          </a:p>
          <a:p>
            <a:pPr>
              <a:buFontTx/>
              <a:buNone/>
            </a:pPr>
            <a:r>
              <a:rPr lang="it-IT" sz="2400"/>
              <a:t>	sforzo </a:t>
            </a:r>
            <a:r>
              <a:rPr lang="it-IT" sz="2400">
                <a:sym typeface="Symbol" pitchFamily="18" charset="2"/>
              </a:rPr>
              <a:t> deformazione</a:t>
            </a:r>
          </a:p>
          <a:p>
            <a:pPr>
              <a:buFontTx/>
              <a:buNone/>
            </a:pPr>
            <a:r>
              <a:rPr lang="it-IT" sz="2400">
                <a:sym typeface="Symbol" pitchFamily="18" charset="2"/>
              </a:rPr>
              <a:t>	(cf. con F = kx, forza elastica)</a:t>
            </a:r>
          </a:p>
        </p:txBody>
      </p:sp>
      <p:sp>
        <p:nvSpPr>
          <p:cNvPr id="345093" name="Text Box 5"/>
          <p:cNvSpPr txBox="1">
            <a:spLocks noChangeArrowheads="1"/>
          </p:cNvSpPr>
          <p:nvPr/>
        </p:nvSpPr>
        <p:spPr bwMode="auto">
          <a:xfrm>
            <a:off x="755650" y="1989138"/>
            <a:ext cx="3311525" cy="425450"/>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45094" name="Text Box 6"/>
          <p:cNvSpPr txBox="1">
            <a:spLocks noChangeArrowheads="1"/>
          </p:cNvSpPr>
          <p:nvPr/>
        </p:nvSpPr>
        <p:spPr bwMode="auto">
          <a:xfrm>
            <a:off x="6605588" y="4071938"/>
            <a:ext cx="1635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es.: trazione,</a:t>
            </a:r>
          </a:p>
          <a:p>
            <a:pPr algn="ctr"/>
            <a:r>
              <a:rPr lang="it-IT">
                <a:solidFill>
                  <a:srgbClr val="CC3300"/>
                </a:solidFill>
              </a:rPr>
              <a:t>taglio, sforzo</a:t>
            </a:r>
          </a:p>
          <a:p>
            <a:pPr algn="ctr"/>
            <a:r>
              <a:rPr lang="it-IT">
                <a:solidFill>
                  <a:srgbClr val="CC3300"/>
                </a:solidFill>
              </a:rPr>
              <a:t>omogeneo</a:t>
            </a:r>
          </a:p>
        </p:txBody>
      </p:sp>
      <p:pic>
        <p:nvPicPr>
          <p:cNvPr id="345096" name="Picture 8" descr="ho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916113"/>
            <a:ext cx="1562100" cy="196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2016</a:t>
            </a:r>
            <a:endParaRPr lang="en-US"/>
          </a:p>
        </p:txBody>
      </p:sp>
      <p:sp>
        <p:nvSpPr>
          <p:cNvPr id="12" name="Slide Number Placeholder 5"/>
          <p:cNvSpPr>
            <a:spLocks noGrp="1"/>
          </p:cNvSpPr>
          <p:nvPr>
            <p:ph type="sldNum" sz="quarter" idx="12"/>
          </p:nvPr>
        </p:nvSpPr>
        <p:spPr/>
        <p:txBody>
          <a:bodyPr/>
          <a:lstStyle/>
          <a:p>
            <a:fld id="{49BC7090-3C66-469C-9A96-39ACF60E528D}" type="slidenum">
              <a:rPr lang="en-US"/>
              <a:pPr/>
              <a:t>108</a:t>
            </a:fld>
            <a:endParaRPr lang="en-US"/>
          </a:p>
        </p:txBody>
      </p:sp>
      <p:sp>
        <p:nvSpPr>
          <p:cNvPr id="346114" name="Rectangle 2"/>
          <p:cNvSpPr>
            <a:spLocks noGrp="1" noChangeArrowheads="1"/>
          </p:cNvSpPr>
          <p:nvPr>
            <p:ph type="title"/>
          </p:nvPr>
        </p:nvSpPr>
        <p:spPr/>
        <p:txBody>
          <a:bodyPr/>
          <a:lstStyle/>
          <a:p>
            <a:r>
              <a:rPr lang="it-IT" sz="2800"/>
              <a:t>Legge di Hooke (2)</a:t>
            </a:r>
          </a:p>
        </p:txBody>
      </p:sp>
      <p:sp>
        <p:nvSpPr>
          <p:cNvPr id="34611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it-IT" sz="2200" dirty="0">
                <a:solidFill>
                  <a:srgbClr val="FF3300"/>
                </a:solidFill>
              </a:rPr>
              <a:t>trazione/</a:t>
            </a:r>
            <a:r>
              <a:rPr lang="it-IT" sz="2200" dirty="0" err="1">
                <a:solidFill>
                  <a:srgbClr val="FF3300"/>
                </a:solidFill>
              </a:rPr>
              <a:t>compress</a:t>
            </a:r>
            <a:r>
              <a:rPr lang="it-IT" sz="2200" dirty="0">
                <a:solidFill>
                  <a:srgbClr val="FF3300"/>
                </a:solidFill>
              </a:rPr>
              <a:t>.</a:t>
            </a:r>
          </a:p>
          <a:p>
            <a:pPr marL="609600" indent="-609600">
              <a:buFontTx/>
              <a:buNone/>
            </a:pPr>
            <a:r>
              <a:rPr lang="it-IT" sz="2200" dirty="0">
                <a:solidFill>
                  <a:srgbClr val="FF3300"/>
                </a:solidFill>
              </a:rPr>
              <a:t>	F/A = Y </a:t>
            </a:r>
            <a:r>
              <a:rPr lang="el-GR" sz="2200" dirty="0">
                <a:solidFill>
                  <a:srgbClr val="FF3300"/>
                </a:solidFill>
                <a:cs typeface="Arial" pitchFamily="34" charset="0"/>
              </a:rPr>
              <a:t>Δ</a:t>
            </a:r>
            <a:r>
              <a:rPr lang="it-IT" sz="2200" dirty="0">
                <a:solidFill>
                  <a:srgbClr val="FF3300"/>
                </a:solidFill>
                <a:cs typeface="Arial" pitchFamily="34" charset="0"/>
              </a:rPr>
              <a:t>L/L       </a:t>
            </a:r>
          </a:p>
          <a:p>
            <a:pPr marL="609600" indent="-609600">
              <a:buFontTx/>
              <a:buNone/>
            </a:pPr>
            <a:r>
              <a:rPr lang="it-IT" sz="2200" dirty="0">
                <a:solidFill>
                  <a:srgbClr val="FF3300"/>
                </a:solidFill>
                <a:cs typeface="Arial" pitchFamily="34" charset="0"/>
              </a:rPr>
              <a:t>	(Y – modulo di </a:t>
            </a:r>
          </a:p>
          <a:p>
            <a:pPr marL="609600" indent="-609600">
              <a:buFontTx/>
              <a:buNone/>
            </a:pPr>
            <a:r>
              <a:rPr lang="it-IT" sz="2200" dirty="0">
                <a:solidFill>
                  <a:srgbClr val="FF3300"/>
                </a:solidFill>
                <a:cs typeface="Arial" pitchFamily="34" charset="0"/>
              </a:rPr>
              <a:t>	Young) </a:t>
            </a:r>
          </a:p>
          <a:p>
            <a:pPr marL="609600" indent="-609600">
              <a:buFontTx/>
              <a:buAutoNum type="arabicPeriod" startAt="2"/>
            </a:pPr>
            <a:r>
              <a:rPr lang="it-IT" sz="2200" dirty="0">
                <a:solidFill>
                  <a:srgbClr val="CC00CC"/>
                </a:solidFill>
                <a:cs typeface="Arial" pitchFamily="34" charset="0"/>
              </a:rPr>
              <a:t>taglio </a:t>
            </a:r>
          </a:p>
          <a:p>
            <a:pPr marL="609600" indent="-609600">
              <a:buFontTx/>
              <a:buNone/>
            </a:pPr>
            <a:r>
              <a:rPr lang="it-IT" sz="2200" dirty="0">
                <a:solidFill>
                  <a:srgbClr val="CC00CC"/>
                </a:solidFill>
                <a:cs typeface="Arial" pitchFamily="34" charset="0"/>
              </a:rPr>
              <a:t>	F/A = n</a:t>
            </a:r>
            <a:r>
              <a:rPr lang="el-GR" sz="2200" dirty="0">
                <a:solidFill>
                  <a:srgbClr val="CC00CC"/>
                </a:solidFill>
                <a:cs typeface="Arial" pitchFamily="34" charset="0"/>
              </a:rPr>
              <a:t>ΔΦ</a:t>
            </a:r>
            <a:r>
              <a:rPr lang="it-IT" sz="2200" dirty="0">
                <a:solidFill>
                  <a:srgbClr val="CC00CC"/>
                </a:solidFill>
                <a:cs typeface="Arial" pitchFamily="34" charset="0"/>
              </a:rPr>
              <a:t>             </a:t>
            </a:r>
          </a:p>
          <a:p>
            <a:pPr marL="609600" indent="-609600">
              <a:buFontTx/>
              <a:buNone/>
            </a:pPr>
            <a:r>
              <a:rPr lang="it-IT" sz="2200" dirty="0">
                <a:solidFill>
                  <a:srgbClr val="CC00CC"/>
                </a:solidFill>
                <a:cs typeface="Arial" pitchFamily="34" charset="0"/>
              </a:rPr>
              <a:t>	(n – modulo di </a:t>
            </a:r>
          </a:p>
          <a:p>
            <a:pPr marL="609600" indent="-609600">
              <a:buFontTx/>
              <a:buNone/>
            </a:pPr>
            <a:r>
              <a:rPr lang="it-IT" sz="2200" dirty="0">
                <a:solidFill>
                  <a:srgbClr val="CC00CC"/>
                </a:solidFill>
                <a:cs typeface="Arial" pitchFamily="34" charset="0"/>
              </a:rPr>
              <a:t>	rigidità)</a:t>
            </a:r>
            <a:r>
              <a:rPr lang="it-IT" sz="2200" dirty="0">
                <a:cs typeface="Arial" pitchFamily="34" charset="0"/>
              </a:rPr>
              <a:t>       </a:t>
            </a:r>
          </a:p>
          <a:p>
            <a:pPr marL="609600" indent="-609600">
              <a:buFontTx/>
              <a:buAutoNum type="arabicPeriod" startAt="3"/>
            </a:pPr>
            <a:r>
              <a:rPr lang="it-IT" sz="2200" dirty="0">
                <a:solidFill>
                  <a:srgbClr val="008000"/>
                </a:solidFill>
                <a:cs typeface="Arial" pitchFamily="34" charset="0"/>
              </a:rPr>
              <a:t>elasticità di vol.</a:t>
            </a:r>
          </a:p>
          <a:p>
            <a:pPr marL="609600" indent="-609600">
              <a:buFontTx/>
              <a:buNone/>
            </a:pPr>
            <a:r>
              <a:rPr lang="it-IT" sz="2200" dirty="0">
                <a:solidFill>
                  <a:srgbClr val="008000"/>
                </a:solidFill>
                <a:cs typeface="Arial" pitchFamily="34" charset="0"/>
              </a:rPr>
              <a:t>	</a:t>
            </a:r>
            <a:r>
              <a:rPr lang="el-GR" sz="2200" dirty="0">
                <a:solidFill>
                  <a:srgbClr val="008000"/>
                </a:solidFill>
                <a:cs typeface="Arial" pitchFamily="34" charset="0"/>
              </a:rPr>
              <a:t>Δ</a:t>
            </a:r>
            <a:r>
              <a:rPr lang="it-IT" sz="2200" dirty="0">
                <a:solidFill>
                  <a:srgbClr val="008000"/>
                </a:solidFill>
                <a:cs typeface="Arial" pitchFamily="34" charset="0"/>
              </a:rPr>
              <a:t>p = - B∙</a:t>
            </a:r>
            <a:r>
              <a:rPr lang="el-GR" sz="2200" dirty="0">
                <a:solidFill>
                  <a:srgbClr val="008000"/>
                </a:solidFill>
                <a:cs typeface="Arial" pitchFamily="34" charset="0"/>
              </a:rPr>
              <a:t>Δ</a:t>
            </a:r>
            <a:r>
              <a:rPr lang="it-IT" sz="2200" dirty="0">
                <a:solidFill>
                  <a:srgbClr val="008000"/>
                </a:solidFill>
                <a:cs typeface="Arial" pitchFamily="34" charset="0"/>
              </a:rPr>
              <a:t>V/V     </a:t>
            </a:r>
          </a:p>
          <a:p>
            <a:pPr marL="609600" indent="-609600">
              <a:buFontTx/>
              <a:buNone/>
            </a:pPr>
            <a:r>
              <a:rPr lang="it-IT" sz="2200" dirty="0">
                <a:solidFill>
                  <a:srgbClr val="008000"/>
                </a:solidFill>
                <a:cs typeface="Arial" pitchFamily="34" charset="0"/>
              </a:rPr>
              <a:t>	(B – modulo </a:t>
            </a:r>
          </a:p>
          <a:p>
            <a:pPr marL="609600" indent="-609600">
              <a:buFontTx/>
              <a:buNone/>
            </a:pPr>
            <a:r>
              <a:rPr lang="it-IT" sz="2200" dirty="0">
                <a:solidFill>
                  <a:srgbClr val="008000"/>
                </a:solidFill>
                <a:cs typeface="Arial" pitchFamily="34" charset="0"/>
              </a:rPr>
              <a:t>	omogeneo)</a:t>
            </a:r>
            <a:endParaRPr lang="el-GR" sz="2200" dirty="0">
              <a:solidFill>
                <a:srgbClr val="008000"/>
              </a:solidFill>
              <a:cs typeface="Arial" pitchFamily="34" charset="0"/>
            </a:endParaRPr>
          </a:p>
        </p:txBody>
      </p:sp>
      <p:pic>
        <p:nvPicPr>
          <p:cNvPr id="346116" name="Picture 4" descr="img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1773238"/>
            <a:ext cx="5310188" cy="4292600"/>
          </a:xfrm>
          <a:prstGeom prst="rect">
            <a:avLst/>
          </a:prstGeom>
          <a:noFill/>
          <a:extLst>
            <a:ext uri="{909E8E84-426E-40DD-AFC4-6F175D3DCCD1}">
              <a14:hiddenFill xmlns:a14="http://schemas.microsoft.com/office/drawing/2010/main">
                <a:solidFill>
                  <a:srgbClr val="FFFFFF"/>
                </a:solidFill>
              </a14:hiddenFill>
            </a:ext>
          </a:extLst>
        </p:spPr>
      </p:pic>
      <p:sp>
        <p:nvSpPr>
          <p:cNvPr id="346117" name="Oval 5"/>
          <p:cNvSpPr>
            <a:spLocks noChangeArrowheads="1"/>
          </p:cNvSpPr>
          <p:nvPr/>
        </p:nvSpPr>
        <p:spPr bwMode="auto">
          <a:xfrm>
            <a:off x="4787900" y="2349500"/>
            <a:ext cx="1296988" cy="2159000"/>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18" name="Line 6"/>
          <p:cNvSpPr>
            <a:spLocks noChangeShapeType="1"/>
          </p:cNvSpPr>
          <p:nvPr/>
        </p:nvSpPr>
        <p:spPr bwMode="auto">
          <a:xfrm>
            <a:off x="4859338" y="3573463"/>
            <a:ext cx="122555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6119" name="Oval 7"/>
          <p:cNvSpPr>
            <a:spLocks noChangeArrowheads="1"/>
          </p:cNvSpPr>
          <p:nvPr/>
        </p:nvSpPr>
        <p:spPr bwMode="auto">
          <a:xfrm>
            <a:off x="7308850" y="4581525"/>
            <a:ext cx="1296988" cy="1439863"/>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20" name="Line 8"/>
          <p:cNvSpPr>
            <a:spLocks noChangeShapeType="1"/>
          </p:cNvSpPr>
          <p:nvPr/>
        </p:nvSpPr>
        <p:spPr bwMode="auto">
          <a:xfrm>
            <a:off x="7308850" y="5373688"/>
            <a:ext cx="129540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46121" name="Picture 9" descr="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1729" y="1552918"/>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3" name="Rectangle 12"/>
          <p:cNvSpPr/>
          <p:nvPr/>
        </p:nvSpPr>
        <p:spPr>
          <a:xfrm>
            <a:off x="1051729" y="3165637"/>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
        <p:nvSpPr>
          <p:cNvPr id="14" name="Rectangle 13"/>
          <p:cNvSpPr/>
          <p:nvPr/>
        </p:nvSpPr>
        <p:spPr>
          <a:xfrm>
            <a:off x="1051729" y="4797152"/>
            <a:ext cx="1872208" cy="4078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66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fln - mar 2016</a:t>
            </a:r>
            <a:endParaRPr lang="en-US"/>
          </a:p>
        </p:txBody>
      </p:sp>
      <p:sp>
        <p:nvSpPr>
          <p:cNvPr id="7" name="Slide Number Placeholder 6"/>
          <p:cNvSpPr>
            <a:spLocks noGrp="1"/>
          </p:cNvSpPr>
          <p:nvPr>
            <p:ph type="sldNum" sz="quarter" idx="12"/>
          </p:nvPr>
        </p:nvSpPr>
        <p:spPr/>
        <p:txBody>
          <a:bodyPr/>
          <a:lstStyle/>
          <a:p>
            <a:fld id="{3A8FD5B4-C863-4A7C-8F87-52EA99A09726}" type="slidenum">
              <a:rPr lang="en-US"/>
              <a:pPr/>
              <a:t>109</a:t>
            </a:fld>
            <a:endParaRPr lang="en-US"/>
          </a:p>
        </p:txBody>
      </p:sp>
      <p:sp>
        <p:nvSpPr>
          <p:cNvPr id="347138" name="Rectangle 2"/>
          <p:cNvSpPr>
            <a:spLocks noGrp="1" noChangeArrowheads="1"/>
          </p:cNvSpPr>
          <p:nvPr>
            <p:ph type="title"/>
          </p:nvPr>
        </p:nvSpPr>
        <p:spPr/>
        <p:txBody>
          <a:bodyPr/>
          <a:lstStyle/>
          <a:p>
            <a:r>
              <a:rPr lang="it-IT" sz="2800"/>
              <a:t>Applicazione della legge di Hooke</a:t>
            </a:r>
          </a:p>
        </p:txBody>
      </p:sp>
      <p:sp>
        <p:nvSpPr>
          <p:cNvPr id="347139" name="Rectangle 3"/>
          <p:cNvSpPr>
            <a:spLocks noGrp="1" noChangeArrowheads="1"/>
          </p:cNvSpPr>
          <p:nvPr>
            <p:ph type="body" sz="half" idx="1"/>
          </p:nvPr>
        </p:nvSpPr>
        <p:spPr>
          <a:xfrm>
            <a:off x="457200" y="1341438"/>
            <a:ext cx="8002588" cy="4784725"/>
          </a:xfrm>
        </p:spPr>
        <p:txBody>
          <a:bodyPr/>
          <a:lstStyle/>
          <a:p>
            <a:r>
              <a:rPr lang="it-IT" sz="2400">
                <a:cs typeface="Arial" pitchFamily="34" charset="0"/>
              </a:rPr>
              <a:t>                         =&gt;     </a:t>
            </a:r>
            <a:r>
              <a:rPr lang="el-GR" sz="2400">
                <a:cs typeface="Arial" pitchFamily="34" charset="0"/>
              </a:rPr>
              <a:t>Δ</a:t>
            </a:r>
            <a:r>
              <a:rPr lang="it-IT" sz="2400">
                <a:cs typeface="Arial" pitchFamily="34" charset="0"/>
              </a:rPr>
              <a:t>L = F∙</a:t>
            </a:r>
            <a:r>
              <a:rPr lang="it-IT" sz="2400">
                <a:solidFill>
                  <a:srgbClr val="CC00FF"/>
                </a:solidFill>
                <a:cs typeface="Arial" pitchFamily="34" charset="0"/>
              </a:rPr>
              <a:t>L/(YA)</a:t>
            </a:r>
            <a:r>
              <a:rPr lang="it-IT" sz="2400">
                <a:cs typeface="Arial" pitchFamily="34" charset="0"/>
              </a:rPr>
              <a:t> = F/</a:t>
            </a:r>
            <a:r>
              <a:rPr lang="it-IT" sz="2400">
                <a:solidFill>
                  <a:srgbClr val="CC00FF"/>
                </a:solidFill>
                <a:cs typeface="Arial" pitchFamily="34" charset="0"/>
              </a:rPr>
              <a:t>k</a:t>
            </a:r>
            <a:r>
              <a:rPr lang="it-IT" sz="2400">
                <a:cs typeface="Arial" pitchFamily="34" charset="0"/>
              </a:rPr>
              <a:t>    con k=YA/L</a:t>
            </a:r>
          </a:p>
          <a:p>
            <a:pPr>
              <a:buFontTx/>
              <a:buNone/>
            </a:pPr>
            <a:endParaRPr lang="it-IT" sz="2400">
              <a:cs typeface="Arial" pitchFamily="34" charset="0"/>
            </a:endParaRPr>
          </a:p>
          <a:p>
            <a:r>
              <a:rPr lang="it-IT" sz="2400">
                <a:cs typeface="Arial" pitchFamily="34" charset="0"/>
              </a:rPr>
              <a:t>quanto si deforma l’osso di una gamba?</a:t>
            </a:r>
          </a:p>
          <a:p>
            <a:r>
              <a:rPr lang="it-IT" sz="2400">
                <a:cs typeface="Arial" pitchFamily="34" charset="0"/>
              </a:rPr>
              <a:t>Y</a:t>
            </a:r>
            <a:r>
              <a:rPr lang="it-IT" sz="2400" baseline="-25000">
                <a:cs typeface="Arial" pitchFamily="34" charset="0"/>
              </a:rPr>
              <a:t>osso</a:t>
            </a:r>
            <a:r>
              <a:rPr lang="it-IT" sz="2400">
                <a:cs typeface="Arial" pitchFamily="34" charset="0"/>
              </a:rPr>
              <a:t> </a:t>
            </a:r>
            <a:r>
              <a:rPr lang="en-US" sz="2400">
                <a:cs typeface="Arial" pitchFamily="34" charset="0"/>
              </a:rPr>
              <a:t>~ 10</a:t>
            </a:r>
            <a:r>
              <a:rPr lang="en-US" sz="2400" baseline="30000">
                <a:cs typeface="Arial" pitchFamily="34" charset="0"/>
              </a:rPr>
              <a:t>10</a:t>
            </a:r>
            <a:r>
              <a:rPr lang="en-US" sz="2400">
                <a:cs typeface="Arial" pitchFamily="34" charset="0"/>
              </a:rPr>
              <a:t> N/m</a:t>
            </a:r>
            <a:r>
              <a:rPr lang="en-US" sz="2400" baseline="30000">
                <a:cs typeface="Arial" pitchFamily="34" charset="0"/>
              </a:rPr>
              <a:t>2</a:t>
            </a:r>
          </a:p>
          <a:p>
            <a:r>
              <a:rPr lang="en-US" sz="2400">
                <a:cs typeface="Arial" pitchFamily="34" charset="0"/>
              </a:rPr>
              <a:t>40 kg (su una gamba) =&gt; F ~ 400 N</a:t>
            </a:r>
          </a:p>
          <a:p>
            <a:r>
              <a:rPr lang="en-US" sz="2400">
                <a:cs typeface="Arial" pitchFamily="34" charset="0"/>
              </a:rPr>
              <a:t>L ~ 0.9 m (1/2 altezza)</a:t>
            </a:r>
          </a:p>
          <a:p>
            <a:r>
              <a:rPr lang="en-US" sz="2400">
                <a:cs typeface="Arial" pitchFamily="34" charset="0"/>
              </a:rPr>
              <a:t>A ~ 10 cm</a:t>
            </a:r>
            <a:r>
              <a:rPr lang="en-US" sz="2400" baseline="30000">
                <a:cs typeface="Arial" pitchFamily="34" charset="0"/>
              </a:rPr>
              <a:t>2</a:t>
            </a:r>
            <a:r>
              <a:rPr lang="en-US" sz="2400">
                <a:cs typeface="Arial" pitchFamily="34" charset="0"/>
              </a:rPr>
              <a:t> ~ 10</a:t>
            </a:r>
            <a:r>
              <a:rPr lang="en-US" sz="2400" baseline="30000">
                <a:cs typeface="Arial" pitchFamily="34" charset="0"/>
              </a:rPr>
              <a:t>-3</a:t>
            </a:r>
            <a:r>
              <a:rPr lang="en-US" sz="2400">
                <a:cs typeface="Arial" pitchFamily="34" charset="0"/>
              </a:rPr>
              <a:t> m</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=&gt;  k = YA/L ~ 1.1 10</a:t>
            </a:r>
            <a:r>
              <a:rPr lang="en-US" sz="2400" baseline="30000">
                <a:cs typeface="Arial" pitchFamily="34" charset="0"/>
              </a:rPr>
              <a:t>7</a:t>
            </a:r>
            <a:r>
              <a:rPr lang="en-US" sz="2400">
                <a:cs typeface="Arial" pitchFamily="34" charset="0"/>
              </a:rPr>
              <a:t> N/m</a:t>
            </a:r>
          </a:p>
          <a:p>
            <a:pPr>
              <a:buFontTx/>
              <a:buNone/>
            </a:pPr>
            <a:r>
              <a:rPr lang="en-US" sz="2400">
                <a:cs typeface="Arial" pitchFamily="34" charset="0"/>
              </a:rPr>
              <a:t>	  </a:t>
            </a:r>
            <a:r>
              <a:rPr lang="el-GR" sz="2400">
                <a:cs typeface="Arial" pitchFamily="34" charset="0"/>
              </a:rPr>
              <a:t>Δ</a:t>
            </a:r>
            <a:r>
              <a:rPr lang="it-IT" sz="2400">
                <a:cs typeface="Arial" pitchFamily="34" charset="0"/>
              </a:rPr>
              <a:t>L = F/k </a:t>
            </a:r>
            <a:r>
              <a:rPr lang="en-US" sz="2400">
                <a:cs typeface="Arial" pitchFamily="34" charset="0"/>
              </a:rPr>
              <a:t>~ 3.6 10</a:t>
            </a:r>
            <a:r>
              <a:rPr lang="en-US" sz="2400" baseline="30000">
                <a:cs typeface="Arial" pitchFamily="34" charset="0"/>
              </a:rPr>
              <a:t>-5</a:t>
            </a:r>
            <a:r>
              <a:rPr lang="en-US" sz="2400">
                <a:cs typeface="Arial" pitchFamily="34" charset="0"/>
              </a:rPr>
              <a:t> m = 36 </a:t>
            </a:r>
            <a:r>
              <a:rPr lang="el-GR" sz="2400">
                <a:cs typeface="Arial" pitchFamily="34" charset="0"/>
              </a:rPr>
              <a:t>μ</a:t>
            </a:r>
            <a:r>
              <a:rPr lang="it-IT" sz="2400">
                <a:cs typeface="Arial" pitchFamily="34" charset="0"/>
              </a:rPr>
              <a:t>m</a:t>
            </a:r>
          </a:p>
          <a:p>
            <a:pPr>
              <a:buFontTx/>
              <a:buNone/>
            </a:pPr>
            <a:r>
              <a:rPr lang="it-IT" sz="2400">
                <a:cs typeface="Arial" pitchFamily="34" charset="0"/>
              </a:rPr>
              <a:t>(verifica a posteriori:   </a:t>
            </a:r>
            <a:r>
              <a:rPr lang="el-GR" sz="2400">
                <a:cs typeface="Arial" pitchFamily="34" charset="0"/>
              </a:rPr>
              <a:t>Δ</a:t>
            </a:r>
            <a:r>
              <a:rPr lang="it-IT" sz="2400">
                <a:cs typeface="Arial" pitchFamily="34" charset="0"/>
              </a:rPr>
              <a:t>L/L </a:t>
            </a:r>
            <a:r>
              <a:rPr lang="en-US" sz="2400">
                <a:cs typeface="Arial" pitchFamily="34" charset="0"/>
              </a:rPr>
              <a:t>~ 4 10</a:t>
            </a:r>
            <a:r>
              <a:rPr lang="en-US" sz="2400" baseline="30000">
                <a:cs typeface="Arial" pitchFamily="34" charset="0"/>
              </a:rPr>
              <a:t>-5</a:t>
            </a:r>
            <a:r>
              <a:rPr lang="en-US" sz="2400">
                <a:cs typeface="Arial" pitchFamily="34" charset="0"/>
              </a:rPr>
              <a:t> piccolo, si può quindi ammettere che valga la legge di  Hooke)</a:t>
            </a:r>
            <a:r>
              <a:rPr lang="it-IT" sz="2400">
                <a:cs typeface="Arial" pitchFamily="34" charset="0"/>
              </a:rPr>
              <a:t>  </a:t>
            </a:r>
            <a:endParaRPr lang="el-GR" sz="2400">
              <a:cs typeface="Arial" pitchFamily="34" charset="0"/>
            </a:endParaRPr>
          </a:p>
        </p:txBody>
      </p:sp>
      <p:graphicFrame>
        <p:nvGraphicFramePr>
          <p:cNvPr id="347140" name="Object 4"/>
          <p:cNvGraphicFramePr>
            <a:graphicFrameLocks noGrp="1" noChangeAspect="1"/>
          </p:cNvGraphicFramePr>
          <p:nvPr>
            <p:ph sz="half" idx="2"/>
          </p:nvPr>
        </p:nvGraphicFramePr>
        <p:xfrm>
          <a:off x="971550" y="1196975"/>
          <a:ext cx="1511300" cy="836613"/>
        </p:xfrm>
        <a:graphic>
          <a:graphicData uri="http://schemas.openxmlformats.org/presentationml/2006/ole">
            <mc:AlternateContent xmlns:mc="http://schemas.openxmlformats.org/markup-compatibility/2006">
              <mc:Choice xmlns:v="urn:schemas-microsoft-com:vml" Requires="v">
                <p:oleObj spid="_x0000_s347270" name="Equation" r:id="rId3" imgW="711000" imgH="393480" progId="Equation.3">
                  <p:embed/>
                </p:oleObj>
              </mc:Choice>
              <mc:Fallback>
                <p:oleObj name="Equation" r:id="rId3" imgW="7110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96975"/>
                        <a:ext cx="15113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smtClean="0"/>
              <a:t>fln - mar 2016</a:t>
            </a:r>
            <a:endParaRPr lang="en-US"/>
          </a:p>
        </p:txBody>
      </p:sp>
      <p:sp>
        <p:nvSpPr>
          <p:cNvPr id="43" name="Slide Number Placeholder 5"/>
          <p:cNvSpPr>
            <a:spLocks noGrp="1"/>
          </p:cNvSpPr>
          <p:nvPr>
            <p:ph type="sldNum" sz="quarter" idx="12"/>
          </p:nvPr>
        </p:nvSpPr>
        <p:spPr/>
        <p:txBody>
          <a:bodyPr/>
          <a:lstStyle/>
          <a:p>
            <a:fld id="{5C569063-0334-439B-83B2-802A9C070673}" type="slidenum">
              <a:rPr lang="en-US"/>
              <a:pPr/>
              <a:t>11</a:t>
            </a:fld>
            <a:endParaRPr lang="en-US"/>
          </a:p>
        </p:txBody>
      </p:sp>
      <p:sp>
        <p:nvSpPr>
          <p:cNvPr id="211970" name="Rectangle 2"/>
          <p:cNvSpPr>
            <a:spLocks noGrp="1" noChangeArrowheads="1"/>
          </p:cNvSpPr>
          <p:nvPr>
            <p:ph type="title"/>
          </p:nvPr>
        </p:nvSpPr>
        <p:spPr/>
        <p:txBody>
          <a:bodyPr/>
          <a:lstStyle/>
          <a:p>
            <a:r>
              <a:rPr lang="it-IT" sz="2400" dirty="0"/>
              <a:t>Significato geometrico di v</a:t>
            </a:r>
            <a:r>
              <a:rPr lang="it-IT" sz="2400" baseline="-25000" dirty="0"/>
              <a:t>m</a:t>
            </a:r>
            <a:r>
              <a:rPr lang="it-IT" sz="2400" dirty="0"/>
              <a:t> </a:t>
            </a:r>
            <a:r>
              <a:rPr lang="it-IT" sz="2400" dirty="0" smtClean="0"/>
              <a:t>(corda) e </a:t>
            </a:r>
            <a:r>
              <a:rPr lang="it-IT" sz="2400" dirty="0"/>
              <a:t>di v </a:t>
            </a:r>
            <a:r>
              <a:rPr lang="it-IT" sz="2400" dirty="0" smtClean="0"/>
              <a:t>istantanea (tangente alla eq. oraria)</a:t>
            </a:r>
            <a:endParaRPr lang="it-IT" sz="2400" dirty="0"/>
          </a:p>
        </p:txBody>
      </p:sp>
      <p:sp>
        <p:nvSpPr>
          <p:cNvPr id="211972" name="Line 4"/>
          <p:cNvSpPr>
            <a:spLocks noChangeShapeType="1"/>
          </p:cNvSpPr>
          <p:nvPr/>
        </p:nvSpPr>
        <p:spPr bwMode="auto">
          <a:xfrm>
            <a:off x="1547813" y="5516563"/>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3" name="Line 5"/>
          <p:cNvSpPr>
            <a:spLocks noChangeShapeType="1"/>
          </p:cNvSpPr>
          <p:nvPr/>
        </p:nvSpPr>
        <p:spPr bwMode="auto">
          <a:xfrm flipV="1">
            <a:off x="1547813" y="1412875"/>
            <a:ext cx="0" cy="4103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4" name="Line 6"/>
          <p:cNvSpPr>
            <a:spLocks noChangeShapeType="1"/>
          </p:cNvSpPr>
          <p:nvPr/>
        </p:nvSpPr>
        <p:spPr bwMode="auto">
          <a:xfrm>
            <a:off x="1547813" y="4221163"/>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5" name="Line 7"/>
          <p:cNvSpPr>
            <a:spLocks noChangeShapeType="1"/>
          </p:cNvSpPr>
          <p:nvPr/>
        </p:nvSpPr>
        <p:spPr bwMode="auto">
          <a:xfrm>
            <a:off x="1619250" y="35004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6" name="Line 8"/>
          <p:cNvSpPr>
            <a:spLocks noChangeShapeType="1"/>
          </p:cNvSpPr>
          <p:nvPr/>
        </p:nvSpPr>
        <p:spPr bwMode="auto">
          <a:xfrm>
            <a:off x="1547813" y="292417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7" name="Line 9"/>
          <p:cNvSpPr>
            <a:spLocks noChangeShapeType="1"/>
          </p:cNvSpPr>
          <p:nvPr/>
        </p:nvSpPr>
        <p:spPr bwMode="auto">
          <a:xfrm flipV="1">
            <a:off x="2916238"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8" name="Line 10"/>
          <p:cNvSpPr>
            <a:spLocks noChangeShapeType="1"/>
          </p:cNvSpPr>
          <p:nvPr/>
        </p:nvSpPr>
        <p:spPr bwMode="auto">
          <a:xfrm flipV="1">
            <a:off x="42846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9" name="Line 11"/>
          <p:cNvSpPr>
            <a:spLocks noChangeShapeType="1"/>
          </p:cNvSpPr>
          <p:nvPr/>
        </p:nvSpPr>
        <p:spPr bwMode="auto">
          <a:xfrm flipV="1">
            <a:off x="55800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0" name="Line 12"/>
          <p:cNvSpPr>
            <a:spLocks noChangeShapeType="1"/>
          </p:cNvSpPr>
          <p:nvPr/>
        </p:nvSpPr>
        <p:spPr bwMode="auto">
          <a:xfrm flipV="1">
            <a:off x="6877050"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1" name="Text Box 13"/>
          <p:cNvSpPr txBox="1">
            <a:spLocks noChangeArrowheads="1"/>
          </p:cNvSpPr>
          <p:nvPr/>
        </p:nvSpPr>
        <p:spPr bwMode="auto">
          <a:xfrm>
            <a:off x="7643813" y="4791075"/>
            <a:ext cx="61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(s)</a:t>
            </a:r>
          </a:p>
        </p:txBody>
      </p:sp>
      <p:sp>
        <p:nvSpPr>
          <p:cNvPr id="211982" name="Text Box 14"/>
          <p:cNvSpPr txBox="1">
            <a:spLocks noChangeArrowheads="1"/>
          </p:cNvSpPr>
          <p:nvPr/>
        </p:nvSpPr>
        <p:spPr bwMode="auto">
          <a:xfrm>
            <a:off x="900113" y="5300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1983" name="Text Box 15"/>
          <p:cNvSpPr txBox="1">
            <a:spLocks noChangeArrowheads="1"/>
          </p:cNvSpPr>
          <p:nvPr/>
        </p:nvSpPr>
        <p:spPr bwMode="auto">
          <a:xfrm>
            <a:off x="827088" y="40052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20</a:t>
            </a:r>
          </a:p>
        </p:txBody>
      </p:sp>
      <p:sp>
        <p:nvSpPr>
          <p:cNvPr id="211984" name="Text Box 16"/>
          <p:cNvSpPr txBox="1">
            <a:spLocks noChangeArrowheads="1"/>
          </p:cNvSpPr>
          <p:nvPr/>
        </p:nvSpPr>
        <p:spPr bwMode="auto">
          <a:xfrm>
            <a:off x="900113" y="27082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40</a:t>
            </a:r>
          </a:p>
        </p:txBody>
      </p:sp>
      <p:sp>
        <p:nvSpPr>
          <p:cNvPr id="211985" name="Text Box 17"/>
          <p:cNvSpPr txBox="1">
            <a:spLocks noChangeArrowheads="1"/>
          </p:cNvSpPr>
          <p:nvPr/>
        </p:nvSpPr>
        <p:spPr bwMode="auto">
          <a:xfrm>
            <a:off x="611188" y="1557338"/>
            <a:ext cx="760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 (m)</a:t>
            </a:r>
          </a:p>
        </p:txBody>
      </p:sp>
      <p:sp>
        <p:nvSpPr>
          <p:cNvPr id="211986" name="Text Box 18"/>
          <p:cNvSpPr txBox="1">
            <a:spLocks noChangeArrowheads="1"/>
          </p:cNvSpPr>
          <p:nvPr/>
        </p:nvSpPr>
        <p:spPr bwMode="auto">
          <a:xfrm>
            <a:off x="41402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7" name="Text Box 19"/>
          <p:cNvSpPr txBox="1">
            <a:spLocks noChangeArrowheads="1"/>
          </p:cNvSpPr>
          <p:nvPr/>
        </p:nvSpPr>
        <p:spPr bwMode="auto">
          <a:xfrm>
            <a:off x="1331913" y="56610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8" name="Text Box 20"/>
          <p:cNvSpPr txBox="1">
            <a:spLocks noChangeArrowheads="1"/>
          </p:cNvSpPr>
          <p:nvPr/>
        </p:nvSpPr>
        <p:spPr bwMode="auto">
          <a:xfrm>
            <a:off x="6732588" y="5661025"/>
            <a:ext cx="30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6</a:t>
            </a:r>
          </a:p>
        </p:txBody>
      </p:sp>
      <p:sp>
        <p:nvSpPr>
          <p:cNvPr id="211989" name="Freeform 21"/>
          <p:cNvSpPr>
            <a:spLocks/>
          </p:cNvSpPr>
          <p:nvPr/>
        </p:nvSpPr>
        <p:spPr bwMode="auto">
          <a:xfrm>
            <a:off x="1597025" y="1484313"/>
            <a:ext cx="5689600" cy="3913187"/>
          </a:xfrm>
          <a:custGeom>
            <a:avLst/>
            <a:gdLst>
              <a:gd name="T0" fmla="*/ 0 w 3584"/>
              <a:gd name="T1" fmla="*/ 1543 h 2465"/>
              <a:gd name="T2" fmla="*/ 182 w 3584"/>
              <a:gd name="T3" fmla="*/ 1815 h 2465"/>
              <a:gd name="T4" fmla="*/ 363 w 3584"/>
              <a:gd name="T5" fmla="*/ 2041 h 2465"/>
              <a:gd name="T6" fmla="*/ 635 w 3584"/>
              <a:gd name="T7" fmla="*/ 2223 h 2465"/>
              <a:gd name="T8" fmla="*/ 817 w 3584"/>
              <a:gd name="T9" fmla="*/ 2359 h 2465"/>
              <a:gd name="T10" fmla="*/ 1044 w 3584"/>
              <a:gd name="T11" fmla="*/ 2450 h 2465"/>
              <a:gd name="T12" fmla="*/ 1225 w 3584"/>
              <a:gd name="T13" fmla="*/ 2450 h 2465"/>
              <a:gd name="T14" fmla="*/ 1452 w 3584"/>
              <a:gd name="T15" fmla="*/ 2450 h 2465"/>
              <a:gd name="T16" fmla="*/ 1679 w 3584"/>
              <a:gd name="T17" fmla="*/ 2404 h 2465"/>
              <a:gd name="T18" fmla="*/ 1905 w 3584"/>
              <a:gd name="T19" fmla="*/ 2314 h 2465"/>
              <a:gd name="T20" fmla="*/ 2087 w 3584"/>
              <a:gd name="T21" fmla="*/ 2223 h 2465"/>
              <a:gd name="T22" fmla="*/ 2314 w 3584"/>
              <a:gd name="T23" fmla="*/ 1996 h 2465"/>
              <a:gd name="T24" fmla="*/ 2450 w 3584"/>
              <a:gd name="T25" fmla="*/ 1815 h 2465"/>
              <a:gd name="T26" fmla="*/ 2722 w 3584"/>
              <a:gd name="T27" fmla="*/ 1543 h 2465"/>
              <a:gd name="T28" fmla="*/ 2903 w 3584"/>
              <a:gd name="T29" fmla="*/ 1270 h 2465"/>
              <a:gd name="T30" fmla="*/ 3085 w 3584"/>
              <a:gd name="T31" fmla="*/ 998 h 2465"/>
              <a:gd name="T32" fmla="*/ 3266 w 3584"/>
              <a:gd name="T33" fmla="*/ 681 h 2465"/>
              <a:gd name="T34" fmla="*/ 3448 w 3584"/>
              <a:gd name="T35" fmla="*/ 272 h 2465"/>
              <a:gd name="T36" fmla="*/ 3584 w 3584"/>
              <a:gd name="T37" fmla="*/ 0 h 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4" h="2465">
                <a:moveTo>
                  <a:pt x="0" y="1543"/>
                </a:moveTo>
                <a:cubicBezTo>
                  <a:pt x="61" y="1637"/>
                  <a:pt x="122" y="1732"/>
                  <a:pt x="182" y="1815"/>
                </a:cubicBezTo>
                <a:cubicBezTo>
                  <a:pt x="242" y="1898"/>
                  <a:pt x="288" y="1973"/>
                  <a:pt x="363" y="2041"/>
                </a:cubicBezTo>
                <a:cubicBezTo>
                  <a:pt x="438" y="2109"/>
                  <a:pt x="560" y="2170"/>
                  <a:pt x="635" y="2223"/>
                </a:cubicBezTo>
                <a:cubicBezTo>
                  <a:pt x="710" y="2276"/>
                  <a:pt x="749" y="2321"/>
                  <a:pt x="817" y="2359"/>
                </a:cubicBezTo>
                <a:cubicBezTo>
                  <a:pt x="885" y="2397"/>
                  <a:pt x="976" y="2435"/>
                  <a:pt x="1044" y="2450"/>
                </a:cubicBezTo>
                <a:cubicBezTo>
                  <a:pt x="1112" y="2465"/>
                  <a:pt x="1157" y="2450"/>
                  <a:pt x="1225" y="2450"/>
                </a:cubicBezTo>
                <a:cubicBezTo>
                  <a:pt x="1293" y="2450"/>
                  <a:pt x="1376" y="2458"/>
                  <a:pt x="1452" y="2450"/>
                </a:cubicBezTo>
                <a:cubicBezTo>
                  <a:pt x="1528" y="2442"/>
                  <a:pt x="1604" y="2427"/>
                  <a:pt x="1679" y="2404"/>
                </a:cubicBezTo>
                <a:cubicBezTo>
                  <a:pt x="1754" y="2381"/>
                  <a:pt x="1837" y="2344"/>
                  <a:pt x="1905" y="2314"/>
                </a:cubicBezTo>
                <a:cubicBezTo>
                  <a:pt x="1973" y="2284"/>
                  <a:pt x="2019" y="2276"/>
                  <a:pt x="2087" y="2223"/>
                </a:cubicBezTo>
                <a:cubicBezTo>
                  <a:pt x="2155" y="2170"/>
                  <a:pt x="2254" y="2064"/>
                  <a:pt x="2314" y="1996"/>
                </a:cubicBezTo>
                <a:cubicBezTo>
                  <a:pt x="2374" y="1928"/>
                  <a:pt x="2382" y="1890"/>
                  <a:pt x="2450" y="1815"/>
                </a:cubicBezTo>
                <a:cubicBezTo>
                  <a:pt x="2518" y="1740"/>
                  <a:pt x="2646" y="1634"/>
                  <a:pt x="2722" y="1543"/>
                </a:cubicBezTo>
                <a:cubicBezTo>
                  <a:pt x="2798" y="1452"/>
                  <a:pt x="2843" y="1361"/>
                  <a:pt x="2903" y="1270"/>
                </a:cubicBezTo>
                <a:cubicBezTo>
                  <a:pt x="2963" y="1179"/>
                  <a:pt x="3024" y="1096"/>
                  <a:pt x="3085" y="998"/>
                </a:cubicBezTo>
                <a:cubicBezTo>
                  <a:pt x="3146" y="900"/>
                  <a:pt x="3206" y="802"/>
                  <a:pt x="3266" y="681"/>
                </a:cubicBezTo>
                <a:cubicBezTo>
                  <a:pt x="3326" y="560"/>
                  <a:pt x="3395" y="385"/>
                  <a:pt x="3448" y="272"/>
                </a:cubicBezTo>
                <a:cubicBezTo>
                  <a:pt x="3501" y="159"/>
                  <a:pt x="3561" y="45"/>
                  <a:pt x="3584"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0" name="Line 22"/>
          <p:cNvSpPr>
            <a:spLocks noChangeShapeType="1"/>
          </p:cNvSpPr>
          <p:nvPr/>
        </p:nvSpPr>
        <p:spPr bwMode="auto">
          <a:xfrm>
            <a:off x="1547813" y="4941888"/>
            <a:ext cx="33845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1" name="Line 23"/>
          <p:cNvSpPr>
            <a:spLocks noChangeShapeType="1"/>
          </p:cNvSpPr>
          <p:nvPr/>
        </p:nvSpPr>
        <p:spPr bwMode="auto">
          <a:xfrm flipV="1">
            <a:off x="1547813" y="2492375"/>
            <a:ext cx="52562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2" name="Line 24"/>
          <p:cNvSpPr>
            <a:spLocks noChangeShapeType="1"/>
          </p:cNvSpPr>
          <p:nvPr/>
        </p:nvSpPr>
        <p:spPr bwMode="auto">
          <a:xfrm flipV="1">
            <a:off x="4932363" y="2492375"/>
            <a:ext cx="1871662" cy="2449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3" name="Line 25"/>
          <p:cNvSpPr>
            <a:spLocks noChangeShapeType="1"/>
          </p:cNvSpPr>
          <p:nvPr/>
        </p:nvSpPr>
        <p:spPr bwMode="auto">
          <a:xfrm>
            <a:off x="4932363"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4" name="Line 26"/>
          <p:cNvSpPr>
            <a:spLocks noChangeShapeType="1"/>
          </p:cNvSpPr>
          <p:nvPr/>
        </p:nvSpPr>
        <p:spPr bwMode="auto">
          <a:xfrm>
            <a:off x="4859338" y="4941888"/>
            <a:ext cx="2017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5" name="Line 27"/>
          <p:cNvSpPr>
            <a:spLocks noChangeShapeType="1"/>
          </p:cNvSpPr>
          <p:nvPr/>
        </p:nvSpPr>
        <p:spPr bwMode="auto">
          <a:xfrm>
            <a:off x="6877050" y="2492375"/>
            <a:ext cx="0" cy="2522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6" name="Line 28"/>
          <p:cNvSpPr>
            <a:spLocks noChangeShapeType="1"/>
          </p:cNvSpPr>
          <p:nvPr/>
        </p:nvSpPr>
        <p:spPr bwMode="auto">
          <a:xfrm>
            <a:off x="6877050" y="50133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7" name="Text Box 29"/>
          <p:cNvSpPr txBox="1">
            <a:spLocks noChangeArrowheads="1"/>
          </p:cNvSpPr>
          <p:nvPr/>
        </p:nvSpPr>
        <p:spPr bwMode="auto">
          <a:xfrm>
            <a:off x="4787900" y="4724400"/>
            <a:ext cx="33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1999" name="Text Box 31"/>
          <p:cNvSpPr txBox="1">
            <a:spLocks noChangeArrowheads="1"/>
          </p:cNvSpPr>
          <p:nvPr/>
        </p:nvSpPr>
        <p:spPr bwMode="auto">
          <a:xfrm>
            <a:off x="6659563" y="2276475"/>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2000" name="Text Box 32"/>
          <p:cNvSpPr txBox="1">
            <a:spLocks noChangeArrowheads="1"/>
          </p:cNvSpPr>
          <p:nvPr/>
        </p:nvSpPr>
        <p:spPr bwMode="auto">
          <a:xfrm>
            <a:off x="4840288" y="57991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1</a:t>
            </a:r>
          </a:p>
        </p:txBody>
      </p:sp>
      <p:sp>
        <p:nvSpPr>
          <p:cNvPr id="212001" name="Text Box 33"/>
          <p:cNvSpPr txBox="1">
            <a:spLocks noChangeArrowheads="1"/>
          </p:cNvSpPr>
          <p:nvPr/>
        </p:nvSpPr>
        <p:spPr bwMode="auto">
          <a:xfrm>
            <a:off x="6732588" y="60213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2</a:t>
            </a:r>
          </a:p>
        </p:txBody>
      </p:sp>
      <p:sp>
        <p:nvSpPr>
          <p:cNvPr id="212002" name="Text Box 34"/>
          <p:cNvSpPr txBox="1">
            <a:spLocks noChangeArrowheads="1"/>
          </p:cNvSpPr>
          <p:nvPr/>
        </p:nvSpPr>
        <p:spPr bwMode="auto">
          <a:xfrm>
            <a:off x="971550" y="47244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1</a:t>
            </a:r>
          </a:p>
        </p:txBody>
      </p:sp>
      <p:sp>
        <p:nvSpPr>
          <p:cNvPr id="212003" name="Text Box 35"/>
          <p:cNvSpPr txBox="1">
            <a:spLocks noChangeArrowheads="1"/>
          </p:cNvSpPr>
          <p:nvPr/>
        </p:nvSpPr>
        <p:spPr bwMode="auto">
          <a:xfrm>
            <a:off x="971550" y="22764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2</a:t>
            </a:r>
          </a:p>
        </p:txBody>
      </p:sp>
      <p:sp>
        <p:nvSpPr>
          <p:cNvPr id="212004" name="Text Box 36"/>
          <p:cNvSpPr txBox="1">
            <a:spLocks noChangeArrowheads="1"/>
          </p:cNvSpPr>
          <p:nvPr/>
        </p:nvSpPr>
        <p:spPr bwMode="auto">
          <a:xfrm>
            <a:off x="6948488" y="3789363"/>
            <a:ext cx="48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x</a:t>
            </a:r>
            <a:endParaRPr lang="el-GR">
              <a:solidFill>
                <a:srgbClr val="FF3300"/>
              </a:solidFill>
              <a:cs typeface="Arial" pitchFamily="34" charset="0"/>
            </a:endParaRPr>
          </a:p>
        </p:txBody>
      </p:sp>
      <p:sp>
        <p:nvSpPr>
          <p:cNvPr id="212006" name="Text Box 38"/>
          <p:cNvSpPr txBox="1">
            <a:spLocks noChangeArrowheads="1"/>
          </p:cNvSpPr>
          <p:nvPr/>
        </p:nvSpPr>
        <p:spPr bwMode="auto">
          <a:xfrm>
            <a:off x="5724525" y="4941888"/>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t</a:t>
            </a:r>
            <a:endParaRPr lang="el-GR">
              <a:solidFill>
                <a:srgbClr val="FF3300"/>
              </a:solidFill>
              <a:cs typeface="Arial" pitchFamily="34" charset="0"/>
            </a:endParaRPr>
          </a:p>
        </p:txBody>
      </p:sp>
      <p:sp>
        <p:nvSpPr>
          <p:cNvPr id="212008" name="Line 40"/>
          <p:cNvSpPr>
            <a:spLocks noChangeShapeType="1"/>
          </p:cNvSpPr>
          <p:nvPr/>
        </p:nvSpPr>
        <p:spPr bwMode="auto">
          <a:xfrm>
            <a:off x="5219700" y="45815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09" name="Text Box 41"/>
          <p:cNvSpPr txBox="1">
            <a:spLocks noChangeArrowheads="1"/>
          </p:cNvSpPr>
          <p:nvPr/>
        </p:nvSpPr>
        <p:spPr bwMode="auto">
          <a:xfrm>
            <a:off x="5487988" y="4430713"/>
            <a:ext cx="38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Φ</a:t>
            </a:r>
          </a:p>
        </p:txBody>
      </p:sp>
      <p:graphicFrame>
        <p:nvGraphicFramePr>
          <p:cNvPr id="212010" name="Object 42"/>
          <p:cNvGraphicFramePr>
            <a:graphicFrameLocks noGrp="1" noChangeAspect="1"/>
          </p:cNvGraphicFramePr>
          <p:nvPr>
            <p:ph idx="1"/>
          </p:nvPr>
        </p:nvGraphicFramePr>
        <p:xfrm>
          <a:off x="2916238" y="1341438"/>
          <a:ext cx="3529012" cy="803275"/>
        </p:xfrm>
        <a:graphic>
          <a:graphicData uri="http://schemas.openxmlformats.org/presentationml/2006/ole">
            <mc:AlternateContent xmlns:mc="http://schemas.openxmlformats.org/markup-compatibility/2006">
              <mc:Choice xmlns:v="urn:schemas-microsoft-com:vml" Requires="v">
                <p:oleObj spid="_x0000_s212143" name="Equation" r:id="rId4" imgW="1841400" imgH="419040" progId="Equation.3">
                  <p:embed/>
                </p:oleObj>
              </mc:Choice>
              <mc:Fallback>
                <p:oleObj name="Equation" r:id="rId4" imgW="1841400" imgH="419040" progId="Equation.3">
                  <p:embed/>
                  <p:pic>
                    <p:nvPicPr>
                      <p:cNvPr id="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341438"/>
                        <a:ext cx="3529012" cy="803275"/>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012" name="Line 44"/>
          <p:cNvSpPr>
            <a:spLocks noChangeShapeType="1"/>
          </p:cNvSpPr>
          <p:nvPr/>
        </p:nvSpPr>
        <p:spPr bwMode="auto">
          <a:xfrm flipV="1">
            <a:off x="3708400" y="2924175"/>
            <a:ext cx="3743325" cy="3025775"/>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13" name="Text Box 45"/>
          <p:cNvSpPr txBox="1">
            <a:spLocks noChangeArrowheads="1"/>
          </p:cNvSpPr>
          <p:nvPr/>
        </p:nvSpPr>
        <p:spPr bwMode="auto">
          <a:xfrm>
            <a:off x="7524750" y="2133600"/>
            <a:ext cx="1389063" cy="16256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6600"/>
                </a:solidFill>
              </a:rPr>
              <a:t>al limite per </a:t>
            </a:r>
            <a:r>
              <a:rPr lang="el-GR">
                <a:solidFill>
                  <a:srgbClr val="006600"/>
                </a:solidFill>
                <a:cs typeface="Arial" pitchFamily="34" charset="0"/>
              </a:rPr>
              <a:t>Δ</a:t>
            </a:r>
            <a:r>
              <a:rPr lang="it-IT">
                <a:solidFill>
                  <a:srgbClr val="006600"/>
                </a:solidFill>
                <a:cs typeface="Arial" pitchFamily="34" charset="0"/>
              </a:rPr>
              <a:t>t→0:</a:t>
            </a:r>
            <a:r>
              <a:rPr lang="it-IT">
                <a:solidFill>
                  <a:srgbClr val="006600"/>
                </a:solidFill>
              </a:rPr>
              <a:t> tangente</a:t>
            </a:r>
          </a:p>
          <a:p>
            <a:r>
              <a:rPr lang="it-IT">
                <a:solidFill>
                  <a:srgbClr val="006600"/>
                </a:solidFill>
              </a:rPr>
              <a:t>alla curva</a:t>
            </a:r>
          </a:p>
          <a:p>
            <a:r>
              <a:rPr lang="it-IT">
                <a:solidFill>
                  <a:srgbClr val="006600"/>
                </a:solidFill>
              </a:rPr>
              <a:t>in t</a:t>
            </a:r>
            <a:r>
              <a:rPr lang="it-IT" baseline="-25000">
                <a:solidFill>
                  <a:srgbClr val="006600"/>
                </a:solidFill>
              </a:rPr>
              <a:t>1</a:t>
            </a:r>
            <a:r>
              <a:rPr lang="it-IT">
                <a:solidFill>
                  <a:srgbClr val="006600"/>
                </a:solidFill>
              </a:rPr>
              <a:t>, x</a:t>
            </a:r>
            <a:r>
              <a:rPr lang="it-IT" baseline="-25000">
                <a:solidFill>
                  <a:srgbClr val="006600"/>
                </a:solidFill>
              </a:rPr>
              <a:t>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0362FF01-8F93-453E-AF7F-E222C8BE338F}" type="slidenum">
              <a:rPr lang="en-US"/>
              <a:pPr/>
              <a:t>110</a:t>
            </a:fld>
            <a:endParaRPr lang="en-US"/>
          </a:p>
        </p:txBody>
      </p:sp>
      <p:sp>
        <p:nvSpPr>
          <p:cNvPr id="349186" name="Rectangle 2"/>
          <p:cNvSpPr>
            <a:spLocks noGrp="1" noChangeArrowheads="1"/>
          </p:cNvSpPr>
          <p:nvPr>
            <p:ph type="title"/>
          </p:nvPr>
        </p:nvSpPr>
        <p:spPr/>
        <p:txBody>
          <a:bodyPr/>
          <a:lstStyle/>
          <a:p>
            <a:r>
              <a:rPr lang="it-IT" sz="2800"/>
              <a:t>Applicazione delle leggi dell’elasticità</a:t>
            </a:r>
          </a:p>
        </p:txBody>
      </p:sp>
      <p:sp>
        <p:nvSpPr>
          <p:cNvPr id="349187" name="Rectangle 3"/>
          <p:cNvSpPr>
            <a:spLocks noGrp="1" noChangeArrowheads="1"/>
          </p:cNvSpPr>
          <p:nvPr>
            <p:ph type="body" idx="1"/>
          </p:nvPr>
        </p:nvSpPr>
        <p:spPr>
          <a:xfrm>
            <a:off x="395536" y="1268760"/>
            <a:ext cx="8229600" cy="4784725"/>
          </a:xfrm>
        </p:spPr>
        <p:txBody>
          <a:bodyPr/>
          <a:lstStyle/>
          <a:p>
            <a:r>
              <a:rPr lang="it-IT" sz="2200" dirty="0"/>
              <a:t>confronto formica-elefante sotto l’azione del proprio peso</a:t>
            </a:r>
          </a:p>
          <a:p>
            <a:r>
              <a:rPr lang="it-IT" sz="2200" dirty="0"/>
              <a:t>assumiamo che siano fatti con lo </a:t>
            </a:r>
            <a:r>
              <a:rPr lang="it-IT" sz="2200" dirty="0">
                <a:solidFill>
                  <a:srgbClr val="CC3300"/>
                </a:solidFill>
              </a:rPr>
              <a:t>stesso materiale</a:t>
            </a:r>
            <a:r>
              <a:rPr lang="it-IT" sz="2200" dirty="0"/>
              <a:t>, </a:t>
            </a:r>
            <a:r>
              <a:rPr lang="it-IT" sz="2200" dirty="0">
                <a:solidFill>
                  <a:srgbClr val="CC3300"/>
                </a:solidFill>
              </a:rPr>
              <a:t>stessa resistenza al carico</a:t>
            </a:r>
            <a:r>
              <a:rPr lang="it-IT" sz="2200" dirty="0"/>
              <a:t>, </a:t>
            </a:r>
            <a:r>
              <a:rPr lang="it-IT" sz="2200" dirty="0">
                <a:solidFill>
                  <a:srgbClr val="CC3300"/>
                </a:solidFill>
              </a:rPr>
              <a:t>stessa densità</a:t>
            </a:r>
          </a:p>
          <a:p>
            <a:pPr>
              <a:buFontTx/>
              <a:buNone/>
            </a:pPr>
            <a:r>
              <a:rPr lang="it-IT" sz="2200" dirty="0"/>
              <a:t>	</a:t>
            </a:r>
            <a:r>
              <a:rPr lang="el-GR" sz="2200" dirty="0">
                <a:cs typeface="Arial" pitchFamily="34" charset="0"/>
              </a:rPr>
              <a:t>ρ</a:t>
            </a:r>
            <a:r>
              <a:rPr lang="it-IT" sz="2200" dirty="0">
                <a:cs typeface="Arial" pitchFamily="34" charset="0"/>
              </a:rPr>
              <a:t> = M/V = M/L</a:t>
            </a:r>
            <a:r>
              <a:rPr lang="it-IT" sz="2200" baseline="30000" dirty="0">
                <a:cs typeface="Arial" pitchFamily="34" charset="0"/>
              </a:rPr>
              <a:t>3</a:t>
            </a:r>
            <a:endParaRPr lang="el-GR" sz="2200" dirty="0">
              <a:cs typeface="Arial" pitchFamily="34" charset="0"/>
            </a:endParaRPr>
          </a:p>
          <a:p>
            <a:r>
              <a:rPr lang="it-IT" sz="2200" dirty="0"/>
              <a:t>schematicamente prendiamo dei cubi, </a:t>
            </a:r>
            <a:r>
              <a:rPr lang="it-IT" sz="2200" dirty="0">
                <a:solidFill>
                  <a:srgbClr val="008000"/>
                </a:solidFill>
              </a:rPr>
              <a:t>formica</a:t>
            </a:r>
            <a:r>
              <a:rPr lang="it-IT" sz="2200" dirty="0"/>
              <a:t>, area di base  A = L</a:t>
            </a:r>
            <a:r>
              <a:rPr lang="it-IT" sz="2200" baseline="30000" dirty="0"/>
              <a:t>2</a:t>
            </a:r>
            <a:r>
              <a:rPr lang="it-IT" sz="2200" dirty="0"/>
              <a:t> ,    M = </a:t>
            </a:r>
            <a:r>
              <a:rPr lang="el-GR" sz="2200" dirty="0">
                <a:cs typeface="Arial" pitchFamily="34" charset="0"/>
              </a:rPr>
              <a:t>ρ</a:t>
            </a:r>
            <a:r>
              <a:rPr lang="it-IT" sz="2200" dirty="0">
                <a:cs typeface="Arial" pitchFamily="34" charset="0"/>
              </a:rPr>
              <a:t>V = </a:t>
            </a:r>
            <a:r>
              <a:rPr lang="el-GR" sz="2200" dirty="0">
                <a:cs typeface="Arial" pitchFamily="34" charset="0"/>
              </a:rPr>
              <a:t>ρ</a:t>
            </a:r>
            <a:r>
              <a:rPr lang="it-IT" sz="2200" dirty="0">
                <a:cs typeface="Arial" pitchFamily="34" charset="0"/>
              </a:rPr>
              <a:t>L</a:t>
            </a:r>
            <a:r>
              <a:rPr lang="it-IT" sz="2200" baseline="30000" dirty="0">
                <a:cs typeface="Arial" pitchFamily="34" charset="0"/>
              </a:rPr>
              <a:t>3          </a:t>
            </a:r>
            <a:endParaRPr lang="el-GR" sz="2200" baseline="30000" dirty="0">
              <a:cs typeface="Arial" pitchFamily="34" charset="0"/>
            </a:endParaRPr>
          </a:p>
          <a:p>
            <a:r>
              <a:rPr lang="it-IT" sz="2200" dirty="0"/>
              <a:t>F/A = Mg/L</a:t>
            </a:r>
            <a:r>
              <a:rPr lang="it-IT" sz="2200" baseline="30000" dirty="0"/>
              <a:t>2</a:t>
            </a:r>
            <a:r>
              <a:rPr lang="it-IT" sz="2200" dirty="0"/>
              <a:t> = </a:t>
            </a:r>
            <a:r>
              <a:rPr lang="el-GR" sz="2200" dirty="0">
                <a:cs typeface="Arial" pitchFamily="34" charset="0"/>
              </a:rPr>
              <a:t>ρ</a:t>
            </a:r>
            <a:r>
              <a:rPr lang="it-IT" sz="2200" dirty="0">
                <a:cs typeface="Arial" pitchFamily="34" charset="0"/>
              </a:rPr>
              <a:t>L</a:t>
            </a:r>
            <a:r>
              <a:rPr lang="it-IT" sz="2200" baseline="30000" dirty="0">
                <a:cs typeface="Arial" pitchFamily="34" charset="0"/>
              </a:rPr>
              <a:t>3</a:t>
            </a:r>
            <a:r>
              <a:rPr lang="it-IT" sz="2200" dirty="0">
                <a:cs typeface="Arial" pitchFamily="34" charset="0"/>
              </a:rPr>
              <a:t>g/L</a:t>
            </a:r>
            <a:r>
              <a:rPr lang="it-IT" sz="2200" baseline="30000" dirty="0">
                <a:cs typeface="Arial" pitchFamily="34" charset="0"/>
              </a:rPr>
              <a:t>2 </a:t>
            </a:r>
            <a:r>
              <a:rPr lang="it-IT" sz="2200" dirty="0">
                <a:cs typeface="Arial" pitchFamily="34" charset="0"/>
              </a:rPr>
              <a:t>= </a:t>
            </a:r>
            <a:r>
              <a:rPr lang="el-GR" sz="2200" dirty="0">
                <a:cs typeface="Arial" pitchFamily="34" charset="0"/>
              </a:rPr>
              <a:t>ρ</a:t>
            </a:r>
            <a:r>
              <a:rPr lang="it-IT" sz="2200" dirty="0">
                <a:cs typeface="Arial" pitchFamily="34" charset="0"/>
              </a:rPr>
              <a:t>Lg</a:t>
            </a:r>
          </a:p>
          <a:p>
            <a:r>
              <a:rPr lang="it-IT" sz="2200" dirty="0">
                <a:solidFill>
                  <a:srgbClr val="FF3300"/>
                </a:solidFill>
                <a:cs typeface="Arial" pitchFamily="34" charset="0"/>
              </a:rPr>
              <a:t>elefante</a:t>
            </a:r>
            <a:r>
              <a:rPr lang="it-IT" sz="2200" dirty="0">
                <a:cs typeface="Arial" pitchFamily="34" charset="0"/>
              </a:rPr>
              <a:t>, L’ = </a:t>
            </a:r>
            <a:r>
              <a:rPr lang="it-IT" sz="2200" dirty="0">
                <a:solidFill>
                  <a:srgbClr val="FF3300"/>
                </a:solidFill>
                <a:cs typeface="Arial" pitchFamily="34" charset="0"/>
              </a:rPr>
              <a:t>n</a:t>
            </a:r>
            <a:r>
              <a:rPr lang="it-IT" sz="2200" dirty="0">
                <a:cs typeface="Arial" pitchFamily="34" charset="0"/>
              </a:rPr>
              <a:t>L,  A’ = </a:t>
            </a:r>
            <a:r>
              <a:rPr lang="it-IT" sz="2200" dirty="0">
                <a:solidFill>
                  <a:srgbClr val="FF3300"/>
                </a:solidFill>
                <a:cs typeface="Arial" pitchFamily="34" charset="0"/>
              </a:rPr>
              <a:t>n</a:t>
            </a:r>
            <a:r>
              <a:rPr lang="it-IT" sz="2200" baseline="30000" dirty="0">
                <a:solidFill>
                  <a:srgbClr val="FF3300"/>
                </a:solidFill>
                <a:cs typeface="Arial" pitchFamily="34" charset="0"/>
              </a:rPr>
              <a:t>2</a:t>
            </a:r>
            <a:r>
              <a:rPr lang="it-IT" sz="2200" dirty="0">
                <a:cs typeface="Arial" pitchFamily="34" charset="0"/>
              </a:rPr>
              <a:t>L</a:t>
            </a:r>
            <a:r>
              <a:rPr lang="it-IT" sz="2200" baseline="30000" dirty="0">
                <a:cs typeface="Arial" pitchFamily="34" charset="0"/>
              </a:rPr>
              <a:t>2</a:t>
            </a:r>
            <a:r>
              <a:rPr lang="it-IT" sz="2200" dirty="0">
                <a:cs typeface="Arial" pitchFamily="34" charset="0"/>
              </a:rPr>
              <a:t>,  P = </a:t>
            </a:r>
            <a:r>
              <a:rPr lang="it-IT" sz="2200" dirty="0">
                <a:solidFill>
                  <a:srgbClr val="FF3300"/>
                </a:solidFill>
                <a:cs typeface="Arial" pitchFamily="34" charset="0"/>
              </a:rPr>
              <a:t>n</a:t>
            </a:r>
            <a:r>
              <a:rPr lang="it-IT" sz="2200" baseline="30000" dirty="0">
                <a:solidFill>
                  <a:srgbClr val="FF3300"/>
                </a:solidFill>
                <a:cs typeface="Arial" pitchFamily="34" charset="0"/>
              </a:rPr>
              <a:t>3</a:t>
            </a:r>
            <a:r>
              <a:rPr lang="it-IT" sz="2200" dirty="0">
                <a:cs typeface="Arial" pitchFamily="34" charset="0"/>
              </a:rPr>
              <a:t>Mg       </a:t>
            </a:r>
            <a:r>
              <a:rPr lang="it-IT" sz="2200" dirty="0" smtClean="0">
                <a:solidFill>
                  <a:srgbClr val="FF3300"/>
                </a:solidFill>
                <a:cs typeface="Arial" pitchFamily="34" charset="0"/>
              </a:rPr>
              <a:t>n </a:t>
            </a:r>
            <a:r>
              <a:rPr lang="en-US" sz="2200" dirty="0">
                <a:solidFill>
                  <a:srgbClr val="FF3300"/>
                </a:solidFill>
                <a:cs typeface="Arial" pitchFamily="34" charset="0"/>
              </a:rPr>
              <a:t>~</a:t>
            </a:r>
            <a:r>
              <a:rPr lang="it-IT" sz="2200" dirty="0">
                <a:solidFill>
                  <a:srgbClr val="FF3300"/>
                </a:solidFill>
                <a:cs typeface="Arial" pitchFamily="34" charset="0"/>
              </a:rPr>
              <a:t> </a:t>
            </a:r>
            <a:r>
              <a:rPr lang="it-IT" sz="2200" dirty="0" smtClean="0">
                <a:solidFill>
                  <a:srgbClr val="FF3300"/>
                </a:solidFill>
                <a:cs typeface="Arial" pitchFamily="34" charset="0"/>
              </a:rPr>
              <a:t>1000-3000</a:t>
            </a:r>
            <a:r>
              <a:rPr lang="it-IT" sz="2200" dirty="0" smtClean="0"/>
              <a:t> </a:t>
            </a:r>
            <a:endParaRPr lang="it-IT" sz="2200" dirty="0"/>
          </a:p>
          <a:p>
            <a:r>
              <a:rPr lang="it-IT" sz="2200" dirty="0"/>
              <a:t>F’/A’ = </a:t>
            </a:r>
            <a:r>
              <a:rPr lang="it-IT" sz="2200" dirty="0">
                <a:solidFill>
                  <a:srgbClr val="FF3300"/>
                </a:solidFill>
              </a:rPr>
              <a:t>n</a:t>
            </a:r>
            <a:r>
              <a:rPr lang="it-IT" sz="2200" baseline="30000" dirty="0">
                <a:solidFill>
                  <a:srgbClr val="FF3300"/>
                </a:solidFill>
              </a:rPr>
              <a:t>3</a:t>
            </a:r>
            <a:r>
              <a:rPr lang="it-IT" sz="2200" dirty="0"/>
              <a:t>Mg/</a:t>
            </a:r>
            <a:r>
              <a:rPr lang="it-IT" sz="2200" dirty="0">
                <a:solidFill>
                  <a:srgbClr val="FF3300"/>
                </a:solidFill>
              </a:rPr>
              <a:t>n</a:t>
            </a:r>
            <a:r>
              <a:rPr lang="it-IT" sz="2200" baseline="30000" dirty="0">
                <a:solidFill>
                  <a:srgbClr val="FF3300"/>
                </a:solidFill>
              </a:rPr>
              <a:t>2</a:t>
            </a:r>
            <a:r>
              <a:rPr lang="it-IT" sz="2200" dirty="0"/>
              <a:t>L</a:t>
            </a:r>
            <a:r>
              <a:rPr lang="it-IT" sz="2200" baseline="30000" dirty="0"/>
              <a:t>2</a:t>
            </a:r>
            <a:r>
              <a:rPr lang="it-IT" sz="2200" dirty="0"/>
              <a:t> </a:t>
            </a:r>
            <a:r>
              <a:rPr lang="it-IT" sz="2200" dirty="0">
                <a:cs typeface="Arial" pitchFamily="34" charset="0"/>
              </a:rPr>
              <a:t>= </a:t>
            </a:r>
            <a:r>
              <a:rPr lang="it-IT" sz="2200" dirty="0">
                <a:solidFill>
                  <a:srgbClr val="FF3300"/>
                </a:solidFill>
                <a:cs typeface="Arial" pitchFamily="34" charset="0"/>
              </a:rPr>
              <a:t>n</a:t>
            </a:r>
            <a:r>
              <a:rPr lang="it-IT" sz="2200" dirty="0">
                <a:cs typeface="Arial" pitchFamily="34" charset="0"/>
              </a:rPr>
              <a:t> </a:t>
            </a:r>
            <a:r>
              <a:rPr lang="el-GR" sz="2200" dirty="0">
                <a:cs typeface="Arial" pitchFamily="34" charset="0"/>
              </a:rPr>
              <a:t>ρ</a:t>
            </a:r>
            <a:r>
              <a:rPr lang="it-IT" sz="2200" dirty="0">
                <a:cs typeface="Arial" pitchFamily="34" charset="0"/>
              </a:rPr>
              <a:t>Lg</a:t>
            </a:r>
          </a:p>
          <a:p>
            <a:pPr>
              <a:buFontTx/>
              <a:buNone/>
            </a:pPr>
            <a:r>
              <a:rPr lang="it-IT" sz="2200" dirty="0">
                <a:cs typeface="Arial" pitchFamily="34" charset="0"/>
              </a:rPr>
              <a:t>	</a:t>
            </a:r>
            <a:r>
              <a:rPr lang="it-IT" sz="2200" dirty="0">
                <a:solidFill>
                  <a:srgbClr val="CC00FF"/>
                </a:solidFill>
                <a:cs typeface="Arial" pitchFamily="34" charset="0"/>
              </a:rPr>
              <a:t>se lo sforzo di rottura è lo stesso         zampe (ossa) dell’e. devono essere molto più tozze di quelle della f</a:t>
            </a:r>
            <a:r>
              <a:rPr lang="it-IT" sz="2200" dirty="0" smtClean="0">
                <a:solidFill>
                  <a:srgbClr val="CC00FF"/>
                </a:solidFill>
                <a:cs typeface="Arial" pitchFamily="34" charset="0"/>
              </a:rPr>
              <a:t>. (l’osservazione che più l’animale è grosso, più le ossa devono essere spesse, è stata fatta da Galilei nel 1638) </a:t>
            </a:r>
          </a:p>
          <a:p>
            <a:pPr>
              <a:buFontTx/>
              <a:buNone/>
            </a:pPr>
            <a:endParaRPr lang="el-GR" sz="2400" dirty="0">
              <a:solidFill>
                <a:srgbClr val="CC00FF"/>
              </a:solidFill>
              <a:cs typeface="Arial" pitchFamily="34" charset="0"/>
            </a:endParaRPr>
          </a:p>
        </p:txBody>
      </p:sp>
      <p:sp>
        <p:nvSpPr>
          <p:cNvPr id="349188" name="AutoShape 4"/>
          <p:cNvSpPr>
            <a:spLocks noChangeAspect="1" noChangeArrowheads="1"/>
          </p:cNvSpPr>
          <p:nvPr/>
        </p:nvSpPr>
        <p:spPr bwMode="auto">
          <a:xfrm>
            <a:off x="5004000" y="4860000"/>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406000" y="2358000"/>
            <a:ext cx="327334" cy="400110"/>
          </a:xfrm>
          <a:prstGeom prst="rect">
            <a:avLst/>
          </a:prstGeom>
          <a:solidFill>
            <a:srgbClr val="C00000"/>
          </a:solidFill>
        </p:spPr>
        <p:txBody>
          <a:bodyPr wrap="none" rtlCol="0">
            <a:spAutoFit/>
          </a:bodyPr>
          <a:lstStyle/>
          <a:p>
            <a:r>
              <a:rPr lang="it-IT" b="1" dirty="0" smtClean="0">
                <a:solidFill>
                  <a:schemeClr val="bg1"/>
                </a:solidFill>
              </a:rPr>
              <a:t>s</a:t>
            </a:r>
            <a:endParaRPr lang="it-IT" b="1" dirty="0">
              <a:solidFill>
                <a:schemeClr val="bg1"/>
              </a:solidFill>
            </a:endParaRPr>
          </a:p>
        </p:txBody>
      </p:sp>
      <p:sp>
        <p:nvSpPr>
          <p:cNvPr id="2" name="Title 1"/>
          <p:cNvSpPr>
            <a:spLocks noGrp="1"/>
          </p:cNvSpPr>
          <p:nvPr>
            <p:ph type="title"/>
          </p:nvPr>
        </p:nvSpPr>
        <p:spPr/>
        <p:txBody>
          <a:bodyPr/>
          <a:lstStyle/>
          <a:p>
            <a:r>
              <a:rPr lang="it-IT" sz="3600" dirty="0" smtClean="0"/>
              <a:t>Il carico di rottura (e sua utilità)</a:t>
            </a:r>
            <a:endParaRPr lang="it-IT" sz="36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04941" y="1963411"/>
            <a:ext cx="4396476" cy="3295207"/>
          </a:xfrm>
        </p:spPr>
      </p:pic>
      <p:sp>
        <p:nvSpPr>
          <p:cNvPr id="4" name="Footer Placeholder 3"/>
          <p:cNvSpPr>
            <a:spLocks noGrp="1"/>
          </p:cNvSpPr>
          <p:nvPr>
            <p:ph type="ftr" sz="quarter" idx="11"/>
          </p:nvPr>
        </p:nvSpPr>
        <p:spPr/>
        <p:txBody>
          <a:bodyPr/>
          <a:lstStyle/>
          <a:p>
            <a:r>
              <a:rPr lang="en-US" smtClean="0"/>
              <a:t>fln - mar 2016</a:t>
            </a:r>
            <a:endParaRPr lang="en-US"/>
          </a:p>
        </p:txBody>
      </p:sp>
      <p:sp>
        <p:nvSpPr>
          <p:cNvPr id="5" name="Slide Number Placeholder 4"/>
          <p:cNvSpPr>
            <a:spLocks noGrp="1"/>
          </p:cNvSpPr>
          <p:nvPr>
            <p:ph type="sldNum" sz="quarter" idx="12"/>
          </p:nvPr>
        </p:nvSpPr>
        <p:spPr>
          <a:xfrm>
            <a:off x="6408000" y="6245225"/>
            <a:ext cx="2133600" cy="476250"/>
          </a:xfrm>
        </p:spPr>
        <p:txBody>
          <a:bodyPr/>
          <a:lstStyle/>
          <a:p>
            <a:fld id="{DDC64C39-CBBA-4875-AA7A-9622D5D072E2}" type="slidenum">
              <a:rPr lang="en-US" smtClean="0"/>
              <a:pPr/>
              <a:t>111</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70296" y="1886488"/>
            <a:ext cx="4941824" cy="3706368"/>
          </a:xfrm>
          <a:prstGeom prst="rect">
            <a:avLst/>
          </a:prstGeom>
        </p:spPr>
      </p:pic>
      <p:sp>
        <p:nvSpPr>
          <p:cNvPr id="9" name="TextBox 8"/>
          <p:cNvSpPr txBox="1"/>
          <p:nvPr/>
        </p:nvSpPr>
        <p:spPr>
          <a:xfrm>
            <a:off x="5171851" y="1943586"/>
            <a:ext cx="431528" cy="246221"/>
          </a:xfrm>
          <a:prstGeom prst="rect">
            <a:avLst/>
          </a:prstGeom>
          <a:solidFill>
            <a:schemeClr val="bg1"/>
          </a:solidFill>
        </p:spPr>
        <p:txBody>
          <a:bodyPr wrap="none" rtlCol="0">
            <a:spAutoFit/>
          </a:bodyPr>
          <a:lstStyle/>
          <a:p>
            <a:r>
              <a:rPr lang="it-IT" sz="1000" dirty="0" smtClean="0"/>
              <a:t>.......</a:t>
            </a:r>
            <a:endParaRPr lang="it-IT" sz="1000" dirty="0"/>
          </a:p>
        </p:txBody>
      </p:sp>
      <p:sp>
        <p:nvSpPr>
          <p:cNvPr id="10" name="TextBox 9"/>
          <p:cNvSpPr txBox="1"/>
          <p:nvPr/>
        </p:nvSpPr>
        <p:spPr>
          <a:xfrm>
            <a:off x="5698587" y="3141585"/>
            <a:ext cx="431528" cy="246221"/>
          </a:xfrm>
          <a:prstGeom prst="rect">
            <a:avLst/>
          </a:prstGeom>
          <a:solidFill>
            <a:schemeClr val="bg1"/>
          </a:solidFill>
        </p:spPr>
        <p:txBody>
          <a:bodyPr wrap="none" rtlCol="0">
            <a:spAutoFit/>
          </a:bodyPr>
          <a:lstStyle/>
          <a:p>
            <a:r>
              <a:rPr lang="it-IT" sz="1000" dirty="0" smtClean="0"/>
              <a:t>.......</a:t>
            </a:r>
            <a:endParaRPr lang="it-IT" sz="1000" dirty="0"/>
          </a:p>
        </p:txBody>
      </p:sp>
      <p:sp>
        <p:nvSpPr>
          <p:cNvPr id="12" name="TextBox 11"/>
          <p:cNvSpPr txBox="1"/>
          <p:nvPr/>
        </p:nvSpPr>
        <p:spPr>
          <a:xfrm>
            <a:off x="1623476" y="5661247"/>
            <a:ext cx="7531229" cy="461665"/>
          </a:xfrm>
          <a:prstGeom prst="rect">
            <a:avLst/>
          </a:prstGeom>
          <a:solidFill>
            <a:schemeClr val="bg1"/>
          </a:solidFill>
        </p:spPr>
        <p:txBody>
          <a:bodyPr wrap="none" rtlCol="0">
            <a:spAutoFit/>
          </a:bodyPr>
          <a:lstStyle/>
          <a:p>
            <a:r>
              <a:rPr lang="it-IT" sz="2400" dirty="0" smtClean="0">
                <a:solidFill>
                  <a:srgbClr val="00B050"/>
                </a:solidFill>
              </a:rPr>
              <a:t>Pubblicità basata sulla fisica di una nota ditta di mobili</a:t>
            </a:r>
            <a:endParaRPr lang="it-IT" sz="2400" dirty="0">
              <a:solidFill>
                <a:srgbClr val="00B050"/>
              </a:solidFill>
            </a:endParaRPr>
          </a:p>
        </p:txBody>
      </p:sp>
    </p:spTree>
    <p:extLst>
      <p:ext uri="{BB962C8B-B14F-4D97-AF65-F5344CB8AC3E}">
        <p14:creationId xmlns:p14="http://schemas.microsoft.com/office/powerpoint/2010/main" val="152440421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fln - mar 2016</a:t>
            </a:r>
            <a:endParaRPr lang="en-US"/>
          </a:p>
        </p:txBody>
      </p:sp>
      <p:sp>
        <p:nvSpPr>
          <p:cNvPr id="5" name="Slide Number Placeholder 5"/>
          <p:cNvSpPr>
            <a:spLocks noGrp="1"/>
          </p:cNvSpPr>
          <p:nvPr>
            <p:ph type="sldNum" sz="quarter" idx="12"/>
          </p:nvPr>
        </p:nvSpPr>
        <p:spPr/>
        <p:txBody>
          <a:bodyPr/>
          <a:lstStyle/>
          <a:p>
            <a:fld id="{DC31D5A7-B039-441A-B1F6-F5BD730F7C4E}" type="slidenum">
              <a:rPr lang="en-US"/>
              <a:pPr/>
              <a:t>112</a:t>
            </a:fld>
            <a:endParaRPr lang="en-US"/>
          </a:p>
        </p:txBody>
      </p:sp>
      <p:sp>
        <p:nvSpPr>
          <p:cNvPr id="350212" name="Text Box 4"/>
          <p:cNvSpPr txBox="1">
            <a:spLocks noChangeArrowheads="1"/>
          </p:cNvSpPr>
          <p:nvPr/>
        </p:nvSpPr>
        <p:spPr bwMode="auto">
          <a:xfrm>
            <a:off x="2101500" y="188640"/>
            <a:ext cx="5003293" cy="707886"/>
          </a:xfrm>
          <a:prstGeom prst="rect">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4000" dirty="0"/>
              <a:t>Fine della </a:t>
            </a:r>
            <a:r>
              <a:rPr lang="it-IT" sz="4000" dirty="0" smtClean="0"/>
              <a:t>meccanica</a:t>
            </a:r>
            <a:endParaRPr lang="it-IT"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147" y="1771536"/>
            <a:ext cx="4572000" cy="3419475"/>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4" name="Footer Placeholder 3"/>
          <p:cNvSpPr>
            <a:spLocks noGrp="1"/>
          </p:cNvSpPr>
          <p:nvPr>
            <p:ph type="ftr" sz="quarter" idx="11"/>
          </p:nvPr>
        </p:nvSpPr>
        <p:spPr/>
        <p:txBody>
          <a:bodyPr/>
          <a:lstStyle/>
          <a:p>
            <a:r>
              <a:rPr lang="en-US" smtClean="0"/>
              <a:t>fln - mar 2016</a:t>
            </a:r>
            <a:endParaRPr lang="en-US"/>
          </a:p>
        </p:txBody>
      </p:sp>
      <p:sp>
        <p:nvSpPr>
          <p:cNvPr id="5" name="Slide Number Placeholder 4"/>
          <p:cNvSpPr>
            <a:spLocks noGrp="1"/>
          </p:cNvSpPr>
          <p:nvPr>
            <p:ph type="sldNum" sz="quarter" idx="12"/>
          </p:nvPr>
        </p:nvSpPr>
        <p:spPr/>
        <p:txBody>
          <a:bodyPr/>
          <a:lstStyle/>
          <a:p>
            <a:fld id="{DDC64C39-CBBA-4875-AA7A-9622D5D072E2}" type="slidenum">
              <a:rPr lang="en-US" smtClean="0"/>
              <a:pPr/>
              <a:t>113</a:t>
            </a:fld>
            <a:endParaRPr lang="en-US"/>
          </a:p>
        </p:txBody>
      </p:sp>
      <p:pic>
        <p:nvPicPr>
          <p:cNvPr id="6" name="Picture 7" descr="Boring%20Presen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828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350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2016</a:t>
            </a:r>
            <a:endParaRPr lang="en-US"/>
          </a:p>
        </p:txBody>
      </p:sp>
      <p:sp>
        <p:nvSpPr>
          <p:cNvPr id="12" name="Slide Number Placeholder 5"/>
          <p:cNvSpPr>
            <a:spLocks noGrp="1"/>
          </p:cNvSpPr>
          <p:nvPr>
            <p:ph type="sldNum" sz="quarter" idx="12"/>
          </p:nvPr>
        </p:nvSpPr>
        <p:spPr/>
        <p:txBody>
          <a:bodyPr/>
          <a:lstStyle/>
          <a:p>
            <a:fld id="{D56E5ADD-7B8D-4759-B2C3-BB4966C70438}" type="slidenum">
              <a:rPr lang="en-US"/>
              <a:pPr/>
              <a:t>114</a:t>
            </a:fld>
            <a:endParaRPr lang="en-US"/>
          </a:p>
        </p:txBody>
      </p:sp>
      <p:sp>
        <p:nvSpPr>
          <p:cNvPr id="220162" name="Rectangle 2"/>
          <p:cNvSpPr>
            <a:spLocks noGrp="1" noChangeArrowheads="1"/>
          </p:cNvSpPr>
          <p:nvPr>
            <p:ph type="title"/>
          </p:nvPr>
        </p:nvSpPr>
        <p:spPr/>
        <p:txBody>
          <a:bodyPr/>
          <a:lstStyle/>
          <a:p>
            <a:r>
              <a:rPr lang="it-IT" sz="2800" dirty="0"/>
              <a:t>Moto uniformemente accelerato (2) (*)</a:t>
            </a:r>
          </a:p>
        </p:txBody>
      </p:sp>
      <p:sp>
        <p:nvSpPr>
          <p:cNvPr id="220163" name="Rectangle 3"/>
          <p:cNvSpPr>
            <a:spLocks noGrp="1" noChangeArrowheads="1"/>
          </p:cNvSpPr>
          <p:nvPr>
            <p:ph type="body" idx="1"/>
          </p:nvPr>
        </p:nvSpPr>
        <p:spPr>
          <a:xfrm>
            <a:off x="250825" y="1341438"/>
            <a:ext cx="8642350" cy="4784725"/>
          </a:xfrm>
        </p:spPr>
        <p:txBody>
          <a:bodyPr/>
          <a:lstStyle/>
          <a:p>
            <a:pPr marL="609600" indent="-609600">
              <a:spcBef>
                <a:spcPct val="105000"/>
              </a:spcBef>
              <a:buFontTx/>
              <a:buAutoNum type="arabicPeriod"/>
            </a:pPr>
            <a:r>
              <a:rPr lang="it-IT" sz="2400"/>
              <a:t>                            =&gt;       s</a:t>
            </a:r>
            <a:r>
              <a:rPr lang="it-IT" sz="2400" baseline="-25000"/>
              <a:t>2</a:t>
            </a:r>
            <a:r>
              <a:rPr lang="it-IT" sz="2400"/>
              <a:t> = s</a:t>
            </a:r>
            <a:r>
              <a:rPr lang="it-IT" sz="2400" baseline="-25000"/>
              <a:t>1</a:t>
            </a:r>
            <a:r>
              <a:rPr lang="it-IT" sz="2400"/>
              <a:t> + v</a:t>
            </a:r>
            <a:r>
              <a:rPr lang="it-IT" sz="2400" baseline="-25000"/>
              <a:t>m</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AutoNum type="arabicPeriod"/>
            </a:pPr>
            <a:r>
              <a:rPr lang="it-IT" sz="2800"/>
              <a:t>                        </a:t>
            </a:r>
            <a:r>
              <a:rPr lang="it-IT" sz="2400"/>
              <a:t>=&gt;       v</a:t>
            </a:r>
            <a:r>
              <a:rPr lang="it-IT" sz="2400" baseline="-25000"/>
              <a:t>2</a:t>
            </a:r>
            <a:r>
              <a:rPr lang="it-IT" sz="2400"/>
              <a:t> = v</a:t>
            </a:r>
            <a:r>
              <a:rPr lang="it-IT" sz="2400" baseline="-25000"/>
              <a:t>1</a:t>
            </a:r>
            <a:r>
              <a:rPr lang="it-IT" sz="2400"/>
              <a:t> + a</a:t>
            </a:r>
            <a:r>
              <a:rPr lang="it-IT" sz="2400" baseline="-25000"/>
              <a:t>0</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None/>
            </a:pPr>
            <a:r>
              <a:rPr lang="it-IT" sz="2400"/>
              <a:t>	</a:t>
            </a:r>
            <a:r>
              <a:rPr lang="it-IT" sz="2000">
                <a:solidFill>
                  <a:srgbClr val="FF3300"/>
                </a:solidFill>
              </a:rPr>
              <a:t>v varia linearmente </a:t>
            </a:r>
            <a:r>
              <a:rPr lang="it-IT" sz="2000">
                <a:solidFill>
                  <a:srgbClr val="FF3300"/>
                </a:solidFill>
                <a:cs typeface="Arial" pitchFamily="34" charset="0"/>
              </a:rPr>
              <a:t>→</a:t>
            </a:r>
            <a:r>
              <a:rPr lang="it-IT" sz="2000">
                <a:solidFill>
                  <a:srgbClr val="FF3300"/>
                </a:solidFill>
              </a:rPr>
              <a:t> prendo </a:t>
            </a:r>
            <a:r>
              <a:rPr lang="it-IT" sz="2000">
                <a:solidFill>
                  <a:srgbClr val="FF3300"/>
                </a:solidFill>
                <a:cs typeface="Arial" pitchFamily="34" charset="0"/>
              </a:rPr>
              <a:t>v</a:t>
            </a:r>
            <a:r>
              <a:rPr lang="it-IT" sz="2000" baseline="-25000">
                <a:solidFill>
                  <a:srgbClr val="FF3300"/>
                </a:solidFill>
                <a:cs typeface="Arial" pitchFamily="34" charset="0"/>
              </a:rPr>
              <a:t>m</a:t>
            </a:r>
            <a:r>
              <a:rPr lang="it-IT" sz="2000">
                <a:solidFill>
                  <a:srgbClr val="FF3300"/>
                </a:solidFill>
                <a:cs typeface="Arial" pitchFamily="34" charset="0"/>
              </a:rPr>
              <a:t> = (v</a:t>
            </a:r>
            <a:r>
              <a:rPr lang="it-IT" sz="2000" baseline="-25000">
                <a:solidFill>
                  <a:srgbClr val="FF3300"/>
                </a:solidFill>
                <a:cs typeface="Arial" pitchFamily="34" charset="0"/>
              </a:rPr>
              <a:t>1</a:t>
            </a:r>
            <a:r>
              <a:rPr lang="it-IT" sz="2000">
                <a:solidFill>
                  <a:srgbClr val="FF3300"/>
                </a:solidFill>
                <a:cs typeface="Arial" pitchFamily="34" charset="0"/>
              </a:rPr>
              <a:t>+v</a:t>
            </a:r>
            <a:r>
              <a:rPr lang="it-IT" sz="2000" baseline="-25000">
                <a:solidFill>
                  <a:srgbClr val="FF3300"/>
                </a:solidFill>
                <a:cs typeface="Arial" pitchFamily="34" charset="0"/>
              </a:rPr>
              <a:t>2</a:t>
            </a:r>
            <a:r>
              <a:rPr lang="it-IT" sz="2000">
                <a:solidFill>
                  <a:srgbClr val="FF3300"/>
                </a:solidFill>
                <a:cs typeface="Arial" pitchFamily="34" charset="0"/>
              </a:rPr>
              <a:t>)/2 (centro dell’intervallo)</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t> = 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2</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 </a:t>
            </a:r>
            <a:r>
              <a:rPr lang="it-IT" sz="2400"/>
              <a:t>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1</a:t>
            </a:r>
            <a:r>
              <a:rPr lang="it-IT" sz="2400">
                <a:solidFill>
                  <a:srgbClr val="009900"/>
                </a:solidFill>
                <a:cs typeface="Arial" pitchFamily="34" charset="0"/>
              </a:rPr>
              <a:t>+a</a:t>
            </a:r>
            <a:r>
              <a:rPr lang="it-IT" sz="2400" baseline="-25000">
                <a:solidFill>
                  <a:srgbClr val="009900"/>
                </a:solidFill>
                <a:cs typeface="Arial" pitchFamily="34" charset="0"/>
              </a:rPr>
              <a:t>0</a:t>
            </a:r>
            <a:r>
              <a:rPr lang="it-IT" sz="2400">
                <a:solidFill>
                  <a:srgbClr val="009900"/>
                </a:solidFill>
              </a:rPr>
              <a:t>(t</a:t>
            </a:r>
            <a:r>
              <a:rPr lang="it-IT" sz="2400" baseline="-25000">
                <a:solidFill>
                  <a:srgbClr val="009900"/>
                </a:solidFill>
              </a:rPr>
              <a:t>2</a:t>
            </a:r>
            <a:r>
              <a:rPr lang="it-IT" sz="2400">
                <a:solidFill>
                  <a:srgbClr val="009900"/>
                </a:solidFill>
              </a:rPr>
              <a:t>-t</a:t>
            </a:r>
            <a:r>
              <a:rPr lang="it-IT" sz="2400" baseline="-25000">
                <a:solidFill>
                  <a:srgbClr val="009900"/>
                </a:solidFill>
              </a:rPr>
              <a:t>1</a:t>
            </a:r>
            <a:r>
              <a:rPr lang="it-IT" sz="2400">
                <a:solidFill>
                  <a:srgbClr val="009900"/>
                </a:solidFill>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cs typeface="Arial" pitchFamily="34" charset="0"/>
              </a:rPr>
              <a:t> = </a:t>
            </a:r>
            <a:r>
              <a:rPr lang="it-IT" sz="2400"/>
              <a:t>s</a:t>
            </a:r>
            <a:r>
              <a:rPr lang="it-IT" sz="2400" baseline="-25000"/>
              <a:t>1</a:t>
            </a:r>
            <a:r>
              <a:rPr lang="it-IT" sz="2400"/>
              <a:t> + </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25000"/>
              <a:t>2</a:t>
            </a:r>
            <a:r>
              <a:rPr lang="it-IT" sz="2400"/>
              <a:t>-t</a:t>
            </a:r>
            <a:r>
              <a:rPr lang="it-IT" sz="2400" baseline="-25000"/>
              <a:t>1</a:t>
            </a:r>
            <a:r>
              <a:rPr lang="it-IT" sz="2400"/>
              <a:t>)</a:t>
            </a:r>
            <a:r>
              <a:rPr lang="it-IT" sz="2400" baseline="30000"/>
              <a:t>2</a:t>
            </a:r>
            <a:r>
              <a:rPr lang="it-IT" sz="2400"/>
              <a:t>     </a:t>
            </a:r>
            <a:r>
              <a:rPr lang="it-IT" sz="2400">
                <a:solidFill>
                  <a:srgbClr val="006600"/>
                </a:solidFill>
              </a:rPr>
              <a:t>ora pongo t</a:t>
            </a:r>
            <a:r>
              <a:rPr lang="it-IT" sz="2400" baseline="-25000">
                <a:solidFill>
                  <a:srgbClr val="006600"/>
                </a:solidFill>
              </a:rPr>
              <a:t>1</a:t>
            </a:r>
            <a:r>
              <a:rPr lang="it-IT" sz="2400">
                <a:solidFill>
                  <a:srgbClr val="006600"/>
                </a:solidFill>
              </a:rPr>
              <a:t> = 0 e t</a:t>
            </a:r>
            <a:r>
              <a:rPr lang="it-IT" sz="2400" baseline="-25000">
                <a:solidFill>
                  <a:srgbClr val="006600"/>
                </a:solidFill>
              </a:rPr>
              <a:t>2</a:t>
            </a:r>
            <a:r>
              <a:rPr lang="it-IT" sz="2400">
                <a:solidFill>
                  <a:srgbClr val="006600"/>
                </a:solidFill>
              </a:rPr>
              <a:t> = t</a:t>
            </a:r>
          </a:p>
          <a:p>
            <a:pPr marL="609600" indent="-609600">
              <a:spcBef>
                <a:spcPct val="105000"/>
              </a:spcBef>
              <a:buFontTx/>
              <a:buNone/>
            </a:pPr>
            <a:r>
              <a:rPr lang="it-IT" sz="2400"/>
              <a:t>	    </a:t>
            </a:r>
            <a:r>
              <a:rPr lang="it-IT" sz="2400">
                <a:solidFill>
                  <a:schemeClr val="accent2"/>
                </a:solidFill>
              </a:rPr>
              <a:t>s</a:t>
            </a:r>
            <a:r>
              <a:rPr lang="it-IT" sz="2400" baseline="-25000">
                <a:solidFill>
                  <a:schemeClr val="accent2"/>
                </a:solidFill>
              </a:rPr>
              <a:t>1</a:t>
            </a:r>
            <a:r>
              <a:rPr lang="it-IT" sz="2400">
                <a:solidFill>
                  <a:schemeClr val="accent2"/>
                </a:solidFill>
              </a:rPr>
              <a:t> = s(0) = s</a:t>
            </a:r>
            <a:r>
              <a:rPr lang="it-IT" sz="2400" baseline="-25000">
                <a:solidFill>
                  <a:schemeClr val="accent2"/>
                </a:solidFill>
              </a:rPr>
              <a:t>0</a:t>
            </a:r>
            <a:r>
              <a:rPr lang="it-IT" sz="2400">
                <a:solidFill>
                  <a:schemeClr val="accent2"/>
                </a:solidFill>
              </a:rPr>
              <a:t>;   s</a:t>
            </a:r>
            <a:r>
              <a:rPr lang="it-IT" sz="2400" baseline="-25000">
                <a:solidFill>
                  <a:schemeClr val="accent2"/>
                </a:solidFill>
              </a:rPr>
              <a:t>2</a:t>
            </a:r>
            <a:r>
              <a:rPr lang="it-IT" sz="2400">
                <a:solidFill>
                  <a:schemeClr val="accent2"/>
                </a:solidFill>
              </a:rPr>
              <a:t> = s(t);</a:t>
            </a:r>
            <a:r>
              <a:rPr lang="it-IT" sz="2400"/>
              <a:t>      v</a:t>
            </a:r>
            <a:r>
              <a:rPr lang="it-IT" sz="2400" baseline="-25000"/>
              <a:t>1</a:t>
            </a:r>
            <a:r>
              <a:rPr lang="it-IT" sz="2400"/>
              <a:t> = v(0) = v</a:t>
            </a:r>
            <a:r>
              <a:rPr lang="it-IT" sz="2400" baseline="-25000"/>
              <a:t>0</a:t>
            </a:r>
            <a:r>
              <a:rPr lang="it-IT" sz="2400"/>
              <a:t>;   v</a:t>
            </a:r>
            <a:r>
              <a:rPr lang="it-IT" sz="2400" baseline="-25000"/>
              <a:t>2</a:t>
            </a:r>
            <a:r>
              <a:rPr lang="it-IT" sz="2400"/>
              <a:t> = v(t)</a:t>
            </a:r>
          </a:p>
        </p:txBody>
      </p:sp>
      <p:graphicFrame>
        <p:nvGraphicFramePr>
          <p:cNvPr id="220169" name="Object 9"/>
          <p:cNvGraphicFramePr>
            <a:graphicFrameLocks noChangeAspect="1"/>
          </p:cNvGraphicFramePr>
          <p:nvPr/>
        </p:nvGraphicFramePr>
        <p:xfrm>
          <a:off x="1258888" y="1989138"/>
          <a:ext cx="1944687" cy="1033462"/>
        </p:xfrm>
        <a:graphic>
          <a:graphicData uri="http://schemas.openxmlformats.org/presentationml/2006/ole">
            <mc:AlternateContent xmlns:mc="http://schemas.openxmlformats.org/markup-compatibility/2006">
              <mc:Choice xmlns:v="urn:schemas-microsoft-com:vml" Requires="v">
                <p:oleObj spid="_x0000_s220437" name="Equation" r:id="rId3" imgW="812520" imgH="431640" progId="Equation.3">
                  <p:embed/>
                </p:oleObj>
              </mc:Choice>
              <mc:Fallback>
                <p:oleObj name="Equation" r:id="rId3" imgW="81252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89138"/>
                        <a:ext cx="1944687"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0172" name="Object 12"/>
          <p:cNvGraphicFramePr>
            <a:graphicFrameLocks noChangeAspect="1"/>
          </p:cNvGraphicFramePr>
          <p:nvPr/>
        </p:nvGraphicFramePr>
        <p:xfrm>
          <a:off x="1247775" y="1052513"/>
          <a:ext cx="1824038" cy="1033462"/>
        </p:xfrm>
        <a:graphic>
          <a:graphicData uri="http://schemas.openxmlformats.org/presentationml/2006/ole">
            <mc:AlternateContent xmlns:mc="http://schemas.openxmlformats.org/markup-compatibility/2006">
              <mc:Choice xmlns:v="urn:schemas-microsoft-com:vml" Requires="v">
                <p:oleObj spid="_x0000_s220438" name="Equation" r:id="rId5" imgW="761760" imgH="431640" progId="Equation.3">
                  <p:embed/>
                </p:oleObj>
              </mc:Choice>
              <mc:Fallback>
                <p:oleObj name="Equation" r:id="rId5" imgW="761760" imgH="43164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052513"/>
                        <a:ext cx="1824038"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173" name="AutoShape 13"/>
          <p:cNvSpPr>
            <a:spLocks noChangeArrowheads="1"/>
          </p:cNvSpPr>
          <p:nvPr/>
        </p:nvSpPr>
        <p:spPr bwMode="auto">
          <a:xfrm>
            <a:off x="3276600" y="14128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4" name="AutoShape 14"/>
          <p:cNvSpPr>
            <a:spLocks noChangeArrowheads="1"/>
          </p:cNvSpPr>
          <p:nvPr/>
        </p:nvSpPr>
        <p:spPr bwMode="auto">
          <a:xfrm>
            <a:off x="3276600" y="22764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5" name="Text Box 15"/>
          <p:cNvSpPr txBox="1">
            <a:spLocks noChangeArrowheads="1"/>
          </p:cNvSpPr>
          <p:nvPr/>
        </p:nvSpPr>
        <p:spPr bwMode="auto">
          <a:xfrm>
            <a:off x="5559425" y="5872163"/>
            <a:ext cx="306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t</a:t>
            </a:r>
            <a:r>
              <a:rPr lang="it-IT" baseline="-25000">
                <a:solidFill>
                  <a:srgbClr val="CC3300"/>
                </a:solidFill>
              </a:rPr>
              <a:t>1</a:t>
            </a:r>
            <a:r>
              <a:rPr lang="it-IT">
                <a:solidFill>
                  <a:srgbClr val="CC3300"/>
                </a:solidFill>
              </a:rPr>
              <a:t> e t</a:t>
            </a:r>
            <a:r>
              <a:rPr lang="it-IT" baseline="-25000">
                <a:solidFill>
                  <a:srgbClr val="CC3300"/>
                </a:solidFill>
              </a:rPr>
              <a:t>2</a:t>
            </a:r>
            <a:r>
              <a:rPr lang="it-IT">
                <a:solidFill>
                  <a:srgbClr val="CC3300"/>
                </a:solidFill>
              </a:rPr>
              <a:t> sono qualsiasi)</a:t>
            </a:r>
          </a:p>
        </p:txBody>
      </p:sp>
      <p:sp>
        <p:nvSpPr>
          <p:cNvPr id="220176" name="Text Box 16"/>
          <p:cNvSpPr txBox="1">
            <a:spLocks noChangeArrowheads="1"/>
          </p:cNvSpPr>
          <p:nvPr/>
        </p:nvSpPr>
        <p:spPr bwMode="auto">
          <a:xfrm>
            <a:off x="323850"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2016</a:t>
            </a:r>
            <a:endParaRPr lang="en-US"/>
          </a:p>
        </p:txBody>
      </p:sp>
      <p:sp>
        <p:nvSpPr>
          <p:cNvPr id="9" name="Slide Number Placeholder 5"/>
          <p:cNvSpPr>
            <a:spLocks noGrp="1"/>
          </p:cNvSpPr>
          <p:nvPr>
            <p:ph type="sldNum" sz="quarter" idx="12"/>
          </p:nvPr>
        </p:nvSpPr>
        <p:spPr/>
        <p:txBody>
          <a:bodyPr/>
          <a:lstStyle/>
          <a:p>
            <a:fld id="{4B25444C-1BFB-4ED3-B025-10C6127D2C42}" type="slidenum">
              <a:rPr lang="en-US"/>
              <a:pPr/>
              <a:t>115</a:t>
            </a:fld>
            <a:endParaRPr lang="en-US"/>
          </a:p>
        </p:txBody>
      </p:sp>
      <p:sp>
        <p:nvSpPr>
          <p:cNvPr id="224258" name="Rectangle 2"/>
          <p:cNvSpPr>
            <a:spLocks noGrp="1" noChangeArrowheads="1"/>
          </p:cNvSpPr>
          <p:nvPr>
            <p:ph type="title"/>
          </p:nvPr>
        </p:nvSpPr>
        <p:spPr/>
        <p:txBody>
          <a:bodyPr/>
          <a:lstStyle/>
          <a:p>
            <a:r>
              <a:rPr lang="it-IT" sz="2800"/>
              <a:t>Moto uniformemente accelerato (3)</a:t>
            </a:r>
          </a:p>
        </p:txBody>
      </p:sp>
      <p:sp>
        <p:nvSpPr>
          <p:cNvPr id="224259" name="Rectangle 3"/>
          <p:cNvSpPr>
            <a:spLocks noGrp="1" noChangeArrowheads="1"/>
          </p:cNvSpPr>
          <p:nvPr>
            <p:ph type="body" idx="1"/>
          </p:nvPr>
        </p:nvSpPr>
        <p:spPr>
          <a:xfrm>
            <a:off x="299142" y="1268760"/>
            <a:ext cx="8521330" cy="4896544"/>
          </a:xfrm>
        </p:spPr>
        <p:txBody>
          <a:bodyPr/>
          <a:lstStyle/>
          <a:p>
            <a:pPr>
              <a:spcBef>
                <a:spcPct val="0"/>
              </a:spcBef>
              <a:buFont typeface="Symbol" pitchFamily="18" charset="2"/>
              <a:buNone/>
            </a:pPr>
            <a:r>
              <a:rPr lang="it-IT" sz="2400" dirty="0" smtClean="0"/>
              <a:t>     </a:t>
            </a:r>
            <a:endParaRPr lang="it-IT" sz="2400" dirty="0"/>
          </a:p>
          <a:p>
            <a:pPr>
              <a:spcBef>
                <a:spcPct val="0"/>
              </a:spcBef>
              <a:buFont typeface="Symbol" pitchFamily="18" charset="2"/>
              <a:buNone/>
            </a:pPr>
            <a:endParaRPr lang="it-IT" sz="2400" dirty="0"/>
          </a:p>
          <a:p>
            <a:pPr>
              <a:spcBef>
                <a:spcPct val="0"/>
              </a:spcBef>
              <a:buFont typeface="Symbol" pitchFamily="18" charset="2"/>
              <a:buNone/>
            </a:pPr>
            <a:r>
              <a:rPr lang="it-IT" sz="2400" dirty="0"/>
              <a:t>		s(t)</a:t>
            </a:r>
            <a:r>
              <a:rPr lang="it-IT" sz="2400" dirty="0">
                <a:cs typeface="Arial" pitchFamily="34" charset="0"/>
              </a:rPr>
              <a:t> = </a:t>
            </a:r>
            <a:r>
              <a:rPr lang="it-IT" sz="2400" dirty="0"/>
              <a:t>s</a:t>
            </a:r>
            <a:r>
              <a:rPr lang="it-IT" sz="2400" baseline="-25000" dirty="0"/>
              <a:t>0</a:t>
            </a:r>
            <a:r>
              <a:rPr lang="it-IT" sz="2400" dirty="0"/>
              <a:t> + </a:t>
            </a:r>
            <a:r>
              <a:rPr lang="it-IT" sz="2400" dirty="0">
                <a:cs typeface="Arial" pitchFamily="34" charset="0"/>
              </a:rPr>
              <a:t>v</a:t>
            </a:r>
            <a:r>
              <a:rPr lang="it-IT" sz="2400" baseline="-25000" dirty="0">
                <a:cs typeface="Arial" pitchFamily="34" charset="0"/>
              </a:rPr>
              <a:t>0</a:t>
            </a:r>
            <a:r>
              <a:rPr lang="it-IT" sz="2400" dirty="0"/>
              <a:t>t</a:t>
            </a:r>
            <a:r>
              <a:rPr lang="it-IT" sz="2400" dirty="0">
                <a:solidFill>
                  <a:srgbClr val="FF3300"/>
                </a:solidFill>
                <a:cs typeface="Arial" pitchFamily="34" charset="0"/>
              </a:rPr>
              <a:t> </a:t>
            </a:r>
            <a:r>
              <a:rPr lang="it-IT" sz="2400" dirty="0">
                <a:cs typeface="Arial" pitchFamily="34" charset="0"/>
              </a:rPr>
              <a:t>+ </a:t>
            </a:r>
            <a:r>
              <a:rPr lang="en-US" sz="2400" dirty="0">
                <a:cs typeface="Arial" pitchFamily="34" charset="0"/>
              </a:rPr>
              <a:t>½</a:t>
            </a:r>
            <a:r>
              <a:rPr lang="it-IT" sz="2400" dirty="0">
                <a:cs typeface="Arial" pitchFamily="34" charset="0"/>
              </a:rPr>
              <a:t>a</a:t>
            </a:r>
            <a:r>
              <a:rPr lang="it-IT" sz="2400" baseline="-25000" dirty="0">
                <a:cs typeface="Arial" pitchFamily="34" charset="0"/>
              </a:rPr>
              <a:t>0</a:t>
            </a:r>
            <a:r>
              <a:rPr lang="it-IT" sz="2400" dirty="0"/>
              <a:t>t</a:t>
            </a:r>
            <a:r>
              <a:rPr lang="it-IT" sz="2400" baseline="30000" dirty="0"/>
              <a:t>2</a:t>
            </a:r>
            <a:r>
              <a:rPr lang="it-IT" sz="2400" dirty="0"/>
              <a:t> </a:t>
            </a:r>
          </a:p>
          <a:p>
            <a:pPr>
              <a:spcBef>
                <a:spcPct val="0"/>
              </a:spcBef>
              <a:buFont typeface="Symbol" pitchFamily="18" charset="2"/>
              <a:buNone/>
            </a:pPr>
            <a:r>
              <a:rPr lang="it-IT" sz="2400" dirty="0"/>
              <a:t>		v(t)</a:t>
            </a:r>
            <a:r>
              <a:rPr lang="it-IT" sz="2400" dirty="0">
                <a:cs typeface="Arial" pitchFamily="34" charset="0"/>
              </a:rPr>
              <a:t> = </a:t>
            </a:r>
            <a:r>
              <a:rPr lang="it-IT" sz="2400" dirty="0"/>
              <a:t>v</a:t>
            </a:r>
            <a:r>
              <a:rPr lang="it-IT" sz="2400" baseline="-25000" dirty="0"/>
              <a:t>0</a:t>
            </a:r>
            <a:r>
              <a:rPr lang="it-IT" sz="2400" dirty="0"/>
              <a:t> + </a:t>
            </a:r>
            <a:r>
              <a:rPr lang="it-IT" sz="2400" dirty="0">
                <a:cs typeface="Arial" pitchFamily="34" charset="0"/>
              </a:rPr>
              <a:t>a</a:t>
            </a:r>
            <a:r>
              <a:rPr lang="it-IT" sz="2400" baseline="-25000" dirty="0">
                <a:cs typeface="Arial" pitchFamily="34" charset="0"/>
              </a:rPr>
              <a:t>0</a:t>
            </a:r>
            <a:r>
              <a:rPr lang="it-IT" sz="2400" dirty="0"/>
              <a:t>t</a:t>
            </a:r>
            <a:r>
              <a:rPr lang="it-IT" sz="2400" dirty="0">
                <a:solidFill>
                  <a:srgbClr val="FF3300"/>
                </a:solidFill>
                <a:cs typeface="Arial" pitchFamily="34" charset="0"/>
              </a:rPr>
              <a:t> </a:t>
            </a:r>
          </a:p>
          <a:p>
            <a:pPr>
              <a:spcBef>
                <a:spcPct val="0"/>
              </a:spcBef>
              <a:buFont typeface="Symbol" pitchFamily="18" charset="2"/>
              <a:buNone/>
            </a:pPr>
            <a:r>
              <a:rPr lang="it-IT" sz="2400" dirty="0">
                <a:solidFill>
                  <a:srgbClr val="FF3300"/>
                </a:solidFill>
                <a:cs typeface="Arial" pitchFamily="34" charset="0"/>
              </a:rPr>
              <a:t>		</a:t>
            </a:r>
            <a:r>
              <a:rPr lang="it-IT" sz="2400" dirty="0">
                <a:cs typeface="Arial" pitchFamily="34" charset="0"/>
              </a:rPr>
              <a:t>a</a:t>
            </a:r>
            <a:r>
              <a:rPr lang="it-IT" sz="2400" dirty="0"/>
              <a:t>(t)</a:t>
            </a:r>
            <a:r>
              <a:rPr lang="it-IT" sz="2400" dirty="0">
                <a:cs typeface="Arial" pitchFamily="34" charset="0"/>
              </a:rPr>
              <a:t> = </a:t>
            </a:r>
            <a:r>
              <a:rPr lang="it-IT" sz="2400" dirty="0"/>
              <a:t>a</a:t>
            </a:r>
            <a:r>
              <a:rPr lang="it-IT" sz="2400" baseline="-25000" dirty="0"/>
              <a:t>0</a:t>
            </a:r>
          </a:p>
          <a:p>
            <a:pPr>
              <a:spcBef>
                <a:spcPct val="0"/>
              </a:spcBef>
              <a:buFont typeface="Symbol" pitchFamily="18" charset="2"/>
              <a:buNone/>
            </a:pPr>
            <a:endParaRPr lang="it-IT" sz="2400" baseline="-25000" dirty="0"/>
          </a:p>
          <a:p>
            <a:pPr>
              <a:spcBef>
                <a:spcPct val="0"/>
              </a:spcBef>
              <a:buFont typeface="Symbol" pitchFamily="18" charset="2"/>
              <a:buNone/>
            </a:pPr>
            <a:r>
              <a:rPr lang="it-IT" sz="2300" dirty="0"/>
              <a:t>dove s</a:t>
            </a:r>
            <a:r>
              <a:rPr lang="it-IT" sz="2300" baseline="-25000" dirty="0"/>
              <a:t>0</a:t>
            </a:r>
            <a:r>
              <a:rPr lang="it-IT" sz="2300" dirty="0"/>
              <a:t>,v</a:t>
            </a:r>
            <a:r>
              <a:rPr lang="it-IT" sz="2300" baseline="-25000" dirty="0"/>
              <a:t>0</a:t>
            </a:r>
            <a:r>
              <a:rPr lang="it-IT" sz="2300" dirty="0"/>
              <a:t> sono spazio percorso e velocità a t = </a:t>
            </a:r>
            <a:r>
              <a:rPr lang="it-IT" sz="2300" dirty="0" smtClean="0"/>
              <a:t>0. Se uso x per</a:t>
            </a:r>
          </a:p>
          <a:p>
            <a:pPr>
              <a:spcBef>
                <a:spcPct val="0"/>
              </a:spcBef>
              <a:buNone/>
            </a:pPr>
            <a:r>
              <a:rPr lang="it-IT" sz="2300" dirty="0" smtClean="0"/>
              <a:t>indicare lo spostamento in un moto rett. </a:t>
            </a:r>
            <a:r>
              <a:rPr lang="it-IT" sz="2300" dirty="0"/>
              <a:t>unif. acc</a:t>
            </a:r>
            <a:r>
              <a:rPr lang="it-IT" sz="2300" dirty="0" smtClean="0"/>
              <a:t>. (o x anche </a:t>
            </a:r>
            <a:r>
              <a:rPr lang="it-IT" sz="2300" dirty="0"/>
              <a:t>per </a:t>
            </a:r>
            <a:endParaRPr lang="it-IT" sz="2300" dirty="0" smtClean="0"/>
          </a:p>
          <a:p>
            <a:pPr>
              <a:spcBef>
                <a:spcPct val="0"/>
              </a:spcBef>
              <a:buNone/>
            </a:pPr>
            <a:r>
              <a:rPr lang="it-IT" sz="2300" dirty="0" smtClean="0"/>
              <a:t>l’ascissa curvilinea), la prima eq. sarà</a:t>
            </a:r>
          </a:p>
          <a:p>
            <a:pPr algn="just">
              <a:spcBef>
                <a:spcPct val="0"/>
              </a:spcBef>
              <a:buFont typeface="Symbol" pitchFamily="18" charset="2"/>
              <a:buNone/>
            </a:pPr>
            <a:endParaRPr lang="it-IT" sz="1600" dirty="0"/>
          </a:p>
          <a:p>
            <a:pPr>
              <a:spcBef>
                <a:spcPct val="0"/>
              </a:spcBef>
              <a:buFont typeface="Symbol" pitchFamily="18" charset="2"/>
              <a:buNone/>
            </a:pPr>
            <a:r>
              <a:rPr lang="it-IT" sz="2400" dirty="0"/>
              <a:t>           x(t)</a:t>
            </a:r>
            <a:r>
              <a:rPr lang="it-IT" sz="2400" dirty="0">
                <a:cs typeface="Arial" pitchFamily="34" charset="0"/>
              </a:rPr>
              <a:t> = </a:t>
            </a:r>
            <a:r>
              <a:rPr lang="it-IT" sz="2400" dirty="0"/>
              <a:t>x</a:t>
            </a:r>
            <a:r>
              <a:rPr lang="it-IT" sz="2400" baseline="-25000" dirty="0"/>
              <a:t>0</a:t>
            </a:r>
            <a:r>
              <a:rPr lang="it-IT" sz="2400" dirty="0"/>
              <a:t> + </a:t>
            </a:r>
            <a:r>
              <a:rPr lang="it-IT" sz="2400" dirty="0">
                <a:cs typeface="Arial" pitchFamily="34" charset="0"/>
              </a:rPr>
              <a:t>v</a:t>
            </a:r>
            <a:r>
              <a:rPr lang="it-IT" sz="2400" baseline="-25000" dirty="0">
                <a:cs typeface="Arial" pitchFamily="34" charset="0"/>
              </a:rPr>
              <a:t>0</a:t>
            </a:r>
            <a:r>
              <a:rPr lang="it-IT" sz="2400" dirty="0"/>
              <a:t>t</a:t>
            </a:r>
            <a:r>
              <a:rPr lang="it-IT" sz="2400" dirty="0">
                <a:solidFill>
                  <a:srgbClr val="FF3300"/>
                </a:solidFill>
                <a:cs typeface="Arial" pitchFamily="34" charset="0"/>
              </a:rPr>
              <a:t> </a:t>
            </a:r>
            <a:r>
              <a:rPr lang="it-IT" sz="2400" dirty="0">
                <a:cs typeface="Arial" pitchFamily="34" charset="0"/>
              </a:rPr>
              <a:t>+ </a:t>
            </a:r>
            <a:r>
              <a:rPr lang="en-US" sz="2400" dirty="0">
                <a:cs typeface="Arial" pitchFamily="34" charset="0"/>
              </a:rPr>
              <a:t>½</a:t>
            </a:r>
            <a:r>
              <a:rPr lang="it-IT" sz="2400" dirty="0">
                <a:cs typeface="Arial" pitchFamily="34" charset="0"/>
              </a:rPr>
              <a:t>a</a:t>
            </a:r>
            <a:r>
              <a:rPr lang="it-IT" sz="2400" baseline="-25000" dirty="0">
                <a:cs typeface="Arial" pitchFamily="34" charset="0"/>
              </a:rPr>
              <a:t>0</a:t>
            </a:r>
            <a:r>
              <a:rPr lang="it-IT" sz="2400" dirty="0"/>
              <a:t>t</a:t>
            </a:r>
            <a:r>
              <a:rPr lang="it-IT" sz="2400" baseline="30000" dirty="0"/>
              <a:t>2</a:t>
            </a:r>
            <a:r>
              <a:rPr lang="it-IT" sz="2400" dirty="0"/>
              <a:t> </a:t>
            </a:r>
            <a:r>
              <a:rPr lang="it-IT" sz="2400" dirty="0" smtClean="0"/>
              <a:t>      etc.</a:t>
            </a:r>
          </a:p>
          <a:p>
            <a:pPr>
              <a:spcBef>
                <a:spcPct val="0"/>
              </a:spcBef>
              <a:buFont typeface="Symbol" pitchFamily="18" charset="2"/>
              <a:buNone/>
            </a:pPr>
            <a:endParaRPr lang="it-IT" sz="1600" dirty="0"/>
          </a:p>
          <a:p>
            <a:pPr>
              <a:spcBef>
                <a:spcPct val="0"/>
              </a:spcBef>
              <a:buFont typeface="Symbol" pitchFamily="18" charset="2"/>
              <a:buNone/>
            </a:pPr>
            <a:r>
              <a:rPr lang="it-IT" sz="2000" dirty="0" smtClean="0"/>
              <a:t>[applicazione, ad es.: misura di g per antimateria atomica (esperimento </a:t>
            </a:r>
          </a:p>
          <a:p>
            <a:pPr>
              <a:spcBef>
                <a:spcPct val="0"/>
              </a:spcBef>
              <a:buFont typeface="Symbol" pitchFamily="18" charset="2"/>
              <a:buNone/>
            </a:pPr>
            <a:r>
              <a:rPr lang="it-IT" sz="2000" dirty="0" smtClean="0"/>
              <a:t>GBAR, 2018)</a:t>
            </a:r>
            <a:r>
              <a:rPr lang="it-IT" sz="2000" dirty="0"/>
              <a:t> https://cds.cern.ch/record/1386684/files/SPSC-P-342.pdf </a:t>
            </a:r>
            <a:endParaRPr lang="it-IT" sz="2000" dirty="0" smtClean="0"/>
          </a:p>
          <a:p>
            <a:pPr>
              <a:spcBef>
                <a:spcPct val="0"/>
              </a:spcBef>
              <a:buFont typeface="Symbol" pitchFamily="18" charset="2"/>
              <a:buNone/>
            </a:pPr>
            <a:r>
              <a:rPr lang="it-IT" sz="2000" dirty="0" smtClean="0"/>
              <a:t>p. 77, interviene anche il principio d’indeterminazione!]. </a:t>
            </a:r>
            <a:r>
              <a:rPr lang="it-IT" sz="2400" dirty="0"/>
              <a:t>		</a:t>
            </a:r>
            <a:endParaRPr lang="it-IT" sz="2400" dirty="0">
              <a:solidFill>
                <a:srgbClr val="FF3300"/>
              </a:solidFill>
              <a:cs typeface="Arial" pitchFamily="34" charset="0"/>
            </a:endParaRPr>
          </a:p>
          <a:p>
            <a:pPr>
              <a:spcBef>
                <a:spcPct val="0"/>
              </a:spcBef>
              <a:buFont typeface="Symbol" pitchFamily="18" charset="2"/>
              <a:buNone/>
            </a:pPr>
            <a:endParaRPr lang="it-IT" sz="2400" dirty="0">
              <a:cs typeface="Arial" pitchFamily="34" charset="0"/>
            </a:endParaRPr>
          </a:p>
        </p:txBody>
      </p:sp>
      <p:sp>
        <p:nvSpPr>
          <p:cNvPr id="224260" name="AutoShape 4"/>
          <p:cNvSpPr>
            <a:spLocks noChangeArrowheads="1"/>
          </p:cNvSpPr>
          <p:nvPr/>
        </p:nvSpPr>
        <p:spPr bwMode="auto">
          <a:xfrm>
            <a:off x="323528" y="2072254"/>
            <a:ext cx="719137" cy="360363"/>
          </a:xfrm>
          <a:prstGeom prst="rightArrow">
            <a:avLst>
              <a:gd name="adj1" fmla="val 50000"/>
              <a:gd name="adj2" fmla="val 4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1" name="AutoShape 5"/>
          <p:cNvSpPr>
            <a:spLocks/>
          </p:cNvSpPr>
          <p:nvPr/>
        </p:nvSpPr>
        <p:spPr bwMode="auto">
          <a:xfrm>
            <a:off x="1080000" y="2196000"/>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827880" y="1124744"/>
            <a:ext cx="7560544" cy="738664"/>
          </a:xfrm>
          <a:prstGeom prst="rect">
            <a:avLst/>
          </a:prstGeom>
          <a:noFill/>
        </p:spPr>
        <p:txBody>
          <a:bodyPr wrap="square" rtlCol="0">
            <a:spAutoFit/>
          </a:bodyPr>
          <a:lstStyle/>
          <a:p>
            <a:r>
              <a:rPr lang="it-IT" sz="2100" dirty="0" smtClean="0">
                <a:solidFill>
                  <a:srgbClr val="008000"/>
                </a:solidFill>
              </a:rPr>
              <a:t>v varia, </a:t>
            </a:r>
            <a:r>
              <a:rPr lang="it-IT" sz="2100" i="1" dirty="0" smtClean="0">
                <a:solidFill>
                  <a:srgbClr val="008000"/>
                </a:solidFill>
              </a:rPr>
              <a:t>devo</a:t>
            </a:r>
            <a:r>
              <a:rPr lang="it-IT" sz="2100" dirty="0" smtClean="0">
                <a:solidFill>
                  <a:srgbClr val="008000"/>
                </a:solidFill>
              </a:rPr>
              <a:t> usare una v intermedia, (v</a:t>
            </a:r>
            <a:r>
              <a:rPr lang="it-IT" sz="2100" baseline="-25000" dirty="0" smtClean="0">
                <a:solidFill>
                  <a:srgbClr val="008000"/>
                </a:solidFill>
              </a:rPr>
              <a:t>iniz</a:t>
            </a:r>
            <a:r>
              <a:rPr lang="it-IT" sz="2100" dirty="0" smtClean="0">
                <a:solidFill>
                  <a:srgbClr val="008000"/>
                </a:solidFill>
              </a:rPr>
              <a:t>+v</a:t>
            </a:r>
            <a:r>
              <a:rPr lang="it-IT" sz="2100" baseline="-25000" dirty="0" smtClean="0">
                <a:solidFill>
                  <a:srgbClr val="008000"/>
                </a:solidFill>
              </a:rPr>
              <a:t>fin</a:t>
            </a:r>
            <a:r>
              <a:rPr lang="it-IT" sz="2100" dirty="0" smtClean="0">
                <a:solidFill>
                  <a:srgbClr val="008000"/>
                </a:solidFill>
              </a:rPr>
              <a:t>)/2 = (v</a:t>
            </a:r>
            <a:r>
              <a:rPr lang="it-IT" sz="2100" baseline="-25000" dirty="0" smtClean="0">
                <a:solidFill>
                  <a:srgbClr val="008000"/>
                </a:solidFill>
              </a:rPr>
              <a:t>0</a:t>
            </a:r>
            <a:r>
              <a:rPr lang="it-IT" sz="2100" dirty="0" smtClean="0">
                <a:solidFill>
                  <a:srgbClr val="008000"/>
                </a:solidFill>
              </a:rPr>
              <a:t>+v(t))/2,</a:t>
            </a:r>
          </a:p>
          <a:p>
            <a:r>
              <a:rPr lang="it-IT" sz="2100" dirty="0" smtClean="0">
                <a:solidFill>
                  <a:srgbClr val="008000"/>
                </a:solidFill>
              </a:rPr>
              <a:t>s = {[v</a:t>
            </a:r>
            <a:r>
              <a:rPr lang="it-IT" sz="2100" baseline="-25000" dirty="0" smtClean="0">
                <a:solidFill>
                  <a:srgbClr val="008000"/>
                </a:solidFill>
              </a:rPr>
              <a:t>0</a:t>
            </a:r>
            <a:r>
              <a:rPr lang="it-IT" sz="2100" dirty="0" smtClean="0">
                <a:solidFill>
                  <a:srgbClr val="008000"/>
                </a:solidFill>
              </a:rPr>
              <a:t> + v(t)]/2}t + s</a:t>
            </a:r>
            <a:r>
              <a:rPr lang="it-IT" sz="2100" baseline="-25000" dirty="0" smtClean="0">
                <a:solidFill>
                  <a:srgbClr val="008000"/>
                </a:solidFill>
              </a:rPr>
              <a:t>0</a:t>
            </a:r>
            <a:r>
              <a:rPr lang="it-IT" sz="2100" dirty="0" smtClean="0">
                <a:solidFill>
                  <a:srgbClr val="008000"/>
                </a:solidFill>
              </a:rPr>
              <a:t>  e sostituisco v(t) = a</a:t>
            </a:r>
            <a:r>
              <a:rPr lang="it-IT" sz="2100" baseline="-25000" dirty="0" smtClean="0">
                <a:solidFill>
                  <a:srgbClr val="008000"/>
                </a:solidFill>
              </a:rPr>
              <a:t>0</a:t>
            </a:r>
            <a:r>
              <a:rPr lang="it-IT" sz="2100" dirty="0" smtClean="0">
                <a:solidFill>
                  <a:srgbClr val="008000"/>
                </a:solidFill>
              </a:rPr>
              <a:t>t + v</a:t>
            </a:r>
            <a:r>
              <a:rPr lang="it-IT" sz="2100" baseline="-25000" dirty="0" smtClean="0">
                <a:solidFill>
                  <a:srgbClr val="008000"/>
                </a:solidFill>
              </a:rPr>
              <a:t>0</a:t>
            </a:r>
            <a:endParaRPr lang="it-IT" sz="2100" dirty="0">
              <a:solidFill>
                <a:srgbClr val="008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2016</a:t>
            </a:r>
            <a:endParaRPr lang="en-US"/>
          </a:p>
        </p:txBody>
      </p:sp>
      <p:sp>
        <p:nvSpPr>
          <p:cNvPr id="14" name="Slide Number Placeholder 5"/>
          <p:cNvSpPr>
            <a:spLocks noGrp="1"/>
          </p:cNvSpPr>
          <p:nvPr>
            <p:ph type="sldNum" sz="quarter" idx="12"/>
          </p:nvPr>
        </p:nvSpPr>
        <p:spPr/>
        <p:txBody>
          <a:bodyPr/>
          <a:lstStyle/>
          <a:p>
            <a:fld id="{EEB9EF50-5536-4847-B851-F83C5267E40D}" type="slidenum">
              <a:rPr lang="en-US"/>
              <a:pPr/>
              <a:t>116</a:t>
            </a:fld>
            <a:endParaRPr lang="en-US"/>
          </a:p>
        </p:txBody>
      </p:sp>
      <p:sp>
        <p:nvSpPr>
          <p:cNvPr id="247810" name="Rectangle 2"/>
          <p:cNvSpPr>
            <a:spLocks noGrp="1" noChangeArrowheads="1"/>
          </p:cNvSpPr>
          <p:nvPr>
            <p:ph type="title"/>
          </p:nvPr>
        </p:nvSpPr>
        <p:spPr/>
        <p:txBody>
          <a:bodyPr/>
          <a:lstStyle/>
          <a:p>
            <a:r>
              <a:rPr lang="it-IT" sz="2800"/>
              <a:t>Moto circolare uniforme (3)</a:t>
            </a:r>
          </a:p>
        </p:txBody>
      </p:sp>
      <p:pic>
        <p:nvPicPr>
          <p:cNvPr id="247812" name="Picture 4" descr="img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12875"/>
            <a:ext cx="6529388" cy="4535488"/>
          </a:xfrm>
          <a:prstGeom prst="rect">
            <a:avLst/>
          </a:prstGeom>
          <a:noFill/>
          <a:extLst>
            <a:ext uri="{909E8E84-426E-40DD-AFC4-6F175D3DCCD1}">
              <a14:hiddenFill xmlns:a14="http://schemas.microsoft.com/office/drawing/2010/main">
                <a:solidFill>
                  <a:srgbClr val="FFFFFF"/>
                </a:solidFill>
              </a14:hiddenFill>
            </a:ext>
          </a:extLst>
        </p:spPr>
      </p:pic>
      <p:sp>
        <p:nvSpPr>
          <p:cNvPr id="247813" name="Text Box 5"/>
          <p:cNvSpPr txBox="1">
            <a:spLocks noChangeArrowheads="1"/>
          </p:cNvSpPr>
          <p:nvPr/>
        </p:nvSpPr>
        <p:spPr bwMode="auto">
          <a:xfrm>
            <a:off x="6372225" y="2924175"/>
            <a:ext cx="2227263"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(isosceli e con </a:t>
            </a:r>
          </a:p>
          <a:p>
            <a:r>
              <a:rPr lang="it-IT">
                <a:solidFill>
                  <a:srgbClr val="CC3300"/>
                </a:solidFill>
              </a:rPr>
              <a:t>un angolo uguale)</a:t>
            </a:r>
          </a:p>
        </p:txBody>
      </p:sp>
      <p:sp>
        <p:nvSpPr>
          <p:cNvPr id="247814" name="Text Box 6"/>
          <p:cNvSpPr txBox="1">
            <a:spLocks noChangeArrowheads="1"/>
          </p:cNvSpPr>
          <p:nvPr/>
        </p:nvSpPr>
        <p:spPr bwMode="auto">
          <a:xfrm>
            <a:off x="6372225" y="4221163"/>
            <a:ext cx="2252663" cy="10160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(dividendo per </a:t>
            </a:r>
            <a:r>
              <a:rPr lang="el-GR">
                <a:solidFill>
                  <a:srgbClr val="CC3300"/>
                </a:solidFill>
                <a:cs typeface="Arial" pitchFamily="34" charset="0"/>
              </a:rPr>
              <a:t>Δ</a:t>
            </a:r>
            <a:r>
              <a:rPr lang="it-IT">
                <a:solidFill>
                  <a:srgbClr val="CC3300"/>
                </a:solidFill>
                <a:cs typeface="Arial" pitchFamily="34" charset="0"/>
              </a:rPr>
              <a:t>t,</a:t>
            </a:r>
            <a:r>
              <a:rPr lang="it-IT">
                <a:solidFill>
                  <a:srgbClr val="CC3300"/>
                </a:solidFill>
              </a:rPr>
              <a:t> </a:t>
            </a:r>
          </a:p>
          <a:p>
            <a:r>
              <a:rPr lang="it-IT">
                <a:solidFill>
                  <a:srgbClr val="CC3300"/>
                </a:solidFill>
              </a:rPr>
              <a:t>prima di passare</a:t>
            </a:r>
          </a:p>
          <a:p>
            <a:r>
              <a:rPr lang="it-IT">
                <a:solidFill>
                  <a:srgbClr val="CC3300"/>
                </a:solidFill>
              </a:rPr>
              <a:t>al limite)</a:t>
            </a:r>
          </a:p>
        </p:txBody>
      </p:sp>
      <p:sp>
        <p:nvSpPr>
          <p:cNvPr id="247816" name="Text Box 8"/>
          <p:cNvSpPr txBox="1">
            <a:spLocks noChangeArrowheads="1"/>
          </p:cNvSpPr>
          <p:nvPr/>
        </p:nvSpPr>
        <p:spPr bwMode="auto">
          <a:xfrm>
            <a:off x="4500563" y="1412875"/>
            <a:ext cx="3660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(angolo fra OP</a:t>
            </a:r>
            <a:r>
              <a:rPr lang="it-IT" baseline="-25000">
                <a:solidFill>
                  <a:srgbClr val="008000"/>
                </a:solidFill>
              </a:rPr>
              <a:t>1</a:t>
            </a:r>
            <a:r>
              <a:rPr lang="it-IT">
                <a:solidFill>
                  <a:srgbClr val="008000"/>
                </a:solidFill>
              </a:rPr>
              <a:t> e OP</a:t>
            </a:r>
            <a:r>
              <a:rPr lang="it-IT" baseline="-25000">
                <a:solidFill>
                  <a:srgbClr val="008000"/>
                </a:solidFill>
              </a:rPr>
              <a:t>2</a:t>
            </a:r>
            <a:r>
              <a:rPr lang="it-IT">
                <a:solidFill>
                  <a:srgbClr val="008000"/>
                </a:solidFill>
              </a:rPr>
              <a:t> = </a:t>
            </a:r>
          </a:p>
          <a:p>
            <a:r>
              <a:rPr lang="it-IT">
                <a:solidFill>
                  <a:srgbClr val="008000"/>
                </a:solidFill>
              </a:rPr>
              <a:t>                  = angolo fra v</a:t>
            </a:r>
            <a:r>
              <a:rPr lang="it-IT" baseline="-25000">
                <a:solidFill>
                  <a:srgbClr val="008000"/>
                </a:solidFill>
              </a:rPr>
              <a:t>1</a:t>
            </a:r>
            <a:r>
              <a:rPr lang="it-IT">
                <a:solidFill>
                  <a:srgbClr val="008000"/>
                </a:solidFill>
              </a:rPr>
              <a:t> e v</a:t>
            </a:r>
            <a:r>
              <a:rPr lang="it-IT" baseline="-25000">
                <a:solidFill>
                  <a:srgbClr val="008000"/>
                </a:solidFill>
              </a:rPr>
              <a:t>2</a:t>
            </a:r>
            <a:r>
              <a:rPr lang="it-IT">
                <a:solidFill>
                  <a:srgbClr val="008000"/>
                </a:solidFill>
              </a:rPr>
              <a:t>)</a:t>
            </a:r>
          </a:p>
        </p:txBody>
      </p:sp>
      <p:sp>
        <p:nvSpPr>
          <p:cNvPr id="247817" name="Line 9"/>
          <p:cNvSpPr>
            <a:spLocks noChangeShapeType="1"/>
          </p:cNvSpPr>
          <p:nvPr/>
        </p:nvSpPr>
        <p:spPr bwMode="auto">
          <a:xfrm>
            <a:off x="723582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8" name="Line 10"/>
          <p:cNvSpPr>
            <a:spLocks noChangeShapeType="1"/>
          </p:cNvSpPr>
          <p:nvPr/>
        </p:nvSpPr>
        <p:spPr bwMode="auto">
          <a:xfrm>
            <a:off x="7775575" y="178752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9" name="Text Box 11"/>
          <p:cNvSpPr txBox="1">
            <a:spLocks noChangeArrowheads="1"/>
          </p:cNvSpPr>
          <p:nvPr/>
        </p:nvSpPr>
        <p:spPr bwMode="auto">
          <a:xfrm>
            <a:off x="1331913" y="1412875"/>
            <a:ext cx="3260725"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triangoli (</a:t>
            </a:r>
            <a:r>
              <a:rPr lang="it-IT">
                <a:solidFill>
                  <a:schemeClr val="accent2"/>
                </a:solidFill>
              </a:rPr>
              <a:t>blu </a:t>
            </a:r>
            <a:r>
              <a:rPr lang="it-IT"/>
              <a:t>e</a:t>
            </a:r>
            <a:r>
              <a:rPr lang="it-IT">
                <a:solidFill>
                  <a:schemeClr val="accent2"/>
                </a:solidFill>
              </a:rPr>
              <a:t> </a:t>
            </a:r>
            <a:r>
              <a:rPr lang="it-IT">
                <a:solidFill>
                  <a:srgbClr val="FF3300"/>
                </a:solidFill>
              </a:rPr>
              <a:t>rosso</a:t>
            </a:r>
            <a:r>
              <a:rPr lang="it-IT"/>
              <a:t>) simili</a:t>
            </a:r>
            <a:r>
              <a:rPr lang="it-IT">
                <a:solidFill>
                  <a:schemeClr val="accent2"/>
                </a:solidFill>
              </a:rPr>
              <a:t> </a:t>
            </a:r>
          </a:p>
          <a:p>
            <a:r>
              <a:rPr lang="it-IT">
                <a:solidFill>
                  <a:schemeClr val="accent2"/>
                </a:solidFill>
              </a:rPr>
              <a:t>              </a:t>
            </a:r>
          </a:p>
        </p:txBody>
      </p:sp>
      <p:sp>
        <p:nvSpPr>
          <p:cNvPr id="247821" name="AutoShape 13"/>
          <p:cNvSpPr>
            <a:spLocks noChangeArrowheads="1"/>
          </p:cNvSpPr>
          <p:nvPr/>
        </p:nvSpPr>
        <p:spPr bwMode="auto">
          <a:xfrm>
            <a:off x="1258888" y="2276475"/>
            <a:ext cx="976312" cy="277813"/>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822" name="AutoShape 14"/>
          <p:cNvSpPr>
            <a:spLocks noChangeArrowheads="1"/>
          </p:cNvSpPr>
          <p:nvPr/>
        </p:nvSpPr>
        <p:spPr bwMode="auto">
          <a:xfrm>
            <a:off x="1187450" y="4437063"/>
            <a:ext cx="976313" cy="277812"/>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941E0F22-AC6B-4CAA-ADFF-9947D1BA77AF}" type="slidenum">
              <a:rPr lang="en-US"/>
              <a:pPr/>
              <a:t>117</a:t>
            </a:fld>
            <a:endParaRPr lang="en-US"/>
          </a:p>
        </p:txBody>
      </p:sp>
      <p:sp>
        <p:nvSpPr>
          <p:cNvPr id="266242" name="Rectangle 2"/>
          <p:cNvSpPr>
            <a:spLocks noGrp="1" noChangeArrowheads="1"/>
          </p:cNvSpPr>
          <p:nvPr>
            <p:ph type="title"/>
          </p:nvPr>
        </p:nvSpPr>
        <p:spPr/>
        <p:txBody>
          <a:bodyPr/>
          <a:lstStyle/>
          <a:p>
            <a:r>
              <a:rPr lang="it-IT" sz="2800"/>
              <a:t>g e scelta del sistema di riferimento (*)</a:t>
            </a:r>
          </a:p>
        </p:txBody>
      </p:sp>
      <p:pic>
        <p:nvPicPr>
          <p:cNvPr id="266244" name="Picture 4" descr="img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125538"/>
            <a:ext cx="6792913" cy="4578350"/>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6509229" y="4843643"/>
            <a:ext cx="2363787" cy="1625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se lancio un corpo </a:t>
            </a:r>
          </a:p>
          <a:p>
            <a:r>
              <a:rPr lang="it-IT" dirty="0"/>
              <a:t>verso l’alto il moto</a:t>
            </a:r>
          </a:p>
          <a:p>
            <a:r>
              <a:rPr lang="it-IT" dirty="0"/>
              <a:t>sarà ritardato, se lo</a:t>
            </a:r>
          </a:p>
          <a:p>
            <a:r>
              <a:rPr lang="it-IT" dirty="0"/>
              <a:t>lascio cadere sarà</a:t>
            </a:r>
          </a:p>
          <a:p>
            <a:r>
              <a:rPr lang="it-IT" dirty="0"/>
              <a:t>accelerato</a:t>
            </a:r>
          </a:p>
        </p:txBody>
      </p:sp>
      <p:sp>
        <p:nvSpPr>
          <p:cNvPr id="266246" name="Text Box 6"/>
          <p:cNvSpPr txBox="1">
            <a:spLocks noChangeArrowheads="1"/>
          </p:cNvSpPr>
          <p:nvPr/>
        </p:nvSpPr>
        <p:spPr bwMode="auto">
          <a:xfrm>
            <a:off x="7164388" y="1557338"/>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0 m slm</a:t>
            </a:r>
          </a:p>
          <a:p>
            <a:pPr algn="ctr"/>
            <a:r>
              <a:rPr lang="it-IT">
                <a:solidFill>
                  <a:srgbClr val="CC3300"/>
                </a:solidFill>
              </a:rPr>
              <a:t>45</a:t>
            </a:r>
            <a:r>
              <a:rPr lang="en-US">
                <a:solidFill>
                  <a:srgbClr val="CC3300"/>
                </a:solidFill>
                <a:cs typeface="Arial" pitchFamily="34" charset="0"/>
              </a:rPr>
              <a:t>° latitudine</a:t>
            </a:r>
          </a:p>
        </p:txBody>
      </p:sp>
      <p:sp>
        <p:nvSpPr>
          <p:cNvPr id="266247" name="Text Box 7"/>
          <p:cNvSpPr txBox="1">
            <a:spLocks noChangeArrowheads="1"/>
          </p:cNvSpPr>
          <p:nvPr/>
        </p:nvSpPr>
        <p:spPr bwMode="auto">
          <a:xfrm>
            <a:off x="6509229" y="2420888"/>
            <a:ext cx="2592376" cy="2246769"/>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a:t>g</a:t>
            </a:r>
            <a:r>
              <a:rPr lang="it-IT" baseline="-25000" dirty="0" err="1"/>
              <a:t>y</a:t>
            </a:r>
            <a:r>
              <a:rPr lang="it-IT" dirty="0"/>
              <a:t> indica la </a:t>
            </a:r>
            <a:r>
              <a:rPr lang="it-IT" dirty="0" err="1"/>
              <a:t>compo</a:t>
            </a:r>
            <a:r>
              <a:rPr lang="it-IT" dirty="0"/>
              <a:t>-</a:t>
            </a:r>
          </a:p>
          <a:p>
            <a:r>
              <a:rPr lang="it-IT" dirty="0"/>
              <a:t>nente di g </a:t>
            </a:r>
            <a:r>
              <a:rPr lang="it-IT" dirty="0" smtClean="0"/>
              <a:t>= g</a:t>
            </a:r>
            <a:r>
              <a:rPr lang="it-IT" baseline="-25000" dirty="0" smtClean="0"/>
              <a:t>y</a:t>
            </a:r>
            <a:r>
              <a:rPr lang="it-IT" dirty="0" smtClean="0"/>
              <a:t>j </a:t>
            </a:r>
          </a:p>
          <a:p>
            <a:r>
              <a:rPr lang="it-IT" dirty="0" smtClean="0"/>
              <a:t>secondo la </a:t>
            </a:r>
            <a:r>
              <a:rPr lang="it-IT" dirty="0"/>
              <a:t>verticale, </a:t>
            </a:r>
            <a:endParaRPr lang="it-IT" dirty="0" smtClean="0"/>
          </a:p>
          <a:p>
            <a:r>
              <a:rPr lang="it-IT" dirty="0" smtClean="0"/>
              <a:t>dipende dalla scelta</a:t>
            </a:r>
            <a:endParaRPr lang="it-IT" dirty="0"/>
          </a:p>
          <a:p>
            <a:r>
              <a:rPr lang="it-IT" dirty="0" smtClean="0"/>
              <a:t>del riferimento, cioé</a:t>
            </a:r>
          </a:p>
          <a:p>
            <a:r>
              <a:rPr lang="it-IT" dirty="0" smtClean="0"/>
              <a:t>dal verso del verso-</a:t>
            </a:r>
          </a:p>
          <a:p>
            <a:r>
              <a:rPr lang="it-IT" dirty="0" smtClean="0"/>
              <a:t>re j</a:t>
            </a:r>
            <a:endParaRPr lang="it-IT" dirty="0"/>
          </a:p>
        </p:txBody>
      </p:sp>
      <p:sp>
        <p:nvSpPr>
          <p:cNvPr id="266248" name="Line 8"/>
          <p:cNvSpPr>
            <a:spLocks noChangeShapeType="1"/>
          </p:cNvSpPr>
          <p:nvPr/>
        </p:nvSpPr>
        <p:spPr bwMode="auto">
          <a:xfrm>
            <a:off x="7596188" y="278092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49"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
        <p:nvSpPr>
          <p:cNvPr id="12" name="Line 8"/>
          <p:cNvSpPr>
            <a:spLocks noChangeShapeType="1"/>
          </p:cNvSpPr>
          <p:nvPr/>
        </p:nvSpPr>
        <p:spPr bwMode="auto">
          <a:xfrm>
            <a:off x="8168400" y="28080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8"/>
          <p:cNvSpPr>
            <a:spLocks noChangeShapeType="1"/>
          </p:cNvSpPr>
          <p:nvPr/>
        </p:nvSpPr>
        <p:spPr bwMode="auto">
          <a:xfrm>
            <a:off x="6840000" y="42840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954762" y="1350000"/>
            <a:ext cx="960519" cy="400110"/>
          </a:xfrm>
          <a:prstGeom prst="rect">
            <a:avLst/>
          </a:prstGeom>
          <a:solidFill>
            <a:schemeClr val="bg1"/>
          </a:solidFill>
        </p:spPr>
        <p:txBody>
          <a:bodyPr wrap="none" rtlCol="0">
            <a:spAutoFit/>
          </a:bodyPr>
          <a:lstStyle/>
          <a:p>
            <a:r>
              <a:rPr lang="it-IT" dirty="0" smtClean="0"/>
              <a:t>           </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2016</a:t>
            </a:r>
            <a:endParaRPr lang="en-US"/>
          </a:p>
        </p:txBody>
      </p:sp>
      <p:sp>
        <p:nvSpPr>
          <p:cNvPr id="10" name="Slide Number Placeholder 5"/>
          <p:cNvSpPr>
            <a:spLocks noGrp="1"/>
          </p:cNvSpPr>
          <p:nvPr>
            <p:ph type="sldNum" sz="quarter" idx="12"/>
          </p:nvPr>
        </p:nvSpPr>
        <p:spPr/>
        <p:txBody>
          <a:bodyPr/>
          <a:lstStyle/>
          <a:p>
            <a:fld id="{279795A2-11EF-4AEE-A4DF-56B58168BFCB}" type="slidenum">
              <a:rPr lang="en-US"/>
              <a:pPr/>
              <a:t>118</a:t>
            </a:fld>
            <a:endParaRPr lang="en-US"/>
          </a:p>
        </p:txBody>
      </p:sp>
      <p:sp>
        <p:nvSpPr>
          <p:cNvPr id="364548" name="Rectangle 4"/>
          <p:cNvSpPr>
            <a:spLocks noGrp="1" noChangeArrowheads="1"/>
          </p:cNvSpPr>
          <p:nvPr>
            <p:ph type="title"/>
          </p:nvPr>
        </p:nvSpPr>
        <p:spPr>
          <a:noFill/>
          <a:ln/>
        </p:spPr>
        <p:txBody>
          <a:bodyPr/>
          <a:lstStyle/>
          <a:p>
            <a:r>
              <a:rPr lang="it-IT"/>
              <a:t>variabilità di g (*)</a:t>
            </a:r>
          </a:p>
        </p:txBody>
      </p:sp>
      <p:pic>
        <p:nvPicPr>
          <p:cNvPr id="364549" name="Picture 5" descr="img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052513"/>
            <a:ext cx="6327775" cy="5041900"/>
          </a:xfrm>
          <a:prstGeom prst="rect">
            <a:avLst/>
          </a:prstGeom>
          <a:noFill/>
          <a:extLst>
            <a:ext uri="{909E8E84-426E-40DD-AFC4-6F175D3DCCD1}">
              <a14:hiddenFill xmlns:a14="http://schemas.microsoft.com/office/drawing/2010/main">
                <a:solidFill>
                  <a:srgbClr val="FFFFFF"/>
                </a:solidFill>
              </a14:hiddenFill>
            </a:ext>
          </a:extLst>
        </p:spPr>
      </p:pic>
      <p:sp>
        <p:nvSpPr>
          <p:cNvPr id="364550" name="Text Box 6"/>
          <p:cNvSpPr txBox="1">
            <a:spLocks noChangeArrowheads="1"/>
          </p:cNvSpPr>
          <p:nvPr/>
        </p:nvSpPr>
        <p:spPr bwMode="auto">
          <a:xfrm>
            <a:off x="6300788" y="5589588"/>
            <a:ext cx="739775" cy="5191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800"/>
          </a:p>
        </p:txBody>
      </p:sp>
      <p:sp>
        <p:nvSpPr>
          <p:cNvPr id="364551" name="Text Box 7"/>
          <p:cNvSpPr txBox="1">
            <a:spLocks noChangeArrowheads="1"/>
          </p:cNvSpPr>
          <p:nvPr/>
        </p:nvSpPr>
        <p:spPr bwMode="auto">
          <a:xfrm>
            <a:off x="5651500" y="2565400"/>
            <a:ext cx="30003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rgbClr val="CC3300"/>
                </a:solidFill>
              </a:rPr>
              <a:t>la terra ruota intorno al</a:t>
            </a:r>
          </a:p>
          <a:p>
            <a:r>
              <a:rPr lang="it-IT" sz="2200" dirty="0">
                <a:solidFill>
                  <a:srgbClr val="CC3300"/>
                </a:solidFill>
              </a:rPr>
              <a:t>proprio asse; non è </a:t>
            </a:r>
          </a:p>
          <a:p>
            <a:r>
              <a:rPr lang="it-IT" sz="2200" dirty="0">
                <a:solidFill>
                  <a:srgbClr val="CC3300"/>
                </a:solidFill>
              </a:rPr>
              <a:t>esattamente sferica</a:t>
            </a:r>
          </a:p>
        </p:txBody>
      </p:sp>
      <p:sp>
        <p:nvSpPr>
          <p:cNvPr id="364552" name="Text Box 8"/>
          <p:cNvSpPr txBox="1">
            <a:spLocks noChangeArrowheads="1"/>
          </p:cNvSpPr>
          <p:nvPr/>
        </p:nvSpPr>
        <p:spPr bwMode="auto">
          <a:xfrm>
            <a:off x="3922713" y="5645150"/>
            <a:ext cx="296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b="1">
                <a:solidFill>
                  <a:srgbClr val="CC00FF"/>
                </a:solidFill>
                <a:cs typeface="Arial" pitchFamily="34" charset="0"/>
              </a:rPr>
              <a:t>–</a:t>
            </a:r>
            <a:endParaRPr lang="it-IT" sz="1800" b="1">
              <a:solidFill>
                <a:srgbClr val="CC00FF"/>
              </a:solidFill>
            </a:endParaRPr>
          </a:p>
        </p:txBody>
      </p:sp>
      <p:sp>
        <p:nvSpPr>
          <p:cNvPr id="364553"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3D5C1FDE-62C4-48D6-BB76-1C4BE5D7A18E}" type="slidenum">
              <a:rPr lang="en-US"/>
              <a:pPr/>
              <a:t>119</a:t>
            </a:fld>
            <a:endParaRPr lang="en-US"/>
          </a:p>
        </p:txBody>
      </p:sp>
      <p:sp>
        <p:nvSpPr>
          <p:cNvPr id="290820" name="Rectangle 4"/>
          <p:cNvSpPr>
            <a:spLocks noGrp="1" noChangeArrowheads="1"/>
          </p:cNvSpPr>
          <p:nvPr>
            <p:ph type="title"/>
          </p:nvPr>
        </p:nvSpPr>
        <p:spPr>
          <a:noFill/>
          <a:ln/>
        </p:spPr>
        <p:txBody>
          <a:bodyPr/>
          <a:lstStyle/>
          <a:p>
            <a:r>
              <a:rPr lang="it-IT" sz="2800"/>
              <a:t>Forza e massa, def. dinamica (1)(*)</a:t>
            </a:r>
          </a:p>
        </p:txBody>
      </p:sp>
      <p:pic>
        <p:nvPicPr>
          <p:cNvPr id="290821" name="Picture 5" descr="img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268413"/>
            <a:ext cx="6915150" cy="5002212"/>
          </a:xfrm>
          <a:prstGeom prst="rect">
            <a:avLst/>
          </a:prstGeom>
          <a:noFill/>
          <a:extLst>
            <a:ext uri="{909E8E84-426E-40DD-AFC4-6F175D3DCCD1}">
              <a14:hiddenFill xmlns:a14="http://schemas.microsoft.com/office/drawing/2010/main">
                <a:solidFill>
                  <a:srgbClr val="FFFFFF"/>
                </a:solidFill>
              </a14:hiddenFill>
            </a:ext>
          </a:extLst>
        </p:spPr>
      </p:pic>
      <p:sp>
        <p:nvSpPr>
          <p:cNvPr id="290822" name="Text Box 6"/>
          <p:cNvSpPr txBox="1">
            <a:spLocks noChangeArrowheads="1"/>
          </p:cNvSpPr>
          <p:nvPr/>
        </p:nvSpPr>
        <p:spPr bwMode="auto">
          <a:xfrm>
            <a:off x="107950" y="1052513"/>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alternativamente:</a:t>
            </a:r>
          </a:p>
        </p:txBody>
      </p:sp>
      <p:sp>
        <p:nvSpPr>
          <p:cNvPr id="290823" name="Text Box 7"/>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2016</a:t>
            </a:r>
            <a:endParaRPr lang="en-US"/>
          </a:p>
        </p:txBody>
      </p:sp>
      <p:sp>
        <p:nvSpPr>
          <p:cNvPr id="25" name="Slide Number Placeholder 5"/>
          <p:cNvSpPr>
            <a:spLocks noGrp="1"/>
          </p:cNvSpPr>
          <p:nvPr>
            <p:ph type="sldNum" sz="quarter" idx="12"/>
          </p:nvPr>
        </p:nvSpPr>
        <p:spPr/>
        <p:txBody>
          <a:bodyPr/>
          <a:lstStyle/>
          <a:p>
            <a:fld id="{9EB884CF-0511-4A16-8EB0-F448A6CF1BDF}" type="slidenum">
              <a:rPr lang="en-US"/>
              <a:pPr/>
              <a:t>12</a:t>
            </a:fld>
            <a:endParaRPr lang="en-US"/>
          </a:p>
        </p:txBody>
      </p:sp>
      <p:sp>
        <p:nvSpPr>
          <p:cNvPr id="210946" name="Rectangle 2"/>
          <p:cNvSpPr>
            <a:spLocks noGrp="1" noChangeArrowheads="1"/>
          </p:cNvSpPr>
          <p:nvPr>
            <p:ph type="title"/>
          </p:nvPr>
        </p:nvSpPr>
        <p:spPr>
          <a:xfrm>
            <a:off x="1553369" y="260350"/>
            <a:ext cx="7195095" cy="574675"/>
          </a:xfrm>
        </p:spPr>
        <p:txBody>
          <a:bodyPr/>
          <a:lstStyle/>
          <a:p>
            <a:r>
              <a:rPr lang="it-IT" sz="2400" dirty="0"/>
              <a:t>Significato geometrico di v</a:t>
            </a:r>
            <a:r>
              <a:rPr lang="it-IT" sz="2400" baseline="-25000" dirty="0"/>
              <a:t>m</a:t>
            </a:r>
            <a:r>
              <a:rPr lang="it-IT" sz="2400" dirty="0"/>
              <a:t> e di v istantanea (2</a:t>
            </a:r>
            <a:r>
              <a:rPr lang="it-IT" sz="2400" dirty="0" smtClean="0"/>
              <a:t>) (*)</a:t>
            </a:r>
            <a:endParaRPr lang="it-IT" sz="2400" dirty="0"/>
          </a:p>
        </p:txBody>
      </p:sp>
      <p:sp>
        <p:nvSpPr>
          <p:cNvPr id="210947" name="Rectangle 3"/>
          <p:cNvSpPr>
            <a:spLocks noGrp="1" noChangeArrowheads="1"/>
          </p:cNvSpPr>
          <p:nvPr>
            <p:ph type="body" idx="1"/>
          </p:nvPr>
        </p:nvSpPr>
        <p:spPr>
          <a:xfrm>
            <a:off x="250825" y="1125538"/>
            <a:ext cx="8713788" cy="5000625"/>
          </a:xfrm>
        </p:spPr>
        <p:txBody>
          <a:bodyPr/>
          <a:lstStyle/>
          <a:p>
            <a:r>
              <a:rPr lang="it-IT" sz="2400" dirty="0"/>
              <a:t>data la curva x = x(t)    (lucido precedente)</a:t>
            </a:r>
          </a:p>
          <a:p>
            <a:pPr lvl="1"/>
            <a:r>
              <a:rPr lang="it-IT" sz="2000" dirty="0" err="1"/>
              <a:t>v</a:t>
            </a:r>
            <a:r>
              <a:rPr lang="it-IT" sz="2000" baseline="-25000" dirty="0" err="1"/>
              <a:t>m</a:t>
            </a:r>
            <a:r>
              <a:rPr lang="it-IT" sz="2000" dirty="0"/>
              <a:t> = </a:t>
            </a:r>
            <a:r>
              <a:rPr lang="el-GR" sz="2000" dirty="0">
                <a:cs typeface="Arial" pitchFamily="34" charset="0"/>
              </a:rPr>
              <a:t>Δ</a:t>
            </a:r>
            <a:r>
              <a:rPr lang="it-IT" sz="2000" dirty="0">
                <a:cs typeface="Arial" pitchFamily="34" charset="0"/>
              </a:rPr>
              <a:t>x/</a:t>
            </a:r>
            <a:r>
              <a:rPr lang="el-GR" sz="2000" dirty="0">
                <a:cs typeface="Arial" pitchFamily="34" charset="0"/>
              </a:rPr>
              <a:t>Δ</a:t>
            </a:r>
            <a:r>
              <a:rPr lang="it-IT" sz="2000" dirty="0">
                <a:cs typeface="Arial" pitchFamily="34" charset="0"/>
              </a:rPr>
              <a:t>t </a:t>
            </a:r>
            <a:r>
              <a:rPr lang="en-US" sz="2000" dirty="0">
                <a:cs typeface="Arial" pitchFamily="34" charset="0"/>
              </a:rPr>
              <a:t>~ </a:t>
            </a:r>
            <a:r>
              <a:rPr lang="en-US" sz="2000" dirty="0" err="1">
                <a:cs typeface="Arial" pitchFamily="34" charset="0"/>
              </a:rPr>
              <a:t>tg</a:t>
            </a:r>
            <a:r>
              <a:rPr lang="en-US" sz="2000" dirty="0">
                <a:cs typeface="Arial" pitchFamily="34" charset="0"/>
              </a:rPr>
              <a:t> </a:t>
            </a:r>
            <a:r>
              <a:rPr lang="el-GR" sz="2000" dirty="0">
                <a:cs typeface="Arial" pitchFamily="34" charset="0"/>
              </a:rPr>
              <a:t>Φ</a:t>
            </a:r>
            <a:r>
              <a:rPr lang="it-IT" sz="2000" dirty="0">
                <a:cs typeface="Arial" pitchFamily="34" charset="0"/>
              </a:rPr>
              <a:t>       dà la direzione della corda tirata fra i punti  </a:t>
            </a:r>
          </a:p>
          <a:p>
            <a:pPr lvl="1">
              <a:buFontTx/>
              <a:buNone/>
            </a:pPr>
            <a:r>
              <a:rPr lang="it-IT" sz="2000" dirty="0">
                <a:cs typeface="Arial" pitchFamily="34" charset="0"/>
              </a:rPr>
              <a:t>                                       (t</a:t>
            </a:r>
            <a:r>
              <a:rPr lang="it-IT" sz="2000" baseline="-25000" dirty="0">
                <a:cs typeface="Arial" pitchFamily="34" charset="0"/>
              </a:rPr>
              <a:t>1</a:t>
            </a:r>
            <a:r>
              <a:rPr lang="it-IT" sz="2000" dirty="0">
                <a:cs typeface="Arial" pitchFamily="34" charset="0"/>
              </a:rPr>
              <a:t>,x</a:t>
            </a:r>
            <a:r>
              <a:rPr lang="it-IT" sz="2000" baseline="-25000" dirty="0">
                <a:cs typeface="Arial" pitchFamily="34" charset="0"/>
              </a:rPr>
              <a:t>1</a:t>
            </a:r>
            <a:r>
              <a:rPr lang="it-IT" sz="2000" dirty="0">
                <a:cs typeface="Arial" pitchFamily="34" charset="0"/>
              </a:rPr>
              <a:t>) e (t</a:t>
            </a:r>
            <a:r>
              <a:rPr lang="it-IT" sz="2000" baseline="-25000" dirty="0">
                <a:cs typeface="Arial" pitchFamily="34" charset="0"/>
              </a:rPr>
              <a:t>2</a:t>
            </a:r>
            <a:r>
              <a:rPr lang="it-IT" sz="2000" dirty="0">
                <a:cs typeface="Arial" pitchFamily="34" charset="0"/>
              </a:rPr>
              <a:t>,x</a:t>
            </a:r>
            <a:r>
              <a:rPr lang="it-IT" sz="2000" baseline="-25000" dirty="0">
                <a:cs typeface="Arial" pitchFamily="34" charset="0"/>
              </a:rPr>
              <a:t>2</a:t>
            </a:r>
            <a:r>
              <a:rPr lang="it-IT" sz="2000" dirty="0">
                <a:cs typeface="Arial" pitchFamily="34" charset="0"/>
              </a:rPr>
              <a:t>) </a:t>
            </a:r>
          </a:p>
          <a:p>
            <a:pPr lvl="1"/>
            <a:r>
              <a:rPr lang="it-IT" sz="2000" dirty="0">
                <a:cs typeface="Arial" pitchFamily="34" charset="0"/>
              </a:rPr>
              <a:t>v(t</a:t>
            </a:r>
            <a:r>
              <a:rPr lang="it-IT" sz="2000" baseline="-25000" dirty="0">
                <a:cs typeface="Arial" pitchFamily="34" charset="0"/>
              </a:rPr>
              <a:t>1</a:t>
            </a:r>
            <a:r>
              <a:rPr lang="it-IT" sz="2000" dirty="0">
                <a:cs typeface="Arial" pitchFamily="34" charset="0"/>
              </a:rPr>
              <a:t>) = dx/dt|</a:t>
            </a:r>
            <a:r>
              <a:rPr lang="it-IT" sz="2000" baseline="-25000" dirty="0">
                <a:cs typeface="Arial" pitchFamily="34" charset="0"/>
              </a:rPr>
              <a:t>t1</a:t>
            </a:r>
            <a:r>
              <a:rPr lang="it-IT" sz="2000" dirty="0">
                <a:cs typeface="Arial" pitchFamily="34" charset="0"/>
              </a:rPr>
              <a:t>             dà la direzione della tangente alla curva</a:t>
            </a:r>
          </a:p>
          <a:p>
            <a:pPr lvl="1">
              <a:buFontTx/>
              <a:buNone/>
            </a:pPr>
            <a:r>
              <a:rPr lang="it-IT" sz="2000" dirty="0">
                <a:cs typeface="Arial" pitchFamily="34" charset="0"/>
              </a:rPr>
              <a:t>                                       nel punto (t</a:t>
            </a:r>
            <a:r>
              <a:rPr lang="it-IT" sz="2000" baseline="-25000" dirty="0">
                <a:cs typeface="Arial" pitchFamily="34" charset="0"/>
              </a:rPr>
              <a:t>1</a:t>
            </a:r>
            <a:r>
              <a:rPr lang="it-IT" sz="2000" dirty="0">
                <a:cs typeface="Arial" pitchFamily="34" charset="0"/>
              </a:rPr>
              <a:t>,x</a:t>
            </a:r>
            <a:r>
              <a:rPr lang="it-IT" sz="2000" baseline="-25000" dirty="0">
                <a:cs typeface="Arial" pitchFamily="34" charset="0"/>
              </a:rPr>
              <a:t>1</a:t>
            </a:r>
            <a:r>
              <a:rPr lang="it-IT" sz="2000" dirty="0">
                <a:cs typeface="Arial" pitchFamily="34" charset="0"/>
              </a:rPr>
              <a:t>) </a:t>
            </a:r>
            <a:endParaRPr lang="el-GR" sz="2000" dirty="0">
              <a:cs typeface="Arial" pitchFamily="34" charset="0"/>
            </a:endParaRPr>
          </a:p>
        </p:txBody>
      </p:sp>
      <p:sp>
        <p:nvSpPr>
          <p:cNvPr id="210948" name="Line 4"/>
          <p:cNvSpPr>
            <a:spLocks noChangeShapeType="1"/>
          </p:cNvSpPr>
          <p:nvPr/>
        </p:nvSpPr>
        <p:spPr bwMode="auto">
          <a:xfrm flipV="1">
            <a:off x="1979613" y="3141663"/>
            <a:ext cx="0" cy="2374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49" name="Line 5"/>
          <p:cNvSpPr>
            <a:spLocks noChangeShapeType="1"/>
          </p:cNvSpPr>
          <p:nvPr/>
        </p:nvSpPr>
        <p:spPr bwMode="auto">
          <a:xfrm>
            <a:off x="1979613" y="5516563"/>
            <a:ext cx="5905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0" name="Line 6"/>
          <p:cNvSpPr>
            <a:spLocks noChangeShapeType="1"/>
          </p:cNvSpPr>
          <p:nvPr/>
        </p:nvSpPr>
        <p:spPr bwMode="auto">
          <a:xfrm>
            <a:off x="1979613" y="393382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1" name="Line 7"/>
          <p:cNvSpPr>
            <a:spLocks noChangeShapeType="1"/>
          </p:cNvSpPr>
          <p:nvPr/>
        </p:nvSpPr>
        <p:spPr bwMode="auto">
          <a:xfrm flipV="1">
            <a:off x="4643438"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2" name="Line 8"/>
          <p:cNvSpPr>
            <a:spLocks noChangeShapeType="1"/>
          </p:cNvSpPr>
          <p:nvPr/>
        </p:nvSpPr>
        <p:spPr bwMode="auto">
          <a:xfrm flipV="1">
            <a:off x="7308850"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3" name="Line 9"/>
          <p:cNvSpPr>
            <a:spLocks noChangeShapeType="1"/>
          </p:cNvSpPr>
          <p:nvPr/>
        </p:nvSpPr>
        <p:spPr bwMode="auto">
          <a:xfrm flipV="1">
            <a:off x="2051050" y="2997200"/>
            <a:ext cx="5689600" cy="13684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4" name="Text Box 10"/>
          <p:cNvSpPr txBox="1">
            <a:spLocks noChangeArrowheads="1"/>
          </p:cNvSpPr>
          <p:nvPr/>
        </p:nvSpPr>
        <p:spPr bwMode="auto">
          <a:xfrm>
            <a:off x="447675" y="2919413"/>
            <a:ext cx="95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m</a:t>
            </a:r>
            <a:r>
              <a:rPr lang="it-IT"/>
              <a:t>(3 s)</a:t>
            </a:r>
          </a:p>
        </p:txBody>
      </p:sp>
      <p:sp>
        <p:nvSpPr>
          <p:cNvPr id="210955" name="Text Box 11"/>
          <p:cNvSpPr txBox="1">
            <a:spLocks noChangeArrowheads="1"/>
          </p:cNvSpPr>
          <p:nvPr/>
        </p:nvSpPr>
        <p:spPr bwMode="auto">
          <a:xfrm>
            <a:off x="1116013" y="371633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10m/s</a:t>
            </a:r>
          </a:p>
        </p:txBody>
      </p:sp>
      <p:sp>
        <p:nvSpPr>
          <p:cNvPr id="210956" name="Text Box 12"/>
          <p:cNvSpPr txBox="1">
            <a:spLocks noChangeArrowheads="1"/>
          </p:cNvSpPr>
          <p:nvPr/>
        </p:nvSpPr>
        <p:spPr bwMode="auto">
          <a:xfrm>
            <a:off x="1547813" y="55895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0957" name="Text Box 13"/>
          <p:cNvSpPr txBox="1">
            <a:spLocks noChangeArrowheads="1"/>
          </p:cNvSpPr>
          <p:nvPr/>
        </p:nvSpPr>
        <p:spPr bwMode="auto">
          <a:xfrm>
            <a:off x="4479925" y="56562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 </a:t>
            </a:r>
          </a:p>
        </p:txBody>
      </p:sp>
      <p:sp>
        <p:nvSpPr>
          <p:cNvPr id="210958" name="Text Box 14"/>
          <p:cNvSpPr txBox="1">
            <a:spLocks noChangeArrowheads="1"/>
          </p:cNvSpPr>
          <p:nvPr/>
        </p:nvSpPr>
        <p:spPr bwMode="auto">
          <a:xfrm>
            <a:off x="7143750" y="56562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a:t>
            </a:r>
          </a:p>
        </p:txBody>
      </p:sp>
      <p:sp>
        <p:nvSpPr>
          <p:cNvPr id="210959" name="Text Box 15"/>
          <p:cNvSpPr txBox="1">
            <a:spLocks noChangeArrowheads="1"/>
          </p:cNvSpPr>
          <p:nvPr/>
        </p:nvSpPr>
        <p:spPr bwMode="auto">
          <a:xfrm>
            <a:off x="7575550" y="4864100"/>
            <a:ext cx="78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 (s)</a:t>
            </a:r>
            <a:endParaRPr lang="el-GR">
              <a:cs typeface="Arial" pitchFamily="34" charset="0"/>
            </a:endParaRPr>
          </a:p>
        </p:txBody>
      </p:sp>
      <p:sp>
        <p:nvSpPr>
          <p:cNvPr id="210960" name="Text Box 16"/>
          <p:cNvSpPr txBox="1">
            <a:spLocks noChangeArrowheads="1"/>
          </p:cNvSpPr>
          <p:nvPr/>
        </p:nvSpPr>
        <p:spPr bwMode="auto">
          <a:xfrm>
            <a:off x="1835150" y="413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1" name="Text Box 17"/>
          <p:cNvSpPr txBox="1">
            <a:spLocks noChangeArrowheads="1"/>
          </p:cNvSpPr>
          <p:nvPr/>
        </p:nvSpPr>
        <p:spPr bwMode="auto">
          <a:xfrm>
            <a:off x="3184525" y="3814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2" name="Text Box 18"/>
          <p:cNvSpPr txBox="1">
            <a:spLocks noChangeArrowheads="1"/>
          </p:cNvSpPr>
          <p:nvPr/>
        </p:nvSpPr>
        <p:spPr bwMode="auto">
          <a:xfrm>
            <a:off x="4500563" y="35147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3" name="Text Box 19"/>
          <p:cNvSpPr txBox="1">
            <a:spLocks noChangeArrowheads="1"/>
          </p:cNvSpPr>
          <p:nvPr/>
        </p:nvSpPr>
        <p:spPr bwMode="auto">
          <a:xfrm>
            <a:off x="5795963" y="3195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4" name="Text Box 20"/>
          <p:cNvSpPr txBox="1">
            <a:spLocks noChangeArrowheads="1"/>
          </p:cNvSpPr>
          <p:nvPr/>
        </p:nvSpPr>
        <p:spPr bwMode="auto">
          <a:xfrm>
            <a:off x="7092950" y="28892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5" name="Line 21"/>
          <p:cNvSpPr>
            <a:spLocks noChangeShapeType="1"/>
          </p:cNvSpPr>
          <p:nvPr/>
        </p:nvSpPr>
        <p:spPr bwMode="auto">
          <a:xfrm flipH="1" flipV="1">
            <a:off x="2195513" y="4508500"/>
            <a:ext cx="576262" cy="2159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66" name="Text Box 22"/>
          <p:cNvSpPr txBox="1">
            <a:spLocks noChangeArrowheads="1"/>
          </p:cNvSpPr>
          <p:nvPr/>
        </p:nvSpPr>
        <p:spPr bwMode="auto">
          <a:xfrm>
            <a:off x="2967038" y="4575175"/>
            <a:ext cx="163195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 istantanea</a:t>
            </a:r>
          </a:p>
        </p:txBody>
      </p:sp>
      <p:sp>
        <p:nvSpPr>
          <p:cNvPr id="2" name="TextBox 1"/>
          <p:cNvSpPr txBox="1"/>
          <p:nvPr/>
        </p:nvSpPr>
        <p:spPr>
          <a:xfrm>
            <a:off x="539552" y="6381328"/>
            <a:ext cx="1678665" cy="400110"/>
          </a:xfrm>
          <a:prstGeom prst="rect">
            <a:avLst/>
          </a:prstGeom>
          <a:noFill/>
        </p:spPr>
        <p:txBody>
          <a:bodyPr wrap="none" rtlCol="0">
            <a:spAutoFit/>
          </a:bodyPr>
          <a:lstStyle/>
          <a:p>
            <a:r>
              <a:rPr lang="it-IT" dirty="0" smtClean="0"/>
              <a:t>(*) facoltativa</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2016</a:t>
            </a:r>
            <a:endParaRPr lang="en-US"/>
          </a:p>
        </p:txBody>
      </p:sp>
      <p:sp>
        <p:nvSpPr>
          <p:cNvPr id="9" name="Slide Number Placeholder 5"/>
          <p:cNvSpPr>
            <a:spLocks noGrp="1"/>
          </p:cNvSpPr>
          <p:nvPr>
            <p:ph type="sldNum" sz="quarter" idx="12"/>
          </p:nvPr>
        </p:nvSpPr>
        <p:spPr/>
        <p:txBody>
          <a:bodyPr/>
          <a:lstStyle/>
          <a:p>
            <a:fld id="{E4840D74-E56D-43F3-AA56-5B7A83443906}" type="slidenum">
              <a:rPr lang="en-US"/>
              <a:pPr/>
              <a:t>120</a:t>
            </a:fld>
            <a:endParaRPr lang="en-US"/>
          </a:p>
        </p:txBody>
      </p:sp>
      <p:sp>
        <p:nvSpPr>
          <p:cNvPr id="291844" name="Rectangle 4"/>
          <p:cNvSpPr>
            <a:spLocks noGrp="1" noChangeArrowheads="1"/>
          </p:cNvSpPr>
          <p:nvPr>
            <p:ph type="title"/>
          </p:nvPr>
        </p:nvSpPr>
        <p:spPr>
          <a:noFill/>
          <a:ln/>
        </p:spPr>
        <p:txBody>
          <a:bodyPr/>
          <a:lstStyle/>
          <a:p>
            <a:r>
              <a:rPr lang="it-IT" sz="2800"/>
              <a:t>Forza e massa, def. dinamica (2)(*)</a:t>
            </a:r>
          </a:p>
        </p:txBody>
      </p:sp>
      <p:pic>
        <p:nvPicPr>
          <p:cNvPr id="291845" name="Picture 5" descr="img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12875"/>
            <a:ext cx="6854825" cy="4352925"/>
          </a:xfrm>
          <a:prstGeom prst="rect">
            <a:avLst/>
          </a:prstGeom>
          <a:noFill/>
          <a:extLst>
            <a:ext uri="{909E8E84-426E-40DD-AFC4-6F175D3DCCD1}">
              <a14:hiddenFill xmlns:a14="http://schemas.microsoft.com/office/drawing/2010/main">
                <a:solidFill>
                  <a:srgbClr val="FFFFFF"/>
                </a:solidFill>
              </a14:hiddenFill>
            </a:ext>
          </a:extLst>
        </p:spPr>
      </p:pic>
      <p:sp>
        <p:nvSpPr>
          <p:cNvPr id="291846" name="Text Box 6"/>
          <p:cNvSpPr txBox="1">
            <a:spLocks noChangeArrowheads="1"/>
          </p:cNvSpPr>
          <p:nvPr/>
        </p:nvSpPr>
        <p:spPr bwMode="auto">
          <a:xfrm>
            <a:off x="2195513" y="2238375"/>
            <a:ext cx="471487"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 </a:t>
            </a:r>
          </a:p>
        </p:txBody>
      </p:sp>
      <p:sp>
        <p:nvSpPr>
          <p:cNvPr id="291847" name="Line 7"/>
          <p:cNvSpPr>
            <a:spLocks noChangeShapeType="1"/>
          </p:cNvSpPr>
          <p:nvPr/>
        </p:nvSpPr>
        <p:spPr bwMode="auto">
          <a:xfrm>
            <a:off x="2268538" y="2276475"/>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1848" name="Text Box 8"/>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Sintesi</a:t>
            </a:r>
            <a:r>
              <a:rPr lang="en-US" sz="3200" dirty="0" smtClean="0"/>
              <a:t> </a:t>
            </a:r>
            <a:r>
              <a:rPr lang="en-US" sz="3200" dirty="0" err="1" smtClean="0"/>
              <a:t>dell’unificazione</a:t>
            </a:r>
            <a:r>
              <a:rPr lang="en-US" sz="3200" dirty="0" smtClean="0"/>
              <a:t> </a:t>
            </a:r>
            <a:r>
              <a:rPr lang="en-US" sz="3200" dirty="0" err="1" smtClean="0"/>
              <a:t>delle</a:t>
            </a:r>
            <a:r>
              <a:rPr lang="en-US" sz="3200" dirty="0" smtClean="0"/>
              <a:t> </a:t>
            </a:r>
            <a:r>
              <a:rPr lang="en-US" sz="3200" dirty="0" err="1" smtClean="0"/>
              <a:t>forze</a:t>
            </a:r>
            <a:endParaRPr lang="en-GB" sz="3200" dirty="0"/>
          </a:p>
        </p:txBody>
      </p:sp>
      <p:sp>
        <p:nvSpPr>
          <p:cNvPr id="3" name="Content Placeholder 2"/>
          <p:cNvSpPr>
            <a:spLocks noGrp="1"/>
          </p:cNvSpPr>
          <p:nvPr>
            <p:ph idx="1"/>
          </p:nvPr>
        </p:nvSpPr>
        <p:spPr>
          <a:xfrm>
            <a:off x="323528" y="1449883"/>
            <a:ext cx="8579296" cy="4784725"/>
          </a:xfrm>
        </p:spPr>
        <p:txBody>
          <a:bodyPr/>
          <a:lstStyle/>
          <a:p>
            <a:r>
              <a:rPr lang="en-US" sz="2800" dirty="0" err="1" smtClean="0">
                <a:solidFill>
                  <a:srgbClr val="00B050"/>
                </a:solidFill>
              </a:rPr>
              <a:t>Gravi</a:t>
            </a:r>
            <a:r>
              <a:rPr lang="en-US" sz="2800" dirty="0" smtClean="0">
                <a:solidFill>
                  <a:srgbClr val="00B050"/>
                </a:solidFill>
              </a:rPr>
              <a:t> </a:t>
            </a:r>
            <a:r>
              <a:rPr lang="en-US" sz="2800" dirty="0" err="1" smtClean="0">
                <a:solidFill>
                  <a:srgbClr val="00B050"/>
                </a:solidFill>
              </a:rPr>
              <a:t>cadono</a:t>
            </a:r>
            <a:r>
              <a:rPr lang="en-US" sz="2800" dirty="0" smtClean="0">
                <a:solidFill>
                  <a:srgbClr val="00B050"/>
                </a:solidFill>
              </a:rPr>
              <a:t> al </a:t>
            </a:r>
            <a:r>
              <a:rPr lang="en-US" sz="2800" dirty="0" err="1" smtClean="0">
                <a:solidFill>
                  <a:srgbClr val="00B050"/>
                </a:solidFill>
              </a:rPr>
              <a:t>suolo</a:t>
            </a:r>
            <a:r>
              <a:rPr lang="en-US" sz="2800" dirty="0" smtClean="0">
                <a:solidFill>
                  <a:srgbClr val="00B050"/>
                </a:solidFill>
              </a:rPr>
              <a:t> (</a:t>
            </a:r>
            <a:r>
              <a:rPr lang="en-US" sz="2800" dirty="0">
                <a:solidFill>
                  <a:srgbClr val="00B050"/>
                </a:solidFill>
              </a:rPr>
              <a:t>G</a:t>
            </a:r>
            <a:r>
              <a:rPr lang="en-US" sz="2800" dirty="0" smtClean="0">
                <a:solidFill>
                  <a:srgbClr val="00B050"/>
                </a:solidFill>
              </a:rPr>
              <a:t>alilei)</a:t>
            </a:r>
          </a:p>
          <a:p>
            <a:r>
              <a:rPr lang="en-US" sz="2800" dirty="0" smtClean="0">
                <a:solidFill>
                  <a:srgbClr val="00B050"/>
                </a:solidFill>
              </a:rPr>
              <a:t>Luna </a:t>
            </a:r>
            <a:r>
              <a:rPr lang="en-US" sz="2800" dirty="0" err="1" smtClean="0">
                <a:solidFill>
                  <a:srgbClr val="00B050"/>
                </a:solidFill>
              </a:rPr>
              <a:t>orbita</a:t>
            </a:r>
            <a:r>
              <a:rPr lang="en-US" sz="2800" dirty="0" smtClean="0">
                <a:solidFill>
                  <a:srgbClr val="00B050"/>
                </a:solidFill>
              </a:rPr>
              <a:t> la terra (</a:t>
            </a:r>
            <a:r>
              <a:rPr lang="en-US" sz="2800" dirty="0" err="1" smtClean="0">
                <a:solidFill>
                  <a:srgbClr val="00B050"/>
                </a:solidFill>
              </a:rPr>
              <a:t>Keplero</a:t>
            </a:r>
            <a:r>
              <a:rPr lang="en-US" sz="2800" dirty="0" smtClean="0">
                <a:solidFill>
                  <a:srgbClr val="00B050"/>
                </a:solidFill>
              </a:rPr>
              <a:t>)        </a:t>
            </a:r>
            <a:r>
              <a:rPr lang="en-US" sz="2800" dirty="0" err="1" smtClean="0">
                <a:solidFill>
                  <a:srgbClr val="00B050"/>
                </a:solidFill>
              </a:rPr>
              <a:t>Forza</a:t>
            </a:r>
            <a:r>
              <a:rPr lang="en-US" sz="2800" dirty="0" smtClean="0">
                <a:solidFill>
                  <a:srgbClr val="00B050"/>
                </a:solidFill>
              </a:rPr>
              <a:t> di </a:t>
            </a:r>
            <a:r>
              <a:rPr lang="en-US" sz="2800" dirty="0" err="1" smtClean="0">
                <a:solidFill>
                  <a:srgbClr val="00B050"/>
                </a:solidFill>
              </a:rPr>
              <a:t>gravità</a:t>
            </a:r>
            <a:endParaRPr lang="en-US" sz="2800" dirty="0" smtClean="0">
              <a:solidFill>
                <a:srgbClr val="00B050"/>
              </a:solidFill>
            </a:endParaRPr>
          </a:p>
          <a:p>
            <a:r>
              <a:rPr lang="en-US" sz="2800" dirty="0" err="1" smtClean="0">
                <a:solidFill>
                  <a:srgbClr val="00B050"/>
                </a:solidFill>
              </a:rPr>
              <a:t>Pianeti</a:t>
            </a:r>
            <a:r>
              <a:rPr lang="en-US" sz="2800" dirty="0" smtClean="0">
                <a:solidFill>
                  <a:srgbClr val="00B050"/>
                </a:solidFill>
              </a:rPr>
              <a:t> </a:t>
            </a:r>
            <a:r>
              <a:rPr lang="en-US" sz="2800" dirty="0" err="1" smtClean="0">
                <a:solidFill>
                  <a:srgbClr val="00B050"/>
                </a:solidFill>
              </a:rPr>
              <a:t>orbitano</a:t>
            </a:r>
            <a:r>
              <a:rPr lang="en-US" sz="2800" dirty="0" smtClean="0">
                <a:solidFill>
                  <a:srgbClr val="00B050"/>
                </a:solidFill>
              </a:rPr>
              <a:t> </a:t>
            </a:r>
            <a:r>
              <a:rPr lang="en-US" sz="2800" dirty="0" err="1" smtClean="0">
                <a:solidFill>
                  <a:srgbClr val="00B050"/>
                </a:solidFill>
              </a:rPr>
              <a:t>il</a:t>
            </a:r>
            <a:r>
              <a:rPr lang="en-US" sz="2800" dirty="0" smtClean="0">
                <a:solidFill>
                  <a:srgbClr val="00B050"/>
                </a:solidFill>
              </a:rPr>
              <a:t> sole (    “    )      (Newton ~1687)</a:t>
            </a:r>
          </a:p>
          <a:p>
            <a:r>
              <a:rPr lang="en-US" sz="2800" dirty="0" err="1" smtClean="0">
                <a:solidFill>
                  <a:srgbClr val="CC00FF"/>
                </a:solidFill>
              </a:rPr>
              <a:t>Elettricità</a:t>
            </a:r>
            <a:endParaRPr lang="en-US" sz="2800" dirty="0" smtClean="0">
              <a:solidFill>
                <a:srgbClr val="CC00FF"/>
              </a:solidFill>
            </a:endParaRPr>
          </a:p>
          <a:p>
            <a:r>
              <a:rPr lang="en-US" sz="2800" dirty="0" err="1" smtClean="0">
                <a:solidFill>
                  <a:srgbClr val="CC00FF"/>
                </a:solidFill>
              </a:rPr>
              <a:t>Magnetismo</a:t>
            </a:r>
            <a:r>
              <a:rPr lang="en-US" sz="2800" dirty="0" smtClean="0">
                <a:solidFill>
                  <a:srgbClr val="CC00FF"/>
                </a:solidFill>
              </a:rPr>
              <a:t>           </a:t>
            </a:r>
            <a:r>
              <a:rPr lang="en-US" sz="2800" dirty="0" err="1" smtClean="0">
                <a:solidFill>
                  <a:srgbClr val="CC00FF"/>
                </a:solidFill>
              </a:rPr>
              <a:t>Elettromagnetismo</a:t>
            </a:r>
            <a:endParaRPr lang="en-US" sz="2800" dirty="0" smtClean="0">
              <a:solidFill>
                <a:srgbClr val="CC00FF"/>
              </a:solidFill>
            </a:endParaRPr>
          </a:p>
          <a:p>
            <a:r>
              <a:rPr lang="en-US" sz="2800" dirty="0" err="1" smtClean="0">
                <a:solidFill>
                  <a:srgbClr val="CC00FF"/>
                </a:solidFill>
              </a:rPr>
              <a:t>Ottica</a:t>
            </a:r>
            <a:r>
              <a:rPr lang="en-US" sz="2800" dirty="0" smtClean="0">
                <a:solidFill>
                  <a:srgbClr val="CC00FF"/>
                </a:solidFill>
              </a:rPr>
              <a:t>              (Faraday, Maxwell ~1860) (*)</a:t>
            </a:r>
          </a:p>
          <a:p>
            <a:r>
              <a:rPr lang="en-US" sz="2800" dirty="0" err="1" smtClean="0">
                <a:solidFill>
                  <a:srgbClr val="FF0000"/>
                </a:solidFill>
              </a:rPr>
              <a:t>Forza</a:t>
            </a:r>
            <a:r>
              <a:rPr lang="en-US" sz="2800" dirty="0" smtClean="0">
                <a:solidFill>
                  <a:srgbClr val="FF0000"/>
                </a:solidFill>
              </a:rPr>
              <a:t> </a:t>
            </a:r>
            <a:r>
              <a:rPr lang="en-US" sz="2800" dirty="0" err="1" smtClean="0">
                <a:solidFill>
                  <a:srgbClr val="FF0000"/>
                </a:solidFill>
              </a:rPr>
              <a:t>nucleare</a:t>
            </a:r>
            <a:r>
              <a:rPr lang="en-US" sz="2800" dirty="0" smtClean="0">
                <a:solidFill>
                  <a:srgbClr val="FF0000"/>
                </a:solidFill>
              </a:rPr>
              <a:t> </a:t>
            </a:r>
            <a:r>
              <a:rPr lang="en-US" sz="2800" dirty="0" err="1" smtClean="0">
                <a:solidFill>
                  <a:srgbClr val="FF0000"/>
                </a:solidFill>
              </a:rPr>
              <a:t>debole</a:t>
            </a:r>
            <a:r>
              <a:rPr lang="en-US" sz="2800" dirty="0" smtClean="0">
                <a:solidFill>
                  <a:srgbClr val="FF0000"/>
                </a:solidFill>
              </a:rPr>
              <a:t> ~1970-80</a:t>
            </a:r>
          </a:p>
          <a:p>
            <a:r>
              <a:rPr lang="en-US" sz="2800" dirty="0" err="1" smtClean="0">
                <a:solidFill>
                  <a:srgbClr val="FFC000"/>
                </a:solidFill>
              </a:rPr>
              <a:t>Forza</a:t>
            </a:r>
            <a:r>
              <a:rPr lang="en-US" sz="2800" dirty="0" smtClean="0">
                <a:solidFill>
                  <a:srgbClr val="FFC000"/>
                </a:solidFill>
              </a:rPr>
              <a:t> </a:t>
            </a:r>
            <a:r>
              <a:rPr lang="en-US" sz="2800" dirty="0" err="1" smtClean="0">
                <a:solidFill>
                  <a:srgbClr val="FFC000"/>
                </a:solidFill>
              </a:rPr>
              <a:t>nucleare</a:t>
            </a:r>
            <a:r>
              <a:rPr lang="en-US" sz="2800" dirty="0" smtClean="0">
                <a:solidFill>
                  <a:srgbClr val="FFC000"/>
                </a:solidFill>
              </a:rPr>
              <a:t> forte         ~1990 </a:t>
            </a:r>
            <a:endParaRPr lang="en-GB" sz="2800" dirty="0">
              <a:solidFill>
                <a:srgbClr val="FFC000"/>
              </a:solidFill>
            </a:endParaRPr>
          </a:p>
        </p:txBody>
      </p:sp>
      <p:sp>
        <p:nvSpPr>
          <p:cNvPr id="4" name="Footer Placeholder 3"/>
          <p:cNvSpPr>
            <a:spLocks noGrp="1"/>
          </p:cNvSpPr>
          <p:nvPr>
            <p:ph type="ftr" sz="quarter" idx="11"/>
          </p:nvPr>
        </p:nvSpPr>
        <p:spPr/>
        <p:txBody>
          <a:bodyPr/>
          <a:lstStyle/>
          <a:p>
            <a:r>
              <a:rPr lang="en-US" smtClean="0"/>
              <a:t>fln - mar 2016</a:t>
            </a:r>
            <a:endParaRPr lang="en-US" dirty="0"/>
          </a:p>
        </p:txBody>
      </p:sp>
      <p:sp>
        <p:nvSpPr>
          <p:cNvPr id="5" name="Slide Number Placeholder 4"/>
          <p:cNvSpPr>
            <a:spLocks noGrp="1"/>
          </p:cNvSpPr>
          <p:nvPr>
            <p:ph type="sldNum" sz="quarter" idx="12"/>
          </p:nvPr>
        </p:nvSpPr>
        <p:spPr/>
        <p:txBody>
          <a:bodyPr/>
          <a:lstStyle/>
          <a:p>
            <a:fld id="{DDC64C39-CBBA-4875-AA7A-9622D5D072E2}" type="slidenum">
              <a:rPr lang="en-US" smtClean="0"/>
              <a:pPr/>
              <a:t>121</a:t>
            </a:fld>
            <a:endParaRPr lang="en-US" dirty="0"/>
          </a:p>
        </p:txBody>
      </p:sp>
      <p:sp>
        <p:nvSpPr>
          <p:cNvPr id="6" name="Right Bracket 5"/>
          <p:cNvSpPr/>
          <p:nvPr/>
        </p:nvSpPr>
        <p:spPr>
          <a:xfrm>
            <a:off x="5580112" y="1484784"/>
            <a:ext cx="288032" cy="136815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ket 6"/>
          <p:cNvSpPr/>
          <p:nvPr/>
        </p:nvSpPr>
        <p:spPr>
          <a:xfrm>
            <a:off x="2657439" y="3100490"/>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ket 7"/>
          <p:cNvSpPr/>
          <p:nvPr/>
        </p:nvSpPr>
        <p:spPr>
          <a:xfrm>
            <a:off x="7475016" y="4005064"/>
            <a:ext cx="288032" cy="93610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ket 8"/>
          <p:cNvSpPr/>
          <p:nvPr/>
        </p:nvSpPr>
        <p:spPr>
          <a:xfrm>
            <a:off x="7884368" y="4545125"/>
            <a:ext cx="288032" cy="900100"/>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39552" y="6165304"/>
            <a:ext cx="2117887" cy="400110"/>
          </a:xfrm>
          <a:prstGeom prst="rect">
            <a:avLst/>
          </a:prstGeom>
          <a:noFill/>
        </p:spPr>
        <p:txBody>
          <a:bodyPr wrap="none" rtlCol="0">
            <a:spAutoFit/>
          </a:bodyPr>
          <a:lstStyle/>
          <a:p>
            <a:r>
              <a:rPr lang="en-US" dirty="0" smtClean="0"/>
              <a:t>(*) </a:t>
            </a:r>
            <a:r>
              <a:rPr lang="en-US" dirty="0" err="1" smtClean="0"/>
              <a:t>vedi</a:t>
            </a:r>
            <a:r>
              <a:rPr lang="en-US" dirty="0" smtClean="0"/>
              <a:t> cap. </a:t>
            </a:r>
            <a:r>
              <a:rPr lang="en-US" dirty="0" err="1" smtClean="0"/>
              <a:t>e.m</a:t>
            </a:r>
            <a:r>
              <a:rPr lang="en-US" dirty="0" smtClean="0"/>
              <a:t>.</a:t>
            </a:r>
            <a:endParaRPr lang="en-GB" dirty="0"/>
          </a:p>
        </p:txBody>
      </p:sp>
    </p:spTree>
    <p:extLst>
      <p:ext uri="{BB962C8B-B14F-4D97-AF65-F5344CB8AC3E}">
        <p14:creationId xmlns:p14="http://schemas.microsoft.com/office/powerpoint/2010/main" val="2406642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 mar 2016</a:t>
            </a:r>
            <a:endParaRPr lang="en-US"/>
          </a:p>
        </p:txBody>
      </p:sp>
      <p:sp>
        <p:nvSpPr>
          <p:cNvPr id="9" name="Slide Number Placeholder 6"/>
          <p:cNvSpPr>
            <a:spLocks noGrp="1"/>
          </p:cNvSpPr>
          <p:nvPr>
            <p:ph type="sldNum" sz="quarter" idx="12"/>
          </p:nvPr>
        </p:nvSpPr>
        <p:spPr/>
        <p:txBody>
          <a:bodyPr/>
          <a:lstStyle/>
          <a:p>
            <a:fld id="{12FE46E0-FD78-4F73-ACDA-71AEF0D8533E}" type="slidenum">
              <a:rPr lang="en-US"/>
              <a:pPr/>
              <a:t>13</a:t>
            </a:fld>
            <a:endParaRPr lang="en-US"/>
          </a:p>
        </p:txBody>
      </p:sp>
      <p:sp>
        <p:nvSpPr>
          <p:cNvPr id="215042" name="Rectangle 2"/>
          <p:cNvSpPr>
            <a:spLocks noGrp="1" noChangeArrowheads="1"/>
          </p:cNvSpPr>
          <p:nvPr>
            <p:ph type="title"/>
          </p:nvPr>
        </p:nvSpPr>
        <p:spPr/>
        <p:txBody>
          <a:bodyPr/>
          <a:lstStyle/>
          <a:p>
            <a:r>
              <a:rPr lang="it-IT" sz="2800"/>
              <a:t>Accelerazione media e istantanea</a:t>
            </a:r>
          </a:p>
        </p:txBody>
      </p:sp>
      <p:sp>
        <p:nvSpPr>
          <p:cNvPr id="215043" name="Rectangle 3"/>
          <p:cNvSpPr>
            <a:spLocks noGrp="1" noChangeArrowheads="1"/>
          </p:cNvSpPr>
          <p:nvPr>
            <p:ph type="body" sz="half" idx="1"/>
          </p:nvPr>
        </p:nvSpPr>
        <p:spPr>
          <a:xfrm>
            <a:off x="457200" y="1125538"/>
            <a:ext cx="8075613" cy="5000625"/>
          </a:xfrm>
        </p:spPr>
        <p:txBody>
          <a:bodyPr/>
          <a:lstStyle/>
          <a:p>
            <a:pPr>
              <a:lnSpc>
                <a:spcPct val="90000"/>
              </a:lnSpc>
            </a:pPr>
            <a:r>
              <a:rPr lang="it-IT" sz="2400"/>
              <a:t>in generale v = v(t), si definisce accelerazione media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 accelerazione istantanea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[a</a:t>
            </a:r>
            <a:r>
              <a:rPr lang="it-IT" sz="2400" baseline="-25000"/>
              <a:t>m</a:t>
            </a:r>
            <a:r>
              <a:rPr lang="it-IT" sz="2400"/>
              <a:t>] =[a] = [v/t] = [st</a:t>
            </a:r>
            <a:r>
              <a:rPr lang="it-IT" sz="2400" baseline="30000"/>
              <a:t>-1</a:t>
            </a:r>
            <a:r>
              <a:rPr lang="it-IT" sz="2400"/>
              <a:t>t</a:t>
            </a:r>
            <a:r>
              <a:rPr lang="it-IT" sz="2400" baseline="30000"/>
              <a:t>-1</a:t>
            </a:r>
            <a:r>
              <a:rPr lang="it-IT" sz="2400"/>
              <a:t>] = [LT</a:t>
            </a:r>
            <a:r>
              <a:rPr lang="it-IT" sz="2400" baseline="30000"/>
              <a:t>-2</a:t>
            </a:r>
            <a:r>
              <a:rPr lang="it-IT" sz="2400"/>
              <a:t>]</a:t>
            </a:r>
          </a:p>
          <a:p>
            <a:pPr>
              <a:lnSpc>
                <a:spcPct val="90000"/>
              </a:lnSpc>
            </a:pPr>
            <a:r>
              <a:rPr lang="it-IT" sz="2400"/>
              <a:t>unità SI: m/s</a:t>
            </a:r>
            <a:r>
              <a:rPr lang="it-IT" sz="2400" baseline="30000"/>
              <a:t>2</a:t>
            </a:r>
            <a:r>
              <a:rPr lang="it-IT" sz="2400"/>
              <a:t>        CGS: cm/s</a:t>
            </a:r>
            <a:r>
              <a:rPr lang="it-IT" sz="2400" baseline="30000"/>
              <a:t>2</a:t>
            </a:r>
            <a:r>
              <a:rPr lang="it-IT" sz="2400"/>
              <a:t> = 10</a:t>
            </a:r>
            <a:r>
              <a:rPr lang="it-IT" sz="2400" baseline="30000"/>
              <a:t>-2</a:t>
            </a:r>
            <a:r>
              <a:rPr lang="it-IT" sz="2400"/>
              <a:t> m/s</a:t>
            </a:r>
            <a:r>
              <a:rPr lang="it-IT" sz="2400" baseline="30000"/>
              <a:t>2</a:t>
            </a:r>
            <a:r>
              <a:rPr lang="it-IT" sz="2400"/>
              <a:t>  </a:t>
            </a:r>
          </a:p>
          <a:p>
            <a:pPr>
              <a:lnSpc>
                <a:spcPct val="90000"/>
              </a:lnSpc>
            </a:pPr>
            <a:r>
              <a:rPr lang="it-IT" sz="2400"/>
              <a:t>g (accelerazione di gravità) </a:t>
            </a:r>
            <a:r>
              <a:rPr lang="it-IT" sz="2400">
                <a:cs typeface="Arial" pitchFamily="34" charset="0"/>
              </a:rPr>
              <a:t>≈ 9.81 m/s</a:t>
            </a:r>
            <a:r>
              <a:rPr lang="it-IT" sz="2400" baseline="30000">
                <a:cs typeface="Arial" pitchFamily="34" charset="0"/>
              </a:rPr>
              <a:t>2 </a:t>
            </a:r>
            <a:r>
              <a:rPr lang="it-IT" sz="2400">
                <a:cs typeface="Arial" pitchFamily="34" charset="0"/>
              </a:rPr>
              <a:t>= 981 cm/s</a:t>
            </a:r>
            <a:r>
              <a:rPr lang="it-IT" sz="2400" baseline="30000">
                <a:cs typeface="Arial" pitchFamily="34" charset="0"/>
              </a:rPr>
              <a:t>2</a:t>
            </a:r>
          </a:p>
        </p:txBody>
      </p:sp>
      <p:graphicFrame>
        <p:nvGraphicFramePr>
          <p:cNvPr id="215048" name="Object 8"/>
          <p:cNvGraphicFramePr>
            <a:graphicFrameLocks noChangeAspect="1"/>
          </p:cNvGraphicFramePr>
          <p:nvPr/>
        </p:nvGraphicFramePr>
        <p:xfrm>
          <a:off x="852488" y="3284538"/>
          <a:ext cx="5497512" cy="1157287"/>
        </p:xfrm>
        <a:graphic>
          <a:graphicData uri="http://schemas.openxmlformats.org/presentationml/2006/ole">
            <mc:AlternateContent xmlns:mc="http://schemas.openxmlformats.org/markup-compatibility/2006">
              <mc:Choice xmlns:v="urn:schemas-microsoft-com:vml" Requires="v">
                <p:oleObj spid="_x0000_s215306" name="Equation" r:id="rId3" imgW="2171520" imgH="457200" progId="Equation.3">
                  <p:embed/>
                </p:oleObj>
              </mc:Choice>
              <mc:Fallback>
                <p:oleObj name="Equation" r:id="rId3" imgW="2171520" imgH="457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284538"/>
                        <a:ext cx="5497512" cy="115728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44" name="Object 4"/>
          <p:cNvGraphicFramePr>
            <a:graphicFrameLocks noGrp="1" noChangeAspect="1"/>
          </p:cNvGraphicFramePr>
          <p:nvPr>
            <p:ph sz="half" idx="2"/>
          </p:nvPr>
        </p:nvGraphicFramePr>
        <p:xfrm>
          <a:off x="900113" y="1700213"/>
          <a:ext cx="2451100" cy="889000"/>
        </p:xfrm>
        <a:graphic>
          <a:graphicData uri="http://schemas.openxmlformats.org/presentationml/2006/ole">
            <mc:AlternateContent xmlns:mc="http://schemas.openxmlformats.org/markup-compatibility/2006">
              <mc:Choice xmlns:v="urn:schemas-microsoft-com:vml" Requires="v">
                <p:oleObj spid="_x0000_s215307" name="Equation" r:id="rId5" imgW="1155600" imgH="431640" progId="Equation.3">
                  <p:embed/>
                </p:oleObj>
              </mc:Choice>
              <mc:Fallback>
                <p:oleObj name="Equation" r:id="rId5" imgW="115560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00213"/>
                        <a:ext cx="2451100" cy="889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9" name="Text Box 9"/>
          <p:cNvSpPr txBox="1">
            <a:spLocks noChangeArrowheads="1"/>
          </p:cNvSpPr>
          <p:nvPr/>
        </p:nvSpPr>
        <p:spPr bwMode="auto">
          <a:xfrm>
            <a:off x="1403350" y="393382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Δ</a:t>
            </a:r>
            <a:r>
              <a:rPr lang="it-IT" sz="1800">
                <a:cs typeface="Arial" pitchFamily="34" charset="0"/>
              </a:rPr>
              <a:t>t→0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3600" dirty="0" smtClean="0"/>
              <a:t>Un esempio di accelerazione</a:t>
            </a:r>
            <a:endParaRPr lang="en-GB" sz="3600" dirty="0"/>
          </a:p>
        </p:txBody>
      </p:sp>
      <p:sp>
        <p:nvSpPr>
          <p:cNvPr id="5" name="Footer Placeholder 4"/>
          <p:cNvSpPr>
            <a:spLocks noGrp="1"/>
          </p:cNvSpPr>
          <p:nvPr>
            <p:ph type="ftr" sz="quarter" idx="11"/>
          </p:nvPr>
        </p:nvSpPr>
        <p:spPr/>
        <p:txBody>
          <a:bodyPr/>
          <a:lstStyle/>
          <a:p>
            <a:r>
              <a:rPr lang="en-US" smtClean="0"/>
              <a:t>fln - mar 2016</a:t>
            </a:r>
            <a:endParaRPr lang="en-US" dirty="0"/>
          </a:p>
        </p:txBody>
      </p:sp>
      <p:sp>
        <p:nvSpPr>
          <p:cNvPr id="6" name="Slide Number Placeholder 5"/>
          <p:cNvSpPr>
            <a:spLocks noGrp="1"/>
          </p:cNvSpPr>
          <p:nvPr>
            <p:ph type="sldNum" sz="quarter" idx="12"/>
          </p:nvPr>
        </p:nvSpPr>
        <p:spPr/>
        <p:txBody>
          <a:bodyPr/>
          <a:lstStyle/>
          <a:p>
            <a:fld id="{C3CEA604-6A71-4CEF-A4A9-E5E14FD19FB7}" type="slidenum">
              <a:rPr lang="en-US" smtClean="0"/>
              <a:pPr/>
              <a:t>14</a:t>
            </a:fld>
            <a:endParaRPr lang="en-US" dirty="0"/>
          </a:p>
        </p:txBody>
      </p:sp>
      <p:pic>
        <p:nvPicPr>
          <p:cNvPr id="378882" name="Picture 2" descr="File:Nematocyst disch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55" y="3068960"/>
            <a:ext cx="4205715" cy="3250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49" y="1268760"/>
            <a:ext cx="2939288" cy="4470400"/>
          </a:xfrm>
          <a:prstGeom prst="rect">
            <a:avLst/>
          </a:prstGeom>
        </p:spPr>
      </p:pic>
      <p:sp>
        <p:nvSpPr>
          <p:cNvPr id="3" name="Text Placeholder 2"/>
          <p:cNvSpPr>
            <a:spLocks noGrp="1"/>
          </p:cNvSpPr>
          <p:nvPr>
            <p:ph type="body" sz="half" idx="1"/>
          </p:nvPr>
        </p:nvSpPr>
        <p:spPr>
          <a:xfrm>
            <a:off x="3347864" y="1196752"/>
            <a:ext cx="5372868" cy="2448272"/>
          </a:xfrm>
        </p:spPr>
        <p:txBody>
          <a:bodyPr/>
          <a:lstStyle/>
          <a:p>
            <a:r>
              <a:rPr lang="it-IT" sz="2400" dirty="0" smtClean="0"/>
              <a:t>L’esplosione dei pungiglioni del Portuguese Man O’ War (una colonia di 4 specie di polipi, che dipendono gli uni dagli altri) dura appena 700 ns su 13 </a:t>
            </a:r>
            <a:r>
              <a:rPr lang="el-GR" sz="2400" dirty="0" smtClean="0">
                <a:latin typeface="Arial"/>
                <a:cs typeface="Arial"/>
              </a:rPr>
              <a:t>μ</a:t>
            </a:r>
            <a:r>
              <a:rPr lang="it-IT" sz="2400" dirty="0" smtClean="0">
                <a:latin typeface="Arial"/>
                <a:cs typeface="Arial"/>
              </a:rPr>
              <a:t>m</a:t>
            </a:r>
            <a:r>
              <a:rPr lang="it-IT" sz="2400" dirty="0" smtClean="0"/>
              <a:t>  </a:t>
            </a:r>
            <a:r>
              <a:rPr lang="it-IT" sz="2400" dirty="0" smtClean="0">
                <a:latin typeface="Arial"/>
                <a:cs typeface="Arial"/>
              </a:rPr>
              <a:t>→          a = 5 10</a:t>
            </a:r>
            <a:r>
              <a:rPr lang="it-IT" sz="2400" baseline="30000" dirty="0" smtClean="0">
                <a:latin typeface="Arial"/>
                <a:cs typeface="Arial"/>
              </a:rPr>
              <a:t>6</a:t>
            </a:r>
            <a:r>
              <a:rPr lang="it-IT" sz="2400" dirty="0" smtClean="0">
                <a:latin typeface="Arial"/>
                <a:cs typeface="Arial"/>
              </a:rPr>
              <a:t> g (a = 2s/t</a:t>
            </a:r>
            <a:r>
              <a:rPr lang="it-IT" sz="2400" baseline="30000" dirty="0" smtClean="0">
                <a:latin typeface="Arial"/>
                <a:cs typeface="Arial"/>
              </a:rPr>
              <a:t>2</a:t>
            </a:r>
            <a:r>
              <a:rPr lang="it-IT" sz="2400" dirty="0" smtClean="0">
                <a:latin typeface="Arial"/>
                <a:cs typeface="Arial"/>
              </a:rPr>
              <a:t>)</a:t>
            </a:r>
            <a:endParaRPr lang="en-GB" sz="2400" dirty="0"/>
          </a:p>
        </p:txBody>
      </p:sp>
      <p:sp>
        <p:nvSpPr>
          <p:cNvPr id="4" name="TextBox 3"/>
          <p:cNvSpPr txBox="1"/>
          <p:nvPr/>
        </p:nvSpPr>
        <p:spPr>
          <a:xfrm>
            <a:off x="369061" y="5965684"/>
            <a:ext cx="2949846" cy="707886"/>
          </a:xfrm>
          <a:prstGeom prst="rect">
            <a:avLst/>
          </a:prstGeom>
          <a:noFill/>
        </p:spPr>
        <p:txBody>
          <a:bodyPr wrap="none" rtlCol="0">
            <a:spAutoFit/>
          </a:bodyPr>
          <a:lstStyle/>
          <a:p>
            <a:r>
              <a:rPr lang="en-US" dirty="0" smtClean="0"/>
              <a:t>[per la formula a = 2s/t</a:t>
            </a:r>
            <a:r>
              <a:rPr lang="en-US" baseline="30000" dirty="0" smtClean="0"/>
              <a:t>2</a:t>
            </a:r>
            <a:r>
              <a:rPr lang="en-US" dirty="0" smtClean="0"/>
              <a:t> </a:t>
            </a:r>
          </a:p>
          <a:p>
            <a:r>
              <a:rPr lang="en-US" dirty="0" err="1" smtClean="0"/>
              <a:t>vedi</a:t>
            </a:r>
            <a:r>
              <a:rPr lang="en-US" dirty="0" smtClean="0"/>
              <a:t> </a:t>
            </a:r>
            <a:r>
              <a:rPr lang="en-US" dirty="0" err="1" smtClean="0"/>
              <a:t>i</a:t>
            </a:r>
            <a:r>
              <a:rPr lang="en-US" dirty="0" smtClean="0"/>
              <a:t> </a:t>
            </a:r>
            <a:r>
              <a:rPr lang="en-US" dirty="0" err="1" smtClean="0"/>
              <a:t>lucidi</a:t>
            </a:r>
            <a:r>
              <a:rPr lang="en-US" dirty="0" smtClean="0"/>
              <a:t> </a:t>
            </a:r>
            <a:r>
              <a:rPr lang="en-US" dirty="0" err="1" smtClean="0"/>
              <a:t>successivi</a:t>
            </a:r>
            <a:r>
              <a:rPr lang="en-US" dirty="0" smtClean="0"/>
              <a:t>] </a:t>
            </a:r>
            <a:endParaRPr lang="en-GB" dirty="0"/>
          </a:p>
        </p:txBody>
      </p:sp>
      <p:sp>
        <p:nvSpPr>
          <p:cNvPr id="8" name="TextBox 7"/>
          <p:cNvSpPr txBox="1"/>
          <p:nvPr/>
        </p:nvSpPr>
        <p:spPr>
          <a:xfrm>
            <a:off x="2207538" y="3303905"/>
            <a:ext cx="1156086" cy="400110"/>
          </a:xfrm>
          <a:prstGeom prst="rect">
            <a:avLst/>
          </a:prstGeom>
          <a:solidFill>
            <a:schemeClr val="bg1"/>
          </a:solidFill>
        </p:spPr>
        <p:txBody>
          <a:bodyPr wrap="none" rtlCol="0">
            <a:spAutoFit/>
          </a:bodyPr>
          <a:lstStyle/>
          <a:p>
            <a:r>
              <a:rPr lang="it-IT" dirty="0" smtClean="0"/>
              <a:t>Physalia</a:t>
            </a:r>
            <a:endParaRPr lang="it-IT" dirty="0"/>
          </a:p>
        </p:txBody>
      </p:sp>
    </p:spTree>
    <p:extLst>
      <p:ext uri="{BB962C8B-B14F-4D97-AF65-F5344CB8AC3E}">
        <p14:creationId xmlns:p14="http://schemas.microsoft.com/office/powerpoint/2010/main" val="15999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2016</a:t>
            </a:r>
            <a:endParaRPr lang="en-US" dirty="0"/>
          </a:p>
        </p:txBody>
      </p:sp>
      <p:sp>
        <p:nvSpPr>
          <p:cNvPr id="16" name="Slide Number Placeholder 5"/>
          <p:cNvSpPr>
            <a:spLocks noGrp="1"/>
          </p:cNvSpPr>
          <p:nvPr>
            <p:ph type="sldNum" sz="quarter" idx="12"/>
          </p:nvPr>
        </p:nvSpPr>
        <p:spPr/>
        <p:txBody>
          <a:bodyPr/>
          <a:lstStyle/>
          <a:p>
            <a:fld id="{9BD9416F-2F1D-441D-B24D-570EF705CF78}" type="slidenum">
              <a:rPr lang="en-US"/>
              <a:pPr/>
              <a:t>15</a:t>
            </a:fld>
            <a:endParaRPr lang="en-US" dirty="0"/>
          </a:p>
        </p:txBody>
      </p:sp>
      <p:sp>
        <p:nvSpPr>
          <p:cNvPr id="219138" name="Rectangle 2"/>
          <p:cNvSpPr>
            <a:spLocks noGrp="1" noChangeArrowheads="1"/>
          </p:cNvSpPr>
          <p:nvPr>
            <p:ph type="title"/>
          </p:nvPr>
        </p:nvSpPr>
        <p:spPr>
          <a:xfrm>
            <a:off x="1692275" y="260350"/>
            <a:ext cx="7056438" cy="574675"/>
          </a:xfrm>
        </p:spPr>
        <p:txBody>
          <a:bodyPr/>
          <a:lstStyle/>
          <a:p>
            <a:r>
              <a:rPr lang="it-IT" sz="2800"/>
              <a:t>Moto uniforme e uniformemente accelerato</a:t>
            </a:r>
          </a:p>
        </p:txBody>
      </p:sp>
      <p:sp>
        <p:nvSpPr>
          <p:cNvPr id="219139" name="Rectangle 3"/>
          <p:cNvSpPr>
            <a:spLocks noGrp="1" noChangeArrowheads="1"/>
          </p:cNvSpPr>
          <p:nvPr>
            <p:ph type="body" idx="1"/>
          </p:nvPr>
        </p:nvSpPr>
        <p:spPr>
          <a:xfrm>
            <a:off x="250825" y="1196975"/>
            <a:ext cx="8713788" cy="4929188"/>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buFontTx/>
              <a:buNone/>
            </a:pPr>
            <a:r>
              <a:rPr lang="it-IT" sz="2800" dirty="0"/>
              <a:t>Casi particolari</a:t>
            </a:r>
          </a:p>
          <a:p>
            <a:r>
              <a:rPr lang="it-IT" sz="2800" u="sng" dirty="0">
                <a:solidFill>
                  <a:schemeClr val="accent2"/>
                </a:solidFill>
              </a:rPr>
              <a:t>moto uniforme</a:t>
            </a:r>
            <a:r>
              <a:rPr lang="it-IT" sz="2800" dirty="0"/>
              <a:t> (rettilineo o su traiettoria fissa, potrei usare anche x)</a:t>
            </a:r>
          </a:p>
          <a:p>
            <a:pPr>
              <a:buFontTx/>
              <a:buNone/>
            </a:pPr>
            <a:r>
              <a:rPr lang="it-IT" sz="2800" dirty="0"/>
              <a:t>	</a:t>
            </a:r>
            <a:r>
              <a:rPr lang="it-IT" sz="2800" dirty="0" err="1"/>
              <a:t>v</a:t>
            </a:r>
            <a:r>
              <a:rPr lang="it-IT" sz="2800" baseline="-25000" dirty="0" err="1"/>
              <a:t>m</a:t>
            </a:r>
            <a:r>
              <a:rPr lang="it-IT" sz="2800" dirty="0"/>
              <a:t> = v</a:t>
            </a:r>
            <a:r>
              <a:rPr lang="it-IT" sz="2800" baseline="-25000" dirty="0"/>
              <a:t>0</a:t>
            </a:r>
            <a:r>
              <a:rPr lang="it-IT" sz="2800" dirty="0"/>
              <a:t> = </a:t>
            </a:r>
            <a:r>
              <a:rPr lang="it-IT" sz="2800" dirty="0" err="1"/>
              <a:t>cost</a:t>
            </a:r>
            <a:r>
              <a:rPr lang="it-IT" sz="2800" dirty="0"/>
              <a:t> = </a:t>
            </a:r>
            <a:r>
              <a:rPr lang="el-GR" sz="2800" dirty="0">
                <a:cs typeface="Arial" pitchFamily="34" charset="0"/>
              </a:rPr>
              <a:t>Δ</a:t>
            </a:r>
            <a:r>
              <a:rPr lang="it-IT" sz="2800" dirty="0">
                <a:cs typeface="Arial" pitchFamily="34" charset="0"/>
              </a:rPr>
              <a:t>s/</a:t>
            </a:r>
            <a:r>
              <a:rPr lang="el-GR" sz="2800" dirty="0">
                <a:cs typeface="Arial" pitchFamily="34" charset="0"/>
              </a:rPr>
              <a:t>Δ</a:t>
            </a:r>
            <a:r>
              <a:rPr lang="it-IT" sz="2800" dirty="0">
                <a:cs typeface="Arial" pitchFamily="34" charset="0"/>
              </a:rPr>
              <a:t>t = (s-s</a:t>
            </a:r>
            <a:r>
              <a:rPr lang="it-IT" sz="2800" baseline="-25000" dirty="0">
                <a:cs typeface="Arial" pitchFamily="34" charset="0"/>
              </a:rPr>
              <a:t>0</a:t>
            </a:r>
            <a:r>
              <a:rPr lang="it-IT" sz="2800" dirty="0">
                <a:cs typeface="Arial" pitchFamily="34" charset="0"/>
              </a:rPr>
              <a:t>)/(t-0)</a:t>
            </a:r>
          </a:p>
          <a:p>
            <a:pPr>
              <a:buFontTx/>
              <a:buNone/>
            </a:pPr>
            <a:r>
              <a:rPr lang="it-IT" sz="2800" dirty="0">
                <a:cs typeface="Arial" pitchFamily="34" charset="0"/>
              </a:rPr>
              <a:t>	=&gt;   s = v</a:t>
            </a:r>
            <a:r>
              <a:rPr lang="it-IT" sz="2800" baseline="-25000" dirty="0">
                <a:cs typeface="Arial" pitchFamily="34" charset="0"/>
              </a:rPr>
              <a:t>0</a:t>
            </a:r>
            <a:r>
              <a:rPr lang="it-IT" sz="2800" dirty="0">
                <a:cs typeface="Arial" pitchFamily="34" charset="0"/>
              </a:rPr>
              <a:t>t + </a:t>
            </a:r>
            <a:r>
              <a:rPr lang="it-IT" sz="2800" dirty="0">
                <a:solidFill>
                  <a:srgbClr val="FF0000"/>
                </a:solidFill>
                <a:cs typeface="Arial" pitchFamily="34" charset="0"/>
              </a:rPr>
              <a:t>s</a:t>
            </a:r>
            <a:r>
              <a:rPr lang="it-IT" sz="2800" baseline="-25000" dirty="0">
                <a:solidFill>
                  <a:srgbClr val="FF0000"/>
                </a:solidFill>
                <a:cs typeface="Arial" pitchFamily="34" charset="0"/>
              </a:rPr>
              <a:t>0</a:t>
            </a:r>
            <a:r>
              <a:rPr lang="it-IT" sz="2800" dirty="0">
                <a:cs typeface="Arial" pitchFamily="34" charset="0"/>
              </a:rPr>
              <a:t>    (*)</a:t>
            </a:r>
          </a:p>
          <a:p>
            <a:pPr>
              <a:buFontTx/>
              <a:buNone/>
            </a:pPr>
            <a:r>
              <a:rPr lang="it-IT" sz="2800" dirty="0">
                <a:cs typeface="Arial" pitchFamily="34" charset="0"/>
              </a:rPr>
              <a:t>	a = 0       </a:t>
            </a:r>
            <a:r>
              <a:rPr lang="it-IT" sz="2400" dirty="0">
                <a:solidFill>
                  <a:srgbClr val="CC3300"/>
                </a:solidFill>
                <a:cs typeface="Arial" pitchFamily="34" charset="0"/>
              </a:rPr>
              <a:t>infatti </a:t>
            </a:r>
            <a:r>
              <a:rPr lang="it-IT" sz="2400" dirty="0" err="1">
                <a:solidFill>
                  <a:srgbClr val="CC3300"/>
                </a:solidFill>
                <a:cs typeface="Arial" pitchFamily="34" charset="0"/>
              </a:rPr>
              <a:t>a</a:t>
            </a:r>
            <a:r>
              <a:rPr lang="it-IT" sz="2400" baseline="-25000" dirty="0" err="1">
                <a:solidFill>
                  <a:srgbClr val="CC3300"/>
                </a:solidFill>
                <a:cs typeface="Arial" pitchFamily="34" charset="0"/>
              </a:rPr>
              <a:t>m</a:t>
            </a:r>
            <a:r>
              <a:rPr lang="it-IT" sz="2400" dirty="0">
                <a:solidFill>
                  <a:srgbClr val="CC3300"/>
                </a:solidFill>
                <a:cs typeface="Arial" pitchFamily="34" charset="0"/>
              </a:rPr>
              <a:t> = (v</a:t>
            </a:r>
            <a:r>
              <a:rPr lang="it-IT" sz="2400" baseline="-25000" dirty="0">
                <a:solidFill>
                  <a:srgbClr val="CC3300"/>
                </a:solidFill>
                <a:cs typeface="Arial" pitchFamily="34" charset="0"/>
              </a:rPr>
              <a:t>2</a:t>
            </a:r>
            <a:r>
              <a:rPr lang="it-IT" sz="2400" dirty="0">
                <a:solidFill>
                  <a:srgbClr val="CC3300"/>
                </a:solidFill>
                <a:cs typeface="Arial" pitchFamily="34" charset="0"/>
              </a:rPr>
              <a:t>-v</a:t>
            </a:r>
            <a:r>
              <a:rPr lang="it-IT" sz="2400" baseline="-25000" dirty="0">
                <a:solidFill>
                  <a:srgbClr val="CC3300"/>
                </a:solidFill>
                <a:cs typeface="Arial" pitchFamily="34" charset="0"/>
              </a:rPr>
              <a:t>1</a:t>
            </a:r>
            <a:r>
              <a:rPr lang="it-IT" sz="2400" dirty="0">
                <a:solidFill>
                  <a:srgbClr val="CC3300"/>
                </a:solidFill>
                <a:cs typeface="Arial" pitchFamily="34" charset="0"/>
              </a:rPr>
              <a:t>)/(t</a:t>
            </a:r>
            <a:r>
              <a:rPr lang="it-IT" sz="2400" baseline="-25000" dirty="0">
                <a:solidFill>
                  <a:srgbClr val="CC3300"/>
                </a:solidFill>
                <a:cs typeface="Arial" pitchFamily="34" charset="0"/>
              </a:rPr>
              <a:t>2</a:t>
            </a:r>
            <a:r>
              <a:rPr lang="it-IT" sz="2400" dirty="0">
                <a:solidFill>
                  <a:srgbClr val="CC3300"/>
                </a:solidFill>
                <a:cs typeface="Arial" pitchFamily="34" charset="0"/>
              </a:rPr>
              <a:t>-t</a:t>
            </a:r>
            <a:r>
              <a:rPr lang="it-IT" sz="2400" baseline="-25000" dirty="0">
                <a:solidFill>
                  <a:srgbClr val="CC3300"/>
                </a:solidFill>
                <a:cs typeface="Arial" pitchFamily="34" charset="0"/>
              </a:rPr>
              <a:t>1</a:t>
            </a:r>
            <a:r>
              <a:rPr lang="it-IT" sz="2400" dirty="0">
                <a:solidFill>
                  <a:srgbClr val="CC3300"/>
                </a:solidFill>
                <a:cs typeface="Arial" pitchFamily="34" charset="0"/>
              </a:rPr>
              <a:t>) = (v</a:t>
            </a:r>
            <a:r>
              <a:rPr lang="it-IT" sz="2400" baseline="-25000" dirty="0">
                <a:solidFill>
                  <a:srgbClr val="CC3300"/>
                </a:solidFill>
                <a:cs typeface="Arial" pitchFamily="34" charset="0"/>
              </a:rPr>
              <a:t>0</a:t>
            </a:r>
            <a:r>
              <a:rPr lang="it-IT" sz="2400" dirty="0">
                <a:solidFill>
                  <a:srgbClr val="CC3300"/>
                </a:solidFill>
                <a:cs typeface="Arial" pitchFamily="34" charset="0"/>
              </a:rPr>
              <a:t>-v</a:t>
            </a:r>
            <a:r>
              <a:rPr lang="it-IT" sz="2400" baseline="-25000" dirty="0">
                <a:solidFill>
                  <a:srgbClr val="CC3300"/>
                </a:solidFill>
                <a:cs typeface="Arial" pitchFamily="34" charset="0"/>
              </a:rPr>
              <a:t>0</a:t>
            </a:r>
            <a:r>
              <a:rPr lang="it-IT" sz="2400" dirty="0">
                <a:solidFill>
                  <a:srgbClr val="CC3300"/>
                </a:solidFill>
                <a:cs typeface="Arial" pitchFamily="34" charset="0"/>
              </a:rPr>
              <a:t>)/(t</a:t>
            </a:r>
            <a:r>
              <a:rPr lang="it-IT" sz="2400" baseline="-25000" dirty="0">
                <a:solidFill>
                  <a:srgbClr val="CC3300"/>
                </a:solidFill>
                <a:cs typeface="Arial" pitchFamily="34" charset="0"/>
              </a:rPr>
              <a:t>2</a:t>
            </a:r>
            <a:r>
              <a:rPr lang="it-IT" sz="2400" dirty="0">
                <a:solidFill>
                  <a:srgbClr val="CC3300"/>
                </a:solidFill>
                <a:cs typeface="Arial" pitchFamily="34" charset="0"/>
              </a:rPr>
              <a:t>-t</a:t>
            </a:r>
            <a:r>
              <a:rPr lang="it-IT" sz="2400" baseline="-25000" dirty="0">
                <a:solidFill>
                  <a:srgbClr val="CC3300"/>
                </a:solidFill>
                <a:cs typeface="Arial" pitchFamily="34" charset="0"/>
              </a:rPr>
              <a:t>1</a:t>
            </a:r>
            <a:r>
              <a:rPr lang="it-IT" sz="2400" dirty="0">
                <a:solidFill>
                  <a:srgbClr val="CC3300"/>
                </a:solidFill>
                <a:cs typeface="Arial" pitchFamily="34" charset="0"/>
              </a:rPr>
              <a:t>) = 0</a:t>
            </a:r>
          </a:p>
          <a:p>
            <a:r>
              <a:rPr lang="it-IT" sz="2800" u="sng" dirty="0">
                <a:solidFill>
                  <a:schemeClr val="accent2"/>
                </a:solidFill>
                <a:cs typeface="Arial" pitchFamily="34" charset="0"/>
              </a:rPr>
              <a:t>moto uniformemente accelerato</a:t>
            </a:r>
            <a:endParaRPr lang="it-IT" sz="2800" dirty="0">
              <a:cs typeface="Arial" pitchFamily="34" charset="0"/>
            </a:endParaRPr>
          </a:p>
          <a:p>
            <a:pPr>
              <a:buFontTx/>
              <a:buNone/>
            </a:pPr>
            <a:r>
              <a:rPr lang="it-IT" sz="2800" dirty="0">
                <a:cs typeface="Arial" pitchFamily="34" charset="0"/>
              </a:rPr>
              <a:t>	</a:t>
            </a:r>
            <a:r>
              <a:rPr lang="it-IT" sz="2800" dirty="0" err="1">
                <a:cs typeface="Arial" pitchFamily="34" charset="0"/>
              </a:rPr>
              <a:t>a</a:t>
            </a:r>
            <a:r>
              <a:rPr lang="it-IT" sz="2800" baseline="-25000" dirty="0" err="1"/>
              <a:t>m</a:t>
            </a:r>
            <a:r>
              <a:rPr lang="it-IT" sz="2800" dirty="0"/>
              <a:t> = a</a:t>
            </a:r>
            <a:r>
              <a:rPr lang="it-IT" sz="2800" baseline="-25000" dirty="0"/>
              <a:t>0</a:t>
            </a:r>
            <a:r>
              <a:rPr lang="it-IT" sz="2800" dirty="0"/>
              <a:t> = </a:t>
            </a:r>
            <a:r>
              <a:rPr lang="it-IT" sz="2800" dirty="0" err="1"/>
              <a:t>cost</a:t>
            </a:r>
            <a:r>
              <a:rPr lang="it-IT" sz="2800" dirty="0"/>
              <a:t> = </a:t>
            </a:r>
            <a:r>
              <a:rPr lang="el-GR" sz="2800" dirty="0">
                <a:cs typeface="Arial" pitchFamily="34" charset="0"/>
              </a:rPr>
              <a:t>Δ</a:t>
            </a:r>
            <a:r>
              <a:rPr lang="it-IT" sz="2800" dirty="0">
                <a:cs typeface="Arial" pitchFamily="34" charset="0"/>
              </a:rPr>
              <a:t>v/</a:t>
            </a:r>
            <a:r>
              <a:rPr lang="el-GR" sz="2800" dirty="0">
                <a:cs typeface="Arial" pitchFamily="34" charset="0"/>
              </a:rPr>
              <a:t>Δ</a:t>
            </a:r>
            <a:r>
              <a:rPr lang="it-IT" sz="2800" dirty="0">
                <a:cs typeface="Arial" pitchFamily="34" charset="0"/>
              </a:rPr>
              <a:t>t = (v-v</a:t>
            </a:r>
            <a:r>
              <a:rPr lang="it-IT" sz="2800" baseline="-25000" dirty="0">
                <a:cs typeface="Arial" pitchFamily="34" charset="0"/>
              </a:rPr>
              <a:t>0</a:t>
            </a:r>
            <a:r>
              <a:rPr lang="it-IT" sz="2800" dirty="0">
                <a:cs typeface="Arial" pitchFamily="34" charset="0"/>
              </a:rPr>
              <a:t>)/(t-0)</a:t>
            </a:r>
          </a:p>
          <a:p>
            <a:pPr>
              <a:buFontTx/>
              <a:buNone/>
            </a:pPr>
            <a:r>
              <a:rPr lang="it-IT" sz="2800" dirty="0">
                <a:cs typeface="Arial" pitchFamily="34" charset="0"/>
              </a:rPr>
              <a:t>	 =&gt;   v = a</a:t>
            </a:r>
            <a:r>
              <a:rPr lang="it-IT" sz="2800" baseline="-25000" dirty="0">
                <a:cs typeface="Arial" pitchFamily="34" charset="0"/>
              </a:rPr>
              <a:t>0</a:t>
            </a:r>
            <a:r>
              <a:rPr lang="it-IT" sz="2800" dirty="0">
                <a:cs typeface="Arial" pitchFamily="34" charset="0"/>
              </a:rPr>
              <a:t>t + </a:t>
            </a:r>
            <a:r>
              <a:rPr lang="it-IT" sz="2800" dirty="0">
                <a:solidFill>
                  <a:srgbClr val="FF0000"/>
                </a:solidFill>
                <a:cs typeface="Arial" pitchFamily="34" charset="0"/>
              </a:rPr>
              <a:t>v</a:t>
            </a:r>
            <a:r>
              <a:rPr lang="it-IT" sz="2800" baseline="-25000" dirty="0">
                <a:solidFill>
                  <a:srgbClr val="FF0000"/>
                </a:solidFill>
                <a:cs typeface="Arial" pitchFamily="34" charset="0"/>
              </a:rPr>
              <a:t>0</a:t>
            </a:r>
            <a:r>
              <a:rPr lang="it-IT" sz="2800" dirty="0">
                <a:cs typeface="Arial" pitchFamily="34" charset="0"/>
              </a:rPr>
              <a:t>   (*)</a:t>
            </a:r>
            <a:endParaRPr lang="el-GR" sz="2800" dirty="0">
              <a:cs typeface="Arial" pitchFamily="34" charset="0"/>
            </a:endParaRPr>
          </a:p>
        </p:txBody>
      </p:sp>
      <p:sp>
        <p:nvSpPr>
          <p:cNvPr id="219140" name="Text Box 4"/>
          <p:cNvSpPr txBox="1">
            <a:spLocks noChangeArrowheads="1"/>
          </p:cNvSpPr>
          <p:nvPr/>
        </p:nvSpPr>
        <p:spPr bwMode="auto">
          <a:xfrm>
            <a:off x="6588125" y="2708275"/>
            <a:ext cx="1639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FF3300"/>
                </a:solidFill>
              </a:rPr>
              <a:t>indipendente</a:t>
            </a:r>
          </a:p>
          <a:p>
            <a:r>
              <a:rPr lang="it-IT" dirty="0">
                <a:solidFill>
                  <a:srgbClr val="FF3300"/>
                </a:solidFill>
              </a:rPr>
              <a:t>       da t</a:t>
            </a:r>
          </a:p>
        </p:txBody>
      </p:sp>
      <p:sp>
        <p:nvSpPr>
          <p:cNvPr id="219141" name="Text Box 5"/>
          <p:cNvSpPr txBox="1">
            <a:spLocks noChangeArrowheads="1"/>
          </p:cNvSpPr>
          <p:nvPr/>
        </p:nvSpPr>
        <p:spPr bwMode="auto">
          <a:xfrm>
            <a:off x="5076825" y="3284538"/>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 =s(t)</a:t>
            </a:r>
          </a:p>
        </p:txBody>
      </p:sp>
      <p:sp>
        <p:nvSpPr>
          <p:cNvPr id="219142" name="AutoShape 6"/>
          <p:cNvSpPr>
            <a:spLocks noChangeArrowheads="1"/>
          </p:cNvSpPr>
          <p:nvPr/>
        </p:nvSpPr>
        <p:spPr bwMode="auto">
          <a:xfrm>
            <a:off x="684213" y="3259138"/>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3" name="Text Box 7"/>
          <p:cNvSpPr txBox="1">
            <a:spLocks noChangeArrowheads="1"/>
          </p:cNvSpPr>
          <p:nvPr/>
        </p:nvSpPr>
        <p:spPr bwMode="auto">
          <a:xfrm>
            <a:off x="1331913" y="3213100"/>
            <a:ext cx="1871662"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4" name="AutoShape 8"/>
          <p:cNvSpPr>
            <a:spLocks noChangeArrowheads="1"/>
          </p:cNvSpPr>
          <p:nvPr/>
        </p:nvSpPr>
        <p:spPr bwMode="auto">
          <a:xfrm>
            <a:off x="684213" y="5300663"/>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Text Box 9"/>
          <p:cNvSpPr txBox="1">
            <a:spLocks noChangeArrowheads="1"/>
          </p:cNvSpPr>
          <p:nvPr/>
        </p:nvSpPr>
        <p:spPr bwMode="auto">
          <a:xfrm>
            <a:off x="5037138" y="53006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v =v(t)</a:t>
            </a:r>
          </a:p>
        </p:txBody>
      </p:sp>
      <p:sp>
        <p:nvSpPr>
          <p:cNvPr id="219146" name="Text Box 10"/>
          <p:cNvSpPr txBox="1">
            <a:spLocks noChangeArrowheads="1"/>
          </p:cNvSpPr>
          <p:nvPr/>
        </p:nvSpPr>
        <p:spPr bwMode="auto">
          <a:xfrm>
            <a:off x="6516688" y="4652963"/>
            <a:ext cx="1639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FF3300"/>
                </a:solidFill>
              </a:rPr>
              <a:t>indipendente</a:t>
            </a:r>
          </a:p>
          <a:p>
            <a:r>
              <a:rPr lang="it-IT" dirty="0">
                <a:solidFill>
                  <a:srgbClr val="FF3300"/>
                </a:solidFill>
              </a:rPr>
              <a:t>       da t</a:t>
            </a:r>
          </a:p>
        </p:txBody>
      </p:sp>
      <p:sp>
        <p:nvSpPr>
          <p:cNvPr id="219147" name="Text Box 11"/>
          <p:cNvSpPr txBox="1">
            <a:spLocks noChangeArrowheads="1"/>
          </p:cNvSpPr>
          <p:nvPr/>
        </p:nvSpPr>
        <p:spPr bwMode="auto">
          <a:xfrm>
            <a:off x="7164287" y="5367003"/>
            <a:ext cx="1904283" cy="70788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dirty="0" smtClean="0">
                <a:solidFill>
                  <a:schemeClr val="accent2"/>
                </a:solidFill>
              </a:rPr>
              <a:t>capita spesso</a:t>
            </a:r>
            <a:r>
              <a:rPr lang="it-IT" dirty="0">
                <a:solidFill>
                  <a:schemeClr val="accent2"/>
                </a:solidFill>
              </a:rPr>
              <a:t>!</a:t>
            </a:r>
          </a:p>
          <a:p>
            <a:pPr algn="ctr"/>
            <a:r>
              <a:rPr lang="it-IT" dirty="0">
                <a:solidFill>
                  <a:schemeClr val="accent2"/>
                </a:solidFill>
              </a:rPr>
              <a:t>per es. </a:t>
            </a:r>
            <a:r>
              <a:rPr lang="it-IT" dirty="0" smtClean="0">
                <a:solidFill>
                  <a:schemeClr val="accent2"/>
                </a:solidFill>
              </a:rPr>
              <a:t>a</a:t>
            </a:r>
            <a:r>
              <a:rPr lang="it-IT" baseline="-25000" dirty="0" smtClean="0">
                <a:solidFill>
                  <a:schemeClr val="accent2"/>
                </a:solidFill>
              </a:rPr>
              <a:t>0</a:t>
            </a:r>
            <a:r>
              <a:rPr lang="it-IT" dirty="0" smtClean="0">
                <a:solidFill>
                  <a:schemeClr val="accent2"/>
                </a:solidFill>
              </a:rPr>
              <a:t>=g</a:t>
            </a:r>
            <a:endParaRPr lang="it-IT" dirty="0">
              <a:solidFill>
                <a:schemeClr val="accent2"/>
              </a:solidFill>
            </a:endParaRPr>
          </a:p>
        </p:txBody>
      </p:sp>
      <p:sp>
        <p:nvSpPr>
          <p:cNvPr id="219148" name="Text Box 12"/>
          <p:cNvSpPr txBox="1">
            <a:spLocks noChangeArrowheads="1"/>
          </p:cNvSpPr>
          <p:nvPr/>
        </p:nvSpPr>
        <p:spPr bwMode="auto">
          <a:xfrm>
            <a:off x="1403350" y="5286375"/>
            <a:ext cx="187325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9" name="Text Box 13"/>
          <p:cNvSpPr txBox="1">
            <a:spLocks noChangeArrowheads="1"/>
          </p:cNvSpPr>
          <p:nvPr/>
        </p:nvSpPr>
        <p:spPr bwMode="auto">
          <a:xfrm>
            <a:off x="179512" y="5943600"/>
            <a:ext cx="5112568" cy="707886"/>
          </a:xfrm>
          <a:prstGeom prst="rect">
            <a:avLst/>
          </a:prstGeom>
          <a:solidFill>
            <a:schemeClr val="bg1"/>
          </a:solidFill>
          <a:ln w="9525" algn="ctr">
            <a:solidFill>
              <a:schemeClr val="bg1"/>
            </a:solidFill>
            <a:miter lim="800000"/>
            <a:headEnd/>
            <a:tailEnd/>
          </a:ln>
          <a:effectLst/>
          <a:extLst/>
        </p:spPr>
        <p:txBody>
          <a:bodyPr wrap="square">
            <a:spAutoFit/>
          </a:bodyPr>
          <a:lstStyle/>
          <a:p>
            <a:r>
              <a:rPr lang="it-IT" dirty="0">
                <a:solidFill>
                  <a:srgbClr val="CC3300"/>
                </a:solidFill>
              </a:rPr>
              <a:t>(*) le </a:t>
            </a:r>
            <a:r>
              <a:rPr lang="it-IT" dirty="0" err="1">
                <a:solidFill>
                  <a:srgbClr val="CC3300"/>
                </a:solidFill>
              </a:rPr>
              <a:t>cost</a:t>
            </a:r>
            <a:r>
              <a:rPr lang="it-IT" dirty="0">
                <a:solidFill>
                  <a:srgbClr val="CC3300"/>
                </a:solidFill>
              </a:rPr>
              <a:t>. </a:t>
            </a:r>
            <a:r>
              <a:rPr lang="it-IT" dirty="0" smtClean="0">
                <a:solidFill>
                  <a:srgbClr val="CC3300"/>
                </a:solidFill>
              </a:rPr>
              <a:t>s</a:t>
            </a:r>
            <a:r>
              <a:rPr lang="it-IT" baseline="-25000" dirty="0" smtClean="0">
                <a:solidFill>
                  <a:srgbClr val="CC3300"/>
                </a:solidFill>
              </a:rPr>
              <a:t>0 </a:t>
            </a:r>
            <a:r>
              <a:rPr lang="it-IT" dirty="0" smtClean="0">
                <a:solidFill>
                  <a:srgbClr val="CC3300"/>
                </a:solidFill>
              </a:rPr>
              <a:t>nella 1a </a:t>
            </a:r>
            <a:r>
              <a:rPr lang="it-IT" dirty="0" err="1" smtClean="0">
                <a:solidFill>
                  <a:srgbClr val="CC3300"/>
                </a:solidFill>
              </a:rPr>
              <a:t>eq</a:t>
            </a:r>
            <a:r>
              <a:rPr lang="it-IT" dirty="0" smtClean="0">
                <a:solidFill>
                  <a:srgbClr val="CC3300"/>
                </a:solidFill>
              </a:rPr>
              <a:t>. e v</a:t>
            </a:r>
            <a:r>
              <a:rPr lang="it-IT" baseline="-25000" dirty="0" smtClean="0">
                <a:solidFill>
                  <a:srgbClr val="CC3300"/>
                </a:solidFill>
              </a:rPr>
              <a:t>0</a:t>
            </a:r>
            <a:r>
              <a:rPr lang="it-IT" dirty="0" smtClean="0">
                <a:solidFill>
                  <a:srgbClr val="CC3300"/>
                </a:solidFill>
              </a:rPr>
              <a:t> nella 2a</a:t>
            </a:r>
          </a:p>
          <a:p>
            <a:r>
              <a:rPr lang="it-IT" dirty="0" smtClean="0">
                <a:solidFill>
                  <a:srgbClr val="CC3300"/>
                </a:solidFill>
              </a:rPr>
              <a:t>dipendono</a:t>
            </a:r>
            <a:r>
              <a:rPr lang="it-IT" dirty="0">
                <a:solidFill>
                  <a:srgbClr val="CC3300"/>
                </a:solidFill>
              </a:rPr>
              <a:t> </a:t>
            </a:r>
            <a:r>
              <a:rPr lang="it-IT" dirty="0" smtClean="0">
                <a:solidFill>
                  <a:srgbClr val="CC3300"/>
                </a:solidFill>
              </a:rPr>
              <a:t>dalla </a:t>
            </a:r>
            <a:r>
              <a:rPr lang="it-IT" dirty="0">
                <a:solidFill>
                  <a:srgbClr val="CC3300"/>
                </a:solidFill>
              </a:rPr>
              <a:t>scelta dell’origine dei 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1438"/>
            <a:ext cx="8424936" cy="4784725"/>
          </a:xfrm>
        </p:spPr>
        <p:txBody>
          <a:bodyPr/>
          <a:lstStyle/>
          <a:p>
            <a:pPr marL="0" indent="0">
              <a:buNone/>
            </a:pPr>
            <a:r>
              <a:rPr lang="it-IT" sz="2600" dirty="0" smtClean="0"/>
              <a:t>per trovare s(t) partiamo dalla def. di v</a:t>
            </a:r>
            <a:r>
              <a:rPr lang="it-IT" sz="2600" baseline="-25000" dirty="0" smtClean="0"/>
              <a:t>m</a:t>
            </a:r>
            <a:r>
              <a:rPr lang="it-IT" sz="2600" dirty="0" smtClean="0"/>
              <a:t> nell’intervallo (0,t) </a:t>
            </a:r>
          </a:p>
          <a:p>
            <a:pPr marL="0" indent="0">
              <a:buNone/>
            </a:pPr>
            <a:r>
              <a:rPr lang="it-IT" sz="2600" dirty="0" smtClean="0"/>
              <a:t>v</a:t>
            </a:r>
            <a:r>
              <a:rPr lang="it-IT" sz="2600" baseline="-25000" dirty="0" smtClean="0"/>
              <a:t>m</a:t>
            </a:r>
            <a:r>
              <a:rPr lang="it-IT" sz="2600" dirty="0" smtClean="0"/>
              <a:t> = [s(t) – s</a:t>
            </a:r>
            <a:r>
              <a:rPr lang="it-IT" sz="2600" baseline="-25000" dirty="0" smtClean="0"/>
              <a:t>0</a:t>
            </a:r>
            <a:r>
              <a:rPr lang="it-IT" sz="2600" dirty="0" smtClean="0"/>
              <a:t>]/t</a:t>
            </a:r>
          </a:p>
          <a:p>
            <a:pPr marL="0" indent="0">
              <a:buNone/>
            </a:pPr>
            <a:r>
              <a:rPr lang="it-IT" sz="2600" dirty="0" smtClean="0"/>
              <a:t>siccome v(t) varia linearmente, v</a:t>
            </a:r>
            <a:r>
              <a:rPr lang="it-IT" sz="2600" baseline="-25000" dirty="0" smtClean="0"/>
              <a:t>m</a:t>
            </a:r>
            <a:r>
              <a:rPr lang="it-IT" sz="2600" dirty="0" smtClean="0"/>
              <a:t> sarà compreso fra v</a:t>
            </a:r>
            <a:r>
              <a:rPr lang="it-IT" sz="2600" baseline="-25000" dirty="0" smtClean="0"/>
              <a:t>0</a:t>
            </a:r>
            <a:r>
              <a:rPr lang="it-IT" sz="2600" dirty="0" smtClean="0"/>
              <a:t> e v(t), sostituiamo quindi (*) a v</a:t>
            </a:r>
            <a:r>
              <a:rPr lang="it-IT" sz="2600" baseline="-25000" dirty="0" smtClean="0"/>
              <a:t>m</a:t>
            </a:r>
            <a:r>
              <a:rPr lang="it-IT" sz="2600" dirty="0" smtClean="0"/>
              <a:t> la velocità a metà dell’intervallo [v</a:t>
            </a:r>
            <a:r>
              <a:rPr lang="it-IT" sz="2600" baseline="-25000" dirty="0" smtClean="0"/>
              <a:t>0</a:t>
            </a:r>
            <a:r>
              <a:rPr lang="it-IT" sz="2600" dirty="0" smtClean="0"/>
              <a:t>+v(t)]/2 ed usiamo l’ultima eq. della pag. precedente, v(t) = v</a:t>
            </a:r>
            <a:r>
              <a:rPr lang="it-IT" sz="2600" baseline="-25000" dirty="0" smtClean="0"/>
              <a:t>0</a:t>
            </a:r>
            <a:r>
              <a:rPr lang="it-IT" sz="2600" dirty="0" smtClean="0"/>
              <a:t> + a</a:t>
            </a:r>
            <a:r>
              <a:rPr lang="it-IT" sz="2600" baseline="-25000" dirty="0" smtClean="0"/>
              <a:t>0</a:t>
            </a:r>
            <a:r>
              <a:rPr lang="it-IT" sz="2600" dirty="0" smtClean="0"/>
              <a:t>t, ottenendo</a:t>
            </a:r>
          </a:p>
          <a:p>
            <a:pPr marL="0" indent="0">
              <a:buNone/>
            </a:pPr>
            <a:r>
              <a:rPr lang="it-IT" sz="2600" dirty="0" smtClean="0"/>
              <a:t>[v</a:t>
            </a:r>
            <a:r>
              <a:rPr lang="it-IT" sz="2600" baseline="-25000" dirty="0" smtClean="0"/>
              <a:t>0</a:t>
            </a:r>
            <a:r>
              <a:rPr lang="it-IT" sz="2600" dirty="0" smtClean="0"/>
              <a:t> + v(t)]/2 = [2v</a:t>
            </a:r>
            <a:r>
              <a:rPr lang="it-IT" sz="2600" baseline="-25000" dirty="0" smtClean="0"/>
              <a:t>0</a:t>
            </a:r>
            <a:r>
              <a:rPr lang="it-IT" sz="2600" dirty="0" smtClean="0"/>
              <a:t> + a</a:t>
            </a:r>
            <a:r>
              <a:rPr lang="it-IT" sz="2600" baseline="-25000" dirty="0" smtClean="0"/>
              <a:t>0</a:t>
            </a:r>
            <a:r>
              <a:rPr lang="it-IT" sz="2600" dirty="0" smtClean="0"/>
              <a:t>t]/2 = [s(t)-s</a:t>
            </a:r>
            <a:r>
              <a:rPr lang="it-IT" sz="2600" baseline="-25000" dirty="0" smtClean="0"/>
              <a:t>0</a:t>
            </a:r>
            <a:r>
              <a:rPr lang="it-IT" sz="2600" dirty="0" smtClean="0"/>
              <a:t>]t</a:t>
            </a:r>
          </a:p>
          <a:p>
            <a:pPr marL="0" indent="0">
              <a:buNone/>
            </a:pPr>
            <a:r>
              <a:rPr lang="it-IT" sz="2600" dirty="0" smtClean="0"/>
              <a:t>ossia risolvendo per s(t)</a:t>
            </a:r>
          </a:p>
          <a:p>
            <a:pPr marL="0" indent="0">
              <a:buNone/>
            </a:pPr>
            <a:r>
              <a:rPr lang="it-IT" sz="2600" dirty="0" smtClean="0"/>
              <a:t>s(t) = s</a:t>
            </a:r>
            <a:r>
              <a:rPr lang="it-IT" sz="2600" baseline="-25000" dirty="0" smtClean="0"/>
              <a:t>0</a:t>
            </a:r>
            <a:r>
              <a:rPr lang="it-IT" sz="2600" dirty="0" smtClean="0"/>
              <a:t> + v</a:t>
            </a:r>
            <a:r>
              <a:rPr lang="it-IT" sz="2600" baseline="-25000" dirty="0" smtClean="0"/>
              <a:t>0</a:t>
            </a:r>
            <a:r>
              <a:rPr lang="it-IT" sz="2600" dirty="0" smtClean="0"/>
              <a:t>t+ 1/2a</a:t>
            </a:r>
            <a:r>
              <a:rPr lang="it-IT" sz="2600" baseline="-25000" dirty="0" smtClean="0"/>
              <a:t>0</a:t>
            </a:r>
            <a:r>
              <a:rPr lang="it-IT" sz="2600" dirty="0" smtClean="0"/>
              <a:t>t</a:t>
            </a:r>
            <a:r>
              <a:rPr lang="it-IT" sz="2600" baseline="30000" dirty="0" smtClean="0"/>
              <a:t>2</a:t>
            </a:r>
            <a:r>
              <a:rPr lang="it-IT" sz="2600" dirty="0" smtClean="0"/>
              <a:t> </a:t>
            </a:r>
          </a:p>
          <a:p>
            <a:pPr marL="0" indent="0">
              <a:buNone/>
            </a:pPr>
            <a:endParaRPr lang="it-IT" sz="2600" dirty="0"/>
          </a:p>
        </p:txBody>
      </p:sp>
      <p:sp>
        <p:nvSpPr>
          <p:cNvPr id="4" name="Footer Placeholder 3"/>
          <p:cNvSpPr>
            <a:spLocks noGrp="1"/>
          </p:cNvSpPr>
          <p:nvPr>
            <p:ph type="ftr" sz="quarter" idx="11"/>
          </p:nvPr>
        </p:nvSpPr>
        <p:spPr/>
        <p:txBody>
          <a:bodyPr/>
          <a:lstStyle/>
          <a:p>
            <a:r>
              <a:rPr lang="en-US" smtClean="0"/>
              <a:t>fln - mar 2016</a:t>
            </a:r>
            <a:endParaRPr lang="en-US"/>
          </a:p>
        </p:txBody>
      </p:sp>
      <p:sp>
        <p:nvSpPr>
          <p:cNvPr id="5" name="Slide Number Placeholder 4"/>
          <p:cNvSpPr>
            <a:spLocks noGrp="1"/>
          </p:cNvSpPr>
          <p:nvPr>
            <p:ph type="sldNum" sz="quarter" idx="12"/>
          </p:nvPr>
        </p:nvSpPr>
        <p:spPr/>
        <p:txBody>
          <a:bodyPr/>
          <a:lstStyle/>
          <a:p>
            <a:fld id="{DDC64C39-CBBA-4875-AA7A-9622D5D072E2}" type="slidenum">
              <a:rPr lang="en-US" smtClean="0"/>
              <a:pPr/>
              <a:t>16</a:t>
            </a:fld>
            <a:endParaRPr lang="en-US"/>
          </a:p>
        </p:txBody>
      </p:sp>
      <p:sp>
        <p:nvSpPr>
          <p:cNvPr id="6" name="Rectangle 2"/>
          <p:cNvSpPr>
            <a:spLocks noGrp="1" noChangeArrowheads="1"/>
          </p:cNvSpPr>
          <p:nvPr>
            <p:ph type="title"/>
          </p:nvPr>
        </p:nvSpPr>
        <p:spPr/>
        <p:txBody>
          <a:bodyPr/>
          <a:lstStyle/>
          <a:p>
            <a:r>
              <a:rPr lang="it-IT" sz="2800" dirty="0"/>
              <a:t>Moto uniformemente accelerato (2</a:t>
            </a:r>
            <a:r>
              <a:rPr lang="it-IT" sz="2800" dirty="0" smtClean="0"/>
              <a:t>)</a:t>
            </a:r>
            <a:endParaRPr lang="it-IT" sz="2800" dirty="0"/>
          </a:p>
        </p:txBody>
      </p:sp>
      <p:sp>
        <p:nvSpPr>
          <p:cNvPr id="7" name="TextBox 6"/>
          <p:cNvSpPr txBox="1"/>
          <p:nvPr/>
        </p:nvSpPr>
        <p:spPr>
          <a:xfrm>
            <a:off x="467544" y="5980011"/>
            <a:ext cx="8002512" cy="707886"/>
          </a:xfrm>
          <a:prstGeom prst="rect">
            <a:avLst/>
          </a:prstGeom>
          <a:solidFill>
            <a:schemeClr val="bg1"/>
          </a:solidFill>
        </p:spPr>
        <p:txBody>
          <a:bodyPr wrap="none" rtlCol="0">
            <a:spAutoFit/>
          </a:bodyPr>
          <a:lstStyle/>
          <a:p>
            <a:r>
              <a:rPr lang="it-IT" dirty="0" smtClean="0"/>
              <a:t>(*) può sembrare un «artificio», ma siccome la dipendenza è lineare, </a:t>
            </a:r>
          </a:p>
          <a:p>
            <a:r>
              <a:rPr lang="it-IT" dirty="0" smtClean="0"/>
              <a:t>il calcolo integrale da esattamente lo stesso risultato</a:t>
            </a:r>
            <a:endParaRPr lang="it-IT" dirty="0"/>
          </a:p>
        </p:txBody>
      </p:sp>
    </p:spTree>
    <p:extLst>
      <p:ext uri="{BB962C8B-B14F-4D97-AF65-F5344CB8AC3E}">
        <p14:creationId xmlns:p14="http://schemas.microsoft.com/office/powerpoint/2010/main" val="237580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2016</a:t>
            </a:r>
            <a:endParaRPr lang="en-US"/>
          </a:p>
        </p:txBody>
      </p:sp>
      <p:sp>
        <p:nvSpPr>
          <p:cNvPr id="9" name="Slide Number Placeholder 5"/>
          <p:cNvSpPr>
            <a:spLocks noGrp="1"/>
          </p:cNvSpPr>
          <p:nvPr>
            <p:ph type="sldNum" sz="quarter" idx="12"/>
          </p:nvPr>
        </p:nvSpPr>
        <p:spPr/>
        <p:txBody>
          <a:bodyPr/>
          <a:lstStyle/>
          <a:p>
            <a:fld id="{4B25444C-1BFB-4ED3-B025-10C6127D2C42}" type="slidenum">
              <a:rPr lang="en-US"/>
              <a:pPr/>
              <a:t>17</a:t>
            </a:fld>
            <a:endParaRPr lang="en-US"/>
          </a:p>
        </p:txBody>
      </p:sp>
      <p:sp>
        <p:nvSpPr>
          <p:cNvPr id="224258" name="Rectangle 2"/>
          <p:cNvSpPr>
            <a:spLocks noGrp="1" noChangeArrowheads="1"/>
          </p:cNvSpPr>
          <p:nvPr>
            <p:ph type="title"/>
          </p:nvPr>
        </p:nvSpPr>
        <p:spPr/>
        <p:txBody>
          <a:bodyPr/>
          <a:lstStyle/>
          <a:p>
            <a:r>
              <a:rPr lang="it-IT" sz="2800"/>
              <a:t>Moto uniformemente accelerato (3)</a:t>
            </a:r>
          </a:p>
        </p:txBody>
      </p:sp>
      <p:sp>
        <p:nvSpPr>
          <p:cNvPr id="224259" name="Rectangle 3"/>
          <p:cNvSpPr>
            <a:spLocks noGrp="1" noChangeArrowheads="1"/>
          </p:cNvSpPr>
          <p:nvPr>
            <p:ph type="body" idx="1"/>
          </p:nvPr>
        </p:nvSpPr>
        <p:spPr>
          <a:xfrm>
            <a:off x="299142" y="1268760"/>
            <a:ext cx="8521330" cy="4896544"/>
          </a:xfrm>
        </p:spPr>
        <p:txBody>
          <a:bodyPr/>
          <a:lstStyle/>
          <a:p>
            <a:pPr>
              <a:spcBef>
                <a:spcPct val="0"/>
              </a:spcBef>
              <a:buFont typeface="Symbol" pitchFamily="18" charset="2"/>
              <a:buNone/>
            </a:pPr>
            <a:r>
              <a:rPr lang="it-IT" sz="2400" dirty="0" smtClean="0"/>
              <a:t>     </a:t>
            </a:r>
            <a:endParaRPr lang="it-IT" sz="2400" dirty="0"/>
          </a:p>
          <a:p>
            <a:pPr>
              <a:spcBef>
                <a:spcPct val="0"/>
              </a:spcBef>
              <a:buFont typeface="Symbol" pitchFamily="18" charset="2"/>
              <a:buNone/>
            </a:pPr>
            <a:endParaRPr lang="it-IT" sz="2400" dirty="0"/>
          </a:p>
          <a:p>
            <a:pPr>
              <a:spcBef>
                <a:spcPct val="0"/>
              </a:spcBef>
              <a:buFont typeface="Symbol" pitchFamily="18" charset="2"/>
              <a:buNone/>
            </a:pPr>
            <a:r>
              <a:rPr lang="it-IT" sz="2400" dirty="0"/>
              <a:t>		s(t)</a:t>
            </a:r>
            <a:r>
              <a:rPr lang="it-IT" sz="2400" dirty="0">
                <a:cs typeface="Arial" pitchFamily="34" charset="0"/>
              </a:rPr>
              <a:t> = </a:t>
            </a:r>
            <a:r>
              <a:rPr lang="it-IT" sz="2400" dirty="0"/>
              <a:t>s</a:t>
            </a:r>
            <a:r>
              <a:rPr lang="it-IT" sz="2400" baseline="-25000" dirty="0"/>
              <a:t>0</a:t>
            </a:r>
            <a:r>
              <a:rPr lang="it-IT" sz="2400" dirty="0"/>
              <a:t> + </a:t>
            </a:r>
            <a:r>
              <a:rPr lang="it-IT" sz="2400" dirty="0">
                <a:cs typeface="Arial" pitchFamily="34" charset="0"/>
              </a:rPr>
              <a:t>v</a:t>
            </a:r>
            <a:r>
              <a:rPr lang="it-IT" sz="2400" baseline="-25000" dirty="0">
                <a:cs typeface="Arial" pitchFamily="34" charset="0"/>
              </a:rPr>
              <a:t>0</a:t>
            </a:r>
            <a:r>
              <a:rPr lang="it-IT" sz="2400" dirty="0"/>
              <a:t>t</a:t>
            </a:r>
            <a:r>
              <a:rPr lang="it-IT" sz="2400" dirty="0">
                <a:solidFill>
                  <a:srgbClr val="FF3300"/>
                </a:solidFill>
                <a:cs typeface="Arial" pitchFamily="34" charset="0"/>
              </a:rPr>
              <a:t> </a:t>
            </a:r>
            <a:r>
              <a:rPr lang="it-IT" sz="2400" dirty="0">
                <a:cs typeface="Arial" pitchFamily="34" charset="0"/>
              </a:rPr>
              <a:t>+ </a:t>
            </a:r>
            <a:r>
              <a:rPr lang="en-US" sz="2400" dirty="0">
                <a:cs typeface="Arial" pitchFamily="34" charset="0"/>
              </a:rPr>
              <a:t>½</a:t>
            </a:r>
            <a:r>
              <a:rPr lang="it-IT" sz="2400" dirty="0">
                <a:cs typeface="Arial" pitchFamily="34" charset="0"/>
              </a:rPr>
              <a:t>a</a:t>
            </a:r>
            <a:r>
              <a:rPr lang="it-IT" sz="2400" baseline="-25000" dirty="0">
                <a:cs typeface="Arial" pitchFamily="34" charset="0"/>
              </a:rPr>
              <a:t>0</a:t>
            </a:r>
            <a:r>
              <a:rPr lang="it-IT" sz="2400" dirty="0"/>
              <a:t>t</a:t>
            </a:r>
            <a:r>
              <a:rPr lang="it-IT" sz="2400" baseline="30000" dirty="0"/>
              <a:t>2</a:t>
            </a:r>
            <a:r>
              <a:rPr lang="it-IT" sz="2400" dirty="0"/>
              <a:t> </a:t>
            </a:r>
          </a:p>
          <a:p>
            <a:pPr>
              <a:spcBef>
                <a:spcPct val="0"/>
              </a:spcBef>
              <a:buFont typeface="Symbol" pitchFamily="18" charset="2"/>
              <a:buNone/>
            </a:pPr>
            <a:r>
              <a:rPr lang="it-IT" sz="2400" dirty="0"/>
              <a:t>		v(t)</a:t>
            </a:r>
            <a:r>
              <a:rPr lang="it-IT" sz="2400" dirty="0">
                <a:cs typeface="Arial" pitchFamily="34" charset="0"/>
              </a:rPr>
              <a:t> = </a:t>
            </a:r>
            <a:r>
              <a:rPr lang="it-IT" sz="2400" dirty="0"/>
              <a:t>v</a:t>
            </a:r>
            <a:r>
              <a:rPr lang="it-IT" sz="2400" baseline="-25000" dirty="0"/>
              <a:t>0</a:t>
            </a:r>
            <a:r>
              <a:rPr lang="it-IT" sz="2400" dirty="0"/>
              <a:t> + </a:t>
            </a:r>
            <a:r>
              <a:rPr lang="it-IT" sz="2400" dirty="0">
                <a:cs typeface="Arial" pitchFamily="34" charset="0"/>
              </a:rPr>
              <a:t>a</a:t>
            </a:r>
            <a:r>
              <a:rPr lang="it-IT" sz="2400" baseline="-25000" dirty="0">
                <a:cs typeface="Arial" pitchFamily="34" charset="0"/>
              </a:rPr>
              <a:t>0</a:t>
            </a:r>
            <a:r>
              <a:rPr lang="it-IT" sz="2400" dirty="0"/>
              <a:t>t</a:t>
            </a:r>
            <a:r>
              <a:rPr lang="it-IT" sz="2400" dirty="0">
                <a:solidFill>
                  <a:srgbClr val="FF3300"/>
                </a:solidFill>
                <a:cs typeface="Arial" pitchFamily="34" charset="0"/>
              </a:rPr>
              <a:t> </a:t>
            </a:r>
          </a:p>
          <a:p>
            <a:pPr>
              <a:spcBef>
                <a:spcPct val="0"/>
              </a:spcBef>
              <a:buFont typeface="Symbol" pitchFamily="18" charset="2"/>
              <a:buNone/>
            </a:pPr>
            <a:r>
              <a:rPr lang="it-IT" sz="2400" dirty="0">
                <a:solidFill>
                  <a:srgbClr val="FF3300"/>
                </a:solidFill>
                <a:cs typeface="Arial" pitchFamily="34" charset="0"/>
              </a:rPr>
              <a:t>		</a:t>
            </a:r>
            <a:r>
              <a:rPr lang="it-IT" sz="2400" dirty="0">
                <a:cs typeface="Arial" pitchFamily="34" charset="0"/>
              </a:rPr>
              <a:t>a</a:t>
            </a:r>
            <a:r>
              <a:rPr lang="it-IT" sz="2400" dirty="0"/>
              <a:t>(t)</a:t>
            </a:r>
            <a:r>
              <a:rPr lang="it-IT" sz="2400" dirty="0">
                <a:cs typeface="Arial" pitchFamily="34" charset="0"/>
              </a:rPr>
              <a:t> = </a:t>
            </a:r>
            <a:r>
              <a:rPr lang="it-IT" sz="2400" dirty="0"/>
              <a:t>a</a:t>
            </a:r>
            <a:r>
              <a:rPr lang="it-IT" sz="2400" baseline="-25000" dirty="0"/>
              <a:t>0</a:t>
            </a:r>
          </a:p>
          <a:p>
            <a:pPr>
              <a:spcBef>
                <a:spcPct val="0"/>
              </a:spcBef>
              <a:buFont typeface="Symbol" pitchFamily="18" charset="2"/>
              <a:buNone/>
            </a:pPr>
            <a:endParaRPr lang="it-IT" sz="2400" baseline="-25000" dirty="0"/>
          </a:p>
          <a:p>
            <a:pPr>
              <a:spcBef>
                <a:spcPct val="0"/>
              </a:spcBef>
              <a:buFont typeface="Symbol" pitchFamily="18" charset="2"/>
              <a:buNone/>
            </a:pPr>
            <a:r>
              <a:rPr lang="it-IT" sz="2300" dirty="0"/>
              <a:t>dove s</a:t>
            </a:r>
            <a:r>
              <a:rPr lang="it-IT" sz="2300" baseline="-25000" dirty="0"/>
              <a:t>0</a:t>
            </a:r>
            <a:r>
              <a:rPr lang="it-IT" sz="2300" dirty="0"/>
              <a:t>,v</a:t>
            </a:r>
            <a:r>
              <a:rPr lang="it-IT" sz="2300" baseline="-25000" dirty="0"/>
              <a:t>0</a:t>
            </a:r>
            <a:r>
              <a:rPr lang="it-IT" sz="2300" dirty="0"/>
              <a:t> sono spazio percorso e velocità a t = </a:t>
            </a:r>
            <a:r>
              <a:rPr lang="it-IT" sz="2300" dirty="0" smtClean="0"/>
              <a:t>0. Se uso x per</a:t>
            </a:r>
          </a:p>
          <a:p>
            <a:pPr>
              <a:spcBef>
                <a:spcPct val="0"/>
              </a:spcBef>
              <a:buNone/>
            </a:pPr>
            <a:r>
              <a:rPr lang="it-IT" sz="2300" dirty="0" smtClean="0"/>
              <a:t>indicare lo spostamento in un moto rett. </a:t>
            </a:r>
            <a:r>
              <a:rPr lang="it-IT" sz="2300" dirty="0"/>
              <a:t>unif. acc</a:t>
            </a:r>
            <a:r>
              <a:rPr lang="it-IT" sz="2300" dirty="0" smtClean="0"/>
              <a:t>. (o x anche </a:t>
            </a:r>
            <a:r>
              <a:rPr lang="it-IT" sz="2300" dirty="0"/>
              <a:t>per </a:t>
            </a:r>
            <a:endParaRPr lang="it-IT" sz="2300" dirty="0" smtClean="0"/>
          </a:p>
          <a:p>
            <a:pPr>
              <a:spcBef>
                <a:spcPct val="0"/>
              </a:spcBef>
              <a:buNone/>
            </a:pPr>
            <a:r>
              <a:rPr lang="it-IT" sz="2300" dirty="0" smtClean="0"/>
              <a:t>l’ascissa curvilinea), la prima eq. sarà</a:t>
            </a:r>
          </a:p>
          <a:p>
            <a:pPr algn="just">
              <a:spcBef>
                <a:spcPct val="0"/>
              </a:spcBef>
              <a:buFont typeface="Symbol" pitchFamily="18" charset="2"/>
              <a:buNone/>
            </a:pPr>
            <a:endParaRPr lang="it-IT" sz="1600" dirty="0"/>
          </a:p>
          <a:p>
            <a:pPr>
              <a:spcBef>
                <a:spcPct val="0"/>
              </a:spcBef>
              <a:buFont typeface="Symbol" pitchFamily="18" charset="2"/>
              <a:buNone/>
            </a:pPr>
            <a:r>
              <a:rPr lang="it-IT" sz="2400" dirty="0"/>
              <a:t>           x(t)</a:t>
            </a:r>
            <a:r>
              <a:rPr lang="it-IT" sz="2400" dirty="0">
                <a:cs typeface="Arial" pitchFamily="34" charset="0"/>
              </a:rPr>
              <a:t> = </a:t>
            </a:r>
            <a:r>
              <a:rPr lang="it-IT" sz="2400" dirty="0"/>
              <a:t>x</a:t>
            </a:r>
            <a:r>
              <a:rPr lang="it-IT" sz="2400" baseline="-25000" dirty="0"/>
              <a:t>0</a:t>
            </a:r>
            <a:r>
              <a:rPr lang="it-IT" sz="2400" dirty="0"/>
              <a:t> + </a:t>
            </a:r>
            <a:r>
              <a:rPr lang="it-IT" sz="2400" dirty="0">
                <a:cs typeface="Arial" pitchFamily="34" charset="0"/>
              </a:rPr>
              <a:t>v</a:t>
            </a:r>
            <a:r>
              <a:rPr lang="it-IT" sz="2400" baseline="-25000" dirty="0">
                <a:cs typeface="Arial" pitchFamily="34" charset="0"/>
              </a:rPr>
              <a:t>0</a:t>
            </a:r>
            <a:r>
              <a:rPr lang="it-IT" sz="2400" dirty="0"/>
              <a:t>t</a:t>
            </a:r>
            <a:r>
              <a:rPr lang="it-IT" sz="2400" dirty="0">
                <a:solidFill>
                  <a:srgbClr val="FF3300"/>
                </a:solidFill>
                <a:cs typeface="Arial" pitchFamily="34" charset="0"/>
              </a:rPr>
              <a:t> </a:t>
            </a:r>
            <a:r>
              <a:rPr lang="it-IT" sz="2400" dirty="0">
                <a:cs typeface="Arial" pitchFamily="34" charset="0"/>
              </a:rPr>
              <a:t>+ </a:t>
            </a:r>
            <a:r>
              <a:rPr lang="en-US" sz="2400" dirty="0">
                <a:cs typeface="Arial" pitchFamily="34" charset="0"/>
              </a:rPr>
              <a:t>½</a:t>
            </a:r>
            <a:r>
              <a:rPr lang="it-IT" sz="2400" dirty="0">
                <a:cs typeface="Arial" pitchFamily="34" charset="0"/>
              </a:rPr>
              <a:t>a</a:t>
            </a:r>
            <a:r>
              <a:rPr lang="it-IT" sz="2400" baseline="-25000" dirty="0">
                <a:cs typeface="Arial" pitchFamily="34" charset="0"/>
              </a:rPr>
              <a:t>0</a:t>
            </a:r>
            <a:r>
              <a:rPr lang="it-IT" sz="2400" dirty="0"/>
              <a:t>t</a:t>
            </a:r>
            <a:r>
              <a:rPr lang="it-IT" sz="2400" baseline="30000" dirty="0"/>
              <a:t>2</a:t>
            </a:r>
            <a:r>
              <a:rPr lang="it-IT" sz="2400" dirty="0"/>
              <a:t> </a:t>
            </a:r>
            <a:r>
              <a:rPr lang="it-IT" sz="2400" dirty="0" smtClean="0"/>
              <a:t>      etc.</a:t>
            </a:r>
          </a:p>
          <a:p>
            <a:pPr>
              <a:spcBef>
                <a:spcPct val="0"/>
              </a:spcBef>
              <a:buFont typeface="Symbol" pitchFamily="18" charset="2"/>
              <a:buNone/>
            </a:pPr>
            <a:endParaRPr lang="it-IT" sz="1600" dirty="0"/>
          </a:p>
          <a:p>
            <a:pPr>
              <a:spcBef>
                <a:spcPct val="0"/>
              </a:spcBef>
              <a:buFont typeface="Symbol" pitchFamily="18" charset="2"/>
              <a:buNone/>
            </a:pPr>
            <a:r>
              <a:rPr lang="it-IT" sz="2000" dirty="0" smtClean="0"/>
              <a:t>[applicazione, ad es.: misura di g per antimateria atomica (esperimento </a:t>
            </a:r>
          </a:p>
          <a:p>
            <a:pPr>
              <a:spcBef>
                <a:spcPct val="0"/>
              </a:spcBef>
              <a:buFont typeface="Symbol" pitchFamily="18" charset="2"/>
              <a:buNone/>
            </a:pPr>
            <a:r>
              <a:rPr lang="it-IT" sz="2000" dirty="0" smtClean="0"/>
              <a:t>GBAR, 2018)</a:t>
            </a:r>
            <a:r>
              <a:rPr lang="it-IT" sz="2000" dirty="0"/>
              <a:t> https://cds.cern.ch/record/1386684/files/SPSC-P-342.pdf </a:t>
            </a:r>
            <a:endParaRPr lang="it-IT" sz="2000" dirty="0" smtClean="0"/>
          </a:p>
          <a:p>
            <a:pPr>
              <a:spcBef>
                <a:spcPct val="0"/>
              </a:spcBef>
              <a:buFont typeface="Symbol" pitchFamily="18" charset="2"/>
              <a:buNone/>
            </a:pPr>
            <a:r>
              <a:rPr lang="it-IT" sz="2000" dirty="0" smtClean="0"/>
              <a:t>p. 77, interviene anche il principio d’indeterminazione!]. </a:t>
            </a:r>
            <a:r>
              <a:rPr lang="it-IT" sz="2400" dirty="0"/>
              <a:t>		</a:t>
            </a:r>
            <a:endParaRPr lang="it-IT" sz="2400" dirty="0">
              <a:solidFill>
                <a:srgbClr val="FF3300"/>
              </a:solidFill>
              <a:cs typeface="Arial" pitchFamily="34" charset="0"/>
            </a:endParaRPr>
          </a:p>
          <a:p>
            <a:pPr>
              <a:spcBef>
                <a:spcPct val="0"/>
              </a:spcBef>
              <a:buFont typeface="Symbol" pitchFamily="18" charset="2"/>
              <a:buNone/>
            </a:pPr>
            <a:endParaRPr lang="it-IT" sz="2400" dirty="0">
              <a:cs typeface="Arial" pitchFamily="34" charset="0"/>
            </a:endParaRPr>
          </a:p>
        </p:txBody>
      </p:sp>
      <p:sp>
        <p:nvSpPr>
          <p:cNvPr id="224260" name="AutoShape 4"/>
          <p:cNvSpPr>
            <a:spLocks noChangeArrowheads="1"/>
          </p:cNvSpPr>
          <p:nvPr/>
        </p:nvSpPr>
        <p:spPr bwMode="auto">
          <a:xfrm>
            <a:off x="323528" y="2072254"/>
            <a:ext cx="719137" cy="360363"/>
          </a:xfrm>
          <a:prstGeom prst="rightArrow">
            <a:avLst>
              <a:gd name="adj1" fmla="val 50000"/>
              <a:gd name="adj2" fmla="val 4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1" name="AutoShape 5"/>
          <p:cNvSpPr>
            <a:spLocks/>
          </p:cNvSpPr>
          <p:nvPr/>
        </p:nvSpPr>
        <p:spPr bwMode="auto">
          <a:xfrm>
            <a:off x="1080000" y="2196000"/>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323528" y="1347882"/>
            <a:ext cx="8568952" cy="446276"/>
          </a:xfrm>
          <a:prstGeom prst="rect">
            <a:avLst/>
          </a:prstGeom>
          <a:noFill/>
        </p:spPr>
        <p:txBody>
          <a:bodyPr wrap="square" rtlCol="0">
            <a:spAutoFit/>
          </a:bodyPr>
          <a:lstStyle/>
          <a:p>
            <a:r>
              <a:rPr lang="it-IT" sz="2300" dirty="0" smtClean="0">
                <a:solidFill>
                  <a:srgbClr val="008000"/>
                </a:solidFill>
              </a:rPr>
              <a:t>recapitolando avremo tre eq. che descrivono il moto unif. acc.</a:t>
            </a:r>
            <a:endParaRPr lang="it-IT" sz="2300" dirty="0">
              <a:solidFill>
                <a:srgbClr val="008000"/>
              </a:solidFill>
            </a:endParaRPr>
          </a:p>
        </p:txBody>
      </p:sp>
    </p:spTree>
    <p:extLst>
      <p:ext uri="{BB962C8B-B14F-4D97-AF65-F5344CB8AC3E}">
        <p14:creationId xmlns:p14="http://schemas.microsoft.com/office/powerpoint/2010/main" val="4002485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2016</a:t>
            </a:r>
            <a:endParaRPr lang="en-US" dirty="0"/>
          </a:p>
        </p:txBody>
      </p:sp>
      <p:sp>
        <p:nvSpPr>
          <p:cNvPr id="18" name="Slide Number Placeholder 5"/>
          <p:cNvSpPr>
            <a:spLocks noGrp="1"/>
          </p:cNvSpPr>
          <p:nvPr>
            <p:ph type="sldNum" sz="quarter" idx="12"/>
          </p:nvPr>
        </p:nvSpPr>
        <p:spPr/>
        <p:txBody>
          <a:bodyPr/>
          <a:lstStyle/>
          <a:p>
            <a:fld id="{5820572F-E8AD-479C-A811-820D90EEB24C}" type="slidenum">
              <a:rPr lang="en-US"/>
              <a:pPr/>
              <a:t>18</a:t>
            </a:fld>
            <a:endParaRPr lang="en-US"/>
          </a:p>
        </p:txBody>
      </p:sp>
      <p:sp>
        <p:nvSpPr>
          <p:cNvPr id="225282" name="Rectangle 2"/>
          <p:cNvSpPr>
            <a:spLocks noGrp="1" noChangeArrowheads="1"/>
          </p:cNvSpPr>
          <p:nvPr>
            <p:ph type="title"/>
          </p:nvPr>
        </p:nvSpPr>
        <p:spPr/>
        <p:txBody>
          <a:bodyPr/>
          <a:lstStyle/>
          <a:p>
            <a:r>
              <a:rPr lang="it-IT" sz="2800"/>
              <a:t>Moto uniformemente accelerato (4)</a:t>
            </a:r>
          </a:p>
        </p:txBody>
      </p:sp>
      <p:sp>
        <p:nvSpPr>
          <p:cNvPr id="225283" name="Rectangle 3"/>
          <p:cNvSpPr>
            <a:spLocks noGrp="1" noChangeArrowheads="1"/>
          </p:cNvSpPr>
          <p:nvPr>
            <p:ph type="body" idx="1"/>
          </p:nvPr>
        </p:nvSpPr>
        <p:spPr>
          <a:xfrm>
            <a:off x="468313" y="1196975"/>
            <a:ext cx="7067550" cy="4784725"/>
          </a:xfrm>
        </p:spPr>
        <p:txBody>
          <a:bodyPr/>
          <a:lstStyle/>
          <a:p>
            <a:pPr>
              <a:buFontTx/>
              <a:buNone/>
            </a:pPr>
            <a:r>
              <a:rPr lang="it-IT" sz="2400" dirty="0"/>
              <a:t>Se considero la caduta di un grave che parte da </a:t>
            </a:r>
          </a:p>
          <a:p>
            <a:pPr>
              <a:buFontTx/>
              <a:buNone/>
            </a:pPr>
            <a:r>
              <a:rPr lang="it-IT" sz="2400" dirty="0"/>
              <a:t>fermo </a:t>
            </a:r>
            <a:r>
              <a:rPr lang="it-IT" sz="2400" dirty="0">
                <a:solidFill>
                  <a:srgbClr val="CC3300"/>
                </a:solidFill>
              </a:rPr>
              <a:t>in assenza di attrito</a:t>
            </a:r>
            <a:r>
              <a:rPr lang="it-IT" sz="2400" dirty="0"/>
              <a:t>, chiamando h(t) l’altezza</a:t>
            </a:r>
          </a:p>
          <a:p>
            <a:pPr>
              <a:buFontTx/>
              <a:buNone/>
            </a:pPr>
            <a:r>
              <a:rPr lang="it-IT" sz="2400" dirty="0"/>
              <a:t>rispetto al suolo, ponendo cioè h(0) = h</a:t>
            </a:r>
            <a:r>
              <a:rPr lang="it-IT" sz="2400" baseline="-25000" dirty="0"/>
              <a:t>0</a:t>
            </a:r>
            <a:r>
              <a:rPr lang="it-IT" sz="2400" dirty="0"/>
              <a:t>, </a:t>
            </a:r>
            <a:r>
              <a:rPr lang="it-IT" sz="2400" dirty="0" smtClean="0"/>
              <a:t>poiché</a:t>
            </a:r>
            <a:endParaRPr lang="it-IT" sz="2400" dirty="0"/>
          </a:p>
          <a:p>
            <a:pPr>
              <a:buFontTx/>
              <a:buNone/>
            </a:pPr>
            <a:r>
              <a:rPr lang="it-IT" sz="2400" dirty="0"/>
              <a:t>a</a:t>
            </a:r>
            <a:r>
              <a:rPr lang="it-IT" sz="2400" baseline="-25000" dirty="0"/>
              <a:t>0</a:t>
            </a:r>
            <a:r>
              <a:rPr lang="it-IT" sz="2400" dirty="0"/>
              <a:t> = -g accelerazione di gravità in questo sistema </a:t>
            </a:r>
          </a:p>
          <a:p>
            <a:pPr>
              <a:buFontTx/>
              <a:buNone/>
            </a:pPr>
            <a:r>
              <a:rPr lang="it-IT" sz="2400" dirty="0"/>
              <a:t>di riferimento, ho</a:t>
            </a:r>
          </a:p>
          <a:p>
            <a:pPr>
              <a:buFont typeface="Symbol" pitchFamily="18" charset="2"/>
              <a:buNone/>
            </a:pPr>
            <a:r>
              <a:rPr lang="it-IT" sz="2400" dirty="0"/>
              <a:t>           h(t)</a:t>
            </a:r>
            <a:r>
              <a:rPr lang="it-IT" sz="2400" dirty="0">
                <a:cs typeface="Arial" pitchFamily="34" charset="0"/>
              </a:rPr>
              <a:t> = </a:t>
            </a:r>
            <a:r>
              <a:rPr lang="it-IT" sz="2400" dirty="0"/>
              <a:t>h</a:t>
            </a:r>
            <a:r>
              <a:rPr lang="it-IT" sz="2400" baseline="-25000" dirty="0"/>
              <a:t>0</a:t>
            </a:r>
            <a:r>
              <a:rPr lang="it-IT" sz="2400" dirty="0"/>
              <a:t> -</a:t>
            </a:r>
            <a:r>
              <a:rPr lang="it-IT" sz="2400" dirty="0">
                <a:cs typeface="Arial" pitchFamily="34" charset="0"/>
              </a:rPr>
              <a:t> </a:t>
            </a:r>
            <a:r>
              <a:rPr lang="en-US" sz="2400" dirty="0">
                <a:cs typeface="Arial" pitchFamily="34" charset="0"/>
              </a:rPr>
              <a:t>½</a:t>
            </a:r>
            <a:r>
              <a:rPr lang="it-IT" sz="2400" dirty="0">
                <a:cs typeface="Arial" pitchFamily="34" charset="0"/>
              </a:rPr>
              <a:t> g</a:t>
            </a:r>
            <a:r>
              <a:rPr lang="it-IT" sz="2400" dirty="0"/>
              <a:t>t</a:t>
            </a:r>
            <a:r>
              <a:rPr lang="it-IT" sz="2400" baseline="30000" dirty="0"/>
              <a:t>2</a:t>
            </a:r>
            <a:endParaRPr lang="it-IT" sz="2400" dirty="0"/>
          </a:p>
          <a:p>
            <a:pPr>
              <a:buFont typeface="Symbol" pitchFamily="18" charset="2"/>
              <a:buNone/>
            </a:pPr>
            <a:r>
              <a:rPr lang="it-IT" sz="2400" dirty="0"/>
              <a:t>		v(t)</a:t>
            </a:r>
            <a:r>
              <a:rPr lang="it-IT" sz="2400" dirty="0">
                <a:cs typeface="Arial" pitchFamily="34" charset="0"/>
              </a:rPr>
              <a:t> = </a:t>
            </a:r>
            <a:r>
              <a:rPr lang="it-IT" sz="2400" dirty="0"/>
              <a:t>-</a:t>
            </a:r>
            <a:r>
              <a:rPr lang="it-IT" sz="2400" dirty="0" err="1"/>
              <a:t>gt</a:t>
            </a:r>
            <a:r>
              <a:rPr lang="it-IT" sz="2400" dirty="0">
                <a:solidFill>
                  <a:srgbClr val="FF3300"/>
                </a:solidFill>
                <a:cs typeface="Arial" pitchFamily="34" charset="0"/>
              </a:rPr>
              <a:t> </a:t>
            </a:r>
          </a:p>
          <a:p>
            <a:pPr>
              <a:buFont typeface="Symbol" pitchFamily="18" charset="2"/>
              <a:buNone/>
            </a:pPr>
            <a:r>
              <a:rPr lang="it-IT" sz="2400" dirty="0">
                <a:solidFill>
                  <a:srgbClr val="FF3300"/>
                </a:solidFill>
                <a:cs typeface="Arial" pitchFamily="34" charset="0"/>
              </a:rPr>
              <a:t>		</a:t>
            </a:r>
            <a:r>
              <a:rPr lang="it-IT" sz="2400" dirty="0">
                <a:cs typeface="Arial" pitchFamily="34" charset="0"/>
              </a:rPr>
              <a:t>a</a:t>
            </a:r>
            <a:r>
              <a:rPr lang="it-IT" sz="2400" dirty="0"/>
              <a:t>(t)</a:t>
            </a:r>
            <a:r>
              <a:rPr lang="it-IT" sz="2400" dirty="0">
                <a:cs typeface="Arial" pitchFamily="34" charset="0"/>
              </a:rPr>
              <a:t> = </a:t>
            </a:r>
            <a:r>
              <a:rPr lang="it-IT" sz="2400" dirty="0"/>
              <a:t>-g</a:t>
            </a:r>
            <a:endParaRPr lang="it-IT" sz="2400" dirty="0">
              <a:cs typeface="Arial" pitchFamily="34" charset="0"/>
            </a:endParaRPr>
          </a:p>
          <a:p>
            <a:pPr>
              <a:buFontTx/>
              <a:buNone/>
            </a:pPr>
            <a:r>
              <a:rPr lang="it-IT" sz="2400" dirty="0"/>
              <a:t>e il grave raggiunge il suolo, h = 0, dopo un tempo</a:t>
            </a:r>
          </a:p>
          <a:p>
            <a:pPr>
              <a:buFontTx/>
              <a:buNone/>
            </a:pPr>
            <a:r>
              <a:rPr lang="it-IT" sz="2400" dirty="0"/>
              <a:t>           </a:t>
            </a:r>
            <a:r>
              <a:rPr lang="it-IT" sz="2400" dirty="0">
                <a:solidFill>
                  <a:srgbClr val="FF3300"/>
                </a:solidFill>
              </a:rPr>
              <a:t>t = </a:t>
            </a:r>
            <a:r>
              <a:rPr lang="it-IT" sz="2400" dirty="0">
                <a:solidFill>
                  <a:srgbClr val="FF3300"/>
                </a:solidFill>
                <a:cs typeface="Arial" pitchFamily="34" charset="0"/>
              </a:rPr>
              <a:t>√2h</a:t>
            </a:r>
            <a:r>
              <a:rPr lang="it-IT" sz="2400" baseline="-25000" dirty="0">
                <a:solidFill>
                  <a:srgbClr val="FF3300"/>
                </a:solidFill>
                <a:cs typeface="Arial" pitchFamily="34" charset="0"/>
              </a:rPr>
              <a:t>0</a:t>
            </a:r>
            <a:r>
              <a:rPr lang="it-IT" sz="2400" dirty="0">
                <a:solidFill>
                  <a:srgbClr val="FF3300"/>
                </a:solidFill>
                <a:cs typeface="Arial" pitchFamily="34" charset="0"/>
              </a:rPr>
              <a:t>/g</a:t>
            </a:r>
            <a:r>
              <a:rPr lang="it-IT" sz="2400" dirty="0">
                <a:cs typeface="Arial" pitchFamily="34" charset="0"/>
              </a:rPr>
              <a:t>         </a:t>
            </a:r>
            <a:r>
              <a:rPr lang="it-IT" sz="2400" dirty="0">
                <a:solidFill>
                  <a:srgbClr val="006600"/>
                </a:solidFill>
                <a:cs typeface="Arial" pitchFamily="34" charset="0"/>
              </a:rPr>
              <a:t>(da  0 = </a:t>
            </a:r>
            <a:r>
              <a:rPr lang="it-IT" sz="2400" dirty="0">
                <a:solidFill>
                  <a:srgbClr val="006600"/>
                </a:solidFill>
              </a:rPr>
              <a:t>h</a:t>
            </a:r>
            <a:r>
              <a:rPr lang="it-IT" sz="2400" baseline="-25000" dirty="0">
                <a:solidFill>
                  <a:srgbClr val="006600"/>
                </a:solidFill>
              </a:rPr>
              <a:t>0</a:t>
            </a:r>
            <a:r>
              <a:rPr lang="it-IT" sz="2400" dirty="0">
                <a:solidFill>
                  <a:srgbClr val="006600"/>
                </a:solidFill>
              </a:rPr>
              <a:t> -</a:t>
            </a:r>
            <a:r>
              <a:rPr lang="it-IT" sz="2400" dirty="0">
                <a:solidFill>
                  <a:srgbClr val="006600"/>
                </a:solidFill>
                <a:cs typeface="Arial" pitchFamily="34" charset="0"/>
              </a:rPr>
              <a:t> </a:t>
            </a:r>
            <a:r>
              <a:rPr lang="en-US" sz="2400" dirty="0">
                <a:solidFill>
                  <a:srgbClr val="006600"/>
                </a:solidFill>
                <a:cs typeface="Arial" pitchFamily="34" charset="0"/>
              </a:rPr>
              <a:t>½</a:t>
            </a:r>
            <a:r>
              <a:rPr lang="it-IT" sz="2400" dirty="0">
                <a:solidFill>
                  <a:srgbClr val="006600"/>
                </a:solidFill>
                <a:cs typeface="Arial" pitchFamily="34" charset="0"/>
              </a:rPr>
              <a:t> g</a:t>
            </a:r>
            <a:r>
              <a:rPr lang="it-IT" sz="2400" dirty="0">
                <a:solidFill>
                  <a:srgbClr val="006600"/>
                </a:solidFill>
              </a:rPr>
              <a:t>t</a:t>
            </a:r>
            <a:r>
              <a:rPr lang="it-IT" sz="2400" baseline="30000" dirty="0">
                <a:solidFill>
                  <a:srgbClr val="006600"/>
                </a:solidFill>
              </a:rPr>
              <a:t>2</a:t>
            </a:r>
            <a:r>
              <a:rPr lang="it-IT" sz="2400" dirty="0">
                <a:solidFill>
                  <a:srgbClr val="006600"/>
                </a:solidFill>
              </a:rPr>
              <a:t>)</a:t>
            </a:r>
          </a:p>
        </p:txBody>
      </p:sp>
      <p:sp>
        <p:nvSpPr>
          <p:cNvPr id="225284" name="AutoShape 4"/>
          <p:cNvSpPr>
            <a:spLocks/>
          </p:cNvSpPr>
          <p:nvPr/>
        </p:nvSpPr>
        <p:spPr bwMode="auto">
          <a:xfrm>
            <a:off x="1116013" y="3644900"/>
            <a:ext cx="152400" cy="1152525"/>
          </a:xfrm>
          <a:prstGeom prst="leftBrace">
            <a:avLst>
              <a:gd name="adj1" fmla="val 6302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285" name="Line 5"/>
          <p:cNvSpPr>
            <a:spLocks noChangeShapeType="1"/>
          </p:cNvSpPr>
          <p:nvPr/>
        </p:nvSpPr>
        <p:spPr bwMode="auto">
          <a:xfrm>
            <a:off x="7524750" y="4652963"/>
            <a:ext cx="71913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7" name="Line 7"/>
          <p:cNvSpPr>
            <a:spLocks noChangeShapeType="1"/>
          </p:cNvSpPr>
          <p:nvPr/>
        </p:nvSpPr>
        <p:spPr bwMode="auto">
          <a:xfrm flipV="1">
            <a:off x="7885113" y="2636838"/>
            <a:ext cx="0" cy="2016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8" name="Line 8"/>
          <p:cNvSpPr>
            <a:spLocks noChangeShapeType="1"/>
          </p:cNvSpPr>
          <p:nvPr/>
        </p:nvSpPr>
        <p:spPr bwMode="auto">
          <a:xfrm>
            <a:off x="7740650" y="2636838"/>
            <a:ext cx="2873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9" name="Text Box 9"/>
          <p:cNvSpPr txBox="1">
            <a:spLocks noChangeArrowheads="1"/>
          </p:cNvSpPr>
          <p:nvPr/>
        </p:nvSpPr>
        <p:spPr bwMode="auto">
          <a:xfrm>
            <a:off x="8151813" y="2414588"/>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a:t>
            </a:r>
            <a:r>
              <a:rPr lang="it-IT" baseline="-25000">
                <a:solidFill>
                  <a:srgbClr val="FF3300"/>
                </a:solidFill>
              </a:rPr>
              <a:t>0</a:t>
            </a:r>
          </a:p>
        </p:txBody>
      </p:sp>
      <p:sp>
        <p:nvSpPr>
          <p:cNvPr id="225290" name="Text Box 10"/>
          <p:cNvSpPr txBox="1">
            <a:spLocks noChangeArrowheads="1"/>
          </p:cNvSpPr>
          <p:nvPr/>
        </p:nvSpPr>
        <p:spPr bwMode="auto">
          <a:xfrm>
            <a:off x="8243888" y="4437063"/>
            <a:ext cx="75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 = 0</a:t>
            </a:r>
          </a:p>
        </p:txBody>
      </p:sp>
      <p:sp>
        <p:nvSpPr>
          <p:cNvPr id="225291" name="Text Box 11"/>
          <p:cNvSpPr txBox="1">
            <a:spLocks noChangeArrowheads="1"/>
          </p:cNvSpPr>
          <p:nvPr/>
        </p:nvSpPr>
        <p:spPr bwMode="auto">
          <a:xfrm>
            <a:off x="8224838" y="3135313"/>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25292" name="Line 12"/>
          <p:cNvSpPr>
            <a:spLocks noChangeShapeType="1"/>
          </p:cNvSpPr>
          <p:nvPr/>
        </p:nvSpPr>
        <p:spPr bwMode="auto">
          <a:xfrm>
            <a:off x="8388350" y="3357563"/>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25293" name="Picture 13" descr="180px-Leaning_Tower_of_P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868863"/>
            <a:ext cx="1349375" cy="1798637"/>
          </a:xfrm>
          <a:prstGeom prst="rect">
            <a:avLst/>
          </a:prstGeom>
          <a:noFill/>
          <a:extLst>
            <a:ext uri="{909E8E84-426E-40DD-AFC4-6F175D3DCCD1}">
              <a14:hiddenFill xmlns:a14="http://schemas.microsoft.com/office/drawing/2010/main">
                <a:solidFill>
                  <a:srgbClr val="FFFFFF"/>
                </a:solidFill>
              </a14:hiddenFill>
            </a:ext>
          </a:extLst>
        </p:spPr>
      </p:pic>
      <p:sp>
        <p:nvSpPr>
          <p:cNvPr id="225294" name="Text Box 14"/>
          <p:cNvSpPr txBox="1">
            <a:spLocks noChangeArrowheads="1"/>
          </p:cNvSpPr>
          <p:nvPr/>
        </p:nvSpPr>
        <p:spPr bwMode="auto">
          <a:xfrm>
            <a:off x="468313" y="5805488"/>
            <a:ext cx="6002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CC"/>
                </a:solidFill>
              </a:rPr>
              <a:t>h</a:t>
            </a:r>
            <a:r>
              <a:rPr lang="it-IT" baseline="-25000" dirty="0">
                <a:solidFill>
                  <a:srgbClr val="CC00CC"/>
                </a:solidFill>
              </a:rPr>
              <a:t>0</a:t>
            </a:r>
            <a:r>
              <a:rPr lang="it-IT" dirty="0">
                <a:solidFill>
                  <a:srgbClr val="CC00CC"/>
                </a:solidFill>
              </a:rPr>
              <a:t> = </a:t>
            </a:r>
            <a:r>
              <a:rPr lang="it-IT" dirty="0" smtClean="0">
                <a:solidFill>
                  <a:srgbClr val="CC00CC"/>
                </a:solidFill>
              </a:rPr>
              <a:t>55.86 </a:t>
            </a:r>
            <a:r>
              <a:rPr lang="it-IT" dirty="0">
                <a:solidFill>
                  <a:srgbClr val="CC00CC"/>
                </a:solidFill>
              </a:rPr>
              <a:t>m, </a:t>
            </a:r>
            <a:r>
              <a:rPr lang="el-GR" dirty="0">
                <a:solidFill>
                  <a:srgbClr val="CC00CC"/>
                </a:solidFill>
                <a:cs typeface="Arial" pitchFamily="34" charset="0"/>
              </a:rPr>
              <a:t>θ</a:t>
            </a:r>
            <a:r>
              <a:rPr lang="it-IT" dirty="0">
                <a:solidFill>
                  <a:srgbClr val="CC00CC"/>
                </a:solidFill>
                <a:cs typeface="Arial" pitchFamily="34" charset="0"/>
              </a:rPr>
              <a:t> = </a:t>
            </a:r>
            <a:r>
              <a:rPr lang="it-IT" dirty="0" smtClean="0">
                <a:solidFill>
                  <a:srgbClr val="CC00CC"/>
                </a:solidFill>
                <a:cs typeface="Arial" pitchFamily="34" charset="0"/>
              </a:rPr>
              <a:t>3° 59.4’ </a:t>
            </a:r>
            <a:r>
              <a:rPr lang="it-IT" dirty="0">
                <a:solidFill>
                  <a:srgbClr val="CC00CC"/>
                </a:solidFill>
                <a:latin typeface=""/>
                <a:cs typeface="Arial" pitchFamily="34" charset="0"/>
              </a:rPr>
              <a:t>→ t = ?  </a:t>
            </a:r>
            <a:r>
              <a:rPr lang="el-GR" dirty="0">
                <a:solidFill>
                  <a:srgbClr val="CC00CC"/>
                </a:solidFill>
                <a:latin typeface=""/>
                <a:cs typeface="Arial" pitchFamily="34" charset="0"/>
              </a:rPr>
              <a:t>Δ</a:t>
            </a:r>
            <a:r>
              <a:rPr lang="it-IT" dirty="0">
                <a:solidFill>
                  <a:srgbClr val="CC00CC"/>
                </a:solidFill>
                <a:latin typeface=""/>
                <a:cs typeface="Arial" pitchFamily="34" charset="0"/>
              </a:rPr>
              <a:t>x alla base = ?</a:t>
            </a:r>
            <a:r>
              <a:rPr lang="it-IT" dirty="0">
                <a:solidFill>
                  <a:srgbClr val="CC00CC"/>
                </a:solidFill>
              </a:rPr>
              <a:t> </a:t>
            </a:r>
          </a:p>
        </p:txBody>
      </p:sp>
      <p:sp>
        <p:nvSpPr>
          <p:cNvPr id="225295" name="Text Box 15"/>
          <p:cNvSpPr txBox="1">
            <a:spLocks noChangeArrowheads="1"/>
          </p:cNvSpPr>
          <p:nvPr/>
        </p:nvSpPr>
        <p:spPr bwMode="auto">
          <a:xfrm>
            <a:off x="466725" y="6159500"/>
            <a:ext cx="2882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t = 3.38 s    </a:t>
            </a:r>
            <a:r>
              <a:rPr lang="el-GR" dirty="0">
                <a:cs typeface="Arial" pitchFamily="34" charset="0"/>
              </a:rPr>
              <a:t>Δ</a:t>
            </a:r>
            <a:r>
              <a:rPr lang="it-IT" dirty="0">
                <a:cs typeface="Arial" pitchFamily="34" charset="0"/>
              </a:rPr>
              <a:t>x = </a:t>
            </a:r>
            <a:r>
              <a:rPr lang="it-IT" dirty="0" smtClean="0">
                <a:cs typeface="Arial" pitchFamily="34" charset="0"/>
              </a:rPr>
              <a:t>3.90 </a:t>
            </a:r>
            <a:r>
              <a:rPr lang="it-IT" dirty="0">
                <a:cs typeface="Arial" pitchFamily="34" charset="0"/>
              </a:rPr>
              <a:t>m</a:t>
            </a:r>
            <a:endParaRPr lang="el-GR" dirty="0">
              <a:cs typeface="Arial" pitchFamily="34" charset="0"/>
            </a:endParaRPr>
          </a:p>
        </p:txBody>
      </p:sp>
      <p:sp>
        <p:nvSpPr>
          <p:cNvPr id="225296" name="Line 16"/>
          <p:cNvSpPr>
            <a:spLocks noChangeShapeType="1"/>
          </p:cNvSpPr>
          <p:nvPr/>
        </p:nvSpPr>
        <p:spPr bwMode="auto">
          <a:xfrm>
            <a:off x="2085975" y="5157788"/>
            <a:ext cx="6858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4"/>
                                        </p:tgtEl>
                                        <p:attrNameLst>
                                          <p:attrName>style.visibility</p:attrName>
                                        </p:attrNameLst>
                                      </p:cBhvr>
                                      <p:to>
                                        <p:strVal val="visible"/>
                                      </p:to>
                                    </p:set>
                                    <p:anim calcmode="lin" valueType="num">
                                      <p:cBhvr additive="base">
                                        <p:cTn id="7" dur="500" fill="hold"/>
                                        <p:tgtEl>
                                          <p:spTgt spid="225294"/>
                                        </p:tgtEl>
                                        <p:attrNameLst>
                                          <p:attrName>ppt_x</p:attrName>
                                        </p:attrNameLst>
                                      </p:cBhvr>
                                      <p:tavLst>
                                        <p:tav tm="0">
                                          <p:val>
                                            <p:strVal val="#ppt_x"/>
                                          </p:val>
                                        </p:tav>
                                        <p:tav tm="100000">
                                          <p:val>
                                            <p:strVal val="#ppt_x"/>
                                          </p:val>
                                        </p:tav>
                                      </p:tavLst>
                                    </p:anim>
                                    <p:anim calcmode="lin" valueType="num">
                                      <p:cBhvr additive="base">
                                        <p:cTn id="8" dur="500" fill="hold"/>
                                        <p:tgtEl>
                                          <p:spTgt spid="225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25295"/>
                                        </p:tgtEl>
                                        <p:attrNameLst>
                                          <p:attrName>style.visibility</p:attrName>
                                        </p:attrNameLst>
                                      </p:cBhvr>
                                      <p:to>
                                        <p:strVal val="visible"/>
                                      </p:to>
                                    </p:set>
                                    <p:animEffect transition="in" filter="diamond(in)">
                                      <p:cBhvr>
                                        <p:cTn id="13" dur="2000"/>
                                        <p:tgtEl>
                                          <p:spTgt spid="225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4" grpId="0"/>
      <p:bldP spid="22529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E6126DD8-46B3-4746-9D83-4A5A1B2A2DF1}" type="slidenum">
              <a:rPr lang="en-US"/>
              <a:pPr/>
              <a:t>19</a:t>
            </a:fld>
            <a:endParaRPr lang="en-US" dirty="0"/>
          </a:p>
        </p:txBody>
      </p:sp>
      <p:sp>
        <p:nvSpPr>
          <p:cNvPr id="226306" name="Rectangle 2"/>
          <p:cNvSpPr>
            <a:spLocks noGrp="1" noChangeArrowheads="1"/>
          </p:cNvSpPr>
          <p:nvPr>
            <p:ph type="title"/>
          </p:nvPr>
        </p:nvSpPr>
        <p:spPr/>
        <p:txBody>
          <a:bodyPr/>
          <a:lstStyle/>
          <a:p>
            <a:r>
              <a:rPr lang="it-IT" sz="2800"/>
              <a:t>Moti in una dimensione</a:t>
            </a:r>
          </a:p>
        </p:txBody>
      </p:sp>
      <p:sp>
        <p:nvSpPr>
          <p:cNvPr id="226307" name="Rectangle 3"/>
          <p:cNvSpPr>
            <a:spLocks noGrp="1" noChangeArrowheads="1"/>
          </p:cNvSpPr>
          <p:nvPr>
            <p:ph type="body" idx="1"/>
          </p:nvPr>
        </p:nvSpPr>
        <p:spPr>
          <a:xfrm>
            <a:off x="468313" y="1125538"/>
            <a:ext cx="8229600" cy="4784725"/>
          </a:xfrm>
        </p:spPr>
        <p:txBody>
          <a:bodyPr/>
          <a:lstStyle/>
          <a:p>
            <a:pPr>
              <a:buFont typeface="Arial" pitchFamily="34" charset="0"/>
              <a:buChar char="–"/>
            </a:pPr>
            <a:r>
              <a:rPr lang="it-IT" sz="2800" dirty="0">
                <a:solidFill>
                  <a:schemeClr val="accent2"/>
                </a:solidFill>
              </a:rPr>
              <a:t>vario                               a = a(t)</a:t>
            </a:r>
            <a:r>
              <a:rPr lang="it-IT" sz="2800" dirty="0"/>
              <a:t>  </a:t>
            </a:r>
          </a:p>
          <a:p>
            <a:pPr>
              <a:buFont typeface="Arial" pitchFamily="34" charset="0"/>
              <a:buNone/>
            </a:pPr>
            <a:r>
              <a:rPr lang="it-IT" sz="2800" dirty="0"/>
              <a:t>	se   </a:t>
            </a:r>
            <a:r>
              <a:rPr lang="it-IT" sz="2800" dirty="0" err="1">
                <a:solidFill>
                  <a:srgbClr val="CC3300"/>
                </a:solidFill>
              </a:rPr>
              <a:t>av</a:t>
            </a:r>
            <a:r>
              <a:rPr lang="it-IT" sz="2800" dirty="0">
                <a:solidFill>
                  <a:srgbClr val="CC3300"/>
                </a:solidFill>
              </a:rPr>
              <a:t> &gt; 0 accelerato</a:t>
            </a:r>
            <a:r>
              <a:rPr lang="it-IT" sz="2800" dirty="0"/>
              <a:t>    </a:t>
            </a:r>
            <a:r>
              <a:rPr lang="it-IT" sz="2800" dirty="0">
                <a:solidFill>
                  <a:srgbClr val="006600"/>
                </a:solidFill>
              </a:rPr>
              <a:t>(</a:t>
            </a:r>
            <a:r>
              <a:rPr lang="it-IT" sz="2800" dirty="0" err="1">
                <a:solidFill>
                  <a:srgbClr val="006600"/>
                </a:solidFill>
              </a:rPr>
              <a:t>av</a:t>
            </a:r>
            <a:r>
              <a:rPr lang="it-IT" sz="2800" dirty="0">
                <a:solidFill>
                  <a:srgbClr val="006600"/>
                </a:solidFill>
              </a:rPr>
              <a:t> &lt; 0 decelerato)</a:t>
            </a:r>
          </a:p>
          <a:p>
            <a:pPr>
              <a:buFont typeface="Arial" pitchFamily="34" charset="0"/>
              <a:buChar char="–"/>
            </a:pPr>
            <a:r>
              <a:rPr lang="it-IT" sz="2800" dirty="0">
                <a:solidFill>
                  <a:srgbClr val="FF3300"/>
                </a:solidFill>
              </a:rPr>
              <a:t>uniforme                         a = 0;   v = </a:t>
            </a:r>
            <a:r>
              <a:rPr lang="it-IT" sz="2800" dirty="0" err="1">
                <a:solidFill>
                  <a:srgbClr val="FF3300"/>
                </a:solidFill>
              </a:rPr>
              <a:t>cost</a:t>
            </a:r>
            <a:r>
              <a:rPr lang="it-IT" sz="2800" dirty="0"/>
              <a:t>  </a:t>
            </a:r>
          </a:p>
          <a:p>
            <a:pPr>
              <a:buFont typeface="Arial" pitchFamily="34" charset="0"/>
              <a:buChar char="–"/>
            </a:pPr>
            <a:r>
              <a:rPr lang="it-IT" sz="2800" dirty="0"/>
              <a:t>uniformemente </a:t>
            </a:r>
            <a:r>
              <a:rPr lang="it-IT" sz="2800" dirty="0" err="1"/>
              <a:t>accel</a:t>
            </a:r>
            <a:r>
              <a:rPr lang="it-IT" sz="2800" dirty="0"/>
              <a:t>.    a  = </a:t>
            </a:r>
            <a:r>
              <a:rPr lang="it-IT" sz="2800" dirty="0" err="1"/>
              <a:t>cost</a:t>
            </a:r>
            <a:r>
              <a:rPr lang="it-IT" sz="2800" dirty="0"/>
              <a:t> = a</a:t>
            </a:r>
            <a:r>
              <a:rPr lang="it-IT" sz="2800" baseline="-25000" dirty="0"/>
              <a:t>0</a:t>
            </a:r>
            <a:r>
              <a:rPr lang="it-IT" sz="2800" dirty="0"/>
              <a:t>;   v = v(t)  </a:t>
            </a:r>
          </a:p>
          <a:p>
            <a:pPr>
              <a:buFont typeface="Arial" pitchFamily="34" charset="0"/>
              <a:buNone/>
            </a:pPr>
            <a:r>
              <a:rPr lang="it-IT" sz="2800" dirty="0"/>
              <a:t>	dalle 2 </a:t>
            </a:r>
            <a:r>
              <a:rPr lang="it-IT" sz="2800" dirty="0" err="1"/>
              <a:t>eq</a:t>
            </a:r>
            <a:r>
              <a:rPr lang="it-IT" sz="2800" dirty="0"/>
              <a:t>. per x(t) e v(t) </a:t>
            </a:r>
            <a:r>
              <a:rPr lang="it-IT" sz="2800" i="1" dirty="0"/>
              <a:t>si </a:t>
            </a:r>
            <a:r>
              <a:rPr lang="it-IT" sz="2800" i="1" dirty="0" smtClean="0"/>
              <a:t>elimina </a:t>
            </a:r>
            <a:r>
              <a:rPr lang="it-IT" sz="2800" dirty="0" smtClean="0"/>
              <a:t>il </a:t>
            </a:r>
            <a:r>
              <a:rPr lang="it-IT" sz="2800" dirty="0"/>
              <a:t>parametro t, per es. </a:t>
            </a:r>
            <a:r>
              <a:rPr lang="it-IT" sz="2800" dirty="0" smtClean="0"/>
              <a:t>sostituendo dalla 2</a:t>
            </a:r>
            <a:r>
              <a:rPr lang="it-IT" sz="2800" baseline="30000" dirty="0" smtClean="0"/>
              <a:t>a</a:t>
            </a:r>
            <a:r>
              <a:rPr lang="it-IT" sz="2800" dirty="0" smtClean="0"/>
              <a:t>(*),</a:t>
            </a:r>
            <a:endParaRPr lang="it-IT" sz="2800" dirty="0"/>
          </a:p>
          <a:p>
            <a:pPr>
              <a:buFont typeface="Arial" pitchFamily="34" charset="0"/>
              <a:buNone/>
            </a:pPr>
            <a:r>
              <a:rPr lang="it-IT" sz="2800" dirty="0"/>
              <a:t>	</a:t>
            </a:r>
            <a:r>
              <a:rPr lang="it-IT" sz="2800" dirty="0">
                <a:solidFill>
                  <a:srgbClr val="008000"/>
                </a:solidFill>
              </a:rPr>
              <a:t>t = (v(t)-v</a:t>
            </a:r>
            <a:r>
              <a:rPr lang="it-IT" sz="2800" baseline="-25000" dirty="0">
                <a:solidFill>
                  <a:srgbClr val="008000"/>
                </a:solidFill>
              </a:rPr>
              <a:t>0</a:t>
            </a:r>
            <a:r>
              <a:rPr lang="it-IT" sz="2800" dirty="0">
                <a:solidFill>
                  <a:srgbClr val="008000"/>
                </a:solidFill>
              </a:rPr>
              <a:t>)/a</a:t>
            </a:r>
            <a:r>
              <a:rPr lang="it-IT" sz="2800" baseline="-25000" dirty="0">
                <a:solidFill>
                  <a:srgbClr val="008000"/>
                </a:solidFill>
              </a:rPr>
              <a:t>0</a:t>
            </a:r>
          </a:p>
          <a:p>
            <a:pPr>
              <a:buFont typeface="Arial" pitchFamily="34" charset="0"/>
              <a:buNone/>
            </a:pPr>
            <a:r>
              <a:rPr lang="it-IT" sz="2800" dirty="0"/>
              <a:t>	e sostituendo nella 1</a:t>
            </a:r>
            <a:r>
              <a:rPr lang="it-IT" sz="2800" baseline="30000" dirty="0"/>
              <a:t>a</a:t>
            </a:r>
          </a:p>
          <a:p>
            <a:pPr>
              <a:buFont typeface="Arial" pitchFamily="34" charset="0"/>
              <a:buNone/>
            </a:pPr>
            <a:r>
              <a:rPr lang="it-IT" sz="2800" dirty="0"/>
              <a:t>	x(t) = x</a:t>
            </a:r>
            <a:r>
              <a:rPr lang="it-IT" sz="2800" baseline="-25000" dirty="0"/>
              <a:t>0</a:t>
            </a:r>
            <a:r>
              <a:rPr lang="it-IT" sz="2800" dirty="0"/>
              <a:t> + v</a:t>
            </a:r>
            <a:r>
              <a:rPr lang="it-IT" sz="2800" baseline="-25000" dirty="0"/>
              <a:t>0</a:t>
            </a:r>
            <a:r>
              <a:rPr lang="it-IT" sz="2800" dirty="0">
                <a:solidFill>
                  <a:schemeClr val="accent2"/>
                </a:solidFill>
              </a:rPr>
              <a:t>(v(t)-v</a:t>
            </a:r>
            <a:r>
              <a:rPr lang="it-IT" sz="2800" baseline="-25000" dirty="0">
                <a:solidFill>
                  <a:schemeClr val="accent2"/>
                </a:solidFill>
              </a:rPr>
              <a:t>0</a:t>
            </a:r>
            <a:r>
              <a:rPr lang="it-IT" sz="2800" dirty="0">
                <a:solidFill>
                  <a:schemeClr val="accent2"/>
                </a:solidFill>
              </a:rPr>
              <a:t>)/a</a:t>
            </a:r>
            <a:r>
              <a:rPr lang="it-IT" sz="2800" baseline="-25000" dirty="0">
                <a:solidFill>
                  <a:schemeClr val="accent2"/>
                </a:solidFill>
              </a:rPr>
              <a:t>0</a:t>
            </a:r>
            <a:r>
              <a:rPr lang="it-IT" sz="2800" dirty="0"/>
              <a:t> + </a:t>
            </a:r>
            <a:r>
              <a:rPr lang="en-US" sz="2800" dirty="0">
                <a:cs typeface="Arial" pitchFamily="34" charset="0"/>
              </a:rPr>
              <a:t>½</a:t>
            </a:r>
            <a:r>
              <a:rPr lang="it-IT" sz="2800" dirty="0"/>
              <a:t>a</a:t>
            </a:r>
            <a:r>
              <a:rPr lang="it-IT" sz="2800" baseline="-25000" dirty="0"/>
              <a:t>0</a:t>
            </a:r>
            <a:r>
              <a:rPr lang="it-IT" sz="2800" dirty="0">
                <a:solidFill>
                  <a:srgbClr val="CC3300"/>
                </a:solidFill>
              </a:rPr>
              <a:t>[(v(t)-v</a:t>
            </a:r>
            <a:r>
              <a:rPr lang="it-IT" sz="2800" baseline="-25000" dirty="0">
                <a:solidFill>
                  <a:srgbClr val="CC3300"/>
                </a:solidFill>
              </a:rPr>
              <a:t>0</a:t>
            </a:r>
            <a:r>
              <a:rPr lang="it-IT" sz="2800" dirty="0">
                <a:solidFill>
                  <a:srgbClr val="CC3300"/>
                </a:solidFill>
              </a:rPr>
              <a:t>)/a</a:t>
            </a:r>
            <a:r>
              <a:rPr lang="it-IT" sz="2800" baseline="-25000" dirty="0">
                <a:solidFill>
                  <a:srgbClr val="CC3300"/>
                </a:solidFill>
              </a:rPr>
              <a:t>0</a:t>
            </a:r>
            <a:r>
              <a:rPr lang="it-IT" sz="2800" dirty="0">
                <a:solidFill>
                  <a:srgbClr val="CC3300"/>
                </a:solidFill>
              </a:rPr>
              <a:t>]</a:t>
            </a:r>
            <a:r>
              <a:rPr lang="it-IT" sz="2800" baseline="30000" dirty="0">
                <a:solidFill>
                  <a:srgbClr val="CC3300"/>
                </a:solidFill>
              </a:rPr>
              <a:t>2</a:t>
            </a:r>
            <a:r>
              <a:rPr lang="it-IT" sz="2800" dirty="0"/>
              <a:t> </a:t>
            </a:r>
          </a:p>
        </p:txBody>
      </p:sp>
      <p:sp>
        <p:nvSpPr>
          <p:cNvPr id="226308" name="Text Box 4"/>
          <p:cNvSpPr txBox="1">
            <a:spLocks noChangeArrowheads="1"/>
          </p:cNvSpPr>
          <p:nvPr/>
        </p:nvSpPr>
        <p:spPr bwMode="auto">
          <a:xfrm>
            <a:off x="6227763" y="1196975"/>
            <a:ext cx="1935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folHlink"/>
                </a:solidFill>
              </a:rPr>
              <a:t>(il più generale)</a:t>
            </a:r>
          </a:p>
        </p:txBody>
      </p:sp>
      <p:sp>
        <p:nvSpPr>
          <p:cNvPr id="226312" name="Line 8"/>
          <p:cNvSpPr>
            <a:spLocks noChangeShapeType="1"/>
          </p:cNvSpPr>
          <p:nvPr/>
        </p:nvSpPr>
        <p:spPr bwMode="auto">
          <a:xfrm>
            <a:off x="2843213" y="5805488"/>
            <a:ext cx="15843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Text Box 9"/>
          <p:cNvSpPr txBox="1">
            <a:spLocks noChangeArrowheads="1"/>
          </p:cNvSpPr>
          <p:nvPr/>
        </p:nvSpPr>
        <p:spPr bwMode="auto">
          <a:xfrm>
            <a:off x="3419475" y="58769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6314" name="Line 10"/>
          <p:cNvSpPr>
            <a:spLocks noChangeShapeType="1"/>
          </p:cNvSpPr>
          <p:nvPr/>
        </p:nvSpPr>
        <p:spPr bwMode="auto">
          <a:xfrm>
            <a:off x="5580063" y="5805488"/>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5" name="Text Box 11"/>
          <p:cNvSpPr txBox="1">
            <a:spLocks noChangeArrowheads="1"/>
          </p:cNvSpPr>
          <p:nvPr/>
        </p:nvSpPr>
        <p:spPr bwMode="auto">
          <a:xfrm>
            <a:off x="6227763" y="5876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t</a:t>
            </a:r>
            <a:r>
              <a:rPr lang="it-IT" baseline="30000">
                <a:solidFill>
                  <a:srgbClr val="CC3300"/>
                </a:solidFill>
              </a:rPr>
              <a:t>2</a:t>
            </a:r>
          </a:p>
        </p:txBody>
      </p:sp>
      <p:sp>
        <p:nvSpPr>
          <p:cNvPr id="2" name="TextBox 1"/>
          <p:cNvSpPr txBox="1"/>
          <p:nvPr/>
        </p:nvSpPr>
        <p:spPr>
          <a:xfrm>
            <a:off x="251520" y="6451839"/>
            <a:ext cx="5610831" cy="400110"/>
          </a:xfrm>
          <a:prstGeom prst="rect">
            <a:avLst/>
          </a:prstGeom>
          <a:noFill/>
        </p:spPr>
        <p:txBody>
          <a:bodyPr wrap="none" rtlCol="0">
            <a:spAutoFit/>
          </a:bodyPr>
          <a:lstStyle/>
          <a:p>
            <a:r>
              <a:rPr lang="en-US" dirty="0" smtClean="0"/>
              <a:t>(*) </a:t>
            </a:r>
            <a:r>
              <a:rPr lang="en-US" dirty="0" err="1" smtClean="0"/>
              <a:t>dimostrazione</a:t>
            </a:r>
            <a:r>
              <a:rPr lang="en-US" dirty="0" smtClean="0"/>
              <a:t> </a:t>
            </a:r>
            <a:r>
              <a:rPr lang="en-US" dirty="0" err="1" smtClean="0"/>
              <a:t>facoltativa</a:t>
            </a:r>
            <a:r>
              <a:rPr lang="en-US" dirty="0" smtClean="0"/>
              <a:t>, ma utile </a:t>
            </a:r>
            <a:r>
              <a:rPr lang="en-US" dirty="0" err="1" smtClean="0"/>
              <a:t>ginnastica</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t>fln - mar 2016</a:t>
            </a:r>
            <a:endParaRPr lang="en-US"/>
          </a:p>
        </p:txBody>
      </p:sp>
      <p:sp>
        <p:nvSpPr>
          <p:cNvPr id="29" name="Slide Number Placeholder 5"/>
          <p:cNvSpPr>
            <a:spLocks noGrp="1"/>
          </p:cNvSpPr>
          <p:nvPr>
            <p:ph type="sldNum" sz="quarter" idx="12"/>
          </p:nvPr>
        </p:nvSpPr>
        <p:spPr/>
        <p:txBody>
          <a:bodyPr/>
          <a:lstStyle/>
          <a:p>
            <a:fld id="{23441F4D-4DDD-449A-9C1B-16CA095D77D2}" type="slidenum">
              <a:rPr lang="en-US"/>
              <a:pPr/>
              <a:t>2</a:t>
            </a:fld>
            <a:endParaRPr lang="en-US"/>
          </a:p>
        </p:txBody>
      </p:sp>
      <p:sp>
        <p:nvSpPr>
          <p:cNvPr id="198658" name="Rectangle 2"/>
          <p:cNvSpPr>
            <a:spLocks noGrp="1" noChangeArrowheads="1"/>
          </p:cNvSpPr>
          <p:nvPr>
            <p:ph type="title"/>
          </p:nvPr>
        </p:nvSpPr>
        <p:spPr/>
        <p:txBody>
          <a:bodyPr/>
          <a:lstStyle/>
          <a:p>
            <a:r>
              <a:rPr lang="it-IT" sz="3200"/>
              <a:t>Preliminari: spazio &amp; tempo</a:t>
            </a:r>
          </a:p>
        </p:txBody>
      </p:sp>
      <p:sp>
        <p:nvSpPr>
          <p:cNvPr id="198660" name="Oval 4"/>
          <p:cNvSpPr>
            <a:spLocks noChangeArrowheads="1"/>
          </p:cNvSpPr>
          <p:nvPr/>
        </p:nvSpPr>
        <p:spPr bwMode="auto">
          <a:xfrm rot="2393224">
            <a:off x="1979613" y="1341438"/>
            <a:ext cx="3313112" cy="2232025"/>
          </a:xfrm>
          <a:prstGeom prst="ellipse">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1" name="Oval 5"/>
          <p:cNvSpPr>
            <a:spLocks noChangeArrowheads="1"/>
          </p:cNvSpPr>
          <p:nvPr/>
        </p:nvSpPr>
        <p:spPr bwMode="auto">
          <a:xfrm rot="-2569903">
            <a:off x="3276600" y="1341438"/>
            <a:ext cx="3025775" cy="223361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2" name="Text Box 6"/>
          <p:cNvSpPr txBox="1">
            <a:spLocks noChangeArrowheads="1"/>
          </p:cNvSpPr>
          <p:nvPr/>
        </p:nvSpPr>
        <p:spPr bwMode="auto">
          <a:xfrm>
            <a:off x="2535238" y="1982788"/>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198663" name="Text Box 7"/>
          <p:cNvSpPr txBox="1">
            <a:spLocks noChangeArrowheads="1"/>
          </p:cNvSpPr>
          <p:nvPr/>
        </p:nvSpPr>
        <p:spPr bwMode="auto">
          <a:xfrm>
            <a:off x="4932363" y="170021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198664" name="Oval 8"/>
          <p:cNvSpPr>
            <a:spLocks noChangeArrowheads="1"/>
          </p:cNvSpPr>
          <p:nvPr/>
        </p:nvSpPr>
        <p:spPr bwMode="auto">
          <a:xfrm>
            <a:off x="3851275" y="2565400"/>
            <a:ext cx="914400" cy="914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5" name="Line 9"/>
          <p:cNvSpPr>
            <a:spLocks noChangeShapeType="1"/>
          </p:cNvSpPr>
          <p:nvPr/>
        </p:nvSpPr>
        <p:spPr bwMode="auto">
          <a:xfrm flipH="1">
            <a:off x="4284663" y="2852738"/>
            <a:ext cx="1944687" cy="1444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6" name="Text Box 10"/>
          <p:cNvSpPr txBox="1">
            <a:spLocks noChangeArrowheads="1"/>
          </p:cNvSpPr>
          <p:nvPr/>
        </p:nvSpPr>
        <p:spPr bwMode="auto">
          <a:xfrm>
            <a:off x="6443663" y="2133600"/>
            <a:ext cx="1312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evento,</a:t>
            </a:r>
          </a:p>
          <a:p>
            <a:r>
              <a:rPr lang="it-IT">
                <a:solidFill>
                  <a:schemeClr val="accent2"/>
                </a:solidFill>
              </a:rPr>
              <a:t>fenomeno</a:t>
            </a:r>
          </a:p>
          <a:p>
            <a:r>
              <a:rPr lang="it-IT">
                <a:solidFill>
                  <a:schemeClr val="accent2"/>
                </a:solidFill>
              </a:rPr>
              <a:t>(massa,</a:t>
            </a:r>
          </a:p>
          <a:p>
            <a:r>
              <a:rPr lang="it-IT">
                <a:solidFill>
                  <a:schemeClr val="accent2"/>
                </a:solidFill>
              </a:rPr>
              <a:t>energia)</a:t>
            </a:r>
          </a:p>
        </p:txBody>
      </p:sp>
      <p:grpSp>
        <p:nvGrpSpPr>
          <p:cNvPr id="198677" name="Group 21"/>
          <p:cNvGrpSpPr>
            <a:grpSpLocks/>
          </p:cNvGrpSpPr>
          <p:nvPr/>
        </p:nvGrpSpPr>
        <p:grpSpPr bwMode="auto">
          <a:xfrm>
            <a:off x="539750" y="2636838"/>
            <a:ext cx="1874838" cy="2052637"/>
            <a:chOff x="340" y="1979"/>
            <a:chExt cx="1181" cy="1293"/>
          </a:xfrm>
        </p:grpSpPr>
        <p:sp>
          <p:nvSpPr>
            <p:cNvPr id="198667" name="Line 11"/>
            <p:cNvSpPr>
              <a:spLocks noChangeShapeType="1"/>
            </p:cNvSpPr>
            <p:nvPr/>
          </p:nvSpPr>
          <p:spPr bwMode="auto">
            <a:xfrm flipV="1">
              <a:off x="793" y="2069"/>
              <a:ext cx="0" cy="681"/>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8" name="Line 12"/>
            <p:cNvSpPr>
              <a:spLocks noChangeShapeType="1"/>
            </p:cNvSpPr>
            <p:nvPr/>
          </p:nvSpPr>
          <p:spPr bwMode="auto">
            <a:xfrm>
              <a:off x="793" y="2750"/>
              <a:ext cx="59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9" name="Line 13"/>
            <p:cNvSpPr>
              <a:spLocks noChangeShapeType="1"/>
            </p:cNvSpPr>
            <p:nvPr/>
          </p:nvSpPr>
          <p:spPr bwMode="auto">
            <a:xfrm flipH="1">
              <a:off x="340" y="2750"/>
              <a:ext cx="453" cy="317"/>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0" name="Text Box 14"/>
            <p:cNvSpPr txBox="1">
              <a:spLocks noChangeArrowheads="1"/>
            </p:cNvSpPr>
            <p:nvPr/>
          </p:nvSpPr>
          <p:spPr bwMode="auto">
            <a:xfrm>
              <a:off x="1325" y="274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x</a:t>
              </a:r>
            </a:p>
          </p:txBody>
        </p:sp>
        <p:sp>
          <p:nvSpPr>
            <p:cNvPr id="198671" name="Text Box 15"/>
            <p:cNvSpPr txBox="1">
              <a:spLocks noChangeArrowheads="1"/>
            </p:cNvSpPr>
            <p:nvPr/>
          </p:nvSpPr>
          <p:spPr bwMode="auto">
            <a:xfrm>
              <a:off x="476" y="197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y</a:t>
              </a:r>
            </a:p>
          </p:txBody>
        </p:sp>
        <p:sp>
          <p:nvSpPr>
            <p:cNvPr id="198672" name="Text Box 16"/>
            <p:cNvSpPr txBox="1">
              <a:spLocks noChangeArrowheads="1"/>
            </p:cNvSpPr>
            <p:nvPr/>
          </p:nvSpPr>
          <p:spPr bwMode="auto">
            <a:xfrm>
              <a:off x="521" y="3022"/>
              <a:ext cx="1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9900"/>
                  </a:solidFill>
                </a:rPr>
                <a:t>z</a:t>
              </a:r>
            </a:p>
          </p:txBody>
        </p:sp>
        <p:sp>
          <p:nvSpPr>
            <p:cNvPr id="198674" name="Text Box 18"/>
            <p:cNvSpPr txBox="1">
              <a:spLocks noChangeArrowheads="1"/>
            </p:cNvSpPr>
            <p:nvPr/>
          </p:nvSpPr>
          <p:spPr bwMode="auto">
            <a:xfrm>
              <a:off x="521" y="256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O</a:t>
              </a:r>
            </a:p>
          </p:txBody>
        </p:sp>
      </p:grpSp>
      <p:sp>
        <p:nvSpPr>
          <p:cNvPr id="198675" name="Text Box 19"/>
          <p:cNvSpPr txBox="1">
            <a:spLocks noChangeArrowheads="1"/>
          </p:cNvSpPr>
          <p:nvPr/>
        </p:nvSpPr>
        <p:spPr bwMode="auto">
          <a:xfrm>
            <a:off x="611188" y="4797425"/>
            <a:ext cx="1830387" cy="4064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cs typeface="Arial" pitchFamily="34" charset="0"/>
              </a:rPr>
              <a:t>≤ 3 dimensioni</a:t>
            </a:r>
          </a:p>
        </p:txBody>
      </p:sp>
      <p:sp>
        <p:nvSpPr>
          <p:cNvPr id="198676" name="Text Box 20"/>
          <p:cNvSpPr txBox="1">
            <a:spLocks noChangeArrowheads="1"/>
          </p:cNvSpPr>
          <p:nvPr/>
        </p:nvSpPr>
        <p:spPr bwMode="auto">
          <a:xfrm>
            <a:off x="611188" y="5373688"/>
            <a:ext cx="3332162" cy="7112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9900"/>
                </a:solidFill>
              </a:rPr>
              <a:t>- separazione |  non</a:t>
            </a:r>
          </a:p>
          <a:p>
            <a:r>
              <a:rPr lang="it-IT" dirty="0">
                <a:solidFill>
                  <a:srgbClr val="009900"/>
                </a:solidFill>
              </a:rPr>
              <a:t>- distanza       </a:t>
            </a:r>
            <a:r>
              <a:rPr lang="it-IT" dirty="0" smtClean="0">
                <a:solidFill>
                  <a:srgbClr val="009900"/>
                </a:solidFill>
              </a:rPr>
              <a:t> | </a:t>
            </a:r>
            <a:r>
              <a:rPr lang="it-IT" dirty="0">
                <a:solidFill>
                  <a:srgbClr val="009900"/>
                </a:solidFill>
              </a:rPr>
              <a:t>coincidenza</a:t>
            </a:r>
          </a:p>
        </p:txBody>
      </p:sp>
      <p:grpSp>
        <p:nvGrpSpPr>
          <p:cNvPr id="198685" name="Group 29"/>
          <p:cNvGrpSpPr>
            <a:grpSpLocks/>
          </p:cNvGrpSpPr>
          <p:nvPr/>
        </p:nvGrpSpPr>
        <p:grpSpPr bwMode="auto">
          <a:xfrm>
            <a:off x="5508625" y="3716338"/>
            <a:ext cx="2592388" cy="506412"/>
            <a:chOff x="3470" y="2341"/>
            <a:chExt cx="1633" cy="319"/>
          </a:xfrm>
        </p:grpSpPr>
        <p:sp>
          <p:nvSpPr>
            <p:cNvPr id="198678" name="Line 22"/>
            <p:cNvSpPr>
              <a:spLocks noChangeShapeType="1"/>
            </p:cNvSpPr>
            <p:nvPr/>
          </p:nvSpPr>
          <p:spPr bwMode="auto">
            <a:xfrm>
              <a:off x="3969" y="2659"/>
              <a:ext cx="113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9" name="Line 23"/>
            <p:cNvSpPr>
              <a:spLocks noChangeShapeType="1"/>
            </p:cNvSpPr>
            <p:nvPr/>
          </p:nvSpPr>
          <p:spPr bwMode="auto">
            <a:xfrm>
              <a:off x="3470" y="2659"/>
              <a:ext cx="531" cy="1"/>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80" name="Text Box 24"/>
            <p:cNvSpPr txBox="1">
              <a:spLocks noChangeArrowheads="1"/>
            </p:cNvSpPr>
            <p:nvPr/>
          </p:nvSpPr>
          <p:spPr bwMode="auto">
            <a:xfrm>
              <a:off x="3878" y="2341"/>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0</a:t>
              </a:r>
            </a:p>
          </p:txBody>
        </p:sp>
        <p:sp>
          <p:nvSpPr>
            <p:cNvPr id="198681" name="Text Box 25"/>
            <p:cNvSpPr txBox="1">
              <a:spLocks noChangeArrowheads="1"/>
            </p:cNvSpPr>
            <p:nvPr/>
          </p:nvSpPr>
          <p:spPr bwMode="auto">
            <a:xfrm>
              <a:off x="4934" y="234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p>
          </p:txBody>
        </p:sp>
      </p:grpSp>
      <p:sp>
        <p:nvSpPr>
          <p:cNvPr id="198682" name="Text Box 26"/>
          <p:cNvSpPr txBox="1">
            <a:spLocks noChangeArrowheads="1"/>
          </p:cNvSpPr>
          <p:nvPr/>
        </p:nvSpPr>
        <p:spPr bwMode="auto">
          <a:xfrm>
            <a:off x="5724525" y="4437063"/>
            <a:ext cx="1704975"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dimensione</a:t>
            </a:r>
          </a:p>
        </p:txBody>
      </p:sp>
      <p:sp>
        <p:nvSpPr>
          <p:cNvPr id="198684" name="Text Box 28"/>
          <p:cNvSpPr txBox="1">
            <a:spLocks noChangeArrowheads="1"/>
          </p:cNvSpPr>
          <p:nvPr/>
        </p:nvSpPr>
        <p:spPr bwMode="auto">
          <a:xfrm>
            <a:off x="5724525" y="5084763"/>
            <a:ext cx="2790825" cy="1016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it-IT">
                <a:solidFill>
                  <a:srgbClr val="FF3300"/>
                </a:solidFill>
              </a:rPr>
              <a:t> prima/dopo  |  non</a:t>
            </a:r>
          </a:p>
          <a:p>
            <a:pPr>
              <a:buFontTx/>
              <a:buChar char="-"/>
            </a:pPr>
            <a:r>
              <a:rPr lang="it-IT">
                <a:solidFill>
                  <a:srgbClr val="FF3300"/>
                </a:solidFill>
              </a:rPr>
              <a:t> durata          | simulta-</a:t>
            </a:r>
          </a:p>
          <a:p>
            <a:pPr>
              <a:buFontTx/>
              <a:buChar char="-"/>
            </a:pPr>
            <a:r>
              <a:rPr lang="it-IT">
                <a:solidFill>
                  <a:srgbClr val="FF3300"/>
                </a:solidFill>
              </a:rPr>
              <a:t> intervallo      | neità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56CC654A-109B-4736-A60B-9D599B2B82CA}" type="slidenum">
              <a:rPr lang="en-US"/>
              <a:pPr/>
              <a:t>20</a:t>
            </a:fld>
            <a:endParaRPr lang="en-US"/>
          </a:p>
        </p:txBody>
      </p:sp>
      <p:sp>
        <p:nvSpPr>
          <p:cNvPr id="227330" name="Rectangle 2"/>
          <p:cNvSpPr>
            <a:spLocks noGrp="1" noChangeArrowheads="1"/>
          </p:cNvSpPr>
          <p:nvPr>
            <p:ph type="title"/>
          </p:nvPr>
        </p:nvSpPr>
        <p:spPr>
          <a:xfrm>
            <a:off x="1547664" y="260350"/>
            <a:ext cx="7272807" cy="574675"/>
          </a:xfrm>
        </p:spPr>
        <p:txBody>
          <a:bodyPr/>
          <a:lstStyle/>
          <a:p>
            <a:r>
              <a:rPr lang="it-IT" sz="2400" dirty="0"/>
              <a:t>Una relazione </a:t>
            </a:r>
            <a:r>
              <a:rPr lang="it-IT" sz="2400" dirty="0" smtClean="0"/>
              <a:t>molto importante </a:t>
            </a:r>
            <a:r>
              <a:rPr lang="it-IT" sz="2400" dirty="0"/>
              <a:t>per il moto </a:t>
            </a:r>
            <a:r>
              <a:rPr lang="it-IT" sz="2400" dirty="0" err="1"/>
              <a:t>unif</a:t>
            </a:r>
            <a:r>
              <a:rPr lang="it-IT" sz="2400" dirty="0"/>
              <a:t>. </a:t>
            </a:r>
            <a:r>
              <a:rPr lang="it-IT" sz="2400" dirty="0" err="1"/>
              <a:t>acc</a:t>
            </a:r>
            <a:r>
              <a:rPr lang="it-IT" sz="2400" dirty="0"/>
              <a:t>.</a:t>
            </a:r>
            <a:r>
              <a:rPr lang="it-IT" sz="3600" dirty="0"/>
              <a:t> </a:t>
            </a:r>
          </a:p>
        </p:txBody>
      </p:sp>
      <p:sp>
        <p:nvSpPr>
          <p:cNvPr id="227331" name="Rectangle 3"/>
          <p:cNvSpPr>
            <a:spLocks noGrp="1" noChangeArrowheads="1"/>
          </p:cNvSpPr>
          <p:nvPr>
            <p:ph type="body" idx="1"/>
          </p:nvPr>
        </p:nvSpPr>
        <p:spPr>
          <a:xfrm>
            <a:off x="323850" y="1341438"/>
            <a:ext cx="8569325" cy="4784725"/>
          </a:xfrm>
        </p:spPr>
        <p:txBody>
          <a:bodyPr/>
          <a:lstStyle/>
          <a:p>
            <a:pPr>
              <a:buFontTx/>
              <a:buNone/>
            </a:pPr>
            <a:r>
              <a:rPr lang="it-IT" sz="2800" dirty="0"/>
              <a:t>x(t) = x</a:t>
            </a:r>
            <a:r>
              <a:rPr lang="it-IT" sz="2800" baseline="-25000" dirty="0"/>
              <a:t>0</a:t>
            </a:r>
            <a:r>
              <a:rPr lang="it-IT" sz="2800" dirty="0"/>
              <a:t> + v</a:t>
            </a:r>
            <a:r>
              <a:rPr lang="it-IT" sz="2800" baseline="-25000" dirty="0"/>
              <a:t>0</a:t>
            </a:r>
            <a:r>
              <a:rPr lang="it-IT" sz="2800" dirty="0"/>
              <a:t>v/a</a:t>
            </a:r>
            <a:r>
              <a:rPr lang="it-IT" sz="2800" baseline="-25000" dirty="0"/>
              <a:t>0</a:t>
            </a:r>
            <a:r>
              <a:rPr lang="it-IT" sz="2800" dirty="0"/>
              <a:t> - v</a:t>
            </a:r>
            <a:r>
              <a:rPr lang="it-IT" sz="2800" baseline="-25000" dirty="0"/>
              <a:t>0</a:t>
            </a:r>
            <a:r>
              <a:rPr lang="it-IT" sz="2800" baseline="30000" dirty="0"/>
              <a:t>2</a:t>
            </a:r>
            <a:r>
              <a:rPr lang="it-IT" sz="2800" dirty="0"/>
              <a:t>/a</a:t>
            </a:r>
            <a:r>
              <a:rPr lang="it-IT" sz="2800" baseline="-25000" dirty="0"/>
              <a:t>0 </a:t>
            </a:r>
            <a:r>
              <a:rPr lang="it-IT" sz="2800" dirty="0"/>
              <a:t>+ </a:t>
            </a:r>
            <a:r>
              <a:rPr lang="en-US" sz="2800" dirty="0">
                <a:cs typeface="Arial" pitchFamily="34" charset="0"/>
              </a:rPr>
              <a:t>½(v</a:t>
            </a:r>
            <a:r>
              <a:rPr lang="en-US" sz="2800" baseline="30000" dirty="0">
                <a:cs typeface="Arial" pitchFamily="34" charset="0"/>
              </a:rPr>
              <a:t>2</a:t>
            </a:r>
            <a:r>
              <a:rPr lang="en-US" sz="2800" dirty="0">
                <a:cs typeface="Arial" pitchFamily="34" charset="0"/>
              </a:rPr>
              <a:t> – 2vv</a:t>
            </a:r>
            <a:r>
              <a:rPr lang="en-US" sz="2800" baseline="-25000" dirty="0">
                <a:cs typeface="Arial" pitchFamily="34" charset="0"/>
              </a:rPr>
              <a:t>0</a:t>
            </a:r>
            <a:r>
              <a:rPr lang="en-US" sz="2800" dirty="0">
                <a:cs typeface="Arial" pitchFamily="34" charset="0"/>
              </a:rPr>
              <a: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buFontTx/>
              <a:buNone/>
            </a:pPr>
            <a:r>
              <a:rPr lang="en-US" sz="2800" dirty="0">
                <a:cs typeface="Arial" pitchFamily="34" charset="0"/>
              </a:rPr>
              <a:t>      = x</a:t>
            </a:r>
            <a:r>
              <a:rPr lang="en-US" sz="2800" baseline="-25000" dirty="0">
                <a:cs typeface="Arial" pitchFamily="34" charset="0"/>
              </a:rPr>
              <a:t>0</a:t>
            </a:r>
            <a:r>
              <a:rPr lang="en-US" sz="2800" dirty="0">
                <a:cs typeface="Arial" pitchFamily="34" charset="0"/>
              </a:rPr>
              <a:t> - ½ </a:t>
            </a:r>
            <a:r>
              <a:rPr lang="it-IT" sz="2800" dirty="0"/>
              <a:t>v</a:t>
            </a:r>
            <a:r>
              <a:rPr lang="it-IT" sz="2800" baseline="-25000" dirty="0"/>
              <a:t>0</a:t>
            </a:r>
            <a:r>
              <a:rPr lang="it-IT" sz="2800" baseline="30000" dirty="0"/>
              <a:t>2</a:t>
            </a:r>
            <a:r>
              <a:rPr lang="it-IT" sz="2800" dirty="0"/>
              <a:t>/a</a:t>
            </a:r>
            <a:r>
              <a:rPr lang="it-IT" sz="2800" baseline="-25000" dirty="0"/>
              <a:t>0</a:t>
            </a:r>
            <a:r>
              <a:rPr lang="en-US" sz="2800" dirty="0">
                <a:cs typeface="Arial" pitchFamily="34" charset="0"/>
              </a:rPr>
              <a:t> + ½ </a:t>
            </a:r>
            <a:r>
              <a:rPr lang="it-IT" sz="2800" dirty="0"/>
              <a:t>v</a:t>
            </a:r>
            <a:r>
              <a:rPr lang="it-IT" sz="2800" baseline="30000" dirty="0"/>
              <a:t>2</a:t>
            </a:r>
            <a:r>
              <a:rPr lang="it-IT" sz="2800" dirty="0"/>
              <a:t>(t)/a</a:t>
            </a:r>
            <a:r>
              <a:rPr lang="it-IT" sz="2800" baseline="-25000" dirty="0"/>
              <a:t>0 </a:t>
            </a:r>
            <a:r>
              <a:rPr lang="it-IT" sz="2800" dirty="0"/>
              <a:t>= x</a:t>
            </a:r>
            <a:r>
              <a:rPr lang="it-IT" sz="2800" baseline="-25000" dirty="0"/>
              <a:t>0</a:t>
            </a:r>
            <a:r>
              <a:rPr lang="it-IT" sz="2800" dirty="0"/>
              <a:t> + </a:t>
            </a:r>
            <a:r>
              <a:rPr lang="en-US" sz="2800" dirty="0">
                <a:cs typeface="Arial" pitchFamily="34" charset="0"/>
              </a:rPr>
              <a:t>½(v</a:t>
            </a:r>
            <a:r>
              <a:rPr lang="en-US" sz="2800" baseline="30000" dirty="0">
                <a:cs typeface="Arial" pitchFamily="34" charset="0"/>
              </a:rPr>
              <a:t>2</a:t>
            </a:r>
            <a:r>
              <a:rPr lang="en-US" sz="2800" dirty="0">
                <a:cs typeface="Arial" pitchFamily="34" charset="0"/>
              </a:rPr>
              <a:t>(t)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spcAft>
                <a:spcPct val="30000"/>
              </a:spcAft>
              <a:buFontTx/>
              <a:buNone/>
            </a:pPr>
            <a:r>
              <a:rPr lang="en-US" sz="2800" dirty="0" err="1">
                <a:cs typeface="Arial" pitchFamily="34" charset="0"/>
              </a:rPr>
              <a:t>che</a:t>
            </a:r>
            <a:r>
              <a:rPr lang="en-US" sz="2800" dirty="0">
                <a:cs typeface="Arial" pitchFamily="34" charset="0"/>
              </a:rPr>
              <a:t> </a:t>
            </a:r>
            <a:r>
              <a:rPr lang="en-US" sz="2800" dirty="0" err="1">
                <a:cs typeface="Arial" pitchFamily="34" charset="0"/>
              </a:rPr>
              <a:t>può</a:t>
            </a:r>
            <a:r>
              <a:rPr lang="en-US" sz="2800" dirty="0">
                <a:cs typeface="Arial" pitchFamily="34" charset="0"/>
              </a:rPr>
              <a:t> </a:t>
            </a:r>
            <a:r>
              <a:rPr lang="en-US" sz="2800" dirty="0" err="1">
                <a:cs typeface="Arial" pitchFamily="34" charset="0"/>
              </a:rPr>
              <a:t>essere</a:t>
            </a:r>
            <a:r>
              <a:rPr lang="en-US" sz="2800" dirty="0">
                <a:cs typeface="Arial" pitchFamily="34" charset="0"/>
              </a:rPr>
              <a:t> </a:t>
            </a:r>
            <a:r>
              <a:rPr lang="en-US" sz="2800" dirty="0" err="1">
                <a:cs typeface="Arial" pitchFamily="34" charset="0"/>
              </a:rPr>
              <a:t>riscritta</a:t>
            </a:r>
            <a:endParaRPr lang="en-US" sz="2800" dirty="0">
              <a:cs typeface="Arial" pitchFamily="34" charset="0"/>
            </a:endParaRPr>
          </a:p>
          <a:p>
            <a:pPr>
              <a:buFontTx/>
              <a:buNone/>
            </a:pPr>
            <a:r>
              <a:rPr lang="en-US" sz="2800" dirty="0">
                <a:cs typeface="Arial" pitchFamily="34" charset="0"/>
              </a:rPr>
              <a:t>	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 v</a:t>
            </a:r>
            <a:r>
              <a:rPr lang="en-US" sz="2800" baseline="30000" dirty="0">
                <a:cs typeface="Arial" pitchFamily="34" charset="0"/>
              </a:rPr>
              <a:t>2</a:t>
            </a:r>
            <a:r>
              <a:rPr lang="en-US" sz="2800" dirty="0">
                <a:cs typeface="Arial" pitchFamily="34" charset="0"/>
              </a:rPr>
              <a:t>(t) - </a:t>
            </a:r>
            <a:r>
              <a:rPr lang="it-IT" sz="2800" dirty="0"/>
              <a:t>v</a:t>
            </a:r>
            <a:r>
              <a:rPr lang="it-IT" sz="2800" baseline="-25000" dirty="0"/>
              <a:t>0</a:t>
            </a:r>
            <a:r>
              <a:rPr lang="it-IT" sz="2800" baseline="30000" dirty="0"/>
              <a:t>2</a:t>
            </a:r>
            <a:r>
              <a:rPr lang="it-IT" sz="2800" dirty="0"/>
              <a:t> </a:t>
            </a:r>
          </a:p>
          <a:p>
            <a:pPr>
              <a:spcBef>
                <a:spcPct val="40000"/>
              </a:spcBef>
              <a:buNone/>
            </a:pPr>
            <a:r>
              <a:rPr lang="it-IT" sz="2800" dirty="0"/>
              <a:t>valida per </a:t>
            </a:r>
            <a:r>
              <a:rPr lang="it-IT" sz="2800" b="1" i="1" u="sng" dirty="0">
                <a:solidFill>
                  <a:srgbClr val="FF3300"/>
                </a:solidFill>
              </a:rPr>
              <a:t>qualsiasi</a:t>
            </a:r>
            <a:r>
              <a:rPr lang="it-IT" sz="2800" u="sng" dirty="0">
                <a:solidFill>
                  <a:srgbClr val="FF3300"/>
                </a:solidFill>
              </a:rPr>
              <a:t> moto uniformemente </a:t>
            </a:r>
            <a:r>
              <a:rPr lang="it-IT" sz="2800" u="sng" dirty="0" err="1">
                <a:solidFill>
                  <a:srgbClr val="FF3300"/>
                </a:solidFill>
              </a:rPr>
              <a:t>accel</a:t>
            </a:r>
            <a:r>
              <a:rPr lang="it-IT" sz="2800" u="sng" dirty="0" smtClean="0">
                <a:solidFill>
                  <a:srgbClr val="FF3300"/>
                </a:solidFill>
              </a:rPr>
              <a:t>.</a:t>
            </a:r>
            <a:r>
              <a:rPr lang="it-IT" sz="2800" dirty="0" smtClean="0"/>
              <a:t> –</a:t>
            </a:r>
            <a:endParaRPr lang="it-IT" sz="2800" dirty="0"/>
          </a:p>
          <a:p>
            <a:pPr>
              <a:buFontTx/>
              <a:buNone/>
            </a:pPr>
            <a:r>
              <a:rPr lang="it-IT" sz="2800" dirty="0"/>
              <a:t>intervengono esplicitamente solo </a:t>
            </a:r>
            <a:r>
              <a:rPr lang="it-IT" sz="2800" dirty="0">
                <a:solidFill>
                  <a:srgbClr val="CC00FF"/>
                </a:solidFill>
              </a:rPr>
              <a:t>lo spazio, la </a:t>
            </a:r>
          </a:p>
          <a:p>
            <a:pPr>
              <a:buFontTx/>
              <a:buNone/>
            </a:pPr>
            <a:r>
              <a:rPr lang="it-IT" sz="2800" dirty="0">
                <a:solidFill>
                  <a:srgbClr val="CC00FF"/>
                </a:solidFill>
              </a:rPr>
              <a:t>velocità e </a:t>
            </a:r>
            <a:r>
              <a:rPr lang="it-IT" sz="2800" dirty="0" smtClean="0">
                <a:solidFill>
                  <a:srgbClr val="CC00FF"/>
                </a:solidFill>
              </a:rPr>
              <a:t>l’accelerazione, per es. si ha </a:t>
            </a:r>
            <a:endParaRPr lang="it-IT" sz="2800" dirty="0">
              <a:solidFill>
                <a:srgbClr val="CC00FF"/>
              </a:solidFill>
            </a:endParaRPr>
          </a:p>
          <a:p>
            <a:pPr>
              <a:spcBef>
                <a:spcPct val="69000"/>
              </a:spcBef>
              <a:buFontTx/>
              <a:buNone/>
            </a:pPr>
            <a:r>
              <a:rPr lang="en-US" sz="2800" dirty="0"/>
              <a:t>              v(t) = </a:t>
            </a:r>
            <a:r>
              <a:rPr lang="en-US" sz="2800" dirty="0">
                <a:cs typeface="Arial" pitchFamily="34" charset="0"/>
              </a:rPr>
              <a:t>√ </a:t>
            </a:r>
            <a:r>
              <a:rPr lang="it-IT" sz="2800" dirty="0"/>
              <a:t>v</a:t>
            </a:r>
            <a:r>
              <a:rPr lang="it-IT" sz="2800" baseline="-25000" dirty="0"/>
              <a:t>0</a:t>
            </a:r>
            <a:r>
              <a:rPr lang="it-IT" sz="2800" baseline="30000" dirty="0"/>
              <a:t>2</a:t>
            </a:r>
            <a:r>
              <a:rPr lang="en-US" sz="2800" dirty="0"/>
              <a:t> + </a:t>
            </a:r>
            <a:r>
              <a:rPr lang="en-US" sz="2800" dirty="0">
                <a:cs typeface="Arial" pitchFamily="34" charset="0"/>
              </a:rPr>
              <a:t>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etc. </a:t>
            </a:r>
          </a:p>
        </p:txBody>
      </p:sp>
      <p:sp>
        <p:nvSpPr>
          <p:cNvPr id="227332" name="Line 4"/>
          <p:cNvSpPr>
            <a:spLocks noChangeShapeType="1"/>
          </p:cNvSpPr>
          <p:nvPr/>
        </p:nvSpPr>
        <p:spPr bwMode="auto">
          <a:xfrm>
            <a:off x="2195513" y="1412875"/>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3" name="Line 5"/>
          <p:cNvSpPr>
            <a:spLocks noChangeShapeType="1"/>
          </p:cNvSpPr>
          <p:nvPr/>
        </p:nvSpPr>
        <p:spPr bwMode="auto">
          <a:xfrm>
            <a:off x="5867400" y="1484313"/>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4" name="Text Box 6"/>
          <p:cNvSpPr txBox="1">
            <a:spLocks noChangeArrowheads="1"/>
          </p:cNvSpPr>
          <p:nvPr/>
        </p:nvSpPr>
        <p:spPr bwMode="auto">
          <a:xfrm>
            <a:off x="611188" y="2997200"/>
            <a:ext cx="4032250" cy="650875"/>
          </a:xfrm>
          <a:prstGeom prst="rect">
            <a:avLst/>
          </a:prstGeom>
          <a:noFill/>
          <a:ln w="254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a:p>
            <a:endParaRPr lang="it-IT" sz="1800"/>
          </a:p>
        </p:txBody>
      </p:sp>
      <p:sp>
        <p:nvSpPr>
          <p:cNvPr id="227335" name="AutoShape 7"/>
          <p:cNvSpPr>
            <a:spLocks noChangeArrowheads="1"/>
          </p:cNvSpPr>
          <p:nvPr/>
        </p:nvSpPr>
        <p:spPr bwMode="auto">
          <a:xfrm>
            <a:off x="539750" y="5445125"/>
            <a:ext cx="865188" cy="360363"/>
          </a:xfrm>
          <a:prstGeom prst="rightArrow">
            <a:avLst>
              <a:gd name="adj1" fmla="val 50000"/>
              <a:gd name="adj2" fmla="val 60022"/>
            </a:avLst>
          </a:prstGeom>
          <a:solidFill>
            <a:srgbClr val="009900"/>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Line 8"/>
          <p:cNvSpPr>
            <a:spLocks noChangeShapeType="1"/>
          </p:cNvSpPr>
          <p:nvPr/>
        </p:nvSpPr>
        <p:spPr bwMode="auto">
          <a:xfrm>
            <a:off x="2878138" y="5389563"/>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2016</a:t>
            </a:r>
            <a:endParaRPr lang="en-US"/>
          </a:p>
        </p:txBody>
      </p:sp>
      <p:sp>
        <p:nvSpPr>
          <p:cNvPr id="12" name="Slide Number Placeholder 5"/>
          <p:cNvSpPr>
            <a:spLocks noGrp="1"/>
          </p:cNvSpPr>
          <p:nvPr>
            <p:ph type="sldNum" sz="quarter" idx="12"/>
          </p:nvPr>
        </p:nvSpPr>
        <p:spPr/>
        <p:txBody>
          <a:bodyPr/>
          <a:lstStyle/>
          <a:p>
            <a:fld id="{5E6A268C-9B66-4A73-BA31-79026953E578}" type="slidenum">
              <a:rPr lang="en-US"/>
              <a:pPr/>
              <a:t>21</a:t>
            </a:fld>
            <a:endParaRPr lang="en-US"/>
          </a:p>
        </p:txBody>
      </p:sp>
      <p:sp>
        <p:nvSpPr>
          <p:cNvPr id="228354" name="Rectangle 2"/>
          <p:cNvSpPr>
            <a:spLocks noGrp="1" noChangeArrowheads="1"/>
          </p:cNvSpPr>
          <p:nvPr>
            <p:ph type="title"/>
          </p:nvPr>
        </p:nvSpPr>
        <p:spPr/>
        <p:txBody>
          <a:bodyPr/>
          <a:lstStyle/>
          <a:p>
            <a:r>
              <a:rPr lang="it-IT" sz="2800"/>
              <a:t>Derivazione e integrazione</a:t>
            </a:r>
          </a:p>
        </p:txBody>
      </p:sp>
      <p:sp>
        <p:nvSpPr>
          <p:cNvPr id="228355" name="Rectangle 3"/>
          <p:cNvSpPr>
            <a:spLocks noGrp="1" noChangeArrowheads="1"/>
          </p:cNvSpPr>
          <p:nvPr>
            <p:ph type="body" idx="1"/>
          </p:nvPr>
        </p:nvSpPr>
        <p:spPr/>
        <p:txBody>
          <a:bodyPr/>
          <a:lstStyle/>
          <a:p>
            <a:r>
              <a:rPr lang="it-IT" sz="2800" dirty="0"/>
              <a:t>se conosco x(t)  =&gt;  v(t) =dx(t)/</a:t>
            </a:r>
            <a:r>
              <a:rPr lang="it-IT" sz="2800" dirty="0" err="1"/>
              <a:t>dt</a:t>
            </a:r>
            <a:r>
              <a:rPr lang="it-IT" sz="2800" dirty="0"/>
              <a:t>; a(t) = dv(t)/</a:t>
            </a:r>
            <a:r>
              <a:rPr lang="it-IT" sz="2800" dirty="0" err="1"/>
              <a:t>dt</a:t>
            </a:r>
            <a:endParaRPr lang="it-IT" sz="2800" dirty="0"/>
          </a:p>
          <a:p>
            <a:r>
              <a:rPr lang="it-IT" sz="2800" u="sng" dirty="0">
                <a:solidFill>
                  <a:srgbClr val="FF0000"/>
                </a:solidFill>
              </a:rPr>
              <a:t>però</a:t>
            </a:r>
            <a:r>
              <a:rPr lang="it-IT" sz="2800" dirty="0"/>
              <a:t> nei problemi di meccanica (e non solo) si conosce l’accelerazione a = F/m (vedi 2</a:t>
            </a:r>
            <a:r>
              <a:rPr lang="it-IT" sz="2800" baseline="30000" dirty="0"/>
              <a:t>a</a:t>
            </a:r>
            <a:r>
              <a:rPr lang="it-IT" sz="2800" dirty="0"/>
              <a:t> legge della dinamica, F = ma, più avanti)</a:t>
            </a:r>
          </a:p>
          <a:p>
            <a:pPr>
              <a:buFontTx/>
              <a:buNone/>
            </a:pPr>
            <a:r>
              <a:rPr lang="it-IT" sz="2800" dirty="0"/>
              <a:t>	=&gt;   bisogna seguire il cammino inverso ed integrare</a:t>
            </a:r>
          </a:p>
          <a:p>
            <a:pPr>
              <a:buFontTx/>
              <a:buNone/>
            </a:pPr>
            <a:r>
              <a:rPr lang="it-IT" sz="2800" dirty="0"/>
              <a:t>		v(t) = </a:t>
            </a:r>
            <a:r>
              <a:rPr lang="it-IT" sz="2800" dirty="0">
                <a:cs typeface="Arial" pitchFamily="34" charset="0"/>
              </a:rPr>
              <a:t>∫</a:t>
            </a:r>
            <a:r>
              <a:rPr lang="it-IT" sz="2800" baseline="-25000" dirty="0">
                <a:cs typeface="Arial" pitchFamily="34" charset="0"/>
              </a:rPr>
              <a:t>0</a:t>
            </a:r>
            <a:r>
              <a:rPr lang="it-IT" sz="2800" dirty="0">
                <a:cs typeface="Arial" pitchFamily="34" charset="0"/>
              </a:rPr>
              <a:t>a(t)</a:t>
            </a:r>
            <a:r>
              <a:rPr lang="it-IT" sz="2800" dirty="0" err="1">
                <a:cs typeface="Arial" pitchFamily="34" charset="0"/>
              </a:rPr>
              <a:t>dt</a:t>
            </a:r>
            <a:r>
              <a:rPr lang="it-IT" sz="2800" dirty="0">
                <a:cs typeface="Arial" pitchFamily="34" charset="0"/>
              </a:rPr>
              <a:t>;     s(t) = ∫</a:t>
            </a:r>
            <a:r>
              <a:rPr lang="it-IT" sz="2800" baseline="-25000" dirty="0">
                <a:cs typeface="Arial" pitchFamily="34" charset="0"/>
              </a:rPr>
              <a:t>0</a:t>
            </a:r>
            <a:r>
              <a:rPr lang="it-IT" sz="2800" dirty="0">
                <a:cs typeface="Arial" pitchFamily="34" charset="0"/>
              </a:rPr>
              <a:t>v(t)</a:t>
            </a:r>
            <a:r>
              <a:rPr lang="it-IT" sz="2800" dirty="0" err="1">
                <a:cs typeface="Arial" pitchFamily="34" charset="0"/>
              </a:rPr>
              <a:t>dt</a:t>
            </a:r>
            <a:endParaRPr lang="it-IT" sz="2800" dirty="0">
              <a:cs typeface="Arial" pitchFamily="34" charset="0"/>
            </a:endParaRPr>
          </a:p>
          <a:p>
            <a:pPr>
              <a:buFontTx/>
              <a:buNone/>
            </a:pPr>
            <a:r>
              <a:rPr lang="it-IT" sz="2800" dirty="0">
                <a:cs typeface="Arial" pitchFamily="34" charset="0"/>
              </a:rPr>
              <a:t>	(questa operazione è stata fatta “di nascosto” nel ricavare le formule del moto uniformemente </a:t>
            </a:r>
            <a:r>
              <a:rPr lang="it-IT" sz="2800" dirty="0" smtClean="0">
                <a:cs typeface="Arial" pitchFamily="34" charset="0"/>
              </a:rPr>
              <a:t>accelerato, vedi anche p. 23)</a:t>
            </a:r>
            <a:endParaRPr lang="it-IT" sz="2800" dirty="0">
              <a:cs typeface="Arial" pitchFamily="34" charset="0"/>
            </a:endParaRPr>
          </a:p>
        </p:txBody>
      </p:sp>
      <p:sp>
        <p:nvSpPr>
          <p:cNvPr id="228356" name="Line 4"/>
          <p:cNvSpPr>
            <a:spLocks noChangeShapeType="1"/>
          </p:cNvSpPr>
          <p:nvPr/>
        </p:nvSpPr>
        <p:spPr bwMode="auto">
          <a:xfrm>
            <a:off x="3419475" y="27813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7" name="Line 5"/>
          <p:cNvSpPr>
            <a:spLocks noChangeShapeType="1"/>
          </p:cNvSpPr>
          <p:nvPr/>
        </p:nvSpPr>
        <p:spPr bwMode="auto">
          <a:xfrm>
            <a:off x="4284663"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Text Box 6"/>
          <p:cNvSpPr txBox="1">
            <a:spLocks noChangeArrowheads="1"/>
          </p:cNvSpPr>
          <p:nvPr/>
        </p:nvSpPr>
        <p:spPr bwMode="auto">
          <a:xfrm>
            <a:off x="2411413"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59" name="Text Box 7"/>
          <p:cNvSpPr txBox="1">
            <a:spLocks noChangeArrowheads="1"/>
          </p:cNvSpPr>
          <p:nvPr/>
        </p:nvSpPr>
        <p:spPr bwMode="auto">
          <a:xfrm>
            <a:off x="5003800"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60" name="AutoShape 8"/>
          <p:cNvSpPr>
            <a:spLocks noChangeArrowheads="1"/>
          </p:cNvSpPr>
          <p:nvPr/>
        </p:nvSpPr>
        <p:spPr bwMode="auto">
          <a:xfrm>
            <a:off x="3419475" y="1449388"/>
            <a:ext cx="576263"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361" name="AutoShape 9"/>
          <p:cNvSpPr>
            <a:spLocks noChangeArrowheads="1"/>
          </p:cNvSpPr>
          <p:nvPr/>
        </p:nvSpPr>
        <p:spPr bwMode="auto">
          <a:xfrm>
            <a:off x="900113" y="3284538"/>
            <a:ext cx="576262"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2016</a:t>
            </a:r>
            <a:endParaRPr lang="en-US"/>
          </a:p>
        </p:txBody>
      </p:sp>
      <p:sp>
        <p:nvSpPr>
          <p:cNvPr id="9" name="Slide Number Placeholder 5"/>
          <p:cNvSpPr>
            <a:spLocks noGrp="1"/>
          </p:cNvSpPr>
          <p:nvPr>
            <p:ph type="sldNum" sz="quarter" idx="12"/>
          </p:nvPr>
        </p:nvSpPr>
        <p:spPr/>
        <p:txBody>
          <a:bodyPr/>
          <a:lstStyle/>
          <a:p>
            <a:fld id="{71B82ACC-6A49-4D2F-9A34-26F63EB3CFBA}" type="slidenum">
              <a:rPr lang="en-US"/>
              <a:pPr/>
              <a:t>22</a:t>
            </a:fld>
            <a:endParaRPr lang="en-US" dirty="0"/>
          </a:p>
        </p:txBody>
      </p:sp>
      <p:sp>
        <p:nvSpPr>
          <p:cNvPr id="229378" name="Rectangle 2"/>
          <p:cNvSpPr>
            <a:spLocks noGrp="1" noChangeArrowheads="1"/>
          </p:cNvSpPr>
          <p:nvPr>
            <p:ph type="title"/>
          </p:nvPr>
        </p:nvSpPr>
        <p:spPr/>
        <p:txBody>
          <a:bodyPr/>
          <a:lstStyle/>
          <a:p>
            <a:r>
              <a:rPr lang="it-IT" sz="2800" dirty="0"/>
              <a:t>Qualche semplice </a:t>
            </a:r>
            <a:r>
              <a:rPr lang="it-IT" sz="2800" dirty="0" smtClean="0"/>
              <a:t>regola(*)</a:t>
            </a:r>
            <a:endParaRPr lang="it-IT" sz="2800" dirty="0"/>
          </a:p>
        </p:txBody>
      </p:sp>
      <p:sp>
        <p:nvSpPr>
          <p:cNvPr id="229379" name="Rectangle 3"/>
          <p:cNvSpPr>
            <a:spLocks noGrp="1" noChangeArrowheads="1"/>
          </p:cNvSpPr>
          <p:nvPr>
            <p:ph type="body" idx="1"/>
          </p:nvPr>
        </p:nvSpPr>
        <p:spPr>
          <a:xfrm>
            <a:off x="323850" y="1125538"/>
            <a:ext cx="8569325" cy="5000625"/>
          </a:xfrm>
        </p:spPr>
        <p:txBody>
          <a:bodyPr/>
          <a:lstStyle/>
          <a:p>
            <a:pPr>
              <a:lnSpc>
                <a:spcPct val="80000"/>
              </a:lnSpc>
            </a:pPr>
            <a:r>
              <a:rPr lang="it-IT" sz="2800" dirty="0">
                <a:solidFill>
                  <a:srgbClr val="FF3300"/>
                </a:solidFill>
              </a:rPr>
              <a:t>la derivata di una costante è zero (d/</a:t>
            </a:r>
            <a:r>
              <a:rPr lang="it-IT" sz="2800" dirty="0" err="1">
                <a:solidFill>
                  <a:srgbClr val="FF3300"/>
                </a:solidFill>
              </a:rPr>
              <a:t>dt</a:t>
            </a:r>
            <a:r>
              <a:rPr lang="it-IT" sz="2800" dirty="0">
                <a:solidFill>
                  <a:srgbClr val="FF3300"/>
                </a:solidFill>
              </a:rPr>
              <a:t>)</a:t>
            </a:r>
            <a:r>
              <a:rPr lang="it-IT" sz="2800" dirty="0" err="1">
                <a:solidFill>
                  <a:srgbClr val="FF3300"/>
                </a:solidFill>
              </a:rPr>
              <a:t>cost</a:t>
            </a:r>
            <a:r>
              <a:rPr lang="it-IT" sz="2800" dirty="0">
                <a:solidFill>
                  <a:srgbClr val="FF3300"/>
                </a:solidFill>
              </a:rPr>
              <a:t> = 0 </a:t>
            </a:r>
            <a:r>
              <a:rPr lang="it-IT" sz="2800" dirty="0"/>
              <a:t> </a:t>
            </a:r>
            <a:r>
              <a:rPr lang="it-IT" sz="2800" b="1" dirty="0"/>
              <a:t>(</a:t>
            </a:r>
            <a:r>
              <a:rPr lang="it-IT" sz="2800" b="1" dirty="0">
                <a:solidFill>
                  <a:srgbClr val="009900"/>
                </a:solidFill>
              </a:rPr>
              <a:t>ma anche </a:t>
            </a:r>
            <a:r>
              <a:rPr lang="el-GR" sz="2800" b="1" dirty="0">
                <a:solidFill>
                  <a:srgbClr val="009900"/>
                </a:solidFill>
                <a:cs typeface="Arial" pitchFamily="34" charset="0"/>
              </a:rPr>
              <a:t>Δ</a:t>
            </a:r>
            <a:r>
              <a:rPr lang="it-IT" sz="2800" b="1" dirty="0">
                <a:solidFill>
                  <a:srgbClr val="009900"/>
                </a:solidFill>
                <a:cs typeface="Arial" pitchFamily="34" charset="0"/>
              </a:rPr>
              <a:t>(</a:t>
            </a:r>
            <a:r>
              <a:rPr lang="it-IT" sz="2800" b="1" dirty="0" err="1">
                <a:solidFill>
                  <a:srgbClr val="009900"/>
                </a:solidFill>
                <a:cs typeface="Arial" pitchFamily="34" charset="0"/>
              </a:rPr>
              <a:t>cost</a:t>
            </a:r>
            <a:r>
              <a:rPr lang="it-IT" sz="2800" b="1" dirty="0">
                <a:solidFill>
                  <a:srgbClr val="009900"/>
                </a:solidFill>
                <a:cs typeface="Arial" pitchFamily="34" charset="0"/>
              </a:rPr>
              <a:t>) = </a:t>
            </a:r>
            <a:r>
              <a:rPr lang="it-IT" sz="2800" b="1" dirty="0" err="1">
                <a:solidFill>
                  <a:srgbClr val="009900"/>
                </a:solidFill>
                <a:cs typeface="Arial" pitchFamily="34" charset="0"/>
              </a:rPr>
              <a:t>cost</a:t>
            </a:r>
            <a:r>
              <a:rPr lang="it-IT" sz="2800" b="1" dirty="0">
                <a:solidFill>
                  <a:srgbClr val="009900"/>
                </a:solidFill>
                <a:cs typeface="Arial" pitchFamily="34" charset="0"/>
              </a:rPr>
              <a:t> – </a:t>
            </a:r>
            <a:r>
              <a:rPr lang="it-IT" sz="2800" b="1" dirty="0" err="1">
                <a:solidFill>
                  <a:srgbClr val="009900"/>
                </a:solidFill>
                <a:cs typeface="Arial" pitchFamily="34" charset="0"/>
              </a:rPr>
              <a:t>cost</a:t>
            </a:r>
            <a:r>
              <a:rPr lang="it-IT" sz="2800" b="1" dirty="0">
                <a:solidFill>
                  <a:srgbClr val="009900"/>
                </a:solidFill>
                <a:cs typeface="Arial" pitchFamily="34" charset="0"/>
              </a:rPr>
              <a:t> = 0 ! </a:t>
            </a:r>
            <a:r>
              <a:rPr lang="it-IT" sz="2800" b="1" dirty="0">
                <a:cs typeface="Arial" pitchFamily="34" charset="0"/>
              </a:rPr>
              <a:t>)   </a:t>
            </a:r>
          </a:p>
          <a:p>
            <a:pPr>
              <a:lnSpc>
                <a:spcPct val="80000"/>
              </a:lnSpc>
              <a:buFontTx/>
              <a:buNone/>
            </a:pPr>
            <a:r>
              <a:rPr lang="it-IT" sz="2800" b="1" dirty="0">
                <a:cs typeface="Arial" pitchFamily="34" charset="0"/>
              </a:rPr>
              <a:t>    </a:t>
            </a:r>
            <a:r>
              <a:rPr lang="it-IT" sz="2800" dirty="0">
                <a:solidFill>
                  <a:srgbClr val="CC3300"/>
                </a:solidFill>
                <a:cs typeface="Arial" pitchFamily="34" charset="0"/>
              </a:rPr>
              <a:t>ad es.    dv</a:t>
            </a:r>
            <a:r>
              <a:rPr lang="it-IT" sz="2800" baseline="-25000" dirty="0">
                <a:solidFill>
                  <a:srgbClr val="CC3300"/>
                </a:solidFill>
                <a:cs typeface="Arial" pitchFamily="34" charset="0"/>
              </a:rPr>
              <a:t>0</a:t>
            </a:r>
            <a:r>
              <a:rPr lang="it-IT" sz="2800" dirty="0">
                <a:solidFill>
                  <a:srgbClr val="CC3300"/>
                </a:solidFill>
                <a:cs typeface="Arial" pitchFamily="34" charset="0"/>
              </a:rPr>
              <a:t>/</a:t>
            </a:r>
            <a:r>
              <a:rPr lang="it-IT" sz="2800" dirty="0" err="1">
                <a:solidFill>
                  <a:srgbClr val="CC3300"/>
                </a:solidFill>
                <a:cs typeface="Arial" pitchFamily="34" charset="0"/>
              </a:rPr>
              <a:t>dt</a:t>
            </a:r>
            <a:r>
              <a:rPr lang="it-IT" sz="2800" dirty="0">
                <a:solidFill>
                  <a:srgbClr val="CC3300"/>
                </a:solidFill>
                <a:cs typeface="Arial" pitchFamily="34" charset="0"/>
              </a:rPr>
              <a:t> = 0, ds</a:t>
            </a:r>
            <a:r>
              <a:rPr lang="it-IT" sz="2800" baseline="-25000" dirty="0">
                <a:solidFill>
                  <a:srgbClr val="CC3300"/>
                </a:solidFill>
                <a:cs typeface="Arial" pitchFamily="34" charset="0"/>
              </a:rPr>
              <a:t>0</a:t>
            </a:r>
            <a:r>
              <a:rPr lang="it-IT" sz="2800" dirty="0">
                <a:solidFill>
                  <a:srgbClr val="CC3300"/>
                </a:solidFill>
                <a:cs typeface="Arial" pitchFamily="34" charset="0"/>
              </a:rPr>
              <a:t>/</a:t>
            </a:r>
            <a:r>
              <a:rPr lang="it-IT" sz="2800" dirty="0" err="1">
                <a:solidFill>
                  <a:srgbClr val="CC3300"/>
                </a:solidFill>
                <a:cs typeface="Arial" pitchFamily="34" charset="0"/>
              </a:rPr>
              <a:t>dt</a:t>
            </a:r>
            <a:r>
              <a:rPr lang="it-IT" sz="2800" dirty="0">
                <a:solidFill>
                  <a:srgbClr val="CC3300"/>
                </a:solidFill>
                <a:cs typeface="Arial" pitchFamily="34" charset="0"/>
              </a:rPr>
              <a:t> = 0 etc. </a:t>
            </a:r>
          </a:p>
          <a:p>
            <a:pPr>
              <a:lnSpc>
                <a:spcPct val="80000"/>
              </a:lnSpc>
            </a:pPr>
            <a:r>
              <a:rPr lang="it-IT" sz="2800" dirty="0">
                <a:solidFill>
                  <a:srgbClr val="CC00FF"/>
                </a:solidFill>
                <a:cs typeface="Arial" pitchFamily="34" charset="0"/>
              </a:rPr>
              <a:t>una costante</a:t>
            </a:r>
            <a:r>
              <a:rPr lang="it-IT" sz="2800" dirty="0">
                <a:solidFill>
                  <a:srgbClr val="CC3300"/>
                </a:solidFill>
                <a:cs typeface="Arial" pitchFamily="34" charset="0"/>
              </a:rPr>
              <a:t> </a:t>
            </a:r>
            <a:r>
              <a:rPr lang="it-IT" sz="2800" dirty="0">
                <a:solidFill>
                  <a:srgbClr val="CC00FF"/>
                </a:solidFill>
                <a:cs typeface="Arial" pitchFamily="34" charset="0"/>
              </a:rPr>
              <a:t>può essere portata fuori dal segno di derivazione (e di integrazione)  </a:t>
            </a:r>
          </a:p>
          <a:p>
            <a:pPr>
              <a:lnSpc>
                <a:spcPct val="80000"/>
              </a:lnSpc>
              <a:buFontTx/>
              <a:buNone/>
            </a:pPr>
            <a:r>
              <a:rPr lang="it-IT" sz="2800" dirty="0">
                <a:solidFill>
                  <a:srgbClr val="CC00FF"/>
                </a:solidFill>
                <a:cs typeface="Arial" pitchFamily="34" charset="0"/>
              </a:rPr>
              <a:t>    ad es. d/</a:t>
            </a:r>
            <a:r>
              <a:rPr lang="it-IT" sz="2800" dirty="0" err="1">
                <a:solidFill>
                  <a:srgbClr val="CC00FF"/>
                </a:solidFill>
                <a:cs typeface="Arial" pitchFamily="34" charset="0"/>
              </a:rPr>
              <a:t>dt</a:t>
            </a:r>
            <a:r>
              <a:rPr lang="it-IT" sz="2800" dirty="0">
                <a:solidFill>
                  <a:srgbClr val="CC00FF"/>
                </a:solidFill>
                <a:cs typeface="Arial" pitchFamily="34" charset="0"/>
              </a:rPr>
              <a:t>(</a:t>
            </a:r>
            <a:r>
              <a:rPr lang="en-US" sz="2800" dirty="0">
                <a:solidFill>
                  <a:srgbClr val="CC00FF"/>
                </a:solidFill>
                <a:cs typeface="Arial" pitchFamily="34" charset="0"/>
              </a:rPr>
              <a:t>½</a:t>
            </a:r>
            <a:r>
              <a:rPr lang="it-IT" sz="2800" dirty="0">
                <a:solidFill>
                  <a:srgbClr val="CC00FF"/>
                </a:solidFill>
                <a:cs typeface="Arial" pitchFamily="34" charset="0"/>
              </a:rPr>
              <a:t>a</a:t>
            </a:r>
            <a:r>
              <a:rPr lang="it-IT" sz="2800" baseline="-25000" dirty="0">
                <a:solidFill>
                  <a:srgbClr val="CC00FF"/>
                </a:solidFill>
                <a:cs typeface="Arial" pitchFamily="34" charset="0"/>
              </a:rPr>
              <a:t>0</a:t>
            </a:r>
            <a:r>
              <a:rPr lang="it-IT" sz="2800" dirty="0">
                <a:solidFill>
                  <a:srgbClr val="CC00FF"/>
                </a:solidFill>
                <a:cs typeface="Arial" pitchFamily="34" charset="0"/>
              </a:rPr>
              <a:t>t</a:t>
            </a:r>
            <a:r>
              <a:rPr lang="it-IT" sz="2800" baseline="30000" dirty="0">
                <a:solidFill>
                  <a:srgbClr val="CC00FF"/>
                </a:solidFill>
                <a:cs typeface="Arial" pitchFamily="34" charset="0"/>
              </a:rPr>
              <a:t>2</a:t>
            </a:r>
            <a:r>
              <a:rPr lang="it-IT" sz="2800" dirty="0">
                <a:solidFill>
                  <a:srgbClr val="CC00FF"/>
                </a:solidFill>
                <a:cs typeface="Arial" pitchFamily="34" charset="0"/>
              </a:rPr>
              <a:t>) = </a:t>
            </a:r>
            <a:r>
              <a:rPr lang="en-US" sz="2800" dirty="0">
                <a:solidFill>
                  <a:srgbClr val="CC00FF"/>
                </a:solidFill>
                <a:cs typeface="Arial" pitchFamily="34" charset="0"/>
              </a:rPr>
              <a:t>½</a:t>
            </a:r>
            <a:r>
              <a:rPr lang="it-IT" sz="2800" dirty="0">
                <a:solidFill>
                  <a:srgbClr val="CC00FF"/>
                </a:solidFill>
                <a:cs typeface="Arial" pitchFamily="34" charset="0"/>
              </a:rPr>
              <a:t>a</a:t>
            </a:r>
            <a:r>
              <a:rPr lang="it-IT" sz="2800" baseline="-25000" dirty="0">
                <a:solidFill>
                  <a:srgbClr val="CC00FF"/>
                </a:solidFill>
                <a:cs typeface="Arial" pitchFamily="34" charset="0"/>
              </a:rPr>
              <a:t>0</a:t>
            </a:r>
            <a:r>
              <a:rPr lang="it-IT" sz="2800" dirty="0">
                <a:solidFill>
                  <a:srgbClr val="CC00FF"/>
                </a:solidFill>
                <a:cs typeface="Arial" pitchFamily="34" charset="0"/>
              </a:rPr>
              <a:t>(d/</a:t>
            </a:r>
            <a:r>
              <a:rPr lang="it-IT" sz="2800" dirty="0" err="1">
                <a:solidFill>
                  <a:srgbClr val="CC00FF"/>
                </a:solidFill>
                <a:cs typeface="Arial" pitchFamily="34" charset="0"/>
              </a:rPr>
              <a:t>dt</a:t>
            </a:r>
            <a:r>
              <a:rPr lang="it-IT" sz="2800" dirty="0">
                <a:solidFill>
                  <a:srgbClr val="CC00FF"/>
                </a:solidFill>
                <a:cs typeface="Arial" pitchFamily="34" charset="0"/>
              </a:rPr>
              <a:t>)t</a:t>
            </a:r>
            <a:r>
              <a:rPr lang="it-IT" sz="2800" baseline="30000" dirty="0">
                <a:solidFill>
                  <a:srgbClr val="CC00FF"/>
                </a:solidFill>
                <a:cs typeface="Arial" pitchFamily="34" charset="0"/>
              </a:rPr>
              <a:t>2  </a:t>
            </a:r>
            <a:r>
              <a:rPr lang="it-IT" sz="2800" dirty="0">
                <a:solidFill>
                  <a:srgbClr val="CC00FF"/>
                </a:solidFill>
                <a:cs typeface="Arial" pitchFamily="34" charset="0"/>
              </a:rPr>
              <a:t>= a</a:t>
            </a:r>
            <a:r>
              <a:rPr lang="it-IT" sz="2800" baseline="-25000" dirty="0">
                <a:solidFill>
                  <a:srgbClr val="CC00FF"/>
                </a:solidFill>
                <a:cs typeface="Arial" pitchFamily="34" charset="0"/>
              </a:rPr>
              <a:t>0</a:t>
            </a:r>
            <a:r>
              <a:rPr lang="it-IT" sz="2800" dirty="0">
                <a:solidFill>
                  <a:srgbClr val="CC00FF"/>
                </a:solidFill>
                <a:cs typeface="Arial" pitchFamily="34" charset="0"/>
              </a:rPr>
              <a:t>t</a:t>
            </a:r>
            <a:r>
              <a:rPr lang="it-IT" sz="2800" baseline="30000" dirty="0">
                <a:solidFill>
                  <a:srgbClr val="CC00FF"/>
                </a:solidFill>
                <a:cs typeface="Arial" pitchFamily="34" charset="0"/>
              </a:rPr>
              <a:t>   </a:t>
            </a:r>
            <a:r>
              <a:rPr lang="it-IT" sz="2800" dirty="0">
                <a:solidFill>
                  <a:srgbClr val="CC00FF"/>
                </a:solidFill>
                <a:cs typeface="Arial" pitchFamily="34" charset="0"/>
              </a:rPr>
              <a:t>etc.</a:t>
            </a:r>
          </a:p>
          <a:p>
            <a:pPr>
              <a:lnSpc>
                <a:spcPct val="80000"/>
              </a:lnSpc>
            </a:pPr>
            <a:r>
              <a:rPr lang="it-IT" sz="2800" dirty="0">
                <a:cs typeface="Arial" pitchFamily="34" charset="0"/>
              </a:rPr>
              <a:t>la derivata di t</a:t>
            </a:r>
            <a:r>
              <a:rPr lang="it-IT" sz="2800" baseline="30000" dirty="0">
                <a:cs typeface="Arial" pitchFamily="34" charset="0"/>
              </a:rPr>
              <a:t>1</a:t>
            </a:r>
            <a:r>
              <a:rPr lang="it-IT" sz="2800" dirty="0">
                <a:cs typeface="Arial" pitchFamily="34" charset="0"/>
              </a:rPr>
              <a:t> è (d/</a:t>
            </a:r>
            <a:r>
              <a:rPr lang="it-IT" sz="2800" dirty="0" err="1">
                <a:cs typeface="Arial" pitchFamily="34" charset="0"/>
              </a:rPr>
              <a:t>dt</a:t>
            </a:r>
            <a:r>
              <a:rPr lang="it-IT" sz="2800" dirty="0">
                <a:cs typeface="Arial" pitchFamily="34" charset="0"/>
              </a:rPr>
              <a:t>)t = 1t</a:t>
            </a:r>
            <a:r>
              <a:rPr lang="it-IT" sz="2800" baseline="30000" dirty="0">
                <a:cs typeface="Arial" pitchFamily="34" charset="0"/>
              </a:rPr>
              <a:t>0</a:t>
            </a:r>
            <a:r>
              <a:rPr lang="it-IT" sz="2800" dirty="0">
                <a:cs typeface="Arial" pitchFamily="34" charset="0"/>
              </a:rPr>
              <a:t> = 1</a:t>
            </a:r>
          </a:p>
          <a:p>
            <a:pPr>
              <a:lnSpc>
                <a:spcPct val="80000"/>
              </a:lnSpc>
              <a:buFontTx/>
              <a:buNone/>
            </a:pPr>
            <a:r>
              <a:rPr lang="it-IT" sz="2800" dirty="0">
                <a:cs typeface="Arial" pitchFamily="34" charset="0"/>
              </a:rPr>
              <a:t>	ad es.     d(v</a:t>
            </a:r>
            <a:r>
              <a:rPr lang="it-IT" sz="2800" baseline="-25000" dirty="0">
                <a:cs typeface="Arial" pitchFamily="34" charset="0"/>
              </a:rPr>
              <a:t>0 </a:t>
            </a:r>
            <a:r>
              <a:rPr lang="it-IT" sz="2800" dirty="0">
                <a:cs typeface="Arial" pitchFamily="34" charset="0"/>
              </a:rPr>
              <a:t>+ a</a:t>
            </a:r>
            <a:r>
              <a:rPr lang="it-IT" sz="2800" baseline="-25000" dirty="0">
                <a:cs typeface="Arial" pitchFamily="34" charset="0"/>
              </a:rPr>
              <a:t>0</a:t>
            </a:r>
            <a:r>
              <a:rPr lang="it-IT" sz="2800" dirty="0">
                <a:cs typeface="Arial" pitchFamily="34" charset="0"/>
              </a:rPr>
              <a:t>t)/</a:t>
            </a:r>
            <a:r>
              <a:rPr lang="it-IT" sz="2800" dirty="0" err="1">
                <a:cs typeface="Arial" pitchFamily="34" charset="0"/>
              </a:rPr>
              <a:t>dt</a:t>
            </a:r>
            <a:r>
              <a:rPr lang="it-IT" sz="2800" dirty="0">
                <a:cs typeface="Arial" pitchFamily="34" charset="0"/>
              </a:rPr>
              <a:t> = 0 + a</a:t>
            </a:r>
            <a:r>
              <a:rPr lang="it-IT" sz="2800" baseline="-25000" dirty="0">
                <a:cs typeface="Arial" pitchFamily="34" charset="0"/>
              </a:rPr>
              <a:t>0           </a:t>
            </a:r>
            <a:r>
              <a:rPr lang="it-IT" sz="2800" dirty="0">
                <a:cs typeface="Arial" pitchFamily="34" charset="0"/>
              </a:rPr>
              <a:t>etc.</a:t>
            </a:r>
          </a:p>
          <a:p>
            <a:pPr>
              <a:lnSpc>
                <a:spcPct val="80000"/>
              </a:lnSpc>
            </a:pPr>
            <a:r>
              <a:rPr lang="it-IT" sz="2800" dirty="0">
                <a:solidFill>
                  <a:schemeClr val="accent2"/>
                </a:solidFill>
                <a:cs typeface="Arial" pitchFamily="34" charset="0"/>
              </a:rPr>
              <a:t>l’integrale di una costante è una retta di pendenza costante</a:t>
            </a:r>
          </a:p>
          <a:p>
            <a:pPr>
              <a:lnSpc>
                <a:spcPct val="80000"/>
              </a:lnSpc>
              <a:buFontTx/>
              <a:buNone/>
            </a:pPr>
            <a:r>
              <a:rPr lang="it-IT" sz="2800" dirty="0">
                <a:solidFill>
                  <a:schemeClr val="accent2"/>
                </a:solidFill>
                <a:cs typeface="Arial" pitchFamily="34" charset="0"/>
              </a:rPr>
              <a:t>	ad es.   </a:t>
            </a:r>
            <a:r>
              <a:rPr lang="it-IT" sz="2800" dirty="0">
                <a:solidFill>
                  <a:schemeClr val="accent2"/>
                </a:solidFill>
              </a:rPr>
              <a:t>v(t) = </a:t>
            </a:r>
            <a:r>
              <a:rPr lang="it-IT" sz="2800" dirty="0">
                <a:solidFill>
                  <a:schemeClr val="accent2"/>
                </a:solidFill>
                <a:cs typeface="Arial" pitchFamily="34" charset="0"/>
              </a:rPr>
              <a:t>∫</a:t>
            </a:r>
            <a:r>
              <a:rPr lang="it-IT" sz="2800" baseline="-25000" dirty="0">
                <a:solidFill>
                  <a:schemeClr val="accent2"/>
                </a:solidFill>
                <a:cs typeface="Arial" pitchFamily="34" charset="0"/>
              </a:rPr>
              <a:t>0</a:t>
            </a:r>
            <a:r>
              <a:rPr lang="it-IT" sz="2800" dirty="0">
                <a:solidFill>
                  <a:schemeClr val="accent2"/>
                </a:solidFill>
                <a:cs typeface="Arial" pitchFamily="34" charset="0"/>
              </a:rPr>
              <a:t>a</a:t>
            </a:r>
            <a:r>
              <a:rPr lang="it-IT" sz="2800" baseline="-25000" dirty="0">
                <a:solidFill>
                  <a:schemeClr val="accent2"/>
                </a:solidFill>
                <a:cs typeface="Arial" pitchFamily="34" charset="0"/>
              </a:rPr>
              <a:t>0</a:t>
            </a:r>
            <a:r>
              <a:rPr lang="it-IT" sz="2800" dirty="0">
                <a:solidFill>
                  <a:schemeClr val="accent2"/>
                </a:solidFill>
                <a:cs typeface="Arial" pitchFamily="34" charset="0"/>
              </a:rPr>
              <a:t>dt = a</a:t>
            </a:r>
            <a:r>
              <a:rPr lang="it-IT" sz="2800" baseline="-25000" dirty="0">
                <a:solidFill>
                  <a:schemeClr val="accent2"/>
                </a:solidFill>
                <a:cs typeface="Arial" pitchFamily="34" charset="0"/>
              </a:rPr>
              <a:t>0 </a:t>
            </a:r>
            <a:r>
              <a:rPr lang="it-IT" sz="2800" dirty="0">
                <a:solidFill>
                  <a:schemeClr val="accent2"/>
                </a:solidFill>
                <a:cs typeface="Arial" pitchFamily="34" charset="0"/>
              </a:rPr>
              <a:t>∫</a:t>
            </a:r>
            <a:r>
              <a:rPr lang="it-IT" sz="2800" baseline="-25000" dirty="0">
                <a:solidFill>
                  <a:schemeClr val="accent2"/>
                </a:solidFill>
                <a:cs typeface="Arial" pitchFamily="34" charset="0"/>
              </a:rPr>
              <a:t>0</a:t>
            </a:r>
            <a:r>
              <a:rPr lang="it-IT" sz="2800" dirty="0">
                <a:solidFill>
                  <a:schemeClr val="accent2"/>
                </a:solidFill>
                <a:cs typeface="Arial" pitchFamily="34" charset="0"/>
              </a:rPr>
              <a:t>dt = a</a:t>
            </a:r>
            <a:r>
              <a:rPr lang="it-IT" sz="2800" baseline="-25000" dirty="0">
                <a:solidFill>
                  <a:schemeClr val="accent2"/>
                </a:solidFill>
                <a:cs typeface="Arial" pitchFamily="34" charset="0"/>
              </a:rPr>
              <a:t>0</a:t>
            </a:r>
            <a:r>
              <a:rPr lang="it-IT" sz="2800" dirty="0">
                <a:solidFill>
                  <a:schemeClr val="accent2"/>
                </a:solidFill>
                <a:cs typeface="Arial" pitchFamily="34" charset="0"/>
              </a:rPr>
              <a:t>[t]</a:t>
            </a:r>
            <a:r>
              <a:rPr lang="it-IT" sz="2800" baseline="-25000" dirty="0">
                <a:solidFill>
                  <a:schemeClr val="accent2"/>
                </a:solidFill>
                <a:cs typeface="Arial" pitchFamily="34" charset="0"/>
              </a:rPr>
              <a:t>0</a:t>
            </a:r>
            <a:r>
              <a:rPr lang="it-IT" sz="2800" dirty="0">
                <a:solidFill>
                  <a:schemeClr val="accent2"/>
                </a:solidFill>
                <a:cs typeface="Arial" pitchFamily="34" charset="0"/>
              </a:rPr>
              <a:t> = a</a:t>
            </a:r>
            <a:r>
              <a:rPr lang="it-IT" sz="2800" baseline="-25000" dirty="0">
                <a:solidFill>
                  <a:schemeClr val="accent2"/>
                </a:solidFill>
                <a:cs typeface="Arial" pitchFamily="34" charset="0"/>
              </a:rPr>
              <a:t>0</a:t>
            </a:r>
            <a:r>
              <a:rPr lang="it-IT" sz="2800" dirty="0">
                <a:solidFill>
                  <a:schemeClr val="accent2"/>
                </a:solidFill>
                <a:cs typeface="Arial" pitchFamily="34" charset="0"/>
              </a:rPr>
              <a:t>(t-0) = a</a:t>
            </a:r>
            <a:r>
              <a:rPr lang="it-IT" sz="2800" baseline="-25000" dirty="0">
                <a:solidFill>
                  <a:schemeClr val="accent2"/>
                </a:solidFill>
                <a:cs typeface="Arial" pitchFamily="34" charset="0"/>
              </a:rPr>
              <a:t>0</a:t>
            </a:r>
            <a:r>
              <a:rPr lang="it-IT" sz="2800" dirty="0">
                <a:solidFill>
                  <a:schemeClr val="accent2"/>
                </a:solidFill>
                <a:cs typeface="Arial" pitchFamily="34" charset="0"/>
              </a:rPr>
              <a:t>t</a:t>
            </a:r>
          </a:p>
          <a:p>
            <a:pPr>
              <a:lnSpc>
                <a:spcPct val="80000"/>
              </a:lnSpc>
            </a:pPr>
            <a:r>
              <a:rPr lang="it-IT" sz="2800" dirty="0">
                <a:cs typeface="Arial" pitchFamily="34" charset="0"/>
              </a:rPr>
              <a:t>l’integrale di t</a:t>
            </a:r>
            <a:r>
              <a:rPr lang="it-IT" sz="2800" baseline="30000" dirty="0">
                <a:cs typeface="Arial" pitchFamily="34" charset="0"/>
              </a:rPr>
              <a:t>1</a:t>
            </a:r>
            <a:r>
              <a:rPr lang="it-IT" sz="2800" dirty="0">
                <a:cs typeface="Arial" pitchFamily="34" charset="0"/>
              </a:rPr>
              <a:t> è t</a:t>
            </a:r>
            <a:r>
              <a:rPr lang="it-IT" sz="2800" baseline="30000" dirty="0">
                <a:cs typeface="Arial" pitchFamily="34" charset="0"/>
              </a:rPr>
              <a:t>2</a:t>
            </a:r>
            <a:r>
              <a:rPr lang="it-IT" sz="2800" dirty="0">
                <a:cs typeface="Arial" pitchFamily="34" charset="0"/>
              </a:rPr>
              <a:t>/2     etc.</a:t>
            </a:r>
            <a:endParaRPr lang="el-GR" sz="2800" dirty="0">
              <a:cs typeface="Arial" pitchFamily="34" charset="0"/>
            </a:endParaRPr>
          </a:p>
        </p:txBody>
      </p:sp>
      <p:sp>
        <p:nvSpPr>
          <p:cNvPr id="229380" name="Text Box 4"/>
          <p:cNvSpPr txBox="1">
            <a:spLocks noChangeArrowheads="1"/>
          </p:cNvSpPr>
          <p:nvPr/>
        </p:nvSpPr>
        <p:spPr bwMode="auto">
          <a:xfrm>
            <a:off x="2987675"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1" name="Text Box 5"/>
          <p:cNvSpPr txBox="1">
            <a:spLocks noChangeArrowheads="1"/>
          </p:cNvSpPr>
          <p:nvPr/>
        </p:nvSpPr>
        <p:spPr bwMode="auto">
          <a:xfrm>
            <a:off x="6084888" y="50133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2" name="Text Box 6"/>
          <p:cNvSpPr txBox="1">
            <a:spLocks noChangeArrowheads="1"/>
          </p:cNvSpPr>
          <p:nvPr/>
        </p:nvSpPr>
        <p:spPr bwMode="auto">
          <a:xfrm>
            <a:off x="4643438"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 name="TextBox 1"/>
          <p:cNvSpPr txBox="1"/>
          <p:nvPr/>
        </p:nvSpPr>
        <p:spPr>
          <a:xfrm>
            <a:off x="467544" y="6309320"/>
            <a:ext cx="3116559" cy="400110"/>
          </a:xfrm>
          <a:prstGeom prst="rect">
            <a:avLst/>
          </a:prstGeom>
          <a:noFill/>
        </p:spPr>
        <p:txBody>
          <a:bodyPr wrap="none" rtlCol="0">
            <a:spAutoFit/>
          </a:bodyPr>
          <a:lstStyle/>
          <a:p>
            <a:r>
              <a:rPr lang="it-IT" dirty="0" smtClean="0"/>
              <a:t>(*) non mostrato a lezione</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 mar 2016</a:t>
            </a:r>
            <a:endParaRPr lang="en-US"/>
          </a:p>
        </p:txBody>
      </p:sp>
      <p:sp>
        <p:nvSpPr>
          <p:cNvPr id="34" name="Slide Number Placeholder 5"/>
          <p:cNvSpPr>
            <a:spLocks noGrp="1"/>
          </p:cNvSpPr>
          <p:nvPr>
            <p:ph type="sldNum" sz="quarter" idx="12"/>
          </p:nvPr>
        </p:nvSpPr>
        <p:spPr/>
        <p:txBody>
          <a:bodyPr/>
          <a:lstStyle/>
          <a:p>
            <a:fld id="{6E1442F3-3E26-454A-B738-C1DAC83AEBC3}" type="slidenum">
              <a:rPr lang="en-US"/>
              <a:pPr/>
              <a:t>23</a:t>
            </a:fld>
            <a:endParaRPr lang="en-US"/>
          </a:p>
        </p:txBody>
      </p:sp>
      <p:sp>
        <p:nvSpPr>
          <p:cNvPr id="230402" name="Rectangle 2"/>
          <p:cNvSpPr>
            <a:spLocks noGrp="1" noChangeArrowheads="1"/>
          </p:cNvSpPr>
          <p:nvPr>
            <p:ph type="title"/>
          </p:nvPr>
        </p:nvSpPr>
        <p:spPr>
          <a:xfrm>
            <a:off x="1259632" y="260350"/>
            <a:ext cx="7704981" cy="574675"/>
          </a:xfrm>
        </p:spPr>
        <p:txBody>
          <a:bodyPr/>
          <a:lstStyle/>
          <a:p>
            <a:r>
              <a:rPr lang="it-IT" sz="2700" dirty="0"/>
              <a:t>L’interpretazione geometrica </a:t>
            </a:r>
            <a:r>
              <a:rPr lang="it-IT" sz="2700" dirty="0" smtClean="0"/>
              <a:t>dell’integrazione(*)</a:t>
            </a:r>
            <a:endParaRPr lang="it-IT" sz="2700" dirty="0"/>
          </a:p>
        </p:txBody>
      </p:sp>
      <p:sp>
        <p:nvSpPr>
          <p:cNvPr id="230403" name="Rectangle 3"/>
          <p:cNvSpPr>
            <a:spLocks noGrp="1" noChangeArrowheads="1"/>
          </p:cNvSpPr>
          <p:nvPr>
            <p:ph type="body" idx="1"/>
          </p:nvPr>
        </p:nvSpPr>
        <p:spPr>
          <a:xfrm>
            <a:off x="323850" y="1196975"/>
            <a:ext cx="8496300" cy="4929188"/>
          </a:xfrm>
        </p:spPr>
        <p:txBody>
          <a:bodyPr/>
          <a:lstStyle/>
          <a:p>
            <a:r>
              <a:rPr lang="it-IT" sz="2600" dirty="0"/>
              <a:t>l’integrazione corrisponde al calcolo dell’area sotto la curva descritta dalla funzione – a rigore è la somma delle aree dei rettangoli v</a:t>
            </a:r>
            <a:r>
              <a:rPr lang="it-IT" sz="2600" baseline="-25000" dirty="0"/>
              <a:t>1</a:t>
            </a:r>
            <a:r>
              <a:rPr lang="it-IT" sz="2600" dirty="0"/>
              <a:t>(t</a:t>
            </a:r>
            <a:r>
              <a:rPr lang="it-IT" sz="2600" baseline="-25000" dirty="0"/>
              <a:t>1</a:t>
            </a:r>
            <a:r>
              <a:rPr lang="it-IT" sz="2600" dirty="0"/>
              <a:t>)(t</a:t>
            </a:r>
            <a:r>
              <a:rPr lang="it-IT" sz="2600" baseline="-25000" dirty="0"/>
              <a:t>2</a:t>
            </a:r>
            <a:r>
              <a:rPr lang="it-IT" sz="2600" dirty="0"/>
              <a:t>-t</a:t>
            </a:r>
            <a:r>
              <a:rPr lang="it-IT" sz="2600" baseline="-25000" dirty="0"/>
              <a:t>1</a:t>
            </a:r>
            <a:r>
              <a:rPr lang="it-IT" sz="2600" dirty="0"/>
              <a:t>) quando  t</a:t>
            </a:r>
            <a:r>
              <a:rPr lang="it-IT" sz="2600" baseline="-25000" dirty="0"/>
              <a:t>2</a:t>
            </a:r>
            <a:r>
              <a:rPr lang="it-IT" sz="2600" dirty="0">
                <a:cs typeface="Arial" pitchFamily="34" charset="0"/>
              </a:rPr>
              <a:t>→t</a:t>
            </a:r>
            <a:r>
              <a:rPr lang="it-IT" sz="2600" baseline="-25000" dirty="0">
                <a:cs typeface="Arial" pitchFamily="34" charset="0"/>
              </a:rPr>
              <a:t>1</a:t>
            </a:r>
            <a:r>
              <a:rPr lang="it-IT" sz="2600" dirty="0">
                <a:cs typeface="Arial" pitchFamily="34" charset="0"/>
              </a:rPr>
              <a:t> o </a:t>
            </a:r>
            <a:r>
              <a:rPr lang="el-GR" sz="2600" dirty="0">
                <a:cs typeface="Arial" pitchFamily="34" charset="0"/>
              </a:rPr>
              <a:t>Δ</a:t>
            </a:r>
            <a:r>
              <a:rPr lang="it-IT" sz="2600" dirty="0">
                <a:cs typeface="Arial" pitchFamily="34" charset="0"/>
              </a:rPr>
              <a:t>t</a:t>
            </a:r>
            <a:r>
              <a:rPr lang="el-GR" sz="2600" dirty="0">
                <a:cs typeface="Arial" pitchFamily="34" charset="0"/>
              </a:rPr>
              <a:t>→</a:t>
            </a:r>
            <a:r>
              <a:rPr lang="it-IT" sz="2600" dirty="0">
                <a:cs typeface="Arial" pitchFamily="34" charset="0"/>
              </a:rPr>
              <a:t> 0</a:t>
            </a:r>
          </a:p>
        </p:txBody>
      </p:sp>
      <p:sp>
        <p:nvSpPr>
          <p:cNvPr id="230404" name="Line 4"/>
          <p:cNvSpPr>
            <a:spLocks noChangeShapeType="1"/>
          </p:cNvSpPr>
          <p:nvPr/>
        </p:nvSpPr>
        <p:spPr bwMode="auto">
          <a:xfrm flipV="1">
            <a:off x="2051050" y="3213100"/>
            <a:ext cx="0" cy="2447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5" name="Line 5"/>
          <p:cNvSpPr>
            <a:spLocks noChangeShapeType="1"/>
          </p:cNvSpPr>
          <p:nvPr/>
        </p:nvSpPr>
        <p:spPr bwMode="auto">
          <a:xfrm>
            <a:off x="2051050" y="5661025"/>
            <a:ext cx="46085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6" name="Text Box 6"/>
          <p:cNvSpPr txBox="1">
            <a:spLocks noChangeArrowheads="1"/>
          </p:cNvSpPr>
          <p:nvPr/>
        </p:nvSpPr>
        <p:spPr bwMode="auto">
          <a:xfrm>
            <a:off x="1403350"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v(t)</a:t>
            </a:r>
          </a:p>
        </p:txBody>
      </p:sp>
      <p:sp>
        <p:nvSpPr>
          <p:cNvPr id="230407" name="Text Box 7"/>
          <p:cNvSpPr txBox="1">
            <a:spLocks noChangeArrowheads="1"/>
          </p:cNvSpPr>
          <p:nvPr/>
        </p:nvSpPr>
        <p:spPr bwMode="auto">
          <a:xfrm>
            <a:off x="6856413" y="5727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30408" name="Line 8"/>
          <p:cNvSpPr>
            <a:spLocks noChangeShapeType="1"/>
          </p:cNvSpPr>
          <p:nvPr/>
        </p:nvSpPr>
        <p:spPr bwMode="auto">
          <a:xfrm flipV="1">
            <a:off x="2051050" y="3644900"/>
            <a:ext cx="4537075" cy="1008063"/>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1527175" y="43592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230411" name="Line 11"/>
          <p:cNvSpPr>
            <a:spLocks noChangeShapeType="1"/>
          </p:cNvSpPr>
          <p:nvPr/>
        </p:nvSpPr>
        <p:spPr bwMode="auto">
          <a:xfrm>
            <a:off x="3708400" y="4292600"/>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2" name="Line 12"/>
          <p:cNvSpPr>
            <a:spLocks noChangeShapeType="1"/>
          </p:cNvSpPr>
          <p:nvPr/>
        </p:nvSpPr>
        <p:spPr bwMode="auto">
          <a:xfrm>
            <a:off x="3995738" y="4221163"/>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3" name="Line 13"/>
          <p:cNvSpPr>
            <a:spLocks noChangeShapeType="1"/>
          </p:cNvSpPr>
          <p:nvPr/>
        </p:nvSpPr>
        <p:spPr bwMode="auto">
          <a:xfrm>
            <a:off x="4318000" y="4221163"/>
            <a:ext cx="0" cy="14398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4" name="Line 14"/>
          <p:cNvSpPr>
            <a:spLocks noChangeShapeType="1"/>
          </p:cNvSpPr>
          <p:nvPr/>
        </p:nvSpPr>
        <p:spPr bwMode="auto">
          <a:xfrm>
            <a:off x="4643438" y="4076700"/>
            <a:ext cx="0" cy="158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5" name="Line 15"/>
          <p:cNvSpPr>
            <a:spLocks noChangeShapeType="1"/>
          </p:cNvSpPr>
          <p:nvPr/>
        </p:nvSpPr>
        <p:spPr bwMode="auto">
          <a:xfrm>
            <a:off x="3400425" y="4365625"/>
            <a:ext cx="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6" name="Text Box 16"/>
          <p:cNvSpPr txBox="1">
            <a:spLocks noChangeArrowheads="1"/>
          </p:cNvSpPr>
          <p:nvPr/>
        </p:nvSpPr>
        <p:spPr bwMode="auto">
          <a:xfrm>
            <a:off x="6897688" y="3573463"/>
            <a:ext cx="22463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nel nostro es.,</a:t>
            </a:r>
          </a:p>
          <a:p>
            <a:r>
              <a:rPr lang="it-IT">
                <a:solidFill>
                  <a:srgbClr val="009900"/>
                </a:solidFill>
              </a:rPr>
              <a:t>variazione lineare,</a:t>
            </a:r>
          </a:p>
          <a:p>
            <a:r>
              <a:rPr lang="it-IT">
                <a:solidFill>
                  <a:srgbClr val="009900"/>
                </a:solidFill>
              </a:rPr>
              <a:t>l’ integrale può</a:t>
            </a:r>
          </a:p>
          <a:p>
            <a:r>
              <a:rPr lang="it-IT">
                <a:solidFill>
                  <a:srgbClr val="009900"/>
                </a:solidFill>
              </a:rPr>
              <a:t>essere calcolato</a:t>
            </a:r>
          </a:p>
          <a:p>
            <a:r>
              <a:rPr lang="it-IT">
                <a:solidFill>
                  <a:srgbClr val="009900"/>
                </a:solidFill>
              </a:rPr>
              <a:t>direttamente </a:t>
            </a:r>
          </a:p>
          <a:p>
            <a:r>
              <a:rPr lang="it-IT">
                <a:solidFill>
                  <a:srgbClr val="009900"/>
                </a:solidFill>
              </a:rPr>
              <a:t>sommando l’area </a:t>
            </a:r>
          </a:p>
          <a:p>
            <a:r>
              <a:rPr lang="it-IT">
                <a:solidFill>
                  <a:srgbClr val="009900"/>
                </a:solidFill>
              </a:rPr>
              <a:t>dei trapezi</a:t>
            </a:r>
          </a:p>
        </p:txBody>
      </p:sp>
      <p:sp>
        <p:nvSpPr>
          <p:cNvPr id="230417" name="Line 17"/>
          <p:cNvSpPr>
            <a:spLocks noChangeShapeType="1"/>
          </p:cNvSpPr>
          <p:nvPr/>
        </p:nvSpPr>
        <p:spPr bwMode="auto">
          <a:xfrm>
            <a:off x="3059113" y="4437063"/>
            <a:ext cx="0" cy="1223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8" name="Line 18"/>
          <p:cNvSpPr>
            <a:spLocks noChangeShapeType="1"/>
          </p:cNvSpPr>
          <p:nvPr/>
        </p:nvSpPr>
        <p:spPr bwMode="auto">
          <a:xfrm>
            <a:off x="2700338" y="4508500"/>
            <a:ext cx="0" cy="11525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9" name="Text Box 19"/>
          <p:cNvSpPr txBox="1">
            <a:spLocks noChangeArrowheads="1"/>
          </p:cNvSpPr>
          <p:nvPr/>
        </p:nvSpPr>
        <p:spPr bwMode="auto">
          <a:xfrm>
            <a:off x="2700338" y="2834512"/>
            <a:ext cx="2879314" cy="92333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dirty="0"/>
              <a:t>Area </a:t>
            </a:r>
            <a:r>
              <a:rPr lang="it-IT" sz="1800" dirty="0" smtClean="0"/>
              <a:t>=</a:t>
            </a:r>
            <a:r>
              <a:rPr lang="it-IT" sz="1800" dirty="0" smtClean="0">
                <a:cs typeface="Arial" pitchFamily="34" charset="0"/>
              </a:rPr>
              <a:t> </a:t>
            </a:r>
            <a:r>
              <a:rPr lang="it-IT" sz="1800" dirty="0"/>
              <a:t>½(v</a:t>
            </a:r>
            <a:r>
              <a:rPr lang="it-IT" sz="1800" baseline="-25000" dirty="0"/>
              <a:t>1</a:t>
            </a:r>
            <a:r>
              <a:rPr lang="it-IT" sz="1800" dirty="0"/>
              <a:t>+v</a:t>
            </a:r>
            <a:r>
              <a:rPr lang="it-IT" sz="1800" baseline="-25000" dirty="0"/>
              <a:t>2</a:t>
            </a:r>
            <a:r>
              <a:rPr lang="it-IT" sz="1800" dirty="0"/>
              <a:t>)(t</a:t>
            </a:r>
            <a:r>
              <a:rPr lang="it-IT" sz="1800" baseline="-25000" dirty="0"/>
              <a:t>2</a:t>
            </a:r>
            <a:r>
              <a:rPr lang="it-IT" sz="1800" dirty="0"/>
              <a:t>-t</a:t>
            </a:r>
            <a:r>
              <a:rPr lang="it-IT" sz="1800" baseline="-25000" dirty="0"/>
              <a:t>1</a:t>
            </a:r>
            <a:r>
              <a:rPr lang="it-IT" sz="1800" dirty="0" smtClean="0"/>
              <a:t>)</a:t>
            </a:r>
          </a:p>
          <a:p>
            <a:r>
              <a:rPr lang="it-IT" sz="1800" dirty="0" smtClean="0">
                <a:cs typeface="Arial" pitchFamily="34" charset="0"/>
              </a:rPr>
              <a:t> = ½(</a:t>
            </a:r>
            <a:r>
              <a:rPr lang="it-IT" sz="1800" dirty="0" smtClean="0"/>
              <a:t>v</a:t>
            </a:r>
            <a:r>
              <a:rPr lang="it-IT" sz="1800" baseline="-25000" dirty="0" smtClean="0"/>
              <a:t>0</a:t>
            </a:r>
            <a:r>
              <a:rPr lang="it-IT" sz="1800" dirty="0" smtClean="0"/>
              <a:t>+a</a:t>
            </a:r>
            <a:r>
              <a:rPr lang="it-IT" sz="1800" baseline="-25000" dirty="0" smtClean="0"/>
              <a:t>0</a:t>
            </a:r>
            <a:r>
              <a:rPr lang="it-IT" sz="1800" dirty="0" smtClean="0"/>
              <a:t>t</a:t>
            </a:r>
            <a:r>
              <a:rPr lang="it-IT" sz="1800" baseline="-25000" dirty="0" smtClean="0"/>
              <a:t>1</a:t>
            </a:r>
            <a:r>
              <a:rPr lang="it-IT" sz="1800" dirty="0" smtClean="0"/>
              <a:t>+v</a:t>
            </a:r>
            <a:r>
              <a:rPr lang="it-IT" sz="1800" baseline="-25000" dirty="0" smtClean="0"/>
              <a:t>0</a:t>
            </a:r>
            <a:r>
              <a:rPr lang="it-IT" sz="1800" dirty="0" smtClean="0"/>
              <a:t>+a</a:t>
            </a:r>
            <a:r>
              <a:rPr lang="it-IT" sz="1800" baseline="-25000" dirty="0" smtClean="0"/>
              <a:t>0</a:t>
            </a:r>
            <a:r>
              <a:rPr lang="it-IT" sz="1800" dirty="0" smtClean="0"/>
              <a:t>t</a:t>
            </a:r>
            <a:r>
              <a:rPr lang="it-IT" sz="1800" baseline="-25000" dirty="0" smtClean="0"/>
              <a:t>2</a:t>
            </a:r>
            <a:r>
              <a:rPr lang="it-IT" sz="1800" dirty="0" smtClean="0"/>
              <a:t>)(</a:t>
            </a:r>
            <a:r>
              <a:rPr lang="it-IT" sz="1800" dirty="0"/>
              <a:t>t</a:t>
            </a:r>
            <a:r>
              <a:rPr lang="it-IT" sz="1800" baseline="-25000" dirty="0"/>
              <a:t>2</a:t>
            </a:r>
            <a:r>
              <a:rPr lang="it-IT" sz="1800" dirty="0"/>
              <a:t>-t</a:t>
            </a:r>
            <a:r>
              <a:rPr lang="it-IT" sz="1800" baseline="-25000" dirty="0"/>
              <a:t>1</a:t>
            </a:r>
            <a:r>
              <a:rPr lang="it-IT" sz="1800" dirty="0" smtClean="0"/>
              <a:t>)</a:t>
            </a:r>
          </a:p>
          <a:p>
            <a:r>
              <a:rPr lang="it-IT" sz="1800" dirty="0" smtClean="0"/>
              <a:t> = v</a:t>
            </a:r>
            <a:r>
              <a:rPr lang="it-IT" sz="1800" baseline="-25000" dirty="0" smtClean="0"/>
              <a:t>0</a:t>
            </a:r>
            <a:r>
              <a:rPr lang="it-IT" sz="1800" dirty="0" smtClean="0"/>
              <a:t>(t</a:t>
            </a:r>
            <a:r>
              <a:rPr lang="it-IT" sz="1800" baseline="-25000" dirty="0" smtClean="0"/>
              <a:t>2</a:t>
            </a:r>
            <a:r>
              <a:rPr lang="it-IT" sz="1800" dirty="0" smtClean="0"/>
              <a:t>-t</a:t>
            </a:r>
            <a:r>
              <a:rPr lang="it-IT" sz="1800" baseline="-25000" dirty="0" smtClean="0"/>
              <a:t>1</a:t>
            </a:r>
            <a:r>
              <a:rPr lang="it-IT" sz="1800" dirty="0"/>
              <a:t>) </a:t>
            </a:r>
            <a:r>
              <a:rPr lang="it-IT" sz="1800" dirty="0" smtClean="0">
                <a:cs typeface="Arial" pitchFamily="34" charset="0"/>
              </a:rPr>
              <a:t>+ ½a</a:t>
            </a:r>
            <a:r>
              <a:rPr lang="it-IT" sz="1800" baseline="-25000" dirty="0" smtClean="0">
                <a:cs typeface="Arial" pitchFamily="34" charset="0"/>
              </a:rPr>
              <a:t>0</a:t>
            </a:r>
            <a:r>
              <a:rPr lang="it-IT" sz="1800" dirty="0" smtClean="0">
                <a:cs typeface="Arial" pitchFamily="34" charset="0"/>
              </a:rPr>
              <a:t>(t</a:t>
            </a:r>
            <a:r>
              <a:rPr lang="it-IT" sz="1800" baseline="-25000" dirty="0" smtClean="0">
                <a:cs typeface="Arial" pitchFamily="34" charset="0"/>
              </a:rPr>
              <a:t>2</a:t>
            </a:r>
            <a:r>
              <a:rPr lang="it-IT" sz="1800" baseline="30000" dirty="0" smtClean="0">
                <a:cs typeface="Arial" pitchFamily="34" charset="0"/>
              </a:rPr>
              <a:t>2</a:t>
            </a:r>
            <a:r>
              <a:rPr lang="it-IT" sz="1800" dirty="0" smtClean="0">
                <a:cs typeface="Arial" pitchFamily="34" charset="0"/>
              </a:rPr>
              <a:t> – t</a:t>
            </a:r>
            <a:r>
              <a:rPr lang="it-IT" sz="1800" baseline="-25000" dirty="0" smtClean="0">
                <a:cs typeface="Arial" pitchFamily="34" charset="0"/>
              </a:rPr>
              <a:t>1</a:t>
            </a:r>
            <a:r>
              <a:rPr lang="it-IT" sz="1800" baseline="30000" dirty="0" smtClean="0">
                <a:cs typeface="Arial" pitchFamily="34" charset="0"/>
              </a:rPr>
              <a:t>2</a:t>
            </a:r>
            <a:r>
              <a:rPr lang="it-IT" sz="1800" dirty="0" smtClean="0">
                <a:cs typeface="Arial" pitchFamily="34" charset="0"/>
              </a:rPr>
              <a:t>) </a:t>
            </a:r>
            <a:endParaRPr lang="el-GR" sz="1800" dirty="0">
              <a:cs typeface="Arial" pitchFamily="34" charset="0"/>
            </a:endParaRPr>
          </a:p>
        </p:txBody>
      </p:sp>
      <p:sp>
        <p:nvSpPr>
          <p:cNvPr id="230420" name="Line 20"/>
          <p:cNvSpPr>
            <a:spLocks noChangeShapeType="1"/>
          </p:cNvSpPr>
          <p:nvPr/>
        </p:nvSpPr>
        <p:spPr bwMode="auto">
          <a:xfrm flipH="1">
            <a:off x="3851275" y="3933825"/>
            <a:ext cx="433388" cy="9350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1" name="Text Box 21"/>
          <p:cNvSpPr txBox="1">
            <a:spLocks noChangeArrowheads="1"/>
          </p:cNvSpPr>
          <p:nvPr/>
        </p:nvSpPr>
        <p:spPr bwMode="auto">
          <a:xfrm>
            <a:off x="7019925" y="2997200"/>
            <a:ext cx="11811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a:t>
            </a:r>
            <a:r>
              <a:rPr lang="el-GR">
                <a:cs typeface="Arial" pitchFamily="34" charset="0"/>
              </a:rPr>
              <a:t>Δ</a:t>
            </a:r>
            <a:r>
              <a:rPr lang="it-IT">
                <a:cs typeface="Arial" pitchFamily="34" charset="0"/>
              </a:rPr>
              <a:t>v/a</a:t>
            </a:r>
            <a:r>
              <a:rPr lang="it-IT" baseline="-25000">
                <a:cs typeface="Arial" pitchFamily="34" charset="0"/>
              </a:rPr>
              <a:t>0</a:t>
            </a:r>
            <a:endParaRPr lang="el-GR" baseline="-25000">
              <a:cs typeface="Arial" pitchFamily="34" charset="0"/>
            </a:endParaRPr>
          </a:p>
        </p:txBody>
      </p:sp>
      <p:sp>
        <p:nvSpPr>
          <p:cNvPr id="230422" name="Text Box 22"/>
          <p:cNvSpPr txBox="1">
            <a:spLocks noChangeArrowheads="1"/>
          </p:cNvSpPr>
          <p:nvPr/>
        </p:nvSpPr>
        <p:spPr bwMode="auto">
          <a:xfrm>
            <a:off x="3563938" y="5661025"/>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a:t>
            </a:r>
            <a:r>
              <a:rPr lang="it-IT"/>
              <a:t>  t</a:t>
            </a:r>
            <a:r>
              <a:rPr lang="it-IT" baseline="-25000"/>
              <a:t>2</a:t>
            </a:r>
          </a:p>
        </p:txBody>
      </p:sp>
      <p:sp>
        <p:nvSpPr>
          <p:cNvPr id="230423" name="Line 23"/>
          <p:cNvSpPr>
            <a:spLocks noChangeShapeType="1"/>
          </p:cNvSpPr>
          <p:nvPr/>
        </p:nvSpPr>
        <p:spPr bwMode="auto">
          <a:xfrm>
            <a:off x="2051050" y="4292600"/>
            <a:ext cx="16573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4" name="Line 24"/>
          <p:cNvSpPr>
            <a:spLocks noChangeShapeType="1"/>
          </p:cNvSpPr>
          <p:nvPr/>
        </p:nvSpPr>
        <p:spPr bwMode="auto">
          <a:xfrm>
            <a:off x="2051050" y="4221163"/>
            <a:ext cx="18732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6" name="Rectangle 26"/>
          <p:cNvSpPr>
            <a:spLocks noChangeArrowheads="1"/>
          </p:cNvSpPr>
          <p:nvPr/>
        </p:nvSpPr>
        <p:spPr bwMode="auto">
          <a:xfrm>
            <a:off x="1547813" y="40767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30427" name="Text Box 27"/>
          <p:cNvSpPr txBox="1">
            <a:spLocks noChangeArrowheads="1"/>
          </p:cNvSpPr>
          <p:nvPr/>
        </p:nvSpPr>
        <p:spPr bwMode="auto">
          <a:xfrm>
            <a:off x="1547813" y="3933825"/>
            <a:ext cx="382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v</a:t>
            </a:r>
            <a:r>
              <a:rPr lang="it-IT" sz="1800" baseline="-25000"/>
              <a:t>2</a:t>
            </a:r>
          </a:p>
        </p:txBody>
      </p:sp>
      <p:sp>
        <p:nvSpPr>
          <p:cNvPr id="230429" name="Line 29"/>
          <p:cNvSpPr>
            <a:spLocks noChangeShapeType="1"/>
          </p:cNvSpPr>
          <p:nvPr/>
        </p:nvSpPr>
        <p:spPr bwMode="auto">
          <a:xfrm>
            <a:off x="2700338" y="45307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0" name="Line 30"/>
          <p:cNvSpPr>
            <a:spLocks noChangeShapeType="1"/>
          </p:cNvSpPr>
          <p:nvPr/>
        </p:nvSpPr>
        <p:spPr bwMode="auto">
          <a:xfrm>
            <a:off x="3059113" y="44545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1" name="Line 31"/>
          <p:cNvSpPr>
            <a:spLocks noChangeShapeType="1"/>
          </p:cNvSpPr>
          <p:nvPr/>
        </p:nvSpPr>
        <p:spPr bwMode="auto">
          <a:xfrm>
            <a:off x="3381375" y="438308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2" name="Line 32"/>
          <p:cNvSpPr>
            <a:spLocks noChangeShapeType="1"/>
          </p:cNvSpPr>
          <p:nvPr/>
        </p:nvSpPr>
        <p:spPr bwMode="auto">
          <a:xfrm>
            <a:off x="3708400" y="4318000"/>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3" name="Line 33"/>
          <p:cNvSpPr>
            <a:spLocks noChangeShapeType="1"/>
          </p:cNvSpPr>
          <p:nvPr/>
        </p:nvSpPr>
        <p:spPr bwMode="auto">
          <a:xfrm>
            <a:off x="3995738" y="42386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4" name="Line 34"/>
          <p:cNvSpPr>
            <a:spLocks noChangeShapeType="1"/>
          </p:cNvSpPr>
          <p:nvPr/>
        </p:nvSpPr>
        <p:spPr bwMode="auto">
          <a:xfrm>
            <a:off x="4335463" y="417353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395536" y="6237312"/>
            <a:ext cx="3116559" cy="400110"/>
          </a:xfrm>
          <a:prstGeom prst="rect">
            <a:avLst/>
          </a:prstGeom>
          <a:noFill/>
        </p:spPr>
        <p:txBody>
          <a:bodyPr wrap="none" rtlCol="0">
            <a:spAutoFit/>
          </a:bodyPr>
          <a:lstStyle/>
          <a:p>
            <a:r>
              <a:rPr lang="it-IT" dirty="0" smtClean="0"/>
              <a:t>(*) non mostrato a lezione</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a:xfrm>
            <a:off x="6588224" y="6237312"/>
            <a:ext cx="2133600" cy="476250"/>
          </a:xfrm>
        </p:spPr>
        <p:txBody>
          <a:bodyPr/>
          <a:lstStyle/>
          <a:p>
            <a:fld id="{18F03695-0E61-44DC-86CB-BA6434E3EBBF}" type="slidenum">
              <a:rPr lang="en-US"/>
              <a:pPr/>
              <a:t>24</a:t>
            </a:fld>
            <a:endParaRPr lang="en-US"/>
          </a:p>
        </p:txBody>
      </p:sp>
      <p:sp>
        <p:nvSpPr>
          <p:cNvPr id="256002" name="Rectangle 2"/>
          <p:cNvSpPr>
            <a:spLocks noGrp="1" noChangeArrowheads="1"/>
          </p:cNvSpPr>
          <p:nvPr>
            <p:ph type="title"/>
          </p:nvPr>
        </p:nvSpPr>
        <p:spPr/>
        <p:txBody>
          <a:bodyPr/>
          <a:lstStyle/>
          <a:p>
            <a:r>
              <a:rPr lang="it-IT" sz="2800" dirty="0"/>
              <a:t>Sommario cinematica ad 1 </a:t>
            </a:r>
            <a:r>
              <a:rPr lang="it-IT" sz="2800" dirty="0" smtClean="0"/>
              <a:t>dimensione(*)</a:t>
            </a:r>
            <a:endParaRPr lang="it-IT" sz="2800" dirty="0"/>
          </a:p>
        </p:txBody>
      </p:sp>
      <p:sp>
        <p:nvSpPr>
          <p:cNvPr id="256003"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r>
              <a:rPr lang="it-IT" dirty="0"/>
              <a:t>x(t)    </a:t>
            </a:r>
            <a:r>
              <a:rPr lang="it-IT" dirty="0">
                <a:solidFill>
                  <a:srgbClr val="FF0000"/>
                </a:solidFill>
                <a:cs typeface="Arial" pitchFamily="34" charset="0"/>
              </a:rPr>
              <a:t>→</a:t>
            </a:r>
            <a:r>
              <a:rPr lang="it-IT" dirty="0">
                <a:cs typeface="Arial" pitchFamily="34" charset="0"/>
              </a:rPr>
              <a:t>    v(t)    </a:t>
            </a:r>
            <a:r>
              <a:rPr lang="it-IT" dirty="0">
                <a:solidFill>
                  <a:srgbClr val="FF0000"/>
                </a:solidFill>
                <a:cs typeface="Arial" pitchFamily="34" charset="0"/>
              </a:rPr>
              <a:t>→</a:t>
            </a:r>
            <a:r>
              <a:rPr lang="it-IT" dirty="0">
                <a:cs typeface="Arial" pitchFamily="34" charset="0"/>
              </a:rPr>
              <a:t>    a(t)     </a:t>
            </a:r>
            <a:r>
              <a:rPr lang="it-IT" sz="2000" dirty="0">
                <a:solidFill>
                  <a:srgbClr val="008000"/>
                </a:solidFill>
                <a:cs typeface="Arial" pitchFamily="34" charset="0"/>
              </a:rPr>
              <a:t>procedimento diretto</a:t>
            </a:r>
          </a:p>
          <a:p>
            <a:pPr>
              <a:buFontTx/>
              <a:buNone/>
            </a:pPr>
            <a:r>
              <a:rPr lang="it-IT" sz="2800" dirty="0">
                <a:cs typeface="Arial" pitchFamily="34" charset="0"/>
              </a:rPr>
              <a:t>	    </a:t>
            </a:r>
            <a:r>
              <a:rPr lang="it-IT" sz="2400" dirty="0">
                <a:solidFill>
                  <a:srgbClr val="FF0000"/>
                </a:solidFill>
                <a:cs typeface="Arial" pitchFamily="34" charset="0"/>
              </a:rPr>
              <a:t>derivazione</a:t>
            </a:r>
            <a:r>
              <a:rPr lang="it-IT" sz="2400" dirty="0">
                <a:cs typeface="Arial" pitchFamily="34" charset="0"/>
              </a:rPr>
              <a:t>       </a:t>
            </a:r>
            <a:r>
              <a:rPr lang="it-IT" sz="2400" dirty="0" err="1">
                <a:solidFill>
                  <a:srgbClr val="FF0000"/>
                </a:solidFill>
                <a:cs typeface="Arial" pitchFamily="34" charset="0"/>
              </a:rPr>
              <a:t>derivazione</a:t>
            </a:r>
            <a:endParaRPr lang="it-IT" sz="2400" dirty="0">
              <a:solidFill>
                <a:srgbClr val="FF0000"/>
              </a:solidFill>
              <a:cs typeface="Arial" pitchFamily="34" charset="0"/>
            </a:endParaRPr>
          </a:p>
          <a:p>
            <a:pPr>
              <a:buFontTx/>
              <a:buNone/>
            </a:pPr>
            <a:endParaRPr lang="it-IT" sz="2400" dirty="0">
              <a:cs typeface="Arial" pitchFamily="34" charset="0"/>
            </a:endParaRPr>
          </a:p>
          <a:p>
            <a:pPr>
              <a:buFontTx/>
              <a:buNone/>
            </a:pPr>
            <a:endParaRPr lang="it-IT" sz="2400" dirty="0">
              <a:cs typeface="Arial" pitchFamily="34" charset="0"/>
            </a:endParaRPr>
          </a:p>
          <a:p>
            <a:r>
              <a:rPr lang="it-IT" dirty="0">
                <a:cs typeface="Arial" pitchFamily="34" charset="0"/>
              </a:rPr>
              <a:t>a(t)    </a:t>
            </a:r>
            <a:r>
              <a:rPr lang="it-IT" dirty="0">
                <a:solidFill>
                  <a:srgbClr val="FF0000"/>
                </a:solidFill>
                <a:cs typeface="Arial" pitchFamily="34" charset="0"/>
              </a:rPr>
              <a:t>→</a:t>
            </a:r>
            <a:r>
              <a:rPr lang="it-IT" dirty="0">
                <a:cs typeface="Arial" pitchFamily="34" charset="0"/>
              </a:rPr>
              <a:t>    v(t)    </a:t>
            </a:r>
            <a:r>
              <a:rPr lang="it-IT" dirty="0">
                <a:solidFill>
                  <a:srgbClr val="FF0000"/>
                </a:solidFill>
                <a:cs typeface="Arial" pitchFamily="34" charset="0"/>
              </a:rPr>
              <a:t>→</a:t>
            </a:r>
            <a:r>
              <a:rPr lang="it-IT" dirty="0">
                <a:cs typeface="Arial" pitchFamily="34" charset="0"/>
              </a:rPr>
              <a:t>    x(t)     </a:t>
            </a:r>
            <a:r>
              <a:rPr lang="it-IT" sz="2000" dirty="0">
                <a:solidFill>
                  <a:srgbClr val="008000"/>
                </a:solidFill>
                <a:cs typeface="Arial" pitchFamily="34" charset="0"/>
              </a:rPr>
              <a:t>procedimento inverso</a:t>
            </a:r>
            <a:r>
              <a:rPr lang="it-IT" sz="2000" dirty="0">
                <a:cs typeface="Arial" pitchFamily="34" charset="0"/>
              </a:rPr>
              <a:t> </a:t>
            </a:r>
          </a:p>
          <a:p>
            <a:pPr>
              <a:buFontTx/>
              <a:buNone/>
            </a:pPr>
            <a:r>
              <a:rPr lang="it-IT" sz="2400" dirty="0">
                <a:cs typeface="Arial" pitchFamily="34" charset="0"/>
              </a:rPr>
              <a:t>        </a:t>
            </a:r>
            <a:r>
              <a:rPr lang="it-IT" sz="2400" dirty="0">
                <a:solidFill>
                  <a:srgbClr val="FF0000"/>
                </a:solidFill>
                <a:cs typeface="Arial" pitchFamily="34" charset="0"/>
              </a:rPr>
              <a:t>integrazione</a:t>
            </a:r>
            <a:r>
              <a:rPr lang="it-IT" sz="2400" dirty="0">
                <a:cs typeface="Arial" pitchFamily="34" charset="0"/>
              </a:rPr>
              <a:t>      </a:t>
            </a:r>
            <a:r>
              <a:rPr lang="it-IT" sz="2400" dirty="0" err="1">
                <a:solidFill>
                  <a:srgbClr val="FF0000"/>
                </a:solidFill>
                <a:cs typeface="Arial" pitchFamily="34" charset="0"/>
              </a:rPr>
              <a:t>integrazione</a:t>
            </a:r>
            <a:endParaRPr lang="it-IT" sz="2400" dirty="0">
              <a:solidFill>
                <a:srgbClr val="FF0000"/>
              </a:solidFill>
              <a:cs typeface="Arial" pitchFamily="34" charset="0"/>
            </a:endParaRPr>
          </a:p>
          <a:p>
            <a:pPr>
              <a:buFontTx/>
              <a:buNone/>
            </a:pPr>
            <a:endParaRPr lang="it-IT" sz="2400" dirty="0">
              <a:solidFill>
                <a:srgbClr val="FF0000"/>
              </a:solidFill>
              <a:cs typeface="Arial" pitchFamily="34" charset="0"/>
            </a:endParaRPr>
          </a:p>
          <a:p>
            <a:r>
              <a:rPr lang="it-IT" sz="2800" dirty="0">
                <a:solidFill>
                  <a:srgbClr val="00B0F0"/>
                </a:solidFill>
                <a:cs typeface="Arial" pitchFamily="34" charset="0"/>
              </a:rPr>
              <a:t>NB</a:t>
            </a:r>
            <a:r>
              <a:rPr lang="it-IT" sz="2800" dirty="0">
                <a:cs typeface="Arial" pitchFamily="34" charset="0"/>
              </a:rPr>
              <a:t> in dinamica si parte da a(t) = F(t)/m</a:t>
            </a:r>
          </a:p>
        </p:txBody>
      </p:sp>
      <p:sp>
        <p:nvSpPr>
          <p:cNvPr id="256004" name="Line 4"/>
          <p:cNvSpPr>
            <a:spLocks noChangeShapeType="1"/>
          </p:cNvSpPr>
          <p:nvPr/>
        </p:nvSpPr>
        <p:spPr bwMode="auto">
          <a:xfrm>
            <a:off x="514826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05" name="Line 5"/>
          <p:cNvSpPr>
            <a:spLocks noChangeShapeType="1"/>
          </p:cNvSpPr>
          <p:nvPr/>
        </p:nvSpPr>
        <p:spPr bwMode="auto">
          <a:xfrm>
            <a:off x="6084888" y="47974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539552" y="6237312"/>
            <a:ext cx="3116559" cy="400110"/>
          </a:xfrm>
          <a:prstGeom prst="rect">
            <a:avLst/>
          </a:prstGeom>
          <a:noFill/>
        </p:spPr>
        <p:txBody>
          <a:bodyPr wrap="none" rtlCol="0">
            <a:spAutoFit/>
          </a:bodyPr>
          <a:lstStyle/>
          <a:p>
            <a:r>
              <a:rPr lang="it-IT" dirty="0" smtClean="0"/>
              <a:t>(*) non mostrato a lezione</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AE4D9C65-26FA-4EF6-A347-B74AE9A0E226}" type="slidenum">
              <a:rPr lang="en-US"/>
              <a:pPr/>
              <a:t>25</a:t>
            </a:fld>
            <a:endParaRPr lang="en-US"/>
          </a:p>
        </p:txBody>
      </p:sp>
      <p:sp>
        <p:nvSpPr>
          <p:cNvPr id="233474" name="Rectangle 2"/>
          <p:cNvSpPr>
            <a:spLocks noGrp="1" noChangeArrowheads="1"/>
          </p:cNvSpPr>
          <p:nvPr>
            <p:ph type="title"/>
          </p:nvPr>
        </p:nvSpPr>
        <p:spPr/>
        <p:txBody>
          <a:bodyPr/>
          <a:lstStyle/>
          <a:p>
            <a:r>
              <a:rPr lang="it-IT" sz="2800"/>
              <a:t>Moto in 2 (3) dimensioni</a:t>
            </a:r>
          </a:p>
        </p:txBody>
      </p:sp>
      <p:grpSp>
        <p:nvGrpSpPr>
          <p:cNvPr id="233481" name="Group 9"/>
          <p:cNvGrpSpPr>
            <a:grpSpLocks/>
          </p:cNvGrpSpPr>
          <p:nvPr/>
        </p:nvGrpSpPr>
        <p:grpSpPr bwMode="auto">
          <a:xfrm>
            <a:off x="468313" y="1412875"/>
            <a:ext cx="8207375" cy="4608513"/>
            <a:chOff x="709" y="1842"/>
            <a:chExt cx="3073" cy="1536"/>
          </a:xfrm>
        </p:grpSpPr>
        <p:pic>
          <p:nvPicPr>
            <p:cNvPr id="233476" name="Picture 4" descr="mapdirect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 y="1842"/>
              <a:ext cx="1536" cy="1536"/>
            </a:xfrm>
            <a:prstGeom prst="rect">
              <a:avLst/>
            </a:prstGeom>
            <a:noFill/>
            <a:extLst>
              <a:ext uri="{909E8E84-426E-40DD-AFC4-6F175D3DCCD1}">
                <a14:hiddenFill xmlns:a14="http://schemas.microsoft.com/office/drawing/2010/main">
                  <a:solidFill>
                    <a:srgbClr val="FFFFFF"/>
                  </a:solidFill>
                </a14:hiddenFill>
              </a:ext>
            </a:extLst>
          </p:spPr>
        </p:pic>
        <p:pic>
          <p:nvPicPr>
            <p:cNvPr id="233478" name="Picture 6" descr="mapdirect_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 y="1842"/>
              <a:ext cx="1536" cy="1536"/>
            </a:xfrm>
            <a:prstGeom prst="rect">
              <a:avLst/>
            </a:prstGeom>
            <a:noFill/>
            <a:extLst>
              <a:ext uri="{909E8E84-426E-40DD-AFC4-6F175D3DCCD1}">
                <a14:hiddenFill xmlns:a14="http://schemas.microsoft.com/office/drawing/2010/main">
                  <a:solidFill>
                    <a:srgbClr val="FFFFFF"/>
                  </a:solidFill>
                </a14:hiddenFill>
              </a:ext>
            </a:extLst>
          </p:spPr>
        </p:pic>
      </p:grpSp>
      <p:sp>
        <p:nvSpPr>
          <p:cNvPr id="233482" name="Line 10"/>
          <p:cNvSpPr>
            <a:spLocks noChangeShapeType="1"/>
          </p:cNvSpPr>
          <p:nvPr/>
        </p:nvSpPr>
        <p:spPr bwMode="auto">
          <a:xfrm flipH="1" flipV="1">
            <a:off x="3492562" y="1628799"/>
            <a:ext cx="2520826" cy="15885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4" name="Text Box 12"/>
          <p:cNvSpPr txBox="1">
            <a:spLocks noChangeArrowheads="1"/>
          </p:cNvSpPr>
          <p:nvPr/>
        </p:nvSpPr>
        <p:spPr bwMode="auto">
          <a:xfrm>
            <a:off x="6228184" y="2455605"/>
            <a:ext cx="2245166" cy="646331"/>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800" b="1" dirty="0" smtClean="0"/>
              <a:t>Aula 1</a:t>
            </a:r>
            <a:endParaRPr lang="it-IT" sz="1800" b="1" dirty="0"/>
          </a:p>
          <a:p>
            <a:pPr algn="ctr"/>
            <a:r>
              <a:rPr lang="it-IT" sz="1800" b="1" dirty="0" smtClean="0"/>
              <a:t>Via S. Donato 19/2 </a:t>
            </a:r>
            <a:endParaRPr lang="it-IT" sz="1800" b="1" dirty="0"/>
          </a:p>
        </p:txBody>
      </p:sp>
      <p:sp>
        <p:nvSpPr>
          <p:cNvPr id="233485" name="Line 13"/>
          <p:cNvSpPr>
            <a:spLocks noChangeShapeType="1"/>
          </p:cNvSpPr>
          <p:nvPr/>
        </p:nvSpPr>
        <p:spPr bwMode="auto">
          <a:xfrm flipH="1">
            <a:off x="3492562" y="3212976"/>
            <a:ext cx="2520826" cy="1367656"/>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4"/>
          <p:cNvSpPr>
            <a:spLocks noGrp="1"/>
          </p:cNvSpPr>
          <p:nvPr>
            <p:ph type="ftr" sz="quarter" idx="11"/>
          </p:nvPr>
        </p:nvSpPr>
        <p:spPr/>
        <p:txBody>
          <a:bodyPr/>
          <a:lstStyle/>
          <a:p>
            <a:r>
              <a:rPr lang="en-US" smtClean="0"/>
              <a:t>fln - mar 2016</a:t>
            </a:r>
            <a:endParaRPr lang="en-US" dirty="0"/>
          </a:p>
        </p:txBody>
      </p:sp>
      <p:sp>
        <p:nvSpPr>
          <p:cNvPr id="78" name="Slide Number Placeholder 5"/>
          <p:cNvSpPr>
            <a:spLocks noGrp="1"/>
          </p:cNvSpPr>
          <p:nvPr>
            <p:ph type="sldNum" sz="quarter" idx="12"/>
          </p:nvPr>
        </p:nvSpPr>
        <p:spPr/>
        <p:txBody>
          <a:bodyPr/>
          <a:lstStyle/>
          <a:p>
            <a:fld id="{22342E4D-28EF-4FF4-98DF-9ACC3E352A07}" type="slidenum">
              <a:rPr lang="en-US"/>
              <a:pPr/>
              <a:t>26</a:t>
            </a:fld>
            <a:endParaRPr lang="en-US"/>
          </a:p>
        </p:txBody>
      </p:sp>
      <p:sp>
        <p:nvSpPr>
          <p:cNvPr id="352258" name="Rectangle 2"/>
          <p:cNvSpPr>
            <a:spLocks noGrp="1" noChangeArrowheads="1"/>
          </p:cNvSpPr>
          <p:nvPr>
            <p:ph type="title"/>
          </p:nvPr>
        </p:nvSpPr>
        <p:spPr/>
        <p:txBody>
          <a:bodyPr/>
          <a:lstStyle/>
          <a:p>
            <a:r>
              <a:rPr lang="it-IT" sz="2800"/>
              <a:t>Velocità nel piano</a:t>
            </a:r>
          </a:p>
        </p:txBody>
      </p:sp>
      <p:graphicFrame>
        <p:nvGraphicFramePr>
          <p:cNvPr id="352260" name="Object 4"/>
          <p:cNvGraphicFramePr>
            <a:graphicFrameLocks noGrp="1" noChangeAspect="1"/>
          </p:cNvGraphicFramePr>
          <p:nvPr>
            <p:ph idx="1"/>
          </p:nvPr>
        </p:nvGraphicFramePr>
        <p:xfrm>
          <a:off x="539750" y="2205038"/>
          <a:ext cx="2447925" cy="1068387"/>
        </p:xfrm>
        <a:graphic>
          <a:graphicData uri="http://schemas.openxmlformats.org/presentationml/2006/ole">
            <mc:AlternateContent xmlns:mc="http://schemas.openxmlformats.org/markup-compatibility/2006">
              <mc:Choice xmlns:v="urn:schemas-microsoft-com:vml" Requires="v">
                <p:oleObj spid="_x0000_s352611" name="Equation" r:id="rId3" imgW="1104840" imgH="482400" progId="Equation.3">
                  <p:embed/>
                </p:oleObj>
              </mc:Choice>
              <mc:Fallback>
                <p:oleObj name="Equation" r:id="rId3" imgW="11048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244792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2267" name="Object 11"/>
          <p:cNvGraphicFramePr>
            <a:graphicFrameLocks noChangeAspect="1"/>
          </p:cNvGraphicFramePr>
          <p:nvPr/>
        </p:nvGraphicFramePr>
        <p:xfrm>
          <a:off x="468313" y="4221163"/>
          <a:ext cx="2735262" cy="976312"/>
        </p:xfrm>
        <a:graphic>
          <a:graphicData uri="http://schemas.openxmlformats.org/presentationml/2006/ole">
            <mc:AlternateContent xmlns:mc="http://schemas.openxmlformats.org/markup-compatibility/2006">
              <mc:Choice xmlns:v="urn:schemas-microsoft-com:vml" Requires="v">
                <p:oleObj spid="_x0000_s352612" name="Equation" r:id="rId5" imgW="1244520" imgH="444240" progId="Equation.3">
                  <p:embed/>
                </p:oleObj>
              </mc:Choice>
              <mc:Fallback>
                <p:oleObj name="Equation" r:id="rId5" imgW="1244520" imgH="4442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221163"/>
                        <a:ext cx="2735262"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2268" name="Line 12"/>
          <p:cNvSpPr>
            <a:spLocks noChangeShapeType="1"/>
          </p:cNvSpPr>
          <p:nvPr/>
        </p:nvSpPr>
        <p:spPr bwMode="auto">
          <a:xfrm flipV="1">
            <a:off x="7667625" y="13414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69" name="Line 13"/>
          <p:cNvSpPr>
            <a:spLocks noChangeShapeType="1"/>
          </p:cNvSpPr>
          <p:nvPr/>
        </p:nvSpPr>
        <p:spPr bwMode="auto">
          <a:xfrm flipH="1">
            <a:off x="6443663" y="2420938"/>
            <a:ext cx="1223962" cy="5762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0" name="Group 14"/>
          <p:cNvGrpSpPr>
            <a:grpSpLocks/>
          </p:cNvGrpSpPr>
          <p:nvPr/>
        </p:nvGrpSpPr>
        <p:grpSpPr bwMode="auto">
          <a:xfrm>
            <a:off x="8172450" y="1844675"/>
            <a:ext cx="360363" cy="396875"/>
            <a:chOff x="5135" y="1159"/>
            <a:chExt cx="227" cy="250"/>
          </a:xfrm>
        </p:grpSpPr>
        <p:sp>
          <p:nvSpPr>
            <p:cNvPr id="352271" name="Text Box 15"/>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72" name="Line 1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73" name="Group 17"/>
          <p:cNvGrpSpPr>
            <a:grpSpLocks/>
          </p:cNvGrpSpPr>
          <p:nvPr/>
        </p:nvGrpSpPr>
        <p:grpSpPr bwMode="auto">
          <a:xfrm>
            <a:off x="6877050" y="2781300"/>
            <a:ext cx="444500" cy="396875"/>
            <a:chOff x="4422" y="1752"/>
            <a:chExt cx="280" cy="250"/>
          </a:xfrm>
        </p:grpSpPr>
        <p:sp>
          <p:nvSpPr>
            <p:cNvPr id="352274" name="Text Box 18"/>
            <p:cNvSpPr txBox="1">
              <a:spLocks noChangeArrowheads="1"/>
            </p:cNvSpPr>
            <p:nvPr/>
          </p:nvSpPr>
          <p:spPr bwMode="auto">
            <a:xfrm>
              <a:off x="4422" y="1752"/>
              <a:ext cx="2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275" name="Line 19"/>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76" name="Line 20"/>
          <p:cNvSpPr>
            <a:spLocks noChangeShapeType="1"/>
          </p:cNvSpPr>
          <p:nvPr/>
        </p:nvSpPr>
        <p:spPr bwMode="auto">
          <a:xfrm flipH="1" flipV="1">
            <a:off x="7235825" y="191611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7" name="Line 21"/>
          <p:cNvSpPr>
            <a:spLocks noChangeShapeType="1"/>
          </p:cNvSpPr>
          <p:nvPr/>
        </p:nvSpPr>
        <p:spPr bwMode="auto">
          <a:xfrm flipV="1">
            <a:off x="7235825" y="1341438"/>
            <a:ext cx="1223963" cy="576262"/>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8" name="Line 22"/>
          <p:cNvSpPr>
            <a:spLocks noChangeShapeType="1"/>
          </p:cNvSpPr>
          <p:nvPr/>
        </p:nvSpPr>
        <p:spPr bwMode="auto">
          <a:xfrm flipV="1">
            <a:off x="6443663" y="1916113"/>
            <a:ext cx="792162" cy="1081087"/>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9" name="Group 23"/>
          <p:cNvGrpSpPr>
            <a:grpSpLocks/>
          </p:cNvGrpSpPr>
          <p:nvPr/>
        </p:nvGrpSpPr>
        <p:grpSpPr bwMode="auto">
          <a:xfrm>
            <a:off x="7019925" y="2133600"/>
            <a:ext cx="438150" cy="396875"/>
            <a:chOff x="4422" y="1752"/>
            <a:chExt cx="276" cy="250"/>
          </a:xfrm>
        </p:grpSpPr>
        <p:sp>
          <p:nvSpPr>
            <p:cNvPr id="352280" name="Text Box 24"/>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it-IT" baseline="-25000">
                <a:solidFill>
                  <a:srgbClr val="CC00FF"/>
                </a:solidFill>
              </a:endParaRPr>
            </a:p>
          </p:txBody>
        </p:sp>
        <p:sp>
          <p:nvSpPr>
            <p:cNvPr id="352281" name="Line 25"/>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82" name="Line 26"/>
          <p:cNvSpPr>
            <a:spLocks noChangeShapeType="1"/>
          </p:cNvSpPr>
          <p:nvPr/>
        </p:nvSpPr>
        <p:spPr bwMode="auto">
          <a:xfrm flipV="1">
            <a:off x="3851275" y="1268413"/>
            <a:ext cx="0"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3" name="Line 27"/>
          <p:cNvSpPr>
            <a:spLocks noChangeShapeType="1"/>
          </p:cNvSpPr>
          <p:nvPr/>
        </p:nvSpPr>
        <p:spPr bwMode="auto">
          <a:xfrm>
            <a:off x="3635375" y="3105150"/>
            <a:ext cx="22320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4" name="Freeform 28"/>
          <p:cNvSpPr>
            <a:spLocks/>
          </p:cNvSpPr>
          <p:nvPr/>
        </p:nvSpPr>
        <p:spPr bwMode="auto">
          <a:xfrm>
            <a:off x="3924300" y="1916113"/>
            <a:ext cx="1639888" cy="984250"/>
          </a:xfrm>
          <a:custGeom>
            <a:avLst/>
            <a:gdLst>
              <a:gd name="T0" fmla="*/ 0 w 1027"/>
              <a:gd name="T1" fmla="*/ 8 h 608"/>
              <a:gd name="T2" fmla="*/ 484 w 1027"/>
              <a:gd name="T3" fmla="*/ 41 h 608"/>
              <a:gd name="T4" fmla="*/ 601 w 1027"/>
              <a:gd name="T5" fmla="*/ 83 h 608"/>
              <a:gd name="T6" fmla="*/ 668 w 1027"/>
              <a:gd name="T7" fmla="*/ 175 h 608"/>
              <a:gd name="T8" fmla="*/ 718 w 1027"/>
              <a:gd name="T9" fmla="*/ 233 h 608"/>
              <a:gd name="T10" fmla="*/ 751 w 1027"/>
              <a:gd name="T11" fmla="*/ 316 h 608"/>
              <a:gd name="T12" fmla="*/ 793 w 1027"/>
              <a:gd name="T13" fmla="*/ 417 h 608"/>
              <a:gd name="T14" fmla="*/ 843 w 1027"/>
              <a:gd name="T15" fmla="*/ 550 h 608"/>
              <a:gd name="T16" fmla="*/ 943 w 1027"/>
              <a:gd name="T17" fmla="*/ 584 h 608"/>
              <a:gd name="T18" fmla="*/ 968 w 1027"/>
              <a:gd name="T19" fmla="*/ 600 h 608"/>
              <a:gd name="T20" fmla="*/ 1027 w 1027"/>
              <a:gd name="T21" fmla="*/ 6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608">
                <a:moveTo>
                  <a:pt x="0" y="8"/>
                </a:moveTo>
                <a:cubicBezTo>
                  <a:pt x="206" y="12"/>
                  <a:pt x="315" y="0"/>
                  <a:pt x="484" y="41"/>
                </a:cubicBezTo>
                <a:cubicBezTo>
                  <a:pt x="522" y="67"/>
                  <a:pt x="563" y="57"/>
                  <a:pt x="601" y="83"/>
                </a:cubicBezTo>
                <a:cubicBezTo>
                  <a:pt x="625" y="119"/>
                  <a:pt x="630" y="149"/>
                  <a:pt x="668" y="175"/>
                </a:cubicBezTo>
                <a:cubicBezTo>
                  <a:pt x="689" y="208"/>
                  <a:pt x="680" y="221"/>
                  <a:pt x="718" y="233"/>
                </a:cubicBezTo>
                <a:cubicBezTo>
                  <a:pt x="726" y="267"/>
                  <a:pt x="736" y="286"/>
                  <a:pt x="751" y="316"/>
                </a:cubicBezTo>
                <a:cubicBezTo>
                  <a:pt x="768" y="350"/>
                  <a:pt x="771" y="385"/>
                  <a:pt x="793" y="417"/>
                </a:cubicBezTo>
                <a:cubicBezTo>
                  <a:pt x="807" y="461"/>
                  <a:pt x="817" y="512"/>
                  <a:pt x="843" y="550"/>
                </a:cubicBezTo>
                <a:cubicBezTo>
                  <a:pt x="862" y="608"/>
                  <a:pt x="838" y="562"/>
                  <a:pt x="943" y="584"/>
                </a:cubicBezTo>
                <a:cubicBezTo>
                  <a:pt x="953" y="586"/>
                  <a:pt x="958" y="598"/>
                  <a:pt x="968" y="600"/>
                </a:cubicBezTo>
                <a:cubicBezTo>
                  <a:pt x="987" y="604"/>
                  <a:pt x="1007" y="600"/>
                  <a:pt x="1027" y="60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5" name="Line 29"/>
          <p:cNvSpPr>
            <a:spLocks noChangeShapeType="1"/>
          </p:cNvSpPr>
          <p:nvPr/>
        </p:nvSpPr>
        <p:spPr bwMode="auto">
          <a:xfrm flipV="1">
            <a:off x="3886200" y="19891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6" name="Line 30"/>
          <p:cNvSpPr>
            <a:spLocks noChangeShapeType="1"/>
          </p:cNvSpPr>
          <p:nvPr/>
        </p:nvSpPr>
        <p:spPr bwMode="auto">
          <a:xfrm flipH="1">
            <a:off x="3924300" y="2492375"/>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9" name="Line 33"/>
          <p:cNvSpPr>
            <a:spLocks noChangeShapeType="1"/>
          </p:cNvSpPr>
          <p:nvPr/>
        </p:nvSpPr>
        <p:spPr bwMode="auto">
          <a:xfrm flipH="1" flipV="1">
            <a:off x="4678363" y="1989138"/>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90" name="Text Box 34"/>
          <p:cNvSpPr txBox="1">
            <a:spLocks noChangeArrowheads="1"/>
          </p:cNvSpPr>
          <p:nvPr/>
        </p:nvSpPr>
        <p:spPr bwMode="auto">
          <a:xfrm>
            <a:off x="3471863" y="313531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2291" name="Text Box 35"/>
          <p:cNvSpPr txBox="1">
            <a:spLocks noChangeArrowheads="1"/>
          </p:cNvSpPr>
          <p:nvPr/>
        </p:nvSpPr>
        <p:spPr bwMode="auto">
          <a:xfrm>
            <a:off x="5580063" y="30686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x</a:t>
            </a:r>
          </a:p>
        </p:txBody>
      </p:sp>
      <p:sp>
        <p:nvSpPr>
          <p:cNvPr id="352292" name="Text Box 36"/>
          <p:cNvSpPr txBox="1">
            <a:spLocks noChangeArrowheads="1"/>
          </p:cNvSpPr>
          <p:nvPr/>
        </p:nvSpPr>
        <p:spPr bwMode="auto">
          <a:xfrm>
            <a:off x="3492500" y="11255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y</a:t>
            </a:r>
          </a:p>
        </p:txBody>
      </p:sp>
      <p:sp>
        <p:nvSpPr>
          <p:cNvPr id="352293" name="Text Box 37"/>
          <p:cNvSpPr txBox="1">
            <a:spLocks noChangeArrowheads="1"/>
          </p:cNvSpPr>
          <p:nvPr/>
        </p:nvSpPr>
        <p:spPr bwMode="auto">
          <a:xfrm>
            <a:off x="5148263" y="22050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1</a:t>
            </a:r>
            <a:r>
              <a:rPr lang="it-IT"/>
              <a:t>(t</a:t>
            </a:r>
            <a:r>
              <a:rPr lang="it-IT" baseline="-25000"/>
              <a:t>1</a:t>
            </a:r>
            <a:r>
              <a:rPr lang="it-IT"/>
              <a:t>)</a:t>
            </a:r>
          </a:p>
        </p:txBody>
      </p:sp>
      <p:sp>
        <p:nvSpPr>
          <p:cNvPr id="352294" name="Text Box 38"/>
          <p:cNvSpPr txBox="1">
            <a:spLocks noChangeArrowheads="1"/>
          </p:cNvSpPr>
          <p:nvPr/>
        </p:nvSpPr>
        <p:spPr bwMode="auto">
          <a:xfrm>
            <a:off x="4572000" y="1484313"/>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2</a:t>
            </a:r>
            <a:r>
              <a:rPr lang="it-IT"/>
              <a:t>(t</a:t>
            </a:r>
            <a:r>
              <a:rPr lang="it-IT" baseline="-25000"/>
              <a:t>2</a:t>
            </a:r>
            <a:r>
              <a:rPr lang="it-IT"/>
              <a:t>)</a:t>
            </a:r>
          </a:p>
        </p:txBody>
      </p:sp>
      <p:grpSp>
        <p:nvGrpSpPr>
          <p:cNvPr id="352295" name="Group 39"/>
          <p:cNvGrpSpPr>
            <a:grpSpLocks/>
          </p:cNvGrpSpPr>
          <p:nvPr/>
        </p:nvGrpSpPr>
        <p:grpSpPr bwMode="auto">
          <a:xfrm>
            <a:off x="3924300" y="2205038"/>
            <a:ext cx="360363" cy="396875"/>
            <a:chOff x="5135" y="1159"/>
            <a:chExt cx="227" cy="250"/>
          </a:xfrm>
        </p:grpSpPr>
        <p:sp>
          <p:nvSpPr>
            <p:cNvPr id="352296" name="Text Box 40"/>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97" name="Line 41"/>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98" name="Group 42"/>
          <p:cNvGrpSpPr>
            <a:grpSpLocks/>
          </p:cNvGrpSpPr>
          <p:nvPr/>
        </p:nvGrpSpPr>
        <p:grpSpPr bwMode="auto">
          <a:xfrm>
            <a:off x="4643438" y="2708275"/>
            <a:ext cx="360362" cy="396875"/>
            <a:chOff x="5135" y="1159"/>
            <a:chExt cx="227" cy="250"/>
          </a:xfrm>
        </p:grpSpPr>
        <p:sp>
          <p:nvSpPr>
            <p:cNvPr id="352299" name="Text Box 43"/>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00" name="Line 44"/>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1" name="Freeform 45"/>
          <p:cNvSpPr>
            <a:spLocks/>
          </p:cNvSpPr>
          <p:nvPr/>
        </p:nvSpPr>
        <p:spPr bwMode="auto">
          <a:xfrm>
            <a:off x="4643438" y="1989138"/>
            <a:ext cx="477837" cy="463550"/>
          </a:xfrm>
          <a:custGeom>
            <a:avLst/>
            <a:gdLst>
              <a:gd name="T0" fmla="*/ 0 w 301"/>
              <a:gd name="T1" fmla="*/ 0 h 292"/>
              <a:gd name="T2" fmla="*/ 134 w 301"/>
              <a:gd name="T3" fmla="*/ 17 h 292"/>
              <a:gd name="T4" fmla="*/ 184 w 301"/>
              <a:gd name="T5" fmla="*/ 50 h 292"/>
              <a:gd name="T6" fmla="*/ 209 w 301"/>
              <a:gd name="T7" fmla="*/ 125 h 292"/>
              <a:gd name="T8" fmla="*/ 234 w 301"/>
              <a:gd name="T9" fmla="*/ 134 h 292"/>
              <a:gd name="T10" fmla="*/ 268 w 301"/>
              <a:gd name="T11" fmla="*/ 217 h 292"/>
              <a:gd name="T12" fmla="*/ 301 w 301"/>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301" h="292">
                <a:moveTo>
                  <a:pt x="0" y="0"/>
                </a:moveTo>
                <a:cubicBezTo>
                  <a:pt x="6" y="0"/>
                  <a:pt x="104" y="2"/>
                  <a:pt x="134" y="17"/>
                </a:cubicBezTo>
                <a:cubicBezTo>
                  <a:pt x="152" y="26"/>
                  <a:pt x="184" y="50"/>
                  <a:pt x="184" y="50"/>
                </a:cubicBezTo>
                <a:cubicBezTo>
                  <a:pt x="188" y="61"/>
                  <a:pt x="203" y="119"/>
                  <a:pt x="209" y="125"/>
                </a:cubicBezTo>
                <a:cubicBezTo>
                  <a:pt x="215" y="131"/>
                  <a:pt x="226" y="131"/>
                  <a:pt x="234" y="134"/>
                </a:cubicBezTo>
                <a:cubicBezTo>
                  <a:pt x="243" y="167"/>
                  <a:pt x="249" y="189"/>
                  <a:pt x="268" y="217"/>
                </a:cubicBezTo>
                <a:cubicBezTo>
                  <a:pt x="270" y="222"/>
                  <a:pt x="285" y="292"/>
                  <a:pt x="301" y="292"/>
                </a:cubicBezTo>
              </a:path>
            </a:pathLst>
          </a:custGeom>
          <a:noFill/>
          <a:ln w="28575"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2" name="Text Box 46"/>
          <p:cNvSpPr txBox="1">
            <a:spLocks noChangeArrowheads="1"/>
          </p:cNvSpPr>
          <p:nvPr/>
        </p:nvSpPr>
        <p:spPr bwMode="auto">
          <a:xfrm>
            <a:off x="5076825" y="1844675"/>
            <a:ext cx="48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Δ</a:t>
            </a:r>
            <a:r>
              <a:rPr lang="it-IT">
                <a:solidFill>
                  <a:srgbClr val="008000"/>
                </a:solidFill>
                <a:cs typeface="Arial" pitchFamily="34" charset="0"/>
              </a:rPr>
              <a:t>s</a:t>
            </a:r>
            <a:endParaRPr lang="el-GR">
              <a:solidFill>
                <a:srgbClr val="008000"/>
              </a:solidFill>
              <a:cs typeface="Arial" pitchFamily="34" charset="0"/>
            </a:endParaRPr>
          </a:p>
        </p:txBody>
      </p:sp>
      <p:grpSp>
        <p:nvGrpSpPr>
          <p:cNvPr id="352303" name="Group 47"/>
          <p:cNvGrpSpPr>
            <a:grpSpLocks/>
          </p:cNvGrpSpPr>
          <p:nvPr/>
        </p:nvGrpSpPr>
        <p:grpSpPr bwMode="auto">
          <a:xfrm>
            <a:off x="539750" y="1317625"/>
            <a:ext cx="2236788" cy="427038"/>
            <a:chOff x="5135" y="1144"/>
            <a:chExt cx="1409" cy="269"/>
          </a:xfrm>
        </p:grpSpPr>
        <p:sp>
          <p:nvSpPr>
            <p:cNvPr id="352304" name="Text Box 48"/>
            <p:cNvSpPr txBox="1">
              <a:spLocks noChangeArrowheads="1"/>
            </p:cNvSpPr>
            <p:nvPr/>
          </p:nvSpPr>
          <p:spPr bwMode="auto">
            <a:xfrm>
              <a:off x="5135" y="1144"/>
              <a:ext cx="140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r>
                <a:rPr lang="it-IT" baseline="-25000"/>
                <a:t> </a:t>
              </a:r>
              <a:r>
                <a:rPr lang="it-IT"/>
                <a:t>– </a:t>
              </a:r>
              <a:r>
                <a:rPr lang="it-IT" sz="2200"/>
                <a:t>raggio vettore</a:t>
              </a:r>
            </a:p>
          </p:txBody>
        </p:sp>
        <p:sp>
          <p:nvSpPr>
            <p:cNvPr id="352305" name="Line 49"/>
            <p:cNvSpPr>
              <a:spLocks noChangeShapeType="1"/>
            </p:cNvSpPr>
            <p:nvPr/>
          </p:nvSpPr>
          <p:spPr bwMode="auto">
            <a:xfrm>
              <a:off x="5193" y="1207"/>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6" name="Text Box 50"/>
          <p:cNvSpPr txBox="1">
            <a:spLocks noChangeArrowheads="1"/>
          </p:cNvSpPr>
          <p:nvPr/>
        </p:nvSpPr>
        <p:spPr bwMode="auto">
          <a:xfrm>
            <a:off x="539750" y="1749425"/>
            <a:ext cx="298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media:</a:t>
            </a:r>
          </a:p>
        </p:txBody>
      </p:sp>
      <p:sp>
        <p:nvSpPr>
          <p:cNvPr id="352307" name="Text Box 51"/>
          <p:cNvSpPr txBox="1">
            <a:spLocks noChangeArrowheads="1"/>
          </p:cNvSpPr>
          <p:nvPr/>
        </p:nvSpPr>
        <p:spPr bwMode="auto">
          <a:xfrm>
            <a:off x="468313" y="3716338"/>
            <a:ext cx="3511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istantanea:</a:t>
            </a:r>
          </a:p>
        </p:txBody>
      </p:sp>
      <p:sp>
        <p:nvSpPr>
          <p:cNvPr id="352308" name="Line 52"/>
          <p:cNvSpPr>
            <a:spLocks noChangeShapeType="1"/>
          </p:cNvSpPr>
          <p:nvPr/>
        </p:nvSpPr>
        <p:spPr bwMode="auto">
          <a:xfrm flipV="1">
            <a:off x="4535488" y="3789363"/>
            <a:ext cx="792162"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9" name="Line 53"/>
          <p:cNvSpPr>
            <a:spLocks noChangeShapeType="1"/>
          </p:cNvSpPr>
          <p:nvPr/>
        </p:nvSpPr>
        <p:spPr bwMode="auto">
          <a:xfrm flipH="1">
            <a:off x="4573588" y="4292600"/>
            <a:ext cx="1223962"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10" name="Line 54"/>
          <p:cNvSpPr>
            <a:spLocks noChangeShapeType="1"/>
          </p:cNvSpPr>
          <p:nvPr/>
        </p:nvSpPr>
        <p:spPr bwMode="auto">
          <a:xfrm flipH="1" flipV="1">
            <a:off x="5327650" y="378936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311" name="Group 55"/>
          <p:cNvGrpSpPr>
            <a:grpSpLocks/>
          </p:cNvGrpSpPr>
          <p:nvPr/>
        </p:nvGrpSpPr>
        <p:grpSpPr bwMode="auto">
          <a:xfrm>
            <a:off x="4211638" y="3933825"/>
            <a:ext cx="715962" cy="396875"/>
            <a:chOff x="5135" y="1159"/>
            <a:chExt cx="451" cy="250"/>
          </a:xfrm>
        </p:grpSpPr>
        <p:sp>
          <p:nvSpPr>
            <p:cNvPr id="352312" name="Text Box 56"/>
            <p:cNvSpPr txBox="1">
              <a:spLocks noChangeArrowheads="1"/>
            </p:cNvSpPr>
            <p:nvPr/>
          </p:nvSpPr>
          <p:spPr bwMode="auto">
            <a:xfrm>
              <a:off x="5135" y="1159"/>
              <a:ext cx="4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 </a:t>
              </a:r>
              <a:r>
                <a:rPr lang="it-IT">
                  <a:solidFill>
                    <a:srgbClr val="CC00FF"/>
                  </a:solidFill>
                </a:rPr>
                <a:t>+</a:t>
              </a:r>
              <a:r>
                <a:rPr lang="el-GR">
                  <a:solidFill>
                    <a:srgbClr val="CC00FF"/>
                  </a:solidFill>
                  <a:cs typeface="Arial" pitchFamily="34" charset="0"/>
                </a:rPr>
                <a:t>Δ</a:t>
              </a:r>
              <a:r>
                <a:rPr lang="it-IT">
                  <a:solidFill>
                    <a:srgbClr val="CC00FF"/>
                  </a:solidFill>
                  <a:cs typeface="Arial" pitchFamily="34" charset="0"/>
                </a:rPr>
                <a:t>r</a:t>
              </a:r>
              <a:endParaRPr lang="el-GR">
                <a:solidFill>
                  <a:srgbClr val="CC00FF"/>
                </a:solidFill>
                <a:cs typeface="Arial" pitchFamily="34" charset="0"/>
              </a:endParaRPr>
            </a:p>
          </p:txBody>
        </p:sp>
        <p:sp>
          <p:nvSpPr>
            <p:cNvPr id="352313" name="Line 57"/>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14" name="Group 58"/>
          <p:cNvGrpSpPr>
            <a:grpSpLocks/>
          </p:cNvGrpSpPr>
          <p:nvPr/>
        </p:nvGrpSpPr>
        <p:grpSpPr bwMode="auto">
          <a:xfrm>
            <a:off x="5292725" y="4508500"/>
            <a:ext cx="268288" cy="396875"/>
            <a:chOff x="5135" y="1159"/>
            <a:chExt cx="169" cy="250"/>
          </a:xfrm>
        </p:grpSpPr>
        <p:sp>
          <p:nvSpPr>
            <p:cNvPr id="352315" name="Text Box 59"/>
            <p:cNvSpPr txBox="1">
              <a:spLocks noChangeArrowheads="1"/>
            </p:cNvSpPr>
            <p:nvPr/>
          </p:nvSpPr>
          <p:spPr bwMode="auto">
            <a:xfrm>
              <a:off x="5135" y="1159"/>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endParaRPr lang="it-IT" baseline="-25000">
                <a:solidFill>
                  <a:srgbClr val="CC00FF"/>
                </a:solidFill>
              </a:endParaRPr>
            </a:p>
          </p:txBody>
        </p:sp>
        <p:sp>
          <p:nvSpPr>
            <p:cNvPr id="352316" name="Line 6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20" name="Group 64"/>
          <p:cNvGrpSpPr>
            <a:grpSpLocks/>
          </p:cNvGrpSpPr>
          <p:nvPr/>
        </p:nvGrpSpPr>
        <p:grpSpPr bwMode="auto">
          <a:xfrm>
            <a:off x="5580063" y="3789363"/>
            <a:ext cx="1230312" cy="396875"/>
            <a:chOff x="4422" y="1752"/>
            <a:chExt cx="775" cy="250"/>
          </a:xfrm>
        </p:grpSpPr>
        <p:sp>
          <p:nvSpPr>
            <p:cNvPr id="352321" name="Text Box 65"/>
            <p:cNvSpPr txBox="1">
              <a:spLocks noChangeArrowheads="1"/>
            </p:cNvSpPr>
            <p:nvPr/>
          </p:nvSpPr>
          <p:spPr bwMode="auto">
            <a:xfrm>
              <a:off x="4422" y="1752"/>
              <a:ext cx="7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 v</a:t>
              </a:r>
              <a:r>
                <a:rPr lang="it-IT" baseline="-25000">
                  <a:solidFill>
                    <a:srgbClr val="CC00FF"/>
                  </a:solidFill>
                </a:rPr>
                <a:t>m</a:t>
              </a:r>
              <a:r>
                <a:rPr lang="el-GR">
                  <a:solidFill>
                    <a:srgbClr val="CC00FF"/>
                  </a:solidFill>
                  <a:cs typeface="Arial" pitchFamily="34" charset="0"/>
                </a:rPr>
                <a:t>Δ</a:t>
              </a:r>
              <a:r>
                <a:rPr lang="it-IT">
                  <a:solidFill>
                    <a:srgbClr val="CC00FF"/>
                  </a:solidFill>
                  <a:cs typeface="Arial" pitchFamily="34" charset="0"/>
                </a:rPr>
                <a:t>t</a:t>
              </a:r>
              <a:endParaRPr lang="el-GR" baseline="-25000">
                <a:solidFill>
                  <a:srgbClr val="CC00FF"/>
                </a:solidFill>
                <a:cs typeface="Arial" pitchFamily="34" charset="0"/>
              </a:endParaRPr>
            </a:p>
          </p:txBody>
        </p:sp>
        <p:sp>
          <p:nvSpPr>
            <p:cNvPr id="352322" name="Line 66"/>
            <p:cNvSpPr>
              <a:spLocks noChangeShapeType="1"/>
            </p:cNvSpPr>
            <p:nvPr/>
          </p:nvSpPr>
          <p:spPr bwMode="auto">
            <a:xfrm>
              <a:off x="4564" y="1794"/>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23" name="Line 67"/>
          <p:cNvSpPr>
            <a:spLocks noChangeShapeType="1"/>
          </p:cNvSpPr>
          <p:nvPr/>
        </p:nvSpPr>
        <p:spPr bwMode="auto">
          <a:xfrm>
            <a:off x="4716463" y="4005263"/>
            <a:ext cx="142875"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4" name="Line 68"/>
          <p:cNvSpPr>
            <a:spLocks noChangeShapeType="1"/>
          </p:cNvSpPr>
          <p:nvPr/>
        </p:nvSpPr>
        <p:spPr bwMode="auto">
          <a:xfrm>
            <a:off x="6227763" y="3860800"/>
            <a:ext cx="144462"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5" name="Text Box 69"/>
          <p:cNvSpPr txBox="1">
            <a:spLocks noChangeArrowheads="1"/>
          </p:cNvSpPr>
          <p:nvPr/>
        </p:nvSpPr>
        <p:spPr bwMode="auto">
          <a:xfrm>
            <a:off x="195180" y="5346462"/>
            <a:ext cx="89663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rgbClr val="CC3300"/>
                </a:solidFill>
              </a:rPr>
              <a:t>il vettore velocità al limite per </a:t>
            </a:r>
            <a:r>
              <a:rPr lang="el-GR" sz="2200" dirty="0">
                <a:solidFill>
                  <a:srgbClr val="CC3300"/>
                </a:solidFill>
                <a:cs typeface="Arial" pitchFamily="34" charset="0"/>
              </a:rPr>
              <a:t>Δ</a:t>
            </a:r>
            <a:r>
              <a:rPr lang="it-IT" sz="2200" dirty="0">
                <a:solidFill>
                  <a:srgbClr val="CC3300"/>
                </a:solidFill>
                <a:cs typeface="Arial" pitchFamily="34" charset="0"/>
              </a:rPr>
              <a:t>t </a:t>
            </a:r>
            <a:r>
              <a:rPr lang="el-GR" sz="2200" dirty="0">
                <a:solidFill>
                  <a:srgbClr val="CC3300"/>
                </a:solidFill>
                <a:cs typeface="Arial" pitchFamily="34" charset="0"/>
              </a:rPr>
              <a:t>→</a:t>
            </a:r>
            <a:r>
              <a:rPr lang="it-IT" sz="2200" dirty="0">
                <a:solidFill>
                  <a:srgbClr val="CC3300"/>
                </a:solidFill>
                <a:cs typeface="Arial" pitchFamily="34" charset="0"/>
              </a:rPr>
              <a:t> 0 (ossia per </a:t>
            </a:r>
            <a:r>
              <a:rPr lang="it-IT" sz="2200" dirty="0">
                <a:solidFill>
                  <a:srgbClr val="CC3300"/>
                </a:solidFill>
              </a:rPr>
              <a:t>t</a:t>
            </a:r>
            <a:r>
              <a:rPr lang="it-IT" sz="2200" baseline="-25000" dirty="0">
                <a:solidFill>
                  <a:srgbClr val="CC3300"/>
                </a:solidFill>
              </a:rPr>
              <a:t>2</a:t>
            </a:r>
            <a:r>
              <a:rPr lang="it-IT" sz="2200" dirty="0">
                <a:solidFill>
                  <a:srgbClr val="CC3300"/>
                </a:solidFill>
              </a:rPr>
              <a:t> </a:t>
            </a:r>
            <a:r>
              <a:rPr lang="it-IT" sz="2200" dirty="0">
                <a:solidFill>
                  <a:srgbClr val="CC3300"/>
                </a:solidFill>
                <a:cs typeface="Arial" pitchFamily="34" charset="0"/>
              </a:rPr>
              <a:t>→ t</a:t>
            </a:r>
            <a:r>
              <a:rPr lang="it-IT" sz="2200" baseline="-25000" dirty="0">
                <a:solidFill>
                  <a:srgbClr val="CC3300"/>
                </a:solidFill>
                <a:cs typeface="Arial" pitchFamily="34" charset="0"/>
              </a:rPr>
              <a:t>1</a:t>
            </a:r>
            <a:r>
              <a:rPr lang="it-IT" sz="2200" dirty="0">
                <a:solidFill>
                  <a:srgbClr val="CC3300"/>
                </a:solidFill>
                <a:cs typeface="Arial" pitchFamily="34" charset="0"/>
              </a:rPr>
              <a:t>) </a:t>
            </a:r>
            <a:r>
              <a:rPr lang="it-IT" sz="2200" dirty="0">
                <a:solidFill>
                  <a:srgbClr val="CC3300"/>
                </a:solidFill>
              </a:rPr>
              <a:t>risulta </a:t>
            </a:r>
            <a:r>
              <a:rPr lang="it-IT" sz="2200" i="1" dirty="0" smtClean="0">
                <a:solidFill>
                  <a:srgbClr val="CC3300"/>
                </a:solidFill>
              </a:rPr>
              <a:t>sempre</a:t>
            </a:r>
            <a:r>
              <a:rPr lang="it-IT" sz="2200" dirty="0" smtClean="0">
                <a:solidFill>
                  <a:srgbClr val="CC3300"/>
                </a:solidFill>
              </a:rPr>
              <a:t> </a:t>
            </a:r>
          </a:p>
          <a:p>
            <a:r>
              <a:rPr lang="it-IT" sz="2200" dirty="0" smtClean="0">
                <a:solidFill>
                  <a:srgbClr val="CC3300"/>
                </a:solidFill>
              </a:rPr>
              <a:t>tangente (proporz. a </a:t>
            </a:r>
            <a:r>
              <a:rPr lang="el-GR" sz="2200" dirty="0" smtClean="0">
                <a:solidFill>
                  <a:srgbClr val="CC3300"/>
                </a:solidFill>
              </a:rPr>
              <a:t>Δ</a:t>
            </a:r>
            <a:r>
              <a:rPr lang="it-IT" sz="2200" dirty="0" smtClean="0">
                <a:solidFill>
                  <a:srgbClr val="CC3300"/>
                </a:solidFill>
              </a:rPr>
              <a:t>r,  </a:t>
            </a:r>
            <a:r>
              <a:rPr lang="el-GR" sz="2200" dirty="0" smtClean="0">
                <a:solidFill>
                  <a:srgbClr val="CC3300"/>
                </a:solidFill>
              </a:rPr>
              <a:t>Δ</a:t>
            </a:r>
            <a:r>
              <a:rPr lang="it-IT" sz="2200" dirty="0" smtClean="0">
                <a:solidFill>
                  <a:srgbClr val="CC3300"/>
                </a:solidFill>
              </a:rPr>
              <a:t>t è scalare) </a:t>
            </a:r>
            <a:r>
              <a:rPr lang="it-IT" sz="2200" dirty="0">
                <a:solidFill>
                  <a:srgbClr val="CC3300"/>
                </a:solidFill>
              </a:rPr>
              <a:t>alla traiettoria (nell’es. in P</a:t>
            </a:r>
            <a:r>
              <a:rPr lang="it-IT" sz="2200" baseline="-25000" dirty="0">
                <a:solidFill>
                  <a:srgbClr val="CC3300"/>
                </a:solidFill>
              </a:rPr>
              <a:t>1</a:t>
            </a:r>
            <a:r>
              <a:rPr lang="it-IT" sz="2200" dirty="0">
                <a:solidFill>
                  <a:srgbClr val="CC3300"/>
                </a:solidFill>
              </a:rPr>
              <a:t>)</a:t>
            </a:r>
          </a:p>
        </p:txBody>
      </p:sp>
      <p:sp>
        <p:nvSpPr>
          <p:cNvPr id="352326" name="Text Box 70"/>
          <p:cNvSpPr txBox="1">
            <a:spLocks noChangeArrowheads="1"/>
          </p:cNvSpPr>
          <p:nvPr/>
        </p:nvSpPr>
        <p:spPr bwMode="auto">
          <a:xfrm>
            <a:off x="5795963" y="4437063"/>
            <a:ext cx="309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ad un istante generico t</a:t>
            </a:r>
          </a:p>
        </p:txBody>
      </p:sp>
      <p:grpSp>
        <p:nvGrpSpPr>
          <p:cNvPr id="352327" name="Group 71"/>
          <p:cNvGrpSpPr>
            <a:grpSpLocks/>
          </p:cNvGrpSpPr>
          <p:nvPr/>
        </p:nvGrpSpPr>
        <p:grpSpPr bwMode="auto">
          <a:xfrm>
            <a:off x="6300788" y="1268413"/>
            <a:ext cx="655637" cy="396875"/>
            <a:chOff x="4422" y="1752"/>
            <a:chExt cx="413" cy="250"/>
          </a:xfrm>
        </p:grpSpPr>
        <p:sp>
          <p:nvSpPr>
            <p:cNvPr id="352328" name="Text Box 72"/>
            <p:cNvSpPr txBox="1">
              <a:spLocks noChangeArrowheads="1"/>
            </p:cNvSpPr>
            <p:nvPr/>
          </p:nvSpPr>
          <p:spPr bwMode="auto">
            <a:xfrm>
              <a:off x="4422" y="1752"/>
              <a:ext cx="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a:t>
              </a:r>
              <a:endParaRPr lang="it-IT" baseline="-25000">
                <a:solidFill>
                  <a:srgbClr val="CC00FF"/>
                </a:solidFill>
              </a:endParaRPr>
            </a:p>
          </p:txBody>
        </p:sp>
        <p:sp>
          <p:nvSpPr>
            <p:cNvPr id="352329" name="Line 73"/>
            <p:cNvSpPr>
              <a:spLocks noChangeShapeType="1"/>
            </p:cNvSpPr>
            <p:nvPr/>
          </p:nvSpPr>
          <p:spPr bwMode="auto">
            <a:xfrm>
              <a:off x="4558"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0" name="Group 74"/>
          <p:cNvGrpSpPr>
            <a:grpSpLocks/>
          </p:cNvGrpSpPr>
          <p:nvPr/>
        </p:nvGrpSpPr>
        <p:grpSpPr bwMode="auto">
          <a:xfrm>
            <a:off x="6948488" y="1268413"/>
            <a:ext cx="547687" cy="396875"/>
            <a:chOff x="5135" y="1159"/>
            <a:chExt cx="345" cy="250"/>
          </a:xfrm>
        </p:grpSpPr>
        <p:sp>
          <p:nvSpPr>
            <p:cNvPr id="352331" name="Text Box 75"/>
            <p:cNvSpPr txBox="1">
              <a:spLocks noChangeArrowheads="1"/>
            </p:cNvSpPr>
            <p:nvPr/>
          </p:nvSpPr>
          <p:spPr bwMode="auto">
            <a:xfrm>
              <a:off x="5135" y="1159"/>
              <a:ext cx="3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r>
                <a:rPr lang="it-IT">
                  <a:solidFill>
                    <a:srgbClr val="CC00FF"/>
                  </a:solidFill>
                  <a:cs typeface="Arial" pitchFamily="34" charset="0"/>
                </a:rPr>
                <a:t>–</a:t>
              </a:r>
            </a:p>
          </p:txBody>
        </p:sp>
        <p:sp>
          <p:nvSpPr>
            <p:cNvPr id="352332" name="Line 7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3" name="Group 77"/>
          <p:cNvGrpSpPr>
            <a:grpSpLocks/>
          </p:cNvGrpSpPr>
          <p:nvPr/>
        </p:nvGrpSpPr>
        <p:grpSpPr bwMode="auto">
          <a:xfrm>
            <a:off x="7380288" y="1268413"/>
            <a:ext cx="360362" cy="396875"/>
            <a:chOff x="5135" y="1159"/>
            <a:chExt cx="227" cy="250"/>
          </a:xfrm>
        </p:grpSpPr>
        <p:sp>
          <p:nvSpPr>
            <p:cNvPr id="352334" name="Text Box 78"/>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35" name="Line 79"/>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36" name="Text Box 80"/>
          <p:cNvSpPr txBox="1">
            <a:spLocks noChangeArrowheads="1"/>
          </p:cNvSpPr>
          <p:nvPr/>
        </p:nvSpPr>
        <p:spPr bwMode="auto">
          <a:xfrm>
            <a:off x="1095375" y="974725"/>
            <a:ext cx="180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(spostamento)</a:t>
            </a:r>
          </a:p>
        </p:txBody>
      </p:sp>
      <p:sp>
        <p:nvSpPr>
          <p:cNvPr id="352340" name="Line 84"/>
          <p:cNvSpPr>
            <a:spLocks noChangeShapeType="1"/>
          </p:cNvSpPr>
          <p:nvPr/>
        </p:nvSpPr>
        <p:spPr bwMode="auto">
          <a:xfrm>
            <a:off x="557213" y="25288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1" name="Line 85"/>
          <p:cNvSpPr>
            <a:spLocks noChangeShapeType="1"/>
          </p:cNvSpPr>
          <p:nvPr/>
        </p:nvSpPr>
        <p:spPr bwMode="auto">
          <a:xfrm>
            <a:off x="1331913"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2" name="Line 86"/>
          <p:cNvSpPr>
            <a:spLocks noChangeShapeType="1"/>
          </p:cNvSpPr>
          <p:nvPr/>
        </p:nvSpPr>
        <p:spPr bwMode="auto">
          <a:xfrm>
            <a:off x="1908175"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3" name="Line 87"/>
          <p:cNvSpPr>
            <a:spLocks noChangeShapeType="1"/>
          </p:cNvSpPr>
          <p:nvPr/>
        </p:nvSpPr>
        <p:spPr bwMode="auto">
          <a:xfrm>
            <a:off x="2700338"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4" name="Line 88"/>
          <p:cNvSpPr>
            <a:spLocks noChangeShapeType="1"/>
          </p:cNvSpPr>
          <p:nvPr/>
        </p:nvSpPr>
        <p:spPr bwMode="auto">
          <a:xfrm>
            <a:off x="503238" y="4545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5" name="Line 89"/>
          <p:cNvSpPr>
            <a:spLocks noChangeShapeType="1"/>
          </p:cNvSpPr>
          <p:nvPr/>
        </p:nvSpPr>
        <p:spPr bwMode="auto">
          <a:xfrm>
            <a:off x="2268538"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6" name="Line 90"/>
          <p:cNvSpPr>
            <a:spLocks noChangeShapeType="1"/>
          </p:cNvSpPr>
          <p:nvPr/>
        </p:nvSpPr>
        <p:spPr bwMode="auto">
          <a:xfrm>
            <a:off x="2987675"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9" name="Line 87"/>
          <p:cNvSpPr>
            <a:spLocks noChangeShapeType="1"/>
          </p:cNvSpPr>
          <p:nvPr/>
        </p:nvSpPr>
        <p:spPr bwMode="auto">
          <a:xfrm>
            <a:off x="2987675" y="5731182"/>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2016</a:t>
            </a:r>
            <a:endParaRPr lang="en-US"/>
          </a:p>
        </p:txBody>
      </p:sp>
      <p:sp>
        <p:nvSpPr>
          <p:cNvPr id="14" name="Slide Number Placeholder 5"/>
          <p:cNvSpPr>
            <a:spLocks noGrp="1"/>
          </p:cNvSpPr>
          <p:nvPr>
            <p:ph type="sldNum" sz="quarter" idx="12"/>
          </p:nvPr>
        </p:nvSpPr>
        <p:spPr/>
        <p:txBody>
          <a:bodyPr/>
          <a:lstStyle/>
          <a:p>
            <a:fld id="{9C21A68C-23BE-4742-882F-441C5DA5A28F}" type="slidenum">
              <a:rPr lang="en-US"/>
              <a:pPr/>
              <a:t>27</a:t>
            </a:fld>
            <a:endParaRPr lang="en-US"/>
          </a:p>
        </p:txBody>
      </p:sp>
      <p:sp>
        <p:nvSpPr>
          <p:cNvPr id="353282" name="Rectangle 2"/>
          <p:cNvSpPr>
            <a:spLocks noGrp="1" noChangeArrowheads="1"/>
          </p:cNvSpPr>
          <p:nvPr>
            <p:ph type="title"/>
          </p:nvPr>
        </p:nvSpPr>
        <p:spPr/>
        <p:txBody>
          <a:bodyPr/>
          <a:lstStyle/>
          <a:p>
            <a:r>
              <a:rPr lang="it-IT" sz="2800"/>
              <a:t>Accelerazione nel piano</a:t>
            </a:r>
          </a:p>
        </p:txBody>
      </p:sp>
      <p:sp>
        <p:nvSpPr>
          <p:cNvPr id="353283" name="Rectangle 3"/>
          <p:cNvSpPr>
            <a:spLocks noGrp="1" noChangeArrowheads="1"/>
          </p:cNvSpPr>
          <p:nvPr>
            <p:ph type="body" idx="1"/>
          </p:nvPr>
        </p:nvSpPr>
        <p:spPr/>
        <p:txBody>
          <a:bodyPr/>
          <a:lstStyle/>
          <a:p>
            <a:pPr>
              <a:lnSpc>
                <a:spcPct val="90000"/>
              </a:lnSpc>
            </a:pPr>
            <a:r>
              <a:rPr lang="it-IT" sz="2600" dirty="0"/>
              <a:t>a nel piano è in generale sia tangenziale che centripeta </a:t>
            </a:r>
            <a:r>
              <a:rPr lang="it-IT" sz="2600" dirty="0">
                <a:solidFill>
                  <a:srgbClr val="008000"/>
                </a:solidFill>
              </a:rPr>
              <a:t>(v in generale varia sia in modulo che in direzione e verso)</a:t>
            </a:r>
          </a:p>
          <a:p>
            <a:pPr>
              <a:lnSpc>
                <a:spcPct val="90000"/>
              </a:lnSpc>
            </a:pPr>
            <a:r>
              <a:rPr lang="it-IT" sz="2600" dirty="0"/>
              <a:t>accelerazione media</a:t>
            </a:r>
          </a:p>
          <a:p>
            <a:pPr>
              <a:lnSpc>
                <a:spcPct val="90000"/>
              </a:lnSpc>
            </a:pPr>
            <a:endParaRPr lang="it-IT" sz="2600" dirty="0"/>
          </a:p>
          <a:p>
            <a:pPr>
              <a:lnSpc>
                <a:spcPct val="90000"/>
              </a:lnSpc>
            </a:pPr>
            <a:endParaRPr lang="it-IT" sz="2600" dirty="0"/>
          </a:p>
          <a:p>
            <a:pPr>
              <a:lnSpc>
                <a:spcPct val="90000"/>
              </a:lnSpc>
            </a:pPr>
            <a:r>
              <a:rPr lang="it-IT" sz="2600" dirty="0"/>
              <a:t>accelerazione istantanea</a:t>
            </a:r>
          </a:p>
          <a:p>
            <a:pPr>
              <a:lnSpc>
                <a:spcPct val="90000"/>
              </a:lnSpc>
            </a:pPr>
            <a:endParaRPr lang="it-IT" sz="2600" dirty="0"/>
          </a:p>
          <a:p>
            <a:pPr>
              <a:lnSpc>
                <a:spcPct val="90000"/>
              </a:lnSpc>
            </a:pPr>
            <a:endParaRPr lang="it-IT" sz="2600" dirty="0"/>
          </a:p>
          <a:p>
            <a:pPr>
              <a:lnSpc>
                <a:spcPct val="90000"/>
              </a:lnSpc>
            </a:pPr>
            <a:r>
              <a:rPr lang="it-IT" sz="2600" dirty="0">
                <a:solidFill>
                  <a:srgbClr val="CC3300"/>
                </a:solidFill>
              </a:rPr>
              <a:t>NB nel moto rettilineo v varia solo in modulo e verso (v)    =&gt;   a risulta esclusivamente tangenziale (a)</a:t>
            </a:r>
          </a:p>
        </p:txBody>
      </p:sp>
      <p:graphicFrame>
        <p:nvGraphicFramePr>
          <p:cNvPr id="353284" name="Object 4"/>
          <p:cNvGraphicFramePr>
            <a:graphicFrameLocks noChangeAspect="1"/>
          </p:cNvGraphicFramePr>
          <p:nvPr>
            <p:extLst>
              <p:ext uri="{D42A27DB-BD31-4B8C-83A1-F6EECF244321}">
                <p14:modId xmlns:p14="http://schemas.microsoft.com/office/powerpoint/2010/main" val="882627686"/>
              </p:ext>
            </p:extLst>
          </p:nvPr>
        </p:nvGraphicFramePr>
        <p:xfrm>
          <a:off x="900113" y="2924175"/>
          <a:ext cx="2232025" cy="922338"/>
        </p:xfrm>
        <a:graphic>
          <a:graphicData uri="http://schemas.openxmlformats.org/presentationml/2006/ole">
            <mc:AlternateContent xmlns:mc="http://schemas.openxmlformats.org/markup-compatibility/2006">
              <mc:Choice xmlns:v="urn:schemas-microsoft-com:vml" Requires="v">
                <p:oleObj spid="_x0000_s353564" name="Equation" r:id="rId3" imgW="1168200" imgH="482400" progId="Equation.3">
                  <p:embed/>
                </p:oleObj>
              </mc:Choice>
              <mc:Fallback>
                <p:oleObj name="Equation" r:id="rId3" imgW="1168200" imgH="482400" progId="Equation.3">
                  <p:embed/>
                  <p:pic>
                    <p:nvPicPr>
                      <p:cNvPr id="0" name="Object 4"/>
                      <p:cNvPicPr>
                        <a:picLocks noChangeAspect="1" noChangeArrowheads="1"/>
                      </p:cNvPicPr>
                      <p:nvPr/>
                    </p:nvPicPr>
                    <p:blipFill>
                      <a:blip r:embed="rId4"/>
                      <a:srcRect/>
                      <a:stretch>
                        <a:fillRect/>
                      </a:stretch>
                    </p:blipFill>
                    <p:spPr bwMode="auto">
                      <a:xfrm>
                        <a:off x="900113" y="2924175"/>
                        <a:ext cx="2232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3286" name="Object 6"/>
          <p:cNvGraphicFramePr>
            <a:graphicFrameLocks noChangeAspect="1"/>
          </p:cNvGraphicFramePr>
          <p:nvPr>
            <p:extLst>
              <p:ext uri="{D42A27DB-BD31-4B8C-83A1-F6EECF244321}">
                <p14:modId xmlns:p14="http://schemas.microsoft.com/office/powerpoint/2010/main" val="3190257387"/>
              </p:ext>
            </p:extLst>
          </p:nvPr>
        </p:nvGraphicFramePr>
        <p:xfrm>
          <a:off x="900113" y="4292600"/>
          <a:ext cx="2451100" cy="849313"/>
        </p:xfrm>
        <a:graphic>
          <a:graphicData uri="http://schemas.openxmlformats.org/presentationml/2006/ole">
            <mc:AlternateContent xmlns:mc="http://schemas.openxmlformats.org/markup-compatibility/2006">
              <mc:Choice xmlns:v="urn:schemas-microsoft-com:vml" Requires="v">
                <p:oleObj spid="_x0000_s353565" name="Equation" r:id="rId5" imgW="1282680" imgH="444240" progId="Equation.3">
                  <p:embed/>
                </p:oleObj>
              </mc:Choice>
              <mc:Fallback>
                <p:oleObj name="Equation" r:id="rId5" imgW="1282680" imgH="444240" progId="Equation.3">
                  <p:embed/>
                  <p:pic>
                    <p:nvPicPr>
                      <p:cNvPr id="0" name="Object 6"/>
                      <p:cNvPicPr>
                        <a:picLocks noChangeAspect="1" noChangeArrowheads="1"/>
                      </p:cNvPicPr>
                      <p:nvPr/>
                    </p:nvPicPr>
                    <p:blipFill>
                      <a:blip r:embed="rId6"/>
                      <a:srcRect/>
                      <a:stretch>
                        <a:fillRect/>
                      </a:stretch>
                    </p:blipFill>
                    <p:spPr bwMode="auto">
                      <a:xfrm>
                        <a:off x="900113" y="4292600"/>
                        <a:ext cx="24511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3287" name="Line 7"/>
          <p:cNvSpPr>
            <a:spLocks noChangeShapeType="1"/>
          </p:cNvSpPr>
          <p:nvPr/>
        </p:nvSpPr>
        <p:spPr bwMode="auto">
          <a:xfrm>
            <a:off x="900113" y="141287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8" name="Line 8"/>
          <p:cNvSpPr>
            <a:spLocks noChangeShapeType="1"/>
          </p:cNvSpPr>
          <p:nvPr/>
        </p:nvSpPr>
        <p:spPr bwMode="auto">
          <a:xfrm>
            <a:off x="255587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9" name="Line 9"/>
          <p:cNvSpPr>
            <a:spLocks noChangeShapeType="1"/>
          </p:cNvSpPr>
          <p:nvPr/>
        </p:nvSpPr>
        <p:spPr bwMode="auto">
          <a:xfrm>
            <a:off x="4140200" y="5199063"/>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0" name="Line 10"/>
          <p:cNvSpPr>
            <a:spLocks noChangeShapeType="1"/>
          </p:cNvSpPr>
          <p:nvPr/>
        </p:nvSpPr>
        <p:spPr bwMode="auto">
          <a:xfrm>
            <a:off x="2339975" y="5547576"/>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4" name="Line 14"/>
          <p:cNvSpPr>
            <a:spLocks noChangeShapeType="1"/>
          </p:cNvSpPr>
          <p:nvPr/>
        </p:nvSpPr>
        <p:spPr bwMode="auto">
          <a:xfrm>
            <a:off x="971550"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5" name="Line 15"/>
          <p:cNvSpPr>
            <a:spLocks noChangeShapeType="1"/>
          </p:cNvSpPr>
          <p:nvPr/>
        </p:nvSpPr>
        <p:spPr bwMode="auto">
          <a:xfrm>
            <a:off x="971550" y="32131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15"/>
          <p:cNvSpPr>
            <a:spLocks noChangeShapeType="1"/>
          </p:cNvSpPr>
          <p:nvPr/>
        </p:nvSpPr>
        <p:spPr bwMode="auto">
          <a:xfrm>
            <a:off x="1547664" y="2996952"/>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Line 15"/>
          <p:cNvSpPr>
            <a:spLocks noChangeShapeType="1"/>
          </p:cNvSpPr>
          <p:nvPr/>
        </p:nvSpPr>
        <p:spPr bwMode="auto">
          <a:xfrm>
            <a:off x="2195512" y="2996952"/>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15"/>
          <p:cNvSpPr>
            <a:spLocks noChangeShapeType="1"/>
          </p:cNvSpPr>
          <p:nvPr/>
        </p:nvSpPr>
        <p:spPr bwMode="auto">
          <a:xfrm>
            <a:off x="2987824" y="3024166"/>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15"/>
          <p:cNvSpPr>
            <a:spLocks noChangeShapeType="1"/>
          </p:cNvSpPr>
          <p:nvPr/>
        </p:nvSpPr>
        <p:spPr bwMode="auto">
          <a:xfrm>
            <a:off x="2482849" y="4365104"/>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3" name="Straight Arrow Connector 2"/>
          <p:cNvCxnSpPr/>
          <p:nvPr/>
        </p:nvCxnSpPr>
        <p:spPr>
          <a:xfrm>
            <a:off x="3132287" y="4365104"/>
            <a:ext cx="143569"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en-US" smtClean="0"/>
              <a:t>fln - mar 2016</a:t>
            </a:r>
            <a:endParaRPr lang="en-US"/>
          </a:p>
        </p:txBody>
      </p:sp>
      <p:sp>
        <p:nvSpPr>
          <p:cNvPr id="55" name="Slide Number Placeholder 5"/>
          <p:cNvSpPr>
            <a:spLocks noGrp="1"/>
          </p:cNvSpPr>
          <p:nvPr>
            <p:ph type="sldNum" sz="quarter" idx="12"/>
          </p:nvPr>
        </p:nvSpPr>
        <p:spPr/>
        <p:txBody>
          <a:bodyPr/>
          <a:lstStyle/>
          <a:p>
            <a:fld id="{5C4008C8-1EB5-4650-878E-5552D6639B78}" type="slidenum">
              <a:rPr lang="en-US"/>
              <a:pPr/>
              <a:t>28</a:t>
            </a:fld>
            <a:endParaRPr lang="en-US" dirty="0"/>
          </a:p>
        </p:txBody>
      </p:sp>
      <p:sp>
        <p:nvSpPr>
          <p:cNvPr id="380980" name="Rectangle 52"/>
          <p:cNvSpPr>
            <a:spLocks noGrp="1" noChangeArrowheads="1"/>
          </p:cNvSpPr>
          <p:nvPr>
            <p:ph type="title"/>
          </p:nvPr>
        </p:nvSpPr>
        <p:spPr>
          <a:xfrm>
            <a:off x="1743843" y="260350"/>
            <a:ext cx="6932613" cy="574675"/>
          </a:xfrm>
          <a:noFill/>
          <a:ln/>
        </p:spPr>
        <p:txBody>
          <a:bodyPr/>
          <a:lstStyle/>
          <a:p>
            <a:r>
              <a:rPr lang="it-IT" sz="2800" dirty="0"/>
              <a:t>Moti piani - composizione dei </a:t>
            </a:r>
            <a:r>
              <a:rPr lang="it-IT" sz="2800" dirty="0" smtClean="0"/>
              <a:t>movimenti</a:t>
            </a:r>
            <a:br>
              <a:rPr lang="it-IT" sz="2800" dirty="0" smtClean="0"/>
            </a:br>
            <a:r>
              <a:rPr lang="it-IT" sz="2400" dirty="0" smtClean="0"/>
              <a:t>(x, y sono indipendenti (┴)) </a:t>
            </a:r>
            <a:endParaRPr lang="it-IT" sz="2400" dirty="0"/>
          </a:p>
        </p:txBody>
      </p:sp>
      <p:sp>
        <p:nvSpPr>
          <p:cNvPr id="380981" name="Rectangle 53"/>
          <p:cNvSpPr>
            <a:spLocks noGrp="1" noChangeArrowheads="1"/>
          </p:cNvSpPr>
          <p:nvPr>
            <p:ph type="body" idx="1"/>
          </p:nvPr>
        </p:nvSpPr>
        <p:spPr>
          <a:xfrm>
            <a:off x="179388" y="1341438"/>
            <a:ext cx="5400675" cy="5111750"/>
          </a:xfrm>
          <a:noFill/>
          <a:ln/>
        </p:spPr>
        <p:txBody>
          <a:bodyPr/>
          <a:lstStyle/>
          <a:p>
            <a:r>
              <a:rPr lang="it-IT" sz="2400" dirty="0"/>
              <a:t>v</a:t>
            </a:r>
            <a:r>
              <a:rPr lang="it-IT" sz="2400" baseline="-25000" dirty="0"/>
              <a:t>0</a:t>
            </a:r>
            <a:r>
              <a:rPr lang="it-IT" sz="2400" dirty="0"/>
              <a:t> = 6 m/s;  h = 20 m;  g = 9.81 m/s</a:t>
            </a:r>
            <a:r>
              <a:rPr lang="it-IT" sz="2400" baseline="30000" dirty="0"/>
              <a:t>2</a:t>
            </a:r>
            <a:r>
              <a:rPr lang="it-IT" sz="2400" dirty="0"/>
              <a:t>   </a:t>
            </a:r>
            <a:r>
              <a:rPr lang="it-IT" sz="2400" dirty="0" err="1"/>
              <a:t>y</a:t>
            </a:r>
            <a:r>
              <a:rPr lang="it-IT" sz="2400" baseline="-25000" dirty="0" err="1"/>
              <a:t>caduta</a:t>
            </a:r>
            <a:r>
              <a:rPr lang="it-IT" sz="2400" dirty="0"/>
              <a:t> = 0 m;    </a:t>
            </a:r>
            <a:r>
              <a:rPr lang="it-IT" sz="2400" dirty="0" err="1">
                <a:solidFill>
                  <a:srgbClr val="FF3300"/>
                </a:solidFill>
              </a:rPr>
              <a:t>x</a:t>
            </a:r>
            <a:r>
              <a:rPr lang="it-IT" sz="2400" baseline="-25000" dirty="0" err="1">
                <a:solidFill>
                  <a:srgbClr val="FF3300"/>
                </a:solidFill>
              </a:rPr>
              <a:t>caduta</a:t>
            </a:r>
            <a:r>
              <a:rPr lang="it-IT" sz="2400" dirty="0">
                <a:solidFill>
                  <a:srgbClr val="FF3300"/>
                </a:solidFill>
              </a:rPr>
              <a:t> = ?</a:t>
            </a:r>
            <a:r>
              <a:rPr lang="it-IT" sz="2400" dirty="0"/>
              <a:t>                    x = v</a:t>
            </a:r>
            <a:r>
              <a:rPr lang="it-IT" sz="2400" baseline="-25000" dirty="0"/>
              <a:t>0</a:t>
            </a:r>
            <a:r>
              <a:rPr lang="it-IT" sz="2400" dirty="0"/>
              <a:t>t;     y = h</a:t>
            </a:r>
            <a:r>
              <a:rPr lang="it-IT" sz="2400" baseline="-25000" dirty="0"/>
              <a:t>0</a:t>
            </a:r>
            <a:r>
              <a:rPr lang="it-IT" sz="2400" dirty="0"/>
              <a:t> – ½ gt</a:t>
            </a:r>
            <a:r>
              <a:rPr lang="it-IT" sz="2400" baseline="30000" dirty="0"/>
              <a:t>2</a:t>
            </a:r>
            <a:r>
              <a:rPr lang="it-IT" sz="2400" dirty="0"/>
              <a:t>                    </a:t>
            </a:r>
            <a:r>
              <a:rPr lang="it-IT" sz="2400" dirty="0">
                <a:cs typeface="Arial" pitchFamily="34" charset="0"/>
              </a:rPr>
              <a:t>→ </a:t>
            </a:r>
            <a:r>
              <a:rPr lang="it-IT" sz="2400" dirty="0" err="1"/>
              <a:t>t</a:t>
            </a:r>
            <a:r>
              <a:rPr lang="it-IT" sz="2400" baseline="-25000" dirty="0" err="1"/>
              <a:t>c</a:t>
            </a:r>
            <a:r>
              <a:rPr lang="it-IT" sz="2400" dirty="0"/>
              <a:t> = </a:t>
            </a:r>
            <a:r>
              <a:rPr lang="it-IT" sz="2400" dirty="0">
                <a:cs typeface="Arial" pitchFamily="34" charset="0"/>
              </a:rPr>
              <a:t>√2h</a:t>
            </a:r>
            <a:r>
              <a:rPr lang="it-IT" sz="2400" baseline="-25000" dirty="0">
                <a:cs typeface="Arial" pitchFamily="34" charset="0"/>
              </a:rPr>
              <a:t>0</a:t>
            </a:r>
            <a:r>
              <a:rPr lang="it-IT" sz="2400" dirty="0">
                <a:cs typeface="Arial" pitchFamily="34" charset="0"/>
              </a:rPr>
              <a:t>/g</a:t>
            </a:r>
            <a:r>
              <a:rPr lang="it-IT" sz="2400" dirty="0"/>
              <a:t> </a:t>
            </a:r>
            <a:r>
              <a:rPr lang="it-IT" sz="2400" dirty="0" smtClean="0"/>
              <a:t>= 2.02 s     </a:t>
            </a:r>
            <a:r>
              <a:rPr lang="it-IT" sz="2000" dirty="0">
                <a:solidFill>
                  <a:srgbClr val="008000"/>
                </a:solidFill>
              </a:rPr>
              <a:t>(</a:t>
            </a:r>
            <a:r>
              <a:rPr lang="it-IT" sz="2000" dirty="0" smtClean="0">
                <a:solidFill>
                  <a:srgbClr val="008000"/>
                </a:solidFill>
              </a:rPr>
              <a:t>lo </a:t>
            </a:r>
            <a:r>
              <a:rPr lang="it-IT" sz="2000" dirty="0">
                <a:solidFill>
                  <a:srgbClr val="008000"/>
                </a:solidFill>
              </a:rPr>
              <a:t>stesso che cadendo da fermo)</a:t>
            </a:r>
            <a:r>
              <a:rPr lang="it-IT" sz="2400" dirty="0"/>
              <a:t>                                          </a:t>
            </a:r>
            <a:r>
              <a:rPr lang="it-IT" sz="2400" dirty="0">
                <a:cs typeface="Arial" pitchFamily="34" charset="0"/>
              </a:rPr>
              <a:t>→</a:t>
            </a:r>
            <a:r>
              <a:rPr lang="it-IT" sz="2400" dirty="0"/>
              <a:t> x</a:t>
            </a:r>
            <a:r>
              <a:rPr lang="it-IT" sz="2400" baseline="-25000" dirty="0"/>
              <a:t>c</a:t>
            </a:r>
            <a:r>
              <a:rPr lang="it-IT" sz="2400" dirty="0"/>
              <a:t> = v</a:t>
            </a:r>
            <a:r>
              <a:rPr lang="it-IT" sz="2400" baseline="-25000" dirty="0"/>
              <a:t>0</a:t>
            </a:r>
            <a:r>
              <a:rPr lang="it-IT" sz="2400" dirty="0">
                <a:cs typeface="Arial" pitchFamily="34" charset="0"/>
              </a:rPr>
              <a:t>√2h</a:t>
            </a:r>
            <a:r>
              <a:rPr lang="it-IT" sz="2400" baseline="-25000" dirty="0">
                <a:cs typeface="Arial" pitchFamily="34" charset="0"/>
              </a:rPr>
              <a:t>0</a:t>
            </a:r>
            <a:r>
              <a:rPr lang="it-IT" sz="2400" dirty="0">
                <a:cs typeface="Arial" pitchFamily="34" charset="0"/>
              </a:rPr>
              <a:t>/g</a:t>
            </a:r>
            <a:r>
              <a:rPr lang="it-IT" sz="2400" dirty="0"/>
              <a:t> = 6</a:t>
            </a:r>
            <a:r>
              <a:rPr lang="en-US" sz="2400" dirty="0">
                <a:cs typeface="Arial" pitchFamily="34" charset="0"/>
              </a:rPr>
              <a:t>·2.02 = 12.1 m</a:t>
            </a:r>
          </a:p>
          <a:p>
            <a:r>
              <a:rPr lang="en-US" sz="2200" dirty="0" err="1">
                <a:cs typeface="Arial" pitchFamily="34" charset="0"/>
              </a:rPr>
              <a:t>barca</a:t>
            </a:r>
            <a:r>
              <a:rPr lang="en-US" sz="2200" dirty="0">
                <a:cs typeface="Arial" pitchFamily="34" charset="0"/>
              </a:rPr>
              <a:t> (</a:t>
            </a:r>
            <a:r>
              <a:rPr lang="en-US" sz="2200" dirty="0" err="1">
                <a:cs typeface="Arial" pitchFamily="34" charset="0"/>
              </a:rPr>
              <a:t>nuotatore</a:t>
            </a:r>
            <a:r>
              <a:rPr lang="en-US" sz="2200" dirty="0">
                <a:cs typeface="Arial" pitchFamily="34" charset="0"/>
              </a:rPr>
              <a:t>) </a:t>
            </a:r>
            <a:r>
              <a:rPr lang="en-US" sz="2200" dirty="0" err="1">
                <a:cs typeface="Arial" pitchFamily="34" charset="0"/>
              </a:rPr>
              <a:t>vs</a:t>
            </a:r>
            <a:r>
              <a:rPr lang="en-US" sz="2200" dirty="0">
                <a:cs typeface="Arial" pitchFamily="34" charset="0"/>
              </a:rPr>
              <a:t> </a:t>
            </a:r>
            <a:r>
              <a:rPr lang="en-US" sz="2200" dirty="0" err="1">
                <a:cs typeface="Arial" pitchFamily="34" charset="0"/>
              </a:rPr>
              <a:t>corrente</a:t>
            </a:r>
            <a:r>
              <a:rPr lang="en-US" sz="2200" dirty="0">
                <a:cs typeface="Arial" pitchFamily="34" charset="0"/>
              </a:rPr>
              <a:t>               </a:t>
            </a:r>
            <a:r>
              <a:rPr lang="en-US" sz="2200" dirty="0">
                <a:solidFill>
                  <a:srgbClr val="CC00FF"/>
                </a:solidFill>
                <a:cs typeface="Arial" pitchFamily="34" charset="0"/>
              </a:rPr>
              <a:t>o </a:t>
            </a:r>
            <a:r>
              <a:rPr lang="en-US" sz="2200" dirty="0" err="1">
                <a:solidFill>
                  <a:srgbClr val="CC00FF"/>
                </a:solidFill>
                <a:cs typeface="Arial" pitchFamily="34" charset="0"/>
              </a:rPr>
              <a:t>vespa</a:t>
            </a:r>
            <a:r>
              <a:rPr lang="en-US" sz="2200" dirty="0">
                <a:solidFill>
                  <a:srgbClr val="CC00FF"/>
                </a:solidFill>
                <a:cs typeface="Arial" pitchFamily="34" charset="0"/>
              </a:rPr>
              <a:t> (</a:t>
            </a:r>
            <a:r>
              <a:rPr lang="en-US" sz="2200" dirty="0" err="1">
                <a:solidFill>
                  <a:srgbClr val="CC00FF"/>
                </a:solidFill>
                <a:cs typeface="Arial" pitchFamily="34" charset="0"/>
              </a:rPr>
              <a:t>mosca</a:t>
            </a:r>
            <a:r>
              <a:rPr lang="en-US" sz="2200" dirty="0">
                <a:solidFill>
                  <a:srgbClr val="CC00FF"/>
                </a:solidFill>
                <a:cs typeface="Arial" pitchFamily="34" charset="0"/>
              </a:rPr>
              <a:t>) </a:t>
            </a:r>
            <a:r>
              <a:rPr lang="en-US" sz="2200" dirty="0" err="1">
                <a:solidFill>
                  <a:srgbClr val="CC00FF"/>
                </a:solidFill>
                <a:cs typeface="Arial" pitchFamily="34" charset="0"/>
              </a:rPr>
              <a:t>vs</a:t>
            </a:r>
            <a:r>
              <a:rPr lang="en-US" sz="2200" dirty="0">
                <a:solidFill>
                  <a:srgbClr val="CC00FF"/>
                </a:solidFill>
                <a:cs typeface="Arial" pitchFamily="34" charset="0"/>
              </a:rPr>
              <a:t> </a:t>
            </a:r>
            <a:r>
              <a:rPr lang="en-US" sz="2200" dirty="0" err="1">
                <a:solidFill>
                  <a:srgbClr val="CC00FF"/>
                </a:solidFill>
                <a:cs typeface="Arial" pitchFamily="34" charset="0"/>
              </a:rPr>
              <a:t>abitacolo</a:t>
            </a:r>
            <a:r>
              <a:rPr lang="en-US" sz="2400" dirty="0">
                <a:cs typeface="Arial" pitchFamily="34" charset="0"/>
              </a:rPr>
              <a:t>       </a:t>
            </a:r>
            <a:r>
              <a:rPr lang="en-US" sz="2200" dirty="0" err="1">
                <a:cs typeface="Arial" pitchFamily="34" charset="0"/>
              </a:rPr>
              <a:t>attraversam</a:t>
            </a:r>
            <a:r>
              <a:rPr lang="en-US" sz="2200" dirty="0">
                <a:cs typeface="Arial" pitchFamily="34" charset="0"/>
              </a:rPr>
              <a:t>.:</a:t>
            </a:r>
            <a:r>
              <a:rPr lang="en-US" sz="2400" dirty="0">
                <a:cs typeface="Arial" pitchFamily="34" charset="0"/>
              </a:rPr>
              <a:t>   t</a:t>
            </a:r>
            <a:r>
              <a:rPr lang="en-US" sz="2400" baseline="-25000" dirty="0">
                <a:cs typeface="Arial" pitchFamily="34" charset="0"/>
              </a:rPr>
              <a:t>a</a:t>
            </a:r>
            <a:r>
              <a:rPr lang="en-US" sz="2400" dirty="0">
                <a:cs typeface="Arial" pitchFamily="34" charset="0"/>
              </a:rPr>
              <a:t> = L/u</a:t>
            </a:r>
            <a:r>
              <a:rPr lang="en-US" sz="2400" baseline="-25000" dirty="0">
                <a:cs typeface="Arial" pitchFamily="34" charset="0"/>
              </a:rPr>
              <a:t>0</a:t>
            </a:r>
            <a:r>
              <a:rPr lang="en-US" sz="2400" dirty="0">
                <a:cs typeface="Arial" pitchFamily="34" charset="0"/>
              </a:rPr>
              <a:t> = D/w = </a:t>
            </a:r>
            <a:r>
              <a:rPr lang="en-US" sz="2400" dirty="0" err="1">
                <a:cs typeface="Arial" pitchFamily="34" charset="0"/>
              </a:rPr>
              <a:t>x</a:t>
            </a:r>
            <a:r>
              <a:rPr lang="en-US" sz="2400" baseline="-25000" dirty="0" err="1">
                <a:cs typeface="Arial" pitchFamily="34" charset="0"/>
              </a:rPr>
              <a:t>a</a:t>
            </a:r>
            <a:r>
              <a:rPr lang="en-US" sz="2400" dirty="0">
                <a:cs typeface="Arial" pitchFamily="34" charset="0"/>
              </a:rPr>
              <a:t>/v</a:t>
            </a:r>
            <a:r>
              <a:rPr lang="en-US" sz="2400" baseline="-25000" dirty="0">
                <a:cs typeface="Arial" pitchFamily="34" charset="0"/>
              </a:rPr>
              <a:t>0</a:t>
            </a:r>
            <a:r>
              <a:rPr lang="en-US" sz="2400" dirty="0">
                <a:cs typeface="Arial" pitchFamily="34" charset="0"/>
              </a:rPr>
              <a:t> </a:t>
            </a:r>
            <a:r>
              <a:rPr lang="en-US" sz="2000" dirty="0">
                <a:solidFill>
                  <a:srgbClr val="008000"/>
                </a:solidFill>
                <a:cs typeface="Arial" pitchFamily="34" charset="0"/>
              </a:rPr>
              <a:t>(lo </a:t>
            </a:r>
            <a:r>
              <a:rPr lang="en-US" sz="2000" dirty="0" err="1">
                <a:solidFill>
                  <a:srgbClr val="008000"/>
                </a:solidFill>
                <a:cs typeface="Arial" pitchFamily="34" charset="0"/>
              </a:rPr>
              <a:t>stesso</a:t>
            </a:r>
            <a:r>
              <a:rPr lang="en-US" sz="2000" dirty="0">
                <a:solidFill>
                  <a:srgbClr val="008000"/>
                </a:solidFill>
                <a:cs typeface="Arial" pitchFamily="34" charset="0"/>
              </a:rPr>
              <a:t> </a:t>
            </a:r>
            <a:r>
              <a:rPr lang="en-US" sz="2000" dirty="0" err="1">
                <a:solidFill>
                  <a:srgbClr val="008000"/>
                </a:solidFill>
                <a:cs typeface="Arial" pitchFamily="34" charset="0"/>
              </a:rPr>
              <a:t>che</a:t>
            </a:r>
            <a:r>
              <a:rPr lang="en-US" sz="2000" dirty="0">
                <a:solidFill>
                  <a:srgbClr val="008000"/>
                </a:solidFill>
                <a:cs typeface="Arial" pitchFamily="34" charset="0"/>
              </a:rPr>
              <a:t> </a:t>
            </a:r>
            <a:r>
              <a:rPr lang="en-US" sz="2000" dirty="0" err="1">
                <a:solidFill>
                  <a:srgbClr val="008000"/>
                </a:solidFill>
                <a:cs typeface="Arial" pitchFamily="34" charset="0"/>
              </a:rPr>
              <a:t>senza</a:t>
            </a:r>
            <a:r>
              <a:rPr lang="en-US" sz="2000" dirty="0">
                <a:solidFill>
                  <a:srgbClr val="008000"/>
                </a:solidFill>
                <a:cs typeface="Arial" pitchFamily="34" charset="0"/>
              </a:rPr>
              <a:t> </a:t>
            </a:r>
            <a:r>
              <a:rPr lang="en-US" sz="2000" dirty="0" err="1">
                <a:solidFill>
                  <a:srgbClr val="008000"/>
                </a:solidFill>
                <a:cs typeface="Arial" pitchFamily="34" charset="0"/>
              </a:rPr>
              <a:t>corrente</a:t>
            </a:r>
            <a:r>
              <a:rPr lang="en-US" sz="2000" dirty="0">
                <a:solidFill>
                  <a:srgbClr val="008000"/>
                </a:solidFill>
                <a:cs typeface="Arial" pitchFamily="34" charset="0"/>
              </a:rPr>
              <a:t> (v</a:t>
            </a:r>
            <a:r>
              <a:rPr lang="en-US" sz="2000" baseline="-25000" dirty="0">
                <a:solidFill>
                  <a:srgbClr val="008000"/>
                </a:solidFill>
                <a:cs typeface="Arial" pitchFamily="34" charset="0"/>
              </a:rPr>
              <a:t>0 </a:t>
            </a:r>
            <a:r>
              <a:rPr lang="en-US" sz="2000" dirty="0">
                <a:solidFill>
                  <a:srgbClr val="008000"/>
                </a:solidFill>
                <a:cs typeface="Arial" pitchFamily="34" charset="0"/>
              </a:rPr>
              <a:t>= 0))             </a:t>
            </a:r>
            <a:r>
              <a:rPr lang="en-US" sz="2400" dirty="0">
                <a:cs typeface="Arial" pitchFamily="34" charset="0"/>
              </a:rPr>
              <a:t>w = √v</a:t>
            </a:r>
            <a:r>
              <a:rPr lang="en-US" sz="2400" baseline="-25000" dirty="0">
                <a:cs typeface="Arial" pitchFamily="34" charset="0"/>
              </a:rPr>
              <a:t>0</a:t>
            </a:r>
            <a:r>
              <a:rPr lang="en-US" sz="2400" baseline="30000" dirty="0">
                <a:cs typeface="Arial" pitchFamily="34" charset="0"/>
              </a:rPr>
              <a:t>2</a:t>
            </a:r>
            <a:r>
              <a:rPr lang="en-US" sz="2400" dirty="0">
                <a:cs typeface="Arial" pitchFamily="34" charset="0"/>
              </a:rPr>
              <a:t> + u</a:t>
            </a:r>
            <a:r>
              <a:rPr lang="en-US" sz="2400" baseline="-25000" dirty="0">
                <a:cs typeface="Arial" pitchFamily="34" charset="0"/>
              </a:rPr>
              <a:t>0</a:t>
            </a:r>
            <a:r>
              <a:rPr lang="en-US" sz="2400" baseline="30000" dirty="0">
                <a:cs typeface="Arial" pitchFamily="34" charset="0"/>
              </a:rPr>
              <a:t>2</a:t>
            </a:r>
            <a:r>
              <a:rPr lang="en-US" sz="2400" dirty="0">
                <a:cs typeface="Arial" pitchFamily="34" charset="0"/>
              </a:rPr>
              <a:t>   </a:t>
            </a:r>
            <a:r>
              <a:rPr lang="en-US" sz="2000" dirty="0">
                <a:solidFill>
                  <a:srgbClr val="CC3300"/>
                </a:solidFill>
                <a:cs typeface="Arial" pitchFamily="34" charset="0"/>
              </a:rPr>
              <a:t>(</a:t>
            </a:r>
            <a:r>
              <a:rPr lang="en-US" sz="2000" dirty="0" err="1">
                <a:solidFill>
                  <a:srgbClr val="CC3300"/>
                </a:solidFill>
                <a:cs typeface="Arial" pitchFamily="34" charset="0"/>
              </a:rPr>
              <a:t>velocità</a:t>
            </a:r>
            <a:r>
              <a:rPr lang="en-US" sz="2000" dirty="0">
                <a:solidFill>
                  <a:srgbClr val="CC3300"/>
                </a:solidFill>
                <a:cs typeface="Arial" pitchFamily="34" charset="0"/>
              </a:rPr>
              <a:t> vista </a:t>
            </a:r>
            <a:r>
              <a:rPr lang="en-US" sz="2000" dirty="0" err="1">
                <a:solidFill>
                  <a:srgbClr val="CC3300"/>
                </a:solidFill>
                <a:cs typeface="Arial" pitchFamily="34" charset="0"/>
              </a:rPr>
              <a:t>dalla</a:t>
            </a:r>
            <a:r>
              <a:rPr lang="en-US" sz="2000" dirty="0">
                <a:solidFill>
                  <a:srgbClr val="CC3300"/>
                </a:solidFill>
                <a:cs typeface="Arial" pitchFamily="34" charset="0"/>
              </a:rPr>
              <a:t> </a:t>
            </a:r>
            <a:r>
              <a:rPr lang="en-US" sz="2000" dirty="0" err="1">
                <a:solidFill>
                  <a:srgbClr val="CC3300"/>
                </a:solidFill>
                <a:cs typeface="Arial" pitchFamily="34" charset="0"/>
              </a:rPr>
              <a:t>riva</a:t>
            </a:r>
            <a:r>
              <a:rPr lang="en-US" sz="2000" dirty="0">
                <a:solidFill>
                  <a:srgbClr val="CC3300"/>
                </a:solidFill>
                <a:cs typeface="Arial" pitchFamily="34" charset="0"/>
              </a:rPr>
              <a:t> (o </a:t>
            </a:r>
            <a:r>
              <a:rPr lang="en-US" sz="2000" dirty="0" err="1">
                <a:solidFill>
                  <a:srgbClr val="CC3300"/>
                </a:solidFill>
                <a:cs typeface="Arial" pitchFamily="34" charset="0"/>
              </a:rPr>
              <a:t>ciglio</a:t>
            </a:r>
            <a:r>
              <a:rPr lang="en-US" sz="2000" dirty="0">
                <a:solidFill>
                  <a:srgbClr val="CC3300"/>
                </a:solidFill>
                <a:cs typeface="Arial" pitchFamily="34" charset="0"/>
              </a:rPr>
              <a:t> </a:t>
            </a:r>
            <a:r>
              <a:rPr lang="en-US" sz="2000" dirty="0" err="1">
                <a:solidFill>
                  <a:srgbClr val="CC3300"/>
                </a:solidFill>
                <a:cs typeface="Arial" pitchFamily="34" charset="0"/>
              </a:rPr>
              <a:t>della</a:t>
            </a:r>
            <a:r>
              <a:rPr lang="en-US" sz="2000" dirty="0">
                <a:solidFill>
                  <a:srgbClr val="CC3300"/>
                </a:solidFill>
                <a:cs typeface="Arial" pitchFamily="34" charset="0"/>
              </a:rPr>
              <a:t> </a:t>
            </a:r>
            <a:r>
              <a:rPr lang="en-US" sz="2000" dirty="0" err="1">
                <a:solidFill>
                  <a:srgbClr val="CC3300"/>
                </a:solidFill>
                <a:cs typeface="Arial" pitchFamily="34" charset="0"/>
              </a:rPr>
              <a:t>strada</a:t>
            </a:r>
            <a:r>
              <a:rPr lang="en-US" sz="2000" dirty="0">
                <a:solidFill>
                  <a:srgbClr val="CC3300"/>
                </a:solidFill>
                <a:cs typeface="Arial" pitchFamily="34" charset="0"/>
              </a:rPr>
              <a:t>))                                      </a:t>
            </a:r>
            <a:r>
              <a:rPr lang="en-US" sz="2200" dirty="0" err="1">
                <a:cs typeface="Arial" pitchFamily="34" charset="0"/>
              </a:rPr>
              <a:t>x</a:t>
            </a:r>
            <a:r>
              <a:rPr lang="en-US" sz="2200" baseline="-25000" dirty="0" err="1">
                <a:cs typeface="Arial" pitchFamily="34" charset="0"/>
              </a:rPr>
              <a:t>a</a:t>
            </a:r>
            <a:r>
              <a:rPr lang="en-US" sz="2200" dirty="0">
                <a:cs typeface="Arial" pitchFamily="34" charset="0"/>
              </a:rPr>
              <a:t> = v</a:t>
            </a:r>
            <a:r>
              <a:rPr lang="en-US" sz="2200" baseline="-25000" dirty="0">
                <a:cs typeface="Arial" pitchFamily="34" charset="0"/>
              </a:rPr>
              <a:t>0</a:t>
            </a:r>
            <a:r>
              <a:rPr lang="en-US" sz="2200" dirty="0">
                <a:cs typeface="Arial" pitchFamily="34" charset="0"/>
              </a:rPr>
              <a:t>t</a:t>
            </a:r>
            <a:r>
              <a:rPr lang="en-US" sz="2200" baseline="-25000" dirty="0">
                <a:cs typeface="Arial" pitchFamily="34" charset="0"/>
              </a:rPr>
              <a:t>a</a:t>
            </a:r>
            <a:r>
              <a:rPr lang="en-US" sz="2200" dirty="0">
                <a:cs typeface="Arial" pitchFamily="34" charset="0"/>
              </a:rPr>
              <a:t> = v</a:t>
            </a:r>
            <a:r>
              <a:rPr lang="en-US" sz="2200" baseline="-25000" dirty="0">
                <a:cs typeface="Arial" pitchFamily="34" charset="0"/>
              </a:rPr>
              <a:t>0</a:t>
            </a:r>
            <a:r>
              <a:rPr lang="en-US" sz="2200" dirty="0">
                <a:cs typeface="Arial" pitchFamily="34" charset="0"/>
              </a:rPr>
              <a:t>L/u</a:t>
            </a:r>
            <a:r>
              <a:rPr lang="en-US" sz="2200" baseline="-25000" dirty="0">
                <a:cs typeface="Arial" pitchFamily="34" charset="0"/>
              </a:rPr>
              <a:t>0</a:t>
            </a:r>
            <a:r>
              <a:rPr lang="en-US" sz="2200" dirty="0">
                <a:cs typeface="Arial" pitchFamily="34" charset="0"/>
              </a:rPr>
              <a:t>;      </a:t>
            </a:r>
            <a:r>
              <a:rPr lang="en-US" sz="2200" dirty="0" err="1">
                <a:cs typeface="Arial" pitchFamily="34" charset="0"/>
              </a:rPr>
              <a:t>y</a:t>
            </a:r>
            <a:r>
              <a:rPr lang="en-US" sz="2200" baseline="-25000" dirty="0" err="1">
                <a:cs typeface="Arial" pitchFamily="34" charset="0"/>
              </a:rPr>
              <a:t>a</a:t>
            </a:r>
            <a:r>
              <a:rPr lang="en-US" sz="2200" dirty="0">
                <a:cs typeface="Arial" pitchFamily="34" charset="0"/>
              </a:rPr>
              <a:t> = 0                </a:t>
            </a:r>
            <a:r>
              <a:rPr lang="en-US" sz="2200" dirty="0" smtClean="0">
                <a:cs typeface="Arial" pitchFamily="34" charset="0"/>
              </a:rPr>
              <a:t>   </a:t>
            </a:r>
            <a:r>
              <a:rPr lang="el-GR" sz="2200" dirty="0">
                <a:cs typeface="Arial" pitchFamily="34" charset="0"/>
              </a:rPr>
              <a:t>α</a:t>
            </a:r>
            <a:r>
              <a:rPr lang="it-IT" sz="2200" dirty="0">
                <a:cs typeface="Arial" pitchFamily="34" charset="0"/>
              </a:rPr>
              <a:t> = </a:t>
            </a:r>
            <a:r>
              <a:rPr lang="it-IT" sz="2200" dirty="0" err="1">
                <a:cs typeface="Arial" pitchFamily="34" charset="0"/>
              </a:rPr>
              <a:t>arctg</a:t>
            </a:r>
            <a:r>
              <a:rPr lang="it-IT" sz="2200" dirty="0">
                <a:cs typeface="Arial" pitchFamily="34" charset="0"/>
              </a:rPr>
              <a:t>(u</a:t>
            </a:r>
            <a:r>
              <a:rPr lang="it-IT" sz="2200" baseline="-25000" dirty="0">
                <a:cs typeface="Arial" pitchFamily="34" charset="0"/>
              </a:rPr>
              <a:t>0</a:t>
            </a:r>
            <a:r>
              <a:rPr lang="it-IT" sz="2200" dirty="0">
                <a:cs typeface="Arial" pitchFamily="34" charset="0"/>
              </a:rPr>
              <a:t>/v</a:t>
            </a:r>
            <a:r>
              <a:rPr lang="it-IT" sz="2200" baseline="-25000" dirty="0">
                <a:cs typeface="Arial" pitchFamily="34" charset="0"/>
              </a:rPr>
              <a:t>0</a:t>
            </a:r>
            <a:r>
              <a:rPr lang="it-IT" sz="2200" dirty="0">
                <a:cs typeface="Arial" pitchFamily="34" charset="0"/>
              </a:rPr>
              <a:t>)</a:t>
            </a:r>
            <a:endParaRPr lang="el-GR" sz="2200" dirty="0">
              <a:cs typeface="Arial" pitchFamily="34" charset="0"/>
            </a:endParaRPr>
          </a:p>
        </p:txBody>
      </p:sp>
      <p:grpSp>
        <p:nvGrpSpPr>
          <p:cNvPr id="380982" name="Group 54"/>
          <p:cNvGrpSpPr>
            <a:grpSpLocks/>
          </p:cNvGrpSpPr>
          <p:nvPr/>
        </p:nvGrpSpPr>
        <p:grpSpPr bwMode="auto">
          <a:xfrm>
            <a:off x="5580063" y="1196975"/>
            <a:ext cx="2249487" cy="2130425"/>
            <a:chOff x="3424" y="750"/>
            <a:chExt cx="1417" cy="1342"/>
          </a:xfrm>
        </p:grpSpPr>
        <p:sp>
          <p:nvSpPr>
            <p:cNvPr id="380983" name="Line 55"/>
            <p:cNvSpPr>
              <a:spLocks noChangeShapeType="1"/>
            </p:cNvSpPr>
            <p:nvPr/>
          </p:nvSpPr>
          <p:spPr bwMode="auto">
            <a:xfrm>
              <a:off x="3651" y="935"/>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4" name="Line 56"/>
            <p:cNvSpPr>
              <a:spLocks noChangeShapeType="1"/>
            </p:cNvSpPr>
            <p:nvPr/>
          </p:nvSpPr>
          <p:spPr bwMode="auto">
            <a:xfrm>
              <a:off x="3651" y="1842"/>
              <a:ext cx="9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5" name="Line 57"/>
            <p:cNvSpPr>
              <a:spLocks noChangeShapeType="1"/>
            </p:cNvSpPr>
            <p:nvPr/>
          </p:nvSpPr>
          <p:spPr bwMode="auto">
            <a:xfrm>
              <a:off x="3923" y="935"/>
              <a:ext cx="0" cy="9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6" name="Text Box 58"/>
            <p:cNvSpPr txBox="1">
              <a:spLocks noChangeArrowheads="1"/>
            </p:cNvSpPr>
            <p:nvPr/>
          </p:nvSpPr>
          <p:spPr bwMode="auto">
            <a:xfrm>
              <a:off x="3787"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0987" name="Line 59"/>
            <p:cNvSpPr>
              <a:spLocks noChangeShapeType="1"/>
            </p:cNvSpPr>
            <p:nvPr/>
          </p:nvSpPr>
          <p:spPr bwMode="auto">
            <a:xfrm flipH="1">
              <a:off x="3651" y="1026"/>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8" name="Text Box 60"/>
            <p:cNvSpPr txBox="1">
              <a:spLocks noChangeArrowheads="1"/>
            </p:cNvSpPr>
            <p:nvPr/>
          </p:nvSpPr>
          <p:spPr bwMode="auto">
            <a:xfrm>
              <a:off x="3424" y="1253"/>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h</a:t>
              </a:r>
              <a:r>
                <a:rPr lang="it-IT" baseline="-25000"/>
                <a:t>0</a:t>
              </a:r>
            </a:p>
          </p:txBody>
        </p:sp>
        <p:sp>
          <p:nvSpPr>
            <p:cNvPr id="380989" name="Line 61"/>
            <p:cNvSpPr>
              <a:spLocks noChangeShapeType="1"/>
            </p:cNvSpPr>
            <p:nvPr/>
          </p:nvSpPr>
          <p:spPr bwMode="auto">
            <a:xfrm>
              <a:off x="3969" y="935"/>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0" name="Text Box 62"/>
            <p:cNvSpPr txBox="1">
              <a:spLocks noChangeArrowheads="1"/>
            </p:cNvSpPr>
            <p:nvPr/>
          </p:nvSpPr>
          <p:spPr bwMode="auto">
            <a:xfrm>
              <a:off x="4364" y="750"/>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0991" name="Line 63"/>
            <p:cNvSpPr>
              <a:spLocks noChangeShapeType="1"/>
            </p:cNvSpPr>
            <p:nvPr/>
          </p:nvSpPr>
          <p:spPr bwMode="auto">
            <a:xfrm>
              <a:off x="4422" y="799"/>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2" name="Text Box 64"/>
            <p:cNvSpPr txBox="1">
              <a:spLocks noChangeArrowheads="1"/>
            </p:cNvSpPr>
            <p:nvPr/>
          </p:nvSpPr>
          <p:spPr bwMode="auto">
            <a:xfrm>
              <a:off x="4636" y="120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p>
          </p:txBody>
        </p:sp>
        <p:sp>
          <p:nvSpPr>
            <p:cNvPr id="380993" name="Line 65"/>
            <p:cNvSpPr>
              <a:spLocks noChangeShapeType="1"/>
            </p:cNvSpPr>
            <p:nvPr/>
          </p:nvSpPr>
          <p:spPr bwMode="auto">
            <a:xfrm>
              <a:off x="4694" y="1253"/>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4" name="Line 66"/>
            <p:cNvSpPr>
              <a:spLocks noChangeShapeType="1"/>
            </p:cNvSpPr>
            <p:nvPr/>
          </p:nvSpPr>
          <p:spPr bwMode="auto">
            <a:xfrm>
              <a:off x="4604" y="1207"/>
              <a:ext cx="0" cy="27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995" name="Group 67"/>
          <p:cNvGrpSpPr>
            <a:grpSpLocks/>
          </p:cNvGrpSpPr>
          <p:nvPr/>
        </p:nvGrpSpPr>
        <p:grpSpPr bwMode="auto">
          <a:xfrm>
            <a:off x="8027988" y="2060575"/>
            <a:ext cx="887412" cy="1044575"/>
            <a:chOff x="5057" y="1298"/>
            <a:chExt cx="559" cy="658"/>
          </a:xfrm>
        </p:grpSpPr>
        <p:sp>
          <p:nvSpPr>
            <p:cNvPr id="380996" name="Line 68"/>
            <p:cNvSpPr>
              <a:spLocks noChangeShapeType="1"/>
            </p:cNvSpPr>
            <p:nvPr/>
          </p:nvSpPr>
          <p:spPr bwMode="auto">
            <a:xfrm flipV="1">
              <a:off x="5239" y="1480"/>
              <a:ext cx="0" cy="362"/>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7" name="Line 69"/>
            <p:cNvSpPr>
              <a:spLocks noChangeShapeType="1"/>
            </p:cNvSpPr>
            <p:nvPr/>
          </p:nvSpPr>
          <p:spPr bwMode="auto">
            <a:xfrm>
              <a:off x="5148" y="1752"/>
              <a:ext cx="317"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8" name="Text Box 70"/>
            <p:cNvSpPr txBox="1">
              <a:spLocks noChangeArrowheads="1"/>
            </p:cNvSpPr>
            <p:nvPr/>
          </p:nvSpPr>
          <p:spPr bwMode="auto">
            <a:xfrm>
              <a:off x="5420" y="170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x</a:t>
              </a:r>
            </a:p>
          </p:txBody>
        </p:sp>
        <p:sp>
          <p:nvSpPr>
            <p:cNvPr id="380999" name="Text Box 71"/>
            <p:cNvSpPr txBox="1">
              <a:spLocks noChangeArrowheads="1"/>
            </p:cNvSpPr>
            <p:nvPr/>
          </p:nvSpPr>
          <p:spPr bwMode="auto">
            <a:xfrm>
              <a:off x="5057" y="129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y</a:t>
              </a:r>
            </a:p>
          </p:txBody>
        </p:sp>
      </p:grpSp>
      <p:sp>
        <p:nvSpPr>
          <p:cNvPr id="381000" name="Line 72"/>
          <p:cNvSpPr>
            <a:spLocks noChangeShapeType="1"/>
          </p:cNvSpPr>
          <p:nvPr/>
        </p:nvSpPr>
        <p:spPr bwMode="auto">
          <a:xfrm>
            <a:off x="1692275" y="24923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1" name="Line 73"/>
          <p:cNvSpPr>
            <a:spLocks noChangeShapeType="1"/>
          </p:cNvSpPr>
          <p:nvPr/>
        </p:nvSpPr>
        <p:spPr bwMode="auto">
          <a:xfrm>
            <a:off x="2014538" y="32131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2" name="Line 74"/>
          <p:cNvSpPr>
            <a:spLocks noChangeShapeType="1"/>
          </p:cNvSpPr>
          <p:nvPr/>
        </p:nvSpPr>
        <p:spPr bwMode="auto">
          <a:xfrm>
            <a:off x="5940425" y="43656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3" name="Line 75"/>
          <p:cNvSpPr>
            <a:spLocks noChangeShapeType="1"/>
          </p:cNvSpPr>
          <p:nvPr/>
        </p:nvSpPr>
        <p:spPr bwMode="auto">
          <a:xfrm>
            <a:off x="5940425" y="56610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4" name="Line 76"/>
          <p:cNvSpPr>
            <a:spLocks noChangeShapeType="1"/>
          </p:cNvSpPr>
          <p:nvPr/>
        </p:nvSpPr>
        <p:spPr bwMode="auto">
          <a:xfrm>
            <a:off x="6156325" y="4508500"/>
            <a:ext cx="0" cy="10080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5" name="Text Box 77"/>
          <p:cNvSpPr txBox="1">
            <a:spLocks noChangeArrowheads="1"/>
          </p:cNvSpPr>
          <p:nvPr/>
        </p:nvSpPr>
        <p:spPr bwMode="auto">
          <a:xfrm>
            <a:off x="5795963" y="47974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t>
            </a:r>
          </a:p>
        </p:txBody>
      </p:sp>
      <p:sp>
        <p:nvSpPr>
          <p:cNvPr id="381006" name="Line 78"/>
          <p:cNvSpPr>
            <a:spLocks noChangeShapeType="1"/>
          </p:cNvSpPr>
          <p:nvPr/>
        </p:nvSpPr>
        <p:spPr bwMode="auto">
          <a:xfrm>
            <a:off x="6588125" y="4365625"/>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7" name="Line 79"/>
          <p:cNvSpPr>
            <a:spLocks noChangeShapeType="1"/>
          </p:cNvSpPr>
          <p:nvPr/>
        </p:nvSpPr>
        <p:spPr bwMode="auto">
          <a:xfrm>
            <a:off x="6588125" y="4365625"/>
            <a:ext cx="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8" name="Line 80"/>
          <p:cNvSpPr>
            <a:spLocks noChangeShapeType="1"/>
          </p:cNvSpPr>
          <p:nvPr/>
        </p:nvSpPr>
        <p:spPr bwMode="auto">
          <a:xfrm>
            <a:off x="6588125" y="4365625"/>
            <a:ext cx="64770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9" name="Line 81"/>
          <p:cNvSpPr>
            <a:spLocks noChangeShapeType="1"/>
          </p:cNvSpPr>
          <p:nvPr/>
        </p:nvSpPr>
        <p:spPr bwMode="auto">
          <a:xfrm>
            <a:off x="6588125" y="4868863"/>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0" name="Line 82"/>
          <p:cNvSpPr>
            <a:spLocks noChangeShapeType="1"/>
          </p:cNvSpPr>
          <p:nvPr/>
        </p:nvSpPr>
        <p:spPr bwMode="auto">
          <a:xfrm>
            <a:off x="7200900" y="4437063"/>
            <a:ext cx="0" cy="360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1" name="Line 83"/>
          <p:cNvSpPr>
            <a:spLocks noChangeShapeType="1"/>
          </p:cNvSpPr>
          <p:nvPr/>
        </p:nvSpPr>
        <p:spPr bwMode="auto">
          <a:xfrm>
            <a:off x="7272338" y="4941888"/>
            <a:ext cx="792162"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2" name="Line 84"/>
          <p:cNvSpPr>
            <a:spLocks noChangeShapeType="1"/>
          </p:cNvSpPr>
          <p:nvPr/>
        </p:nvSpPr>
        <p:spPr bwMode="auto">
          <a:xfrm>
            <a:off x="6588125" y="49418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1013" name="Group 85"/>
          <p:cNvGrpSpPr>
            <a:grpSpLocks/>
          </p:cNvGrpSpPr>
          <p:nvPr/>
        </p:nvGrpSpPr>
        <p:grpSpPr bwMode="auto">
          <a:xfrm>
            <a:off x="6877050" y="3860800"/>
            <a:ext cx="403225" cy="396875"/>
            <a:chOff x="4332" y="2432"/>
            <a:chExt cx="254" cy="250"/>
          </a:xfrm>
        </p:grpSpPr>
        <p:sp>
          <p:nvSpPr>
            <p:cNvPr id="381014" name="Text Box 86"/>
            <p:cNvSpPr txBox="1">
              <a:spLocks noChangeArrowheads="1"/>
            </p:cNvSpPr>
            <p:nvPr/>
          </p:nvSpPr>
          <p:spPr bwMode="auto">
            <a:xfrm>
              <a:off x="4332" y="2432"/>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1015" name="Line 87"/>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6" name="Group 88"/>
          <p:cNvGrpSpPr>
            <a:grpSpLocks/>
          </p:cNvGrpSpPr>
          <p:nvPr/>
        </p:nvGrpSpPr>
        <p:grpSpPr bwMode="auto">
          <a:xfrm>
            <a:off x="6588125" y="4941888"/>
            <a:ext cx="417513" cy="396875"/>
            <a:chOff x="4332" y="2432"/>
            <a:chExt cx="263" cy="250"/>
          </a:xfrm>
        </p:grpSpPr>
        <p:sp>
          <p:nvSpPr>
            <p:cNvPr id="381017" name="Text Box 89"/>
            <p:cNvSpPr txBox="1">
              <a:spLocks noChangeArrowheads="1"/>
            </p:cNvSpPr>
            <p:nvPr/>
          </p:nvSpPr>
          <p:spPr bwMode="auto">
            <a:xfrm>
              <a:off x="4332" y="2432"/>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a:t>
              </a:r>
              <a:r>
                <a:rPr lang="it-IT" baseline="-25000"/>
                <a:t>0</a:t>
              </a:r>
            </a:p>
          </p:txBody>
        </p:sp>
        <p:sp>
          <p:nvSpPr>
            <p:cNvPr id="381018" name="Line 90"/>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9" name="Group 91"/>
          <p:cNvGrpSpPr>
            <a:grpSpLocks/>
          </p:cNvGrpSpPr>
          <p:nvPr/>
        </p:nvGrpSpPr>
        <p:grpSpPr bwMode="auto">
          <a:xfrm>
            <a:off x="7235825" y="4581525"/>
            <a:ext cx="368300" cy="396875"/>
            <a:chOff x="4332" y="2432"/>
            <a:chExt cx="232" cy="250"/>
          </a:xfrm>
        </p:grpSpPr>
        <p:sp>
          <p:nvSpPr>
            <p:cNvPr id="381020" name="Text Box 92"/>
            <p:cNvSpPr txBox="1">
              <a:spLocks noChangeArrowheads="1"/>
            </p:cNvSpPr>
            <p:nvPr/>
          </p:nvSpPr>
          <p:spPr bwMode="auto">
            <a:xfrm>
              <a:off x="4332" y="243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w</a:t>
              </a:r>
              <a:endParaRPr lang="it-IT" baseline="-25000"/>
            </a:p>
          </p:txBody>
        </p:sp>
        <p:sp>
          <p:nvSpPr>
            <p:cNvPr id="381021" name="Line 93"/>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1022" name="Text Box 94"/>
          <p:cNvSpPr txBox="1">
            <a:spLocks noChangeArrowheads="1"/>
          </p:cNvSpPr>
          <p:nvPr/>
        </p:nvSpPr>
        <p:spPr bwMode="auto">
          <a:xfrm>
            <a:off x="7596188"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D</a:t>
            </a:r>
          </a:p>
        </p:txBody>
      </p:sp>
      <p:sp>
        <p:nvSpPr>
          <p:cNvPr id="381023" name="Text Box 95"/>
          <p:cNvSpPr txBox="1">
            <a:spLocks noChangeArrowheads="1"/>
          </p:cNvSpPr>
          <p:nvPr/>
        </p:nvSpPr>
        <p:spPr bwMode="auto">
          <a:xfrm>
            <a:off x="7956550" y="56610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a</a:t>
            </a:r>
          </a:p>
        </p:txBody>
      </p:sp>
      <p:sp>
        <p:nvSpPr>
          <p:cNvPr id="381024" name="Text Box 96"/>
          <p:cNvSpPr txBox="1">
            <a:spLocks noChangeArrowheads="1"/>
          </p:cNvSpPr>
          <p:nvPr/>
        </p:nvSpPr>
        <p:spPr bwMode="auto">
          <a:xfrm>
            <a:off x="7085013" y="2619375"/>
            <a:ext cx="393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1"/>
              <a:t>.</a:t>
            </a:r>
          </a:p>
          <a:p>
            <a:r>
              <a:rPr lang="it-IT"/>
              <a:t>x</a:t>
            </a:r>
            <a:r>
              <a:rPr lang="it-IT" baseline="-25000"/>
              <a:t>c</a:t>
            </a:r>
          </a:p>
        </p:txBody>
      </p:sp>
      <p:sp>
        <p:nvSpPr>
          <p:cNvPr id="381025" name="Text Box 97"/>
          <p:cNvSpPr txBox="1">
            <a:spLocks noChangeArrowheads="1"/>
          </p:cNvSpPr>
          <p:nvPr/>
        </p:nvSpPr>
        <p:spPr bwMode="auto">
          <a:xfrm>
            <a:off x="6372225"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1026" name="Line 98"/>
          <p:cNvSpPr>
            <a:spLocks noChangeShapeType="1"/>
          </p:cNvSpPr>
          <p:nvPr/>
        </p:nvSpPr>
        <p:spPr bwMode="auto">
          <a:xfrm>
            <a:off x="1331913" y="50133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27" name="Arc 99"/>
          <p:cNvSpPr>
            <a:spLocks/>
          </p:cNvSpPr>
          <p:nvPr/>
        </p:nvSpPr>
        <p:spPr bwMode="auto">
          <a:xfrm>
            <a:off x="6411913" y="1503363"/>
            <a:ext cx="792162" cy="13684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CC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rgbClr val="008000"/>
              </a:solidFill>
            </a:endParaRPr>
          </a:p>
        </p:txBody>
      </p:sp>
      <p:sp>
        <p:nvSpPr>
          <p:cNvPr id="381029" name="Line 101"/>
          <p:cNvSpPr>
            <a:spLocks noChangeShapeType="1"/>
          </p:cNvSpPr>
          <p:nvPr/>
        </p:nvSpPr>
        <p:spPr bwMode="auto">
          <a:xfrm flipH="1">
            <a:off x="6877050" y="44370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0" name="Line 102"/>
          <p:cNvSpPr>
            <a:spLocks noChangeShapeType="1"/>
          </p:cNvSpPr>
          <p:nvPr/>
        </p:nvSpPr>
        <p:spPr bwMode="auto">
          <a:xfrm flipH="1">
            <a:off x="6732588" y="4365625"/>
            <a:ext cx="144462" cy="1508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1" name="Text Box 103"/>
          <p:cNvSpPr txBox="1">
            <a:spLocks noChangeArrowheads="1"/>
          </p:cNvSpPr>
          <p:nvPr/>
        </p:nvSpPr>
        <p:spPr bwMode="auto">
          <a:xfrm>
            <a:off x="6516688" y="39338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solidFill>
                  <a:srgbClr val="FF3300"/>
                </a:solidFill>
                <a:cs typeface="Arial" pitchFamily="34" charset="0"/>
              </a:rPr>
              <a:t>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2016</a:t>
            </a:r>
            <a:endParaRPr lang="en-US" dirty="0"/>
          </a:p>
        </p:txBody>
      </p:sp>
      <p:sp>
        <p:nvSpPr>
          <p:cNvPr id="26" name="Slide Number Placeholder 5"/>
          <p:cNvSpPr>
            <a:spLocks noGrp="1"/>
          </p:cNvSpPr>
          <p:nvPr>
            <p:ph type="sldNum" sz="quarter" idx="12"/>
          </p:nvPr>
        </p:nvSpPr>
        <p:spPr/>
        <p:txBody>
          <a:bodyPr/>
          <a:lstStyle/>
          <a:p>
            <a:fld id="{FA5B24D7-F1AE-473E-8490-BAE1E613AA68}" type="slidenum">
              <a:rPr lang="en-US"/>
              <a:pPr/>
              <a:t>29</a:t>
            </a:fld>
            <a:endParaRPr lang="en-US" dirty="0"/>
          </a:p>
        </p:txBody>
      </p:sp>
      <p:sp>
        <p:nvSpPr>
          <p:cNvPr id="357378" name="Rectangle 2"/>
          <p:cNvSpPr>
            <a:spLocks noGrp="1" noChangeArrowheads="1"/>
          </p:cNvSpPr>
          <p:nvPr>
            <p:ph type="title"/>
          </p:nvPr>
        </p:nvSpPr>
        <p:spPr/>
        <p:txBody>
          <a:bodyPr/>
          <a:lstStyle/>
          <a:p>
            <a:r>
              <a:rPr lang="it-IT" sz="2800" dirty="0"/>
              <a:t>Moto circolare </a:t>
            </a:r>
            <a:r>
              <a:rPr lang="it-IT" sz="2800" dirty="0" smtClean="0"/>
              <a:t>uniforme (e non)</a:t>
            </a:r>
            <a:endParaRPr lang="it-IT" sz="2800" dirty="0"/>
          </a:p>
        </p:txBody>
      </p:sp>
      <p:sp>
        <p:nvSpPr>
          <p:cNvPr id="357379" name="Rectangle 3"/>
          <p:cNvSpPr>
            <a:spLocks noGrp="1" noChangeArrowheads="1"/>
          </p:cNvSpPr>
          <p:nvPr>
            <p:ph type="body" idx="1"/>
          </p:nvPr>
        </p:nvSpPr>
        <p:spPr>
          <a:xfrm>
            <a:off x="457200" y="1196975"/>
            <a:ext cx="8229600" cy="4929188"/>
          </a:xfrm>
        </p:spPr>
        <p:txBody>
          <a:bodyPr/>
          <a:lstStyle/>
          <a:p>
            <a:pPr>
              <a:buFontTx/>
              <a:buNone/>
            </a:pPr>
            <a:r>
              <a:rPr lang="it-IT" sz="2600" dirty="0"/>
              <a:t>L</a:t>
            </a:r>
            <a:r>
              <a:rPr lang="it-IT" sz="2600" dirty="0" smtClean="0"/>
              <a:t>’altro </a:t>
            </a:r>
            <a:r>
              <a:rPr lang="it-IT" sz="2600" dirty="0"/>
              <a:t>es. di moto </a:t>
            </a:r>
            <a:r>
              <a:rPr lang="it-IT" sz="2600" dirty="0" smtClean="0"/>
              <a:t>piano </a:t>
            </a:r>
            <a:r>
              <a:rPr lang="it-IT" sz="2600" dirty="0" smtClean="0">
                <a:solidFill>
                  <a:srgbClr val="C00000"/>
                </a:solidFill>
              </a:rPr>
              <a:t>(l’opposto del m. rettilineo)</a:t>
            </a:r>
            <a:endParaRPr lang="it-IT" sz="2600" dirty="0">
              <a:solidFill>
                <a:srgbClr val="C00000"/>
              </a:solidFill>
            </a:endParaRPr>
          </a:p>
          <a:p>
            <a:r>
              <a:rPr lang="it-IT" sz="2600" u="sng" dirty="0"/>
              <a:t>moto circolare:</a:t>
            </a:r>
            <a:r>
              <a:rPr lang="it-IT" sz="2600" dirty="0"/>
              <a:t>                          r = |</a:t>
            </a:r>
            <a:r>
              <a:rPr lang="it-IT" sz="2600" b="1" dirty="0"/>
              <a:t>r</a:t>
            </a:r>
            <a:r>
              <a:rPr lang="it-IT" sz="2600" dirty="0"/>
              <a:t>| = </a:t>
            </a:r>
            <a:r>
              <a:rPr lang="it-IT" sz="2600" dirty="0" err="1" smtClean="0"/>
              <a:t>cost</a:t>
            </a:r>
            <a:r>
              <a:rPr lang="it-IT" sz="2600" dirty="0" smtClean="0"/>
              <a:t>      r</a:t>
            </a:r>
            <a:r>
              <a:rPr lang="it-IT" sz="2600" baseline="-25000" dirty="0" smtClean="0"/>
              <a:t>1 </a:t>
            </a:r>
            <a:r>
              <a:rPr lang="it-IT" sz="2600" dirty="0" smtClean="0">
                <a:latin typeface="Arial"/>
                <a:cs typeface="Arial"/>
              </a:rPr>
              <a:t>≠ r</a:t>
            </a:r>
            <a:r>
              <a:rPr lang="it-IT" sz="2600" baseline="-25000" dirty="0" smtClean="0">
                <a:latin typeface="Arial"/>
                <a:cs typeface="Arial"/>
              </a:rPr>
              <a:t>2</a:t>
            </a:r>
            <a:endParaRPr lang="it-IT" sz="2600" baseline="-25000" dirty="0"/>
          </a:p>
          <a:p>
            <a:r>
              <a:rPr lang="it-IT" sz="2600" u="sng" dirty="0"/>
              <a:t>uniforme/periodico:</a:t>
            </a:r>
            <a:r>
              <a:rPr lang="it-IT" sz="2600" dirty="0"/>
              <a:t>    solo se   v = |</a:t>
            </a:r>
            <a:r>
              <a:rPr lang="it-IT" sz="2600" b="1" dirty="0"/>
              <a:t>v</a:t>
            </a:r>
            <a:r>
              <a:rPr lang="it-IT" sz="2600" dirty="0"/>
              <a:t>| = </a:t>
            </a:r>
            <a:r>
              <a:rPr lang="it-IT" sz="2600" dirty="0" err="1" smtClean="0"/>
              <a:t>cost</a:t>
            </a:r>
            <a:r>
              <a:rPr lang="it-IT" sz="2600" dirty="0"/>
              <a:t> </a:t>
            </a:r>
            <a:r>
              <a:rPr lang="it-IT" sz="2600" dirty="0" smtClean="0"/>
              <a:t>   v</a:t>
            </a:r>
            <a:r>
              <a:rPr lang="it-IT" sz="2600" baseline="-25000" dirty="0" smtClean="0"/>
              <a:t>1 </a:t>
            </a:r>
            <a:r>
              <a:rPr lang="it-IT" sz="2600" dirty="0">
                <a:cs typeface="Arial"/>
              </a:rPr>
              <a:t>≠ </a:t>
            </a:r>
            <a:r>
              <a:rPr lang="it-IT" sz="2600" dirty="0" smtClean="0">
                <a:cs typeface="Arial"/>
              </a:rPr>
              <a:t>v</a:t>
            </a:r>
            <a:r>
              <a:rPr lang="it-IT" sz="2600" baseline="-25000" dirty="0" smtClean="0">
                <a:cs typeface="Arial"/>
              </a:rPr>
              <a:t>2</a:t>
            </a:r>
            <a:endParaRPr lang="it-IT" sz="2600" dirty="0"/>
          </a:p>
          <a:p>
            <a:endParaRPr lang="it-IT" sz="2800" dirty="0"/>
          </a:p>
        </p:txBody>
      </p:sp>
      <p:sp>
        <p:nvSpPr>
          <p:cNvPr id="357380" name="Oval 4"/>
          <p:cNvSpPr>
            <a:spLocks noChangeArrowheads="1"/>
          </p:cNvSpPr>
          <p:nvPr/>
        </p:nvSpPr>
        <p:spPr bwMode="auto">
          <a:xfrm>
            <a:off x="755650" y="3141663"/>
            <a:ext cx="2555875" cy="255587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1" name="Line 5"/>
          <p:cNvSpPr>
            <a:spLocks noChangeShapeType="1"/>
          </p:cNvSpPr>
          <p:nvPr/>
        </p:nvSpPr>
        <p:spPr bwMode="auto">
          <a:xfrm flipV="1">
            <a:off x="1943100" y="3141663"/>
            <a:ext cx="396875" cy="12954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2" name="Line 6"/>
          <p:cNvSpPr>
            <a:spLocks noChangeShapeType="1"/>
          </p:cNvSpPr>
          <p:nvPr/>
        </p:nvSpPr>
        <p:spPr bwMode="auto">
          <a:xfrm flipH="1">
            <a:off x="1981200" y="3860800"/>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3" name="Line 7"/>
          <p:cNvSpPr>
            <a:spLocks noChangeShapeType="1"/>
          </p:cNvSpPr>
          <p:nvPr/>
        </p:nvSpPr>
        <p:spPr bwMode="auto">
          <a:xfrm flipH="1" flipV="1">
            <a:off x="2339975" y="3213100"/>
            <a:ext cx="827088" cy="6492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7384" name="Group 8"/>
          <p:cNvGrpSpPr>
            <a:grpSpLocks/>
          </p:cNvGrpSpPr>
          <p:nvPr/>
        </p:nvGrpSpPr>
        <p:grpSpPr bwMode="auto">
          <a:xfrm>
            <a:off x="1763713" y="3573463"/>
            <a:ext cx="406400" cy="396875"/>
            <a:chOff x="5135" y="1159"/>
            <a:chExt cx="256" cy="250"/>
          </a:xfrm>
        </p:grpSpPr>
        <p:sp>
          <p:nvSpPr>
            <p:cNvPr id="357385" name="Text Box 9"/>
            <p:cNvSpPr txBox="1">
              <a:spLocks noChangeArrowheads="1"/>
            </p:cNvSpPr>
            <p:nvPr/>
          </p:nvSpPr>
          <p:spPr bwMode="auto">
            <a:xfrm>
              <a:off x="5135" y="1159"/>
              <a:ext cx="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endParaRPr lang="el-GR">
                <a:solidFill>
                  <a:srgbClr val="CC00FF"/>
                </a:solidFill>
                <a:cs typeface="Arial" pitchFamily="34" charset="0"/>
              </a:endParaRPr>
            </a:p>
          </p:txBody>
        </p:sp>
        <p:sp>
          <p:nvSpPr>
            <p:cNvPr id="357386" name="Line 1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87" name="Group 11"/>
          <p:cNvGrpSpPr>
            <a:grpSpLocks/>
          </p:cNvGrpSpPr>
          <p:nvPr/>
        </p:nvGrpSpPr>
        <p:grpSpPr bwMode="auto">
          <a:xfrm>
            <a:off x="2700338" y="4076700"/>
            <a:ext cx="360362" cy="396875"/>
            <a:chOff x="5135" y="1159"/>
            <a:chExt cx="227" cy="250"/>
          </a:xfrm>
        </p:grpSpPr>
        <p:sp>
          <p:nvSpPr>
            <p:cNvPr id="357388" name="Text Box 12"/>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FF"/>
                  </a:solidFill>
                </a:rPr>
                <a:t>r</a:t>
              </a:r>
              <a:r>
                <a:rPr lang="it-IT" baseline="-25000" dirty="0">
                  <a:solidFill>
                    <a:srgbClr val="CC00FF"/>
                  </a:solidFill>
                </a:rPr>
                <a:t>1</a:t>
              </a:r>
            </a:p>
          </p:txBody>
        </p:sp>
        <p:sp>
          <p:nvSpPr>
            <p:cNvPr id="357389" name="Line 13"/>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90" name="Group 14"/>
          <p:cNvGrpSpPr>
            <a:grpSpLocks/>
          </p:cNvGrpSpPr>
          <p:nvPr/>
        </p:nvGrpSpPr>
        <p:grpSpPr bwMode="auto">
          <a:xfrm>
            <a:off x="2405618" y="3549058"/>
            <a:ext cx="438150" cy="396875"/>
            <a:chOff x="4422" y="1752"/>
            <a:chExt cx="276" cy="250"/>
          </a:xfrm>
        </p:grpSpPr>
        <p:sp>
          <p:nvSpPr>
            <p:cNvPr id="357391" name="Text Box 15"/>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dirty="0">
                  <a:solidFill>
                    <a:srgbClr val="CC00FF"/>
                  </a:solidFill>
                  <a:cs typeface="Arial" pitchFamily="34" charset="0"/>
                </a:rPr>
                <a:t>Δ</a:t>
              </a:r>
              <a:r>
                <a:rPr lang="it-IT" dirty="0">
                  <a:solidFill>
                    <a:srgbClr val="CC00FF"/>
                  </a:solidFill>
                </a:rPr>
                <a:t>r</a:t>
              </a:r>
              <a:endParaRPr lang="el-GR" baseline="-25000" dirty="0">
                <a:solidFill>
                  <a:srgbClr val="CC00FF"/>
                </a:solidFill>
                <a:cs typeface="Arial" pitchFamily="34" charset="0"/>
              </a:endParaRPr>
            </a:p>
          </p:txBody>
        </p:sp>
        <p:sp>
          <p:nvSpPr>
            <p:cNvPr id="357392" name="Line 1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7394" name="Text Box 18"/>
          <p:cNvSpPr txBox="1">
            <a:spLocks noChangeArrowheads="1"/>
          </p:cNvSpPr>
          <p:nvPr/>
        </p:nvSpPr>
        <p:spPr bwMode="auto">
          <a:xfrm>
            <a:off x="1692275" y="43656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7395" name="Text Box 19"/>
          <p:cNvSpPr txBox="1">
            <a:spLocks noChangeArrowheads="1"/>
          </p:cNvSpPr>
          <p:nvPr/>
        </p:nvSpPr>
        <p:spPr bwMode="auto">
          <a:xfrm>
            <a:off x="3220823" y="3590925"/>
            <a:ext cx="44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a:t>
            </a:r>
            <a:r>
              <a:rPr lang="it-IT" baseline="-25000" dirty="0"/>
              <a:t>1</a:t>
            </a:r>
          </a:p>
        </p:txBody>
      </p:sp>
      <p:sp>
        <p:nvSpPr>
          <p:cNvPr id="357396" name="Text Box 20"/>
          <p:cNvSpPr txBox="1">
            <a:spLocks noChangeArrowheads="1"/>
          </p:cNvSpPr>
          <p:nvPr/>
        </p:nvSpPr>
        <p:spPr bwMode="auto">
          <a:xfrm>
            <a:off x="2204581" y="2744788"/>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P</a:t>
            </a:r>
            <a:r>
              <a:rPr lang="it-IT" baseline="-25000" dirty="0"/>
              <a:t>2</a:t>
            </a:r>
          </a:p>
        </p:txBody>
      </p:sp>
      <p:sp>
        <p:nvSpPr>
          <p:cNvPr id="357397" name="Freeform 21"/>
          <p:cNvSpPr>
            <a:spLocks/>
          </p:cNvSpPr>
          <p:nvPr/>
        </p:nvSpPr>
        <p:spPr bwMode="auto">
          <a:xfrm>
            <a:off x="701675" y="3525838"/>
            <a:ext cx="212725" cy="396875"/>
          </a:xfrm>
          <a:custGeom>
            <a:avLst/>
            <a:gdLst>
              <a:gd name="T0" fmla="*/ 134 w 134"/>
              <a:gd name="T1" fmla="*/ 0 h 250"/>
              <a:gd name="T2" fmla="*/ 67 w 134"/>
              <a:gd name="T3" fmla="*/ 58 h 250"/>
              <a:gd name="T4" fmla="*/ 42 w 134"/>
              <a:gd name="T5" fmla="*/ 108 h 250"/>
              <a:gd name="T6" fmla="*/ 9 w 134"/>
              <a:gd name="T7" fmla="*/ 183 h 250"/>
              <a:gd name="T8" fmla="*/ 0 w 134"/>
              <a:gd name="T9" fmla="*/ 250 h 250"/>
            </a:gdLst>
            <a:ahLst/>
            <a:cxnLst>
              <a:cxn ang="0">
                <a:pos x="T0" y="T1"/>
              </a:cxn>
              <a:cxn ang="0">
                <a:pos x="T2" y="T3"/>
              </a:cxn>
              <a:cxn ang="0">
                <a:pos x="T4" y="T5"/>
              </a:cxn>
              <a:cxn ang="0">
                <a:pos x="T6" y="T7"/>
              </a:cxn>
              <a:cxn ang="0">
                <a:pos x="T8" y="T9"/>
              </a:cxn>
            </a:cxnLst>
            <a:rect l="0" t="0" r="r" b="b"/>
            <a:pathLst>
              <a:path w="134" h="250">
                <a:moveTo>
                  <a:pt x="134" y="0"/>
                </a:moveTo>
                <a:cubicBezTo>
                  <a:pt x="76" y="39"/>
                  <a:pt x="95" y="16"/>
                  <a:pt x="67" y="58"/>
                </a:cubicBezTo>
                <a:cubicBezTo>
                  <a:pt x="47" y="121"/>
                  <a:pt x="74" y="44"/>
                  <a:pt x="42" y="108"/>
                </a:cubicBezTo>
                <a:cubicBezTo>
                  <a:pt x="29" y="134"/>
                  <a:pt x="25" y="158"/>
                  <a:pt x="9" y="183"/>
                </a:cubicBezTo>
                <a:cubicBezTo>
                  <a:pt x="6" y="205"/>
                  <a:pt x="0" y="250"/>
                  <a:pt x="0" y="250"/>
                </a:cubicBezTo>
              </a:path>
            </a:pathLst>
          </a:custGeom>
          <a:noFill/>
          <a:ln w="38100" cap="flat" cmpd="sng">
            <a:solidFill>
              <a:srgbClr val="008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400" name="Text Box 24"/>
          <p:cNvSpPr txBox="1">
            <a:spLocks noChangeArrowheads="1"/>
          </p:cNvSpPr>
          <p:nvPr/>
        </p:nvSpPr>
        <p:spPr bwMode="auto">
          <a:xfrm>
            <a:off x="4081463" y="2781300"/>
            <a:ext cx="5062537" cy="341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a:t>Il </a:t>
            </a:r>
            <a:r>
              <a:rPr lang="it-IT" sz="2200" u="sng" dirty="0"/>
              <a:t>periodo T</a:t>
            </a:r>
            <a:r>
              <a:rPr lang="it-IT" sz="2200" dirty="0"/>
              <a:t> è il tempo impiegato a fare un giro completo (r, v = </a:t>
            </a:r>
            <a:r>
              <a:rPr lang="it-IT" sz="2200" dirty="0" err="1"/>
              <a:t>cost</a:t>
            </a:r>
            <a:r>
              <a:rPr lang="it-IT" sz="2200" dirty="0"/>
              <a:t>)</a:t>
            </a:r>
          </a:p>
          <a:p>
            <a:pPr>
              <a:spcBef>
                <a:spcPct val="20000"/>
              </a:spcBef>
              <a:spcAft>
                <a:spcPct val="20000"/>
              </a:spcAft>
            </a:pPr>
            <a:r>
              <a:rPr lang="it-IT" sz="2200" dirty="0"/>
              <a:t>T = 2</a:t>
            </a:r>
            <a:r>
              <a:rPr lang="el-GR" sz="2200" dirty="0">
                <a:cs typeface="Arial" pitchFamily="34" charset="0"/>
              </a:rPr>
              <a:t>π</a:t>
            </a:r>
            <a:r>
              <a:rPr lang="it-IT" sz="2200" dirty="0">
                <a:cs typeface="Arial" pitchFamily="34" charset="0"/>
              </a:rPr>
              <a:t>r/v</a:t>
            </a:r>
            <a:r>
              <a:rPr lang="it-IT" sz="2200" dirty="0"/>
              <a:t> = 1/</a:t>
            </a:r>
            <a:r>
              <a:rPr lang="it-IT" sz="2200" dirty="0">
                <a:sym typeface="Symbol" pitchFamily="18" charset="2"/>
              </a:rPr>
              <a:t></a:t>
            </a:r>
          </a:p>
          <a:p>
            <a:r>
              <a:rPr lang="it-IT" sz="2200" dirty="0">
                <a:sym typeface="Symbol" pitchFamily="18" charset="2"/>
              </a:rPr>
              <a:t>(frequenza = periodo</a:t>
            </a:r>
            <a:r>
              <a:rPr lang="it-IT" sz="2200" baseline="30000" dirty="0">
                <a:sym typeface="Symbol" pitchFamily="18" charset="2"/>
              </a:rPr>
              <a:t>-1</a:t>
            </a:r>
            <a:r>
              <a:rPr lang="it-IT" sz="2200" dirty="0">
                <a:sym typeface="Symbol" pitchFamily="18" charset="2"/>
              </a:rPr>
              <a:t>)</a:t>
            </a:r>
          </a:p>
          <a:p>
            <a:r>
              <a:rPr lang="it-IT" sz="2200" dirty="0">
                <a:sym typeface="Symbol" pitchFamily="18" charset="2"/>
              </a:rPr>
              <a:t>La </a:t>
            </a:r>
            <a:r>
              <a:rPr lang="it-IT" sz="2200" u="sng" dirty="0">
                <a:sym typeface="Symbol" pitchFamily="18" charset="2"/>
              </a:rPr>
              <a:t>velocità angolare </a:t>
            </a:r>
            <a:r>
              <a:rPr lang="el-GR" sz="2200" u="sng" dirty="0">
                <a:cs typeface="Arial" pitchFamily="34" charset="0"/>
                <a:sym typeface="Symbol" pitchFamily="18" charset="2"/>
              </a:rPr>
              <a:t>ω</a:t>
            </a:r>
            <a:r>
              <a:rPr lang="it-IT" sz="2200" dirty="0">
                <a:cs typeface="Arial" pitchFamily="34" charset="0"/>
                <a:sym typeface="Symbol" pitchFamily="18" charset="2"/>
              </a:rPr>
              <a:t> </a:t>
            </a:r>
            <a:r>
              <a:rPr lang="it-IT" sz="2200" dirty="0" smtClean="0">
                <a:cs typeface="Arial" pitchFamily="34" charset="0"/>
                <a:sym typeface="Symbol" pitchFamily="18" charset="2"/>
              </a:rPr>
              <a:t>= </a:t>
            </a:r>
            <a:r>
              <a:rPr lang="el-GR" sz="2200" dirty="0" smtClean="0">
                <a:cs typeface="Arial" pitchFamily="34" charset="0"/>
                <a:sym typeface="Symbol" pitchFamily="18" charset="2"/>
              </a:rPr>
              <a:t>Δθ</a:t>
            </a:r>
            <a:r>
              <a:rPr lang="it-IT" sz="2200" dirty="0" smtClean="0">
                <a:cs typeface="Arial" pitchFamily="34" charset="0"/>
                <a:sym typeface="Symbol" pitchFamily="18" charset="2"/>
              </a:rPr>
              <a:t>/</a:t>
            </a:r>
            <a:r>
              <a:rPr lang="el-GR" sz="2200" dirty="0" smtClean="0">
                <a:cs typeface="Arial" pitchFamily="34" charset="0"/>
                <a:sym typeface="Symbol" pitchFamily="18" charset="2"/>
              </a:rPr>
              <a:t>Δ</a:t>
            </a:r>
            <a:r>
              <a:rPr lang="it-IT" sz="2200" dirty="0" smtClean="0">
                <a:cs typeface="Arial" pitchFamily="34" charset="0"/>
                <a:sym typeface="Symbol" pitchFamily="18" charset="2"/>
              </a:rPr>
              <a:t>t </a:t>
            </a:r>
            <a:r>
              <a:rPr lang="it-IT" sz="2200" dirty="0" smtClean="0">
                <a:sym typeface="Symbol" pitchFamily="18" charset="2"/>
              </a:rPr>
              <a:t>è </a:t>
            </a:r>
            <a:r>
              <a:rPr lang="it-IT" sz="2200" dirty="0">
                <a:sym typeface="Symbol" pitchFamily="18" charset="2"/>
              </a:rPr>
              <a:t>l’angolo per </a:t>
            </a:r>
            <a:r>
              <a:rPr lang="it-IT" sz="2200" dirty="0" smtClean="0">
                <a:sym typeface="Symbol" pitchFamily="18" charset="2"/>
              </a:rPr>
              <a:t>unità </a:t>
            </a:r>
            <a:r>
              <a:rPr lang="it-IT" sz="2200" dirty="0">
                <a:sym typeface="Symbol" pitchFamily="18" charset="2"/>
              </a:rPr>
              <a:t>di tempo</a:t>
            </a:r>
          </a:p>
          <a:p>
            <a:pPr>
              <a:spcBef>
                <a:spcPct val="20000"/>
              </a:spcBef>
              <a:spcAft>
                <a:spcPct val="20000"/>
              </a:spcAft>
            </a:pPr>
            <a:r>
              <a:rPr lang="el-GR" sz="2200" dirty="0">
                <a:cs typeface="Arial" pitchFamily="34" charset="0"/>
                <a:sym typeface="Symbol" pitchFamily="18" charset="2"/>
              </a:rPr>
              <a:t>ω</a:t>
            </a:r>
            <a:r>
              <a:rPr lang="it-IT" sz="2200" dirty="0">
                <a:cs typeface="Arial" pitchFamily="34" charset="0"/>
                <a:sym typeface="Symbol" pitchFamily="18" charset="2"/>
              </a:rPr>
              <a:t> = 2</a:t>
            </a:r>
            <a:r>
              <a:rPr lang="el-GR" sz="2200" dirty="0">
                <a:cs typeface="Arial" pitchFamily="34" charset="0"/>
                <a:sym typeface="Symbol" pitchFamily="18" charset="2"/>
              </a:rPr>
              <a:t>π</a:t>
            </a:r>
            <a:r>
              <a:rPr lang="it-IT" sz="2200" dirty="0">
                <a:cs typeface="Arial" pitchFamily="34" charset="0"/>
                <a:sym typeface="Symbol" pitchFamily="18" charset="2"/>
              </a:rPr>
              <a:t>/T = 2</a:t>
            </a:r>
            <a:r>
              <a:rPr lang="el-GR" sz="2200" dirty="0">
                <a:cs typeface="Arial" pitchFamily="34" charset="0"/>
                <a:sym typeface="Symbol" pitchFamily="18" charset="2"/>
              </a:rPr>
              <a:t>π</a:t>
            </a:r>
            <a:r>
              <a:rPr lang="it-IT" sz="2200" dirty="0">
                <a:cs typeface="Arial" pitchFamily="34" charset="0"/>
                <a:sym typeface="Symbol" pitchFamily="18" charset="2"/>
              </a:rPr>
              <a:t>               ( </a:t>
            </a:r>
            <a:r>
              <a:rPr lang="el-GR" sz="2200" dirty="0" smtClean="0">
                <a:cs typeface="Arial" pitchFamily="34" charset="0"/>
                <a:sym typeface="Symbol" pitchFamily="18" charset="2"/>
              </a:rPr>
              <a:t>ω</a:t>
            </a:r>
            <a:r>
              <a:rPr lang="it-IT" sz="2200" dirty="0" smtClean="0">
                <a:cs typeface="Arial" pitchFamily="34" charset="0"/>
                <a:sym typeface="Symbol" pitchFamily="18" charset="2"/>
              </a:rPr>
              <a:t> = v/r </a:t>
            </a:r>
            <a:r>
              <a:rPr lang="it-IT" sz="2200" dirty="0">
                <a:cs typeface="Arial" pitchFamily="34" charset="0"/>
                <a:sym typeface="Symbol" pitchFamily="18" charset="2"/>
              </a:rPr>
              <a:t>)</a:t>
            </a:r>
            <a:endParaRPr lang="el-GR" sz="2200" dirty="0">
              <a:cs typeface="Arial" pitchFamily="34" charset="0"/>
              <a:sym typeface="Symbol" pitchFamily="18" charset="2"/>
            </a:endParaRPr>
          </a:p>
          <a:p>
            <a:r>
              <a:rPr lang="it-IT" sz="2200" dirty="0">
                <a:solidFill>
                  <a:srgbClr val="CC3300"/>
                </a:solidFill>
                <a:sym typeface="Symbol" pitchFamily="18" charset="2"/>
              </a:rPr>
              <a:t>NB </a:t>
            </a:r>
            <a:r>
              <a:rPr lang="el-GR" sz="2200" dirty="0">
                <a:solidFill>
                  <a:srgbClr val="CC3300"/>
                </a:solidFill>
                <a:cs typeface="Arial" pitchFamily="34" charset="0"/>
                <a:sym typeface="Symbol" pitchFamily="18" charset="2"/>
              </a:rPr>
              <a:t>ω</a:t>
            </a:r>
            <a:r>
              <a:rPr lang="it-IT" sz="2200" dirty="0">
                <a:solidFill>
                  <a:srgbClr val="CC3300"/>
                </a:solidFill>
                <a:cs typeface="Arial" pitchFamily="34" charset="0"/>
                <a:sym typeface="Symbol" pitchFamily="18" charset="2"/>
              </a:rPr>
              <a:t> si misura in </a:t>
            </a:r>
            <a:r>
              <a:rPr lang="it-IT" sz="2200" dirty="0" err="1">
                <a:solidFill>
                  <a:srgbClr val="CC3300"/>
                </a:solidFill>
                <a:cs typeface="Arial" pitchFamily="34" charset="0"/>
                <a:sym typeface="Symbol" pitchFamily="18" charset="2"/>
              </a:rPr>
              <a:t>rad</a:t>
            </a:r>
            <a:r>
              <a:rPr lang="it-IT" sz="2200" dirty="0">
                <a:solidFill>
                  <a:srgbClr val="CC3300"/>
                </a:solidFill>
                <a:cs typeface="Arial" pitchFamily="34" charset="0"/>
                <a:sym typeface="Symbol" pitchFamily="18" charset="2"/>
              </a:rPr>
              <a:t>/s</a:t>
            </a:r>
          </a:p>
          <a:p>
            <a:r>
              <a:rPr lang="it-IT" sz="2200" dirty="0">
                <a:solidFill>
                  <a:srgbClr val="CC3300"/>
                </a:solidFill>
                <a:cs typeface="Arial" pitchFamily="34" charset="0"/>
                <a:sym typeface="Symbol" pitchFamily="18" charset="2"/>
              </a:rPr>
              <a:t>       </a:t>
            </a:r>
            <a:r>
              <a:rPr lang="el-GR" sz="2200" dirty="0">
                <a:solidFill>
                  <a:srgbClr val="CC3300"/>
                </a:solidFill>
                <a:cs typeface="Arial" pitchFamily="34" charset="0"/>
                <a:sym typeface="Symbol" pitchFamily="18" charset="2"/>
              </a:rPr>
              <a:t></a:t>
            </a:r>
            <a:r>
              <a:rPr lang="it-IT" sz="2200" dirty="0">
                <a:solidFill>
                  <a:srgbClr val="CC3300"/>
                </a:solidFill>
                <a:cs typeface="Arial" pitchFamily="34" charset="0"/>
                <a:sym typeface="Symbol" pitchFamily="18" charset="2"/>
              </a:rPr>
              <a:t> si misura in s</a:t>
            </a:r>
            <a:r>
              <a:rPr lang="it-IT" sz="2200" baseline="30000" dirty="0">
                <a:solidFill>
                  <a:srgbClr val="CC3300"/>
                </a:solidFill>
                <a:cs typeface="Arial" pitchFamily="34" charset="0"/>
                <a:sym typeface="Symbol" pitchFamily="18" charset="2"/>
              </a:rPr>
              <a:t>-1</a:t>
            </a:r>
            <a:r>
              <a:rPr lang="it-IT" sz="2200" dirty="0">
                <a:solidFill>
                  <a:srgbClr val="CC3300"/>
                </a:solidFill>
                <a:cs typeface="Arial" pitchFamily="34" charset="0"/>
                <a:sym typeface="Symbol" pitchFamily="18" charset="2"/>
              </a:rPr>
              <a:t> o hertz (Hz)</a:t>
            </a:r>
            <a:endParaRPr lang="el-GR" sz="2200" dirty="0">
              <a:solidFill>
                <a:srgbClr val="CC3300"/>
              </a:solidFill>
              <a:cs typeface="Arial" pitchFamily="34" charset="0"/>
              <a:sym typeface="Symbol" pitchFamily="18" charset="2"/>
            </a:endParaRPr>
          </a:p>
        </p:txBody>
      </p:sp>
      <p:sp>
        <p:nvSpPr>
          <p:cNvPr id="357401" name="Text Box 25"/>
          <p:cNvSpPr txBox="1">
            <a:spLocks noChangeArrowheads="1"/>
          </p:cNvSpPr>
          <p:nvPr/>
        </p:nvSpPr>
        <p:spPr bwMode="auto">
          <a:xfrm>
            <a:off x="4067175" y="3536950"/>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57402" name="Text Box 26"/>
          <p:cNvSpPr txBox="1">
            <a:spLocks noChangeArrowheads="1"/>
          </p:cNvSpPr>
          <p:nvPr/>
        </p:nvSpPr>
        <p:spPr bwMode="auto">
          <a:xfrm>
            <a:off x="4067175" y="5013325"/>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2" name="TextBox 1"/>
          <p:cNvSpPr txBox="1"/>
          <p:nvPr/>
        </p:nvSpPr>
        <p:spPr>
          <a:xfrm>
            <a:off x="127585" y="6021288"/>
            <a:ext cx="3129383" cy="707886"/>
          </a:xfrm>
          <a:prstGeom prst="rect">
            <a:avLst/>
          </a:prstGeom>
          <a:noFill/>
        </p:spPr>
        <p:txBody>
          <a:bodyPr wrap="none" rtlCol="0">
            <a:spAutoFit/>
          </a:bodyPr>
          <a:lstStyle/>
          <a:p>
            <a:pPr algn="ctr"/>
            <a:r>
              <a:rPr lang="en-US" dirty="0" err="1" smtClean="0">
                <a:solidFill>
                  <a:srgbClr val="0070C0"/>
                </a:solidFill>
              </a:rPr>
              <a:t>gli</a:t>
            </a:r>
            <a:r>
              <a:rPr lang="en-US" dirty="0" smtClean="0">
                <a:solidFill>
                  <a:srgbClr val="0070C0"/>
                </a:solidFill>
              </a:rPr>
              <a:t> </a:t>
            </a:r>
            <a:r>
              <a:rPr lang="en-US" dirty="0" err="1" smtClean="0">
                <a:solidFill>
                  <a:srgbClr val="0070C0"/>
                </a:solidFill>
              </a:rPr>
              <a:t>inglesi</a:t>
            </a:r>
            <a:r>
              <a:rPr lang="en-US" dirty="0" smtClean="0">
                <a:solidFill>
                  <a:srgbClr val="0070C0"/>
                </a:solidFill>
              </a:rPr>
              <a:t> </a:t>
            </a:r>
            <a:r>
              <a:rPr lang="en-US" dirty="0" err="1" smtClean="0">
                <a:solidFill>
                  <a:srgbClr val="0070C0"/>
                </a:solidFill>
              </a:rPr>
              <a:t>differenziano</a:t>
            </a:r>
            <a:endParaRPr lang="en-US" dirty="0" smtClean="0">
              <a:solidFill>
                <a:srgbClr val="0070C0"/>
              </a:solidFill>
            </a:endParaRPr>
          </a:p>
          <a:p>
            <a:pPr algn="ctr"/>
            <a:r>
              <a:rPr lang="en-US" dirty="0" err="1" smtClean="0">
                <a:solidFill>
                  <a:srgbClr val="0070C0"/>
                </a:solidFill>
              </a:rPr>
              <a:t>fra</a:t>
            </a:r>
            <a:r>
              <a:rPr lang="en-US" dirty="0" smtClean="0">
                <a:solidFill>
                  <a:srgbClr val="0070C0"/>
                </a:solidFill>
              </a:rPr>
              <a:t> speed (v) e velocity (v)</a:t>
            </a:r>
            <a:endParaRPr lang="en-GB" dirty="0">
              <a:solidFill>
                <a:srgbClr val="0070C0"/>
              </a:solidFill>
            </a:endParaRPr>
          </a:p>
        </p:txBody>
      </p:sp>
      <p:cxnSp>
        <p:nvCxnSpPr>
          <p:cNvPr id="4" name="Straight Arrow Connector 3"/>
          <p:cNvCxnSpPr/>
          <p:nvPr/>
        </p:nvCxnSpPr>
        <p:spPr>
          <a:xfrm>
            <a:off x="7740352" y="1772816"/>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316416" y="1770080"/>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32340" y="2276872"/>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274867" y="2276872"/>
            <a:ext cx="216024"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880000" y="3068960"/>
            <a:ext cx="323295" cy="7934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3180000" flipH="1" flipV="1">
            <a:off x="1706375" y="2556000"/>
            <a:ext cx="323295" cy="9360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 Box 12"/>
          <p:cNvSpPr txBox="1">
            <a:spLocks noChangeArrowheads="1"/>
          </p:cNvSpPr>
          <p:nvPr/>
        </p:nvSpPr>
        <p:spPr bwMode="auto">
          <a:xfrm>
            <a:off x="3060700" y="3014662"/>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B050"/>
                </a:solidFill>
              </a:rPr>
              <a:t>v</a:t>
            </a:r>
            <a:r>
              <a:rPr lang="it-IT" baseline="-25000" dirty="0" smtClean="0">
                <a:solidFill>
                  <a:srgbClr val="00B050"/>
                </a:solidFill>
              </a:rPr>
              <a:t>1</a:t>
            </a:r>
            <a:endParaRPr lang="it-IT" baseline="-25000" dirty="0">
              <a:solidFill>
                <a:srgbClr val="00B050"/>
              </a:solidFill>
            </a:endParaRPr>
          </a:p>
        </p:txBody>
      </p:sp>
      <p:cxnSp>
        <p:nvCxnSpPr>
          <p:cNvPr id="36" name="Straight Arrow Connector 35"/>
          <p:cNvCxnSpPr/>
          <p:nvPr/>
        </p:nvCxnSpPr>
        <p:spPr>
          <a:xfrm>
            <a:off x="3150088" y="3074521"/>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7" name="Text Box 12"/>
          <p:cNvSpPr txBox="1">
            <a:spLocks noChangeArrowheads="1"/>
          </p:cNvSpPr>
          <p:nvPr/>
        </p:nvSpPr>
        <p:spPr bwMode="auto">
          <a:xfrm>
            <a:off x="870173" y="2744788"/>
            <a:ext cx="4074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solidFill>
                  <a:srgbClr val="00B050"/>
                </a:solidFill>
              </a:rPr>
              <a:t>v</a:t>
            </a:r>
            <a:r>
              <a:rPr lang="it-IT" baseline="-25000" dirty="0" smtClean="0">
                <a:solidFill>
                  <a:srgbClr val="00B050"/>
                </a:solidFill>
              </a:rPr>
              <a:t>2</a:t>
            </a:r>
            <a:endParaRPr lang="it-IT" baseline="-25000" dirty="0">
              <a:solidFill>
                <a:srgbClr val="00B050"/>
              </a:solidFill>
            </a:endParaRPr>
          </a:p>
        </p:txBody>
      </p:sp>
      <p:cxnSp>
        <p:nvCxnSpPr>
          <p:cNvPr id="38" name="Straight Arrow Connector 37"/>
          <p:cNvCxnSpPr/>
          <p:nvPr/>
        </p:nvCxnSpPr>
        <p:spPr>
          <a:xfrm>
            <a:off x="965903" y="2786349"/>
            <a:ext cx="216024" cy="0"/>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36875" y="6375231"/>
            <a:ext cx="216024" cy="0"/>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41951" y="4286327"/>
            <a:ext cx="341760" cy="430887"/>
          </a:xfrm>
          <a:prstGeom prst="rect">
            <a:avLst/>
          </a:prstGeom>
          <a:noFill/>
        </p:spPr>
        <p:txBody>
          <a:bodyPr wrap="none" rtlCol="0">
            <a:spAutoFit/>
          </a:bodyPr>
          <a:lstStyle/>
          <a:p>
            <a:r>
              <a:rPr lang="el-GR" sz="2200" dirty="0" smtClean="0"/>
              <a:t>θ</a:t>
            </a:r>
            <a:endParaRPr lang="it-IT" sz="2200" dirty="0"/>
          </a:p>
        </p:txBody>
      </p:sp>
      <p:cxnSp>
        <p:nvCxnSpPr>
          <p:cNvPr id="7" name="Straight Connector 6"/>
          <p:cNvCxnSpPr/>
          <p:nvPr/>
        </p:nvCxnSpPr>
        <p:spPr>
          <a:xfrm>
            <a:off x="2073275" y="4076700"/>
            <a:ext cx="168676" cy="1984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99682" name="Rectangle 2"/>
          <p:cNvSpPr>
            <a:spLocks noGrp="1" noChangeArrowheads="1"/>
          </p:cNvSpPr>
          <p:nvPr>
            <p:ph type="title"/>
          </p:nvPr>
        </p:nvSpPr>
        <p:spPr/>
        <p:txBody>
          <a:bodyPr/>
          <a:lstStyle/>
          <a:p>
            <a:r>
              <a:rPr lang="it-IT" sz="3200"/>
              <a:t>Tempo (2)</a:t>
            </a:r>
          </a:p>
        </p:txBody>
      </p:sp>
      <p:sp>
        <p:nvSpPr>
          <p:cNvPr id="199683" name="Rectangle 3"/>
          <p:cNvSpPr>
            <a:spLocks noGrp="1" noChangeArrowheads="1"/>
          </p:cNvSpPr>
          <p:nvPr>
            <p:ph type="body" idx="1"/>
          </p:nvPr>
        </p:nvSpPr>
        <p:spPr>
          <a:xfrm>
            <a:off x="298015" y="1149471"/>
            <a:ext cx="8496300" cy="4784725"/>
          </a:xfrm>
        </p:spPr>
        <p:txBody>
          <a:bodyPr/>
          <a:lstStyle/>
          <a:p>
            <a:r>
              <a:rPr lang="it-IT" sz="2400" dirty="0"/>
              <a:t>tempo, t, trascorso a partire da un’origine dei  </a:t>
            </a:r>
            <a:r>
              <a:rPr lang="it-IT" sz="2400" dirty="0" smtClean="0"/>
              <a:t>            </a:t>
            </a:r>
            <a:r>
              <a:rPr lang="it-IT" sz="2400" dirty="0"/>
              <a:t>tempi (arbitraria, comoda), +vo o –vo, futuro o  </a:t>
            </a:r>
            <a:r>
              <a:rPr lang="it-IT" sz="2400" dirty="0" smtClean="0"/>
              <a:t>         passato </a:t>
            </a:r>
            <a:r>
              <a:rPr lang="it-IT" sz="2400" dirty="0"/>
              <a:t>– noi andiamo solo verso il futuro</a:t>
            </a:r>
          </a:p>
          <a:p>
            <a:pPr>
              <a:buFontTx/>
              <a:buNone/>
            </a:pPr>
            <a:r>
              <a:rPr lang="it-IT" sz="2400" dirty="0"/>
              <a:t>     </a:t>
            </a:r>
            <a:r>
              <a:rPr lang="it-IT" sz="2400" dirty="0" smtClean="0"/>
              <a:t>             </a:t>
            </a:r>
            <a:r>
              <a:rPr lang="it-IT" sz="2400" dirty="0" smtClean="0">
                <a:solidFill>
                  <a:srgbClr val="FF3300"/>
                </a:solidFill>
              </a:rPr>
              <a:t>-                                                  +</a:t>
            </a:r>
          </a:p>
          <a:p>
            <a:pPr>
              <a:buFontTx/>
              <a:buNone/>
            </a:pPr>
            <a:endParaRPr lang="it-IT" sz="2400" dirty="0">
              <a:solidFill>
                <a:srgbClr val="FF3300"/>
              </a:solidFill>
            </a:endParaRPr>
          </a:p>
          <a:p>
            <a:pPr>
              <a:buFontTx/>
              <a:buNone/>
            </a:pPr>
            <a:endParaRPr lang="it-IT" sz="2400" dirty="0" smtClean="0">
              <a:solidFill>
                <a:srgbClr val="FF3300"/>
              </a:solidFill>
            </a:endParaRPr>
          </a:p>
          <a:p>
            <a:pPr>
              <a:buFontTx/>
              <a:buNone/>
            </a:pPr>
            <a:endParaRPr lang="it-IT" sz="2400" dirty="0">
              <a:solidFill>
                <a:srgbClr val="FF3300"/>
              </a:solidFill>
            </a:endParaRPr>
          </a:p>
          <a:p>
            <a:pPr>
              <a:buFontTx/>
              <a:buNone/>
            </a:pPr>
            <a:endParaRPr lang="it-IT" sz="2400" dirty="0"/>
          </a:p>
          <a:p>
            <a:r>
              <a:rPr lang="it-IT" sz="2400" dirty="0"/>
              <a:t>intervallo di tempo, </a:t>
            </a:r>
            <a:r>
              <a:rPr lang="el-GR" sz="2400" dirty="0">
                <a:cs typeface="Arial" pitchFamily="34" charset="0"/>
              </a:rPr>
              <a:t>Δ</a:t>
            </a:r>
            <a:r>
              <a:rPr lang="it-IT" sz="2400" dirty="0">
                <a:cs typeface="Arial" pitchFamily="34" charset="0"/>
              </a:rPr>
              <a:t>t = t</a:t>
            </a:r>
            <a:r>
              <a:rPr lang="it-IT" sz="2400" baseline="-25000" dirty="0">
                <a:cs typeface="Arial" pitchFamily="34" charset="0"/>
              </a:rPr>
              <a:t>2</a:t>
            </a:r>
            <a:r>
              <a:rPr lang="it-IT" sz="2400" dirty="0">
                <a:cs typeface="Arial" pitchFamily="34" charset="0"/>
              </a:rPr>
              <a:t>-t</a:t>
            </a:r>
            <a:r>
              <a:rPr lang="it-IT" sz="2400" baseline="-25000" dirty="0">
                <a:cs typeface="Arial" pitchFamily="34" charset="0"/>
              </a:rPr>
              <a:t>1</a:t>
            </a:r>
            <a:r>
              <a:rPr lang="it-IT" sz="2400" dirty="0">
                <a:cs typeface="Arial" pitchFamily="34" charset="0"/>
              </a:rPr>
              <a:t>, fra due eventi, del tutto svincolato dall’origine dei tempi (matematicamente è quasi lo stesso se si pone t</a:t>
            </a:r>
            <a:r>
              <a:rPr lang="it-IT" sz="2400" baseline="-25000" dirty="0">
                <a:cs typeface="Arial" pitchFamily="34" charset="0"/>
              </a:rPr>
              <a:t>1</a:t>
            </a:r>
            <a:r>
              <a:rPr lang="it-IT" sz="2400" dirty="0">
                <a:cs typeface="Arial" pitchFamily="34" charset="0"/>
              </a:rPr>
              <a:t> = 0 e t</a:t>
            </a:r>
            <a:r>
              <a:rPr lang="it-IT" sz="2400" baseline="-25000" dirty="0">
                <a:cs typeface="Arial" pitchFamily="34" charset="0"/>
              </a:rPr>
              <a:t>2</a:t>
            </a:r>
            <a:r>
              <a:rPr lang="it-IT" sz="2400" dirty="0">
                <a:cs typeface="Arial" pitchFamily="34" charset="0"/>
              </a:rPr>
              <a:t> = t)  </a:t>
            </a:r>
            <a:endParaRPr lang="el-GR" sz="2400" dirty="0">
              <a:cs typeface="Arial" pitchFamily="34" charset="0"/>
            </a:endParaRPr>
          </a:p>
        </p:txBody>
      </p:sp>
      <p:sp>
        <p:nvSpPr>
          <p:cNvPr id="199684" name="Line 4"/>
          <p:cNvSpPr>
            <a:spLocks noChangeShapeType="1"/>
          </p:cNvSpPr>
          <p:nvPr/>
        </p:nvSpPr>
        <p:spPr bwMode="auto">
          <a:xfrm>
            <a:off x="1998960" y="2823107"/>
            <a:ext cx="4249142"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5" name="Text Box 5"/>
          <p:cNvSpPr txBox="1">
            <a:spLocks noChangeArrowheads="1"/>
          </p:cNvSpPr>
          <p:nvPr/>
        </p:nvSpPr>
        <p:spPr bwMode="auto">
          <a:xfrm>
            <a:off x="3924299" y="2545200"/>
            <a:ext cx="3984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dirty="0">
                <a:solidFill>
                  <a:srgbClr val="FF3300"/>
                </a:solidFill>
                <a:cs typeface="Arial" pitchFamily="34" charset="0"/>
              </a:rPr>
              <a:t>●</a:t>
            </a:r>
          </a:p>
          <a:p>
            <a:pPr>
              <a:lnSpc>
                <a:spcPct val="70000"/>
              </a:lnSpc>
            </a:pPr>
            <a:r>
              <a:rPr lang="it-IT" sz="2400" dirty="0">
                <a:solidFill>
                  <a:srgbClr val="FF3300"/>
                </a:solidFill>
                <a:cs typeface="Arial" pitchFamily="34" charset="0"/>
              </a:rPr>
              <a:t>0</a:t>
            </a:r>
            <a:endParaRPr lang="it-IT" sz="2400" dirty="0">
              <a:solidFill>
                <a:srgbClr val="FF3300"/>
              </a:solidFill>
            </a:endParaRPr>
          </a:p>
        </p:txBody>
      </p:sp>
      <p:sp>
        <p:nvSpPr>
          <p:cNvPr id="199686" name="Text Box 6"/>
          <p:cNvSpPr txBox="1">
            <a:spLocks noChangeArrowheads="1"/>
          </p:cNvSpPr>
          <p:nvPr/>
        </p:nvSpPr>
        <p:spPr bwMode="auto">
          <a:xfrm>
            <a:off x="6158904" y="284400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dirty="0">
                <a:solidFill>
                  <a:srgbClr val="FF3300"/>
                </a:solidFill>
              </a:rPr>
              <a:t>t</a:t>
            </a:r>
          </a:p>
        </p:txBody>
      </p:sp>
      <p:sp>
        <p:nvSpPr>
          <p:cNvPr id="199687" name="Text Box 7"/>
          <p:cNvSpPr txBox="1">
            <a:spLocks noChangeArrowheads="1"/>
          </p:cNvSpPr>
          <p:nvPr/>
        </p:nvSpPr>
        <p:spPr bwMode="auto">
          <a:xfrm>
            <a:off x="323528" y="3789040"/>
            <a:ext cx="867168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200" dirty="0">
                <a:solidFill>
                  <a:schemeClr val="accent2"/>
                </a:solidFill>
              </a:rPr>
              <a:t>(non esiste il tempo </a:t>
            </a:r>
            <a:r>
              <a:rPr lang="it-IT" sz="2200" dirty="0" smtClean="0">
                <a:solidFill>
                  <a:schemeClr val="accent2"/>
                </a:solidFill>
              </a:rPr>
              <a:t>«assoluto»; </a:t>
            </a:r>
            <a:r>
              <a:rPr lang="it-IT" sz="2200" dirty="0">
                <a:solidFill>
                  <a:schemeClr val="accent2"/>
                </a:solidFill>
              </a:rPr>
              <a:t>il big bang, la nascita dell’universo,</a:t>
            </a:r>
          </a:p>
          <a:p>
            <a:r>
              <a:rPr lang="it-IT" sz="2200" dirty="0" smtClean="0">
                <a:solidFill>
                  <a:schemeClr val="accent2"/>
                </a:solidFill>
              </a:rPr>
              <a:t>ha </a:t>
            </a:r>
            <a:r>
              <a:rPr lang="it-IT" sz="2200" dirty="0">
                <a:solidFill>
                  <a:schemeClr val="accent2"/>
                </a:solidFill>
              </a:rPr>
              <a:t>avuto luogo </a:t>
            </a:r>
            <a:r>
              <a:rPr lang="it-IT" sz="2200" dirty="0">
                <a:solidFill>
                  <a:schemeClr val="accent2"/>
                </a:solidFill>
                <a:cs typeface="Arial" pitchFamily="34" charset="0"/>
              </a:rPr>
              <a:t>≈ 13.7 x 10</a:t>
            </a:r>
            <a:r>
              <a:rPr lang="it-IT" sz="2200" baseline="30000" dirty="0">
                <a:solidFill>
                  <a:schemeClr val="accent2"/>
                </a:solidFill>
                <a:cs typeface="Arial" pitchFamily="34" charset="0"/>
              </a:rPr>
              <a:t>9</a:t>
            </a:r>
            <a:r>
              <a:rPr lang="it-IT" sz="2200" dirty="0">
                <a:solidFill>
                  <a:schemeClr val="accent2"/>
                </a:solidFill>
                <a:cs typeface="Arial" pitchFamily="34" charset="0"/>
              </a:rPr>
              <a:t> anni </a:t>
            </a:r>
            <a:r>
              <a:rPr lang="it-IT" sz="2200" dirty="0" smtClean="0">
                <a:solidFill>
                  <a:schemeClr val="accent2"/>
                </a:solidFill>
                <a:cs typeface="Arial" pitchFamily="34" charset="0"/>
              </a:rPr>
              <a:t>fa, </a:t>
            </a:r>
            <a:r>
              <a:rPr lang="it-IT" sz="2200" dirty="0">
                <a:solidFill>
                  <a:schemeClr val="accent2"/>
                </a:solidFill>
                <a:cs typeface="Arial" pitchFamily="34" charset="0"/>
              </a:rPr>
              <a:t>Edwin Hubble, </a:t>
            </a:r>
            <a:r>
              <a:rPr lang="it-IT" sz="2200" dirty="0" smtClean="0">
                <a:solidFill>
                  <a:schemeClr val="accent2"/>
                </a:solidFill>
                <a:cs typeface="Arial" pitchFamily="34" charset="0"/>
              </a:rPr>
              <a:t>1929(*))</a:t>
            </a:r>
            <a:r>
              <a:rPr lang="it-IT" sz="2200" dirty="0" smtClean="0">
                <a:solidFill>
                  <a:schemeClr val="accent2"/>
                </a:solidFill>
              </a:rPr>
              <a:t> </a:t>
            </a:r>
            <a:endParaRPr lang="it-IT" sz="2200" dirty="0">
              <a:solidFill>
                <a:schemeClr val="accent2"/>
              </a:solidFill>
            </a:endParaRPr>
          </a:p>
        </p:txBody>
      </p:sp>
      <p:pic>
        <p:nvPicPr>
          <p:cNvPr id="199688" name="Picture 8" descr="Edwinh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33375"/>
            <a:ext cx="1422400" cy="1562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7127" y="5695981"/>
            <a:ext cx="8964488" cy="969496"/>
          </a:xfrm>
          <a:prstGeom prst="rect">
            <a:avLst/>
          </a:prstGeom>
          <a:solidFill>
            <a:schemeClr val="bg1"/>
          </a:solidFill>
        </p:spPr>
        <p:txBody>
          <a:bodyPr wrap="square" rtlCol="0">
            <a:spAutoFit/>
          </a:bodyPr>
          <a:lstStyle/>
          <a:p>
            <a:r>
              <a:rPr lang="it-IT" sz="1900" dirty="0" smtClean="0">
                <a:solidFill>
                  <a:srgbClr val="0070C0"/>
                </a:solidFill>
              </a:rPr>
              <a:t>(*) La tecnica per misurare la distanza delle galassie lontane è stata sviluppata da </a:t>
            </a:r>
          </a:p>
          <a:p>
            <a:r>
              <a:rPr lang="it-IT" sz="1900" dirty="0" smtClean="0">
                <a:solidFill>
                  <a:srgbClr val="0070C0"/>
                </a:solidFill>
              </a:rPr>
              <a:t>Henrietta Leavitt, 1912. L’idea dell’universo in espansione è di Georges Lemaître, 1927</a:t>
            </a:r>
            <a:endParaRPr lang="it-IT" sz="1900" dirty="0">
              <a:solidFill>
                <a:srgbClr val="0070C0"/>
              </a:solidFill>
            </a:endParaRPr>
          </a:p>
        </p:txBody>
      </p:sp>
      <p:sp>
        <p:nvSpPr>
          <p:cNvPr id="11" name="Slide Number Placeholder 5"/>
          <p:cNvSpPr>
            <a:spLocks noGrp="1"/>
          </p:cNvSpPr>
          <p:nvPr>
            <p:ph type="sldNum" sz="quarter" idx="12"/>
          </p:nvPr>
        </p:nvSpPr>
        <p:spPr/>
        <p:txBody>
          <a:bodyPr/>
          <a:lstStyle/>
          <a:p>
            <a:fld id="{1A6D264F-EF04-4782-975B-77A3E3E8D85A}" type="slidenum">
              <a:rPr lang="en-US"/>
              <a:pPr/>
              <a:t>3</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400" y="2484000"/>
            <a:ext cx="1493333" cy="132190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000" y="2408400"/>
            <a:ext cx="2577465" cy="128873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2016</a:t>
            </a:r>
            <a:endParaRPr lang="en-US"/>
          </a:p>
        </p:txBody>
      </p:sp>
      <p:sp>
        <p:nvSpPr>
          <p:cNvPr id="27" name="Slide Number Placeholder 5"/>
          <p:cNvSpPr>
            <a:spLocks noGrp="1"/>
          </p:cNvSpPr>
          <p:nvPr>
            <p:ph type="sldNum" sz="quarter" idx="12"/>
          </p:nvPr>
        </p:nvSpPr>
        <p:spPr/>
        <p:txBody>
          <a:bodyPr/>
          <a:lstStyle/>
          <a:p>
            <a:fld id="{13F7F1C5-5F4E-40E6-B5D0-BF4DDCEEF742}" type="slidenum">
              <a:rPr lang="en-US"/>
              <a:pPr/>
              <a:t>30</a:t>
            </a:fld>
            <a:endParaRPr lang="en-US"/>
          </a:p>
        </p:txBody>
      </p:sp>
      <p:pic>
        <p:nvPicPr>
          <p:cNvPr id="246790" name="Picture 6" descr="img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88" y="1196975"/>
            <a:ext cx="7561262" cy="5087938"/>
          </a:xfrm>
          <a:prstGeom prst="rect">
            <a:avLst/>
          </a:prstGeom>
          <a:noFill/>
          <a:extLst>
            <a:ext uri="{909E8E84-426E-40DD-AFC4-6F175D3DCCD1}">
              <a14:hiddenFill xmlns:a14="http://schemas.microsoft.com/office/drawing/2010/main">
                <a:solidFill>
                  <a:srgbClr val="FFFFFF"/>
                </a:solidFill>
              </a14:hiddenFill>
            </a:ext>
          </a:extLst>
        </p:spPr>
      </p:pic>
      <p:sp>
        <p:nvSpPr>
          <p:cNvPr id="246786" name="Rectangle 2"/>
          <p:cNvSpPr>
            <a:spLocks noGrp="1" noChangeArrowheads="1"/>
          </p:cNvSpPr>
          <p:nvPr>
            <p:ph type="title"/>
          </p:nvPr>
        </p:nvSpPr>
        <p:spPr/>
        <p:txBody>
          <a:bodyPr/>
          <a:lstStyle/>
          <a:p>
            <a:r>
              <a:rPr lang="it-IT" sz="2400"/>
              <a:t>Moto circolare uniforme (2)</a:t>
            </a:r>
          </a:p>
        </p:txBody>
      </p:sp>
      <p:sp>
        <p:nvSpPr>
          <p:cNvPr id="246791" name="Text Box 7"/>
          <p:cNvSpPr txBox="1">
            <a:spLocks noChangeArrowheads="1"/>
          </p:cNvSpPr>
          <p:nvPr/>
        </p:nvSpPr>
        <p:spPr bwMode="auto">
          <a:xfrm>
            <a:off x="3779838" y="36449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246792" name="Text Box 8"/>
          <p:cNvSpPr txBox="1">
            <a:spLocks noChangeArrowheads="1"/>
          </p:cNvSpPr>
          <p:nvPr/>
        </p:nvSpPr>
        <p:spPr bwMode="auto">
          <a:xfrm>
            <a:off x="2916238" y="2924175"/>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246793" name="Text Box 9"/>
          <p:cNvSpPr txBox="1">
            <a:spLocks noChangeArrowheads="1"/>
          </p:cNvSpPr>
          <p:nvPr/>
        </p:nvSpPr>
        <p:spPr bwMode="auto">
          <a:xfrm>
            <a:off x="4857637" y="4652963"/>
            <a:ext cx="2533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6600"/>
                </a:solidFill>
              </a:rPr>
              <a:t>(a è parallela a </a:t>
            </a:r>
            <a:r>
              <a:rPr lang="el-GR" sz="2200">
                <a:solidFill>
                  <a:srgbClr val="FF6600"/>
                </a:solidFill>
                <a:cs typeface="Arial" pitchFamily="34" charset="0"/>
              </a:rPr>
              <a:t>Δ</a:t>
            </a:r>
            <a:r>
              <a:rPr lang="it-IT" sz="2200">
                <a:solidFill>
                  <a:srgbClr val="FF6600"/>
                </a:solidFill>
                <a:cs typeface="Arial" pitchFamily="34" charset="0"/>
              </a:rPr>
              <a:t>v)</a:t>
            </a:r>
            <a:endParaRPr lang="el-GR" sz="2200">
              <a:solidFill>
                <a:srgbClr val="FF6600"/>
              </a:solidFill>
              <a:cs typeface="Arial" pitchFamily="34" charset="0"/>
            </a:endParaRPr>
          </a:p>
        </p:txBody>
      </p:sp>
      <p:sp>
        <p:nvSpPr>
          <p:cNvPr id="246794" name="Line 10"/>
          <p:cNvSpPr>
            <a:spLocks noChangeShapeType="1"/>
          </p:cNvSpPr>
          <p:nvPr/>
        </p:nvSpPr>
        <p:spPr bwMode="auto">
          <a:xfrm>
            <a:off x="5003800"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5" name="Line 11"/>
          <p:cNvSpPr>
            <a:spLocks noChangeShapeType="1"/>
          </p:cNvSpPr>
          <p:nvPr/>
        </p:nvSpPr>
        <p:spPr bwMode="auto">
          <a:xfrm flipV="1">
            <a:off x="7019925"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6" name="Text Box 12"/>
          <p:cNvSpPr txBox="1">
            <a:spLocks noChangeArrowheads="1"/>
          </p:cNvSpPr>
          <p:nvPr/>
        </p:nvSpPr>
        <p:spPr bwMode="auto">
          <a:xfrm>
            <a:off x="7504113" y="1050925"/>
            <a:ext cx="10207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246823" name="Text Box 39"/>
          <p:cNvSpPr txBox="1">
            <a:spLocks noChangeArrowheads="1"/>
          </p:cNvSpPr>
          <p:nvPr/>
        </p:nvSpPr>
        <p:spPr bwMode="auto">
          <a:xfrm>
            <a:off x="4140200" y="1989138"/>
            <a:ext cx="459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t>[dalla </a:t>
            </a:r>
            <a:r>
              <a:rPr lang="it-IT" sz="2200" dirty="0" err="1"/>
              <a:t>def</a:t>
            </a:r>
            <a:r>
              <a:rPr lang="it-IT" sz="2200" dirty="0"/>
              <a:t>. di T: v = 2</a:t>
            </a:r>
            <a:r>
              <a:rPr lang="el-GR" sz="2200" dirty="0">
                <a:cs typeface="Arial" pitchFamily="34" charset="0"/>
              </a:rPr>
              <a:t>π</a:t>
            </a:r>
            <a:r>
              <a:rPr lang="it-IT" sz="2200" dirty="0">
                <a:cs typeface="Arial" pitchFamily="34" charset="0"/>
              </a:rPr>
              <a:t>r/T = (2</a:t>
            </a:r>
            <a:r>
              <a:rPr lang="el-GR" sz="2200" dirty="0">
                <a:cs typeface="Arial" pitchFamily="34" charset="0"/>
              </a:rPr>
              <a:t>π</a:t>
            </a:r>
            <a:r>
              <a:rPr lang="it-IT" sz="2200" dirty="0">
                <a:cs typeface="Arial" pitchFamily="34" charset="0"/>
              </a:rPr>
              <a:t>/T)r ]</a:t>
            </a:r>
            <a:endParaRPr lang="el-GR" sz="2200" dirty="0">
              <a:cs typeface="Arial" pitchFamily="34" charset="0"/>
            </a:endParaRPr>
          </a:p>
        </p:txBody>
      </p:sp>
      <p:sp>
        <p:nvSpPr>
          <p:cNvPr id="246826" name="Text Box 42"/>
          <p:cNvSpPr txBox="1">
            <a:spLocks noChangeArrowheads="1"/>
          </p:cNvSpPr>
          <p:nvPr/>
        </p:nvSpPr>
        <p:spPr bwMode="auto">
          <a:xfrm>
            <a:off x="7092950" y="1125538"/>
            <a:ext cx="37941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p:txBody>
      </p:sp>
      <p:sp>
        <p:nvSpPr>
          <p:cNvPr id="246827" name="Line 43"/>
          <p:cNvSpPr>
            <a:spLocks noChangeShapeType="1"/>
          </p:cNvSpPr>
          <p:nvPr/>
        </p:nvSpPr>
        <p:spPr bwMode="auto">
          <a:xfrm>
            <a:off x="7667625" y="2420938"/>
            <a:ext cx="649288"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28" name="Text Box 44"/>
          <p:cNvSpPr txBox="1">
            <a:spLocks noChangeArrowheads="1"/>
          </p:cNvSpPr>
          <p:nvPr/>
        </p:nvSpPr>
        <p:spPr bwMode="auto">
          <a:xfrm>
            <a:off x="7812088" y="2349500"/>
            <a:ext cx="38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dirty="0">
                <a:solidFill>
                  <a:srgbClr val="008000"/>
                </a:solidFill>
                <a:cs typeface="Arial" pitchFamily="34" charset="0"/>
              </a:rPr>
              <a:t>ω</a:t>
            </a:r>
          </a:p>
        </p:txBody>
      </p:sp>
      <p:sp>
        <p:nvSpPr>
          <p:cNvPr id="246829" name="Freeform 45"/>
          <p:cNvSpPr>
            <a:spLocks/>
          </p:cNvSpPr>
          <p:nvPr/>
        </p:nvSpPr>
        <p:spPr bwMode="auto">
          <a:xfrm>
            <a:off x="2268538" y="4292600"/>
            <a:ext cx="142875" cy="144463"/>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rgbClr val="CC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30" name="Freeform 46"/>
          <p:cNvSpPr>
            <a:spLocks/>
          </p:cNvSpPr>
          <p:nvPr/>
        </p:nvSpPr>
        <p:spPr bwMode="auto">
          <a:xfrm rot="2799879">
            <a:off x="2746375" y="4262438"/>
            <a:ext cx="217487" cy="90488"/>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46835" name="Object 51"/>
          <p:cNvGraphicFramePr>
            <a:graphicFrameLocks noChangeAspect="1"/>
          </p:cNvGraphicFramePr>
          <p:nvPr>
            <p:extLst>
              <p:ext uri="{D42A27DB-BD31-4B8C-83A1-F6EECF244321}">
                <p14:modId xmlns:p14="http://schemas.microsoft.com/office/powerpoint/2010/main" val="3637556377"/>
              </p:ext>
            </p:extLst>
          </p:nvPr>
        </p:nvGraphicFramePr>
        <p:xfrm>
          <a:off x="4356100" y="1412875"/>
          <a:ext cx="2630034" cy="490538"/>
        </p:xfrm>
        <a:graphic>
          <a:graphicData uri="http://schemas.openxmlformats.org/presentationml/2006/ole">
            <mc:AlternateContent xmlns:mc="http://schemas.openxmlformats.org/markup-compatibility/2006">
              <mc:Choice xmlns:v="urn:schemas-microsoft-com:vml" Requires="v">
                <p:oleObj spid="_x0000_s247244" name="Equation" r:id="rId5" imgW="927000" imgH="177480" progId="Equation.3">
                  <p:embed/>
                </p:oleObj>
              </mc:Choice>
              <mc:Fallback>
                <p:oleObj name="Equation" r:id="rId5" imgW="927000" imgH="177480" progId="Equation.3">
                  <p:embed/>
                  <p:pic>
                    <p:nvPicPr>
                      <p:cNvPr id="0" name="Object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1412875"/>
                        <a:ext cx="2630034" cy="490538"/>
                      </a:xfrm>
                      <a:prstGeom prst="rect">
                        <a:avLst/>
                      </a:prstGeom>
                      <a:solidFill>
                        <a:schemeClr val="bg1"/>
                      </a:solidFill>
                      <a:ln>
                        <a:noFill/>
                      </a:ln>
                      <a:effectLst/>
                      <a:extLst/>
                    </p:spPr>
                  </p:pic>
                </p:oleObj>
              </mc:Fallback>
            </mc:AlternateContent>
          </a:graphicData>
        </a:graphic>
      </p:graphicFrame>
      <p:graphicFrame>
        <p:nvGraphicFramePr>
          <p:cNvPr id="246837" name="Object 53"/>
          <p:cNvGraphicFramePr>
            <a:graphicFrameLocks noChangeAspect="1"/>
          </p:cNvGraphicFramePr>
          <p:nvPr/>
        </p:nvGraphicFramePr>
        <p:xfrm>
          <a:off x="1116013" y="1268413"/>
          <a:ext cx="2649537" cy="1646237"/>
        </p:xfrm>
        <a:graphic>
          <a:graphicData uri="http://schemas.openxmlformats.org/presentationml/2006/ole">
            <mc:AlternateContent xmlns:mc="http://schemas.openxmlformats.org/markup-compatibility/2006">
              <mc:Choice xmlns:v="urn:schemas-microsoft-com:vml" Requires="v">
                <p:oleObj spid="_x0000_s247245" name="Equation" r:id="rId7" imgW="939600" imgH="583920" progId="Equation.3">
                  <p:embed/>
                </p:oleObj>
              </mc:Choice>
              <mc:Fallback>
                <p:oleObj name="Equation" r:id="rId7" imgW="939600" imgH="583920" progId="Equation.3">
                  <p:embed/>
                  <p:pic>
                    <p:nvPicPr>
                      <p:cNvPr id="0" name="Object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6013" y="1268413"/>
                        <a:ext cx="2649537" cy="164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38" name="Text Box 54"/>
          <p:cNvSpPr txBox="1">
            <a:spLocks noChangeArrowheads="1"/>
          </p:cNvSpPr>
          <p:nvPr/>
        </p:nvSpPr>
        <p:spPr bwMode="auto">
          <a:xfrm>
            <a:off x="6986134" y="1484313"/>
            <a:ext cx="1819729"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(in modulo)    </a:t>
            </a:r>
            <a:endParaRPr lang="it-IT" dirty="0"/>
          </a:p>
        </p:txBody>
      </p:sp>
      <p:graphicFrame>
        <p:nvGraphicFramePr>
          <p:cNvPr id="246839" name="Object 55"/>
          <p:cNvGraphicFramePr>
            <a:graphicFrameLocks noChangeAspect="1"/>
          </p:cNvGraphicFramePr>
          <p:nvPr>
            <p:extLst>
              <p:ext uri="{D42A27DB-BD31-4B8C-83A1-F6EECF244321}">
                <p14:modId xmlns:p14="http://schemas.microsoft.com/office/powerpoint/2010/main" val="65568485"/>
              </p:ext>
            </p:extLst>
          </p:nvPr>
        </p:nvGraphicFramePr>
        <p:xfrm>
          <a:off x="4541838" y="2851150"/>
          <a:ext cx="2644775" cy="1643062"/>
        </p:xfrm>
        <a:graphic>
          <a:graphicData uri="http://schemas.openxmlformats.org/presentationml/2006/ole">
            <mc:AlternateContent xmlns:mc="http://schemas.openxmlformats.org/markup-compatibility/2006">
              <mc:Choice xmlns:v="urn:schemas-microsoft-com:vml" Requires="v">
                <p:oleObj spid="_x0000_s247246" name="Equation" r:id="rId9" imgW="939600" imgH="583920" progId="Equation.3">
                  <p:embed/>
                </p:oleObj>
              </mc:Choice>
              <mc:Fallback>
                <p:oleObj name="Equation" r:id="rId9" imgW="939600" imgH="583920" progId="Equation.3">
                  <p:embed/>
                  <p:pic>
                    <p:nvPicPr>
                      <p:cNvPr id="0" name="Object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1838" y="2851150"/>
                        <a:ext cx="2644775" cy="16430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40" name="Text Box 56"/>
          <p:cNvSpPr txBox="1">
            <a:spLocks noChangeArrowheads="1"/>
          </p:cNvSpPr>
          <p:nvPr/>
        </p:nvSpPr>
        <p:spPr bwMode="auto">
          <a:xfrm>
            <a:off x="1076325" y="2463800"/>
            <a:ext cx="1233488" cy="465138"/>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1" name="Text Box 57"/>
          <p:cNvSpPr txBox="1">
            <a:spLocks noChangeArrowheads="1"/>
          </p:cNvSpPr>
          <p:nvPr/>
        </p:nvSpPr>
        <p:spPr bwMode="auto">
          <a:xfrm>
            <a:off x="4356100" y="1484313"/>
            <a:ext cx="1233488"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2" name="Text Box 58"/>
          <p:cNvSpPr txBox="1">
            <a:spLocks noChangeArrowheads="1"/>
          </p:cNvSpPr>
          <p:nvPr/>
        </p:nvSpPr>
        <p:spPr bwMode="auto">
          <a:xfrm>
            <a:off x="4356100" y="4005263"/>
            <a:ext cx="2011363"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t>                       </a:t>
            </a:r>
          </a:p>
        </p:txBody>
      </p:sp>
      <p:sp>
        <p:nvSpPr>
          <p:cNvPr id="246843" name="Text Box 59"/>
          <p:cNvSpPr txBox="1">
            <a:spLocks noChangeArrowheads="1"/>
          </p:cNvSpPr>
          <p:nvPr/>
        </p:nvSpPr>
        <p:spPr bwMode="auto">
          <a:xfrm>
            <a:off x="4643438" y="2636838"/>
            <a:ext cx="2527300" cy="2143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a:t>                                                                                  </a:t>
            </a:r>
          </a:p>
        </p:txBody>
      </p:sp>
      <p:sp>
        <p:nvSpPr>
          <p:cNvPr id="246844" name="Text Box 60"/>
          <p:cNvSpPr txBox="1">
            <a:spLocks noChangeArrowheads="1"/>
          </p:cNvSpPr>
          <p:nvPr/>
        </p:nvSpPr>
        <p:spPr bwMode="auto">
          <a:xfrm>
            <a:off x="5651500" y="1844675"/>
            <a:ext cx="184150" cy="1222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200"/>
          </a:p>
        </p:txBody>
      </p:sp>
      <p:sp>
        <p:nvSpPr>
          <p:cNvPr id="2" name="TextBox 1"/>
          <p:cNvSpPr txBox="1"/>
          <p:nvPr/>
        </p:nvSpPr>
        <p:spPr>
          <a:xfrm>
            <a:off x="4289760" y="5301208"/>
            <a:ext cx="4368760" cy="923330"/>
          </a:xfrm>
          <a:prstGeom prst="rect">
            <a:avLst/>
          </a:prstGeom>
          <a:noFill/>
        </p:spPr>
        <p:txBody>
          <a:bodyPr wrap="none" rtlCol="0">
            <a:spAutoFit/>
          </a:bodyPr>
          <a:lstStyle/>
          <a:p>
            <a:r>
              <a:rPr lang="it-IT" sz="2700" dirty="0" smtClean="0"/>
              <a:t>a = </a:t>
            </a:r>
            <a:r>
              <a:rPr lang="el-GR" sz="2700" dirty="0" smtClean="0"/>
              <a:t>Δ</a:t>
            </a:r>
            <a:r>
              <a:rPr lang="it-IT" sz="2700" dirty="0" smtClean="0"/>
              <a:t>v/</a:t>
            </a:r>
            <a:r>
              <a:rPr lang="el-GR" sz="2700" dirty="0" smtClean="0"/>
              <a:t>Δ</a:t>
            </a:r>
            <a:r>
              <a:rPr lang="it-IT" sz="2700" dirty="0" smtClean="0"/>
              <a:t>t = (v/r)</a:t>
            </a:r>
            <a:r>
              <a:rPr lang="el-GR" sz="2700" dirty="0" smtClean="0"/>
              <a:t>Δ</a:t>
            </a:r>
            <a:r>
              <a:rPr lang="it-IT" sz="2700" dirty="0" smtClean="0"/>
              <a:t>r/</a:t>
            </a:r>
            <a:r>
              <a:rPr lang="el-GR" sz="2700" dirty="0" smtClean="0"/>
              <a:t>Δ</a:t>
            </a:r>
            <a:r>
              <a:rPr lang="it-IT" sz="2700" dirty="0" smtClean="0"/>
              <a:t> t </a:t>
            </a:r>
          </a:p>
          <a:p>
            <a:r>
              <a:rPr lang="it-IT" sz="2700" dirty="0" smtClean="0"/>
              <a:t>(</a:t>
            </a:r>
            <a:r>
              <a:rPr lang="el-GR" sz="2700" dirty="0" smtClean="0"/>
              <a:t>Δ</a:t>
            </a:r>
            <a:r>
              <a:rPr lang="it-IT" sz="2700" dirty="0" smtClean="0"/>
              <a:t>v/v = </a:t>
            </a:r>
            <a:r>
              <a:rPr lang="el-GR" sz="2700" dirty="0" smtClean="0"/>
              <a:t>Δ</a:t>
            </a:r>
            <a:r>
              <a:rPr lang="it-IT" sz="2700" dirty="0" smtClean="0"/>
              <a:t>r/r, triangoli simili )</a:t>
            </a:r>
            <a:endParaRPr lang="it-IT" sz="27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 mar 2016</a:t>
            </a:r>
            <a:endParaRPr lang="en-US"/>
          </a:p>
        </p:txBody>
      </p:sp>
      <p:sp>
        <p:nvSpPr>
          <p:cNvPr id="23" name="Slide Number Placeholder 5"/>
          <p:cNvSpPr>
            <a:spLocks noGrp="1"/>
          </p:cNvSpPr>
          <p:nvPr>
            <p:ph type="sldNum" sz="quarter" idx="12"/>
          </p:nvPr>
        </p:nvSpPr>
        <p:spPr/>
        <p:txBody>
          <a:bodyPr/>
          <a:lstStyle/>
          <a:p>
            <a:fld id="{8C6EA53A-D6DF-4F5B-9819-487226395625}" type="slidenum">
              <a:rPr lang="en-US"/>
              <a:pPr/>
              <a:t>31</a:t>
            </a:fld>
            <a:endParaRPr lang="en-US"/>
          </a:p>
        </p:txBody>
      </p:sp>
      <p:sp>
        <p:nvSpPr>
          <p:cNvPr id="248834" name="Rectangle 2"/>
          <p:cNvSpPr>
            <a:spLocks noGrp="1" noChangeArrowheads="1"/>
          </p:cNvSpPr>
          <p:nvPr>
            <p:ph type="title"/>
          </p:nvPr>
        </p:nvSpPr>
        <p:spPr/>
        <p:txBody>
          <a:bodyPr/>
          <a:lstStyle/>
          <a:p>
            <a:r>
              <a:rPr lang="it-IT" sz="2400"/>
              <a:t>Accelerazione centripeta</a:t>
            </a:r>
          </a:p>
        </p:txBody>
      </p:sp>
      <p:pic>
        <p:nvPicPr>
          <p:cNvPr id="248836" name="Picture 4" descr="img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1628775"/>
            <a:ext cx="6759575" cy="4400550"/>
          </a:xfrm>
          <a:prstGeom prst="rect">
            <a:avLst/>
          </a:prstGeom>
          <a:noFill/>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nvSpPr>
        <p:spPr bwMode="auto">
          <a:xfrm>
            <a:off x="4716463" y="1557338"/>
            <a:ext cx="2706687" cy="850900"/>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a:p>
            <a:endParaRPr lang="it-IT" sz="2400"/>
          </a:p>
        </p:txBody>
      </p:sp>
      <p:sp>
        <p:nvSpPr>
          <p:cNvPr id="248838" name="Text Box 6"/>
          <p:cNvSpPr txBox="1">
            <a:spLocks noChangeArrowheads="1"/>
          </p:cNvSpPr>
          <p:nvPr/>
        </p:nvSpPr>
        <p:spPr bwMode="auto">
          <a:xfrm>
            <a:off x="6588125" y="3429000"/>
            <a:ext cx="2303463" cy="3149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CC3300"/>
                </a:solidFill>
              </a:rPr>
              <a:t>(l’acc. centripeta, </a:t>
            </a:r>
          </a:p>
          <a:p>
            <a:r>
              <a:rPr lang="it-IT">
                <a:solidFill>
                  <a:srgbClr val="CC3300"/>
                </a:solidFill>
              </a:rPr>
              <a:t>a</a:t>
            </a:r>
            <a:r>
              <a:rPr lang="it-IT" baseline="-25000">
                <a:solidFill>
                  <a:srgbClr val="CC3300"/>
                </a:solidFill>
              </a:rPr>
              <a:t>c </a:t>
            </a:r>
            <a:r>
              <a:rPr lang="it-IT">
                <a:solidFill>
                  <a:srgbClr val="CC3300"/>
                </a:solidFill>
              </a:rPr>
              <a:t>, è diretta verso il centro della circonferenza;</a:t>
            </a:r>
          </a:p>
          <a:p>
            <a:r>
              <a:rPr lang="it-IT">
                <a:solidFill>
                  <a:srgbClr val="CC3300"/>
                </a:solidFill>
              </a:rPr>
              <a:t>in generale, se la traiettoria non è circolare, verso </a:t>
            </a:r>
          </a:p>
          <a:p>
            <a:r>
              <a:rPr lang="it-IT">
                <a:solidFill>
                  <a:srgbClr val="CC3300"/>
                </a:solidFill>
              </a:rPr>
              <a:t>il centro di </a:t>
            </a:r>
          </a:p>
          <a:p>
            <a:r>
              <a:rPr lang="it-IT">
                <a:solidFill>
                  <a:srgbClr val="CC3300"/>
                </a:solidFill>
              </a:rPr>
              <a:t>curvatura della</a:t>
            </a:r>
          </a:p>
          <a:p>
            <a:r>
              <a:rPr lang="it-IT">
                <a:solidFill>
                  <a:srgbClr val="CC3300"/>
                </a:solidFill>
              </a:rPr>
              <a:t>traiettoria)</a:t>
            </a:r>
          </a:p>
        </p:txBody>
      </p:sp>
      <p:sp>
        <p:nvSpPr>
          <p:cNvPr id="248839" name="Line 7"/>
          <p:cNvSpPr>
            <a:spLocks noChangeShapeType="1"/>
          </p:cNvSpPr>
          <p:nvPr/>
        </p:nvSpPr>
        <p:spPr bwMode="auto">
          <a:xfrm flipV="1">
            <a:off x="6659563" y="382905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0" name="Text Box 8"/>
          <p:cNvSpPr txBox="1">
            <a:spLocks noChangeArrowheads="1"/>
          </p:cNvSpPr>
          <p:nvPr/>
        </p:nvSpPr>
        <p:spPr bwMode="auto">
          <a:xfrm>
            <a:off x="5056188" y="27289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CC00FF"/>
                </a:solidFill>
              </a:rPr>
              <a:t>c</a:t>
            </a:r>
          </a:p>
        </p:txBody>
      </p:sp>
      <p:sp>
        <p:nvSpPr>
          <p:cNvPr id="248841" name="Text Box 9"/>
          <p:cNvSpPr txBox="1">
            <a:spLocks noChangeArrowheads="1"/>
          </p:cNvSpPr>
          <p:nvPr/>
        </p:nvSpPr>
        <p:spPr bwMode="auto">
          <a:xfrm>
            <a:off x="4643438" y="5373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c</a:t>
            </a:r>
          </a:p>
        </p:txBody>
      </p:sp>
      <p:sp>
        <p:nvSpPr>
          <p:cNvPr id="248842" name="Text Box 10"/>
          <p:cNvSpPr txBox="1">
            <a:spLocks noChangeArrowheads="1"/>
          </p:cNvSpPr>
          <p:nvPr/>
        </p:nvSpPr>
        <p:spPr bwMode="auto">
          <a:xfrm>
            <a:off x="215900" y="1052513"/>
            <a:ext cx="8507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passando al limite si ha il modulo di a,   l’indice c implica una a centripeta</a:t>
            </a:r>
          </a:p>
        </p:txBody>
      </p:sp>
      <p:sp>
        <p:nvSpPr>
          <p:cNvPr id="248843" name="Text Box 11"/>
          <p:cNvSpPr txBox="1">
            <a:spLocks noChangeArrowheads="1"/>
          </p:cNvSpPr>
          <p:nvPr/>
        </p:nvSpPr>
        <p:spPr bwMode="auto">
          <a:xfrm>
            <a:off x="231775" y="2414588"/>
            <a:ext cx="381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a:t>
            </a:r>
            <a:r>
              <a:rPr lang="it-IT" b="1" baseline="-25000">
                <a:solidFill>
                  <a:srgbClr val="008000"/>
                </a:solidFill>
              </a:rPr>
              <a:t>c</a:t>
            </a:r>
            <a:r>
              <a:rPr lang="it-IT">
                <a:solidFill>
                  <a:srgbClr val="008000"/>
                </a:solidFill>
              </a:rPr>
              <a:t>:  direzione di r, verso opposto</a:t>
            </a:r>
          </a:p>
        </p:txBody>
      </p:sp>
      <p:sp>
        <p:nvSpPr>
          <p:cNvPr id="248844" name="Line 12"/>
          <p:cNvSpPr>
            <a:spLocks noChangeShapeType="1"/>
          </p:cNvSpPr>
          <p:nvPr/>
        </p:nvSpPr>
        <p:spPr bwMode="auto">
          <a:xfrm flipV="1">
            <a:off x="323850"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5" name="Line 13"/>
          <p:cNvSpPr>
            <a:spLocks noChangeShapeType="1"/>
          </p:cNvSpPr>
          <p:nvPr/>
        </p:nvSpPr>
        <p:spPr bwMode="auto">
          <a:xfrm flipV="1">
            <a:off x="2124075"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6" name="AutoShape 14"/>
          <p:cNvSpPr>
            <a:spLocks noChangeArrowheads="1"/>
          </p:cNvSpPr>
          <p:nvPr/>
        </p:nvSpPr>
        <p:spPr bwMode="auto">
          <a:xfrm>
            <a:off x="3132138" y="1773238"/>
            <a:ext cx="1079500" cy="431800"/>
          </a:xfrm>
          <a:prstGeom prst="rightArrow">
            <a:avLst>
              <a:gd name="adj1" fmla="val 50000"/>
              <a:gd name="adj2" fmla="val 62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48847" name="Object 15"/>
          <p:cNvGraphicFramePr>
            <a:graphicFrameLocks noChangeAspect="1"/>
          </p:cNvGraphicFramePr>
          <p:nvPr>
            <p:extLst>
              <p:ext uri="{D42A27DB-BD31-4B8C-83A1-F6EECF244321}">
                <p14:modId xmlns:p14="http://schemas.microsoft.com/office/powerpoint/2010/main" val="1634456371"/>
              </p:ext>
            </p:extLst>
          </p:nvPr>
        </p:nvGraphicFramePr>
        <p:xfrm>
          <a:off x="1096963" y="1484313"/>
          <a:ext cx="1150937" cy="938212"/>
        </p:xfrm>
        <a:graphic>
          <a:graphicData uri="http://schemas.openxmlformats.org/presentationml/2006/ole">
            <mc:AlternateContent xmlns:mc="http://schemas.openxmlformats.org/markup-compatibility/2006">
              <mc:Choice xmlns:v="urn:schemas-microsoft-com:vml" Requires="v">
                <p:oleObj spid="_x0000_s249262" name="Equation" r:id="rId5" imgW="482400" imgH="393480" progId="Equation.3">
                  <p:embed/>
                </p:oleObj>
              </mc:Choice>
              <mc:Fallback>
                <p:oleObj name="Equation" r:id="rId5" imgW="482400" imgH="393480" progId="Equation.3">
                  <p:embed/>
                  <p:pic>
                    <p:nvPicPr>
                      <p:cNvPr id="0" name="Object 15"/>
                      <p:cNvPicPr>
                        <a:picLocks noChangeAspect="1" noChangeArrowheads="1"/>
                      </p:cNvPicPr>
                      <p:nvPr/>
                    </p:nvPicPr>
                    <p:blipFill>
                      <a:blip r:embed="rId6"/>
                      <a:srcRect/>
                      <a:stretch>
                        <a:fillRect/>
                      </a:stretch>
                    </p:blipFill>
                    <p:spPr bwMode="auto">
                      <a:xfrm>
                        <a:off x="1096963" y="1484313"/>
                        <a:ext cx="1150937" cy="938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48" name="Text Box 16"/>
          <p:cNvSpPr txBox="1">
            <a:spLocks noChangeArrowheads="1"/>
          </p:cNvSpPr>
          <p:nvPr/>
        </p:nvSpPr>
        <p:spPr bwMode="auto">
          <a:xfrm>
            <a:off x="2339975" y="1809750"/>
            <a:ext cx="479425" cy="5191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t>   </a:t>
            </a:r>
          </a:p>
        </p:txBody>
      </p:sp>
      <p:sp>
        <p:nvSpPr>
          <p:cNvPr id="248850" name="Text Box 18"/>
          <p:cNvSpPr txBox="1">
            <a:spLocks noChangeArrowheads="1"/>
          </p:cNvSpPr>
          <p:nvPr/>
        </p:nvSpPr>
        <p:spPr bwMode="auto">
          <a:xfrm>
            <a:off x="4284663" y="5157788"/>
            <a:ext cx="1951037" cy="8223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                     </a:t>
            </a:r>
          </a:p>
          <a:p>
            <a:r>
              <a:rPr lang="it-IT" sz="2400"/>
              <a:t>       </a:t>
            </a:r>
          </a:p>
        </p:txBody>
      </p:sp>
      <p:graphicFrame>
        <p:nvGraphicFramePr>
          <p:cNvPr id="248849" name="Object 17"/>
          <p:cNvGraphicFramePr>
            <a:graphicFrameLocks noChangeAspect="1"/>
          </p:cNvGraphicFramePr>
          <p:nvPr/>
        </p:nvGraphicFramePr>
        <p:xfrm>
          <a:off x="4500563" y="5229225"/>
          <a:ext cx="1241425" cy="557213"/>
        </p:xfrm>
        <a:graphic>
          <a:graphicData uri="http://schemas.openxmlformats.org/presentationml/2006/ole">
            <mc:AlternateContent xmlns:mc="http://schemas.openxmlformats.org/markup-compatibility/2006">
              <mc:Choice xmlns:v="urn:schemas-microsoft-com:vml" Requires="v">
                <p:oleObj spid="_x0000_s249263" name="Equation" r:id="rId7" imgW="507960" imgH="228600" progId="Equation.3">
                  <p:embed/>
                </p:oleObj>
              </mc:Choice>
              <mc:Fallback>
                <p:oleObj name="Equation" r:id="rId7" imgW="507960" imgH="2286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563" y="5229225"/>
                        <a:ext cx="1241425" cy="5572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51" name="Text Box 19"/>
          <p:cNvSpPr txBox="1">
            <a:spLocks noChangeArrowheads="1"/>
          </p:cNvSpPr>
          <p:nvPr/>
        </p:nvSpPr>
        <p:spPr bwMode="auto">
          <a:xfrm>
            <a:off x="4572000" y="1484313"/>
            <a:ext cx="3684588" cy="1766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t>                                             </a:t>
            </a:r>
          </a:p>
          <a:p>
            <a:endParaRPr lang="it-IT" sz="2200" dirty="0"/>
          </a:p>
          <a:p>
            <a:endParaRPr lang="it-IT" sz="2200" dirty="0"/>
          </a:p>
          <a:p>
            <a:endParaRPr lang="it-IT" sz="2200" dirty="0"/>
          </a:p>
          <a:p>
            <a:endParaRPr lang="it-IT" sz="2200" dirty="0"/>
          </a:p>
        </p:txBody>
      </p:sp>
      <p:sp>
        <p:nvSpPr>
          <p:cNvPr id="248853" name="Text Box 21"/>
          <p:cNvSpPr txBox="1">
            <a:spLocks noChangeArrowheads="1"/>
          </p:cNvSpPr>
          <p:nvPr/>
        </p:nvSpPr>
        <p:spPr bwMode="auto">
          <a:xfrm>
            <a:off x="4716463" y="1484313"/>
            <a:ext cx="2200275" cy="1044575"/>
          </a:xfrm>
          <a:prstGeom prst="rect">
            <a:avLst/>
          </a:prstGeom>
          <a:solidFill>
            <a:schemeClr val="bg1"/>
          </a:solidFill>
          <a:ln w="38100"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p:txBody>
      </p:sp>
      <p:graphicFrame>
        <p:nvGraphicFramePr>
          <p:cNvPr id="248852" name="Object 20"/>
          <p:cNvGraphicFramePr>
            <a:graphicFrameLocks noChangeAspect="1"/>
          </p:cNvGraphicFramePr>
          <p:nvPr/>
        </p:nvGraphicFramePr>
        <p:xfrm>
          <a:off x="4716463" y="1484313"/>
          <a:ext cx="2133600" cy="1608137"/>
        </p:xfrm>
        <a:graphic>
          <a:graphicData uri="http://schemas.openxmlformats.org/presentationml/2006/ole">
            <mc:AlternateContent xmlns:mc="http://schemas.openxmlformats.org/markup-compatibility/2006">
              <mc:Choice xmlns:v="urn:schemas-microsoft-com:vml" Requires="v">
                <p:oleObj spid="_x0000_s249264" name="Equation" r:id="rId9" imgW="876240" imgH="660240" progId="Equation.3">
                  <p:embed/>
                </p:oleObj>
              </mc:Choice>
              <mc:Fallback>
                <p:oleObj name="Equation" r:id="rId9" imgW="876240" imgH="66024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1484313"/>
                        <a:ext cx="2133600"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Text Box 54"/>
          <p:cNvSpPr txBox="1">
            <a:spLocks noChangeArrowheads="1"/>
          </p:cNvSpPr>
          <p:nvPr/>
        </p:nvSpPr>
        <p:spPr bwMode="auto">
          <a:xfrm>
            <a:off x="7071859" y="1804928"/>
            <a:ext cx="1819729" cy="4001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(in modulo)    </a:t>
            </a:r>
            <a:endParaRPr lang="it-IT" dirty="0"/>
          </a:p>
        </p:txBody>
      </p:sp>
      <p:sp>
        <p:nvSpPr>
          <p:cNvPr id="2" name="TextBox 1"/>
          <p:cNvSpPr txBox="1"/>
          <p:nvPr/>
        </p:nvSpPr>
        <p:spPr>
          <a:xfrm>
            <a:off x="236311" y="5769656"/>
            <a:ext cx="3592650" cy="1107996"/>
          </a:xfrm>
          <a:prstGeom prst="rect">
            <a:avLst/>
          </a:prstGeom>
          <a:noFill/>
        </p:spPr>
        <p:txBody>
          <a:bodyPr wrap="none" rtlCol="0">
            <a:spAutoFit/>
          </a:bodyPr>
          <a:lstStyle/>
          <a:p>
            <a:r>
              <a:rPr lang="it-IT" sz="2200" dirty="0" smtClean="0"/>
              <a:t>se il m.c. non è uniforme ci</a:t>
            </a:r>
          </a:p>
          <a:p>
            <a:r>
              <a:rPr lang="it-IT" sz="2200" dirty="0" smtClean="0"/>
              <a:t>sarà anche una a</a:t>
            </a:r>
            <a:r>
              <a:rPr lang="it-IT" sz="2200" baseline="-25000" dirty="0" smtClean="0"/>
              <a:t>t</a:t>
            </a:r>
            <a:r>
              <a:rPr lang="it-IT" sz="2200" dirty="0" smtClean="0"/>
              <a:t> = r</a:t>
            </a:r>
            <a:r>
              <a:rPr lang="el-GR" sz="2200" dirty="0" smtClean="0"/>
              <a:t>Δω</a:t>
            </a:r>
            <a:r>
              <a:rPr lang="it-IT" sz="2200" dirty="0" smtClean="0"/>
              <a:t>/</a:t>
            </a:r>
            <a:r>
              <a:rPr lang="el-GR" sz="2200" dirty="0" smtClean="0"/>
              <a:t>Δ</a:t>
            </a:r>
            <a:r>
              <a:rPr lang="it-IT" sz="2200" dirty="0" smtClean="0"/>
              <a:t>t</a:t>
            </a:r>
          </a:p>
          <a:p>
            <a:r>
              <a:rPr lang="it-IT" sz="2200" dirty="0" smtClean="0"/>
              <a:t>(vedi p. 86)</a:t>
            </a:r>
            <a:endParaRPr lang="it-IT" sz="2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A55CAFAA-A71F-4603-829E-5FD0CB578285}" type="slidenum">
              <a:rPr lang="en-US"/>
              <a:pPr/>
              <a:t>32</a:t>
            </a:fld>
            <a:endParaRPr lang="en-US"/>
          </a:p>
        </p:txBody>
      </p:sp>
      <p:sp>
        <p:nvSpPr>
          <p:cNvPr id="374786" name="Rectangle 2"/>
          <p:cNvSpPr>
            <a:spLocks noGrp="1" noChangeArrowheads="1"/>
          </p:cNvSpPr>
          <p:nvPr>
            <p:ph type="title"/>
          </p:nvPr>
        </p:nvSpPr>
        <p:spPr/>
        <p:txBody>
          <a:bodyPr/>
          <a:lstStyle/>
          <a:p>
            <a:r>
              <a:rPr lang="it-IT" sz="2400"/>
              <a:t>L’accelerazione nel moto circolare uniforme (*)</a:t>
            </a:r>
          </a:p>
        </p:txBody>
      </p:sp>
      <p:sp>
        <p:nvSpPr>
          <p:cNvPr id="374787" name="Rectangle 3"/>
          <p:cNvSpPr>
            <a:spLocks noGrp="1" noChangeArrowheads="1"/>
          </p:cNvSpPr>
          <p:nvPr>
            <p:ph type="body" idx="1"/>
          </p:nvPr>
        </p:nvSpPr>
        <p:spPr>
          <a:xfrm>
            <a:off x="323850" y="1052513"/>
            <a:ext cx="8496300" cy="5113337"/>
          </a:xfrm>
        </p:spPr>
        <p:txBody>
          <a:bodyPr/>
          <a:lstStyle/>
          <a:p>
            <a:r>
              <a:rPr lang="it-IT" sz="2800" dirty="0"/>
              <a:t>nel piano abbiamo 2 eq. differenziali</a:t>
            </a:r>
          </a:p>
          <a:p>
            <a:pPr lvl="1"/>
            <a:r>
              <a:rPr lang="it-IT" sz="2400" dirty="0"/>
              <a:t>r(t) ha componenti x(t) e y(t); v(t) ha componenti v</a:t>
            </a:r>
            <a:r>
              <a:rPr lang="it-IT" sz="2400" baseline="-25000" dirty="0"/>
              <a:t>x</a:t>
            </a:r>
            <a:r>
              <a:rPr lang="it-IT" sz="2400" dirty="0"/>
              <a:t>(t) e v</a:t>
            </a:r>
            <a:r>
              <a:rPr lang="it-IT" sz="2400" baseline="-25000" dirty="0"/>
              <a:t>y</a:t>
            </a:r>
            <a:r>
              <a:rPr lang="it-IT" sz="2400" dirty="0"/>
              <a:t>(t); a(t) ha componenti a</a:t>
            </a:r>
            <a:r>
              <a:rPr lang="it-IT" sz="2400" baseline="-25000" dirty="0"/>
              <a:t>x</a:t>
            </a:r>
            <a:r>
              <a:rPr lang="it-IT" sz="2400" dirty="0"/>
              <a:t>(t) e a</a:t>
            </a:r>
            <a:r>
              <a:rPr lang="it-IT" sz="2400" baseline="-25000" dirty="0"/>
              <a:t>y</a:t>
            </a:r>
            <a:r>
              <a:rPr lang="it-IT" sz="2400" dirty="0"/>
              <a:t>(t)</a:t>
            </a:r>
          </a:p>
          <a:p>
            <a:pPr lvl="1"/>
            <a:endParaRPr lang="it-IT" sz="2400" dirty="0"/>
          </a:p>
          <a:p>
            <a:pPr lvl="1"/>
            <a:endParaRPr lang="it-IT" sz="2400" dirty="0"/>
          </a:p>
          <a:p>
            <a:pPr lvl="1"/>
            <a:endParaRPr lang="it-IT" sz="2400" dirty="0"/>
          </a:p>
          <a:p>
            <a:endParaRPr lang="it-IT" sz="2800" dirty="0"/>
          </a:p>
          <a:p>
            <a:r>
              <a:rPr lang="it-IT" sz="2800" dirty="0"/>
              <a:t>soluzione: </a:t>
            </a:r>
            <a:r>
              <a:rPr lang="it-IT" sz="2800" b="1" dirty="0" smtClean="0">
                <a:latin typeface="Arial"/>
                <a:cs typeface="Arial"/>
              </a:rPr>
              <a:t>V</a:t>
            </a:r>
            <a:r>
              <a:rPr lang="it-IT" sz="2800" dirty="0" smtClean="0"/>
              <a:t> </a:t>
            </a:r>
            <a:r>
              <a:rPr lang="it-IT" sz="2800" dirty="0"/>
              <a:t>funzione f(t) che derivata 2 volte dia –</a:t>
            </a:r>
            <a:r>
              <a:rPr lang="el-GR" sz="2800" dirty="0">
                <a:cs typeface="Arial" pitchFamily="34" charset="0"/>
              </a:rPr>
              <a:t>ω</a:t>
            </a:r>
            <a:r>
              <a:rPr lang="it-IT" sz="2800" baseline="30000" dirty="0">
                <a:cs typeface="Arial" pitchFamily="34" charset="0"/>
              </a:rPr>
              <a:t>2</a:t>
            </a:r>
            <a:r>
              <a:rPr lang="it-IT" sz="2800" dirty="0">
                <a:cs typeface="Arial" pitchFamily="34" charset="0"/>
              </a:rPr>
              <a:t>f </a:t>
            </a:r>
            <a:r>
              <a:rPr lang="it-IT" sz="2800" dirty="0"/>
              <a:t>  [</a:t>
            </a:r>
            <a:r>
              <a:rPr lang="it-IT" sz="2800" u="sng" dirty="0"/>
              <a:t>ad es.</a:t>
            </a:r>
            <a:r>
              <a:rPr lang="it-IT" sz="2800" dirty="0"/>
              <a:t> f(t) = x</a:t>
            </a:r>
            <a:r>
              <a:rPr lang="it-IT" sz="2800" baseline="-25000" dirty="0"/>
              <a:t>0</a:t>
            </a:r>
            <a:r>
              <a:rPr lang="it-IT" sz="2800" dirty="0"/>
              <a:t>cos(</a:t>
            </a:r>
            <a:r>
              <a:rPr lang="el-GR" sz="2800" dirty="0">
                <a:cs typeface="Arial" pitchFamily="34" charset="0"/>
              </a:rPr>
              <a:t>ω</a:t>
            </a:r>
            <a:r>
              <a:rPr lang="it-IT" sz="2800" dirty="0"/>
              <a:t>t), df/dt = –</a:t>
            </a:r>
            <a:r>
              <a:rPr lang="el-GR" sz="2800" dirty="0">
                <a:cs typeface="Arial" pitchFamily="34" charset="0"/>
              </a:rPr>
              <a:t>ω</a:t>
            </a:r>
            <a:r>
              <a:rPr lang="it-IT" sz="2800" dirty="0"/>
              <a:t>x</a:t>
            </a:r>
            <a:r>
              <a:rPr lang="it-IT" sz="2800" baseline="-25000" dirty="0"/>
              <a:t>0</a:t>
            </a:r>
            <a:r>
              <a:rPr lang="it-IT" sz="2800" dirty="0"/>
              <a:t>sin(</a:t>
            </a:r>
            <a:r>
              <a:rPr lang="el-GR" sz="2800" dirty="0">
                <a:cs typeface="Arial" pitchFamily="34" charset="0"/>
              </a:rPr>
              <a:t>ω</a:t>
            </a:r>
            <a:r>
              <a:rPr lang="it-IT" sz="2800" dirty="0"/>
              <a:t>t), d</a:t>
            </a:r>
            <a:r>
              <a:rPr lang="it-IT" sz="2800" baseline="30000" dirty="0"/>
              <a:t>2</a:t>
            </a:r>
            <a:r>
              <a:rPr lang="it-IT" sz="2800" dirty="0"/>
              <a:t>f/dt</a:t>
            </a:r>
            <a:r>
              <a:rPr lang="it-IT" sz="2800" baseline="30000" dirty="0"/>
              <a:t>2</a:t>
            </a:r>
            <a:r>
              <a:rPr lang="it-IT" sz="2800" dirty="0"/>
              <a:t> = d(df/dt)/dt = –</a:t>
            </a:r>
            <a:r>
              <a:rPr lang="el-GR" sz="2800" dirty="0">
                <a:cs typeface="Arial" pitchFamily="34" charset="0"/>
              </a:rPr>
              <a:t>ω</a:t>
            </a:r>
            <a:r>
              <a:rPr lang="it-IT" sz="2800" baseline="30000" dirty="0">
                <a:cs typeface="Arial" pitchFamily="34" charset="0"/>
              </a:rPr>
              <a:t>2</a:t>
            </a:r>
            <a:r>
              <a:rPr lang="it-IT" sz="2800" dirty="0"/>
              <a:t>x</a:t>
            </a:r>
            <a:r>
              <a:rPr lang="it-IT" sz="2800" baseline="-25000" dirty="0"/>
              <a:t>0</a:t>
            </a:r>
            <a:r>
              <a:rPr lang="it-IT" sz="2800" dirty="0"/>
              <a:t>cos(</a:t>
            </a:r>
            <a:r>
              <a:rPr lang="el-GR" sz="2800" dirty="0">
                <a:cs typeface="Arial" pitchFamily="34" charset="0"/>
              </a:rPr>
              <a:t>ω</a:t>
            </a:r>
            <a:r>
              <a:rPr lang="it-IT" sz="2800" dirty="0"/>
              <a:t>t) con x</a:t>
            </a:r>
            <a:r>
              <a:rPr lang="it-IT" sz="2800" baseline="-25000" dirty="0"/>
              <a:t>0</a:t>
            </a:r>
            <a:r>
              <a:rPr lang="it-IT" sz="2800" dirty="0"/>
              <a:t> = |</a:t>
            </a:r>
            <a:r>
              <a:rPr lang="it-IT" sz="2800" b="1" dirty="0"/>
              <a:t>r</a:t>
            </a:r>
            <a:r>
              <a:rPr lang="it-IT" sz="2800" dirty="0"/>
              <a:t>| etc.] – ciascuna componente è armonica (v. dopo)</a:t>
            </a:r>
          </a:p>
        </p:txBody>
      </p:sp>
      <p:graphicFrame>
        <p:nvGraphicFramePr>
          <p:cNvPr id="374788" name="Object 4"/>
          <p:cNvGraphicFramePr>
            <a:graphicFrameLocks noChangeAspect="1"/>
          </p:cNvGraphicFramePr>
          <p:nvPr/>
        </p:nvGraphicFramePr>
        <p:xfrm>
          <a:off x="1116013" y="2349500"/>
          <a:ext cx="3011487" cy="1855788"/>
        </p:xfrm>
        <a:graphic>
          <a:graphicData uri="http://schemas.openxmlformats.org/presentationml/2006/ole">
            <mc:AlternateContent xmlns:mc="http://schemas.openxmlformats.org/markup-compatibility/2006">
              <mc:Choice xmlns:v="urn:schemas-microsoft-com:vml" Requires="v">
                <p:oleObj spid="_x0000_s374926" name="Equation" r:id="rId4" imgW="1358640" imgH="838080" progId="Equation.3">
                  <p:embed/>
                </p:oleObj>
              </mc:Choice>
              <mc:Fallback>
                <p:oleObj name="Equation" r:id="rId4" imgW="1358640" imgH="8380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349500"/>
                        <a:ext cx="3011487"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
        <p:nvSpPr>
          <p:cNvPr id="374790" name="Line 6"/>
          <p:cNvSpPr>
            <a:spLocks noChangeShapeType="1"/>
          </p:cNvSpPr>
          <p:nvPr/>
        </p:nvSpPr>
        <p:spPr bwMode="auto">
          <a:xfrm flipV="1">
            <a:off x="1116013" y="1628775"/>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flipV="1">
            <a:off x="1835150" y="1989138"/>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2" name="Line 8"/>
          <p:cNvSpPr>
            <a:spLocks noChangeShapeType="1"/>
          </p:cNvSpPr>
          <p:nvPr/>
        </p:nvSpPr>
        <p:spPr bwMode="auto">
          <a:xfrm flipV="1">
            <a:off x="5076825" y="1628775"/>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3" name="Straight Connector 2"/>
          <p:cNvCxnSpPr/>
          <p:nvPr/>
        </p:nvCxnSpPr>
        <p:spPr>
          <a:xfrm>
            <a:off x="2483768" y="4437112"/>
            <a:ext cx="216024" cy="0"/>
          </a:xfrm>
          <a:prstGeom prst="line">
            <a:avLst/>
          </a:prstGeom>
          <a:ln w="41275" cmpd="sng">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smtClean="0"/>
              <a:t>fln - mar 2016</a:t>
            </a:r>
            <a:endParaRPr lang="en-US"/>
          </a:p>
        </p:txBody>
      </p:sp>
      <p:sp>
        <p:nvSpPr>
          <p:cNvPr id="31" name="Slide Number Placeholder 6"/>
          <p:cNvSpPr>
            <a:spLocks noGrp="1"/>
          </p:cNvSpPr>
          <p:nvPr>
            <p:ph type="sldNum" sz="quarter" idx="12"/>
          </p:nvPr>
        </p:nvSpPr>
        <p:spPr/>
        <p:txBody>
          <a:bodyPr/>
          <a:lstStyle/>
          <a:p>
            <a:fld id="{FAA62D4A-96EB-41FF-BFDA-B62F46745A68}" type="slidenum">
              <a:rPr lang="en-US"/>
              <a:pPr/>
              <a:t>33</a:t>
            </a:fld>
            <a:endParaRPr lang="en-US"/>
          </a:p>
        </p:txBody>
      </p:sp>
      <p:graphicFrame>
        <p:nvGraphicFramePr>
          <p:cNvPr id="250885" name="Object 5"/>
          <p:cNvGraphicFramePr>
            <a:graphicFrameLocks noGrp="1" noChangeAspect="1"/>
          </p:cNvGraphicFramePr>
          <p:nvPr>
            <p:ph sz="half" idx="2"/>
          </p:nvPr>
        </p:nvGraphicFramePr>
        <p:xfrm>
          <a:off x="2195513" y="3619500"/>
          <a:ext cx="5256212" cy="2371725"/>
        </p:xfrm>
        <a:graphic>
          <a:graphicData uri="http://schemas.openxmlformats.org/presentationml/2006/ole">
            <mc:AlternateContent xmlns:mc="http://schemas.openxmlformats.org/markup-compatibility/2006">
              <mc:Choice xmlns:v="urn:schemas-microsoft-com:vml" Requires="v">
                <p:oleObj spid="_x0000_s251171" name="Chart" r:id="rId4" imgW="5848350" imgH="2638425" progId="Excel.Chart.8">
                  <p:embed/>
                </p:oleObj>
              </mc:Choice>
              <mc:Fallback>
                <p:oleObj name="Chart" r:id="rId4" imgW="5848350" imgH="2638425"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3619500"/>
                        <a:ext cx="525621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901" name="Text Box 21"/>
          <p:cNvSpPr txBox="1">
            <a:spLocks noChangeArrowheads="1"/>
          </p:cNvSpPr>
          <p:nvPr/>
        </p:nvSpPr>
        <p:spPr bwMode="auto">
          <a:xfrm>
            <a:off x="2484438" y="3500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rPr>
              <a:t>0</a:t>
            </a:r>
          </a:p>
        </p:txBody>
      </p:sp>
      <p:sp>
        <p:nvSpPr>
          <p:cNvPr id="250882" name="Rectangle 2"/>
          <p:cNvSpPr>
            <a:spLocks noGrp="1" noChangeArrowheads="1"/>
          </p:cNvSpPr>
          <p:nvPr>
            <p:ph type="title"/>
          </p:nvPr>
        </p:nvSpPr>
        <p:spPr/>
        <p:txBody>
          <a:bodyPr/>
          <a:lstStyle/>
          <a:p>
            <a:r>
              <a:rPr lang="it-IT" sz="2400"/>
              <a:t>Funzioni elementari periodiche(*)</a:t>
            </a:r>
          </a:p>
        </p:txBody>
      </p:sp>
      <p:graphicFrame>
        <p:nvGraphicFramePr>
          <p:cNvPr id="250883" name="Object 3"/>
          <p:cNvGraphicFramePr>
            <a:graphicFrameLocks noGrp="1" noChangeAspect="1"/>
          </p:cNvGraphicFramePr>
          <p:nvPr>
            <p:ph sz="half" idx="1"/>
          </p:nvPr>
        </p:nvGraphicFramePr>
        <p:xfrm>
          <a:off x="2195513" y="1125538"/>
          <a:ext cx="5256212" cy="2371725"/>
        </p:xfrm>
        <a:graphic>
          <a:graphicData uri="http://schemas.openxmlformats.org/presentationml/2006/ole">
            <mc:AlternateContent xmlns:mc="http://schemas.openxmlformats.org/markup-compatibility/2006">
              <mc:Choice xmlns:v="urn:schemas-microsoft-com:vml" Requires="v">
                <p:oleObj spid="_x0000_s251172" name="Chart" r:id="rId6" imgW="5848350" imgH="2638425" progId="Excel.Chart.8">
                  <p:embed/>
                </p:oleObj>
              </mc:Choice>
              <mc:Fallback>
                <p:oleObj name="Chart" r:id="rId6" imgW="5848350" imgH="2638425" progId="Excel.Char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513" y="1125538"/>
                        <a:ext cx="5256212"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87" name="Text Box 7"/>
          <p:cNvSpPr txBox="1">
            <a:spLocks noChangeArrowheads="1"/>
          </p:cNvSpPr>
          <p:nvPr/>
        </p:nvSpPr>
        <p:spPr bwMode="auto">
          <a:xfrm>
            <a:off x="1547813" y="1412875"/>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8" name="Text Box 8"/>
          <p:cNvSpPr txBox="1">
            <a:spLocks noChangeArrowheads="1"/>
          </p:cNvSpPr>
          <p:nvPr/>
        </p:nvSpPr>
        <p:spPr bwMode="auto">
          <a:xfrm>
            <a:off x="1476375" y="37893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9" name="Text Box 9"/>
          <p:cNvSpPr txBox="1">
            <a:spLocks noChangeArrowheads="1"/>
          </p:cNvSpPr>
          <p:nvPr/>
        </p:nvSpPr>
        <p:spPr bwMode="auto">
          <a:xfrm>
            <a:off x="1476375" y="4221163"/>
            <a:ext cx="72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α</a:t>
            </a:r>
          </a:p>
        </p:txBody>
      </p:sp>
      <p:sp>
        <p:nvSpPr>
          <p:cNvPr id="250890" name="Text Box 10"/>
          <p:cNvSpPr txBox="1">
            <a:spLocks noChangeArrowheads="1"/>
          </p:cNvSpPr>
          <p:nvPr/>
        </p:nvSpPr>
        <p:spPr bwMode="auto">
          <a:xfrm>
            <a:off x="1476375" y="4724400"/>
            <a:ext cx="741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α</a:t>
            </a:r>
          </a:p>
        </p:txBody>
      </p:sp>
      <p:sp>
        <p:nvSpPr>
          <p:cNvPr id="250891" name="Text Box 11"/>
          <p:cNvSpPr txBox="1">
            <a:spLocks noChangeArrowheads="1"/>
          </p:cNvSpPr>
          <p:nvPr/>
        </p:nvSpPr>
        <p:spPr bwMode="auto">
          <a:xfrm>
            <a:off x="7524750" y="213360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a:t>
            </a:r>
            <a:r>
              <a:rPr lang="it-IT">
                <a:cs typeface="Arial" pitchFamily="34" charset="0"/>
              </a:rPr>
              <a:t> (</a:t>
            </a:r>
            <a:r>
              <a:rPr lang="en-US">
                <a:cs typeface="Arial" pitchFamily="34" charset="0"/>
              </a:rPr>
              <a:t>°)</a:t>
            </a:r>
          </a:p>
        </p:txBody>
      </p:sp>
      <p:sp>
        <p:nvSpPr>
          <p:cNvPr id="250892" name="Text Box 12"/>
          <p:cNvSpPr txBox="1">
            <a:spLocks noChangeArrowheads="1"/>
          </p:cNvSpPr>
          <p:nvPr/>
        </p:nvSpPr>
        <p:spPr bwMode="auto">
          <a:xfrm>
            <a:off x="7524750" y="45815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 </a:t>
            </a:r>
            <a:r>
              <a:rPr lang="it-IT"/>
              <a:t>(</a:t>
            </a:r>
            <a:r>
              <a:rPr lang="en-US"/>
              <a:t>°)</a:t>
            </a:r>
            <a:endParaRPr lang="el-GR"/>
          </a:p>
        </p:txBody>
      </p:sp>
      <p:sp>
        <p:nvSpPr>
          <p:cNvPr id="250893" name="Text Box 13"/>
          <p:cNvSpPr txBox="1">
            <a:spLocks noChangeArrowheads="1"/>
          </p:cNvSpPr>
          <p:nvPr/>
        </p:nvSpPr>
        <p:spPr bwMode="auto">
          <a:xfrm>
            <a:off x="3184525" y="119062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4" name="Text Box 14"/>
          <p:cNvSpPr txBox="1">
            <a:spLocks noChangeArrowheads="1"/>
          </p:cNvSpPr>
          <p:nvPr/>
        </p:nvSpPr>
        <p:spPr bwMode="auto">
          <a:xfrm>
            <a:off x="5940425" y="11969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5" name="Line 15"/>
          <p:cNvSpPr>
            <a:spLocks noChangeShapeType="1"/>
          </p:cNvSpPr>
          <p:nvPr/>
        </p:nvSpPr>
        <p:spPr bwMode="auto">
          <a:xfrm>
            <a:off x="3419475" y="1412875"/>
            <a:ext cx="2520950"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896" name="Text Box 16"/>
          <p:cNvSpPr txBox="1">
            <a:spLocks noChangeArrowheads="1"/>
          </p:cNvSpPr>
          <p:nvPr/>
        </p:nvSpPr>
        <p:spPr bwMode="auto">
          <a:xfrm>
            <a:off x="4264025" y="1406525"/>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360</a:t>
            </a:r>
            <a:r>
              <a:rPr lang="en-US">
                <a:solidFill>
                  <a:srgbClr val="FF0000"/>
                </a:solidFill>
                <a:cs typeface="Arial" pitchFamily="34" charset="0"/>
              </a:rPr>
              <a:t>º = 2</a:t>
            </a:r>
            <a:r>
              <a:rPr lang="el-GR">
                <a:solidFill>
                  <a:srgbClr val="FF0000"/>
                </a:solidFill>
                <a:cs typeface="Arial" pitchFamily="34" charset="0"/>
              </a:rPr>
              <a:t>π</a:t>
            </a:r>
          </a:p>
        </p:txBody>
      </p:sp>
      <p:sp>
        <p:nvSpPr>
          <p:cNvPr id="250897" name="Text Box 17"/>
          <p:cNvSpPr txBox="1">
            <a:spLocks noChangeArrowheads="1"/>
          </p:cNvSpPr>
          <p:nvPr/>
        </p:nvSpPr>
        <p:spPr bwMode="auto">
          <a:xfrm>
            <a:off x="71438" y="1844675"/>
            <a:ext cx="2051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FF3300"/>
                </a:solidFill>
              </a:rPr>
              <a:t>periodo (distanza</a:t>
            </a:r>
          </a:p>
          <a:p>
            <a:r>
              <a:rPr lang="it-IT" sz="1800">
                <a:solidFill>
                  <a:srgbClr val="FF3300"/>
                </a:solidFill>
              </a:rPr>
              <a:t>fra massimi o fra</a:t>
            </a:r>
          </a:p>
          <a:p>
            <a:r>
              <a:rPr lang="it-IT" sz="1800">
                <a:solidFill>
                  <a:srgbClr val="FF3300"/>
                </a:solidFill>
              </a:rPr>
              <a:t>minimi successivi)</a:t>
            </a:r>
          </a:p>
          <a:p>
            <a:r>
              <a:rPr lang="it-IT" sz="1800">
                <a:solidFill>
                  <a:srgbClr val="FF3300"/>
                </a:solidFill>
              </a:rPr>
              <a:t>= 360</a:t>
            </a:r>
            <a:r>
              <a:rPr lang="en-US" sz="1800">
                <a:solidFill>
                  <a:srgbClr val="FF3300"/>
                </a:solidFill>
                <a:cs typeface="Arial" pitchFamily="34" charset="0"/>
              </a:rPr>
              <a:t>° = 2</a:t>
            </a:r>
            <a:r>
              <a:rPr lang="el-GR" sz="1800">
                <a:solidFill>
                  <a:srgbClr val="FF3300"/>
                </a:solidFill>
                <a:cs typeface="Arial" pitchFamily="34" charset="0"/>
              </a:rPr>
              <a:t>π</a:t>
            </a:r>
          </a:p>
        </p:txBody>
      </p:sp>
      <p:sp>
        <p:nvSpPr>
          <p:cNvPr id="250898" name="Text Box 18"/>
          <p:cNvSpPr txBox="1">
            <a:spLocks noChangeArrowheads="1"/>
          </p:cNvSpPr>
          <p:nvPr/>
        </p:nvSpPr>
        <p:spPr bwMode="auto">
          <a:xfrm>
            <a:off x="1095375" y="104775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ad es.</a:t>
            </a:r>
          </a:p>
        </p:txBody>
      </p:sp>
      <p:sp>
        <p:nvSpPr>
          <p:cNvPr id="250899" name="Line 19"/>
          <p:cNvSpPr>
            <a:spLocks noChangeShapeType="1"/>
          </p:cNvSpPr>
          <p:nvPr/>
        </p:nvSpPr>
        <p:spPr bwMode="auto">
          <a:xfrm>
            <a:off x="2555875" y="3554413"/>
            <a:ext cx="5329238"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0" name="Line 20"/>
          <p:cNvSpPr>
            <a:spLocks noChangeShapeType="1"/>
          </p:cNvSpPr>
          <p:nvPr/>
        </p:nvSpPr>
        <p:spPr bwMode="auto">
          <a:xfrm flipH="1">
            <a:off x="262731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2" name="Text Box 22"/>
          <p:cNvSpPr txBox="1">
            <a:spLocks noChangeArrowheads="1"/>
          </p:cNvSpPr>
          <p:nvPr/>
        </p:nvSpPr>
        <p:spPr bwMode="auto">
          <a:xfrm>
            <a:off x="3851275" y="3471863"/>
            <a:ext cx="33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b="1">
                <a:solidFill>
                  <a:srgbClr val="008000"/>
                </a:solidFill>
                <a:cs typeface="Arial" pitchFamily="34" charset="0"/>
              </a:rPr>
              <a:t>π</a:t>
            </a:r>
            <a:endParaRPr lang="it-IT" sz="1600" b="1">
              <a:solidFill>
                <a:srgbClr val="008000"/>
              </a:solidFill>
            </a:endParaRPr>
          </a:p>
        </p:txBody>
      </p:sp>
      <p:sp>
        <p:nvSpPr>
          <p:cNvPr id="250903" name="Text Box 23"/>
          <p:cNvSpPr txBox="1">
            <a:spLocks noChangeArrowheads="1"/>
          </p:cNvSpPr>
          <p:nvPr/>
        </p:nvSpPr>
        <p:spPr bwMode="auto">
          <a:xfrm>
            <a:off x="5148263"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2</a:t>
            </a:r>
            <a:r>
              <a:rPr lang="el-GR" sz="1600" b="1">
                <a:solidFill>
                  <a:srgbClr val="008000"/>
                </a:solidFill>
                <a:cs typeface="Arial" pitchFamily="34" charset="0"/>
              </a:rPr>
              <a:t>π</a:t>
            </a:r>
            <a:endParaRPr lang="it-IT" sz="1600" b="1">
              <a:solidFill>
                <a:srgbClr val="008000"/>
              </a:solidFill>
            </a:endParaRPr>
          </a:p>
        </p:txBody>
      </p:sp>
      <p:sp>
        <p:nvSpPr>
          <p:cNvPr id="250904" name="Text Box 24"/>
          <p:cNvSpPr txBox="1">
            <a:spLocks noChangeArrowheads="1"/>
          </p:cNvSpPr>
          <p:nvPr/>
        </p:nvSpPr>
        <p:spPr bwMode="auto">
          <a:xfrm>
            <a:off x="7885113" y="335756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α</a:t>
            </a:r>
            <a:r>
              <a:rPr lang="it-IT">
                <a:solidFill>
                  <a:srgbClr val="008000"/>
                </a:solidFill>
                <a:cs typeface="Arial" pitchFamily="34" charset="0"/>
              </a:rPr>
              <a:t> (</a:t>
            </a:r>
            <a:r>
              <a:rPr lang="en-US">
                <a:solidFill>
                  <a:srgbClr val="008000"/>
                </a:solidFill>
                <a:cs typeface="Arial" pitchFamily="34" charset="0"/>
              </a:rPr>
              <a:t>rad)</a:t>
            </a:r>
          </a:p>
        </p:txBody>
      </p:sp>
      <p:sp>
        <p:nvSpPr>
          <p:cNvPr id="250905" name="Line 25"/>
          <p:cNvSpPr>
            <a:spLocks noChangeShapeType="1"/>
          </p:cNvSpPr>
          <p:nvPr/>
        </p:nvSpPr>
        <p:spPr bwMode="auto">
          <a:xfrm flipH="1">
            <a:off x="399573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6" name="Line 26"/>
          <p:cNvSpPr>
            <a:spLocks noChangeShapeType="1"/>
          </p:cNvSpPr>
          <p:nvPr/>
        </p:nvSpPr>
        <p:spPr bwMode="auto">
          <a:xfrm flipH="1">
            <a:off x="536416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7" name="Line 27"/>
          <p:cNvSpPr>
            <a:spLocks noChangeShapeType="1"/>
          </p:cNvSpPr>
          <p:nvPr/>
        </p:nvSpPr>
        <p:spPr bwMode="auto">
          <a:xfrm flipH="1">
            <a:off x="673258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8" name="Text Box 28"/>
          <p:cNvSpPr txBox="1">
            <a:spLocks noChangeArrowheads="1"/>
          </p:cNvSpPr>
          <p:nvPr/>
        </p:nvSpPr>
        <p:spPr bwMode="auto">
          <a:xfrm>
            <a:off x="6516688"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3</a:t>
            </a:r>
            <a:r>
              <a:rPr lang="el-GR" sz="1600" b="1">
                <a:solidFill>
                  <a:srgbClr val="008000"/>
                </a:solidFill>
                <a:cs typeface="Arial" pitchFamily="34" charset="0"/>
              </a:rPr>
              <a:t>π</a:t>
            </a:r>
            <a:endParaRPr lang="it-IT" sz="1600" b="1">
              <a:solidFill>
                <a:srgbClr val="008000"/>
              </a:solidFill>
            </a:endParaRPr>
          </a:p>
        </p:txBody>
      </p:sp>
      <p:sp>
        <p:nvSpPr>
          <p:cNvPr id="250909" name="Text Box 29"/>
          <p:cNvSpPr txBox="1">
            <a:spLocks noChangeArrowheads="1"/>
          </p:cNvSpPr>
          <p:nvPr/>
        </p:nvSpPr>
        <p:spPr bwMode="auto">
          <a:xfrm>
            <a:off x="71438" y="3716338"/>
            <a:ext cx="14763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008000"/>
                </a:solidFill>
              </a:rPr>
              <a:t>sin</a:t>
            </a:r>
            <a:r>
              <a:rPr lang="el-GR" sz="1800">
                <a:solidFill>
                  <a:srgbClr val="008000"/>
                </a:solidFill>
                <a:cs typeface="Arial" pitchFamily="34" charset="0"/>
              </a:rPr>
              <a:t>α</a:t>
            </a:r>
            <a:r>
              <a:rPr lang="it-IT" sz="1800">
                <a:solidFill>
                  <a:srgbClr val="008000"/>
                </a:solidFill>
                <a:cs typeface="Arial" pitchFamily="34" charset="0"/>
              </a:rPr>
              <a:t>, la sua</a:t>
            </a:r>
          </a:p>
          <a:p>
            <a:r>
              <a:rPr lang="it-IT" sz="1800">
                <a:solidFill>
                  <a:srgbClr val="008000"/>
                </a:solidFill>
                <a:cs typeface="Arial" pitchFamily="34" charset="0"/>
              </a:rPr>
              <a:t>derivata 1</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cos</a:t>
            </a:r>
            <a:r>
              <a:rPr lang="el-GR" sz="1800">
                <a:solidFill>
                  <a:srgbClr val="008000"/>
                </a:solidFill>
                <a:cs typeface="Arial" pitchFamily="34" charset="0"/>
              </a:rPr>
              <a:t>α</a:t>
            </a:r>
            <a:r>
              <a:rPr lang="it-IT" sz="1800">
                <a:solidFill>
                  <a:srgbClr val="008000"/>
                </a:solidFill>
                <a:cs typeface="Arial" pitchFamily="34" charset="0"/>
              </a:rPr>
              <a:t>, e la </a:t>
            </a:r>
          </a:p>
          <a:p>
            <a:r>
              <a:rPr lang="it-IT" sz="1800">
                <a:solidFill>
                  <a:srgbClr val="008000"/>
                </a:solidFill>
                <a:cs typeface="Arial" pitchFamily="34" charset="0"/>
              </a:rPr>
              <a:t>derivata 2</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-sin</a:t>
            </a:r>
            <a:r>
              <a:rPr lang="el-GR" sz="1800">
                <a:solidFill>
                  <a:srgbClr val="008000"/>
                </a:solidFill>
                <a:cs typeface="Arial" pitchFamily="34" charset="0"/>
              </a:rPr>
              <a:t>α</a:t>
            </a:r>
            <a:r>
              <a:rPr lang="it-IT" sz="1800">
                <a:solidFill>
                  <a:srgbClr val="008000"/>
                </a:solidFill>
                <a:cs typeface="Arial" pitchFamily="34" charset="0"/>
              </a:rPr>
              <a:t>, hanno</a:t>
            </a:r>
          </a:p>
          <a:p>
            <a:r>
              <a:rPr lang="it-IT" sz="1800">
                <a:solidFill>
                  <a:srgbClr val="008000"/>
                </a:solidFill>
                <a:cs typeface="Arial" pitchFamily="34" charset="0"/>
              </a:rPr>
              <a:t>tutte uguale</a:t>
            </a:r>
          </a:p>
          <a:p>
            <a:r>
              <a:rPr lang="it-IT" sz="1800">
                <a:solidFill>
                  <a:srgbClr val="008000"/>
                </a:solidFill>
                <a:cs typeface="Arial" pitchFamily="34" charset="0"/>
              </a:rPr>
              <a:t>periodo</a:t>
            </a:r>
            <a:endParaRPr lang="el-GR" sz="1800">
              <a:solidFill>
                <a:srgbClr val="008000"/>
              </a:solidFill>
              <a:cs typeface="Arial" pitchFamily="34" charset="0"/>
            </a:endParaRPr>
          </a:p>
        </p:txBody>
      </p:sp>
      <p:sp>
        <p:nvSpPr>
          <p:cNvPr id="250910" name="Text Box 30"/>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smtClean="0"/>
              <a:t>fln - mar 2016</a:t>
            </a:r>
            <a:endParaRPr lang="en-US"/>
          </a:p>
        </p:txBody>
      </p:sp>
      <p:sp>
        <p:nvSpPr>
          <p:cNvPr id="30" name="Slide Number Placeholder 5"/>
          <p:cNvSpPr>
            <a:spLocks noGrp="1"/>
          </p:cNvSpPr>
          <p:nvPr>
            <p:ph type="sldNum" sz="quarter" idx="12"/>
          </p:nvPr>
        </p:nvSpPr>
        <p:spPr/>
        <p:txBody>
          <a:bodyPr/>
          <a:lstStyle/>
          <a:p>
            <a:fld id="{305BFEE0-B693-405B-A727-31C121975980}" type="slidenum">
              <a:rPr lang="en-US"/>
              <a:pPr/>
              <a:t>34</a:t>
            </a:fld>
            <a:endParaRPr lang="en-US"/>
          </a:p>
        </p:txBody>
      </p:sp>
      <p:sp>
        <p:nvSpPr>
          <p:cNvPr id="253954" name="Rectangle 2"/>
          <p:cNvSpPr>
            <a:spLocks noGrp="1" noChangeArrowheads="1"/>
          </p:cNvSpPr>
          <p:nvPr>
            <p:ph type="title"/>
          </p:nvPr>
        </p:nvSpPr>
        <p:spPr/>
        <p:txBody>
          <a:bodyPr/>
          <a:lstStyle/>
          <a:p>
            <a:r>
              <a:rPr lang="it-IT" sz="2800"/>
              <a:t>Funzioni elementari periodiche (2)(*)</a:t>
            </a:r>
          </a:p>
        </p:txBody>
      </p:sp>
      <p:graphicFrame>
        <p:nvGraphicFramePr>
          <p:cNvPr id="253955" name="Object 3"/>
          <p:cNvGraphicFramePr>
            <a:graphicFrameLocks noGrp="1" noChangeAspect="1"/>
          </p:cNvGraphicFramePr>
          <p:nvPr>
            <p:ph idx="1"/>
          </p:nvPr>
        </p:nvGraphicFramePr>
        <p:xfrm>
          <a:off x="1619250" y="2420938"/>
          <a:ext cx="5848350" cy="2638425"/>
        </p:xfrm>
        <a:graphic>
          <a:graphicData uri="http://schemas.openxmlformats.org/presentationml/2006/ole">
            <mc:AlternateContent xmlns:mc="http://schemas.openxmlformats.org/markup-compatibility/2006">
              <mc:Choice xmlns:v="urn:schemas-microsoft-com:vml" Requires="v">
                <p:oleObj spid="_x0000_s254115" name="Chart" r:id="rId4" imgW="5848350" imgH="2638425" progId="Excel.Chart.8">
                  <p:embed/>
                </p:oleObj>
              </mc:Choice>
              <mc:Fallback>
                <p:oleObj name="Chart" r:id="rId4" imgW="5848350" imgH="2638425"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420938"/>
                        <a:ext cx="5848350"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3957" name="Text Box 5"/>
          <p:cNvSpPr txBox="1">
            <a:spLocks noChangeArrowheads="1"/>
          </p:cNvSpPr>
          <p:nvPr/>
        </p:nvSpPr>
        <p:spPr bwMode="auto">
          <a:xfrm>
            <a:off x="827088" y="23495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ω</a:t>
            </a:r>
            <a:r>
              <a:rPr lang="it-IT">
                <a:solidFill>
                  <a:schemeClr val="accent2"/>
                </a:solidFill>
                <a:cs typeface="Arial" pitchFamily="34" charset="0"/>
              </a:rPr>
              <a:t>t)</a:t>
            </a:r>
            <a:endParaRPr lang="el-GR">
              <a:solidFill>
                <a:schemeClr val="accent2"/>
              </a:solidFill>
              <a:cs typeface="Arial" pitchFamily="34" charset="0"/>
            </a:endParaRPr>
          </a:p>
        </p:txBody>
      </p:sp>
      <p:sp>
        <p:nvSpPr>
          <p:cNvPr id="253959" name="Text Box 7"/>
          <p:cNvSpPr txBox="1">
            <a:spLocks noChangeArrowheads="1"/>
          </p:cNvSpPr>
          <p:nvPr/>
        </p:nvSpPr>
        <p:spPr bwMode="auto">
          <a:xfrm>
            <a:off x="7451725" y="3573463"/>
            <a:ext cx="142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chemeClr val="accent2"/>
                </a:solidFill>
                <a:cs typeface="Arial" pitchFamily="34" charset="0"/>
              </a:rPr>
              <a:t>ω</a:t>
            </a:r>
            <a:r>
              <a:rPr lang="it-IT">
                <a:solidFill>
                  <a:schemeClr val="accent2"/>
                </a:solidFill>
                <a:cs typeface="Arial" pitchFamily="34" charset="0"/>
              </a:rPr>
              <a:t>t = 2 </a:t>
            </a:r>
            <a:r>
              <a:rPr lang="el-GR">
                <a:solidFill>
                  <a:srgbClr val="008000"/>
                </a:solidFill>
              </a:rPr>
              <a:t>π</a:t>
            </a:r>
            <a:r>
              <a:rPr lang="it-IT">
                <a:solidFill>
                  <a:srgbClr val="008000"/>
                </a:solidFill>
              </a:rPr>
              <a:t>t/T</a:t>
            </a:r>
            <a:endParaRPr lang="el-GR">
              <a:solidFill>
                <a:srgbClr val="008000"/>
              </a:solidFill>
            </a:endParaRPr>
          </a:p>
        </p:txBody>
      </p:sp>
      <p:sp>
        <p:nvSpPr>
          <p:cNvPr id="253960" name="Text Box 8"/>
          <p:cNvSpPr txBox="1">
            <a:spLocks noChangeArrowheads="1"/>
          </p:cNvSpPr>
          <p:nvPr/>
        </p:nvSpPr>
        <p:spPr bwMode="auto">
          <a:xfrm>
            <a:off x="755650" y="2852738"/>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ω</a:t>
            </a:r>
            <a:r>
              <a:rPr lang="it-IT">
                <a:solidFill>
                  <a:srgbClr val="FF0066"/>
                </a:solidFill>
                <a:cs typeface="Arial" pitchFamily="34" charset="0"/>
              </a:rPr>
              <a:t>t)</a:t>
            </a:r>
            <a:endParaRPr lang="el-GR">
              <a:solidFill>
                <a:srgbClr val="FF0066"/>
              </a:solidFill>
              <a:cs typeface="Arial" pitchFamily="34" charset="0"/>
            </a:endParaRPr>
          </a:p>
        </p:txBody>
      </p:sp>
      <p:sp>
        <p:nvSpPr>
          <p:cNvPr id="253961" name="Text Box 9"/>
          <p:cNvSpPr txBox="1">
            <a:spLocks noChangeArrowheads="1"/>
          </p:cNvSpPr>
          <p:nvPr/>
        </p:nvSpPr>
        <p:spPr bwMode="auto">
          <a:xfrm>
            <a:off x="684213" y="3357563"/>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ω</a:t>
            </a:r>
            <a:r>
              <a:rPr lang="it-IT">
                <a:solidFill>
                  <a:srgbClr val="FFFF00"/>
                </a:solidFill>
                <a:cs typeface="Arial" pitchFamily="34" charset="0"/>
              </a:rPr>
              <a:t>t)</a:t>
            </a:r>
            <a:endParaRPr lang="el-GR">
              <a:solidFill>
                <a:srgbClr val="FFFF00"/>
              </a:solidFill>
              <a:cs typeface="Arial" pitchFamily="34" charset="0"/>
            </a:endParaRPr>
          </a:p>
        </p:txBody>
      </p:sp>
      <p:sp>
        <p:nvSpPr>
          <p:cNvPr id="253962" name="Line 10"/>
          <p:cNvSpPr>
            <a:spLocks noChangeShapeType="1"/>
          </p:cNvSpPr>
          <p:nvPr/>
        </p:nvSpPr>
        <p:spPr bwMode="auto">
          <a:xfrm>
            <a:off x="2114550" y="5373688"/>
            <a:ext cx="5184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3" name="Line 11"/>
          <p:cNvSpPr>
            <a:spLocks noChangeShapeType="1"/>
          </p:cNvSpPr>
          <p:nvPr/>
        </p:nvSpPr>
        <p:spPr bwMode="auto">
          <a:xfrm>
            <a:off x="29162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4" name="Line 12"/>
          <p:cNvSpPr>
            <a:spLocks noChangeShapeType="1"/>
          </p:cNvSpPr>
          <p:nvPr/>
        </p:nvSpPr>
        <p:spPr bwMode="auto">
          <a:xfrm>
            <a:off x="37798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5" name="Line 13"/>
          <p:cNvSpPr>
            <a:spLocks noChangeShapeType="1"/>
          </p:cNvSpPr>
          <p:nvPr/>
        </p:nvSpPr>
        <p:spPr bwMode="auto">
          <a:xfrm>
            <a:off x="4572000"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6" name="Line 14"/>
          <p:cNvSpPr>
            <a:spLocks noChangeShapeType="1"/>
          </p:cNvSpPr>
          <p:nvPr/>
        </p:nvSpPr>
        <p:spPr bwMode="auto">
          <a:xfrm>
            <a:off x="5364163"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7" name="Line 15"/>
          <p:cNvSpPr>
            <a:spLocks noChangeShapeType="1"/>
          </p:cNvSpPr>
          <p:nvPr/>
        </p:nvSpPr>
        <p:spPr bwMode="auto">
          <a:xfrm>
            <a:off x="6156325"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8" name="Text Box 16"/>
          <p:cNvSpPr txBox="1">
            <a:spLocks noChangeArrowheads="1"/>
          </p:cNvSpPr>
          <p:nvPr/>
        </p:nvSpPr>
        <p:spPr bwMode="auto">
          <a:xfrm>
            <a:off x="7575550" y="52228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69" name="Text Box 17"/>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53971" name="Text Box 19"/>
          <p:cNvSpPr txBox="1">
            <a:spLocks noChangeArrowheads="1"/>
          </p:cNvSpPr>
          <p:nvPr/>
        </p:nvSpPr>
        <p:spPr bwMode="auto">
          <a:xfrm>
            <a:off x="2627313" y="5373688"/>
            <a:ext cx="55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T/4</a:t>
            </a:r>
          </a:p>
        </p:txBody>
      </p:sp>
      <p:sp>
        <p:nvSpPr>
          <p:cNvPr id="253972" name="Text Box 20"/>
          <p:cNvSpPr txBox="1">
            <a:spLocks noChangeArrowheads="1"/>
          </p:cNvSpPr>
          <p:nvPr/>
        </p:nvSpPr>
        <p:spPr bwMode="auto">
          <a:xfrm>
            <a:off x="3492500" y="5373688"/>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T/2</a:t>
            </a:r>
          </a:p>
        </p:txBody>
      </p:sp>
      <p:sp>
        <p:nvSpPr>
          <p:cNvPr id="253973" name="Text Box 21"/>
          <p:cNvSpPr txBox="1">
            <a:spLocks noChangeArrowheads="1"/>
          </p:cNvSpPr>
          <p:nvPr/>
        </p:nvSpPr>
        <p:spPr bwMode="auto">
          <a:xfrm>
            <a:off x="42846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3T/4</a:t>
            </a:r>
          </a:p>
        </p:txBody>
      </p:sp>
      <p:sp>
        <p:nvSpPr>
          <p:cNvPr id="253974" name="Text Box 22"/>
          <p:cNvSpPr txBox="1">
            <a:spLocks noChangeArrowheads="1"/>
          </p:cNvSpPr>
          <p:nvPr/>
        </p:nvSpPr>
        <p:spPr bwMode="auto">
          <a:xfrm>
            <a:off x="5219700" y="53736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75" name="Text Box 23"/>
          <p:cNvSpPr txBox="1">
            <a:spLocks noChangeArrowheads="1"/>
          </p:cNvSpPr>
          <p:nvPr/>
        </p:nvSpPr>
        <p:spPr bwMode="auto">
          <a:xfrm>
            <a:off x="57959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5T/4</a:t>
            </a:r>
          </a:p>
        </p:txBody>
      </p:sp>
      <p:sp>
        <p:nvSpPr>
          <p:cNvPr id="253976" name="Text Box 24"/>
          <p:cNvSpPr txBox="1">
            <a:spLocks noChangeArrowheads="1"/>
          </p:cNvSpPr>
          <p:nvPr/>
        </p:nvSpPr>
        <p:spPr bwMode="auto">
          <a:xfrm>
            <a:off x="2771775"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7" name="Text Box 25"/>
          <p:cNvSpPr txBox="1">
            <a:spLocks noChangeArrowheads="1"/>
          </p:cNvSpPr>
          <p:nvPr/>
        </p:nvSpPr>
        <p:spPr bwMode="auto">
          <a:xfrm>
            <a:off x="6011863"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8" name="Line 26"/>
          <p:cNvSpPr>
            <a:spLocks noChangeShapeType="1"/>
          </p:cNvSpPr>
          <p:nvPr/>
        </p:nvSpPr>
        <p:spPr bwMode="auto">
          <a:xfrm>
            <a:off x="2987675" y="2492375"/>
            <a:ext cx="3024188"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79" name="Text Box 27"/>
          <p:cNvSpPr txBox="1">
            <a:spLocks noChangeArrowheads="1"/>
          </p:cNvSpPr>
          <p:nvPr/>
        </p:nvSpPr>
        <p:spPr bwMode="auto">
          <a:xfrm>
            <a:off x="4067175" y="1916113"/>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T = 1/</a:t>
            </a:r>
            <a:r>
              <a:rPr lang="el-GR" i="1">
                <a:solidFill>
                  <a:srgbClr val="FF0000"/>
                </a:solidFill>
                <a:cs typeface="Arial" pitchFamily="34" charset="0"/>
              </a:rPr>
              <a:t>ν</a:t>
            </a:r>
          </a:p>
        </p:txBody>
      </p:sp>
      <p:sp>
        <p:nvSpPr>
          <p:cNvPr id="253981" name="Text Box 29"/>
          <p:cNvSpPr txBox="1">
            <a:spLocks noChangeArrowheads="1"/>
          </p:cNvSpPr>
          <p:nvPr/>
        </p:nvSpPr>
        <p:spPr bwMode="auto">
          <a:xfrm>
            <a:off x="250825" y="1341438"/>
            <a:ext cx="8713788"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f(t) = sin(</a:t>
            </a:r>
            <a:r>
              <a:rPr lang="el-GR">
                <a:solidFill>
                  <a:srgbClr val="008000"/>
                </a:solidFill>
                <a:cs typeface="Arial" pitchFamily="34" charset="0"/>
              </a:rPr>
              <a:t>ω</a:t>
            </a:r>
            <a:r>
              <a:rPr lang="it-IT">
                <a:solidFill>
                  <a:srgbClr val="008000"/>
                </a:solidFill>
                <a:cs typeface="Arial" pitchFamily="34" charset="0"/>
              </a:rPr>
              <a:t>t) = </a:t>
            </a:r>
            <a:r>
              <a:rPr lang="it-IT">
                <a:solidFill>
                  <a:srgbClr val="008000"/>
                </a:solidFill>
              </a:rPr>
              <a:t>sin(2</a:t>
            </a:r>
            <a:r>
              <a:rPr lang="el-GR">
                <a:solidFill>
                  <a:srgbClr val="008000"/>
                </a:solidFill>
                <a:cs typeface="Arial" pitchFamily="34" charset="0"/>
              </a:rPr>
              <a:t>π</a:t>
            </a:r>
            <a:r>
              <a:rPr lang="it-IT">
                <a:solidFill>
                  <a:srgbClr val="008000"/>
                </a:solidFill>
                <a:cs typeface="Arial" pitchFamily="34" charset="0"/>
              </a:rPr>
              <a:t>t/T);  df(t)/dt = </a:t>
            </a:r>
            <a:r>
              <a:rPr lang="el-GR">
                <a:solidFill>
                  <a:srgbClr val="008000"/>
                </a:solidFill>
                <a:cs typeface="Arial" pitchFamily="34" charset="0"/>
              </a:rPr>
              <a:t>ω</a:t>
            </a:r>
            <a:r>
              <a:rPr lang="it-IT">
                <a:solidFill>
                  <a:srgbClr val="008000"/>
                </a:solidFill>
                <a:cs typeface="Arial" pitchFamily="34" charset="0"/>
              </a:rPr>
              <a:t>cos(2</a:t>
            </a:r>
            <a:r>
              <a:rPr lang="el-GR">
                <a:solidFill>
                  <a:srgbClr val="008000"/>
                </a:solidFill>
              </a:rPr>
              <a:t>π</a:t>
            </a:r>
            <a:r>
              <a:rPr lang="it-IT">
                <a:solidFill>
                  <a:srgbClr val="008000"/>
                </a:solidFill>
              </a:rPr>
              <a:t>t/T);</a:t>
            </a:r>
            <a:r>
              <a:rPr lang="it-IT"/>
              <a:t>   </a:t>
            </a:r>
            <a:r>
              <a:rPr lang="it-IT">
                <a:solidFill>
                  <a:srgbClr val="008000"/>
                </a:solidFill>
              </a:rPr>
              <a:t>d</a:t>
            </a:r>
            <a:r>
              <a:rPr lang="it-IT" baseline="30000">
                <a:solidFill>
                  <a:srgbClr val="008000"/>
                </a:solidFill>
              </a:rPr>
              <a:t>2</a:t>
            </a:r>
            <a:r>
              <a:rPr lang="it-IT">
                <a:solidFill>
                  <a:srgbClr val="008000"/>
                </a:solidFill>
              </a:rPr>
              <a:t>f(t)/dt</a:t>
            </a:r>
            <a:r>
              <a:rPr lang="it-IT" baseline="30000">
                <a:solidFill>
                  <a:srgbClr val="008000"/>
                </a:solidFill>
              </a:rPr>
              <a:t>2</a:t>
            </a:r>
            <a:r>
              <a:rPr lang="it-IT">
                <a:solidFill>
                  <a:srgbClr val="008000"/>
                </a:solidFill>
              </a:rPr>
              <a:t> = -</a:t>
            </a:r>
            <a:r>
              <a:rPr lang="el-GR">
                <a:solidFill>
                  <a:srgbClr val="008000"/>
                </a:solidFill>
                <a:cs typeface="Arial" pitchFamily="34" charset="0"/>
              </a:rPr>
              <a:t>ω</a:t>
            </a:r>
            <a:r>
              <a:rPr lang="it-IT" baseline="30000">
                <a:solidFill>
                  <a:srgbClr val="008000"/>
                </a:solidFill>
                <a:cs typeface="Arial" pitchFamily="34" charset="0"/>
              </a:rPr>
              <a:t>2</a:t>
            </a:r>
            <a:r>
              <a:rPr lang="it-IT">
                <a:solidFill>
                  <a:srgbClr val="008000"/>
                </a:solidFill>
                <a:cs typeface="Arial" pitchFamily="34" charset="0"/>
              </a:rPr>
              <a:t>sin(2</a:t>
            </a:r>
            <a:r>
              <a:rPr lang="el-GR">
                <a:solidFill>
                  <a:srgbClr val="008000"/>
                </a:solidFill>
              </a:rPr>
              <a:t>π</a:t>
            </a:r>
            <a:r>
              <a:rPr lang="it-IT">
                <a:solidFill>
                  <a:srgbClr val="008000"/>
                </a:solidFill>
              </a:rPr>
              <a:t>t/T)</a:t>
            </a:r>
            <a:endParaRPr lang="el-GR">
              <a:solidFill>
                <a:srgbClr val="008000"/>
              </a:solidFill>
            </a:endParaRPr>
          </a:p>
        </p:txBody>
      </p:sp>
      <p:sp>
        <p:nvSpPr>
          <p:cNvPr id="253983" name="Text Box 31"/>
          <p:cNvSpPr txBox="1">
            <a:spLocks noChangeArrowheads="1"/>
          </p:cNvSpPr>
          <p:nvPr/>
        </p:nvSpPr>
        <p:spPr bwMode="auto">
          <a:xfrm>
            <a:off x="519113" y="5872163"/>
            <a:ext cx="356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a:t>
            </a:r>
            <a:r>
              <a:rPr lang="el-GR">
                <a:solidFill>
                  <a:srgbClr val="CC3300"/>
                </a:solidFill>
                <a:cs typeface="Arial" pitchFamily="34" charset="0"/>
              </a:rPr>
              <a:t>ω</a:t>
            </a:r>
            <a:r>
              <a:rPr lang="it-IT">
                <a:solidFill>
                  <a:srgbClr val="CC3300"/>
                </a:solidFill>
                <a:cs typeface="Arial" pitchFamily="34" charset="0"/>
              </a:rPr>
              <a:t> in rad/s, t in s, </a:t>
            </a:r>
            <a:r>
              <a:rPr lang="el-GR">
                <a:solidFill>
                  <a:srgbClr val="CC3300"/>
                </a:solidFill>
                <a:cs typeface="Arial" pitchFamily="34" charset="0"/>
              </a:rPr>
              <a:t>ω</a:t>
            </a:r>
            <a:r>
              <a:rPr lang="it-IT">
                <a:solidFill>
                  <a:srgbClr val="CC3300"/>
                </a:solidFill>
                <a:cs typeface="Arial" pitchFamily="34" charset="0"/>
              </a:rPr>
              <a:t>t in rad </a:t>
            </a:r>
            <a:endParaRPr lang="el-GR">
              <a:solidFill>
                <a:srgbClr val="CC3300"/>
              </a:solidFill>
              <a:cs typeface="Arial" pitchFamily="34" charset="0"/>
            </a:endParaRPr>
          </a:p>
        </p:txBody>
      </p:sp>
      <p:sp>
        <p:nvSpPr>
          <p:cNvPr id="253984" name="Text Box 32"/>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4B482DB8-EF6D-425B-8C94-60262F4C91F8}" type="slidenum">
              <a:rPr lang="en-US"/>
              <a:pPr/>
              <a:t>35</a:t>
            </a:fld>
            <a:endParaRPr lang="en-US"/>
          </a:p>
        </p:txBody>
      </p:sp>
      <p:sp>
        <p:nvSpPr>
          <p:cNvPr id="258050" name="Rectangle 2"/>
          <p:cNvSpPr>
            <a:spLocks noGrp="1" noChangeArrowheads="1"/>
          </p:cNvSpPr>
          <p:nvPr>
            <p:ph type="title"/>
          </p:nvPr>
        </p:nvSpPr>
        <p:spPr/>
        <p:txBody>
          <a:bodyPr/>
          <a:lstStyle/>
          <a:p>
            <a:r>
              <a:rPr lang="it-IT" sz="3600"/>
              <a:t>Meccanica 2a parte</a:t>
            </a:r>
          </a:p>
        </p:txBody>
      </p:sp>
      <p:sp>
        <p:nvSpPr>
          <p:cNvPr id="258051" name="Text Box 3"/>
          <p:cNvSpPr txBox="1">
            <a:spLocks noChangeArrowheads="1"/>
          </p:cNvSpPr>
          <p:nvPr/>
        </p:nvSpPr>
        <p:spPr bwMode="auto">
          <a:xfrm>
            <a:off x="3419475" y="5300663"/>
            <a:ext cx="2376488"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Dinamica</a:t>
            </a:r>
          </a:p>
        </p:txBody>
      </p:sp>
      <p:pic>
        <p:nvPicPr>
          <p:cNvPr id="258052" name="Picture 4" descr="18fiatbravo3_enimages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824412" cy="321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2016</a:t>
            </a:r>
            <a:endParaRPr lang="en-US"/>
          </a:p>
        </p:txBody>
      </p:sp>
      <p:sp>
        <p:nvSpPr>
          <p:cNvPr id="15" name="Slide Number Placeholder 5"/>
          <p:cNvSpPr>
            <a:spLocks noGrp="1"/>
          </p:cNvSpPr>
          <p:nvPr>
            <p:ph type="sldNum" sz="quarter" idx="12"/>
          </p:nvPr>
        </p:nvSpPr>
        <p:spPr/>
        <p:txBody>
          <a:bodyPr/>
          <a:lstStyle/>
          <a:p>
            <a:fld id="{A03A1D60-6A12-47DE-A260-17AEED66B498}" type="slidenum">
              <a:rPr lang="en-US"/>
              <a:pPr/>
              <a:t>36</a:t>
            </a:fld>
            <a:endParaRPr lang="en-US"/>
          </a:p>
        </p:txBody>
      </p:sp>
      <p:pic>
        <p:nvPicPr>
          <p:cNvPr id="375818" name="Picture 10" descr="inerz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133600"/>
            <a:ext cx="3451225" cy="1004888"/>
          </a:xfrm>
          <a:prstGeom prst="rect">
            <a:avLst/>
          </a:prstGeom>
          <a:noFill/>
          <a:extLst>
            <a:ext uri="{909E8E84-426E-40DD-AFC4-6F175D3DCCD1}">
              <a14:hiddenFill xmlns:a14="http://schemas.microsoft.com/office/drawing/2010/main">
                <a:solidFill>
                  <a:srgbClr val="FFFFFF"/>
                </a:solidFill>
              </a14:hiddenFill>
            </a:ext>
          </a:extLst>
        </p:spPr>
      </p:pic>
      <p:sp>
        <p:nvSpPr>
          <p:cNvPr id="375810" name="Rectangle 2"/>
          <p:cNvSpPr>
            <a:spLocks noGrp="1" noChangeArrowheads="1"/>
          </p:cNvSpPr>
          <p:nvPr>
            <p:ph type="title"/>
          </p:nvPr>
        </p:nvSpPr>
        <p:spPr>
          <a:xfrm>
            <a:off x="1403350" y="260350"/>
            <a:ext cx="7489825" cy="574675"/>
          </a:xfrm>
        </p:spPr>
        <p:txBody>
          <a:bodyPr/>
          <a:lstStyle/>
          <a:p>
            <a:r>
              <a:rPr lang="it-IT" sz="2400"/>
              <a:t>Enunciati dei 3 principi della dinamica, p.m. (Newton)</a:t>
            </a:r>
          </a:p>
        </p:txBody>
      </p:sp>
      <p:sp>
        <p:nvSpPr>
          <p:cNvPr id="375811" name="Rectangle 3"/>
          <p:cNvSpPr>
            <a:spLocks noGrp="1" noChangeArrowheads="1"/>
          </p:cNvSpPr>
          <p:nvPr>
            <p:ph type="body" idx="1"/>
          </p:nvPr>
        </p:nvSpPr>
        <p:spPr>
          <a:xfrm>
            <a:off x="250825" y="1341438"/>
            <a:ext cx="8435975" cy="4784725"/>
          </a:xfrm>
        </p:spPr>
        <p:txBody>
          <a:bodyPr/>
          <a:lstStyle/>
          <a:p>
            <a:pPr marL="609600" indent="-609600">
              <a:buFontTx/>
              <a:buAutoNum type="arabicPeriod"/>
            </a:pPr>
            <a:r>
              <a:rPr lang="it-IT" sz="2800"/>
              <a:t>Inerzia: se                                                        (</a:t>
            </a:r>
            <a:r>
              <a:rPr lang="el-GR" sz="2400">
                <a:solidFill>
                  <a:srgbClr val="008000"/>
                </a:solidFill>
                <a:cs typeface="Arial" pitchFamily="34" charset="0"/>
              </a:rPr>
              <a:t>Σ</a:t>
            </a:r>
            <a:r>
              <a:rPr lang="it-IT" sz="2400" baseline="-25000">
                <a:solidFill>
                  <a:srgbClr val="008000"/>
                </a:solidFill>
                <a:cs typeface="Arial" pitchFamily="34" charset="0"/>
              </a:rPr>
              <a:t>i</a:t>
            </a:r>
            <a:r>
              <a:rPr lang="it-IT" sz="2400" b="1">
                <a:solidFill>
                  <a:srgbClr val="008000"/>
                </a:solidFill>
                <a:cs typeface="Arial" pitchFamily="34" charset="0"/>
              </a:rPr>
              <a:t>F</a:t>
            </a:r>
            <a:r>
              <a:rPr lang="it-IT" sz="2400" baseline="-25000">
                <a:solidFill>
                  <a:srgbClr val="008000"/>
                </a:solidFill>
                <a:cs typeface="Arial" pitchFamily="34" charset="0"/>
              </a:rPr>
              <a:t>i</a:t>
            </a:r>
            <a:r>
              <a:rPr lang="it-IT" sz="2400">
                <a:solidFill>
                  <a:srgbClr val="008000"/>
                </a:solidFill>
                <a:cs typeface="Arial" pitchFamily="34" charset="0"/>
              </a:rPr>
              <a:t> = risultante</a:t>
            </a:r>
            <a:r>
              <a:rPr lang="it-IT" sz="2800">
                <a:cs typeface="Arial" pitchFamily="34" charset="0"/>
              </a:rPr>
              <a:t>)</a:t>
            </a:r>
            <a:endParaRPr lang="el-GR" sz="2800">
              <a:cs typeface="Arial" pitchFamily="34" charset="0"/>
            </a:endParaRP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Se</a:t>
            </a: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Simmetria delle azioni: F</a:t>
            </a:r>
            <a:r>
              <a:rPr lang="it-IT" sz="2800" baseline="-25000"/>
              <a:t>ab</a:t>
            </a:r>
            <a:r>
              <a:rPr lang="it-IT" sz="2800"/>
              <a:t> = </a:t>
            </a:r>
            <a:r>
              <a:rPr lang="it-IT" sz="2800">
                <a:cs typeface="Arial" pitchFamily="34" charset="0"/>
              </a:rPr>
              <a:t>─</a:t>
            </a:r>
            <a:r>
              <a:rPr lang="it-IT" sz="2800"/>
              <a:t> F</a:t>
            </a:r>
            <a:r>
              <a:rPr lang="it-IT" sz="2800" baseline="-25000"/>
              <a:t>ba</a:t>
            </a:r>
            <a:r>
              <a:rPr lang="it-IT" sz="2800"/>
              <a:t> </a:t>
            </a:r>
          </a:p>
        </p:txBody>
      </p:sp>
      <p:pic>
        <p:nvPicPr>
          <p:cNvPr id="375812" name="Picture 4" descr="175px-Newton-Principia-Mathematica_1-500x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3213100"/>
            <a:ext cx="1957388" cy="2740025"/>
          </a:xfrm>
          <a:prstGeom prst="rect">
            <a:avLst/>
          </a:prstGeom>
          <a:noFill/>
          <a:extLst>
            <a:ext uri="{909E8E84-426E-40DD-AFC4-6F175D3DCCD1}">
              <a14:hiddenFill xmlns:a14="http://schemas.microsoft.com/office/drawing/2010/main">
                <a:solidFill>
                  <a:srgbClr val="FFFFFF"/>
                </a:solidFill>
              </a14:hiddenFill>
            </a:ext>
          </a:extLst>
        </p:spPr>
      </p:pic>
      <p:pic>
        <p:nvPicPr>
          <p:cNvPr id="375814" name="Picture 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268413"/>
            <a:ext cx="1914525" cy="1666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5815" name="Object 7"/>
          <p:cNvGraphicFramePr>
            <a:graphicFrameLocks noChangeAspect="1"/>
          </p:cNvGraphicFramePr>
          <p:nvPr/>
        </p:nvGraphicFramePr>
        <p:xfrm>
          <a:off x="2916238" y="1341438"/>
          <a:ext cx="3684587" cy="565150"/>
        </p:xfrm>
        <a:graphic>
          <a:graphicData uri="http://schemas.openxmlformats.org/presentationml/2006/ole">
            <mc:AlternateContent xmlns:mc="http://schemas.openxmlformats.org/markup-compatibility/2006">
              <mc:Choice xmlns:v="urn:schemas-microsoft-com:vml" Requires="v">
                <p:oleObj spid="_x0000_s376081" name="Equation" r:id="rId7" imgW="1574640" imgH="241200" progId="Equation.3">
                  <p:embed/>
                </p:oleObj>
              </mc:Choice>
              <mc:Fallback>
                <p:oleObj name="Equation" r:id="rId7" imgW="1574640" imgH="241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341438"/>
                        <a:ext cx="368458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5816" name="Object 8"/>
          <p:cNvGraphicFramePr>
            <a:graphicFrameLocks noChangeAspect="1"/>
          </p:cNvGraphicFramePr>
          <p:nvPr/>
        </p:nvGraphicFramePr>
        <p:xfrm>
          <a:off x="1547813" y="3284538"/>
          <a:ext cx="4516437" cy="565150"/>
        </p:xfrm>
        <a:graphic>
          <a:graphicData uri="http://schemas.openxmlformats.org/presentationml/2006/ole">
            <mc:AlternateContent xmlns:mc="http://schemas.openxmlformats.org/markup-compatibility/2006">
              <mc:Choice xmlns:v="urn:schemas-microsoft-com:vml" Requires="v">
                <p:oleObj spid="_x0000_s376082" name="Equation" r:id="rId9" imgW="1930320" imgH="241200" progId="Equation.3">
                  <p:embed/>
                </p:oleObj>
              </mc:Choice>
              <mc:Fallback>
                <p:oleObj name="Equation" r:id="rId9" imgW="1930320" imgH="241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284538"/>
                        <a:ext cx="451643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5819" name="Picture 11" descr="f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8038" y="4005263"/>
            <a:ext cx="2090737" cy="727075"/>
          </a:xfrm>
          <a:prstGeom prst="rect">
            <a:avLst/>
          </a:prstGeom>
          <a:noFill/>
          <a:extLst>
            <a:ext uri="{909E8E84-426E-40DD-AFC4-6F175D3DCCD1}">
              <a14:hiddenFill xmlns:a14="http://schemas.microsoft.com/office/drawing/2010/main">
                <a:solidFill>
                  <a:srgbClr val="FFFFFF"/>
                </a:solidFill>
              </a14:hiddenFill>
            </a:ext>
          </a:extLst>
        </p:spPr>
      </p:pic>
      <p:pic>
        <p:nvPicPr>
          <p:cNvPr id="375820" name="Picture 12" descr="3oprincipi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6238" y="5373688"/>
            <a:ext cx="2147887" cy="838200"/>
          </a:xfrm>
          <a:prstGeom prst="rect">
            <a:avLst/>
          </a:prstGeom>
          <a:noFill/>
          <a:extLst>
            <a:ext uri="{909E8E84-426E-40DD-AFC4-6F175D3DCCD1}">
              <a14:hiddenFill xmlns:a14="http://schemas.microsoft.com/office/drawing/2010/main">
                <a:solidFill>
                  <a:srgbClr val="FFFFFF"/>
                </a:solidFill>
              </a14:hiddenFill>
            </a:ext>
          </a:extLst>
        </p:spPr>
      </p:pic>
      <p:sp>
        <p:nvSpPr>
          <p:cNvPr id="375821" name="Line 13"/>
          <p:cNvSpPr>
            <a:spLocks noChangeShapeType="1"/>
          </p:cNvSpPr>
          <p:nvPr/>
        </p:nvSpPr>
        <p:spPr bwMode="auto">
          <a:xfrm>
            <a:off x="4643438"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5822" name="Line 14"/>
          <p:cNvSpPr>
            <a:spLocks noChangeShapeType="1"/>
          </p:cNvSpPr>
          <p:nvPr/>
        </p:nvSpPr>
        <p:spPr bwMode="auto">
          <a:xfrm>
            <a:off x="586740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2016</a:t>
            </a:r>
            <a:endParaRPr lang="en-US"/>
          </a:p>
        </p:txBody>
      </p:sp>
      <p:sp>
        <p:nvSpPr>
          <p:cNvPr id="12" name="Slide Number Placeholder 5"/>
          <p:cNvSpPr>
            <a:spLocks noGrp="1"/>
          </p:cNvSpPr>
          <p:nvPr>
            <p:ph type="sldNum" sz="quarter" idx="12"/>
          </p:nvPr>
        </p:nvSpPr>
        <p:spPr/>
        <p:txBody>
          <a:bodyPr/>
          <a:lstStyle/>
          <a:p>
            <a:fld id="{98B97673-E6A6-49EA-9ECD-095FDF9F5C6F}" type="slidenum">
              <a:rPr lang="en-US"/>
              <a:pPr/>
              <a:t>37</a:t>
            </a:fld>
            <a:endParaRPr lang="en-US"/>
          </a:p>
        </p:txBody>
      </p:sp>
      <p:pic>
        <p:nvPicPr>
          <p:cNvPr id="376838" name="Picture 6" descr="risult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5516563"/>
            <a:ext cx="1931987" cy="1114425"/>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it-IT" sz="2800"/>
              <a:t>Cause del moto: le forze</a:t>
            </a:r>
          </a:p>
        </p:txBody>
      </p:sp>
      <p:sp>
        <p:nvSpPr>
          <p:cNvPr id="376835" name="Rectangle 3"/>
          <p:cNvSpPr>
            <a:spLocks noGrp="1" noChangeArrowheads="1"/>
          </p:cNvSpPr>
          <p:nvPr>
            <p:ph type="body" idx="1"/>
          </p:nvPr>
        </p:nvSpPr>
        <p:spPr>
          <a:xfrm>
            <a:off x="179388" y="1125538"/>
            <a:ext cx="8785225" cy="4929187"/>
          </a:xfrm>
        </p:spPr>
        <p:txBody>
          <a:bodyPr/>
          <a:lstStyle/>
          <a:p>
            <a:pPr>
              <a:lnSpc>
                <a:spcPct val="90000"/>
              </a:lnSpc>
            </a:pPr>
            <a:r>
              <a:rPr lang="it-IT" sz="2600"/>
              <a:t>per la modifica dello stato di quiete/moto di un corpo:   occorre un’interazione con altri corpi (a contatto o a distanza) - l’interazione è necessaria per variare la v o la quantità di moto, q = mv, del corpo (</a:t>
            </a:r>
            <a:r>
              <a:rPr lang="it-IT" sz="2600">
                <a:solidFill>
                  <a:srgbClr val="FF3300"/>
                </a:solidFill>
              </a:rPr>
              <a:t>II principio</a:t>
            </a:r>
            <a:r>
              <a:rPr lang="it-IT" sz="2600"/>
              <a:t>)</a:t>
            </a:r>
          </a:p>
          <a:p>
            <a:pPr>
              <a:lnSpc>
                <a:spcPct val="90000"/>
              </a:lnSpc>
            </a:pPr>
            <a:r>
              <a:rPr lang="it-IT" sz="2600"/>
              <a:t>in assenza d’interazione (forza) lo stato di quiete/moto (rettilineo uniforme) permane: principio d’inerzia            (</a:t>
            </a:r>
            <a:r>
              <a:rPr lang="it-IT" sz="2600">
                <a:solidFill>
                  <a:srgbClr val="FF3300"/>
                </a:solidFill>
              </a:rPr>
              <a:t>I principio</a:t>
            </a:r>
            <a:r>
              <a:rPr lang="it-IT" sz="2600"/>
              <a:t>)</a:t>
            </a:r>
          </a:p>
          <a:p>
            <a:pPr>
              <a:lnSpc>
                <a:spcPct val="90000"/>
              </a:lnSpc>
            </a:pPr>
            <a:r>
              <a:rPr lang="it-IT" sz="2600"/>
              <a:t>sistema inerziale (in cui vale il principio d’inerzia): per es. terna centrata sul sole, fissa rispetto alle stelle lontane – la terra è solo approx inerziale (rotazione) </a:t>
            </a:r>
          </a:p>
          <a:p>
            <a:pPr>
              <a:lnSpc>
                <a:spcPct val="90000"/>
              </a:lnSpc>
            </a:pPr>
            <a:r>
              <a:rPr lang="it-IT" sz="2600"/>
              <a:t>la risultante </a:t>
            </a:r>
            <a:r>
              <a:rPr lang="el-GR" sz="2600">
                <a:cs typeface="Arial" pitchFamily="34" charset="0"/>
              </a:rPr>
              <a:t>Σ</a:t>
            </a:r>
            <a:r>
              <a:rPr lang="it-IT" sz="2600" baseline="-25000">
                <a:cs typeface="Arial" pitchFamily="34" charset="0"/>
              </a:rPr>
              <a:t>i</a:t>
            </a:r>
            <a:r>
              <a:rPr lang="it-IT" sz="2600">
                <a:cs typeface="Arial" pitchFamily="34" charset="0"/>
              </a:rPr>
              <a:t>F</a:t>
            </a:r>
            <a:r>
              <a:rPr lang="it-IT" sz="2600" baseline="-25000">
                <a:cs typeface="Arial" pitchFamily="34" charset="0"/>
              </a:rPr>
              <a:t>i</a:t>
            </a:r>
            <a:r>
              <a:rPr lang="it-IT" sz="2600">
                <a:cs typeface="Arial" pitchFamily="34" charset="0"/>
              </a:rPr>
              <a:t> determina il moto del punto materiale (per oggetti estesi saranno solo le F</a:t>
            </a:r>
            <a:r>
              <a:rPr lang="it-IT" sz="2600" baseline="-25000">
                <a:cs typeface="Arial" pitchFamily="34" charset="0"/>
              </a:rPr>
              <a:t>esterne</a:t>
            </a:r>
            <a:r>
              <a:rPr lang="it-IT" sz="2600">
                <a:cs typeface="Arial" pitchFamily="34" charset="0"/>
              </a:rPr>
              <a:t>)</a:t>
            </a:r>
            <a:endParaRPr lang="el-GR" sz="2600">
              <a:cs typeface="Arial" pitchFamily="34" charset="0"/>
            </a:endParaRPr>
          </a:p>
        </p:txBody>
      </p:sp>
      <p:sp>
        <p:nvSpPr>
          <p:cNvPr id="376836" name="Line 4"/>
          <p:cNvSpPr>
            <a:spLocks noChangeShapeType="1"/>
          </p:cNvSpPr>
          <p:nvPr/>
        </p:nvSpPr>
        <p:spPr bwMode="auto">
          <a:xfrm>
            <a:off x="2700338" y="49577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7" name="Line 5"/>
          <p:cNvSpPr>
            <a:spLocks noChangeShapeType="1"/>
          </p:cNvSpPr>
          <p:nvPr/>
        </p:nvSpPr>
        <p:spPr bwMode="auto">
          <a:xfrm>
            <a:off x="5724525" y="5335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9" name="Line 7"/>
          <p:cNvSpPr>
            <a:spLocks noChangeShapeType="1"/>
          </p:cNvSpPr>
          <p:nvPr/>
        </p:nvSpPr>
        <p:spPr bwMode="auto">
          <a:xfrm>
            <a:off x="34925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0" name="Line 8"/>
          <p:cNvSpPr>
            <a:spLocks noChangeShapeType="1"/>
          </p:cNvSpPr>
          <p:nvPr/>
        </p:nvSpPr>
        <p:spPr bwMode="auto">
          <a:xfrm>
            <a:off x="43561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1" name="Line 9"/>
          <p:cNvSpPr>
            <a:spLocks noChangeShapeType="1"/>
          </p:cNvSpPr>
          <p:nvPr/>
        </p:nvSpPr>
        <p:spPr bwMode="auto">
          <a:xfrm>
            <a:off x="81010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2016</a:t>
            </a:r>
            <a:endParaRPr lang="en-US"/>
          </a:p>
        </p:txBody>
      </p:sp>
      <p:sp>
        <p:nvSpPr>
          <p:cNvPr id="6" name="Slide Number Placeholder 5"/>
          <p:cNvSpPr>
            <a:spLocks noGrp="1"/>
          </p:cNvSpPr>
          <p:nvPr>
            <p:ph type="sldNum" sz="quarter" idx="12"/>
          </p:nvPr>
        </p:nvSpPr>
        <p:spPr/>
        <p:txBody>
          <a:bodyPr/>
          <a:lstStyle/>
          <a:p>
            <a:fld id="{BB0AC362-C11B-4998-A5A4-143786AEFAE2}" type="slidenum">
              <a:rPr lang="en-US"/>
              <a:pPr/>
              <a:t>38</a:t>
            </a:fld>
            <a:endParaRPr lang="en-US"/>
          </a:p>
        </p:txBody>
      </p:sp>
      <p:sp>
        <p:nvSpPr>
          <p:cNvPr id="282626" name="Rectangle 2"/>
          <p:cNvSpPr>
            <a:spLocks noGrp="1" noChangeArrowheads="1"/>
          </p:cNvSpPr>
          <p:nvPr>
            <p:ph type="title"/>
          </p:nvPr>
        </p:nvSpPr>
        <p:spPr/>
        <p:txBody>
          <a:bodyPr/>
          <a:lstStyle/>
          <a:p>
            <a:r>
              <a:rPr lang="it-IT" sz="2800"/>
              <a:t>Forze: effetto dinamico ed effetto statico</a:t>
            </a:r>
          </a:p>
        </p:txBody>
      </p:sp>
      <p:sp>
        <p:nvSpPr>
          <p:cNvPr id="282627" name="Rectangle 3"/>
          <p:cNvSpPr>
            <a:spLocks noGrp="1" noChangeArrowheads="1"/>
          </p:cNvSpPr>
          <p:nvPr>
            <p:ph type="body" idx="1"/>
          </p:nvPr>
        </p:nvSpPr>
        <p:spPr>
          <a:xfrm>
            <a:off x="250825" y="1125538"/>
            <a:ext cx="8713788" cy="5183187"/>
          </a:xfrm>
        </p:spPr>
        <p:txBody>
          <a:bodyPr/>
          <a:lstStyle/>
          <a:p>
            <a:pPr>
              <a:lnSpc>
                <a:spcPct val="90000"/>
              </a:lnSpc>
            </a:pPr>
            <a:r>
              <a:rPr lang="it-IT" sz="2300" dirty="0"/>
              <a:t>occorre una definizione operativa di forza, ossia dare il metodo di misura</a:t>
            </a:r>
          </a:p>
          <a:p>
            <a:pPr>
              <a:lnSpc>
                <a:spcPct val="90000"/>
              </a:lnSpc>
            </a:pPr>
            <a:r>
              <a:rPr lang="it-IT" sz="2300" dirty="0">
                <a:solidFill>
                  <a:srgbClr val="CC3300"/>
                </a:solidFill>
              </a:rPr>
              <a:t>constatazione</a:t>
            </a:r>
            <a:r>
              <a:rPr lang="it-IT" sz="2300" dirty="0"/>
              <a:t>: tutti i gravi, se sono liberi di cadere, si sentono attratti dalla terra e cadono lungo la verticale verso il basso: sentono la forza peso o di gravità (effetto dinamico)</a:t>
            </a:r>
          </a:p>
          <a:p>
            <a:pPr>
              <a:lnSpc>
                <a:spcPct val="90000"/>
              </a:lnSpc>
            </a:pPr>
            <a:r>
              <a:rPr lang="it-IT" sz="2300" dirty="0">
                <a:solidFill>
                  <a:srgbClr val="CC3300"/>
                </a:solidFill>
              </a:rPr>
              <a:t>altra constatazione:</a:t>
            </a:r>
            <a:r>
              <a:rPr lang="it-IT" sz="2300" dirty="0"/>
              <a:t> se lo stesso grave è vincolato ad una molla elicoidale non cade ma la deforma, la allunga (effetto statico)</a:t>
            </a:r>
          </a:p>
          <a:p>
            <a:pPr>
              <a:lnSpc>
                <a:spcPct val="90000"/>
              </a:lnSpc>
            </a:pPr>
            <a:r>
              <a:rPr lang="it-IT" sz="2300" dirty="0"/>
              <a:t>in generale, </a:t>
            </a:r>
            <a:r>
              <a:rPr lang="it-IT" sz="2300" dirty="0">
                <a:sym typeface="Symbol" pitchFamily="18" charset="2"/>
              </a:rPr>
              <a:t> forza vincolata produce una qualche deformazione</a:t>
            </a:r>
          </a:p>
          <a:p>
            <a:pPr>
              <a:lnSpc>
                <a:spcPct val="90000"/>
              </a:lnSpc>
            </a:pPr>
            <a:r>
              <a:rPr lang="it-IT" sz="2300" dirty="0">
                <a:sym typeface="Symbol" pitchFamily="18" charset="2"/>
              </a:rPr>
              <a:t>la molla (il dinamometro) può essere usata per misurare le forze previa calibrazione ed entro il limite di elasticità (limite dato dalla validità della legge di </a:t>
            </a:r>
            <a:r>
              <a:rPr lang="it-IT" sz="2300" dirty="0" err="1">
                <a:sym typeface="Symbol" pitchFamily="18" charset="2"/>
              </a:rPr>
              <a:t>Hooke</a:t>
            </a:r>
            <a:r>
              <a:rPr lang="it-IT" sz="2300" dirty="0">
                <a:sym typeface="Symbol" pitchFamily="18" charset="2"/>
              </a:rPr>
              <a:t>): una volta calibrata, la molla può essere usata per  tipo di forze (</a:t>
            </a:r>
            <a:r>
              <a:rPr lang="it-IT" sz="2300" dirty="0" err="1">
                <a:sym typeface="Symbol" pitchFamily="18" charset="2"/>
              </a:rPr>
              <a:t>elett</a:t>
            </a:r>
            <a:r>
              <a:rPr lang="it-IT" sz="2300" dirty="0">
                <a:sym typeface="Symbol" pitchFamily="18" charset="2"/>
              </a:rPr>
              <a:t>., </a:t>
            </a:r>
            <a:r>
              <a:rPr lang="it-IT" sz="2300" dirty="0" err="1">
                <a:sym typeface="Symbol" pitchFamily="18" charset="2"/>
              </a:rPr>
              <a:t>magn</a:t>
            </a:r>
            <a:r>
              <a:rPr lang="it-IT" sz="2300" dirty="0">
                <a:sym typeface="Symbol" pitchFamily="18" charset="2"/>
              </a:rPr>
              <a:t>., etc.)</a:t>
            </a:r>
          </a:p>
          <a:p>
            <a:pPr>
              <a:lnSpc>
                <a:spcPct val="90000"/>
              </a:lnSpc>
            </a:pPr>
            <a:r>
              <a:rPr lang="it-IT" sz="2300" dirty="0">
                <a:sym typeface="Symbol" pitchFamily="18" charset="2"/>
              </a:rPr>
              <a:t>la direzione del vettore forza è quella dell’asse della molla ed il verso è quello in cui si produce l’allungamento</a:t>
            </a:r>
            <a:endParaRPr lang="it-IT" sz="23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2016</a:t>
            </a:r>
            <a:endParaRPr lang="en-US"/>
          </a:p>
        </p:txBody>
      </p:sp>
      <p:sp>
        <p:nvSpPr>
          <p:cNvPr id="12" name="Slide Number Placeholder 5"/>
          <p:cNvSpPr>
            <a:spLocks noGrp="1"/>
          </p:cNvSpPr>
          <p:nvPr>
            <p:ph type="sldNum" sz="quarter" idx="12"/>
          </p:nvPr>
        </p:nvSpPr>
        <p:spPr/>
        <p:txBody>
          <a:bodyPr/>
          <a:lstStyle/>
          <a:p>
            <a:fld id="{1F7F0A70-F2F1-413D-9FA7-D9946FDAC02D}" type="slidenum">
              <a:rPr lang="en-US"/>
              <a:pPr/>
              <a:t>39</a:t>
            </a:fld>
            <a:endParaRPr lang="en-US"/>
          </a:p>
        </p:txBody>
      </p:sp>
      <p:sp>
        <p:nvSpPr>
          <p:cNvPr id="281602" name="Rectangle 2"/>
          <p:cNvSpPr>
            <a:spLocks noGrp="1" noChangeArrowheads="1"/>
          </p:cNvSpPr>
          <p:nvPr>
            <p:ph type="title"/>
          </p:nvPr>
        </p:nvSpPr>
        <p:spPr/>
        <p:txBody>
          <a:bodyPr/>
          <a:lstStyle/>
          <a:p>
            <a:r>
              <a:rPr lang="it-IT" sz="2400"/>
              <a:t>Dinamometro (molla) e misura statica delle forze</a:t>
            </a:r>
          </a:p>
        </p:txBody>
      </p:sp>
      <p:pic>
        <p:nvPicPr>
          <p:cNvPr id="281604" name="Picture 4" descr="img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268413"/>
            <a:ext cx="5975350" cy="4799012"/>
          </a:xfrm>
          <a:prstGeom prst="rect">
            <a:avLst/>
          </a:prstGeom>
          <a:noFill/>
          <a:extLst>
            <a:ext uri="{909E8E84-426E-40DD-AFC4-6F175D3DCCD1}">
              <a14:hiddenFill xmlns:a14="http://schemas.microsoft.com/office/drawing/2010/main">
                <a:solidFill>
                  <a:srgbClr val="FFFFFF"/>
                </a:solidFill>
              </a14:hiddenFill>
            </a:ext>
          </a:extLst>
        </p:spPr>
      </p:pic>
      <p:pic>
        <p:nvPicPr>
          <p:cNvPr id="281605" name="Picture 5" descr="img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96975"/>
            <a:ext cx="1524000" cy="2925763"/>
          </a:xfrm>
          <a:prstGeom prst="rect">
            <a:avLst/>
          </a:prstGeom>
          <a:noFill/>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3995738" y="1557338"/>
            <a:ext cx="1897062" cy="4667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81607" name="Text Box 7"/>
          <p:cNvSpPr txBox="1">
            <a:spLocks noChangeArrowheads="1"/>
          </p:cNvSpPr>
          <p:nvPr/>
        </p:nvSpPr>
        <p:spPr bwMode="auto">
          <a:xfrm>
            <a:off x="3779838" y="3644900"/>
            <a:ext cx="26035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Legge di Hooke:</a:t>
            </a:r>
          </a:p>
          <a:p>
            <a:r>
              <a:rPr lang="it-IT">
                <a:solidFill>
                  <a:srgbClr val="CC3300"/>
                </a:solidFill>
              </a:rPr>
              <a:t>forza </a:t>
            </a:r>
            <a:r>
              <a:rPr lang="it-IT">
                <a:solidFill>
                  <a:srgbClr val="CC3300"/>
                </a:solidFill>
                <a:sym typeface="Symbol" pitchFamily="18" charset="2"/>
              </a:rPr>
              <a:t> allungamento</a:t>
            </a:r>
          </a:p>
        </p:txBody>
      </p:sp>
      <p:sp>
        <p:nvSpPr>
          <p:cNvPr id="281608" name="Text Box 8"/>
          <p:cNvSpPr txBox="1">
            <a:spLocks noChangeArrowheads="1"/>
          </p:cNvSpPr>
          <p:nvPr/>
        </p:nvSpPr>
        <p:spPr bwMode="auto">
          <a:xfrm>
            <a:off x="1527175" y="5080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a:t>
            </a:r>
          </a:p>
        </p:txBody>
      </p:sp>
      <p:sp>
        <p:nvSpPr>
          <p:cNvPr id="281609" name="Text Box 9"/>
          <p:cNvSpPr txBox="1">
            <a:spLocks noChangeArrowheads="1"/>
          </p:cNvSpPr>
          <p:nvPr/>
        </p:nvSpPr>
        <p:spPr bwMode="auto">
          <a:xfrm>
            <a:off x="3635375" y="4581525"/>
            <a:ext cx="5508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ad es. il cilindretto di Fe portato a lezione</a:t>
            </a:r>
          </a:p>
          <a:p>
            <a:r>
              <a:rPr lang="it-IT">
                <a:solidFill>
                  <a:srgbClr val="008000"/>
                </a:solidFill>
              </a:rPr>
              <a:t>(m = 44.83 g) produce una l = 26 cm sulla molla (l</a:t>
            </a:r>
            <a:r>
              <a:rPr lang="it-IT" baseline="-25000">
                <a:solidFill>
                  <a:srgbClr val="008000"/>
                </a:solidFill>
              </a:rPr>
              <a:t>0</a:t>
            </a:r>
            <a:r>
              <a:rPr lang="it-IT">
                <a:solidFill>
                  <a:srgbClr val="008000"/>
                </a:solidFill>
              </a:rPr>
              <a:t> = 19 cm): </a:t>
            </a:r>
            <a:r>
              <a:rPr lang="el-GR">
                <a:solidFill>
                  <a:srgbClr val="008000"/>
                </a:solidFill>
                <a:cs typeface="Arial" pitchFamily="34" charset="0"/>
              </a:rPr>
              <a:t>Δ</a:t>
            </a:r>
            <a:r>
              <a:rPr lang="it-IT">
                <a:solidFill>
                  <a:srgbClr val="008000"/>
                </a:solidFill>
                <a:cs typeface="Arial" pitchFamily="34" charset="0"/>
              </a:rPr>
              <a:t>x = l – l</a:t>
            </a:r>
            <a:r>
              <a:rPr lang="it-IT" baseline="-25000">
                <a:solidFill>
                  <a:srgbClr val="008000"/>
                </a:solidFill>
                <a:cs typeface="Arial" pitchFamily="34" charset="0"/>
              </a:rPr>
              <a:t>0</a:t>
            </a:r>
            <a:r>
              <a:rPr lang="it-IT">
                <a:solidFill>
                  <a:srgbClr val="008000"/>
                </a:solidFill>
                <a:cs typeface="Arial" pitchFamily="34" charset="0"/>
              </a:rPr>
              <a:t> = 7 cm</a:t>
            </a:r>
          </a:p>
          <a:p>
            <a:pPr>
              <a:buFont typeface="Symbol" pitchFamily="18" charset="2"/>
              <a:buNone/>
            </a:pPr>
            <a:r>
              <a:rPr lang="it-IT">
                <a:solidFill>
                  <a:srgbClr val="008000"/>
                </a:solidFill>
                <a:cs typeface="Arial" pitchFamily="34" charset="0"/>
              </a:rPr>
              <a:t>=&gt;      k </a:t>
            </a:r>
            <a:r>
              <a:rPr lang="it-IT">
                <a:solidFill>
                  <a:srgbClr val="008000"/>
                </a:solidFill>
                <a:cs typeface="Arial" pitchFamily="34" charset="0"/>
                <a:sym typeface="Symbol" pitchFamily="18" charset="2"/>
              </a:rPr>
              <a:t> m/</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a:t>
            </a:r>
          </a:p>
          <a:p>
            <a:pPr>
              <a:buFont typeface="Symbol" pitchFamily="18" charset="2"/>
              <a:buNone/>
            </a:pPr>
            <a:r>
              <a:rPr lang="it-IT">
                <a:solidFill>
                  <a:srgbClr val="008000"/>
                </a:solidFill>
                <a:cs typeface="Arial" pitchFamily="34" charset="0"/>
                <a:sym typeface="Symbol" pitchFamily="18" charset="2"/>
              </a:rPr>
              <a:t>(si può vedere usando altre coppie m’, </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 ... )  </a:t>
            </a:r>
            <a:endParaRPr lang="el-GR">
              <a:solidFill>
                <a:srgbClr val="008000"/>
              </a:solidFill>
              <a:cs typeface="Arial" pitchFamily="34" charset="0"/>
              <a:sym typeface="Symbol" pitchFamily="18" charset="2"/>
            </a:endParaRPr>
          </a:p>
        </p:txBody>
      </p:sp>
      <p:sp>
        <p:nvSpPr>
          <p:cNvPr id="281610" name="AutoShape 10"/>
          <p:cNvSpPr>
            <a:spLocks noChangeArrowheads="1"/>
          </p:cNvSpPr>
          <p:nvPr/>
        </p:nvSpPr>
        <p:spPr bwMode="auto">
          <a:xfrm>
            <a:off x="3724275" y="5589588"/>
            <a:ext cx="503238" cy="215900"/>
          </a:xfrm>
          <a:prstGeom prst="rightArrow">
            <a:avLst>
              <a:gd name="adj1" fmla="val 50000"/>
              <a:gd name="adj2" fmla="val 5827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2016</a:t>
            </a:r>
            <a:endParaRPr lang="en-US"/>
          </a:p>
        </p:txBody>
      </p:sp>
      <p:sp>
        <p:nvSpPr>
          <p:cNvPr id="6" name="Slide Number Placeholder 5"/>
          <p:cNvSpPr>
            <a:spLocks noGrp="1"/>
          </p:cNvSpPr>
          <p:nvPr>
            <p:ph type="sldNum" sz="quarter" idx="12"/>
          </p:nvPr>
        </p:nvSpPr>
        <p:spPr/>
        <p:txBody>
          <a:bodyPr/>
          <a:lstStyle/>
          <a:p>
            <a:fld id="{0086142F-9F20-4B95-B9F8-C544C6E881A8}" type="slidenum">
              <a:rPr lang="en-US"/>
              <a:pPr/>
              <a:t>4</a:t>
            </a:fld>
            <a:endParaRPr lang="en-US"/>
          </a:p>
        </p:txBody>
      </p:sp>
      <p:sp>
        <p:nvSpPr>
          <p:cNvPr id="200706" name="Rectangle 2"/>
          <p:cNvSpPr>
            <a:spLocks noGrp="1" noChangeArrowheads="1"/>
          </p:cNvSpPr>
          <p:nvPr>
            <p:ph type="title"/>
          </p:nvPr>
        </p:nvSpPr>
        <p:spPr/>
        <p:txBody>
          <a:bodyPr/>
          <a:lstStyle/>
          <a:p>
            <a:r>
              <a:rPr lang="it-IT" sz="3200"/>
              <a:t>Punto materiale (P)</a:t>
            </a:r>
          </a:p>
        </p:txBody>
      </p:sp>
      <p:sp>
        <p:nvSpPr>
          <p:cNvPr id="200707" name="Rectangle 3"/>
          <p:cNvSpPr>
            <a:spLocks noGrp="1" noChangeArrowheads="1"/>
          </p:cNvSpPr>
          <p:nvPr>
            <p:ph type="body" idx="1"/>
          </p:nvPr>
        </p:nvSpPr>
        <p:spPr>
          <a:xfrm>
            <a:off x="251520" y="1196752"/>
            <a:ext cx="8640960" cy="4784725"/>
          </a:xfrm>
        </p:spPr>
        <p:txBody>
          <a:bodyPr/>
          <a:lstStyle/>
          <a:p>
            <a:pPr>
              <a:lnSpc>
                <a:spcPct val="90000"/>
              </a:lnSpc>
            </a:pPr>
            <a:r>
              <a:rPr lang="it-IT" sz="2700" dirty="0"/>
              <a:t>estensione piccola rispetto al laboratorio</a:t>
            </a:r>
          </a:p>
          <a:p>
            <a:pPr>
              <a:lnSpc>
                <a:spcPct val="90000"/>
              </a:lnSpc>
            </a:pPr>
            <a:r>
              <a:rPr lang="it-IT" sz="2700" dirty="0"/>
              <a:t>struttura ininfluente ai fini del movimento</a:t>
            </a:r>
          </a:p>
          <a:p>
            <a:pPr>
              <a:lnSpc>
                <a:spcPct val="90000"/>
              </a:lnSpc>
            </a:pPr>
            <a:r>
              <a:rPr lang="it-IT" sz="2700" dirty="0"/>
              <a:t>es.</a:t>
            </a:r>
          </a:p>
          <a:p>
            <a:pPr lvl="1">
              <a:lnSpc>
                <a:spcPct val="90000"/>
              </a:lnSpc>
            </a:pPr>
            <a:r>
              <a:rPr lang="it-IT" sz="2300" dirty="0" smtClean="0"/>
              <a:t>stella rispetto ad una galassia, </a:t>
            </a:r>
            <a:r>
              <a:rPr lang="it-IT" sz="2300" dirty="0"/>
              <a:t>pianeti rispetto al sistema solare</a:t>
            </a:r>
          </a:p>
          <a:p>
            <a:pPr lvl="1">
              <a:lnSpc>
                <a:spcPct val="90000"/>
              </a:lnSpc>
            </a:pPr>
            <a:r>
              <a:rPr lang="it-IT" sz="2300" dirty="0"/>
              <a:t>sasso rispetto alla </a:t>
            </a:r>
            <a:r>
              <a:rPr lang="it-IT" sz="2300" dirty="0" smtClean="0"/>
              <a:t>terra e/o Aula_2D_Via_della_Beverara_123/1</a:t>
            </a:r>
            <a:endParaRPr lang="it-IT" sz="2300" dirty="0"/>
          </a:p>
          <a:p>
            <a:pPr lvl="1">
              <a:lnSpc>
                <a:spcPct val="90000"/>
              </a:lnSpc>
            </a:pPr>
            <a:r>
              <a:rPr lang="it-IT" sz="2300" dirty="0"/>
              <a:t>molecola in un volume di gas (ad es. 1 litro)</a:t>
            </a:r>
          </a:p>
          <a:p>
            <a:pPr lvl="1">
              <a:lnSpc>
                <a:spcPct val="90000"/>
              </a:lnSpc>
            </a:pPr>
            <a:r>
              <a:rPr lang="it-IT" sz="2300" dirty="0"/>
              <a:t>etc.</a:t>
            </a:r>
          </a:p>
          <a:p>
            <a:pPr>
              <a:lnSpc>
                <a:spcPct val="90000"/>
              </a:lnSpc>
            </a:pPr>
            <a:r>
              <a:rPr lang="it-IT" sz="2700" dirty="0"/>
              <a:t>NB1 il p.m. è differente da (non è identico a) un punto geometrico</a:t>
            </a:r>
          </a:p>
          <a:p>
            <a:pPr>
              <a:lnSpc>
                <a:spcPct val="90000"/>
              </a:lnSpc>
            </a:pPr>
            <a:r>
              <a:rPr lang="it-IT" sz="2700" dirty="0"/>
              <a:t>NB2 il fatto che sia materiale (m) sarà rilevante poi nella dinamica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2016</a:t>
            </a:r>
            <a:endParaRPr lang="en-US"/>
          </a:p>
        </p:txBody>
      </p:sp>
      <p:sp>
        <p:nvSpPr>
          <p:cNvPr id="10" name="Slide Number Placeholder 5"/>
          <p:cNvSpPr>
            <a:spLocks noGrp="1"/>
          </p:cNvSpPr>
          <p:nvPr>
            <p:ph type="sldNum" sz="quarter" idx="12"/>
          </p:nvPr>
        </p:nvSpPr>
        <p:spPr/>
        <p:txBody>
          <a:bodyPr/>
          <a:lstStyle/>
          <a:p>
            <a:fld id="{62C83AB4-1B5C-4DB3-A38F-4129469D3A79}" type="slidenum">
              <a:rPr lang="en-US"/>
              <a:pPr/>
              <a:t>40</a:t>
            </a:fld>
            <a:endParaRPr lang="en-US"/>
          </a:p>
        </p:txBody>
      </p:sp>
      <p:sp>
        <p:nvSpPr>
          <p:cNvPr id="283650" name="Rectangle 2"/>
          <p:cNvSpPr>
            <a:spLocks noGrp="1" noChangeArrowheads="1"/>
          </p:cNvSpPr>
          <p:nvPr>
            <p:ph type="title"/>
          </p:nvPr>
        </p:nvSpPr>
        <p:spPr/>
        <p:txBody>
          <a:bodyPr/>
          <a:lstStyle/>
          <a:p>
            <a:r>
              <a:rPr lang="it-IT" sz="2800"/>
              <a:t>Massa e II principio della dinamica</a:t>
            </a:r>
          </a:p>
        </p:txBody>
      </p:sp>
      <p:sp>
        <p:nvSpPr>
          <p:cNvPr id="283651" name="Rectangle 3"/>
          <p:cNvSpPr>
            <a:spLocks noGrp="1" noChangeArrowheads="1"/>
          </p:cNvSpPr>
          <p:nvPr>
            <p:ph type="body" idx="1"/>
          </p:nvPr>
        </p:nvSpPr>
        <p:spPr/>
        <p:txBody>
          <a:bodyPr/>
          <a:lstStyle/>
          <a:p>
            <a:pPr>
              <a:lnSpc>
                <a:spcPct val="90000"/>
              </a:lnSpc>
            </a:pPr>
            <a:r>
              <a:rPr lang="it-IT" sz="2400" dirty="0"/>
              <a:t>avendo fissato una scala di forza, possiamo constatare che una forza produce un’accelerazione (effetto dinamico)</a:t>
            </a:r>
          </a:p>
          <a:p>
            <a:pPr>
              <a:lnSpc>
                <a:spcPct val="90000"/>
              </a:lnSpc>
            </a:pPr>
            <a:r>
              <a:rPr lang="it-IT" sz="2400" dirty="0"/>
              <a:t>in via di principio, posso applicare </a:t>
            </a:r>
            <a:r>
              <a:rPr lang="it-IT" sz="2400" b="1" dirty="0"/>
              <a:t>F</a:t>
            </a:r>
            <a:r>
              <a:rPr lang="it-IT" sz="2400" b="1" baseline="-25000" dirty="0"/>
              <a:t>1</a:t>
            </a:r>
            <a:r>
              <a:rPr lang="it-IT" sz="2400" b="1" dirty="0"/>
              <a:t>, F</a:t>
            </a:r>
            <a:r>
              <a:rPr lang="it-IT" sz="2400" b="1" baseline="-25000" dirty="0"/>
              <a:t>2</a:t>
            </a:r>
            <a:r>
              <a:rPr lang="it-IT" sz="2400" b="1" dirty="0"/>
              <a:t>, F</a:t>
            </a:r>
            <a:r>
              <a:rPr lang="it-IT" sz="2400" b="1" baseline="-25000" dirty="0"/>
              <a:t>3</a:t>
            </a:r>
            <a:r>
              <a:rPr lang="it-IT" sz="2400" dirty="0"/>
              <a:t> ... etc. note e registrare le accelerazioni </a:t>
            </a:r>
            <a:r>
              <a:rPr lang="it-IT" sz="2400" b="1" dirty="0"/>
              <a:t>a</a:t>
            </a:r>
            <a:r>
              <a:rPr lang="it-IT" sz="2400" b="1" baseline="-25000" dirty="0"/>
              <a:t>1</a:t>
            </a:r>
            <a:r>
              <a:rPr lang="it-IT" sz="2400" b="1" dirty="0"/>
              <a:t>, a</a:t>
            </a:r>
            <a:r>
              <a:rPr lang="it-IT" sz="2400" b="1" baseline="-25000" dirty="0"/>
              <a:t>2</a:t>
            </a:r>
            <a:r>
              <a:rPr lang="it-IT" sz="2400" b="1" dirty="0"/>
              <a:t>, a</a:t>
            </a:r>
            <a:r>
              <a:rPr lang="it-IT" sz="2400" b="1" baseline="-25000" dirty="0"/>
              <a:t>3</a:t>
            </a:r>
            <a:r>
              <a:rPr lang="it-IT" sz="2400" dirty="0"/>
              <a:t> ... etc. sul corpo o p.m.:      i rapporti F</a:t>
            </a:r>
            <a:r>
              <a:rPr lang="it-IT" sz="2400" baseline="-25000" dirty="0"/>
              <a:t>1</a:t>
            </a:r>
            <a:r>
              <a:rPr lang="it-IT" sz="2400" dirty="0"/>
              <a:t>/a</a:t>
            </a:r>
            <a:r>
              <a:rPr lang="it-IT" sz="2400" baseline="-25000" dirty="0"/>
              <a:t>1</a:t>
            </a:r>
            <a:r>
              <a:rPr lang="it-IT" sz="2400" dirty="0"/>
              <a:t> = F</a:t>
            </a:r>
            <a:r>
              <a:rPr lang="it-IT" sz="2400" baseline="-25000" dirty="0"/>
              <a:t>2</a:t>
            </a:r>
            <a:r>
              <a:rPr lang="it-IT" sz="2400" dirty="0"/>
              <a:t>/a</a:t>
            </a:r>
            <a:r>
              <a:rPr lang="it-IT" sz="2400" baseline="-25000" dirty="0"/>
              <a:t>2</a:t>
            </a:r>
            <a:r>
              <a:rPr lang="it-IT" sz="2400" dirty="0"/>
              <a:t> = F</a:t>
            </a:r>
            <a:r>
              <a:rPr lang="it-IT" sz="2400" baseline="-25000" dirty="0"/>
              <a:t>3</a:t>
            </a:r>
            <a:r>
              <a:rPr lang="it-IT" sz="2400" dirty="0"/>
              <a:t>/a</a:t>
            </a:r>
            <a:r>
              <a:rPr lang="it-IT" sz="2400" baseline="-25000" dirty="0"/>
              <a:t>3</a:t>
            </a:r>
            <a:r>
              <a:rPr lang="it-IT" sz="2400" dirty="0"/>
              <a:t> = ... = </a:t>
            </a:r>
            <a:r>
              <a:rPr lang="it-IT" sz="2400" dirty="0" err="1"/>
              <a:t>cost</a:t>
            </a:r>
            <a:r>
              <a:rPr lang="it-IT" sz="2400" dirty="0"/>
              <a:t>. = m</a:t>
            </a:r>
          </a:p>
          <a:p>
            <a:pPr>
              <a:lnSpc>
                <a:spcPct val="90000"/>
              </a:lnSpc>
              <a:buFontTx/>
              <a:buNone/>
            </a:pPr>
            <a:r>
              <a:rPr lang="it-IT" sz="2400" dirty="0"/>
              <a:t>	=&gt;    F/a = m      ossia       F = ma</a:t>
            </a:r>
          </a:p>
          <a:p>
            <a:pPr>
              <a:lnSpc>
                <a:spcPct val="90000"/>
              </a:lnSpc>
              <a:buFontTx/>
              <a:buNone/>
            </a:pPr>
            <a:r>
              <a:rPr lang="it-IT" sz="2400" dirty="0"/>
              <a:t>	</a:t>
            </a:r>
            <a:r>
              <a:rPr lang="it-IT" sz="2400" dirty="0">
                <a:solidFill>
                  <a:srgbClr val="FF3300"/>
                </a:solidFill>
              </a:rPr>
              <a:t>=&gt;</a:t>
            </a:r>
            <a:r>
              <a:rPr lang="it-IT" sz="2400" dirty="0"/>
              <a:t>    </a:t>
            </a:r>
            <a:r>
              <a:rPr lang="it-IT" sz="2400" dirty="0">
                <a:solidFill>
                  <a:srgbClr val="FF3300"/>
                </a:solidFill>
              </a:rPr>
              <a:t>F = ma</a:t>
            </a:r>
            <a:r>
              <a:rPr lang="it-IT" sz="2400" dirty="0"/>
              <a:t>        (</a:t>
            </a:r>
            <a:r>
              <a:rPr lang="it-IT" sz="2400" dirty="0">
                <a:solidFill>
                  <a:srgbClr val="FF3300"/>
                </a:solidFill>
              </a:rPr>
              <a:t>II principio</a:t>
            </a:r>
            <a:r>
              <a:rPr lang="it-IT" sz="2400" dirty="0"/>
              <a:t>)</a:t>
            </a:r>
          </a:p>
          <a:p>
            <a:pPr>
              <a:lnSpc>
                <a:spcPct val="90000"/>
              </a:lnSpc>
              <a:buFontTx/>
              <a:buNone/>
            </a:pPr>
            <a:r>
              <a:rPr lang="it-IT" sz="2400" dirty="0"/>
              <a:t>	con m massa (inerziale) del corpo</a:t>
            </a:r>
          </a:p>
          <a:p>
            <a:pPr>
              <a:lnSpc>
                <a:spcPct val="90000"/>
              </a:lnSpc>
            </a:pPr>
            <a:r>
              <a:rPr lang="it-IT" sz="2400" dirty="0"/>
              <a:t>F e a sono vettori e si combinano con la regola del parallelogramma – </a:t>
            </a:r>
            <a:r>
              <a:rPr lang="it-IT" sz="2400" dirty="0">
                <a:solidFill>
                  <a:srgbClr val="CC3300"/>
                </a:solidFill>
              </a:rPr>
              <a:t>m</a:t>
            </a:r>
            <a:r>
              <a:rPr lang="it-IT" sz="2400" dirty="0"/>
              <a:t> non dipende dall’orientazione, </a:t>
            </a:r>
            <a:r>
              <a:rPr lang="it-IT" sz="2400" dirty="0">
                <a:solidFill>
                  <a:srgbClr val="CC3300"/>
                </a:solidFill>
              </a:rPr>
              <a:t>scalare</a:t>
            </a:r>
            <a:r>
              <a:rPr lang="it-IT" sz="2400" dirty="0"/>
              <a:t>, </a:t>
            </a:r>
            <a:r>
              <a:rPr lang="it-IT" sz="2400" dirty="0" err="1"/>
              <a:t>nè</a:t>
            </a:r>
            <a:r>
              <a:rPr lang="it-IT" sz="2400" dirty="0"/>
              <a:t> dal tipo di forza (</a:t>
            </a:r>
            <a:r>
              <a:rPr lang="it-IT" sz="2400" dirty="0" err="1"/>
              <a:t>gravit</a:t>
            </a:r>
            <a:r>
              <a:rPr lang="it-IT" sz="2400" dirty="0"/>
              <a:t>., </a:t>
            </a:r>
            <a:r>
              <a:rPr lang="it-IT" sz="2400" dirty="0" err="1"/>
              <a:t>elast</a:t>
            </a:r>
            <a:r>
              <a:rPr lang="it-IT" sz="2400" dirty="0"/>
              <a:t>., </a:t>
            </a:r>
            <a:r>
              <a:rPr lang="it-IT" sz="2400" dirty="0" err="1"/>
              <a:t>elett</a:t>
            </a:r>
            <a:r>
              <a:rPr lang="it-IT" sz="2400" dirty="0"/>
              <a:t>., </a:t>
            </a:r>
            <a:r>
              <a:rPr lang="it-IT" sz="2400" dirty="0" err="1"/>
              <a:t>magn</a:t>
            </a:r>
            <a:r>
              <a:rPr lang="it-IT" sz="2400" dirty="0"/>
              <a:t>. ...),  </a:t>
            </a:r>
            <a:r>
              <a:rPr lang="it-IT" sz="2400" dirty="0">
                <a:solidFill>
                  <a:srgbClr val="CC3300"/>
                </a:solidFill>
              </a:rPr>
              <a:t>proprietà intrinseca del corpo o p.m. </a:t>
            </a:r>
          </a:p>
        </p:txBody>
      </p:sp>
      <p:sp>
        <p:nvSpPr>
          <p:cNvPr id="283652" name="Line 4"/>
          <p:cNvSpPr>
            <a:spLocks noChangeShapeType="1"/>
          </p:cNvSpPr>
          <p:nvPr/>
        </p:nvSpPr>
        <p:spPr bwMode="auto">
          <a:xfrm>
            <a:off x="1619250" y="3860800"/>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3" name="Line 5"/>
          <p:cNvSpPr>
            <a:spLocks noChangeShapeType="1"/>
          </p:cNvSpPr>
          <p:nvPr/>
        </p:nvSpPr>
        <p:spPr bwMode="auto">
          <a:xfrm>
            <a:off x="2339975" y="3933825"/>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4" name="Line 6"/>
          <p:cNvSpPr>
            <a:spLocks noChangeShapeType="1"/>
          </p:cNvSpPr>
          <p:nvPr/>
        </p:nvSpPr>
        <p:spPr bwMode="auto">
          <a:xfrm>
            <a:off x="900113"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5" name="Line 7"/>
          <p:cNvSpPr>
            <a:spLocks noChangeShapeType="1"/>
          </p:cNvSpPr>
          <p:nvPr/>
        </p:nvSpPr>
        <p:spPr bwMode="auto">
          <a:xfrm>
            <a:off x="1403350" y="47244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2016</a:t>
            </a:r>
            <a:endParaRPr lang="en-US"/>
          </a:p>
        </p:txBody>
      </p:sp>
      <p:sp>
        <p:nvSpPr>
          <p:cNvPr id="13" name="Slide Number Placeholder 5"/>
          <p:cNvSpPr>
            <a:spLocks noGrp="1"/>
          </p:cNvSpPr>
          <p:nvPr>
            <p:ph type="sldNum" sz="quarter" idx="12"/>
          </p:nvPr>
        </p:nvSpPr>
        <p:spPr/>
        <p:txBody>
          <a:bodyPr/>
          <a:lstStyle/>
          <a:p>
            <a:fld id="{4263A0FB-AC2C-4D05-8F60-34A18BB4860E}" type="slidenum">
              <a:rPr lang="en-US"/>
              <a:pPr/>
              <a:t>41</a:t>
            </a:fld>
            <a:endParaRPr lang="en-US"/>
          </a:p>
        </p:txBody>
      </p:sp>
      <p:sp>
        <p:nvSpPr>
          <p:cNvPr id="359426" name="Rectangle 2"/>
          <p:cNvSpPr>
            <a:spLocks noGrp="1" noChangeArrowheads="1"/>
          </p:cNvSpPr>
          <p:nvPr>
            <p:ph type="title"/>
          </p:nvPr>
        </p:nvSpPr>
        <p:spPr/>
        <p:txBody>
          <a:bodyPr/>
          <a:lstStyle/>
          <a:p>
            <a:r>
              <a:rPr lang="it-IT" sz="2800"/>
              <a:t>II principio, dimensioni e unità della forza</a:t>
            </a:r>
          </a:p>
        </p:txBody>
      </p:sp>
      <p:sp>
        <p:nvSpPr>
          <p:cNvPr id="359427" name="Rectangle 3"/>
          <p:cNvSpPr>
            <a:spLocks noGrp="1" noChangeArrowheads="1"/>
          </p:cNvSpPr>
          <p:nvPr>
            <p:ph type="body" idx="1"/>
          </p:nvPr>
        </p:nvSpPr>
        <p:spPr>
          <a:xfrm>
            <a:off x="250825" y="1341438"/>
            <a:ext cx="8713788" cy="4784725"/>
          </a:xfrm>
        </p:spPr>
        <p:txBody>
          <a:bodyPr/>
          <a:lstStyle/>
          <a:p>
            <a:pPr>
              <a:lnSpc>
                <a:spcPct val="90000"/>
              </a:lnSpc>
            </a:pPr>
            <a:r>
              <a:rPr lang="it-IT" sz="2400" dirty="0"/>
              <a:t>dal II principio</a:t>
            </a:r>
          </a:p>
          <a:p>
            <a:pPr>
              <a:lnSpc>
                <a:spcPct val="90000"/>
              </a:lnSpc>
              <a:buFontTx/>
              <a:buNone/>
            </a:pPr>
            <a:r>
              <a:rPr lang="it-IT" sz="2400" dirty="0"/>
              <a:t>		     </a:t>
            </a:r>
            <a:r>
              <a:rPr lang="it-IT" sz="2400" dirty="0">
                <a:solidFill>
                  <a:srgbClr val="CC3300"/>
                </a:solidFill>
              </a:rPr>
              <a:t>m</a:t>
            </a:r>
            <a:r>
              <a:rPr lang="it-IT" sz="2400" dirty="0"/>
              <a:t>a = </a:t>
            </a:r>
            <a:r>
              <a:rPr lang="it-IT" sz="2400" dirty="0">
                <a:solidFill>
                  <a:schemeClr val="accent2"/>
                </a:solidFill>
              </a:rPr>
              <a:t>F</a:t>
            </a:r>
          </a:p>
          <a:p>
            <a:pPr>
              <a:lnSpc>
                <a:spcPct val="90000"/>
              </a:lnSpc>
              <a:spcBef>
                <a:spcPct val="50000"/>
              </a:spcBef>
              <a:spcAft>
                <a:spcPct val="10000"/>
              </a:spcAft>
              <a:buFontTx/>
              <a:buNone/>
            </a:pPr>
            <a:r>
              <a:rPr lang="it-IT" sz="2200" dirty="0">
                <a:solidFill>
                  <a:srgbClr val="CC3300"/>
                </a:solidFill>
              </a:rPr>
              <a:t>scalare (inerzia)</a:t>
            </a:r>
            <a:r>
              <a:rPr lang="it-IT" sz="2400" dirty="0"/>
              <a:t>    </a:t>
            </a:r>
            <a:r>
              <a:rPr lang="it-IT" sz="2400" dirty="0">
                <a:solidFill>
                  <a:schemeClr val="accent2"/>
                </a:solidFill>
              </a:rPr>
              <a:t>{</a:t>
            </a:r>
            <a:r>
              <a:rPr lang="it-IT" sz="2200" dirty="0">
                <a:solidFill>
                  <a:schemeClr val="accent2"/>
                </a:solidFill>
              </a:rPr>
              <a:t>molla (f. elastica), peso, f. elettrica, f. magnetica}</a:t>
            </a:r>
          </a:p>
          <a:p>
            <a:pPr>
              <a:lnSpc>
                <a:spcPct val="90000"/>
              </a:lnSpc>
              <a:buFontTx/>
              <a:buNone/>
            </a:pPr>
            <a:endParaRPr lang="it-IT" sz="2200" dirty="0">
              <a:solidFill>
                <a:schemeClr val="accent2"/>
              </a:solidFill>
            </a:endParaRPr>
          </a:p>
          <a:p>
            <a:pPr>
              <a:lnSpc>
                <a:spcPct val="90000"/>
              </a:lnSpc>
            </a:pPr>
            <a:r>
              <a:rPr lang="it-IT" sz="2400" dirty="0"/>
              <a:t>dimensioni della f.:   </a:t>
            </a:r>
          </a:p>
          <a:p>
            <a:pPr>
              <a:lnSpc>
                <a:spcPct val="90000"/>
              </a:lnSpc>
              <a:buFontTx/>
              <a:buNone/>
            </a:pPr>
            <a:r>
              <a:rPr lang="it-IT" sz="2400" dirty="0"/>
              <a:t>	[F] = [ma] = [MLT</a:t>
            </a:r>
            <a:r>
              <a:rPr lang="it-IT" sz="2400" baseline="30000" dirty="0"/>
              <a:t>-2</a:t>
            </a:r>
            <a:r>
              <a:rPr lang="it-IT" sz="2400" dirty="0"/>
              <a:t>]</a:t>
            </a:r>
          </a:p>
          <a:p>
            <a:pPr>
              <a:lnSpc>
                <a:spcPct val="90000"/>
              </a:lnSpc>
            </a:pPr>
            <a:r>
              <a:rPr lang="it-IT" sz="2400" dirty="0"/>
              <a:t>unità </a:t>
            </a:r>
          </a:p>
          <a:p>
            <a:pPr lvl="1">
              <a:lnSpc>
                <a:spcPct val="90000"/>
              </a:lnSpc>
            </a:pPr>
            <a:r>
              <a:rPr lang="it-IT" sz="2000" dirty="0"/>
              <a:t>SI:                     1N = 1kg</a:t>
            </a:r>
            <a:r>
              <a:rPr lang="en-US" sz="2000" dirty="0">
                <a:cs typeface="Arial" pitchFamily="34" charset="0"/>
              </a:rPr>
              <a:t>·1ms</a:t>
            </a:r>
            <a:r>
              <a:rPr lang="en-US" sz="2000" baseline="30000" dirty="0">
                <a:cs typeface="Arial" pitchFamily="34" charset="0"/>
              </a:rPr>
              <a:t>-2</a:t>
            </a:r>
            <a:r>
              <a:rPr lang="en-US" sz="2000" dirty="0">
                <a:cs typeface="Arial" pitchFamily="34" charset="0"/>
              </a:rPr>
              <a:t>      (newton)</a:t>
            </a:r>
          </a:p>
          <a:p>
            <a:pPr lvl="1">
              <a:lnSpc>
                <a:spcPct val="90000"/>
              </a:lnSpc>
            </a:pPr>
            <a:r>
              <a:rPr lang="en-US" sz="2000" dirty="0">
                <a:cs typeface="Arial" pitchFamily="34" charset="0"/>
              </a:rPr>
              <a:t>CGS:                 1dyne (o </a:t>
            </a:r>
            <a:r>
              <a:rPr lang="en-US" sz="2000" dirty="0" err="1">
                <a:cs typeface="Arial" pitchFamily="34" charset="0"/>
              </a:rPr>
              <a:t>dina</a:t>
            </a:r>
            <a:r>
              <a:rPr lang="en-US" sz="2000" dirty="0">
                <a:cs typeface="Arial" pitchFamily="34" charset="0"/>
              </a:rPr>
              <a:t>) = 1g·1cms</a:t>
            </a:r>
            <a:r>
              <a:rPr lang="en-US" sz="2000" baseline="30000" dirty="0">
                <a:cs typeface="Arial" pitchFamily="34" charset="0"/>
              </a:rPr>
              <a:t>-2</a:t>
            </a:r>
            <a:r>
              <a:rPr lang="en-US" sz="2000" dirty="0">
                <a:cs typeface="Arial" pitchFamily="34" charset="0"/>
              </a:rPr>
              <a:t> =</a:t>
            </a:r>
          </a:p>
          <a:p>
            <a:pPr lvl="1">
              <a:lnSpc>
                <a:spcPct val="90000"/>
              </a:lnSpc>
              <a:buFontTx/>
              <a:buNone/>
            </a:pPr>
            <a:r>
              <a:rPr lang="en-US" sz="2000" dirty="0">
                <a:cs typeface="Arial" pitchFamily="34" charset="0"/>
              </a:rPr>
              <a:t>				                      = 10</a:t>
            </a:r>
            <a:r>
              <a:rPr lang="en-US" sz="2000" baseline="30000" dirty="0">
                <a:cs typeface="Arial" pitchFamily="34" charset="0"/>
              </a:rPr>
              <a:t>-3</a:t>
            </a:r>
            <a:r>
              <a:rPr lang="en-US" sz="2000" dirty="0">
                <a:cs typeface="Arial" pitchFamily="34" charset="0"/>
              </a:rPr>
              <a:t>kg·10</a:t>
            </a:r>
            <a:r>
              <a:rPr lang="en-US" sz="2000" baseline="30000" dirty="0">
                <a:cs typeface="Arial" pitchFamily="34" charset="0"/>
              </a:rPr>
              <a:t>-2</a:t>
            </a:r>
            <a:r>
              <a:rPr lang="en-US" sz="2000" dirty="0">
                <a:cs typeface="Arial" pitchFamily="34" charset="0"/>
              </a:rPr>
              <a:t>ms</a:t>
            </a:r>
            <a:r>
              <a:rPr lang="en-US" sz="2000" baseline="30000" dirty="0">
                <a:cs typeface="Arial" pitchFamily="34" charset="0"/>
              </a:rPr>
              <a:t>-2</a:t>
            </a:r>
            <a:r>
              <a:rPr lang="en-US" sz="2000" dirty="0">
                <a:cs typeface="Arial" pitchFamily="34" charset="0"/>
              </a:rPr>
              <a:t> = 10</a:t>
            </a:r>
            <a:r>
              <a:rPr lang="en-US" sz="2000" baseline="30000" dirty="0">
                <a:cs typeface="Arial" pitchFamily="34" charset="0"/>
              </a:rPr>
              <a:t>-5</a:t>
            </a:r>
            <a:r>
              <a:rPr lang="en-US" sz="2000" dirty="0">
                <a:cs typeface="Arial" pitchFamily="34" charset="0"/>
              </a:rPr>
              <a:t>N</a:t>
            </a:r>
          </a:p>
          <a:p>
            <a:pPr lvl="1">
              <a:lnSpc>
                <a:spcPct val="90000"/>
              </a:lnSpc>
            </a:pPr>
            <a:r>
              <a:rPr lang="en-US" sz="2000" dirty="0" err="1">
                <a:cs typeface="Arial" pitchFamily="34" charset="0"/>
              </a:rPr>
              <a:t>sist</a:t>
            </a:r>
            <a:r>
              <a:rPr lang="en-US" sz="2000" dirty="0">
                <a:cs typeface="Arial" pitchFamily="34" charset="0"/>
              </a:rPr>
              <a:t>. </a:t>
            </a:r>
            <a:r>
              <a:rPr lang="en-US" sz="2000" dirty="0" err="1">
                <a:cs typeface="Arial" pitchFamily="34" charset="0"/>
              </a:rPr>
              <a:t>ingegneri</a:t>
            </a:r>
            <a:r>
              <a:rPr lang="en-US" sz="2000" dirty="0">
                <a:cs typeface="Arial" pitchFamily="34" charset="0"/>
              </a:rPr>
              <a:t>    1kgp = 1kg · g = 1kg · 9.81ms</a:t>
            </a:r>
            <a:r>
              <a:rPr lang="en-US" sz="2000" baseline="30000" dirty="0">
                <a:cs typeface="Arial" pitchFamily="34" charset="0"/>
              </a:rPr>
              <a:t>-2</a:t>
            </a:r>
            <a:r>
              <a:rPr lang="en-US" sz="2000" dirty="0">
                <a:cs typeface="Arial" pitchFamily="34" charset="0"/>
              </a:rPr>
              <a:t> = 9.81 N</a:t>
            </a:r>
          </a:p>
          <a:p>
            <a:pPr lvl="1">
              <a:lnSpc>
                <a:spcPct val="90000"/>
              </a:lnSpc>
            </a:pPr>
            <a:r>
              <a:rPr lang="en-US" sz="2000" dirty="0">
                <a:cs typeface="Arial" pitchFamily="34" charset="0"/>
              </a:rPr>
              <a:t>1N </a:t>
            </a:r>
            <a:r>
              <a:rPr lang="en-US" sz="2000" dirty="0">
                <a:latin typeface="Script MT Bold" pitchFamily="66" charset="0"/>
                <a:cs typeface="Arial" pitchFamily="34" charset="0"/>
              </a:rPr>
              <a:t>≈ </a:t>
            </a:r>
            <a:r>
              <a:rPr lang="en-US" sz="2000" dirty="0" err="1">
                <a:cs typeface="Arial" pitchFamily="34" charset="0"/>
              </a:rPr>
              <a:t>forza</a:t>
            </a:r>
            <a:r>
              <a:rPr lang="en-US" sz="2000" dirty="0">
                <a:cs typeface="Arial" pitchFamily="34" charset="0"/>
              </a:rPr>
              <a:t> peso </a:t>
            </a:r>
            <a:r>
              <a:rPr lang="en-US" sz="2000" dirty="0" err="1">
                <a:cs typeface="Arial" pitchFamily="34" charset="0"/>
              </a:rPr>
              <a:t>esercitata</a:t>
            </a:r>
            <a:r>
              <a:rPr lang="en-US" sz="2000" dirty="0">
                <a:cs typeface="Arial" pitchFamily="34" charset="0"/>
              </a:rPr>
              <a:t> da </a:t>
            </a:r>
            <a:r>
              <a:rPr lang="en-US" sz="2000" dirty="0" err="1">
                <a:cs typeface="Arial" pitchFamily="34" charset="0"/>
              </a:rPr>
              <a:t>una</a:t>
            </a:r>
            <a:r>
              <a:rPr lang="en-US" sz="2000" dirty="0">
                <a:cs typeface="Arial" pitchFamily="34" charset="0"/>
              </a:rPr>
              <a:t> </a:t>
            </a:r>
            <a:r>
              <a:rPr lang="en-US" sz="2000" dirty="0" err="1">
                <a:cs typeface="Arial" pitchFamily="34" charset="0"/>
              </a:rPr>
              <a:t>mela</a:t>
            </a:r>
            <a:r>
              <a:rPr lang="en-US" sz="2000" dirty="0">
                <a:cs typeface="Arial" pitchFamily="34" charset="0"/>
              </a:rPr>
              <a:t> (</a:t>
            </a:r>
            <a:r>
              <a:rPr lang="en-US" sz="2000" dirty="0" err="1">
                <a:cs typeface="Arial" pitchFamily="34" charset="0"/>
              </a:rPr>
              <a:t>piccola</a:t>
            </a:r>
            <a:r>
              <a:rPr lang="en-US" sz="2000" dirty="0">
                <a:cs typeface="Arial" pitchFamily="34" charset="0"/>
              </a:rPr>
              <a:t>, m </a:t>
            </a:r>
            <a:r>
              <a:rPr lang="en-US" sz="2000" dirty="0">
                <a:latin typeface="Script MT Bold" pitchFamily="66" charset="0"/>
                <a:cs typeface="Arial" pitchFamily="34" charset="0"/>
              </a:rPr>
              <a:t>≈ </a:t>
            </a:r>
            <a:r>
              <a:rPr lang="en-US" sz="2000" dirty="0">
                <a:cs typeface="Arial" pitchFamily="34" charset="0"/>
              </a:rPr>
              <a:t>100g) </a:t>
            </a:r>
          </a:p>
        </p:txBody>
      </p:sp>
      <p:sp>
        <p:nvSpPr>
          <p:cNvPr id="359428" name="Line 4"/>
          <p:cNvSpPr>
            <a:spLocks noChangeShapeType="1"/>
          </p:cNvSpPr>
          <p:nvPr/>
        </p:nvSpPr>
        <p:spPr bwMode="auto">
          <a:xfrm flipV="1">
            <a:off x="971550" y="2060575"/>
            <a:ext cx="647700" cy="2889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29" name="Line 5"/>
          <p:cNvSpPr>
            <a:spLocks noChangeShapeType="1"/>
          </p:cNvSpPr>
          <p:nvPr/>
        </p:nvSpPr>
        <p:spPr bwMode="auto">
          <a:xfrm flipH="1" flipV="1">
            <a:off x="2627313" y="2060575"/>
            <a:ext cx="360362" cy="2159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0" name="Text Box 6"/>
          <p:cNvSpPr txBox="1">
            <a:spLocks noChangeArrowheads="1"/>
          </p:cNvSpPr>
          <p:nvPr/>
        </p:nvSpPr>
        <p:spPr bwMode="auto">
          <a:xfrm>
            <a:off x="6227763" y="1268413"/>
            <a:ext cx="2551112"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il I principio si ottiene</a:t>
            </a:r>
          </a:p>
          <a:p>
            <a:r>
              <a:rPr lang="it-IT">
                <a:solidFill>
                  <a:srgbClr val="008000"/>
                </a:solidFill>
              </a:rPr>
              <a:t>per F = 0  </a:t>
            </a:r>
            <a:r>
              <a:rPr lang="it-IT">
                <a:solidFill>
                  <a:srgbClr val="008000"/>
                </a:solidFill>
                <a:cs typeface="Arial" pitchFamily="34" charset="0"/>
              </a:rPr>
              <a:t>→ a = 0</a:t>
            </a:r>
          </a:p>
        </p:txBody>
      </p:sp>
      <p:sp>
        <p:nvSpPr>
          <p:cNvPr id="359431" name="Line 7"/>
          <p:cNvSpPr>
            <a:spLocks noChangeShapeType="1"/>
          </p:cNvSpPr>
          <p:nvPr/>
        </p:nvSpPr>
        <p:spPr bwMode="auto">
          <a:xfrm>
            <a:off x="6754813" y="1628775"/>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2" name="Line 8"/>
          <p:cNvSpPr>
            <a:spLocks noChangeShapeType="1"/>
          </p:cNvSpPr>
          <p:nvPr/>
        </p:nvSpPr>
        <p:spPr bwMode="auto">
          <a:xfrm>
            <a:off x="7812088" y="1665288"/>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3" name="Line 9"/>
          <p:cNvSpPr>
            <a:spLocks noChangeShapeType="1"/>
          </p:cNvSpPr>
          <p:nvPr/>
        </p:nvSpPr>
        <p:spPr bwMode="auto">
          <a:xfrm>
            <a:off x="2446338" y="1773238"/>
            <a:ext cx="14446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4" name="Line 10"/>
          <p:cNvSpPr>
            <a:spLocks noChangeShapeType="1"/>
          </p:cNvSpPr>
          <p:nvPr/>
        </p:nvSpPr>
        <p:spPr bwMode="auto">
          <a:xfrm flipV="1">
            <a:off x="1943100" y="18097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2016</a:t>
            </a:r>
            <a:endParaRPr lang="en-US"/>
          </a:p>
        </p:txBody>
      </p:sp>
      <p:sp>
        <p:nvSpPr>
          <p:cNvPr id="14" name="Slide Number Placeholder 5"/>
          <p:cNvSpPr>
            <a:spLocks noGrp="1"/>
          </p:cNvSpPr>
          <p:nvPr>
            <p:ph type="sldNum" sz="quarter" idx="12"/>
          </p:nvPr>
        </p:nvSpPr>
        <p:spPr/>
        <p:txBody>
          <a:bodyPr/>
          <a:lstStyle/>
          <a:p>
            <a:fld id="{D7EB7AC6-2C04-4CEB-BFC1-DC1111B57587}" type="slidenum">
              <a:rPr lang="en-US"/>
              <a:pPr/>
              <a:t>42</a:t>
            </a:fld>
            <a:endParaRPr lang="en-US"/>
          </a:p>
        </p:txBody>
      </p:sp>
      <p:graphicFrame>
        <p:nvGraphicFramePr>
          <p:cNvPr id="377872" name="Object 16"/>
          <p:cNvGraphicFramePr>
            <a:graphicFrameLocks noChangeAspect="1"/>
          </p:cNvGraphicFramePr>
          <p:nvPr/>
        </p:nvGraphicFramePr>
        <p:xfrm>
          <a:off x="323850" y="2205038"/>
          <a:ext cx="8585200" cy="1804987"/>
        </p:xfrm>
        <a:graphic>
          <a:graphicData uri="http://schemas.openxmlformats.org/presentationml/2006/ole">
            <mc:AlternateContent xmlns:mc="http://schemas.openxmlformats.org/markup-compatibility/2006">
              <mc:Choice xmlns:v="urn:schemas-microsoft-com:vml" Requires="v">
                <p:oleObj spid="_x0000_s378146" name="Equation" r:id="rId4" imgW="3873240" imgH="812520" progId="Equation.3">
                  <p:embed/>
                </p:oleObj>
              </mc:Choice>
              <mc:Fallback>
                <p:oleObj name="Equation" r:id="rId4" imgW="3873240" imgH="81252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205038"/>
                        <a:ext cx="8585200"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66" name="Rectangle 10"/>
          <p:cNvSpPr>
            <a:spLocks noGrp="1" noChangeArrowheads="1"/>
          </p:cNvSpPr>
          <p:nvPr>
            <p:ph type="title"/>
          </p:nvPr>
        </p:nvSpPr>
        <p:spPr>
          <a:noFill/>
          <a:ln/>
        </p:spPr>
        <p:txBody>
          <a:bodyPr/>
          <a:lstStyle/>
          <a:p>
            <a:r>
              <a:rPr lang="it-IT" sz="2800"/>
              <a:t> q.d.m. e II principio</a:t>
            </a:r>
          </a:p>
        </p:txBody>
      </p:sp>
      <p:sp>
        <p:nvSpPr>
          <p:cNvPr id="377867" name="Rectangle 11"/>
          <p:cNvSpPr>
            <a:spLocks noGrp="1" noChangeArrowheads="1"/>
          </p:cNvSpPr>
          <p:nvPr>
            <p:ph type="body" idx="1"/>
          </p:nvPr>
        </p:nvSpPr>
        <p:spPr>
          <a:xfrm>
            <a:off x="457200" y="1125538"/>
            <a:ext cx="8229600" cy="5000625"/>
          </a:xfrm>
          <a:noFill/>
          <a:ln/>
        </p:spPr>
        <p:txBody>
          <a:bodyPr/>
          <a:lstStyle/>
          <a:p>
            <a:r>
              <a:rPr lang="it-IT" sz="2400" dirty="0" err="1">
                <a:solidFill>
                  <a:srgbClr val="008000"/>
                </a:solidFill>
              </a:rPr>
              <a:t>def</a:t>
            </a:r>
            <a:r>
              <a:rPr lang="it-IT" sz="2400" dirty="0">
                <a:solidFill>
                  <a:srgbClr val="008000"/>
                </a:solidFill>
              </a:rPr>
              <a:t>.:</a:t>
            </a:r>
            <a:r>
              <a:rPr lang="it-IT" sz="2400" dirty="0"/>
              <a:t>        </a:t>
            </a:r>
            <a:r>
              <a:rPr lang="it-IT" sz="2400" b="1" dirty="0"/>
              <a:t>q</a:t>
            </a:r>
            <a:r>
              <a:rPr lang="it-IT" sz="2400" dirty="0"/>
              <a:t> = m</a:t>
            </a:r>
            <a:r>
              <a:rPr lang="it-IT" sz="2400" b="1" dirty="0"/>
              <a:t>v                   </a:t>
            </a:r>
            <a:r>
              <a:rPr lang="it-IT" sz="2400" dirty="0">
                <a:solidFill>
                  <a:srgbClr val="00B0F0"/>
                </a:solidFill>
              </a:rPr>
              <a:t>q</a:t>
            </a:r>
            <a:r>
              <a:rPr lang="it-IT" sz="2400" dirty="0">
                <a:solidFill>
                  <a:srgbClr val="CC3300"/>
                </a:solidFill>
              </a:rPr>
              <a:t>uantità </a:t>
            </a:r>
            <a:r>
              <a:rPr lang="it-IT" sz="2400" dirty="0">
                <a:solidFill>
                  <a:srgbClr val="00B0F0"/>
                </a:solidFill>
              </a:rPr>
              <a:t>d</a:t>
            </a:r>
            <a:r>
              <a:rPr lang="it-IT" sz="2400" dirty="0">
                <a:solidFill>
                  <a:srgbClr val="CC3300"/>
                </a:solidFill>
              </a:rPr>
              <a:t>i </a:t>
            </a:r>
            <a:r>
              <a:rPr lang="it-IT" sz="2400" dirty="0">
                <a:solidFill>
                  <a:srgbClr val="00B0F0"/>
                </a:solidFill>
              </a:rPr>
              <a:t>m</a:t>
            </a:r>
            <a:r>
              <a:rPr lang="it-IT" sz="2400" dirty="0">
                <a:solidFill>
                  <a:srgbClr val="CC3300"/>
                </a:solidFill>
              </a:rPr>
              <a:t>oto</a:t>
            </a:r>
          </a:p>
          <a:p>
            <a:pPr>
              <a:buFontTx/>
              <a:buNone/>
            </a:pPr>
            <a:r>
              <a:rPr lang="it-IT" sz="2400" dirty="0"/>
              <a:t>	[q] = [mv] = [MLT</a:t>
            </a:r>
            <a:r>
              <a:rPr lang="it-IT" sz="2400" baseline="30000" dirty="0"/>
              <a:t>-1</a:t>
            </a:r>
            <a:r>
              <a:rPr lang="it-IT" sz="2400" dirty="0"/>
              <a:t>];              unità SI:  kg m s</a:t>
            </a:r>
            <a:r>
              <a:rPr lang="it-IT" sz="2400" baseline="30000" dirty="0"/>
              <a:t>-1</a:t>
            </a:r>
          </a:p>
          <a:p>
            <a:pPr>
              <a:buFontTx/>
              <a:buNone/>
            </a:pPr>
            <a:endParaRPr lang="it-IT" sz="2400" baseline="30000" dirty="0"/>
          </a:p>
          <a:p>
            <a:pPr>
              <a:buFontTx/>
              <a:buNone/>
            </a:pPr>
            <a:r>
              <a:rPr lang="it-IT" sz="2400" dirty="0"/>
              <a:t> </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r>
              <a:rPr lang="it-IT" sz="2400" b="1" dirty="0"/>
              <a:t>F</a:t>
            </a:r>
            <a:r>
              <a:rPr lang="it-IT" sz="2400" dirty="0"/>
              <a:t> = </a:t>
            </a:r>
            <a:r>
              <a:rPr lang="el-GR" sz="2400" dirty="0">
                <a:cs typeface="Arial" pitchFamily="34" charset="0"/>
              </a:rPr>
              <a:t>Δ</a:t>
            </a:r>
            <a:r>
              <a:rPr lang="it-IT" sz="2400" b="1" dirty="0">
                <a:cs typeface="Arial" pitchFamily="34" charset="0"/>
              </a:rPr>
              <a:t>q</a:t>
            </a:r>
            <a:r>
              <a:rPr lang="it-IT" sz="2400" dirty="0">
                <a:cs typeface="Arial" pitchFamily="34" charset="0"/>
              </a:rPr>
              <a:t>/</a:t>
            </a:r>
            <a:r>
              <a:rPr lang="el-GR" sz="2400" dirty="0">
                <a:cs typeface="Arial" pitchFamily="34" charset="0"/>
              </a:rPr>
              <a:t>Δ</a:t>
            </a:r>
            <a:r>
              <a:rPr lang="it-IT" sz="2400" dirty="0">
                <a:cs typeface="Arial" pitchFamily="34" charset="0"/>
              </a:rPr>
              <a:t>t ;     →      </a:t>
            </a:r>
            <a:r>
              <a:rPr lang="it-IT" sz="2400" b="1" dirty="0">
                <a:solidFill>
                  <a:srgbClr val="00B0F0"/>
                </a:solidFill>
                <a:cs typeface="Arial" pitchFamily="34" charset="0"/>
              </a:rPr>
              <a:t>F</a:t>
            </a:r>
            <a:r>
              <a:rPr lang="el-GR" sz="2400" dirty="0">
                <a:solidFill>
                  <a:srgbClr val="00B0F0"/>
                </a:solidFill>
                <a:cs typeface="Arial" pitchFamily="34" charset="0"/>
              </a:rPr>
              <a:t>Δ</a:t>
            </a:r>
            <a:r>
              <a:rPr lang="it-IT" sz="2400" dirty="0">
                <a:solidFill>
                  <a:srgbClr val="00B0F0"/>
                </a:solidFill>
                <a:cs typeface="Arial" pitchFamily="34" charset="0"/>
              </a:rPr>
              <a:t>t</a:t>
            </a:r>
            <a:r>
              <a:rPr lang="it-IT" sz="2400" dirty="0">
                <a:cs typeface="Arial" pitchFamily="34" charset="0"/>
              </a:rPr>
              <a:t> = </a:t>
            </a:r>
            <a:r>
              <a:rPr lang="el-GR" sz="2400" dirty="0">
                <a:cs typeface="Arial" pitchFamily="34" charset="0"/>
              </a:rPr>
              <a:t>Δ</a:t>
            </a:r>
            <a:r>
              <a:rPr lang="it-IT" sz="2400" b="1" dirty="0">
                <a:cs typeface="Arial" pitchFamily="34" charset="0"/>
              </a:rPr>
              <a:t>q</a:t>
            </a:r>
            <a:endParaRPr lang="el-GR" sz="2400" b="1" dirty="0">
              <a:cs typeface="Arial" pitchFamily="34" charset="0"/>
            </a:endParaRPr>
          </a:p>
        </p:txBody>
      </p:sp>
      <p:sp>
        <p:nvSpPr>
          <p:cNvPr id="377869" name="Text Box 13"/>
          <p:cNvSpPr txBox="1">
            <a:spLocks noChangeArrowheads="1"/>
          </p:cNvSpPr>
          <p:nvPr/>
        </p:nvSpPr>
        <p:spPr bwMode="auto">
          <a:xfrm>
            <a:off x="5219700" y="4641850"/>
            <a:ext cx="3096716" cy="2092881"/>
          </a:xfrm>
          <a:prstGeom prst="rect">
            <a:avLst/>
          </a:prstGeom>
          <a:noFill/>
          <a:ln w="38100"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200" dirty="0"/>
              <a:t>l’</a:t>
            </a:r>
            <a:r>
              <a:rPr lang="it-IT" sz="2200" dirty="0">
                <a:solidFill>
                  <a:srgbClr val="00B0F0"/>
                </a:solidFill>
              </a:rPr>
              <a:t>impulso di una </a:t>
            </a:r>
            <a:r>
              <a:rPr lang="it-IT" sz="2200" dirty="0" smtClean="0">
                <a:solidFill>
                  <a:srgbClr val="00B0F0"/>
                </a:solidFill>
              </a:rPr>
              <a:t>f., F</a:t>
            </a:r>
            <a:r>
              <a:rPr lang="el-GR" sz="2200" dirty="0" smtClean="0">
                <a:solidFill>
                  <a:srgbClr val="00B0F0"/>
                </a:solidFill>
                <a:latin typeface="Arial"/>
                <a:cs typeface="Arial"/>
              </a:rPr>
              <a:t>Δ</a:t>
            </a:r>
            <a:r>
              <a:rPr lang="en-US" sz="2200" dirty="0" smtClean="0">
                <a:solidFill>
                  <a:srgbClr val="00B0F0"/>
                </a:solidFill>
                <a:latin typeface="Arial"/>
                <a:cs typeface="Arial"/>
              </a:rPr>
              <a:t>t,</a:t>
            </a:r>
            <a:r>
              <a:rPr lang="it-IT" sz="2200" dirty="0" smtClean="0">
                <a:solidFill>
                  <a:srgbClr val="00B0F0"/>
                </a:solidFill>
              </a:rPr>
              <a:t> </a:t>
            </a:r>
            <a:endParaRPr lang="it-IT" sz="2200" dirty="0">
              <a:solidFill>
                <a:srgbClr val="00B0F0"/>
              </a:solidFill>
            </a:endParaRPr>
          </a:p>
          <a:p>
            <a:r>
              <a:rPr lang="it-IT" sz="2200" dirty="0"/>
              <a:t>uguaglia la variazione</a:t>
            </a:r>
          </a:p>
          <a:p>
            <a:r>
              <a:rPr lang="it-IT" sz="2200" dirty="0"/>
              <a:t>della </a:t>
            </a:r>
            <a:r>
              <a:rPr lang="it-IT" sz="2200" dirty="0" err="1"/>
              <a:t>qdm</a:t>
            </a:r>
            <a:r>
              <a:rPr lang="it-IT" sz="2200" dirty="0"/>
              <a:t> del corpo </a:t>
            </a:r>
            <a:r>
              <a:rPr lang="it-IT" sz="2200" dirty="0" smtClean="0"/>
              <a:t>su </a:t>
            </a:r>
            <a:r>
              <a:rPr lang="it-IT" sz="2200" dirty="0"/>
              <a:t>cui agisce (</a:t>
            </a:r>
            <a:r>
              <a:rPr lang="it-IT" sz="2200" dirty="0">
                <a:solidFill>
                  <a:srgbClr val="FF3300"/>
                </a:solidFill>
              </a:rPr>
              <a:t>teorema</a:t>
            </a:r>
          </a:p>
          <a:p>
            <a:r>
              <a:rPr lang="it-IT" sz="2200" dirty="0">
                <a:solidFill>
                  <a:srgbClr val="FF3300"/>
                </a:solidFill>
              </a:rPr>
              <a:t>dell’impulso</a:t>
            </a:r>
            <a:r>
              <a:rPr lang="it-IT" sz="2200" dirty="0" smtClean="0"/>
              <a:t>) – </a:t>
            </a:r>
            <a:r>
              <a:rPr lang="it-IT" dirty="0" smtClean="0">
                <a:solidFill>
                  <a:srgbClr val="008000"/>
                </a:solidFill>
              </a:rPr>
              <a:t>utile nei problemi d’urto (</a:t>
            </a:r>
            <a:r>
              <a:rPr lang="el-GR" dirty="0" smtClean="0">
                <a:solidFill>
                  <a:srgbClr val="008000"/>
                </a:solidFill>
                <a:latin typeface="Arial"/>
                <a:cs typeface="Arial"/>
              </a:rPr>
              <a:t>Δ</a:t>
            </a:r>
            <a:r>
              <a:rPr lang="it-IT" dirty="0" smtClean="0">
                <a:solidFill>
                  <a:srgbClr val="008000"/>
                </a:solidFill>
              </a:rPr>
              <a:t>t ~ 0)</a:t>
            </a:r>
            <a:endParaRPr lang="it-IT" dirty="0">
              <a:solidFill>
                <a:srgbClr val="008000"/>
              </a:solidFill>
            </a:endParaRPr>
          </a:p>
        </p:txBody>
      </p:sp>
      <p:sp>
        <p:nvSpPr>
          <p:cNvPr id="377870" name="Text Box 14"/>
          <p:cNvSpPr txBox="1">
            <a:spLocks noChangeArrowheads="1"/>
          </p:cNvSpPr>
          <p:nvPr/>
        </p:nvSpPr>
        <p:spPr bwMode="auto">
          <a:xfrm>
            <a:off x="3419475" y="2492375"/>
            <a:ext cx="2749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variazione della qdm</a:t>
            </a:r>
          </a:p>
        </p:txBody>
      </p:sp>
      <p:sp>
        <p:nvSpPr>
          <p:cNvPr id="377871" name="Text Box 15"/>
          <p:cNvSpPr txBox="1">
            <a:spLocks noChangeArrowheads="1"/>
          </p:cNvSpPr>
          <p:nvPr/>
        </p:nvSpPr>
        <p:spPr bwMode="auto">
          <a:xfrm>
            <a:off x="468313" y="3933825"/>
            <a:ext cx="77755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rgbClr val="CC3300"/>
                </a:solidFill>
              </a:rPr>
              <a:t>(se m = </a:t>
            </a:r>
            <a:r>
              <a:rPr lang="it-IT" sz="2200" dirty="0" err="1">
                <a:solidFill>
                  <a:srgbClr val="CC3300"/>
                </a:solidFill>
              </a:rPr>
              <a:t>cost</a:t>
            </a:r>
            <a:r>
              <a:rPr lang="it-IT" sz="2200" dirty="0">
                <a:solidFill>
                  <a:srgbClr val="CC3300"/>
                </a:solidFill>
              </a:rPr>
              <a:t>;   </a:t>
            </a:r>
            <a:r>
              <a:rPr lang="el-GR" sz="2200" dirty="0">
                <a:solidFill>
                  <a:srgbClr val="CC3300"/>
                </a:solidFill>
                <a:cs typeface="Arial" pitchFamily="34" charset="0"/>
              </a:rPr>
              <a:t>Δ</a:t>
            </a:r>
            <a:r>
              <a:rPr lang="it-IT" sz="2200" dirty="0">
                <a:solidFill>
                  <a:srgbClr val="CC3300"/>
                </a:solidFill>
                <a:cs typeface="Arial" pitchFamily="34" charset="0"/>
              </a:rPr>
              <a:t>m = 0;   m </a:t>
            </a:r>
            <a:r>
              <a:rPr lang="it-IT" sz="2200" dirty="0">
                <a:solidFill>
                  <a:srgbClr val="CC3300"/>
                </a:solidFill>
              </a:rPr>
              <a:t>può essere portata fuori dal limite)</a:t>
            </a:r>
          </a:p>
        </p:txBody>
      </p:sp>
      <p:graphicFrame>
        <p:nvGraphicFramePr>
          <p:cNvPr id="377873" name="Object 17"/>
          <p:cNvGraphicFramePr>
            <a:graphicFrameLocks noChangeAspect="1"/>
          </p:cNvGraphicFramePr>
          <p:nvPr/>
        </p:nvGraphicFramePr>
        <p:xfrm>
          <a:off x="468313" y="4437063"/>
          <a:ext cx="3263900" cy="874712"/>
        </p:xfrm>
        <a:graphic>
          <a:graphicData uri="http://schemas.openxmlformats.org/presentationml/2006/ole">
            <mc:AlternateContent xmlns:mc="http://schemas.openxmlformats.org/markup-compatibility/2006">
              <mc:Choice xmlns:v="urn:schemas-microsoft-com:vml" Requires="v">
                <p:oleObj spid="_x0000_s378147" name="Equation" r:id="rId6" imgW="1473120" imgH="393480" progId="Equation.3">
                  <p:embed/>
                </p:oleObj>
              </mc:Choice>
              <mc:Fallback>
                <p:oleObj name="Equation" r:id="rId6" imgW="1473120" imgH="39348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313" y="4437063"/>
                        <a:ext cx="326390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74" name="Text Box 18"/>
          <p:cNvSpPr txBox="1">
            <a:spLocks noChangeArrowheads="1"/>
          </p:cNvSpPr>
          <p:nvPr/>
        </p:nvSpPr>
        <p:spPr bwMode="auto">
          <a:xfrm>
            <a:off x="827088" y="5373688"/>
            <a:ext cx="1465262"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77875" name="Text Box 19"/>
          <p:cNvSpPr txBox="1">
            <a:spLocks noChangeArrowheads="1"/>
          </p:cNvSpPr>
          <p:nvPr/>
        </p:nvSpPr>
        <p:spPr bwMode="auto">
          <a:xfrm>
            <a:off x="395288" y="6021388"/>
            <a:ext cx="3386137" cy="425450"/>
          </a:xfrm>
          <a:prstGeom prst="rect">
            <a:avLst/>
          </a:prstGeom>
          <a:noFill/>
          <a:ln w="2857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 principio, alternativamente</a:t>
            </a:r>
          </a:p>
        </p:txBody>
      </p:sp>
      <p:sp>
        <p:nvSpPr>
          <p:cNvPr id="377877" name="Line 21"/>
          <p:cNvSpPr>
            <a:spLocks noChangeShapeType="1"/>
          </p:cNvSpPr>
          <p:nvPr/>
        </p:nvSpPr>
        <p:spPr bwMode="auto">
          <a:xfrm flipV="1">
            <a:off x="395288" y="5805488"/>
            <a:ext cx="431800" cy="21590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2016</a:t>
            </a:r>
            <a:endParaRPr lang="en-US" dirty="0"/>
          </a:p>
        </p:txBody>
      </p:sp>
      <p:sp>
        <p:nvSpPr>
          <p:cNvPr id="13" name="Slide Number Placeholder 5"/>
          <p:cNvSpPr>
            <a:spLocks noGrp="1"/>
          </p:cNvSpPr>
          <p:nvPr>
            <p:ph type="sldNum" sz="quarter" idx="12"/>
          </p:nvPr>
        </p:nvSpPr>
        <p:spPr/>
        <p:txBody>
          <a:bodyPr/>
          <a:lstStyle/>
          <a:p>
            <a:fld id="{6444EC4B-9159-41C1-A77E-CA07041446CF}" type="slidenum">
              <a:rPr lang="en-US"/>
              <a:pPr/>
              <a:t>43</a:t>
            </a:fld>
            <a:endParaRPr lang="en-US" dirty="0"/>
          </a:p>
        </p:txBody>
      </p:sp>
      <p:sp>
        <p:nvSpPr>
          <p:cNvPr id="265218" name="Rectangle 2"/>
          <p:cNvSpPr>
            <a:spLocks noGrp="1" noChangeArrowheads="1"/>
          </p:cNvSpPr>
          <p:nvPr>
            <p:ph type="title"/>
          </p:nvPr>
        </p:nvSpPr>
        <p:spPr/>
        <p:txBody>
          <a:bodyPr/>
          <a:lstStyle/>
          <a:p>
            <a:r>
              <a:rPr lang="it-IT" sz="2800"/>
              <a:t>Forza peso</a:t>
            </a:r>
          </a:p>
        </p:txBody>
      </p:sp>
      <p:pic>
        <p:nvPicPr>
          <p:cNvPr id="265220" name="Picture 4" descr="img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150585"/>
            <a:ext cx="64897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65221" name="Picture 5" descr="img0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764" y="1274762"/>
            <a:ext cx="2120311" cy="5178064"/>
          </a:xfrm>
          <a:prstGeom prst="rect">
            <a:avLst/>
          </a:prstGeom>
          <a:noFill/>
          <a:extLst>
            <a:ext uri="{909E8E84-426E-40DD-AFC4-6F175D3DCCD1}">
              <a14:hiddenFill xmlns:a14="http://schemas.microsoft.com/office/drawing/2010/main">
                <a:solidFill>
                  <a:srgbClr val="FFFFFF"/>
                </a:solidFill>
              </a14:hiddenFill>
            </a:ext>
          </a:extLst>
        </p:spPr>
      </p:pic>
      <p:pic>
        <p:nvPicPr>
          <p:cNvPr id="265222" name="Picture 6" descr="img0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16" y="3645022"/>
            <a:ext cx="2501798" cy="2501798"/>
          </a:xfrm>
          <a:prstGeom prst="rect">
            <a:avLst/>
          </a:prstGeom>
          <a:noFill/>
          <a:extLst>
            <a:ext uri="{909E8E84-426E-40DD-AFC4-6F175D3DCCD1}">
              <a14:hiddenFill xmlns:a14="http://schemas.microsoft.com/office/drawing/2010/main">
                <a:solidFill>
                  <a:srgbClr val="FFFFFF"/>
                </a:solidFill>
              </a14:hiddenFill>
            </a:ext>
          </a:extLst>
        </p:spPr>
      </p:pic>
      <p:sp>
        <p:nvSpPr>
          <p:cNvPr id="265223" name="Text Box 7"/>
          <p:cNvSpPr txBox="1">
            <a:spLocks noChangeArrowheads="1"/>
          </p:cNvSpPr>
          <p:nvPr/>
        </p:nvSpPr>
        <p:spPr bwMode="auto">
          <a:xfrm>
            <a:off x="7179427" y="737463"/>
            <a:ext cx="1781257" cy="707886"/>
          </a:xfrm>
          <a:prstGeom prst="rect">
            <a:avLst/>
          </a:prstGeom>
          <a:solidFill>
            <a:schemeClr val="bg1"/>
          </a:solidFill>
          <a:ln>
            <a:noFill/>
          </a:ln>
          <a:effectLst/>
          <a:extLst/>
        </p:spPr>
        <p:txBody>
          <a:bodyPr wrap="none">
            <a:spAutoFit/>
          </a:bodyPr>
          <a:lstStyle/>
          <a:p>
            <a:r>
              <a:rPr lang="it-IT" dirty="0">
                <a:solidFill>
                  <a:srgbClr val="FF3300"/>
                </a:solidFill>
              </a:rPr>
              <a:t>attrito </a:t>
            </a:r>
            <a:r>
              <a:rPr lang="it-IT" dirty="0" smtClean="0">
                <a:solidFill>
                  <a:srgbClr val="FF3300"/>
                </a:solidFill>
              </a:rPr>
              <a:t>dell’aria</a:t>
            </a:r>
          </a:p>
          <a:p>
            <a:r>
              <a:rPr lang="it-IT" dirty="0" smtClean="0">
                <a:solidFill>
                  <a:srgbClr val="FF3300"/>
                </a:solidFill>
              </a:rPr>
              <a:t>     </a:t>
            </a:r>
            <a:r>
              <a:rPr lang="it-IT" sz="1800" dirty="0" smtClean="0">
                <a:solidFill>
                  <a:srgbClr val="FF3300"/>
                </a:solidFill>
              </a:rPr>
              <a:t>F</a:t>
            </a:r>
            <a:r>
              <a:rPr lang="it-IT" sz="1800" baseline="-25000" dirty="0" smtClean="0">
                <a:solidFill>
                  <a:srgbClr val="FF3300"/>
                </a:solidFill>
              </a:rPr>
              <a:t>1</a:t>
            </a:r>
            <a:r>
              <a:rPr lang="it-IT" sz="1800" dirty="0" smtClean="0">
                <a:solidFill>
                  <a:srgbClr val="FF3300"/>
                </a:solidFill>
              </a:rPr>
              <a:t> =CAv</a:t>
            </a:r>
            <a:r>
              <a:rPr lang="it-IT" sz="1800" baseline="30000" dirty="0" smtClean="0">
                <a:solidFill>
                  <a:srgbClr val="FF3300"/>
                </a:solidFill>
              </a:rPr>
              <a:t>2</a:t>
            </a:r>
            <a:endParaRPr lang="it-IT" sz="1800" baseline="30000" dirty="0">
              <a:solidFill>
                <a:srgbClr val="FF3300"/>
              </a:solidFill>
            </a:endParaRPr>
          </a:p>
        </p:txBody>
      </p:sp>
      <p:sp>
        <p:nvSpPr>
          <p:cNvPr id="265224" name="Line 8"/>
          <p:cNvSpPr>
            <a:spLocks noChangeShapeType="1"/>
          </p:cNvSpPr>
          <p:nvPr/>
        </p:nvSpPr>
        <p:spPr bwMode="auto">
          <a:xfrm flipH="1" flipV="1">
            <a:off x="1835150" y="5661025"/>
            <a:ext cx="649288" cy="1444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5225" name="Text Box 9"/>
          <p:cNvSpPr txBox="1">
            <a:spLocks noChangeArrowheads="1"/>
          </p:cNvSpPr>
          <p:nvPr/>
        </p:nvSpPr>
        <p:spPr bwMode="auto">
          <a:xfrm>
            <a:off x="2484438" y="5516563"/>
            <a:ext cx="4583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i="1">
                <a:solidFill>
                  <a:srgbClr val="FF3300"/>
                </a:solidFill>
              </a:rPr>
              <a:t>assenza di attrito</a:t>
            </a:r>
            <a:r>
              <a:rPr lang="it-IT">
                <a:solidFill>
                  <a:srgbClr val="FF3300"/>
                </a:solidFill>
              </a:rPr>
              <a:t> (dell’aria): </a:t>
            </a:r>
            <a:r>
              <a:rPr lang="it-IT" i="1">
                <a:solidFill>
                  <a:srgbClr val="FF3300"/>
                </a:solidFill>
              </a:rPr>
              <a:t>tutti</a:t>
            </a:r>
            <a:r>
              <a:rPr lang="it-IT">
                <a:solidFill>
                  <a:srgbClr val="FF3300"/>
                </a:solidFill>
              </a:rPr>
              <a:t> i corpi </a:t>
            </a:r>
          </a:p>
          <a:p>
            <a:r>
              <a:rPr lang="it-IT">
                <a:solidFill>
                  <a:srgbClr val="FF3300"/>
                </a:solidFill>
              </a:rPr>
              <a:t>cadono con la stessa accelerazione </a:t>
            </a:r>
            <a:r>
              <a:rPr lang="it-IT" b="1">
                <a:solidFill>
                  <a:srgbClr val="FF3300"/>
                </a:solidFill>
              </a:rPr>
              <a:t>g </a:t>
            </a:r>
          </a:p>
        </p:txBody>
      </p:sp>
      <p:sp>
        <p:nvSpPr>
          <p:cNvPr id="265226" name="Text Box 10"/>
          <p:cNvSpPr txBox="1">
            <a:spLocks noChangeArrowheads="1"/>
          </p:cNvSpPr>
          <p:nvPr/>
        </p:nvSpPr>
        <p:spPr bwMode="auto">
          <a:xfrm>
            <a:off x="2627313" y="3645024"/>
            <a:ext cx="3986212" cy="16256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dirty="0"/>
          </a:p>
          <a:p>
            <a:endParaRPr lang="it-IT" dirty="0"/>
          </a:p>
          <a:p>
            <a:endParaRPr lang="it-IT" dirty="0"/>
          </a:p>
          <a:p>
            <a:endParaRPr lang="it-IT" dirty="0"/>
          </a:p>
          <a:p>
            <a:r>
              <a:rPr lang="it-IT" dirty="0"/>
              <a:t>                    </a:t>
            </a:r>
            <a:r>
              <a:rPr lang="it-IT" dirty="0" smtClean="0"/>
              <a:t>  (vettore </a:t>
            </a:r>
            <a:r>
              <a:rPr lang="it-IT" dirty="0"/>
              <a:t>costante )</a:t>
            </a:r>
          </a:p>
        </p:txBody>
      </p:sp>
      <p:sp>
        <p:nvSpPr>
          <p:cNvPr id="2" name="TextBox 1"/>
          <p:cNvSpPr txBox="1"/>
          <p:nvPr/>
        </p:nvSpPr>
        <p:spPr>
          <a:xfrm>
            <a:off x="468312" y="1270243"/>
            <a:ext cx="6466452" cy="2308324"/>
          </a:xfrm>
          <a:prstGeom prst="rect">
            <a:avLst/>
          </a:prstGeom>
          <a:solidFill>
            <a:schemeClr val="bg1"/>
          </a:solidFill>
        </p:spPr>
        <p:txBody>
          <a:bodyPr wrap="square" rtlCol="0">
            <a:spAutoFit/>
          </a:bodyPr>
          <a:lstStyle/>
          <a:p>
            <a:r>
              <a:rPr lang="en-US" sz="2400" dirty="0" smtClean="0"/>
              <a:t>m</a:t>
            </a:r>
            <a:r>
              <a:rPr lang="en-US" sz="2400" b="1" dirty="0" smtClean="0"/>
              <a:t>g</a:t>
            </a:r>
            <a:r>
              <a:rPr lang="en-US" sz="2400" dirty="0" smtClean="0"/>
              <a:t> = </a:t>
            </a:r>
            <a:r>
              <a:rPr lang="en-US" sz="2400" b="1" dirty="0" smtClean="0"/>
              <a:t>P</a:t>
            </a:r>
            <a:r>
              <a:rPr lang="en-US" sz="2400" dirty="0" smtClean="0"/>
              <a:t>    (per </a:t>
            </a:r>
            <a:r>
              <a:rPr lang="en-US" sz="2400" b="1" dirty="0" smtClean="0"/>
              <a:t>P</a:t>
            </a:r>
            <a:r>
              <a:rPr lang="en-US" sz="2400" dirty="0" smtClean="0"/>
              <a:t> </a:t>
            </a:r>
            <a:r>
              <a:rPr lang="en-US" sz="2400" dirty="0" err="1" smtClean="0"/>
              <a:t>si</a:t>
            </a:r>
            <a:r>
              <a:rPr lang="en-US" sz="2400" dirty="0" smtClean="0"/>
              <a:t> </a:t>
            </a:r>
            <a:r>
              <a:rPr lang="en-US" sz="2400" dirty="0" err="1" smtClean="0"/>
              <a:t>usa</a:t>
            </a:r>
            <a:r>
              <a:rPr lang="en-US" sz="2400" dirty="0" smtClean="0"/>
              <a:t> </a:t>
            </a:r>
            <a:r>
              <a:rPr lang="en-US" sz="2400" dirty="0" err="1" smtClean="0"/>
              <a:t>anche</a:t>
            </a:r>
            <a:r>
              <a:rPr lang="en-US" sz="2400" dirty="0" smtClean="0"/>
              <a:t> la </a:t>
            </a:r>
            <a:r>
              <a:rPr lang="en-US" sz="2400" dirty="0" err="1" smtClean="0"/>
              <a:t>notazione</a:t>
            </a:r>
            <a:r>
              <a:rPr lang="en-US" sz="2400" dirty="0" smtClean="0"/>
              <a:t> </a:t>
            </a:r>
            <a:r>
              <a:rPr lang="en-US" sz="2400" b="1" dirty="0" err="1" smtClean="0"/>
              <a:t>F</a:t>
            </a:r>
            <a:r>
              <a:rPr lang="en-US" sz="2400" b="1" baseline="-25000" dirty="0" err="1" smtClean="0"/>
              <a:t>g</a:t>
            </a:r>
            <a:r>
              <a:rPr lang="en-US" sz="2400" dirty="0" smtClean="0"/>
              <a:t>)  </a:t>
            </a:r>
          </a:p>
          <a:p>
            <a:r>
              <a:rPr lang="en-US" sz="2400" dirty="0" err="1" smtClean="0"/>
              <a:t>accelerazione</a:t>
            </a:r>
            <a:r>
              <a:rPr lang="en-US" sz="2400" dirty="0" smtClean="0"/>
              <a:t>, </a:t>
            </a:r>
            <a:r>
              <a:rPr lang="en-US" sz="2400" dirty="0" err="1" smtClean="0"/>
              <a:t>forza</a:t>
            </a:r>
            <a:r>
              <a:rPr lang="en-US" sz="2400" dirty="0" smtClean="0"/>
              <a:t> </a:t>
            </a:r>
            <a:r>
              <a:rPr lang="en-US" sz="2400" dirty="0" err="1" smtClean="0"/>
              <a:t>dirette</a:t>
            </a:r>
            <a:r>
              <a:rPr lang="en-US" sz="2400" dirty="0" smtClean="0"/>
              <a:t> </a:t>
            </a:r>
            <a:r>
              <a:rPr lang="en-US" sz="2400" dirty="0" err="1" smtClean="0"/>
              <a:t>lungo</a:t>
            </a:r>
            <a:r>
              <a:rPr lang="en-US" sz="2400" dirty="0" smtClean="0"/>
              <a:t> la </a:t>
            </a:r>
            <a:r>
              <a:rPr lang="en-US" sz="2400" dirty="0" err="1" smtClean="0"/>
              <a:t>verticale</a:t>
            </a:r>
            <a:r>
              <a:rPr lang="en-US" sz="2400" dirty="0" smtClean="0"/>
              <a:t> verso </a:t>
            </a:r>
            <a:r>
              <a:rPr lang="en-US" sz="2400" dirty="0" err="1" smtClean="0"/>
              <a:t>il</a:t>
            </a:r>
            <a:r>
              <a:rPr lang="en-US" sz="2400" dirty="0" smtClean="0"/>
              <a:t> basso: </a:t>
            </a:r>
            <a:r>
              <a:rPr lang="en-US" sz="2400" b="1" dirty="0" smtClean="0"/>
              <a:t>g</a:t>
            </a:r>
            <a:r>
              <a:rPr lang="en-US" sz="2400" dirty="0" smtClean="0"/>
              <a:t> </a:t>
            </a:r>
            <a:r>
              <a:rPr lang="en-US" sz="2400" dirty="0" smtClean="0">
                <a:latin typeface="Arial"/>
                <a:cs typeface="Arial"/>
              </a:rPr>
              <a:t>è </a:t>
            </a:r>
            <a:r>
              <a:rPr lang="en-US" sz="2400" dirty="0" err="1" smtClean="0"/>
              <a:t>costante</a:t>
            </a:r>
            <a:r>
              <a:rPr lang="en-US" sz="2400" dirty="0" smtClean="0"/>
              <a:t> per </a:t>
            </a:r>
            <a:r>
              <a:rPr lang="en-US" sz="2400" dirty="0" err="1" smtClean="0"/>
              <a:t>tutti</a:t>
            </a:r>
            <a:r>
              <a:rPr lang="en-US" sz="2400" dirty="0" smtClean="0"/>
              <a:t> </a:t>
            </a:r>
            <a:r>
              <a:rPr lang="en-US" sz="2400" dirty="0" err="1" smtClean="0"/>
              <a:t>i</a:t>
            </a:r>
            <a:r>
              <a:rPr lang="en-US" sz="2400" dirty="0" smtClean="0"/>
              <a:t> </a:t>
            </a:r>
            <a:r>
              <a:rPr lang="en-US" sz="2400" dirty="0" err="1" smtClean="0"/>
              <a:t>corpi</a:t>
            </a:r>
            <a:r>
              <a:rPr lang="en-US" sz="2400" dirty="0" smtClean="0"/>
              <a:t> </a:t>
            </a:r>
            <a:r>
              <a:rPr lang="en-US" sz="2400" dirty="0" err="1" smtClean="0"/>
              <a:t>vicino</a:t>
            </a:r>
            <a:r>
              <a:rPr lang="en-US" sz="2400" dirty="0" smtClean="0"/>
              <a:t> </a:t>
            </a:r>
            <a:r>
              <a:rPr lang="en-US" sz="2400" dirty="0" err="1" smtClean="0"/>
              <a:t>alla</a:t>
            </a:r>
            <a:r>
              <a:rPr lang="en-US" sz="2400" dirty="0" smtClean="0"/>
              <a:t> </a:t>
            </a:r>
            <a:r>
              <a:rPr lang="en-US" sz="2400" dirty="0" err="1" smtClean="0"/>
              <a:t>superficie</a:t>
            </a:r>
            <a:r>
              <a:rPr lang="en-US" sz="2400" dirty="0" smtClean="0"/>
              <a:t> </a:t>
            </a:r>
            <a:r>
              <a:rPr lang="en-US" sz="2400" dirty="0" err="1" smtClean="0"/>
              <a:t>della</a:t>
            </a:r>
            <a:r>
              <a:rPr lang="en-US" sz="2400" dirty="0" smtClean="0"/>
              <a:t> terra (e.g. </a:t>
            </a:r>
            <a:r>
              <a:rPr lang="en-US" sz="2400" dirty="0" err="1" smtClean="0"/>
              <a:t>piuma</a:t>
            </a:r>
            <a:r>
              <a:rPr lang="en-US" sz="2400" dirty="0" smtClean="0"/>
              <a:t>, </a:t>
            </a:r>
            <a:r>
              <a:rPr lang="en-US" sz="2400" dirty="0" err="1" smtClean="0"/>
              <a:t>foglio</a:t>
            </a:r>
            <a:r>
              <a:rPr lang="en-US" sz="2400" dirty="0" smtClean="0"/>
              <a:t> di </a:t>
            </a:r>
            <a:r>
              <a:rPr lang="en-US" sz="2400" dirty="0" err="1" smtClean="0"/>
              <a:t>carta</a:t>
            </a:r>
            <a:r>
              <a:rPr lang="en-US" sz="2400" dirty="0" smtClean="0"/>
              <a:t>, </a:t>
            </a:r>
            <a:r>
              <a:rPr lang="en-US" sz="2400" dirty="0" err="1" smtClean="0"/>
              <a:t>pallini</a:t>
            </a:r>
            <a:r>
              <a:rPr lang="en-US" sz="2400" dirty="0" smtClean="0"/>
              <a:t> di </a:t>
            </a:r>
            <a:r>
              <a:rPr lang="en-US" sz="2400" dirty="0" err="1" smtClean="0"/>
              <a:t>Pb</a:t>
            </a:r>
            <a:r>
              <a:rPr lang="en-US" sz="2400" dirty="0" smtClean="0"/>
              <a:t>), </a:t>
            </a:r>
            <a:r>
              <a:rPr lang="en-US" sz="2400" b="1" dirty="0" smtClean="0"/>
              <a:t>P</a:t>
            </a:r>
            <a:r>
              <a:rPr lang="en-US" sz="2400" dirty="0" smtClean="0"/>
              <a:t> </a:t>
            </a:r>
            <a:r>
              <a:rPr lang="en-US" sz="2400" dirty="0" smtClean="0">
                <a:latin typeface="Arial"/>
                <a:cs typeface="Arial"/>
              </a:rPr>
              <a:t>è </a:t>
            </a:r>
            <a:r>
              <a:rPr lang="en-US" sz="2400" dirty="0" err="1" smtClean="0"/>
              <a:t>costante</a:t>
            </a:r>
            <a:r>
              <a:rPr lang="en-US" sz="2400" dirty="0" smtClean="0"/>
              <a:t> per un </a:t>
            </a:r>
            <a:r>
              <a:rPr lang="en-US" sz="2400" dirty="0" err="1" smtClean="0"/>
              <a:t>dato</a:t>
            </a:r>
            <a:r>
              <a:rPr lang="en-US" sz="2400" dirty="0" smtClean="0"/>
              <a:t> </a:t>
            </a:r>
            <a:r>
              <a:rPr lang="en-US" sz="2400" dirty="0" err="1" smtClean="0"/>
              <a:t>corpo</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2016</a:t>
            </a:r>
            <a:endParaRPr lang="en-US"/>
          </a:p>
        </p:txBody>
      </p:sp>
      <p:sp>
        <p:nvSpPr>
          <p:cNvPr id="12" name="Slide Number Placeholder 5"/>
          <p:cNvSpPr>
            <a:spLocks noGrp="1"/>
          </p:cNvSpPr>
          <p:nvPr>
            <p:ph type="sldNum" sz="quarter" idx="12"/>
          </p:nvPr>
        </p:nvSpPr>
        <p:spPr/>
        <p:txBody>
          <a:bodyPr/>
          <a:lstStyle/>
          <a:p>
            <a:fld id="{0CE221E4-D1F7-4062-A724-87336F582B71}" type="slidenum">
              <a:rPr lang="en-US"/>
              <a:pPr/>
              <a:t>44</a:t>
            </a:fld>
            <a:endParaRPr lang="en-US"/>
          </a:p>
        </p:txBody>
      </p:sp>
      <p:sp>
        <p:nvSpPr>
          <p:cNvPr id="267266" name="Rectangle 2"/>
          <p:cNvSpPr>
            <a:spLocks noGrp="1" noChangeArrowheads="1"/>
          </p:cNvSpPr>
          <p:nvPr>
            <p:ph type="title"/>
          </p:nvPr>
        </p:nvSpPr>
        <p:spPr/>
        <p:txBody>
          <a:bodyPr/>
          <a:lstStyle/>
          <a:p>
            <a:r>
              <a:rPr lang="it-IT" sz="2800"/>
              <a:t>Peso ed equazione di moto</a:t>
            </a:r>
          </a:p>
        </p:txBody>
      </p:sp>
      <p:pic>
        <p:nvPicPr>
          <p:cNvPr id="267268" name="Picture 4" descr="img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8969" y="1196975"/>
            <a:ext cx="6553200" cy="4603750"/>
          </a:xfrm>
          <a:prstGeom prst="rect">
            <a:avLst/>
          </a:prstGeom>
          <a:noFill/>
          <a:extLst>
            <a:ext uri="{909E8E84-426E-40DD-AFC4-6F175D3DCCD1}">
              <a14:hiddenFill xmlns:a14="http://schemas.microsoft.com/office/drawing/2010/main">
                <a:solidFill>
                  <a:srgbClr val="FFFFFF"/>
                </a:solidFill>
              </a14:hiddenFill>
            </a:ext>
          </a:extLst>
        </p:spPr>
      </p:pic>
      <p:sp>
        <p:nvSpPr>
          <p:cNvPr id="267269" name="Text Box 5"/>
          <p:cNvSpPr txBox="1">
            <a:spLocks noChangeArrowheads="1"/>
          </p:cNvSpPr>
          <p:nvPr/>
        </p:nvSpPr>
        <p:spPr bwMode="auto">
          <a:xfrm>
            <a:off x="3096000" y="4508500"/>
            <a:ext cx="1660525" cy="771525"/>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a:p>
            <a:endParaRPr lang="it-IT" sz="2200"/>
          </a:p>
        </p:txBody>
      </p:sp>
      <p:sp>
        <p:nvSpPr>
          <p:cNvPr id="267270" name="Text Box 6"/>
          <p:cNvSpPr txBox="1">
            <a:spLocks noChangeArrowheads="1"/>
          </p:cNvSpPr>
          <p:nvPr/>
        </p:nvSpPr>
        <p:spPr bwMode="auto">
          <a:xfrm>
            <a:off x="7596000" y="4913313"/>
            <a:ext cx="5794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dirty="0">
                <a:solidFill>
                  <a:schemeClr val="accent2"/>
                </a:solidFill>
              </a:rPr>
              <a:t>|   |</a:t>
            </a:r>
          </a:p>
        </p:txBody>
      </p:sp>
      <p:sp>
        <p:nvSpPr>
          <p:cNvPr id="267271" name="Line 7"/>
          <p:cNvSpPr>
            <a:spLocks noChangeShapeType="1"/>
          </p:cNvSpPr>
          <p:nvPr/>
        </p:nvSpPr>
        <p:spPr bwMode="auto">
          <a:xfrm>
            <a:off x="7704000" y="4976813"/>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2" name="Text Box 8"/>
          <p:cNvSpPr txBox="1">
            <a:spLocks noChangeArrowheads="1"/>
          </p:cNvSpPr>
          <p:nvPr/>
        </p:nvSpPr>
        <p:spPr bwMode="auto">
          <a:xfrm>
            <a:off x="5544000" y="5722938"/>
            <a:ext cx="3305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dirty="0"/>
              <a:t>componente di a secondo </a:t>
            </a:r>
          </a:p>
          <a:p>
            <a:r>
              <a:rPr lang="it-IT" sz="2100" dirty="0"/>
              <a:t>la verticale</a:t>
            </a:r>
          </a:p>
        </p:txBody>
      </p:sp>
      <p:sp>
        <p:nvSpPr>
          <p:cNvPr id="267273" name="Line 9"/>
          <p:cNvSpPr>
            <a:spLocks noChangeShapeType="1"/>
          </p:cNvSpPr>
          <p:nvPr/>
        </p:nvSpPr>
        <p:spPr bwMode="auto">
          <a:xfrm>
            <a:off x="7448400" y="5805488"/>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4" name="Text Box 10"/>
          <p:cNvSpPr txBox="1">
            <a:spLocks noChangeArrowheads="1"/>
          </p:cNvSpPr>
          <p:nvPr/>
        </p:nvSpPr>
        <p:spPr bwMode="auto">
          <a:xfrm>
            <a:off x="156709" y="1204995"/>
            <a:ext cx="21957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dirty="0">
                <a:solidFill>
                  <a:srgbClr val="C00000"/>
                </a:solidFill>
              </a:rPr>
              <a:t>vicino </a:t>
            </a:r>
            <a:r>
              <a:rPr lang="it-IT" dirty="0" smtClean="0">
                <a:solidFill>
                  <a:srgbClr val="C00000"/>
                </a:solidFill>
              </a:rPr>
              <a:t>alla super- ficie</a:t>
            </a:r>
            <a:r>
              <a:rPr lang="it-IT" dirty="0">
                <a:solidFill>
                  <a:srgbClr val="C00000"/>
                </a:solidFill>
              </a:rPr>
              <a:t> </a:t>
            </a:r>
            <a:r>
              <a:rPr lang="it-IT" dirty="0" smtClean="0">
                <a:solidFill>
                  <a:srgbClr val="C00000"/>
                </a:solidFill>
              </a:rPr>
              <a:t>della </a:t>
            </a:r>
            <a:r>
              <a:rPr lang="it-IT" dirty="0">
                <a:solidFill>
                  <a:srgbClr val="C00000"/>
                </a:solidFill>
              </a:rPr>
              <a:t>terra</a:t>
            </a:r>
          </a:p>
          <a:p>
            <a:r>
              <a:rPr lang="it-IT" dirty="0">
                <a:solidFill>
                  <a:srgbClr val="C00000"/>
                </a:solidFill>
              </a:rPr>
              <a:t>g </a:t>
            </a:r>
            <a:r>
              <a:rPr lang="it-IT" dirty="0" smtClean="0">
                <a:solidFill>
                  <a:srgbClr val="C00000"/>
                </a:solidFill>
              </a:rPr>
              <a:t>≈ </a:t>
            </a:r>
            <a:r>
              <a:rPr lang="it-IT" dirty="0">
                <a:solidFill>
                  <a:srgbClr val="C00000"/>
                </a:solidFill>
              </a:rPr>
              <a:t>9.81 </a:t>
            </a:r>
            <a:r>
              <a:rPr lang="it-IT" dirty="0" smtClean="0">
                <a:solidFill>
                  <a:srgbClr val="C00000"/>
                </a:solidFill>
              </a:rPr>
              <a:t>m/s</a:t>
            </a:r>
            <a:r>
              <a:rPr lang="it-IT" baseline="30000" dirty="0" smtClean="0">
                <a:solidFill>
                  <a:srgbClr val="C00000"/>
                </a:solidFill>
              </a:rPr>
              <a:t>2</a:t>
            </a:r>
          </a:p>
          <a:p>
            <a:r>
              <a:rPr lang="it-IT" dirty="0" smtClean="0">
                <a:solidFill>
                  <a:srgbClr val="C00000"/>
                </a:solidFill>
              </a:rPr>
              <a:t>(err. rel. = 0.34%) </a:t>
            </a:r>
            <a:endParaRPr lang="it-IT" dirty="0">
              <a:solidFill>
                <a:srgbClr val="C00000"/>
              </a:solidFill>
            </a:endParaRPr>
          </a:p>
        </p:txBody>
      </p:sp>
      <p:sp>
        <p:nvSpPr>
          <p:cNvPr id="2" name="TextBox 1"/>
          <p:cNvSpPr txBox="1"/>
          <p:nvPr/>
        </p:nvSpPr>
        <p:spPr>
          <a:xfrm>
            <a:off x="156709" y="5813652"/>
            <a:ext cx="3820277" cy="707886"/>
          </a:xfrm>
          <a:prstGeom prst="rect">
            <a:avLst/>
          </a:prstGeom>
          <a:noFill/>
        </p:spPr>
        <p:txBody>
          <a:bodyPr wrap="none" rtlCol="0">
            <a:spAutoFit/>
          </a:bodyPr>
          <a:lstStyle/>
          <a:p>
            <a:r>
              <a:rPr lang="it-IT" dirty="0"/>
              <a:t>[</a:t>
            </a:r>
            <a:r>
              <a:rPr lang="it-IT" dirty="0" smtClean="0"/>
              <a:t>g = 9.80665 m/s</a:t>
            </a:r>
            <a:r>
              <a:rPr lang="it-IT" baseline="30000" dirty="0" smtClean="0"/>
              <a:t>2</a:t>
            </a:r>
            <a:r>
              <a:rPr lang="it-IT" dirty="0" smtClean="0"/>
              <a:t> a 0 m slm e</a:t>
            </a:r>
          </a:p>
          <a:p>
            <a:r>
              <a:rPr lang="it-IT" dirty="0"/>
              <a:t>45° di </a:t>
            </a:r>
            <a:r>
              <a:rPr lang="it-IT" dirty="0" smtClean="0"/>
              <a:t>lat. </a:t>
            </a:r>
            <a:r>
              <a:rPr lang="it-IT" dirty="0"/>
              <a:t>(varia dai poli </a:t>
            </a:r>
            <a:r>
              <a:rPr lang="it-IT" dirty="0" smtClean="0"/>
              <a:t>all’eq.)] </a:t>
            </a:r>
            <a:endParaRPr lang="it-IT" dirty="0"/>
          </a:p>
        </p:txBody>
      </p:sp>
      <p:sp>
        <p:nvSpPr>
          <p:cNvPr id="3" name="TextBox 2"/>
          <p:cNvSpPr txBox="1"/>
          <p:nvPr/>
        </p:nvSpPr>
        <p:spPr>
          <a:xfrm>
            <a:off x="2484000" y="1098000"/>
            <a:ext cx="3257623" cy="769441"/>
          </a:xfrm>
          <a:prstGeom prst="rect">
            <a:avLst/>
          </a:prstGeom>
          <a:solidFill>
            <a:schemeClr val="bg1"/>
          </a:solidFill>
        </p:spPr>
        <p:txBody>
          <a:bodyPr wrap="none" rtlCol="0">
            <a:spAutoFit/>
          </a:bodyPr>
          <a:lstStyle/>
          <a:p>
            <a:r>
              <a:rPr lang="it-IT" dirty="0" smtClean="0">
                <a:solidFill>
                  <a:srgbClr val="0070C0"/>
                </a:solidFill>
              </a:rPr>
              <a:t>                                           </a:t>
            </a:r>
          </a:p>
          <a:p>
            <a:r>
              <a:rPr lang="it-IT" dirty="0" smtClean="0">
                <a:solidFill>
                  <a:srgbClr val="0070C0"/>
                </a:solidFill>
              </a:rPr>
              <a:t>  </a:t>
            </a:r>
            <a:r>
              <a:rPr lang="it-IT" sz="2400" dirty="0" smtClean="0">
                <a:solidFill>
                  <a:srgbClr val="0070C0"/>
                </a:solidFill>
              </a:rPr>
              <a:t>eq. di moto generica</a:t>
            </a:r>
            <a:endParaRPr lang="it-IT" sz="2400" dirty="0">
              <a:solidFill>
                <a:srgbClr val="0070C0"/>
              </a:solidFill>
            </a:endParaRPr>
          </a:p>
        </p:txBody>
      </p:sp>
      <p:sp>
        <p:nvSpPr>
          <p:cNvPr id="4" name="TextBox 3"/>
          <p:cNvSpPr txBox="1"/>
          <p:nvPr/>
        </p:nvSpPr>
        <p:spPr>
          <a:xfrm>
            <a:off x="138953" y="4386430"/>
            <a:ext cx="2465740" cy="1015663"/>
          </a:xfrm>
          <a:prstGeom prst="rect">
            <a:avLst/>
          </a:prstGeom>
          <a:noFill/>
        </p:spPr>
        <p:txBody>
          <a:bodyPr wrap="none" rtlCol="0">
            <a:spAutoFit/>
          </a:bodyPr>
          <a:lstStyle/>
          <a:p>
            <a:r>
              <a:rPr lang="it-IT" dirty="0" smtClean="0">
                <a:solidFill>
                  <a:srgbClr val="CC3300"/>
                </a:solidFill>
              </a:rPr>
              <a:t>eq. di moto di un </a:t>
            </a:r>
          </a:p>
          <a:p>
            <a:r>
              <a:rPr lang="it-IT" dirty="0" smtClean="0">
                <a:solidFill>
                  <a:srgbClr val="CC3300"/>
                </a:solidFill>
              </a:rPr>
              <a:t>corpo sotto l’azio-</a:t>
            </a:r>
          </a:p>
          <a:p>
            <a:r>
              <a:rPr lang="it-IT" dirty="0" smtClean="0">
                <a:solidFill>
                  <a:srgbClr val="CC3300"/>
                </a:solidFill>
              </a:rPr>
              <a:t>ne della sola gravità</a:t>
            </a:r>
            <a:endParaRPr lang="it-IT" dirty="0">
              <a:solidFill>
                <a:srgbClr val="CC33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941E0F22-AC6B-4CAA-ADFF-9947D1BA77AF}" type="slidenum">
              <a:rPr lang="en-US"/>
              <a:pPr/>
              <a:t>45</a:t>
            </a:fld>
            <a:endParaRPr lang="en-US"/>
          </a:p>
        </p:txBody>
      </p:sp>
      <p:sp>
        <p:nvSpPr>
          <p:cNvPr id="266242" name="Rectangle 2"/>
          <p:cNvSpPr>
            <a:spLocks noGrp="1" noChangeArrowheads="1"/>
          </p:cNvSpPr>
          <p:nvPr>
            <p:ph type="title"/>
          </p:nvPr>
        </p:nvSpPr>
        <p:spPr/>
        <p:txBody>
          <a:bodyPr/>
          <a:lstStyle/>
          <a:p>
            <a:r>
              <a:rPr lang="it-IT" sz="2800"/>
              <a:t>g e scelta del sistema di riferimento (*)</a:t>
            </a:r>
          </a:p>
        </p:txBody>
      </p:sp>
      <p:pic>
        <p:nvPicPr>
          <p:cNvPr id="266244" name="Picture 4" descr="img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1125538"/>
            <a:ext cx="6792913" cy="4578350"/>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6509229" y="4843643"/>
            <a:ext cx="2363787" cy="1625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se lancio un corpo </a:t>
            </a:r>
          </a:p>
          <a:p>
            <a:r>
              <a:rPr lang="it-IT" dirty="0"/>
              <a:t>verso l’alto il moto</a:t>
            </a:r>
          </a:p>
          <a:p>
            <a:r>
              <a:rPr lang="it-IT" dirty="0"/>
              <a:t>sarà ritardato, se lo</a:t>
            </a:r>
          </a:p>
          <a:p>
            <a:r>
              <a:rPr lang="it-IT" dirty="0"/>
              <a:t>lascio cadere sarà</a:t>
            </a:r>
          </a:p>
          <a:p>
            <a:r>
              <a:rPr lang="it-IT" dirty="0"/>
              <a:t>accelerato</a:t>
            </a:r>
          </a:p>
        </p:txBody>
      </p:sp>
      <p:sp>
        <p:nvSpPr>
          <p:cNvPr id="266247" name="Text Box 7"/>
          <p:cNvSpPr txBox="1">
            <a:spLocks noChangeArrowheads="1"/>
          </p:cNvSpPr>
          <p:nvPr/>
        </p:nvSpPr>
        <p:spPr bwMode="auto">
          <a:xfrm>
            <a:off x="6509229" y="2420888"/>
            <a:ext cx="2592376" cy="2246769"/>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err="1"/>
              <a:t>g</a:t>
            </a:r>
            <a:r>
              <a:rPr lang="it-IT" baseline="-25000" dirty="0" err="1"/>
              <a:t>y</a:t>
            </a:r>
            <a:r>
              <a:rPr lang="it-IT" dirty="0"/>
              <a:t> indica la </a:t>
            </a:r>
            <a:r>
              <a:rPr lang="it-IT" dirty="0" err="1"/>
              <a:t>compo</a:t>
            </a:r>
            <a:r>
              <a:rPr lang="it-IT" dirty="0"/>
              <a:t>-</a:t>
            </a:r>
          </a:p>
          <a:p>
            <a:r>
              <a:rPr lang="it-IT" dirty="0"/>
              <a:t>nente di g </a:t>
            </a:r>
            <a:r>
              <a:rPr lang="it-IT" dirty="0" smtClean="0"/>
              <a:t>= g</a:t>
            </a:r>
            <a:r>
              <a:rPr lang="it-IT" baseline="-25000" dirty="0" smtClean="0"/>
              <a:t>y</a:t>
            </a:r>
            <a:r>
              <a:rPr lang="it-IT" dirty="0" smtClean="0"/>
              <a:t>j </a:t>
            </a:r>
          </a:p>
          <a:p>
            <a:r>
              <a:rPr lang="it-IT" dirty="0" smtClean="0"/>
              <a:t>secondo la </a:t>
            </a:r>
            <a:r>
              <a:rPr lang="it-IT" dirty="0"/>
              <a:t>verticale, </a:t>
            </a:r>
            <a:endParaRPr lang="it-IT" dirty="0" smtClean="0"/>
          </a:p>
          <a:p>
            <a:r>
              <a:rPr lang="it-IT" dirty="0" smtClean="0"/>
              <a:t>dipende dalla scelta</a:t>
            </a:r>
            <a:endParaRPr lang="it-IT" dirty="0"/>
          </a:p>
          <a:p>
            <a:r>
              <a:rPr lang="it-IT" dirty="0" smtClean="0"/>
              <a:t>del riferimento, cioé</a:t>
            </a:r>
          </a:p>
          <a:p>
            <a:r>
              <a:rPr lang="it-IT" dirty="0" smtClean="0"/>
              <a:t>dal verso del verso-</a:t>
            </a:r>
          </a:p>
          <a:p>
            <a:r>
              <a:rPr lang="it-IT" dirty="0" smtClean="0"/>
              <a:t>re j</a:t>
            </a:r>
            <a:endParaRPr lang="it-IT" dirty="0"/>
          </a:p>
        </p:txBody>
      </p:sp>
      <p:sp>
        <p:nvSpPr>
          <p:cNvPr id="266248" name="Line 8"/>
          <p:cNvSpPr>
            <a:spLocks noChangeShapeType="1"/>
          </p:cNvSpPr>
          <p:nvPr/>
        </p:nvSpPr>
        <p:spPr bwMode="auto">
          <a:xfrm>
            <a:off x="7596188" y="278092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49"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facoltativa</a:t>
            </a:r>
          </a:p>
        </p:txBody>
      </p:sp>
      <p:sp>
        <p:nvSpPr>
          <p:cNvPr id="12" name="Line 8"/>
          <p:cNvSpPr>
            <a:spLocks noChangeShapeType="1"/>
          </p:cNvSpPr>
          <p:nvPr/>
        </p:nvSpPr>
        <p:spPr bwMode="auto">
          <a:xfrm>
            <a:off x="8168400" y="28080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8"/>
          <p:cNvSpPr>
            <a:spLocks noChangeShapeType="1"/>
          </p:cNvSpPr>
          <p:nvPr/>
        </p:nvSpPr>
        <p:spPr bwMode="auto">
          <a:xfrm>
            <a:off x="6840000" y="42840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954762" y="1350000"/>
            <a:ext cx="960519" cy="400110"/>
          </a:xfrm>
          <a:prstGeom prst="rect">
            <a:avLst/>
          </a:prstGeom>
          <a:solidFill>
            <a:schemeClr val="bg1"/>
          </a:solidFill>
        </p:spPr>
        <p:txBody>
          <a:bodyPr wrap="none" rtlCol="0">
            <a:spAutoFit/>
          </a:bodyPr>
          <a:lstStyle/>
          <a:p>
            <a:r>
              <a:rPr lang="it-IT" dirty="0" smtClean="0"/>
              <a:t>           </a:t>
            </a:r>
            <a:endParaRPr lang="it-IT" dirty="0"/>
          </a:p>
        </p:txBody>
      </p:sp>
      <p:sp>
        <p:nvSpPr>
          <p:cNvPr id="14" name="Text Box 7"/>
          <p:cNvSpPr txBox="1">
            <a:spLocks noChangeArrowheads="1"/>
          </p:cNvSpPr>
          <p:nvPr/>
        </p:nvSpPr>
        <p:spPr bwMode="auto">
          <a:xfrm>
            <a:off x="6084001" y="1136424"/>
            <a:ext cx="3060000" cy="1107996"/>
          </a:xfrm>
          <a:prstGeom prst="rect">
            <a:avLst/>
          </a:prstGeom>
          <a:solidFill>
            <a:schemeClr val="bg1"/>
          </a:solidFill>
          <a:ln>
            <a:noFill/>
          </a:ln>
          <a:effectLst/>
          <a:extLst/>
        </p:spPr>
        <p:txBody>
          <a:bodyPr wrap="square">
            <a:spAutoFit/>
          </a:bodyPr>
          <a:lstStyle/>
          <a:p>
            <a:r>
              <a:rPr lang="it-IT" sz="2200" dirty="0" smtClean="0">
                <a:solidFill>
                  <a:srgbClr val="CC3300"/>
                </a:solidFill>
              </a:rPr>
              <a:t>1) la </a:t>
            </a:r>
            <a:r>
              <a:rPr lang="it-IT" sz="2200" dirty="0">
                <a:solidFill>
                  <a:srgbClr val="CC3300"/>
                </a:solidFill>
              </a:rPr>
              <a:t>terra ruota intorno </a:t>
            </a:r>
            <a:endParaRPr lang="it-IT" sz="2200" dirty="0" smtClean="0">
              <a:solidFill>
                <a:srgbClr val="CC3300"/>
              </a:solidFill>
            </a:endParaRPr>
          </a:p>
          <a:p>
            <a:r>
              <a:rPr lang="it-IT" sz="2200" dirty="0" smtClean="0">
                <a:solidFill>
                  <a:srgbClr val="CC3300"/>
                </a:solidFill>
              </a:rPr>
              <a:t>al</a:t>
            </a:r>
            <a:r>
              <a:rPr lang="it-IT" sz="2200" dirty="0">
                <a:solidFill>
                  <a:srgbClr val="CC3300"/>
                </a:solidFill>
              </a:rPr>
              <a:t> </a:t>
            </a:r>
            <a:r>
              <a:rPr lang="it-IT" sz="2200" dirty="0" smtClean="0">
                <a:solidFill>
                  <a:srgbClr val="CC3300"/>
                </a:solidFill>
              </a:rPr>
              <a:t>proprio </a:t>
            </a:r>
            <a:r>
              <a:rPr lang="it-IT" sz="2200" dirty="0">
                <a:solidFill>
                  <a:srgbClr val="CC3300"/>
                </a:solidFill>
              </a:rPr>
              <a:t>asse; </a:t>
            </a:r>
            <a:r>
              <a:rPr lang="it-IT" sz="2200" dirty="0" smtClean="0">
                <a:solidFill>
                  <a:srgbClr val="CC3300"/>
                </a:solidFill>
              </a:rPr>
              <a:t>2) non </a:t>
            </a:r>
          </a:p>
          <a:p>
            <a:r>
              <a:rPr lang="it-IT" sz="2200" dirty="0" smtClean="0">
                <a:solidFill>
                  <a:srgbClr val="CC3300"/>
                </a:solidFill>
              </a:rPr>
              <a:t>è esattamente </a:t>
            </a:r>
            <a:r>
              <a:rPr lang="it-IT" sz="2200" dirty="0">
                <a:solidFill>
                  <a:srgbClr val="CC3300"/>
                </a:solidFill>
              </a:rPr>
              <a:t>sferica</a:t>
            </a:r>
          </a:p>
        </p:txBody>
      </p:sp>
      <p:sp>
        <p:nvSpPr>
          <p:cNvPr id="3" name="TextBox 2"/>
          <p:cNvSpPr txBox="1"/>
          <p:nvPr/>
        </p:nvSpPr>
        <p:spPr>
          <a:xfrm>
            <a:off x="1152000" y="1800000"/>
            <a:ext cx="5051383" cy="400110"/>
          </a:xfrm>
          <a:prstGeom prst="rect">
            <a:avLst/>
          </a:prstGeom>
          <a:solidFill>
            <a:schemeClr val="bg1"/>
          </a:solidFill>
        </p:spPr>
        <p:txBody>
          <a:bodyPr wrap="none" rtlCol="0">
            <a:spAutoFit/>
          </a:bodyPr>
          <a:lstStyle/>
          <a:p>
            <a:r>
              <a:rPr lang="it-IT" dirty="0" smtClean="0"/>
              <a:t>                                                                     </a:t>
            </a:r>
            <a:endParaRPr lang="it-IT"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8397" y="1223998"/>
            <a:ext cx="2779776" cy="950976"/>
          </a:xfrm>
          <a:prstGeom prst="rect">
            <a:avLst/>
          </a:prstGeom>
        </p:spPr>
      </p:pic>
    </p:spTree>
    <p:extLst>
      <p:ext uri="{BB962C8B-B14F-4D97-AF65-F5344CB8AC3E}">
        <p14:creationId xmlns:p14="http://schemas.microsoft.com/office/powerpoint/2010/main" val="3925637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2016</a:t>
            </a:r>
            <a:endParaRPr lang="en-US" dirty="0"/>
          </a:p>
        </p:txBody>
      </p:sp>
      <p:sp>
        <p:nvSpPr>
          <p:cNvPr id="25" name="Slide Number Placeholder 5"/>
          <p:cNvSpPr>
            <a:spLocks noGrp="1"/>
          </p:cNvSpPr>
          <p:nvPr>
            <p:ph type="sldNum" sz="quarter" idx="12"/>
          </p:nvPr>
        </p:nvSpPr>
        <p:spPr/>
        <p:txBody>
          <a:bodyPr/>
          <a:lstStyle/>
          <a:p>
            <a:fld id="{0D0D4657-2538-45BF-ABC2-A6A94EB2AFBF}" type="slidenum">
              <a:rPr lang="en-US"/>
              <a:pPr/>
              <a:t>46</a:t>
            </a:fld>
            <a:endParaRPr lang="en-US"/>
          </a:p>
        </p:txBody>
      </p:sp>
      <p:sp>
        <p:nvSpPr>
          <p:cNvPr id="287748"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(Newton) </a:t>
            </a:r>
          </a:p>
        </p:txBody>
      </p:sp>
      <p:pic>
        <p:nvPicPr>
          <p:cNvPr id="287749" name="Picture 5" descr="img0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484313"/>
            <a:ext cx="6610350" cy="4452937"/>
          </a:xfrm>
          <a:prstGeom prst="rect">
            <a:avLst/>
          </a:prstGeom>
          <a:noFill/>
          <a:extLst>
            <a:ext uri="{909E8E84-426E-40DD-AFC4-6F175D3DCCD1}">
              <a14:hiddenFill xmlns:a14="http://schemas.microsoft.com/office/drawing/2010/main">
                <a:solidFill>
                  <a:srgbClr val="FFFFFF"/>
                </a:solidFill>
              </a14:hiddenFill>
            </a:ext>
          </a:extLst>
        </p:spPr>
      </p:pic>
      <p:sp>
        <p:nvSpPr>
          <p:cNvPr id="287752" name="Line 8"/>
          <p:cNvSpPr>
            <a:spLocks noChangeShapeType="1"/>
          </p:cNvSpPr>
          <p:nvPr/>
        </p:nvSpPr>
        <p:spPr bwMode="auto">
          <a:xfrm flipH="1" flipV="1">
            <a:off x="1763713" y="5589588"/>
            <a:ext cx="287337" cy="647700"/>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3" name="Text Box 9"/>
          <p:cNvSpPr txBox="1">
            <a:spLocks noChangeArrowheads="1"/>
          </p:cNvSpPr>
          <p:nvPr/>
        </p:nvSpPr>
        <p:spPr bwMode="auto">
          <a:xfrm>
            <a:off x="2195513" y="5876925"/>
            <a:ext cx="16637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a:t>
            </a:r>
          </a:p>
          <a:p>
            <a:r>
              <a:rPr lang="it-IT">
                <a:solidFill>
                  <a:srgbClr val="FF3300"/>
                </a:solidFill>
              </a:rPr>
              <a:t>di Cavendish</a:t>
            </a:r>
          </a:p>
        </p:txBody>
      </p:sp>
      <p:sp>
        <p:nvSpPr>
          <p:cNvPr id="287751" name="Text Box 7"/>
          <p:cNvSpPr txBox="1">
            <a:spLocks noChangeArrowheads="1"/>
          </p:cNvSpPr>
          <p:nvPr/>
        </p:nvSpPr>
        <p:spPr bwMode="auto">
          <a:xfrm>
            <a:off x="1187450" y="3716338"/>
            <a:ext cx="2760663" cy="7715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p:txBody>
      </p:sp>
      <p:sp>
        <p:nvSpPr>
          <p:cNvPr id="287754" name="Text Box 10"/>
          <p:cNvSpPr txBox="1">
            <a:spLocks noChangeArrowheads="1"/>
          </p:cNvSpPr>
          <p:nvPr/>
        </p:nvSpPr>
        <p:spPr bwMode="auto">
          <a:xfrm>
            <a:off x="303213" y="2919413"/>
            <a:ext cx="400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g</a:t>
            </a:r>
            <a:r>
              <a:rPr lang="it-IT"/>
              <a:t> indica la </a:t>
            </a:r>
            <a:r>
              <a:rPr lang="it-IT" i="1"/>
              <a:t>componente</a:t>
            </a:r>
          </a:p>
          <a:p>
            <a:r>
              <a:rPr lang="it-IT"/>
              <a:t>di F</a:t>
            </a:r>
            <a:r>
              <a:rPr lang="it-IT" baseline="-25000"/>
              <a:t>g</a:t>
            </a:r>
            <a:r>
              <a:rPr lang="it-IT"/>
              <a:t> secondo r; se A attira B, F</a:t>
            </a:r>
            <a:r>
              <a:rPr lang="it-IT" baseline="-25000"/>
              <a:t>AB</a:t>
            </a:r>
            <a:r>
              <a:rPr lang="it-IT"/>
              <a:t>)</a:t>
            </a:r>
          </a:p>
        </p:txBody>
      </p:sp>
      <p:sp>
        <p:nvSpPr>
          <p:cNvPr id="287755" name="Line 11"/>
          <p:cNvSpPr>
            <a:spLocks noChangeShapeType="1"/>
          </p:cNvSpPr>
          <p:nvPr/>
        </p:nvSpPr>
        <p:spPr bwMode="auto">
          <a:xfrm>
            <a:off x="6842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6" name="Line 12"/>
          <p:cNvSpPr>
            <a:spLocks noChangeShapeType="1"/>
          </p:cNvSpPr>
          <p:nvPr/>
        </p:nvSpPr>
        <p:spPr bwMode="auto">
          <a:xfrm>
            <a:off x="19796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7" name="Text Box 13"/>
          <p:cNvSpPr txBox="1">
            <a:spLocks noChangeArrowheads="1"/>
          </p:cNvSpPr>
          <p:nvPr/>
        </p:nvSpPr>
        <p:spPr bwMode="auto">
          <a:xfrm>
            <a:off x="376238" y="1119188"/>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corpi puntiformi (o sferici)</a:t>
            </a:r>
          </a:p>
        </p:txBody>
      </p:sp>
      <p:sp>
        <p:nvSpPr>
          <p:cNvPr id="287758" name="Text Box 14"/>
          <p:cNvSpPr txBox="1">
            <a:spLocks noChangeArrowheads="1"/>
          </p:cNvSpPr>
          <p:nvPr/>
        </p:nvSpPr>
        <p:spPr bwMode="auto">
          <a:xfrm>
            <a:off x="5724525" y="981075"/>
            <a:ext cx="288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forza gravitazionale è</a:t>
            </a:r>
          </a:p>
          <a:p>
            <a:r>
              <a:rPr lang="it-IT"/>
              <a:t>sempre attrattiva, cioè è</a:t>
            </a:r>
          </a:p>
        </p:txBody>
      </p:sp>
      <p:sp>
        <p:nvSpPr>
          <p:cNvPr id="287759" name="Text Box 15"/>
          <p:cNvSpPr txBox="1">
            <a:spLocks noChangeArrowheads="1"/>
          </p:cNvSpPr>
          <p:nvPr/>
        </p:nvSpPr>
        <p:spPr bwMode="auto">
          <a:xfrm>
            <a:off x="6804025" y="1628775"/>
            <a:ext cx="199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antiparallela a r,</a:t>
            </a:r>
          </a:p>
        </p:txBody>
      </p:sp>
      <p:sp>
        <p:nvSpPr>
          <p:cNvPr id="287760" name="Line 16"/>
          <p:cNvSpPr>
            <a:spLocks noChangeShapeType="1"/>
          </p:cNvSpPr>
          <p:nvPr/>
        </p:nvSpPr>
        <p:spPr bwMode="auto">
          <a:xfrm>
            <a:off x="8532813" y="170021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1" name="Text Box 17"/>
          <p:cNvSpPr txBox="1">
            <a:spLocks noChangeArrowheads="1"/>
          </p:cNvSpPr>
          <p:nvPr/>
        </p:nvSpPr>
        <p:spPr bwMode="auto">
          <a:xfrm>
            <a:off x="7524750" y="1916113"/>
            <a:ext cx="15271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ym typeface="Symbol" pitchFamily="18" charset="2"/>
              </a:rPr>
              <a:t>F</a:t>
            </a:r>
            <a:r>
              <a:rPr lang="it-IT" baseline="-25000">
                <a:sym typeface="Symbol" pitchFamily="18" charset="2"/>
              </a:rPr>
              <a:t>g</a:t>
            </a:r>
            <a:r>
              <a:rPr lang="it-IT">
                <a:sym typeface="Symbol" pitchFamily="18" charset="2"/>
              </a:rPr>
              <a:t>  </a:t>
            </a:r>
            <a:r>
              <a:rPr lang="it-IT"/>
              <a:t>vettore</a:t>
            </a:r>
          </a:p>
          <a:p>
            <a:r>
              <a:rPr lang="it-IT"/>
              <a:t>unitario</a:t>
            </a:r>
          </a:p>
          <a:p>
            <a:r>
              <a:rPr lang="it-IT">
                <a:cs typeface="Arial" pitchFamily="34" charset="0"/>
              </a:rPr>
              <a:t>– </a:t>
            </a:r>
            <a:r>
              <a:rPr lang="it-IT"/>
              <a:t>r/r diretto</a:t>
            </a:r>
          </a:p>
          <a:p>
            <a:r>
              <a:rPr lang="it-IT"/>
              <a:t>in verso </a:t>
            </a:r>
          </a:p>
          <a:p>
            <a:r>
              <a:rPr lang="it-IT"/>
              <a:t>opposto a r</a:t>
            </a:r>
          </a:p>
        </p:txBody>
      </p:sp>
      <p:sp>
        <p:nvSpPr>
          <p:cNvPr id="287762" name="Line 18"/>
          <p:cNvSpPr>
            <a:spLocks noChangeShapeType="1"/>
          </p:cNvSpPr>
          <p:nvPr/>
        </p:nvSpPr>
        <p:spPr bwMode="auto">
          <a:xfrm>
            <a:off x="75961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3" name="Line 19"/>
          <p:cNvSpPr>
            <a:spLocks noChangeShapeType="1"/>
          </p:cNvSpPr>
          <p:nvPr/>
        </p:nvSpPr>
        <p:spPr bwMode="auto">
          <a:xfrm>
            <a:off x="7812088" y="26368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4" name="Line 20"/>
          <p:cNvSpPr>
            <a:spLocks noChangeShapeType="1"/>
          </p:cNvSpPr>
          <p:nvPr/>
        </p:nvSpPr>
        <p:spPr bwMode="auto">
          <a:xfrm>
            <a:off x="8748713" y="32131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5" name="Text Box 21"/>
          <p:cNvSpPr txBox="1">
            <a:spLocks noChangeArrowheads="1"/>
          </p:cNvSpPr>
          <p:nvPr/>
        </p:nvSpPr>
        <p:spPr bwMode="auto">
          <a:xfrm>
            <a:off x="6227763" y="5926138"/>
            <a:ext cx="22717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aseline="30000"/>
              <a:t>(</a:t>
            </a:r>
            <a:r>
              <a:rPr lang="it-IT" sz="2200"/>
              <a:t>*</a:t>
            </a:r>
            <a:r>
              <a:rPr lang="it-IT" sz="2200" baseline="30000"/>
              <a:t>)</a:t>
            </a:r>
            <a:r>
              <a:rPr lang="it-IT">
                <a:solidFill>
                  <a:srgbClr val="CC3300"/>
                </a:solidFill>
              </a:rPr>
              <a:t>  (1/r</a:t>
            </a:r>
            <a:r>
              <a:rPr lang="it-IT" baseline="30000">
                <a:solidFill>
                  <a:srgbClr val="CC3300"/>
                </a:solidFill>
              </a:rPr>
              <a:t>2</a:t>
            </a:r>
            <a:r>
              <a:rPr lang="it-IT">
                <a:solidFill>
                  <a:srgbClr val="CC3300"/>
                </a:solidFill>
              </a:rPr>
              <a:t>)</a:t>
            </a:r>
            <a:r>
              <a:rPr lang="it-IT">
                <a:solidFill>
                  <a:srgbClr val="CC3300"/>
                </a:solidFill>
                <a:cs typeface="Arial" pitchFamily="34" charset="0"/>
              </a:rPr>
              <a:t>∙r/r = r/r</a:t>
            </a:r>
            <a:r>
              <a:rPr lang="it-IT" baseline="30000">
                <a:solidFill>
                  <a:srgbClr val="CC3300"/>
                </a:solidFill>
                <a:cs typeface="Arial" pitchFamily="34" charset="0"/>
              </a:rPr>
              <a:t>3  </a:t>
            </a:r>
            <a:r>
              <a:rPr lang="it-IT">
                <a:solidFill>
                  <a:srgbClr val="CC3300"/>
                </a:solidFill>
                <a:cs typeface="Arial" pitchFamily="34" charset="0"/>
              </a:rPr>
              <a:t>! </a:t>
            </a:r>
          </a:p>
        </p:txBody>
      </p:sp>
      <p:sp>
        <p:nvSpPr>
          <p:cNvPr id="287766" name="Line 22"/>
          <p:cNvSpPr>
            <a:spLocks noChangeShapeType="1"/>
          </p:cNvSpPr>
          <p:nvPr/>
        </p:nvSpPr>
        <p:spPr bwMode="auto">
          <a:xfrm>
            <a:off x="7235825"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7" name="Line 23"/>
          <p:cNvSpPr>
            <a:spLocks noChangeShapeType="1"/>
          </p:cNvSpPr>
          <p:nvPr/>
        </p:nvSpPr>
        <p:spPr bwMode="auto">
          <a:xfrm>
            <a:off x="7740650"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8" name="Text Box 24"/>
          <p:cNvSpPr txBox="1">
            <a:spLocks noChangeArrowheads="1"/>
          </p:cNvSpPr>
          <p:nvPr/>
        </p:nvSpPr>
        <p:spPr bwMode="auto">
          <a:xfrm>
            <a:off x="7524750" y="3933825"/>
            <a:ext cx="43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aseline="30000"/>
              <a:t>(</a:t>
            </a:r>
            <a:r>
              <a:rPr lang="it-IT" sz="2400"/>
              <a:t>*</a:t>
            </a:r>
            <a:r>
              <a:rPr lang="it-IT" sz="2400" baseline="30000"/>
              <a:t>)</a:t>
            </a:r>
          </a:p>
        </p:txBody>
      </p:sp>
      <p:sp>
        <p:nvSpPr>
          <p:cNvPr id="287769" name="Line 25"/>
          <p:cNvSpPr>
            <a:spLocks noChangeShapeType="1"/>
          </p:cNvSpPr>
          <p:nvPr/>
        </p:nvSpPr>
        <p:spPr bwMode="auto">
          <a:xfrm>
            <a:off x="3779838"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2201183" y="5184426"/>
            <a:ext cx="1157689" cy="661720"/>
          </a:xfrm>
          <a:prstGeom prst="rect">
            <a:avLst/>
          </a:prstGeom>
          <a:solidFill>
            <a:schemeClr val="accent3"/>
          </a:solidFill>
          <a:ln>
            <a:solidFill>
              <a:schemeClr val="bg1"/>
            </a:solidFill>
          </a:ln>
        </p:spPr>
        <p:txBody>
          <a:bodyPr wrap="none" rtlCol="0">
            <a:spAutoFit/>
          </a:bodyPr>
          <a:lstStyle/>
          <a:p>
            <a:r>
              <a:rPr lang="it-IT" sz="1800" dirty="0" smtClean="0"/>
              <a:t>( </a:t>
            </a:r>
            <a:r>
              <a:rPr lang="it-IT" sz="1900" dirty="0" smtClean="0"/>
              <a:t>6.6738</a:t>
            </a:r>
          </a:p>
          <a:p>
            <a:r>
              <a:rPr lang="it-IT" sz="1800" dirty="0" smtClean="0"/>
              <a:t>±0.0008 )</a:t>
            </a:r>
            <a:endParaRPr lang="it-IT" sz="1800" dirty="0"/>
          </a:p>
        </p:txBody>
      </p:sp>
      <p:sp>
        <p:nvSpPr>
          <p:cNvPr id="3" name="TextBox 2"/>
          <p:cNvSpPr txBox="1"/>
          <p:nvPr/>
        </p:nvSpPr>
        <p:spPr>
          <a:xfrm>
            <a:off x="293442" y="5138260"/>
            <a:ext cx="954107" cy="707886"/>
          </a:xfrm>
          <a:prstGeom prst="rect">
            <a:avLst/>
          </a:prstGeom>
          <a:noFill/>
        </p:spPr>
        <p:txBody>
          <a:bodyPr wrap="none" rtlCol="0">
            <a:spAutoFit/>
          </a:bodyPr>
          <a:lstStyle/>
          <a:p>
            <a:r>
              <a:rPr lang="it-IT" dirty="0" smtClean="0"/>
              <a:t>valore</a:t>
            </a:r>
          </a:p>
          <a:p>
            <a:r>
              <a:rPr lang="it-IT" dirty="0" smtClean="0"/>
              <a:t>attuale</a:t>
            </a:r>
            <a:endParaRPr lang="it-IT" dirty="0"/>
          </a:p>
        </p:txBody>
      </p:sp>
      <p:sp>
        <p:nvSpPr>
          <p:cNvPr id="4" name="TextBox 3"/>
          <p:cNvSpPr txBox="1"/>
          <p:nvPr/>
        </p:nvSpPr>
        <p:spPr>
          <a:xfrm>
            <a:off x="-108520" y="4661072"/>
            <a:ext cx="9396536" cy="400110"/>
          </a:xfrm>
          <a:prstGeom prst="rect">
            <a:avLst/>
          </a:prstGeom>
          <a:solidFill>
            <a:schemeClr val="bg1"/>
          </a:solidFill>
        </p:spPr>
        <p:txBody>
          <a:bodyPr wrap="square" rtlCol="0">
            <a:spAutoFit/>
          </a:bodyPr>
          <a:lstStyle/>
          <a:p>
            <a:r>
              <a:rPr lang="it-IT" dirty="0" smtClean="0">
                <a:solidFill>
                  <a:srgbClr val="FF0000"/>
                </a:solidFill>
              </a:rPr>
              <a:t>Legge di gravitazione universale -&gt; unificazione caduta dei gravi, moto dei pianeti </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2016</a:t>
            </a:r>
            <a:endParaRPr lang="en-US"/>
          </a:p>
        </p:txBody>
      </p:sp>
      <p:sp>
        <p:nvSpPr>
          <p:cNvPr id="15" name="Slide Number Placeholder 5"/>
          <p:cNvSpPr>
            <a:spLocks noGrp="1"/>
          </p:cNvSpPr>
          <p:nvPr>
            <p:ph type="sldNum" sz="quarter" idx="12"/>
          </p:nvPr>
        </p:nvSpPr>
        <p:spPr/>
        <p:txBody>
          <a:bodyPr/>
          <a:lstStyle/>
          <a:p>
            <a:fld id="{7E3169DB-DFA1-4394-B5D2-5E4CF8B12AA6}" type="slidenum">
              <a:rPr lang="en-US"/>
              <a:pPr/>
              <a:t>47</a:t>
            </a:fld>
            <a:endParaRPr lang="en-US"/>
          </a:p>
        </p:txBody>
      </p:sp>
      <p:sp>
        <p:nvSpPr>
          <p:cNvPr id="28877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(2) e peso</a:t>
            </a:r>
          </a:p>
        </p:txBody>
      </p:sp>
      <p:pic>
        <p:nvPicPr>
          <p:cNvPr id="288773" name="Picture 5" descr="img0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700213"/>
            <a:ext cx="6815137" cy="4227512"/>
          </a:xfrm>
          <a:prstGeom prst="rect">
            <a:avLst/>
          </a:prstGeom>
          <a:noFill/>
          <a:extLst>
            <a:ext uri="{909E8E84-426E-40DD-AFC4-6F175D3DCCD1}">
              <a14:hiddenFill xmlns:a14="http://schemas.microsoft.com/office/drawing/2010/main">
                <a:solidFill>
                  <a:srgbClr val="FFFFFF"/>
                </a:solidFill>
              </a14:hiddenFill>
            </a:ext>
          </a:extLst>
        </p:spPr>
      </p:pic>
      <p:sp>
        <p:nvSpPr>
          <p:cNvPr id="288776" name="Text Box 8"/>
          <p:cNvSpPr txBox="1">
            <a:spLocks noChangeArrowheads="1"/>
          </p:cNvSpPr>
          <p:nvPr/>
        </p:nvSpPr>
        <p:spPr bwMode="auto">
          <a:xfrm>
            <a:off x="7524750" y="3068638"/>
            <a:ext cx="3873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a:t>
            </a:r>
          </a:p>
        </p:txBody>
      </p:sp>
      <p:sp>
        <p:nvSpPr>
          <p:cNvPr id="288777" name="Line 9"/>
          <p:cNvSpPr>
            <a:spLocks noChangeShapeType="1"/>
          </p:cNvSpPr>
          <p:nvPr/>
        </p:nvSpPr>
        <p:spPr bwMode="auto">
          <a:xfrm flipH="1">
            <a:off x="5364163" y="2565400"/>
            <a:ext cx="1150937" cy="503238"/>
          </a:xfrm>
          <a:prstGeom prst="line">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778" name="Text Box 10"/>
          <p:cNvSpPr txBox="1">
            <a:spLocks noChangeArrowheads="1"/>
          </p:cNvSpPr>
          <p:nvPr/>
        </p:nvSpPr>
        <p:spPr bwMode="auto">
          <a:xfrm>
            <a:off x="6588125" y="2349500"/>
            <a:ext cx="21844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 in lab.</a:t>
            </a:r>
          </a:p>
          <a:p>
            <a:r>
              <a:rPr lang="it-IT">
                <a:solidFill>
                  <a:srgbClr val="FF3300"/>
                </a:solidFill>
              </a:rPr>
              <a:t>(Cavendish)(*)</a:t>
            </a:r>
          </a:p>
        </p:txBody>
      </p:sp>
      <p:sp>
        <p:nvSpPr>
          <p:cNvPr id="288779" name="Text Box 11"/>
          <p:cNvSpPr txBox="1">
            <a:spLocks noChangeArrowheads="1"/>
          </p:cNvSpPr>
          <p:nvPr/>
        </p:nvSpPr>
        <p:spPr bwMode="auto">
          <a:xfrm>
            <a:off x="6948488" y="5157788"/>
            <a:ext cx="21113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caduta</a:t>
            </a:r>
          </a:p>
        </p:txBody>
      </p:sp>
      <p:sp>
        <p:nvSpPr>
          <p:cNvPr id="288781" name="Text Box 13"/>
          <p:cNvSpPr txBox="1">
            <a:spLocks noChangeArrowheads="1"/>
          </p:cNvSpPr>
          <p:nvPr/>
        </p:nvSpPr>
        <p:spPr bwMode="auto">
          <a:xfrm>
            <a:off x="6948488" y="4652963"/>
            <a:ext cx="21240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astron.</a:t>
            </a:r>
          </a:p>
        </p:txBody>
      </p:sp>
      <p:sp>
        <p:nvSpPr>
          <p:cNvPr id="288782" name="Text Box 14"/>
          <p:cNvSpPr txBox="1">
            <a:spLocks noChangeArrowheads="1"/>
          </p:cNvSpPr>
          <p:nvPr/>
        </p:nvSpPr>
        <p:spPr bwMode="auto">
          <a:xfrm>
            <a:off x="6948488" y="4076700"/>
            <a:ext cx="1125537"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ricava</a:t>
            </a:r>
          </a:p>
        </p:txBody>
      </p:sp>
      <p:sp>
        <p:nvSpPr>
          <p:cNvPr id="288783" name="Text Box 15"/>
          <p:cNvSpPr txBox="1">
            <a:spLocks noChangeArrowheads="1"/>
          </p:cNvSpPr>
          <p:nvPr/>
        </p:nvSpPr>
        <p:spPr bwMode="auto">
          <a:xfrm>
            <a:off x="592138" y="5211763"/>
            <a:ext cx="1975156" cy="415498"/>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dirty="0" smtClean="0">
                <a:solidFill>
                  <a:srgbClr val="CC3300"/>
                </a:solidFill>
              </a:rPr>
              <a:t>→ M</a:t>
            </a:r>
            <a:r>
              <a:rPr lang="it-IT" sz="2100" baseline="-25000" dirty="0" smtClean="0">
                <a:solidFill>
                  <a:srgbClr val="CC3300"/>
                </a:solidFill>
              </a:rPr>
              <a:t>T</a:t>
            </a:r>
            <a:r>
              <a:rPr lang="it-IT" sz="2100" dirty="0" smtClean="0">
                <a:solidFill>
                  <a:srgbClr val="CC3300"/>
                </a:solidFill>
              </a:rPr>
              <a:t> </a:t>
            </a:r>
            <a:r>
              <a:rPr lang="it-IT" sz="2100" dirty="0">
                <a:solidFill>
                  <a:srgbClr val="CC3300"/>
                </a:solidFill>
              </a:rPr>
              <a:t>= g r</a:t>
            </a:r>
            <a:r>
              <a:rPr lang="it-IT" sz="2100" baseline="-25000" dirty="0">
                <a:solidFill>
                  <a:srgbClr val="CC3300"/>
                </a:solidFill>
              </a:rPr>
              <a:t>T</a:t>
            </a:r>
            <a:r>
              <a:rPr lang="it-IT" sz="2100" baseline="30000" dirty="0">
                <a:solidFill>
                  <a:srgbClr val="CC3300"/>
                </a:solidFill>
              </a:rPr>
              <a:t>2</a:t>
            </a:r>
            <a:r>
              <a:rPr lang="it-IT" sz="2100" dirty="0">
                <a:solidFill>
                  <a:srgbClr val="CC3300"/>
                </a:solidFill>
              </a:rPr>
              <a:t>/G</a:t>
            </a:r>
          </a:p>
        </p:txBody>
      </p:sp>
      <p:sp>
        <p:nvSpPr>
          <p:cNvPr id="288784" name="Text Box 16"/>
          <p:cNvSpPr txBox="1">
            <a:spLocks noChangeArrowheads="1"/>
          </p:cNvSpPr>
          <p:nvPr/>
        </p:nvSpPr>
        <p:spPr bwMode="auto">
          <a:xfrm>
            <a:off x="7575550" y="3498850"/>
            <a:ext cx="309563"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
        <p:nvSpPr>
          <p:cNvPr id="288785" name="Text Box 17"/>
          <p:cNvSpPr txBox="1">
            <a:spLocks noChangeArrowheads="1"/>
          </p:cNvSpPr>
          <p:nvPr/>
        </p:nvSpPr>
        <p:spPr bwMode="auto">
          <a:xfrm>
            <a:off x="5703888" y="5799138"/>
            <a:ext cx="230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con m, M, r e F,</a:t>
            </a:r>
          </a:p>
          <a:p>
            <a:r>
              <a:rPr lang="it-IT"/>
              <a:t>tutte misurate </a:t>
            </a:r>
            <a:r>
              <a:rPr lang="it-IT">
                <a:cs typeface="Arial" pitchFamily="34" charset="0"/>
              </a:rPr>
              <a:t>→ 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000" y="1152000"/>
            <a:ext cx="1801035" cy="101797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dirty="0" err="1" smtClean="0"/>
              <a:t>fln</a:t>
            </a:r>
            <a:r>
              <a:rPr lang="en-US" dirty="0" smtClean="0"/>
              <a:t> - mar 2016</a:t>
            </a:r>
            <a:endParaRPr lang="en-US" dirty="0"/>
          </a:p>
        </p:txBody>
      </p:sp>
      <p:sp>
        <p:nvSpPr>
          <p:cNvPr id="9" name="Slide Number Placeholder 5"/>
          <p:cNvSpPr>
            <a:spLocks noGrp="1"/>
          </p:cNvSpPr>
          <p:nvPr>
            <p:ph type="sldNum" sz="quarter" idx="12"/>
          </p:nvPr>
        </p:nvSpPr>
        <p:spPr/>
        <p:txBody>
          <a:bodyPr/>
          <a:lstStyle/>
          <a:p>
            <a:fld id="{5036D5A6-F128-4ED0-8D33-AA803B64F6FD}" type="slidenum">
              <a:rPr lang="en-US"/>
              <a:pPr/>
              <a:t>48</a:t>
            </a:fld>
            <a:endParaRPr lang="en-US" dirty="0"/>
          </a:p>
        </p:txBody>
      </p:sp>
      <p:sp>
        <p:nvSpPr>
          <p:cNvPr id="381960" name="Rectangle 8"/>
          <p:cNvSpPr>
            <a:spLocks noGrp="1" noChangeArrowheads="1"/>
          </p:cNvSpPr>
          <p:nvPr>
            <p:ph type="title"/>
          </p:nvPr>
        </p:nvSpPr>
        <p:spPr>
          <a:xfrm>
            <a:off x="1328400" y="260350"/>
            <a:ext cx="7200900" cy="574675"/>
          </a:xfrm>
          <a:noFill/>
          <a:ln/>
        </p:spPr>
        <p:txBody>
          <a:bodyPr/>
          <a:lstStyle/>
          <a:p>
            <a:pPr algn="l"/>
            <a:r>
              <a:rPr lang="it-IT" sz="2700" dirty="0"/>
              <a:t>Gravitazione universale: </a:t>
            </a:r>
            <a:r>
              <a:rPr lang="it-IT" sz="2700" dirty="0" smtClean="0"/>
              <a:t>applicazioni</a:t>
            </a:r>
            <a:endParaRPr lang="it-IT" sz="2700" dirty="0"/>
          </a:p>
        </p:txBody>
      </p:sp>
      <p:sp>
        <p:nvSpPr>
          <p:cNvPr id="381961" name="Rectangle 9"/>
          <p:cNvSpPr>
            <a:spLocks noGrp="1" noChangeArrowheads="1"/>
          </p:cNvSpPr>
          <p:nvPr>
            <p:ph type="body" idx="1"/>
          </p:nvPr>
        </p:nvSpPr>
        <p:spPr>
          <a:xfrm>
            <a:off x="13522" y="1360377"/>
            <a:ext cx="8659071" cy="4950080"/>
          </a:xfrm>
          <a:noFill/>
          <a:ln/>
        </p:spPr>
        <p:txBody>
          <a:bodyPr/>
          <a:lstStyle/>
          <a:p>
            <a:pPr>
              <a:lnSpc>
                <a:spcPct val="90000"/>
              </a:lnSpc>
            </a:pPr>
            <a:r>
              <a:rPr lang="it-IT" sz="2400" dirty="0"/>
              <a:t>Un satellite TV deve essere fisso rispetto alla  </a:t>
            </a:r>
            <a:r>
              <a:rPr lang="it-IT" sz="2400" dirty="0" smtClean="0"/>
              <a:t>          parabola </a:t>
            </a:r>
            <a:r>
              <a:rPr lang="it-IT" sz="2400" dirty="0"/>
              <a:t>a terra. Che </a:t>
            </a:r>
            <a:r>
              <a:rPr lang="it-IT" sz="2400" dirty="0">
                <a:solidFill>
                  <a:schemeClr val="accent2"/>
                </a:solidFill>
              </a:rPr>
              <a:t>altezza (h)</a:t>
            </a:r>
            <a:r>
              <a:rPr lang="it-IT" sz="2400" dirty="0"/>
              <a:t> deve avere?  </a:t>
            </a:r>
          </a:p>
          <a:p>
            <a:pPr>
              <a:lnSpc>
                <a:spcPct val="90000"/>
              </a:lnSpc>
              <a:spcBef>
                <a:spcPct val="50000"/>
              </a:spcBef>
            </a:pPr>
            <a:r>
              <a:rPr lang="it-IT" sz="2200" dirty="0"/>
              <a:t>T = 1 giorno </a:t>
            </a:r>
            <a:r>
              <a:rPr lang="it-IT" sz="2200" dirty="0" smtClean="0"/>
              <a:t>siderale = 86164 </a:t>
            </a:r>
            <a:r>
              <a:rPr lang="it-IT" sz="2200" dirty="0"/>
              <a:t>s </a:t>
            </a:r>
            <a:r>
              <a:rPr lang="it-IT" sz="1800" dirty="0" smtClean="0">
                <a:solidFill>
                  <a:srgbClr val="CC00FF"/>
                </a:solidFill>
              </a:rPr>
              <a:t>(</a:t>
            </a:r>
            <a:r>
              <a:rPr lang="it-IT" sz="1800" dirty="0">
                <a:solidFill>
                  <a:srgbClr val="CC00FF"/>
                </a:solidFill>
              </a:rPr>
              <a:t>orbita geostazionaria)</a:t>
            </a:r>
            <a:r>
              <a:rPr lang="it-IT" sz="1800" dirty="0"/>
              <a:t>    </a:t>
            </a:r>
            <a:r>
              <a:rPr lang="it-IT" sz="1800" dirty="0" smtClean="0"/>
              <a:t>                         </a:t>
            </a:r>
            <a:r>
              <a:rPr lang="el-GR" sz="2200" dirty="0" smtClean="0">
                <a:cs typeface="Arial" pitchFamily="34" charset="0"/>
              </a:rPr>
              <a:t>ω</a:t>
            </a:r>
            <a:r>
              <a:rPr lang="it-IT" sz="2200" dirty="0" smtClean="0">
                <a:cs typeface="Arial" pitchFamily="34" charset="0"/>
              </a:rPr>
              <a:t> </a:t>
            </a:r>
            <a:r>
              <a:rPr lang="it-IT" sz="2200" dirty="0">
                <a:cs typeface="Arial" pitchFamily="34" charset="0"/>
              </a:rPr>
              <a:t>= 2</a:t>
            </a:r>
            <a:r>
              <a:rPr lang="el-GR" sz="2200" dirty="0">
                <a:cs typeface="Arial" pitchFamily="34" charset="0"/>
              </a:rPr>
              <a:t>π</a:t>
            </a:r>
            <a:r>
              <a:rPr lang="it-IT" sz="2200" dirty="0">
                <a:cs typeface="Arial" pitchFamily="34" charset="0"/>
              </a:rPr>
              <a:t>/T = </a:t>
            </a:r>
            <a:r>
              <a:rPr lang="it-IT" sz="2200" dirty="0" smtClean="0">
                <a:cs typeface="Arial" pitchFamily="34" charset="0"/>
              </a:rPr>
              <a:t>7,292 </a:t>
            </a:r>
            <a:r>
              <a:rPr lang="it-IT" sz="2200" dirty="0">
                <a:cs typeface="Arial" pitchFamily="34" charset="0"/>
              </a:rPr>
              <a:t>10</a:t>
            </a:r>
            <a:r>
              <a:rPr lang="it-IT" sz="2200" baseline="30000" dirty="0">
                <a:cs typeface="Arial" pitchFamily="34" charset="0"/>
              </a:rPr>
              <a:t>-5</a:t>
            </a:r>
            <a:r>
              <a:rPr lang="it-IT" sz="2200" dirty="0">
                <a:cs typeface="Arial" pitchFamily="34" charset="0"/>
              </a:rPr>
              <a:t> rad/s</a:t>
            </a:r>
            <a:r>
              <a:rPr lang="it-IT" sz="2200" dirty="0"/>
              <a:t>                </a:t>
            </a:r>
            <a:r>
              <a:rPr lang="it-IT" sz="2200" dirty="0" smtClean="0"/>
              <a:t>                                                 </a:t>
            </a:r>
            <a:r>
              <a:rPr lang="it-IT" sz="2200" dirty="0" smtClean="0"/>
              <a:t>a</a:t>
            </a:r>
            <a:r>
              <a:rPr lang="it-IT" sz="2200" baseline="-25000" dirty="0" smtClean="0"/>
              <a:t>c</a:t>
            </a:r>
            <a:r>
              <a:rPr lang="it-IT" sz="2200" dirty="0" smtClean="0"/>
              <a:t> </a:t>
            </a:r>
            <a:r>
              <a:rPr lang="it-IT" sz="2200" dirty="0"/>
              <a:t>= </a:t>
            </a:r>
            <a:r>
              <a:rPr lang="el-GR" sz="2200" dirty="0">
                <a:cs typeface="Arial" pitchFamily="34" charset="0"/>
              </a:rPr>
              <a:t>ω</a:t>
            </a:r>
            <a:r>
              <a:rPr lang="it-IT" sz="2200" baseline="30000" dirty="0">
                <a:cs typeface="Arial" pitchFamily="34" charset="0"/>
              </a:rPr>
              <a:t>2</a:t>
            </a:r>
            <a:r>
              <a:rPr lang="it-IT" sz="2200" dirty="0">
                <a:cs typeface="Arial" pitchFamily="34" charset="0"/>
              </a:rPr>
              <a:t>r       </a:t>
            </a:r>
            <a:r>
              <a:rPr lang="it-IT" sz="2200" dirty="0" smtClean="0">
                <a:cs typeface="Arial" pitchFamily="34" charset="0"/>
              </a:rPr>
              <a:t> </a:t>
            </a:r>
            <a:r>
              <a:rPr lang="it-IT" sz="2200" dirty="0">
                <a:cs typeface="Arial" pitchFamily="34" charset="0"/>
              </a:rPr>
              <a:t>ma è anche    </a:t>
            </a:r>
            <a:r>
              <a:rPr lang="it-IT" sz="2200" dirty="0" smtClean="0">
                <a:cs typeface="Arial" pitchFamily="34" charset="0"/>
              </a:rPr>
              <a:t>  </a:t>
            </a:r>
            <a:r>
              <a:rPr lang="it-IT" sz="2200" dirty="0">
                <a:cs typeface="Arial" pitchFamily="34" charset="0"/>
              </a:rPr>
              <a:t>GM</a:t>
            </a:r>
            <a:r>
              <a:rPr lang="it-IT" sz="2200" baseline="-25000" dirty="0">
                <a:cs typeface="Arial" pitchFamily="34" charset="0"/>
              </a:rPr>
              <a:t>T</a:t>
            </a:r>
            <a:r>
              <a:rPr lang="it-IT" sz="2200" dirty="0">
                <a:cs typeface="Arial" pitchFamily="34" charset="0"/>
              </a:rPr>
              <a:t>m/r</a:t>
            </a:r>
            <a:r>
              <a:rPr lang="it-IT" sz="2200" baseline="30000" dirty="0">
                <a:cs typeface="Arial" pitchFamily="34" charset="0"/>
              </a:rPr>
              <a:t>2</a:t>
            </a:r>
            <a:r>
              <a:rPr lang="it-IT" sz="2200" dirty="0">
                <a:cs typeface="Arial" pitchFamily="34" charset="0"/>
              </a:rPr>
              <a:t> = m</a:t>
            </a:r>
            <a:r>
              <a:rPr lang="it-IT" sz="2200" dirty="0"/>
              <a:t>a</a:t>
            </a:r>
            <a:r>
              <a:rPr lang="it-IT" sz="2200" baseline="-25000" dirty="0"/>
              <a:t>c</a:t>
            </a:r>
            <a:r>
              <a:rPr lang="it-IT" sz="2200" dirty="0"/>
              <a:t>  </a:t>
            </a:r>
            <a:r>
              <a:rPr lang="it-IT" sz="2200" dirty="0" smtClean="0"/>
              <a:t>  </a:t>
            </a:r>
            <a:r>
              <a:rPr lang="it-IT" sz="1800" dirty="0" smtClean="0">
                <a:solidFill>
                  <a:srgbClr val="CC3300"/>
                </a:solidFill>
              </a:rPr>
              <a:t>[</a:t>
            </a:r>
            <a:r>
              <a:rPr lang="it-IT" sz="1800" dirty="0" smtClean="0">
                <a:solidFill>
                  <a:srgbClr val="CC3300"/>
                </a:solidFill>
              </a:rPr>
              <a:t>F =ma]            </a:t>
            </a:r>
            <a:r>
              <a:rPr lang="it-IT" sz="1800" dirty="0">
                <a:solidFill>
                  <a:srgbClr val="CC3300"/>
                </a:solidFill>
              </a:rPr>
              <a:t> </a:t>
            </a:r>
            <a:r>
              <a:rPr lang="it-IT" sz="1800" dirty="0" smtClean="0">
                <a:solidFill>
                  <a:srgbClr val="CC3300"/>
                </a:solidFill>
              </a:rPr>
              <a:t>         </a:t>
            </a:r>
            <a:r>
              <a:rPr lang="it-IT" sz="2200" dirty="0" smtClean="0"/>
              <a:t>→     </a:t>
            </a:r>
            <a:r>
              <a:rPr lang="it-IT" sz="2200" dirty="0"/>
              <a:t>GM</a:t>
            </a:r>
            <a:r>
              <a:rPr lang="it-IT" sz="2200" baseline="-25000" dirty="0"/>
              <a:t>T</a:t>
            </a:r>
            <a:r>
              <a:rPr lang="it-IT" sz="2200" dirty="0"/>
              <a:t> = </a:t>
            </a:r>
            <a:r>
              <a:rPr lang="el-GR" sz="2200" dirty="0">
                <a:cs typeface="Arial" pitchFamily="34" charset="0"/>
              </a:rPr>
              <a:t>ω</a:t>
            </a:r>
            <a:r>
              <a:rPr lang="it-IT" sz="2200" baseline="30000" dirty="0">
                <a:cs typeface="Arial" pitchFamily="34" charset="0"/>
              </a:rPr>
              <a:t>2</a:t>
            </a:r>
            <a:r>
              <a:rPr lang="it-IT" sz="2200" dirty="0">
                <a:cs typeface="Arial" pitchFamily="34" charset="0"/>
              </a:rPr>
              <a:t>r</a:t>
            </a:r>
            <a:r>
              <a:rPr lang="it-IT" sz="2200" baseline="30000" dirty="0">
                <a:cs typeface="Arial" pitchFamily="34" charset="0"/>
              </a:rPr>
              <a:t>3</a:t>
            </a:r>
            <a:r>
              <a:rPr lang="it-IT" sz="2200" dirty="0">
                <a:cs typeface="Arial" pitchFamily="34" charset="0"/>
              </a:rPr>
              <a:t>    </a:t>
            </a:r>
            <a:r>
              <a:rPr lang="it-IT" sz="2200" dirty="0"/>
              <a:t>                   </a:t>
            </a:r>
            <a:r>
              <a:rPr lang="it-IT" sz="1800" dirty="0">
                <a:solidFill>
                  <a:srgbClr val="CC00FF"/>
                </a:solidFill>
              </a:rPr>
              <a:t>(3</a:t>
            </a:r>
            <a:r>
              <a:rPr lang="it-IT" sz="1800" baseline="30000" dirty="0">
                <a:solidFill>
                  <a:srgbClr val="CC00FF"/>
                </a:solidFill>
              </a:rPr>
              <a:t>a</a:t>
            </a:r>
            <a:r>
              <a:rPr lang="it-IT" sz="1800" dirty="0">
                <a:solidFill>
                  <a:srgbClr val="CC00FF"/>
                </a:solidFill>
              </a:rPr>
              <a:t> legge di Keplero)</a:t>
            </a:r>
            <a:r>
              <a:rPr lang="it-IT" sz="1800" dirty="0"/>
              <a:t>     </a:t>
            </a:r>
            <a:r>
              <a:rPr lang="it-IT" sz="1800" dirty="0" smtClean="0"/>
              <a:t>                             </a:t>
            </a:r>
            <a:r>
              <a:rPr lang="it-IT" sz="2200" dirty="0" smtClean="0"/>
              <a:t>r </a:t>
            </a:r>
            <a:r>
              <a:rPr lang="it-IT" sz="2200" dirty="0"/>
              <a:t>= </a:t>
            </a:r>
            <a:r>
              <a:rPr lang="it-IT" sz="2200" dirty="0">
                <a:cs typeface="Arial" pitchFamily="34" charset="0"/>
              </a:rPr>
              <a:t>√GM</a:t>
            </a:r>
            <a:r>
              <a:rPr lang="it-IT" sz="2200" baseline="-25000" dirty="0">
                <a:cs typeface="Arial" pitchFamily="34" charset="0"/>
              </a:rPr>
              <a:t>T</a:t>
            </a:r>
            <a:r>
              <a:rPr lang="it-IT" sz="2200" dirty="0">
                <a:cs typeface="Arial" pitchFamily="34" charset="0"/>
              </a:rPr>
              <a:t>/</a:t>
            </a:r>
            <a:r>
              <a:rPr lang="el-GR" sz="2200" dirty="0">
                <a:cs typeface="Arial" pitchFamily="34" charset="0"/>
              </a:rPr>
              <a:t>ω</a:t>
            </a:r>
            <a:r>
              <a:rPr lang="it-IT" sz="2200" baseline="30000" dirty="0">
                <a:cs typeface="Arial" pitchFamily="34" charset="0"/>
              </a:rPr>
              <a:t>2</a:t>
            </a:r>
            <a:r>
              <a:rPr lang="it-IT" sz="2200" dirty="0">
                <a:cs typeface="Arial" pitchFamily="34" charset="0"/>
              </a:rPr>
              <a:t> =  </a:t>
            </a:r>
            <a:r>
              <a:rPr lang="it-IT" sz="2200" dirty="0" smtClean="0">
                <a:cs typeface="Arial" pitchFamily="34" charset="0"/>
              </a:rPr>
              <a:t>4.216 </a:t>
            </a:r>
            <a:r>
              <a:rPr lang="it-IT" sz="2200" dirty="0">
                <a:cs typeface="Arial" pitchFamily="34" charset="0"/>
              </a:rPr>
              <a:t>10</a:t>
            </a:r>
            <a:r>
              <a:rPr lang="it-IT" sz="2200" baseline="30000" dirty="0">
                <a:cs typeface="Arial" pitchFamily="34" charset="0"/>
              </a:rPr>
              <a:t>7</a:t>
            </a:r>
            <a:r>
              <a:rPr lang="it-IT" sz="2200" dirty="0">
                <a:cs typeface="Arial" pitchFamily="34" charset="0"/>
              </a:rPr>
              <a:t> m                                          </a:t>
            </a:r>
            <a:r>
              <a:rPr lang="it-IT" sz="2200" dirty="0" smtClean="0">
                <a:cs typeface="Arial" pitchFamily="34" charset="0"/>
              </a:rPr>
              <a:t>         </a:t>
            </a:r>
            <a:r>
              <a:rPr lang="it-IT" sz="2200" dirty="0" smtClean="0">
                <a:cs typeface="Arial" pitchFamily="34" charset="0"/>
              </a:rPr>
              <a:t>         h </a:t>
            </a:r>
            <a:r>
              <a:rPr lang="it-IT" sz="2200" dirty="0">
                <a:cs typeface="Arial" pitchFamily="34" charset="0"/>
              </a:rPr>
              <a:t>= r-r</a:t>
            </a:r>
            <a:r>
              <a:rPr lang="it-IT" sz="2200" baseline="-25000" dirty="0">
                <a:cs typeface="Arial" pitchFamily="34" charset="0"/>
              </a:rPr>
              <a:t>T</a:t>
            </a:r>
            <a:r>
              <a:rPr lang="it-IT" sz="2200" dirty="0">
                <a:cs typeface="Arial" pitchFamily="34" charset="0"/>
              </a:rPr>
              <a:t> = </a:t>
            </a:r>
            <a:r>
              <a:rPr lang="it-IT" sz="2200" dirty="0" smtClean="0">
                <a:cs typeface="Arial" pitchFamily="34" charset="0"/>
              </a:rPr>
              <a:t>35.79 </a:t>
            </a:r>
            <a:r>
              <a:rPr lang="it-IT" sz="2200" dirty="0">
                <a:cs typeface="Arial" pitchFamily="34" charset="0"/>
              </a:rPr>
              <a:t>10</a:t>
            </a:r>
            <a:r>
              <a:rPr lang="it-IT" sz="2200" baseline="30000" dirty="0">
                <a:cs typeface="Arial" pitchFamily="34" charset="0"/>
              </a:rPr>
              <a:t>6</a:t>
            </a:r>
            <a:r>
              <a:rPr lang="it-IT" sz="2200" dirty="0">
                <a:cs typeface="Arial" pitchFamily="34" charset="0"/>
              </a:rPr>
              <a:t> m           </a:t>
            </a:r>
            <a:r>
              <a:rPr lang="it-IT" sz="2200" dirty="0" smtClean="0">
                <a:cs typeface="Arial" pitchFamily="34" charset="0"/>
              </a:rPr>
              <a:t>           </a:t>
            </a:r>
            <a:r>
              <a:rPr lang="it-IT" sz="2000" dirty="0" smtClean="0">
                <a:solidFill>
                  <a:srgbClr val="CC00FF"/>
                </a:solidFill>
                <a:cs typeface="Arial" pitchFamily="34" charset="0"/>
              </a:rPr>
              <a:t>NB all’equatore</a:t>
            </a:r>
            <a:r>
              <a:rPr lang="it-IT" sz="2000" dirty="0">
                <a:solidFill>
                  <a:srgbClr val="CC00FF"/>
                </a:solidFill>
                <a:cs typeface="Arial" pitchFamily="34" charset="0"/>
              </a:rPr>
              <a:t>, che corrisponde alla </a:t>
            </a:r>
            <a:r>
              <a:rPr lang="it-IT" sz="2000" dirty="0" smtClean="0">
                <a:solidFill>
                  <a:srgbClr val="CC00FF"/>
                </a:solidFill>
                <a:cs typeface="Arial" pitchFamily="34" charset="0"/>
              </a:rPr>
              <a:t>«cintura» </a:t>
            </a:r>
            <a:r>
              <a:rPr lang="it-IT" sz="2000" dirty="0">
                <a:solidFill>
                  <a:srgbClr val="CC00FF"/>
                </a:solidFill>
                <a:cs typeface="Arial" pitchFamily="34" charset="0"/>
              </a:rPr>
              <a:t>di </a:t>
            </a:r>
            <a:r>
              <a:rPr lang="it-IT" sz="2000" dirty="0" smtClean="0">
                <a:solidFill>
                  <a:srgbClr val="CC00FF"/>
                </a:solidFill>
                <a:cs typeface="Arial" pitchFamily="34" charset="0"/>
              </a:rPr>
              <a:t>(Sir Arthur C.) Clarke* (quello </a:t>
            </a:r>
            <a:r>
              <a:rPr lang="it-IT" sz="2000" dirty="0">
                <a:solidFill>
                  <a:srgbClr val="CC00FF"/>
                </a:solidFill>
                <a:cs typeface="Arial" pitchFamily="34" charset="0"/>
              </a:rPr>
              <a:t>che ha avuto l’idea</a:t>
            </a:r>
            <a:r>
              <a:rPr lang="it-IT" sz="2000" dirty="0" smtClean="0">
                <a:solidFill>
                  <a:srgbClr val="CC00FF"/>
                </a:solidFill>
                <a:cs typeface="Arial" pitchFamily="34" charset="0"/>
              </a:rPr>
              <a:t>), 1945</a:t>
            </a:r>
            <a:r>
              <a:rPr lang="it-IT" sz="2600" dirty="0" smtClean="0">
                <a:cs typeface="Arial" pitchFamily="34" charset="0"/>
              </a:rPr>
              <a:t> </a:t>
            </a:r>
            <a:endParaRPr lang="it-IT" sz="2600" dirty="0">
              <a:cs typeface="Arial" pitchFamily="34" charset="0"/>
            </a:endParaRPr>
          </a:p>
          <a:p>
            <a:pPr>
              <a:lnSpc>
                <a:spcPct val="90000"/>
              </a:lnSpc>
              <a:spcBef>
                <a:spcPct val="50000"/>
              </a:spcBef>
            </a:pPr>
            <a:r>
              <a:rPr lang="it-IT" sz="2400" dirty="0">
                <a:solidFill>
                  <a:srgbClr val="CC3300"/>
                </a:solidFill>
              </a:rPr>
              <a:t>T</a:t>
            </a:r>
            <a:r>
              <a:rPr lang="it-IT" sz="2400" baseline="-25000" dirty="0">
                <a:solidFill>
                  <a:srgbClr val="CC3300"/>
                </a:solidFill>
              </a:rPr>
              <a:t>Luna</a:t>
            </a:r>
            <a:r>
              <a:rPr lang="it-IT" sz="2400" dirty="0">
                <a:solidFill>
                  <a:srgbClr val="CC3300"/>
                </a:solidFill>
              </a:rPr>
              <a:t> = ?</a:t>
            </a:r>
            <a:r>
              <a:rPr lang="it-IT" sz="2400" dirty="0"/>
              <a:t>   </a:t>
            </a:r>
            <a:endParaRPr lang="it-IT" sz="2400" dirty="0" smtClean="0"/>
          </a:p>
          <a:p>
            <a:pPr>
              <a:lnSpc>
                <a:spcPct val="90000"/>
              </a:lnSpc>
              <a:spcBef>
                <a:spcPct val="50000"/>
              </a:spcBef>
            </a:pPr>
            <a:r>
              <a:rPr lang="it-IT" sz="2200" dirty="0" smtClean="0"/>
              <a:t>sapendo </a:t>
            </a:r>
            <a:r>
              <a:rPr lang="it-IT" sz="2200" dirty="0"/>
              <a:t>che   R = </a:t>
            </a:r>
            <a:r>
              <a:rPr lang="it-IT" sz="2200" dirty="0" smtClean="0"/>
              <a:t>3.844 </a:t>
            </a:r>
            <a:r>
              <a:rPr lang="it-IT" sz="2200" dirty="0"/>
              <a:t>10</a:t>
            </a:r>
            <a:r>
              <a:rPr lang="it-IT" sz="2200" baseline="30000" dirty="0"/>
              <a:t>8</a:t>
            </a:r>
            <a:r>
              <a:rPr lang="it-IT" sz="2200" dirty="0"/>
              <a:t> m </a:t>
            </a:r>
            <a:r>
              <a:rPr lang="it-IT" sz="2200" dirty="0" smtClean="0">
                <a:solidFill>
                  <a:srgbClr val="008000"/>
                </a:solidFill>
              </a:rPr>
              <a:t>(distanza</a:t>
            </a:r>
            <a:r>
              <a:rPr lang="it-IT" sz="2200" baseline="-25000" dirty="0" smtClean="0">
                <a:solidFill>
                  <a:srgbClr val="008000"/>
                </a:solidFill>
              </a:rPr>
              <a:t>m</a:t>
            </a:r>
            <a:r>
              <a:rPr lang="it-IT" sz="2200" dirty="0" smtClean="0">
                <a:solidFill>
                  <a:srgbClr val="008000"/>
                </a:solidFill>
              </a:rPr>
              <a:t> </a:t>
            </a:r>
            <a:r>
              <a:rPr lang="it-IT" sz="2200" dirty="0">
                <a:solidFill>
                  <a:srgbClr val="008000"/>
                </a:solidFill>
              </a:rPr>
              <a:t>TL)</a:t>
            </a:r>
            <a:r>
              <a:rPr lang="it-IT" sz="2200" dirty="0"/>
              <a:t> </a:t>
            </a:r>
            <a:r>
              <a:rPr lang="it-IT" sz="2200" dirty="0" smtClean="0"/>
              <a:t>                           a</a:t>
            </a:r>
            <a:r>
              <a:rPr lang="it-IT" sz="2200" baseline="-25000" dirty="0" smtClean="0"/>
              <a:t>c</a:t>
            </a:r>
            <a:r>
              <a:rPr lang="it-IT" sz="2200" dirty="0" smtClean="0"/>
              <a:t> </a:t>
            </a:r>
            <a:r>
              <a:rPr lang="it-IT" sz="2200" dirty="0"/>
              <a:t>della luna = g(r</a:t>
            </a:r>
            <a:r>
              <a:rPr lang="it-IT" sz="2200" baseline="-25000" dirty="0"/>
              <a:t>T</a:t>
            </a:r>
            <a:r>
              <a:rPr lang="it-IT" sz="2200" dirty="0"/>
              <a:t>/R)</a:t>
            </a:r>
            <a:r>
              <a:rPr lang="it-IT" sz="2200" baseline="30000" dirty="0"/>
              <a:t>2</a:t>
            </a:r>
            <a:r>
              <a:rPr lang="it-IT" sz="2200" dirty="0"/>
              <a:t> =  </a:t>
            </a:r>
            <a:r>
              <a:rPr lang="it-IT" sz="2200" dirty="0" smtClean="0"/>
              <a:t>2.700 </a:t>
            </a:r>
            <a:r>
              <a:rPr lang="it-IT" sz="2200" dirty="0"/>
              <a:t>10</a:t>
            </a:r>
            <a:r>
              <a:rPr lang="it-IT" sz="2200" baseline="30000" dirty="0"/>
              <a:t>-3</a:t>
            </a:r>
            <a:r>
              <a:rPr lang="it-IT" sz="2200" dirty="0"/>
              <a:t> ms</a:t>
            </a:r>
            <a:r>
              <a:rPr lang="it-IT" sz="2200" baseline="30000" dirty="0"/>
              <a:t>-2</a:t>
            </a:r>
            <a:r>
              <a:rPr lang="it-IT" sz="2200" dirty="0"/>
              <a:t> </a:t>
            </a:r>
            <a:r>
              <a:rPr lang="it-IT" sz="2200" dirty="0">
                <a:latin typeface="OpenSymbol" pitchFamily="2" charset="0"/>
              </a:rPr>
              <a:t>         </a:t>
            </a:r>
            <a:r>
              <a:rPr lang="it-IT" sz="2200" dirty="0" smtClean="0">
                <a:latin typeface="OpenSymbol" pitchFamily="2" charset="0"/>
              </a:rPr>
              <a:t>         </a:t>
            </a:r>
            <a:r>
              <a:rPr lang="it-IT" sz="2200" dirty="0" smtClean="0"/>
              <a:t> </a:t>
            </a:r>
            <a:r>
              <a:rPr lang="it-IT" sz="2200" dirty="0" smtClean="0"/>
              <a:t>                ma  </a:t>
            </a:r>
            <a:r>
              <a:rPr lang="it-IT" sz="2200" dirty="0"/>
              <a:t>è anche   </a:t>
            </a:r>
            <a:r>
              <a:rPr lang="it-IT" sz="2200" dirty="0" smtClean="0"/>
              <a:t>   a</a:t>
            </a:r>
            <a:r>
              <a:rPr lang="it-IT" sz="2200" baseline="-25000" dirty="0" smtClean="0"/>
              <a:t>c</a:t>
            </a:r>
            <a:r>
              <a:rPr lang="it-IT" sz="2200" dirty="0" smtClean="0"/>
              <a:t> </a:t>
            </a:r>
            <a:r>
              <a:rPr lang="it-IT" sz="2200" dirty="0"/>
              <a:t>= (2</a:t>
            </a:r>
            <a:r>
              <a:rPr lang="el-GR" sz="2200" dirty="0">
                <a:cs typeface="Arial" pitchFamily="34" charset="0"/>
              </a:rPr>
              <a:t>π</a:t>
            </a:r>
            <a:r>
              <a:rPr lang="it-IT" sz="2200" dirty="0">
                <a:cs typeface="Arial" pitchFamily="34" charset="0"/>
              </a:rPr>
              <a:t>/T)</a:t>
            </a:r>
            <a:r>
              <a:rPr lang="it-IT" sz="2200" baseline="30000" dirty="0">
                <a:cs typeface="Arial" pitchFamily="34" charset="0"/>
              </a:rPr>
              <a:t>2</a:t>
            </a:r>
            <a:r>
              <a:rPr lang="it-IT" sz="2200" dirty="0">
                <a:cs typeface="Arial" pitchFamily="34" charset="0"/>
              </a:rPr>
              <a:t>R</a:t>
            </a:r>
            <a:r>
              <a:rPr lang="it-IT" sz="2200" dirty="0"/>
              <a:t>                                         </a:t>
            </a:r>
            <a:r>
              <a:rPr lang="it-IT" sz="2200" dirty="0" smtClean="0">
                <a:latin typeface="OpenSymbol" pitchFamily="2" charset="0"/>
              </a:rPr>
              <a:t>  </a:t>
            </a:r>
            <a:r>
              <a:rPr lang="it-IT" sz="2200" dirty="0" smtClean="0">
                <a:latin typeface="OpenSymbol" pitchFamily="2" charset="0"/>
              </a:rPr>
              <a:t>            → </a:t>
            </a:r>
            <a:r>
              <a:rPr lang="it-IT" sz="2200" dirty="0" smtClean="0"/>
              <a:t>T </a:t>
            </a:r>
            <a:r>
              <a:rPr lang="it-IT" sz="2200" dirty="0"/>
              <a:t>= 2</a:t>
            </a:r>
            <a:r>
              <a:rPr lang="el-GR" sz="2200" dirty="0">
                <a:cs typeface="Arial" pitchFamily="34" charset="0"/>
              </a:rPr>
              <a:t>π√</a:t>
            </a:r>
            <a:r>
              <a:rPr lang="it-IT" sz="2200" dirty="0">
                <a:cs typeface="Arial" pitchFamily="34" charset="0"/>
              </a:rPr>
              <a:t>R/a</a:t>
            </a:r>
            <a:r>
              <a:rPr lang="it-IT" sz="2200" baseline="-25000" dirty="0">
                <a:cs typeface="Arial" pitchFamily="34" charset="0"/>
              </a:rPr>
              <a:t>c</a:t>
            </a:r>
            <a:r>
              <a:rPr lang="it-IT" sz="2200" dirty="0">
                <a:cs typeface="Arial" pitchFamily="34" charset="0"/>
              </a:rPr>
              <a:t> = </a:t>
            </a:r>
            <a:r>
              <a:rPr lang="it-IT" sz="2200" dirty="0" smtClean="0">
                <a:cs typeface="Arial" pitchFamily="34" charset="0"/>
              </a:rPr>
              <a:t>27.4 </a:t>
            </a:r>
            <a:r>
              <a:rPr lang="it-IT" sz="2200" dirty="0" smtClean="0">
                <a:cs typeface="Arial" pitchFamily="34" charset="0"/>
              </a:rPr>
              <a:t>giorni</a:t>
            </a:r>
            <a:endParaRPr lang="el-GR" sz="2200" dirty="0">
              <a:cs typeface="Arial" pitchFamily="34" charset="0"/>
            </a:endParaRPr>
          </a:p>
        </p:txBody>
      </p:sp>
      <p:sp>
        <p:nvSpPr>
          <p:cNvPr id="381962" name="Line 10"/>
          <p:cNvSpPr>
            <a:spLocks noChangeShapeType="1"/>
          </p:cNvSpPr>
          <p:nvPr/>
        </p:nvSpPr>
        <p:spPr bwMode="auto">
          <a:xfrm>
            <a:off x="1008000" y="3420000"/>
            <a:ext cx="93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963" name="Text Box 11"/>
          <p:cNvSpPr txBox="1">
            <a:spLocks noChangeArrowheads="1"/>
          </p:cNvSpPr>
          <p:nvPr/>
        </p:nvSpPr>
        <p:spPr bwMode="auto">
          <a:xfrm>
            <a:off x="792000" y="32760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dirty="0"/>
              <a:t>3</a:t>
            </a:r>
          </a:p>
        </p:txBody>
      </p:sp>
      <p:sp>
        <p:nvSpPr>
          <p:cNvPr id="381964" name="Line 12"/>
          <p:cNvSpPr>
            <a:spLocks noChangeShapeType="1"/>
          </p:cNvSpPr>
          <p:nvPr/>
        </p:nvSpPr>
        <p:spPr bwMode="auto">
          <a:xfrm>
            <a:off x="1764000" y="594000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58654" y="6471437"/>
            <a:ext cx="7588937" cy="369332"/>
          </a:xfrm>
          <a:prstGeom prst="rect">
            <a:avLst/>
          </a:prstGeom>
          <a:noFill/>
        </p:spPr>
        <p:txBody>
          <a:bodyPr wrap="none" rtlCol="0">
            <a:spAutoFit/>
          </a:bodyPr>
          <a:lstStyle/>
          <a:p>
            <a:r>
              <a:rPr lang="it-IT" sz="1800" b="1" dirty="0" smtClean="0"/>
              <a:t>*</a:t>
            </a:r>
            <a:r>
              <a:rPr lang="it-IT" sz="1800" dirty="0" smtClean="0"/>
              <a:t> autore di fantascienza e sceneggiatore di </a:t>
            </a:r>
            <a:r>
              <a:rPr lang="it-IT" sz="1800" dirty="0" smtClean="0"/>
              <a:t>«2001</a:t>
            </a:r>
            <a:r>
              <a:rPr lang="it-IT" sz="1800" dirty="0" smtClean="0"/>
              <a:t>, Odissea nello </a:t>
            </a:r>
            <a:r>
              <a:rPr lang="it-IT" sz="1800" dirty="0" smtClean="0"/>
              <a:t>spazio»</a:t>
            </a:r>
            <a:endParaRPr lang="it-IT" sz="1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884" y="727205"/>
            <a:ext cx="1978247" cy="2701195"/>
          </a:xfrm>
          <a:prstGeom prst="rect">
            <a:avLst/>
          </a:prstGeom>
        </p:spPr>
      </p:pic>
      <p:sp>
        <p:nvSpPr>
          <p:cNvPr id="3" name="TextBox 2"/>
          <p:cNvSpPr txBox="1"/>
          <p:nvPr/>
        </p:nvSpPr>
        <p:spPr>
          <a:xfrm>
            <a:off x="6509882" y="4734087"/>
            <a:ext cx="2351926" cy="1477328"/>
          </a:xfrm>
          <a:prstGeom prst="rect">
            <a:avLst/>
          </a:prstGeom>
          <a:noFill/>
          <a:ln w="22225">
            <a:solidFill>
              <a:schemeClr val="accent1"/>
            </a:solidFill>
          </a:ln>
        </p:spPr>
        <p:txBody>
          <a:bodyPr wrap="none" rtlCol="0">
            <a:spAutoFit/>
          </a:bodyPr>
          <a:lstStyle/>
          <a:p>
            <a:r>
              <a:rPr lang="it-IT" sz="1800" dirty="0" smtClean="0">
                <a:solidFill>
                  <a:srgbClr val="CC3300"/>
                </a:solidFill>
              </a:rPr>
              <a:t>vedi, più avanti, cap.</a:t>
            </a:r>
          </a:p>
          <a:p>
            <a:r>
              <a:rPr lang="it-IT" sz="1800" dirty="0" smtClean="0">
                <a:solidFill>
                  <a:srgbClr val="CC3300"/>
                </a:solidFill>
              </a:rPr>
              <a:t>Oscillazioni, T del</a:t>
            </a:r>
          </a:p>
          <a:p>
            <a:r>
              <a:rPr lang="it-IT" sz="1800" dirty="0" smtClean="0">
                <a:solidFill>
                  <a:srgbClr val="CC3300"/>
                </a:solidFill>
              </a:rPr>
              <a:t>pendolo s., piccole</a:t>
            </a:r>
          </a:p>
          <a:p>
            <a:r>
              <a:rPr lang="it-IT" sz="1800" dirty="0" smtClean="0">
                <a:solidFill>
                  <a:srgbClr val="CC3300"/>
                </a:solidFill>
              </a:rPr>
              <a:t>oscillazioni: dov’è la</a:t>
            </a:r>
          </a:p>
          <a:p>
            <a:r>
              <a:rPr lang="it-IT" sz="1800" dirty="0" smtClean="0">
                <a:solidFill>
                  <a:srgbClr val="CC3300"/>
                </a:solidFill>
              </a:rPr>
              <a:t>somiglianza?</a:t>
            </a:r>
            <a:endParaRPr lang="it-IT" sz="1800" dirty="0">
              <a:solidFill>
                <a:srgbClr val="CC33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33364CEB-F28C-48E1-9E33-8997CBB8EF5F}" type="slidenum">
              <a:rPr lang="en-US"/>
              <a:pPr/>
              <a:t>49</a:t>
            </a:fld>
            <a:endParaRPr lang="en-US"/>
          </a:p>
        </p:txBody>
      </p:sp>
      <p:sp>
        <p:nvSpPr>
          <p:cNvPr id="360450" name="Rectangle 2"/>
          <p:cNvSpPr>
            <a:spLocks noGrp="1" noChangeArrowheads="1"/>
          </p:cNvSpPr>
          <p:nvPr>
            <p:ph type="title"/>
          </p:nvPr>
        </p:nvSpPr>
        <p:spPr/>
        <p:txBody>
          <a:bodyPr/>
          <a:lstStyle/>
          <a:p>
            <a:r>
              <a:rPr lang="it-IT" sz="3600" dirty="0"/>
              <a:t> </a:t>
            </a:r>
          </a:p>
        </p:txBody>
      </p:sp>
      <p:sp>
        <p:nvSpPr>
          <p:cNvPr id="360451" name="Rectangle 3"/>
          <p:cNvSpPr>
            <a:spLocks noGrp="1" noChangeArrowheads="1"/>
          </p:cNvSpPr>
          <p:nvPr>
            <p:ph type="body" idx="1"/>
          </p:nvPr>
        </p:nvSpPr>
        <p:spPr>
          <a:xfrm>
            <a:off x="251520" y="1196975"/>
            <a:ext cx="4752280" cy="4968875"/>
          </a:xfrm>
        </p:spPr>
        <p:txBody>
          <a:bodyPr/>
          <a:lstStyle/>
          <a:p>
            <a:pPr marL="609600" indent="-609600">
              <a:lnSpc>
                <a:spcPct val="90000"/>
              </a:lnSpc>
              <a:buFontTx/>
              <a:buNone/>
            </a:pPr>
            <a:r>
              <a:rPr lang="it-IT" sz="2700" dirty="0"/>
              <a:t>es. sistema </a:t>
            </a:r>
            <a:r>
              <a:rPr lang="it-IT" sz="2700" dirty="0" smtClean="0"/>
              <a:t>S/Pianeti</a:t>
            </a:r>
          </a:p>
          <a:p>
            <a:pPr marL="609600" indent="-609600">
              <a:lnSpc>
                <a:spcPct val="90000"/>
              </a:lnSpc>
              <a:buFontTx/>
              <a:buNone/>
            </a:pPr>
            <a:r>
              <a:rPr lang="it-IT" sz="2700" dirty="0" smtClean="0"/>
              <a:t>(anche atomo di Rutherford</a:t>
            </a:r>
          </a:p>
          <a:p>
            <a:pPr marL="609600" indent="-609600">
              <a:lnSpc>
                <a:spcPct val="90000"/>
              </a:lnSpc>
              <a:buFontTx/>
              <a:buNone/>
            </a:pPr>
            <a:r>
              <a:rPr lang="it-IT" sz="2700" dirty="0" smtClean="0"/>
              <a:t>–</a:t>
            </a:r>
            <a:r>
              <a:rPr lang="it-IT" sz="2700" dirty="0" err="1" smtClean="0"/>
              <a:t>Bohr</a:t>
            </a:r>
            <a:r>
              <a:rPr lang="it-IT" sz="2700" dirty="0"/>
              <a:t>, </a:t>
            </a:r>
            <a:r>
              <a:rPr lang="it-IT" sz="2700" dirty="0" smtClean="0"/>
              <a:t>p/e</a:t>
            </a:r>
            <a:r>
              <a:rPr lang="it-IT" sz="2700" baseline="30000" dirty="0" smtClean="0"/>
              <a:t>–</a:t>
            </a:r>
            <a:r>
              <a:rPr lang="it-IT" sz="2700" dirty="0" smtClean="0"/>
              <a:t>, F=1/(4</a:t>
            </a:r>
            <a:r>
              <a:rPr lang="el-GR" sz="2700" dirty="0" smtClean="0">
                <a:latin typeface="Arial"/>
                <a:cs typeface="Arial"/>
              </a:rPr>
              <a:t>πε</a:t>
            </a:r>
            <a:r>
              <a:rPr lang="en-US" sz="2700" baseline="-25000" dirty="0" smtClean="0">
                <a:latin typeface="Arial"/>
                <a:cs typeface="Arial"/>
              </a:rPr>
              <a:t>0</a:t>
            </a:r>
            <a:r>
              <a:rPr lang="it-IT" sz="2700" dirty="0" smtClean="0"/>
              <a:t>)e</a:t>
            </a:r>
            <a:r>
              <a:rPr lang="it-IT" sz="2700" baseline="30000" dirty="0" smtClean="0"/>
              <a:t>2</a:t>
            </a:r>
            <a:r>
              <a:rPr lang="it-IT" sz="2700" dirty="0" smtClean="0"/>
              <a:t>/r</a:t>
            </a:r>
            <a:r>
              <a:rPr lang="it-IT" sz="2700" baseline="30000" dirty="0" smtClean="0"/>
              <a:t>2</a:t>
            </a:r>
            <a:r>
              <a:rPr lang="it-IT" sz="2700" dirty="0" smtClean="0"/>
              <a:t>): </a:t>
            </a:r>
            <a:endParaRPr lang="it-IT" sz="2700" dirty="0"/>
          </a:p>
          <a:p>
            <a:pPr marL="609600" indent="-609600">
              <a:lnSpc>
                <a:spcPct val="90000"/>
              </a:lnSpc>
              <a:buFontTx/>
              <a:buAutoNum type="arabicPeriod"/>
            </a:pPr>
            <a:r>
              <a:rPr lang="it-IT" sz="2700" dirty="0"/>
              <a:t>orbite dei P ellittiche,                             con S in un fuoco</a:t>
            </a:r>
          </a:p>
          <a:p>
            <a:pPr marL="609600" indent="-609600">
              <a:lnSpc>
                <a:spcPct val="90000"/>
              </a:lnSpc>
              <a:buFontTx/>
              <a:buAutoNum type="arabicPeriod"/>
            </a:pPr>
            <a:r>
              <a:rPr lang="it-IT" sz="2700" dirty="0"/>
              <a:t>il raggio vettore </a:t>
            </a:r>
            <a:r>
              <a:rPr lang="it-IT" sz="2700" dirty="0" err="1"/>
              <a:t>r</a:t>
            </a:r>
            <a:r>
              <a:rPr lang="it-IT" sz="2700" baseline="-25000" dirty="0" err="1"/>
              <a:t>SP</a:t>
            </a:r>
            <a:r>
              <a:rPr lang="it-IT" sz="2700" dirty="0"/>
              <a:t>                          spazza Aree uguali                                 in t uguali</a:t>
            </a:r>
          </a:p>
          <a:p>
            <a:pPr marL="609600" indent="-609600">
              <a:lnSpc>
                <a:spcPct val="90000"/>
              </a:lnSpc>
              <a:buFontTx/>
              <a:buAutoNum type="arabicPeriod"/>
            </a:pPr>
            <a:r>
              <a:rPr lang="it-IT" sz="2700" dirty="0"/>
              <a:t>GM</a:t>
            </a:r>
            <a:r>
              <a:rPr lang="it-IT" sz="2700" baseline="-25000" dirty="0"/>
              <a:t>S </a:t>
            </a:r>
            <a:r>
              <a:rPr lang="it-IT" sz="2700" dirty="0"/>
              <a:t>= </a:t>
            </a:r>
            <a:r>
              <a:rPr lang="el-GR" sz="2700" dirty="0">
                <a:cs typeface="Arial" pitchFamily="34" charset="0"/>
              </a:rPr>
              <a:t>ω</a:t>
            </a:r>
            <a:r>
              <a:rPr lang="it-IT" sz="2700" baseline="30000" dirty="0">
                <a:cs typeface="Arial" pitchFamily="34" charset="0"/>
              </a:rPr>
              <a:t>2</a:t>
            </a:r>
            <a:r>
              <a:rPr lang="it-IT" sz="2700" dirty="0">
                <a:cs typeface="Arial" pitchFamily="34" charset="0"/>
              </a:rPr>
              <a:t>r</a:t>
            </a:r>
            <a:r>
              <a:rPr lang="it-IT" sz="2700" baseline="30000" dirty="0">
                <a:cs typeface="Arial" pitchFamily="34" charset="0"/>
              </a:rPr>
              <a:t>3 </a:t>
            </a:r>
            <a:r>
              <a:rPr lang="it-IT" sz="2700" dirty="0">
                <a:latin typeface="OpenSymbol" pitchFamily="2" charset="0"/>
              </a:rPr>
              <a:t>∝ </a:t>
            </a:r>
            <a:r>
              <a:rPr lang="it-IT" sz="2700" dirty="0"/>
              <a:t>r</a:t>
            </a:r>
            <a:r>
              <a:rPr lang="it-IT" sz="2700" baseline="30000" dirty="0">
                <a:latin typeface="Symbol" pitchFamily="18" charset="2"/>
              </a:rPr>
              <a:t>3</a:t>
            </a:r>
            <a:r>
              <a:rPr lang="it-IT" sz="2700" dirty="0">
                <a:latin typeface="Symbol" pitchFamily="18" charset="2"/>
              </a:rPr>
              <a:t>/T</a:t>
            </a:r>
            <a:r>
              <a:rPr lang="it-IT" sz="2700" baseline="30000" dirty="0">
                <a:latin typeface="Symbol" pitchFamily="18" charset="2"/>
              </a:rPr>
              <a:t>2</a:t>
            </a:r>
            <a:r>
              <a:rPr lang="it-IT" sz="2700" baseline="30000" dirty="0">
                <a:latin typeface="OpenSymbol" pitchFamily="2" charset="0"/>
              </a:rPr>
              <a:t>       </a:t>
            </a:r>
            <a:r>
              <a:rPr lang="it-IT" sz="2700" baseline="30000" dirty="0" smtClean="0">
                <a:latin typeface="OpenSymbol" pitchFamily="2" charset="0"/>
              </a:rPr>
              <a:t> </a:t>
            </a:r>
            <a:r>
              <a:rPr lang="it-IT" sz="2700" dirty="0" smtClean="0">
                <a:latin typeface="OpenSymbol" pitchFamily="2" charset="0"/>
              </a:rPr>
              <a:t>→ </a:t>
            </a:r>
            <a:r>
              <a:rPr lang="it-IT" sz="2700" dirty="0">
                <a:cs typeface="Arial" pitchFamily="34" charset="0"/>
              </a:rPr>
              <a:t>M</a:t>
            </a:r>
            <a:r>
              <a:rPr lang="it-IT" sz="2700" baseline="-25000" dirty="0">
                <a:cs typeface="Arial" pitchFamily="34" charset="0"/>
              </a:rPr>
              <a:t>S</a:t>
            </a:r>
            <a:r>
              <a:rPr lang="it-IT" sz="2700" dirty="0">
                <a:latin typeface="OpenSymbol" pitchFamily="2" charset="0"/>
              </a:rPr>
              <a:t>=</a:t>
            </a:r>
            <a:r>
              <a:rPr lang="el-GR" sz="2700" dirty="0">
                <a:cs typeface="Arial" pitchFamily="34" charset="0"/>
              </a:rPr>
              <a:t>ω</a:t>
            </a:r>
            <a:r>
              <a:rPr lang="it-IT" sz="2700" baseline="30000" dirty="0">
                <a:cs typeface="Arial" pitchFamily="34" charset="0"/>
              </a:rPr>
              <a:t>2</a:t>
            </a:r>
            <a:r>
              <a:rPr lang="it-IT" sz="2700" dirty="0">
                <a:cs typeface="Arial" pitchFamily="34" charset="0"/>
              </a:rPr>
              <a:t>r</a:t>
            </a:r>
            <a:r>
              <a:rPr lang="it-IT" sz="2700" baseline="30000" dirty="0">
                <a:cs typeface="Arial" pitchFamily="34" charset="0"/>
              </a:rPr>
              <a:t>3</a:t>
            </a:r>
            <a:r>
              <a:rPr lang="it-IT" sz="2700" dirty="0">
                <a:cs typeface="Arial" pitchFamily="34" charset="0"/>
              </a:rPr>
              <a:t>/G</a:t>
            </a:r>
          </a:p>
          <a:p>
            <a:pPr marL="609600" indent="-609600">
              <a:lnSpc>
                <a:spcPct val="90000"/>
              </a:lnSpc>
              <a:buFontTx/>
              <a:buNone/>
            </a:pPr>
            <a:r>
              <a:rPr lang="en-US" sz="2700" dirty="0">
                <a:cs typeface="Arial" pitchFamily="34" charset="0"/>
              </a:rPr>
              <a:t>               ~2·10</a:t>
            </a:r>
            <a:r>
              <a:rPr lang="en-US" sz="2700" baseline="30000" dirty="0">
                <a:cs typeface="Arial" pitchFamily="34" charset="0"/>
              </a:rPr>
              <a:t>30 </a:t>
            </a:r>
            <a:r>
              <a:rPr lang="en-US" sz="2700" dirty="0">
                <a:cs typeface="Arial" pitchFamily="34" charset="0"/>
              </a:rPr>
              <a:t>kg</a:t>
            </a:r>
          </a:p>
          <a:p>
            <a:pPr marL="609600" indent="-609600">
              <a:lnSpc>
                <a:spcPct val="90000"/>
              </a:lnSpc>
              <a:buFontTx/>
              <a:buNone/>
            </a:pPr>
            <a:r>
              <a:rPr lang="en-US" sz="2700" dirty="0">
                <a:cs typeface="Arial" pitchFamily="34" charset="0"/>
              </a:rPr>
              <a:t>     </a:t>
            </a:r>
            <a:r>
              <a:rPr lang="en-US" sz="2700" dirty="0" smtClean="0">
                <a:cs typeface="Arial" pitchFamily="34" charset="0"/>
              </a:rPr>
              <a:t>  (</a:t>
            </a:r>
            <a:r>
              <a:rPr lang="en-US" sz="2700" dirty="0">
                <a:cs typeface="Arial" pitchFamily="34" charset="0"/>
              </a:rPr>
              <a:t>r=1.5·10</a:t>
            </a:r>
            <a:r>
              <a:rPr lang="en-US" sz="2700" baseline="30000" dirty="0">
                <a:cs typeface="Arial" pitchFamily="34" charset="0"/>
              </a:rPr>
              <a:t>11 </a:t>
            </a:r>
            <a:r>
              <a:rPr lang="en-US" sz="2700" dirty="0">
                <a:cs typeface="Arial" pitchFamily="34" charset="0"/>
              </a:rPr>
              <a:t>m, T=1a</a:t>
            </a:r>
            <a:r>
              <a:rPr lang="en-US" sz="2700" dirty="0" smtClean="0">
                <a:cs typeface="Arial" pitchFamily="34" charset="0"/>
              </a:rPr>
              <a:t>)      per </a:t>
            </a:r>
            <a:r>
              <a:rPr lang="en-US" sz="2700" dirty="0" err="1" smtClean="0">
                <a:cs typeface="Arial" pitchFamily="34" charset="0"/>
              </a:rPr>
              <a:t>orbite</a:t>
            </a:r>
            <a:r>
              <a:rPr lang="en-US" sz="2700" dirty="0" smtClean="0">
                <a:cs typeface="Arial" pitchFamily="34" charset="0"/>
              </a:rPr>
              <a:t> </a:t>
            </a:r>
            <a:r>
              <a:rPr lang="en-US" sz="2700" dirty="0" err="1" smtClean="0">
                <a:cs typeface="Arial" pitchFamily="34" charset="0"/>
              </a:rPr>
              <a:t>circolari</a:t>
            </a:r>
            <a:r>
              <a:rPr lang="en-US" sz="2700" dirty="0" smtClean="0">
                <a:cs typeface="Arial" pitchFamily="34" charset="0"/>
              </a:rPr>
              <a:t> </a:t>
            </a:r>
            <a:endParaRPr lang="en-US" sz="2700" dirty="0">
              <a:cs typeface="Arial" pitchFamily="34" charset="0"/>
            </a:endParaRPr>
          </a:p>
        </p:txBody>
      </p:sp>
      <p:pic>
        <p:nvPicPr>
          <p:cNvPr id="360452" name="Picture 4" descr="kep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052513"/>
            <a:ext cx="3714750" cy="5219700"/>
          </a:xfrm>
          <a:prstGeom prst="rect">
            <a:avLst/>
          </a:prstGeom>
          <a:noFill/>
          <a:extLst>
            <a:ext uri="{909E8E84-426E-40DD-AFC4-6F175D3DCCD1}">
              <a14:hiddenFill xmlns:a14="http://schemas.microsoft.com/office/drawing/2010/main">
                <a:solidFill>
                  <a:srgbClr val="FFFFFF"/>
                </a:solidFill>
              </a14:hiddenFill>
            </a:ext>
          </a:extLst>
        </p:spPr>
      </p:pic>
      <p:sp>
        <p:nvSpPr>
          <p:cNvPr id="360453" name="Text Box 5"/>
          <p:cNvSpPr txBox="1">
            <a:spLocks noChangeArrowheads="1"/>
          </p:cNvSpPr>
          <p:nvPr/>
        </p:nvSpPr>
        <p:spPr bwMode="auto">
          <a:xfrm>
            <a:off x="2555776" y="142434"/>
            <a:ext cx="49552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200" dirty="0">
                <a:solidFill>
                  <a:schemeClr val="accent2"/>
                </a:solidFill>
              </a:rPr>
              <a:t>Leggi di </a:t>
            </a:r>
            <a:r>
              <a:rPr lang="it-IT" sz="3200" dirty="0" smtClean="0">
                <a:solidFill>
                  <a:schemeClr val="accent2"/>
                </a:solidFill>
              </a:rPr>
              <a:t>Keplero (F ~ 1/r</a:t>
            </a:r>
            <a:r>
              <a:rPr lang="it-IT" sz="3200" baseline="30000" dirty="0" smtClean="0">
                <a:solidFill>
                  <a:schemeClr val="accent2"/>
                </a:solidFill>
              </a:rPr>
              <a:t>2</a:t>
            </a:r>
            <a:r>
              <a:rPr lang="it-IT" sz="3200" dirty="0" smtClean="0">
                <a:solidFill>
                  <a:schemeClr val="accent2"/>
                </a:solidFill>
              </a:rPr>
              <a:t>)</a:t>
            </a:r>
            <a:endParaRPr lang="it-IT" sz="3200" dirty="0">
              <a:solidFill>
                <a:schemeClr val="accent2"/>
              </a:solidFill>
            </a:endParaRPr>
          </a:p>
        </p:txBody>
      </p:sp>
      <p:sp>
        <p:nvSpPr>
          <p:cNvPr id="2" name="TextBox 1"/>
          <p:cNvSpPr txBox="1"/>
          <p:nvPr/>
        </p:nvSpPr>
        <p:spPr>
          <a:xfrm>
            <a:off x="5230793" y="6453336"/>
            <a:ext cx="3416320" cy="369332"/>
          </a:xfrm>
          <a:prstGeom prst="rect">
            <a:avLst/>
          </a:prstGeom>
          <a:noFill/>
        </p:spPr>
        <p:txBody>
          <a:bodyPr wrap="none" rtlCol="0">
            <a:spAutoFit/>
          </a:bodyPr>
          <a:lstStyle/>
          <a:p>
            <a:r>
              <a:rPr lang="it-IT" sz="1800" dirty="0" smtClean="0">
                <a:solidFill>
                  <a:srgbClr val="C00000"/>
                </a:solidFill>
              </a:rPr>
              <a:t>xkcd, comic n. 21 Oct. 17, 2005</a:t>
            </a:r>
            <a:endParaRPr lang="it-IT" sz="1800"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FB140766-605D-4274-993F-38A9E25CBEBF}" type="slidenum">
              <a:rPr lang="en-US"/>
              <a:pPr/>
              <a:t>5</a:t>
            </a:fld>
            <a:endParaRPr lang="en-US"/>
          </a:p>
        </p:txBody>
      </p:sp>
      <p:sp>
        <p:nvSpPr>
          <p:cNvPr id="192514" name="Rectangle 2"/>
          <p:cNvSpPr>
            <a:spLocks noGrp="1" noChangeArrowheads="1"/>
          </p:cNvSpPr>
          <p:nvPr>
            <p:ph type="title"/>
          </p:nvPr>
        </p:nvSpPr>
        <p:spPr/>
        <p:txBody>
          <a:bodyPr/>
          <a:lstStyle/>
          <a:p>
            <a:r>
              <a:rPr lang="it-IT" sz="3600"/>
              <a:t>Meccanica 1a parte </a:t>
            </a:r>
          </a:p>
        </p:txBody>
      </p:sp>
      <p:sp>
        <p:nvSpPr>
          <p:cNvPr id="192516" name="Text Box 4"/>
          <p:cNvSpPr txBox="1">
            <a:spLocks noChangeArrowheads="1"/>
          </p:cNvSpPr>
          <p:nvPr/>
        </p:nvSpPr>
        <p:spPr bwMode="auto">
          <a:xfrm>
            <a:off x="3276600" y="5300663"/>
            <a:ext cx="2755900"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Cinematica</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186363"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350"/>
            <a:ext cx="7632847" cy="574675"/>
          </a:xfrm>
        </p:spPr>
        <p:txBody>
          <a:bodyPr/>
          <a:lstStyle/>
          <a:p>
            <a:r>
              <a:rPr lang="en-US" sz="2800" dirty="0" err="1" smtClean="0"/>
              <a:t>Storia</a:t>
            </a:r>
            <a:r>
              <a:rPr lang="en-US" sz="2800" dirty="0" smtClean="0"/>
              <a:t> </a:t>
            </a:r>
            <a:r>
              <a:rPr lang="en-US" sz="2800" dirty="0" err="1" smtClean="0"/>
              <a:t>dell’unificazione</a:t>
            </a:r>
            <a:r>
              <a:rPr lang="en-US" sz="2800" dirty="0" smtClean="0"/>
              <a:t> </a:t>
            </a:r>
            <a:r>
              <a:rPr lang="en-US" sz="2800" dirty="0" err="1" smtClean="0"/>
              <a:t>delle</a:t>
            </a:r>
            <a:r>
              <a:rPr lang="en-US" sz="2800" dirty="0" smtClean="0"/>
              <a:t> </a:t>
            </a:r>
            <a:r>
              <a:rPr lang="en-US" sz="2800" dirty="0" err="1" smtClean="0"/>
              <a:t>forze</a:t>
            </a:r>
            <a:r>
              <a:rPr lang="en-US" sz="2800" dirty="0" smtClean="0"/>
              <a:t> </a:t>
            </a:r>
            <a:r>
              <a:rPr lang="en-US" sz="2800" dirty="0" err="1" smtClean="0"/>
              <a:t>fondamentali</a:t>
            </a:r>
            <a:endParaRPr lang="en-GB" sz="2800" dirty="0"/>
          </a:p>
        </p:txBody>
      </p:sp>
      <p:sp>
        <p:nvSpPr>
          <p:cNvPr id="3" name="Content Placeholder 2"/>
          <p:cNvSpPr>
            <a:spLocks noGrp="1"/>
          </p:cNvSpPr>
          <p:nvPr>
            <p:ph idx="1"/>
          </p:nvPr>
        </p:nvSpPr>
        <p:spPr>
          <a:xfrm>
            <a:off x="262397" y="1100362"/>
            <a:ext cx="8579296" cy="4784725"/>
          </a:xfrm>
        </p:spPr>
        <p:txBody>
          <a:bodyPr/>
          <a:lstStyle/>
          <a:p>
            <a:r>
              <a:rPr lang="en-US" sz="2400" dirty="0" err="1" smtClean="0">
                <a:solidFill>
                  <a:srgbClr val="00B050"/>
                </a:solidFill>
              </a:rPr>
              <a:t>Gravi</a:t>
            </a:r>
            <a:r>
              <a:rPr lang="en-US" sz="2400" dirty="0" smtClean="0">
                <a:solidFill>
                  <a:srgbClr val="00B050"/>
                </a:solidFill>
              </a:rPr>
              <a:t> </a:t>
            </a:r>
            <a:r>
              <a:rPr lang="en-US" sz="2400" dirty="0" err="1" smtClean="0">
                <a:solidFill>
                  <a:srgbClr val="00B050"/>
                </a:solidFill>
              </a:rPr>
              <a:t>cadono</a:t>
            </a:r>
            <a:r>
              <a:rPr lang="en-US" sz="2400" dirty="0" smtClean="0">
                <a:solidFill>
                  <a:srgbClr val="00B050"/>
                </a:solidFill>
              </a:rPr>
              <a:t> al </a:t>
            </a:r>
            <a:r>
              <a:rPr lang="en-US" sz="2400" dirty="0" err="1" smtClean="0">
                <a:solidFill>
                  <a:srgbClr val="00B050"/>
                </a:solidFill>
              </a:rPr>
              <a:t>suolo</a:t>
            </a:r>
            <a:r>
              <a:rPr lang="en-US" sz="2400" dirty="0" smtClean="0">
                <a:solidFill>
                  <a:srgbClr val="00B050"/>
                </a:solidFill>
              </a:rPr>
              <a:t> (</a:t>
            </a:r>
            <a:r>
              <a:rPr lang="en-US" sz="2400" dirty="0">
                <a:solidFill>
                  <a:srgbClr val="00B050"/>
                </a:solidFill>
              </a:rPr>
              <a:t>G</a:t>
            </a:r>
            <a:r>
              <a:rPr lang="en-US" sz="2400" dirty="0" smtClean="0">
                <a:solidFill>
                  <a:srgbClr val="00B050"/>
                </a:solidFill>
              </a:rPr>
              <a:t>alilei)</a:t>
            </a:r>
          </a:p>
          <a:p>
            <a:r>
              <a:rPr lang="en-US" sz="2400" dirty="0" smtClean="0">
                <a:solidFill>
                  <a:srgbClr val="00B050"/>
                </a:solidFill>
              </a:rPr>
              <a:t>Luna </a:t>
            </a:r>
            <a:r>
              <a:rPr lang="en-US" sz="2400" dirty="0" err="1" smtClean="0">
                <a:solidFill>
                  <a:srgbClr val="00B050"/>
                </a:solidFill>
              </a:rPr>
              <a:t>orbita</a:t>
            </a:r>
            <a:r>
              <a:rPr lang="en-US" sz="2400" dirty="0" smtClean="0">
                <a:solidFill>
                  <a:srgbClr val="00B050"/>
                </a:solidFill>
              </a:rPr>
              <a:t> la terra (</a:t>
            </a:r>
            <a:r>
              <a:rPr lang="en-US" sz="2400" dirty="0" err="1" smtClean="0">
                <a:solidFill>
                  <a:srgbClr val="00B050"/>
                </a:solidFill>
              </a:rPr>
              <a:t>Keplero</a:t>
            </a:r>
            <a:r>
              <a:rPr lang="en-US" sz="2400" dirty="0" smtClean="0">
                <a:solidFill>
                  <a:srgbClr val="00B050"/>
                </a:solidFill>
              </a:rPr>
              <a:t>)        </a:t>
            </a:r>
            <a:r>
              <a:rPr lang="en-US" sz="2400" dirty="0" err="1" smtClean="0">
                <a:solidFill>
                  <a:srgbClr val="00B050"/>
                </a:solidFill>
              </a:rPr>
              <a:t>Forza</a:t>
            </a:r>
            <a:r>
              <a:rPr lang="en-US" sz="2400" dirty="0" smtClean="0">
                <a:solidFill>
                  <a:srgbClr val="00B050"/>
                </a:solidFill>
              </a:rPr>
              <a:t> di </a:t>
            </a:r>
            <a:r>
              <a:rPr lang="en-US" sz="2400" dirty="0" err="1" smtClean="0">
                <a:solidFill>
                  <a:srgbClr val="00B050"/>
                </a:solidFill>
              </a:rPr>
              <a:t>gravità</a:t>
            </a:r>
            <a:endParaRPr lang="en-US" sz="2400" dirty="0" smtClean="0">
              <a:solidFill>
                <a:srgbClr val="00B050"/>
              </a:solidFill>
            </a:endParaRPr>
          </a:p>
          <a:p>
            <a:r>
              <a:rPr lang="en-US" sz="2400" dirty="0" err="1" smtClean="0">
                <a:solidFill>
                  <a:srgbClr val="00B050"/>
                </a:solidFill>
              </a:rPr>
              <a:t>Pianeti</a:t>
            </a:r>
            <a:r>
              <a:rPr lang="en-US" sz="2400" dirty="0" smtClean="0">
                <a:solidFill>
                  <a:srgbClr val="00B050"/>
                </a:solidFill>
              </a:rPr>
              <a:t> </a:t>
            </a:r>
            <a:r>
              <a:rPr lang="en-US" sz="2400" dirty="0" err="1" smtClean="0">
                <a:solidFill>
                  <a:srgbClr val="00B050"/>
                </a:solidFill>
              </a:rPr>
              <a:t>orbitano</a:t>
            </a:r>
            <a:r>
              <a:rPr lang="en-US" sz="2400" dirty="0" smtClean="0">
                <a:solidFill>
                  <a:srgbClr val="00B050"/>
                </a:solidFill>
              </a:rPr>
              <a:t> </a:t>
            </a:r>
            <a:r>
              <a:rPr lang="en-US" sz="2400" dirty="0" err="1" smtClean="0">
                <a:solidFill>
                  <a:srgbClr val="00B050"/>
                </a:solidFill>
              </a:rPr>
              <a:t>il</a:t>
            </a:r>
            <a:r>
              <a:rPr lang="en-US" sz="2400" dirty="0" smtClean="0">
                <a:solidFill>
                  <a:srgbClr val="00B050"/>
                </a:solidFill>
              </a:rPr>
              <a:t> sole (    “    )      (Newton ~1687)</a:t>
            </a:r>
          </a:p>
          <a:p>
            <a:r>
              <a:rPr lang="en-US" sz="2400" dirty="0" err="1" smtClean="0">
                <a:solidFill>
                  <a:srgbClr val="CC00FF"/>
                </a:solidFill>
              </a:rPr>
              <a:t>Elettricità</a:t>
            </a:r>
            <a:endParaRPr lang="en-US" sz="2400" dirty="0" smtClean="0">
              <a:solidFill>
                <a:srgbClr val="CC00FF"/>
              </a:solidFill>
            </a:endParaRPr>
          </a:p>
          <a:p>
            <a:r>
              <a:rPr lang="en-US" sz="2400" dirty="0" err="1" smtClean="0">
                <a:solidFill>
                  <a:srgbClr val="CC00FF"/>
                </a:solidFill>
              </a:rPr>
              <a:t>Magnetismo</a:t>
            </a:r>
            <a:r>
              <a:rPr lang="en-US" sz="2400" dirty="0" smtClean="0">
                <a:solidFill>
                  <a:srgbClr val="CC00FF"/>
                </a:solidFill>
              </a:rPr>
              <a:t>           </a:t>
            </a:r>
            <a:r>
              <a:rPr lang="en-US" sz="2400" dirty="0" err="1" smtClean="0">
                <a:solidFill>
                  <a:srgbClr val="CC00FF"/>
                </a:solidFill>
              </a:rPr>
              <a:t>Elettromagnetismo</a:t>
            </a:r>
            <a:endParaRPr lang="en-US" sz="2400" dirty="0" smtClean="0">
              <a:solidFill>
                <a:srgbClr val="CC00FF"/>
              </a:solidFill>
            </a:endParaRPr>
          </a:p>
          <a:p>
            <a:r>
              <a:rPr lang="en-US" sz="2400" dirty="0" err="1" smtClean="0">
                <a:solidFill>
                  <a:srgbClr val="CC00FF"/>
                </a:solidFill>
              </a:rPr>
              <a:t>Ottica</a:t>
            </a:r>
            <a:r>
              <a:rPr lang="en-US" sz="2400" dirty="0" smtClean="0">
                <a:solidFill>
                  <a:srgbClr val="CC00FF"/>
                </a:solidFill>
              </a:rPr>
              <a:t>              (Faraday, Maxwell ~1860) (*)</a:t>
            </a:r>
          </a:p>
          <a:p>
            <a:r>
              <a:rPr lang="en-US" sz="2400" dirty="0" err="1" smtClean="0">
                <a:solidFill>
                  <a:srgbClr val="FF0000"/>
                </a:solidFill>
              </a:rPr>
              <a:t>Forza</a:t>
            </a:r>
            <a:r>
              <a:rPr lang="en-US" sz="2400" dirty="0" smtClean="0">
                <a:solidFill>
                  <a:srgbClr val="FF0000"/>
                </a:solidFill>
              </a:rPr>
              <a:t> </a:t>
            </a:r>
            <a:r>
              <a:rPr lang="en-US" sz="2400" dirty="0" err="1" smtClean="0">
                <a:solidFill>
                  <a:srgbClr val="FF0000"/>
                </a:solidFill>
              </a:rPr>
              <a:t>nucleare</a:t>
            </a:r>
            <a:r>
              <a:rPr lang="en-US" sz="2400" dirty="0" smtClean="0">
                <a:solidFill>
                  <a:srgbClr val="FF0000"/>
                </a:solidFill>
              </a:rPr>
              <a:t> </a:t>
            </a:r>
            <a:r>
              <a:rPr lang="en-US" sz="2400" dirty="0" err="1" smtClean="0">
                <a:solidFill>
                  <a:srgbClr val="FF0000"/>
                </a:solidFill>
              </a:rPr>
              <a:t>debole</a:t>
            </a:r>
            <a:r>
              <a:rPr lang="en-US" sz="2400" dirty="0" smtClean="0">
                <a:solidFill>
                  <a:srgbClr val="FF0000"/>
                </a:solidFill>
              </a:rPr>
              <a:t> ~1970-80</a:t>
            </a:r>
          </a:p>
          <a:p>
            <a:r>
              <a:rPr lang="en-US" sz="2400" dirty="0" smtClean="0">
                <a:solidFill>
                  <a:srgbClr val="FFC000"/>
                </a:solidFill>
              </a:rPr>
              <a:t>Forza </a:t>
            </a:r>
            <a:r>
              <a:rPr lang="en-US" sz="2400" dirty="0" err="1" smtClean="0">
                <a:solidFill>
                  <a:srgbClr val="FFC000"/>
                </a:solidFill>
              </a:rPr>
              <a:t>nucleare</a:t>
            </a:r>
            <a:r>
              <a:rPr lang="en-US" sz="2400" dirty="0" smtClean="0">
                <a:solidFill>
                  <a:srgbClr val="FFC000"/>
                </a:solidFill>
              </a:rPr>
              <a:t> forte         ~1990 </a:t>
            </a:r>
            <a:endParaRPr lang="en-US" sz="2400" dirty="0" smtClean="0">
              <a:solidFill>
                <a:srgbClr val="FFC000"/>
              </a:solidFill>
            </a:endParaRPr>
          </a:p>
          <a:p>
            <a:endParaRPr lang="en-US" sz="2400" dirty="0">
              <a:solidFill>
                <a:srgbClr val="FFC000"/>
              </a:solidFill>
            </a:endParaRPr>
          </a:p>
          <a:p>
            <a:pPr marL="0" indent="0">
              <a:buNone/>
            </a:pPr>
            <a:r>
              <a:rPr lang="en-US" sz="2400" dirty="0" err="1" smtClean="0">
                <a:solidFill>
                  <a:srgbClr val="CC3300"/>
                </a:solidFill>
              </a:rPr>
              <a:t>Rimane</a:t>
            </a:r>
            <a:r>
              <a:rPr lang="en-US" sz="2400" dirty="0" smtClean="0">
                <a:solidFill>
                  <a:srgbClr val="CC3300"/>
                </a:solidFill>
              </a:rPr>
              <a:t> da </a:t>
            </a:r>
            <a:r>
              <a:rPr lang="en-US" sz="2400" dirty="0" err="1" smtClean="0">
                <a:solidFill>
                  <a:srgbClr val="CC3300"/>
                </a:solidFill>
              </a:rPr>
              <a:t>spiegare</a:t>
            </a:r>
            <a:r>
              <a:rPr lang="en-US" sz="2400" dirty="0" smtClean="0">
                <a:solidFill>
                  <a:srgbClr val="CC3300"/>
                </a:solidFill>
              </a:rPr>
              <a:t> </a:t>
            </a:r>
            <a:r>
              <a:rPr lang="en-US" sz="2400" dirty="0" err="1" smtClean="0">
                <a:solidFill>
                  <a:srgbClr val="CC3300"/>
                </a:solidFill>
              </a:rPr>
              <a:t>perchè</a:t>
            </a:r>
            <a:r>
              <a:rPr lang="en-US" sz="2400" dirty="0" smtClean="0">
                <a:solidFill>
                  <a:srgbClr val="CC3300"/>
                </a:solidFill>
              </a:rPr>
              <a:t> la </a:t>
            </a:r>
            <a:r>
              <a:rPr lang="en-US" sz="2400" dirty="0" err="1" smtClean="0">
                <a:solidFill>
                  <a:srgbClr val="CC3300"/>
                </a:solidFill>
              </a:rPr>
              <a:t>gravità</a:t>
            </a:r>
            <a:r>
              <a:rPr lang="en-US" sz="2400" dirty="0" smtClean="0">
                <a:solidFill>
                  <a:srgbClr val="CC3300"/>
                </a:solidFill>
              </a:rPr>
              <a:t>                                      è </a:t>
            </a:r>
            <a:r>
              <a:rPr lang="en-US" sz="2400" dirty="0" err="1" smtClean="0">
                <a:solidFill>
                  <a:srgbClr val="CC3300"/>
                </a:solidFill>
              </a:rPr>
              <a:t>così</a:t>
            </a:r>
            <a:r>
              <a:rPr lang="en-US" sz="2400" dirty="0" smtClean="0">
                <a:solidFill>
                  <a:srgbClr val="CC3300"/>
                </a:solidFill>
              </a:rPr>
              <a:t> </a:t>
            </a:r>
            <a:r>
              <a:rPr lang="en-US" sz="2400" dirty="0" err="1" smtClean="0">
                <a:solidFill>
                  <a:srgbClr val="CC3300"/>
                </a:solidFill>
              </a:rPr>
              <a:t>debole</a:t>
            </a:r>
            <a:r>
              <a:rPr lang="en-US" sz="2400" dirty="0" smtClean="0">
                <a:solidFill>
                  <a:srgbClr val="CC3300"/>
                </a:solidFill>
              </a:rPr>
              <a:t>, ~10</a:t>
            </a:r>
            <a:r>
              <a:rPr lang="en-US" sz="2400" baseline="30000" dirty="0" smtClean="0">
                <a:solidFill>
                  <a:srgbClr val="CC3300"/>
                </a:solidFill>
              </a:rPr>
              <a:t>-36</a:t>
            </a:r>
            <a:r>
              <a:rPr lang="en-US" sz="2400" dirty="0" smtClean="0">
                <a:solidFill>
                  <a:srgbClr val="CC3300"/>
                </a:solidFill>
              </a:rPr>
              <a:t> </a:t>
            </a:r>
            <a:r>
              <a:rPr lang="en-US" sz="2400" dirty="0" err="1" smtClean="0">
                <a:solidFill>
                  <a:srgbClr val="CC3300"/>
                </a:solidFill>
              </a:rPr>
              <a:t>rispetto</a:t>
            </a:r>
            <a:r>
              <a:rPr lang="en-US" sz="2400" dirty="0" smtClean="0">
                <a:solidFill>
                  <a:srgbClr val="CC3300"/>
                </a:solidFill>
              </a:rPr>
              <a:t> </a:t>
            </a:r>
            <a:r>
              <a:rPr lang="en-US" sz="2400" dirty="0" err="1" smtClean="0">
                <a:solidFill>
                  <a:srgbClr val="CC3300"/>
                </a:solidFill>
              </a:rPr>
              <a:t>all’e.m</a:t>
            </a:r>
            <a:r>
              <a:rPr lang="en-US" sz="2400" dirty="0" smtClean="0">
                <a:solidFill>
                  <a:srgbClr val="CC3300"/>
                </a:solidFill>
              </a:rPr>
              <a:t>. (*) </a:t>
            </a:r>
            <a:endParaRPr lang="en-GB" sz="2400" dirty="0">
              <a:solidFill>
                <a:srgbClr val="CC3300"/>
              </a:solidFill>
            </a:endParaRPr>
          </a:p>
        </p:txBody>
      </p:sp>
      <p:sp>
        <p:nvSpPr>
          <p:cNvPr id="4" name="Footer Placeholder 3"/>
          <p:cNvSpPr>
            <a:spLocks noGrp="1"/>
          </p:cNvSpPr>
          <p:nvPr>
            <p:ph type="ftr" sz="quarter" idx="11"/>
          </p:nvPr>
        </p:nvSpPr>
        <p:spPr/>
        <p:txBody>
          <a:bodyPr/>
          <a:lstStyle/>
          <a:p>
            <a:r>
              <a:rPr lang="en-US" dirty="0" err="1" smtClean="0"/>
              <a:t>fln</a:t>
            </a:r>
            <a:r>
              <a:rPr lang="en-US" dirty="0" smtClean="0"/>
              <a:t> - mar 2016</a:t>
            </a:r>
            <a:endParaRPr lang="en-US" dirty="0"/>
          </a:p>
        </p:txBody>
      </p:sp>
      <p:sp>
        <p:nvSpPr>
          <p:cNvPr id="5" name="Slide Number Placeholder 4"/>
          <p:cNvSpPr>
            <a:spLocks noGrp="1"/>
          </p:cNvSpPr>
          <p:nvPr>
            <p:ph type="sldNum" sz="quarter" idx="12"/>
          </p:nvPr>
        </p:nvSpPr>
        <p:spPr/>
        <p:txBody>
          <a:bodyPr/>
          <a:lstStyle/>
          <a:p>
            <a:fld id="{DDC64C39-CBBA-4875-AA7A-9622D5D072E2}" type="slidenum">
              <a:rPr lang="en-US" smtClean="0"/>
              <a:pPr/>
              <a:t>50</a:t>
            </a:fld>
            <a:endParaRPr lang="en-US" dirty="0"/>
          </a:p>
        </p:txBody>
      </p:sp>
      <p:sp>
        <p:nvSpPr>
          <p:cNvPr id="6" name="Right Bracket 5"/>
          <p:cNvSpPr/>
          <p:nvPr/>
        </p:nvSpPr>
        <p:spPr>
          <a:xfrm>
            <a:off x="4784080" y="1143270"/>
            <a:ext cx="288032" cy="136815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ket 6"/>
          <p:cNvSpPr/>
          <p:nvPr/>
        </p:nvSpPr>
        <p:spPr>
          <a:xfrm>
            <a:off x="2241230" y="2512166"/>
            <a:ext cx="288032" cy="129614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ket 7"/>
          <p:cNvSpPr/>
          <p:nvPr/>
        </p:nvSpPr>
        <p:spPr>
          <a:xfrm>
            <a:off x="6398277" y="3054513"/>
            <a:ext cx="288032" cy="936104"/>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ight Bracket 8"/>
          <p:cNvSpPr/>
          <p:nvPr/>
        </p:nvSpPr>
        <p:spPr>
          <a:xfrm>
            <a:off x="6725503" y="3561115"/>
            <a:ext cx="288032" cy="900100"/>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39552" y="6165304"/>
            <a:ext cx="2117887" cy="400110"/>
          </a:xfrm>
          <a:prstGeom prst="rect">
            <a:avLst/>
          </a:prstGeom>
          <a:noFill/>
        </p:spPr>
        <p:txBody>
          <a:bodyPr wrap="none" rtlCol="0">
            <a:spAutoFit/>
          </a:bodyPr>
          <a:lstStyle/>
          <a:p>
            <a:r>
              <a:rPr lang="en-US" dirty="0" smtClean="0"/>
              <a:t>(*) </a:t>
            </a:r>
            <a:r>
              <a:rPr lang="en-US" dirty="0" err="1" smtClean="0"/>
              <a:t>vedi</a:t>
            </a:r>
            <a:r>
              <a:rPr lang="en-US" dirty="0" smtClean="0"/>
              <a:t> cap. </a:t>
            </a:r>
            <a:r>
              <a:rPr lang="en-US" dirty="0" err="1" smtClean="0"/>
              <a:t>e.m</a:t>
            </a:r>
            <a:r>
              <a:rPr lang="en-US" dirty="0" smtClean="0"/>
              <a:t>.</a:t>
            </a:r>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0" y="4672606"/>
            <a:ext cx="2366010" cy="1892808"/>
          </a:xfrm>
          <a:prstGeom prst="rect">
            <a:avLst/>
          </a:prstGeom>
        </p:spPr>
      </p:pic>
      <p:sp>
        <p:nvSpPr>
          <p:cNvPr id="12" name="TextBox 11"/>
          <p:cNvSpPr txBox="1"/>
          <p:nvPr/>
        </p:nvSpPr>
        <p:spPr>
          <a:xfrm>
            <a:off x="6728400" y="4672606"/>
            <a:ext cx="527709" cy="830997"/>
          </a:xfrm>
          <a:prstGeom prst="rect">
            <a:avLst/>
          </a:prstGeom>
          <a:noFill/>
        </p:spPr>
        <p:txBody>
          <a:bodyPr wrap="none" rtlCol="0">
            <a:spAutoFit/>
          </a:bodyPr>
          <a:lstStyle/>
          <a:p>
            <a:r>
              <a:rPr lang="it-IT" sz="4800" dirty="0" smtClean="0">
                <a:solidFill>
                  <a:srgbClr val="CC3300"/>
                </a:solidFill>
              </a:rPr>
              <a:t>?</a:t>
            </a:r>
            <a:endParaRPr lang="it-IT" sz="4800" dirty="0">
              <a:solidFill>
                <a:srgbClr val="CC3300"/>
              </a:solidFill>
            </a:endParaRPr>
          </a:p>
        </p:txBody>
      </p:sp>
    </p:spTree>
    <p:extLst>
      <p:ext uri="{BB962C8B-B14F-4D97-AF65-F5344CB8AC3E}">
        <p14:creationId xmlns:p14="http://schemas.microsoft.com/office/powerpoint/2010/main" val="1031573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2016</a:t>
            </a:r>
            <a:endParaRPr lang="en-US"/>
          </a:p>
        </p:txBody>
      </p:sp>
      <p:sp>
        <p:nvSpPr>
          <p:cNvPr id="10" name="Slide Number Placeholder 5"/>
          <p:cNvSpPr>
            <a:spLocks noGrp="1"/>
          </p:cNvSpPr>
          <p:nvPr>
            <p:ph type="sldNum" sz="quarter" idx="12"/>
          </p:nvPr>
        </p:nvSpPr>
        <p:spPr/>
        <p:txBody>
          <a:bodyPr/>
          <a:lstStyle/>
          <a:p>
            <a:fld id="{51F3969F-1842-4E4C-AA89-5879613FC6DB}" type="slidenum">
              <a:rPr lang="en-US"/>
              <a:pPr/>
              <a:t>51</a:t>
            </a:fld>
            <a:endParaRPr lang="en-US"/>
          </a:p>
        </p:txBody>
      </p:sp>
      <p:sp>
        <p:nvSpPr>
          <p:cNvPr id="274434" name="Rectangle 2"/>
          <p:cNvSpPr>
            <a:spLocks noGrp="1" noChangeArrowheads="1"/>
          </p:cNvSpPr>
          <p:nvPr>
            <p:ph type="title"/>
          </p:nvPr>
        </p:nvSpPr>
        <p:spPr/>
        <p:txBody>
          <a:bodyPr/>
          <a:lstStyle/>
          <a:p>
            <a:r>
              <a:rPr lang="it-IT" sz="2800"/>
              <a:t>III principio e forze di contatto (*)</a:t>
            </a:r>
          </a:p>
        </p:txBody>
      </p:sp>
      <p:pic>
        <p:nvPicPr>
          <p:cNvPr id="274436" name="Picture 4" descr="img0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175" y="2276475"/>
            <a:ext cx="6367463" cy="3883025"/>
          </a:xfrm>
          <a:prstGeom prst="rect">
            <a:avLst/>
          </a:prstGeom>
          <a:noFill/>
          <a:extLst>
            <a:ext uri="{909E8E84-426E-40DD-AFC4-6F175D3DCCD1}">
              <a14:hiddenFill xmlns:a14="http://schemas.microsoft.com/office/drawing/2010/main">
                <a:solidFill>
                  <a:srgbClr val="FFFFFF"/>
                </a:solidFill>
              </a14:hiddenFill>
            </a:ext>
          </a:extLst>
        </p:spPr>
      </p:pic>
      <p:sp>
        <p:nvSpPr>
          <p:cNvPr id="274437" name="Text Box 5"/>
          <p:cNvSpPr txBox="1">
            <a:spLocks noChangeArrowheads="1"/>
          </p:cNvSpPr>
          <p:nvPr/>
        </p:nvSpPr>
        <p:spPr bwMode="auto">
          <a:xfrm>
            <a:off x="6948488" y="5291138"/>
            <a:ext cx="36036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38" name="Text Box 6"/>
          <p:cNvSpPr txBox="1">
            <a:spLocks noChangeArrowheads="1"/>
          </p:cNvSpPr>
          <p:nvPr/>
        </p:nvSpPr>
        <p:spPr bwMode="auto">
          <a:xfrm>
            <a:off x="468313" y="1341438"/>
            <a:ext cx="42418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dirty="0"/>
              <a:t>dati i corpi A e B che interagiscono, </a:t>
            </a:r>
          </a:p>
          <a:p>
            <a:pPr algn="ctr"/>
            <a:r>
              <a:rPr lang="it-IT" dirty="0"/>
              <a:t>per il III principio si ha </a:t>
            </a:r>
            <a:r>
              <a:rPr lang="it-IT" b="1" dirty="0"/>
              <a:t>F</a:t>
            </a:r>
            <a:r>
              <a:rPr lang="it-IT" baseline="-25000" dirty="0"/>
              <a:t>AB</a:t>
            </a:r>
            <a:r>
              <a:rPr lang="it-IT" dirty="0"/>
              <a:t> = - </a:t>
            </a:r>
            <a:r>
              <a:rPr lang="it-IT" b="1" dirty="0"/>
              <a:t>F</a:t>
            </a:r>
            <a:r>
              <a:rPr lang="it-IT" baseline="-25000" dirty="0"/>
              <a:t>BA</a:t>
            </a:r>
          </a:p>
        </p:txBody>
      </p:sp>
      <p:sp>
        <p:nvSpPr>
          <p:cNvPr id="274439" name="Text Box 7"/>
          <p:cNvSpPr txBox="1">
            <a:spLocks noChangeArrowheads="1"/>
          </p:cNvSpPr>
          <p:nvPr/>
        </p:nvSpPr>
        <p:spPr bwMode="auto">
          <a:xfrm>
            <a:off x="7308850" y="5949950"/>
            <a:ext cx="503238"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40" name="Text Box 8"/>
          <p:cNvSpPr txBox="1">
            <a:spLocks noChangeArrowheads="1"/>
          </p:cNvSpPr>
          <p:nvPr/>
        </p:nvSpPr>
        <p:spPr bwMode="auto">
          <a:xfrm>
            <a:off x="447675" y="6159500"/>
            <a:ext cx="23887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 nmal</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2016</a:t>
            </a:r>
            <a:endParaRPr lang="en-US"/>
          </a:p>
        </p:txBody>
      </p:sp>
      <p:sp>
        <p:nvSpPr>
          <p:cNvPr id="10" name="Slide Number Placeholder 5"/>
          <p:cNvSpPr>
            <a:spLocks noGrp="1"/>
          </p:cNvSpPr>
          <p:nvPr>
            <p:ph type="sldNum" sz="quarter" idx="12"/>
          </p:nvPr>
        </p:nvSpPr>
        <p:spPr/>
        <p:txBody>
          <a:bodyPr/>
          <a:lstStyle/>
          <a:p>
            <a:fld id="{5F7A967F-FE3E-4F1F-99DA-DB8107D1D42F}" type="slidenum">
              <a:rPr lang="en-US"/>
              <a:pPr/>
              <a:t>52</a:t>
            </a:fld>
            <a:endParaRPr lang="en-US"/>
          </a:p>
        </p:txBody>
      </p:sp>
      <p:sp>
        <p:nvSpPr>
          <p:cNvPr id="275458" name="Rectangle 2"/>
          <p:cNvSpPr>
            <a:spLocks noGrp="1" noChangeArrowheads="1"/>
          </p:cNvSpPr>
          <p:nvPr>
            <p:ph type="title"/>
          </p:nvPr>
        </p:nvSpPr>
        <p:spPr/>
        <p:txBody>
          <a:bodyPr/>
          <a:lstStyle/>
          <a:p>
            <a:r>
              <a:rPr lang="it-IT" sz="2800"/>
              <a:t>III principio e forze di contatto (2) (*)</a:t>
            </a:r>
          </a:p>
        </p:txBody>
      </p:sp>
      <p:pic>
        <p:nvPicPr>
          <p:cNvPr id="275460" name="Picture 4" descr="img0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550" y="1700213"/>
            <a:ext cx="6267450" cy="4187825"/>
          </a:xfrm>
          <a:prstGeom prst="rect">
            <a:avLst/>
          </a:prstGeom>
          <a:noFill/>
          <a:extLst>
            <a:ext uri="{909E8E84-426E-40DD-AFC4-6F175D3DCCD1}">
              <a14:hiddenFill xmlns:a14="http://schemas.microsoft.com/office/drawing/2010/main">
                <a:solidFill>
                  <a:srgbClr val="FFFFFF"/>
                </a:solidFill>
              </a14:hiddenFill>
            </a:ext>
          </a:extLst>
        </p:spPr>
      </p:pic>
      <p:sp>
        <p:nvSpPr>
          <p:cNvPr id="275461" name="Text Box 5"/>
          <p:cNvSpPr txBox="1">
            <a:spLocks noChangeArrowheads="1"/>
          </p:cNvSpPr>
          <p:nvPr/>
        </p:nvSpPr>
        <p:spPr bwMode="auto">
          <a:xfrm>
            <a:off x="2195513" y="1125538"/>
            <a:ext cx="13716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275462" name="Text Box 6"/>
          <p:cNvSpPr txBox="1">
            <a:spLocks noChangeArrowheads="1"/>
          </p:cNvSpPr>
          <p:nvPr/>
        </p:nvSpPr>
        <p:spPr bwMode="auto">
          <a:xfrm>
            <a:off x="395288" y="1125538"/>
            <a:ext cx="5765800" cy="7112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applichiamo separatamente il II  principio ad A, B </a:t>
            </a:r>
          </a:p>
          <a:p>
            <a:r>
              <a:rPr lang="it-IT"/>
              <a:t>e A+B per trovare la forza di contatto </a:t>
            </a:r>
            <a:r>
              <a:rPr lang="it-IT" b="1"/>
              <a:t>F</a:t>
            </a:r>
            <a:r>
              <a:rPr lang="it-IT" baseline="-25000"/>
              <a:t>AB</a:t>
            </a:r>
            <a:r>
              <a:rPr lang="it-IT"/>
              <a:t> (</a:t>
            </a:r>
            <a:r>
              <a:rPr lang="it-IT" b="1"/>
              <a:t>F</a:t>
            </a:r>
            <a:r>
              <a:rPr lang="it-IT" baseline="-25000"/>
              <a:t>BA</a:t>
            </a:r>
            <a:r>
              <a:rPr lang="it-IT"/>
              <a:t>)</a:t>
            </a:r>
          </a:p>
        </p:txBody>
      </p:sp>
      <p:sp>
        <p:nvSpPr>
          <p:cNvPr id="275463" name="Text Box 7"/>
          <p:cNvSpPr txBox="1">
            <a:spLocks noChangeArrowheads="1"/>
          </p:cNvSpPr>
          <p:nvPr/>
        </p:nvSpPr>
        <p:spPr bwMode="auto">
          <a:xfrm>
            <a:off x="250825" y="3716338"/>
            <a:ext cx="2373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NB F</a:t>
            </a:r>
            <a:r>
              <a:rPr lang="it-IT" baseline="-25000">
                <a:solidFill>
                  <a:srgbClr val="CC00FF"/>
                </a:solidFill>
              </a:rPr>
              <a:t>AB</a:t>
            </a:r>
            <a:r>
              <a:rPr lang="it-IT">
                <a:solidFill>
                  <a:srgbClr val="CC00FF"/>
                </a:solidFill>
              </a:rPr>
              <a:t> cresce con </a:t>
            </a:r>
          </a:p>
          <a:p>
            <a:r>
              <a:rPr lang="it-IT">
                <a:solidFill>
                  <a:srgbClr val="CC00FF"/>
                </a:solidFill>
              </a:rPr>
              <a:t>F: un vincolo ideale</a:t>
            </a:r>
          </a:p>
          <a:p>
            <a:r>
              <a:rPr lang="it-IT">
                <a:solidFill>
                  <a:srgbClr val="CC00FF"/>
                </a:solidFill>
              </a:rPr>
              <a:t>è quindi in grado di</a:t>
            </a:r>
          </a:p>
          <a:p>
            <a:r>
              <a:rPr lang="it-IT">
                <a:solidFill>
                  <a:srgbClr val="CC00FF"/>
                </a:solidFill>
              </a:rPr>
              <a:t>sostenere una F </a:t>
            </a:r>
            <a:r>
              <a:rPr lang="it-IT">
                <a:solidFill>
                  <a:srgbClr val="CC00FF"/>
                </a:solidFill>
                <a:sym typeface="Symbol" pitchFamily="18" charset="2"/>
              </a:rPr>
              <a:t>,</a:t>
            </a:r>
          </a:p>
          <a:p>
            <a:r>
              <a:rPr lang="it-IT">
                <a:solidFill>
                  <a:srgbClr val="CC00FF"/>
                </a:solidFill>
                <a:sym typeface="Symbol" pitchFamily="18" charset="2"/>
              </a:rPr>
              <a:t>non così un vincolo</a:t>
            </a:r>
          </a:p>
          <a:p>
            <a:r>
              <a:rPr lang="it-IT">
                <a:solidFill>
                  <a:srgbClr val="CC00FF"/>
                </a:solidFill>
                <a:sym typeface="Symbol" pitchFamily="18" charset="2"/>
              </a:rPr>
              <a:t>‘reale’ (carico di </a:t>
            </a:r>
          </a:p>
          <a:p>
            <a:r>
              <a:rPr lang="it-IT">
                <a:solidFill>
                  <a:srgbClr val="CC00FF"/>
                </a:solidFill>
                <a:sym typeface="Symbol" pitchFamily="18" charset="2"/>
              </a:rPr>
              <a:t>rottura, vedi più</a:t>
            </a:r>
          </a:p>
          <a:p>
            <a:r>
              <a:rPr lang="it-IT">
                <a:solidFill>
                  <a:srgbClr val="CC00FF"/>
                </a:solidFill>
                <a:sym typeface="Symbol" pitchFamily="18" charset="2"/>
              </a:rPr>
              <a:t>avanti, elasticità)</a:t>
            </a:r>
            <a:r>
              <a:rPr lang="it-IT">
                <a:solidFill>
                  <a:srgbClr val="CC00FF"/>
                </a:solidFill>
              </a:rPr>
              <a:t> </a:t>
            </a:r>
          </a:p>
        </p:txBody>
      </p:sp>
      <p:sp>
        <p:nvSpPr>
          <p:cNvPr id="275464" name="Text Box 8"/>
          <p:cNvSpPr txBox="1">
            <a:spLocks noChangeArrowheads="1"/>
          </p:cNvSpPr>
          <p:nvPr/>
        </p:nvSpPr>
        <p:spPr bwMode="auto">
          <a:xfrm>
            <a:off x="5724128" y="6165850"/>
            <a:ext cx="2446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 nmal </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B3356463-4095-40D3-8314-D8949001E186}" type="slidenum">
              <a:rPr lang="en-US"/>
              <a:pPr/>
              <a:t>53</a:t>
            </a:fld>
            <a:endParaRPr lang="en-US"/>
          </a:p>
        </p:txBody>
      </p:sp>
      <p:sp>
        <p:nvSpPr>
          <p:cNvPr id="276482" name="Rectangle 2"/>
          <p:cNvSpPr>
            <a:spLocks noGrp="1" noChangeArrowheads="1"/>
          </p:cNvSpPr>
          <p:nvPr>
            <p:ph type="title"/>
          </p:nvPr>
        </p:nvSpPr>
        <p:spPr/>
        <p:txBody>
          <a:bodyPr/>
          <a:lstStyle/>
          <a:p>
            <a:r>
              <a:rPr lang="it-IT" sz="2800" dirty="0"/>
              <a:t>III principio e forze di </a:t>
            </a:r>
            <a:r>
              <a:rPr lang="it-IT" sz="2800" dirty="0" smtClean="0"/>
              <a:t>contatto/vincoli </a:t>
            </a:r>
            <a:r>
              <a:rPr lang="it-IT" sz="2800" dirty="0"/>
              <a:t>(3)</a:t>
            </a:r>
          </a:p>
        </p:txBody>
      </p:sp>
      <p:pic>
        <p:nvPicPr>
          <p:cNvPr id="276484" name="Picture 4" descr="img0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75" y="1628775"/>
            <a:ext cx="6080125" cy="3922713"/>
          </a:xfrm>
          <a:prstGeom prst="rect">
            <a:avLst/>
          </a:prstGeom>
          <a:noFill/>
          <a:extLst>
            <a:ext uri="{909E8E84-426E-40DD-AFC4-6F175D3DCCD1}">
              <a14:hiddenFill xmlns:a14="http://schemas.microsoft.com/office/drawing/2010/main">
                <a:solidFill>
                  <a:srgbClr val="FFFFFF"/>
                </a:solidFill>
              </a14:hiddenFill>
            </a:ext>
          </a:extLst>
        </p:spPr>
      </p:pic>
      <p:sp>
        <p:nvSpPr>
          <p:cNvPr id="276485" name="Text Box 5"/>
          <p:cNvSpPr txBox="1">
            <a:spLocks noChangeArrowheads="1"/>
          </p:cNvSpPr>
          <p:nvPr/>
        </p:nvSpPr>
        <p:spPr bwMode="auto">
          <a:xfrm>
            <a:off x="1692275" y="1268413"/>
            <a:ext cx="2744788"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dirty="0"/>
              <a:t>dati i corpi A e B che</a:t>
            </a:r>
          </a:p>
          <a:p>
            <a:pPr algn="ctr"/>
            <a:r>
              <a:rPr lang="it-IT" dirty="0"/>
              <a:t>interagiscono, per il III </a:t>
            </a:r>
          </a:p>
          <a:p>
            <a:pPr algn="ctr"/>
            <a:r>
              <a:rPr lang="it-IT" dirty="0"/>
              <a:t>principio si ha</a:t>
            </a:r>
          </a:p>
          <a:p>
            <a:pPr algn="ctr"/>
            <a:r>
              <a:rPr lang="it-IT" b="1" dirty="0"/>
              <a:t>F</a:t>
            </a:r>
            <a:r>
              <a:rPr lang="it-IT" baseline="-25000" dirty="0"/>
              <a:t>AB</a:t>
            </a:r>
            <a:r>
              <a:rPr lang="it-IT" dirty="0"/>
              <a:t> = - </a:t>
            </a:r>
            <a:r>
              <a:rPr lang="it-IT" b="1" dirty="0"/>
              <a:t>F</a:t>
            </a:r>
            <a:r>
              <a:rPr lang="it-IT" baseline="-25000" dirty="0"/>
              <a:t>BA</a:t>
            </a:r>
          </a:p>
        </p:txBody>
      </p:sp>
      <p:sp>
        <p:nvSpPr>
          <p:cNvPr id="276486" name="Text Box 6"/>
          <p:cNvSpPr txBox="1">
            <a:spLocks noChangeArrowheads="1"/>
          </p:cNvSpPr>
          <p:nvPr/>
        </p:nvSpPr>
        <p:spPr bwMode="auto">
          <a:xfrm>
            <a:off x="395288" y="2708275"/>
            <a:ext cx="3119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008000"/>
                </a:solidFill>
              </a:rPr>
              <a:t>le coppie di forze del III </a:t>
            </a:r>
          </a:p>
          <a:p>
            <a:r>
              <a:rPr lang="it-IT" dirty="0">
                <a:solidFill>
                  <a:srgbClr val="008000"/>
                </a:solidFill>
              </a:rPr>
              <a:t>principio sono applicate </a:t>
            </a:r>
          </a:p>
          <a:p>
            <a:r>
              <a:rPr lang="it-IT" dirty="0">
                <a:solidFill>
                  <a:srgbClr val="008000"/>
                </a:solidFill>
              </a:rPr>
              <a:t>a </a:t>
            </a:r>
            <a:r>
              <a:rPr lang="it-IT" i="1" dirty="0">
                <a:solidFill>
                  <a:srgbClr val="008000"/>
                </a:solidFill>
              </a:rPr>
              <a:t>corpi diversi</a:t>
            </a:r>
          </a:p>
          <a:p>
            <a:r>
              <a:rPr lang="it-IT" b="1" dirty="0">
                <a:solidFill>
                  <a:srgbClr val="008000"/>
                </a:solidFill>
              </a:rPr>
              <a:t>P</a:t>
            </a:r>
            <a:r>
              <a:rPr lang="it-IT" dirty="0">
                <a:solidFill>
                  <a:srgbClr val="008000"/>
                </a:solidFill>
              </a:rPr>
              <a:t> + (-</a:t>
            </a:r>
            <a:r>
              <a:rPr lang="it-IT" b="1" dirty="0">
                <a:solidFill>
                  <a:srgbClr val="008000"/>
                </a:solidFill>
              </a:rPr>
              <a:t>P</a:t>
            </a:r>
            <a:r>
              <a:rPr lang="it-IT" dirty="0">
                <a:solidFill>
                  <a:srgbClr val="008000"/>
                </a:solidFill>
              </a:rPr>
              <a:t>) =0</a:t>
            </a:r>
          </a:p>
          <a:p>
            <a:r>
              <a:rPr lang="it-IT" b="1" dirty="0">
                <a:solidFill>
                  <a:srgbClr val="008000"/>
                </a:solidFill>
              </a:rPr>
              <a:t>N</a:t>
            </a:r>
            <a:r>
              <a:rPr lang="it-IT" dirty="0">
                <a:solidFill>
                  <a:srgbClr val="008000"/>
                </a:solidFill>
              </a:rPr>
              <a:t> + </a:t>
            </a:r>
            <a:r>
              <a:rPr lang="it-IT" b="1" dirty="0">
                <a:solidFill>
                  <a:srgbClr val="008000"/>
                </a:solidFill>
              </a:rPr>
              <a:t>N’</a:t>
            </a:r>
            <a:r>
              <a:rPr lang="it-IT" dirty="0">
                <a:solidFill>
                  <a:srgbClr val="008000"/>
                </a:solidFill>
              </a:rPr>
              <a:t> = 0</a:t>
            </a:r>
          </a:p>
          <a:p>
            <a:endParaRPr lang="it-IT" dirty="0">
              <a:solidFill>
                <a:srgbClr val="008000"/>
              </a:solidFill>
            </a:endParaRPr>
          </a:p>
          <a:p>
            <a:r>
              <a:rPr lang="it-IT" dirty="0">
                <a:solidFill>
                  <a:srgbClr val="CC3300"/>
                </a:solidFill>
              </a:rPr>
              <a:t>la spinta </a:t>
            </a:r>
            <a:r>
              <a:rPr lang="it-IT" b="1" dirty="0">
                <a:solidFill>
                  <a:srgbClr val="CC3300"/>
                </a:solidFill>
              </a:rPr>
              <a:t>N’</a:t>
            </a:r>
            <a:r>
              <a:rPr lang="it-IT" dirty="0">
                <a:solidFill>
                  <a:srgbClr val="CC3300"/>
                </a:solidFill>
              </a:rPr>
              <a:t> sul sostegno</a:t>
            </a:r>
          </a:p>
          <a:p>
            <a:r>
              <a:rPr lang="it-IT" dirty="0">
                <a:solidFill>
                  <a:srgbClr val="CC3300"/>
                </a:solidFill>
              </a:rPr>
              <a:t>è dovuta a </a:t>
            </a:r>
            <a:r>
              <a:rPr lang="it-IT" b="1" dirty="0">
                <a:solidFill>
                  <a:srgbClr val="CC3300"/>
                </a:solidFill>
              </a:rPr>
              <a:t>P</a:t>
            </a:r>
            <a:r>
              <a:rPr lang="it-IT" dirty="0">
                <a:solidFill>
                  <a:srgbClr val="CC3300"/>
                </a:solidFill>
              </a:rPr>
              <a:t> e lo uguaglia</a:t>
            </a:r>
          </a:p>
          <a:p>
            <a:r>
              <a:rPr lang="it-IT" dirty="0">
                <a:solidFill>
                  <a:srgbClr val="CC3300"/>
                </a:solidFill>
              </a:rPr>
              <a:t>=&gt; </a:t>
            </a:r>
            <a:r>
              <a:rPr lang="it-IT" b="1" dirty="0">
                <a:solidFill>
                  <a:srgbClr val="CC3300"/>
                </a:solidFill>
              </a:rPr>
              <a:t>P</a:t>
            </a:r>
            <a:r>
              <a:rPr lang="it-IT" dirty="0">
                <a:solidFill>
                  <a:srgbClr val="CC3300"/>
                </a:solidFill>
              </a:rPr>
              <a:t> + </a:t>
            </a:r>
            <a:r>
              <a:rPr lang="it-IT" b="1" dirty="0">
                <a:solidFill>
                  <a:srgbClr val="CC3300"/>
                </a:solidFill>
              </a:rPr>
              <a:t>N</a:t>
            </a:r>
            <a:r>
              <a:rPr lang="it-IT" dirty="0">
                <a:solidFill>
                  <a:srgbClr val="CC3300"/>
                </a:solidFill>
              </a:rPr>
              <a:t> = 0</a:t>
            </a:r>
          </a:p>
        </p:txBody>
      </p:sp>
      <p:sp>
        <p:nvSpPr>
          <p:cNvPr id="276487" name="Text Box 7"/>
          <p:cNvSpPr txBox="1">
            <a:spLocks noChangeArrowheads="1"/>
          </p:cNvSpPr>
          <p:nvPr/>
        </p:nvSpPr>
        <p:spPr bwMode="auto">
          <a:xfrm>
            <a:off x="323850" y="5661025"/>
            <a:ext cx="3829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 vincolo ideale può equilibrare</a:t>
            </a:r>
          </a:p>
          <a:p>
            <a:r>
              <a:rPr lang="it-IT">
                <a:sym typeface="Symbol" pitchFamily="18" charset="2"/>
              </a:rPr>
              <a:t> </a:t>
            </a:r>
            <a:r>
              <a:rPr lang="it-IT" b="1">
                <a:sym typeface="Symbol" pitchFamily="18" charset="2"/>
              </a:rPr>
              <a:t>P</a:t>
            </a:r>
            <a:r>
              <a:rPr lang="it-IT">
                <a:sym typeface="Symbol" pitchFamily="18" charset="2"/>
              </a:rPr>
              <a:t>, un vincolo reale no</a:t>
            </a:r>
          </a:p>
        </p:txBody>
      </p:sp>
      <p:sp>
        <p:nvSpPr>
          <p:cNvPr id="276488" name="Text Box 8"/>
          <p:cNvSpPr txBox="1">
            <a:spLocks noChangeArrowheads="1"/>
          </p:cNvSpPr>
          <p:nvPr/>
        </p:nvSpPr>
        <p:spPr bwMode="auto">
          <a:xfrm>
            <a:off x="6372225" y="5275263"/>
            <a:ext cx="2747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a:t>
            </a:r>
          </a:p>
          <a:p>
            <a:r>
              <a:rPr lang="it-IT"/>
              <a:t>la terra!)</a:t>
            </a:r>
          </a:p>
        </p:txBody>
      </p:sp>
      <p:sp>
        <p:nvSpPr>
          <p:cNvPr id="276490" name="Text Box 10"/>
          <p:cNvSpPr txBox="1">
            <a:spLocks noChangeArrowheads="1"/>
          </p:cNvSpPr>
          <p:nvPr/>
        </p:nvSpPr>
        <p:spPr bwMode="auto">
          <a:xfrm>
            <a:off x="7164388" y="2852738"/>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
        <p:nvSpPr>
          <p:cNvPr id="2" name="TextBox 1"/>
          <p:cNvSpPr txBox="1"/>
          <p:nvPr/>
        </p:nvSpPr>
        <p:spPr>
          <a:xfrm>
            <a:off x="799200" y="6336000"/>
            <a:ext cx="5796780" cy="400110"/>
          </a:xfrm>
          <a:prstGeom prst="rect">
            <a:avLst/>
          </a:prstGeom>
          <a:solidFill>
            <a:schemeClr val="bg1"/>
          </a:solidFill>
        </p:spPr>
        <p:txBody>
          <a:bodyPr wrap="none" rtlCol="0">
            <a:spAutoFit/>
          </a:bodyPr>
          <a:lstStyle/>
          <a:p>
            <a:r>
              <a:rPr lang="en-US" dirty="0" smtClean="0">
                <a:solidFill>
                  <a:srgbClr val="CC00FF"/>
                </a:solidFill>
              </a:rPr>
              <a:t>(</a:t>
            </a:r>
            <a:r>
              <a:rPr lang="en-US" dirty="0" smtClean="0">
                <a:solidFill>
                  <a:srgbClr val="CC00FF"/>
                </a:solidFill>
                <a:latin typeface="Arial"/>
                <a:cs typeface="Arial"/>
              </a:rPr>
              <a:t>→ </a:t>
            </a:r>
            <a:r>
              <a:rPr lang="en-US" dirty="0" smtClean="0">
                <a:solidFill>
                  <a:srgbClr val="CC00FF"/>
                </a:solidFill>
              </a:rPr>
              <a:t>non </a:t>
            </a:r>
            <a:r>
              <a:rPr lang="en-US" dirty="0" err="1" smtClean="0">
                <a:solidFill>
                  <a:srgbClr val="CC00FF"/>
                </a:solidFill>
              </a:rPr>
              <a:t>appoggiate</a:t>
            </a:r>
            <a:r>
              <a:rPr lang="en-US" dirty="0" smtClean="0">
                <a:solidFill>
                  <a:srgbClr val="CC00FF"/>
                </a:solidFill>
              </a:rPr>
              <a:t> </a:t>
            </a:r>
            <a:r>
              <a:rPr lang="en-US" dirty="0" err="1" smtClean="0">
                <a:solidFill>
                  <a:srgbClr val="CC00FF"/>
                </a:solidFill>
              </a:rPr>
              <a:t>mai</a:t>
            </a:r>
            <a:r>
              <a:rPr lang="en-US" dirty="0" smtClean="0">
                <a:solidFill>
                  <a:srgbClr val="CC00FF"/>
                </a:solidFill>
              </a:rPr>
              <a:t> un </a:t>
            </a:r>
            <a:r>
              <a:rPr lang="en-US" dirty="0" err="1" smtClean="0">
                <a:solidFill>
                  <a:srgbClr val="CC00FF"/>
                </a:solidFill>
              </a:rPr>
              <a:t>elefante</a:t>
            </a:r>
            <a:r>
              <a:rPr lang="en-US" dirty="0" smtClean="0">
                <a:solidFill>
                  <a:srgbClr val="CC00FF"/>
                </a:solidFill>
              </a:rPr>
              <a:t> </a:t>
            </a:r>
            <a:r>
              <a:rPr lang="en-US" dirty="0" err="1" smtClean="0">
                <a:solidFill>
                  <a:srgbClr val="CC00FF"/>
                </a:solidFill>
              </a:rPr>
              <a:t>su</a:t>
            </a:r>
            <a:r>
              <a:rPr lang="en-US" dirty="0" smtClean="0">
                <a:solidFill>
                  <a:srgbClr val="CC00FF"/>
                </a:solidFill>
              </a:rPr>
              <a:t> </a:t>
            </a:r>
            <a:r>
              <a:rPr lang="en-US" dirty="0" err="1" smtClean="0">
                <a:solidFill>
                  <a:srgbClr val="CC00FF"/>
                </a:solidFill>
              </a:rPr>
              <a:t>una</a:t>
            </a:r>
            <a:r>
              <a:rPr lang="en-US" dirty="0" smtClean="0">
                <a:solidFill>
                  <a:srgbClr val="CC00FF"/>
                </a:solidFill>
              </a:rPr>
              <a:t> </a:t>
            </a:r>
            <a:r>
              <a:rPr lang="en-US" dirty="0" err="1" smtClean="0">
                <a:solidFill>
                  <a:srgbClr val="CC00FF"/>
                </a:solidFill>
              </a:rPr>
              <a:t>sedia</a:t>
            </a:r>
            <a:r>
              <a:rPr lang="en-US" dirty="0" smtClean="0">
                <a:solidFill>
                  <a:srgbClr val="CC00FF"/>
                </a:solidFill>
              </a:rPr>
              <a:t>)</a:t>
            </a:r>
            <a:endParaRPr lang="en-GB" dirty="0">
              <a:solidFill>
                <a:srgbClr val="CC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406000" y="2358000"/>
            <a:ext cx="327334" cy="400110"/>
          </a:xfrm>
          <a:prstGeom prst="rect">
            <a:avLst/>
          </a:prstGeom>
          <a:solidFill>
            <a:srgbClr val="C00000"/>
          </a:solidFill>
        </p:spPr>
        <p:txBody>
          <a:bodyPr wrap="none" rtlCol="0">
            <a:spAutoFit/>
          </a:bodyPr>
          <a:lstStyle/>
          <a:p>
            <a:r>
              <a:rPr lang="it-IT" b="1" dirty="0" smtClean="0">
                <a:solidFill>
                  <a:schemeClr val="bg1"/>
                </a:solidFill>
              </a:rPr>
              <a:t>s</a:t>
            </a:r>
            <a:endParaRPr lang="it-IT" b="1" dirty="0">
              <a:solidFill>
                <a:schemeClr val="bg1"/>
              </a:solidFill>
            </a:endParaRPr>
          </a:p>
        </p:txBody>
      </p:sp>
      <p:sp>
        <p:nvSpPr>
          <p:cNvPr id="2" name="Title 1"/>
          <p:cNvSpPr>
            <a:spLocks noGrp="1"/>
          </p:cNvSpPr>
          <p:nvPr>
            <p:ph type="title"/>
          </p:nvPr>
        </p:nvSpPr>
        <p:spPr>
          <a:xfrm>
            <a:off x="1473387" y="260648"/>
            <a:ext cx="6932613" cy="574675"/>
          </a:xfrm>
        </p:spPr>
        <p:txBody>
          <a:bodyPr/>
          <a:lstStyle/>
          <a:p>
            <a:r>
              <a:rPr lang="it-IT" sz="3200" dirty="0" smtClean="0"/>
              <a:t>La robustezza di un vincolo reale</a:t>
            </a:r>
            <a:endParaRPr lang="it-IT" sz="32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04941" y="1963411"/>
            <a:ext cx="4396476" cy="3295207"/>
          </a:xfrm>
        </p:spPr>
      </p:pic>
      <p:sp>
        <p:nvSpPr>
          <p:cNvPr id="4" name="Footer Placeholder 3"/>
          <p:cNvSpPr>
            <a:spLocks noGrp="1"/>
          </p:cNvSpPr>
          <p:nvPr>
            <p:ph type="ftr" sz="quarter" idx="11"/>
          </p:nvPr>
        </p:nvSpPr>
        <p:spPr/>
        <p:txBody>
          <a:bodyPr/>
          <a:lstStyle/>
          <a:p>
            <a:r>
              <a:rPr lang="en-US" smtClean="0"/>
              <a:t>fln - mar 2016</a:t>
            </a:r>
            <a:endParaRPr lang="en-US"/>
          </a:p>
        </p:txBody>
      </p:sp>
      <p:sp>
        <p:nvSpPr>
          <p:cNvPr id="5" name="Slide Number Placeholder 4"/>
          <p:cNvSpPr>
            <a:spLocks noGrp="1"/>
          </p:cNvSpPr>
          <p:nvPr>
            <p:ph type="sldNum" sz="quarter" idx="12"/>
          </p:nvPr>
        </p:nvSpPr>
        <p:spPr>
          <a:xfrm>
            <a:off x="6408000" y="6245225"/>
            <a:ext cx="2133600" cy="476250"/>
          </a:xfrm>
        </p:spPr>
        <p:txBody>
          <a:bodyPr/>
          <a:lstStyle/>
          <a:p>
            <a:fld id="{DDC64C39-CBBA-4875-AA7A-9622D5D072E2}" type="slidenum">
              <a:rPr lang="en-US" smtClean="0"/>
              <a:pPr/>
              <a:t>54</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70296" y="1886488"/>
            <a:ext cx="4941824" cy="3706368"/>
          </a:xfrm>
          <a:prstGeom prst="rect">
            <a:avLst/>
          </a:prstGeom>
        </p:spPr>
      </p:pic>
      <p:sp>
        <p:nvSpPr>
          <p:cNvPr id="9" name="TextBox 8"/>
          <p:cNvSpPr txBox="1"/>
          <p:nvPr/>
        </p:nvSpPr>
        <p:spPr>
          <a:xfrm>
            <a:off x="5053990" y="1949253"/>
            <a:ext cx="713657" cy="246221"/>
          </a:xfrm>
          <a:prstGeom prst="rect">
            <a:avLst/>
          </a:prstGeom>
          <a:solidFill>
            <a:schemeClr val="bg1"/>
          </a:solidFill>
        </p:spPr>
        <p:txBody>
          <a:bodyPr wrap="none" rtlCol="0">
            <a:spAutoFit/>
          </a:bodyPr>
          <a:lstStyle/>
          <a:p>
            <a:r>
              <a:rPr lang="it-IT" sz="1000" dirty="0" smtClean="0"/>
              <a:t>. .      ... ..</a:t>
            </a:r>
            <a:endParaRPr lang="it-IT" sz="1000" dirty="0"/>
          </a:p>
        </p:txBody>
      </p:sp>
      <p:sp>
        <p:nvSpPr>
          <p:cNvPr id="10" name="TextBox 9"/>
          <p:cNvSpPr txBox="1"/>
          <p:nvPr/>
        </p:nvSpPr>
        <p:spPr>
          <a:xfrm>
            <a:off x="5648400" y="3096000"/>
            <a:ext cx="742511" cy="369332"/>
          </a:xfrm>
          <a:prstGeom prst="rect">
            <a:avLst/>
          </a:prstGeom>
          <a:solidFill>
            <a:srgbClr val="FF3300"/>
          </a:solidFill>
        </p:spPr>
        <p:txBody>
          <a:bodyPr wrap="none" rtlCol="0">
            <a:spAutoFit/>
          </a:bodyPr>
          <a:lstStyle/>
          <a:p>
            <a:r>
              <a:rPr lang="it-IT" sz="1800" dirty="0" smtClean="0">
                <a:solidFill>
                  <a:schemeClr val="bg1"/>
                </a:solidFill>
              </a:rPr>
              <a:t>nous</a:t>
            </a:r>
            <a:r>
              <a:rPr lang="it-IT" sz="1600" dirty="0" smtClean="0">
                <a:solidFill>
                  <a:schemeClr val="bg1"/>
                </a:solidFill>
              </a:rPr>
              <a:t>,</a:t>
            </a:r>
            <a:endParaRPr lang="it-IT" sz="1600" dirty="0">
              <a:solidFill>
                <a:schemeClr val="bg1"/>
              </a:solidFill>
            </a:endParaRPr>
          </a:p>
        </p:txBody>
      </p:sp>
      <p:sp>
        <p:nvSpPr>
          <p:cNvPr id="12" name="TextBox 11"/>
          <p:cNvSpPr txBox="1"/>
          <p:nvPr/>
        </p:nvSpPr>
        <p:spPr>
          <a:xfrm>
            <a:off x="1623476" y="5661247"/>
            <a:ext cx="7531229" cy="461665"/>
          </a:xfrm>
          <a:prstGeom prst="rect">
            <a:avLst/>
          </a:prstGeom>
          <a:solidFill>
            <a:schemeClr val="bg1"/>
          </a:solidFill>
        </p:spPr>
        <p:txBody>
          <a:bodyPr wrap="none" rtlCol="0">
            <a:spAutoFit/>
          </a:bodyPr>
          <a:lstStyle/>
          <a:p>
            <a:r>
              <a:rPr lang="it-IT" sz="2400" dirty="0" smtClean="0">
                <a:solidFill>
                  <a:srgbClr val="00B050"/>
                </a:solidFill>
              </a:rPr>
              <a:t>Pubblicità basata sulla fisica di una nota ditta di mobili</a:t>
            </a:r>
            <a:endParaRPr lang="it-IT" sz="2400" dirty="0">
              <a:solidFill>
                <a:srgbClr val="00B050"/>
              </a:solidFill>
            </a:endParaRPr>
          </a:p>
        </p:txBody>
      </p:sp>
    </p:spTree>
    <p:extLst>
      <p:ext uri="{BB962C8B-B14F-4D97-AF65-F5344CB8AC3E}">
        <p14:creationId xmlns:p14="http://schemas.microsoft.com/office/powerpoint/2010/main" val="2564524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dirty="0" err="1" smtClean="0"/>
              <a:t>fln</a:t>
            </a:r>
            <a:r>
              <a:rPr lang="en-US" dirty="0" smtClean="0"/>
              <a:t> - mar 2016</a:t>
            </a:r>
            <a:endParaRPr lang="en-US" dirty="0"/>
          </a:p>
        </p:txBody>
      </p:sp>
      <p:sp>
        <p:nvSpPr>
          <p:cNvPr id="13" name="Slide Number Placeholder 5"/>
          <p:cNvSpPr>
            <a:spLocks noGrp="1"/>
          </p:cNvSpPr>
          <p:nvPr>
            <p:ph type="sldNum" sz="quarter" idx="12"/>
          </p:nvPr>
        </p:nvSpPr>
        <p:spPr/>
        <p:txBody>
          <a:bodyPr/>
          <a:lstStyle/>
          <a:p>
            <a:fld id="{4496DA61-F648-44E2-BE77-E693B4AB75AA}" type="slidenum">
              <a:rPr lang="en-US"/>
              <a:pPr/>
              <a:t>55</a:t>
            </a:fld>
            <a:endParaRPr lang="en-US"/>
          </a:p>
        </p:txBody>
      </p:sp>
      <p:sp>
        <p:nvSpPr>
          <p:cNvPr id="277506" name="Rectangle 2"/>
          <p:cNvSpPr>
            <a:spLocks noGrp="1" noChangeArrowheads="1"/>
          </p:cNvSpPr>
          <p:nvPr>
            <p:ph type="title"/>
          </p:nvPr>
        </p:nvSpPr>
        <p:spPr>
          <a:xfrm>
            <a:off x="1692275" y="262037"/>
            <a:ext cx="6932613" cy="574675"/>
          </a:xfrm>
        </p:spPr>
        <p:txBody>
          <a:bodyPr/>
          <a:lstStyle/>
          <a:p>
            <a:r>
              <a:rPr lang="it-IT" sz="2800"/>
              <a:t>III principio e forze di contatto (4)</a:t>
            </a:r>
          </a:p>
        </p:txBody>
      </p:sp>
      <p:pic>
        <p:nvPicPr>
          <p:cNvPr id="277508" name="Picture 4" descr="img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388" y="1771650"/>
            <a:ext cx="6245225" cy="3313113"/>
          </a:xfrm>
          <a:prstGeom prst="rect">
            <a:avLst/>
          </a:prstGeom>
          <a:noFill/>
          <a:extLst>
            <a:ext uri="{909E8E84-426E-40DD-AFC4-6F175D3DCCD1}">
              <a14:hiddenFill xmlns:a14="http://schemas.microsoft.com/office/drawing/2010/main">
                <a:solidFill>
                  <a:srgbClr val="FFFFFF"/>
                </a:solidFill>
              </a14:hiddenFill>
            </a:ext>
          </a:extLst>
        </p:spPr>
      </p:pic>
      <p:sp>
        <p:nvSpPr>
          <p:cNvPr id="277509" name="Text Box 5"/>
          <p:cNvSpPr txBox="1">
            <a:spLocks noChangeArrowheads="1"/>
          </p:cNvSpPr>
          <p:nvPr/>
        </p:nvSpPr>
        <p:spPr bwMode="auto">
          <a:xfrm>
            <a:off x="2195513" y="4076700"/>
            <a:ext cx="2079625"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a:p>
            <a:endParaRPr lang="it-IT"/>
          </a:p>
        </p:txBody>
      </p:sp>
      <p:sp>
        <p:nvSpPr>
          <p:cNvPr id="277510" name="Text Box 6"/>
          <p:cNvSpPr txBox="1">
            <a:spLocks noChangeArrowheads="1"/>
          </p:cNvSpPr>
          <p:nvPr/>
        </p:nvSpPr>
        <p:spPr bwMode="auto">
          <a:xfrm>
            <a:off x="250825" y="3860800"/>
            <a:ext cx="1508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eq. di moto </a:t>
            </a:r>
          </a:p>
          <a:p>
            <a:r>
              <a:rPr lang="it-IT">
                <a:solidFill>
                  <a:srgbClr val="008000"/>
                </a:solidFill>
              </a:rPr>
              <a:t>in assenza </a:t>
            </a:r>
          </a:p>
          <a:p>
            <a:r>
              <a:rPr lang="it-IT">
                <a:solidFill>
                  <a:srgbClr val="008000"/>
                </a:solidFill>
              </a:rPr>
              <a:t>di attrito</a:t>
            </a:r>
          </a:p>
        </p:txBody>
      </p:sp>
      <p:sp>
        <p:nvSpPr>
          <p:cNvPr id="277511" name="Text Box 7"/>
          <p:cNvSpPr txBox="1">
            <a:spLocks noChangeArrowheads="1"/>
          </p:cNvSpPr>
          <p:nvPr/>
        </p:nvSpPr>
        <p:spPr bwMode="auto">
          <a:xfrm>
            <a:off x="7092950"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N</a:t>
            </a:r>
            <a:r>
              <a:rPr lang="it-IT"/>
              <a:t> + </a:t>
            </a:r>
            <a:r>
              <a:rPr lang="it-IT" b="1"/>
              <a:t>N’</a:t>
            </a:r>
            <a:r>
              <a:rPr lang="it-IT"/>
              <a:t> = 0</a:t>
            </a:r>
          </a:p>
        </p:txBody>
      </p:sp>
      <p:sp>
        <p:nvSpPr>
          <p:cNvPr id="277512" name="Text Box 8"/>
          <p:cNvSpPr txBox="1">
            <a:spLocks noChangeArrowheads="1"/>
          </p:cNvSpPr>
          <p:nvPr/>
        </p:nvSpPr>
        <p:spPr bwMode="auto">
          <a:xfrm>
            <a:off x="6008400" y="4716000"/>
            <a:ext cx="2933700" cy="1311275"/>
          </a:xfrm>
          <a:prstGeom prst="rect">
            <a:avLst/>
          </a:prstGeom>
          <a:solidFill>
            <a:schemeClr val="bg1"/>
          </a:solidFill>
          <a:ln>
            <a:noFill/>
          </a:ln>
          <a:effectLst/>
          <a:extLst/>
        </p:spPr>
        <p:txBody>
          <a:bodyPr wrap="none">
            <a:spAutoFit/>
          </a:bodyPr>
          <a:lstStyle/>
          <a:p>
            <a:r>
              <a:rPr lang="it-IT" dirty="0">
                <a:solidFill>
                  <a:srgbClr val="CC3300"/>
                </a:solidFill>
              </a:rPr>
              <a:t>in assenza di attrito non </a:t>
            </a:r>
          </a:p>
          <a:p>
            <a:r>
              <a:rPr lang="it-IT" dirty="0">
                <a:solidFill>
                  <a:srgbClr val="CC3300"/>
                </a:solidFill>
              </a:rPr>
              <a:t>vi può essere equilibrio:</a:t>
            </a:r>
          </a:p>
          <a:p>
            <a:r>
              <a:rPr lang="it-IT" dirty="0">
                <a:solidFill>
                  <a:srgbClr val="CC3300"/>
                </a:solidFill>
              </a:rPr>
              <a:t>la componente Psin</a:t>
            </a:r>
            <a:r>
              <a:rPr lang="el-GR" dirty="0">
                <a:solidFill>
                  <a:srgbClr val="CC3300"/>
                </a:solidFill>
                <a:cs typeface="Arial" pitchFamily="34" charset="0"/>
              </a:rPr>
              <a:t>θ</a:t>
            </a:r>
            <a:endParaRPr lang="it-IT" dirty="0">
              <a:solidFill>
                <a:srgbClr val="CC3300"/>
              </a:solidFill>
              <a:cs typeface="Arial" pitchFamily="34" charset="0"/>
            </a:endParaRPr>
          </a:p>
          <a:p>
            <a:r>
              <a:rPr lang="it-IT" dirty="0">
                <a:solidFill>
                  <a:srgbClr val="CC3300"/>
                </a:solidFill>
                <a:cs typeface="Arial" pitchFamily="34" charset="0"/>
              </a:rPr>
              <a:t>non è equilibrata</a:t>
            </a:r>
            <a:r>
              <a:rPr lang="it-IT" dirty="0"/>
              <a:t> </a:t>
            </a:r>
          </a:p>
        </p:txBody>
      </p:sp>
      <p:sp>
        <p:nvSpPr>
          <p:cNvPr id="277513" name="Text Box 9"/>
          <p:cNvSpPr txBox="1">
            <a:spLocks noChangeArrowheads="1"/>
          </p:cNvSpPr>
          <p:nvPr/>
        </p:nvSpPr>
        <p:spPr bwMode="auto">
          <a:xfrm>
            <a:off x="519113" y="5080000"/>
            <a:ext cx="2730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3300"/>
                </a:solidFill>
              </a:rPr>
              <a:t>la componente </a:t>
            </a:r>
            <a:r>
              <a:rPr lang="it-IT" dirty="0" err="1">
                <a:solidFill>
                  <a:srgbClr val="CC3300"/>
                </a:solidFill>
              </a:rPr>
              <a:t>Pcos</a:t>
            </a:r>
            <a:r>
              <a:rPr lang="el-GR" dirty="0">
                <a:solidFill>
                  <a:srgbClr val="CC3300"/>
                </a:solidFill>
                <a:cs typeface="Arial" pitchFamily="34" charset="0"/>
              </a:rPr>
              <a:t>θ</a:t>
            </a:r>
            <a:endParaRPr lang="it-IT" dirty="0">
              <a:solidFill>
                <a:srgbClr val="CC3300"/>
              </a:solidFill>
              <a:cs typeface="Arial" pitchFamily="34" charset="0"/>
            </a:endParaRPr>
          </a:p>
          <a:p>
            <a:r>
              <a:rPr lang="it-IT" dirty="0">
                <a:solidFill>
                  <a:srgbClr val="CC3300"/>
                </a:solidFill>
                <a:cs typeface="Arial" pitchFamily="34" charset="0"/>
              </a:rPr>
              <a:t>è equilibrata dalla </a:t>
            </a:r>
          </a:p>
          <a:p>
            <a:r>
              <a:rPr lang="it-IT" dirty="0">
                <a:solidFill>
                  <a:srgbClr val="CC3300"/>
                </a:solidFill>
                <a:cs typeface="Arial" pitchFamily="34" charset="0"/>
              </a:rPr>
              <a:t>reazione vincolare N</a:t>
            </a:r>
          </a:p>
          <a:p>
            <a:r>
              <a:rPr lang="it-IT" dirty="0">
                <a:solidFill>
                  <a:srgbClr val="CC3300"/>
                </a:solidFill>
                <a:cs typeface="Arial" pitchFamily="34" charset="0"/>
              </a:rPr>
              <a:t>(non c’è moto ┴ al p.i.)</a:t>
            </a:r>
            <a:endParaRPr lang="el-GR" dirty="0">
              <a:solidFill>
                <a:srgbClr val="CC3300"/>
              </a:solidFill>
              <a:cs typeface="Arial" pitchFamily="34" charset="0"/>
            </a:endParaRPr>
          </a:p>
        </p:txBody>
      </p:sp>
      <p:sp>
        <p:nvSpPr>
          <p:cNvPr id="277515" name="Text Box 11"/>
          <p:cNvSpPr txBox="1">
            <a:spLocks noChangeArrowheads="1"/>
          </p:cNvSpPr>
          <p:nvPr/>
        </p:nvSpPr>
        <p:spPr bwMode="auto">
          <a:xfrm>
            <a:off x="6099175" y="4603750"/>
            <a:ext cx="279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900"/>
              <a:t>   </a:t>
            </a:r>
          </a:p>
        </p:txBody>
      </p:sp>
      <p:sp>
        <p:nvSpPr>
          <p:cNvPr id="277516" name="Text Box 12"/>
          <p:cNvSpPr txBox="1">
            <a:spLocks noChangeArrowheads="1"/>
          </p:cNvSpPr>
          <p:nvPr/>
        </p:nvSpPr>
        <p:spPr bwMode="auto">
          <a:xfrm>
            <a:off x="395288" y="1124744"/>
            <a:ext cx="35290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dirty="0"/>
              <a:t>piano </a:t>
            </a:r>
            <a:r>
              <a:rPr lang="it-IT" dirty="0" smtClean="0"/>
              <a:t>inclinato (ossia perché </a:t>
            </a:r>
            <a:r>
              <a:rPr lang="it-IT" b="1" dirty="0" smtClean="0"/>
              <a:t>N</a:t>
            </a:r>
            <a:r>
              <a:rPr lang="it-IT" dirty="0" smtClean="0"/>
              <a:t> si chiama </a:t>
            </a:r>
            <a:r>
              <a:rPr lang="it-IT" b="1" dirty="0" smtClean="0"/>
              <a:t>N</a:t>
            </a:r>
            <a:r>
              <a:rPr lang="it-IT" dirty="0" smtClean="0"/>
              <a:t>): </a:t>
            </a:r>
            <a:r>
              <a:rPr lang="it-IT" dirty="0"/>
              <a:t>scompongo </a:t>
            </a:r>
            <a:r>
              <a:rPr lang="it-IT" b="1" dirty="0"/>
              <a:t>P</a:t>
            </a:r>
            <a:r>
              <a:rPr lang="it-IT" dirty="0"/>
              <a:t> // (Psin</a:t>
            </a:r>
            <a:r>
              <a:rPr lang="el-GR" dirty="0">
                <a:cs typeface="Arial" pitchFamily="34" charset="0"/>
              </a:rPr>
              <a:t>θ</a:t>
            </a:r>
            <a:r>
              <a:rPr lang="it-IT" dirty="0">
                <a:cs typeface="Arial" pitchFamily="34" charset="0"/>
              </a:rPr>
              <a:t>) e ┴ (Pcos</a:t>
            </a:r>
            <a:r>
              <a:rPr lang="el-GR" dirty="0">
                <a:cs typeface="Arial" pitchFamily="34" charset="0"/>
              </a:rPr>
              <a:t>θ</a:t>
            </a:r>
            <a:r>
              <a:rPr lang="it-IT" dirty="0">
                <a:cs typeface="Arial" pitchFamily="34" charset="0"/>
              </a:rPr>
              <a:t>) al p.i.</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2016</a:t>
            </a:r>
            <a:endParaRPr lang="en-US"/>
          </a:p>
        </p:txBody>
      </p:sp>
      <p:sp>
        <p:nvSpPr>
          <p:cNvPr id="14" name="Slide Number Placeholder 5"/>
          <p:cNvSpPr>
            <a:spLocks noGrp="1"/>
          </p:cNvSpPr>
          <p:nvPr>
            <p:ph type="sldNum" sz="quarter" idx="12"/>
          </p:nvPr>
        </p:nvSpPr>
        <p:spPr/>
        <p:txBody>
          <a:bodyPr/>
          <a:lstStyle/>
          <a:p>
            <a:fld id="{619551A4-7528-471F-B542-4AF0BF53DB0E}" type="slidenum">
              <a:rPr lang="en-US"/>
              <a:pPr/>
              <a:t>56</a:t>
            </a:fld>
            <a:endParaRPr lang="en-US"/>
          </a:p>
        </p:txBody>
      </p:sp>
      <p:sp>
        <p:nvSpPr>
          <p:cNvPr id="278530" name="Rectangle 2"/>
          <p:cNvSpPr>
            <a:spLocks noGrp="1" noChangeArrowheads="1"/>
          </p:cNvSpPr>
          <p:nvPr>
            <p:ph type="title"/>
          </p:nvPr>
        </p:nvSpPr>
        <p:spPr/>
        <p:txBody>
          <a:bodyPr/>
          <a:lstStyle/>
          <a:p>
            <a:r>
              <a:rPr lang="it-IT" sz="2800"/>
              <a:t>III principio e forze di contatto (5)</a:t>
            </a:r>
          </a:p>
        </p:txBody>
      </p:sp>
      <p:pic>
        <p:nvPicPr>
          <p:cNvPr id="278532" name="Picture 4" descr="img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463" y="1416050"/>
            <a:ext cx="5553075" cy="4025900"/>
          </a:xfrm>
          <a:prstGeom prst="rect">
            <a:avLst/>
          </a:prstGeom>
          <a:noFill/>
          <a:extLst>
            <a:ext uri="{909E8E84-426E-40DD-AFC4-6F175D3DCCD1}">
              <a14:hiddenFill xmlns:a14="http://schemas.microsoft.com/office/drawing/2010/main">
                <a:solidFill>
                  <a:srgbClr val="FFFFFF"/>
                </a:solidFill>
              </a14:hiddenFill>
            </a:ext>
          </a:extLst>
        </p:spPr>
      </p:pic>
      <p:sp>
        <p:nvSpPr>
          <p:cNvPr id="278533" name="Text Box 5"/>
          <p:cNvSpPr txBox="1">
            <a:spLocks noChangeArrowheads="1"/>
          </p:cNvSpPr>
          <p:nvPr/>
        </p:nvSpPr>
        <p:spPr bwMode="auto">
          <a:xfrm>
            <a:off x="4408488" y="4719638"/>
            <a:ext cx="369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la terra!)</a:t>
            </a:r>
          </a:p>
        </p:txBody>
      </p:sp>
      <p:sp>
        <p:nvSpPr>
          <p:cNvPr id="278534" name="Text Box 6"/>
          <p:cNvSpPr txBox="1">
            <a:spLocks noChangeArrowheads="1"/>
          </p:cNvSpPr>
          <p:nvPr/>
        </p:nvSpPr>
        <p:spPr bwMode="auto">
          <a:xfrm>
            <a:off x="4695825" y="2198688"/>
            <a:ext cx="3906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T’</a:t>
            </a:r>
            <a:r>
              <a:rPr lang="it-IT"/>
              <a:t> tensione della fune, del filo </a:t>
            </a:r>
          </a:p>
          <a:p>
            <a:r>
              <a:rPr lang="it-IT"/>
              <a:t>(</a:t>
            </a:r>
            <a:r>
              <a:rPr lang="it-IT" b="1"/>
              <a:t>T</a:t>
            </a:r>
            <a:r>
              <a:rPr lang="it-IT"/>
              <a:t> agisce sulla sfera di massa m)</a:t>
            </a:r>
          </a:p>
        </p:txBody>
      </p:sp>
      <p:sp>
        <p:nvSpPr>
          <p:cNvPr id="278535" name="Text Box 7"/>
          <p:cNvSpPr txBox="1">
            <a:spLocks noChangeArrowheads="1"/>
          </p:cNvSpPr>
          <p:nvPr/>
        </p:nvSpPr>
        <p:spPr bwMode="auto">
          <a:xfrm>
            <a:off x="395288"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T</a:t>
            </a:r>
            <a:r>
              <a:rPr lang="it-IT"/>
              <a:t> + </a:t>
            </a:r>
            <a:r>
              <a:rPr lang="it-IT" b="1"/>
              <a:t>T’</a:t>
            </a:r>
            <a:r>
              <a:rPr lang="it-IT"/>
              <a:t> = 0</a:t>
            </a:r>
          </a:p>
        </p:txBody>
      </p:sp>
      <p:sp>
        <p:nvSpPr>
          <p:cNvPr id="278537" name="Text Box 9"/>
          <p:cNvSpPr txBox="1">
            <a:spLocks noChangeArrowheads="1"/>
          </p:cNvSpPr>
          <p:nvPr/>
        </p:nvSpPr>
        <p:spPr bwMode="auto">
          <a:xfrm>
            <a:off x="323850" y="5084763"/>
            <a:ext cx="345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un filo (fune)  ideale può</a:t>
            </a:r>
          </a:p>
          <a:p>
            <a:r>
              <a:rPr lang="it-IT">
                <a:solidFill>
                  <a:srgbClr val="CC3300"/>
                </a:solidFill>
              </a:rPr>
              <a:t>sostenere </a:t>
            </a:r>
            <a:r>
              <a:rPr lang="it-IT">
                <a:solidFill>
                  <a:srgbClr val="CC3300"/>
                </a:solidFill>
                <a:sym typeface="Symbol" pitchFamily="18" charset="2"/>
              </a:rPr>
              <a:t> </a:t>
            </a:r>
            <a:r>
              <a:rPr lang="it-IT" b="1">
                <a:solidFill>
                  <a:srgbClr val="CC3300"/>
                </a:solidFill>
                <a:sym typeface="Symbol" pitchFamily="18" charset="2"/>
              </a:rPr>
              <a:t>P</a:t>
            </a:r>
            <a:r>
              <a:rPr lang="it-IT">
                <a:solidFill>
                  <a:srgbClr val="CC3300"/>
                </a:solidFill>
                <a:sym typeface="Symbol" pitchFamily="18" charset="2"/>
              </a:rPr>
              <a:t>, un filo (fune)</a:t>
            </a:r>
          </a:p>
          <a:p>
            <a:r>
              <a:rPr lang="it-IT">
                <a:solidFill>
                  <a:srgbClr val="CC3300"/>
                </a:solidFill>
                <a:sym typeface="Symbol" pitchFamily="18" charset="2"/>
              </a:rPr>
              <a:t>reale sosterrà un carico max,</a:t>
            </a:r>
          </a:p>
          <a:p>
            <a:r>
              <a:rPr lang="it-IT">
                <a:solidFill>
                  <a:srgbClr val="CC3300"/>
                </a:solidFill>
                <a:sym typeface="Symbol" pitchFamily="18" charset="2"/>
              </a:rPr>
              <a:t>oltre si spezza</a:t>
            </a:r>
          </a:p>
        </p:txBody>
      </p:sp>
      <p:sp>
        <p:nvSpPr>
          <p:cNvPr id="278538" name="Text Box 10"/>
          <p:cNvSpPr txBox="1">
            <a:spLocks noChangeArrowheads="1"/>
          </p:cNvSpPr>
          <p:nvPr/>
        </p:nvSpPr>
        <p:spPr bwMode="auto">
          <a:xfrm>
            <a:off x="7019925" y="1125538"/>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hlink"/>
                </a:solidFill>
              </a:rPr>
              <a:t>(NB di massa</a:t>
            </a:r>
          </a:p>
          <a:p>
            <a:r>
              <a:rPr lang="it-IT">
                <a:solidFill>
                  <a:schemeClr val="hlink"/>
                </a:solidFill>
              </a:rPr>
              <a:t>trascurabile)</a:t>
            </a:r>
          </a:p>
        </p:txBody>
      </p:sp>
      <p:sp>
        <p:nvSpPr>
          <p:cNvPr id="278539" name="Line 11"/>
          <p:cNvSpPr>
            <a:spLocks noChangeShapeType="1"/>
          </p:cNvSpPr>
          <p:nvPr/>
        </p:nvSpPr>
        <p:spPr bwMode="auto">
          <a:xfrm flipH="1">
            <a:off x="5580063" y="1341438"/>
            <a:ext cx="1439862" cy="3587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0" name="Line 12"/>
          <p:cNvSpPr>
            <a:spLocks noChangeShapeType="1"/>
          </p:cNvSpPr>
          <p:nvPr/>
        </p:nvSpPr>
        <p:spPr bwMode="auto">
          <a:xfrm flipH="1">
            <a:off x="6588125" y="1412875"/>
            <a:ext cx="504825"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1" name="Text Box 13"/>
          <p:cNvSpPr txBox="1">
            <a:spLocks noChangeArrowheads="1"/>
          </p:cNvSpPr>
          <p:nvPr/>
        </p:nvSpPr>
        <p:spPr bwMode="auto">
          <a:xfrm>
            <a:off x="6588125" y="3933825"/>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18C0B68C-6540-4032-9663-E8828C066034}" type="slidenum">
              <a:rPr lang="en-US"/>
              <a:pPr/>
              <a:t>57</a:t>
            </a:fld>
            <a:endParaRPr lang="en-US"/>
          </a:p>
        </p:txBody>
      </p:sp>
      <p:pic>
        <p:nvPicPr>
          <p:cNvPr id="289797" name="Picture 5" descr="img0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573463"/>
            <a:ext cx="2647950" cy="2351087"/>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img0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4076700"/>
            <a:ext cx="3970337" cy="2008188"/>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Grp="1" noChangeArrowheads="1"/>
          </p:cNvSpPr>
          <p:nvPr>
            <p:ph type="body" idx="1"/>
          </p:nvPr>
        </p:nvSpPr>
        <p:spPr>
          <a:xfrm>
            <a:off x="468313" y="1196975"/>
            <a:ext cx="8229600" cy="4784725"/>
          </a:xfrm>
        </p:spPr>
        <p:txBody>
          <a:bodyPr/>
          <a:lstStyle/>
          <a:p>
            <a:r>
              <a:rPr lang="it-IT" sz="2400" dirty="0"/>
              <a:t>dati due corpi A e B che interagiscono: azione e reazione uguale e contraria </a:t>
            </a:r>
            <a:r>
              <a:rPr lang="it-IT" sz="2400" b="1" dirty="0"/>
              <a:t>F</a:t>
            </a:r>
            <a:r>
              <a:rPr lang="it-IT" sz="2400" baseline="-25000" dirty="0"/>
              <a:t>AB</a:t>
            </a:r>
            <a:r>
              <a:rPr lang="it-IT" sz="2400" dirty="0"/>
              <a:t> = - </a:t>
            </a:r>
            <a:r>
              <a:rPr lang="it-IT" sz="2400" b="1" dirty="0"/>
              <a:t>F</a:t>
            </a:r>
            <a:r>
              <a:rPr lang="it-IT" sz="2400" baseline="-25000" dirty="0"/>
              <a:t>BA</a:t>
            </a:r>
          </a:p>
          <a:p>
            <a:r>
              <a:rPr lang="it-IT" sz="2400" dirty="0"/>
              <a:t>ad es. blocchi di partenza: aumentano la spinta nella direzione del moto</a:t>
            </a:r>
            <a:endParaRPr lang="it-IT" sz="2800" dirty="0"/>
          </a:p>
          <a:p>
            <a:r>
              <a:rPr lang="it-IT" sz="2400" dirty="0"/>
              <a:t>altro es. locomozione di animali: spinta sul mezzo circostante (suolo, acqua, aria)</a:t>
            </a:r>
          </a:p>
          <a:p>
            <a:pPr>
              <a:buFontTx/>
              <a:buNone/>
            </a:pPr>
            <a:endParaRPr lang="it-IT" sz="2400" dirty="0"/>
          </a:p>
          <a:p>
            <a:pPr>
              <a:buFontTx/>
              <a:buNone/>
            </a:pPr>
            <a:r>
              <a:rPr lang="it-IT" sz="2400" dirty="0"/>
              <a:t>     </a:t>
            </a:r>
            <a:r>
              <a:rPr lang="it-IT" sz="2400" b="1" dirty="0"/>
              <a:t> F</a:t>
            </a:r>
            <a:r>
              <a:rPr lang="it-IT" sz="2400" dirty="0"/>
              <a:t> + </a:t>
            </a:r>
            <a:r>
              <a:rPr lang="it-IT" sz="2400" b="1" dirty="0"/>
              <a:t>R</a:t>
            </a:r>
            <a:r>
              <a:rPr lang="it-IT" sz="2400" dirty="0"/>
              <a:t> = 0                              </a:t>
            </a:r>
            <a:r>
              <a:rPr lang="it-IT" sz="2400" b="1" dirty="0"/>
              <a:t>F</a:t>
            </a:r>
            <a:r>
              <a:rPr lang="it-IT" sz="2400" baseline="-25000" dirty="0"/>
              <a:t>i</a:t>
            </a:r>
            <a:r>
              <a:rPr lang="it-IT" sz="2400" dirty="0"/>
              <a:t> + </a:t>
            </a:r>
            <a:r>
              <a:rPr lang="it-IT" sz="2400" b="1" dirty="0" err="1"/>
              <a:t>R</a:t>
            </a:r>
            <a:r>
              <a:rPr lang="it-IT" sz="2400" baseline="-25000" dirty="0" err="1"/>
              <a:t>i</a:t>
            </a:r>
            <a:r>
              <a:rPr lang="it-IT" sz="2400" dirty="0"/>
              <a:t> = 0</a:t>
            </a:r>
          </a:p>
        </p:txBody>
      </p:sp>
      <p:sp>
        <p:nvSpPr>
          <p:cNvPr id="289794" name="Rectangle 2"/>
          <p:cNvSpPr>
            <a:spLocks noGrp="1" noChangeArrowheads="1"/>
          </p:cNvSpPr>
          <p:nvPr>
            <p:ph type="title"/>
          </p:nvPr>
        </p:nvSpPr>
        <p:spPr/>
        <p:txBody>
          <a:bodyPr/>
          <a:lstStyle/>
          <a:p>
            <a:r>
              <a:rPr lang="it-IT" sz="2800" dirty="0"/>
              <a:t>III principio e sistemi </a:t>
            </a:r>
            <a:r>
              <a:rPr lang="it-IT" sz="2800" dirty="0" smtClean="0"/>
              <a:t>propulsori(*)</a:t>
            </a:r>
            <a:endParaRPr lang="it-IT" sz="2800" dirty="0"/>
          </a:p>
        </p:txBody>
      </p:sp>
      <p:sp>
        <p:nvSpPr>
          <p:cNvPr id="2" name="TextBox 1"/>
          <p:cNvSpPr txBox="1"/>
          <p:nvPr/>
        </p:nvSpPr>
        <p:spPr>
          <a:xfrm>
            <a:off x="457314" y="6254446"/>
            <a:ext cx="2446504" cy="400110"/>
          </a:xfrm>
          <a:prstGeom prst="rect">
            <a:avLst/>
          </a:prstGeom>
          <a:noFill/>
        </p:spPr>
        <p:txBody>
          <a:bodyPr wrap="none" rtlCol="0">
            <a:spAutoFit/>
          </a:bodyPr>
          <a:lstStyle/>
          <a:p>
            <a:r>
              <a:rPr lang="en-US" dirty="0" smtClean="0"/>
              <a:t>(*) </a:t>
            </a:r>
            <a:r>
              <a:rPr lang="en-US" dirty="0" err="1" smtClean="0"/>
              <a:t>facoltativo</a:t>
            </a:r>
            <a:r>
              <a:rPr lang="en-US" dirty="0" smtClean="0"/>
              <a:t>, </a:t>
            </a:r>
            <a:r>
              <a:rPr lang="en-US" dirty="0" err="1" smtClean="0"/>
              <a:t>nmal</a:t>
            </a:r>
            <a:r>
              <a:rPr lang="en-US" dirty="0" smtClean="0"/>
              <a:t> </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2016</a:t>
            </a:r>
            <a:endParaRPr lang="en-US"/>
          </a:p>
        </p:txBody>
      </p:sp>
      <p:sp>
        <p:nvSpPr>
          <p:cNvPr id="10" name="Slide Number Placeholder 5"/>
          <p:cNvSpPr>
            <a:spLocks noGrp="1"/>
          </p:cNvSpPr>
          <p:nvPr>
            <p:ph type="sldNum" sz="quarter" idx="12"/>
          </p:nvPr>
        </p:nvSpPr>
        <p:spPr/>
        <p:txBody>
          <a:bodyPr/>
          <a:lstStyle/>
          <a:p>
            <a:fld id="{69B81EB5-215B-4AB5-A424-1FA5FEA93109}" type="slidenum">
              <a:rPr lang="en-US"/>
              <a:pPr/>
              <a:t>58</a:t>
            </a:fld>
            <a:endParaRPr lang="en-US"/>
          </a:p>
        </p:txBody>
      </p:sp>
      <p:sp>
        <p:nvSpPr>
          <p:cNvPr id="292866" name="Rectangle 2"/>
          <p:cNvSpPr>
            <a:spLocks noGrp="1" noChangeArrowheads="1"/>
          </p:cNvSpPr>
          <p:nvPr>
            <p:ph type="title"/>
          </p:nvPr>
        </p:nvSpPr>
        <p:spPr/>
        <p:txBody>
          <a:bodyPr/>
          <a:lstStyle/>
          <a:p>
            <a:r>
              <a:rPr lang="it-IT" sz="2800" dirty="0"/>
              <a:t>III principio e moti </a:t>
            </a:r>
            <a:r>
              <a:rPr lang="it-IT" sz="2800" dirty="0" smtClean="0"/>
              <a:t>curvilinei(**)</a:t>
            </a:r>
            <a:endParaRPr lang="it-IT" sz="2800" dirty="0"/>
          </a:p>
        </p:txBody>
      </p:sp>
      <p:sp>
        <p:nvSpPr>
          <p:cNvPr id="292867" name="Rectangle 3"/>
          <p:cNvSpPr>
            <a:spLocks noGrp="1" noChangeArrowheads="1"/>
          </p:cNvSpPr>
          <p:nvPr>
            <p:ph type="body" idx="1"/>
          </p:nvPr>
        </p:nvSpPr>
        <p:spPr>
          <a:xfrm>
            <a:off x="250825" y="1268413"/>
            <a:ext cx="8447088" cy="4784725"/>
          </a:xfrm>
        </p:spPr>
        <p:txBody>
          <a:bodyPr/>
          <a:lstStyle/>
          <a:p>
            <a:r>
              <a:rPr lang="it-IT" sz="2400" dirty="0"/>
              <a:t>consideriamo un moto curvilineo (variazione di </a:t>
            </a:r>
            <a:r>
              <a:rPr lang="it-IT" sz="2400" b="1" dirty="0"/>
              <a:t>v</a:t>
            </a:r>
            <a:r>
              <a:rPr lang="it-IT" sz="2400" dirty="0"/>
              <a:t> in direzione e verso) </a:t>
            </a:r>
            <a:r>
              <a:rPr lang="it-IT" sz="2400" dirty="0">
                <a:solidFill>
                  <a:srgbClr val="FF3300"/>
                </a:solidFill>
              </a:rPr>
              <a:t>assumendo trascurabile l’attrito</a:t>
            </a:r>
          </a:p>
          <a:p>
            <a:r>
              <a:rPr lang="it-IT" sz="2400" dirty="0"/>
              <a:t>la forza centripeta deve</a:t>
            </a:r>
            <a:r>
              <a:rPr lang="it-IT" sz="2400" dirty="0">
                <a:solidFill>
                  <a:srgbClr val="CC3300"/>
                </a:solidFill>
              </a:rPr>
              <a:t>(*)</a:t>
            </a:r>
            <a:r>
              <a:rPr lang="it-IT" sz="2400" dirty="0"/>
              <a:t> </a:t>
            </a:r>
          </a:p>
          <a:p>
            <a:pPr>
              <a:buFontTx/>
              <a:buNone/>
            </a:pPr>
            <a:r>
              <a:rPr lang="it-IT" sz="2400" dirty="0"/>
              <a:t>	essere </a:t>
            </a:r>
            <a:r>
              <a:rPr lang="it-IT" sz="2400" dirty="0">
                <a:solidFill>
                  <a:srgbClr val="FF3300"/>
                </a:solidFill>
              </a:rPr>
              <a:t>quindi</a:t>
            </a:r>
            <a:r>
              <a:rPr lang="it-IT" sz="2400" dirty="0"/>
              <a:t> fornita dalla </a:t>
            </a:r>
          </a:p>
          <a:p>
            <a:pPr>
              <a:buFontTx/>
              <a:buNone/>
            </a:pPr>
            <a:r>
              <a:rPr lang="it-IT" sz="2400" dirty="0"/>
              <a:t>	reazione della curva </a:t>
            </a:r>
          </a:p>
          <a:p>
            <a:pPr>
              <a:buFontTx/>
              <a:buNone/>
            </a:pPr>
            <a:r>
              <a:rPr lang="it-IT" sz="2400" dirty="0"/>
              <a:t>	sopraelevata di raggio R</a:t>
            </a:r>
          </a:p>
          <a:p>
            <a:pPr>
              <a:buFontTx/>
              <a:buNone/>
            </a:pPr>
            <a:r>
              <a:rPr lang="it-IT" sz="2400" dirty="0"/>
              <a:t>	</a:t>
            </a:r>
            <a:r>
              <a:rPr lang="it-IT" sz="2400" dirty="0" err="1"/>
              <a:t>F</a:t>
            </a:r>
            <a:r>
              <a:rPr lang="it-IT" sz="2400" baseline="-25000" dirty="0" err="1"/>
              <a:t>c</a:t>
            </a:r>
            <a:r>
              <a:rPr lang="it-IT" sz="2400" dirty="0"/>
              <a:t> = mv</a:t>
            </a:r>
            <a:r>
              <a:rPr lang="it-IT" sz="2400" baseline="30000" dirty="0"/>
              <a:t>2</a:t>
            </a:r>
            <a:r>
              <a:rPr lang="it-IT" sz="2400" dirty="0"/>
              <a:t>/R = N’’ = </a:t>
            </a:r>
            <a:r>
              <a:rPr lang="it-IT" sz="2400" dirty="0" err="1"/>
              <a:t>Nsin</a:t>
            </a:r>
            <a:r>
              <a:rPr lang="el-GR" sz="2400" dirty="0">
                <a:cs typeface="Arial" pitchFamily="34" charset="0"/>
              </a:rPr>
              <a:t>α</a:t>
            </a:r>
            <a:r>
              <a:rPr lang="it-IT" sz="2400" dirty="0">
                <a:cs typeface="Arial" pitchFamily="34" charset="0"/>
              </a:rPr>
              <a:t> =</a:t>
            </a:r>
          </a:p>
          <a:p>
            <a:pPr>
              <a:buFontTx/>
              <a:buNone/>
            </a:pPr>
            <a:r>
              <a:rPr lang="it-IT" sz="2400" dirty="0">
                <a:cs typeface="Arial" pitchFamily="34" charset="0"/>
              </a:rPr>
              <a:t>                = N’tg</a:t>
            </a:r>
            <a:r>
              <a:rPr lang="el-GR" sz="2400" dirty="0">
                <a:cs typeface="Arial" pitchFamily="34" charset="0"/>
              </a:rPr>
              <a:t>α</a:t>
            </a:r>
            <a:r>
              <a:rPr lang="it-IT" sz="2400" dirty="0">
                <a:cs typeface="Arial" pitchFamily="34" charset="0"/>
              </a:rPr>
              <a:t> = </a:t>
            </a:r>
            <a:r>
              <a:rPr lang="it-IT" sz="2400" dirty="0" err="1">
                <a:cs typeface="Arial" pitchFamily="34" charset="0"/>
              </a:rPr>
              <a:t>Ptg</a:t>
            </a:r>
            <a:r>
              <a:rPr lang="el-GR" sz="2400" dirty="0">
                <a:cs typeface="Arial" pitchFamily="34" charset="0"/>
              </a:rPr>
              <a:t>α</a:t>
            </a:r>
            <a:endParaRPr lang="it-IT" sz="2400" dirty="0">
              <a:cs typeface="Arial" pitchFamily="34" charset="0"/>
            </a:endParaRPr>
          </a:p>
          <a:p>
            <a:pPr>
              <a:buFontTx/>
              <a:buNone/>
            </a:pPr>
            <a:r>
              <a:rPr lang="it-IT" sz="2400" dirty="0">
                <a:cs typeface="Arial" pitchFamily="34" charset="0"/>
              </a:rPr>
              <a:t>	=&gt; tg</a:t>
            </a:r>
            <a:r>
              <a:rPr lang="el-GR" sz="2400" dirty="0">
                <a:cs typeface="Arial" pitchFamily="34" charset="0"/>
              </a:rPr>
              <a:t>α</a:t>
            </a:r>
            <a:r>
              <a:rPr lang="it-IT" sz="2400" dirty="0">
                <a:cs typeface="Arial" pitchFamily="34" charset="0"/>
              </a:rPr>
              <a:t> = v</a:t>
            </a:r>
            <a:r>
              <a:rPr lang="it-IT" sz="2400" baseline="30000" dirty="0">
                <a:cs typeface="Arial" pitchFamily="34" charset="0"/>
              </a:rPr>
              <a:t>2</a:t>
            </a:r>
            <a:r>
              <a:rPr lang="it-IT" sz="2400" dirty="0">
                <a:cs typeface="Arial" pitchFamily="34" charset="0"/>
              </a:rPr>
              <a:t>/(</a:t>
            </a:r>
            <a:r>
              <a:rPr lang="it-IT" sz="2400" dirty="0" err="1">
                <a:cs typeface="Arial" pitchFamily="34" charset="0"/>
              </a:rPr>
              <a:t>Rg</a:t>
            </a:r>
            <a:r>
              <a:rPr lang="it-IT" sz="2400" dirty="0">
                <a:cs typeface="Arial" pitchFamily="34" charset="0"/>
              </a:rPr>
              <a:t>) </a:t>
            </a:r>
          </a:p>
          <a:p>
            <a:pPr>
              <a:buFontTx/>
              <a:buNone/>
            </a:pPr>
            <a:r>
              <a:rPr lang="it-IT" sz="2400" dirty="0">
                <a:cs typeface="Arial" pitchFamily="34" charset="0"/>
              </a:rPr>
              <a:t>	ad es. v = 50 m/s       tg</a:t>
            </a:r>
            <a:r>
              <a:rPr lang="el-GR" sz="2400" dirty="0">
                <a:cs typeface="Arial" pitchFamily="34" charset="0"/>
              </a:rPr>
              <a:t>α</a:t>
            </a:r>
            <a:r>
              <a:rPr lang="it-IT" sz="2400" dirty="0">
                <a:cs typeface="Arial" pitchFamily="34" charset="0"/>
              </a:rPr>
              <a:t> </a:t>
            </a:r>
            <a:r>
              <a:rPr lang="en-US" sz="2400" dirty="0">
                <a:cs typeface="Arial" pitchFamily="34" charset="0"/>
              </a:rPr>
              <a:t>~ 2500/(250∙10) ~ 1; </a:t>
            </a:r>
            <a:r>
              <a:rPr lang="el-GR" sz="2400" dirty="0">
                <a:cs typeface="Arial" pitchFamily="34" charset="0"/>
              </a:rPr>
              <a:t>α</a:t>
            </a:r>
            <a:r>
              <a:rPr lang="it-IT" sz="2400" dirty="0">
                <a:cs typeface="Arial" pitchFamily="34" charset="0"/>
              </a:rPr>
              <a:t> </a:t>
            </a:r>
            <a:r>
              <a:rPr lang="en-US" sz="2400" dirty="0">
                <a:cs typeface="Arial" pitchFamily="34" charset="0"/>
              </a:rPr>
              <a:t>~ 45º</a:t>
            </a:r>
            <a:r>
              <a:rPr lang="it-IT" sz="2400" dirty="0">
                <a:cs typeface="Arial" pitchFamily="34" charset="0"/>
              </a:rPr>
              <a:t> </a:t>
            </a:r>
          </a:p>
          <a:p>
            <a:pPr>
              <a:buFontTx/>
              <a:buNone/>
            </a:pPr>
            <a:r>
              <a:rPr lang="it-IT" sz="2400" dirty="0">
                <a:cs typeface="Arial" pitchFamily="34" charset="0"/>
              </a:rPr>
              <a:t>		    R = 250 m</a:t>
            </a:r>
            <a:endParaRPr lang="el-GR" sz="2400" dirty="0">
              <a:cs typeface="Arial" pitchFamily="34" charset="0"/>
            </a:endParaRPr>
          </a:p>
        </p:txBody>
      </p:sp>
      <p:pic>
        <p:nvPicPr>
          <p:cNvPr id="292868" name="Picture 4" descr="img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20938"/>
            <a:ext cx="4178300" cy="2220912"/>
          </a:xfrm>
          <a:prstGeom prst="rect">
            <a:avLst/>
          </a:prstGeom>
          <a:noFill/>
          <a:extLst>
            <a:ext uri="{909E8E84-426E-40DD-AFC4-6F175D3DCCD1}">
              <a14:hiddenFill xmlns:a14="http://schemas.microsoft.com/office/drawing/2010/main">
                <a:solidFill>
                  <a:srgbClr val="FFFFFF"/>
                </a:solidFill>
              </a14:hiddenFill>
            </a:ext>
          </a:extLst>
        </p:spPr>
      </p:pic>
      <p:sp>
        <p:nvSpPr>
          <p:cNvPr id="292869" name="AutoShape 5"/>
          <p:cNvSpPr>
            <a:spLocks/>
          </p:cNvSpPr>
          <p:nvPr/>
        </p:nvSpPr>
        <p:spPr bwMode="auto">
          <a:xfrm>
            <a:off x="3203575" y="5084763"/>
            <a:ext cx="76200" cy="914400"/>
          </a:xfrm>
          <a:prstGeom prst="rightBracket">
            <a:avLst>
              <a:gd name="adj" fmla="val 10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b="1">
              <a:solidFill>
                <a:srgbClr val="CC3300"/>
              </a:solidFill>
            </a:endParaRPr>
          </a:p>
        </p:txBody>
      </p:sp>
      <p:sp>
        <p:nvSpPr>
          <p:cNvPr id="292870" name="Line 6"/>
          <p:cNvSpPr>
            <a:spLocks noChangeShapeType="1"/>
          </p:cNvSpPr>
          <p:nvPr/>
        </p:nvSpPr>
        <p:spPr bwMode="auto">
          <a:xfrm flipV="1">
            <a:off x="5940425" y="3716338"/>
            <a:ext cx="576263" cy="7921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2871" name="Text Box 7"/>
          <p:cNvSpPr txBox="1">
            <a:spLocks noChangeArrowheads="1"/>
          </p:cNvSpPr>
          <p:nvPr/>
        </p:nvSpPr>
        <p:spPr bwMode="auto">
          <a:xfrm>
            <a:off x="303213" y="5943600"/>
            <a:ext cx="3116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si impone che il vettore</a:t>
            </a:r>
          </a:p>
          <a:p>
            <a:r>
              <a:rPr lang="it-IT" b="1">
                <a:solidFill>
                  <a:srgbClr val="CC3300"/>
                </a:solidFill>
              </a:rPr>
              <a:t>F</a:t>
            </a:r>
            <a:r>
              <a:rPr lang="it-IT" b="1" baseline="-25000">
                <a:solidFill>
                  <a:srgbClr val="CC3300"/>
                </a:solidFill>
              </a:rPr>
              <a:t>c</a:t>
            </a:r>
            <a:r>
              <a:rPr lang="it-IT">
                <a:solidFill>
                  <a:srgbClr val="CC3300"/>
                </a:solidFill>
              </a:rPr>
              <a:t> = </a:t>
            </a:r>
            <a:r>
              <a:rPr lang="it-IT" b="1">
                <a:solidFill>
                  <a:srgbClr val="CC3300"/>
                </a:solidFill>
              </a:rPr>
              <a:t>N + P </a:t>
            </a:r>
            <a:r>
              <a:rPr lang="it-IT">
                <a:solidFill>
                  <a:srgbClr val="CC3300"/>
                </a:solidFill>
              </a:rPr>
              <a:t>sia </a:t>
            </a:r>
            <a:r>
              <a:rPr lang="it-IT">
                <a:solidFill>
                  <a:srgbClr val="CC3300"/>
                </a:solidFill>
                <a:cs typeface="Arial" pitchFamily="34" charset="0"/>
                <a:sym typeface="Wingdings" pitchFamily="2" charset="2"/>
              </a:rPr>
              <a:t>orizzontale</a:t>
            </a:r>
            <a:endParaRPr lang="it-IT">
              <a:solidFill>
                <a:srgbClr val="CC3300"/>
              </a:solidFill>
            </a:endParaRPr>
          </a:p>
        </p:txBody>
      </p:sp>
      <p:sp>
        <p:nvSpPr>
          <p:cNvPr id="2" name="TextBox 1"/>
          <p:cNvSpPr txBox="1"/>
          <p:nvPr/>
        </p:nvSpPr>
        <p:spPr>
          <a:xfrm>
            <a:off x="5627662" y="6318703"/>
            <a:ext cx="2475358" cy="400110"/>
          </a:xfrm>
          <a:prstGeom prst="rect">
            <a:avLst/>
          </a:prstGeom>
          <a:noFill/>
        </p:spPr>
        <p:txBody>
          <a:bodyPr wrap="none" rtlCol="0">
            <a:spAutoFit/>
          </a:bodyPr>
          <a:lstStyle/>
          <a:p>
            <a:r>
              <a:rPr lang="en-US" dirty="0" smtClean="0"/>
              <a:t>(**) </a:t>
            </a:r>
            <a:r>
              <a:rPr lang="en-US" dirty="0" err="1" smtClean="0"/>
              <a:t>facoltativo</a:t>
            </a:r>
            <a:r>
              <a:rPr lang="en-US" dirty="0" smtClean="0"/>
              <a:t>, </a:t>
            </a:r>
            <a:r>
              <a:rPr lang="en-US" dirty="0" err="1" smtClean="0"/>
              <a:t>nmal</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0BD7F5B0-7635-4F4C-BEBD-0C736BCED8F2}" type="slidenum">
              <a:rPr lang="en-US"/>
              <a:pPr/>
              <a:t>59</a:t>
            </a:fld>
            <a:endParaRPr lang="en-US"/>
          </a:p>
        </p:txBody>
      </p:sp>
      <p:sp>
        <p:nvSpPr>
          <p:cNvPr id="312322" name="Rectangle 2"/>
          <p:cNvSpPr>
            <a:spLocks noGrp="1" noChangeArrowheads="1"/>
          </p:cNvSpPr>
          <p:nvPr>
            <p:ph type="title"/>
          </p:nvPr>
        </p:nvSpPr>
        <p:spPr/>
        <p:txBody>
          <a:bodyPr/>
          <a:lstStyle/>
          <a:p>
            <a:r>
              <a:rPr lang="it-IT" sz="2800" dirty="0"/>
              <a:t>Peso e peso </a:t>
            </a:r>
            <a:r>
              <a:rPr lang="it-IT" sz="2800" dirty="0" smtClean="0"/>
              <a:t>apparente(*)</a:t>
            </a:r>
            <a:endParaRPr lang="it-IT" sz="2800" dirty="0"/>
          </a:p>
        </p:txBody>
      </p:sp>
      <p:pic>
        <p:nvPicPr>
          <p:cNvPr id="312324" name="Picture 4" descr="img0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412875"/>
            <a:ext cx="6815137" cy="4797425"/>
          </a:xfrm>
          <a:prstGeom prst="rect">
            <a:avLst/>
          </a:prstGeom>
          <a:noFill/>
          <a:extLst>
            <a:ext uri="{909E8E84-426E-40DD-AFC4-6F175D3DCCD1}">
              <a14:hiddenFill xmlns:a14="http://schemas.microsoft.com/office/drawing/2010/main">
                <a:solidFill>
                  <a:srgbClr val="FFFFFF"/>
                </a:solidFill>
              </a14:hiddenFill>
            </a:ext>
          </a:extLst>
        </p:spPr>
      </p:pic>
      <p:sp>
        <p:nvSpPr>
          <p:cNvPr id="312325" name="Text Box 5"/>
          <p:cNvSpPr txBox="1">
            <a:spLocks noChangeArrowheads="1"/>
          </p:cNvSpPr>
          <p:nvPr/>
        </p:nvSpPr>
        <p:spPr bwMode="auto">
          <a:xfrm>
            <a:off x="3851275" y="1119188"/>
            <a:ext cx="51133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il peso di una persona può essere definito </a:t>
            </a:r>
          </a:p>
          <a:p>
            <a:r>
              <a:rPr lang="it-IT" sz="2100"/>
              <a:t>come la forza esercitata sul pavimento</a:t>
            </a:r>
          </a:p>
        </p:txBody>
      </p:sp>
      <p:sp>
        <p:nvSpPr>
          <p:cNvPr id="312326" name="Text Box 6"/>
          <p:cNvSpPr txBox="1">
            <a:spLocks noChangeArrowheads="1"/>
          </p:cNvSpPr>
          <p:nvPr/>
        </p:nvSpPr>
        <p:spPr bwMode="auto">
          <a:xfrm>
            <a:off x="5632450" y="2476500"/>
            <a:ext cx="24593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dirty="0">
                <a:solidFill>
                  <a:srgbClr val="FF3300"/>
                </a:solidFill>
              </a:rPr>
              <a:t>tipico sistema </a:t>
            </a:r>
            <a:r>
              <a:rPr lang="it-IT" sz="2100" b="1" i="1" dirty="0">
                <a:solidFill>
                  <a:srgbClr val="FF3300"/>
                </a:solidFill>
              </a:rPr>
              <a:t>non</a:t>
            </a:r>
            <a:r>
              <a:rPr lang="it-IT" sz="2100" dirty="0">
                <a:solidFill>
                  <a:srgbClr val="FF3300"/>
                </a:solidFill>
              </a:rPr>
              <a:t> </a:t>
            </a:r>
          </a:p>
          <a:p>
            <a:r>
              <a:rPr lang="it-IT" sz="2100" dirty="0">
                <a:solidFill>
                  <a:srgbClr val="FF3300"/>
                </a:solidFill>
              </a:rPr>
              <a:t>inerziale se </a:t>
            </a:r>
            <a:r>
              <a:rPr lang="it-IT" sz="2100" b="1" dirty="0">
                <a:solidFill>
                  <a:srgbClr val="FF3300"/>
                </a:solidFill>
              </a:rPr>
              <a:t>a</a:t>
            </a:r>
            <a:r>
              <a:rPr lang="it-IT" sz="2100" dirty="0">
                <a:solidFill>
                  <a:srgbClr val="FF3300"/>
                </a:solidFill>
              </a:rPr>
              <a:t> </a:t>
            </a:r>
            <a:r>
              <a:rPr lang="it-IT" sz="2100" dirty="0">
                <a:solidFill>
                  <a:srgbClr val="FF3300"/>
                </a:solidFill>
                <a:cs typeface="Arial" pitchFamily="34" charset="0"/>
              </a:rPr>
              <a:t>≠ 0</a:t>
            </a:r>
          </a:p>
        </p:txBody>
      </p:sp>
      <p:sp>
        <p:nvSpPr>
          <p:cNvPr id="2" name="TextBox 1"/>
          <p:cNvSpPr txBox="1"/>
          <p:nvPr/>
        </p:nvSpPr>
        <p:spPr>
          <a:xfrm>
            <a:off x="467544" y="6309320"/>
            <a:ext cx="2375971" cy="400110"/>
          </a:xfrm>
          <a:prstGeom prst="rect">
            <a:avLst/>
          </a:prstGeom>
          <a:noFill/>
        </p:spPr>
        <p:txBody>
          <a:bodyPr wrap="none" rtlCol="0">
            <a:spAutoFit/>
          </a:bodyPr>
          <a:lstStyle/>
          <a:p>
            <a:r>
              <a:rPr lang="en-US" dirty="0" smtClean="0"/>
              <a:t>(*) </a:t>
            </a:r>
            <a:r>
              <a:rPr lang="en-US" dirty="0" err="1" smtClean="0"/>
              <a:t>facoltativo</a:t>
            </a:r>
            <a:r>
              <a:rPr lang="en-US" dirty="0" smtClean="0"/>
              <a:t>, </a:t>
            </a:r>
            <a:r>
              <a:rPr lang="en-US" dirty="0" err="1" smtClean="0"/>
              <a:t>nmal</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4"/>
          <p:cNvSpPr>
            <a:spLocks noGrp="1"/>
          </p:cNvSpPr>
          <p:nvPr>
            <p:ph type="ftr" sz="quarter" idx="11"/>
          </p:nvPr>
        </p:nvSpPr>
        <p:spPr/>
        <p:txBody>
          <a:bodyPr/>
          <a:lstStyle/>
          <a:p>
            <a:r>
              <a:rPr lang="en-US" smtClean="0"/>
              <a:t>fln - mar 2016</a:t>
            </a:r>
            <a:endParaRPr lang="en-US" dirty="0"/>
          </a:p>
        </p:txBody>
      </p:sp>
      <p:sp>
        <p:nvSpPr>
          <p:cNvPr id="35" name="Slide Number Placeholder 5"/>
          <p:cNvSpPr>
            <a:spLocks noGrp="1"/>
          </p:cNvSpPr>
          <p:nvPr>
            <p:ph type="sldNum" sz="quarter" idx="12"/>
          </p:nvPr>
        </p:nvSpPr>
        <p:spPr/>
        <p:txBody>
          <a:bodyPr/>
          <a:lstStyle/>
          <a:p>
            <a:fld id="{D6409F11-106F-4B35-A496-9E1E575D7427}" type="slidenum">
              <a:rPr lang="en-US"/>
              <a:pPr/>
              <a:t>6</a:t>
            </a:fld>
            <a:endParaRPr lang="en-US" dirty="0"/>
          </a:p>
        </p:txBody>
      </p:sp>
      <p:sp>
        <p:nvSpPr>
          <p:cNvPr id="201778" name="Line 50"/>
          <p:cNvSpPr>
            <a:spLocks noChangeShapeType="1"/>
          </p:cNvSpPr>
          <p:nvPr/>
        </p:nvSpPr>
        <p:spPr bwMode="auto">
          <a:xfrm>
            <a:off x="2268538" y="2133600"/>
            <a:ext cx="1511300"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0" name="Rectangle 2"/>
          <p:cNvSpPr>
            <a:spLocks noGrp="1" noChangeArrowheads="1"/>
          </p:cNvSpPr>
          <p:nvPr>
            <p:ph type="title"/>
          </p:nvPr>
        </p:nvSpPr>
        <p:spPr/>
        <p:txBody>
          <a:bodyPr/>
          <a:lstStyle/>
          <a:p>
            <a:r>
              <a:rPr lang="it-IT" sz="3200"/>
              <a:t>Sistemi di riferimento, eq. oraria</a:t>
            </a:r>
          </a:p>
        </p:txBody>
      </p:sp>
      <p:sp>
        <p:nvSpPr>
          <p:cNvPr id="201731" name="Rectangle 3"/>
          <p:cNvSpPr>
            <a:spLocks noGrp="1" noChangeArrowheads="1"/>
          </p:cNvSpPr>
          <p:nvPr>
            <p:ph type="body" idx="1"/>
          </p:nvPr>
        </p:nvSpPr>
        <p:spPr>
          <a:xfrm>
            <a:off x="468313" y="1125538"/>
            <a:ext cx="8229600" cy="4784725"/>
          </a:xfrm>
        </p:spPr>
        <p:txBody>
          <a:bodyPr/>
          <a:lstStyle/>
          <a:p>
            <a:r>
              <a:rPr lang="it-IT" u="sng" dirty="0"/>
              <a:t>il moto è relativo </a:t>
            </a:r>
            <a:r>
              <a:rPr lang="it-IT" dirty="0"/>
              <a:t>=&gt; sistema di riferimento</a:t>
            </a:r>
          </a:p>
          <a:p>
            <a:endParaRPr lang="it-IT" dirty="0"/>
          </a:p>
          <a:p>
            <a:endParaRPr lang="it-IT" dirty="0"/>
          </a:p>
          <a:p>
            <a:endParaRPr lang="it-IT" dirty="0"/>
          </a:p>
          <a:p>
            <a:r>
              <a:rPr lang="it-IT" dirty="0"/>
              <a:t>spazio percorso nel tempo, </a:t>
            </a:r>
            <a:r>
              <a:rPr lang="it-IT" dirty="0" err="1"/>
              <a:t>eq</a:t>
            </a:r>
            <a:r>
              <a:rPr lang="it-IT" dirty="0"/>
              <a:t>. oraria</a:t>
            </a:r>
          </a:p>
        </p:txBody>
      </p:sp>
      <p:sp>
        <p:nvSpPr>
          <p:cNvPr id="201738" name="Text Box 10"/>
          <p:cNvSpPr txBox="1">
            <a:spLocks noChangeArrowheads="1"/>
          </p:cNvSpPr>
          <p:nvPr/>
        </p:nvSpPr>
        <p:spPr bwMode="auto">
          <a:xfrm>
            <a:off x="1908175" y="17002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a:t>
            </a:r>
          </a:p>
        </p:txBody>
      </p:sp>
      <p:sp>
        <p:nvSpPr>
          <p:cNvPr id="201741" name="Text Box 13"/>
          <p:cNvSpPr txBox="1">
            <a:spLocks noChangeArrowheads="1"/>
          </p:cNvSpPr>
          <p:nvPr/>
        </p:nvSpPr>
        <p:spPr bwMode="auto">
          <a:xfrm>
            <a:off x="2949575" y="213360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p:txBody>
      </p:sp>
      <p:sp>
        <p:nvSpPr>
          <p:cNvPr id="201743" name="Text Box 15"/>
          <p:cNvSpPr txBox="1">
            <a:spLocks noChangeArrowheads="1"/>
          </p:cNvSpPr>
          <p:nvPr/>
        </p:nvSpPr>
        <p:spPr bwMode="auto">
          <a:xfrm>
            <a:off x="2771775" y="1916113"/>
            <a:ext cx="592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47" name="Line 19"/>
          <p:cNvSpPr>
            <a:spLocks noChangeShapeType="1"/>
          </p:cNvSpPr>
          <p:nvPr/>
        </p:nvSpPr>
        <p:spPr bwMode="auto">
          <a:xfrm flipV="1">
            <a:off x="2195513" y="4221163"/>
            <a:ext cx="0" cy="14398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8" name="Line 20"/>
          <p:cNvSpPr>
            <a:spLocks noChangeShapeType="1"/>
          </p:cNvSpPr>
          <p:nvPr/>
        </p:nvSpPr>
        <p:spPr bwMode="auto">
          <a:xfrm>
            <a:off x="1979613" y="5373688"/>
            <a:ext cx="19446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9" name="Line 21"/>
          <p:cNvSpPr>
            <a:spLocks noChangeShapeType="1"/>
          </p:cNvSpPr>
          <p:nvPr/>
        </p:nvSpPr>
        <p:spPr bwMode="auto">
          <a:xfrm flipV="1">
            <a:off x="2195513" y="4365625"/>
            <a:ext cx="15843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0" name="Text Box 22"/>
          <p:cNvSpPr txBox="1">
            <a:spLocks noChangeArrowheads="1"/>
          </p:cNvSpPr>
          <p:nvPr/>
        </p:nvSpPr>
        <p:spPr bwMode="auto">
          <a:xfrm>
            <a:off x="1258888" y="3933825"/>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201751" name="Text Box 23"/>
          <p:cNvSpPr txBox="1">
            <a:spLocks noChangeArrowheads="1"/>
          </p:cNvSpPr>
          <p:nvPr/>
        </p:nvSpPr>
        <p:spPr bwMode="auto">
          <a:xfrm>
            <a:off x="3276600" y="53006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1752" name="Text Box 24"/>
          <p:cNvSpPr txBox="1">
            <a:spLocks noChangeArrowheads="1"/>
          </p:cNvSpPr>
          <p:nvPr/>
        </p:nvSpPr>
        <p:spPr bwMode="auto">
          <a:xfrm>
            <a:off x="1908175" y="5300663"/>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201753" name="Line 25"/>
          <p:cNvSpPr>
            <a:spLocks noChangeShapeType="1"/>
          </p:cNvSpPr>
          <p:nvPr/>
        </p:nvSpPr>
        <p:spPr bwMode="auto">
          <a:xfrm>
            <a:off x="2195513" y="4508500"/>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4" name="Text Box 26"/>
          <p:cNvSpPr txBox="1">
            <a:spLocks noChangeArrowheads="1"/>
          </p:cNvSpPr>
          <p:nvPr/>
        </p:nvSpPr>
        <p:spPr bwMode="auto">
          <a:xfrm>
            <a:off x="1619250" y="4292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s(t)</a:t>
            </a:r>
          </a:p>
        </p:txBody>
      </p:sp>
      <p:sp>
        <p:nvSpPr>
          <p:cNvPr id="201755" name="Line 27"/>
          <p:cNvSpPr>
            <a:spLocks noChangeShapeType="1"/>
          </p:cNvSpPr>
          <p:nvPr/>
        </p:nvSpPr>
        <p:spPr bwMode="auto">
          <a:xfrm>
            <a:off x="3419475" y="4508500"/>
            <a:ext cx="0" cy="865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6" name="Text Box 28"/>
          <p:cNvSpPr txBox="1">
            <a:spLocks noChangeArrowheads="1"/>
          </p:cNvSpPr>
          <p:nvPr/>
        </p:nvSpPr>
        <p:spPr bwMode="auto">
          <a:xfrm>
            <a:off x="3924300" y="530066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201757" name="Text Box 29"/>
          <p:cNvSpPr txBox="1">
            <a:spLocks noChangeArrowheads="1"/>
          </p:cNvSpPr>
          <p:nvPr/>
        </p:nvSpPr>
        <p:spPr bwMode="auto">
          <a:xfrm>
            <a:off x="5219700" y="4292600"/>
            <a:ext cx="320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chemeClr val="accent2"/>
                </a:solidFill>
              </a:rPr>
              <a:t>se ci interessa la distanza </a:t>
            </a:r>
          </a:p>
          <a:p>
            <a:r>
              <a:rPr lang="it-IT" dirty="0">
                <a:solidFill>
                  <a:schemeClr val="accent2"/>
                </a:solidFill>
              </a:rPr>
              <a:t>percorsa in un certo tempo</a:t>
            </a:r>
          </a:p>
          <a:p>
            <a:r>
              <a:rPr lang="it-IT" dirty="0">
                <a:solidFill>
                  <a:schemeClr val="accent2"/>
                </a:solidFill>
              </a:rPr>
              <a:t>indipendentemente dalla </a:t>
            </a:r>
          </a:p>
          <a:p>
            <a:r>
              <a:rPr lang="it-IT" dirty="0">
                <a:solidFill>
                  <a:schemeClr val="accent2"/>
                </a:solidFill>
              </a:rPr>
              <a:t>direzione</a:t>
            </a:r>
          </a:p>
        </p:txBody>
      </p:sp>
      <p:sp>
        <p:nvSpPr>
          <p:cNvPr id="201733" name="Line 5"/>
          <p:cNvSpPr>
            <a:spLocks noChangeShapeType="1"/>
          </p:cNvSpPr>
          <p:nvPr/>
        </p:nvSpPr>
        <p:spPr bwMode="auto">
          <a:xfrm flipV="1">
            <a:off x="2268538" y="1700213"/>
            <a:ext cx="0" cy="15128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4" name="Line 6"/>
          <p:cNvSpPr>
            <a:spLocks noChangeShapeType="1"/>
          </p:cNvSpPr>
          <p:nvPr/>
        </p:nvSpPr>
        <p:spPr bwMode="auto">
          <a:xfrm>
            <a:off x="1979613" y="2997200"/>
            <a:ext cx="23050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5" name="Line 7"/>
          <p:cNvSpPr>
            <a:spLocks noChangeShapeType="1"/>
          </p:cNvSpPr>
          <p:nvPr/>
        </p:nvSpPr>
        <p:spPr bwMode="auto">
          <a:xfrm>
            <a:off x="2268538" y="278130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6" name="Line 8"/>
          <p:cNvSpPr>
            <a:spLocks noChangeShapeType="1"/>
          </p:cNvSpPr>
          <p:nvPr/>
        </p:nvSpPr>
        <p:spPr bwMode="auto">
          <a:xfrm>
            <a:off x="2484438" y="27813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7" name="Text Box 9"/>
          <p:cNvSpPr txBox="1">
            <a:spLocks noChangeArrowheads="1"/>
          </p:cNvSpPr>
          <p:nvPr/>
        </p:nvSpPr>
        <p:spPr bwMode="auto">
          <a:xfrm>
            <a:off x="4067175" y="29972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39" name="Text Box 11"/>
          <p:cNvSpPr txBox="1">
            <a:spLocks noChangeArrowheads="1"/>
          </p:cNvSpPr>
          <p:nvPr/>
        </p:nvSpPr>
        <p:spPr bwMode="auto">
          <a:xfrm>
            <a:off x="1979613" y="29241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1740" name="Line 12"/>
          <p:cNvSpPr>
            <a:spLocks noChangeShapeType="1"/>
          </p:cNvSpPr>
          <p:nvPr/>
        </p:nvSpPr>
        <p:spPr bwMode="auto">
          <a:xfrm flipV="1">
            <a:off x="1908175" y="2060575"/>
            <a:ext cx="22320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Line 14"/>
          <p:cNvSpPr>
            <a:spLocks noChangeShapeType="1"/>
          </p:cNvSpPr>
          <p:nvPr/>
        </p:nvSpPr>
        <p:spPr bwMode="auto">
          <a:xfrm>
            <a:off x="3132138" y="2420938"/>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4" name="Text Box 16"/>
          <p:cNvSpPr txBox="1">
            <a:spLocks noChangeArrowheads="1"/>
          </p:cNvSpPr>
          <p:nvPr/>
        </p:nvSpPr>
        <p:spPr bwMode="auto">
          <a:xfrm>
            <a:off x="2916238" y="29972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1745" name="Text Box 17"/>
          <p:cNvSpPr txBox="1">
            <a:spLocks noChangeArrowheads="1"/>
          </p:cNvSpPr>
          <p:nvPr/>
        </p:nvSpPr>
        <p:spPr bwMode="auto">
          <a:xfrm>
            <a:off x="4932040" y="1778734"/>
            <a:ext cx="416223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dirty="0"/>
              <a:t>(</a:t>
            </a:r>
            <a:r>
              <a:rPr lang="it-IT" dirty="0">
                <a:solidFill>
                  <a:srgbClr val="CC3300"/>
                </a:solidFill>
              </a:rPr>
              <a:t>P occupa varie posizioni nel</a:t>
            </a:r>
          </a:p>
          <a:p>
            <a:r>
              <a:rPr lang="it-IT" dirty="0" smtClean="0">
                <a:solidFill>
                  <a:srgbClr val="CC3300"/>
                </a:solidFill>
              </a:rPr>
              <a:t>piano/spazio [2d/3d] cartesiano </a:t>
            </a:r>
          </a:p>
          <a:p>
            <a:r>
              <a:rPr lang="it-IT" dirty="0" smtClean="0">
                <a:solidFill>
                  <a:srgbClr val="CC3300"/>
                </a:solidFill>
              </a:rPr>
              <a:t>al passare </a:t>
            </a:r>
            <a:r>
              <a:rPr lang="it-IT" dirty="0">
                <a:solidFill>
                  <a:srgbClr val="CC3300"/>
                </a:solidFill>
              </a:rPr>
              <a:t>di </a:t>
            </a:r>
            <a:r>
              <a:rPr lang="it-IT" dirty="0" smtClean="0">
                <a:solidFill>
                  <a:srgbClr val="CC3300"/>
                </a:solidFill>
              </a:rPr>
              <a:t>t</a:t>
            </a:r>
            <a:r>
              <a:rPr lang="it-IT" dirty="0" smtClean="0"/>
              <a:t>; </a:t>
            </a:r>
            <a:r>
              <a:rPr lang="it-IT" dirty="0" smtClean="0">
                <a:solidFill>
                  <a:srgbClr val="009900"/>
                </a:solidFill>
              </a:rPr>
              <a:t>1 </a:t>
            </a:r>
            <a:r>
              <a:rPr lang="it-IT" dirty="0">
                <a:solidFill>
                  <a:srgbClr val="009900"/>
                </a:solidFill>
              </a:rPr>
              <a:t>dimensione: x </a:t>
            </a:r>
            <a:endParaRPr lang="it-IT" dirty="0" smtClean="0">
              <a:solidFill>
                <a:srgbClr val="009900"/>
              </a:solidFill>
            </a:endParaRPr>
          </a:p>
          <a:p>
            <a:r>
              <a:rPr lang="it-IT" dirty="0" smtClean="0">
                <a:solidFill>
                  <a:srgbClr val="009900"/>
                </a:solidFill>
              </a:rPr>
              <a:t>occupa </a:t>
            </a:r>
            <a:r>
              <a:rPr lang="it-IT" dirty="0">
                <a:solidFill>
                  <a:srgbClr val="009900"/>
                </a:solidFill>
              </a:rPr>
              <a:t>varie </a:t>
            </a:r>
            <a:r>
              <a:rPr lang="it-IT" dirty="0" smtClean="0">
                <a:solidFill>
                  <a:srgbClr val="009900"/>
                </a:solidFill>
              </a:rPr>
              <a:t>posizioni </a:t>
            </a:r>
            <a:r>
              <a:rPr lang="it-IT" dirty="0">
                <a:solidFill>
                  <a:srgbClr val="009900"/>
                </a:solidFill>
              </a:rPr>
              <a:t>lungo </a:t>
            </a:r>
            <a:endParaRPr lang="it-IT" dirty="0" smtClean="0">
              <a:solidFill>
                <a:srgbClr val="009900"/>
              </a:solidFill>
            </a:endParaRPr>
          </a:p>
          <a:p>
            <a:r>
              <a:rPr lang="it-IT" dirty="0" smtClean="0">
                <a:solidFill>
                  <a:srgbClr val="009900"/>
                </a:solidFill>
              </a:rPr>
              <a:t>l’asse </a:t>
            </a:r>
            <a:r>
              <a:rPr lang="it-IT" dirty="0">
                <a:solidFill>
                  <a:srgbClr val="009900"/>
                </a:solidFill>
              </a:rPr>
              <a:t>x al </a:t>
            </a:r>
            <a:r>
              <a:rPr lang="it-IT" dirty="0" smtClean="0">
                <a:solidFill>
                  <a:srgbClr val="009900"/>
                </a:solidFill>
              </a:rPr>
              <a:t>passare </a:t>
            </a:r>
            <a:r>
              <a:rPr lang="it-IT" dirty="0">
                <a:solidFill>
                  <a:srgbClr val="009900"/>
                </a:solidFill>
              </a:rPr>
              <a:t>di t =&gt; x = x(t)</a:t>
            </a:r>
            <a:r>
              <a:rPr lang="it-IT" dirty="0"/>
              <a:t>)</a:t>
            </a:r>
          </a:p>
        </p:txBody>
      </p:sp>
      <p:sp>
        <p:nvSpPr>
          <p:cNvPr id="201758" name="Text Box 30"/>
          <p:cNvSpPr txBox="1">
            <a:spLocks noChangeArrowheads="1"/>
          </p:cNvSpPr>
          <p:nvPr/>
        </p:nvSpPr>
        <p:spPr bwMode="auto">
          <a:xfrm>
            <a:off x="3635375" y="1716088"/>
            <a:ext cx="73977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P’(t’)</a:t>
            </a:r>
          </a:p>
          <a:p>
            <a:pPr>
              <a:lnSpc>
                <a:spcPct val="69000"/>
              </a:lnSpc>
            </a:pPr>
            <a:r>
              <a:rPr lang="it-IT">
                <a:solidFill>
                  <a:srgbClr val="FF3300"/>
                </a:solidFill>
                <a:cs typeface="Arial" pitchFamily="34" charset="0"/>
              </a:rPr>
              <a:t>●</a:t>
            </a:r>
          </a:p>
        </p:txBody>
      </p:sp>
      <p:sp>
        <p:nvSpPr>
          <p:cNvPr id="201760" name="Line 32"/>
          <p:cNvSpPr>
            <a:spLocks noChangeShapeType="1"/>
          </p:cNvSpPr>
          <p:nvPr/>
        </p:nvSpPr>
        <p:spPr bwMode="auto">
          <a:xfrm>
            <a:off x="3779838" y="2276475"/>
            <a:ext cx="0" cy="64770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3" name="Line 35"/>
          <p:cNvSpPr>
            <a:spLocks noChangeShapeType="1"/>
          </p:cNvSpPr>
          <p:nvPr/>
        </p:nvSpPr>
        <p:spPr bwMode="auto">
          <a:xfrm>
            <a:off x="2268538" y="2349500"/>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77" name="Text Box 49"/>
          <p:cNvSpPr txBox="1">
            <a:spLocks noChangeArrowheads="1"/>
          </p:cNvSpPr>
          <p:nvPr/>
        </p:nvSpPr>
        <p:spPr bwMode="auto">
          <a:xfrm>
            <a:off x="1619250" y="2133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0A8F5B81-081C-4F90-B436-CA23568DDF0D}" type="slidenum">
              <a:rPr lang="en-US"/>
              <a:pPr/>
              <a:t>60</a:t>
            </a:fld>
            <a:endParaRPr lang="en-US"/>
          </a:p>
        </p:txBody>
      </p:sp>
      <p:sp>
        <p:nvSpPr>
          <p:cNvPr id="313346" name="Rectangle 2"/>
          <p:cNvSpPr>
            <a:spLocks noGrp="1" noChangeArrowheads="1"/>
          </p:cNvSpPr>
          <p:nvPr>
            <p:ph type="title"/>
          </p:nvPr>
        </p:nvSpPr>
        <p:spPr/>
        <p:txBody>
          <a:bodyPr/>
          <a:lstStyle/>
          <a:p>
            <a:r>
              <a:rPr lang="it-IT" sz="2800" dirty="0"/>
              <a:t>Peso e peso apparente (2</a:t>
            </a:r>
            <a:r>
              <a:rPr lang="it-IT" sz="2800" dirty="0" smtClean="0"/>
              <a:t>)(*)</a:t>
            </a:r>
            <a:endParaRPr lang="it-IT" sz="2800" dirty="0"/>
          </a:p>
        </p:txBody>
      </p:sp>
      <p:sp>
        <p:nvSpPr>
          <p:cNvPr id="313347"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endParaRPr lang="it-IT" dirty="0"/>
          </a:p>
          <a:p>
            <a:endParaRPr lang="it-IT" dirty="0"/>
          </a:p>
          <a:p>
            <a:endParaRPr lang="it-IT" dirty="0"/>
          </a:p>
          <a:p>
            <a:endParaRPr lang="it-IT" dirty="0"/>
          </a:p>
          <a:p>
            <a:endParaRPr lang="it-IT" dirty="0"/>
          </a:p>
          <a:p>
            <a:r>
              <a:rPr lang="it-IT" sz="2200" dirty="0">
                <a:solidFill>
                  <a:srgbClr val="008000"/>
                </a:solidFill>
              </a:rPr>
              <a:t>quindi il peso apparente sarà inferiore (superiore) a quello reale se l’ascensore accelera verso il basso (alto)</a:t>
            </a:r>
          </a:p>
          <a:p>
            <a:r>
              <a:rPr lang="it-IT" sz="2200" dirty="0">
                <a:solidFill>
                  <a:srgbClr val="FF3300"/>
                </a:solidFill>
              </a:rPr>
              <a:t>NB si noti che mentre </a:t>
            </a:r>
            <a:r>
              <a:rPr lang="it-IT" sz="2200" i="1" dirty="0">
                <a:solidFill>
                  <a:srgbClr val="FF3300"/>
                </a:solidFill>
              </a:rPr>
              <a:t>m è costante</a:t>
            </a:r>
            <a:r>
              <a:rPr lang="it-IT" sz="2200" dirty="0">
                <a:solidFill>
                  <a:srgbClr val="FF3300"/>
                </a:solidFill>
              </a:rPr>
              <a:t>, </a:t>
            </a:r>
            <a:r>
              <a:rPr lang="it-IT" sz="2200" b="1" i="1" dirty="0">
                <a:solidFill>
                  <a:srgbClr val="FF3300"/>
                </a:solidFill>
              </a:rPr>
              <a:t>P </a:t>
            </a:r>
            <a:r>
              <a:rPr lang="it-IT" sz="2200" i="1" dirty="0">
                <a:solidFill>
                  <a:srgbClr val="FF3300"/>
                </a:solidFill>
              </a:rPr>
              <a:t>può variare</a:t>
            </a:r>
            <a:r>
              <a:rPr lang="it-IT" sz="2200" dirty="0">
                <a:solidFill>
                  <a:srgbClr val="FF3300"/>
                </a:solidFill>
              </a:rPr>
              <a:t>, per es. andando in montagna, in orbita o all’equatore si diminuisce di peso!</a:t>
            </a:r>
            <a:r>
              <a:rPr lang="it-IT" sz="2400" dirty="0">
                <a:solidFill>
                  <a:srgbClr val="FF3300"/>
                </a:solidFill>
              </a:rPr>
              <a:t> </a:t>
            </a:r>
            <a:r>
              <a:rPr lang="it-IT" sz="2200" dirty="0">
                <a:solidFill>
                  <a:srgbClr val="FF3300"/>
                </a:solidFill>
              </a:rPr>
              <a:t>(al polo si aumenta)</a:t>
            </a:r>
          </a:p>
          <a:p>
            <a:pPr>
              <a:buFontTx/>
              <a:buNone/>
            </a:pPr>
            <a:endParaRPr lang="it-IT" sz="2200" dirty="0">
              <a:solidFill>
                <a:srgbClr val="FF3300"/>
              </a:solidFill>
            </a:endParaRPr>
          </a:p>
        </p:txBody>
      </p:sp>
      <p:pic>
        <p:nvPicPr>
          <p:cNvPr id="313348" name="Picture 4" descr="img0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196975"/>
            <a:ext cx="6732588" cy="313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6309320"/>
            <a:ext cx="2446504" cy="400110"/>
          </a:xfrm>
          <a:prstGeom prst="rect">
            <a:avLst/>
          </a:prstGeom>
          <a:noFill/>
        </p:spPr>
        <p:txBody>
          <a:bodyPr wrap="none" rtlCol="0">
            <a:spAutoFit/>
          </a:bodyPr>
          <a:lstStyle/>
          <a:p>
            <a:r>
              <a:rPr lang="en-US" dirty="0" smtClean="0"/>
              <a:t>(*) </a:t>
            </a:r>
            <a:r>
              <a:rPr lang="en-US" dirty="0" err="1" smtClean="0"/>
              <a:t>facoltativo</a:t>
            </a:r>
            <a:r>
              <a:rPr lang="en-US" dirty="0" smtClean="0"/>
              <a:t>, </a:t>
            </a:r>
            <a:r>
              <a:rPr lang="en-US" dirty="0" err="1" smtClean="0"/>
              <a:t>nmal</a:t>
            </a:r>
            <a:r>
              <a:rPr lang="en-US" dirty="0" smtClean="0"/>
              <a:t> </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2016</a:t>
            </a:r>
            <a:endParaRPr lang="en-US"/>
          </a:p>
        </p:txBody>
      </p:sp>
      <p:sp>
        <p:nvSpPr>
          <p:cNvPr id="9" name="Slide Number Placeholder 5"/>
          <p:cNvSpPr>
            <a:spLocks noGrp="1"/>
          </p:cNvSpPr>
          <p:nvPr>
            <p:ph type="sldNum" sz="quarter" idx="12"/>
          </p:nvPr>
        </p:nvSpPr>
        <p:spPr/>
        <p:txBody>
          <a:bodyPr/>
          <a:lstStyle/>
          <a:p>
            <a:fld id="{495DB6E6-5E52-43A8-BEC8-130D4DFBA750}" type="slidenum">
              <a:rPr lang="en-US"/>
              <a:pPr/>
              <a:t>61</a:t>
            </a:fld>
            <a:endParaRPr lang="en-US"/>
          </a:p>
        </p:txBody>
      </p:sp>
      <p:sp>
        <p:nvSpPr>
          <p:cNvPr id="293890" name="Rectangle 2"/>
          <p:cNvSpPr>
            <a:spLocks noGrp="1" noChangeArrowheads="1"/>
          </p:cNvSpPr>
          <p:nvPr>
            <p:ph type="title"/>
          </p:nvPr>
        </p:nvSpPr>
        <p:spPr/>
        <p:txBody>
          <a:bodyPr/>
          <a:lstStyle/>
          <a:p>
            <a:r>
              <a:rPr lang="it-IT" sz="2800"/>
              <a:t>Sistemi isolati e conservazione q.d.m.</a:t>
            </a:r>
          </a:p>
        </p:txBody>
      </p:sp>
      <p:sp>
        <p:nvSpPr>
          <p:cNvPr id="293891" name="Rectangle 3"/>
          <p:cNvSpPr>
            <a:spLocks noGrp="1" noChangeArrowheads="1"/>
          </p:cNvSpPr>
          <p:nvPr>
            <p:ph type="body" idx="1"/>
          </p:nvPr>
        </p:nvSpPr>
        <p:spPr>
          <a:xfrm>
            <a:off x="250825" y="1052513"/>
            <a:ext cx="8642350" cy="5183187"/>
          </a:xfrm>
        </p:spPr>
        <p:txBody>
          <a:bodyPr/>
          <a:lstStyle/>
          <a:p>
            <a:r>
              <a:rPr lang="it-IT" sz="2400" dirty="0">
                <a:solidFill>
                  <a:srgbClr val="FF3300"/>
                </a:solidFill>
              </a:rPr>
              <a:t>isolati: sistemi di 2 o più corpi che si scambiano forze, interne, che a 2 a 2 si elidono (risultante nulla)</a:t>
            </a:r>
          </a:p>
          <a:p>
            <a:r>
              <a:rPr lang="it-IT" sz="2400" dirty="0"/>
              <a:t>es. corpi 1 e 2 su piano orizzontale </a:t>
            </a:r>
            <a:r>
              <a:rPr lang="it-IT" sz="2400" dirty="0">
                <a:solidFill>
                  <a:srgbClr val="CC3300"/>
                </a:solidFill>
              </a:rPr>
              <a:t>senza attrito</a:t>
            </a:r>
          </a:p>
          <a:p>
            <a:pPr>
              <a:buFontTx/>
              <a:buNone/>
            </a:pPr>
            <a:r>
              <a:rPr lang="it-IT" sz="2400" dirty="0"/>
              <a:t>	</a:t>
            </a:r>
            <a:r>
              <a:rPr lang="it-IT" sz="2400" dirty="0">
                <a:solidFill>
                  <a:srgbClr val="008000"/>
                </a:solidFill>
              </a:rPr>
              <a:t>su 1 agisce </a:t>
            </a:r>
            <a:r>
              <a:rPr lang="it-IT" sz="2400" b="1" dirty="0">
                <a:solidFill>
                  <a:srgbClr val="008000"/>
                </a:solidFill>
              </a:rPr>
              <a:t>F</a:t>
            </a:r>
            <a:r>
              <a:rPr lang="it-IT" sz="2400" baseline="-25000" dirty="0">
                <a:solidFill>
                  <a:srgbClr val="008000"/>
                </a:solidFill>
              </a:rPr>
              <a:t>2</a:t>
            </a:r>
            <a:r>
              <a:rPr lang="it-IT" sz="2400" dirty="0">
                <a:solidFill>
                  <a:srgbClr val="008000"/>
                </a:solidFill>
              </a:rPr>
              <a:t> (dovuta a 2)</a:t>
            </a:r>
          </a:p>
          <a:p>
            <a:pPr>
              <a:buFontTx/>
              <a:buNone/>
            </a:pPr>
            <a:r>
              <a:rPr lang="it-IT" sz="2400" dirty="0">
                <a:solidFill>
                  <a:srgbClr val="008000"/>
                </a:solidFill>
              </a:rPr>
              <a:t>	su 2 agisce </a:t>
            </a:r>
            <a:r>
              <a:rPr lang="it-IT" sz="2400" b="1" dirty="0">
                <a:solidFill>
                  <a:srgbClr val="008000"/>
                </a:solidFill>
              </a:rPr>
              <a:t>F</a:t>
            </a:r>
            <a:r>
              <a:rPr lang="it-IT" sz="2400" baseline="-25000" dirty="0">
                <a:solidFill>
                  <a:srgbClr val="008000"/>
                </a:solidFill>
              </a:rPr>
              <a:t>1</a:t>
            </a:r>
            <a:r>
              <a:rPr lang="it-IT" sz="2400" dirty="0">
                <a:solidFill>
                  <a:srgbClr val="008000"/>
                </a:solidFill>
              </a:rPr>
              <a:t> (dovuta a 1)</a:t>
            </a:r>
          </a:p>
          <a:p>
            <a:pPr>
              <a:buFontTx/>
              <a:buNone/>
            </a:pPr>
            <a:r>
              <a:rPr lang="it-IT" sz="2400" dirty="0"/>
              <a:t>	</a:t>
            </a:r>
            <a:r>
              <a:rPr lang="it-IT" sz="2400" b="1" dirty="0"/>
              <a:t>F</a:t>
            </a:r>
            <a:r>
              <a:rPr lang="it-IT" sz="2400" baseline="-25000" dirty="0"/>
              <a:t>1</a:t>
            </a:r>
            <a:r>
              <a:rPr lang="it-IT" sz="2400" dirty="0"/>
              <a:t> = </a:t>
            </a:r>
            <a:r>
              <a:rPr lang="el-GR" sz="2400" dirty="0">
                <a:cs typeface="Arial" pitchFamily="34" charset="0"/>
              </a:rPr>
              <a:t>Δ</a:t>
            </a:r>
            <a:r>
              <a:rPr lang="it-IT" sz="2400" b="1" dirty="0">
                <a:cs typeface="Arial" pitchFamily="34" charset="0"/>
              </a:rPr>
              <a:t>q</a:t>
            </a:r>
            <a:r>
              <a:rPr lang="it-IT" sz="2400" baseline="-25000" dirty="0">
                <a:cs typeface="Arial" pitchFamily="34" charset="0"/>
              </a:rPr>
              <a:t>2</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b="1" dirty="0">
                <a:cs typeface="Arial" pitchFamily="34" charset="0"/>
              </a:rPr>
              <a:t>F</a:t>
            </a:r>
            <a:r>
              <a:rPr lang="it-IT" sz="2400" baseline="-25000" dirty="0">
                <a:cs typeface="Arial" pitchFamily="34" charset="0"/>
              </a:rPr>
              <a:t>2</a:t>
            </a:r>
            <a:r>
              <a:rPr lang="it-IT" sz="2400" dirty="0">
                <a:cs typeface="Arial" pitchFamily="34" charset="0"/>
              </a:rPr>
              <a:t> =</a:t>
            </a:r>
            <a:r>
              <a:rPr lang="el-GR" sz="2400" dirty="0">
                <a:cs typeface="Arial" pitchFamily="34" charset="0"/>
              </a:rPr>
              <a:t>Δ</a:t>
            </a:r>
            <a:r>
              <a:rPr lang="it-IT" sz="2400" b="1" dirty="0">
                <a:cs typeface="Arial" pitchFamily="34" charset="0"/>
              </a:rPr>
              <a:t>q</a:t>
            </a:r>
            <a:r>
              <a:rPr lang="it-IT" sz="2400" baseline="-25000" dirty="0">
                <a:cs typeface="Arial" pitchFamily="34" charset="0"/>
              </a:rPr>
              <a:t>1</a:t>
            </a:r>
            <a:r>
              <a:rPr lang="it-IT" sz="2400" dirty="0">
                <a:cs typeface="Arial" pitchFamily="34" charset="0"/>
              </a:rPr>
              <a:t>/</a:t>
            </a:r>
            <a:r>
              <a:rPr lang="el-GR" sz="2400" dirty="0">
                <a:cs typeface="Arial" pitchFamily="34" charset="0"/>
              </a:rPr>
              <a:t>Δ</a:t>
            </a:r>
            <a:r>
              <a:rPr lang="it-IT" sz="2400" dirty="0">
                <a:cs typeface="Arial" pitchFamily="34" charset="0"/>
              </a:rPr>
              <a:t>t</a:t>
            </a:r>
          </a:p>
          <a:p>
            <a:pPr>
              <a:buFontTx/>
              <a:buNone/>
            </a:pPr>
            <a:r>
              <a:rPr lang="it-IT" sz="2400" dirty="0">
                <a:cs typeface="Arial" pitchFamily="34" charset="0"/>
              </a:rPr>
              <a:t>	ma </a:t>
            </a:r>
            <a:r>
              <a:rPr lang="it-IT" sz="2400" b="1" dirty="0">
                <a:solidFill>
                  <a:srgbClr val="CC3300"/>
                </a:solidFill>
                <a:cs typeface="Arial" pitchFamily="34" charset="0"/>
              </a:rPr>
              <a:t>F</a:t>
            </a:r>
            <a:r>
              <a:rPr lang="it-IT" sz="2400" baseline="-25000" dirty="0">
                <a:solidFill>
                  <a:srgbClr val="CC3300"/>
                </a:solidFill>
                <a:cs typeface="Arial" pitchFamily="34" charset="0"/>
              </a:rPr>
              <a:t>1</a:t>
            </a:r>
            <a:r>
              <a:rPr lang="it-IT" sz="2400" dirty="0">
                <a:solidFill>
                  <a:srgbClr val="CC3300"/>
                </a:solidFill>
                <a:cs typeface="Arial" pitchFamily="34" charset="0"/>
              </a:rPr>
              <a:t> + </a:t>
            </a:r>
            <a:r>
              <a:rPr lang="it-IT" sz="2400" b="1" dirty="0">
                <a:solidFill>
                  <a:srgbClr val="CC3300"/>
                </a:solidFill>
                <a:cs typeface="Arial" pitchFamily="34" charset="0"/>
              </a:rPr>
              <a:t>F</a:t>
            </a:r>
            <a:r>
              <a:rPr lang="it-IT" sz="2400" baseline="-25000" dirty="0">
                <a:solidFill>
                  <a:srgbClr val="CC3300"/>
                </a:solidFill>
                <a:cs typeface="Arial" pitchFamily="34" charset="0"/>
              </a:rPr>
              <a:t>2</a:t>
            </a:r>
            <a:r>
              <a:rPr lang="it-IT" sz="2400" dirty="0">
                <a:solidFill>
                  <a:srgbClr val="CC3300"/>
                </a:solidFill>
                <a:cs typeface="Arial" pitchFamily="34" charset="0"/>
              </a:rPr>
              <a:t> = 0  </a:t>
            </a:r>
          </a:p>
          <a:p>
            <a:pPr>
              <a:buFontTx/>
              <a:buNone/>
            </a:pPr>
            <a:r>
              <a:rPr lang="it-IT" sz="2400" dirty="0">
                <a:solidFill>
                  <a:srgbClr val="CC3300"/>
                </a:solidFill>
                <a:cs typeface="Arial" pitchFamily="34" charset="0"/>
              </a:rPr>
              <a:t>	=&gt;    </a:t>
            </a:r>
            <a:r>
              <a:rPr lang="el-GR" sz="2400" dirty="0">
                <a:solidFill>
                  <a:srgbClr val="CC3300"/>
                </a:solidFill>
                <a:cs typeface="Arial" pitchFamily="34" charset="0"/>
              </a:rPr>
              <a:t>Δ</a:t>
            </a:r>
            <a:r>
              <a:rPr lang="it-IT" sz="2400" b="1" dirty="0">
                <a:solidFill>
                  <a:srgbClr val="CC3300"/>
                </a:solidFill>
                <a:cs typeface="Arial" pitchFamily="34" charset="0"/>
              </a:rPr>
              <a:t>q</a:t>
            </a:r>
            <a:r>
              <a:rPr lang="it-IT" sz="2400" baseline="-25000" dirty="0">
                <a:solidFill>
                  <a:srgbClr val="CC3300"/>
                </a:solidFill>
                <a:cs typeface="Arial" pitchFamily="34" charset="0"/>
              </a:rPr>
              <a:t>1</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a:t>
            </a:r>
            <a:r>
              <a:rPr lang="el-GR" sz="2400" dirty="0">
                <a:solidFill>
                  <a:srgbClr val="CC3300"/>
                </a:solidFill>
                <a:cs typeface="Arial" pitchFamily="34" charset="0"/>
              </a:rPr>
              <a:t>Δ</a:t>
            </a:r>
            <a:r>
              <a:rPr lang="it-IT" sz="2400" b="1" dirty="0">
                <a:solidFill>
                  <a:srgbClr val="CC3300"/>
                </a:solidFill>
                <a:cs typeface="Arial" pitchFamily="34" charset="0"/>
              </a:rPr>
              <a:t>q</a:t>
            </a:r>
            <a:r>
              <a:rPr lang="it-IT" sz="2400" baseline="-25000" dirty="0">
                <a:solidFill>
                  <a:srgbClr val="CC3300"/>
                </a:solidFill>
                <a:cs typeface="Arial" pitchFamily="34" charset="0"/>
              </a:rPr>
              <a:t>2</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0</a:t>
            </a:r>
          </a:p>
          <a:p>
            <a:pPr>
              <a:buFontTx/>
              <a:buNone/>
            </a:pPr>
            <a:r>
              <a:rPr lang="it-IT" sz="2400" dirty="0">
                <a:cs typeface="Arial" pitchFamily="34" charset="0"/>
              </a:rPr>
              <a:t>	ossia   </a:t>
            </a:r>
            <a:r>
              <a:rPr lang="el-GR" sz="2400" dirty="0">
                <a:cs typeface="Arial" pitchFamily="34" charset="0"/>
              </a:rPr>
              <a:t>Δ</a:t>
            </a:r>
            <a:r>
              <a:rPr lang="it-IT" sz="2400" b="1" dirty="0">
                <a:cs typeface="Arial" pitchFamily="34" charset="0"/>
              </a:rPr>
              <a:t>q</a:t>
            </a:r>
            <a:r>
              <a:rPr lang="it-IT" sz="2400" baseline="-25000" dirty="0">
                <a:cs typeface="Arial" pitchFamily="34" charset="0"/>
              </a:rPr>
              <a:t>1 </a:t>
            </a:r>
            <a:r>
              <a:rPr lang="it-IT" sz="2400" dirty="0">
                <a:cs typeface="Arial" pitchFamily="34" charset="0"/>
              </a:rPr>
              <a:t>+ </a:t>
            </a:r>
            <a:r>
              <a:rPr lang="el-GR" sz="2400" dirty="0">
                <a:cs typeface="Arial" pitchFamily="34" charset="0"/>
              </a:rPr>
              <a:t>Δ</a:t>
            </a:r>
            <a:r>
              <a:rPr lang="it-IT" sz="2400" b="1" dirty="0">
                <a:cs typeface="Arial" pitchFamily="34" charset="0"/>
              </a:rPr>
              <a:t>q</a:t>
            </a:r>
            <a:r>
              <a:rPr lang="it-IT" sz="2400" baseline="-25000" dirty="0">
                <a:cs typeface="Arial" pitchFamily="34" charset="0"/>
              </a:rPr>
              <a:t>2 </a:t>
            </a:r>
            <a:r>
              <a:rPr lang="it-IT" sz="2400" dirty="0">
                <a:cs typeface="Arial" pitchFamily="34" charset="0"/>
              </a:rPr>
              <a:t>= </a:t>
            </a:r>
            <a:r>
              <a:rPr lang="el-GR" sz="2400" dirty="0">
                <a:cs typeface="Arial" pitchFamily="34" charset="0"/>
              </a:rPr>
              <a:t>Δ</a:t>
            </a:r>
            <a:r>
              <a:rPr lang="it-IT" sz="2400" dirty="0">
                <a:cs typeface="Arial" pitchFamily="34" charset="0"/>
              </a:rPr>
              <a:t>(</a:t>
            </a:r>
            <a:r>
              <a:rPr lang="it-IT" sz="2400" b="1" dirty="0">
                <a:cs typeface="Arial" pitchFamily="34" charset="0"/>
              </a:rPr>
              <a:t>q</a:t>
            </a:r>
            <a:r>
              <a:rPr lang="it-IT" sz="2400" baseline="-25000" dirty="0">
                <a:cs typeface="Arial" pitchFamily="34" charset="0"/>
              </a:rPr>
              <a:t>1</a:t>
            </a:r>
            <a:r>
              <a:rPr lang="it-IT" sz="2400" dirty="0">
                <a:cs typeface="Arial" pitchFamily="34" charset="0"/>
              </a:rPr>
              <a:t> + </a:t>
            </a:r>
            <a:r>
              <a:rPr lang="it-IT" sz="2400" b="1" dirty="0">
                <a:cs typeface="Arial" pitchFamily="34" charset="0"/>
              </a:rPr>
              <a:t>q</a:t>
            </a:r>
            <a:r>
              <a:rPr lang="it-IT" sz="2400" b="1" baseline="-25000" dirty="0">
                <a:cs typeface="Arial" pitchFamily="34" charset="0"/>
              </a:rPr>
              <a:t>2</a:t>
            </a:r>
            <a:r>
              <a:rPr lang="it-IT" sz="2400" dirty="0">
                <a:cs typeface="Arial" pitchFamily="34" charset="0"/>
              </a:rPr>
              <a:t>) = 0 </a:t>
            </a:r>
          </a:p>
          <a:p>
            <a:pPr>
              <a:buFontTx/>
              <a:buNone/>
            </a:pPr>
            <a:r>
              <a:rPr lang="it-IT" sz="2400" dirty="0">
                <a:cs typeface="Arial" pitchFamily="34" charset="0"/>
              </a:rPr>
              <a:t>	la variazione della </a:t>
            </a:r>
            <a:r>
              <a:rPr lang="it-IT" sz="2400" dirty="0" err="1">
                <a:cs typeface="Arial" pitchFamily="34" charset="0"/>
              </a:rPr>
              <a:t>q.d.m</a:t>
            </a:r>
            <a:r>
              <a:rPr lang="it-IT" sz="2400" dirty="0">
                <a:cs typeface="Arial" pitchFamily="34" charset="0"/>
              </a:rPr>
              <a:t>. totale è </a:t>
            </a:r>
          </a:p>
          <a:p>
            <a:pPr>
              <a:buFontTx/>
              <a:buNone/>
            </a:pPr>
            <a:r>
              <a:rPr lang="it-IT" sz="2400" dirty="0">
                <a:cs typeface="Arial" pitchFamily="34" charset="0"/>
              </a:rPr>
              <a:t>	nulla, da cui ricavo</a:t>
            </a:r>
          </a:p>
          <a:p>
            <a:pPr>
              <a:buFontTx/>
              <a:buNone/>
            </a:pPr>
            <a:r>
              <a:rPr lang="it-IT" sz="2400" dirty="0">
                <a:cs typeface="Arial" pitchFamily="34" charset="0"/>
              </a:rPr>
              <a:t>    </a:t>
            </a:r>
            <a:r>
              <a:rPr lang="it-IT" sz="2400" b="1" dirty="0">
                <a:cs typeface="Arial" pitchFamily="34" charset="0"/>
              </a:rPr>
              <a:t>q</a:t>
            </a:r>
            <a:r>
              <a:rPr lang="it-IT" sz="2400" baseline="-25000" dirty="0">
                <a:cs typeface="Arial" pitchFamily="34" charset="0"/>
              </a:rPr>
              <a:t>1</a:t>
            </a:r>
            <a:r>
              <a:rPr lang="it-IT" sz="2400" dirty="0">
                <a:cs typeface="Arial" pitchFamily="34" charset="0"/>
              </a:rPr>
              <a:t> + </a:t>
            </a:r>
            <a:r>
              <a:rPr lang="it-IT" sz="2400" b="1" dirty="0">
                <a:cs typeface="Arial" pitchFamily="34" charset="0"/>
              </a:rPr>
              <a:t>q</a:t>
            </a:r>
            <a:r>
              <a:rPr lang="it-IT" sz="2400" baseline="-25000" dirty="0">
                <a:cs typeface="Arial" pitchFamily="34" charset="0"/>
              </a:rPr>
              <a:t>2</a:t>
            </a:r>
            <a:r>
              <a:rPr lang="it-IT" sz="2400" dirty="0">
                <a:cs typeface="Arial" pitchFamily="34" charset="0"/>
              </a:rPr>
              <a:t> = </a:t>
            </a:r>
            <a:r>
              <a:rPr lang="it-IT" sz="2400" dirty="0" err="1">
                <a:cs typeface="Arial" pitchFamily="34" charset="0"/>
              </a:rPr>
              <a:t>cost</a:t>
            </a:r>
            <a:endParaRPr lang="el-GR" sz="2400" dirty="0">
              <a:cs typeface="Arial" pitchFamily="34" charset="0"/>
            </a:endParaRPr>
          </a:p>
        </p:txBody>
      </p:sp>
      <p:pic>
        <p:nvPicPr>
          <p:cNvPr id="293892" name="Picture 4" descr="img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773362" cy="3024188"/>
          </a:xfrm>
          <a:prstGeom prst="rect">
            <a:avLst/>
          </a:prstGeom>
          <a:noFill/>
          <a:extLst>
            <a:ext uri="{909E8E84-426E-40DD-AFC4-6F175D3DCCD1}">
              <a14:hiddenFill xmlns:a14="http://schemas.microsoft.com/office/drawing/2010/main">
                <a:solidFill>
                  <a:srgbClr val="FFFFFF"/>
                </a:solidFill>
              </a14:hiddenFill>
            </a:ext>
          </a:extLst>
        </p:spPr>
      </p:pic>
      <p:sp>
        <p:nvSpPr>
          <p:cNvPr id="293894" name="Text Box 6"/>
          <p:cNvSpPr txBox="1">
            <a:spLocks noChangeArrowheads="1"/>
          </p:cNvSpPr>
          <p:nvPr/>
        </p:nvSpPr>
        <p:spPr bwMode="auto">
          <a:xfrm>
            <a:off x="514350" y="5832475"/>
            <a:ext cx="2257425" cy="485775"/>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93895" name="Text Box 7"/>
          <p:cNvSpPr txBox="1">
            <a:spLocks noChangeArrowheads="1"/>
          </p:cNvSpPr>
          <p:nvPr/>
        </p:nvSpPr>
        <p:spPr bwMode="auto">
          <a:xfrm>
            <a:off x="5992813" y="5583238"/>
            <a:ext cx="2109787"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urto fra due corpi</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DE009BAE-7D8B-4A2F-AD6D-21BD1E7DFE8B}" type="slidenum">
              <a:rPr lang="en-US"/>
              <a:pPr/>
              <a:t>62</a:t>
            </a:fld>
            <a:endParaRPr lang="en-US"/>
          </a:p>
        </p:txBody>
      </p:sp>
      <p:pic>
        <p:nvPicPr>
          <p:cNvPr id="294918" name="Picture 6" descr="calama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21163"/>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294914" name="Rectangle 2"/>
          <p:cNvSpPr>
            <a:spLocks noGrp="1" noChangeArrowheads="1"/>
          </p:cNvSpPr>
          <p:nvPr>
            <p:ph type="title"/>
          </p:nvPr>
        </p:nvSpPr>
        <p:spPr/>
        <p:txBody>
          <a:bodyPr/>
          <a:lstStyle/>
          <a:p>
            <a:r>
              <a:rPr lang="it-IT" sz="2800"/>
              <a:t>Conservazione q.d.m. (2)</a:t>
            </a:r>
          </a:p>
        </p:txBody>
      </p:sp>
      <p:sp>
        <p:nvSpPr>
          <p:cNvPr id="294915" name="Rectangle 3"/>
          <p:cNvSpPr>
            <a:spLocks noGrp="1" noChangeArrowheads="1"/>
          </p:cNvSpPr>
          <p:nvPr>
            <p:ph type="body" idx="1"/>
          </p:nvPr>
        </p:nvSpPr>
        <p:spPr/>
        <p:txBody>
          <a:bodyPr/>
          <a:lstStyle/>
          <a:p>
            <a:r>
              <a:rPr lang="it-IT" sz="2400" dirty="0"/>
              <a:t>se </a:t>
            </a:r>
            <a:r>
              <a:rPr lang="it-IT" sz="2400" b="1" dirty="0" err="1"/>
              <a:t>q</a:t>
            </a:r>
            <a:r>
              <a:rPr lang="it-IT" sz="2400" baseline="-25000" dirty="0" err="1"/>
              <a:t>i</a:t>
            </a:r>
            <a:r>
              <a:rPr lang="it-IT" sz="2400" dirty="0"/>
              <a:t> e </a:t>
            </a:r>
            <a:r>
              <a:rPr lang="it-IT" sz="2400" b="1" dirty="0" err="1"/>
              <a:t>q</a:t>
            </a:r>
            <a:r>
              <a:rPr lang="it-IT" sz="2400" baseline="-25000" dirty="0" err="1"/>
              <a:t>i</a:t>
            </a:r>
            <a:r>
              <a:rPr lang="it-IT" sz="2400" dirty="0"/>
              <a:t>’ indicano le </a:t>
            </a:r>
            <a:r>
              <a:rPr lang="it-IT" sz="2400" dirty="0" err="1"/>
              <a:t>q.d.m</a:t>
            </a:r>
            <a:r>
              <a:rPr lang="it-IT" sz="2400" dirty="0"/>
              <a:t>. prima e dopo l’urto, avrò</a:t>
            </a:r>
          </a:p>
          <a:p>
            <a:pPr>
              <a:buFontTx/>
              <a:buNone/>
            </a:pPr>
            <a:r>
              <a:rPr lang="it-IT" sz="2400" dirty="0"/>
              <a:t>	</a:t>
            </a:r>
            <a:r>
              <a:rPr lang="it-IT" sz="2400" b="1" dirty="0"/>
              <a:t>q</a:t>
            </a:r>
            <a:r>
              <a:rPr lang="it-IT" sz="2400" baseline="-25000" dirty="0"/>
              <a:t>1</a:t>
            </a:r>
            <a:r>
              <a:rPr lang="it-IT" sz="2400" dirty="0"/>
              <a:t>’ + </a:t>
            </a:r>
            <a:r>
              <a:rPr lang="it-IT" sz="2400" b="1" dirty="0"/>
              <a:t>q</a:t>
            </a:r>
            <a:r>
              <a:rPr lang="it-IT" sz="2400" baseline="-25000" dirty="0"/>
              <a:t>2</a:t>
            </a:r>
            <a:r>
              <a:rPr lang="it-IT" sz="2400" dirty="0"/>
              <a:t>’ = </a:t>
            </a:r>
            <a:r>
              <a:rPr lang="it-IT" sz="2400" b="1" dirty="0"/>
              <a:t>q</a:t>
            </a:r>
            <a:r>
              <a:rPr lang="it-IT" sz="2400" baseline="-25000" dirty="0"/>
              <a:t>1</a:t>
            </a:r>
            <a:r>
              <a:rPr lang="it-IT" sz="2400" dirty="0"/>
              <a:t> + </a:t>
            </a:r>
            <a:r>
              <a:rPr lang="it-IT" sz="2400" b="1" dirty="0"/>
              <a:t>q</a:t>
            </a:r>
            <a:r>
              <a:rPr lang="it-IT" sz="2400" baseline="-25000" dirty="0"/>
              <a:t>2</a:t>
            </a:r>
            <a:endParaRPr lang="it-IT" sz="2400" dirty="0"/>
          </a:p>
          <a:p>
            <a:pPr>
              <a:buFontTx/>
              <a:buNone/>
            </a:pPr>
            <a:r>
              <a:rPr lang="it-IT" sz="2400" dirty="0"/>
              <a:t>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r>
              <a:rPr lang="it-IT" sz="2400" dirty="0"/>
              <a:t>’ =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p>
          <a:p>
            <a:pPr>
              <a:buFontTx/>
              <a:buNone/>
            </a:pPr>
            <a:r>
              <a:rPr lang="it-IT" sz="2400" baseline="-25000" dirty="0"/>
              <a:t>	</a:t>
            </a:r>
            <a:r>
              <a:rPr lang="it-IT" sz="2400" dirty="0">
                <a:solidFill>
                  <a:srgbClr val="FF3300"/>
                </a:solidFill>
              </a:rPr>
              <a:t>conservazione della </a:t>
            </a:r>
            <a:r>
              <a:rPr lang="it-IT" sz="2400" dirty="0" err="1">
                <a:solidFill>
                  <a:srgbClr val="FF3300"/>
                </a:solidFill>
              </a:rPr>
              <a:t>q.d.m</a:t>
            </a:r>
            <a:r>
              <a:rPr lang="it-IT" sz="2400" dirty="0"/>
              <a:t>.: l’interazione fra due corpi non modifica la </a:t>
            </a:r>
            <a:r>
              <a:rPr lang="it-IT" sz="2400" dirty="0" err="1"/>
              <a:t>q.d.m</a:t>
            </a:r>
            <a:r>
              <a:rPr lang="it-IT" sz="2400" dirty="0"/>
              <a:t>  - oppure – per un sistema isolato (soggetto a risultante nulla) la </a:t>
            </a:r>
            <a:r>
              <a:rPr lang="it-IT" sz="2400" dirty="0" err="1"/>
              <a:t>q.d.m</a:t>
            </a:r>
            <a:r>
              <a:rPr lang="it-IT" sz="2400" dirty="0"/>
              <a:t>. si conserva</a:t>
            </a:r>
          </a:p>
          <a:p>
            <a:r>
              <a:rPr lang="it-IT" sz="2400" dirty="0"/>
              <a:t>es. locomozione di celenterati, motori termici a getto,</a:t>
            </a:r>
          </a:p>
          <a:p>
            <a:pPr>
              <a:buFontTx/>
              <a:buNone/>
            </a:pPr>
            <a:r>
              <a:rPr lang="it-IT" sz="2400" dirty="0"/>
              <a:t>	la </a:t>
            </a:r>
            <a:r>
              <a:rPr lang="it-IT" sz="2400" dirty="0" err="1"/>
              <a:t>q.d.m</a:t>
            </a:r>
            <a:r>
              <a:rPr lang="it-IT" sz="2400" dirty="0"/>
              <a:t>. iniziale è uguale zero</a:t>
            </a:r>
          </a:p>
          <a:p>
            <a:pPr>
              <a:buFontTx/>
              <a:buNone/>
            </a:pPr>
            <a:r>
              <a:rPr lang="it-IT" sz="2400" dirty="0"/>
              <a:t>	=&gt;  </a:t>
            </a:r>
            <a:r>
              <a:rPr lang="it-IT" sz="2400" dirty="0" err="1"/>
              <a:t>m</a:t>
            </a:r>
            <a:r>
              <a:rPr lang="it-IT" sz="2400" baseline="-25000" dirty="0" err="1"/>
              <a:t>a</a:t>
            </a:r>
            <a:r>
              <a:rPr lang="it-IT" sz="2400" b="1" dirty="0" err="1"/>
              <a:t>v</a:t>
            </a:r>
            <a:r>
              <a:rPr lang="it-IT" sz="2400" b="1" baseline="-25000" dirty="0" err="1"/>
              <a:t>a</a:t>
            </a:r>
            <a:r>
              <a:rPr lang="it-IT" sz="2400" dirty="0"/>
              <a:t> + </a:t>
            </a:r>
            <a:r>
              <a:rPr lang="it-IT" sz="2400" dirty="0" err="1"/>
              <a:t>m</a:t>
            </a:r>
            <a:r>
              <a:rPr lang="it-IT" sz="2400" baseline="-25000" dirty="0" err="1"/>
              <a:t>c</a:t>
            </a:r>
            <a:r>
              <a:rPr lang="it-IT" sz="2400" b="1" dirty="0" err="1"/>
              <a:t>v</a:t>
            </a:r>
            <a:r>
              <a:rPr lang="it-IT" sz="2400" b="1" baseline="-25000" dirty="0" err="1"/>
              <a:t>c</a:t>
            </a:r>
            <a:r>
              <a:rPr lang="it-IT" sz="2400" baseline="-25000" dirty="0"/>
              <a:t> </a:t>
            </a:r>
            <a:r>
              <a:rPr lang="it-IT" sz="2400" dirty="0"/>
              <a:t>= 0 </a:t>
            </a:r>
          </a:p>
          <a:p>
            <a:pPr>
              <a:buFontTx/>
              <a:buNone/>
            </a:pPr>
            <a:r>
              <a:rPr lang="it-IT" sz="2400" dirty="0"/>
              <a:t>	da cui</a:t>
            </a:r>
          </a:p>
          <a:p>
            <a:pPr>
              <a:buFontTx/>
              <a:buNone/>
            </a:pPr>
            <a:r>
              <a:rPr lang="it-IT" sz="2400" dirty="0"/>
              <a:t>	</a:t>
            </a:r>
            <a:r>
              <a:rPr lang="it-IT" sz="2400" b="1" dirty="0" err="1"/>
              <a:t>v</a:t>
            </a:r>
            <a:r>
              <a:rPr lang="it-IT" sz="2400" b="1" baseline="-25000" dirty="0" err="1"/>
              <a:t>c</a:t>
            </a:r>
            <a:r>
              <a:rPr lang="it-IT" sz="2400" dirty="0"/>
              <a:t> = - (m</a:t>
            </a:r>
            <a:r>
              <a:rPr lang="it-IT" sz="2400" baseline="-25000" dirty="0"/>
              <a:t>a</a:t>
            </a:r>
            <a:r>
              <a:rPr lang="it-IT" sz="2400" dirty="0"/>
              <a:t>/m</a:t>
            </a:r>
            <a:r>
              <a:rPr lang="it-IT" sz="2400" baseline="-25000" dirty="0"/>
              <a:t>c</a:t>
            </a:r>
            <a:r>
              <a:rPr lang="it-IT" sz="2400" dirty="0"/>
              <a:t>)</a:t>
            </a:r>
            <a:r>
              <a:rPr lang="it-IT" sz="2400" b="1" dirty="0"/>
              <a:t>v</a:t>
            </a:r>
            <a:r>
              <a:rPr lang="it-IT" sz="2400" b="1" baseline="-25000" dirty="0"/>
              <a:t>a</a:t>
            </a:r>
            <a:r>
              <a:rPr lang="it-IT" sz="2400" dirty="0"/>
              <a:t>	   </a:t>
            </a:r>
          </a:p>
        </p:txBody>
      </p:sp>
      <p:sp>
        <p:nvSpPr>
          <p:cNvPr id="294917" name="Text Box 5"/>
          <p:cNvSpPr txBox="1">
            <a:spLocks noChangeArrowheads="1"/>
          </p:cNvSpPr>
          <p:nvPr/>
        </p:nvSpPr>
        <p:spPr bwMode="auto">
          <a:xfrm>
            <a:off x="611188" y="1773238"/>
            <a:ext cx="2808287"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F6BCC508-97FD-4805-89AD-BD0F37B34A5B}" type="slidenum">
              <a:rPr lang="en-US"/>
              <a:pPr/>
              <a:t>63</a:t>
            </a:fld>
            <a:endParaRPr lang="en-US" dirty="0"/>
          </a:p>
        </p:txBody>
      </p:sp>
      <p:sp>
        <p:nvSpPr>
          <p:cNvPr id="297986" name="Rectangle 2"/>
          <p:cNvSpPr>
            <a:spLocks noGrp="1" noChangeArrowheads="1"/>
          </p:cNvSpPr>
          <p:nvPr>
            <p:ph type="title"/>
          </p:nvPr>
        </p:nvSpPr>
        <p:spPr/>
        <p:txBody>
          <a:bodyPr/>
          <a:lstStyle/>
          <a:p>
            <a:r>
              <a:rPr lang="it-IT" sz="2800" dirty="0" smtClean="0"/>
              <a:t>Attrito statico: dimostrazione</a:t>
            </a:r>
            <a:endParaRPr lang="it-IT" sz="2800" dirty="0"/>
          </a:p>
        </p:txBody>
      </p:sp>
      <p:sp>
        <p:nvSpPr>
          <p:cNvPr id="297987" name="Rectangle 3"/>
          <p:cNvSpPr>
            <a:spLocks noGrp="1" noChangeArrowheads="1"/>
          </p:cNvSpPr>
          <p:nvPr>
            <p:ph type="body" idx="1"/>
          </p:nvPr>
        </p:nvSpPr>
        <p:spPr>
          <a:xfrm>
            <a:off x="179513" y="1196975"/>
            <a:ext cx="8694024" cy="5544393"/>
          </a:xfrm>
          <a:solidFill>
            <a:schemeClr val="bg1"/>
          </a:solidFill>
        </p:spPr>
        <p:txBody>
          <a:bodyPr/>
          <a:lstStyle/>
          <a:p>
            <a:r>
              <a:rPr lang="it-IT" sz="2200" dirty="0"/>
              <a:t>si può usare un piano inclinato, ad inclinazione variabile: la forza peso è scomponibile parallelamente (</a:t>
            </a:r>
            <a:r>
              <a:rPr lang="it-IT" sz="2200" dirty="0" err="1"/>
              <a:t>Psin</a:t>
            </a:r>
            <a:r>
              <a:rPr lang="el-GR" sz="2200" dirty="0">
                <a:cs typeface="Arial" pitchFamily="34" charset="0"/>
              </a:rPr>
              <a:t>θ</a:t>
            </a:r>
            <a:r>
              <a:rPr lang="it-IT" sz="2200" dirty="0">
                <a:cs typeface="Arial" pitchFamily="34" charset="0"/>
              </a:rPr>
              <a:t>) </a:t>
            </a:r>
            <a:r>
              <a:rPr lang="it-IT" sz="2200" dirty="0"/>
              <a:t>e</a:t>
            </a:r>
            <a:r>
              <a:rPr lang="it-IT" sz="2200" dirty="0" smtClean="0"/>
              <a:t>d </a:t>
            </a:r>
            <a:r>
              <a:rPr lang="it-IT" sz="2200" dirty="0"/>
              <a:t>ortogonalmente al piano (Pcos</a:t>
            </a:r>
            <a:r>
              <a:rPr lang="el-GR" sz="2200" dirty="0">
                <a:cs typeface="Arial" pitchFamily="34" charset="0"/>
              </a:rPr>
              <a:t>θ</a:t>
            </a:r>
            <a:r>
              <a:rPr lang="it-IT" sz="2200" dirty="0">
                <a:cs typeface="Arial" pitchFamily="34" charset="0"/>
              </a:rPr>
              <a:t>); solo la componente normale è equilibrata dalla reazione vincolare;  basta quindi far crescere l’angolo </a:t>
            </a:r>
            <a:r>
              <a:rPr lang="el-GR" sz="2200" dirty="0">
                <a:cs typeface="Arial" pitchFamily="34" charset="0"/>
              </a:rPr>
              <a:t>θ</a:t>
            </a:r>
            <a:r>
              <a:rPr lang="it-IT" sz="2200" dirty="0">
                <a:cs typeface="Arial" pitchFamily="34" charset="0"/>
              </a:rPr>
              <a:t> per aumentare la                                                                                   forza motrice                                                                                  e, per un certo                                                                    </a:t>
            </a:r>
            <a:r>
              <a:rPr lang="it-IT" sz="2200" dirty="0" smtClean="0">
                <a:cs typeface="Arial" pitchFamily="34" charset="0"/>
              </a:rPr>
              <a:t>    </a:t>
            </a:r>
            <a:r>
              <a:rPr lang="it-IT" sz="2200" dirty="0">
                <a:cs typeface="Arial" pitchFamily="34" charset="0"/>
              </a:rPr>
              <a:t>angolo critico,                                                                                       </a:t>
            </a:r>
            <a:r>
              <a:rPr lang="el-GR" sz="2200" dirty="0">
                <a:cs typeface="Arial" pitchFamily="34" charset="0"/>
              </a:rPr>
              <a:t>θ</a:t>
            </a:r>
            <a:r>
              <a:rPr lang="it-IT" sz="2200" baseline="-25000" dirty="0">
                <a:cs typeface="Arial" pitchFamily="34" charset="0"/>
              </a:rPr>
              <a:t>c</a:t>
            </a:r>
            <a:r>
              <a:rPr lang="it-IT" sz="2200" dirty="0">
                <a:cs typeface="Arial" pitchFamily="34" charset="0"/>
              </a:rPr>
              <a:t>, il blocco                                                                      </a:t>
            </a:r>
            <a:r>
              <a:rPr lang="it-IT" sz="2200" dirty="0" smtClean="0">
                <a:cs typeface="Arial" pitchFamily="34" charset="0"/>
              </a:rPr>
              <a:t> comincerà </a:t>
            </a:r>
            <a:r>
              <a:rPr lang="it-IT" sz="2200" dirty="0">
                <a:cs typeface="Arial" pitchFamily="34" charset="0"/>
              </a:rPr>
              <a:t>a                                                                          muoversi, </a:t>
            </a:r>
            <a:r>
              <a:rPr lang="it-IT" sz="2200" dirty="0" smtClean="0">
                <a:cs typeface="Arial" pitchFamily="34" charset="0"/>
              </a:rPr>
              <a:t>non                                                                       appena mgsin</a:t>
            </a:r>
            <a:r>
              <a:rPr lang="el-GR" sz="2200" dirty="0">
                <a:cs typeface="Arial" pitchFamily="34" charset="0"/>
              </a:rPr>
              <a:t>θ</a:t>
            </a:r>
            <a:r>
              <a:rPr lang="it-IT" sz="2200" dirty="0">
                <a:cs typeface="Arial" pitchFamily="34" charset="0"/>
              </a:rPr>
              <a:t> </a:t>
            </a:r>
            <a:r>
              <a:rPr lang="it-IT" sz="2200" dirty="0" smtClean="0">
                <a:cs typeface="Arial" pitchFamily="34" charset="0"/>
              </a:rPr>
              <a:t>                                                                                    supera </a:t>
            </a:r>
            <a:r>
              <a:rPr lang="it-IT" sz="2200" dirty="0">
                <a:cs typeface="Arial" pitchFamily="34" charset="0"/>
              </a:rPr>
              <a:t>la forza </a:t>
            </a:r>
            <a:r>
              <a:rPr lang="it-IT" sz="2200" dirty="0" smtClean="0">
                <a:cs typeface="Arial" pitchFamily="34" charset="0"/>
              </a:rPr>
              <a:t>                                                                                     di attrito f</a:t>
            </a:r>
            <a:r>
              <a:rPr lang="it-IT" sz="2200" baseline="-25000" dirty="0" smtClean="0">
                <a:cs typeface="Arial" pitchFamily="34" charset="0"/>
              </a:rPr>
              <a:t>s,max                                                                                                                     </a:t>
            </a:r>
            <a:r>
              <a:rPr lang="it-IT" sz="2200" b="1" dirty="0" smtClean="0">
                <a:solidFill>
                  <a:srgbClr val="FF0000"/>
                </a:solidFill>
                <a:cs typeface="Arial" pitchFamily="34" charset="0"/>
              </a:rPr>
              <a:t>NB</a:t>
            </a:r>
            <a:r>
              <a:rPr lang="it-IT" sz="2200" dirty="0" smtClean="0">
                <a:solidFill>
                  <a:srgbClr val="FF0000"/>
                </a:solidFill>
                <a:cs typeface="Arial" pitchFamily="34" charset="0"/>
              </a:rPr>
              <a:t> se </a:t>
            </a:r>
            <a:r>
              <a:rPr lang="el-GR" sz="2200" dirty="0" smtClean="0">
                <a:solidFill>
                  <a:srgbClr val="FF0000"/>
                </a:solidFill>
                <a:cs typeface="Arial" pitchFamily="34" charset="0"/>
              </a:rPr>
              <a:t>θ</a:t>
            </a:r>
            <a:r>
              <a:rPr lang="it-IT" sz="2200" dirty="0" smtClean="0">
                <a:solidFill>
                  <a:srgbClr val="FF0000"/>
                </a:solidFill>
                <a:cs typeface="Arial" pitchFamily="34" charset="0"/>
              </a:rPr>
              <a:t> &lt; </a:t>
            </a:r>
            <a:r>
              <a:rPr lang="el-GR" sz="2200" dirty="0" smtClean="0">
                <a:solidFill>
                  <a:srgbClr val="FF0000"/>
                </a:solidFill>
                <a:cs typeface="Arial" pitchFamily="34" charset="0"/>
              </a:rPr>
              <a:t>θ</a:t>
            </a:r>
            <a:r>
              <a:rPr lang="it-IT" sz="2200" baseline="-25000" dirty="0" smtClean="0">
                <a:solidFill>
                  <a:srgbClr val="FF0000"/>
                </a:solidFill>
                <a:cs typeface="Arial" pitchFamily="34" charset="0"/>
              </a:rPr>
              <a:t>c</a:t>
            </a:r>
            <a:r>
              <a:rPr lang="it-IT" sz="2200" dirty="0" smtClean="0">
                <a:solidFill>
                  <a:srgbClr val="FF0000"/>
                </a:solidFill>
                <a:cs typeface="Arial" pitchFamily="34" charset="0"/>
              </a:rPr>
              <a:t>, Psin</a:t>
            </a:r>
            <a:r>
              <a:rPr lang="el-GR" sz="2200" dirty="0" smtClean="0">
                <a:solidFill>
                  <a:srgbClr val="FF0000"/>
                </a:solidFill>
                <a:cs typeface="Arial" pitchFamily="34" charset="0"/>
              </a:rPr>
              <a:t>θ</a:t>
            </a:r>
            <a:r>
              <a:rPr lang="it-IT" sz="2200" dirty="0" smtClean="0">
                <a:solidFill>
                  <a:srgbClr val="FF0000"/>
                </a:solidFill>
                <a:cs typeface="Arial" pitchFamily="34" charset="0"/>
              </a:rPr>
              <a:t>                                                                        è equilibrato da una f</a:t>
            </a:r>
            <a:r>
              <a:rPr lang="it-IT" sz="2200" baseline="-25000" dirty="0" smtClean="0">
                <a:solidFill>
                  <a:srgbClr val="FF0000"/>
                </a:solidFill>
                <a:cs typeface="Arial" pitchFamily="34" charset="0"/>
              </a:rPr>
              <a:t>s</a:t>
            </a:r>
            <a:r>
              <a:rPr lang="it-IT" sz="2200" dirty="0" smtClean="0">
                <a:solidFill>
                  <a:srgbClr val="FF0000"/>
                </a:solidFill>
                <a:cs typeface="Arial" pitchFamily="34" charset="0"/>
              </a:rPr>
              <a:t> uguale e contraria (il corpo rimane in equil.)</a:t>
            </a:r>
            <a:endParaRPr lang="it-IT" sz="2000" dirty="0">
              <a:solidFill>
                <a:srgbClr val="FF0000"/>
              </a:solidFill>
            </a:endParaRPr>
          </a:p>
        </p:txBody>
      </p:sp>
      <p:pic>
        <p:nvPicPr>
          <p:cNvPr id="297988" name="Picture 4" descr="img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767013"/>
            <a:ext cx="3700462" cy="3578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68616" y="4149080"/>
            <a:ext cx="1781257" cy="1631216"/>
          </a:xfrm>
          <a:prstGeom prst="rect">
            <a:avLst/>
          </a:prstGeom>
          <a:noFill/>
          <a:ln w="22225">
            <a:solidFill>
              <a:schemeClr val="accent1"/>
            </a:solidFill>
          </a:ln>
        </p:spPr>
        <p:txBody>
          <a:bodyPr wrap="none" rtlCol="0">
            <a:spAutoFit/>
          </a:bodyPr>
          <a:lstStyle/>
          <a:p>
            <a:r>
              <a:rPr lang="en-US" dirty="0" smtClean="0">
                <a:solidFill>
                  <a:srgbClr val="008000"/>
                </a:solidFill>
              </a:rPr>
              <a:t>(</a:t>
            </a:r>
            <a:r>
              <a:rPr lang="en-US" dirty="0" err="1" smtClean="0">
                <a:solidFill>
                  <a:srgbClr val="008000"/>
                </a:solidFill>
              </a:rPr>
              <a:t>anche</a:t>
            </a:r>
            <a:r>
              <a:rPr lang="en-US" dirty="0" smtClean="0">
                <a:solidFill>
                  <a:srgbClr val="008000"/>
                </a:solidFill>
              </a:rPr>
              <a:t> </a:t>
            </a:r>
            <a:r>
              <a:rPr lang="en-US" dirty="0" smtClean="0">
                <a:solidFill>
                  <a:srgbClr val="008000"/>
                </a:solidFill>
              </a:rPr>
              <a:t>un PC</a:t>
            </a:r>
          </a:p>
          <a:p>
            <a:r>
              <a:rPr lang="en-US" dirty="0" err="1" smtClean="0">
                <a:solidFill>
                  <a:srgbClr val="008000"/>
                </a:solidFill>
              </a:rPr>
              <a:t>portatile</a:t>
            </a:r>
            <a:r>
              <a:rPr lang="en-US" dirty="0" smtClean="0">
                <a:solidFill>
                  <a:srgbClr val="008000"/>
                </a:solidFill>
              </a:rPr>
              <a:t> </a:t>
            </a:r>
            <a:r>
              <a:rPr lang="en-US" dirty="0" err="1" smtClean="0">
                <a:solidFill>
                  <a:srgbClr val="008000"/>
                </a:solidFill>
              </a:rPr>
              <a:t>pu</a:t>
            </a:r>
            <a:r>
              <a:rPr lang="en-US" dirty="0" err="1" smtClean="0">
                <a:solidFill>
                  <a:srgbClr val="008000"/>
                </a:solidFill>
                <a:latin typeface="Arial"/>
                <a:cs typeface="Arial"/>
              </a:rPr>
              <a:t>ò</a:t>
            </a:r>
            <a:r>
              <a:rPr lang="en-US" dirty="0" smtClean="0">
                <a:solidFill>
                  <a:srgbClr val="008000"/>
                </a:solidFill>
              </a:rPr>
              <a:t> </a:t>
            </a:r>
          </a:p>
          <a:p>
            <a:r>
              <a:rPr lang="en-US" dirty="0" err="1" smtClean="0">
                <a:solidFill>
                  <a:srgbClr val="008000"/>
                </a:solidFill>
              </a:rPr>
              <a:t>servire</a:t>
            </a:r>
            <a:r>
              <a:rPr lang="en-US" dirty="0" smtClean="0">
                <a:solidFill>
                  <a:srgbClr val="008000"/>
                </a:solidFill>
              </a:rPr>
              <a:t> per </a:t>
            </a:r>
            <a:r>
              <a:rPr lang="en-US" dirty="0">
                <a:solidFill>
                  <a:srgbClr val="008000"/>
                </a:solidFill>
              </a:rPr>
              <a:t>l</a:t>
            </a:r>
            <a:r>
              <a:rPr lang="en-US" dirty="0" smtClean="0">
                <a:solidFill>
                  <a:srgbClr val="008000"/>
                </a:solidFill>
              </a:rPr>
              <a:t>a</a:t>
            </a:r>
            <a:endParaRPr lang="en-US" dirty="0" smtClean="0">
              <a:solidFill>
                <a:srgbClr val="008000"/>
              </a:solidFill>
            </a:endParaRPr>
          </a:p>
          <a:p>
            <a:r>
              <a:rPr lang="en-US" dirty="0" err="1" smtClean="0">
                <a:solidFill>
                  <a:srgbClr val="008000"/>
                </a:solidFill>
              </a:rPr>
              <a:t>dimostrazione</a:t>
            </a:r>
            <a:endParaRPr lang="en-US" dirty="0" smtClean="0">
              <a:solidFill>
                <a:srgbClr val="008000"/>
              </a:solidFill>
            </a:endParaRPr>
          </a:p>
          <a:p>
            <a:r>
              <a:rPr lang="en-US" dirty="0" smtClean="0">
                <a:solidFill>
                  <a:srgbClr val="008000"/>
                </a:solidFill>
              </a:rPr>
              <a:t>in aula)</a:t>
            </a:r>
            <a:endParaRPr lang="en-GB" dirty="0">
              <a:solidFill>
                <a:srgbClr val="008000"/>
              </a:solidFill>
            </a:endParaRPr>
          </a:p>
        </p:txBody>
      </p:sp>
      <p:sp>
        <p:nvSpPr>
          <p:cNvPr id="3" name="TextBox 2"/>
          <p:cNvSpPr txBox="1"/>
          <p:nvPr/>
        </p:nvSpPr>
        <p:spPr>
          <a:xfrm>
            <a:off x="8681818" y="6487107"/>
            <a:ext cx="383438" cy="307777"/>
          </a:xfrm>
          <a:prstGeom prst="rect">
            <a:avLst/>
          </a:prstGeom>
          <a:noFill/>
        </p:spPr>
        <p:txBody>
          <a:bodyPr wrap="none" rtlCol="0">
            <a:spAutoFit/>
          </a:bodyPr>
          <a:lstStyle/>
          <a:p>
            <a:r>
              <a:rPr lang="it-IT" sz="1400" dirty="0" smtClean="0"/>
              <a:t>66</a:t>
            </a:r>
            <a:endParaRPr lang="it-IT" sz="14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2016</a:t>
            </a:r>
            <a:endParaRPr lang="en-US"/>
          </a:p>
        </p:txBody>
      </p:sp>
      <p:sp>
        <p:nvSpPr>
          <p:cNvPr id="10" name="Slide Number Placeholder 5"/>
          <p:cNvSpPr>
            <a:spLocks noGrp="1"/>
          </p:cNvSpPr>
          <p:nvPr>
            <p:ph type="sldNum" sz="quarter" idx="12"/>
          </p:nvPr>
        </p:nvSpPr>
        <p:spPr/>
        <p:txBody>
          <a:bodyPr/>
          <a:lstStyle/>
          <a:p>
            <a:fld id="{F72097DE-1965-4A2E-98B4-D0A2B1A8304F}" type="slidenum">
              <a:rPr lang="en-US"/>
              <a:pPr/>
              <a:t>64</a:t>
            </a:fld>
            <a:endParaRPr lang="en-US" dirty="0"/>
          </a:p>
        </p:txBody>
      </p:sp>
      <p:sp>
        <p:nvSpPr>
          <p:cNvPr id="295938" name="Rectangle 2"/>
          <p:cNvSpPr>
            <a:spLocks noGrp="1" noChangeArrowheads="1"/>
          </p:cNvSpPr>
          <p:nvPr>
            <p:ph type="title"/>
          </p:nvPr>
        </p:nvSpPr>
        <p:spPr/>
        <p:txBody>
          <a:bodyPr/>
          <a:lstStyle/>
          <a:p>
            <a:r>
              <a:rPr lang="it-IT" sz="2800"/>
              <a:t>Forza d’attrito, leggi dell’attrito statico</a:t>
            </a:r>
          </a:p>
        </p:txBody>
      </p:sp>
      <p:sp>
        <p:nvSpPr>
          <p:cNvPr id="295939" name="Rectangle 3"/>
          <p:cNvSpPr>
            <a:spLocks noGrp="1" noChangeArrowheads="1"/>
          </p:cNvSpPr>
          <p:nvPr>
            <p:ph type="body" idx="1"/>
          </p:nvPr>
        </p:nvSpPr>
        <p:spPr>
          <a:xfrm>
            <a:off x="179388" y="1125538"/>
            <a:ext cx="8964612" cy="5000625"/>
          </a:xfrm>
        </p:spPr>
        <p:txBody>
          <a:bodyPr/>
          <a:lstStyle/>
          <a:p>
            <a:r>
              <a:rPr lang="it-IT" sz="2100" dirty="0"/>
              <a:t>consideriamo </a:t>
            </a:r>
            <a:r>
              <a:rPr lang="it-IT" sz="2100" dirty="0" smtClean="0"/>
              <a:t>ora un </a:t>
            </a:r>
            <a:r>
              <a:rPr lang="it-IT" sz="2100" dirty="0"/>
              <a:t>corpo appoggiato su una superficie </a:t>
            </a:r>
            <a:r>
              <a:rPr lang="it-IT" sz="2100" dirty="0" smtClean="0"/>
              <a:t>orizzontale reale</a:t>
            </a:r>
            <a:r>
              <a:rPr lang="it-IT" sz="2100" dirty="0"/>
              <a:t>, </a:t>
            </a:r>
            <a:r>
              <a:rPr lang="it-IT" sz="2100" dirty="0" smtClean="0"/>
              <a:t>se </a:t>
            </a:r>
            <a:r>
              <a:rPr lang="it-IT" sz="2100" dirty="0" smtClean="0"/>
              <a:t>applicassi </a:t>
            </a:r>
            <a:r>
              <a:rPr lang="it-IT" sz="2100" dirty="0"/>
              <a:t>una forza in assenza di attrito il corpo </a:t>
            </a:r>
            <a:r>
              <a:rPr lang="it-IT" sz="2100" dirty="0" smtClean="0"/>
              <a:t>dovrebbe comunque </a:t>
            </a:r>
            <a:r>
              <a:rPr lang="it-IT" sz="2100" dirty="0"/>
              <a:t>accelerare, invece non si muove finchè F </a:t>
            </a:r>
            <a:r>
              <a:rPr lang="it-IT" sz="2100" dirty="0">
                <a:cs typeface="Arial" pitchFamily="34" charset="0"/>
              </a:rPr>
              <a:t>≤ </a:t>
            </a:r>
            <a:r>
              <a:rPr lang="el-GR" sz="2100" dirty="0">
                <a:cs typeface="Arial" pitchFamily="34" charset="0"/>
              </a:rPr>
              <a:t>μ</a:t>
            </a:r>
            <a:r>
              <a:rPr lang="it-IT" sz="2100" baseline="-25000" dirty="0" smtClean="0">
                <a:cs typeface="Arial" pitchFamily="34" charset="0"/>
              </a:rPr>
              <a:t>s</a:t>
            </a:r>
            <a:r>
              <a:rPr lang="it-IT" sz="2100" dirty="0" smtClean="0">
                <a:cs typeface="Arial" pitchFamily="34" charset="0"/>
              </a:rPr>
              <a:t>N (v. p. 63)</a:t>
            </a:r>
            <a:endParaRPr lang="el-GR" sz="2100" dirty="0">
              <a:cs typeface="Arial" pitchFamily="34" charset="0"/>
            </a:endParaRPr>
          </a:p>
        </p:txBody>
      </p:sp>
      <p:pic>
        <p:nvPicPr>
          <p:cNvPr id="295940" name="Picture 4" descr="img0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2276475"/>
            <a:ext cx="6732588" cy="4005263"/>
          </a:xfrm>
          <a:prstGeom prst="rect">
            <a:avLst/>
          </a:prstGeom>
          <a:noFill/>
          <a:extLst>
            <a:ext uri="{909E8E84-426E-40DD-AFC4-6F175D3DCCD1}">
              <a14:hiddenFill xmlns:a14="http://schemas.microsoft.com/office/drawing/2010/main">
                <a:solidFill>
                  <a:srgbClr val="FFFFFF"/>
                </a:solidFill>
              </a14:hiddenFill>
            </a:ext>
          </a:extLst>
        </p:spPr>
      </p:pic>
      <p:sp>
        <p:nvSpPr>
          <p:cNvPr id="295941" name="Text Box 5"/>
          <p:cNvSpPr txBox="1">
            <a:spLocks noChangeArrowheads="1"/>
          </p:cNvSpPr>
          <p:nvPr/>
        </p:nvSpPr>
        <p:spPr bwMode="auto">
          <a:xfrm>
            <a:off x="827088" y="2420938"/>
            <a:ext cx="2303462" cy="10969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a:solidFill>
                  <a:srgbClr val="FF3300"/>
                </a:solidFill>
              </a:rPr>
              <a:t>attrito statico</a:t>
            </a:r>
          </a:p>
          <a:p>
            <a:r>
              <a:rPr lang="it-IT" sz="2200" dirty="0"/>
              <a:t>(impedisce </a:t>
            </a:r>
          </a:p>
          <a:p>
            <a:r>
              <a:rPr lang="it-IT" sz="2200" dirty="0"/>
              <a:t>l’inizio del moto)</a:t>
            </a:r>
          </a:p>
        </p:txBody>
      </p:sp>
      <p:sp>
        <p:nvSpPr>
          <p:cNvPr id="295942" name="Text Box 6"/>
          <p:cNvSpPr txBox="1">
            <a:spLocks noChangeArrowheads="1"/>
          </p:cNvSpPr>
          <p:nvPr/>
        </p:nvSpPr>
        <p:spPr bwMode="auto">
          <a:xfrm>
            <a:off x="6156325" y="2420938"/>
            <a:ext cx="264477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arenR"/>
            </a:pPr>
            <a:r>
              <a:rPr lang="it-IT" dirty="0" err="1">
                <a:solidFill>
                  <a:srgbClr val="FF3300"/>
                </a:solidFill>
              </a:rPr>
              <a:t>l’a.s.</a:t>
            </a:r>
            <a:r>
              <a:rPr lang="it-IT" dirty="0">
                <a:solidFill>
                  <a:srgbClr val="FF3300"/>
                </a:solidFill>
              </a:rPr>
              <a:t> non dipende </a:t>
            </a:r>
          </a:p>
          <a:p>
            <a:r>
              <a:rPr lang="it-IT" dirty="0">
                <a:solidFill>
                  <a:srgbClr val="FF3300"/>
                </a:solidFill>
              </a:rPr>
              <a:t>dall’area A di contatto</a:t>
            </a:r>
          </a:p>
        </p:txBody>
      </p:sp>
      <p:sp>
        <p:nvSpPr>
          <p:cNvPr id="295943" name="Text Box 7"/>
          <p:cNvSpPr txBox="1">
            <a:spLocks noChangeArrowheads="1"/>
          </p:cNvSpPr>
          <p:nvPr/>
        </p:nvSpPr>
        <p:spPr bwMode="auto">
          <a:xfrm>
            <a:off x="179388" y="4149725"/>
            <a:ext cx="2317750"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2) l’a.s. cresce fino</a:t>
            </a:r>
          </a:p>
          <a:p>
            <a:r>
              <a:rPr lang="it-IT">
                <a:solidFill>
                  <a:srgbClr val="FF3300"/>
                </a:solidFill>
              </a:rPr>
              <a:t>ad un valore max</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2016</a:t>
            </a:r>
            <a:endParaRPr lang="en-US"/>
          </a:p>
        </p:txBody>
      </p:sp>
      <p:sp>
        <p:nvSpPr>
          <p:cNvPr id="9" name="Slide Number Placeholder 5"/>
          <p:cNvSpPr>
            <a:spLocks noGrp="1"/>
          </p:cNvSpPr>
          <p:nvPr>
            <p:ph type="sldNum" sz="quarter" idx="12"/>
          </p:nvPr>
        </p:nvSpPr>
        <p:spPr/>
        <p:txBody>
          <a:bodyPr/>
          <a:lstStyle/>
          <a:p>
            <a:fld id="{F1616AC3-4162-4257-B149-0FB46FCD2466}" type="slidenum">
              <a:rPr lang="en-US"/>
              <a:pPr/>
              <a:t>65</a:t>
            </a:fld>
            <a:endParaRPr lang="en-US"/>
          </a:p>
        </p:txBody>
      </p:sp>
      <p:pic>
        <p:nvPicPr>
          <p:cNvPr id="296964" name="Picture 4" descr="img0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2852738"/>
            <a:ext cx="6305550" cy="2643187"/>
          </a:xfrm>
          <a:prstGeom prst="rect">
            <a:avLst/>
          </a:prstGeom>
          <a:noFill/>
          <a:extLst>
            <a:ext uri="{909E8E84-426E-40DD-AFC4-6F175D3DCCD1}">
              <a14:hiddenFill xmlns:a14="http://schemas.microsoft.com/office/drawing/2010/main">
                <a:solidFill>
                  <a:srgbClr val="FFFFFF"/>
                </a:solidFill>
              </a14:hiddenFill>
            </a:ext>
          </a:extLst>
        </p:spPr>
      </p:pic>
      <p:sp>
        <p:nvSpPr>
          <p:cNvPr id="296962" name="Rectangle 2"/>
          <p:cNvSpPr>
            <a:spLocks noGrp="1" noChangeArrowheads="1"/>
          </p:cNvSpPr>
          <p:nvPr>
            <p:ph type="title"/>
          </p:nvPr>
        </p:nvSpPr>
        <p:spPr/>
        <p:txBody>
          <a:bodyPr/>
          <a:lstStyle/>
          <a:p>
            <a:r>
              <a:rPr lang="it-IT" sz="2800"/>
              <a:t>Attrito (2)</a:t>
            </a:r>
          </a:p>
        </p:txBody>
      </p:sp>
      <p:sp>
        <p:nvSpPr>
          <p:cNvPr id="296963" name="Rectangle 3"/>
          <p:cNvSpPr>
            <a:spLocks noGrp="1" noChangeArrowheads="1"/>
          </p:cNvSpPr>
          <p:nvPr>
            <p:ph type="body" idx="1"/>
          </p:nvPr>
        </p:nvSpPr>
        <p:spPr>
          <a:xfrm>
            <a:off x="323528" y="1270000"/>
            <a:ext cx="8229600" cy="4784725"/>
          </a:xfrm>
        </p:spPr>
        <p:txBody>
          <a:bodyPr/>
          <a:lstStyle/>
          <a:p>
            <a:r>
              <a:rPr lang="it-IT" sz="2400" dirty="0"/>
              <a:t>una volta superata la f</a:t>
            </a:r>
            <a:r>
              <a:rPr lang="it-IT" sz="2400" baseline="-25000" dirty="0"/>
              <a:t>s,max</a:t>
            </a:r>
            <a:r>
              <a:rPr lang="it-IT" sz="2400" dirty="0"/>
              <a:t> il corpo è accelerato da una </a:t>
            </a:r>
            <a:r>
              <a:rPr lang="it-IT" sz="2400" dirty="0" smtClean="0"/>
              <a:t>forza F’ = F + f</a:t>
            </a:r>
            <a:r>
              <a:rPr lang="it-IT" sz="2400" baseline="-25000" dirty="0" smtClean="0"/>
              <a:t>c </a:t>
            </a:r>
            <a:r>
              <a:rPr lang="it-IT" sz="2400" dirty="0" smtClean="0"/>
              <a:t>ed acquisterà una v: </a:t>
            </a:r>
            <a:endParaRPr lang="it-IT" sz="2400" dirty="0"/>
          </a:p>
          <a:p>
            <a:pPr>
              <a:buFontTx/>
              <a:buNone/>
            </a:pPr>
            <a:r>
              <a:rPr lang="it-IT" sz="2400" dirty="0"/>
              <a:t>	F’ = F - f</a:t>
            </a:r>
            <a:r>
              <a:rPr lang="it-IT" sz="2400" baseline="-25000" dirty="0"/>
              <a:t>c</a:t>
            </a:r>
            <a:r>
              <a:rPr lang="it-IT" sz="2400" dirty="0"/>
              <a:t>   </a:t>
            </a:r>
            <a:r>
              <a:rPr lang="it-IT" sz="2200" dirty="0" smtClean="0"/>
              <a:t>(</a:t>
            </a:r>
            <a:r>
              <a:rPr lang="it-IT" sz="2200" dirty="0"/>
              <a:t>dove f</a:t>
            </a:r>
            <a:r>
              <a:rPr lang="it-IT" sz="2200" baseline="-25000" dirty="0"/>
              <a:t>c</a:t>
            </a:r>
            <a:r>
              <a:rPr lang="it-IT" sz="2200" dirty="0"/>
              <a:t> è un po’ inferiore a f</a:t>
            </a:r>
            <a:r>
              <a:rPr lang="it-IT" sz="2200" baseline="-25000" dirty="0"/>
              <a:t>s,max</a:t>
            </a:r>
            <a:r>
              <a:rPr lang="it-IT" sz="2200" dirty="0" smtClean="0"/>
              <a:t>)</a:t>
            </a:r>
            <a:endParaRPr lang="it-IT" sz="2200" dirty="0"/>
          </a:p>
          <a:p>
            <a:pPr>
              <a:buFontTx/>
              <a:buNone/>
            </a:pPr>
            <a:r>
              <a:rPr lang="it-IT" sz="2200" dirty="0" smtClean="0"/>
              <a:t>f</a:t>
            </a:r>
            <a:r>
              <a:rPr lang="it-IT" sz="2200" baseline="-25000" dirty="0" smtClean="0"/>
              <a:t>c</a:t>
            </a:r>
            <a:r>
              <a:rPr lang="it-IT" sz="2200" dirty="0" smtClean="0"/>
              <a:t> dipende da v/|v| (direz.) non da v (modulo) [*]</a:t>
            </a:r>
            <a:endParaRPr lang="it-IT" sz="2200" dirty="0"/>
          </a:p>
          <a:p>
            <a:pPr>
              <a:buFontTx/>
              <a:buNone/>
            </a:pPr>
            <a:r>
              <a:rPr lang="it-IT" sz="2400" dirty="0"/>
              <a:t>	     attrito</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r>
              <a:rPr lang="it-IT" sz="2400" dirty="0"/>
              <a:t>					   superfici </a:t>
            </a:r>
            <a:r>
              <a:rPr lang="it-IT" sz="2400" dirty="0" smtClean="0"/>
              <a:t>lubrificate </a:t>
            </a:r>
            <a:r>
              <a:rPr lang="el-GR" sz="2400" dirty="0">
                <a:cs typeface="Arial" pitchFamily="34" charset="0"/>
              </a:rPr>
              <a:t>μ</a:t>
            </a:r>
            <a:r>
              <a:rPr lang="it-IT" sz="2400" baseline="-25000" dirty="0">
                <a:cs typeface="Arial" pitchFamily="34" charset="0"/>
              </a:rPr>
              <a:t>c</a:t>
            </a:r>
            <a:r>
              <a:rPr lang="it-IT" sz="2400" dirty="0">
                <a:cs typeface="Arial" pitchFamily="34" charset="0"/>
              </a:rPr>
              <a:t> </a:t>
            </a:r>
            <a:r>
              <a:rPr lang="el-GR" sz="2400" dirty="0">
                <a:cs typeface="Arial" pitchFamily="34" charset="0"/>
              </a:rPr>
              <a:t>≈</a:t>
            </a:r>
            <a:r>
              <a:rPr lang="it-IT" sz="2400" dirty="0">
                <a:cs typeface="Arial" pitchFamily="34" charset="0"/>
              </a:rPr>
              <a:t> </a:t>
            </a:r>
            <a:r>
              <a:rPr lang="it-IT" sz="2400" dirty="0" smtClean="0">
                <a:cs typeface="Arial" pitchFamily="34" charset="0"/>
              </a:rPr>
              <a:t>0.05</a:t>
            </a:r>
            <a:endParaRPr lang="el-GR" sz="2400" dirty="0">
              <a:cs typeface="Arial" pitchFamily="34" charset="0"/>
            </a:endParaRPr>
          </a:p>
        </p:txBody>
      </p:sp>
      <p:sp>
        <p:nvSpPr>
          <p:cNvPr id="296965" name="Text Box 5"/>
          <p:cNvSpPr txBox="1">
            <a:spLocks noChangeArrowheads="1"/>
          </p:cNvSpPr>
          <p:nvPr/>
        </p:nvSpPr>
        <p:spPr bwMode="auto">
          <a:xfrm>
            <a:off x="1187450" y="2924944"/>
            <a:ext cx="3340100"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a:solidFill>
                  <a:srgbClr val="FF3300"/>
                </a:solidFill>
              </a:rPr>
              <a:t>attrito cinetico</a:t>
            </a:r>
            <a:r>
              <a:rPr lang="it-IT" sz="2200" dirty="0"/>
              <a:t> o dinamico</a:t>
            </a:r>
          </a:p>
          <a:p>
            <a:r>
              <a:rPr lang="it-IT" sz="2200" dirty="0"/>
              <a:t>(agisce durante il moto)</a:t>
            </a:r>
          </a:p>
        </p:txBody>
      </p:sp>
      <p:sp>
        <p:nvSpPr>
          <p:cNvPr id="296966" name="Text Box 6"/>
          <p:cNvSpPr txBox="1">
            <a:spLocks noChangeArrowheads="1"/>
          </p:cNvSpPr>
          <p:nvPr/>
        </p:nvSpPr>
        <p:spPr bwMode="auto">
          <a:xfrm>
            <a:off x="468313" y="4724400"/>
            <a:ext cx="3132137" cy="1330325"/>
          </a:xfrm>
          <a:prstGeom prst="rect">
            <a:avLst/>
          </a:prstGeom>
          <a:noFill/>
          <a:ln w="19050"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in prima approssimazione</a:t>
            </a:r>
          </a:p>
          <a:p>
            <a:r>
              <a:rPr lang="it-IT" dirty="0"/>
              <a:t>(per es. negli esercizi) si </a:t>
            </a:r>
          </a:p>
          <a:p>
            <a:r>
              <a:rPr lang="it-IT" dirty="0"/>
              <a:t>può non distinguere fra f</a:t>
            </a:r>
            <a:r>
              <a:rPr lang="it-IT" baseline="-25000" dirty="0"/>
              <a:t>c</a:t>
            </a:r>
            <a:r>
              <a:rPr lang="it-IT" dirty="0"/>
              <a:t> </a:t>
            </a:r>
          </a:p>
          <a:p>
            <a:r>
              <a:rPr lang="it-IT" dirty="0"/>
              <a:t>e f</a:t>
            </a:r>
            <a:r>
              <a:rPr lang="it-IT" baseline="-25000" dirty="0"/>
              <a:t>s,max</a:t>
            </a:r>
            <a:r>
              <a:rPr lang="it-IT" dirty="0"/>
              <a:t>,  quindi  </a:t>
            </a:r>
            <a:r>
              <a:rPr lang="en-US" dirty="0">
                <a:cs typeface="Arial" pitchFamily="34" charset="0"/>
              </a:rPr>
              <a:t>µ</a:t>
            </a:r>
            <a:r>
              <a:rPr lang="en-US" baseline="-25000" dirty="0">
                <a:cs typeface="Arial" pitchFamily="34" charset="0"/>
              </a:rPr>
              <a:t>c</a:t>
            </a:r>
            <a:r>
              <a:rPr lang="en-US" dirty="0">
                <a:cs typeface="Arial" pitchFamily="34" charset="0"/>
              </a:rPr>
              <a:t> = µ</a:t>
            </a:r>
            <a:r>
              <a:rPr lang="en-US" baseline="-25000" dirty="0">
                <a:cs typeface="Arial" pitchFamily="34" charset="0"/>
              </a:rPr>
              <a:t>s</a:t>
            </a:r>
            <a:r>
              <a:rPr lang="en-US" dirty="0">
                <a:cs typeface="Arial" pitchFamily="34" charset="0"/>
              </a:rPr>
              <a:t> = µ</a:t>
            </a:r>
          </a:p>
        </p:txBody>
      </p:sp>
      <p:sp>
        <p:nvSpPr>
          <p:cNvPr id="10" name="TextBox 9"/>
          <p:cNvSpPr txBox="1"/>
          <p:nvPr/>
        </p:nvSpPr>
        <p:spPr>
          <a:xfrm>
            <a:off x="7668344" y="4392000"/>
            <a:ext cx="612668" cy="830997"/>
          </a:xfrm>
          <a:prstGeom prst="rect">
            <a:avLst/>
          </a:prstGeom>
          <a:solidFill>
            <a:schemeClr val="accent3"/>
          </a:solidFill>
        </p:spPr>
        <p:txBody>
          <a:bodyPr wrap="none" rtlCol="0">
            <a:spAutoFit/>
          </a:bodyPr>
          <a:lstStyle/>
          <a:p>
            <a:r>
              <a:rPr lang="en-US" sz="2400" dirty="0" smtClean="0"/>
              <a:t>0.3</a:t>
            </a:r>
          </a:p>
          <a:p>
            <a:r>
              <a:rPr lang="en-US" sz="2400" dirty="0" smtClean="0"/>
              <a:t>0.4</a:t>
            </a:r>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599" y="1772810"/>
            <a:ext cx="2499675" cy="2081442"/>
          </a:xfrm>
          <a:prstGeom prst="rect">
            <a:avLst/>
          </a:prstGeom>
        </p:spPr>
      </p:pic>
      <p:cxnSp>
        <p:nvCxnSpPr>
          <p:cNvPr id="12" name="Straight Arrow Connector 11"/>
          <p:cNvCxnSpPr/>
          <p:nvPr/>
        </p:nvCxnSpPr>
        <p:spPr>
          <a:xfrm>
            <a:off x="1548000" y="1692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24075" y="1692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41500" y="1692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64088" y="1744155"/>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6000" y="2556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88000" y="2592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08400" y="2592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3759" y="6325289"/>
            <a:ext cx="2648482" cy="400110"/>
          </a:xfrm>
          <a:prstGeom prst="rect">
            <a:avLst/>
          </a:prstGeom>
          <a:noFill/>
        </p:spPr>
        <p:txBody>
          <a:bodyPr wrap="none" rtlCol="0">
            <a:spAutoFit/>
          </a:bodyPr>
          <a:lstStyle/>
          <a:p>
            <a:r>
              <a:rPr lang="it-IT" dirty="0" smtClean="0"/>
              <a:t>[*] 3a legge dell’attrito</a:t>
            </a:r>
            <a:endParaRPr lang="it-IT"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err="1" smtClean="0"/>
              <a:t>fln</a:t>
            </a:r>
            <a:r>
              <a:rPr lang="en-US" dirty="0" smtClean="0"/>
              <a:t> - mar 2016</a:t>
            </a:r>
            <a:endParaRPr lang="en-US" dirty="0"/>
          </a:p>
        </p:txBody>
      </p:sp>
      <p:sp>
        <p:nvSpPr>
          <p:cNvPr id="7" name="Slide Number Placeholder 5"/>
          <p:cNvSpPr>
            <a:spLocks noGrp="1"/>
          </p:cNvSpPr>
          <p:nvPr>
            <p:ph type="sldNum" sz="quarter" idx="12"/>
          </p:nvPr>
        </p:nvSpPr>
        <p:spPr/>
        <p:txBody>
          <a:bodyPr/>
          <a:lstStyle/>
          <a:p>
            <a:fld id="{F6BCC508-97FD-4805-89AD-BD0F37B34A5B}" type="slidenum">
              <a:rPr lang="en-US"/>
              <a:pPr/>
              <a:t>66</a:t>
            </a:fld>
            <a:endParaRPr lang="en-US" dirty="0"/>
          </a:p>
        </p:txBody>
      </p:sp>
      <p:sp>
        <p:nvSpPr>
          <p:cNvPr id="297986" name="Rectangle 2"/>
          <p:cNvSpPr>
            <a:spLocks noGrp="1" noChangeArrowheads="1"/>
          </p:cNvSpPr>
          <p:nvPr>
            <p:ph type="title"/>
          </p:nvPr>
        </p:nvSpPr>
        <p:spPr/>
        <p:txBody>
          <a:bodyPr/>
          <a:lstStyle/>
          <a:p>
            <a:r>
              <a:rPr lang="it-IT" sz="2800"/>
              <a:t>Misura del coefficiente d’attrito</a:t>
            </a:r>
          </a:p>
        </p:txBody>
      </p:sp>
      <p:sp>
        <p:nvSpPr>
          <p:cNvPr id="297987" name="Rectangle 3"/>
          <p:cNvSpPr>
            <a:spLocks noGrp="1" noChangeArrowheads="1"/>
          </p:cNvSpPr>
          <p:nvPr>
            <p:ph type="body" idx="1"/>
          </p:nvPr>
        </p:nvSpPr>
        <p:spPr>
          <a:xfrm>
            <a:off x="250825" y="1196975"/>
            <a:ext cx="8569325" cy="4784725"/>
          </a:xfrm>
        </p:spPr>
        <p:txBody>
          <a:bodyPr/>
          <a:lstStyle/>
          <a:p>
            <a:r>
              <a:rPr lang="it-IT" sz="2200" dirty="0"/>
              <a:t>si può usare un piano inclinato, ad inclinazione variabile: la forza peso è scomponibile parallelamente (</a:t>
            </a:r>
            <a:r>
              <a:rPr lang="it-IT" sz="2200" dirty="0" err="1"/>
              <a:t>Psin</a:t>
            </a:r>
            <a:r>
              <a:rPr lang="el-GR" sz="2200" dirty="0">
                <a:cs typeface="Arial" pitchFamily="34" charset="0"/>
              </a:rPr>
              <a:t>θ</a:t>
            </a:r>
            <a:r>
              <a:rPr lang="it-IT" sz="2200" dirty="0">
                <a:cs typeface="Arial" pitchFamily="34" charset="0"/>
              </a:rPr>
              <a:t>) </a:t>
            </a:r>
            <a:r>
              <a:rPr lang="it-IT" sz="2200" dirty="0"/>
              <a:t>ad ortogonalmente al piano (</a:t>
            </a:r>
            <a:r>
              <a:rPr lang="it-IT" sz="2200" dirty="0" err="1"/>
              <a:t>Pcos</a:t>
            </a:r>
            <a:r>
              <a:rPr lang="el-GR" sz="2200" dirty="0">
                <a:cs typeface="Arial" pitchFamily="34" charset="0"/>
              </a:rPr>
              <a:t>θ</a:t>
            </a:r>
            <a:r>
              <a:rPr lang="it-IT" sz="2200" dirty="0">
                <a:cs typeface="Arial" pitchFamily="34" charset="0"/>
              </a:rPr>
              <a:t>); solo la componente normale è equilibrata dalla reazione vincolare;  basta quindi far crescere l’angolo </a:t>
            </a:r>
            <a:r>
              <a:rPr lang="el-GR" sz="2200" dirty="0">
                <a:cs typeface="Arial" pitchFamily="34" charset="0"/>
              </a:rPr>
              <a:t>θ</a:t>
            </a:r>
            <a:r>
              <a:rPr lang="it-IT" sz="2200" dirty="0">
                <a:cs typeface="Arial" pitchFamily="34" charset="0"/>
              </a:rPr>
              <a:t> per aumentare la                                                                                   forza motrice                                                                                  e, per un certo                                                                       angolo critico,                                                                                       </a:t>
            </a:r>
            <a:r>
              <a:rPr lang="el-GR" sz="2200" dirty="0">
                <a:cs typeface="Arial" pitchFamily="34" charset="0"/>
              </a:rPr>
              <a:t>θ</a:t>
            </a:r>
            <a:r>
              <a:rPr lang="it-IT" sz="2200" baseline="-25000" dirty="0">
                <a:cs typeface="Arial" pitchFamily="34" charset="0"/>
              </a:rPr>
              <a:t>c</a:t>
            </a:r>
            <a:r>
              <a:rPr lang="it-IT" sz="2200" dirty="0">
                <a:cs typeface="Arial" pitchFamily="34" charset="0"/>
              </a:rPr>
              <a:t>, il blocco                                                                      comincerà a                                                                          muoversi, </a:t>
            </a:r>
            <a:r>
              <a:rPr lang="it-IT" sz="2200" dirty="0" smtClean="0">
                <a:cs typeface="Arial" pitchFamily="34" charset="0"/>
              </a:rPr>
              <a:t>non                                                                     appena </a:t>
            </a:r>
            <a:r>
              <a:rPr lang="it-IT" sz="2200" dirty="0" err="1" smtClean="0">
                <a:cs typeface="Arial" pitchFamily="34" charset="0"/>
              </a:rPr>
              <a:t>mgsin</a:t>
            </a:r>
            <a:r>
              <a:rPr lang="el-GR" sz="2200" dirty="0">
                <a:cs typeface="Arial" pitchFamily="34" charset="0"/>
              </a:rPr>
              <a:t>θ</a:t>
            </a:r>
            <a:r>
              <a:rPr lang="it-IT" sz="2200" dirty="0">
                <a:cs typeface="Arial" pitchFamily="34" charset="0"/>
              </a:rPr>
              <a:t> </a:t>
            </a:r>
            <a:r>
              <a:rPr lang="it-IT" sz="2200" dirty="0" smtClean="0">
                <a:cs typeface="Arial" pitchFamily="34" charset="0"/>
              </a:rPr>
              <a:t>                                                                                    supera </a:t>
            </a:r>
            <a:r>
              <a:rPr lang="it-IT" sz="2200" dirty="0">
                <a:cs typeface="Arial" pitchFamily="34" charset="0"/>
              </a:rPr>
              <a:t>la forza </a:t>
            </a:r>
            <a:r>
              <a:rPr lang="it-IT" sz="2200" dirty="0" smtClean="0">
                <a:cs typeface="Arial" pitchFamily="34" charset="0"/>
              </a:rPr>
              <a:t>                                                                                     di attrito </a:t>
            </a:r>
            <a:r>
              <a:rPr lang="it-IT" sz="2200" dirty="0" err="1">
                <a:cs typeface="Arial" pitchFamily="34" charset="0"/>
              </a:rPr>
              <a:t>f</a:t>
            </a:r>
            <a:r>
              <a:rPr lang="it-IT" sz="2200" baseline="-25000" dirty="0" err="1">
                <a:cs typeface="Arial" pitchFamily="34" charset="0"/>
              </a:rPr>
              <a:t>s,max</a:t>
            </a:r>
            <a:endParaRPr lang="it-IT" sz="2000" dirty="0"/>
          </a:p>
        </p:txBody>
      </p:sp>
      <p:pic>
        <p:nvPicPr>
          <p:cNvPr id="297988" name="Picture 4" descr="img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767013"/>
            <a:ext cx="3700462" cy="3578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83694" y="4149080"/>
            <a:ext cx="1893467" cy="1938992"/>
          </a:xfrm>
          <a:prstGeom prst="rect">
            <a:avLst/>
          </a:prstGeom>
          <a:noFill/>
          <a:ln w="15875">
            <a:solidFill>
              <a:srgbClr val="00B0F0"/>
            </a:solidFill>
          </a:ln>
        </p:spPr>
        <p:txBody>
          <a:bodyPr wrap="none" rtlCol="0">
            <a:spAutoFit/>
          </a:bodyPr>
          <a:lstStyle/>
          <a:p>
            <a:r>
              <a:rPr lang="en-US" dirty="0" smtClean="0">
                <a:solidFill>
                  <a:srgbClr val="008000"/>
                </a:solidFill>
              </a:rPr>
              <a:t>(</a:t>
            </a:r>
            <a:r>
              <a:rPr lang="en-US" dirty="0" err="1" smtClean="0">
                <a:solidFill>
                  <a:srgbClr val="008000"/>
                </a:solidFill>
              </a:rPr>
              <a:t>anche</a:t>
            </a:r>
            <a:r>
              <a:rPr lang="en-US" dirty="0" smtClean="0">
                <a:solidFill>
                  <a:srgbClr val="008000"/>
                </a:solidFill>
              </a:rPr>
              <a:t> </a:t>
            </a:r>
            <a:r>
              <a:rPr lang="en-US" dirty="0" smtClean="0">
                <a:solidFill>
                  <a:srgbClr val="008000"/>
                </a:solidFill>
              </a:rPr>
              <a:t>un PC</a:t>
            </a:r>
          </a:p>
          <a:p>
            <a:r>
              <a:rPr lang="en-US" dirty="0" err="1" smtClean="0">
                <a:solidFill>
                  <a:srgbClr val="008000"/>
                </a:solidFill>
              </a:rPr>
              <a:t>portatile</a:t>
            </a:r>
            <a:r>
              <a:rPr lang="en-US" dirty="0" smtClean="0">
                <a:solidFill>
                  <a:srgbClr val="008000"/>
                </a:solidFill>
              </a:rPr>
              <a:t> </a:t>
            </a:r>
            <a:r>
              <a:rPr lang="en-US" dirty="0" err="1" smtClean="0">
                <a:solidFill>
                  <a:srgbClr val="008000"/>
                </a:solidFill>
              </a:rPr>
              <a:t>pu</a:t>
            </a:r>
            <a:r>
              <a:rPr lang="en-US" dirty="0" err="1" smtClean="0">
                <a:solidFill>
                  <a:srgbClr val="008000"/>
                </a:solidFill>
                <a:latin typeface="Arial"/>
                <a:cs typeface="Arial"/>
              </a:rPr>
              <a:t>ò</a:t>
            </a:r>
            <a:r>
              <a:rPr lang="en-US" dirty="0" smtClean="0">
                <a:solidFill>
                  <a:srgbClr val="008000"/>
                </a:solidFill>
              </a:rPr>
              <a:t> </a:t>
            </a:r>
          </a:p>
          <a:p>
            <a:r>
              <a:rPr lang="en-US" dirty="0" err="1" smtClean="0">
                <a:solidFill>
                  <a:srgbClr val="008000"/>
                </a:solidFill>
              </a:rPr>
              <a:t>servire</a:t>
            </a:r>
            <a:r>
              <a:rPr lang="en-US" dirty="0" smtClean="0">
                <a:solidFill>
                  <a:srgbClr val="008000"/>
                </a:solidFill>
              </a:rPr>
              <a:t> per </a:t>
            </a:r>
            <a:r>
              <a:rPr lang="en-US" dirty="0" err="1" smtClean="0">
                <a:solidFill>
                  <a:srgbClr val="008000"/>
                </a:solidFill>
              </a:rPr>
              <a:t>una</a:t>
            </a:r>
            <a:endParaRPr lang="en-US" dirty="0" smtClean="0">
              <a:solidFill>
                <a:srgbClr val="008000"/>
              </a:solidFill>
            </a:endParaRPr>
          </a:p>
          <a:p>
            <a:r>
              <a:rPr lang="en-US" dirty="0" err="1" smtClean="0">
                <a:solidFill>
                  <a:srgbClr val="008000"/>
                </a:solidFill>
              </a:rPr>
              <a:t>misura</a:t>
            </a:r>
            <a:r>
              <a:rPr lang="en-US" dirty="0" smtClean="0">
                <a:solidFill>
                  <a:srgbClr val="008000"/>
                </a:solidFill>
              </a:rPr>
              <a:t> </a:t>
            </a:r>
            <a:r>
              <a:rPr lang="en-US" dirty="0" err="1" smtClean="0">
                <a:solidFill>
                  <a:srgbClr val="008000"/>
                </a:solidFill>
              </a:rPr>
              <a:t>appros</a:t>
            </a:r>
            <a:r>
              <a:rPr lang="en-US" dirty="0" smtClean="0">
                <a:solidFill>
                  <a:srgbClr val="008000"/>
                </a:solidFill>
              </a:rPr>
              <a:t>-</a:t>
            </a:r>
          </a:p>
          <a:p>
            <a:r>
              <a:rPr lang="en-US" dirty="0" err="1" smtClean="0">
                <a:solidFill>
                  <a:srgbClr val="008000"/>
                </a:solidFill>
              </a:rPr>
              <a:t>simata</a:t>
            </a:r>
            <a:r>
              <a:rPr lang="en-US" dirty="0" smtClean="0">
                <a:solidFill>
                  <a:srgbClr val="008000"/>
                </a:solidFill>
              </a:rPr>
              <a:t> di </a:t>
            </a:r>
            <a:r>
              <a:rPr lang="el-GR" dirty="0" smtClean="0">
                <a:solidFill>
                  <a:srgbClr val="008000"/>
                </a:solidFill>
              </a:rPr>
              <a:t>μ</a:t>
            </a:r>
            <a:r>
              <a:rPr lang="it-IT" baseline="-25000" dirty="0" smtClean="0">
                <a:solidFill>
                  <a:srgbClr val="008000"/>
                </a:solidFill>
              </a:rPr>
              <a:t>s</a:t>
            </a:r>
            <a:r>
              <a:rPr lang="it-IT" dirty="0" smtClean="0">
                <a:solidFill>
                  <a:srgbClr val="008000"/>
                </a:solidFill>
              </a:rPr>
              <a:t> in</a:t>
            </a:r>
          </a:p>
          <a:p>
            <a:r>
              <a:rPr lang="it-IT" dirty="0" smtClean="0">
                <a:solidFill>
                  <a:srgbClr val="008000"/>
                </a:solidFill>
              </a:rPr>
              <a:t>aula)</a:t>
            </a:r>
            <a:endParaRPr lang="en-GB" dirty="0">
              <a:solidFill>
                <a:srgbClr val="008000"/>
              </a:solidFill>
            </a:endParaRPr>
          </a:p>
        </p:txBody>
      </p:sp>
    </p:spTree>
    <p:extLst>
      <p:ext uri="{BB962C8B-B14F-4D97-AF65-F5344CB8AC3E}">
        <p14:creationId xmlns:p14="http://schemas.microsoft.com/office/powerpoint/2010/main" val="154519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661209BA-7BE8-41DA-97DF-F764AC979883}" type="slidenum">
              <a:rPr lang="en-US"/>
              <a:pPr/>
              <a:t>67</a:t>
            </a:fld>
            <a:endParaRPr lang="en-US"/>
          </a:p>
        </p:txBody>
      </p:sp>
      <p:sp>
        <p:nvSpPr>
          <p:cNvPr id="299010" name="Rectangle 2"/>
          <p:cNvSpPr>
            <a:spLocks noGrp="1" noChangeArrowheads="1"/>
          </p:cNvSpPr>
          <p:nvPr>
            <p:ph type="title"/>
          </p:nvPr>
        </p:nvSpPr>
        <p:spPr/>
        <p:txBody>
          <a:bodyPr/>
          <a:lstStyle/>
          <a:p>
            <a:r>
              <a:rPr lang="it-IT" sz="2800" dirty="0"/>
              <a:t>Misura del coefficiente </a:t>
            </a:r>
            <a:r>
              <a:rPr lang="it-IT" sz="2800" dirty="0" smtClean="0"/>
              <a:t>d’attrito statico</a:t>
            </a:r>
            <a:endParaRPr lang="it-IT" sz="2800" dirty="0"/>
          </a:p>
        </p:txBody>
      </p:sp>
      <p:pic>
        <p:nvPicPr>
          <p:cNvPr id="299012" name="Picture 4" descr="img0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713" y="1619250"/>
            <a:ext cx="6122987" cy="3617913"/>
          </a:xfrm>
          <a:prstGeom prst="rect">
            <a:avLst/>
          </a:prstGeom>
          <a:noFill/>
          <a:extLst>
            <a:ext uri="{909E8E84-426E-40DD-AFC4-6F175D3DCCD1}">
              <a14:hiddenFill xmlns:a14="http://schemas.microsoft.com/office/drawing/2010/main">
                <a:solidFill>
                  <a:srgbClr val="FFFFFF"/>
                </a:solidFill>
              </a14:hiddenFill>
            </a:ext>
          </a:extLst>
        </p:spPr>
      </p:pic>
      <p:sp>
        <p:nvSpPr>
          <p:cNvPr id="299013" name="Text Box 5"/>
          <p:cNvSpPr txBox="1">
            <a:spLocks noChangeArrowheads="1"/>
          </p:cNvSpPr>
          <p:nvPr/>
        </p:nvSpPr>
        <p:spPr bwMode="auto">
          <a:xfrm>
            <a:off x="466750" y="5445125"/>
            <a:ext cx="82089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dirty="0">
                <a:solidFill>
                  <a:srgbClr val="CC3300"/>
                </a:solidFill>
                <a:cs typeface="Arial" pitchFamily="34" charset="0"/>
              </a:rPr>
              <a:t>θ</a:t>
            </a:r>
            <a:r>
              <a:rPr lang="it-IT" b="1" baseline="-25000" dirty="0">
                <a:solidFill>
                  <a:srgbClr val="CC3300"/>
                </a:solidFill>
                <a:cs typeface="Arial" pitchFamily="34" charset="0"/>
              </a:rPr>
              <a:t>c</a:t>
            </a:r>
            <a:r>
              <a:rPr lang="it-IT" dirty="0">
                <a:solidFill>
                  <a:srgbClr val="CC3300"/>
                </a:solidFill>
                <a:cs typeface="Arial" pitchFamily="34" charset="0"/>
              </a:rPr>
              <a:t> indica l’angolo critico, angolo per cui il corpo comincia a </a:t>
            </a:r>
            <a:r>
              <a:rPr lang="it-IT" dirty="0" smtClean="0">
                <a:solidFill>
                  <a:srgbClr val="CC3300"/>
                </a:solidFill>
                <a:cs typeface="Arial" pitchFamily="34" charset="0"/>
              </a:rPr>
              <a:t>scivolare:</a:t>
            </a:r>
          </a:p>
          <a:p>
            <a:r>
              <a:rPr lang="it-IT" dirty="0" smtClean="0">
                <a:solidFill>
                  <a:srgbClr val="CC3300"/>
                </a:solidFill>
                <a:cs typeface="Arial" pitchFamily="34" charset="0"/>
              </a:rPr>
              <a:t>nell’es. in aula, puntatore laser su PC, </a:t>
            </a:r>
            <a:r>
              <a:rPr lang="el-GR" dirty="0" smtClean="0">
                <a:solidFill>
                  <a:srgbClr val="CC3300"/>
                </a:solidFill>
                <a:cs typeface="Arial" pitchFamily="34" charset="0"/>
              </a:rPr>
              <a:t>θ</a:t>
            </a:r>
            <a:r>
              <a:rPr lang="it-IT" baseline="-25000" dirty="0" smtClean="0">
                <a:solidFill>
                  <a:srgbClr val="CC3300"/>
                </a:solidFill>
                <a:cs typeface="Arial" pitchFamily="34" charset="0"/>
              </a:rPr>
              <a:t>c</a:t>
            </a:r>
            <a:r>
              <a:rPr lang="it-IT" dirty="0" smtClean="0">
                <a:solidFill>
                  <a:srgbClr val="CC3300"/>
                </a:solidFill>
                <a:cs typeface="Arial" pitchFamily="34" charset="0"/>
              </a:rPr>
              <a:t> = (7±2)° </a:t>
            </a:r>
            <a:r>
              <a:rPr lang="el-GR" dirty="0" smtClean="0">
                <a:solidFill>
                  <a:srgbClr val="CC3300"/>
                </a:solidFill>
                <a:cs typeface="Arial" pitchFamily="34" charset="0"/>
              </a:rPr>
              <a:t>→</a:t>
            </a:r>
            <a:r>
              <a:rPr lang="it-IT" dirty="0" smtClean="0">
                <a:solidFill>
                  <a:srgbClr val="CC3300"/>
                </a:solidFill>
                <a:cs typeface="Arial" pitchFamily="34" charset="0"/>
              </a:rPr>
              <a:t> </a:t>
            </a:r>
            <a:r>
              <a:rPr lang="el-GR" dirty="0" smtClean="0">
                <a:solidFill>
                  <a:srgbClr val="CC3300"/>
                </a:solidFill>
                <a:cs typeface="Arial" pitchFamily="34" charset="0"/>
              </a:rPr>
              <a:t>μ</a:t>
            </a:r>
            <a:r>
              <a:rPr lang="it-IT" baseline="-25000" dirty="0" smtClean="0">
                <a:solidFill>
                  <a:srgbClr val="CC3300"/>
                </a:solidFill>
                <a:cs typeface="Arial" pitchFamily="34" charset="0"/>
              </a:rPr>
              <a:t>s</a:t>
            </a:r>
            <a:r>
              <a:rPr lang="it-IT" dirty="0" smtClean="0">
                <a:solidFill>
                  <a:srgbClr val="CC3300"/>
                </a:solidFill>
                <a:cs typeface="Arial" pitchFamily="34" charset="0"/>
              </a:rPr>
              <a:t> = (0.12</a:t>
            </a:r>
            <a:r>
              <a:rPr lang="el-GR" dirty="0" smtClean="0">
                <a:solidFill>
                  <a:srgbClr val="CC3300"/>
                </a:solidFill>
                <a:cs typeface="Arial" pitchFamily="34" charset="0"/>
              </a:rPr>
              <a:t>±</a:t>
            </a:r>
            <a:r>
              <a:rPr lang="it-IT" dirty="0" smtClean="0">
                <a:solidFill>
                  <a:srgbClr val="CC3300"/>
                </a:solidFill>
                <a:cs typeface="Arial" pitchFamily="34" charset="0"/>
              </a:rPr>
              <a:t>0.03)</a:t>
            </a:r>
            <a:endParaRPr lang="el-GR" dirty="0">
              <a:solidFill>
                <a:srgbClr val="CC3300"/>
              </a:solidFill>
              <a:cs typeface="Arial" pitchFamily="34" charset="0"/>
            </a:endParaRPr>
          </a:p>
        </p:txBody>
      </p:sp>
      <p:sp>
        <p:nvSpPr>
          <p:cNvPr id="299014" name="Text Box 6"/>
          <p:cNvSpPr txBox="1">
            <a:spLocks noChangeArrowheads="1"/>
          </p:cNvSpPr>
          <p:nvPr/>
        </p:nvSpPr>
        <p:spPr bwMode="auto">
          <a:xfrm>
            <a:off x="6208713" y="1766888"/>
            <a:ext cx="187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quadrante!)</a:t>
            </a:r>
          </a:p>
        </p:txBody>
      </p:sp>
      <p:sp>
        <p:nvSpPr>
          <p:cNvPr id="9" name="Text Box 5"/>
          <p:cNvSpPr txBox="1">
            <a:spLocks noChangeArrowheads="1"/>
          </p:cNvSpPr>
          <p:nvPr/>
        </p:nvSpPr>
        <p:spPr bwMode="auto">
          <a:xfrm>
            <a:off x="663575" y="1178832"/>
            <a:ext cx="72955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solidFill>
                  <a:srgbClr val="CC3300"/>
                </a:solidFill>
                <a:cs typeface="Arial" pitchFamily="34" charset="0"/>
              </a:rPr>
              <a:t>con riferimento al piano inclinato di p. 66 e relativa discussione</a:t>
            </a:r>
            <a:endParaRPr lang="el-GR" dirty="0">
              <a:solidFill>
                <a:srgbClr val="CC3300"/>
              </a:solidFill>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37F5798E-D094-453F-B3B8-AC99199A115D}" type="slidenum">
              <a:rPr lang="en-US"/>
              <a:pPr/>
              <a:t>68</a:t>
            </a:fld>
            <a:endParaRPr lang="en-US" dirty="0"/>
          </a:p>
        </p:txBody>
      </p:sp>
      <p:sp>
        <p:nvSpPr>
          <p:cNvPr id="384002" name="Rectangle 2"/>
          <p:cNvSpPr>
            <a:spLocks noGrp="1" noChangeArrowheads="1"/>
          </p:cNvSpPr>
          <p:nvPr>
            <p:ph type="title"/>
          </p:nvPr>
        </p:nvSpPr>
        <p:spPr/>
        <p:txBody>
          <a:bodyPr/>
          <a:lstStyle/>
          <a:p>
            <a:r>
              <a:rPr lang="it-IT" sz="2800"/>
              <a:t>Eq. di moto in presenza di attrito</a:t>
            </a:r>
          </a:p>
        </p:txBody>
      </p:sp>
      <p:sp>
        <p:nvSpPr>
          <p:cNvPr id="384003" name="Rectangle 3"/>
          <p:cNvSpPr>
            <a:spLocks noGrp="1" noChangeArrowheads="1"/>
          </p:cNvSpPr>
          <p:nvPr>
            <p:ph type="body" idx="1"/>
          </p:nvPr>
        </p:nvSpPr>
        <p:spPr>
          <a:xfrm>
            <a:off x="250825" y="1196975"/>
            <a:ext cx="8642350" cy="4895850"/>
          </a:xfrm>
        </p:spPr>
        <p:txBody>
          <a:bodyPr/>
          <a:lstStyle/>
          <a:p>
            <a:pPr>
              <a:lnSpc>
                <a:spcPct val="80000"/>
              </a:lnSpc>
            </a:pPr>
            <a:r>
              <a:rPr lang="it-IT" sz="2800" dirty="0"/>
              <a:t>(senza attrito: </a:t>
            </a:r>
            <a:r>
              <a:rPr lang="it-IT" sz="2800" b="1" dirty="0"/>
              <a:t>a</a:t>
            </a:r>
            <a:r>
              <a:rPr lang="it-IT" sz="2800" dirty="0"/>
              <a:t> = </a:t>
            </a:r>
            <a:r>
              <a:rPr lang="it-IT" sz="2800" b="1" dirty="0"/>
              <a:t>F</a:t>
            </a:r>
            <a:r>
              <a:rPr lang="it-IT" sz="2800" dirty="0"/>
              <a:t>/m)</a:t>
            </a:r>
          </a:p>
          <a:p>
            <a:pPr>
              <a:lnSpc>
                <a:spcPct val="80000"/>
              </a:lnSpc>
            </a:pPr>
            <a:r>
              <a:rPr lang="it-IT" sz="2800" dirty="0"/>
              <a:t>con attrito:   </a:t>
            </a:r>
            <a:r>
              <a:rPr lang="it-IT" sz="2800" b="1" dirty="0"/>
              <a:t>a</a:t>
            </a:r>
            <a:r>
              <a:rPr lang="it-IT" sz="2800" dirty="0"/>
              <a:t> = 0              per |</a:t>
            </a:r>
            <a:r>
              <a:rPr lang="it-IT" sz="2800" b="1" dirty="0"/>
              <a:t>F</a:t>
            </a:r>
            <a:r>
              <a:rPr lang="it-IT" sz="2800" dirty="0"/>
              <a:t>|&lt;</a:t>
            </a:r>
            <a:r>
              <a:rPr lang="it-IT" sz="2800" dirty="0" err="1"/>
              <a:t>f</a:t>
            </a:r>
            <a:r>
              <a:rPr lang="it-IT" sz="2800" baseline="-25000" dirty="0" err="1"/>
              <a:t>s,max</a:t>
            </a:r>
            <a:r>
              <a:rPr lang="it-IT" sz="2800" dirty="0"/>
              <a:t> = </a:t>
            </a:r>
            <a:r>
              <a:rPr lang="en-US" sz="2800" dirty="0">
                <a:cs typeface="Arial" pitchFamily="34" charset="0"/>
              </a:rPr>
              <a:t>µ</a:t>
            </a:r>
            <a:r>
              <a:rPr lang="en-US" sz="2800" baseline="-25000" dirty="0" err="1">
                <a:cs typeface="Arial" pitchFamily="34" charset="0"/>
              </a:rPr>
              <a:t>s</a:t>
            </a:r>
            <a:r>
              <a:rPr lang="en-US" sz="2800" dirty="0" err="1">
                <a:cs typeface="Arial" pitchFamily="34" charset="0"/>
              </a:rPr>
              <a:t>N</a:t>
            </a:r>
            <a:r>
              <a:rPr lang="en-US" sz="2800" dirty="0">
                <a:cs typeface="Arial" pitchFamily="34" charset="0"/>
              </a:rPr>
              <a:t>  </a:t>
            </a:r>
          </a:p>
          <a:p>
            <a:pPr>
              <a:lnSpc>
                <a:spcPct val="80000"/>
              </a:lnSpc>
              <a:buFontTx/>
              <a:buNone/>
            </a:pPr>
            <a:r>
              <a:rPr lang="en-US" sz="2800" dirty="0">
                <a:cs typeface="Arial" pitchFamily="34" charset="0"/>
              </a:rPr>
              <a:t>                       m</a:t>
            </a:r>
            <a:r>
              <a:rPr lang="en-US" sz="2800" b="1" dirty="0">
                <a:cs typeface="Arial" pitchFamily="34" charset="0"/>
              </a:rPr>
              <a:t>a</a:t>
            </a:r>
            <a:r>
              <a:rPr lang="en-US" sz="2800" dirty="0">
                <a:cs typeface="Arial" pitchFamily="34" charset="0"/>
              </a:rPr>
              <a:t> = </a:t>
            </a:r>
            <a:r>
              <a:rPr lang="en-US" sz="2800" b="1" dirty="0">
                <a:cs typeface="Arial" pitchFamily="34" charset="0"/>
              </a:rPr>
              <a:t>F</a:t>
            </a:r>
            <a:r>
              <a:rPr lang="en-US" sz="2800" dirty="0">
                <a:cs typeface="Arial" pitchFamily="34" charset="0"/>
              </a:rPr>
              <a:t> + </a:t>
            </a:r>
            <a:r>
              <a:rPr lang="en-US" sz="2800" b="1" dirty="0">
                <a:cs typeface="Arial" pitchFamily="34" charset="0"/>
              </a:rPr>
              <a:t>f</a:t>
            </a:r>
            <a:r>
              <a:rPr lang="en-US" sz="2800" b="1" baseline="-25000" dirty="0">
                <a:cs typeface="Arial" pitchFamily="34" charset="0"/>
              </a:rPr>
              <a:t>c</a:t>
            </a:r>
            <a:r>
              <a:rPr lang="en-US" sz="2800" dirty="0">
                <a:cs typeface="Arial" pitchFamily="34" charset="0"/>
              </a:rPr>
              <a:t>    per </a:t>
            </a:r>
            <a:r>
              <a:rPr lang="it-IT" sz="2800" dirty="0"/>
              <a:t>|</a:t>
            </a:r>
            <a:r>
              <a:rPr lang="it-IT" sz="2800" b="1" dirty="0"/>
              <a:t>F</a:t>
            </a:r>
            <a:r>
              <a:rPr lang="it-IT" sz="2800" dirty="0"/>
              <a:t>|&gt;</a:t>
            </a:r>
            <a:r>
              <a:rPr lang="it-IT" sz="2800" dirty="0" err="1"/>
              <a:t>f</a:t>
            </a:r>
            <a:r>
              <a:rPr lang="it-IT" sz="2800" baseline="-25000" dirty="0" err="1"/>
              <a:t>s,max</a:t>
            </a:r>
            <a:r>
              <a:rPr lang="it-IT" sz="2800" dirty="0"/>
              <a:t> ;    </a:t>
            </a:r>
            <a:r>
              <a:rPr lang="it-IT" sz="2800" dirty="0" err="1"/>
              <a:t>f</a:t>
            </a:r>
            <a:r>
              <a:rPr lang="it-IT" sz="2800" baseline="-25000" dirty="0" err="1"/>
              <a:t>c</a:t>
            </a:r>
            <a:r>
              <a:rPr lang="it-IT" sz="2800" dirty="0"/>
              <a:t>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it-IT" sz="2800" dirty="0"/>
          </a:p>
          <a:p>
            <a:pPr>
              <a:lnSpc>
                <a:spcPct val="80000"/>
              </a:lnSpc>
              <a:buFontTx/>
              <a:buNone/>
            </a:pPr>
            <a:r>
              <a:rPr lang="it-IT" sz="2800" dirty="0"/>
              <a:t>                       </a:t>
            </a:r>
            <a:r>
              <a:rPr lang="it-IT" sz="2800" b="1" dirty="0" err="1"/>
              <a:t>f</a:t>
            </a:r>
            <a:r>
              <a:rPr lang="it-IT" sz="2800" b="1" baseline="-25000" dirty="0" err="1"/>
              <a:t>c</a:t>
            </a:r>
            <a:r>
              <a:rPr lang="it-IT" sz="2800" dirty="0"/>
              <a:t> =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it-IT" sz="2800" dirty="0"/>
              <a:t> </a:t>
            </a:r>
            <a:r>
              <a:rPr lang="it-IT" sz="2800" b="1" dirty="0"/>
              <a:t>v</a:t>
            </a:r>
            <a:r>
              <a:rPr lang="it-IT" sz="2800" dirty="0"/>
              <a:t>/v     si oppone al moto</a:t>
            </a:r>
          </a:p>
          <a:p>
            <a:pPr>
              <a:lnSpc>
                <a:spcPct val="80000"/>
              </a:lnSpc>
              <a:buFontTx/>
              <a:buNone/>
            </a:pPr>
            <a:endParaRPr lang="it-IT" sz="2800" dirty="0"/>
          </a:p>
          <a:p>
            <a:pPr>
              <a:lnSpc>
                <a:spcPct val="80000"/>
              </a:lnSpc>
              <a:buFontTx/>
              <a:buNone/>
            </a:pPr>
            <a:r>
              <a:rPr lang="it-IT" sz="2800" dirty="0"/>
              <a:t>                                              </a:t>
            </a:r>
            <a:r>
              <a:rPr lang="it-IT" sz="2800" dirty="0" smtClean="0">
                <a:latin typeface="OpenSymbol" pitchFamily="2" charset="0"/>
              </a:rPr>
              <a:t>→ </a:t>
            </a:r>
            <a:r>
              <a:rPr lang="it-IT" sz="2800" dirty="0" smtClean="0"/>
              <a:t> </a:t>
            </a:r>
            <a:r>
              <a:rPr lang="it-IT" sz="2800" dirty="0"/>
              <a:t>ma = 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en-US" sz="2800" dirty="0">
              <a:cs typeface="Arial" pitchFamily="34" charset="0"/>
            </a:endParaRPr>
          </a:p>
          <a:p>
            <a:pPr>
              <a:lnSpc>
                <a:spcPct val="80000"/>
              </a:lnSpc>
              <a:buFontTx/>
              <a:buNone/>
            </a:pPr>
            <a:r>
              <a:rPr lang="en-US" sz="2800" dirty="0">
                <a:cs typeface="Arial" pitchFamily="34" charset="0"/>
              </a:rPr>
              <a:t>                                              a = (</a:t>
            </a:r>
            <a:r>
              <a:rPr lang="it-IT" sz="2800" dirty="0"/>
              <a:t>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en-US" sz="2800" dirty="0">
                <a:cs typeface="Arial" pitchFamily="34" charset="0"/>
              </a:rPr>
              <a:t>)/m      &lt;F/m</a:t>
            </a:r>
          </a:p>
          <a:p>
            <a:pPr>
              <a:lnSpc>
                <a:spcPct val="80000"/>
              </a:lnSpc>
              <a:buFontTx/>
              <a:buNone/>
            </a:pPr>
            <a:r>
              <a:rPr lang="en-US" sz="2800" dirty="0">
                <a:cs typeface="Arial" pitchFamily="34" charset="0"/>
              </a:rPr>
              <a:t>                                              a = F/m - µ</a:t>
            </a:r>
            <a:r>
              <a:rPr lang="en-US" sz="2800" baseline="-25000" dirty="0">
                <a:cs typeface="Arial" pitchFamily="34" charset="0"/>
              </a:rPr>
              <a:t>c</a:t>
            </a:r>
            <a:r>
              <a:rPr lang="en-US" sz="2800" dirty="0">
                <a:cs typeface="Arial" pitchFamily="34" charset="0"/>
              </a:rPr>
              <a:t>g</a:t>
            </a:r>
          </a:p>
          <a:p>
            <a:pPr>
              <a:lnSpc>
                <a:spcPct val="80000"/>
              </a:lnSpc>
              <a:buFontTx/>
              <a:buNone/>
            </a:pPr>
            <a:r>
              <a:rPr lang="en-US" sz="2800" dirty="0">
                <a:cs typeface="Arial" pitchFamily="34" charset="0"/>
              </a:rPr>
              <a:t>                                            (</a:t>
            </a:r>
            <a:r>
              <a:rPr lang="en-US" sz="2800" dirty="0" err="1">
                <a:cs typeface="Arial" pitchFamily="34" charset="0"/>
              </a:rPr>
              <a:t>l’ultima</a:t>
            </a:r>
            <a:r>
              <a:rPr lang="en-US" sz="2800" dirty="0">
                <a:cs typeface="Arial" pitchFamily="34" charset="0"/>
              </a:rPr>
              <a:t> vale </a:t>
            </a:r>
            <a:r>
              <a:rPr lang="en-US" sz="2800" dirty="0" err="1">
                <a:cs typeface="Arial" pitchFamily="34" charset="0"/>
              </a:rPr>
              <a:t>su</a:t>
            </a:r>
            <a:r>
              <a:rPr lang="en-US" sz="2800" dirty="0">
                <a:cs typeface="Arial" pitchFamily="34" charset="0"/>
              </a:rPr>
              <a:t> un piano</a:t>
            </a:r>
          </a:p>
          <a:p>
            <a:pPr>
              <a:lnSpc>
                <a:spcPct val="80000"/>
              </a:lnSpc>
              <a:buFontTx/>
              <a:buNone/>
            </a:pPr>
            <a:r>
              <a:rPr lang="en-US" sz="2800" dirty="0">
                <a:cs typeface="Arial" pitchFamily="34" charset="0"/>
              </a:rPr>
              <a:t>                                             </a:t>
            </a:r>
            <a:r>
              <a:rPr lang="en-US" sz="2800" dirty="0" err="1">
                <a:cs typeface="Arial" pitchFamily="34" charset="0"/>
              </a:rPr>
              <a:t>orizzontale</a:t>
            </a:r>
            <a:r>
              <a:rPr lang="en-US" sz="2800" dirty="0">
                <a:cs typeface="Arial" pitchFamily="34" charset="0"/>
              </a:rPr>
              <a:t>, </a:t>
            </a:r>
          </a:p>
          <a:p>
            <a:pPr>
              <a:lnSpc>
                <a:spcPct val="80000"/>
              </a:lnSpc>
              <a:buFontTx/>
              <a:buNone/>
            </a:pPr>
            <a:r>
              <a:rPr lang="en-US" sz="2800" dirty="0">
                <a:cs typeface="Arial" pitchFamily="34" charset="0"/>
              </a:rPr>
              <a:t>                                            </a:t>
            </a:r>
            <a:r>
              <a:rPr lang="en-US" sz="2800" b="1" dirty="0">
                <a:cs typeface="Arial" pitchFamily="34" charset="0"/>
              </a:rPr>
              <a:t>N</a:t>
            </a:r>
            <a:r>
              <a:rPr lang="en-US" sz="2800" dirty="0">
                <a:cs typeface="Arial" pitchFamily="34" charset="0"/>
              </a:rPr>
              <a:t> = -</a:t>
            </a:r>
            <a:r>
              <a:rPr lang="en-US" sz="2800" b="1" dirty="0">
                <a:cs typeface="Arial" pitchFamily="34" charset="0"/>
              </a:rPr>
              <a:t>P</a:t>
            </a:r>
            <a:r>
              <a:rPr lang="en-US" sz="2800" dirty="0">
                <a:cs typeface="Arial" pitchFamily="34" charset="0"/>
              </a:rPr>
              <a:t>, N = mg) </a:t>
            </a:r>
            <a:endParaRPr lang="it-IT" sz="2800" dirty="0">
              <a:cs typeface="Arial" pitchFamily="34" charset="0"/>
            </a:endParaRPr>
          </a:p>
        </p:txBody>
      </p:sp>
      <p:pic>
        <p:nvPicPr>
          <p:cNvPr id="384004" name="Picture 4" descr="atrito cinet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3644900"/>
            <a:ext cx="4038600" cy="2047875"/>
          </a:xfrm>
          <a:prstGeom prst="rect">
            <a:avLst/>
          </a:prstGeom>
          <a:noFill/>
          <a:extLst>
            <a:ext uri="{909E8E84-426E-40DD-AFC4-6F175D3DCCD1}">
              <a14:hiddenFill xmlns:a14="http://schemas.microsoft.com/office/drawing/2010/main">
                <a:solidFill>
                  <a:srgbClr val="FFFFFF"/>
                </a:solidFill>
              </a14:hiddenFill>
            </a:ext>
          </a:extLst>
        </p:spPr>
      </p:pic>
      <p:sp>
        <p:nvSpPr>
          <p:cNvPr id="384005" name="Text Box 5"/>
          <p:cNvSpPr txBox="1">
            <a:spLocks noChangeArrowheads="1"/>
          </p:cNvSpPr>
          <p:nvPr/>
        </p:nvSpPr>
        <p:spPr bwMode="auto">
          <a:xfrm>
            <a:off x="4787900" y="3789363"/>
            <a:ext cx="2617788" cy="40011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dirty="0"/>
          </a:p>
        </p:txBody>
      </p:sp>
      <p:cxnSp>
        <p:nvCxnSpPr>
          <p:cNvPr id="3" name="Straight Arrow Connector 2"/>
          <p:cNvCxnSpPr/>
          <p:nvPr/>
        </p:nvCxnSpPr>
        <p:spPr>
          <a:xfrm>
            <a:off x="2628000" y="248400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181375" y="2520384"/>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23200" y="2061402"/>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28000" y="1988840"/>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40000" y="2013098"/>
            <a:ext cx="216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5827" y="5956494"/>
            <a:ext cx="3530134" cy="707886"/>
          </a:xfrm>
          <a:prstGeom prst="rect">
            <a:avLst/>
          </a:prstGeom>
          <a:noFill/>
        </p:spPr>
        <p:txBody>
          <a:bodyPr wrap="none" rtlCol="0">
            <a:spAutoFit/>
          </a:bodyPr>
          <a:lstStyle/>
          <a:p>
            <a:r>
              <a:rPr lang="en-US" dirty="0" smtClean="0">
                <a:solidFill>
                  <a:srgbClr val="008000"/>
                </a:solidFill>
              </a:rPr>
              <a:t>NB </a:t>
            </a:r>
            <a:r>
              <a:rPr lang="en-US" dirty="0" err="1" smtClean="0">
                <a:solidFill>
                  <a:srgbClr val="008000"/>
                </a:solidFill>
              </a:rPr>
              <a:t>i</a:t>
            </a:r>
            <a:r>
              <a:rPr lang="en-US" dirty="0" smtClean="0">
                <a:solidFill>
                  <a:srgbClr val="008000"/>
                </a:solidFill>
              </a:rPr>
              <a:t> </a:t>
            </a:r>
            <a:r>
              <a:rPr lang="en-US" dirty="0" err="1" smtClean="0">
                <a:solidFill>
                  <a:srgbClr val="008000"/>
                </a:solidFill>
              </a:rPr>
              <a:t>vettori</a:t>
            </a:r>
            <a:r>
              <a:rPr lang="en-US" dirty="0" smtClean="0">
                <a:solidFill>
                  <a:srgbClr val="008000"/>
                </a:solidFill>
              </a:rPr>
              <a:t> </a:t>
            </a:r>
            <a:r>
              <a:rPr lang="en-US" dirty="0" err="1" smtClean="0">
                <a:solidFill>
                  <a:srgbClr val="008000"/>
                </a:solidFill>
              </a:rPr>
              <a:t>sono</a:t>
            </a:r>
            <a:r>
              <a:rPr lang="en-US" dirty="0" smtClean="0">
                <a:solidFill>
                  <a:srgbClr val="008000"/>
                </a:solidFill>
              </a:rPr>
              <a:t> in </a:t>
            </a:r>
            <a:r>
              <a:rPr lang="en-US" dirty="0" err="1" smtClean="0">
                <a:solidFill>
                  <a:srgbClr val="008000"/>
                </a:solidFill>
              </a:rPr>
              <a:t>grassetto</a:t>
            </a:r>
            <a:r>
              <a:rPr lang="en-US" dirty="0" smtClean="0">
                <a:solidFill>
                  <a:srgbClr val="008000"/>
                </a:solidFill>
              </a:rPr>
              <a:t> </a:t>
            </a:r>
          </a:p>
          <a:p>
            <a:r>
              <a:rPr lang="en-US" dirty="0" smtClean="0">
                <a:solidFill>
                  <a:srgbClr val="008000"/>
                </a:solidFill>
              </a:rPr>
              <a:t>e/o con la </a:t>
            </a:r>
            <a:r>
              <a:rPr lang="en-US" dirty="0" err="1" smtClean="0">
                <a:solidFill>
                  <a:srgbClr val="008000"/>
                </a:solidFill>
              </a:rPr>
              <a:t>freccetta</a:t>
            </a:r>
            <a:endParaRPr lang="en-GB" dirty="0">
              <a:solidFill>
                <a:srgbClr val="008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FD9BB3E5-19E8-472D-B61B-BC40BD2B90D0}" type="slidenum">
              <a:rPr lang="en-US"/>
              <a:pPr/>
              <a:t>69</a:t>
            </a:fld>
            <a:endParaRPr lang="en-US"/>
          </a:p>
        </p:txBody>
      </p:sp>
      <p:pic>
        <p:nvPicPr>
          <p:cNvPr id="303108" name="Picture 4" descr="img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1484313"/>
            <a:ext cx="4465637" cy="3201987"/>
          </a:xfrm>
          <a:prstGeom prst="rect">
            <a:avLst/>
          </a:prstGeom>
          <a:noFill/>
          <a:extLst>
            <a:ext uri="{909E8E84-426E-40DD-AFC4-6F175D3DCCD1}">
              <a14:hiddenFill xmlns:a14="http://schemas.microsoft.com/office/drawing/2010/main">
                <a:solidFill>
                  <a:srgbClr val="FFFFFF"/>
                </a:solidFill>
              </a14:hiddenFill>
            </a:ext>
          </a:extLst>
        </p:spPr>
      </p:pic>
      <p:sp>
        <p:nvSpPr>
          <p:cNvPr id="303106" name="Rectangle 2"/>
          <p:cNvSpPr>
            <a:spLocks noGrp="1" noChangeArrowheads="1"/>
          </p:cNvSpPr>
          <p:nvPr>
            <p:ph type="title"/>
          </p:nvPr>
        </p:nvSpPr>
        <p:spPr/>
        <p:txBody>
          <a:bodyPr/>
          <a:lstStyle/>
          <a:p>
            <a:r>
              <a:rPr lang="it-IT" sz="2800"/>
              <a:t>Corpo rigido</a:t>
            </a:r>
          </a:p>
        </p:txBody>
      </p:sp>
      <p:sp>
        <p:nvSpPr>
          <p:cNvPr id="303107" name="Rectangle 3"/>
          <p:cNvSpPr>
            <a:spLocks noGrp="1" noChangeArrowheads="1"/>
          </p:cNvSpPr>
          <p:nvPr>
            <p:ph type="body" idx="1"/>
          </p:nvPr>
        </p:nvSpPr>
        <p:spPr>
          <a:xfrm>
            <a:off x="179388" y="908050"/>
            <a:ext cx="8713787" cy="5257800"/>
          </a:xfrm>
        </p:spPr>
        <p:txBody>
          <a:bodyPr/>
          <a:lstStyle/>
          <a:p>
            <a:pPr>
              <a:buFontTx/>
              <a:buNone/>
            </a:pPr>
            <a:r>
              <a:rPr lang="it-IT"/>
              <a:t>	</a:t>
            </a:r>
            <a:r>
              <a:rPr lang="it-IT" sz="2000">
                <a:cs typeface="Arial" pitchFamily="34" charset="0"/>
              </a:rPr>
              <a:t>–</a:t>
            </a:r>
            <a:r>
              <a:rPr lang="it-IT" sz="2000"/>
              <a:t> per i corpi estesi, il punto di applicazione delle forze diventa importante</a:t>
            </a:r>
          </a:p>
          <a:p>
            <a:pPr>
              <a:buFontTx/>
              <a:buNone/>
            </a:pPr>
            <a:endParaRPr lang="it-IT" sz="2000"/>
          </a:p>
          <a:p>
            <a:pPr>
              <a:buFontTx/>
              <a:buNone/>
            </a:pPr>
            <a:endParaRPr lang="it-IT" sz="2000"/>
          </a:p>
          <a:p>
            <a:pPr>
              <a:buFontTx/>
              <a:buNone/>
            </a:pPr>
            <a:endParaRPr lang="it-IT" sz="2000"/>
          </a:p>
          <a:p>
            <a:pPr>
              <a:buFontTx/>
              <a:buNone/>
            </a:pPr>
            <a:r>
              <a:rPr lang="it-IT" sz="2000"/>
              <a:t>	</a:t>
            </a:r>
            <a:r>
              <a:rPr lang="it-IT" sz="2000">
                <a:cs typeface="Arial" pitchFamily="34" charset="0"/>
              </a:rPr>
              <a:t>–</a:t>
            </a:r>
            <a:r>
              <a:rPr lang="it-IT" sz="2000"/>
              <a:t> def. di corpo rigido</a:t>
            </a:r>
          </a:p>
          <a:p>
            <a:pPr>
              <a:buFontTx/>
              <a:buNone/>
            </a:pPr>
            <a:endParaRPr lang="it-IT" sz="2000"/>
          </a:p>
          <a:p>
            <a:pPr>
              <a:buFontTx/>
              <a:buNone/>
            </a:pPr>
            <a:endParaRPr lang="it-IT" sz="2000"/>
          </a:p>
          <a:p>
            <a:pPr>
              <a:buFontTx/>
              <a:buNone/>
            </a:pPr>
            <a:endParaRPr lang="it-IT" sz="2000"/>
          </a:p>
          <a:p>
            <a:pPr>
              <a:buFontTx/>
              <a:buNone/>
            </a:pPr>
            <a:endParaRPr lang="it-IT" sz="2000"/>
          </a:p>
          <a:p>
            <a:pPr>
              <a:buFontTx/>
              <a:buNone/>
            </a:pPr>
            <a:r>
              <a:rPr lang="it-IT" sz="2000"/>
              <a:t>	</a:t>
            </a:r>
          </a:p>
          <a:p>
            <a:pPr>
              <a:buFontTx/>
              <a:buNone/>
            </a:pPr>
            <a:r>
              <a:rPr lang="it-IT" sz="2000"/>
              <a:t>	</a:t>
            </a:r>
            <a:r>
              <a:rPr lang="it-IT" sz="2000">
                <a:cs typeface="Arial" pitchFamily="34" charset="0"/>
              </a:rPr>
              <a:t>– sperimentalmente: </a:t>
            </a:r>
            <a:r>
              <a:rPr lang="it-IT" sz="2000">
                <a:solidFill>
                  <a:schemeClr val="accent2"/>
                </a:solidFill>
                <a:cs typeface="Arial" pitchFamily="34" charset="0"/>
              </a:rPr>
              <a:t>1) due </a:t>
            </a:r>
            <a:r>
              <a:rPr lang="it-IT" sz="2000" b="1">
                <a:solidFill>
                  <a:schemeClr val="accent2"/>
                </a:solidFill>
                <a:cs typeface="Arial" pitchFamily="34" charset="0"/>
              </a:rPr>
              <a:t>F</a:t>
            </a:r>
            <a:r>
              <a:rPr lang="it-IT" sz="2000">
                <a:solidFill>
                  <a:schemeClr val="accent2"/>
                </a:solidFill>
                <a:cs typeface="Arial" pitchFamily="34" charset="0"/>
              </a:rPr>
              <a:t> uguali e contrarie lungo la stessa retta di applicazione in punti diversi non alterano lo stato di moto del c.r.;</a:t>
            </a:r>
            <a:r>
              <a:rPr lang="it-IT" sz="2000">
                <a:cs typeface="Arial" pitchFamily="34" charset="0"/>
              </a:rPr>
              <a:t>          </a:t>
            </a:r>
            <a:r>
              <a:rPr lang="it-IT" sz="2000">
                <a:solidFill>
                  <a:srgbClr val="008000"/>
                </a:solidFill>
                <a:cs typeface="Arial" pitchFamily="34" charset="0"/>
              </a:rPr>
              <a:t>2) una </a:t>
            </a:r>
            <a:r>
              <a:rPr lang="it-IT" sz="2000" b="1">
                <a:solidFill>
                  <a:srgbClr val="008000"/>
                </a:solidFill>
                <a:cs typeface="Arial" pitchFamily="34" charset="0"/>
              </a:rPr>
              <a:t>F</a:t>
            </a:r>
            <a:r>
              <a:rPr lang="it-IT" sz="2000">
                <a:solidFill>
                  <a:srgbClr val="008000"/>
                </a:solidFill>
                <a:cs typeface="Arial" pitchFamily="34" charset="0"/>
              </a:rPr>
              <a:t> applicata ad un punto può essere spostata lungo la sua retta di applicazione senza alterarne gli effetti</a:t>
            </a:r>
            <a:endParaRPr lang="it-IT" sz="2000">
              <a:solidFill>
                <a:srgbClr val="008000"/>
              </a:solidFill>
            </a:endParaRPr>
          </a:p>
        </p:txBody>
      </p:sp>
      <p:sp>
        <p:nvSpPr>
          <p:cNvPr id="303109" name="Text Box 5"/>
          <p:cNvSpPr txBox="1">
            <a:spLocks noChangeArrowheads="1"/>
          </p:cNvSpPr>
          <p:nvPr/>
        </p:nvSpPr>
        <p:spPr bwMode="auto">
          <a:xfrm>
            <a:off x="3132138" y="3068638"/>
            <a:ext cx="11001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 mar 2016</a:t>
            </a:r>
            <a:endParaRPr lang="en-US" dirty="0"/>
          </a:p>
        </p:txBody>
      </p:sp>
      <p:sp>
        <p:nvSpPr>
          <p:cNvPr id="33" name="Slide Number Placeholder 5"/>
          <p:cNvSpPr>
            <a:spLocks noGrp="1"/>
          </p:cNvSpPr>
          <p:nvPr>
            <p:ph type="sldNum" sz="quarter" idx="12"/>
          </p:nvPr>
        </p:nvSpPr>
        <p:spPr/>
        <p:txBody>
          <a:bodyPr/>
          <a:lstStyle/>
          <a:p>
            <a:fld id="{6FF853CC-7812-4ED7-8FEC-9458A24557C4}" type="slidenum">
              <a:rPr lang="en-US"/>
              <a:pPr/>
              <a:t>7</a:t>
            </a:fld>
            <a:endParaRPr lang="en-US" dirty="0"/>
          </a:p>
        </p:txBody>
      </p:sp>
      <p:sp>
        <p:nvSpPr>
          <p:cNvPr id="202754" name="Rectangle 2"/>
          <p:cNvSpPr>
            <a:spLocks noGrp="1" noChangeArrowheads="1"/>
          </p:cNvSpPr>
          <p:nvPr>
            <p:ph type="title"/>
          </p:nvPr>
        </p:nvSpPr>
        <p:spPr/>
        <p:txBody>
          <a:bodyPr/>
          <a:lstStyle/>
          <a:p>
            <a:r>
              <a:rPr lang="it-IT" sz="2800"/>
              <a:t>Moto in 1 dimensione</a:t>
            </a:r>
          </a:p>
        </p:txBody>
      </p:sp>
      <p:sp>
        <p:nvSpPr>
          <p:cNvPr id="202755" name="Rectangle 3"/>
          <p:cNvSpPr>
            <a:spLocks noGrp="1" noChangeArrowheads="1"/>
          </p:cNvSpPr>
          <p:nvPr>
            <p:ph type="body" idx="1"/>
          </p:nvPr>
        </p:nvSpPr>
        <p:spPr>
          <a:xfrm>
            <a:off x="468312" y="1125538"/>
            <a:ext cx="8424168" cy="5000625"/>
          </a:xfrm>
          <a:ln/>
          <a:extLst>
            <a:ext uri="{91240B29-F687-4F45-9708-019B960494DF}">
              <a14:hiddenLine xmlns:a14="http://schemas.microsoft.com/office/drawing/2010/main" w="9525">
                <a:solidFill>
                  <a:srgbClr val="009900"/>
                </a:solidFill>
                <a:miter lim="800000"/>
                <a:headEnd/>
                <a:tailEnd/>
              </a14:hiddenLine>
            </a:ext>
          </a:extLst>
        </p:spPr>
        <p:txBody>
          <a:bodyPr/>
          <a:lstStyle/>
          <a:p>
            <a:r>
              <a:rPr lang="it-IT" sz="2400" dirty="0"/>
              <a:t>in questo caso conta solo il verso +vo o </a:t>
            </a:r>
            <a:r>
              <a:rPr lang="it-IT" sz="2400" dirty="0" smtClean="0"/>
              <a:t>-</a:t>
            </a:r>
            <a:r>
              <a:rPr lang="it-IT" sz="2400" dirty="0"/>
              <a:t>vo dello spostamento nel tempo =&gt; possiamo usare quantità scalari (non cambia la direzione) </a:t>
            </a:r>
          </a:p>
          <a:p>
            <a:r>
              <a:rPr lang="it-IT" sz="2400" dirty="0"/>
              <a:t>due possibilità: </a:t>
            </a:r>
            <a:r>
              <a:rPr lang="it-IT" sz="2400" dirty="0">
                <a:solidFill>
                  <a:srgbClr val="CC3300"/>
                </a:solidFill>
              </a:rPr>
              <a:t>moto lungo una retta, x</a:t>
            </a:r>
            <a:r>
              <a:rPr lang="it-IT" sz="2400" dirty="0"/>
              <a:t>, </a:t>
            </a:r>
            <a:r>
              <a:rPr lang="it-IT" sz="2400" dirty="0" smtClean="0"/>
              <a:t>o </a:t>
            </a:r>
            <a:r>
              <a:rPr lang="it-IT" sz="2400" dirty="0">
                <a:solidFill>
                  <a:srgbClr val="009900"/>
                </a:solidFill>
              </a:rPr>
              <a:t>moto lungo una traiettoria (curva) fissata, s o </a:t>
            </a:r>
            <a:r>
              <a:rPr lang="it-IT" sz="2400" dirty="0" smtClean="0">
                <a:solidFill>
                  <a:srgbClr val="009900"/>
                </a:solidFill>
              </a:rPr>
              <a:t>x</a:t>
            </a:r>
            <a:endParaRPr lang="it-IT" sz="2400" dirty="0">
              <a:solidFill>
                <a:srgbClr val="009900"/>
              </a:solidFill>
            </a:endParaRPr>
          </a:p>
          <a:p>
            <a:endParaRPr lang="it-IT" sz="2400" dirty="0">
              <a:solidFill>
                <a:srgbClr val="009900"/>
              </a:solidFill>
            </a:endParaRPr>
          </a:p>
          <a:p>
            <a:endParaRPr lang="it-IT" sz="2400" dirty="0">
              <a:solidFill>
                <a:srgbClr val="009900"/>
              </a:solidFill>
            </a:endParaRPr>
          </a:p>
          <a:p>
            <a:r>
              <a:rPr lang="it-IT" sz="2400" dirty="0"/>
              <a:t>si definisce </a:t>
            </a:r>
          </a:p>
          <a:p>
            <a:pPr>
              <a:buFontTx/>
              <a:buNone/>
            </a:pPr>
            <a:r>
              <a:rPr lang="it-IT" sz="2400" dirty="0"/>
              <a:t>   velocità media =</a:t>
            </a:r>
          </a:p>
          <a:p>
            <a:pPr>
              <a:buFontTx/>
              <a:buNone/>
            </a:pPr>
            <a:endParaRPr lang="it-IT" sz="2400" dirty="0"/>
          </a:p>
          <a:p>
            <a:pPr>
              <a:spcBef>
                <a:spcPct val="50000"/>
              </a:spcBef>
              <a:buFontTx/>
              <a:buNone/>
            </a:pPr>
            <a:r>
              <a:rPr lang="it-IT" sz="2400" dirty="0"/>
              <a:t>   </a:t>
            </a:r>
            <a:r>
              <a:rPr lang="it-IT" sz="2400" dirty="0">
                <a:solidFill>
                  <a:srgbClr val="FF3300"/>
                </a:solidFill>
              </a:rPr>
              <a:t>v</a:t>
            </a:r>
            <a:r>
              <a:rPr lang="it-IT" sz="2400" baseline="-25000" dirty="0">
                <a:solidFill>
                  <a:srgbClr val="FF3300"/>
                </a:solidFill>
              </a:rPr>
              <a:t>m</a:t>
            </a:r>
            <a:r>
              <a:rPr lang="it-IT" sz="2400" dirty="0">
                <a:solidFill>
                  <a:srgbClr val="FF3300"/>
                </a:solidFill>
              </a:rPr>
              <a:t> =</a:t>
            </a:r>
            <a:r>
              <a:rPr lang="it-IT" sz="2400" dirty="0"/>
              <a:t>       o </a:t>
            </a:r>
            <a:r>
              <a:rPr lang="it-IT" sz="2400" dirty="0" smtClean="0"/>
              <a:t>              </a:t>
            </a:r>
            <a:r>
              <a:rPr lang="it-IT" sz="2400" dirty="0" smtClean="0">
                <a:solidFill>
                  <a:srgbClr val="009900"/>
                </a:solidFill>
              </a:rPr>
              <a:t>=        </a:t>
            </a:r>
            <a:r>
              <a:rPr lang="it-IT" sz="2400" dirty="0" smtClean="0"/>
              <a:t>o</a:t>
            </a:r>
            <a:r>
              <a:rPr lang="it-IT" sz="2400" dirty="0" smtClean="0">
                <a:solidFill>
                  <a:srgbClr val="009900"/>
                </a:solidFill>
              </a:rPr>
              <a:t>                </a:t>
            </a:r>
            <a:r>
              <a:rPr lang="it-IT" sz="2400" dirty="0" smtClean="0">
                <a:solidFill>
                  <a:schemeClr val="accent2"/>
                </a:solidFill>
              </a:rPr>
              <a:t>=           [→  </a:t>
            </a:r>
            <a:r>
              <a:rPr lang="el-GR" sz="2400" dirty="0" smtClean="0">
                <a:solidFill>
                  <a:schemeClr val="accent2"/>
                </a:solidFill>
              </a:rPr>
              <a:t>Δ</a:t>
            </a:r>
            <a:r>
              <a:rPr lang="it-IT" sz="2400" dirty="0" smtClean="0">
                <a:solidFill>
                  <a:schemeClr val="accent2"/>
                </a:solidFill>
              </a:rPr>
              <a:t>t = </a:t>
            </a:r>
            <a:r>
              <a:rPr lang="el-GR" sz="2400" dirty="0" smtClean="0">
                <a:solidFill>
                  <a:schemeClr val="accent2"/>
                </a:solidFill>
              </a:rPr>
              <a:t>Δ</a:t>
            </a:r>
            <a:r>
              <a:rPr lang="it-IT" sz="2400" dirty="0" smtClean="0">
                <a:solidFill>
                  <a:schemeClr val="accent2"/>
                </a:solidFill>
              </a:rPr>
              <a:t>x/v]</a:t>
            </a:r>
            <a:endParaRPr lang="it-IT" sz="2400" dirty="0">
              <a:solidFill>
                <a:schemeClr val="accent2"/>
              </a:solidFill>
            </a:endParaRPr>
          </a:p>
        </p:txBody>
      </p:sp>
      <p:grpSp>
        <p:nvGrpSpPr>
          <p:cNvPr id="202775" name="Group 23"/>
          <p:cNvGrpSpPr>
            <a:grpSpLocks/>
          </p:cNvGrpSpPr>
          <p:nvPr/>
        </p:nvGrpSpPr>
        <p:grpSpPr bwMode="auto">
          <a:xfrm>
            <a:off x="3132138" y="4221163"/>
            <a:ext cx="3917950" cy="762000"/>
            <a:chOff x="2290" y="2525"/>
            <a:chExt cx="2468" cy="480"/>
          </a:xfrm>
        </p:grpSpPr>
        <p:sp>
          <p:nvSpPr>
            <p:cNvPr id="202756" name="Text Box 4"/>
            <p:cNvSpPr txBox="1">
              <a:spLocks noChangeArrowheads="1"/>
            </p:cNvSpPr>
            <p:nvPr/>
          </p:nvSpPr>
          <p:spPr bwMode="auto">
            <a:xfrm>
              <a:off x="2290" y="2525"/>
              <a:ext cx="2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sz="2200" dirty="0" smtClean="0"/>
                <a:t>spazio </a:t>
              </a:r>
              <a:r>
                <a:rPr lang="it-IT" sz="2200" dirty="0"/>
                <a:t>percorso</a:t>
              </a:r>
            </a:p>
            <a:p>
              <a:r>
                <a:rPr lang="it-IT" sz="2200" dirty="0"/>
                <a:t>tempo impiegato a percorrerlo</a:t>
              </a:r>
            </a:p>
          </p:txBody>
        </p:sp>
        <p:sp>
          <p:nvSpPr>
            <p:cNvPr id="202759" name="Line 7"/>
            <p:cNvSpPr>
              <a:spLocks noChangeShapeType="1"/>
            </p:cNvSpPr>
            <p:nvPr/>
          </p:nvSpPr>
          <p:spPr bwMode="auto">
            <a:xfrm>
              <a:off x="2381" y="2795"/>
              <a:ext cx="2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6" name="Group 14"/>
          <p:cNvGrpSpPr>
            <a:grpSpLocks/>
          </p:cNvGrpSpPr>
          <p:nvPr/>
        </p:nvGrpSpPr>
        <p:grpSpPr bwMode="auto">
          <a:xfrm>
            <a:off x="2466976" y="5229225"/>
            <a:ext cx="1673225" cy="835025"/>
            <a:chOff x="1791" y="3113"/>
            <a:chExt cx="1054" cy="526"/>
          </a:xfrm>
        </p:grpSpPr>
        <p:sp>
          <p:nvSpPr>
            <p:cNvPr id="202761" name="Text Box 9"/>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dirty="0">
                  <a:solidFill>
                    <a:srgbClr val="009900"/>
                  </a:solidFill>
                </a:rPr>
                <a:t>x</a:t>
              </a:r>
              <a:r>
                <a:rPr lang="it-IT" sz="2400" baseline="-25000" dirty="0">
                  <a:solidFill>
                    <a:srgbClr val="009900"/>
                  </a:solidFill>
                </a:rPr>
                <a:t>2</a:t>
              </a:r>
              <a:r>
                <a:rPr lang="it-IT" sz="2400" dirty="0">
                  <a:solidFill>
                    <a:srgbClr val="009900"/>
                  </a:solidFill>
                </a:rPr>
                <a:t> - x</a:t>
              </a:r>
              <a:r>
                <a:rPr lang="it-IT" sz="2400" baseline="-25000" dirty="0">
                  <a:solidFill>
                    <a:srgbClr val="009900"/>
                  </a:solidFill>
                </a:rPr>
                <a:t>1</a:t>
              </a:r>
            </a:p>
            <a:p>
              <a:r>
                <a:rPr lang="it-IT" sz="2400" dirty="0">
                  <a:solidFill>
                    <a:srgbClr val="009900"/>
                  </a:solidFill>
                </a:rPr>
                <a:t> t</a:t>
              </a:r>
              <a:r>
                <a:rPr lang="it-IT" sz="2400" baseline="-25000" dirty="0">
                  <a:solidFill>
                    <a:srgbClr val="009900"/>
                  </a:solidFill>
                </a:rPr>
                <a:t>2</a:t>
              </a:r>
              <a:r>
                <a:rPr lang="it-IT" sz="2400" dirty="0">
                  <a:solidFill>
                    <a:srgbClr val="009900"/>
                  </a:solidFill>
                </a:rPr>
                <a:t> - t</a:t>
              </a:r>
              <a:r>
                <a:rPr lang="it-IT" sz="2400" baseline="-25000" dirty="0">
                  <a:solidFill>
                    <a:srgbClr val="009900"/>
                  </a:solidFill>
                </a:rPr>
                <a:t>1</a:t>
              </a:r>
            </a:p>
          </p:txBody>
        </p:sp>
        <p:sp>
          <p:nvSpPr>
            <p:cNvPr id="202763" name="Text Box 11"/>
            <p:cNvSpPr txBox="1">
              <a:spLocks noChangeArrowheads="1"/>
            </p:cNvSpPr>
            <p:nvPr/>
          </p:nvSpPr>
          <p:spPr bwMode="auto">
            <a:xfrm>
              <a:off x="2505" y="3121"/>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a:solidFill>
                    <a:srgbClr val="009900"/>
                  </a:solidFill>
                  <a:cs typeface="Arial" pitchFamily="34" charset="0"/>
                </a:rPr>
                <a:t>Δ</a:t>
              </a:r>
              <a:r>
                <a:rPr lang="it-IT" sz="2400" dirty="0">
                  <a:solidFill>
                    <a:srgbClr val="009900"/>
                  </a:solidFill>
                  <a:cs typeface="Arial" pitchFamily="34" charset="0"/>
                </a:rPr>
                <a:t>x</a:t>
              </a:r>
            </a:p>
            <a:p>
              <a:r>
                <a:rPr lang="el-GR" sz="2400" dirty="0">
                  <a:solidFill>
                    <a:srgbClr val="009900"/>
                  </a:solidFill>
                  <a:cs typeface="Arial" pitchFamily="34" charset="0"/>
                </a:rPr>
                <a:t>Δ</a:t>
              </a:r>
              <a:r>
                <a:rPr lang="it-IT" sz="2400" dirty="0">
                  <a:solidFill>
                    <a:srgbClr val="009900"/>
                  </a:solidFill>
                  <a:cs typeface="Arial" pitchFamily="34" charset="0"/>
                </a:rPr>
                <a:t>t</a:t>
              </a:r>
              <a:endParaRPr lang="el-GR" sz="2400" dirty="0">
                <a:solidFill>
                  <a:srgbClr val="009900"/>
                </a:solidFill>
                <a:cs typeface="Arial" pitchFamily="34" charset="0"/>
              </a:endParaRPr>
            </a:p>
          </p:txBody>
        </p:sp>
        <p:sp>
          <p:nvSpPr>
            <p:cNvPr id="202764" name="Line 12"/>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5" name="Line 13"/>
            <p:cNvSpPr>
              <a:spLocks noChangeShapeType="1"/>
            </p:cNvSpPr>
            <p:nvPr/>
          </p:nvSpPr>
          <p:spPr bwMode="auto">
            <a:xfrm>
              <a:off x="2562" y="3394"/>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7" name="Group 15"/>
          <p:cNvGrpSpPr>
            <a:grpSpLocks/>
          </p:cNvGrpSpPr>
          <p:nvPr/>
        </p:nvGrpSpPr>
        <p:grpSpPr bwMode="auto">
          <a:xfrm>
            <a:off x="4852988" y="5229225"/>
            <a:ext cx="1657350" cy="857250"/>
            <a:chOff x="1791" y="3113"/>
            <a:chExt cx="1044" cy="540"/>
          </a:xfrm>
        </p:grpSpPr>
        <p:sp>
          <p:nvSpPr>
            <p:cNvPr id="202768" name="Text Box 1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dirty="0">
                  <a:solidFill>
                    <a:schemeClr val="accent2"/>
                  </a:solidFill>
                </a:rPr>
                <a:t>s</a:t>
              </a:r>
              <a:r>
                <a:rPr lang="it-IT" sz="2400" baseline="-25000" dirty="0">
                  <a:solidFill>
                    <a:schemeClr val="accent2"/>
                  </a:solidFill>
                </a:rPr>
                <a:t>2</a:t>
              </a:r>
              <a:r>
                <a:rPr lang="it-IT" sz="2400" dirty="0">
                  <a:solidFill>
                    <a:schemeClr val="accent2"/>
                  </a:solidFill>
                </a:rPr>
                <a:t> - s</a:t>
              </a:r>
              <a:r>
                <a:rPr lang="it-IT" sz="2400" baseline="-25000" dirty="0">
                  <a:solidFill>
                    <a:schemeClr val="accent2"/>
                  </a:solidFill>
                </a:rPr>
                <a:t>1</a:t>
              </a:r>
            </a:p>
            <a:p>
              <a:r>
                <a:rPr lang="it-IT" sz="2400" dirty="0">
                  <a:solidFill>
                    <a:schemeClr val="accent2"/>
                  </a:solidFill>
                </a:rPr>
                <a:t> t</a:t>
              </a:r>
              <a:r>
                <a:rPr lang="it-IT" sz="2400" baseline="-25000" dirty="0">
                  <a:solidFill>
                    <a:schemeClr val="accent2"/>
                  </a:solidFill>
                </a:rPr>
                <a:t>2</a:t>
              </a:r>
              <a:r>
                <a:rPr lang="it-IT" sz="2400" dirty="0">
                  <a:solidFill>
                    <a:schemeClr val="accent2"/>
                  </a:solidFill>
                </a:rPr>
                <a:t> - t</a:t>
              </a:r>
              <a:r>
                <a:rPr lang="it-IT" sz="2400" baseline="-25000" dirty="0">
                  <a:solidFill>
                    <a:schemeClr val="accent2"/>
                  </a:solidFill>
                </a:rPr>
                <a:t>1</a:t>
              </a:r>
            </a:p>
          </p:txBody>
        </p:sp>
        <p:sp>
          <p:nvSpPr>
            <p:cNvPr id="202769" name="Text Box 17"/>
            <p:cNvSpPr txBox="1">
              <a:spLocks noChangeArrowheads="1"/>
            </p:cNvSpPr>
            <p:nvPr/>
          </p:nvSpPr>
          <p:spPr bwMode="auto">
            <a:xfrm>
              <a:off x="2495" y="3135"/>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dirty="0">
                  <a:solidFill>
                    <a:schemeClr val="accent2"/>
                  </a:solidFill>
                  <a:cs typeface="Arial" pitchFamily="34" charset="0"/>
                </a:rPr>
                <a:t>Δ</a:t>
              </a:r>
              <a:r>
                <a:rPr lang="it-IT" sz="2400" dirty="0">
                  <a:solidFill>
                    <a:schemeClr val="accent2"/>
                  </a:solidFill>
                  <a:cs typeface="Arial" pitchFamily="34" charset="0"/>
                </a:rPr>
                <a:t>s</a:t>
              </a:r>
            </a:p>
            <a:p>
              <a:r>
                <a:rPr lang="el-GR" sz="2400" dirty="0">
                  <a:solidFill>
                    <a:schemeClr val="accent2"/>
                  </a:solidFill>
                  <a:cs typeface="Arial" pitchFamily="34" charset="0"/>
                </a:rPr>
                <a:t>Δ</a:t>
              </a:r>
              <a:r>
                <a:rPr lang="it-IT" sz="2400" dirty="0">
                  <a:solidFill>
                    <a:schemeClr val="accent2"/>
                  </a:solidFill>
                  <a:cs typeface="Arial" pitchFamily="34" charset="0"/>
                </a:rPr>
                <a:t>t</a:t>
              </a:r>
              <a:endParaRPr lang="el-GR" sz="2400" dirty="0">
                <a:solidFill>
                  <a:schemeClr val="accent2"/>
                </a:solidFill>
                <a:cs typeface="Arial" pitchFamily="34" charset="0"/>
              </a:endParaRPr>
            </a:p>
          </p:txBody>
        </p:sp>
        <p:sp>
          <p:nvSpPr>
            <p:cNvPr id="202770" name="Line 18"/>
            <p:cNvSpPr>
              <a:spLocks noChangeShapeType="1"/>
            </p:cNvSpPr>
            <p:nvPr/>
          </p:nvSpPr>
          <p:spPr bwMode="auto">
            <a:xfrm>
              <a:off x="1837" y="3385"/>
              <a:ext cx="49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1" name="Line 19"/>
            <p:cNvSpPr>
              <a:spLocks noChangeShapeType="1"/>
            </p:cNvSpPr>
            <p:nvPr/>
          </p:nvSpPr>
          <p:spPr bwMode="auto">
            <a:xfrm>
              <a:off x="2539" y="3403"/>
              <a:ext cx="22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72" name="Text Box 20"/>
          <p:cNvSpPr txBox="1">
            <a:spLocks noChangeArrowheads="1"/>
          </p:cNvSpPr>
          <p:nvPr/>
        </p:nvSpPr>
        <p:spPr bwMode="auto">
          <a:xfrm>
            <a:off x="6300788" y="3068638"/>
            <a:ext cx="248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[ascissa curvilinea]</a:t>
            </a:r>
          </a:p>
        </p:txBody>
      </p:sp>
      <p:grpSp>
        <p:nvGrpSpPr>
          <p:cNvPr id="202774" name="Group 22"/>
          <p:cNvGrpSpPr>
            <a:grpSpLocks/>
          </p:cNvGrpSpPr>
          <p:nvPr/>
        </p:nvGrpSpPr>
        <p:grpSpPr bwMode="auto">
          <a:xfrm>
            <a:off x="684213" y="5229225"/>
            <a:ext cx="1176337" cy="822325"/>
            <a:chOff x="476" y="3113"/>
            <a:chExt cx="832" cy="538"/>
          </a:xfrm>
        </p:grpSpPr>
        <p:sp>
          <p:nvSpPr>
            <p:cNvPr id="202758" name="Text Box 6"/>
            <p:cNvSpPr txBox="1">
              <a:spLocks noChangeArrowheads="1"/>
            </p:cNvSpPr>
            <p:nvPr/>
          </p:nvSpPr>
          <p:spPr bwMode="auto">
            <a:xfrm>
              <a:off x="1021" y="3113"/>
              <a:ext cx="19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FF3300"/>
                  </a:solidFill>
                </a:rPr>
                <a:t>s</a:t>
              </a:r>
            </a:p>
            <a:p>
              <a:r>
                <a:rPr lang="it-IT" sz="2400">
                  <a:solidFill>
                    <a:srgbClr val="FF3300"/>
                  </a:solidFill>
                </a:rPr>
                <a:t>t</a:t>
              </a:r>
            </a:p>
          </p:txBody>
        </p:sp>
        <p:sp>
          <p:nvSpPr>
            <p:cNvPr id="202760" name="Line 8"/>
            <p:cNvSpPr>
              <a:spLocks noChangeShapeType="1"/>
            </p:cNvSpPr>
            <p:nvPr/>
          </p:nvSpPr>
          <p:spPr bwMode="auto">
            <a:xfrm>
              <a:off x="1020" y="3385"/>
              <a:ext cx="18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3" name="Text Box 21"/>
            <p:cNvSpPr txBox="1">
              <a:spLocks noChangeArrowheads="1"/>
            </p:cNvSpPr>
            <p:nvPr/>
          </p:nvSpPr>
          <p:spPr bwMode="auto">
            <a:xfrm>
              <a:off x="476" y="3158"/>
              <a:ext cx="832" cy="4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grpSp>
      <p:sp>
        <p:nvSpPr>
          <p:cNvPr id="202776" name="Line 24"/>
          <p:cNvSpPr>
            <a:spLocks noChangeShapeType="1"/>
          </p:cNvSpPr>
          <p:nvPr/>
        </p:nvSpPr>
        <p:spPr bwMode="auto">
          <a:xfrm flipV="1">
            <a:off x="1042988" y="3284538"/>
            <a:ext cx="252095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8" name="Freeform 26"/>
          <p:cNvSpPr>
            <a:spLocks/>
          </p:cNvSpPr>
          <p:nvPr/>
        </p:nvSpPr>
        <p:spPr bwMode="auto">
          <a:xfrm>
            <a:off x="4284663" y="3416300"/>
            <a:ext cx="3059112" cy="684213"/>
          </a:xfrm>
          <a:custGeom>
            <a:avLst/>
            <a:gdLst>
              <a:gd name="T0" fmla="*/ 0 w 1927"/>
              <a:gd name="T1" fmla="*/ 326 h 431"/>
              <a:gd name="T2" fmla="*/ 226 w 1927"/>
              <a:gd name="T3" fmla="*/ 189 h 431"/>
              <a:gd name="T4" fmla="*/ 680 w 1927"/>
              <a:gd name="T5" fmla="*/ 53 h 431"/>
              <a:gd name="T6" fmla="*/ 1179 w 1927"/>
              <a:gd name="T7" fmla="*/ 53 h 431"/>
              <a:gd name="T8" fmla="*/ 1814 w 1927"/>
              <a:gd name="T9" fmla="*/ 371 h 431"/>
              <a:gd name="T10" fmla="*/ 1859 w 1927"/>
              <a:gd name="T11" fmla="*/ 416 h 431"/>
            </a:gdLst>
            <a:ahLst/>
            <a:cxnLst>
              <a:cxn ang="0">
                <a:pos x="T0" y="T1"/>
              </a:cxn>
              <a:cxn ang="0">
                <a:pos x="T2" y="T3"/>
              </a:cxn>
              <a:cxn ang="0">
                <a:pos x="T4" y="T5"/>
              </a:cxn>
              <a:cxn ang="0">
                <a:pos x="T6" y="T7"/>
              </a:cxn>
              <a:cxn ang="0">
                <a:pos x="T8" y="T9"/>
              </a:cxn>
              <a:cxn ang="0">
                <a:pos x="T10" y="T11"/>
              </a:cxn>
            </a:cxnLst>
            <a:rect l="0" t="0" r="r" b="b"/>
            <a:pathLst>
              <a:path w="1927" h="431">
                <a:moveTo>
                  <a:pt x="0" y="326"/>
                </a:moveTo>
                <a:cubicBezTo>
                  <a:pt x="56" y="280"/>
                  <a:pt x="113" y="234"/>
                  <a:pt x="226" y="189"/>
                </a:cubicBezTo>
                <a:cubicBezTo>
                  <a:pt x="339" y="144"/>
                  <a:pt x="521" y="76"/>
                  <a:pt x="680" y="53"/>
                </a:cubicBezTo>
                <a:cubicBezTo>
                  <a:pt x="839" y="30"/>
                  <a:pt x="990" y="0"/>
                  <a:pt x="1179" y="53"/>
                </a:cubicBezTo>
                <a:cubicBezTo>
                  <a:pt x="1368" y="106"/>
                  <a:pt x="1701" y="311"/>
                  <a:pt x="1814" y="371"/>
                </a:cubicBezTo>
                <a:cubicBezTo>
                  <a:pt x="1927" y="431"/>
                  <a:pt x="1893" y="423"/>
                  <a:pt x="1859" y="4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9" name="Text Box 27"/>
          <p:cNvSpPr txBox="1">
            <a:spLocks noChangeArrowheads="1"/>
          </p:cNvSpPr>
          <p:nvPr/>
        </p:nvSpPr>
        <p:spPr bwMode="auto">
          <a:xfrm>
            <a:off x="1600200" y="342265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0" name="Text Box 28"/>
          <p:cNvSpPr txBox="1">
            <a:spLocks noChangeArrowheads="1"/>
          </p:cNvSpPr>
          <p:nvPr/>
        </p:nvSpPr>
        <p:spPr bwMode="auto">
          <a:xfrm>
            <a:off x="2555875" y="3230563"/>
            <a:ext cx="452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a:p>
            <a:r>
              <a:rPr lang="it-IT">
                <a:cs typeface="Arial" pitchFamily="34" charset="0"/>
              </a:rPr>
              <a:t>P</a:t>
            </a:r>
          </a:p>
        </p:txBody>
      </p:sp>
      <p:sp>
        <p:nvSpPr>
          <p:cNvPr id="202781" name="Text Box 29"/>
          <p:cNvSpPr txBox="1">
            <a:spLocks noChangeArrowheads="1"/>
          </p:cNvSpPr>
          <p:nvPr/>
        </p:nvSpPr>
        <p:spPr bwMode="auto">
          <a:xfrm>
            <a:off x="4643438" y="34290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2" name="Text Box 30"/>
          <p:cNvSpPr txBox="1">
            <a:spLocks noChangeArrowheads="1"/>
          </p:cNvSpPr>
          <p:nvPr/>
        </p:nvSpPr>
        <p:spPr bwMode="auto">
          <a:xfrm>
            <a:off x="6156325" y="3357563"/>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P</a:t>
            </a:r>
          </a:p>
        </p:txBody>
      </p:sp>
      <p:sp>
        <p:nvSpPr>
          <p:cNvPr id="202783" name="Text Box 31"/>
          <p:cNvSpPr txBox="1">
            <a:spLocks noChangeArrowheads="1"/>
          </p:cNvSpPr>
          <p:nvPr/>
        </p:nvSpPr>
        <p:spPr bwMode="auto">
          <a:xfrm>
            <a:off x="2124075" y="31416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2784" name="Text Box 32"/>
          <p:cNvSpPr txBox="1">
            <a:spLocks noChangeArrowheads="1"/>
          </p:cNvSpPr>
          <p:nvPr/>
        </p:nvSpPr>
        <p:spPr bwMode="auto">
          <a:xfrm>
            <a:off x="5364163" y="3429000"/>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s,x</a:t>
            </a:r>
          </a:p>
        </p:txBody>
      </p:sp>
      <p:sp>
        <p:nvSpPr>
          <p:cNvPr id="202785" name="Freeform 33"/>
          <p:cNvSpPr>
            <a:spLocks/>
          </p:cNvSpPr>
          <p:nvPr/>
        </p:nvSpPr>
        <p:spPr bwMode="auto">
          <a:xfrm>
            <a:off x="4787900" y="3284538"/>
            <a:ext cx="1584325" cy="215900"/>
          </a:xfrm>
          <a:custGeom>
            <a:avLst/>
            <a:gdLst>
              <a:gd name="T0" fmla="*/ 0 w 998"/>
              <a:gd name="T1" fmla="*/ 136 h 136"/>
              <a:gd name="T2" fmla="*/ 318 w 998"/>
              <a:gd name="T3" fmla="*/ 46 h 136"/>
              <a:gd name="T4" fmla="*/ 680 w 998"/>
              <a:gd name="T5" fmla="*/ 0 h 136"/>
              <a:gd name="T6" fmla="*/ 907 w 998"/>
              <a:gd name="T7" fmla="*/ 46 h 136"/>
              <a:gd name="T8" fmla="*/ 998 w 998"/>
              <a:gd name="T9" fmla="*/ 91 h 136"/>
            </a:gdLst>
            <a:ahLst/>
            <a:cxnLst>
              <a:cxn ang="0">
                <a:pos x="T0" y="T1"/>
              </a:cxn>
              <a:cxn ang="0">
                <a:pos x="T2" y="T3"/>
              </a:cxn>
              <a:cxn ang="0">
                <a:pos x="T4" y="T5"/>
              </a:cxn>
              <a:cxn ang="0">
                <a:pos x="T6" y="T7"/>
              </a:cxn>
              <a:cxn ang="0">
                <a:pos x="T8" y="T9"/>
              </a:cxn>
            </a:cxnLst>
            <a:rect l="0" t="0" r="r" b="b"/>
            <a:pathLst>
              <a:path w="998" h="136">
                <a:moveTo>
                  <a:pt x="0" y="136"/>
                </a:moveTo>
                <a:cubicBezTo>
                  <a:pt x="102" y="102"/>
                  <a:pt x="205" y="69"/>
                  <a:pt x="318" y="46"/>
                </a:cubicBezTo>
                <a:cubicBezTo>
                  <a:pt x="431" y="23"/>
                  <a:pt x="582" y="0"/>
                  <a:pt x="680" y="0"/>
                </a:cubicBezTo>
                <a:cubicBezTo>
                  <a:pt x="778" y="0"/>
                  <a:pt x="854" y="31"/>
                  <a:pt x="907" y="46"/>
                </a:cubicBezTo>
                <a:cubicBezTo>
                  <a:pt x="960" y="61"/>
                  <a:pt x="983" y="84"/>
                  <a:pt x="998" y="91"/>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274768" y="6253281"/>
            <a:ext cx="5126724" cy="400110"/>
          </a:xfrm>
          <a:prstGeom prst="rect">
            <a:avLst/>
          </a:prstGeom>
          <a:solidFill>
            <a:schemeClr val="accent3"/>
          </a:solid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a:t>
            </a:r>
            <a:r>
              <a:rPr lang="en-US" dirty="0" err="1" smtClean="0">
                <a:solidFill>
                  <a:srgbClr val="C00000"/>
                </a:solidFill>
              </a:rPr>
              <a:t>il</a:t>
            </a:r>
            <a:r>
              <a:rPr lang="en-US" dirty="0" smtClean="0">
                <a:solidFill>
                  <a:srgbClr val="C00000"/>
                </a:solidFill>
              </a:rPr>
              <a:t> </a:t>
            </a:r>
            <a:r>
              <a:rPr lang="en-US" dirty="0" err="1" smtClean="0">
                <a:solidFill>
                  <a:srgbClr val="C00000"/>
                </a:solidFill>
              </a:rPr>
              <a:t>sistema</a:t>
            </a:r>
            <a:r>
              <a:rPr lang="en-US" dirty="0" smtClean="0">
                <a:solidFill>
                  <a:srgbClr val="C00000"/>
                </a:solidFill>
              </a:rPr>
              <a:t> tutor sull’A14, sull’A1 etc.)</a:t>
            </a:r>
            <a:endParaRPr lang="en-GB" dirty="0">
              <a:solidFill>
                <a:srgbClr val="C00000"/>
              </a:solidFill>
            </a:endParaRPr>
          </a:p>
        </p:txBody>
      </p:sp>
      <p:sp>
        <p:nvSpPr>
          <p:cNvPr id="3" name="TextBox 2"/>
          <p:cNvSpPr txBox="1"/>
          <p:nvPr/>
        </p:nvSpPr>
        <p:spPr>
          <a:xfrm>
            <a:off x="6660232" y="5853171"/>
            <a:ext cx="2380780" cy="400110"/>
          </a:xfrm>
          <a:prstGeom prst="rect">
            <a:avLst/>
          </a:prstGeom>
          <a:noFill/>
        </p:spPr>
        <p:txBody>
          <a:bodyPr wrap="none" rtlCol="0">
            <a:spAutoFit/>
          </a:bodyPr>
          <a:lstStyle/>
          <a:p>
            <a:r>
              <a:rPr lang="it-IT" dirty="0" smtClean="0"/>
              <a:t>(utile negli esercizi)</a:t>
            </a:r>
            <a:endParaRPr lang="it-IT"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6"/>
          <p:cNvSpPr>
            <a:spLocks noGrp="1"/>
          </p:cNvSpPr>
          <p:nvPr>
            <p:ph type="ftr" sz="quarter" idx="11"/>
          </p:nvPr>
        </p:nvSpPr>
        <p:spPr/>
        <p:txBody>
          <a:bodyPr/>
          <a:lstStyle/>
          <a:p>
            <a:r>
              <a:rPr lang="en-US" smtClean="0"/>
              <a:t>fln - mar 2016</a:t>
            </a:r>
            <a:endParaRPr lang="en-US" dirty="0"/>
          </a:p>
        </p:txBody>
      </p:sp>
      <p:sp>
        <p:nvSpPr>
          <p:cNvPr id="38" name="Slide Number Placeholder 7"/>
          <p:cNvSpPr>
            <a:spLocks noGrp="1"/>
          </p:cNvSpPr>
          <p:nvPr>
            <p:ph type="sldNum" sz="quarter" idx="12"/>
          </p:nvPr>
        </p:nvSpPr>
        <p:spPr/>
        <p:txBody>
          <a:bodyPr/>
          <a:lstStyle/>
          <a:p>
            <a:fld id="{CC7EE960-8430-4C1B-A83E-42B9E52C8CF6}" type="slidenum">
              <a:rPr lang="en-US"/>
              <a:pPr/>
              <a:t>70</a:t>
            </a:fld>
            <a:endParaRPr lang="en-US"/>
          </a:p>
        </p:txBody>
      </p:sp>
      <p:sp>
        <p:nvSpPr>
          <p:cNvPr id="314370" name="Rectangle 2"/>
          <p:cNvSpPr>
            <a:spLocks noGrp="1" noChangeArrowheads="1"/>
          </p:cNvSpPr>
          <p:nvPr>
            <p:ph type="title"/>
          </p:nvPr>
        </p:nvSpPr>
        <p:spPr/>
        <p:txBody>
          <a:bodyPr/>
          <a:lstStyle/>
          <a:p>
            <a:r>
              <a:rPr lang="it-IT" sz="2800" dirty="0"/>
              <a:t>Corpo rigido: risultante di forze </a:t>
            </a:r>
            <a:r>
              <a:rPr lang="it-IT" sz="2800" dirty="0" smtClean="0"/>
              <a:t>parallele(*)</a:t>
            </a:r>
            <a:endParaRPr lang="it-IT" sz="2800" dirty="0"/>
          </a:p>
        </p:txBody>
      </p:sp>
      <p:sp>
        <p:nvSpPr>
          <p:cNvPr id="314371" name="Rectangle 3"/>
          <p:cNvSpPr>
            <a:spLocks noGrp="1" noChangeArrowheads="1"/>
          </p:cNvSpPr>
          <p:nvPr>
            <p:ph type="body" sz="half" idx="1"/>
          </p:nvPr>
        </p:nvSpPr>
        <p:spPr>
          <a:xfrm>
            <a:off x="468313" y="1125538"/>
            <a:ext cx="4038600" cy="4784725"/>
          </a:xfrm>
        </p:spPr>
        <p:txBody>
          <a:bodyPr/>
          <a:lstStyle/>
          <a:p>
            <a:r>
              <a:rPr lang="it-IT" sz="2000"/>
              <a:t>aggiungo </a:t>
            </a:r>
            <a:r>
              <a:rPr lang="it-IT" sz="2000" b="1"/>
              <a:t>F’</a:t>
            </a:r>
            <a:r>
              <a:rPr lang="it-IT" sz="2000"/>
              <a:t> e </a:t>
            </a:r>
            <a:r>
              <a:rPr lang="it-IT" sz="2000" b="1"/>
              <a:t>F”</a:t>
            </a:r>
            <a:r>
              <a:rPr lang="it-IT" sz="2000"/>
              <a:t> = - </a:t>
            </a:r>
            <a:r>
              <a:rPr lang="it-IT" sz="2000" b="1"/>
              <a:t>F’</a:t>
            </a:r>
          </a:p>
          <a:p>
            <a:pPr>
              <a:buFontTx/>
              <a:buNone/>
            </a:pPr>
            <a:r>
              <a:rPr lang="it-IT" sz="2000"/>
              <a:t>	( </a:t>
            </a:r>
            <a:r>
              <a:rPr lang="it-IT" sz="2000" b="1"/>
              <a:t>F’</a:t>
            </a:r>
            <a:r>
              <a:rPr lang="it-IT" sz="2000"/>
              <a:t> a piacere, arbitraria)</a:t>
            </a:r>
          </a:p>
          <a:p>
            <a:r>
              <a:rPr lang="it-IT" sz="2000"/>
              <a:t>traslo le risultanti in P: le componenti orizzontali si annullano, rimane la somma di </a:t>
            </a:r>
            <a:r>
              <a:rPr lang="it-IT" sz="2000" b="1"/>
              <a:t>F</a:t>
            </a:r>
            <a:r>
              <a:rPr lang="it-IT" sz="2000" baseline="-25000"/>
              <a:t>1</a:t>
            </a:r>
            <a:r>
              <a:rPr lang="it-IT" sz="2000"/>
              <a:t> e </a:t>
            </a:r>
            <a:r>
              <a:rPr lang="it-IT" sz="2000" b="1"/>
              <a:t>F</a:t>
            </a:r>
            <a:r>
              <a:rPr lang="it-IT" sz="2000" baseline="-25000"/>
              <a:t>2</a:t>
            </a:r>
          </a:p>
          <a:p>
            <a:r>
              <a:rPr lang="it-IT" sz="2000"/>
              <a:t>posso ritraslare la somma </a:t>
            </a:r>
          </a:p>
          <a:p>
            <a:pPr>
              <a:buFontTx/>
              <a:buNone/>
            </a:pPr>
            <a:r>
              <a:rPr lang="it-IT" sz="2000"/>
              <a:t>	in P’</a:t>
            </a:r>
          </a:p>
          <a:p>
            <a:r>
              <a:rPr lang="it-IT" sz="2000"/>
              <a:t>la risultante è la somma </a:t>
            </a:r>
          </a:p>
          <a:p>
            <a:pPr>
              <a:buFontTx/>
              <a:buNone/>
            </a:pPr>
            <a:r>
              <a:rPr lang="it-IT" sz="2000"/>
              <a:t>	di </a:t>
            </a:r>
            <a:r>
              <a:rPr lang="it-IT" sz="2000" b="1"/>
              <a:t>F</a:t>
            </a:r>
            <a:r>
              <a:rPr lang="it-IT" sz="2000" baseline="-25000"/>
              <a:t>1</a:t>
            </a:r>
            <a:r>
              <a:rPr lang="it-IT" sz="2000"/>
              <a:t> e </a:t>
            </a:r>
            <a:r>
              <a:rPr lang="it-IT" sz="2000" b="1"/>
              <a:t>F</a:t>
            </a:r>
            <a:r>
              <a:rPr lang="it-IT" sz="2000" baseline="-25000"/>
              <a:t>2</a:t>
            </a:r>
            <a:r>
              <a:rPr lang="it-IT" sz="2000"/>
              <a:t> lungo P’P con</a:t>
            </a:r>
          </a:p>
          <a:p>
            <a:pPr>
              <a:buFontTx/>
              <a:buNone/>
            </a:pPr>
            <a:r>
              <a:rPr lang="it-IT" sz="1800"/>
              <a:t>	</a:t>
            </a:r>
          </a:p>
        </p:txBody>
      </p:sp>
      <p:graphicFrame>
        <p:nvGraphicFramePr>
          <p:cNvPr id="314410" name="Object 42"/>
          <p:cNvGraphicFramePr>
            <a:graphicFrameLocks noGrp="1" noChangeAspect="1"/>
          </p:cNvGraphicFramePr>
          <p:nvPr>
            <p:ph sz="quarter" idx="2"/>
          </p:nvPr>
        </p:nvGraphicFramePr>
        <p:xfrm>
          <a:off x="971550" y="4797425"/>
          <a:ext cx="1655763" cy="795338"/>
        </p:xfrm>
        <a:graphic>
          <a:graphicData uri="http://schemas.openxmlformats.org/presentationml/2006/ole">
            <mc:AlternateContent xmlns:mc="http://schemas.openxmlformats.org/markup-compatibility/2006">
              <mc:Choice xmlns:v="urn:schemas-microsoft-com:vml" Requires="v">
                <p:oleObj spid="_x0000_s314679" name="Equation" r:id="rId3" imgW="952200" imgH="457200" progId="Equation.3">
                  <p:embed/>
                </p:oleObj>
              </mc:Choice>
              <mc:Fallback>
                <p:oleObj name="Equation" r:id="rId3" imgW="952200" imgH="45720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797425"/>
                        <a:ext cx="1655763" cy="795338"/>
                      </a:xfrm>
                      <a:prstGeom prst="rect">
                        <a:avLst/>
                      </a:prstGeom>
                      <a:noFill/>
                      <a:ln w="19050" cmpd="sng">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4" name="Line 6"/>
          <p:cNvSpPr>
            <a:spLocks noChangeShapeType="1"/>
          </p:cNvSpPr>
          <p:nvPr/>
        </p:nvSpPr>
        <p:spPr bwMode="auto">
          <a:xfrm>
            <a:off x="4643438" y="3860800"/>
            <a:ext cx="30241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6" name="Line 8"/>
          <p:cNvSpPr>
            <a:spLocks noChangeShapeType="1"/>
          </p:cNvSpPr>
          <p:nvPr/>
        </p:nvSpPr>
        <p:spPr bwMode="auto">
          <a:xfrm>
            <a:off x="7740650" y="386080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4385" name="Group 17"/>
          <p:cNvGrpSpPr>
            <a:grpSpLocks/>
          </p:cNvGrpSpPr>
          <p:nvPr/>
        </p:nvGrpSpPr>
        <p:grpSpPr bwMode="auto">
          <a:xfrm>
            <a:off x="3851275" y="1341438"/>
            <a:ext cx="4751388" cy="4176712"/>
            <a:chOff x="1701" y="799"/>
            <a:chExt cx="2993" cy="2631"/>
          </a:xfrm>
        </p:grpSpPr>
        <p:sp>
          <p:nvSpPr>
            <p:cNvPr id="314372" name="Line 4"/>
            <p:cNvSpPr>
              <a:spLocks noChangeShapeType="1"/>
            </p:cNvSpPr>
            <p:nvPr/>
          </p:nvSpPr>
          <p:spPr bwMode="auto">
            <a:xfrm>
              <a:off x="2245" y="2386"/>
              <a:ext cx="0" cy="104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3" name="Line 5"/>
            <p:cNvSpPr>
              <a:spLocks noChangeShapeType="1"/>
            </p:cNvSpPr>
            <p:nvPr/>
          </p:nvSpPr>
          <p:spPr bwMode="auto">
            <a:xfrm>
              <a:off x="4150" y="2386"/>
              <a:ext cx="0" cy="40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5" name="Line 7"/>
            <p:cNvSpPr>
              <a:spLocks noChangeShapeType="1"/>
            </p:cNvSpPr>
            <p:nvPr/>
          </p:nvSpPr>
          <p:spPr bwMode="auto">
            <a:xfrm flipH="1">
              <a:off x="1701" y="2386"/>
              <a:ext cx="5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7" name="Line 9"/>
            <p:cNvSpPr>
              <a:spLocks noChangeShapeType="1"/>
            </p:cNvSpPr>
            <p:nvPr/>
          </p:nvSpPr>
          <p:spPr bwMode="auto">
            <a:xfrm>
              <a:off x="1701" y="2386"/>
              <a:ext cx="0" cy="10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8" name="Line 10"/>
            <p:cNvSpPr>
              <a:spLocks noChangeShapeType="1"/>
            </p:cNvSpPr>
            <p:nvPr/>
          </p:nvSpPr>
          <p:spPr bwMode="auto">
            <a:xfrm>
              <a:off x="1701" y="3430"/>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9" name="Line 11"/>
            <p:cNvSpPr>
              <a:spLocks noChangeShapeType="1"/>
            </p:cNvSpPr>
            <p:nvPr/>
          </p:nvSpPr>
          <p:spPr bwMode="auto">
            <a:xfrm flipV="1">
              <a:off x="1701" y="890"/>
              <a:ext cx="1315" cy="25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0" name="Line 12"/>
            <p:cNvSpPr>
              <a:spLocks noChangeShapeType="1"/>
            </p:cNvSpPr>
            <p:nvPr/>
          </p:nvSpPr>
          <p:spPr bwMode="auto">
            <a:xfrm>
              <a:off x="4150" y="2795"/>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1" name="Line 13"/>
            <p:cNvSpPr>
              <a:spLocks noChangeShapeType="1"/>
            </p:cNvSpPr>
            <p:nvPr/>
          </p:nvSpPr>
          <p:spPr bwMode="auto">
            <a:xfrm>
              <a:off x="4694" y="2432"/>
              <a:ext cx="0"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2" name="Line 14"/>
            <p:cNvSpPr>
              <a:spLocks noChangeShapeType="1"/>
            </p:cNvSpPr>
            <p:nvPr/>
          </p:nvSpPr>
          <p:spPr bwMode="auto">
            <a:xfrm flipH="1" flipV="1">
              <a:off x="2336" y="980"/>
              <a:ext cx="2358"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4" name="Line 16"/>
            <p:cNvSpPr>
              <a:spLocks noChangeShapeType="1"/>
            </p:cNvSpPr>
            <p:nvPr/>
          </p:nvSpPr>
          <p:spPr bwMode="auto">
            <a:xfrm>
              <a:off x="2789" y="799"/>
              <a:ext cx="0" cy="263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4386" name="Text Box 18"/>
          <p:cNvSpPr txBox="1">
            <a:spLocks noChangeArrowheads="1"/>
          </p:cNvSpPr>
          <p:nvPr/>
        </p:nvSpPr>
        <p:spPr bwMode="auto">
          <a:xfrm>
            <a:off x="4427538" y="3357563"/>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14387" name="Text Box 19"/>
          <p:cNvSpPr txBox="1">
            <a:spLocks noChangeArrowheads="1"/>
          </p:cNvSpPr>
          <p:nvPr/>
        </p:nvSpPr>
        <p:spPr bwMode="auto">
          <a:xfrm>
            <a:off x="7596188" y="34290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14388" name="Text Box 20"/>
          <p:cNvSpPr txBox="1">
            <a:spLocks noChangeArrowheads="1"/>
          </p:cNvSpPr>
          <p:nvPr/>
        </p:nvSpPr>
        <p:spPr bwMode="auto">
          <a:xfrm>
            <a:off x="5724525" y="3933825"/>
            <a:ext cx="39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30000"/>
              <a:t>’</a:t>
            </a:r>
          </a:p>
        </p:txBody>
      </p:sp>
      <p:sp>
        <p:nvSpPr>
          <p:cNvPr id="314389" name="Text Box 21"/>
          <p:cNvSpPr txBox="1">
            <a:spLocks noChangeArrowheads="1"/>
          </p:cNvSpPr>
          <p:nvPr/>
        </p:nvSpPr>
        <p:spPr bwMode="auto">
          <a:xfrm>
            <a:off x="5724525" y="19161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endParaRPr lang="it-IT" baseline="-25000"/>
          </a:p>
        </p:txBody>
      </p:sp>
      <p:sp>
        <p:nvSpPr>
          <p:cNvPr id="314390" name="Text Box 22"/>
          <p:cNvSpPr txBox="1">
            <a:spLocks noChangeArrowheads="1"/>
          </p:cNvSpPr>
          <p:nvPr/>
        </p:nvSpPr>
        <p:spPr bwMode="auto">
          <a:xfrm>
            <a:off x="7235825"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4392" name="Text Box 24"/>
          <p:cNvSpPr txBox="1">
            <a:spLocks noChangeArrowheads="1"/>
          </p:cNvSpPr>
          <p:nvPr/>
        </p:nvSpPr>
        <p:spPr bwMode="auto">
          <a:xfrm>
            <a:off x="4716463"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4393" name="Line 25"/>
          <p:cNvSpPr>
            <a:spLocks noChangeShapeType="1"/>
          </p:cNvSpPr>
          <p:nvPr/>
        </p:nvSpPr>
        <p:spPr bwMode="auto">
          <a:xfrm flipH="1">
            <a:off x="3851275" y="3860800"/>
            <a:ext cx="865188" cy="16557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4" name="Line 26"/>
          <p:cNvSpPr>
            <a:spLocks noChangeShapeType="1"/>
          </p:cNvSpPr>
          <p:nvPr/>
        </p:nvSpPr>
        <p:spPr bwMode="auto">
          <a:xfrm>
            <a:off x="7740650" y="3860800"/>
            <a:ext cx="863600"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5" name="Text Box 27"/>
          <p:cNvSpPr txBox="1">
            <a:spLocks noChangeArrowheads="1"/>
          </p:cNvSpPr>
          <p:nvPr/>
        </p:nvSpPr>
        <p:spPr bwMode="auto">
          <a:xfrm>
            <a:off x="8243888" y="3500438"/>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396" name="Text Box 28"/>
          <p:cNvSpPr txBox="1">
            <a:spLocks noChangeArrowheads="1"/>
          </p:cNvSpPr>
          <p:nvPr/>
        </p:nvSpPr>
        <p:spPr bwMode="auto">
          <a:xfrm>
            <a:off x="3995738" y="3500438"/>
            <a:ext cx="38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408" name="Line 40"/>
          <p:cNvSpPr>
            <a:spLocks noChangeShapeType="1"/>
          </p:cNvSpPr>
          <p:nvPr/>
        </p:nvSpPr>
        <p:spPr bwMode="auto">
          <a:xfrm>
            <a:off x="5580063" y="3860800"/>
            <a:ext cx="0" cy="165576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409" name="Line 41"/>
          <p:cNvSpPr>
            <a:spLocks noChangeShapeType="1"/>
          </p:cNvSpPr>
          <p:nvPr/>
        </p:nvSpPr>
        <p:spPr bwMode="auto">
          <a:xfrm>
            <a:off x="5580063" y="5516563"/>
            <a:ext cx="0" cy="6477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14412" name="Object 44"/>
          <p:cNvGraphicFramePr>
            <a:graphicFrameLocks noGrp="1" noChangeAspect="1"/>
          </p:cNvGraphicFramePr>
          <p:nvPr>
            <p:ph sz="quarter" idx="3"/>
          </p:nvPr>
        </p:nvGraphicFramePr>
        <p:xfrm>
          <a:off x="900113" y="5729288"/>
          <a:ext cx="2519362" cy="708025"/>
        </p:xfrm>
        <a:graphic>
          <a:graphicData uri="http://schemas.openxmlformats.org/presentationml/2006/ole">
            <mc:AlternateContent xmlns:mc="http://schemas.openxmlformats.org/markup-compatibility/2006">
              <mc:Choice xmlns:v="urn:schemas-microsoft-com:vml" Requires="v">
                <p:oleObj spid="_x0000_s314680" name="Equation" r:id="rId5" imgW="1536480" imgH="431640" progId="Equation.3">
                  <p:embed/>
                </p:oleObj>
              </mc:Choice>
              <mc:Fallback>
                <p:oleObj name="Equation" r:id="rId5" imgW="1536480" imgH="431640" progId="Equation.3">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729288"/>
                        <a:ext cx="251936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414" name="Text Box 46"/>
          <p:cNvSpPr txBox="1">
            <a:spLocks noChangeArrowheads="1"/>
          </p:cNvSpPr>
          <p:nvPr/>
        </p:nvSpPr>
        <p:spPr bwMode="auto">
          <a:xfrm>
            <a:off x="5003800"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4415" name="Text Box 47"/>
          <p:cNvSpPr txBox="1">
            <a:spLocks noChangeArrowheads="1"/>
          </p:cNvSpPr>
          <p:nvPr/>
        </p:nvSpPr>
        <p:spPr bwMode="auto">
          <a:xfrm>
            <a:off x="6300788"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4416" name="Text Box 48"/>
          <p:cNvSpPr txBox="1">
            <a:spLocks noChangeArrowheads="1"/>
          </p:cNvSpPr>
          <p:nvPr/>
        </p:nvSpPr>
        <p:spPr bwMode="auto">
          <a:xfrm>
            <a:off x="6372225" y="1125538"/>
            <a:ext cx="2414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r>
              <a:rPr lang="it-IT"/>
              <a:t>,P</a:t>
            </a:r>
            <a:r>
              <a:rPr lang="it-IT" baseline="-25000"/>
              <a:t>2</a:t>
            </a:r>
            <a:r>
              <a:rPr lang="it-IT"/>
              <a:t> appartengono</a:t>
            </a:r>
          </a:p>
          <a:p>
            <a:r>
              <a:rPr lang="it-IT"/>
              <a:t>al corpo; P,P’ non </a:t>
            </a:r>
          </a:p>
          <a:p>
            <a:r>
              <a:rPr lang="it-IT"/>
              <a:t>necessariamente</a:t>
            </a:r>
          </a:p>
        </p:txBody>
      </p:sp>
      <p:sp>
        <p:nvSpPr>
          <p:cNvPr id="314417" name="Text Box 49"/>
          <p:cNvSpPr txBox="1">
            <a:spLocks noChangeArrowheads="1"/>
          </p:cNvSpPr>
          <p:nvPr/>
        </p:nvSpPr>
        <p:spPr bwMode="auto">
          <a:xfrm>
            <a:off x="6011863" y="5589588"/>
            <a:ext cx="2735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(sfruttando le proprietà</a:t>
            </a:r>
          </a:p>
          <a:p>
            <a:r>
              <a:rPr lang="it-IT"/>
              <a:t>dei triangoli simili)</a:t>
            </a:r>
          </a:p>
        </p:txBody>
      </p:sp>
      <p:sp>
        <p:nvSpPr>
          <p:cNvPr id="314418" name="AutoShape 50"/>
          <p:cNvSpPr>
            <a:spLocks noChangeAspect="1" noChangeArrowheads="1"/>
          </p:cNvSpPr>
          <p:nvPr/>
        </p:nvSpPr>
        <p:spPr bwMode="auto">
          <a:xfrm rot="16200000">
            <a:off x="157162" y="5324476"/>
            <a:ext cx="841375" cy="508000"/>
          </a:xfrm>
          <a:prstGeom prst="curvedDownArrow">
            <a:avLst>
              <a:gd name="adj1" fmla="val 33125"/>
              <a:gd name="adj2" fmla="val 662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5382210" y="6457890"/>
            <a:ext cx="3345788" cy="400110"/>
          </a:xfrm>
          <a:prstGeom prst="rect">
            <a:avLst/>
          </a:prstGeom>
          <a:noFill/>
        </p:spPr>
        <p:txBody>
          <a:bodyPr wrap="none" rtlCol="0">
            <a:spAutoFit/>
          </a:bodyPr>
          <a:lstStyle/>
          <a:p>
            <a:r>
              <a:rPr lang="en-US" dirty="0" smtClean="0"/>
              <a:t>(*) </a:t>
            </a:r>
            <a:r>
              <a:rPr lang="en-US" dirty="0" err="1" smtClean="0"/>
              <a:t>dimostrazione</a:t>
            </a:r>
            <a:r>
              <a:rPr lang="en-US" dirty="0" smtClean="0"/>
              <a:t> </a:t>
            </a:r>
            <a:r>
              <a:rPr lang="en-US" dirty="0" err="1" smtClean="0"/>
              <a:t>facoltativa</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2016</a:t>
            </a:r>
            <a:endParaRPr lang="en-US" dirty="0"/>
          </a:p>
        </p:txBody>
      </p:sp>
      <p:sp>
        <p:nvSpPr>
          <p:cNvPr id="17" name="Slide Number Placeholder 5"/>
          <p:cNvSpPr>
            <a:spLocks noGrp="1"/>
          </p:cNvSpPr>
          <p:nvPr>
            <p:ph type="sldNum" sz="quarter" idx="12"/>
          </p:nvPr>
        </p:nvSpPr>
        <p:spPr/>
        <p:txBody>
          <a:bodyPr/>
          <a:lstStyle/>
          <a:p>
            <a:fld id="{C6AC4225-2584-47B4-B0D6-7C20D9413CCD}" type="slidenum">
              <a:rPr lang="en-US"/>
              <a:pPr/>
              <a:t>71</a:t>
            </a:fld>
            <a:endParaRPr lang="en-US" dirty="0"/>
          </a:p>
        </p:txBody>
      </p:sp>
      <p:sp>
        <p:nvSpPr>
          <p:cNvPr id="317442" name="Rectangle 2"/>
          <p:cNvSpPr>
            <a:spLocks noGrp="1" noChangeArrowheads="1"/>
          </p:cNvSpPr>
          <p:nvPr>
            <p:ph type="title"/>
          </p:nvPr>
        </p:nvSpPr>
        <p:spPr/>
        <p:txBody>
          <a:bodyPr/>
          <a:lstStyle/>
          <a:p>
            <a:r>
              <a:rPr lang="it-IT" sz="2800"/>
              <a:t>Risultante di forze parallele (2), baricentro</a:t>
            </a:r>
          </a:p>
        </p:txBody>
      </p:sp>
      <p:sp>
        <p:nvSpPr>
          <p:cNvPr id="317443" name="Rectangle 3"/>
          <p:cNvSpPr>
            <a:spLocks noGrp="1" noChangeArrowheads="1"/>
          </p:cNvSpPr>
          <p:nvPr>
            <p:ph type="body" idx="1"/>
          </p:nvPr>
        </p:nvSpPr>
        <p:spPr>
          <a:xfrm>
            <a:off x="457200" y="1125538"/>
            <a:ext cx="8229600" cy="5000625"/>
          </a:xfrm>
        </p:spPr>
        <p:txBody>
          <a:bodyPr/>
          <a:lstStyle/>
          <a:p>
            <a:pPr marL="248400">
              <a:lnSpc>
                <a:spcPct val="80000"/>
              </a:lnSpc>
            </a:pPr>
            <a:r>
              <a:rPr lang="it-IT" sz="2100" dirty="0"/>
              <a:t>posso riscrivere la </a:t>
            </a:r>
            <a:r>
              <a:rPr lang="it-IT" sz="2100" dirty="0" err="1"/>
              <a:t>rel</a:t>
            </a:r>
            <a:r>
              <a:rPr lang="it-IT" sz="2100" dirty="0"/>
              <a:t>. precedente come (forze parallele</a:t>
            </a:r>
            <a:r>
              <a:rPr lang="it-IT" sz="2100" dirty="0" smtClean="0"/>
              <a:t>)</a:t>
            </a:r>
            <a:endParaRPr lang="it-IT" sz="2100" dirty="0"/>
          </a:p>
          <a:p>
            <a:pPr marL="248400">
              <a:lnSpc>
                <a:spcPct val="80000"/>
              </a:lnSpc>
              <a:buFontTx/>
              <a:buNone/>
            </a:pPr>
            <a:r>
              <a:rPr lang="it-IT" sz="2100" dirty="0"/>
              <a:t>     F</a:t>
            </a:r>
            <a:r>
              <a:rPr lang="it-IT" sz="2100" baseline="-25000" dirty="0"/>
              <a:t>1</a:t>
            </a:r>
            <a:r>
              <a:rPr lang="it-IT" sz="2100" dirty="0"/>
              <a:t>x</a:t>
            </a:r>
            <a:r>
              <a:rPr lang="it-IT" sz="2100" baseline="-25000" dirty="0"/>
              <a:t>1</a:t>
            </a:r>
            <a:r>
              <a:rPr lang="it-IT" sz="2100" dirty="0"/>
              <a:t> = F</a:t>
            </a:r>
            <a:r>
              <a:rPr lang="it-IT" sz="2100" baseline="-25000" dirty="0"/>
              <a:t>2</a:t>
            </a:r>
            <a:r>
              <a:rPr lang="it-IT" sz="2100" dirty="0"/>
              <a:t>x</a:t>
            </a:r>
            <a:r>
              <a:rPr lang="it-IT" sz="2100" baseline="-25000" dirty="0"/>
              <a:t>2</a:t>
            </a:r>
            <a:r>
              <a:rPr lang="it-IT" sz="2100" dirty="0"/>
              <a:t>  </a:t>
            </a:r>
          </a:p>
          <a:p>
            <a:pPr marL="248400">
              <a:lnSpc>
                <a:spcPct val="80000"/>
              </a:lnSpc>
            </a:pPr>
            <a:r>
              <a:rPr lang="it-IT" sz="2100" dirty="0">
                <a:solidFill>
                  <a:srgbClr val="008000"/>
                </a:solidFill>
              </a:rPr>
              <a:t>se </a:t>
            </a:r>
            <a:r>
              <a:rPr lang="it-IT" sz="2100" b="1" dirty="0">
                <a:solidFill>
                  <a:srgbClr val="008000"/>
                </a:solidFill>
              </a:rPr>
              <a:t>F</a:t>
            </a:r>
            <a:r>
              <a:rPr lang="it-IT" sz="2100" b="1" baseline="-25000" dirty="0">
                <a:solidFill>
                  <a:srgbClr val="008000"/>
                </a:solidFill>
              </a:rPr>
              <a:t>1</a:t>
            </a:r>
            <a:r>
              <a:rPr lang="it-IT" sz="2100" baseline="-25000" dirty="0">
                <a:solidFill>
                  <a:srgbClr val="008000"/>
                </a:solidFill>
              </a:rPr>
              <a:t> </a:t>
            </a:r>
            <a:r>
              <a:rPr lang="it-IT" sz="2100" dirty="0">
                <a:solidFill>
                  <a:srgbClr val="008000"/>
                </a:solidFill>
              </a:rPr>
              <a:t>e </a:t>
            </a:r>
            <a:r>
              <a:rPr lang="it-IT" sz="2100" b="1" dirty="0">
                <a:solidFill>
                  <a:srgbClr val="008000"/>
                </a:solidFill>
              </a:rPr>
              <a:t>F</a:t>
            </a:r>
            <a:r>
              <a:rPr lang="it-IT" sz="2100" b="1" baseline="-25000" dirty="0">
                <a:solidFill>
                  <a:srgbClr val="008000"/>
                </a:solidFill>
              </a:rPr>
              <a:t>2</a:t>
            </a:r>
            <a:r>
              <a:rPr lang="it-IT" sz="2100" dirty="0">
                <a:solidFill>
                  <a:srgbClr val="008000"/>
                </a:solidFill>
              </a:rPr>
              <a:t> sono antiparallele</a:t>
            </a:r>
            <a:r>
              <a:rPr lang="it-IT" sz="2100" dirty="0"/>
              <a:t>, la risultante ha per modulo  la</a:t>
            </a:r>
          </a:p>
          <a:p>
            <a:pPr marL="248400">
              <a:lnSpc>
                <a:spcPct val="69000"/>
              </a:lnSpc>
              <a:buFontTx/>
              <a:buNone/>
            </a:pPr>
            <a:r>
              <a:rPr lang="it-IT" sz="2100" dirty="0"/>
              <a:t>	differenza dei moduli, verso quello della </a:t>
            </a:r>
            <a:r>
              <a:rPr lang="it-IT" sz="2100" b="1" dirty="0"/>
              <a:t>F</a:t>
            </a:r>
            <a:r>
              <a:rPr lang="it-IT" sz="2100" dirty="0"/>
              <a:t> più grande, retta di</a:t>
            </a:r>
          </a:p>
          <a:p>
            <a:pPr marL="248400">
              <a:lnSpc>
                <a:spcPct val="69000"/>
              </a:lnSpc>
              <a:buFontTx/>
              <a:buNone/>
            </a:pPr>
            <a:r>
              <a:rPr lang="it-IT" sz="2100" dirty="0"/>
              <a:t>	applicazione all’esterno dalla parte della </a:t>
            </a:r>
            <a:r>
              <a:rPr lang="it-IT" sz="2100" b="1" dirty="0"/>
              <a:t>F</a:t>
            </a:r>
            <a:r>
              <a:rPr lang="it-IT" sz="2100" dirty="0"/>
              <a:t> più grande, con</a:t>
            </a:r>
          </a:p>
          <a:p>
            <a:pPr marL="248400">
              <a:lnSpc>
                <a:spcPct val="69000"/>
              </a:lnSpc>
              <a:buFontTx/>
              <a:buNone/>
            </a:pPr>
            <a:r>
              <a:rPr lang="it-IT" sz="2100" dirty="0"/>
              <a:t> 	F</a:t>
            </a:r>
            <a:r>
              <a:rPr lang="it-IT" sz="2100" baseline="-25000" dirty="0"/>
              <a:t>1</a:t>
            </a:r>
            <a:r>
              <a:rPr lang="it-IT" sz="2100" dirty="0"/>
              <a:t>x</a:t>
            </a:r>
            <a:r>
              <a:rPr lang="it-IT" sz="2100" baseline="-25000" dirty="0"/>
              <a:t>1</a:t>
            </a:r>
            <a:r>
              <a:rPr lang="it-IT" sz="2100" dirty="0"/>
              <a:t> = -</a:t>
            </a:r>
            <a:r>
              <a:rPr lang="it-IT" sz="2100" dirty="0" smtClean="0"/>
              <a:t>F</a:t>
            </a:r>
            <a:r>
              <a:rPr lang="it-IT" sz="2100" baseline="-25000" dirty="0" smtClean="0"/>
              <a:t>2</a:t>
            </a:r>
            <a:r>
              <a:rPr lang="it-IT" sz="2100" dirty="0" smtClean="0"/>
              <a:t>x</a:t>
            </a:r>
            <a:r>
              <a:rPr lang="it-IT" sz="2100" baseline="-25000" dirty="0" smtClean="0"/>
              <a:t>2        </a:t>
            </a:r>
            <a:r>
              <a:rPr lang="it-IT" sz="2100" dirty="0" smtClean="0"/>
              <a:t>       (F</a:t>
            </a:r>
            <a:r>
              <a:rPr lang="it-IT" sz="2100" baseline="-25000" dirty="0" smtClean="0"/>
              <a:t>1</a:t>
            </a:r>
            <a:r>
              <a:rPr lang="it-IT" sz="2100" dirty="0" smtClean="0"/>
              <a:t>, F</a:t>
            </a:r>
            <a:r>
              <a:rPr lang="it-IT" sz="2100" baseline="-25000" dirty="0" smtClean="0"/>
              <a:t>2</a:t>
            </a:r>
            <a:r>
              <a:rPr lang="it-IT" sz="2100" dirty="0" smtClean="0"/>
              <a:t> intese come componenti)</a:t>
            </a:r>
            <a:r>
              <a:rPr lang="it-IT" sz="2100" baseline="-25000" dirty="0" smtClean="0"/>
              <a:t> </a:t>
            </a:r>
            <a:endParaRPr lang="it-IT" sz="2100" baseline="-25000" dirty="0"/>
          </a:p>
          <a:p>
            <a:pPr marL="248400">
              <a:lnSpc>
                <a:spcPct val="69000"/>
              </a:lnSpc>
              <a:buFontTx/>
              <a:buNone/>
            </a:pPr>
            <a:r>
              <a:rPr lang="it-IT" sz="2100" baseline="-25000" dirty="0"/>
              <a:t>	</a:t>
            </a:r>
            <a:r>
              <a:rPr lang="it-IT" sz="2100" dirty="0"/>
              <a:t>| F</a:t>
            </a:r>
            <a:r>
              <a:rPr lang="it-IT" sz="2100" baseline="-25000" dirty="0"/>
              <a:t>1</a:t>
            </a:r>
            <a:r>
              <a:rPr lang="it-IT" sz="2100" dirty="0"/>
              <a:t>x</a:t>
            </a:r>
            <a:r>
              <a:rPr lang="it-IT" sz="2100" baseline="-25000" dirty="0"/>
              <a:t>1</a:t>
            </a:r>
            <a:r>
              <a:rPr lang="it-IT" sz="2100" dirty="0"/>
              <a:t>|=  |F</a:t>
            </a:r>
            <a:r>
              <a:rPr lang="it-IT" sz="2100" baseline="-25000" dirty="0"/>
              <a:t>2</a:t>
            </a:r>
            <a:r>
              <a:rPr lang="it-IT" sz="2100" dirty="0"/>
              <a:t>x</a:t>
            </a:r>
            <a:r>
              <a:rPr lang="it-IT" sz="2100" baseline="-25000" dirty="0"/>
              <a:t>2</a:t>
            </a:r>
            <a:r>
              <a:rPr lang="it-IT" sz="2100" dirty="0"/>
              <a:t>|</a:t>
            </a:r>
          </a:p>
          <a:p>
            <a:pPr>
              <a:lnSpc>
                <a:spcPct val="80000"/>
              </a:lnSpc>
              <a:buFontTx/>
              <a:buNone/>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endParaRPr lang="it-IT" sz="2100" baseline="-25000" dirty="0"/>
          </a:p>
          <a:p>
            <a:pPr>
              <a:lnSpc>
                <a:spcPct val="80000"/>
              </a:lnSpc>
            </a:pPr>
            <a:r>
              <a:rPr lang="it-IT" sz="2100" dirty="0"/>
              <a:t>se si considera un </a:t>
            </a:r>
            <a:r>
              <a:rPr lang="it-IT" sz="2100" dirty="0">
                <a:solidFill>
                  <a:srgbClr val="CC3300"/>
                </a:solidFill>
              </a:rPr>
              <a:t>corpo rigido esteso diviso in volumetti di massa m</a:t>
            </a:r>
            <a:r>
              <a:rPr lang="it-IT" sz="2100" baseline="-25000" dirty="0">
                <a:solidFill>
                  <a:srgbClr val="CC3300"/>
                </a:solidFill>
              </a:rPr>
              <a:t>i</a:t>
            </a:r>
            <a:r>
              <a:rPr lang="it-IT" sz="2100" dirty="0">
                <a:solidFill>
                  <a:srgbClr val="CC3300"/>
                </a:solidFill>
              </a:rPr>
              <a:t> e di peso m</a:t>
            </a:r>
            <a:r>
              <a:rPr lang="it-IT" sz="2100" baseline="-25000" dirty="0">
                <a:solidFill>
                  <a:srgbClr val="CC3300"/>
                </a:solidFill>
              </a:rPr>
              <a:t>i</a:t>
            </a:r>
            <a:r>
              <a:rPr lang="it-IT" sz="2100" b="1" dirty="0">
                <a:solidFill>
                  <a:srgbClr val="CC3300"/>
                </a:solidFill>
              </a:rPr>
              <a:t>g</a:t>
            </a:r>
            <a:r>
              <a:rPr lang="it-IT" sz="2100" dirty="0"/>
              <a:t>, nel limite in cui </a:t>
            </a:r>
            <a:r>
              <a:rPr lang="it-IT" sz="2100" b="1" dirty="0"/>
              <a:t>g</a:t>
            </a:r>
            <a:r>
              <a:rPr lang="it-IT" sz="2100" dirty="0"/>
              <a:t> è costante, la risultante di tutte le forze peso è il peso del corpo </a:t>
            </a:r>
            <a:r>
              <a:rPr lang="it-IT" sz="2100" b="1" dirty="0">
                <a:solidFill>
                  <a:schemeClr val="accent2"/>
                </a:solidFill>
              </a:rPr>
              <a:t>P</a:t>
            </a:r>
            <a:r>
              <a:rPr lang="it-IT" sz="2100" dirty="0">
                <a:solidFill>
                  <a:schemeClr val="accent2"/>
                </a:solidFill>
              </a:rPr>
              <a:t> = </a:t>
            </a:r>
            <a:r>
              <a:rPr lang="el-GR" sz="2100" dirty="0">
                <a:solidFill>
                  <a:schemeClr val="accent2"/>
                </a:solidFill>
                <a:cs typeface="Arial" pitchFamily="34" charset="0"/>
              </a:rPr>
              <a:t>Σ</a:t>
            </a:r>
            <a:r>
              <a:rPr lang="it-IT" sz="2100" baseline="-25000" dirty="0" err="1">
                <a:solidFill>
                  <a:schemeClr val="accent2"/>
                </a:solidFill>
                <a:cs typeface="Arial" pitchFamily="34" charset="0"/>
              </a:rPr>
              <a:t>i</a:t>
            </a:r>
            <a:r>
              <a:rPr lang="it-IT" sz="2100" dirty="0" err="1">
                <a:solidFill>
                  <a:schemeClr val="accent2"/>
                </a:solidFill>
                <a:cs typeface="Arial" pitchFamily="34" charset="0"/>
              </a:rPr>
              <a:t>m</a:t>
            </a:r>
            <a:r>
              <a:rPr lang="it-IT" sz="2100" baseline="-25000" dirty="0" err="1">
                <a:solidFill>
                  <a:schemeClr val="accent2"/>
                </a:solidFill>
                <a:cs typeface="Arial" pitchFamily="34" charset="0"/>
              </a:rPr>
              <a:t>i</a:t>
            </a:r>
            <a:r>
              <a:rPr lang="it-IT" sz="2100" b="1" dirty="0" err="1">
                <a:solidFill>
                  <a:schemeClr val="accent2"/>
                </a:solidFill>
                <a:cs typeface="Arial" pitchFamily="34" charset="0"/>
              </a:rPr>
              <a:t>g</a:t>
            </a:r>
            <a:r>
              <a:rPr lang="it-IT" sz="2100" dirty="0">
                <a:solidFill>
                  <a:schemeClr val="accent2"/>
                </a:solidFill>
                <a:cs typeface="Arial" pitchFamily="34" charset="0"/>
              </a:rPr>
              <a:t> =    =</a:t>
            </a:r>
            <a:r>
              <a:rPr lang="it-IT" sz="2100" b="1" dirty="0">
                <a:solidFill>
                  <a:schemeClr val="accent2"/>
                </a:solidFill>
                <a:cs typeface="Arial" pitchFamily="34" charset="0"/>
              </a:rPr>
              <a:t>g</a:t>
            </a:r>
            <a:r>
              <a:rPr lang="el-GR" sz="2100" dirty="0">
                <a:solidFill>
                  <a:schemeClr val="accent2"/>
                </a:solidFill>
                <a:cs typeface="Arial" pitchFamily="34" charset="0"/>
              </a:rPr>
              <a:t>Σ</a:t>
            </a:r>
            <a:r>
              <a:rPr lang="it-IT" sz="2100" baseline="-25000" dirty="0">
                <a:solidFill>
                  <a:schemeClr val="accent2"/>
                </a:solidFill>
                <a:cs typeface="Arial" pitchFamily="34" charset="0"/>
              </a:rPr>
              <a:t>i</a:t>
            </a:r>
            <a:r>
              <a:rPr lang="it-IT" sz="2100" dirty="0">
                <a:solidFill>
                  <a:schemeClr val="accent2"/>
                </a:solidFill>
                <a:cs typeface="Arial" pitchFamily="34" charset="0"/>
              </a:rPr>
              <a:t>m</a:t>
            </a:r>
            <a:r>
              <a:rPr lang="it-IT" sz="2100" baseline="-25000" dirty="0">
                <a:solidFill>
                  <a:schemeClr val="accent2"/>
                </a:solidFill>
                <a:cs typeface="Arial" pitchFamily="34" charset="0"/>
              </a:rPr>
              <a:t>i</a:t>
            </a:r>
            <a:r>
              <a:rPr lang="it-IT" sz="2100" dirty="0">
                <a:solidFill>
                  <a:schemeClr val="accent2"/>
                </a:solidFill>
                <a:cs typeface="Arial" pitchFamily="34" charset="0"/>
              </a:rPr>
              <a:t> = m</a:t>
            </a:r>
            <a:r>
              <a:rPr lang="it-IT" sz="2100" b="1" dirty="0">
                <a:solidFill>
                  <a:schemeClr val="accent2"/>
                </a:solidFill>
                <a:cs typeface="Arial" pitchFamily="34" charset="0"/>
              </a:rPr>
              <a:t>g</a:t>
            </a:r>
            <a:r>
              <a:rPr lang="it-IT" sz="2100" dirty="0">
                <a:cs typeface="Arial" pitchFamily="34" charset="0"/>
              </a:rPr>
              <a:t> che sarà applicato nel </a:t>
            </a:r>
            <a:r>
              <a:rPr lang="it-IT" sz="2100" u="sng" dirty="0">
                <a:solidFill>
                  <a:srgbClr val="FF3300"/>
                </a:solidFill>
                <a:cs typeface="Arial" pitchFamily="34" charset="0"/>
              </a:rPr>
              <a:t>centro di gravità</a:t>
            </a:r>
            <a:r>
              <a:rPr lang="it-IT" sz="2100" dirty="0">
                <a:solidFill>
                  <a:srgbClr val="FF3300"/>
                </a:solidFill>
                <a:cs typeface="Arial" pitchFamily="34" charset="0"/>
              </a:rPr>
              <a:t> o </a:t>
            </a:r>
            <a:r>
              <a:rPr lang="it-IT" sz="2100" u="sng" dirty="0">
                <a:solidFill>
                  <a:srgbClr val="FF3300"/>
                </a:solidFill>
                <a:cs typeface="Arial" pitchFamily="34" charset="0"/>
              </a:rPr>
              <a:t>baricentro</a:t>
            </a:r>
            <a:r>
              <a:rPr lang="it-IT" sz="2100" dirty="0">
                <a:cs typeface="Arial" pitchFamily="34" charset="0"/>
              </a:rPr>
              <a:t> (per un corpo omogeneo è il centro geometrico – in generale il b. può anche trovarsi fuori dal corpo)</a:t>
            </a:r>
            <a:r>
              <a:rPr lang="it-IT" sz="2100" dirty="0"/>
              <a:t> </a:t>
            </a:r>
          </a:p>
        </p:txBody>
      </p:sp>
      <p:sp>
        <p:nvSpPr>
          <p:cNvPr id="317444" name="Line 4"/>
          <p:cNvSpPr>
            <a:spLocks noChangeShapeType="1"/>
          </p:cNvSpPr>
          <p:nvPr/>
        </p:nvSpPr>
        <p:spPr bwMode="auto">
          <a:xfrm>
            <a:off x="6659563" y="3429000"/>
            <a:ext cx="1909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5" name="Line 5"/>
          <p:cNvSpPr>
            <a:spLocks noChangeShapeType="1"/>
          </p:cNvSpPr>
          <p:nvPr/>
        </p:nvSpPr>
        <p:spPr bwMode="auto">
          <a:xfrm flipH="1" flipV="1">
            <a:off x="8604250" y="3213100"/>
            <a:ext cx="0"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6" name="Line 6"/>
          <p:cNvSpPr>
            <a:spLocks noChangeShapeType="1"/>
          </p:cNvSpPr>
          <p:nvPr/>
        </p:nvSpPr>
        <p:spPr bwMode="auto">
          <a:xfrm>
            <a:off x="7451725" y="3429000"/>
            <a:ext cx="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7" name="Line 7"/>
          <p:cNvSpPr>
            <a:spLocks noChangeShapeType="1"/>
          </p:cNvSpPr>
          <p:nvPr/>
        </p:nvSpPr>
        <p:spPr bwMode="auto">
          <a:xfrm>
            <a:off x="6659563" y="3429000"/>
            <a:ext cx="0"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8" name="Text Box 8"/>
          <p:cNvSpPr txBox="1">
            <a:spLocks noChangeArrowheads="1"/>
          </p:cNvSpPr>
          <p:nvPr/>
        </p:nvSpPr>
        <p:spPr bwMode="auto">
          <a:xfrm>
            <a:off x="7524750" y="35004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7449" name="Text Box 9"/>
          <p:cNvSpPr txBox="1">
            <a:spLocks noChangeArrowheads="1"/>
          </p:cNvSpPr>
          <p:nvPr/>
        </p:nvSpPr>
        <p:spPr bwMode="auto">
          <a:xfrm>
            <a:off x="8101013" y="29241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7450" name="Line 10"/>
          <p:cNvSpPr>
            <a:spLocks noChangeShapeType="1"/>
          </p:cNvSpPr>
          <p:nvPr/>
        </p:nvSpPr>
        <p:spPr bwMode="auto">
          <a:xfrm>
            <a:off x="6659563" y="3284538"/>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1" name="Text Box 11"/>
          <p:cNvSpPr txBox="1">
            <a:spLocks noChangeArrowheads="1"/>
          </p:cNvSpPr>
          <p:nvPr/>
        </p:nvSpPr>
        <p:spPr bwMode="auto">
          <a:xfrm>
            <a:off x="6948488" y="29241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7452" name="Line 12"/>
          <p:cNvSpPr>
            <a:spLocks noChangeShapeType="1"/>
          </p:cNvSpPr>
          <p:nvPr/>
        </p:nvSpPr>
        <p:spPr bwMode="auto">
          <a:xfrm>
            <a:off x="6659563" y="3933825"/>
            <a:ext cx="1944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3" name="Text Box 13"/>
          <p:cNvSpPr txBox="1">
            <a:spLocks noChangeArrowheads="1"/>
          </p:cNvSpPr>
          <p:nvPr/>
        </p:nvSpPr>
        <p:spPr bwMode="auto">
          <a:xfrm>
            <a:off x="7885113" y="38608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7454" name="Text Box 14"/>
          <p:cNvSpPr txBox="1">
            <a:spLocks noChangeArrowheads="1"/>
          </p:cNvSpPr>
          <p:nvPr/>
        </p:nvSpPr>
        <p:spPr bwMode="auto">
          <a:xfrm>
            <a:off x="827088" y="1412875"/>
            <a:ext cx="1512887" cy="37623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2016</a:t>
            </a:r>
            <a:endParaRPr lang="en-US"/>
          </a:p>
        </p:txBody>
      </p:sp>
      <p:sp>
        <p:nvSpPr>
          <p:cNvPr id="27" name="Slide Number Placeholder 5"/>
          <p:cNvSpPr>
            <a:spLocks noGrp="1"/>
          </p:cNvSpPr>
          <p:nvPr>
            <p:ph type="sldNum" sz="quarter" idx="12"/>
          </p:nvPr>
        </p:nvSpPr>
        <p:spPr/>
        <p:txBody>
          <a:bodyPr/>
          <a:lstStyle/>
          <a:p>
            <a:fld id="{86C5C90C-EDF7-46DC-9348-9ECC1A3350D4}" type="slidenum">
              <a:rPr lang="en-US"/>
              <a:pPr/>
              <a:t>72</a:t>
            </a:fld>
            <a:endParaRPr lang="en-US"/>
          </a:p>
        </p:txBody>
      </p:sp>
      <p:sp>
        <p:nvSpPr>
          <p:cNvPr id="304130" name="Rectangle 2"/>
          <p:cNvSpPr>
            <a:spLocks noGrp="1" noChangeArrowheads="1"/>
          </p:cNvSpPr>
          <p:nvPr>
            <p:ph type="title"/>
          </p:nvPr>
        </p:nvSpPr>
        <p:spPr/>
        <p:txBody>
          <a:bodyPr/>
          <a:lstStyle/>
          <a:p>
            <a:r>
              <a:rPr lang="it-IT" sz="2800"/>
              <a:t>Momento di una forza rispetto a un punto</a:t>
            </a:r>
          </a:p>
        </p:txBody>
      </p:sp>
      <p:pic>
        <p:nvPicPr>
          <p:cNvPr id="304132" name="Picture 4" descr="img0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916113"/>
            <a:ext cx="6162675" cy="3090862"/>
          </a:xfrm>
          <a:prstGeom prst="rect">
            <a:avLst/>
          </a:prstGeom>
          <a:noFill/>
          <a:extLst>
            <a:ext uri="{909E8E84-426E-40DD-AFC4-6F175D3DCCD1}">
              <a14:hiddenFill xmlns:a14="http://schemas.microsoft.com/office/drawing/2010/main">
                <a:solidFill>
                  <a:srgbClr val="FFFFFF"/>
                </a:solidFill>
              </a14:hiddenFill>
            </a:ext>
          </a:extLst>
        </p:spPr>
      </p:pic>
      <p:sp>
        <p:nvSpPr>
          <p:cNvPr id="304134" name="Freeform 6"/>
          <p:cNvSpPr>
            <a:spLocks/>
          </p:cNvSpPr>
          <p:nvPr/>
        </p:nvSpPr>
        <p:spPr bwMode="auto">
          <a:xfrm>
            <a:off x="279400" y="1252538"/>
            <a:ext cx="4292600" cy="3394075"/>
          </a:xfrm>
          <a:custGeom>
            <a:avLst/>
            <a:gdLst>
              <a:gd name="T0" fmla="*/ 356 w 2801"/>
              <a:gd name="T1" fmla="*/ 1524 h 2447"/>
              <a:gd name="T2" fmla="*/ 489 w 2801"/>
              <a:gd name="T3" fmla="*/ 1772 h 2447"/>
              <a:gd name="T4" fmla="*/ 595 w 2801"/>
              <a:gd name="T5" fmla="*/ 1869 h 2447"/>
              <a:gd name="T6" fmla="*/ 684 w 2801"/>
              <a:gd name="T7" fmla="*/ 1958 h 2447"/>
              <a:gd name="T8" fmla="*/ 799 w 2801"/>
              <a:gd name="T9" fmla="*/ 2073 h 2447"/>
              <a:gd name="T10" fmla="*/ 905 w 2801"/>
              <a:gd name="T11" fmla="*/ 2153 h 2447"/>
              <a:gd name="T12" fmla="*/ 932 w 2801"/>
              <a:gd name="T13" fmla="*/ 2180 h 2447"/>
              <a:gd name="T14" fmla="*/ 958 w 2801"/>
              <a:gd name="T15" fmla="*/ 2197 h 2447"/>
              <a:gd name="T16" fmla="*/ 1587 w 2801"/>
              <a:gd name="T17" fmla="*/ 2419 h 2447"/>
              <a:gd name="T18" fmla="*/ 1782 w 2801"/>
              <a:gd name="T19" fmla="*/ 2428 h 2447"/>
              <a:gd name="T20" fmla="*/ 1986 w 2801"/>
              <a:gd name="T21" fmla="*/ 2383 h 2447"/>
              <a:gd name="T22" fmla="*/ 2039 w 2801"/>
              <a:gd name="T23" fmla="*/ 2304 h 2447"/>
              <a:gd name="T24" fmla="*/ 2128 w 2801"/>
              <a:gd name="T25" fmla="*/ 2215 h 2447"/>
              <a:gd name="T26" fmla="*/ 2199 w 2801"/>
              <a:gd name="T27" fmla="*/ 2109 h 2447"/>
              <a:gd name="T28" fmla="*/ 2305 w 2801"/>
              <a:gd name="T29" fmla="*/ 2029 h 2447"/>
              <a:gd name="T30" fmla="*/ 2332 w 2801"/>
              <a:gd name="T31" fmla="*/ 2002 h 2447"/>
              <a:gd name="T32" fmla="*/ 2385 w 2801"/>
              <a:gd name="T33" fmla="*/ 1967 h 2447"/>
              <a:gd name="T34" fmla="*/ 2456 w 2801"/>
              <a:gd name="T35" fmla="*/ 1869 h 2447"/>
              <a:gd name="T36" fmla="*/ 2580 w 2801"/>
              <a:gd name="T37" fmla="*/ 1763 h 2447"/>
              <a:gd name="T38" fmla="*/ 2651 w 2801"/>
              <a:gd name="T39" fmla="*/ 1701 h 2447"/>
              <a:gd name="T40" fmla="*/ 2748 w 2801"/>
              <a:gd name="T41" fmla="*/ 1595 h 2447"/>
              <a:gd name="T42" fmla="*/ 2775 w 2801"/>
              <a:gd name="T43" fmla="*/ 1293 h 2447"/>
              <a:gd name="T44" fmla="*/ 2801 w 2801"/>
              <a:gd name="T45" fmla="*/ 912 h 2447"/>
              <a:gd name="T46" fmla="*/ 2766 w 2801"/>
              <a:gd name="T47" fmla="*/ 735 h 2447"/>
              <a:gd name="T48" fmla="*/ 2695 w 2801"/>
              <a:gd name="T49" fmla="*/ 549 h 2447"/>
              <a:gd name="T50" fmla="*/ 2580 w 2801"/>
              <a:gd name="T51" fmla="*/ 425 h 2447"/>
              <a:gd name="T52" fmla="*/ 2527 w 2801"/>
              <a:gd name="T53" fmla="*/ 390 h 2447"/>
              <a:gd name="T54" fmla="*/ 2350 w 2801"/>
              <a:gd name="T55" fmla="*/ 266 h 2447"/>
              <a:gd name="T56" fmla="*/ 1933 w 2801"/>
              <a:gd name="T57" fmla="*/ 159 h 2447"/>
              <a:gd name="T58" fmla="*/ 1649 w 2801"/>
              <a:gd name="T59" fmla="*/ 97 h 2447"/>
              <a:gd name="T60" fmla="*/ 1552 w 2801"/>
              <a:gd name="T61" fmla="*/ 53 h 2447"/>
              <a:gd name="T62" fmla="*/ 1446 w 2801"/>
              <a:gd name="T63" fmla="*/ 17 h 2447"/>
              <a:gd name="T64" fmla="*/ 1366 w 2801"/>
              <a:gd name="T65" fmla="*/ 0 h 2447"/>
              <a:gd name="T66" fmla="*/ 754 w 2801"/>
              <a:gd name="T67" fmla="*/ 35 h 2447"/>
              <a:gd name="T68" fmla="*/ 497 w 2801"/>
              <a:gd name="T69" fmla="*/ 88 h 2447"/>
              <a:gd name="T70" fmla="*/ 444 w 2801"/>
              <a:gd name="T71" fmla="*/ 115 h 2447"/>
              <a:gd name="T72" fmla="*/ 427 w 2801"/>
              <a:gd name="T73" fmla="*/ 141 h 2447"/>
              <a:gd name="T74" fmla="*/ 320 w 2801"/>
              <a:gd name="T75" fmla="*/ 168 h 2447"/>
              <a:gd name="T76" fmla="*/ 178 w 2801"/>
              <a:gd name="T77" fmla="*/ 203 h 2447"/>
              <a:gd name="T78" fmla="*/ 46 w 2801"/>
              <a:gd name="T79" fmla="*/ 407 h 2447"/>
              <a:gd name="T80" fmla="*/ 19 w 2801"/>
              <a:gd name="T81" fmla="*/ 460 h 2447"/>
              <a:gd name="T82" fmla="*/ 19 w 2801"/>
              <a:gd name="T83" fmla="*/ 806 h 2447"/>
              <a:gd name="T84" fmla="*/ 37 w 2801"/>
              <a:gd name="T85" fmla="*/ 1099 h 2447"/>
              <a:gd name="T86" fmla="*/ 54 w 2801"/>
              <a:gd name="T87" fmla="*/ 1223 h 2447"/>
              <a:gd name="T88" fmla="*/ 63 w 2801"/>
              <a:gd name="T89" fmla="*/ 1249 h 2447"/>
              <a:gd name="T90" fmla="*/ 196 w 2801"/>
              <a:gd name="T91" fmla="*/ 1302 h 2447"/>
              <a:gd name="T92" fmla="*/ 205 w 2801"/>
              <a:gd name="T93" fmla="*/ 1329 h 2447"/>
              <a:gd name="T94" fmla="*/ 232 w 2801"/>
              <a:gd name="T95" fmla="*/ 1347 h 2447"/>
              <a:gd name="T96" fmla="*/ 258 w 2801"/>
              <a:gd name="T97" fmla="*/ 1480 h 2447"/>
              <a:gd name="T98" fmla="*/ 311 w 2801"/>
              <a:gd name="T99" fmla="*/ 1515 h 2447"/>
              <a:gd name="T100" fmla="*/ 347 w 2801"/>
              <a:gd name="T101" fmla="*/ 1604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1" h="2447">
                <a:moveTo>
                  <a:pt x="356" y="1524"/>
                </a:moveTo>
                <a:cubicBezTo>
                  <a:pt x="377" y="1646"/>
                  <a:pt x="403" y="1685"/>
                  <a:pt x="489" y="1772"/>
                </a:cubicBezTo>
                <a:cubicBezTo>
                  <a:pt x="523" y="1807"/>
                  <a:pt x="554" y="1843"/>
                  <a:pt x="595" y="1869"/>
                </a:cubicBezTo>
                <a:cubicBezTo>
                  <a:pt x="620" y="1906"/>
                  <a:pt x="648" y="1931"/>
                  <a:pt x="684" y="1958"/>
                </a:cubicBezTo>
                <a:cubicBezTo>
                  <a:pt x="717" y="2008"/>
                  <a:pt x="748" y="2041"/>
                  <a:pt x="799" y="2073"/>
                </a:cubicBezTo>
                <a:cubicBezTo>
                  <a:pt x="824" y="2112"/>
                  <a:pt x="866" y="2127"/>
                  <a:pt x="905" y="2153"/>
                </a:cubicBezTo>
                <a:cubicBezTo>
                  <a:pt x="916" y="2160"/>
                  <a:pt x="922" y="2172"/>
                  <a:pt x="932" y="2180"/>
                </a:cubicBezTo>
                <a:cubicBezTo>
                  <a:pt x="940" y="2187"/>
                  <a:pt x="949" y="2191"/>
                  <a:pt x="958" y="2197"/>
                </a:cubicBezTo>
                <a:cubicBezTo>
                  <a:pt x="1083" y="2385"/>
                  <a:pt x="1386" y="2409"/>
                  <a:pt x="1587" y="2419"/>
                </a:cubicBezTo>
                <a:cubicBezTo>
                  <a:pt x="1698" y="2447"/>
                  <a:pt x="1634" y="2439"/>
                  <a:pt x="1782" y="2428"/>
                </a:cubicBezTo>
                <a:cubicBezTo>
                  <a:pt x="1846" y="2386"/>
                  <a:pt x="1923" y="2427"/>
                  <a:pt x="1986" y="2383"/>
                </a:cubicBezTo>
                <a:cubicBezTo>
                  <a:pt x="1998" y="2349"/>
                  <a:pt x="2013" y="2330"/>
                  <a:pt x="2039" y="2304"/>
                </a:cubicBezTo>
                <a:cubicBezTo>
                  <a:pt x="2052" y="2265"/>
                  <a:pt x="2093" y="2238"/>
                  <a:pt x="2128" y="2215"/>
                </a:cubicBezTo>
                <a:cubicBezTo>
                  <a:pt x="2151" y="2179"/>
                  <a:pt x="2175" y="2144"/>
                  <a:pt x="2199" y="2109"/>
                </a:cubicBezTo>
                <a:cubicBezTo>
                  <a:pt x="2218" y="2082"/>
                  <a:pt x="2284" y="2050"/>
                  <a:pt x="2305" y="2029"/>
                </a:cubicBezTo>
                <a:cubicBezTo>
                  <a:pt x="2314" y="2020"/>
                  <a:pt x="2322" y="2010"/>
                  <a:pt x="2332" y="2002"/>
                </a:cubicBezTo>
                <a:cubicBezTo>
                  <a:pt x="2349" y="1989"/>
                  <a:pt x="2385" y="1967"/>
                  <a:pt x="2385" y="1967"/>
                </a:cubicBezTo>
                <a:cubicBezTo>
                  <a:pt x="2412" y="1886"/>
                  <a:pt x="2405" y="1930"/>
                  <a:pt x="2456" y="1869"/>
                </a:cubicBezTo>
                <a:cubicBezTo>
                  <a:pt x="2495" y="1824"/>
                  <a:pt x="2523" y="1782"/>
                  <a:pt x="2580" y="1763"/>
                </a:cubicBezTo>
                <a:cubicBezTo>
                  <a:pt x="2610" y="1719"/>
                  <a:pt x="2589" y="1743"/>
                  <a:pt x="2651" y="1701"/>
                </a:cubicBezTo>
                <a:cubicBezTo>
                  <a:pt x="2692" y="1673"/>
                  <a:pt x="2714" y="1629"/>
                  <a:pt x="2748" y="1595"/>
                </a:cubicBezTo>
                <a:cubicBezTo>
                  <a:pt x="2752" y="1495"/>
                  <a:pt x="2743" y="1390"/>
                  <a:pt x="2775" y="1293"/>
                </a:cubicBezTo>
                <a:cubicBezTo>
                  <a:pt x="2796" y="1149"/>
                  <a:pt x="2796" y="1101"/>
                  <a:pt x="2801" y="912"/>
                </a:cubicBezTo>
                <a:cubicBezTo>
                  <a:pt x="2783" y="854"/>
                  <a:pt x="2786" y="794"/>
                  <a:pt x="2766" y="735"/>
                </a:cubicBezTo>
                <a:cubicBezTo>
                  <a:pt x="2744" y="672"/>
                  <a:pt x="2716" y="613"/>
                  <a:pt x="2695" y="549"/>
                </a:cubicBezTo>
                <a:cubicBezTo>
                  <a:pt x="2678" y="499"/>
                  <a:pt x="2619" y="455"/>
                  <a:pt x="2580" y="425"/>
                </a:cubicBezTo>
                <a:cubicBezTo>
                  <a:pt x="2563" y="412"/>
                  <a:pt x="2527" y="390"/>
                  <a:pt x="2527" y="390"/>
                </a:cubicBezTo>
                <a:cubicBezTo>
                  <a:pt x="2487" y="330"/>
                  <a:pt x="2421" y="282"/>
                  <a:pt x="2350" y="266"/>
                </a:cubicBezTo>
                <a:cubicBezTo>
                  <a:pt x="2219" y="178"/>
                  <a:pt x="2091" y="168"/>
                  <a:pt x="1933" y="159"/>
                </a:cubicBezTo>
                <a:cubicBezTo>
                  <a:pt x="1843" y="129"/>
                  <a:pt x="1742" y="121"/>
                  <a:pt x="1649" y="97"/>
                </a:cubicBezTo>
                <a:cubicBezTo>
                  <a:pt x="1618" y="89"/>
                  <a:pt x="1575" y="64"/>
                  <a:pt x="1552" y="53"/>
                </a:cubicBezTo>
                <a:cubicBezTo>
                  <a:pt x="1526" y="40"/>
                  <a:pt x="1476" y="23"/>
                  <a:pt x="1446" y="17"/>
                </a:cubicBezTo>
                <a:cubicBezTo>
                  <a:pt x="1419" y="11"/>
                  <a:pt x="1366" y="0"/>
                  <a:pt x="1366" y="0"/>
                </a:cubicBezTo>
                <a:cubicBezTo>
                  <a:pt x="1161" y="8"/>
                  <a:pt x="959" y="27"/>
                  <a:pt x="754" y="35"/>
                </a:cubicBezTo>
                <a:cubicBezTo>
                  <a:pt x="667" y="50"/>
                  <a:pt x="584" y="77"/>
                  <a:pt x="497" y="88"/>
                </a:cubicBezTo>
                <a:cubicBezTo>
                  <a:pt x="476" y="95"/>
                  <a:pt x="461" y="98"/>
                  <a:pt x="444" y="115"/>
                </a:cubicBezTo>
                <a:cubicBezTo>
                  <a:pt x="437" y="122"/>
                  <a:pt x="436" y="135"/>
                  <a:pt x="427" y="141"/>
                </a:cubicBezTo>
                <a:cubicBezTo>
                  <a:pt x="406" y="155"/>
                  <a:pt x="343" y="164"/>
                  <a:pt x="320" y="168"/>
                </a:cubicBezTo>
                <a:cubicBezTo>
                  <a:pt x="271" y="177"/>
                  <a:pt x="226" y="189"/>
                  <a:pt x="178" y="203"/>
                </a:cubicBezTo>
                <a:cubicBezTo>
                  <a:pt x="111" y="271"/>
                  <a:pt x="87" y="323"/>
                  <a:pt x="46" y="407"/>
                </a:cubicBezTo>
                <a:cubicBezTo>
                  <a:pt x="8" y="484"/>
                  <a:pt x="44" y="388"/>
                  <a:pt x="19" y="460"/>
                </a:cubicBezTo>
                <a:cubicBezTo>
                  <a:pt x="5" y="700"/>
                  <a:pt x="9" y="545"/>
                  <a:pt x="19" y="806"/>
                </a:cubicBezTo>
                <a:cubicBezTo>
                  <a:pt x="30" y="1087"/>
                  <a:pt x="0" y="987"/>
                  <a:pt x="37" y="1099"/>
                </a:cubicBezTo>
                <a:cubicBezTo>
                  <a:pt x="38" y="1110"/>
                  <a:pt x="50" y="1205"/>
                  <a:pt x="54" y="1223"/>
                </a:cubicBezTo>
                <a:cubicBezTo>
                  <a:pt x="56" y="1232"/>
                  <a:pt x="56" y="1244"/>
                  <a:pt x="63" y="1249"/>
                </a:cubicBezTo>
                <a:cubicBezTo>
                  <a:pt x="78" y="1259"/>
                  <a:pt x="175" y="1295"/>
                  <a:pt x="196" y="1302"/>
                </a:cubicBezTo>
                <a:cubicBezTo>
                  <a:pt x="199" y="1311"/>
                  <a:pt x="199" y="1322"/>
                  <a:pt x="205" y="1329"/>
                </a:cubicBezTo>
                <a:cubicBezTo>
                  <a:pt x="212" y="1337"/>
                  <a:pt x="228" y="1337"/>
                  <a:pt x="232" y="1347"/>
                </a:cubicBezTo>
                <a:cubicBezTo>
                  <a:pt x="236" y="1357"/>
                  <a:pt x="243" y="1462"/>
                  <a:pt x="258" y="1480"/>
                </a:cubicBezTo>
                <a:cubicBezTo>
                  <a:pt x="272" y="1496"/>
                  <a:pt x="311" y="1515"/>
                  <a:pt x="311" y="1515"/>
                </a:cubicBezTo>
                <a:cubicBezTo>
                  <a:pt x="320" y="1541"/>
                  <a:pt x="326" y="1583"/>
                  <a:pt x="347" y="16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5" name="Text Box 7"/>
          <p:cNvSpPr txBox="1">
            <a:spLocks noChangeArrowheads="1"/>
          </p:cNvSpPr>
          <p:nvPr/>
        </p:nvSpPr>
        <p:spPr bwMode="auto">
          <a:xfrm>
            <a:off x="4140200" y="2997200"/>
            <a:ext cx="369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P</a:t>
            </a:r>
          </a:p>
        </p:txBody>
      </p:sp>
      <p:sp>
        <p:nvSpPr>
          <p:cNvPr id="304136" name="Text Box 8"/>
          <p:cNvSpPr txBox="1">
            <a:spLocks noChangeArrowheads="1"/>
          </p:cNvSpPr>
          <p:nvPr/>
        </p:nvSpPr>
        <p:spPr bwMode="auto">
          <a:xfrm>
            <a:off x="5003800" y="1052513"/>
            <a:ext cx="367823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momento di </a:t>
            </a:r>
            <a:r>
              <a:rPr lang="it-IT" b="1" dirty="0"/>
              <a:t>F</a:t>
            </a:r>
            <a:r>
              <a:rPr lang="it-IT" dirty="0"/>
              <a:t> rispetto ad O (in </a:t>
            </a:r>
          </a:p>
          <a:p>
            <a:r>
              <a:rPr lang="it-IT" dirty="0"/>
              <a:t>evidenza): il prodotto vettoriale</a:t>
            </a:r>
          </a:p>
          <a:p>
            <a:pPr>
              <a:lnSpc>
                <a:spcPct val="110000"/>
              </a:lnSpc>
            </a:pPr>
            <a:r>
              <a:rPr lang="it-IT" sz="2200" b="1" dirty="0"/>
              <a:t>M</a:t>
            </a:r>
            <a:r>
              <a:rPr lang="it-IT" sz="2200" dirty="0"/>
              <a:t> = OP </a:t>
            </a:r>
            <a:r>
              <a:rPr lang="it-IT" sz="2200" b="1" dirty="0">
                <a:sym typeface="Symbol" pitchFamily="18" charset="2"/>
              </a:rPr>
              <a:t>x</a:t>
            </a:r>
            <a:r>
              <a:rPr lang="it-IT" sz="2200" dirty="0" smtClean="0">
                <a:sym typeface="Symbol" pitchFamily="18" charset="2"/>
              </a:rPr>
              <a:t> </a:t>
            </a:r>
            <a:r>
              <a:rPr lang="it-IT" sz="2200" b="1" dirty="0">
                <a:sym typeface="Symbol" pitchFamily="18" charset="2"/>
              </a:rPr>
              <a:t>F</a:t>
            </a:r>
          </a:p>
          <a:p>
            <a:pPr>
              <a:lnSpc>
                <a:spcPct val="110000"/>
              </a:lnSpc>
            </a:pPr>
            <a:r>
              <a:rPr lang="it-IT" dirty="0">
                <a:sym typeface="Symbol" pitchFamily="18" charset="2"/>
              </a:rPr>
              <a:t>ossia</a:t>
            </a:r>
          </a:p>
        </p:txBody>
      </p:sp>
      <p:sp>
        <p:nvSpPr>
          <p:cNvPr id="304137" name="Line 9"/>
          <p:cNvSpPr>
            <a:spLocks noChangeShapeType="1"/>
          </p:cNvSpPr>
          <p:nvPr/>
        </p:nvSpPr>
        <p:spPr bwMode="auto">
          <a:xfrm>
            <a:off x="5651500" y="17367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38" name="Text Box 10"/>
          <p:cNvSpPr txBox="1">
            <a:spLocks noChangeArrowheads="1"/>
          </p:cNvSpPr>
          <p:nvPr/>
        </p:nvSpPr>
        <p:spPr bwMode="auto">
          <a:xfrm>
            <a:off x="4968875" y="2895600"/>
            <a:ext cx="398780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3300"/>
                </a:solidFill>
              </a:rPr>
              <a:t>b, minima distanza fra O e la retta</a:t>
            </a:r>
          </a:p>
          <a:p>
            <a:r>
              <a:rPr lang="it-IT" dirty="0">
                <a:solidFill>
                  <a:srgbClr val="CC3300"/>
                </a:solidFill>
              </a:rPr>
              <a:t>di applicazione di </a:t>
            </a:r>
            <a:r>
              <a:rPr lang="it-IT" b="1" dirty="0" smtClean="0">
                <a:solidFill>
                  <a:srgbClr val="CC3300"/>
                </a:solidFill>
              </a:rPr>
              <a:t>F</a:t>
            </a:r>
            <a:r>
              <a:rPr lang="it-IT" dirty="0">
                <a:solidFill>
                  <a:srgbClr val="CC3300"/>
                </a:solidFill>
              </a:rPr>
              <a:t>,</a:t>
            </a:r>
            <a:r>
              <a:rPr lang="it-IT" dirty="0" smtClean="0">
                <a:solidFill>
                  <a:srgbClr val="CC3300"/>
                </a:solidFill>
              </a:rPr>
              <a:t> </a:t>
            </a:r>
            <a:r>
              <a:rPr lang="it-IT" dirty="0">
                <a:solidFill>
                  <a:srgbClr val="CC3300"/>
                </a:solidFill>
              </a:rPr>
              <a:t>è il braccio</a:t>
            </a:r>
          </a:p>
        </p:txBody>
      </p:sp>
      <p:sp>
        <p:nvSpPr>
          <p:cNvPr id="304139" name="Text Box 11"/>
          <p:cNvSpPr txBox="1">
            <a:spLocks noChangeArrowheads="1"/>
          </p:cNvSpPr>
          <p:nvPr/>
        </p:nvSpPr>
        <p:spPr bwMode="auto">
          <a:xfrm>
            <a:off x="611188" y="5013325"/>
            <a:ext cx="338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il momento è perpendicolare</a:t>
            </a:r>
          </a:p>
          <a:p>
            <a:r>
              <a:rPr lang="it-IT" dirty="0"/>
              <a:t>al piano individuato da</a:t>
            </a:r>
            <a:r>
              <a:rPr lang="it-IT" b="1" dirty="0"/>
              <a:t> r</a:t>
            </a:r>
            <a:r>
              <a:rPr lang="it-IT" dirty="0"/>
              <a:t> e </a:t>
            </a:r>
            <a:r>
              <a:rPr lang="it-IT" b="1" dirty="0"/>
              <a:t>F</a:t>
            </a:r>
          </a:p>
          <a:p>
            <a:r>
              <a:rPr lang="it-IT" dirty="0"/>
              <a:t>NB    </a:t>
            </a:r>
            <a:r>
              <a:rPr lang="it-IT" b="1" dirty="0">
                <a:solidFill>
                  <a:srgbClr val="008000"/>
                </a:solidFill>
              </a:rPr>
              <a:t>M</a:t>
            </a:r>
            <a:r>
              <a:rPr lang="it-IT" dirty="0">
                <a:solidFill>
                  <a:srgbClr val="008000"/>
                </a:solidFill>
              </a:rPr>
              <a:t> = 0      se </a:t>
            </a:r>
            <a:r>
              <a:rPr lang="it-IT" b="1" dirty="0">
                <a:solidFill>
                  <a:srgbClr val="008000"/>
                </a:solidFill>
              </a:rPr>
              <a:t>r </a:t>
            </a:r>
            <a:r>
              <a:rPr lang="it-IT" dirty="0" err="1">
                <a:solidFill>
                  <a:srgbClr val="008000"/>
                </a:solidFill>
              </a:rPr>
              <a:t>parall</a:t>
            </a:r>
            <a:r>
              <a:rPr lang="it-IT" dirty="0">
                <a:solidFill>
                  <a:srgbClr val="008000"/>
                </a:solidFill>
              </a:rPr>
              <a:t>. </a:t>
            </a:r>
            <a:r>
              <a:rPr lang="it-IT" b="1" dirty="0">
                <a:solidFill>
                  <a:srgbClr val="008000"/>
                </a:solidFill>
              </a:rPr>
              <a:t>F</a:t>
            </a:r>
          </a:p>
        </p:txBody>
      </p:sp>
      <p:sp>
        <p:nvSpPr>
          <p:cNvPr id="304140" name="Text Box 12"/>
          <p:cNvSpPr txBox="1">
            <a:spLocks noChangeArrowheads="1"/>
          </p:cNvSpPr>
          <p:nvPr/>
        </p:nvSpPr>
        <p:spPr bwMode="auto">
          <a:xfrm>
            <a:off x="4787900" y="4868863"/>
            <a:ext cx="4195763" cy="13398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 [LF] = [ML</a:t>
            </a:r>
            <a:r>
              <a:rPr lang="it-IT" baseline="30000"/>
              <a:t>2</a:t>
            </a:r>
            <a:r>
              <a:rPr lang="it-IT"/>
              <a:t>T</a:t>
            </a:r>
            <a:r>
              <a:rPr lang="it-IT" baseline="30000"/>
              <a:t>-2</a:t>
            </a:r>
            <a:r>
              <a:rPr lang="it-IT"/>
              <a:t>] </a:t>
            </a:r>
          </a:p>
          <a:p>
            <a:r>
              <a:rPr lang="it-IT"/>
              <a:t>unità SI:    N</a:t>
            </a:r>
            <a:r>
              <a:rPr lang="it-IT">
                <a:cs typeface="Arial" pitchFamily="34" charset="0"/>
              </a:rPr>
              <a:t>∙m</a:t>
            </a:r>
          </a:p>
          <a:p>
            <a:r>
              <a:rPr lang="it-IT">
                <a:cs typeface="Arial" pitchFamily="34" charset="0"/>
              </a:rPr>
              <a:t>    CGS:   1 dyne</a:t>
            </a:r>
            <a:r>
              <a:rPr lang="it-IT"/>
              <a:t>∙cm =</a:t>
            </a:r>
          </a:p>
          <a:p>
            <a:r>
              <a:rPr lang="it-IT"/>
              <a:t>                = 10</a:t>
            </a:r>
            <a:r>
              <a:rPr lang="it-IT" baseline="30000"/>
              <a:t>-5</a:t>
            </a:r>
            <a:r>
              <a:rPr lang="it-IT"/>
              <a:t> N∙10</a:t>
            </a:r>
            <a:r>
              <a:rPr lang="it-IT" baseline="30000"/>
              <a:t>-2</a:t>
            </a:r>
            <a:r>
              <a:rPr lang="it-IT"/>
              <a:t> m = 10</a:t>
            </a:r>
            <a:r>
              <a:rPr lang="it-IT" baseline="30000"/>
              <a:t>-7</a:t>
            </a:r>
            <a:r>
              <a:rPr lang="it-IT"/>
              <a:t> Nm</a:t>
            </a:r>
          </a:p>
        </p:txBody>
      </p:sp>
      <p:sp>
        <p:nvSpPr>
          <p:cNvPr id="304148" name="Text Box 20"/>
          <p:cNvSpPr txBox="1">
            <a:spLocks noChangeArrowheads="1"/>
          </p:cNvSpPr>
          <p:nvPr/>
        </p:nvSpPr>
        <p:spPr bwMode="auto">
          <a:xfrm>
            <a:off x="3040063" y="2986088"/>
            <a:ext cx="6270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304150" name="Line 22"/>
          <p:cNvSpPr>
            <a:spLocks noChangeShapeType="1"/>
          </p:cNvSpPr>
          <p:nvPr/>
        </p:nvSpPr>
        <p:spPr bwMode="auto">
          <a:xfrm flipV="1">
            <a:off x="3995738" y="2781300"/>
            <a:ext cx="936625" cy="4175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2" name="Freeform 24"/>
          <p:cNvSpPr>
            <a:spLocks/>
          </p:cNvSpPr>
          <p:nvPr/>
        </p:nvSpPr>
        <p:spPr bwMode="auto">
          <a:xfrm>
            <a:off x="3779838" y="2924175"/>
            <a:ext cx="431800" cy="73025"/>
          </a:xfrm>
          <a:custGeom>
            <a:avLst/>
            <a:gdLst>
              <a:gd name="T0" fmla="*/ 0 w 272"/>
              <a:gd name="T1" fmla="*/ 46 h 46"/>
              <a:gd name="T2" fmla="*/ 181 w 272"/>
              <a:gd name="T3" fmla="*/ 0 h 46"/>
              <a:gd name="T4" fmla="*/ 272 w 272"/>
              <a:gd name="T5" fmla="*/ 46 h 46"/>
            </a:gdLst>
            <a:ahLst/>
            <a:cxnLst>
              <a:cxn ang="0">
                <a:pos x="T0" y="T1"/>
              </a:cxn>
              <a:cxn ang="0">
                <a:pos x="T2" y="T3"/>
              </a:cxn>
              <a:cxn ang="0">
                <a:pos x="T4" y="T5"/>
              </a:cxn>
            </a:cxnLst>
            <a:rect l="0" t="0" r="r" b="b"/>
            <a:pathLst>
              <a:path w="272" h="46">
                <a:moveTo>
                  <a:pt x="0" y="46"/>
                </a:moveTo>
                <a:cubicBezTo>
                  <a:pt x="68" y="23"/>
                  <a:pt x="136" y="0"/>
                  <a:pt x="181" y="0"/>
                </a:cubicBezTo>
                <a:cubicBezTo>
                  <a:pt x="226" y="0"/>
                  <a:pt x="257" y="38"/>
                  <a:pt x="272" y="4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3" name="Text Box 25"/>
          <p:cNvSpPr txBox="1">
            <a:spLocks noChangeArrowheads="1"/>
          </p:cNvSpPr>
          <p:nvPr/>
        </p:nvSpPr>
        <p:spPr bwMode="auto">
          <a:xfrm>
            <a:off x="3995738" y="24685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endParaRPr lang="it-IT" sz="2200"/>
          </a:p>
        </p:txBody>
      </p:sp>
      <p:grpSp>
        <p:nvGrpSpPr>
          <p:cNvPr id="304156" name="Group 28"/>
          <p:cNvGrpSpPr>
            <a:grpSpLocks/>
          </p:cNvGrpSpPr>
          <p:nvPr/>
        </p:nvGrpSpPr>
        <p:grpSpPr bwMode="auto">
          <a:xfrm>
            <a:off x="5003801" y="2447933"/>
            <a:ext cx="2089150" cy="498476"/>
            <a:chOff x="3138" y="1769"/>
            <a:chExt cx="1316" cy="314"/>
          </a:xfrm>
        </p:grpSpPr>
        <p:sp>
          <p:nvSpPr>
            <p:cNvPr id="304142" name="Text Box 14"/>
            <p:cNvSpPr txBox="1">
              <a:spLocks noChangeArrowheads="1"/>
            </p:cNvSpPr>
            <p:nvPr/>
          </p:nvSpPr>
          <p:spPr bwMode="auto">
            <a:xfrm>
              <a:off x="3138" y="1793"/>
              <a:ext cx="1316" cy="29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it-IT" sz="2200"/>
                <a:t> M = r    F </a:t>
              </a:r>
            </a:p>
          </p:txBody>
        </p:sp>
        <p:sp>
          <p:nvSpPr>
            <p:cNvPr id="304143" name="Line 15"/>
            <p:cNvSpPr>
              <a:spLocks noChangeShapeType="1"/>
            </p:cNvSpPr>
            <p:nvPr/>
          </p:nvSpPr>
          <p:spPr bwMode="auto">
            <a:xfrm>
              <a:off x="3833" y="1797"/>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4" name="Line 16"/>
            <p:cNvSpPr>
              <a:spLocks noChangeShapeType="1"/>
            </p:cNvSpPr>
            <p:nvPr/>
          </p:nvSpPr>
          <p:spPr bwMode="auto">
            <a:xfrm>
              <a:off x="3560" y="1849"/>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5" name="Line 17"/>
            <p:cNvSpPr>
              <a:spLocks noChangeShapeType="1"/>
            </p:cNvSpPr>
            <p:nvPr/>
          </p:nvSpPr>
          <p:spPr bwMode="auto">
            <a:xfrm>
              <a:off x="3243" y="1804"/>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6" name="Line 18"/>
            <p:cNvSpPr>
              <a:spLocks noChangeShapeType="1"/>
            </p:cNvSpPr>
            <p:nvPr/>
          </p:nvSpPr>
          <p:spPr bwMode="auto">
            <a:xfrm flipV="1">
              <a:off x="3696" y="1914"/>
              <a:ext cx="46"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47" name="Line 19"/>
            <p:cNvSpPr>
              <a:spLocks noChangeShapeType="1"/>
            </p:cNvSpPr>
            <p:nvPr/>
          </p:nvSpPr>
          <p:spPr bwMode="auto">
            <a:xfrm>
              <a:off x="3742" y="1911"/>
              <a:ext cx="45"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4155" name="Text Box 27"/>
            <p:cNvSpPr txBox="1">
              <a:spLocks noChangeArrowheads="1"/>
            </p:cNvSpPr>
            <p:nvPr/>
          </p:nvSpPr>
          <p:spPr bwMode="auto">
            <a:xfrm>
              <a:off x="3151" y="1769"/>
              <a:ext cx="907" cy="291"/>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dirty="0" smtClean="0"/>
                <a:t>          </a:t>
              </a:r>
              <a:r>
                <a:rPr lang="it-IT" sz="2400" dirty="0" smtClean="0"/>
                <a:t>x</a:t>
              </a:r>
              <a:r>
                <a:rPr lang="it-IT" sz="2200" dirty="0" smtClean="0"/>
                <a:t>  </a:t>
              </a:r>
              <a:endParaRPr lang="it-IT" sz="2200" dirty="0"/>
            </a:p>
          </p:txBody>
        </p:sp>
      </p:grpSp>
      <p:sp>
        <p:nvSpPr>
          <p:cNvPr id="304141" name="Text Box 13"/>
          <p:cNvSpPr txBox="1">
            <a:spLocks noChangeArrowheads="1"/>
          </p:cNvSpPr>
          <p:nvPr/>
        </p:nvSpPr>
        <p:spPr bwMode="auto">
          <a:xfrm>
            <a:off x="4510088" y="3500438"/>
            <a:ext cx="4392613" cy="1249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it-IT" sz="2200" dirty="0"/>
              <a:t>modulo del vettore </a:t>
            </a:r>
            <a:r>
              <a:rPr lang="it-IT" sz="2200" b="1" dirty="0"/>
              <a:t>M </a:t>
            </a:r>
            <a:r>
              <a:rPr lang="it-IT" sz="2200" dirty="0"/>
              <a:t>= braccio</a:t>
            </a:r>
            <a:r>
              <a:rPr lang="it-IT" sz="2200" dirty="0">
                <a:latin typeface=""/>
              </a:rPr>
              <a:t>•F</a:t>
            </a:r>
            <a:r>
              <a:rPr lang="it-IT" sz="2200" dirty="0"/>
              <a:t>:</a:t>
            </a:r>
          </a:p>
          <a:p>
            <a:pPr>
              <a:lnSpc>
                <a:spcPct val="115000"/>
              </a:lnSpc>
            </a:pPr>
            <a:r>
              <a:rPr lang="it-IT" sz="2200" dirty="0"/>
              <a:t>M = rFsin</a:t>
            </a:r>
            <a:r>
              <a:rPr lang="el-GR" sz="2200" dirty="0">
                <a:cs typeface="Arial" pitchFamily="34" charset="0"/>
              </a:rPr>
              <a:t>θ</a:t>
            </a:r>
            <a:r>
              <a:rPr lang="it-IT" sz="2200" dirty="0"/>
              <a:t> = Fb</a:t>
            </a:r>
          </a:p>
          <a:p>
            <a:pPr>
              <a:lnSpc>
                <a:spcPct val="115000"/>
              </a:lnSpc>
            </a:pPr>
            <a:r>
              <a:rPr lang="it-IT" sz="2200" dirty="0"/>
              <a:t>siccome sin(180</a:t>
            </a:r>
            <a:r>
              <a:rPr lang="en-US" sz="2200" dirty="0">
                <a:cs typeface="Arial" pitchFamily="34" charset="0"/>
              </a:rPr>
              <a:t>º-</a:t>
            </a:r>
            <a:r>
              <a:rPr lang="el-GR" sz="2200" dirty="0">
                <a:cs typeface="Arial" pitchFamily="34" charset="0"/>
              </a:rPr>
              <a:t>θ</a:t>
            </a:r>
            <a:r>
              <a:rPr lang="it-IT" sz="2200" dirty="0">
                <a:cs typeface="Arial" pitchFamily="34" charset="0"/>
              </a:rPr>
              <a:t>) = sin</a:t>
            </a:r>
            <a:r>
              <a:rPr lang="el-GR" sz="2200" dirty="0">
                <a:cs typeface="Arial" pitchFamily="34" charset="0"/>
              </a:rPr>
              <a:t>θ</a:t>
            </a:r>
          </a:p>
        </p:txBody>
      </p:sp>
      <p:sp>
        <p:nvSpPr>
          <p:cNvPr id="304154" name="Text Box 26"/>
          <p:cNvSpPr txBox="1">
            <a:spLocks noChangeArrowheads="1"/>
          </p:cNvSpPr>
          <p:nvPr/>
        </p:nvSpPr>
        <p:spPr bwMode="auto">
          <a:xfrm>
            <a:off x="4546600" y="3937000"/>
            <a:ext cx="2185988" cy="4064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2016</a:t>
            </a:r>
            <a:endParaRPr lang="en-US" dirty="0"/>
          </a:p>
        </p:txBody>
      </p:sp>
      <p:sp>
        <p:nvSpPr>
          <p:cNvPr id="15" name="Slide Number Placeholder 5"/>
          <p:cNvSpPr>
            <a:spLocks noGrp="1"/>
          </p:cNvSpPr>
          <p:nvPr>
            <p:ph type="sldNum" sz="quarter" idx="12"/>
          </p:nvPr>
        </p:nvSpPr>
        <p:spPr/>
        <p:txBody>
          <a:bodyPr/>
          <a:lstStyle/>
          <a:p>
            <a:fld id="{8938E532-7A86-441A-9102-E674F133DC0D}" type="slidenum">
              <a:rPr lang="en-US"/>
              <a:pPr/>
              <a:t>73</a:t>
            </a:fld>
            <a:endParaRPr lang="en-US"/>
          </a:p>
        </p:txBody>
      </p:sp>
      <p:sp>
        <p:nvSpPr>
          <p:cNvPr id="305154" name="Rectangle 2"/>
          <p:cNvSpPr>
            <a:spLocks noGrp="1" noChangeArrowheads="1"/>
          </p:cNvSpPr>
          <p:nvPr>
            <p:ph type="title"/>
          </p:nvPr>
        </p:nvSpPr>
        <p:spPr/>
        <p:txBody>
          <a:bodyPr/>
          <a:lstStyle/>
          <a:p>
            <a:r>
              <a:rPr lang="it-IT" sz="2800"/>
              <a:t>Coppia di forze</a:t>
            </a:r>
          </a:p>
        </p:txBody>
      </p:sp>
      <p:pic>
        <p:nvPicPr>
          <p:cNvPr id="305156" name="Picture 4" descr="img0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484313"/>
            <a:ext cx="6202363" cy="4248150"/>
          </a:xfrm>
          <a:prstGeom prst="rect">
            <a:avLst/>
          </a:prstGeom>
          <a:noFill/>
          <a:extLst>
            <a:ext uri="{909E8E84-426E-40DD-AFC4-6F175D3DCCD1}">
              <a14:hiddenFill xmlns:a14="http://schemas.microsoft.com/office/drawing/2010/main">
                <a:solidFill>
                  <a:srgbClr val="FFFFFF"/>
                </a:solidFill>
              </a14:hiddenFill>
            </a:ext>
          </a:extLst>
        </p:spPr>
      </p:pic>
      <p:sp>
        <p:nvSpPr>
          <p:cNvPr id="305157" name="Freeform 5"/>
          <p:cNvSpPr>
            <a:spLocks/>
          </p:cNvSpPr>
          <p:nvPr/>
        </p:nvSpPr>
        <p:spPr bwMode="auto">
          <a:xfrm>
            <a:off x="2024063" y="2181225"/>
            <a:ext cx="4570412" cy="2306638"/>
          </a:xfrm>
          <a:custGeom>
            <a:avLst/>
            <a:gdLst>
              <a:gd name="T0" fmla="*/ 1251 w 2879"/>
              <a:gd name="T1" fmla="*/ 35 h 1453"/>
              <a:gd name="T2" fmla="*/ 940 w 2879"/>
              <a:gd name="T3" fmla="*/ 88 h 1453"/>
              <a:gd name="T4" fmla="*/ 781 w 2879"/>
              <a:gd name="T5" fmla="*/ 132 h 1453"/>
              <a:gd name="T6" fmla="*/ 621 w 2879"/>
              <a:gd name="T7" fmla="*/ 239 h 1453"/>
              <a:gd name="T8" fmla="*/ 533 w 2879"/>
              <a:gd name="T9" fmla="*/ 265 h 1453"/>
              <a:gd name="T10" fmla="*/ 506 w 2879"/>
              <a:gd name="T11" fmla="*/ 274 h 1453"/>
              <a:gd name="T12" fmla="*/ 471 w 2879"/>
              <a:gd name="T13" fmla="*/ 292 h 1453"/>
              <a:gd name="T14" fmla="*/ 382 w 2879"/>
              <a:gd name="T15" fmla="*/ 319 h 1453"/>
              <a:gd name="T16" fmla="*/ 267 w 2879"/>
              <a:gd name="T17" fmla="*/ 398 h 1453"/>
              <a:gd name="T18" fmla="*/ 187 w 2879"/>
              <a:gd name="T19" fmla="*/ 487 h 1453"/>
              <a:gd name="T20" fmla="*/ 116 w 2879"/>
              <a:gd name="T21" fmla="*/ 576 h 1453"/>
              <a:gd name="T22" fmla="*/ 54 w 2879"/>
              <a:gd name="T23" fmla="*/ 700 h 1453"/>
              <a:gd name="T24" fmla="*/ 1 w 2879"/>
              <a:gd name="T25" fmla="*/ 974 h 1453"/>
              <a:gd name="T26" fmla="*/ 10 w 2879"/>
              <a:gd name="T27" fmla="*/ 1072 h 1453"/>
              <a:gd name="T28" fmla="*/ 37 w 2879"/>
              <a:gd name="T29" fmla="*/ 1090 h 1453"/>
              <a:gd name="T30" fmla="*/ 81 w 2879"/>
              <a:gd name="T31" fmla="*/ 1240 h 1453"/>
              <a:gd name="T32" fmla="*/ 178 w 2879"/>
              <a:gd name="T33" fmla="*/ 1346 h 1453"/>
              <a:gd name="T34" fmla="*/ 497 w 2879"/>
              <a:gd name="T35" fmla="*/ 1453 h 1453"/>
              <a:gd name="T36" fmla="*/ 1251 w 2879"/>
              <a:gd name="T37" fmla="*/ 1409 h 1453"/>
              <a:gd name="T38" fmla="*/ 1428 w 2879"/>
              <a:gd name="T39" fmla="*/ 1382 h 1453"/>
              <a:gd name="T40" fmla="*/ 1658 w 2879"/>
              <a:gd name="T41" fmla="*/ 1320 h 1453"/>
              <a:gd name="T42" fmla="*/ 1800 w 2879"/>
              <a:gd name="T43" fmla="*/ 1293 h 1453"/>
              <a:gd name="T44" fmla="*/ 1880 w 2879"/>
              <a:gd name="T45" fmla="*/ 1249 h 1453"/>
              <a:gd name="T46" fmla="*/ 1924 w 2879"/>
              <a:gd name="T47" fmla="*/ 1169 h 1453"/>
              <a:gd name="T48" fmla="*/ 1977 w 2879"/>
              <a:gd name="T49" fmla="*/ 1152 h 1453"/>
              <a:gd name="T50" fmla="*/ 2004 w 2879"/>
              <a:gd name="T51" fmla="*/ 1143 h 1453"/>
              <a:gd name="T52" fmla="*/ 2146 w 2879"/>
              <a:gd name="T53" fmla="*/ 1045 h 1453"/>
              <a:gd name="T54" fmla="*/ 2208 w 2879"/>
              <a:gd name="T55" fmla="*/ 1019 h 1453"/>
              <a:gd name="T56" fmla="*/ 2261 w 2879"/>
              <a:gd name="T57" fmla="*/ 983 h 1453"/>
              <a:gd name="T58" fmla="*/ 2376 w 2879"/>
              <a:gd name="T59" fmla="*/ 939 h 1453"/>
              <a:gd name="T60" fmla="*/ 2456 w 2879"/>
              <a:gd name="T61" fmla="*/ 886 h 1453"/>
              <a:gd name="T62" fmla="*/ 2695 w 2879"/>
              <a:gd name="T63" fmla="*/ 770 h 1453"/>
              <a:gd name="T64" fmla="*/ 2801 w 2879"/>
              <a:gd name="T65" fmla="*/ 717 h 1453"/>
              <a:gd name="T66" fmla="*/ 2854 w 2879"/>
              <a:gd name="T67" fmla="*/ 646 h 1453"/>
              <a:gd name="T68" fmla="*/ 2730 w 2879"/>
              <a:gd name="T69" fmla="*/ 283 h 1453"/>
              <a:gd name="T70" fmla="*/ 1977 w 2879"/>
              <a:gd name="T71" fmla="*/ 141 h 1453"/>
              <a:gd name="T72" fmla="*/ 1800 w 2879"/>
              <a:gd name="T73" fmla="*/ 97 h 1453"/>
              <a:gd name="T74" fmla="*/ 1747 w 2879"/>
              <a:gd name="T75" fmla="*/ 79 h 1453"/>
              <a:gd name="T76" fmla="*/ 1720 w 2879"/>
              <a:gd name="T77" fmla="*/ 62 h 1453"/>
              <a:gd name="T78" fmla="*/ 1570 w 2879"/>
              <a:gd name="T79" fmla="*/ 35 h 1453"/>
              <a:gd name="T80" fmla="*/ 1410 w 2879"/>
              <a:gd name="T81" fmla="*/ 0 h 1453"/>
              <a:gd name="T82" fmla="*/ 1259 w 2879"/>
              <a:gd name="T83" fmla="*/ 8 h 1453"/>
              <a:gd name="T84" fmla="*/ 1251 w 2879"/>
              <a:gd name="T85" fmla="*/ 35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453">
                <a:moveTo>
                  <a:pt x="1251" y="35"/>
                </a:moveTo>
                <a:cubicBezTo>
                  <a:pt x="1145" y="43"/>
                  <a:pt x="1044" y="65"/>
                  <a:pt x="940" y="88"/>
                </a:cubicBezTo>
                <a:cubicBezTo>
                  <a:pt x="887" y="100"/>
                  <a:pt x="830" y="105"/>
                  <a:pt x="781" y="132"/>
                </a:cubicBezTo>
                <a:cubicBezTo>
                  <a:pt x="726" y="162"/>
                  <a:pt x="673" y="204"/>
                  <a:pt x="621" y="239"/>
                </a:cubicBezTo>
                <a:cubicBezTo>
                  <a:pt x="596" y="256"/>
                  <a:pt x="562" y="256"/>
                  <a:pt x="533" y="265"/>
                </a:cubicBezTo>
                <a:cubicBezTo>
                  <a:pt x="524" y="268"/>
                  <a:pt x="514" y="270"/>
                  <a:pt x="506" y="274"/>
                </a:cubicBezTo>
                <a:cubicBezTo>
                  <a:pt x="494" y="280"/>
                  <a:pt x="483" y="287"/>
                  <a:pt x="471" y="292"/>
                </a:cubicBezTo>
                <a:cubicBezTo>
                  <a:pt x="409" y="315"/>
                  <a:pt x="458" y="282"/>
                  <a:pt x="382" y="319"/>
                </a:cubicBezTo>
                <a:cubicBezTo>
                  <a:pt x="337" y="341"/>
                  <a:pt x="308" y="371"/>
                  <a:pt x="267" y="398"/>
                </a:cubicBezTo>
                <a:cubicBezTo>
                  <a:pt x="225" y="454"/>
                  <a:pt x="251" y="423"/>
                  <a:pt x="187" y="487"/>
                </a:cubicBezTo>
                <a:cubicBezTo>
                  <a:pt x="161" y="513"/>
                  <a:pt x="143" y="549"/>
                  <a:pt x="116" y="576"/>
                </a:cubicBezTo>
                <a:cubicBezTo>
                  <a:pt x="97" y="615"/>
                  <a:pt x="78" y="663"/>
                  <a:pt x="54" y="700"/>
                </a:cubicBezTo>
                <a:cubicBezTo>
                  <a:pt x="31" y="791"/>
                  <a:pt x="13" y="881"/>
                  <a:pt x="1" y="974"/>
                </a:cubicBezTo>
                <a:cubicBezTo>
                  <a:pt x="4" y="1007"/>
                  <a:pt x="0" y="1041"/>
                  <a:pt x="10" y="1072"/>
                </a:cubicBezTo>
                <a:cubicBezTo>
                  <a:pt x="13" y="1082"/>
                  <a:pt x="31" y="1081"/>
                  <a:pt x="37" y="1090"/>
                </a:cubicBezTo>
                <a:cubicBezTo>
                  <a:pt x="58" y="1122"/>
                  <a:pt x="60" y="1203"/>
                  <a:pt x="81" y="1240"/>
                </a:cubicBezTo>
                <a:cubicBezTo>
                  <a:pt x="108" y="1289"/>
                  <a:pt x="134" y="1313"/>
                  <a:pt x="178" y="1346"/>
                </a:cubicBezTo>
                <a:cubicBezTo>
                  <a:pt x="243" y="1443"/>
                  <a:pt x="395" y="1438"/>
                  <a:pt x="497" y="1453"/>
                </a:cubicBezTo>
                <a:cubicBezTo>
                  <a:pt x="749" y="1446"/>
                  <a:pt x="998" y="1424"/>
                  <a:pt x="1251" y="1409"/>
                </a:cubicBezTo>
                <a:cubicBezTo>
                  <a:pt x="1345" y="1393"/>
                  <a:pt x="1286" y="1403"/>
                  <a:pt x="1428" y="1382"/>
                </a:cubicBezTo>
                <a:cubicBezTo>
                  <a:pt x="1506" y="1371"/>
                  <a:pt x="1579" y="1331"/>
                  <a:pt x="1658" y="1320"/>
                </a:cubicBezTo>
                <a:cubicBezTo>
                  <a:pt x="1769" y="1304"/>
                  <a:pt x="1689" y="1321"/>
                  <a:pt x="1800" y="1293"/>
                </a:cubicBezTo>
                <a:cubicBezTo>
                  <a:pt x="1830" y="1286"/>
                  <a:pt x="1880" y="1249"/>
                  <a:pt x="1880" y="1249"/>
                </a:cubicBezTo>
                <a:cubicBezTo>
                  <a:pt x="1891" y="1215"/>
                  <a:pt x="1887" y="1185"/>
                  <a:pt x="1924" y="1169"/>
                </a:cubicBezTo>
                <a:cubicBezTo>
                  <a:pt x="1941" y="1162"/>
                  <a:pt x="1959" y="1158"/>
                  <a:pt x="1977" y="1152"/>
                </a:cubicBezTo>
                <a:cubicBezTo>
                  <a:pt x="1986" y="1149"/>
                  <a:pt x="2004" y="1143"/>
                  <a:pt x="2004" y="1143"/>
                </a:cubicBezTo>
                <a:cubicBezTo>
                  <a:pt x="2036" y="1093"/>
                  <a:pt x="2091" y="1063"/>
                  <a:pt x="2146" y="1045"/>
                </a:cubicBezTo>
                <a:cubicBezTo>
                  <a:pt x="2237" y="982"/>
                  <a:pt x="2098" y="1073"/>
                  <a:pt x="2208" y="1019"/>
                </a:cubicBezTo>
                <a:cubicBezTo>
                  <a:pt x="2227" y="1010"/>
                  <a:pt x="2243" y="995"/>
                  <a:pt x="2261" y="983"/>
                </a:cubicBezTo>
                <a:cubicBezTo>
                  <a:pt x="2270" y="977"/>
                  <a:pt x="2363" y="942"/>
                  <a:pt x="2376" y="939"/>
                </a:cubicBezTo>
                <a:cubicBezTo>
                  <a:pt x="2405" y="920"/>
                  <a:pt x="2423" y="897"/>
                  <a:pt x="2456" y="886"/>
                </a:cubicBezTo>
                <a:cubicBezTo>
                  <a:pt x="2529" y="835"/>
                  <a:pt x="2616" y="808"/>
                  <a:pt x="2695" y="770"/>
                </a:cubicBezTo>
                <a:cubicBezTo>
                  <a:pt x="2731" y="753"/>
                  <a:pt x="2763" y="730"/>
                  <a:pt x="2801" y="717"/>
                </a:cubicBezTo>
                <a:cubicBezTo>
                  <a:pt x="2821" y="687"/>
                  <a:pt x="2844" y="681"/>
                  <a:pt x="2854" y="646"/>
                </a:cubicBezTo>
                <a:cubicBezTo>
                  <a:pt x="2850" y="526"/>
                  <a:pt x="2879" y="333"/>
                  <a:pt x="2730" y="283"/>
                </a:cubicBezTo>
                <a:cubicBezTo>
                  <a:pt x="2500" y="131"/>
                  <a:pt x="2250" y="147"/>
                  <a:pt x="1977" y="141"/>
                </a:cubicBezTo>
                <a:cubicBezTo>
                  <a:pt x="1919" y="121"/>
                  <a:pt x="1859" y="112"/>
                  <a:pt x="1800" y="97"/>
                </a:cubicBezTo>
                <a:cubicBezTo>
                  <a:pt x="1782" y="92"/>
                  <a:pt x="1763" y="89"/>
                  <a:pt x="1747" y="79"/>
                </a:cubicBezTo>
                <a:cubicBezTo>
                  <a:pt x="1738" y="73"/>
                  <a:pt x="1730" y="66"/>
                  <a:pt x="1720" y="62"/>
                </a:cubicBezTo>
                <a:cubicBezTo>
                  <a:pt x="1674" y="45"/>
                  <a:pt x="1617" y="42"/>
                  <a:pt x="1570" y="35"/>
                </a:cubicBezTo>
                <a:cubicBezTo>
                  <a:pt x="1517" y="27"/>
                  <a:pt x="1463" y="12"/>
                  <a:pt x="1410" y="0"/>
                </a:cubicBezTo>
                <a:cubicBezTo>
                  <a:pt x="1360" y="3"/>
                  <a:pt x="1309" y="1"/>
                  <a:pt x="1259" y="8"/>
                </a:cubicBezTo>
                <a:cubicBezTo>
                  <a:pt x="1201" y="17"/>
                  <a:pt x="1240" y="30"/>
                  <a:pt x="1251" y="35"/>
                </a:cubicBez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58" name="Text Box 6"/>
          <p:cNvSpPr txBox="1">
            <a:spLocks noChangeArrowheads="1"/>
          </p:cNvSpPr>
          <p:nvPr/>
        </p:nvSpPr>
        <p:spPr bwMode="auto">
          <a:xfrm>
            <a:off x="179388" y="4941888"/>
            <a:ext cx="40306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b="1" dirty="0">
                <a:solidFill>
                  <a:srgbClr val="CC3300"/>
                </a:solidFill>
              </a:rPr>
              <a:t>M</a:t>
            </a:r>
            <a:r>
              <a:rPr lang="it-IT" sz="2100" b="1" baseline="-25000" dirty="0">
                <a:solidFill>
                  <a:srgbClr val="CC3300"/>
                </a:solidFill>
              </a:rPr>
              <a:t>1</a:t>
            </a:r>
            <a:r>
              <a:rPr lang="it-IT" sz="2100" dirty="0">
                <a:solidFill>
                  <a:srgbClr val="CC3300"/>
                </a:solidFill>
              </a:rPr>
              <a:t> e </a:t>
            </a:r>
            <a:r>
              <a:rPr lang="it-IT" sz="2100" b="1" dirty="0">
                <a:solidFill>
                  <a:srgbClr val="CC3300"/>
                </a:solidFill>
              </a:rPr>
              <a:t>M</a:t>
            </a:r>
            <a:r>
              <a:rPr lang="it-IT" sz="2100" b="1" baseline="-25000" dirty="0">
                <a:solidFill>
                  <a:srgbClr val="CC3300"/>
                </a:solidFill>
              </a:rPr>
              <a:t>2</a:t>
            </a:r>
            <a:r>
              <a:rPr lang="it-IT" sz="2100" b="1" dirty="0">
                <a:solidFill>
                  <a:srgbClr val="CC3300"/>
                </a:solidFill>
              </a:rPr>
              <a:t> </a:t>
            </a:r>
            <a:r>
              <a:rPr lang="it-IT" sz="2100" dirty="0">
                <a:solidFill>
                  <a:srgbClr val="CC3300"/>
                </a:solidFill>
              </a:rPr>
              <a:t>sono perpendicolari</a:t>
            </a:r>
          </a:p>
          <a:p>
            <a:r>
              <a:rPr lang="it-IT" sz="2100" dirty="0">
                <a:solidFill>
                  <a:srgbClr val="CC3300"/>
                </a:solidFill>
              </a:rPr>
              <a:t>al piano individuato da </a:t>
            </a:r>
            <a:r>
              <a:rPr lang="it-IT" sz="2100" b="1" dirty="0">
                <a:solidFill>
                  <a:srgbClr val="CC3300"/>
                </a:solidFill>
              </a:rPr>
              <a:t>r</a:t>
            </a:r>
            <a:r>
              <a:rPr lang="it-IT" sz="2100" b="1" baseline="-25000" dirty="0">
                <a:solidFill>
                  <a:srgbClr val="CC3300"/>
                </a:solidFill>
              </a:rPr>
              <a:t>1</a:t>
            </a:r>
            <a:r>
              <a:rPr lang="it-IT" sz="2100" dirty="0">
                <a:solidFill>
                  <a:srgbClr val="CC3300"/>
                </a:solidFill>
              </a:rPr>
              <a:t> e </a:t>
            </a:r>
            <a:r>
              <a:rPr lang="it-IT" sz="2100" b="1" dirty="0">
                <a:solidFill>
                  <a:srgbClr val="CC3300"/>
                </a:solidFill>
              </a:rPr>
              <a:t>F</a:t>
            </a:r>
            <a:r>
              <a:rPr lang="it-IT" sz="2100" b="1" baseline="-25000" dirty="0">
                <a:solidFill>
                  <a:srgbClr val="CC3300"/>
                </a:solidFill>
              </a:rPr>
              <a:t>1</a:t>
            </a:r>
          </a:p>
          <a:p>
            <a:r>
              <a:rPr lang="it-IT" sz="2100" dirty="0">
                <a:solidFill>
                  <a:srgbClr val="CC3300"/>
                </a:solidFill>
              </a:rPr>
              <a:t>e sono paralleli (producono una rotazione nello stesso verso)</a:t>
            </a:r>
          </a:p>
        </p:txBody>
      </p:sp>
      <p:sp>
        <p:nvSpPr>
          <p:cNvPr id="305159" name="Text Box 7"/>
          <p:cNvSpPr txBox="1">
            <a:spLocks noChangeArrowheads="1"/>
          </p:cNvSpPr>
          <p:nvPr/>
        </p:nvSpPr>
        <p:spPr bwMode="auto">
          <a:xfrm>
            <a:off x="5056187" y="3829050"/>
            <a:ext cx="4126451" cy="220829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it-IT" sz="2200" dirty="0"/>
              <a:t>modulo del momento risultante:</a:t>
            </a:r>
          </a:p>
          <a:p>
            <a:pPr>
              <a:lnSpc>
                <a:spcPct val="125000"/>
              </a:lnSpc>
            </a:pPr>
            <a:r>
              <a:rPr lang="it-IT" sz="2200" dirty="0" err="1"/>
              <a:t>M</a:t>
            </a:r>
            <a:r>
              <a:rPr lang="it-IT" sz="2200" baseline="-25000" dirty="0" err="1"/>
              <a:t>ris</a:t>
            </a:r>
            <a:r>
              <a:rPr lang="it-IT" sz="2200" dirty="0"/>
              <a:t> = r</a:t>
            </a:r>
            <a:r>
              <a:rPr lang="it-IT" sz="2200" baseline="-25000" dirty="0"/>
              <a:t>1</a:t>
            </a:r>
            <a:r>
              <a:rPr lang="it-IT" sz="2200" dirty="0"/>
              <a:t>F</a:t>
            </a:r>
            <a:r>
              <a:rPr lang="it-IT" sz="2200" baseline="-25000" dirty="0"/>
              <a:t>1</a:t>
            </a:r>
            <a:r>
              <a:rPr lang="it-IT" sz="2200" dirty="0"/>
              <a:t>sin</a:t>
            </a:r>
            <a:r>
              <a:rPr lang="el-GR" sz="2200" dirty="0">
                <a:cs typeface="Arial" pitchFamily="34" charset="0"/>
              </a:rPr>
              <a:t>θ</a:t>
            </a:r>
            <a:r>
              <a:rPr lang="it-IT" sz="2200" dirty="0">
                <a:cs typeface="Arial" pitchFamily="34" charset="0"/>
              </a:rPr>
              <a:t> + r</a:t>
            </a:r>
            <a:r>
              <a:rPr lang="it-IT" sz="2200" baseline="-25000" dirty="0">
                <a:cs typeface="Arial" pitchFamily="34" charset="0"/>
              </a:rPr>
              <a:t>2</a:t>
            </a:r>
            <a:r>
              <a:rPr lang="it-IT" sz="2200" dirty="0">
                <a:cs typeface="Arial" pitchFamily="34" charset="0"/>
              </a:rPr>
              <a:t>F</a:t>
            </a:r>
            <a:r>
              <a:rPr lang="it-IT" sz="2200" baseline="-25000" dirty="0">
                <a:cs typeface="Arial" pitchFamily="34" charset="0"/>
              </a:rPr>
              <a:t>2</a:t>
            </a:r>
            <a:r>
              <a:rPr lang="it-IT" sz="2200" dirty="0">
                <a:cs typeface="Arial" pitchFamily="34" charset="0"/>
              </a:rPr>
              <a:t>sin</a:t>
            </a:r>
            <a:r>
              <a:rPr lang="el-GR" sz="2200" dirty="0">
                <a:cs typeface="Arial" pitchFamily="34" charset="0"/>
              </a:rPr>
              <a:t>θ</a:t>
            </a:r>
            <a:r>
              <a:rPr lang="it-IT" sz="2200" dirty="0">
                <a:cs typeface="Arial" pitchFamily="34" charset="0"/>
              </a:rPr>
              <a:t> =</a:t>
            </a:r>
          </a:p>
          <a:p>
            <a:pPr>
              <a:lnSpc>
                <a:spcPct val="125000"/>
              </a:lnSpc>
            </a:pPr>
            <a:r>
              <a:rPr lang="it-IT" sz="2200" dirty="0">
                <a:cs typeface="Arial" pitchFamily="34" charset="0"/>
              </a:rPr>
              <a:t>       = bF</a:t>
            </a:r>
            <a:r>
              <a:rPr lang="it-IT" sz="2200" baseline="-25000" dirty="0">
                <a:cs typeface="Arial" pitchFamily="34" charset="0"/>
              </a:rPr>
              <a:t>1</a:t>
            </a:r>
            <a:r>
              <a:rPr lang="it-IT" sz="2200" dirty="0">
                <a:cs typeface="Arial" pitchFamily="34" charset="0"/>
              </a:rPr>
              <a:t> + bF</a:t>
            </a:r>
            <a:r>
              <a:rPr lang="it-IT" sz="2200" baseline="-25000" dirty="0">
                <a:cs typeface="Arial" pitchFamily="34" charset="0"/>
              </a:rPr>
              <a:t>2</a:t>
            </a:r>
            <a:r>
              <a:rPr lang="it-IT" sz="2200" dirty="0">
                <a:cs typeface="Arial" pitchFamily="34" charset="0"/>
              </a:rPr>
              <a:t> =</a:t>
            </a:r>
          </a:p>
          <a:p>
            <a:pPr>
              <a:lnSpc>
                <a:spcPct val="125000"/>
              </a:lnSpc>
            </a:pPr>
            <a:r>
              <a:rPr lang="it-IT" sz="2200" dirty="0">
                <a:cs typeface="Arial" pitchFamily="34" charset="0"/>
              </a:rPr>
              <a:t>       = 2bF</a:t>
            </a:r>
            <a:r>
              <a:rPr lang="it-IT" sz="2200" baseline="-25000" dirty="0">
                <a:cs typeface="Arial" pitchFamily="34" charset="0"/>
              </a:rPr>
              <a:t>1</a:t>
            </a:r>
            <a:r>
              <a:rPr lang="it-IT" sz="2200" dirty="0">
                <a:cs typeface="Arial" pitchFamily="34" charset="0"/>
              </a:rPr>
              <a:t> </a:t>
            </a:r>
            <a:endParaRPr lang="it-IT" sz="2200" dirty="0" smtClean="0">
              <a:cs typeface="Arial" pitchFamily="34" charset="0"/>
            </a:endParaRPr>
          </a:p>
          <a:p>
            <a:pPr>
              <a:lnSpc>
                <a:spcPct val="125000"/>
              </a:lnSpc>
            </a:pPr>
            <a:r>
              <a:rPr lang="it-IT" sz="2200" dirty="0">
                <a:cs typeface="Arial" pitchFamily="34" charset="0"/>
              </a:rPr>
              <a:t> </a:t>
            </a:r>
            <a:r>
              <a:rPr lang="it-IT" sz="2200" dirty="0" smtClean="0">
                <a:cs typeface="Arial" pitchFamily="34" charset="0"/>
              </a:rPr>
              <a:t>      [= (x</a:t>
            </a:r>
            <a:r>
              <a:rPr lang="it-IT" sz="2200" baseline="-25000" dirty="0" smtClean="0">
                <a:cs typeface="Arial" pitchFamily="34" charset="0"/>
              </a:rPr>
              <a:t>1</a:t>
            </a:r>
            <a:r>
              <a:rPr lang="it-IT" sz="2200" dirty="0" smtClean="0">
                <a:cs typeface="Arial" pitchFamily="34" charset="0"/>
              </a:rPr>
              <a:t>+x</a:t>
            </a:r>
            <a:r>
              <a:rPr lang="it-IT" sz="2200" baseline="-25000" dirty="0" smtClean="0">
                <a:cs typeface="Arial" pitchFamily="34" charset="0"/>
              </a:rPr>
              <a:t>2</a:t>
            </a:r>
            <a:r>
              <a:rPr lang="it-IT" sz="2200" dirty="0" smtClean="0">
                <a:cs typeface="Arial" pitchFamily="34" charset="0"/>
              </a:rPr>
              <a:t>)F</a:t>
            </a:r>
            <a:r>
              <a:rPr lang="it-IT" sz="2200" baseline="-25000" dirty="0" smtClean="0">
                <a:cs typeface="Arial" pitchFamily="34" charset="0"/>
              </a:rPr>
              <a:t>1</a:t>
            </a:r>
            <a:r>
              <a:rPr lang="it-IT" sz="2200" dirty="0" smtClean="0">
                <a:cs typeface="Arial" pitchFamily="34" charset="0"/>
              </a:rPr>
              <a:t>, con x</a:t>
            </a:r>
            <a:r>
              <a:rPr lang="it-IT" sz="2200" baseline="-25000" dirty="0" smtClean="0">
                <a:cs typeface="Arial" pitchFamily="34" charset="0"/>
              </a:rPr>
              <a:t>1</a:t>
            </a:r>
            <a:r>
              <a:rPr lang="it-IT" sz="2200" dirty="0" smtClean="0">
                <a:cs typeface="Arial" pitchFamily="34" charset="0"/>
              </a:rPr>
              <a:t>+x</a:t>
            </a:r>
            <a:r>
              <a:rPr lang="it-IT" sz="2200" baseline="-25000" dirty="0" smtClean="0">
                <a:cs typeface="Arial" pitchFamily="34" charset="0"/>
              </a:rPr>
              <a:t>2</a:t>
            </a:r>
            <a:r>
              <a:rPr lang="it-IT" sz="2200" dirty="0" smtClean="0">
                <a:cs typeface="Arial" pitchFamily="34" charset="0"/>
              </a:rPr>
              <a:t>=2b]</a:t>
            </a:r>
            <a:endParaRPr lang="el-GR" sz="2200" dirty="0">
              <a:cs typeface="Arial" pitchFamily="34" charset="0"/>
            </a:endParaRPr>
          </a:p>
        </p:txBody>
      </p:sp>
      <p:sp>
        <p:nvSpPr>
          <p:cNvPr id="305160" name="Freeform 8"/>
          <p:cNvSpPr>
            <a:spLocks/>
          </p:cNvSpPr>
          <p:nvPr/>
        </p:nvSpPr>
        <p:spPr bwMode="auto">
          <a:xfrm>
            <a:off x="5076825" y="3789363"/>
            <a:ext cx="431800" cy="215900"/>
          </a:xfrm>
          <a:custGeom>
            <a:avLst/>
            <a:gdLst>
              <a:gd name="T0" fmla="*/ 0 w 272"/>
              <a:gd name="T1" fmla="*/ 136 h 136"/>
              <a:gd name="T2" fmla="*/ 272 w 272"/>
              <a:gd name="T3" fmla="*/ 0 h 136"/>
            </a:gdLst>
            <a:ahLst/>
            <a:cxnLst>
              <a:cxn ang="0">
                <a:pos x="T0" y="T1"/>
              </a:cxn>
              <a:cxn ang="0">
                <a:pos x="T2" y="T3"/>
              </a:cxn>
            </a:cxnLst>
            <a:rect l="0" t="0" r="r" b="b"/>
            <a:pathLst>
              <a:path w="272" h="136">
                <a:moveTo>
                  <a:pt x="0" y="136"/>
                </a:moveTo>
                <a:cubicBezTo>
                  <a:pt x="113" y="79"/>
                  <a:pt x="227" y="23"/>
                  <a:pt x="2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1" name="Line 9"/>
          <p:cNvSpPr>
            <a:spLocks noChangeShapeType="1"/>
          </p:cNvSpPr>
          <p:nvPr/>
        </p:nvSpPr>
        <p:spPr bwMode="auto">
          <a:xfrm flipV="1">
            <a:off x="5795963" y="2276475"/>
            <a:ext cx="1008062"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2" name="Freeform 10"/>
          <p:cNvSpPr>
            <a:spLocks/>
          </p:cNvSpPr>
          <p:nvPr/>
        </p:nvSpPr>
        <p:spPr bwMode="auto">
          <a:xfrm>
            <a:off x="5651500" y="2565400"/>
            <a:ext cx="215900" cy="71438"/>
          </a:xfrm>
          <a:custGeom>
            <a:avLst/>
            <a:gdLst>
              <a:gd name="T0" fmla="*/ 0 w 136"/>
              <a:gd name="T1" fmla="*/ 45 h 45"/>
              <a:gd name="T2" fmla="*/ 46 w 136"/>
              <a:gd name="T3" fmla="*/ 0 h 45"/>
              <a:gd name="T4" fmla="*/ 136 w 136"/>
              <a:gd name="T5" fmla="*/ 45 h 45"/>
            </a:gdLst>
            <a:ahLst/>
            <a:cxnLst>
              <a:cxn ang="0">
                <a:pos x="T0" y="T1"/>
              </a:cxn>
              <a:cxn ang="0">
                <a:pos x="T2" y="T3"/>
              </a:cxn>
              <a:cxn ang="0">
                <a:pos x="T4" y="T5"/>
              </a:cxn>
            </a:cxnLst>
            <a:rect l="0" t="0" r="r" b="b"/>
            <a:pathLst>
              <a:path w="136" h="45">
                <a:moveTo>
                  <a:pt x="0" y="45"/>
                </a:moveTo>
                <a:cubicBezTo>
                  <a:pt x="11" y="22"/>
                  <a:pt x="23" y="0"/>
                  <a:pt x="46" y="0"/>
                </a:cubicBezTo>
                <a:cubicBezTo>
                  <a:pt x="69" y="0"/>
                  <a:pt x="121" y="38"/>
                  <a:pt x="136" y="4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3" name="Text Box 11"/>
          <p:cNvSpPr txBox="1">
            <a:spLocks noChangeArrowheads="1"/>
          </p:cNvSpPr>
          <p:nvPr/>
        </p:nvSpPr>
        <p:spPr bwMode="auto">
          <a:xfrm>
            <a:off x="5795963" y="20367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p>
        </p:txBody>
      </p:sp>
      <p:sp>
        <p:nvSpPr>
          <p:cNvPr id="305164" name="Text Box 12"/>
          <p:cNvSpPr txBox="1">
            <a:spLocks noChangeArrowheads="1"/>
          </p:cNvSpPr>
          <p:nvPr/>
        </p:nvSpPr>
        <p:spPr bwMode="auto">
          <a:xfrm>
            <a:off x="6732588" y="1196975"/>
            <a:ext cx="238238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dirty="0">
                <a:solidFill>
                  <a:srgbClr val="008000"/>
                </a:solidFill>
              </a:rPr>
              <a:t>NB nel caso della</a:t>
            </a:r>
          </a:p>
          <a:p>
            <a:r>
              <a:rPr lang="it-IT" sz="2200" dirty="0">
                <a:solidFill>
                  <a:srgbClr val="008000"/>
                </a:solidFill>
              </a:rPr>
              <a:t>coppia di forze, il </a:t>
            </a:r>
          </a:p>
          <a:p>
            <a:r>
              <a:rPr lang="it-IT" sz="2200" dirty="0">
                <a:solidFill>
                  <a:srgbClr val="008000"/>
                </a:solidFill>
              </a:rPr>
              <a:t>momento della </a:t>
            </a:r>
          </a:p>
          <a:p>
            <a:r>
              <a:rPr lang="it-IT" sz="2200" dirty="0">
                <a:solidFill>
                  <a:srgbClr val="008000"/>
                </a:solidFill>
              </a:rPr>
              <a:t>coppia </a:t>
            </a:r>
            <a:r>
              <a:rPr lang="it-IT" sz="2200" b="1" i="1" u="sng" dirty="0">
                <a:solidFill>
                  <a:srgbClr val="008000"/>
                </a:solidFill>
              </a:rPr>
              <a:t>non</a:t>
            </a:r>
            <a:r>
              <a:rPr lang="it-IT" sz="2200" dirty="0">
                <a:solidFill>
                  <a:srgbClr val="008000"/>
                </a:solidFill>
              </a:rPr>
              <a:t> </a:t>
            </a:r>
          </a:p>
          <a:p>
            <a:r>
              <a:rPr lang="it-IT" sz="2200" dirty="0">
                <a:solidFill>
                  <a:srgbClr val="008000"/>
                </a:solidFill>
              </a:rPr>
              <a:t>dipende dalla </a:t>
            </a:r>
          </a:p>
          <a:p>
            <a:r>
              <a:rPr lang="it-IT" sz="2200" dirty="0">
                <a:solidFill>
                  <a:srgbClr val="008000"/>
                </a:solidFill>
              </a:rPr>
              <a:t>scelta di O</a:t>
            </a:r>
          </a:p>
        </p:txBody>
      </p:sp>
      <p:sp>
        <p:nvSpPr>
          <p:cNvPr id="305165" name="Text Box 13"/>
          <p:cNvSpPr txBox="1">
            <a:spLocks noChangeArrowheads="1"/>
          </p:cNvSpPr>
          <p:nvPr/>
        </p:nvSpPr>
        <p:spPr bwMode="auto">
          <a:xfrm>
            <a:off x="250825" y="2276475"/>
            <a:ext cx="1909763"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spostando O </a:t>
            </a:r>
          </a:p>
          <a:p>
            <a:r>
              <a:rPr lang="it-IT" sz="2200">
                <a:solidFill>
                  <a:srgbClr val="008000"/>
                </a:solidFill>
              </a:rPr>
              <a:t>lungo la linea </a:t>
            </a:r>
          </a:p>
          <a:p>
            <a:r>
              <a:rPr lang="it-IT" sz="2200">
                <a:solidFill>
                  <a:srgbClr val="008000"/>
                </a:solidFill>
              </a:rPr>
              <a:t>tratteggiata</a:t>
            </a:r>
          </a:p>
          <a:p>
            <a:r>
              <a:rPr lang="it-IT" sz="2200">
                <a:solidFill>
                  <a:srgbClr val="008000"/>
                </a:solidFill>
              </a:rPr>
              <a:t>si ottiene </a:t>
            </a:r>
          </a:p>
          <a:p>
            <a:r>
              <a:rPr lang="it-IT" sz="2200">
                <a:solidFill>
                  <a:srgbClr val="008000"/>
                </a:solidFill>
              </a:rPr>
              <a:t>sempre lo  </a:t>
            </a:r>
          </a:p>
          <a:p>
            <a:r>
              <a:rPr lang="it-IT" sz="2200">
                <a:solidFill>
                  <a:srgbClr val="008000"/>
                </a:solidFill>
              </a:rPr>
              <a:t>stesso M</a:t>
            </a:r>
            <a:r>
              <a:rPr lang="it-IT" sz="2200" baseline="-25000">
                <a:solidFill>
                  <a:srgbClr val="008000"/>
                </a:solidFill>
              </a:rPr>
              <a:t>ris</a:t>
            </a:r>
            <a:r>
              <a:rPr lang="it-IT" sz="2200">
                <a:solidFill>
                  <a:srgbClr val="008000"/>
                </a:solidFill>
              </a:rPr>
              <a:t> </a:t>
            </a:r>
          </a:p>
          <a:p>
            <a:r>
              <a:rPr lang="it-IT" sz="2200">
                <a:solidFill>
                  <a:srgbClr val="008000"/>
                </a:solidFill>
              </a:rPr>
              <a:t>etc.</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680A63C0-FEFD-4961-BA19-B28FEC6644E9}" type="slidenum">
              <a:rPr lang="en-US"/>
              <a:pPr/>
              <a:t>74</a:t>
            </a:fld>
            <a:endParaRPr lang="en-US"/>
          </a:p>
        </p:txBody>
      </p:sp>
      <p:sp>
        <p:nvSpPr>
          <p:cNvPr id="306178" name="Rectangle 2"/>
          <p:cNvSpPr>
            <a:spLocks noGrp="1" noChangeArrowheads="1"/>
          </p:cNvSpPr>
          <p:nvPr>
            <p:ph type="title"/>
          </p:nvPr>
        </p:nvSpPr>
        <p:spPr/>
        <p:txBody>
          <a:bodyPr/>
          <a:lstStyle/>
          <a:p>
            <a:r>
              <a:rPr lang="it-IT" sz="2800"/>
              <a:t>Condizioni generali di equilibrio di un corpo rigido</a:t>
            </a:r>
          </a:p>
        </p:txBody>
      </p:sp>
      <p:pic>
        <p:nvPicPr>
          <p:cNvPr id="306180" name="Picture 4" descr="img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141663"/>
            <a:ext cx="6815137" cy="1685925"/>
          </a:xfrm>
          <a:prstGeom prst="rect">
            <a:avLst/>
          </a:prstGeom>
          <a:noFill/>
          <a:extLst>
            <a:ext uri="{909E8E84-426E-40DD-AFC4-6F175D3DCCD1}">
              <a14:hiddenFill xmlns:a14="http://schemas.microsoft.com/office/drawing/2010/main">
                <a:solidFill>
                  <a:srgbClr val="FFFFFF"/>
                </a:solidFill>
              </a14:hiddenFill>
            </a:ext>
          </a:extLst>
        </p:spPr>
      </p:pic>
      <p:sp>
        <p:nvSpPr>
          <p:cNvPr id="306181" name="Text Box 5"/>
          <p:cNvSpPr txBox="1">
            <a:spLocks noChangeArrowheads="1"/>
          </p:cNvSpPr>
          <p:nvPr/>
        </p:nvSpPr>
        <p:spPr bwMode="auto">
          <a:xfrm>
            <a:off x="250825" y="1341438"/>
            <a:ext cx="85693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it-IT" sz="2200"/>
              <a:t>perchè il c.r. sia in equilibrio (permanga nel suo stato di moto </a:t>
            </a:r>
          </a:p>
          <a:p>
            <a:r>
              <a:rPr lang="it-IT" sz="2200"/>
              <a:t>uniforme precedente):</a:t>
            </a:r>
          </a:p>
          <a:p>
            <a:pPr>
              <a:buFontTx/>
              <a:buAutoNum type="arabicPeriod"/>
            </a:pPr>
            <a:r>
              <a:rPr lang="it-IT" sz="2200">
                <a:solidFill>
                  <a:srgbClr val="CC3300"/>
                </a:solidFill>
              </a:rPr>
              <a:t>la risultante delle forze esterne applicate al c.r. deve essere nulla</a:t>
            </a:r>
          </a:p>
          <a:p>
            <a:pPr>
              <a:buFontTx/>
              <a:buAutoNum type="arabicPeriod"/>
            </a:pPr>
            <a:r>
              <a:rPr lang="it-IT" sz="2200">
                <a:solidFill>
                  <a:srgbClr val="008000"/>
                </a:solidFill>
              </a:rPr>
              <a:t>il momento risultante delle forze esterne applicate al c.r. deve </a:t>
            </a:r>
          </a:p>
          <a:p>
            <a:r>
              <a:rPr lang="it-IT" sz="2200">
                <a:solidFill>
                  <a:srgbClr val="008000"/>
                </a:solidFill>
              </a:rPr>
              <a:t>	essere nullo</a:t>
            </a:r>
          </a:p>
        </p:txBody>
      </p:sp>
      <p:sp>
        <p:nvSpPr>
          <p:cNvPr id="306182" name="Text Box 6"/>
          <p:cNvSpPr txBox="1">
            <a:spLocks noChangeArrowheads="1"/>
          </p:cNvSpPr>
          <p:nvPr/>
        </p:nvSpPr>
        <p:spPr bwMode="auto">
          <a:xfrm>
            <a:off x="323850" y="5013325"/>
            <a:ext cx="8064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una risultante non nulla è causa di una variazione nel moto di </a:t>
            </a:r>
          </a:p>
          <a:p>
            <a:r>
              <a:rPr lang="it-IT" sz="2200">
                <a:solidFill>
                  <a:srgbClr val="CC3300"/>
                </a:solidFill>
              </a:rPr>
              <a:t>traslazione</a:t>
            </a:r>
            <a:r>
              <a:rPr lang="it-IT" sz="2200"/>
              <a:t>; un momento risultante non nullo causa le </a:t>
            </a:r>
            <a:r>
              <a:rPr lang="it-IT" sz="2200">
                <a:solidFill>
                  <a:srgbClr val="008000"/>
                </a:solidFill>
              </a:rPr>
              <a:t>rotazioni</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F4AFD556-DB75-45AD-B2F8-4A7198249F9B}" type="slidenum">
              <a:rPr lang="en-US"/>
              <a:pPr/>
              <a:t>75</a:t>
            </a:fld>
            <a:endParaRPr lang="en-US"/>
          </a:p>
        </p:txBody>
      </p:sp>
      <p:sp>
        <p:nvSpPr>
          <p:cNvPr id="301058" name="Rectangle 2"/>
          <p:cNvSpPr>
            <a:spLocks noGrp="1" noChangeArrowheads="1"/>
          </p:cNvSpPr>
          <p:nvPr>
            <p:ph type="title"/>
          </p:nvPr>
        </p:nvSpPr>
        <p:spPr/>
        <p:txBody>
          <a:bodyPr/>
          <a:lstStyle/>
          <a:p>
            <a:r>
              <a:rPr lang="it-IT" sz="2800"/>
              <a:t>Condizioni di equilibrio (2), esempio</a:t>
            </a:r>
          </a:p>
        </p:txBody>
      </p:sp>
      <p:pic>
        <p:nvPicPr>
          <p:cNvPr id="301060" name="Picture 4" descr="img0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004888"/>
            <a:ext cx="5761038" cy="5127625"/>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6804025" y="1268413"/>
            <a:ext cx="1963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forze uguali e </a:t>
            </a:r>
          </a:p>
          <a:p>
            <a:r>
              <a:rPr lang="it-IT"/>
              <a:t>contrarie, con</a:t>
            </a:r>
          </a:p>
          <a:p>
            <a:r>
              <a:rPr lang="it-IT"/>
              <a:t>rette d’azione</a:t>
            </a:r>
          </a:p>
          <a:p>
            <a:r>
              <a:rPr lang="it-IT"/>
              <a:t>uguali o diverse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dirty="0"/>
          </a:p>
        </p:txBody>
      </p:sp>
      <p:sp>
        <p:nvSpPr>
          <p:cNvPr id="7" name="Slide Number Placeholder 5"/>
          <p:cNvSpPr>
            <a:spLocks noGrp="1"/>
          </p:cNvSpPr>
          <p:nvPr>
            <p:ph type="sldNum" sz="quarter" idx="12"/>
          </p:nvPr>
        </p:nvSpPr>
        <p:spPr/>
        <p:txBody>
          <a:bodyPr/>
          <a:lstStyle/>
          <a:p>
            <a:fld id="{90FB0E5E-8818-4ABD-93D3-A6C52C54295D}" type="slidenum">
              <a:rPr lang="en-US"/>
              <a:pPr/>
              <a:t>76</a:t>
            </a:fld>
            <a:endParaRPr lang="en-US"/>
          </a:p>
        </p:txBody>
      </p:sp>
      <p:sp>
        <p:nvSpPr>
          <p:cNvPr id="308226" name="Rectangle 2"/>
          <p:cNvSpPr>
            <a:spLocks noGrp="1" noChangeArrowheads="1"/>
          </p:cNvSpPr>
          <p:nvPr>
            <p:ph type="title"/>
          </p:nvPr>
        </p:nvSpPr>
        <p:spPr/>
        <p:txBody>
          <a:bodyPr/>
          <a:lstStyle/>
          <a:p>
            <a:r>
              <a:rPr lang="it-IT" sz="2800"/>
              <a:t>Centro di gravità o baricentro</a:t>
            </a:r>
          </a:p>
        </p:txBody>
      </p:sp>
      <p:pic>
        <p:nvPicPr>
          <p:cNvPr id="308228" name="Picture 4" descr="img0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276475"/>
            <a:ext cx="6610350" cy="4005263"/>
          </a:xfrm>
          <a:prstGeom prst="rect">
            <a:avLst/>
          </a:prstGeom>
          <a:noFill/>
          <a:extLst>
            <a:ext uri="{909E8E84-426E-40DD-AFC4-6F175D3DCCD1}">
              <a14:hiddenFill xmlns:a14="http://schemas.microsoft.com/office/drawing/2010/main">
                <a:solidFill>
                  <a:srgbClr val="FFFFFF"/>
                </a:solidFill>
              </a14:hiddenFill>
            </a:ext>
          </a:extLst>
        </p:spPr>
      </p:pic>
      <p:sp>
        <p:nvSpPr>
          <p:cNvPr id="308229" name="Text Box 5"/>
          <p:cNvSpPr txBox="1">
            <a:spLocks noChangeArrowheads="1"/>
          </p:cNvSpPr>
          <p:nvPr/>
        </p:nvSpPr>
        <p:spPr bwMode="auto">
          <a:xfrm>
            <a:off x="323850" y="1268413"/>
            <a:ext cx="84851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in modo del tutto equivalente alla def. precedente, il baricentro è </a:t>
            </a:r>
          </a:p>
          <a:p>
            <a:r>
              <a:rPr lang="it-IT" sz="2100"/>
              <a:t>individuabile imponendo che la somma dei momenti delle forze peso </a:t>
            </a:r>
          </a:p>
          <a:p>
            <a:r>
              <a:rPr lang="it-IT" sz="2100"/>
              <a:t>(ottenuta scomponendo il c.r. in </a:t>
            </a:r>
            <a:r>
              <a:rPr lang="it-IT" sz="2100" i="1">
                <a:solidFill>
                  <a:srgbClr val="CC3300"/>
                </a:solidFill>
              </a:rPr>
              <a:t>piccole</a:t>
            </a:r>
            <a:r>
              <a:rPr lang="it-IT" sz="2100"/>
              <a:t> parti) rispetto ad esso sia nulla</a:t>
            </a:r>
          </a:p>
        </p:txBody>
      </p:sp>
      <mc:AlternateContent xmlns:mc="http://schemas.openxmlformats.org/markup-compatibility/2006" xmlns:a14="http://schemas.microsoft.com/office/drawing/2010/main">
        <mc:Choice Requires="a14">
          <p:sp>
            <p:nvSpPr>
              <p:cNvPr id="2" name="TextBox 1"/>
              <p:cNvSpPr txBox="1"/>
              <p:nvPr/>
            </p:nvSpPr>
            <p:spPr>
              <a:xfrm>
                <a:off x="467544" y="5445224"/>
                <a:ext cx="8341494" cy="708079"/>
              </a:xfrm>
              <a:prstGeom prst="rect">
                <a:avLst/>
              </a:prstGeom>
              <a:solidFill>
                <a:schemeClr val="accent3"/>
              </a:solidFill>
            </p:spPr>
            <p:txBody>
              <a:bodyPr wrap="square" rtlCol="0">
                <a:spAutoFit/>
              </a:bodyPr>
              <a:lstStyle/>
              <a:p>
                <a:r>
                  <a:rPr lang="it-IT" dirty="0" smtClean="0"/>
                  <a:t>da   </a:t>
                </a:r>
                <a14:m>
                  <m:oMath xmlns:m="http://schemas.openxmlformats.org/officeDocument/2006/math">
                    <m:r>
                      <a:rPr lang="it-IT" b="0" i="0" smtClean="0">
                        <a:latin typeface="Cambria Math"/>
                      </a:rPr>
                      <m:t> </m:t>
                    </m:r>
                    <m:nary>
                      <m:naryPr>
                        <m:chr m:val="∑"/>
                        <m:supHide m:val="on"/>
                        <m:ctrlPr>
                          <a:rPr lang="it-IT" i="1" smtClean="0">
                            <a:latin typeface="Cambria Math"/>
                          </a:rPr>
                        </m:ctrlPr>
                      </m:naryPr>
                      <m:sub>
                        <m:r>
                          <m:rPr>
                            <m:brk m:alnAt="7"/>
                          </m:rPr>
                          <a:rPr lang="it-IT" b="0" i="1" smtClean="0">
                            <a:latin typeface="Cambria Math"/>
                          </a:rPr>
                          <m:t>𝑖</m:t>
                        </m:r>
                      </m:sub>
                      <m:sup/>
                      <m:e>
                        <m:sSub>
                          <m:sSubPr>
                            <m:ctrlPr>
                              <a:rPr lang="it-IT" i="1" smtClean="0">
                                <a:latin typeface="Cambria Math"/>
                              </a:rPr>
                            </m:ctrlPr>
                          </m:sSubPr>
                          <m:e>
                            <m:r>
                              <a:rPr lang="it-IT" b="0" i="1" smtClean="0">
                                <a:latin typeface="Cambria Math"/>
                              </a:rPr>
                              <m:t>𝑟</m:t>
                            </m:r>
                          </m:e>
                          <m:sub>
                            <m:r>
                              <a:rPr lang="it-IT" b="0" i="1" smtClean="0">
                                <a:latin typeface="Cambria Math"/>
                              </a:rPr>
                              <m:t>𝑖</m:t>
                            </m:r>
                          </m:sub>
                        </m:sSub>
                      </m:e>
                    </m:nary>
                  </m:oMath>
                </a14:m>
                <a:r>
                  <a:rPr lang="it-IT" dirty="0" smtClean="0"/>
                  <a:t> x P</a:t>
                </a:r>
                <a:r>
                  <a:rPr lang="it-IT" baseline="-25000" dirty="0" smtClean="0"/>
                  <a:t>i</a:t>
                </a:r>
                <a:r>
                  <a:rPr lang="it-IT" dirty="0" smtClean="0"/>
                  <a:t> = 0     →     baricentro   (il baricentro risulta essere il punto intorno al  quale il c.r. ruota)</a:t>
                </a:r>
                <a:endParaRPr lang="it-IT"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5445224"/>
                <a:ext cx="8341494" cy="708079"/>
              </a:xfrm>
              <a:prstGeom prst="rect">
                <a:avLst/>
              </a:prstGeom>
              <a:blipFill rotWithShape="1">
                <a:blip r:embed="rId4"/>
                <a:stretch>
                  <a:fillRect l="-804" t="-68966" r="-585" b="-61207"/>
                </a:stretch>
              </a:blipFill>
            </p:spPr>
            <p:txBody>
              <a:bodyPr/>
              <a:lstStyle/>
              <a:p>
                <a:r>
                  <a:rPr lang="it-IT">
                    <a:noFill/>
                  </a:rPr>
                  <a:t> </a:t>
                </a:r>
              </a:p>
            </p:txBody>
          </p:sp>
        </mc:Fallback>
      </mc:AlternateContent>
      <p:cxnSp>
        <p:nvCxnSpPr>
          <p:cNvPr id="4" name="Straight Arrow Connector 3"/>
          <p:cNvCxnSpPr/>
          <p:nvPr/>
        </p:nvCxnSpPr>
        <p:spPr>
          <a:xfrm>
            <a:off x="1872000" y="5436000"/>
            <a:ext cx="248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328400" y="5508000"/>
            <a:ext cx="2484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430E4760-C678-402F-AA48-BE3F258AC72F}" type="slidenum">
              <a:rPr lang="en-US"/>
              <a:pPr/>
              <a:t>77</a:t>
            </a:fld>
            <a:endParaRPr lang="en-US"/>
          </a:p>
        </p:txBody>
      </p:sp>
      <p:sp>
        <p:nvSpPr>
          <p:cNvPr id="309250" name="Rectangle 2"/>
          <p:cNvSpPr>
            <a:spLocks noGrp="1" noChangeArrowheads="1"/>
          </p:cNvSpPr>
          <p:nvPr>
            <p:ph type="title"/>
          </p:nvPr>
        </p:nvSpPr>
        <p:spPr/>
        <p:txBody>
          <a:bodyPr/>
          <a:lstStyle/>
          <a:p>
            <a:r>
              <a:rPr lang="it-IT" sz="2800"/>
              <a:t>Es. di calcolo del baricentro</a:t>
            </a:r>
          </a:p>
        </p:txBody>
      </p:sp>
      <p:pic>
        <p:nvPicPr>
          <p:cNvPr id="309252" name="Picture 4" descr="img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12875"/>
            <a:ext cx="7059613" cy="3700463"/>
          </a:xfrm>
          <a:prstGeom prst="rect">
            <a:avLst/>
          </a:prstGeom>
          <a:noFill/>
          <a:extLst>
            <a:ext uri="{909E8E84-426E-40DD-AFC4-6F175D3DCCD1}">
              <a14:hiddenFill xmlns:a14="http://schemas.microsoft.com/office/drawing/2010/main">
                <a:solidFill>
                  <a:srgbClr val="FFFFFF"/>
                </a:solidFill>
              </a14:hiddenFill>
            </a:ext>
          </a:extLst>
        </p:spPr>
      </p:pic>
      <p:sp>
        <p:nvSpPr>
          <p:cNvPr id="309253" name="Text Box 5"/>
          <p:cNvSpPr txBox="1">
            <a:spLocks noChangeArrowheads="1"/>
          </p:cNvSpPr>
          <p:nvPr/>
        </p:nvSpPr>
        <p:spPr bwMode="auto">
          <a:xfrm>
            <a:off x="4356100" y="4437063"/>
            <a:ext cx="4492625" cy="17049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ho usato la definizione di baricentro: la somma dei momenti rispetto al baricentro C deve essere nulla:</a:t>
            </a:r>
          </a:p>
          <a:p>
            <a:r>
              <a:rPr lang="it-IT" sz="2100" b="1"/>
              <a:t>M</a:t>
            </a:r>
            <a:r>
              <a:rPr lang="it-IT" sz="2100" baseline="-25000"/>
              <a:t>1</a:t>
            </a:r>
            <a:r>
              <a:rPr lang="it-IT" sz="2100"/>
              <a:t> + </a:t>
            </a:r>
            <a:r>
              <a:rPr lang="it-IT" sz="2100" b="1"/>
              <a:t>M</a:t>
            </a:r>
            <a:r>
              <a:rPr lang="it-IT" sz="2100" baseline="-25000"/>
              <a:t>2</a:t>
            </a:r>
            <a:r>
              <a:rPr lang="it-IT" sz="2100"/>
              <a:t> = 0          M</a:t>
            </a:r>
            <a:r>
              <a:rPr lang="it-IT" sz="2100" baseline="-25000"/>
              <a:t>1</a:t>
            </a:r>
            <a:r>
              <a:rPr lang="it-IT" sz="2100"/>
              <a:t> = M</a:t>
            </a:r>
            <a:r>
              <a:rPr lang="it-IT" sz="2100" baseline="-25000"/>
              <a:t>2</a:t>
            </a:r>
          </a:p>
          <a:p>
            <a:r>
              <a:rPr lang="it-IT" sz="2100"/>
              <a:t>(i moduli sono uguali)</a:t>
            </a:r>
          </a:p>
        </p:txBody>
      </p:sp>
      <p:sp>
        <p:nvSpPr>
          <p:cNvPr id="309254" name="AutoShape 6"/>
          <p:cNvSpPr>
            <a:spLocks noChangeArrowheads="1"/>
          </p:cNvSpPr>
          <p:nvPr/>
        </p:nvSpPr>
        <p:spPr bwMode="auto">
          <a:xfrm>
            <a:off x="6011863" y="5480050"/>
            <a:ext cx="431800" cy="215900"/>
          </a:xfrm>
          <a:prstGeom prst="rightArrow">
            <a:avLst>
              <a:gd name="adj1" fmla="val 50000"/>
              <a:gd name="adj2" fmla="val 50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55" name="Text Box 7"/>
          <p:cNvSpPr txBox="1">
            <a:spLocks noChangeArrowheads="1"/>
          </p:cNvSpPr>
          <p:nvPr/>
        </p:nvSpPr>
        <p:spPr bwMode="auto">
          <a:xfrm>
            <a:off x="5435600" y="3284538"/>
            <a:ext cx="1538288" cy="711200"/>
          </a:xfrm>
          <a:prstGeom prst="rect">
            <a:avLst/>
          </a:prstGeom>
          <a:noFill/>
          <a:ln w="9525"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p:txBody>
      </p:sp>
      <p:sp>
        <p:nvSpPr>
          <p:cNvPr id="309256" name="Text Box 8"/>
          <p:cNvSpPr txBox="1">
            <a:spLocks noChangeArrowheads="1"/>
          </p:cNvSpPr>
          <p:nvPr/>
        </p:nvSpPr>
        <p:spPr bwMode="auto">
          <a:xfrm>
            <a:off x="684213" y="5157788"/>
            <a:ext cx="22272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uguale al risultato</a:t>
            </a:r>
          </a:p>
          <a:p>
            <a:r>
              <a:rPr lang="it-IT"/>
              <a:t>ottenuto a pag. 70</a:t>
            </a:r>
          </a:p>
          <a:p>
            <a:r>
              <a:rPr lang="it-IT"/>
              <a:t>x</a:t>
            </a:r>
            <a:r>
              <a:rPr lang="it-IT" baseline="-25000"/>
              <a:t>1</a:t>
            </a:r>
            <a:r>
              <a:rPr lang="it-IT"/>
              <a:t>/x</a:t>
            </a:r>
            <a:r>
              <a:rPr lang="it-IT" baseline="-25000"/>
              <a:t>2</a:t>
            </a:r>
            <a:r>
              <a:rPr lang="it-IT"/>
              <a:t> = F</a:t>
            </a:r>
            <a:r>
              <a:rPr lang="it-IT" baseline="-25000"/>
              <a:t>2</a:t>
            </a:r>
            <a:r>
              <a:rPr lang="it-IT"/>
              <a:t>/F</a:t>
            </a:r>
            <a:r>
              <a:rPr lang="it-IT" baseline="-25000"/>
              <a:t>1</a:t>
            </a:r>
          </a:p>
          <a:p>
            <a:r>
              <a:rPr lang="it-IT"/>
              <a:t>x</a:t>
            </a:r>
            <a:r>
              <a:rPr lang="it-IT" baseline="-25000"/>
              <a:t>1</a:t>
            </a:r>
            <a:r>
              <a:rPr lang="it-IT"/>
              <a:t>F</a:t>
            </a:r>
            <a:r>
              <a:rPr lang="it-IT" baseline="-25000"/>
              <a:t>1</a:t>
            </a:r>
            <a:r>
              <a:rPr lang="it-IT"/>
              <a:t> = x</a:t>
            </a:r>
            <a:r>
              <a:rPr lang="it-IT" baseline="-25000"/>
              <a:t>2</a:t>
            </a:r>
            <a:r>
              <a:rPr lang="it-IT"/>
              <a:t>F</a:t>
            </a:r>
            <a:r>
              <a:rPr lang="it-IT" baseline="-25000"/>
              <a:t>2</a:t>
            </a:r>
          </a:p>
        </p:txBody>
      </p:sp>
      <p:sp>
        <p:nvSpPr>
          <p:cNvPr id="309257" name="Text Box 9"/>
          <p:cNvSpPr txBox="1">
            <a:spLocks noChangeArrowheads="1"/>
          </p:cNvSpPr>
          <p:nvPr/>
        </p:nvSpPr>
        <p:spPr bwMode="auto">
          <a:xfrm>
            <a:off x="7524750" y="1125538"/>
            <a:ext cx="1311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(per</a:t>
            </a:r>
          </a:p>
          <a:p>
            <a:r>
              <a:rPr lang="it-IT">
                <a:solidFill>
                  <a:srgbClr val="CC3300"/>
                </a:solidFill>
              </a:rPr>
              <a:t>simmetria</a:t>
            </a:r>
          </a:p>
          <a:p>
            <a:r>
              <a:rPr lang="it-IT">
                <a:solidFill>
                  <a:srgbClr val="CC3300"/>
                </a:solidFill>
              </a:rPr>
              <a:t>dei mom.)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2016</a:t>
            </a:r>
            <a:endParaRPr lang="en-US"/>
          </a:p>
        </p:txBody>
      </p:sp>
      <p:sp>
        <p:nvSpPr>
          <p:cNvPr id="16" name="Slide Number Placeholder 5"/>
          <p:cNvSpPr>
            <a:spLocks noGrp="1"/>
          </p:cNvSpPr>
          <p:nvPr>
            <p:ph type="sldNum" sz="quarter" idx="12"/>
          </p:nvPr>
        </p:nvSpPr>
        <p:spPr/>
        <p:txBody>
          <a:bodyPr/>
          <a:lstStyle/>
          <a:p>
            <a:fld id="{CE702993-F360-4DF9-A0A4-13B2023F5426}" type="slidenum">
              <a:rPr lang="en-US"/>
              <a:pPr/>
              <a:t>78</a:t>
            </a:fld>
            <a:endParaRPr lang="en-US"/>
          </a:p>
        </p:txBody>
      </p:sp>
      <p:sp>
        <p:nvSpPr>
          <p:cNvPr id="310274" name="Rectangle 2"/>
          <p:cNvSpPr>
            <a:spLocks noGrp="1" noChangeArrowheads="1"/>
          </p:cNvSpPr>
          <p:nvPr>
            <p:ph type="title"/>
          </p:nvPr>
        </p:nvSpPr>
        <p:spPr/>
        <p:txBody>
          <a:bodyPr/>
          <a:lstStyle/>
          <a:p>
            <a:r>
              <a:rPr lang="it-IT" sz="2800"/>
              <a:t>Tipi di equilibrio (asse fisso)</a:t>
            </a:r>
          </a:p>
        </p:txBody>
      </p:sp>
      <p:pic>
        <p:nvPicPr>
          <p:cNvPr id="310276" name="Picture 4" descr="img0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038" y="1252538"/>
            <a:ext cx="6510337" cy="4352925"/>
          </a:xfrm>
          <a:prstGeom prst="rect">
            <a:avLst/>
          </a:prstGeom>
          <a:noFill/>
          <a:extLst>
            <a:ext uri="{909E8E84-426E-40DD-AFC4-6F175D3DCCD1}">
              <a14:hiddenFill xmlns:a14="http://schemas.microsoft.com/office/drawing/2010/main">
                <a:solidFill>
                  <a:srgbClr val="FFFFFF"/>
                </a:solidFill>
              </a14:hiddenFill>
            </a:ext>
          </a:extLst>
        </p:spPr>
      </p:pic>
      <p:sp>
        <p:nvSpPr>
          <p:cNvPr id="310277" name="Line 5"/>
          <p:cNvSpPr>
            <a:spLocks noChangeShapeType="1"/>
          </p:cNvSpPr>
          <p:nvPr/>
        </p:nvSpPr>
        <p:spPr bwMode="auto">
          <a:xfrm>
            <a:off x="6443663" y="4797425"/>
            <a:ext cx="504825" cy="7191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8" name="Line 6"/>
          <p:cNvSpPr>
            <a:spLocks noChangeShapeType="1"/>
          </p:cNvSpPr>
          <p:nvPr/>
        </p:nvSpPr>
        <p:spPr bwMode="auto">
          <a:xfrm>
            <a:off x="6443663" y="4797425"/>
            <a:ext cx="0"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9" name="Line 7"/>
          <p:cNvSpPr>
            <a:spLocks noChangeShapeType="1"/>
          </p:cNvSpPr>
          <p:nvPr/>
        </p:nvSpPr>
        <p:spPr bwMode="auto">
          <a:xfrm flipH="1">
            <a:off x="5940425" y="4797425"/>
            <a:ext cx="503238"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0" name="Line 8"/>
          <p:cNvSpPr>
            <a:spLocks noChangeShapeType="1"/>
          </p:cNvSpPr>
          <p:nvPr/>
        </p:nvSpPr>
        <p:spPr bwMode="auto">
          <a:xfrm>
            <a:off x="6011863" y="5157788"/>
            <a:ext cx="431800" cy="6477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2" name="Line 10"/>
          <p:cNvSpPr>
            <a:spLocks noChangeShapeType="1"/>
          </p:cNvSpPr>
          <p:nvPr/>
        </p:nvSpPr>
        <p:spPr bwMode="auto">
          <a:xfrm flipH="1">
            <a:off x="6443663" y="5516563"/>
            <a:ext cx="433387" cy="2889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3" name="Text Box 11"/>
          <p:cNvSpPr txBox="1">
            <a:spLocks noChangeArrowheads="1"/>
          </p:cNvSpPr>
          <p:nvPr/>
        </p:nvSpPr>
        <p:spPr bwMode="auto">
          <a:xfrm>
            <a:off x="6732588" y="486886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mgcos</a:t>
            </a:r>
            <a:r>
              <a:rPr lang="el-GR" sz="1800">
                <a:cs typeface="Arial" pitchFamily="34" charset="0"/>
              </a:rPr>
              <a:t>θ</a:t>
            </a:r>
          </a:p>
        </p:txBody>
      </p:sp>
      <p:sp>
        <p:nvSpPr>
          <p:cNvPr id="310284" name="Text Box 12"/>
          <p:cNvSpPr txBox="1">
            <a:spLocks noChangeArrowheads="1"/>
          </p:cNvSpPr>
          <p:nvPr/>
        </p:nvSpPr>
        <p:spPr bwMode="auto">
          <a:xfrm>
            <a:off x="5364163" y="4581525"/>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solidFill>
                  <a:srgbClr val="FF3300"/>
                </a:solidFill>
              </a:rPr>
              <a:t>mgsin</a:t>
            </a:r>
            <a:r>
              <a:rPr lang="el-GR" sz="1800">
                <a:solidFill>
                  <a:srgbClr val="FF3300"/>
                </a:solidFill>
                <a:cs typeface="Arial" pitchFamily="34" charset="0"/>
              </a:rPr>
              <a:t>θ</a:t>
            </a:r>
          </a:p>
        </p:txBody>
      </p:sp>
      <p:sp>
        <p:nvSpPr>
          <p:cNvPr id="310285" name="Freeform 13"/>
          <p:cNvSpPr>
            <a:spLocks/>
          </p:cNvSpPr>
          <p:nvPr/>
        </p:nvSpPr>
        <p:spPr bwMode="auto">
          <a:xfrm>
            <a:off x="6467475" y="5141913"/>
            <a:ext cx="171450" cy="39687"/>
          </a:xfrm>
          <a:custGeom>
            <a:avLst/>
            <a:gdLst>
              <a:gd name="T0" fmla="*/ 0 w 108"/>
              <a:gd name="T1" fmla="*/ 25 h 25"/>
              <a:gd name="T2" fmla="*/ 108 w 108"/>
              <a:gd name="T3" fmla="*/ 0 h 25"/>
            </a:gdLst>
            <a:ahLst/>
            <a:cxnLst>
              <a:cxn ang="0">
                <a:pos x="T0" y="T1"/>
              </a:cxn>
              <a:cxn ang="0">
                <a:pos x="T2" y="T3"/>
              </a:cxn>
            </a:cxnLst>
            <a:rect l="0" t="0" r="r" b="b"/>
            <a:pathLst>
              <a:path w="108" h="25">
                <a:moveTo>
                  <a:pt x="0" y="25"/>
                </a:moveTo>
                <a:cubicBezTo>
                  <a:pt x="46" y="20"/>
                  <a:pt x="70" y="19"/>
                  <a:pt x="108"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6" name="Text Box 14"/>
          <p:cNvSpPr txBox="1">
            <a:spLocks noChangeArrowheads="1"/>
          </p:cNvSpPr>
          <p:nvPr/>
        </p:nvSpPr>
        <p:spPr bwMode="auto">
          <a:xfrm>
            <a:off x="6424613" y="5176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θ</a:t>
            </a:r>
          </a:p>
        </p:txBody>
      </p:sp>
      <p:sp>
        <p:nvSpPr>
          <p:cNvPr id="310287" name="Text Box 15"/>
          <p:cNvSpPr txBox="1">
            <a:spLocks noChangeArrowheads="1"/>
          </p:cNvSpPr>
          <p:nvPr/>
        </p:nvSpPr>
        <p:spPr bwMode="auto">
          <a:xfrm>
            <a:off x="323850" y="4508500"/>
            <a:ext cx="3248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la componente </a:t>
            </a:r>
            <a:r>
              <a:rPr lang="it-IT" dirty="0" err="1"/>
              <a:t>mgcos</a:t>
            </a:r>
            <a:r>
              <a:rPr lang="el-GR" dirty="0">
                <a:cs typeface="Arial" pitchFamily="34" charset="0"/>
              </a:rPr>
              <a:t>θ</a:t>
            </a:r>
            <a:r>
              <a:rPr lang="it-IT" dirty="0">
                <a:cs typeface="Arial" pitchFamily="34" charset="0"/>
              </a:rPr>
              <a:t> è </a:t>
            </a:r>
          </a:p>
          <a:p>
            <a:r>
              <a:rPr lang="it-IT" dirty="0">
                <a:cs typeface="Arial" pitchFamily="34" charset="0"/>
              </a:rPr>
              <a:t>annullata dalla reazione </a:t>
            </a:r>
          </a:p>
          <a:p>
            <a:r>
              <a:rPr lang="it-IT" dirty="0">
                <a:cs typeface="Arial" pitchFamily="34" charset="0"/>
              </a:rPr>
              <a:t>del vincolo, invece </a:t>
            </a:r>
            <a:r>
              <a:rPr lang="it-IT" dirty="0" err="1">
                <a:cs typeface="Arial" pitchFamily="34" charset="0"/>
              </a:rPr>
              <a:t>mgsin</a:t>
            </a:r>
            <a:r>
              <a:rPr lang="el-GR" dirty="0">
                <a:cs typeface="Arial" pitchFamily="34" charset="0"/>
              </a:rPr>
              <a:t>θ</a:t>
            </a:r>
            <a:r>
              <a:rPr lang="it-IT" dirty="0">
                <a:cs typeface="Arial" pitchFamily="34" charset="0"/>
              </a:rPr>
              <a:t> </a:t>
            </a:r>
          </a:p>
          <a:p>
            <a:r>
              <a:rPr lang="it-IT" dirty="0">
                <a:cs typeface="Arial" pitchFamily="34" charset="0"/>
              </a:rPr>
              <a:t>rappresenta una f. di </a:t>
            </a:r>
          </a:p>
          <a:p>
            <a:r>
              <a:rPr lang="it-IT" dirty="0">
                <a:cs typeface="Arial" pitchFamily="34" charset="0"/>
              </a:rPr>
              <a:t>richiamo verso la posizione</a:t>
            </a:r>
          </a:p>
          <a:p>
            <a:r>
              <a:rPr lang="it-IT" dirty="0">
                <a:cs typeface="Arial" pitchFamily="34" charset="0"/>
              </a:rPr>
              <a:t>di equilibrio (</a:t>
            </a:r>
            <a:r>
              <a:rPr lang="it-IT" dirty="0" err="1">
                <a:cs typeface="Arial" pitchFamily="34" charset="0"/>
              </a:rPr>
              <a:t>cf</a:t>
            </a:r>
            <a:r>
              <a:rPr lang="it-IT" dirty="0">
                <a:cs typeface="Arial" pitchFamily="34" charset="0"/>
              </a:rPr>
              <a:t>. pendolo)</a:t>
            </a:r>
            <a:endParaRPr lang="el-GR" dirty="0">
              <a:cs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2016</a:t>
            </a:r>
            <a:endParaRPr lang="en-US"/>
          </a:p>
        </p:txBody>
      </p:sp>
      <p:sp>
        <p:nvSpPr>
          <p:cNvPr id="6" name="Slide Number Placeholder 5"/>
          <p:cNvSpPr>
            <a:spLocks noGrp="1"/>
          </p:cNvSpPr>
          <p:nvPr>
            <p:ph type="sldNum" sz="quarter" idx="12"/>
          </p:nvPr>
        </p:nvSpPr>
        <p:spPr/>
        <p:txBody>
          <a:bodyPr/>
          <a:lstStyle/>
          <a:p>
            <a:fld id="{96AA94F3-9614-4DFD-9C30-E8E906215510}" type="slidenum">
              <a:rPr lang="en-US"/>
              <a:pPr/>
              <a:t>79</a:t>
            </a:fld>
            <a:endParaRPr lang="en-US"/>
          </a:p>
        </p:txBody>
      </p:sp>
      <p:sp>
        <p:nvSpPr>
          <p:cNvPr id="311298" name="Rectangle 2"/>
          <p:cNvSpPr>
            <a:spLocks noGrp="1" noChangeArrowheads="1"/>
          </p:cNvSpPr>
          <p:nvPr>
            <p:ph type="title"/>
          </p:nvPr>
        </p:nvSpPr>
        <p:spPr/>
        <p:txBody>
          <a:bodyPr/>
          <a:lstStyle/>
          <a:p>
            <a:r>
              <a:rPr lang="it-IT" sz="2800"/>
              <a:t>Tipi di equilibrio (2)</a:t>
            </a:r>
          </a:p>
        </p:txBody>
      </p:sp>
      <p:pic>
        <p:nvPicPr>
          <p:cNvPr id="311300" name="Picture 4" descr="img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977900"/>
            <a:ext cx="6894513" cy="490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2016</a:t>
            </a:r>
            <a:endParaRPr lang="en-US"/>
          </a:p>
        </p:txBody>
      </p:sp>
      <p:sp>
        <p:nvSpPr>
          <p:cNvPr id="17" name="Slide Number Placeholder 5"/>
          <p:cNvSpPr>
            <a:spLocks noGrp="1"/>
          </p:cNvSpPr>
          <p:nvPr>
            <p:ph type="sldNum" sz="quarter" idx="12"/>
          </p:nvPr>
        </p:nvSpPr>
        <p:spPr/>
        <p:txBody>
          <a:bodyPr/>
          <a:lstStyle/>
          <a:p>
            <a:fld id="{D1706EDF-9353-45FA-82F1-215B6497CAF0}" type="slidenum">
              <a:rPr lang="en-US"/>
              <a:pPr/>
              <a:t>8</a:t>
            </a:fld>
            <a:endParaRPr lang="en-US"/>
          </a:p>
        </p:txBody>
      </p:sp>
      <p:sp>
        <p:nvSpPr>
          <p:cNvPr id="203778" name="Rectangle 2"/>
          <p:cNvSpPr>
            <a:spLocks noGrp="1" noChangeArrowheads="1"/>
          </p:cNvSpPr>
          <p:nvPr>
            <p:ph type="title"/>
          </p:nvPr>
        </p:nvSpPr>
        <p:spPr/>
        <p:txBody>
          <a:bodyPr/>
          <a:lstStyle/>
          <a:p>
            <a:r>
              <a:rPr lang="it-IT" sz="3200"/>
              <a:t>Velocità</a:t>
            </a:r>
          </a:p>
        </p:txBody>
      </p:sp>
      <p:sp>
        <p:nvSpPr>
          <p:cNvPr id="203779" name="Rectangle 3"/>
          <p:cNvSpPr>
            <a:spLocks noGrp="1" noChangeArrowheads="1"/>
          </p:cNvSpPr>
          <p:nvPr>
            <p:ph type="body" idx="1"/>
          </p:nvPr>
        </p:nvSpPr>
        <p:spPr>
          <a:xfrm>
            <a:off x="107504" y="1341438"/>
            <a:ext cx="8928992" cy="4784725"/>
          </a:xfrm>
        </p:spPr>
        <p:txBody>
          <a:bodyPr/>
          <a:lstStyle/>
          <a:p>
            <a:r>
              <a:rPr lang="it-IT" sz="2800" dirty="0"/>
              <a:t>la velocità </a:t>
            </a:r>
            <a:r>
              <a:rPr lang="it-IT" sz="2800" dirty="0" smtClean="0"/>
              <a:t>istantanea </a:t>
            </a:r>
            <a:r>
              <a:rPr lang="it-IT" sz="2800" dirty="0"/>
              <a:t>è (</a:t>
            </a:r>
            <a:r>
              <a:rPr lang="el-GR" sz="2800" dirty="0">
                <a:cs typeface="Arial" pitchFamily="34" charset="0"/>
              </a:rPr>
              <a:t>Δ</a:t>
            </a:r>
            <a:r>
              <a:rPr lang="it-IT" sz="2800" dirty="0">
                <a:cs typeface="Arial" pitchFamily="34" charset="0"/>
              </a:rPr>
              <a:t>t</a:t>
            </a:r>
            <a:r>
              <a:rPr lang="el-GR" sz="2800" dirty="0">
                <a:cs typeface="Arial" pitchFamily="34" charset="0"/>
              </a:rPr>
              <a:t>→</a:t>
            </a:r>
            <a:r>
              <a:rPr lang="it-IT" sz="2800" dirty="0">
                <a:cs typeface="Arial" pitchFamily="34" charset="0"/>
              </a:rPr>
              <a:t>0, uguale a t</a:t>
            </a:r>
            <a:r>
              <a:rPr lang="it-IT" sz="2800" baseline="-25000" dirty="0">
                <a:cs typeface="Arial" pitchFamily="34" charset="0"/>
              </a:rPr>
              <a:t>2</a:t>
            </a:r>
            <a:r>
              <a:rPr lang="it-IT" sz="2800" dirty="0">
                <a:cs typeface="Arial" pitchFamily="34" charset="0"/>
              </a:rPr>
              <a:t>→t</a:t>
            </a:r>
            <a:r>
              <a:rPr lang="it-IT" sz="2800" baseline="-25000" dirty="0">
                <a:cs typeface="Arial" pitchFamily="34" charset="0"/>
              </a:rPr>
              <a:t>1</a:t>
            </a:r>
            <a:r>
              <a:rPr lang="it-IT" sz="2800" dirty="0">
                <a:cs typeface="Arial" pitchFamily="34" charset="0"/>
              </a:rPr>
              <a:t>)</a:t>
            </a:r>
          </a:p>
          <a:p>
            <a:pPr>
              <a:spcBef>
                <a:spcPct val="45000"/>
              </a:spcBef>
              <a:spcAft>
                <a:spcPct val="25000"/>
              </a:spcAft>
              <a:buFontTx/>
              <a:buNone/>
            </a:pPr>
            <a:r>
              <a:rPr lang="it-IT" sz="2800" dirty="0"/>
              <a:t>   </a:t>
            </a:r>
            <a:r>
              <a:rPr lang="it-IT" sz="2800" dirty="0" smtClean="0"/>
              <a:t>    v </a:t>
            </a:r>
            <a:r>
              <a:rPr lang="it-IT" sz="2800" dirty="0"/>
              <a:t>=    </a:t>
            </a:r>
            <a:r>
              <a:rPr lang="it-IT" sz="2800" dirty="0" smtClean="0"/>
              <a:t>                </a:t>
            </a:r>
            <a:r>
              <a:rPr lang="it-IT" sz="2800" dirty="0"/>
              <a:t>=</a:t>
            </a:r>
          </a:p>
          <a:p>
            <a:r>
              <a:rPr lang="it-IT" sz="2800" dirty="0">
                <a:solidFill>
                  <a:srgbClr val="009900"/>
                </a:solidFill>
              </a:rPr>
              <a:t>le dimensioni di v</a:t>
            </a:r>
            <a:r>
              <a:rPr lang="it-IT" sz="2800" dirty="0"/>
              <a:t> sono</a:t>
            </a:r>
          </a:p>
          <a:p>
            <a:pPr>
              <a:buFontTx/>
              <a:buNone/>
            </a:pPr>
            <a:r>
              <a:rPr lang="it-IT" sz="2800" dirty="0"/>
              <a:t>   </a:t>
            </a:r>
            <a:r>
              <a:rPr lang="it-IT" sz="2800" dirty="0">
                <a:solidFill>
                  <a:srgbClr val="009900"/>
                </a:solidFill>
              </a:rPr>
              <a:t>[v] = [s/t] = [st</a:t>
            </a:r>
            <a:r>
              <a:rPr lang="it-IT" sz="2800" baseline="30000" dirty="0">
                <a:solidFill>
                  <a:srgbClr val="009900"/>
                </a:solidFill>
              </a:rPr>
              <a:t>-1</a:t>
            </a:r>
            <a:r>
              <a:rPr lang="it-IT" sz="2800" dirty="0">
                <a:solidFill>
                  <a:srgbClr val="009900"/>
                </a:solidFill>
              </a:rPr>
              <a:t>] = [LT</a:t>
            </a:r>
            <a:r>
              <a:rPr lang="it-IT" sz="2800" baseline="30000" dirty="0">
                <a:solidFill>
                  <a:srgbClr val="009900"/>
                </a:solidFill>
              </a:rPr>
              <a:t>-1</a:t>
            </a:r>
            <a:r>
              <a:rPr lang="it-IT" sz="2800" dirty="0">
                <a:solidFill>
                  <a:srgbClr val="009900"/>
                </a:solidFill>
              </a:rPr>
              <a:t>]</a:t>
            </a:r>
            <a:r>
              <a:rPr lang="it-IT" sz="2800" dirty="0"/>
              <a:t> </a:t>
            </a:r>
          </a:p>
          <a:p>
            <a:r>
              <a:rPr lang="it-IT" sz="2800" dirty="0" smtClean="0"/>
              <a:t>l’unità </a:t>
            </a:r>
            <a:r>
              <a:rPr lang="it-IT" sz="2800" dirty="0"/>
              <a:t>di misura nel SI </a:t>
            </a:r>
            <a:r>
              <a:rPr lang="it-IT" sz="2800" dirty="0" smtClean="0"/>
              <a:t>è m/s, </a:t>
            </a:r>
            <a:r>
              <a:rPr lang="it-IT" sz="2800" dirty="0"/>
              <a:t>nel CGS cm/s – altra unità usata è </a:t>
            </a:r>
            <a:r>
              <a:rPr lang="it-IT" sz="2800" dirty="0" smtClean="0"/>
              <a:t>km/h etc</a:t>
            </a:r>
            <a:r>
              <a:rPr lang="it-IT" sz="2800" dirty="0"/>
              <a:t>. (eg </a:t>
            </a:r>
            <a:r>
              <a:rPr lang="it-IT" sz="2800" dirty="0" smtClean="0"/>
              <a:t>v</a:t>
            </a:r>
            <a:r>
              <a:rPr lang="it-IT" sz="2800" baseline="-25000" dirty="0" smtClean="0"/>
              <a:t>US708 </a:t>
            </a:r>
            <a:r>
              <a:rPr lang="it-IT" sz="2800" baseline="-25000" dirty="0"/>
              <a:t>o HVS2 </a:t>
            </a:r>
            <a:r>
              <a:rPr lang="it-IT" sz="2800" dirty="0"/>
              <a:t>~ 1200 km/s) </a:t>
            </a:r>
          </a:p>
          <a:p>
            <a:pPr>
              <a:buFontTx/>
              <a:buNone/>
            </a:pPr>
            <a:r>
              <a:rPr lang="it-IT" sz="2800" dirty="0"/>
              <a:t>   6 m/s = </a:t>
            </a:r>
            <a:r>
              <a:rPr lang="it-IT" sz="2800" b="1" dirty="0">
                <a:solidFill>
                  <a:srgbClr val="CC3300"/>
                </a:solidFill>
              </a:rPr>
              <a:t>?</a:t>
            </a:r>
            <a:r>
              <a:rPr lang="it-IT" sz="2800" dirty="0"/>
              <a:t> cm/s;  si moltiplica per </a:t>
            </a:r>
            <a:r>
              <a:rPr lang="it-IT" sz="2800" b="1" dirty="0"/>
              <a:t>1</a:t>
            </a:r>
            <a:r>
              <a:rPr lang="it-IT" sz="2800" dirty="0"/>
              <a:t> = 10</a:t>
            </a:r>
            <a:r>
              <a:rPr lang="it-IT" sz="2800" baseline="30000" dirty="0"/>
              <a:t>2</a:t>
            </a:r>
            <a:r>
              <a:rPr lang="it-IT" dirty="0"/>
              <a:t> </a:t>
            </a:r>
            <a:r>
              <a:rPr lang="it-IT" sz="2800" dirty="0"/>
              <a:t>cm/m</a:t>
            </a:r>
            <a:r>
              <a:rPr lang="it-IT" dirty="0"/>
              <a:t> </a:t>
            </a:r>
          </a:p>
          <a:p>
            <a:pPr>
              <a:buFontTx/>
              <a:buNone/>
            </a:pPr>
            <a:r>
              <a:rPr lang="it-IT" dirty="0"/>
              <a:t>   </a:t>
            </a:r>
            <a:r>
              <a:rPr lang="it-IT" sz="2800" dirty="0"/>
              <a:t>6</a:t>
            </a:r>
            <a:r>
              <a:rPr lang="it-IT" sz="2800" dirty="0">
                <a:cs typeface="Arial" pitchFamily="34" charset="0"/>
              </a:rPr>
              <a:t>(m/s)∙10</a:t>
            </a:r>
            <a:r>
              <a:rPr lang="it-IT" sz="2800" baseline="30000" dirty="0">
                <a:cs typeface="Arial" pitchFamily="34" charset="0"/>
              </a:rPr>
              <a:t>2</a:t>
            </a:r>
            <a:r>
              <a:rPr lang="it-IT" sz="2800" dirty="0">
                <a:cs typeface="Arial" pitchFamily="34" charset="0"/>
              </a:rPr>
              <a:t> cm/m</a:t>
            </a:r>
            <a:r>
              <a:rPr lang="it-IT" sz="2800" dirty="0"/>
              <a:t> = 6</a:t>
            </a:r>
            <a:r>
              <a:rPr lang="it-IT" sz="2800" dirty="0">
                <a:cs typeface="Arial" pitchFamily="34" charset="0"/>
              </a:rPr>
              <a:t>∙10</a:t>
            </a:r>
            <a:r>
              <a:rPr lang="it-IT" sz="2800" baseline="30000" dirty="0">
                <a:cs typeface="Arial" pitchFamily="34" charset="0"/>
              </a:rPr>
              <a:t>2</a:t>
            </a:r>
            <a:r>
              <a:rPr lang="it-IT" sz="2800" dirty="0">
                <a:cs typeface="Arial" pitchFamily="34" charset="0"/>
              </a:rPr>
              <a:t> cm/s</a:t>
            </a:r>
            <a:r>
              <a:rPr lang="it-IT" dirty="0"/>
              <a:t> </a:t>
            </a:r>
          </a:p>
        </p:txBody>
      </p:sp>
      <p:sp>
        <p:nvSpPr>
          <p:cNvPr id="203780" name="Text Box 4"/>
          <p:cNvSpPr txBox="1">
            <a:spLocks noChangeArrowheads="1"/>
          </p:cNvSpPr>
          <p:nvPr/>
        </p:nvSpPr>
        <p:spPr bwMode="auto">
          <a:xfrm>
            <a:off x="1476375" y="1844675"/>
            <a:ext cx="819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lim</a:t>
            </a:r>
          </a:p>
          <a:p>
            <a:r>
              <a:rPr lang="el-GR">
                <a:cs typeface="Arial" pitchFamily="34" charset="0"/>
              </a:rPr>
              <a:t>Δ</a:t>
            </a:r>
            <a:r>
              <a:rPr lang="it-IT">
                <a:cs typeface="Arial" pitchFamily="34" charset="0"/>
              </a:rPr>
              <a:t>t</a:t>
            </a:r>
            <a:r>
              <a:rPr lang="el-GR">
                <a:cs typeface="Arial" pitchFamily="34" charset="0"/>
              </a:rPr>
              <a:t>→</a:t>
            </a:r>
            <a:r>
              <a:rPr lang="it-IT">
                <a:cs typeface="Arial" pitchFamily="34" charset="0"/>
              </a:rPr>
              <a:t>0</a:t>
            </a:r>
            <a:endParaRPr lang="el-GR">
              <a:cs typeface="Arial" pitchFamily="34" charset="0"/>
            </a:endParaRPr>
          </a:p>
        </p:txBody>
      </p:sp>
      <p:grpSp>
        <p:nvGrpSpPr>
          <p:cNvPr id="203781" name="Group 5"/>
          <p:cNvGrpSpPr>
            <a:grpSpLocks/>
          </p:cNvGrpSpPr>
          <p:nvPr/>
        </p:nvGrpSpPr>
        <p:grpSpPr bwMode="auto">
          <a:xfrm>
            <a:off x="2268538" y="1773238"/>
            <a:ext cx="1947862" cy="822325"/>
            <a:chOff x="1791" y="3113"/>
            <a:chExt cx="1227" cy="518"/>
          </a:xfrm>
        </p:grpSpPr>
        <p:sp>
          <p:nvSpPr>
            <p:cNvPr id="203782" name="Text Box 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3783" name="Text Box 7"/>
            <p:cNvSpPr txBox="1">
              <a:spLocks noChangeArrowheads="1"/>
            </p:cNvSpPr>
            <p:nvPr/>
          </p:nvSpPr>
          <p:spPr bwMode="auto">
            <a:xfrm>
              <a:off x="2699" y="3113"/>
              <a:ext cx="31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cs typeface="Arial" pitchFamily="34" charset="0"/>
                </a:rPr>
                <a:t>dx</a:t>
              </a:r>
            </a:p>
            <a:p>
              <a:r>
                <a:rPr lang="it-IT" sz="2400">
                  <a:solidFill>
                    <a:srgbClr val="009900"/>
                  </a:solidFill>
                  <a:cs typeface="Arial" pitchFamily="34" charset="0"/>
                </a:rPr>
                <a:t>dt</a:t>
              </a:r>
              <a:endParaRPr lang="el-GR" sz="2400">
                <a:solidFill>
                  <a:srgbClr val="009900"/>
                </a:solidFill>
                <a:cs typeface="Arial" pitchFamily="34" charset="0"/>
              </a:endParaRPr>
            </a:p>
          </p:txBody>
        </p:sp>
        <p:sp>
          <p:nvSpPr>
            <p:cNvPr id="203784" name="Line 8"/>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5" name="Line 9"/>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3786" name="Text Box 10"/>
          <p:cNvSpPr txBox="1">
            <a:spLocks noChangeArrowheads="1"/>
          </p:cNvSpPr>
          <p:nvPr/>
        </p:nvSpPr>
        <p:spPr bwMode="auto">
          <a:xfrm>
            <a:off x="6372225" y="1844675"/>
            <a:ext cx="1441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generale</a:t>
            </a:r>
          </a:p>
          <a:p>
            <a:r>
              <a:rPr lang="it-IT">
                <a:solidFill>
                  <a:srgbClr val="CC3300"/>
                </a:solidFill>
              </a:rPr>
              <a:t>x = x(t)</a:t>
            </a:r>
          </a:p>
          <a:p>
            <a:r>
              <a:rPr lang="it-IT">
                <a:solidFill>
                  <a:srgbClr val="CC3300"/>
                </a:solidFill>
              </a:rPr>
              <a:t>v = v(t)</a:t>
            </a:r>
          </a:p>
        </p:txBody>
      </p:sp>
      <p:sp>
        <p:nvSpPr>
          <p:cNvPr id="203787" name="Line 11"/>
          <p:cNvSpPr>
            <a:spLocks noChangeShapeType="1"/>
          </p:cNvSpPr>
          <p:nvPr/>
        </p:nvSpPr>
        <p:spPr bwMode="auto">
          <a:xfrm flipV="1">
            <a:off x="899592" y="5237162"/>
            <a:ext cx="217487"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8" name="Line 12"/>
          <p:cNvSpPr>
            <a:spLocks noChangeShapeType="1"/>
          </p:cNvSpPr>
          <p:nvPr/>
        </p:nvSpPr>
        <p:spPr bwMode="auto">
          <a:xfrm flipV="1">
            <a:off x="2988638" y="5237162"/>
            <a:ext cx="217488"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9" name="Text Box 13"/>
          <p:cNvSpPr txBox="1">
            <a:spLocks noChangeArrowheads="1"/>
          </p:cNvSpPr>
          <p:nvPr/>
        </p:nvSpPr>
        <p:spPr bwMode="auto">
          <a:xfrm>
            <a:off x="5651500" y="5013325"/>
            <a:ext cx="3287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devo convertire un’unità </a:t>
            </a:r>
          </a:p>
          <a:p>
            <a:r>
              <a:rPr lang="it-IT">
                <a:solidFill>
                  <a:schemeClr val="accent2"/>
                </a:solidFill>
              </a:rPr>
              <a:t>a numeratore la metto a </a:t>
            </a:r>
          </a:p>
          <a:p>
            <a:r>
              <a:rPr lang="it-IT">
                <a:solidFill>
                  <a:schemeClr val="accent2"/>
                </a:solidFill>
              </a:rPr>
              <a:t>denominatore nel rapporto</a:t>
            </a:r>
          </a:p>
          <a:p>
            <a:r>
              <a:rPr lang="it-IT">
                <a:solidFill>
                  <a:schemeClr val="accent2"/>
                </a:solidFill>
              </a:rPr>
              <a:t>unitario etc.; NB s</a:t>
            </a:r>
            <a:r>
              <a:rPr lang="it-IT" baseline="30000">
                <a:solidFill>
                  <a:schemeClr val="accent2"/>
                </a:solidFill>
              </a:rPr>
              <a:t>-1</a:t>
            </a:r>
            <a:r>
              <a:rPr lang="it-IT">
                <a:solidFill>
                  <a:schemeClr val="accent2"/>
                </a:solidFill>
              </a:rPr>
              <a:t> </a:t>
            </a:r>
            <a:r>
              <a:rPr lang="it-IT">
                <a:solidFill>
                  <a:schemeClr val="accent2"/>
                </a:solidFill>
                <a:cs typeface="Arial" pitchFamily="34" charset="0"/>
              </a:rPr>
              <a:t>→ s</a:t>
            </a:r>
            <a:r>
              <a:rPr lang="it-IT" baseline="30000">
                <a:solidFill>
                  <a:schemeClr val="accent2"/>
                </a:solidFill>
                <a:cs typeface="Arial" pitchFamily="34" charset="0"/>
              </a:rPr>
              <a:t>-1</a:t>
            </a:r>
          </a:p>
        </p:txBody>
      </p:sp>
      <p:sp>
        <p:nvSpPr>
          <p:cNvPr id="203790" name="Text Box 14"/>
          <p:cNvSpPr txBox="1">
            <a:spLocks noChangeArrowheads="1"/>
          </p:cNvSpPr>
          <p:nvPr/>
        </p:nvSpPr>
        <p:spPr bwMode="auto">
          <a:xfrm>
            <a:off x="683568" y="1844675"/>
            <a:ext cx="3672408" cy="73025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a:p>
          <a:p>
            <a:endParaRPr lang="it-IT"/>
          </a:p>
        </p:txBody>
      </p:sp>
      <p:sp>
        <p:nvSpPr>
          <p:cNvPr id="2" name="TextBox 1"/>
          <p:cNvSpPr txBox="1"/>
          <p:nvPr/>
        </p:nvSpPr>
        <p:spPr>
          <a:xfrm>
            <a:off x="474859" y="6136480"/>
            <a:ext cx="2555508" cy="400110"/>
          </a:xfrm>
          <a:prstGeom prst="rect">
            <a:avLst/>
          </a:prstGeom>
          <a:noFill/>
        </p:spPr>
        <p:txBody>
          <a:bodyPr wrap="none" rtlCol="0">
            <a:spAutoFit/>
          </a:bodyPr>
          <a:lstStyle/>
          <a:p>
            <a:r>
              <a:rPr lang="en-US" dirty="0" smtClean="0">
                <a:solidFill>
                  <a:srgbClr val="C00000"/>
                </a:solidFill>
              </a:rPr>
              <a:t>(ad </a:t>
            </a:r>
            <a:r>
              <a:rPr lang="en-US" dirty="0" err="1" smtClean="0">
                <a:solidFill>
                  <a:srgbClr val="C00000"/>
                </a:solidFill>
              </a:rPr>
              <a:t>es</a:t>
            </a:r>
            <a:r>
              <a:rPr lang="en-US" dirty="0" smtClean="0">
                <a:solidFill>
                  <a:srgbClr val="C00000"/>
                </a:solidFill>
              </a:rPr>
              <a:t>. ~ </a:t>
            </a:r>
            <a:r>
              <a:rPr lang="en-US" dirty="0" err="1" smtClean="0">
                <a:solidFill>
                  <a:srgbClr val="C00000"/>
                </a:solidFill>
              </a:rPr>
              <a:t>l’autovelox</a:t>
            </a:r>
            <a:r>
              <a:rPr lang="en-US" dirty="0" smtClean="0">
                <a:solidFill>
                  <a:srgbClr val="C00000"/>
                </a:solidFill>
              </a:rPr>
              <a:t>)</a:t>
            </a:r>
            <a:endParaRPr lang="en-GB" dirty="0">
              <a:solidFill>
                <a:srgbClr val="C000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2016</a:t>
            </a:r>
            <a:endParaRPr lang="en-US"/>
          </a:p>
        </p:txBody>
      </p:sp>
      <p:sp>
        <p:nvSpPr>
          <p:cNvPr id="16" name="Slide Number Placeholder 5"/>
          <p:cNvSpPr>
            <a:spLocks noGrp="1"/>
          </p:cNvSpPr>
          <p:nvPr>
            <p:ph type="sldNum" sz="quarter" idx="12"/>
          </p:nvPr>
        </p:nvSpPr>
        <p:spPr/>
        <p:txBody>
          <a:bodyPr/>
          <a:lstStyle/>
          <a:p>
            <a:fld id="{20934FA8-D868-4DB1-9A0D-299CC71DAD50}" type="slidenum">
              <a:rPr lang="en-US"/>
              <a:pPr/>
              <a:t>80</a:t>
            </a:fld>
            <a:endParaRPr lang="en-US"/>
          </a:p>
        </p:txBody>
      </p:sp>
      <p:sp>
        <p:nvSpPr>
          <p:cNvPr id="307202" name="Rectangle 2"/>
          <p:cNvSpPr>
            <a:spLocks noGrp="1" noChangeArrowheads="1"/>
          </p:cNvSpPr>
          <p:nvPr>
            <p:ph type="title"/>
          </p:nvPr>
        </p:nvSpPr>
        <p:spPr/>
        <p:txBody>
          <a:bodyPr/>
          <a:lstStyle/>
          <a:p>
            <a:r>
              <a:rPr lang="it-IT" sz="2800" dirty="0" smtClean="0"/>
              <a:t>Leve (macchine semplici)</a:t>
            </a:r>
            <a:endParaRPr lang="it-IT" sz="2800" dirty="0"/>
          </a:p>
        </p:txBody>
      </p:sp>
      <p:sp>
        <p:nvSpPr>
          <p:cNvPr id="307203" name="Rectangle 3"/>
          <p:cNvSpPr>
            <a:spLocks noGrp="1" noChangeArrowheads="1"/>
          </p:cNvSpPr>
          <p:nvPr>
            <p:ph type="body" idx="1"/>
          </p:nvPr>
        </p:nvSpPr>
        <p:spPr>
          <a:xfrm>
            <a:off x="323850" y="1125538"/>
            <a:ext cx="8424863" cy="5000625"/>
          </a:xfrm>
          <a:ln/>
          <a:extLst>
            <a:ext uri="{91240B29-F687-4F45-9708-019B960494DF}">
              <a14:hiddenLine xmlns:a14="http://schemas.microsoft.com/office/drawing/2010/main" w="9525">
                <a:solidFill>
                  <a:srgbClr val="FF3300"/>
                </a:solidFill>
                <a:miter lim="800000"/>
                <a:headEnd/>
                <a:tailEnd/>
              </a14:hiddenLine>
            </a:ext>
          </a:extLst>
        </p:spPr>
        <p:txBody>
          <a:bodyPr/>
          <a:lstStyle/>
          <a:p>
            <a:pPr>
              <a:lnSpc>
                <a:spcPct val="90000"/>
              </a:lnSpc>
            </a:pPr>
            <a:r>
              <a:rPr lang="it-IT" sz="2400" dirty="0"/>
              <a:t>leva: </a:t>
            </a:r>
            <a:r>
              <a:rPr lang="it-IT" sz="2400" dirty="0" err="1"/>
              <a:t>c.r</a:t>
            </a:r>
            <a:r>
              <a:rPr lang="it-IT" sz="2400" dirty="0"/>
              <a:t>. che ruota attorno ad un asse fisso (fulcro) in modo che M</a:t>
            </a:r>
            <a:r>
              <a:rPr lang="it-IT" sz="2400" b="1" baseline="-25000" dirty="0"/>
              <a:t>F</a:t>
            </a:r>
            <a:r>
              <a:rPr lang="it-IT" sz="2400" dirty="0"/>
              <a:t> (potenza) possa bilanciare M</a:t>
            </a:r>
            <a:r>
              <a:rPr lang="it-IT" sz="2400" b="1" baseline="-25000" dirty="0"/>
              <a:t>R</a:t>
            </a:r>
            <a:r>
              <a:rPr lang="it-IT" sz="2400" dirty="0"/>
              <a:t> (resistenza)</a:t>
            </a:r>
          </a:p>
          <a:p>
            <a:pPr>
              <a:lnSpc>
                <a:spcPct val="90000"/>
              </a:lnSpc>
              <a:buFontTx/>
              <a:buNone/>
            </a:pPr>
            <a:r>
              <a:rPr lang="it-IT" sz="2400" dirty="0"/>
              <a:t> 	</a:t>
            </a:r>
            <a:r>
              <a:rPr lang="it-IT" sz="2400" b="1" dirty="0">
                <a:solidFill>
                  <a:srgbClr val="008000"/>
                </a:solidFill>
              </a:rPr>
              <a:t>M</a:t>
            </a:r>
            <a:r>
              <a:rPr lang="it-IT" sz="2400" b="1" baseline="-25000" dirty="0">
                <a:solidFill>
                  <a:srgbClr val="008000"/>
                </a:solidFill>
              </a:rPr>
              <a:t>F</a:t>
            </a:r>
            <a:r>
              <a:rPr lang="it-IT" sz="2400" dirty="0">
                <a:solidFill>
                  <a:srgbClr val="008000"/>
                </a:solidFill>
              </a:rPr>
              <a:t> + </a:t>
            </a:r>
            <a:r>
              <a:rPr lang="it-IT" sz="2400" b="1" dirty="0">
                <a:solidFill>
                  <a:srgbClr val="008000"/>
                </a:solidFill>
              </a:rPr>
              <a:t>M</a:t>
            </a:r>
            <a:r>
              <a:rPr lang="it-IT" sz="2400" b="1" baseline="-25000" dirty="0">
                <a:solidFill>
                  <a:srgbClr val="008000"/>
                </a:solidFill>
              </a:rPr>
              <a:t>R</a:t>
            </a:r>
            <a:r>
              <a:rPr lang="it-IT" sz="2400" dirty="0">
                <a:solidFill>
                  <a:srgbClr val="008000"/>
                </a:solidFill>
              </a:rPr>
              <a:t> = 0</a:t>
            </a:r>
            <a:r>
              <a:rPr lang="it-IT" sz="2400" dirty="0"/>
              <a:t>    </a:t>
            </a:r>
            <a:r>
              <a:rPr lang="it-IT" sz="2400" dirty="0">
                <a:cs typeface="Arial" pitchFamily="34" charset="0"/>
              </a:rPr>
              <a:t>→    </a:t>
            </a:r>
            <a:r>
              <a:rPr lang="it-IT" sz="2400" b="1" dirty="0">
                <a:cs typeface="Arial" pitchFamily="34" charset="0"/>
              </a:rPr>
              <a:t>M</a:t>
            </a:r>
            <a:r>
              <a:rPr lang="it-IT" sz="2400" b="1" baseline="-25000" dirty="0">
                <a:cs typeface="Arial" pitchFamily="34" charset="0"/>
              </a:rPr>
              <a:t>F</a:t>
            </a:r>
            <a:r>
              <a:rPr lang="it-IT" sz="2400" dirty="0">
                <a:cs typeface="Arial" pitchFamily="34" charset="0"/>
              </a:rPr>
              <a:t> = -</a:t>
            </a:r>
            <a:r>
              <a:rPr lang="it-IT" sz="2400" b="1" dirty="0">
                <a:cs typeface="Arial" pitchFamily="34" charset="0"/>
              </a:rPr>
              <a:t>M</a:t>
            </a:r>
            <a:r>
              <a:rPr lang="it-IT" sz="2400" b="1" baseline="-25000" dirty="0">
                <a:cs typeface="Arial" pitchFamily="34" charset="0"/>
              </a:rPr>
              <a:t>R</a:t>
            </a:r>
          </a:p>
          <a:p>
            <a:pPr>
              <a:lnSpc>
                <a:spcPct val="90000"/>
              </a:lnSpc>
              <a:buFontTx/>
              <a:buNone/>
            </a:pPr>
            <a:r>
              <a:rPr lang="it-IT" sz="2400" dirty="0">
                <a:cs typeface="Arial" pitchFamily="34" charset="0"/>
              </a:rPr>
              <a:t>	→  Fa = </a:t>
            </a:r>
            <a:r>
              <a:rPr lang="it-IT" sz="2400" dirty="0" err="1">
                <a:cs typeface="Arial" pitchFamily="34" charset="0"/>
              </a:rPr>
              <a:t>Rb</a:t>
            </a:r>
            <a:r>
              <a:rPr lang="it-IT" sz="2400" dirty="0">
                <a:cs typeface="Arial" pitchFamily="34" charset="0"/>
              </a:rPr>
              <a:t>   →  </a:t>
            </a:r>
            <a:r>
              <a:rPr lang="it-IT" sz="2400" dirty="0">
                <a:solidFill>
                  <a:srgbClr val="FF3300"/>
                </a:solidFill>
                <a:cs typeface="Arial" pitchFamily="34" charset="0"/>
              </a:rPr>
              <a:t>F/R = b/a</a:t>
            </a:r>
            <a:r>
              <a:rPr lang="it-IT" sz="2400" dirty="0">
                <a:cs typeface="Arial" pitchFamily="34" charset="0"/>
              </a:rPr>
              <a:t>     con </a:t>
            </a:r>
            <a:r>
              <a:rPr lang="it-IT" sz="2400" dirty="0" err="1">
                <a:cs typeface="Arial" pitchFamily="34" charset="0"/>
              </a:rPr>
              <a:t>a,b</a:t>
            </a:r>
            <a:r>
              <a:rPr lang="it-IT" sz="2400" dirty="0">
                <a:cs typeface="Arial" pitchFamily="34" charset="0"/>
              </a:rPr>
              <a:t> rispettivi bracci</a:t>
            </a:r>
          </a:p>
          <a:p>
            <a:pPr>
              <a:lnSpc>
                <a:spcPct val="90000"/>
              </a:lnSpc>
              <a:buFontTx/>
              <a:buNone/>
            </a:pPr>
            <a:r>
              <a:rPr lang="it-IT" sz="2400" dirty="0">
                <a:cs typeface="Arial" pitchFamily="34" charset="0"/>
              </a:rPr>
              <a:t>	(vantaggiosa, se F&lt;R)</a:t>
            </a:r>
          </a:p>
          <a:p>
            <a:pPr>
              <a:lnSpc>
                <a:spcPct val="90000"/>
              </a:lnSpc>
              <a:buFontTx/>
              <a:buNone/>
            </a:pPr>
            <a:endParaRPr lang="it-IT" sz="2400" dirty="0">
              <a:cs typeface="Arial" pitchFamily="34" charset="0"/>
            </a:endParaRPr>
          </a:p>
          <a:p>
            <a:pPr>
              <a:lnSpc>
                <a:spcPct val="90000"/>
              </a:lnSpc>
            </a:pPr>
            <a:r>
              <a:rPr lang="it-IT" sz="2400" dirty="0">
                <a:cs typeface="Arial" pitchFamily="34" charset="0"/>
              </a:rPr>
              <a:t>leva di 1° tipo: fulcro O fra F e R</a:t>
            </a:r>
          </a:p>
          <a:p>
            <a:pPr>
              <a:lnSpc>
                <a:spcPct val="90000"/>
              </a:lnSpc>
              <a:buFontTx/>
              <a:buNone/>
            </a:pPr>
            <a:r>
              <a:rPr lang="it-IT" sz="2400" dirty="0">
                <a:cs typeface="Arial" pitchFamily="34" charset="0"/>
              </a:rPr>
              <a:t>	(R e F concordi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capo</a:t>
            </a:r>
            <a:endParaRPr lang="it-IT" sz="2400" dirty="0">
              <a:cs typeface="Arial" pitchFamily="34" charset="0"/>
            </a:endParaRPr>
          </a:p>
          <a:p>
            <a:pPr>
              <a:lnSpc>
                <a:spcPct val="90000"/>
              </a:lnSpc>
            </a:pPr>
            <a:r>
              <a:rPr lang="it-IT" sz="2400" dirty="0">
                <a:cs typeface="Arial" pitchFamily="34" charset="0"/>
              </a:rPr>
              <a:t>leva di 2° tipo: R fra O e F</a:t>
            </a:r>
          </a:p>
          <a:p>
            <a:pPr>
              <a:lnSpc>
                <a:spcPct val="90000"/>
              </a:lnSpc>
              <a:buFontTx/>
              <a:buNone/>
            </a:pPr>
            <a:r>
              <a:rPr lang="it-IT" sz="2400" dirty="0">
                <a:cs typeface="Arial" pitchFamily="34" charset="0"/>
              </a:rPr>
              <a:t>	(R e F discordi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piede</a:t>
            </a:r>
            <a:endParaRPr lang="it-IT" sz="2400" dirty="0">
              <a:cs typeface="Arial" pitchFamily="34" charset="0"/>
            </a:endParaRPr>
          </a:p>
          <a:p>
            <a:pPr>
              <a:lnSpc>
                <a:spcPct val="90000"/>
              </a:lnSpc>
            </a:pPr>
            <a:r>
              <a:rPr lang="it-IT" sz="2400" dirty="0">
                <a:cs typeface="Arial" pitchFamily="34" charset="0"/>
              </a:rPr>
              <a:t>leva di 3° tipo: F fra O e R</a:t>
            </a:r>
          </a:p>
          <a:p>
            <a:pPr>
              <a:lnSpc>
                <a:spcPct val="90000"/>
              </a:lnSpc>
              <a:buFontTx/>
              <a:buNone/>
            </a:pPr>
            <a:r>
              <a:rPr lang="it-IT" sz="2400" dirty="0">
                <a:cs typeface="Arial" pitchFamily="34" charset="0"/>
              </a:rPr>
              <a:t>	(R e F discordi</a:t>
            </a:r>
            <a:r>
              <a:rPr lang="it-IT" sz="2400" dirty="0" smtClean="0">
                <a:cs typeface="Arial" pitchFamily="34" charset="0"/>
              </a:rPr>
              <a:t>) – </a:t>
            </a:r>
            <a:r>
              <a:rPr lang="it-IT" sz="2400" dirty="0" err="1" smtClean="0">
                <a:cs typeface="Arial" pitchFamily="34" charset="0"/>
              </a:rPr>
              <a:t>eg</a:t>
            </a:r>
            <a:r>
              <a:rPr lang="it-IT" sz="2400" dirty="0" smtClean="0">
                <a:cs typeface="Arial" pitchFamily="34" charset="0"/>
              </a:rPr>
              <a:t> braccio</a:t>
            </a:r>
            <a:endParaRPr lang="it-IT" sz="2400" dirty="0">
              <a:cs typeface="Arial" pitchFamily="34" charset="0"/>
            </a:endParaRPr>
          </a:p>
        </p:txBody>
      </p:sp>
      <p:pic>
        <p:nvPicPr>
          <p:cNvPr id="307204" name="Picture 4" descr="img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4437063"/>
            <a:ext cx="2643188" cy="2051050"/>
          </a:xfrm>
          <a:prstGeom prst="rect">
            <a:avLst/>
          </a:prstGeom>
          <a:noFill/>
          <a:extLst>
            <a:ext uri="{909E8E84-426E-40DD-AFC4-6F175D3DCCD1}">
              <a14:hiddenFill xmlns:a14="http://schemas.microsoft.com/office/drawing/2010/main">
                <a:solidFill>
                  <a:srgbClr val="FFFFFF"/>
                </a:solidFill>
              </a14:hiddenFill>
            </a:ext>
          </a:extLst>
        </p:spPr>
      </p:pic>
      <p:sp>
        <p:nvSpPr>
          <p:cNvPr id="307205" name="Line 5"/>
          <p:cNvSpPr>
            <a:spLocks noChangeShapeType="1"/>
          </p:cNvSpPr>
          <p:nvPr/>
        </p:nvSpPr>
        <p:spPr bwMode="auto">
          <a:xfrm flipV="1">
            <a:off x="6156325" y="3213100"/>
            <a:ext cx="18002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6" name="Text Box 6"/>
          <p:cNvSpPr txBox="1">
            <a:spLocks noChangeArrowheads="1"/>
          </p:cNvSpPr>
          <p:nvPr/>
        </p:nvSpPr>
        <p:spPr bwMode="auto">
          <a:xfrm>
            <a:off x="7164388" y="29972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O</a:t>
            </a:r>
          </a:p>
          <a:p>
            <a:r>
              <a:rPr lang="it-IT">
                <a:cs typeface="Arial" pitchFamily="34" charset="0"/>
              </a:rPr>
              <a:t>●</a:t>
            </a:r>
          </a:p>
        </p:txBody>
      </p:sp>
      <p:sp>
        <p:nvSpPr>
          <p:cNvPr id="307207" name="Line 7"/>
          <p:cNvSpPr>
            <a:spLocks noChangeShapeType="1"/>
          </p:cNvSpPr>
          <p:nvPr/>
        </p:nvSpPr>
        <p:spPr bwMode="auto">
          <a:xfrm>
            <a:off x="7956550" y="3213100"/>
            <a:ext cx="71438" cy="431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8" name="Line 8"/>
          <p:cNvSpPr>
            <a:spLocks noChangeShapeType="1"/>
          </p:cNvSpPr>
          <p:nvPr/>
        </p:nvSpPr>
        <p:spPr bwMode="auto">
          <a:xfrm>
            <a:off x="6156325" y="4076700"/>
            <a:ext cx="144463"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9" name="Text Box 9"/>
          <p:cNvSpPr txBox="1">
            <a:spLocks noChangeArrowheads="1"/>
          </p:cNvSpPr>
          <p:nvPr/>
        </p:nvSpPr>
        <p:spPr bwMode="auto">
          <a:xfrm>
            <a:off x="6443663" y="3429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a:t>
            </a:r>
          </a:p>
        </p:txBody>
      </p:sp>
      <p:sp>
        <p:nvSpPr>
          <p:cNvPr id="307210" name="Text Box 10"/>
          <p:cNvSpPr txBox="1">
            <a:spLocks noChangeArrowheads="1"/>
          </p:cNvSpPr>
          <p:nvPr/>
        </p:nvSpPr>
        <p:spPr bwMode="auto">
          <a:xfrm>
            <a:off x="5848350" y="38560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07211" name="Line 11"/>
          <p:cNvSpPr>
            <a:spLocks noChangeShapeType="1"/>
          </p:cNvSpPr>
          <p:nvPr/>
        </p:nvSpPr>
        <p:spPr bwMode="auto">
          <a:xfrm flipV="1">
            <a:off x="7380288" y="3357563"/>
            <a:ext cx="576262" cy="1428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12" name="Text Box 12"/>
          <p:cNvSpPr txBox="1">
            <a:spLocks noChangeArrowheads="1"/>
          </p:cNvSpPr>
          <p:nvPr/>
        </p:nvSpPr>
        <p:spPr bwMode="auto">
          <a:xfrm>
            <a:off x="7504113" y="34226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b</a:t>
            </a:r>
          </a:p>
        </p:txBody>
      </p:sp>
      <p:sp>
        <p:nvSpPr>
          <p:cNvPr id="307213" name="Text Box 13"/>
          <p:cNvSpPr txBox="1">
            <a:spLocks noChangeArrowheads="1"/>
          </p:cNvSpPr>
          <p:nvPr/>
        </p:nvSpPr>
        <p:spPr bwMode="auto">
          <a:xfrm>
            <a:off x="8080375" y="30638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R</a:t>
            </a:r>
          </a:p>
        </p:txBody>
      </p:sp>
      <p:sp>
        <p:nvSpPr>
          <p:cNvPr id="2" name="TextBox 1"/>
          <p:cNvSpPr txBox="1"/>
          <p:nvPr/>
        </p:nvSpPr>
        <p:spPr>
          <a:xfrm>
            <a:off x="5917350" y="5733256"/>
            <a:ext cx="383438" cy="400110"/>
          </a:xfrm>
          <a:prstGeom prst="rect">
            <a:avLst/>
          </a:prstGeom>
          <a:noFill/>
        </p:spPr>
        <p:txBody>
          <a:bodyPr wrap="none" rtlCol="0">
            <a:spAutoFit/>
          </a:bodyPr>
          <a:lstStyle/>
          <a:p>
            <a:r>
              <a:rPr lang="it-IT" dirty="0"/>
              <a:t>O</a:t>
            </a:r>
          </a:p>
        </p:txBody>
      </p:sp>
      <p:sp>
        <p:nvSpPr>
          <p:cNvPr id="17" name="TextBox 16"/>
          <p:cNvSpPr txBox="1"/>
          <p:nvPr/>
        </p:nvSpPr>
        <p:spPr>
          <a:xfrm>
            <a:off x="6512459" y="6083019"/>
            <a:ext cx="465192" cy="400110"/>
          </a:xfrm>
          <a:prstGeom prst="rect">
            <a:avLst/>
          </a:prstGeom>
          <a:noFill/>
        </p:spPr>
        <p:txBody>
          <a:bodyPr wrap="none" rtlCol="0">
            <a:spAutoFit/>
          </a:bodyPr>
          <a:lstStyle/>
          <a:p>
            <a:r>
              <a:rPr lang="it-IT" b="1" dirty="0" smtClean="0"/>
              <a:t>R</a:t>
            </a:r>
            <a:r>
              <a:rPr lang="it-IT" b="1" baseline="-25000" dirty="0" smtClean="0"/>
              <a:t>1</a:t>
            </a:r>
            <a:endParaRPr lang="it-IT" b="1" baseline="-25000" dirty="0"/>
          </a:p>
        </p:txBody>
      </p:sp>
      <p:sp>
        <p:nvSpPr>
          <p:cNvPr id="18" name="TextBox 17"/>
          <p:cNvSpPr txBox="1"/>
          <p:nvPr/>
        </p:nvSpPr>
        <p:spPr>
          <a:xfrm>
            <a:off x="7336653" y="5934504"/>
            <a:ext cx="465192" cy="400110"/>
          </a:xfrm>
          <a:prstGeom prst="rect">
            <a:avLst/>
          </a:prstGeom>
          <a:noFill/>
        </p:spPr>
        <p:txBody>
          <a:bodyPr wrap="none" rtlCol="0">
            <a:spAutoFit/>
          </a:bodyPr>
          <a:lstStyle/>
          <a:p>
            <a:r>
              <a:rPr lang="it-IT" b="1" dirty="0" smtClean="0"/>
              <a:t>R</a:t>
            </a:r>
            <a:r>
              <a:rPr lang="it-IT" b="1" baseline="-25000" dirty="0" smtClean="0"/>
              <a:t>2</a:t>
            </a:r>
            <a:endParaRPr lang="it-IT" b="1" baseline="-25000" dirty="0"/>
          </a:p>
        </p:txBody>
      </p:sp>
      <p:sp>
        <p:nvSpPr>
          <p:cNvPr id="19" name="TextBox 18"/>
          <p:cNvSpPr txBox="1"/>
          <p:nvPr/>
        </p:nvSpPr>
        <p:spPr>
          <a:xfrm>
            <a:off x="6101903" y="4604770"/>
            <a:ext cx="341760" cy="400110"/>
          </a:xfrm>
          <a:prstGeom prst="rect">
            <a:avLst/>
          </a:prstGeom>
          <a:noFill/>
        </p:spPr>
        <p:txBody>
          <a:bodyPr wrap="none" rtlCol="0">
            <a:spAutoFit/>
          </a:bodyPr>
          <a:lstStyle/>
          <a:p>
            <a:r>
              <a:rPr lang="it-IT" b="1" dirty="0" smtClean="0"/>
              <a:t>F</a:t>
            </a:r>
            <a:endParaRPr lang="it-IT" b="1" baseline="-25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000" y="4032000"/>
            <a:ext cx="1511617" cy="111071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2016</a:t>
            </a:r>
            <a:endParaRPr lang="en-US"/>
          </a:p>
        </p:txBody>
      </p:sp>
      <p:sp>
        <p:nvSpPr>
          <p:cNvPr id="19" name="Slide Number Placeholder 5"/>
          <p:cNvSpPr>
            <a:spLocks noGrp="1"/>
          </p:cNvSpPr>
          <p:nvPr>
            <p:ph type="sldNum" sz="quarter" idx="12"/>
          </p:nvPr>
        </p:nvSpPr>
        <p:spPr/>
        <p:txBody>
          <a:bodyPr/>
          <a:lstStyle/>
          <a:p>
            <a:fld id="{CE37B987-52E6-4F2F-8D44-90C51DCAB28D}" type="slidenum">
              <a:rPr lang="en-US"/>
              <a:pPr/>
              <a:t>81</a:t>
            </a:fld>
            <a:endParaRPr lang="en-US"/>
          </a:p>
        </p:txBody>
      </p:sp>
      <p:sp>
        <p:nvSpPr>
          <p:cNvPr id="390161" name="Rectangle 17"/>
          <p:cNvSpPr>
            <a:spLocks noGrp="1" noChangeArrowheads="1"/>
          </p:cNvSpPr>
          <p:nvPr>
            <p:ph type="title"/>
          </p:nvPr>
        </p:nvSpPr>
        <p:spPr>
          <a:noFill/>
          <a:ln/>
        </p:spPr>
        <p:txBody>
          <a:bodyPr/>
          <a:lstStyle/>
          <a:p>
            <a:r>
              <a:rPr lang="it-IT" sz="2800"/>
              <a:t>Moto in generale</a:t>
            </a:r>
          </a:p>
        </p:txBody>
      </p:sp>
      <p:sp>
        <p:nvSpPr>
          <p:cNvPr id="390162" name="Rectangle 18"/>
          <p:cNvSpPr>
            <a:spLocks noGrp="1" noChangeArrowheads="1"/>
          </p:cNvSpPr>
          <p:nvPr>
            <p:ph type="body" idx="1"/>
          </p:nvPr>
        </p:nvSpPr>
        <p:spPr>
          <a:xfrm>
            <a:off x="468313" y="1196975"/>
            <a:ext cx="8229600" cy="4784725"/>
          </a:xfrm>
          <a:noFill/>
          <a:ln/>
        </p:spPr>
        <p:txBody>
          <a:bodyPr/>
          <a:lstStyle/>
          <a:p>
            <a:r>
              <a:rPr lang="it-IT" sz="2400"/>
              <a:t>il moto di un c.r. libero in generale è scomponibile nel moto di traslazione del baricentro e nel moto di rotazione intorno al baricentro – per un c.r. con un asse fisso è possibile solo il moto di rotazione</a:t>
            </a:r>
          </a:p>
        </p:txBody>
      </p:sp>
      <p:sp>
        <p:nvSpPr>
          <p:cNvPr id="390165" name="Text Box 21"/>
          <p:cNvSpPr txBox="1">
            <a:spLocks noChangeArrowheads="1"/>
          </p:cNvSpPr>
          <p:nvPr/>
        </p:nvSpPr>
        <p:spPr bwMode="auto">
          <a:xfrm>
            <a:off x="539553" y="5229225"/>
            <a:ext cx="468014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dirty="0" smtClean="0"/>
              <a:t>Carolina </a:t>
            </a:r>
            <a:r>
              <a:rPr lang="it-IT" dirty="0"/>
              <a:t>Kostner in pura</a:t>
            </a:r>
            <a:r>
              <a:rPr lang="it-IT" dirty="0">
                <a:solidFill>
                  <a:srgbClr val="CC3300"/>
                </a:solidFill>
              </a:rPr>
              <a:t> </a:t>
            </a:r>
            <a:r>
              <a:rPr lang="it-IT" dirty="0">
                <a:solidFill>
                  <a:srgbClr val="FF3300"/>
                </a:solidFill>
              </a:rPr>
              <a:t>traslazione</a:t>
            </a:r>
          </a:p>
          <a:p>
            <a:r>
              <a:rPr lang="it-IT" dirty="0"/>
              <a:t>e </a:t>
            </a:r>
            <a:r>
              <a:rPr lang="it-IT" dirty="0" smtClean="0"/>
              <a:t>in pura </a:t>
            </a:r>
            <a:r>
              <a:rPr lang="it-IT" dirty="0" smtClean="0">
                <a:solidFill>
                  <a:schemeClr val="accent2"/>
                </a:solidFill>
              </a:rPr>
              <a:t>rotazione</a:t>
            </a:r>
            <a:r>
              <a:rPr lang="it-IT" dirty="0" smtClean="0"/>
              <a:t> (bronzo alle Olimpiadi, Sochi, 2014) – argento ai Mondiali  2013</a:t>
            </a:r>
            <a:endParaRPr lang="it-IT" dirty="0"/>
          </a:p>
        </p:txBody>
      </p:sp>
      <p:sp>
        <p:nvSpPr>
          <p:cNvPr id="390166" name="Text Box 22"/>
          <p:cNvSpPr txBox="1">
            <a:spLocks noChangeArrowheads="1"/>
          </p:cNvSpPr>
          <p:nvPr/>
        </p:nvSpPr>
        <p:spPr bwMode="auto">
          <a:xfrm>
            <a:off x="3059113" y="3933825"/>
            <a:ext cx="18415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90167" name="Line 23"/>
          <p:cNvSpPr>
            <a:spLocks noChangeShapeType="1"/>
          </p:cNvSpPr>
          <p:nvPr/>
        </p:nvSpPr>
        <p:spPr bwMode="auto">
          <a:xfrm flipH="1">
            <a:off x="2339975" y="4365625"/>
            <a:ext cx="576263"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68" name="Text Box 24"/>
          <p:cNvSpPr txBox="1">
            <a:spLocks noChangeArrowheads="1"/>
          </p:cNvSpPr>
          <p:nvPr/>
        </p:nvSpPr>
        <p:spPr bwMode="auto">
          <a:xfrm>
            <a:off x="2484438" y="4365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v</a:t>
            </a:r>
          </a:p>
        </p:txBody>
      </p:sp>
      <p:sp>
        <p:nvSpPr>
          <p:cNvPr id="390169" name="Freeform 25"/>
          <p:cNvSpPr>
            <a:spLocks/>
          </p:cNvSpPr>
          <p:nvPr/>
        </p:nvSpPr>
        <p:spPr bwMode="auto">
          <a:xfrm>
            <a:off x="4787900" y="4005263"/>
            <a:ext cx="422275" cy="296862"/>
          </a:xfrm>
          <a:custGeom>
            <a:avLst/>
            <a:gdLst>
              <a:gd name="T0" fmla="*/ 0 w 266"/>
              <a:gd name="T1" fmla="*/ 106 h 187"/>
              <a:gd name="T2" fmla="*/ 213 w 266"/>
              <a:gd name="T3" fmla="*/ 142 h 187"/>
              <a:gd name="T4" fmla="*/ 239 w 266"/>
              <a:gd name="T5" fmla="*/ 133 h 187"/>
              <a:gd name="T6" fmla="*/ 257 w 266"/>
              <a:gd name="T7" fmla="*/ 79 h 187"/>
              <a:gd name="T8" fmla="*/ 204 w 266"/>
              <a:gd name="T9" fmla="*/ 9 h 187"/>
              <a:gd name="T10" fmla="*/ 266 w 266"/>
              <a:gd name="T11" fmla="*/ 17 h 187"/>
              <a:gd name="T12" fmla="*/ 221 w 26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66" h="187">
                <a:moveTo>
                  <a:pt x="0" y="106"/>
                </a:moveTo>
                <a:cubicBezTo>
                  <a:pt x="54" y="187"/>
                  <a:pt x="92" y="148"/>
                  <a:pt x="213" y="142"/>
                </a:cubicBezTo>
                <a:cubicBezTo>
                  <a:pt x="222" y="139"/>
                  <a:pt x="234" y="141"/>
                  <a:pt x="239" y="133"/>
                </a:cubicBezTo>
                <a:cubicBezTo>
                  <a:pt x="250" y="117"/>
                  <a:pt x="257" y="79"/>
                  <a:pt x="257" y="79"/>
                </a:cubicBezTo>
                <a:cubicBezTo>
                  <a:pt x="247" y="40"/>
                  <a:pt x="244" y="21"/>
                  <a:pt x="204" y="9"/>
                </a:cubicBezTo>
                <a:cubicBezTo>
                  <a:pt x="157" y="77"/>
                  <a:pt x="236" y="27"/>
                  <a:pt x="266" y="17"/>
                </a:cubicBezTo>
                <a:cubicBezTo>
                  <a:pt x="233" y="7"/>
                  <a:pt x="247" y="13"/>
                  <a:pt x="221"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0" name="Line 26"/>
          <p:cNvSpPr>
            <a:spLocks noChangeShapeType="1"/>
          </p:cNvSpPr>
          <p:nvPr/>
        </p:nvSpPr>
        <p:spPr bwMode="auto">
          <a:xfrm flipV="1">
            <a:off x="4968875" y="3486150"/>
            <a:ext cx="0" cy="647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1" name="Text Box 27"/>
          <p:cNvSpPr txBox="1">
            <a:spLocks noChangeArrowheads="1"/>
          </p:cNvSpPr>
          <p:nvPr/>
        </p:nvSpPr>
        <p:spPr bwMode="auto">
          <a:xfrm>
            <a:off x="4932363" y="3213100"/>
            <a:ext cx="398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b="1">
                <a:solidFill>
                  <a:schemeClr val="accent2"/>
                </a:solidFill>
                <a:cs typeface="Arial" pitchFamily="34" charset="0"/>
              </a:rPr>
              <a:t>ω</a:t>
            </a:r>
          </a:p>
        </p:txBody>
      </p:sp>
      <p:pic>
        <p:nvPicPr>
          <p:cNvPr id="390172" name="Picture 28" descr="img0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2997200"/>
            <a:ext cx="2952750" cy="2005013"/>
          </a:xfrm>
          <a:prstGeom prst="rect">
            <a:avLst/>
          </a:prstGeom>
          <a:noFill/>
          <a:extLst>
            <a:ext uri="{909E8E84-426E-40DD-AFC4-6F175D3DCCD1}">
              <a14:hiddenFill xmlns:a14="http://schemas.microsoft.com/office/drawing/2010/main">
                <a:solidFill>
                  <a:srgbClr val="FFFFFF"/>
                </a:solidFill>
              </a14:hiddenFill>
            </a:ext>
          </a:extLst>
        </p:spPr>
      </p:pic>
      <p:sp>
        <p:nvSpPr>
          <p:cNvPr id="390173" name="Text Box 29"/>
          <p:cNvSpPr txBox="1">
            <a:spLocks noChangeArrowheads="1"/>
          </p:cNvSpPr>
          <p:nvPr/>
        </p:nvSpPr>
        <p:spPr bwMode="auto">
          <a:xfrm>
            <a:off x="5435600" y="5229225"/>
            <a:ext cx="3400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una giostra in pura </a:t>
            </a:r>
            <a:r>
              <a:rPr lang="it-IT" dirty="0">
                <a:solidFill>
                  <a:schemeClr val="accent2"/>
                </a:solidFill>
              </a:rPr>
              <a:t>rotazione</a:t>
            </a:r>
          </a:p>
          <a:p>
            <a:r>
              <a:rPr lang="it-IT" dirty="0"/>
              <a:t>attorno ad un asse fisso: </a:t>
            </a:r>
          </a:p>
          <a:p>
            <a:r>
              <a:rPr lang="it-IT" dirty="0">
                <a:solidFill>
                  <a:srgbClr val="FF0000"/>
                </a:solidFill>
              </a:rPr>
              <a:t>stessa </a:t>
            </a:r>
            <a:r>
              <a:rPr lang="el-GR" dirty="0">
                <a:solidFill>
                  <a:srgbClr val="FF0000"/>
                </a:solidFill>
                <a:cs typeface="Arial" pitchFamily="34" charset="0"/>
              </a:rPr>
              <a:t>ω</a:t>
            </a:r>
            <a:r>
              <a:rPr lang="it-IT" dirty="0">
                <a:solidFill>
                  <a:srgbClr val="FF0000"/>
                </a:solidFill>
                <a:cs typeface="Arial" pitchFamily="34" charset="0"/>
              </a:rPr>
              <a:t>, diversa v = </a:t>
            </a:r>
            <a:r>
              <a:rPr lang="el-GR" dirty="0">
                <a:solidFill>
                  <a:srgbClr val="FF0000"/>
                </a:solidFill>
                <a:cs typeface="Arial" pitchFamily="34" charset="0"/>
              </a:rPr>
              <a:t>ω</a:t>
            </a:r>
            <a:r>
              <a:rPr lang="it-IT" dirty="0">
                <a:solidFill>
                  <a:srgbClr val="FF0000"/>
                </a:solidFill>
                <a:cs typeface="Arial" pitchFamily="34" charset="0"/>
              </a:rPr>
              <a:t>r,</a:t>
            </a:r>
          </a:p>
          <a:p>
            <a:r>
              <a:rPr lang="it-IT" dirty="0">
                <a:solidFill>
                  <a:srgbClr val="FF0000"/>
                </a:solidFill>
                <a:cs typeface="Arial" pitchFamily="34" charset="0"/>
              </a:rPr>
              <a:t>diversa a</a:t>
            </a:r>
            <a:r>
              <a:rPr lang="it-IT" baseline="-25000" dirty="0">
                <a:solidFill>
                  <a:srgbClr val="FF0000"/>
                </a:solidFill>
                <a:cs typeface="Arial" pitchFamily="34" charset="0"/>
              </a:rPr>
              <a:t>c</a:t>
            </a:r>
            <a:r>
              <a:rPr lang="it-IT" dirty="0">
                <a:solidFill>
                  <a:srgbClr val="FF0000"/>
                </a:solidFill>
                <a:cs typeface="Arial" pitchFamily="34" charset="0"/>
              </a:rPr>
              <a:t> = </a:t>
            </a:r>
            <a:r>
              <a:rPr lang="el-GR" dirty="0">
                <a:solidFill>
                  <a:srgbClr val="FF0000"/>
                </a:solidFill>
                <a:cs typeface="Arial" pitchFamily="34" charset="0"/>
              </a:rPr>
              <a:t>ω</a:t>
            </a:r>
            <a:r>
              <a:rPr lang="it-IT" baseline="30000" dirty="0">
                <a:solidFill>
                  <a:srgbClr val="FF0000"/>
                </a:solidFill>
                <a:cs typeface="Arial" pitchFamily="34" charset="0"/>
              </a:rPr>
              <a:t>2</a:t>
            </a:r>
            <a:r>
              <a:rPr lang="it-IT" dirty="0">
                <a:solidFill>
                  <a:srgbClr val="FF0000"/>
                </a:solidFill>
                <a:cs typeface="Arial" pitchFamily="34" charset="0"/>
              </a:rPr>
              <a:t>r</a:t>
            </a:r>
            <a:endParaRPr lang="el-GR" dirty="0">
              <a:solidFill>
                <a:srgbClr val="FF0000"/>
              </a:solidFill>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340" y="2895015"/>
            <a:ext cx="1388557" cy="222049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5922" y="2895013"/>
            <a:ext cx="1377834" cy="2188326"/>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 mar 2016</a:t>
            </a:r>
            <a:endParaRPr lang="en-US"/>
          </a:p>
        </p:txBody>
      </p:sp>
      <p:sp>
        <p:nvSpPr>
          <p:cNvPr id="20" name="Slide Number Placeholder 5"/>
          <p:cNvSpPr>
            <a:spLocks noGrp="1"/>
          </p:cNvSpPr>
          <p:nvPr>
            <p:ph type="sldNum" sz="quarter" idx="12"/>
          </p:nvPr>
        </p:nvSpPr>
        <p:spPr/>
        <p:txBody>
          <a:bodyPr/>
          <a:lstStyle/>
          <a:p>
            <a:fld id="{971B6831-C348-4821-AF0F-9E68EED63EC0}" type="slidenum">
              <a:rPr lang="en-US"/>
              <a:pPr/>
              <a:t>82</a:t>
            </a:fld>
            <a:endParaRPr lang="en-US"/>
          </a:p>
        </p:txBody>
      </p:sp>
      <p:sp>
        <p:nvSpPr>
          <p:cNvPr id="318466" name="Rectangle 2"/>
          <p:cNvSpPr>
            <a:spLocks noGrp="1" noChangeArrowheads="1"/>
          </p:cNvSpPr>
          <p:nvPr>
            <p:ph type="title"/>
          </p:nvPr>
        </p:nvSpPr>
        <p:spPr/>
        <p:txBody>
          <a:bodyPr/>
          <a:lstStyle/>
          <a:p>
            <a:r>
              <a:rPr lang="it-IT" sz="2800"/>
              <a:t>Rotazioni: p.m. rispetto ad asse fisso  </a:t>
            </a:r>
            <a:r>
              <a:rPr lang="it-IT" sz="2400"/>
              <a:t>(moto circolare generico)</a:t>
            </a:r>
          </a:p>
        </p:txBody>
      </p:sp>
      <p:sp>
        <p:nvSpPr>
          <p:cNvPr id="318467" name="Rectangle 3"/>
          <p:cNvSpPr>
            <a:spLocks noGrp="1" noChangeArrowheads="1"/>
          </p:cNvSpPr>
          <p:nvPr>
            <p:ph type="body" idx="1"/>
          </p:nvPr>
        </p:nvSpPr>
        <p:spPr>
          <a:xfrm>
            <a:off x="323850" y="1196975"/>
            <a:ext cx="8569325" cy="4929188"/>
          </a:xfrm>
        </p:spPr>
        <p:txBody>
          <a:bodyPr/>
          <a:lstStyle/>
          <a:p>
            <a:r>
              <a:rPr lang="it-IT" sz="2400" dirty="0"/>
              <a:t>circonferenza di raggio r, fisso, costante  </a:t>
            </a:r>
          </a:p>
          <a:p>
            <a:r>
              <a:rPr lang="it-IT" sz="2400" dirty="0"/>
              <a:t>quando P si muove lungo la circonferenza varia </a:t>
            </a:r>
            <a:r>
              <a:rPr lang="el-GR" sz="2400" dirty="0">
                <a:cs typeface="Arial" pitchFamily="34" charset="0"/>
              </a:rPr>
              <a:t>θ</a:t>
            </a:r>
            <a:r>
              <a:rPr lang="it-IT" sz="2400" dirty="0">
                <a:cs typeface="Arial" pitchFamily="34" charset="0"/>
              </a:rPr>
              <a:t> = </a:t>
            </a:r>
            <a:r>
              <a:rPr lang="el-GR" sz="2400" dirty="0">
                <a:cs typeface="Arial" pitchFamily="34" charset="0"/>
              </a:rPr>
              <a:t>θ</a:t>
            </a:r>
            <a:r>
              <a:rPr lang="it-IT" sz="2400" dirty="0">
                <a:cs typeface="Arial" pitchFamily="34" charset="0"/>
              </a:rPr>
              <a:t>(t</a:t>
            </a:r>
            <a:r>
              <a:rPr lang="it-IT" sz="2400" dirty="0" smtClean="0">
                <a:cs typeface="Arial" pitchFamily="34" charset="0"/>
              </a:rPr>
              <a:t>), in </a:t>
            </a:r>
            <a:r>
              <a:rPr lang="it-IT" sz="2400" dirty="0" smtClean="0">
                <a:solidFill>
                  <a:srgbClr val="FF3300"/>
                </a:solidFill>
                <a:cs typeface="Arial" pitchFamily="34" charset="0"/>
              </a:rPr>
              <a:t>rad</a:t>
            </a:r>
            <a:r>
              <a:rPr lang="it-IT" sz="2400" dirty="0">
                <a:solidFill>
                  <a:srgbClr val="FF3300"/>
                </a:solidFill>
                <a:cs typeface="Arial" pitchFamily="34" charset="0"/>
              </a:rPr>
              <a:t>.!</a:t>
            </a:r>
            <a:r>
              <a:rPr lang="it-IT" sz="2400" dirty="0">
                <a:cs typeface="Arial" pitchFamily="34" charset="0"/>
              </a:rPr>
              <a:t> – (p.m. oppure disco, cilindro scomposti in particelle)</a:t>
            </a:r>
          </a:p>
          <a:p>
            <a:r>
              <a:rPr lang="el-GR" sz="2400" dirty="0">
                <a:cs typeface="Arial" pitchFamily="34" charset="0"/>
              </a:rPr>
              <a:t>Δ</a:t>
            </a:r>
            <a:r>
              <a:rPr lang="it-IT" sz="2400" dirty="0">
                <a:cs typeface="Arial" pitchFamily="34" charset="0"/>
              </a:rPr>
              <a:t>s = r</a:t>
            </a:r>
            <a:r>
              <a:rPr lang="el-GR" sz="2400" dirty="0">
                <a:cs typeface="Arial" pitchFamily="34" charset="0"/>
              </a:rPr>
              <a:t>Δθ</a:t>
            </a:r>
            <a:r>
              <a:rPr lang="it-IT" sz="2400" dirty="0">
                <a:cs typeface="Arial" pitchFamily="34" charset="0"/>
              </a:rPr>
              <a:t>                                OP = r</a:t>
            </a:r>
          </a:p>
          <a:p>
            <a:r>
              <a:rPr lang="it-IT" sz="2400" dirty="0">
                <a:solidFill>
                  <a:srgbClr val="CC3300"/>
                </a:solidFill>
                <a:cs typeface="Arial" pitchFamily="34" charset="0"/>
              </a:rPr>
              <a:t>v = </a:t>
            </a:r>
            <a:r>
              <a:rPr lang="el-GR" sz="2400" dirty="0">
                <a:solidFill>
                  <a:srgbClr val="CC3300"/>
                </a:solidFill>
                <a:cs typeface="Arial" pitchFamily="34" charset="0"/>
              </a:rPr>
              <a:t>Δ</a:t>
            </a:r>
            <a:r>
              <a:rPr lang="it-IT" sz="2400" dirty="0">
                <a:solidFill>
                  <a:srgbClr val="CC3300"/>
                </a:solidFill>
                <a:cs typeface="Arial" pitchFamily="34" charset="0"/>
              </a:rPr>
              <a:t>s/</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Δθ</a:t>
            </a:r>
            <a:r>
              <a:rPr lang="it-IT" sz="2400" dirty="0">
                <a:solidFill>
                  <a:srgbClr val="CC3300"/>
                </a:solidFill>
                <a:cs typeface="Arial" pitchFamily="34" charset="0"/>
              </a:rPr>
              <a:t>/</a:t>
            </a:r>
            <a:r>
              <a:rPr lang="el-GR" sz="2400" dirty="0">
                <a:solidFill>
                  <a:srgbClr val="CC3300"/>
                </a:solidFill>
                <a:cs typeface="Arial" pitchFamily="34" charset="0"/>
              </a:rPr>
              <a:t>Δ</a:t>
            </a:r>
            <a:r>
              <a:rPr lang="it-IT" sz="2400" dirty="0">
                <a:solidFill>
                  <a:srgbClr val="CC3300"/>
                </a:solidFill>
                <a:cs typeface="Arial" pitchFamily="34" charset="0"/>
              </a:rPr>
              <a:t>t = r</a:t>
            </a:r>
            <a:r>
              <a:rPr lang="el-GR" sz="2400" dirty="0">
                <a:solidFill>
                  <a:srgbClr val="CC3300"/>
                </a:solidFill>
                <a:cs typeface="Arial" pitchFamily="34" charset="0"/>
              </a:rPr>
              <a:t>ω</a:t>
            </a:r>
            <a:endParaRPr lang="it-IT" sz="2400" dirty="0">
              <a:solidFill>
                <a:srgbClr val="CC3300"/>
              </a:solidFill>
              <a:cs typeface="Arial" pitchFamily="34" charset="0"/>
            </a:endParaRPr>
          </a:p>
          <a:p>
            <a:r>
              <a:rPr lang="it-IT" sz="2400" dirty="0" err="1">
                <a:solidFill>
                  <a:srgbClr val="008000"/>
                </a:solidFill>
                <a:cs typeface="Arial" pitchFamily="34" charset="0"/>
              </a:rPr>
              <a:t>a</a:t>
            </a:r>
            <a:r>
              <a:rPr lang="it-IT" sz="2400" baseline="-25000" dirty="0" err="1">
                <a:solidFill>
                  <a:srgbClr val="008000"/>
                </a:solidFill>
                <a:cs typeface="Arial" pitchFamily="34" charset="0"/>
              </a:rPr>
              <a:t>t</a:t>
            </a:r>
            <a:r>
              <a:rPr lang="it-IT" sz="2400" dirty="0">
                <a:solidFill>
                  <a:srgbClr val="008000"/>
                </a:solidFill>
                <a:cs typeface="Arial" pitchFamily="34" charset="0"/>
              </a:rPr>
              <a:t> = </a:t>
            </a:r>
            <a:r>
              <a:rPr lang="el-GR" sz="2400" dirty="0">
                <a:solidFill>
                  <a:srgbClr val="008000"/>
                </a:solidFill>
                <a:cs typeface="Arial" pitchFamily="34" charset="0"/>
              </a:rPr>
              <a:t>Δ</a:t>
            </a:r>
            <a:r>
              <a:rPr lang="it-IT" sz="2400" dirty="0">
                <a:solidFill>
                  <a:srgbClr val="008000"/>
                </a:solidFill>
                <a:cs typeface="Arial" pitchFamily="34" charset="0"/>
              </a:rPr>
              <a:t>v/</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Δω</a:t>
            </a:r>
            <a:r>
              <a:rPr lang="it-IT" sz="2400" dirty="0">
                <a:solidFill>
                  <a:srgbClr val="008000"/>
                </a:solidFill>
                <a:cs typeface="Arial" pitchFamily="34" charset="0"/>
              </a:rPr>
              <a:t>/</a:t>
            </a:r>
            <a:r>
              <a:rPr lang="el-GR" sz="2400" dirty="0">
                <a:solidFill>
                  <a:srgbClr val="008000"/>
                </a:solidFill>
                <a:cs typeface="Arial" pitchFamily="34" charset="0"/>
              </a:rPr>
              <a:t>Δ</a:t>
            </a:r>
            <a:r>
              <a:rPr lang="it-IT" sz="2400" dirty="0">
                <a:solidFill>
                  <a:srgbClr val="008000"/>
                </a:solidFill>
                <a:cs typeface="Arial" pitchFamily="34" charset="0"/>
              </a:rPr>
              <a:t>t = r</a:t>
            </a:r>
            <a:r>
              <a:rPr lang="el-GR" sz="2400" dirty="0">
                <a:solidFill>
                  <a:srgbClr val="008000"/>
                </a:solidFill>
                <a:cs typeface="Arial" pitchFamily="34" charset="0"/>
              </a:rPr>
              <a:t>α</a:t>
            </a:r>
            <a:r>
              <a:rPr lang="it-IT" sz="2400" dirty="0">
                <a:cs typeface="Arial" pitchFamily="34" charset="0"/>
              </a:rPr>
              <a:t> </a:t>
            </a:r>
          </a:p>
          <a:p>
            <a:r>
              <a:rPr lang="it-IT" sz="2400" dirty="0" err="1">
                <a:solidFill>
                  <a:srgbClr val="CC3399"/>
                </a:solidFill>
                <a:cs typeface="Arial" pitchFamily="34" charset="0"/>
              </a:rPr>
              <a:t>a</a:t>
            </a:r>
            <a:r>
              <a:rPr lang="it-IT" sz="2400" baseline="-25000" dirty="0" err="1">
                <a:solidFill>
                  <a:srgbClr val="CC3399"/>
                </a:solidFill>
                <a:cs typeface="Arial" pitchFamily="34" charset="0"/>
              </a:rPr>
              <a:t>c</a:t>
            </a:r>
            <a:r>
              <a:rPr lang="it-IT" sz="2400" dirty="0">
                <a:solidFill>
                  <a:srgbClr val="CC3399"/>
                </a:solidFill>
                <a:cs typeface="Arial" pitchFamily="34" charset="0"/>
              </a:rPr>
              <a:t> = v</a:t>
            </a:r>
            <a:r>
              <a:rPr lang="it-IT" sz="2400" baseline="30000" dirty="0">
                <a:solidFill>
                  <a:srgbClr val="CC3399"/>
                </a:solidFill>
                <a:cs typeface="Arial" pitchFamily="34" charset="0"/>
              </a:rPr>
              <a:t>2</a:t>
            </a:r>
            <a:r>
              <a:rPr lang="it-IT" sz="2400" dirty="0">
                <a:solidFill>
                  <a:srgbClr val="CC3399"/>
                </a:solidFill>
                <a:cs typeface="Arial" pitchFamily="34" charset="0"/>
              </a:rPr>
              <a:t>/r = </a:t>
            </a:r>
            <a:r>
              <a:rPr lang="el-GR" sz="2400" dirty="0">
                <a:solidFill>
                  <a:srgbClr val="CC3399"/>
                </a:solidFill>
                <a:cs typeface="Arial" pitchFamily="34" charset="0"/>
              </a:rPr>
              <a:t>ω</a:t>
            </a:r>
            <a:r>
              <a:rPr lang="it-IT" sz="2400" baseline="30000" dirty="0">
                <a:solidFill>
                  <a:srgbClr val="CC3399"/>
                </a:solidFill>
                <a:cs typeface="Arial" pitchFamily="34" charset="0"/>
              </a:rPr>
              <a:t>2</a:t>
            </a:r>
            <a:r>
              <a:rPr lang="it-IT" sz="2400" dirty="0">
                <a:solidFill>
                  <a:srgbClr val="CC3399"/>
                </a:solidFill>
                <a:cs typeface="Arial" pitchFamily="34" charset="0"/>
              </a:rPr>
              <a:t>r</a:t>
            </a:r>
          </a:p>
          <a:p>
            <a:endParaRPr lang="it-IT" sz="2400" dirty="0">
              <a:solidFill>
                <a:srgbClr val="CC3399"/>
              </a:solidFill>
              <a:cs typeface="Arial" pitchFamily="34" charset="0"/>
            </a:endParaRPr>
          </a:p>
          <a:p>
            <a:r>
              <a:rPr lang="it-IT" sz="2400" dirty="0">
                <a:cs typeface="Arial" pitchFamily="34" charset="0"/>
              </a:rPr>
              <a:t>se </a:t>
            </a:r>
            <a:r>
              <a:rPr lang="el-GR" sz="2400" dirty="0">
                <a:cs typeface="Arial" pitchFamily="34" charset="0"/>
              </a:rPr>
              <a:t>α</a:t>
            </a:r>
            <a:r>
              <a:rPr lang="it-IT" sz="2400" dirty="0">
                <a:cs typeface="Arial" pitchFamily="34" charset="0"/>
              </a:rPr>
              <a:t> = </a:t>
            </a:r>
            <a:r>
              <a:rPr lang="it-IT" sz="2400" dirty="0" err="1">
                <a:cs typeface="Arial" pitchFamily="34" charset="0"/>
              </a:rPr>
              <a:t>cost</a:t>
            </a:r>
            <a:r>
              <a:rPr lang="it-IT" sz="2400" dirty="0">
                <a:cs typeface="Arial" pitchFamily="34" charset="0"/>
              </a:rPr>
              <a:t> si può ricavare</a:t>
            </a:r>
          </a:p>
          <a:p>
            <a:pPr>
              <a:buFontTx/>
              <a:buNone/>
            </a:pPr>
            <a:r>
              <a:rPr lang="it-IT" sz="2400" dirty="0">
                <a:cs typeface="Arial" pitchFamily="34" charset="0"/>
              </a:rPr>
              <a:t>	</a:t>
            </a:r>
            <a:r>
              <a:rPr lang="el-GR" sz="2400" dirty="0">
                <a:solidFill>
                  <a:srgbClr val="FF3300"/>
                </a:solidFill>
                <a:cs typeface="Arial" pitchFamily="34" charset="0"/>
              </a:rPr>
              <a:t>ω</a:t>
            </a:r>
            <a:r>
              <a:rPr lang="it-IT" sz="2400" baseline="30000" dirty="0">
                <a:solidFill>
                  <a:srgbClr val="FF3300"/>
                </a:solidFill>
                <a:cs typeface="Arial" pitchFamily="34" charset="0"/>
              </a:rPr>
              <a:t>2</a:t>
            </a:r>
            <a:r>
              <a:rPr lang="it-IT" sz="2400" dirty="0">
                <a:solidFill>
                  <a:srgbClr val="FF3300"/>
                </a:solidFill>
                <a:cs typeface="Arial" pitchFamily="34" charset="0"/>
              </a:rPr>
              <a:t> – </a:t>
            </a:r>
            <a:r>
              <a:rPr lang="el-GR" sz="2400" dirty="0">
                <a:solidFill>
                  <a:srgbClr val="FF3300"/>
                </a:solidFill>
                <a:cs typeface="Arial" pitchFamily="34" charset="0"/>
              </a:rPr>
              <a:t>ω</a:t>
            </a:r>
            <a:r>
              <a:rPr lang="it-IT" sz="2400" baseline="-25000" dirty="0">
                <a:solidFill>
                  <a:srgbClr val="FF3300"/>
                </a:solidFill>
                <a:cs typeface="Arial" pitchFamily="34" charset="0"/>
              </a:rPr>
              <a:t>0</a:t>
            </a:r>
            <a:r>
              <a:rPr lang="it-IT" sz="2400" baseline="30000" dirty="0">
                <a:solidFill>
                  <a:srgbClr val="FF3300"/>
                </a:solidFill>
                <a:cs typeface="Arial" pitchFamily="34" charset="0"/>
              </a:rPr>
              <a:t>2</a:t>
            </a:r>
            <a:r>
              <a:rPr lang="it-IT" sz="2400" dirty="0">
                <a:solidFill>
                  <a:srgbClr val="FF3300"/>
                </a:solidFill>
                <a:cs typeface="Arial" pitchFamily="34" charset="0"/>
              </a:rPr>
              <a:t> = 2α(</a:t>
            </a:r>
            <a:r>
              <a:rPr lang="el-GR" sz="2400" dirty="0">
                <a:solidFill>
                  <a:srgbClr val="FF3300"/>
                </a:solidFill>
                <a:cs typeface="Arial" pitchFamily="34" charset="0"/>
              </a:rPr>
              <a:t>θ</a:t>
            </a:r>
            <a:r>
              <a:rPr lang="it-IT" sz="2400" dirty="0">
                <a:solidFill>
                  <a:srgbClr val="FF3300"/>
                </a:solidFill>
                <a:cs typeface="Arial" pitchFamily="34" charset="0"/>
              </a:rPr>
              <a:t> – </a:t>
            </a:r>
            <a:r>
              <a:rPr lang="el-GR" sz="2400" dirty="0">
                <a:solidFill>
                  <a:srgbClr val="FF3300"/>
                </a:solidFill>
                <a:cs typeface="Arial" pitchFamily="34" charset="0"/>
              </a:rPr>
              <a:t>θ</a:t>
            </a:r>
            <a:r>
              <a:rPr lang="it-IT" sz="2400" baseline="-25000" dirty="0">
                <a:solidFill>
                  <a:srgbClr val="FF3300"/>
                </a:solidFill>
                <a:cs typeface="Arial" pitchFamily="34" charset="0"/>
              </a:rPr>
              <a:t>0</a:t>
            </a:r>
            <a:r>
              <a:rPr lang="it-IT" sz="2400" dirty="0">
                <a:solidFill>
                  <a:srgbClr val="FF3300"/>
                </a:solidFill>
                <a:cs typeface="Arial" pitchFamily="34" charset="0"/>
              </a:rPr>
              <a:t>)</a:t>
            </a:r>
          </a:p>
          <a:p>
            <a:pPr>
              <a:buFontTx/>
              <a:buNone/>
            </a:pPr>
            <a:r>
              <a:rPr lang="it-IT" sz="2400" dirty="0">
                <a:cs typeface="Arial" pitchFamily="34" charset="0"/>
              </a:rPr>
              <a:t>    </a:t>
            </a:r>
            <a:r>
              <a:rPr lang="it-IT" sz="2400" dirty="0" err="1">
                <a:cs typeface="Arial" pitchFamily="34" charset="0"/>
              </a:rPr>
              <a:t>cf</a:t>
            </a:r>
            <a:r>
              <a:rPr lang="it-IT" sz="2400" dirty="0">
                <a:cs typeface="Arial" pitchFamily="34" charset="0"/>
              </a:rPr>
              <a:t>. v</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0</a:t>
            </a:r>
            <a:r>
              <a:rPr lang="it-IT" sz="2400" baseline="30000" dirty="0">
                <a:cs typeface="Arial" pitchFamily="34" charset="0"/>
              </a:rPr>
              <a:t>2</a:t>
            </a:r>
            <a:r>
              <a:rPr lang="it-IT" sz="2400" dirty="0">
                <a:cs typeface="Arial" pitchFamily="34" charset="0"/>
              </a:rPr>
              <a:t> = </a:t>
            </a:r>
            <a:r>
              <a:rPr lang="it-IT" sz="2400" dirty="0" smtClean="0">
                <a:cs typeface="Arial" pitchFamily="34" charset="0"/>
              </a:rPr>
              <a:t>2a(s –s</a:t>
            </a:r>
            <a:r>
              <a:rPr lang="it-IT" sz="2400" baseline="-25000" dirty="0" smtClean="0">
                <a:cs typeface="Arial" pitchFamily="34" charset="0"/>
              </a:rPr>
              <a:t>0</a:t>
            </a:r>
            <a:r>
              <a:rPr lang="it-IT" sz="2400" dirty="0">
                <a:cs typeface="Arial" pitchFamily="34" charset="0"/>
              </a:rPr>
              <a:t>)     </a:t>
            </a:r>
            <a:r>
              <a:rPr lang="it-IT" sz="2400" dirty="0">
                <a:solidFill>
                  <a:srgbClr val="CC3300"/>
                </a:solidFill>
                <a:cs typeface="Arial" pitchFamily="34" charset="0"/>
              </a:rPr>
              <a:t>[vedi p. </a:t>
            </a:r>
            <a:r>
              <a:rPr lang="it-IT" sz="2400" dirty="0" smtClean="0">
                <a:solidFill>
                  <a:srgbClr val="CC3300"/>
                </a:solidFill>
                <a:cs typeface="Arial" pitchFamily="34" charset="0"/>
              </a:rPr>
              <a:t>20</a:t>
            </a:r>
            <a:r>
              <a:rPr lang="it-IT" sz="2400" dirty="0">
                <a:solidFill>
                  <a:srgbClr val="CC3300"/>
                </a:solidFill>
                <a:cs typeface="Arial" pitchFamily="34" charset="0"/>
              </a:rPr>
              <a:t>,</a:t>
            </a:r>
            <a:endParaRPr lang="it-IT" sz="2400" dirty="0" smtClean="0">
              <a:solidFill>
                <a:srgbClr val="CC3300"/>
              </a:solidFill>
              <a:cs typeface="Arial" pitchFamily="34" charset="0"/>
            </a:endParaRPr>
          </a:p>
          <a:p>
            <a:pPr>
              <a:buFontTx/>
              <a:buNone/>
            </a:pPr>
            <a:r>
              <a:rPr lang="it-IT" sz="2400" dirty="0">
                <a:solidFill>
                  <a:srgbClr val="CC3300"/>
                </a:solidFill>
                <a:cs typeface="Arial" pitchFamily="34" charset="0"/>
              </a:rPr>
              <a:t>	</a:t>
            </a:r>
            <a:r>
              <a:rPr lang="it-IT" sz="2400" dirty="0" smtClean="0">
                <a:solidFill>
                  <a:srgbClr val="CC3300"/>
                </a:solidFill>
                <a:cs typeface="Arial" pitchFamily="34" charset="0"/>
              </a:rPr>
              <a:t>basta dividere per r</a:t>
            </a:r>
            <a:r>
              <a:rPr lang="it-IT" sz="2400" baseline="30000" dirty="0" smtClean="0">
                <a:solidFill>
                  <a:srgbClr val="CC3300"/>
                </a:solidFill>
                <a:cs typeface="Arial" pitchFamily="34" charset="0"/>
              </a:rPr>
              <a:t>2</a:t>
            </a:r>
            <a:r>
              <a:rPr lang="it-IT" sz="2400" dirty="0" smtClean="0">
                <a:solidFill>
                  <a:srgbClr val="CC3300"/>
                </a:solidFill>
                <a:cs typeface="Arial" pitchFamily="34" charset="0"/>
              </a:rPr>
              <a:t>]</a:t>
            </a:r>
            <a:endParaRPr lang="el-GR" sz="2400" dirty="0">
              <a:solidFill>
                <a:srgbClr val="CC3300"/>
              </a:solidFill>
              <a:cs typeface="Arial" pitchFamily="34" charset="0"/>
            </a:endParaRPr>
          </a:p>
        </p:txBody>
      </p:sp>
      <p:sp>
        <p:nvSpPr>
          <p:cNvPr id="318469" name="Oval 5"/>
          <p:cNvSpPr>
            <a:spLocks noChangeArrowheads="1"/>
          </p:cNvSpPr>
          <p:nvPr/>
        </p:nvSpPr>
        <p:spPr bwMode="auto">
          <a:xfrm>
            <a:off x="5580063" y="3141663"/>
            <a:ext cx="2663825" cy="2447925"/>
          </a:xfrm>
          <a:prstGeom prst="ellipse">
            <a:avLst/>
          </a:prstGeom>
          <a:noFill/>
          <a:ln w="28575"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0" name="Text Box 6"/>
          <p:cNvSpPr txBox="1">
            <a:spLocks noChangeArrowheads="1"/>
          </p:cNvSpPr>
          <p:nvPr/>
        </p:nvSpPr>
        <p:spPr bwMode="auto">
          <a:xfrm>
            <a:off x="6732588" y="38608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a:p>
            <a:r>
              <a:rPr lang="it-IT">
                <a:cs typeface="Arial" pitchFamily="34" charset="0"/>
              </a:rPr>
              <a:t>●</a:t>
            </a:r>
          </a:p>
        </p:txBody>
      </p:sp>
      <p:sp>
        <p:nvSpPr>
          <p:cNvPr id="318471" name="Line 7"/>
          <p:cNvSpPr>
            <a:spLocks noChangeShapeType="1"/>
          </p:cNvSpPr>
          <p:nvPr/>
        </p:nvSpPr>
        <p:spPr bwMode="auto">
          <a:xfrm flipV="1">
            <a:off x="6948488" y="4005263"/>
            <a:ext cx="12239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2" name="Text Box 8"/>
          <p:cNvSpPr txBox="1">
            <a:spLocks noChangeArrowheads="1"/>
          </p:cNvSpPr>
          <p:nvPr/>
        </p:nvSpPr>
        <p:spPr bwMode="auto">
          <a:xfrm>
            <a:off x="8027988" y="3500438"/>
            <a:ext cx="35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a:p>
            <a:r>
              <a:rPr lang="it-IT">
                <a:cs typeface="Arial" pitchFamily="34" charset="0"/>
              </a:rPr>
              <a:t>●</a:t>
            </a:r>
          </a:p>
        </p:txBody>
      </p:sp>
      <p:sp>
        <p:nvSpPr>
          <p:cNvPr id="318473" name="Line 9"/>
          <p:cNvSpPr>
            <a:spLocks noChangeShapeType="1"/>
          </p:cNvSpPr>
          <p:nvPr/>
        </p:nvSpPr>
        <p:spPr bwMode="auto">
          <a:xfrm flipV="1">
            <a:off x="6877050" y="3284538"/>
            <a:ext cx="64770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4" name="Freeform 10"/>
          <p:cNvSpPr>
            <a:spLocks/>
          </p:cNvSpPr>
          <p:nvPr/>
        </p:nvSpPr>
        <p:spPr bwMode="auto">
          <a:xfrm>
            <a:off x="7019925" y="4076700"/>
            <a:ext cx="215900" cy="215900"/>
          </a:xfrm>
          <a:custGeom>
            <a:avLst/>
            <a:gdLst>
              <a:gd name="T0" fmla="*/ 0 w 88"/>
              <a:gd name="T1" fmla="*/ 0 h 53"/>
              <a:gd name="T2" fmla="*/ 53 w 88"/>
              <a:gd name="T3" fmla="*/ 18 h 53"/>
              <a:gd name="T4" fmla="*/ 71 w 88"/>
              <a:gd name="T5" fmla="*/ 45 h 53"/>
              <a:gd name="T6" fmla="*/ 88 w 88"/>
              <a:gd name="T7" fmla="*/ 53 h 53"/>
            </a:gdLst>
            <a:ahLst/>
            <a:cxnLst>
              <a:cxn ang="0">
                <a:pos x="T0" y="T1"/>
              </a:cxn>
              <a:cxn ang="0">
                <a:pos x="T2" y="T3"/>
              </a:cxn>
              <a:cxn ang="0">
                <a:pos x="T4" y="T5"/>
              </a:cxn>
              <a:cxn ang="0">
                <a:pos x="T6" y="T7"/>
              </a:cxn>
            </a:cxnLst>
            <a:rect l="0" t="0" r="r" b="b"/>
            <a:pathLst>
              <a:path w="88" h="53">
                <a:moveTo>
                  <a:pt x="0" y="0"/>
                </a:moveTo>
                <a:cubicBezTo>
                  <a:pt x="18" y="6"/>
                  <a:pt x="35" y="12"/>
                  <a:pt x="53" y="18"/>
                </a:cubicBezTo>
                <a:cubicBezTo>
                  <a:pt x="63" y="21"/>
                  <a:pt x="63" y="37"/>
                  <a:pt x="71" y="45"/>
                </a:cubicBezTo>
                <a:cubicBezTo>
                  <a:pt x="75" y="49"/>
                  <a:pt x="82" y="50"/>
                  <a:pt x="88" y="53"/>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5" name="Text Box 11"/>
          <p:cNvSpPr txBox="1">
            <a:spLocks noChangeArrowheads="1"/>
          </p:cNvSpPr>
          <p:nvPr/>
        </p:nvSpPr>
        <p:spPr bwMode="auto">
          <a:xfrm>
            <a:off x="7072313" y="435927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Δθ</a:t>
            </a:r>
          </a:p>
        </p:txBody>
      </p:sp>
      <p:sp>
        <p:nvSpPr>
          <p:cNvPr id="318477" name="Text Box 13"/>
          <p:cNvSpPr txBox="1">
            <a:spLocks noChangeArrowheads="1"/>
          </p:cNvSpPr>
          <p:nvPr/>
        </p:nvSpPr>
        <p:spPr bwMode="auto">
          <a:xfrm>
            <a:off x="7524750" y="3500438"/>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Δ</a:t>
            </a:r>
            <a:r>
              <a:rPr lang="it-IT">
                <a:cs typeface="Arial" pitchFamily="34" charset="0"/>
              </a:rPr>
              <a:t>s</a:t>
            </a:r>
            <a:endParaRPr lang="el-GR">
              <a:cs typeface="Arial" pitchFamily="34" charset="0"/>
            </a:endParaRPr>
          </a:p>
        </p:txBody>
      </p:sp>
      <p:sp>
        <p:nvSpPr>
          <p:cNvPr id="318478" name="Text Box 14"/>
          <p:cNvSpPr txBox="1">
            <a:spLocks noChangeArrowheads="1"/>
          </p:cNvSpPr>
          <p:nvPr/>
        </p:nvSpPr>
        <p:spPr bwMode="auto">
          <a:xfrm>
            <a:off x="7596188" y="4076700"/>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18479" name="Text Box 15"/>
          <p:cNvSpPr txBox="1">
            <a:spLocks noChangeArrowheads="1"/>
          </p:cNvSpPr>
          <p:nvPr/>
        </p:nvSpPr>
        <p:spPr bwMode="auto">
          <a:xfrm>
            <a:off x="5867400" y="5938838"/>
            <a:ext cx="251703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dirty="0"/>
              <a:t>( </a:t>
            </a:r>
            <a:r>
              <a:rPr lang="it-IT" sz="2100" dirty="0" smtClean="0"/>
              <a:t>NB </a:t>
            </a:r>
            <a:r>
              <a:rPr lang="el-GR" sz="2100" dirty="0" smtClean="0"/>
              <a:t>α</a:t>
            </a:r>
            <a:r>
              <a:rPr lang="it-IT" sz="2100" dirty="0" smtClean="0"/>
              <a:t> </a:t>
            </a:r>
            <a:r>
              <a:rPr lang="it-IT" sz="2100" dirty="0"/>
              <a:t>= 0 nel moto</a:t>
            </a:r>
          </a:p>
          <a:p>
            <a:r>
              <a:rPr lang="it-IT" sz="2100" dirty="0"/>
              <a:t>circolare uniforme)</a:t>
            </a:r>
          </a:p>
        </p:txBody>
      </p:sp>
      <p:sp>
        <p:nvSpPr>
          <p:cNvPr id="318480" name="Line 16"/>
          <p:cNvSpPr>
            <a:spLocks noChangeShapeType="1"/>
          </p:cNvSpPr>
          <p:nvPr/>
        </p:nvSpPr>
        <p:spPr bwMode="auto">
          <a:xfrm flipH="1" flipV="1">
            <a:off x="7956550" y="3284538"/>
            <a:ext cx="215900" cy="720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1" name="Text Box 17"/>
          <p:cNvSpPr txBox="1">
            <a:spLocks noChangeArrowheads="1"/>
          </p:cNvSpPr>
          <p:nvPr/>
        </p:nvSpPr>
        <p:spPr bwMode="auto">
          <a:xfrm>
            <a:off x="8080375" y="27749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a:t>
            </a:r>
          </a:p>
        </p:txBody>
      </p:sp>
      <p:sp>
        <p:nvSpPr>
          <p:cNvPr id="318482" name="Line 18"/>
          <p:cNvSpPr>
            <a:spLocks noChangeShapeType="1"/>
          </p:cNvSpPr>
          <p:nvPr/>
        </p:nvSpPr>
        <p:spPr bwMode="auto">
          <a:xfrm>
            <a:off x="8101013" y="2852738"/>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3" name="Line 19"/>
          <p:cNvSpPr>
            <a:spLocks noChangeShapeType="1"/>
          </p:cNvSpPr>
          <p:nvPr/>
        </p:nvSpPr>
        <p:spPr bwMode="auto">
          <a:xfrm flipH="1" flipV="1">
            <a:off x="6227763" y="2781300"/>
            <a:ext cx="1296987" cy="50323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2016</a:t>
            </a:r>
            <a:endParaRPr lang="en-US"/>
          </a:p>
        </p:txBody>
      </p:sp>
      <p:sp>
        <p:nvSpPr>
          <p:cNvPr id="13" name="Slide Number Placeholder 5"/>
          <p:cNvSpPr>
            <a:spLocks noGrp="1"/>
          </p:cNvSpPr>
          <p:nvPr>
            <p:ph type="sldNum" sz="quarter" idx="12"/>
          </p:nvPr>
        </p:nvSpPr>
        <p:spPr/>
        <p:txBody>
          <a:bodyPr/>
          <a:lstStyle/>
          <a:p>
            <a:fld id="{1404DF20-93D0-457F-B92C-F15ACDC63080}" type="slidenum">
              <a:rPr lang="en-US"/>
              <a:pPr/>
              <a:t>83</a:t>
            </a:fld>
            <a:endParaRPr lang="en-US"/>
          </a:p>
        </p:txBody>
      </p:sp>
      <p:sp>
        <p:nvSpPr>
          <p:cNvPr id="320514" name="Rectangle 2"/>
          <p:cNvSpPr>
            <a:spLocks noGrp="1" noChangeArrowheads="1"/>
          </p:cNvSpPr>
          <p:nvPr>
            <p:ph type="title"/>
          </p:nvPr>
        </p:nvSpPr>
        <p:spPr/>
        <p:txBody>
          <a:bodyPr/>
          <a:lstStyle/>
          <a:p>
            <a:r>
              <a:rPr lang="it-IT" sz="2800"/>
              <a:t>Momento angolare e momento d’inerzia</a:t>
            </a:r>
          </a:p>
        </p:txBody>
      </p:sp>
      <p:sp>
        <p:nvSpPr>
          <p:cNvPr id="320515" name="Rectangle 3"/>
          <p:cNvSpPr>
            <a:spLocks noGrp="1" noChangeArrowheads="1"/>
          </p:cNvSpPr>
          <p:nvPr>
            <p:ph type="body" idx="1"/>
          </p:nvPr>
        </p:nvSpPr>
        <p:spPr>
          <a:xfrm>
            <a:off x="179388" y="1196975"/>
            <a:ext cx="8713787" cy="4784725"/>
          </a:xfrm>
        </p:spPr>
        <p:txBody>
          <a:bodyPr/>
          <a:lstStyle/>
          <a:p>
            <a:r>
              <a:rPr lang="it-IT" sz="2400" dirty="0"/>
              <a:t>p.m., si definisce momento angolare (o della q.d.m.) il vett. </a:t>
            </a:r>
          </a:p>
          <a:p>
            <a:pPr>
              <a:buFontTx/>
              <a:buNone/>
            </a:pPr>
            <a:r>
              <a:rPr lang="it-IT" sz="2400" dirty="0"/>
              <a:t>	</a:t>
            </a:r>
            <a:r>
              <a:rPr lang="it-IT" sz="2400" b="1" dirty="0">
                <a:ea typeface="Batang" pitchFamily="18" charset="-127"/>
              </a:rPr>
              <a:t>L</a:t>
            </a:r>
            <a:r>
              <a:rPr lang="it-IT" sz="2400" dirty="0"/>
              <a:t> = </a:t>
            </a:r>
            <a:r>
              <a:rPr lang="it-IT" sz="2400" b="1" dirty="0"/>
              <a:t>r</a:t>
            </a:r>
            <a:r>
              <a:rPr lang="it-IT" sz="2400" dirty="0"/>
              <a:t> </a:t>
            </a:r>
            <a:r>
              <a:rPr lang="it-IT" sz="2400" dirty="0">
                <a:sym typeface="Symbol" pitchFamily="18" charset="2"/>
              </a:rPr>
              <a:t>x</a:t>
            </a:r>
            <a:r>
              <a:rPr lang="it-IT" sz="2400" dirty="0" smtClean="0">
                <a:sym typeface="Symbol" pitchFamily="18" charset="2"/>
              </a:rPr>
              <a:t> </a:t>
            </a:r>
            <a:r>
              <a:rPr lang="it-IT" sz="2400" dirty="0">
                <a:sym typeface="Symbol" pitchFamily="18" charset="2"/>
              </a:rPr>
              <a:t>m</a:t>
            </a:r>
            <a:r>
              <a:rPr lang="it-IT" sz="2400" b="1" dirty="0">
                <a:sym typeface="Symbol" pitchFamily="18" charset="2"/>
              </a:rPr>
              <a:t>v </a:t>
            </a:r>
          </a:p>
          <a:p>
            <a:pPr>
              <a:buFontTx/>
              <a:buNone/>
            </a:pPr>
            <a:r>
              <a:rPr lang="it-IT" sz="2400" b="1" dirty="0">
                <a:sym typeface="Symbol" pitchFamily="18" charset="2"/>
              </a:rPr>
              <a:t>	</a:t>
            </a:r>
            <a:r>
              <a:rPr lang="it-IT" sz="2400" dirty="0">
                <a:sym typeface="Symbol" pitchFamily="18" charset="2"/>
              </a:rPr>
              <a:t>L = mvr = (mr</a:t>
            </a:r>
            <a:r>
              <a:rPr lang="it-IT" sz="2400" baseline="30000" dirty="0">
                <a:sym typeface="Symbol" pitchFamily="18" charset="2"/>
              </a:rPr>
              <a:t>2</a:t>
            </a:r>
            <a:r>
              <a:rPr lang="it-IT" sz="2400" dirty="0">
                <a:sym typeface="Symbol" pitchFamily="18" charset="2"/>
              </a:rPr>
              <a:t>)</a:t>
            </a:r>
            <a:r>
              <a:rPr lang="el-GR" sz="2400" dirty="0">
                <a:cs typeface="Arial" pitchFamily="34" charset="0"/>
                <a:sym typeface="Symbol" pitchFamily="18" charset="2"/>
              </a:rPr>
              <a:t>ω</a:t>
            </a:r>
            <a:r>
              <a:rPr lang="it-IT" sz="2400" dirty="0">
                <a:cs typeface="Arial" pitchFamily="34" charset="0"/>
                <a:sym typeface="Symbol" pitchFamily="18" charset="2"/>
              </a:rPr>
              <a:t> = </a:t>
            </a:r>
            <a:r>
              <a:rPr lang="it-IT" sz="2400" dirty="0">
                <a:sym typeface="Symbol" pitchFamily="18" charset="2"/>
              </a:rPr>
              <a:t>I</a:t>
            </a:r>
            <a:r>
              <a:rPr lang="el-GR" sz="2400" dirty="0">
                <a:cs typeface="Arial" pitchFamily="34" charset="0"/>
                <a:sym typeface="Symbol" pitchFamily="18" charset="2"/>
              </a:rPr>
              <a:t>ω</a:t>
            </a:r>
            <a:r>
              <a:rPr lang="it-IT" sz="2400" dirty="0">
                <a:cs typeface="Arial" pitchFamily="34" charset="0"/>
                <a:sym typeface="Symbol" pitchFamily="18" charset="2"/>
              </a:rPr>
              <a:t>        </a:t>
            </a:r>
            <a:r>
              <a:rPr lang="it-IT" sz="2000" dirty="0">
                <a:solidFill>
                  <a:srgbClr val="CC3300"/>
                </a:solidFill>
                <a:cs typeface="Arial" pitchFamily="34" charset="0"/>
                <a:sym typeface="Symbol" pitchFamily="18" charset="2"/>
              </a:rPr>
              <a:t>(poichè</a:t>
            </a:r>
            <a:r>
              <a:rPr lang="it-IT" sz="2000" b="1" dirty="0">
                <a:solidFill>
                  <a:srgbClr val="CC3300"/>
                </a:solidFill>
                <a:cs typeface="Arial" pitchFamily="34" charset="0"/>
                <a:sym typeface="Symbol" pitchFamily="18" charset="2"/>
              </a:rPr>
              <a:t> r </a:t>
            </a:r>
            <a:r>
              <a:rPr lang="it-IT" sz="2000" dirty="0">
                <a:solidFill>
                  <a:srgbClr val="CC3300"/>
                </a:solidFill>
                <a:cs typeface="Arial" pitchFamily="34" charset="0"/>
                <a:sym typeface="Symbol" pitchFamily="18" charset="2"/>
              </a:rPr>
              <a:t>e </a:t>
            </a:r>
            <a:r>
              <a:rPr lang="it-IT" sz="2000" b="1" dirty="0">
                <a:solidFill>
                  <a:srgbClr val="CC3300"/>
                </a:solidFill>
                <a:cs typeface="Arial" pitchFamily="34" charset="0"/>
                <a:sym typeface="Symbol" pitchFamily="18" charset="2"/>
              </a:rPr>
              <a:t>v</a:t>
            </a:r>
            <a:r>
              <a:rPr lang="it-IT" sz="2000" dirty="0">
                <a:solidFill>
                  <a:srgbClr val="CC3300"/>
                </a:solidFill>
                <a:cs typeface="Arial" pitchFamily="34" charset="0"/>
                <a:sym typeface="Symbol" pitchFamily="18" charset="2"/>
              </a:rPr>
              <a:t> sono ┴ nelle rotazioni)</a:t>
            </a:r>
          </a:p>
          <a:p>
            <a:pPr>
              <a:buFontTx/>
              <a:buNone/>
            </a:pPr>
            <a:r>
              <a:rPr lang="it-IT" sz="2000" dirty="0">
                <a:cs typeface="Arial" pitchFamily="34" charset="0"/>
                <a:sym typeface="Symbol" pitchFamily="18" charset="2"/>
              </a:rPr>
              <a:t>	</a:t>
            </a:r>
            <a:r>
              <a:rPr lang="it-IT" sz="2400" dirty="0">
                <a:cs typeface="Arial" pitchFamily="34" charset="0"/>
                <a:sym typeface="Symbol" pitchFamily="18" charset="2"/>
              </a:rPr>
              <a:t>il prodotto </a:t>
            </a:r>
            <a:r>
              <a:rPr lang="it-IT" sz="2400" dirty="0">
                <a:solidFill>
                  <a:srgbClr val="FF3300"/>
                </a:solidFill>
                <a:cs typeface="Arial" pitchFamily="34" charset="0"/>
                <a:sym typeface="Symbol" pitchFamily="18" charset="2"/>
              </a:rPr>
              <a:t>I = mr</a:t>
            </a:r>
            <a:r>
              <a:rPr lang="it-IT" sz="2400" baseline="30000" dirty="0">
                <a:solidFill>
                  <a:srgbClr val="FF3300"/>
                </a:solidFill>
                <a:cs typeface="Arial" pitchFamily="34" charset="0"/>
                <a:sym typeface="Symbol" pitchFamily="18" charset="2"/>
              </a:rPr>
              <a:t>2</a:t>
            </a:r>
            <a:r>
              <a:rPr lang="it-IT" sz="2400" dirty="0">
                <a:solidFill>
                  <a:srgbClr val="FF3300"/>
                </a:solidFill>
                <a:cs typeface="Arial" pitchFamily="34" charset="0"/>
                <a:sym typeface="Symbol" pitchFamily="18" charset="2"/>
              </a:rPr>
              <a:t> </a:t>
            </a:r>
            <a:r>
              <a:rPr lang="it-IT" sz="2400" dirty="0">
                <a:cs typeface="Arial" pitchFamily="34" charset="0"/>
                <a:sym typeface="Symbol" pitchFamily="18" charset="2"/>
              </a:rPr>
              <a:t>si chiama</a:t>
            </a:r>
            <a:r>
              <a:rPr lang="it-IT" sz="2400" dirty="0">
                <a:solidFill>
                  <a:srgbClr val="FF3300"/>
                </a:solidFill>
                <a:cs typeface="Arial" pitchFamily="34" charset="0"/>
                <a:sym typeface="Symbol" pitchFamily="18" charset="2"/>
              </a:rPr>
              <a:t> momento d’inerzia</a:t>
            </a:r>
            <a:r>
              <a:rPr lang="it-IT" sz="2400" dirty="0">
                <a:cs typeface="Arial" pitchFamily="34" charset="0"/>
                <a:sym typeface="Symbol" pitchFamily="18" charset="2"/>
              </a:rPr>
              <a:t> (scalare) e gioca per le rotazioni il ruolo giocato della massa per le traslazioni </a:t>
            </a:r>
          </a:p>
          <a:p>
            <a:r>
              <a:rPr lang="it-IT" sz="2400" dirty="0">
                <a:cs typeface="Arial" pitchFamily="34" charset="0"/>
                <a:sym typeface="Symbol" pitchFamily="18" charset="2"/>
              </a:rPr>
              <a:t>c.r. esteso scomposto in particelle m</a:t>
            </a:r>
            <a:r>
              <a:rPr lang="it-IT" sz="2400" baseline="-25000" dirty="0">
                <a:cs typeface="Arial" pitchFamily="34" charset="0"/>
                <a:sym typeface="Symbol" pitchFamily="18" charset="2"/>
              </a:rPr>
              <a:t>i</a:t>
            </a:r>
            <a:r>
              <a:rPr lang="it-IT" sz="2400" dirty="0">
                <a:cs typeface="Arial" pitchFamily="34" charset="0"/>
                <a:sym typeface="Symbol" pitchFamily="18" charset="2"/>
              </a:rPr>
              <a:t>, r</a:t>
            </a:r>
            <a:r>
              <a:rPr lang="it-IT" sz="2400" baseline="-25000" dirty="0">
                <a:cs typeface="Arial" pitchFamily="34" charset="0"/>
                <a:sym typeface="Symbol" pitchFamily="18" charset="2"/>
              </a:rPr>
              <a:t>i</a:t>
            </a:r>
            <a:r>
              <a:rPr lang="it-IT" sz="2400" dirty="0">
                <a:cs typeface="Arial" pitchFamily="34" charset="0"/>
                <a:sym typeface="Symbol" pitchFamily="18" charset="2"/>
              </a:rPr>
              <a:t>, v</a:t>
            </a:r>
            <a:r>
              <a:rPr lang="it-IT" sz="2400" baseline="-25000" dirty="0">
                <a:cs typeface="Arial" pitchFamily="34" charset="0"/>
                <a:sym typeface="Symbol" pitchFamily="18" charset="2"/>
              </a:rPr>
              <a:t>i</a:t>
            </a:r>
            <a:r>
              <a:rPr lang="it-IT" sz="2400" dirty="0">
                <a:cs typeface="Arial" pitchFamily="34" charset="0"/>
                <a:sym typeface="Symbol" pitchFamily="18" charset="2"/>
              </a:rPr>
              <a:t> – stesse </a:t>
            </a:r>
            <a:r>
              <a:rPr lang="el-GR" sz="2400" dirty="0">
                <a:cs typeface="Arial" pitchFamily="34" charset="0"/>
                <a:sym typeface="Symbol" pitchFamily="18" charset="2"/>
              </a:rPr>
              <a:t>ω</a:t>
            </a:r>
            <a:r>
              <a:rPr lang="it-IT" sz="2400" dirty="0">
                <a:cs typeface="Arial" pitchFamily="34" charset="0"/>
                <a:sym typeface="Symbol" pitchFamily="18" charset="2"/>
              </a:rPr>
              <a:t>, </a:t>
            </a:r>
            <a:r>
              <a:rPr lang="el-GR" sz="2400" dirty="0">
                <a:cs typeface="Arial" pitchFamily="34" charset="0"/>
                <a:sym typeface="Symbol" pitchFamily="18" charset="2"/>
              </a:rPr>
              <a:t>α</a:t>
            </a:r>
            <a:r>
              <a:rPr lang="it-IT" sz="2400" dirty="0">
                <a:cs typeface="Arial" pitchFamily="34" charset="0"/>
                <a:sym typeface="Symbol" pitchFamily="18" charset="2"/>
              </a:rPr>
              <a:t> </a:t>
            </a:r>
          </a:p>
          <a:p>
            <a:pPr>
              <a:buFontTx/>
              <a:buNone/>
            </a:pPr>
            <a:r>
              <a:rPr lang="it-IT" sz="2400" dirty="0">
                <a:cs typeface="Arial" pitchFamily="34" charset="0"/>
                <a:sym typeface="Symbol" pitchFamily="18" charset="2"/>
              </a:rPr>
              <a:t>	L = </a:t>
            </a:r>
            <a:r>
              <a:rPr lang="el-GR" sz="2400" dirty="0">
                <a:cs typeface="Arial" pitchFamily="34" charset="0"/>
                <a:sym typeface="Symbol" pitchFamily="18" charset="2"/>
              </a:rPr>
              <a:t>Σ</a:t>
            </a:r>
            <a:r>
              <a:rPr lang="it-IT" sz="2400" baseline="-25000" dirty="0">
                <a:cs typeface="Arial" pitchFamily="34" charset="0"/>
                <a:sym typeface="Symbol" pitchFamily="18" charset="2"/>
              </a:rPr>
              <a:t>i</a:t>
            </a:r>
            <a:r>
              <a:rPr lang="it-IT" sz="2400" dirty="0">
                <a:cs typeface="Arial" pitchFamily="34" charset="0"/>
                <a:sym typeface="Symbol" pitchFamily="18" charset="2"/>
              </a:rPr>
              <a:t>L</a:t>
            </a:r>
            <a:r>
              <a:rPr lang="it-IT" sz="2400" baseline="-25000" dirty="0">
                <a:cs typeface="Arial" pitchFamily="34" charset="0"/>
                <a:sym typeface="Symbol" pitchFamily="18" charset="2"/>
              </a:rPr>
              <a:t>i</a:t>
            </a:r>
            <a:r>
              <a:rPr lang="it-IT" sz="2400" dirty="0">
                <a:cs typeface="Arial" pitchFamily="34" charset="0"/>
                <a:sym typeface="Symbol" pitchFamily="18" charset="2"/>
              </a:rPr>
              <a:t> = </a:t>
            </a:r>
            <a:r>
              <a:rPr lang="el-GR" sz="2400" dirty="0">
                <a:cs typeface="Arial" pitchFamily="34" charset="0"/>
                <a:sym typeface="Symbol" pitchFamily="18" charset="2"/>
              </a:rPr>
              <a:t>Σ</a:t>
            </a:r>
            <a:r>
              <a:rPr lang="it-IT" sz="2400" baseline="-25000" dirty="0">
                <a:cs typeface="Arial" pitchFamily="34" charset="0"/>
                <a:sym typeface="Symbol" pitchFamily="18" charset="2"/>
              </a:rPr>
              <a:t>i</a:t>
            </a:r>
            <a:r>
              <a:rPr lang="it-IT" sz="2400" dirty="0">
                <a:cs typeface="Arial" pitchFamily="34" charset="0"/>
                <a:sym typeface="Symbol" pitchFamily="18" charset="2"/>
              </a:rPr>
              <a:t>m</a:t>
            </a:r>
            <a:r>
              <a:rPr lang="it-IT" sz="2400" baseline="-25000" dirty="0">
                <a:cs typeface="Arial" pitchFamily="34" charset="0"/>
                <a:sym typeface="Symbol" pitchFamily="18" charset="2"/>
              </a:rPr>
              <a:t>i</a:t>
            </a:r>
            <a:r>
              <a:rPr lang="it-IT" sz="2400" dirty="0">
                <a:cs typeface="Arial" pitchFamily="34" charset="0"/>
                <a:sym typeface="Symbol" pitchFamily="18" charset="2"/>
              </a:rPr>
              <a:t>r</a:t>
            </a:r>
            <a:r>
              <a:rPr lang="it-IT" sz="2400" baseline="-25000" dirty="0">
                <a:cs typeface="Arial" pitchFamily="34" charset="0"/>
                <a:sym typeface="Symbol" pitchFamily="18" charset="2"/>
              </a:rPr>
              <a:t>i</a:t>
            </a:r>
            <a:r>
              <a:rPr lang="it-IT" sz="2400" baseline="30000" dirty="0">
                <a:cs typeface="Arial" pitchFamily="34" charset="0"/>
                <a:sym typeface="Symbol" pitchFamily="18" charset="2"/>
              </a:rPr>
              <a:t>2</a:t>
            </a:r>
            <a:r>
              <a:rPr lang="el-GR" sz="2400" dirty="0">
                <a:cs typeface="Arial" pitchFamily="34" charset="0"/>
                <a:sym typeface="Symbol" pitchFamily="18" charset="2"/>
              </a:rPr>
              <a:t>ω</a:t>
            </a:r>
            <a:r>
              <a:rPr lang="it-IT" sz="2400" dirty="0">
                <a:cs typeface="Arial" pitchFamily="34" charset="0"/>
                <a:sym typeface="Symbol" pitchFamily="18" charset="2"/>
              </a:rPr>
              <a:t> = </a:t>
            </a:r>
            <a:r>
              <a:rPr lang="el-GR" sz="2400" dirty="0">
                <a:cs typeface="Arial" pitchFamily="34" charset="0"/>
                <a:sym typeface="Symbol" pitchFamily="18" charset="2"/>
              </a:rPr>
              <a:t>ω</a:t>
            </a:r>
            <a:r>
              <a:rPr lang="it-IT" sz="2400" dirty="0">
                <a:cs typeface="Arial" pitchFamily="34" charset="0"/>
                <a:sym typeface="Symbol" pitchFamily="18" charset="2"/>
              </a:rPr>
              <a:t>(</a:t>
            </a:r>
            <a:r>
              <a:rPr lang="el-GR" sz="2400" dirty="0">
                <a:cs typeface="Arial" pitchFamily="34" charset="0"/>
                <a:sym typeface="Symbol" pitchFamily="18" charset="2"/>
              </a:rPr>
              <a:t>Σ</a:t>
            </a:r>
            <a:r>
              <a:rPr lang="it-IT" sz="2400" baseline="-25000" dirty="0">
                <a:cs typeface="Arial" pitchFamily="34" charset="0"/>
                <a:sym typeface="Symbol" pitchFamily="18" charset="2"/>
              </a:rPr>
              <a:t>i</a:t>
            </a:r>
            <a:r>
              <a:rPr lang="it-IT" sz="2400" dirty="0">
                <a:cs typeface="Arial" pitchFamily="34" charset="0"/>
                <a:sym typeface="Symbol" pitchFamily="18" charset="2"/>
              </a:rPr>
              <a:t>m</a:t>
            </a:r>
            <a:r>
              <a:rPr lang="it-IT" sz="2400" baseline="-25000" dirty="0">
                <a:cs typeface="Arial" pitchFamily="34" charset="0"/>
                <a:sym typeface="Symbol" pitchFamily="18" charset="2"/>
              </a:rPr>
              <a:t>i</a:t>
            </a:r>
            <a:r>
              <a:rPr lang="it-IT" sz="2400" dirty="0">
                <a:cs typeface="Arial" pitchFamily="34" charset="0"/>
                <a:sym typeface="Symbol" pitchFamily="18" charset="2"/>
              </a:rPr>
              <a:t>r</a:t>
            </a:r>
            <a:r>
              <a:rPr lang="it-IT" sz="2400" baseline="-25000" dirty="0">
                <a:cs typeface="Arial" pitchFamily="34" charset="0"/>
                <a:sym typeface="Symbol" pitchFamily="18" charset="2"/>
              </a:rPr>
              <a:t>i</a:t>
            </a:r>
            <a:r>
              <a:rPr lang="it-IT" sz="2400" baseline="30000" dirty="0">
                <a:cs typeface="Arial" pitchFamily="34" charset="0"/>
                <a:sym typeface="Symbol" pitchFamily="18" charset="2"/>
              </a:rPr>
              <a:t>2</a:t>
            </a:r>
            <a:r>
              <a:rPr lang="it-IT" sz="2400" dirty="0">
                <a:cs typeface="Arial" pitchFamily="34" charset="0"/>
                <a:sym typeface="Symbol" pitchFamily="18" charset="2"/>
              </a:rPr>
              <a:t>) = </a:t>
            </a:r>
            <a:r>
              <a:rPr lang="el-GR" sz="2400" dirty="0">
                <a:cs typeface="Arial" pitchFamily="34" charset="0"/>
                <a:sym typeface="Symbol" pitchFamily="18" charset="2"/>
              </a:rPr>
              <a:t>ω</a:t>
            </a:r>
            <a:r>
              <a:rPr lang="it-IT" sz="2400" dirty="0">
                <a:cs typeface="Arial" pitchFamily="34" charset="0"/>
                <a:sym typeface="Symbol" pitchFamily="18" charset="2"/>
              </a:rPr>
              <a:t>I     </a:t>
            </a:r>
            <a:r>
              <a:rPr lang="it-IT" sz="2000" dirty="0">
                <a:solidFill>
                  <a:srgbClr val="CC3300"/>
                </a:solidFill>
                <a:cs typeface="Arial" pitchFamily="34" charset="0"/>
                <a:sym typeface="Symbol" pitchFamily="18" charset="2"/>
              </a:rPr>
              <a:t>(</a:t>
            </a:r>
            <a:r>
              <a:rPr lang="it-IT" sz="2000" b="1" dirty="0">
                <a:solidFill>
                  <a:srgbClr val="CC3300"/>
                </a:solidFill>
                <a:cs typeface="Arial" pitchFamily="34" charset="0"/>
                <a:sym typeface="Symbol" pitchFamily="18" charset="2"/>
              </a:rPr>
              <a:t>r</a:t>
            </a:r>
            <a:r>
              <a:rPr lang="it-IT" sz="2000" b="1" baseline="-25000" dirty="0">
                <a:solidFill>
                  <a:srgbClr val="CC3300"/>
                </a:solidFill>
                <a:cs typeface="Arial" pitchFamily="34" charset="0"/>
                <a:sym typeface="Symbol" pitchFamily="18" charset="2"/>
              </a:rPr>
              <a:t>i</a:t>
            </a:r>
            <a:r>
              <a:rPr lang="it-IT" sz="2000" dirty="0">
                <a:solidFill>
                  <a:srgbClr val="CC3300"/>
                </a:solidFill>
                <a:cs typeface="Arial" pitchFamily="34" charset="0"/>
                <a:sym typeface="Symbol" pitchFamily="18" charset="2"/>
              </a:rPr>
              <a:t> e </a:t>
            </a:r>
            <a:r>
              <a:rPr lang="it-IT" sz="2000" b="1" dirty="0">
                <a:solidFill>
                  <a:srgbClr val="CC3300"/>
                </a:solidFill>
                <a:cs typeface="Arial" pitchFamily="34" charset="0"/>
                <a:sym typeface="Symbol" pitchFamily="18" charset="2"/>
              </a:rPr>
              <a:t>v</a:t>
            </a:r>
            <a:r>
              <a:rPr lang="it-IT" sz="2000" b="1" baseline="-25000" dirty="0">
                <a:solidFill>
                  <a:srgbClr val="CC3300"/>
                </a:solidFill>
                <a:cs typeface="Arial" pitchFamily="34" charset="0"/>
                <a:sym typeface="Symbol" pitchFamily="18" charset="2"/>
              </a:rPr>
              <a:t>i</a:t>
            </a:r>
            <a:r>
              <a:rPr lang="it-IT" sz="2000" dirty="0">
                <a:solidFill>
                  <a:srgbClr val="CC3300"/>
                </a:solidFill>
                <a:cs typeface="Arial" pitchFamily="34" charset="0"/>
                <a:sym typeface="Symbol" pitchFamily="18" charset="2"/>
              </a:rPr>
              <a:t> perpendicolari)</a:t>
            </a:r>
          </a:p>
          <a:p>
            <a:pPr>
              <a:buFontTx/>
              <a:buNone/>
            </a:pPr>
            <a:r>
              <a:rPr lang="it-IT" sz="2400" dirty="0">
                <a:cs typeface="Arial" pitchFamily="34" charset="0"/>
                <a:sym typeface="Symbol" pitchFamily="18" charset="2"/>
              </a:rPr>
              <a:t>	</a:t>
            </a:r>
            <a:r>
              <a:rPr lang="it-IT" sz="2400" dirty="0">
                <a:solidFill>
                  <a:srgbClr val="FF3300"/>
                </a:solidFill>
                <a:cs typeface="Arial" pitchFamily="34" charset="0"/>
                <a:sym typeface="Symbol" pitchFamily="18" charset="2"/>
              </a:rPr>
              <a:t>I = </a:t>
            </a:r>
            <a:r>
              <a:rPr lang="el-GR" sz="2400" dirty="0">
                <a:solidFill>
                  <a:srgbClr val="FF3300"/>
                </a:solidFill>
                <a:cs typeface="Arial" pitchFamily="34" charset="0"/>
                <a:sym typeface="Symbol" pitchFamily="18" charset="2"/>
              </a:rPr>
              <a:t>Σ</a:t>
            </a:r>
            <a:r>
              <a:rPr lang="it-IT" sz="2400" baseline="-25000" dirty="0">
                <a:solidFill>
                  <a:srgbClr val="FF3300"/>
                </a:solidFill>
                <a:cs typeface="Arial" pitchFamily="34" charset="0"/>
                <a:sym typeface="Symbol" pitchFamily="18" charset="2"/>
              </a:rPr>
              <a:t>i</a:t>
            </a:r>
            <a:r>
              <a:rPr lang="it-IT" sz="2400" dirty="0">
                <a:solidFill>
                  <a:srgbClr val="FF3300"/>
                </a:solidFill>
                <a:cs typeface="Arial" pitchFamily="34" charset="0"/>
                <a:sym typeface="Symbol" pitchFamily="18" charset="2"/>
              </a:rPr>
              <a:t>m</a:t>
            </a:r>
            <a:r>
              <a:rPr lang="it-IT" sz="2400" baseline="-25000" dirty="0">
                <a:solidFill>
                  <a:srgbClr val="FF3300"/>
                </a:solidFill>
                <a:cs typeface="Arial" pitchFamily="34" charset="0"/>
                <a:sym typeface="Symbol" pitchFamily="18" charset="2"/>
              </a:rPr>
              <a:t>i</a:t>
            </a:r>
            <a:r>
              <a:rPr lang="it-IT" sz="2400" dirty="0">
                <a:solidFill>
                  <a:srgbClr val="FF3300"/>
                </a:solidFill>
                <a:cs typeface="Arial" pitchFamily="34" charset="0"/>
                <a:sym typeface="Symbol" pitchFamily="18" charset="2"/>
              </a:rPr>
              <a:t>r</a:t>
            </a:r>
            <a:r>
              <a:rPr lang="it-IT" sz="2400" baseline="-25000" dirty="0">
                <a:solidFill>
                  <a:srgbClr val="FF3300"/>
                </a:solidFill>
                <a:cs typeface="Arial" pitchFamily="34" charset="0"/>
                <a:sym typeface="Symbol" pitchFamily="18" charset="2"/>
              </a:rPr>
              <a:t>i</a:t>
            </a:r>
            <a:r>
              <a:rPr lang="it-IT" sz="2400" baseline="30000" dirty="0">
                <a:solidFill>
                  <a:srgbClr val="FF3300"/>
                </a:solidFill>
                <a:cs typeface="Arial" pitchFamily="34" charset="0"/>
                <a:sym typeface="Symbol" pitchFamily="18" charset="2"/>
              </a:rPr>
              <a:t>2</a:t>
            </a:r>
            <a:r>
              <a:rPr lang="it-IT" sz="2400" dirty="0">
                <a:solidFill>
                  <a:srgbClr val="FF3300"/>
                </a:solidFill>
                <a:cs typeface="Arial" pitchFamily="34" charset="0"/>
                <a:sym typeface="Symbol" pitchFamily="18" charset="2"/>
              </a:rPr>
              <a:t> = </a:t>
            </a:r>
            <a:r>
              <a:rPr lang="el-GR" sz="2400" dirty="0">
                <a:solidFill>
                  <a:srgbClr val="FF3300"/>
                </a:solidFill>
                <a:cs typeface="Arial" pitchFamily="34" charset="0"/>
                <a:sym typeface="Symbol" pitchFamily="18" charset="2"/>
              </a:rPr>
              <a:t>∫</a:t>
            </a:r>
            <a:r>
              <a:rPr lang="it-IT" sz="2400" dirty="0">
                <a:solidFill>
                  <a:srgbClr val="FF3300"/>
                </a:solidFill>
                <a:cs typeface="Arial" pitchFamily="34" charset="0"/>
                <a:sym typeface="Symbol" pitchFamily="18" charset="2"/>
              </a:rPr>
              <a:t>r</a:t>
            </a:r>
            <a:r>
              <a:rPr lang="it-IT" sz="2400" baseline="30000" dirty="0">
                <a:solidFill>
                  <a:srgbClr val="FF3300"/>
                </a:solidFill>
                <a:cs typeface="Arial" pitchFamily="34" charset="0"/>
                <a:sym typeface="Symbol" pitchFamily="18" charset="2"/>
              </a:rPr>
              <a:t>2</a:t>
            </a:r>
            <a:r>
              <a:rPr lang="it-IT" sz="2400" dirty="0">
                <a:solidFill>
                  <a:srgbClr val="FF3300"/>
                </a:solidFill>
                <a:cs typeface="Arial" pitchFamily="34" charset="0"/>
                <a:sym typeface="Symbol" pitchFamily="18" charset="2"/>
              </a:rPr>
              <a:t>dm      momento d’inerzia (scalare)</a:t>
            </a:r>
          </a:p>
          <a:p>
            <a:pPr>
              <a:buFontTx/>
              <a:buNone/>
            </a:pPr>
            <a:endParaRPr lang="el-GR" sz="2400" dirty="0">
              <a:solidFill>
                <a:srgbClr val="FF3300"/>
              </a:solidFill>
              <a:cs typeface="Arial" pitchFamily="34" charset="0"/>
              <a:sym typeface="Symbol" pitchFamily="18" charset="2"/>
            </a:endParaRPr>
          </a:p>
          <a:p>
            <a:pPr>
              <a:buFontTx/>
              <a:buNone/>
            </a:pPr>
            <a:r>
              <a:rPr lang="it-IT" sz="2400" dirty="0">
                <a:cs typeface="Arial" pitchFamily="34" charset="0"/>
                <a:sym typeface="Symbol" pitchFamily="18" charset="2"/>
              </a:rPr>
              <a:t>    ad es. anello di raggio r cost.    </a:t>
            </a:r>
            <a:r>
              <a:rPr lang="it-IT" sz="2400" dirty="0">
                <a:solidFill>
                  <a:srgbClr val="008000"/>
                </a:solidFill>
                <a:cs typeface="Arial" pitchFamily="34" charset="0"/>
                <a:sym typeface="Symbol" pitchFamily="18" charset="2"/>
              </a:rPr>
              <a:t>I = r</a:t>
            </a:r>
            <a:r>
              <a:rPr lang="it-IT" sz="2400" baseline="30000" dirty="0">
                <a:solidFill>
                  <a:srgbClr val="008000"/>
                </a:solidFill>
                <a:cs typeface="Arial" pitchFamily="34" charset="0"/>
                <a:sym typeface="Symbol" pitchFamily="18" charset="2"/>
              </a:rPr>
              <a:t>2</a:t>
            </a:r>
            <a:r>
              <a:rPr lang="el-GR" sz="2400" dirty="0">
                <a:solidFill>
                  <a:srgbClr val="008000"/>
                </a:solidFill>
                <a:cs typeface="Arial" pitchFamily="34" charset="0"/>
                <a:sym typeface="Symbol" pitchFamily="18" charset="2"/>
              </a:rPr>
              <a:t>∫</a:t>
            </a:r>
            <a:r>
              <a:rPr lang="it-IT" sz="2400" dirty="0">
                <a:solidFill>
                  <a:srgbClr val="008000"/>
                </a:solidFill>
                <a:cs typeface="Arial" pitchFamily="34" charset="0"/>
                <a:sym typeface="Symbol" pitchFamily="18" charset="2"/>
              </a:rPr>
              <a:t>dm = mr</a:t>
            </a:r>
            <a:r>
              <a:rPr lang="it-IT" sz="2400" baseline="30000" dirty="0">
                <a:solidFill>
                  <a:srgbClr val="008000"/>
                </a:solidFill>
                <a:cs typeface="Arial" pitchFamily="34" charset="0"/>
                <a:sym typeface="Symbol" pitchFamily="18" charset="2"/>
              </a:rPr>
              <a:t>2</a:t>
            </a:r>
            <a:endParaRPr lang="el-GR" sz="2400" baseline="30000" dirty="0">
              <a:solidFill>
                <a:srgbClr val="008000"/>
              </a:solidFill>
              <a:cs typeface="Arial" pitchFamily="34" charset="0"/>
              <a:sym typeface="Symbol" pitchFamily="18" charset="2"/>
            </a:endParaRPr>
          </a:p>
        </p:txBody>
      </p:sp>
      <p:sp>
        <p:nvSpPr>
          <p:cNvPr id="320516" name="Text Box 4"/>
          <p:cNvSpPr txBox="1">
            <a:spLocks noChangeArrowheads="1"/>
          </p:cNvSpPr>
          <p:nvPr/>
        </p:nvSpPr>
        <p:spPr bwMode="auto">
          <a:xfrm>
            <a:off x="539750" y="1700213"/>
            <a:ext cx="1609725"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7" name="Text Box 5"/>
          <p:cNvSpPr txBox="1">
            <a:spLocks noChangeArrowheads="1"/>
          </p:cNvSpPr>
          <p:nvPr/>
        </p:nvSpPr>
        <p:spPr bwMode="auto">
          <a:xfrm>
            <a:off x="539750" y="4581525"/>
            <a:ext cx="2484438" cy="4254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8" name="Oval 6"/>
          <p:cNvSpPr>
            <a:spLocks noChangeArrowheads="1"/>
          </p:cNvSpPr>
          <p:nvPr/>
        </p:nvSpPr>
        <p:spPr bwMode="auto">
          <a:xfrm rot="-2248000">
            <a:off x="7019925" y="5300663"/>
            <a:ext cx="1439863" cy="1058862"/>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19" name="Line 7"/>
          <p:cNvSpPr>
            <a:spLocks noChangeShapeType="1"/>
          </p:cNvSpPr>
          <p:nvPr/>
        </p:nvSpPr>
        <p:spPr bwMode="auto">
          <a:xfrm flipV="1">
            <a:off x="7740650" y="4868863"/>
            <a:ext cx="0" cy="1800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1" name="Line 9"/>
          <p:cNvSpPr>
            <a:spLocks noChangeShapeType="1"/>
          </p:cNvSpPr>
          <p:nvPr/>
        </p:nvSpPr>
        <p:spPr bwMode="auto">
          <a:xfrm flipV="1">
            <a:off x="7740650" y="55165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2" name="Text Box 10"/>
          <p:cNvSpPr txBox="1">
            <a:spLocks noChangeArrowheads="1"/>
          </p:cNvSpPr>
          <p:nvPr/>
        </p:nvSpPr>
        <p:spPr bwMode="auto">
          <a:xfrm>
            <a:off x="7885113" y="5373688"/>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20523" name="Text Box 11"/>
          <p:cNvSpPr txBox="1">
            <a:spLocks noChangeArrowheads="1"/>
          </p:cNvSpPr>
          <p:nvPr/>
        </p:nvSpPr>
        <p:spPr bwMode="auto">
          <a:xfrm>
            <a:off x="7380288" y="58054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2016</a:t>
            </a:r>
            <a:endParaRPr lang="en-US"/>
          </a:p>
        </p:txBody>
      </p:sp>
      <p:sp>
        <p:nvSpPr>
          <p:cNvPr id="6" name="Slide Number Placeholder 5"/>
          <p:cNvSpPr>
            <a:spLocks noGrp="1"/>
          </p:cNvSpPr>
          <p:nvPr>
            <p:ph type="sldNum" sz="quarter" idx="12"/>
          </p:nvPr>
        </p:nvSpPr>
        <p:spPr/>
        <p:txBody>
          <a:bodyPr/>
          <a:lstStyle/>
          <a:p>
            <a:fld id="{9007342E-51F9-4394-8788-D1E1EF47D408}" type="slidenum">
              <a:rPr lang="en-US"/>
              <a:pPr/>
              <a:t>84</a:t>
            </a:fld>
            <a:endParaRPr lang="en-US"/>
          </a:p>
        </p:txBody>
      </p:sp>
      <p:sp>
        <p:nvSpPr>
          <p:cNvPr id="392198" name="Rectangle 6"/>
          <p:cNvSpPr>
            <a:spLocks noGrp="1" noChangeArrowheads="1"/>
          </p:cNvSpPr>
          <p:nvPr>
            <p:ph type="title"/>
          </p:nvPr>
        </p:nvSpPr>
        <p:spPr>
          <a:xfrm>
            <a:off x="1547813" y="260350"/>
            <a:ext cx="7077075" cy="574675"/>
          </a:xfrm>
          <a:noFill/>
          <a:ln/>
        </p:spPr>
        <p:txBody>
          <a:bodyPr/>
          <a:lstStyle/>
          <a:p>
            <a:r>
              <a:rPr lang="it-IT" sz="2800"/>
              <a:t>Momento angolare e momento d’inerzia (2)</a:t>
            </a:r>
          </a:p>
        </p:txBody>
      </p:sp>
      <p:sp>
        <p:nvSpPr>
          <p:cNvPr id="392199" name="Text Box 7"/>
          <p:cNvSpPr txBox="1">
            <a:spLocks noGrp="1" noChangeArrowheads="1"/>
          </p:cNvSpPr>
          <p:nvPr>
            <p:ph type="body" idx="1"/>
          </p:nvPr>
        </p:nvSpPr>
        <p:spPr>
          <a:xfrm>
            <a:off x="468313" y="1341438"/>
            <a:ext cx="8229600" cy="4784725"/>
          </a:xfrm>
          <a:noFill/>
          <a:ln/>
          <a:extLst>
            <a:ext uri="{91240B29-F687-4F45-9708-019B960494DF}">
              <a14:hiddenLine xmlns:a14="http://schemas.microsoft.com/office/drawing/2010/main" w="28575" cap="flat" cmpd="sng" algn="ctr">
                <a:solidFill>
                  <a:schemeClr val="accent2"/>
                </a:solidFill>
                <a:prstDash val="solid"/>
                <a:miter lim="800000"/>
                <a:headEnd/>
                <a:tailEnd/>
              </a14:hiddenLine>
            </a:ext>
          </a:extLst>
        </p:spPr>
        <p:txBody>
          <a:bodyPr/>
          <a:lstStyle/>
          <a:p>
            <a:pPr>
              <a:buFontTx/>
              <a:buNone/>
            </a:pPr>
            <a:r>
              <a:rPr lang="it-IT" sz="2400" dirty="0">
                <a:solidFill>
                  <a:srgbClr val="CC3399"/>
                </a:solidFill>
              </a:rPr>
              <a:t>dimensioni e unità del momento angolare</a:t>
            </a:r>
          </a:p>
          <a:p>
            <a:r>
              <a:rPr lang="it-IT" sz="2400" dirty="0"/>
              <a:t>[Momento angolare] = [LQ] = [ML</a:t>
            </a:r>
            <a:r>
              <a:rPr lang="it-IT" sz="2400" baseline="30000" dirty="0"/>
              <a:t>2</a:t>
            </a:r>
            <a:r>
              <a:rPr lang="it-IT" sz="2400" dirty="0"/>
              <a:t>T</a:t>
            </a:r>
            <a:r>
              <a:rPr lang="it-IT" sz="2400" baseline="30000" dirty="0"/>
              <a:t>-1</a:t>
            </a:r>
            <a:r>
              <a:rPr lang="it-IT" sz="2400" dirty="0"/>
              <a:t>] </a:t>
            </a:r>
          </a:p>
          <a:p>
            <a:r>
              <a:rPr lang="it-IT" sz="2400" dirty="0"/>
              <a:t>unità SI:   1 kg m</a:t>
            </a:r>
            <a:r>
              <a:rPr lang="it-IT" sz="2400" baseline="30000" dirty="0"/>
              <a:t>2</a:t>
            </a:r>
            <a:r>
              <a:rPr lang="it-IT" sz="2400" dirty="0"/>
              <a:t> s</a:t>
            </a:r>
            <a:r>
              <a:rPr lang="it-IT" sz="2400" baseline="30000" dirty="0"/>
              <a:t>-1</a:t>
            </a:r>
            <a:r>
              <a:rPr lang="it-IT" sz="2400" dirty="0"/>
              <a:t> = 1 </a:t>
            </a:r>
            <a:r>
              <a:rPr lang="it-IT" sz="2400" dirty="0" err="1"/>
              <a:t>J∙s</a:t>
            </a:r>
            <a:r>
              <a:rPr lang="it-IT" sz="2400" dirty="0"/>
              <a:t>            </a:t>
            </a:r>
            <a:r>
              <a:rPr lang="it-IT" sz="2000" dirty="0">
                <a:solidFill>
                  <a:srgbClr val="CC3300"/>
                </a:solidFill>
              </a:rPr>
              <a:t>[joule (J) unità di energia</a:t>
            </a:r>
            <a:r>
              <a:rPr lang="it-IT" sz="2400" dirty="0">
                <a:solidFill>
                  <a:srgbClr val="CC3300"/>
                </a:solidFill>
              </a:rPr>
              <a:t>]</a:t>
            </a:r>
            <a:r>
              <a:rPr lang="it-IT" sz="2400" dirty="0"/>
              <a:t> </a:t>
            </a:r>
          </a:p>
          <a:p>
            <a:r>
              <a:rPr lang="it-IT" sz="2400" dirty="0"/>
              <a:t>    CGS:   1 g cm</a:t>
            </a:r>
            <a:r>
              <a:rPr lang="it-IT" sz="2400" baseline="30000" dirty="0"/>
              <a:t>2</a:t>
            </a:r>
            <a:r>
              <a:rPr lang="it-IT" sz="2400" dirty="0"/>
              <a:t> s</a:t>
            </a:r>
            <a:r>
              <a:rPr lang="it-IT" sz="2400" baseline="30000" dirty="0"/>
              <a:t>-1</a:t>
            </a:r>
            <a:r>
              <a:rPr lang="it-IT" sz="2400" dirty="0"/>
              <a:t> = 1 </a:t>
            </a:r>
            <a:r>
              <a:rPr lang="it-IT" sz="2400" dirty="0" err="1"/>
              <a:t>erg∙s</a:t>
            </a:r>
            <a:r>
              <a:rPr lang="it-IT" sz="2400" dirty="0"/>
              <a:t> =      </a:t>
            </a:r>
            <a:r>
              <a:rPr lang="it-IT" sz="2000" dirty="0">
                <a:solidFill>
                  <a:srgbClr val="CC3300"/>
                </a:solidFill>
              </a:rPr>
              <a:t>[erg unità di energia</a:t>
            </a:r>
            <a:r>
              <a:rPr lang="it-IT" sz="2400" dirty="0">
                <a:solidFill>
                  <a:srgbClr val="CC3300"/>
                </a:solidFill>
              </a:rPr>
              <a:t>]</a:t>
            </a:r>
            <a:r>
              <a:rPr lang="it-IT" sz="2400" dirty="0"/>
              <a:t> </a:t>
            </a:r>
          </a:p>
          <a:p>
            <a:r>
              <a:rPr lang="it-IT" sz="2400" dirty="0"/>
              <a:t>                = 10</a:t>
            </a:r>
            <a:r>
              <a:rPr lang="it-IT" sz="2400" baseline="30000" dirty="0"/>
              <a:t>-7</a:t>
            </a:r>
            <a:r>
              <a:rPr lang="it-IT" sz="2400" dirty="0"/>
              <a:t> J∙1s = 10</a:t>
            </a:r>
            <a:r>
              <a:rPr lang="it-IT" sz="2400" baseline="30000" dirty="0"/>
              <a:t>-7</a:t>
            </a:r>
            <a:r>
              <a:rPr lang="it-IT" sz="2400" dirty="0"/>
              <a:t> </a:t>
            </a:r>
            <a:r>
              <a:rPr lang="it-IT" sz="2400" dirty="0" err="1"/>
              <a:t>Js</a:t>
            </a:r>
            <a:endParaRPr lang="it-IT" sz="2400" dirty="0"/>
          </a:p>
          <a:p>
            <a:pPr>
              <a:buFontTx/>
              <a:buNone/>
            </a:pPr>
            <a:r>
              <a:rPr lang="it-IT" sz="2400" dirty="0">
                <a:solidFill>
                  <a:srgbClr val="008000"/>
                </a:solidFill>
              </a:rPr>
              <a:t>dimensioni e unità del momento d’inerzia</a:t>
            </a:r>
          </a:p>
          <a:p>
            <a:r>
              <a:rPr lang="it-IT" sz="2400" dirty="0"/>
              <a:t>[I] = [ML</a:t>
            </a:r>
            <a:r>
              <a:rPr lang="it-IT" sz="2400" baseline="30000" dirty="0"/>
              <a:t>2</a:t>
            </a:r>
            <a:r>
              <a:rPr lang="it-IT" sz="2400" dirty="0"/>
              <a:t>]</a:t>
            </a:r>
          </a:p>
          <a:p>
            <a:r>
              <a:rPr lang="it-IT" sz="2400" dirty="0"/>
              <a:t>unità SI:    kg∙m</a:t>
            </a:r>
            <a:r>
              <a:rPr lang="it-IT" sz="2400" baseline="30000" dirty="0"/>
              <a:t>2</a:t>
            </a:r>
          </a:p>
          <a:p>
            <a:r>
              <a:rPr lang="it-IT" sz="2400" dirty="0"/>
              <a:t>    CGS:   1 g∙cm</a:t>
            </a:r>
            <a:r>
              <a:rPr lang="it-IT" sz="2400" baseline="30000" dirty="0"/>
              <a:t>2</a:t>
            </a:r>
            <a:r>
              <a:rPr lang="it-IT" sz="2400" dirty="0"/>
              <a:t> =</a:t>
            </a:r>
          </a:p>
          <a:p>
            <a:r>
              <a:rPr lang="it-IT" sz="2400" dirty="0"/>
              <a:t>                = 10</a:t>
            </a:r>
            <a:r>
              <a:rPr lang="it-IT" sz="2400" baseline="30000" dirty="0"/>
              <a:t>-3</a:t>
            </a:r>
            <a:r>
              <a:rPr lang="it-IT" sz="2400" dirty="0"/>
              <a:t> kg∙10</a:t>
            </a:r>
            <a:r>
              <a:rPr lang="it-IT" sz="2400" baseline="30000" dirty="0"/>
              <a:t>-4</a:t>
            </a:r>
            <a:r>
              <a:rPr lang="it-IT" sz="2400" dirty="0"/>
              <a:t> m</a:t>
            </a:r>
            <a:r>
              <a:rPr lang="it-IT" sz="2400" baseline="30000" dirty="0"/>
              <a:t>2</a:t>
            </a:r>
            <a:r>
              <a:rPr lang="it-IT" sz="2400" dirty="0"/>
              <a:t> = 10</a:t>
            </a:r>
            <a:r>
              <a:rPr lang="it-IT" sz="2400" baseline="30000" dirty="0"/>
              <a:t>-7</a:t>
            </a:r>
            <a:r>
              <a:rPr lang="it-IT" sz="2400" dirty="0"/>
              <a:t> kg </a:t>
            </a:r>
            <a:r>
              <a:rPr lang="it-IT" sz="2400" dirty="0" smtClean="0"/>
              <a:t>m</a:t>
            </a:r>
            <a:r>
              <a:rPr lang="it-IT" sz="2400" baseline="30000" dirty="0" smtClean="0"/>
              <a:t>2</a:t>
            </a:r>
          </a:p>
          <a:p>
            <a:r>
              <a:rPr lang="it-IT" sz="2400" dirty="0" smtClean="0"/>
              <a:t>(I di vari solidi si trova calcolato su numerosi libri)</a:t>
            </a:r>
            <a:endParaRPr lang="it-IT" sz="2400" dirty="0"/>
          </a:p>
          <a:p>
            <a:pPr>
              <a:buFontTx/>
              <a:buNone/>
            </a:pPr>
            <a:endParaRPr lang="it-IT"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29F5934E-74E7-4BD6-AAAC-F560EA5E825C}" type="slidenum">
              <a:rPr lang="en-US"/>
              <a:pPr/>
              <a:t>85</a:t>
            </a:fld>
            <a:endParaRPr lang="en-US" dirty="0"/>
          </a:p>
        </p:txBody>
      </p:sp>
      <p:sp>
        <p:nvSpPr>
          <p:cNvPr id="321538" name="Rectangle 2"/>
          <p:cNvSpPr>
            <a:spLocks noGrp="1" noChangeArrowheads="1"/>
          </p:cNvSpPr>
          <p:nvPr>
            <p:ph type="title"/>
          </p:nvPr>
        </p:nvSpPr>
        <p:spPr/>
        <p:txBody>
          <a:bodyPr/>
          <a:lstStyle/>
          <a:p>
            <a:r>
              <a:rPr lang="it-IT" sz="2800"/>
              <a:t>II principio per i corpi in rotazione</a:t>
            </a:r>
          </a:p>
        </p:txBody>
      </p:sp>
      <p:sp>
        <p:nvSpPr>
          <p:cNvPr id="321539" name="Rectangle 3"/>
          <p:cNvSpPr>
            <a:spLocks noGrp="1" noChangeArrowheads="1"/>
          </p:cNvSpPr>
          <p:nvPr>
            <p:ph type="body" idx="1"/>
          </p:nvPr>
        </p:nvSpPr>
        <p:spPr>
          <a:xfrm>
            <a:off x="250825" y="1268413"/>
            <a:ext cx="8497888" cy="4784725"/>
          </a:xfrm>
        </p:spPr>
        <p:txBody>
          <a:bodyPr/>
          <a:lstStyle/>
          <a:p>
            <a:r>
              <a:rPr lang="it-IT" sz="2400" dirty="0"/>
              <a:t>p.m., si parte da </a:t>
            </a:r>
            <a:r>
              <a:rPr lang="it-IT" sz="2400" b="1" dirty="0"/>
              <a:t>F</a:t>
            </a:r>
            <a:r>
              <a:rPr lang="it-IT" sz="2400" dirty="0"/>
              <a:t> = m</a:t>
            </a:r>
            <a:r>
              <a:rPr lang="it-IT" sz="2400" b="1" dirty="0"/>
              <a:t>a</a:t>
            </a:r>
            <a:r>
              <a:rPr lang="it-IT" sz="2400" dirty="0"/>
              <a:t> (F = ma = mr</a:t>
            </a:r>
            <a:r>
              <a:rPr lang="el-GR" sz="2400" dirty="0">
                <a:cs typeface="Arial" pitchFamily="34" charset="0"/>
              </a:rPr>
              <a:t>α</a:t>
            </a:r>
            <a:r>
              <a:rPr lang="it-IT" sz="2400" dirty="0">
                <a:cs typeface="Arial" pitchFamily="34" charset="0"/>
              </a:rPr>
              <a:t>) </a:t>
            </a:r>
            <a:r>
              <a:rPr lang="it-IT" sz="2400" dirty="0"/>
              <a:t>e si moltiplica vettorialmente a </a:t>
            </a:r>
            <a:r>
              <a:rPr lang="it-IT" sz="2400" dirty="0" smtClean="0"/>
              <a:t>sx </a:t>
            </a:r>
            <a:r>
              <a:rPr lang="it-IT" sz="2400" dirty="0"/>
              <a:t>per </a:t>
            </a:r>
            <a:r>
              <a:rPr lang="it-IT" sz="2400" b="1" dirty="0"/>
              <a:t>r</a:t>
            </a:r>
            <a:r>
              <a:rPr lang="it-IT" sz="2400" dirty="0"/>
              <a:t>, </a:t>
            </a:r>
            <a:r>
              <a:rPr lang="it-IT" sz="2400" dirty="0" smtClean="0"/>
              <a:t>(</a:t>
            </a:r>
            <a:r>
              <a:rPr lang="it-IT" sz="2400" b="1" dirty="0" smtClean="0"/>
              <a:t>r</a:t>
            </a:r>
            <a:r>
              <a:rPr lang="it-IT" sz="2400" dirty="0" smtClean="0"/>
              <a:t>x</a:t>
            </a:r>
            <a:r>
              <a:rPr lang="it-IT" sz="2400" dirty="0" smtClean="0">
                <a:ea typeface="Cambria Math"/>
              </a:rPr>
              <a:t>)</a:t>
            </a:r>
            <a:r>
              <a:rPr lang="it-IT" sz="2400" b="1" dirty="0" smtClean="0">
                <a:ea typeface="Cambria Math"/>
              </a:rPr>
              <a:t>F</a:t>
            </a:r>
            <a:r>
              <a:rPr lang="it-IT" sz="2400" dirty="0" smtClean="0">
                <a:ea typeface="Cambria Math"/>
              </a:rPr>
              <a:t> = (</a:t>
            </a:r>
            <a:r>
              <a:rPr lang="it-IT" sz="2400" b="1" dirty="0" smtClean="0">
                <a:ea typeface="Cambria Math"/>
              </a:rPr>
              <a:t>r</a:t>
            </a:r>
            <a:r>
              <a:rPr lang="it-IT" sz="2400" dirty="0" smtClean="0">
                <a:ea typeface="Cambria Math"/>
              </a:rPr>
              <a:t>x)m</a:t>
            </a:r>
            <a:r>
              <a:rPr lang="it-IT" sz="2400" b="1" dirty="0" smtClean="0">
                <a:ea typeface="Cambria Math"/>
              </a:rPr>
              <a:t>a</a:t>
            </a:r>
            <a:r>
              <a:rPr lang="it-IT" sz="2400" dirty="0" smtClean="0">
                <a:ea typeface="Cambria Math"/>
              </a:rPr>
              <a:t>, </a:t>
            </a:r>
            <a:r>
              <a:rPr lang="it-IT" sz="2400" dirty="0" smtClean="0"/>
              <a:t>si </a:t>
            </a:r>
            <a:r>
              <a:rPr lang="it-IT" sz="2400" dirty="0"/>
              <a:t>ha in modulo</a:t>
            </a:r>
          </a:p>
          <a:p>
            <a:pPr>
              <a:buFontTx/>
              <a:buNone/>
            </a:pPr>
            <a:r>
              <a:rPr lang="it-IT" sz="2400" dirty="0"/>
              <a:t>	M = rF = rma = rmr</a:t>
            </a:r>
            <a:r>
              <a:rPr lang="el-GR" sz="2400" dirty="0">
                <a:cs typeface="Arial" pitchFamily="34" charset="0"/>
              </a:rPr>
              <a:t>α</a:t>
            </a:r>
            <a:r>
              <a:rPr lang="it-IT" sz="2400" dirty="0">
                <a:cs typeface="Arial" pitchFamily="34" charset="0"/>
              </a:rPr>
              <a:t> = </a:t>
            </a:r>
            <a:r>
              <a:rPr lang="it-IT" sz="2400" dirty="0"/>
              <a:t>(mr</a:t>
            </a:r>
            <a:r>
              <a:rPr lang="it-IT" sz="2400" baseline="30000" dirty="0"/>
              <a:t>2</a:t>
            </a:r>
            <a:r>
              <a:rPr lang="it-IT" sz="2400" dirty="0"/>
              <a:t>)</a:t>
            </a:r>
            <a:r>
              <a:rPr lang="el-GR" sz="2400" dirty="0">
                <a:cs typeface="Arial" pitchFamily="34" charset="0"/>
              </a:rPr>
              <a:t>α</a:t>
            </a:r>
            <a:r>
              <a:rPr lang="it-IT" sz="2400" dirty="0">
                <a:cs typeface="Arial" pitchFamily="34" charset="0"/>
              </a:rPr>
              <a:t> = I</a:t>
            </a:r>
            <a:r>
              <a:rPr lang="el-GR" sz="2400" dirty="0">
                <a:cs typeface="Arial" pitchFamily="34" charset="0"/>
              </a:rPr>
              <a:t>α</a:t>
            </a:r>
            <a:r>
              <a:rPr lang="it-IT" sz="2400" dirty="0">
                <a:cs typeface="Arial" pitchFamily="34" charset="0"/>
              </a:rPr>
              <a:t> </a:t>
            </a:r>
            <a:r>
              <a:rPr lang="it-IT" sz="2400" dirty="0" smtClean="0">
                <a:cs typeface="Arial" pitchFamily="34" charset="0"/>
              </a:rPr>
              <a:t>         [</a:t>
            </a:r>
            <a:r>
              <a:rPr lang="it-IT" sz="2400" b="1" dirty="0" smtClean="0">
                <a:cs typeface="Arial" pitchFamily="34" charset="0"/>
              </a:rPr>
              <a:t>F</a:t>
            </a:r>
            <a:r>
              <a:rPr lang="it-IT" sz="2400" b="1" baseline="-25000" dirty="0" smtClean="0">
                <a:cs typeface="Arial" pitchFamily="34" charset="0"/>
              </a:rPr>
              <a:t>c</a:t>
            </a:r>
            <a:r>
              <a:rPr lang="it-IT" sz="2400" dirty="0" smtClean="0">
                <a:cs typeface="Arial" pitchFamily="34" charset="0"/>
              </a:rPr>
              <a:t>,</a:t>
            </a:r>
            <a:r>
              <a:rPr lang="it-IT" sz="2400" b="1" dirty="0" smtClean="0">
                <a:cs typeface="Arial" pitchFamily="34" charset="0"/>
              </a:rPr>
              <a:t>a</a:t>
            </a:r>
            <a:r>
              <a:rPr lang="it-IT" sz="2400" b="1" baseline="-25000" dirty="0" smtClean="0">
                <a:cs typeface="Arial" pitchFamily="34" charset="0"/>
              </a:rPr>
              <a:t>c</a:t>
            </a:r>
            <a:r>
              <a:rPr lang="it-IT" sz="2400" dirty="0" smtClean="0">
                <a:cs typeface="Arial" pitchFamily="34" charset="0"/>
              </a:rPr>
              <a:t> || -</a:t>
            </a:r>
            <a:r>
              <a:rPr lang="it-IT" sz="2400" b="1" dirty="0" smtClean="0">
                <a:cs typeface="Arial" pitchFamily="34" charset="0"/>
              </a:rPr>
              <a:t>r</a:t>
            </a:r>
            <a:r>
              <a:rPr lang="it-IT" sz="2400" dirty="0" smtClean="0">
                <a:cs typeface="Arial" pitchFamily="34" charset="0"/>
              </a:rPr>
              <a:t> danno 0]</a:t>
            </a:r>
            <a:endParaRPr lang="it-IT" sz="2400" dirty="0">
              <a:cs typeface="Arial" pitchFamily="34" charset="0"/>
            </a:endParaRPr>
          </a:p>
          <a:p>
            <a:r>
              <a:rPr lang="it-IT" sz="2400" dirty="0">
                <a:cs typeface="Arial" pitchFamily="34" charset="0"/>
              </a:rPr>
              <a:t>c.r. esteso, analogamente avremo, dopo averlo scomposto in particelle, </a:t>
            </a:r>
          </a:p>
          <a:p>
            <a:pPr>
              <a:buFontTx/>
              <a:buNone/>
            </a:pPr>
            <a:r>
              <a:rPr lang="it-IT" sz="2400" dirty="0">
                <a:cs typeface="Arial" pitchFamily="34" charset="0"/>
              </a:rPr>
              <a:t>	M</a:t>
            </a:r>
            <a:r>
              <a:rPr lang="it-IT" sz="2400" baseline="-25000" dirty="0">
                <a:cs typeface="Arial" pitchFamily="34" charset="0"/>
              </a:rPr>
              <a:t>ris</a:t>
            </a:r>
            <a:r>
              <a:rPr lang="it-IT" sz="2400" dirty="0">
                <a:cs typeface="Arial" pitchFamily="34" charset="0"/>
              </a:rPr>
              <a:t> = </a:t>
            </a:r>
            <a:r>
              <a:rPr lang="el-GR" sz="2400" dirty="0">
                <a:cs typeface="Arial" pitchFamily="34" charset="0"/>
              </a:rPr>
              <a:t>Σ</a:t>
            </a:r>
            <a:r>
              <a:rPr lang="it-IT" sz="2400" baseline="-25000" dirty="0">
                <a:cs typeface="Arial" pitchFamily="34" charset="0"/>
              </a:rPr>
              <a:t>i</a:t>
            </a:r>
            <a:r>
              <a:rPr lang="it-IT" sz="2400" dirty="0">
                <a:cs typeface="Arial" pitchFamily="34" charset="0"/>
              </a:rPr>
              <a:t>M</a:t>
            </a:r>
            <a:r>
              <a:rPr lang="it-IT" sz="2400" baseline="-25000" dirty="0">
                <a:cs typeface="Arial" pitchFamily="34" charset="0"/>
              </a:rPr>
              <a:t>i</a:t>
            </a:r>
            <a:r>
              <a:rPr lang="it-IT" sz="2400" dirty="0">
                <a:cs typeface="Arial" pitchFamily="34" charset="0"/>
              </a:rPr>
              <a:t> = (</a:t>
            </a:r>
            <a:r>
              <a:rPr lang="el-GR" sz="2400" dirty="0">
                <a:cs typeface="Arial" pitchFamily="34" charset="0"/>
              </a:rPr>
              <a:t>Σ</a:t>
            </a:r>
            <a:r>
              <a:rPr lang="it-IT" sz="2400" baseline="-25000" dirty="0">
                <a:cs typeface="Arial" pitchFamily="34" charset="0"/>
              </a:rPr>
              <a:t>i</a:t>
            </a:r>
            <a:r>
              <a:rPr lang="it-IT" sz="2400" dirty="0">
                <a:cs typeface="Arial" pitchFamily="34" charset="0"/>
              </a:rPr>
              <a:t>m</a:t>
            </a:r>
            <a:r>
              <a:rPr lang="it-IT" sz="2400" baseline="-25000" dirty="0">
                <a:cs typeface="Arial" pitchFamily="34" charset="0"/>
              </a:rPr>
              <a:t>i</a:t>
            </a:r>
            <a:r>
              <a:rPr lang="it-IT" sz="2400" dirty="0">
                <a:cs typeface="Arial" pitchFamily="34" charset="0"/>
              </a:rPr>
              <a:t>r</a:t>
            </a:r>
            <a:r>
              <a:rPr lang="it-IT" sz="2400" baseline="-25000" dirty="0">
                <a:cs typeface="Arial" pitchFamily="34" charset="0"/>
              </a:rPr>
              <a:t>i</a:t>
            </a:r>
            <a:r>
              <a:rPr lang="it-IT" sz="2400" baseline="30000" dirty="0">
                <a:cs typeface="Arial" pitchFamily="34" charset="0"/>
              </a:rPr>
              <a:t>2</a:t>
            </a:r>
            <a:r>
              <a:rPr lang="it-IT" sz="2400" dirty="0">
                <a:cs typeface="Arial" pitchFamily="34" charset="0"/>
              </a:rPr>
              <a:t>)</a:t>
            </a:r>
            <a:r>
              <a:rPr lang="el-GR" sz="2400" dirty="0">
                <a:cs typeface="Arial" pitchFamily="34" charset="0"/>
              </a:rPr>
              <a:t>α</a:t>
            </a:r>
            <a:r>
              <a:rPr lang="it-IT" sz="2400" dirty="0">
                <a:cs typeface="Arial" pitchFamily="34" charset="0"/>
              </a:rPr>
              <a:t>           </a:t>
            </a:r>
            <a:r>
              <a:rPr lang="it-IT" sz="2000" dirty="0">
                <a:solidFill>
                  <a:srgbClr val="008000"/>
                </a:solidFill>
                <a:cs typeface="Arial" pitchFamily="34" charset="0"/>
              </a:rPr>
              <a:t>(poichè tutti gli </a:t>
            </a:r>
            <a:r>
              <a:rPr lang="it-IT" sz="2000" b="1" dirty="0">
                <a:solidFill>
                  <a:srgbClr val="008000"/>
                </a:solidFill>
                <a:cs typeface="Arial" pitchFamily="34" charset="0"/>
              </a:rPr>
              <a:t>M</a:t>
            </a:r>
            <a:r>
              <a:rPr lang="it-IT" sz="2000" b="1" baseline="-25000" dirty="0">
                <a:solidFill>
                  <a:srgbClr val="008000"/>
                </a:solidFill>
                <a:cs typeface="Arial" pitchFamily="34" charset="0"/>
              </a:rPr>
              <a:t>i</a:t>
            </a:r>
            <a:r>
              <a:rPr lang="it-IT" sz="2000" b="1" dirty="0">
                <a:solidFill>
                  <a:srgbClr val="008000"/>
                </a:solidFill>
                <a:cs typeface="Arial" pitchFamily="34" charset="0"/>
              </a:rPr>
              <a:t> </a:t>
            </a:r>
            <a:r>
              <a:rPr lang="it-IT" sz="2000" dirty="0">
                <a:solidFill>
                  <a:srgbClr val="008000"/>
                </a:solidFill>
                <a:cs typeface="Arial" pitchFamily="34" charset="0"/>
              </a:rPr>
              <a:t>sono paralleli)</a:t>
            </a:r>
          </a:p>
          <a:p>
            <a:pPr>
              <a:buFontTx/>
              <a:buNone/>
            </a:pPr>
            <a:r>
              <a:rPr lang="it-IT" sz="2400" dirty="0">
                <a:cs typeface="Arial" pitchFamily="34" charset="0"/>
              </a:rPr>
              <a:t>	</a:t>
            </a:r>
            <a:r>
              <a:rPr lang="it-IT" sz="2400" dirty="0">
                <a:solidFill>
                  <a:srgbClr val="FF3300"/>
                </a:solidFill>
                <a:cs typeface="Arial" pitchFamily="34" charset="0"/>
              </a:rPr>
              <a:t>M</a:t>
            </a:r>
            <a:r>
              <a:rPr lang="it-IT" sz="2400" baseline="-25000" dirty="0">
                <a:solidFill>
                  <a:srgbClr val="FF3300"/>
                </a:solidFill>
                <a:cs typeface="Arial" pitchFamily="34" charset="0"/>
              </a:rPr>
              <a:t>ris</a:t>
            </a:r>
            <a:r>
              <a:rPr lang="it-IT" sz="2400" dirty="0">
                <a:solidFill>
                  <a:srgbClr val="FF3300"/>
                </a:solidFill>
                <a:cs typeface="Arial" pitchFamily="34" charset="0"/>
              </a:rPr>
              <a:t> = I</a:t>
            </a:r>
            <a:r>
              <a:rPr lang="el-GR" sz="2400" dirty="0">
                <a:solidFill>
                  <a:srgbClr val="FF3300"/>
                </a:solidFill>
                <a:cs typeface="Arial" pitchFamily="34" charset="0"/>
              </a:rPr>
              <a:t>α</a:t>
            </a:r>
            <a:r>
              <a:rPr lang="it-IT" sz="2400" dirty="0">
                <a:cs typeface="Arial" pitchFamily="34" charset="0"/>
              </a:rPr>
              <a:t>                                </a:t>
            </a:r>
            <a:r>
              <a:rPr lang="it-IT" sz="2000" dirty="0">
                <a:solidFill>
                  <a:schemeClr val="accent2"/>
                </a:solidFill>
                <a:cs typeface="Arial" pitchFamily="34" charset="0"/>
              </a:rPr>
              <a:t>(cf.  </a:t>
            </a:r>
            <a:r>
              <a:rPr lang="it-IT" sz="2000" b="1" dirty="0">
                <a:solidFill>
                  <a:schemeClr val="accent2"/>
                </a:solidFill>
                <a:cs typeface="Arial" pitchFamily="34" charset="0"/>
              </a:rPr>
              <a:t>F</a:t>
            </a:r>
            <a:r>
              <a:rPr lang="it-IT" sz="2000" b="1" baseline="-25000" dirty="0">
                <a:solidFill>
                  <a:schemeClr val="accent2"/>
                </a:solidFill>
                <a:cs typeface="Arial" pitchFamily="34" charset="0"/>
              </a:rPr>
              <a:t>ris</a:t>
            </a:r>
            <a:r>
              <a:rPr lang="it-IT" sz="2000" dirty="0">
                <a:solidFill>
                  <a:schemeClr val="accent2"/>
                </a:solidFill>
                <a:cs typeface="Arial" pitchFamily="34" charset="0"/>
              </a:rPr>
              <a:t> = m</a:t>
            </a:r>
            <a:r>
              <a:rPr lang="it-IT" sz="2000" b="1" dirty="0">
                <a:solidFill>
                  <a:schemeClr val="accent2"/>
                </a:solidFill>
                <a:cs typeface="Arial" pitchFamily="34" charset="0"/>
              </a:rPr>
              <a:t>a</a:t>
            </a:r>
            <a:r>
              <a:rPr lang="it-IT" sz="2000" dirty="0">
                <a:solidFill>
                  <a:schemeClr val="accent2"/>
                </a:solidFill>
                <a:cs typeface="Arial" pitchFamily="34" charset="0"/>
              </a:rPr>
              <a:t>)</a:t>
            </a:r>
          </a:p>
          <a:p>
            <a:r>
              <a:rPr lang="it-IT" sz="2400" dirty="0">
                <a:cs typeface="Arial" pitchFamily="34" charset="0"/>
              </a:rPr>
              <a:t>possiamo riscrivere</a:t>
            </a:r>
          </a:p>
          <a:p>
            <a:pPr>
              <a:buFontTx/>
              <a:buNone/>
            </a:pPr>
            <a:r>
              <a:rPr lang="it-IT" sz="2400" dirty="0">
                <a:cs typeface="Arial" pitchFamily="34" charset="0"/>
              </a:rPr>
              <a:t>	M</a:t>
            </a:r>
            <a:r>
              <a:rPr lang="it-IT" sz="2400" baseline="-25000" dirty="0">
                <a:cs typeface="Arial" pitchFamily="34" charset="0"/>
              </a:rPr>
              <a:t>ris</a:t>
            </a:r>
            <a:r>
              <a:rPr lang="it-IT" sz="2400" dirty="0">
                <a:cs typeface="Arial" pitchFamily="34" charset="0"/>
              </a:rPr>
              <a:t> = I</a:t>
            </a:r>
            <a:r>
              <a:rPr lang="el-GR" sz="2400" dirty="0">
                <a:cs typeface="Arial" pitchFamily="34" charset="0"/>
              </a:rPr>
              <a:t>Δω</a:t>
            </a:r>
            <a:r>
              <a:rPr lang="it-IT" sz="2400" dirty="0">
                <a:cs typeface="Arial" pitchFamily="34" charset="0"/>
              </a:rPr>
              <a:t>/</a:t>
            </a:r>
            <a:r>
              <a:rPr lang="el-GR" sz="2400" dirty="0">
                <a:cs typeface="Arial" pitchFamily="34" charset="0"/>
              </a:rPr>
              <a:t>Δ</a:t>
            </a:r>
            <a:r>
              <a:rPr lang="it-IT" sz="2400" dirty="0">
                <a:cs typeface="Arial" pitchFamily="34" charset="0"/>
              </a:rPr>
              <a:t>t = </a:t>
            </a:r>
            <a:r>
              <a:rPr lang="el-GR" sz="2400" dirty="0">
                <a:cs typeface="Arial" pitchFamily="34" charset="0"/>
              </a:rPr>
              <a:t>Δ</a:t>
            </a:r>
            <a:r>
              <a:rPr lang="it-IT" sz="2400" dirty="0">
                <a:cs typeface="Arial" pitchFamily="34" charset="0"/>
              </a:rPr>
              <a:t>(I</a:t>
            </a:r>
            <a:r>
              <a:rPr lang="el-GR" sz="2400" dirty="0">
                <a:cs typeface="Arial" pitchFamily="34" charset="0"/>
              </a:rPr>
              <a:t>ω</a:t>
            </a:r>
            <a:r>
              <a:rPr lang="it-IT" sz="2400" dirty="0">
                <a:cs typeface="Arial" pitchFamily="34" charset="0"/>
              </a:rPr>
              <a:t>)/</a:t>
            </a:r>
            <a:r>
              <a:rPr lang="el-GR" sz="2400" dirty="0">
                <a:cs typeface="Arial" pitchFamily="34" charset="0"/>
              </a:rPr>
              <a:t>Δ</a:t>
            </a:r>
            <a:r>
              <a:rPr lang="it-IT" sz="2400" dirty="0">
                <a:cs typeface="Arial" pitchFamily="34" charset="0"/>
              </a:rPr>
              <a:t>t = </a:t>
            </a:r>
            <a:r>
              <a:rPr lang="el-GR" sz="2400" dirty="0">
                <a:cs typeface="Arial" pitchFamily="34" charset="0"/>
              </a:rPr>
              <a:t>Δ</a:t>
            </a:r>
            <a:r>
              <a:rPr lang="it-IT" sz="2400" dirty="0">
                <a:cs typeface="Arial" pitchFamily="34" charset="0"/>
              </a:rPr>
              <a:t>L/</a:t>
            </a:r>
            <a:r>
              <a:rPr lang="el-GR" sz="2400" dirty="0">
                <a:cs typeface="Arial" pitchFamily="34" charset="0"/>
              </a:rPr>
              <a:t>Δ</a:t>
            </a:r>
            <a:r>
              <a:rPr lang="it-IT" sz="2400" dirty="0">
                <a:cs typeface="Arial" pitchFamily="34" charset="0"/>
              </a:rPr>
              <a:t>t           </a:t>
            </a:r>
            <a:r>
              <a:rPr lang="it-IT" sz="2000" dirty="0">
                <a:solidFill>
                  <a:srgbClr val="CC3300"/>
                </a:solidFill>
                <a:cs typeface="Arial" pitchFamily="34" charset="0"/>
              </a:rPr>
              <a:t>(I è cost.!)</a:t>
            </a:r>
          </a:p>
          <a:p>
            <a:pPr>
              <a:spcBef>
                <a:spcPct val="30000"/>
              </a:spcBef>
              <a:buFontTx/>
              <a:buNone/>
            </a:pPr>
            <a:r>
              <a:rPr lang="it-IT" sz="2400" dirty="0">
                <a:cs typeface="Arial" pitchFamily="34" charset="0"/>
              </a:rPr>
              <a:t>	</a:t>
            </a:r>
            <a:r>
              <a:rPr lang="it-IT" sz="2400" dirty="0">
                <a:solidFill>
                  <a:srgbClr val="FF3300"/>
                </a:solidFill>
                <a:cs typeface="Arial" pitchFamily="34" charset="0"/>
              </a:rPr>
              <a:t>se M</a:t>
            </a:r>
            <a:r>
              <a:rPr lang="it-IT" sz="2400" baseline="-25000" dirty="0">
                <a:solidFill>
                  <a:srgbClr val="FF3300"/>
                </a:solidFill>
                <a:cs typeface="Arial" pitchFamily="34" charset="0"/>
              </a:rPr>
              <a:t>ris</a:t>
            </a:r>
            <a:r>
              <a:rPr lang="it-IT" sz="2400" dirty="0">
                <a:solidFill>
                  <a:srgbClr val="FF3300"/>
                </a:solidFill>
                <a:cs typeface="Arial" pitchFamily="34" charset="0"/>
              </a:rPr>
              <a:t> = 0</a:t>
            </a:r>
            <a:r>
              <a:rPr lang="it-IT" sz="2400" dirty="0">
                <a:cs typeface="Arial" pitchFamily="34" charset="0"/>
              </a:rPr>
              <a:t>                    si ha</a:t>
            </a:r>
          </a:p>
          <a:p>
            <a:pPr>
              <a:buFontTx/>
              <a:buNone/>
            </a:pPr>
            <a:r>
              <a:rPr lang="it-IT" sz="2400" dirty="0">
                <a:cs typeface="Arial" pitchFamily="34" charset="0"/>
              </a:rPr>
              <a:t>	</a:t>
            </a:r>
            <a:r>
              <a:rPr lang="el-GR" sz="2400" dirty="0">
                <a:solidFill>
                  <a:srgbClr val="FF3300"/>
                </a:solidFill>
                <a:cs typeface="Arial" pitchFamily="34" charset="0"/>
              </a:rPr>
              <a:t>Δ</a:t>
            </a:r>
            <a:r>
              <a:rPr lang="it-IT" sz="2400" dirty="0">
                <a:solidFill>
                  <a:srgbClr val="FF3300"/>
                </a:solidFill>
                <a:cs typeface="Arial" pitchFamily="34" charset="0"/>
              </a:rPr>
              <a:t>L/</a:t>
            </a:r>
            <a:r>
              <a:rPr lang="el-GR" sz="2400" dirty="0">
                <a:solidFill>
                  <a:srgbClr val="FF3300"/>
                </a:solidFill>
                <a:cs typeface="Arial" pitchFamily="34" charset="0"/>
              </a:rPr>
              <a:t>Δ</a:t>
            </a:r>
            <a:r>
              <a:rPr lang="it-IT" sz="2400" dirty="0">
                <a:solidFill>
                  <a:srgbClr val="FF3300"/>
                </a:solidFill>
                <a:cs typeface="Arial" pitchFamily="34" charset="0"/>
              </a:rPr>
              <a:t>t = 0,  L = cost.</a:t>
            </a:r>
            <a:r>
              <a:rPr lang="it-IT" sz="2400" dirty="0">
                <a:cs typeface="Arial" pitchFamily="34" charset="0"/>
              </a:rPr>
              <a:t>    </a:t>
            </a:r>
            <a:r>
              <a:rPr lang="it-IT" sz="2200" dirty="0">
                <a:solidFill>
                  <a:srgbClr val="CC3399"/>
                </a:solidFill>
                <a:cs typeface="Arial" pitchFamily="34" charset="0"/>
              </a:rPr>
              <a:t>(conservazione del momento angolare)</a:t>
            </a:r>
            <a:endParaRPr lang="el-GR" sz="2200" dirty="0">
              <a:solidFill>
                <a:srgbClr val="CC3399"/>
              </a:solidFill>
              <a:cs typeface="Arial" pitchFamily="34" charset="0"/>
            </a:endParaRPr>
          </a:p>
        </p:txBody>
      </p:sp>
      <p:sp>
        <p:nvSpPr>
          <p:cNvPr id="321540" name="Text Box 4"/>
          <p:cNvSpPr txBox="1">
            <a:spLocks noChangeArrowheads="1"/>
          </p:cNvSpPr>
          <p:nvPr/>
        </p:nvSpPr>
        <p:spPr bwMode="auto">
          <a:xfrm>
            <a:off x="539750" y="5157788"/>
            <a:ext cx="2913063" cy="85090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a:p>
            <a:endParaRPr lang="it-IT" sz="2400"/>
          </a:p>
        </p:txBody>
      </p:sp>
      <p:sp>
        <p:nvSpPr>
          <p:cNvPr id="321541" name="Text Box 5"/>
          <p:cNvSpPr txBox="1">
            <a:spLocks noChangeArrowheads="1"/>
          </p:cNvSpPr>
          <p:nvPr/>
        </p:nvSpPr>
        <p:spPr bwMode="auto">
          <a:xfrm>
            <a:off x="611188" y="3783013"/>
            <a:ext cx="1296987"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2016</a:t>
            </a:r>
            <a:endParaRPr lang="en-US"/>
          </a:p>
        </p:txBody>
      </p:sp>
      <p:sp>
        <p:nvSpPr>
          <p:cNvPr id="14" name="Slide Number Placeholder 5"/>
          <p:cNvSpPr>
            <a:spLocks noGrp="1"/>
          </p:cNvSpPr>
          <p:nvPr>
            <p:ph type="sldNum" sz="quarter" idx="12"/>
          </p:nvPr>
        </p:nvSpPr>
        <p:spPr/>
        <p:txBody>
          <a:bodyPr/>
          <a:lstStyle/>
          <a:p>
            <a:fld id="{2DAD2F35-D6E1-4DA5-8FE2-664C2A03E395}" type="slidenum">
              <a:rPr lang="en-US"/>
              <a:pPr/>
              <a:t>86</a:t>
            </a:fld>
            <a:endParaRPr lang="en-US"/>
          </a:p>
        </p:txBody>
      </p:sp>
      <p:sp>
        <p:nvSpPr>
          <p:cNvPr id="362498" name="Rectangle 2"/>
          <p:cNvSpPr>
            <a:spLocks noGrp="1" noChangeArrowheads="1"/>
          </p:cNvSpPr>
          <p:nvPr>
            <p:ph type="title"/>
          </p:nvPr>
        </p:nvSpPr>
        <p:spPr/>
        <p:txBody>
          <a:bodyPr/>
          <a:lstStyle/>
          <a:p>
            <a:r>
              <a:rPr lang="it-IT" sz="2800"/>
              <a:t>cons. momento angolare (es.)</a:t>
            </a:r>
          </a:p>
        </p:txBody>
      </p:sp>
      <p:sp>
        <p:nvSpPr>
          <p:cNvPr id="362499" name="Rectangle 3"/>
          <p:cNvSpPr>
            <a:spLocks noGrp="1" noChangeArrowheads="1"/>
          </p:cNvSpPr>
          <p:nvPr>
            <p:ph type="body" idx="1"/>
          </p:nvPr>
        </p:nvSpPr>
        <p:spPr>
          <a:xfrm>
            <a:off x="179388" y="1196975"/>
            <a:ext cx="8785225" cy="4968875"/>
          </a:xfrm>
        </p:spPr>
        <p:txBody>
          <a:bodyPr/>
          <a:lstStyle/>
          <a:p>
            <a:r>
              <a:rPr lang="it-IT" sz="2400" dirty="0"/>
              <a:t>pattinatrice su ghiaccio durante una piroetta: se chiude le braccia, I [= </a:t>
            </a:r>
            <a:r>
              <a:rPr lang="el-GR" sz="2400" dirty="0">
                <a:cs typeface="Arial" pitchFamily="34" charset="0"/>
              </a:rPr>
              <a:t>Σ</a:t>
            </a:r>
            <a:r>
              <a:rPr lang="it-IT" sz="2400" dirty="0">
                <a:cs typeface="Arial" pitchFamily="34" charset="0"/>
              </a:rPr>
              <a:t>mr</a:t>
            </a:r>
            <a:r>
              <a:rPr lang="it-IT" sz="2400" baseline="30000" dirty="0">
                <a:cs typeface="Arial" pitchFamily="34" charset="0"/>
              </a:rPr>
              <a:t>2</a:t>
            </a:r>
            <a:r>
              <a:rPr lang="it-IT" sz="2400" dirty="0">
                <a:cs typeface="Arial" pitchFamily="34" charset="0"/>
              </a:rPr>
              <a:t>] </a:t>
            </a:r>
            <a:r>
              <a:rPr lang="it-IT" sz="2400" dirty="0"/>
              <a:t>diminuisce e </a:t>
            </a:r>
            <a:r>
              <a:rPr lang="el-GR" sz="2400" dirty="0">
                <a:cs typeface="Arial" pitchFamily="34" charset="0"/>
              </a:rPr>
              <a:t>ω</a:t>
            </a:r>
            <a:r>
              <a:rPr lang="it-IT" sz="2400" dirty="0">
                <a:cs typeface="Arial" pitchFamily="34" charset="0"/>
              </a:rPr>
              <a:t> aumenta e viceversa (L è  costante, </a:t>
            </a:r>
            <a:r>
              <a:rPr lang="it-IT" sz="2400" dirty="0" err="1">
                <a:cs typeface="Arial" pitchFamily="34" charset="0"/>
              </a:rPr>
              <a:t>M</a:t>
            </a:r>
            <a:r>
              <a:rPr lang="it-IT" sz="2400" baseline="-25000" dirty="0" err="1">
                <a:cs typeface="Arial" pitchFamily="34" charset="0"/>
              </a:rPr>
              <a:t>peso</a:t>
            </a:r>
            <a:r>
              <a:rPr lang="it-IT" sz="2400" dirty="0">
                <a:cs typeface="Arial" pitchFamily="34" charset="0"/>
              </a:rPr>
              <a:t> = 0 rispetto all’asse di rotazione)</a:t>
            </a:r>
          </a:p>
          <a:p>
            <a:pPr>
              <a:buFontTx/>
              <a:buNone/>
            </a:pPr>
            <a:r>
              <a:rPr lang="it-IT" sz="2400" dirty="0">
                <a:cs typeface="Arial" pitchFamily="34" charset="0"/>
              </a:rPr>
              <a:t>	L = I</a:t>
            </a:r>
            <a:r>
              <a:rPr lang="it-IT" sz="2400" baseline="-25000" dirty="0">
                <a:cs typeface="Arial" pitchFamily="34" charset="0"/>
              </a:rPr>
              <a:t>0</a:t>
            </a:r>
            <a:r>
              <a:rPr lang="el-GR" sz="2400" dirty="0">
                <a:cs typeface="Arial" pitchFamily="34" charset="0"/>
              </a:rPr>
              <a:t>ω</a:t>
            </a:r>
            <a:r>
              <a:rPr lang="it-IT" sz="2400" baseline="-25000" dirty="0">
                <a:cs typeface="Arial" pitchFamily="34" charset="0"/>
              </a:rPr>
              <a:t>0</a:t>
            </a:r>
            <a:r>
              <a:rPr lang="it-IT" sz="2400" dirty="0">
                <a:cs typeface="Arial" pitchFamily="34" charset="0"/>
              </a:rPr>
              <a:t> = I</a:t>
            </a:r>
            <a:r>
              <a:rPr lang="el-GR" sz="2400" dirty="0">
                <a:cs typeface="Arial" pitchFamily="34" charset="0"/>
              </a:rPr>
              <a:t>ω</a:t>
            </a:r>
            <a:r>
              <a:rPr lang="it-IT" sz="2400" dirty="0">
                <a:cs typeface="Arial" pitchFamily="34" charset="0"/>
              </a:rPr>
              <a:t>      →      </a:t>
            </a:r>
            <a:r>
              <a:rPr lang="el-GR" sz="2400" dirty="0">
                <a:cs typeface="Arial" pitchFamily="34" charset="0"/>
              </a:rPr>
              <a:t>ω</a:t>
            </a:r>
            <a:r>
              <a:rPr lang="it-IT" sz="2400" dirty="0">
                <a:cs typeface="Arial" pitchFamily="34" charset="0"/>
              </a:rPr>
              <a:t> = (I</a:t>
            </a:r>
            <a:r>
              <a:rPr lang="it-IT" sz="2400" baseline="-25000" dirty="0">
                <a:cs typeface="Arial" pitchFamily="34" charset="0"/>
              </a:rPr>
              <a:t>0</a:t>
            </a:r>
            <a:r>
              <a:rPr lang="it-IT" sz="2400" dirty="0">
                <a:cs typeface="Arial" pitchFamily="34" charset="0"/>
              </a:rPr>
              <a:t>/I)</a:t>
            </a:r>
            <a:r>
              <a:rPr lang="el-GR" sz="2400" dirty="0">
                <a:cs typeface="Arial" pitchFamily="34" charset="0"/>
              </a:rPr>
              <a:t>ω</a:t>
            </a:r>
            <a:r>
              <a:rPr lang="it-IT" sz="2400" baseline="-25000" dirty="0">
                <a:cs typeface="Arial" pitchFamily="34" charset="0"/>
              </a:rPr>
              <a:t>0</a:t>
            </a:r>
            <a:endParaRPr lang="el-GR" sz="2400" dirty="0">
              <a:cs typeface="Arial" pitchFamily="34" charset="0"/>
            </a:endParaRPr>
          </a:p>
          <a:p>
            <a:r>
              <a:rPr lang="it-IT" sz="2400" dirty="0">
                <a:cs typeface="Arial" pitchFamily="34" charset="0"/>
              </a:rPr>
              <a:t>collasso </a:t>
            </a:r>
            <a:r>
              <a:rPr lang="it-IT" sz="2400" dirty="0" smtClean="0">
                <a:cs typeface="Arial" pitchFamily="34" charset="0"/>
              </a:rPr>
              <a:t>stellare(*) </a:t>
            </a:r>
            <a:r>
              <a:rPr lang="it-IT" sz="2400" dirty="0">
                <a:cs typeface="Arial" pitchFamily="34" charset="0"/>
              </a:rPr>
              <a:t>– stella con m = 2M</a:t>
            </a:r>
            <a:r>
              <a:rPr lang="it-IT" sz="2400" baseline="-25000" dirty="0">
                <a:cs typeface="Arial" pitchFamily="34" charset="0"/>
              </a:rPr>
              <a:t>S</a:t>
            </a:r>
            <a:r>
              <a:rPr lang="it-IT" sz="2400" dirty="0">
                <a:cs typeface="Arial" pitchFamily="34" charset="0"/>
              </a:rPr>
              <a:t>, r</a:t>
            </a:r>
            <a:r>
              <a:rPr lang="it-IT" sz="2400" baseline="-25000" dirty="0">
                <a:cs typeface="Arial" pitchFamily="34" charset="0"/>
              </a:rPr>
              <a:t>1</a:t>
            </a:r>
            <a:r>
              <a:rPr lang="it-IT" sz="2400" dirty="0">
                <a:cs typeface="Arial" pitchFamily="34" charset="0"/>
              </a:rPr>
              <a:t> = R</a:t>
            </a:r>
            <a:r>
              <a:rPr lang="it-IT" sz="2400" baseline="-25000" dirty="0">
                <a:cs typeface="Arial" pitchFamily="34" charset="0"/>
              </a:rPr>
              <a:t>S</a:t>
            </a:r>
            <a:r>
              <a:rPr lang="it-IT" sz="2400" dirty="0">
                <a:cs typeface="Arial" pitchFamily="34" charset="0"/>
              </a:rPr>
              <a:t> = 7</a:t>
            </a:r>
            <a:r>
              <a:rPr lang="en-US" sz="2400" dirty="0">
                <a:cs typeface="Arial" pitchFamily="34" charset="0"/>
              </a:rPr>
              <a:t>·10</a:t>
            </a:r>
            <a:r>
              <a:rPr lang="en-US" sz="2400" baseline="30000" dirty="0">
                <a:cs typeface="Arial" pitchFamily="34" charset="0"/>
              </a:rPr>
              <a:t>5</a:t>
            </a:r>
            <a:r>
              <a:rPr lang="en-US" sz="2400" dirty="0">
                <a:cs typeface="Arial" pitchFamily="34" charset="0"/>
              </a:rPr>
              <a:t> km, T</a:t>
            </a:r>
            <a:r>
              <a:rPr lang="en-US" sz="2400" baseline="-25000" dirty="0">
                <a:cs typeface="Arial" pitchFamily="34" charset="0"/>
              </a:rPr>
              <a:t>rot</a:t>
            </a:r>
            <a:r>
              <a:rPr lang="en-US" sz="2400" dirty="0">
                <a:cs typeface="Arial" pitchFamily="34" charset="0"/>
              </a:rPr>
              <a:t> = 10 g </a:t>
            </a:r>
            <a:r>
              <a:rPr lang="en-US" sz="2400" dirty="0" err="1">
                <a:cs typeface="Arial" pitchFamily="34" charset="0"/>
              </a:rPr>
              <a:t>che</a:t>
            </a:r>
            <a:r>
              <a:rPr lang="en-US" sz="2400" dirty="0">
                <a:cs typeface="Arial" pitchFamily="34" charset="0"/>
              </a:rPr>
              <a:t> </a:t>
            </a:r>
            <a:r>
              <a:rPr lang="en-US" sz="2400" dirty="0" err="1">
                <a:cs typeface="Arial" pitchFamily="34" charset="0"/>
              </a:rPr>
              <a:t>collassa</a:t>
            </a:r>
            <a:r>
              <a:rPr lang="en-US" sz="2400" dirty="0">
                <a:cs typeface="Arial" pitchFamily="34" charset="0"/>
              </a:rPr>
              <a:t> </a:t>
            </a:r>
            <a:r>
              <a:rPr lang="en-US" sz="2400" dirty="0" err="1">
                <a:cs typeface="Arial" pitchFamily="34" charset="0"/>
              </a:rPr>
              <a:t>gravitazionalmente</a:t>
            </a:r>
            <a:r>
              <a:rPr lang="en-US" sz="2400" dirty="0">
                <a:cs typeface="Arial" pitchFamily="34" charset="0"/>
              </a:rPr>
              <a:t> ad </a:t>
            </a:r>
            <a:r>
              <a:rPr lang="en-US" sz="2400" dirty="0" err="1">
                <a:cs typeface="Arial" pitchFamily="34" charset="0"/>
              </a:rPr>
              <a:t>una</a:t>
            </a:r>
            <a:r>
              <a:rPr lang="en-US" sz="2400" dirty="0">
                <a:cs typeface="Arial" pitchFamily="34" charset="0"/>
              </a:rPr>
              <a:t> </a:t>
            </a:r>
            <a:r>
              <a:rPr lang="en-US" sz="2400" dirty="0" err="1">
                <a:cs typeface="Arial" pitchFamily="34" charset="0"/>
              </a:rPr>
              <a:t>stella</a:t>
            </a:r>
            <a:r>
              <a:rPr lang="en-US" sz="2400" dirty="0">
                <a:cs typeface="Arial" pitchFamily="34" charset="0"/>
              </a:rPr>
              <a:t> di </a:t>
            </a:r>
            <a:r>
              <a:rPr lang="en-US" sz="2400" dirty="0" err="1">
                <a:cs typeface="Arial" pitchFamily="34" charset="0"/>
              </a:rPr>
              <a:t>neutroni</a:t>
            </a:r>
            <a:r>
              <a:rPr lang="en-US" sz="2400" dirty="0">
                <a:cs typeface="Arial" pitchFamily="34" charset="0"/>
              </a:rPr>
              <a:t> molto </a:t>
            </a:r>
            <a:r>
              <a:rPr lang="en-US" sz="2400" dirty="0" err="1">
                <a:cs typeface="Arial" pitchFamily="34" charset="0"/>
              </a:rPr>
              <a:t>densa</a:t>
            </a:r>
            <a:r>
              <a:rPr lang="en-US" sz="2400" dirty="0">
                <a:cs typeface="Arial" pitchFamily="34" charset="0"/>
              </a:rPr>
              <a:t>, </a:t>
            </a:r>
            <a:r>
              <a:rPr lang="en-US" sz="2400" dirty="0" err="1">
                <a:cs typeface="Arial" pitchFamily="34" charset="0"/>
              </a:rPr>
              <a:t>stessa</a:t>
            </a:r>
            <a:r>
              <a:rPr lang="en-US" sz="2400" dirty="0">
                <a:cs typeface="Arial" pitchFamily="34" charset="0"/>
              </a:rPr>
              <a:t> </a:t>
            </a:r>
            <a:r>
              <a:rPr lang="en-US" sz="2400" dirty="0" err="1">
                <a:cs typeface="Arial" pitchFamily="34" charset="0"/>
              </a:rPr>
              <a:t>massa</a:t>
            </a:r>
            <a:r>
              <a:rPr lang="en-US" sz="2400" dirty="0">
                <a:cs typeface="Arial" pitchFamily="34" charset="0"/>
              </a:rPr>
              <a:t>, r</a:t>
            </a:r>
            <a:r>
              <a:rPr lang="en-US" sz="2400" baseline="-25000" dirty="0">
                <a:cs typeface="Arial" pitchFamily="34" charset="0"/>
              </a:rPr>
              <a:t>2</a:t>
            </a:r>
            <a:r>
              <a:rPr lang="en-US" sz="2400" dirty="0">
                <a:cs typeface="Arial" pitchFamily="34" charset="0"/>
              </a:rPr>
              <a:t> = 10 km; quale </a:t>
            </a:r>
            <a:r>
              <a:rPr lang="en-US" sz="2400" dirty="0" err="1">
                <a:cs typeface="Arial" pitchFamily="34" charset="0"/>
              </a:rPr>
              <a:t>sarà</a:t>
            </a:r>
            <a:r>
              <a:rPr lang="en-US" sz="2400" dirty="0">
                <a:cs typeface="Arial" pitchFamily="34" charset="0"/>
              </a:rPr>
              <a:t> la </a:t>
            </a:r>
            <a:r>
              <a:rPr lang="en-US" sz="2400" dirty="0" err="1">
                <a:cs typeface="Arial" pitchFamily="34" charset="0"/>
              </a:rPr>
              <a:t>nuova</a:t>
            </a:r>
            <a:r>
              <a:rPr lang="en-US" sz="2400" dirty="0">
                <a:cs typeface="Arial" pitchFamily="34" charset="0"/>
              </a:rPr>
              <a:t> </a:t>
            </a:r>
            <a:r>
              <a:rPr lang="en-US" sz="2400" dirty="0" err="1">
                <a:cs typeface="Arial" pitchFamily="34" charset="0"/>
              </a:rPr>
              <a:t>velocità</a:t>
            </a:r>
            <a:r>
              <a:rPr lang="en-US" sz="2400" dirty="0">
                <a:cs typeface="Arial" pitchFamily="34" charset="0"/>
              </a:rPr>
              <a:t> </a:t>
            </a:r>
            <a:r>
              <a:rPr lang="en-US" sz="2400" dirty="0" err="1">
                <a:cs typeface="Arial" pitchFamily="34" charset="0"/>
              </a:rPr>
              <a:t>angolare</a:t>
            </a:r>
            <a:r>
              <a:rPr lang="en-US" sz="2400" dirty="0">
                <a:cs typeface="Arial" pitchFamily="34" charset="0"/>
              </a:rPr>
              <a:t>?</a:t>
            </a:r>
          </a:p>
          <a:p>
            <a:pPr>
              <a:buFontTx/>
              <a:buNone/>
            </a:pPr>
            <a:r>
              <a:rPr lang="en-US" sz="2400" dirty="0">
                <a:cs typeface="Arial" pitchFamily="34" charset="0"/>
              </a:rPr>
              <a:t>	</a:t>
            </a:r>
            <a:r>
              <a:rPr lang="en-US" sz="2400" dirty="0" err="1">
                <a:cs typeface="Arial" pitchFamily="34" charset="0"/>
              </a:rPr>
              <a:t>Assumiamo</a:t>
            </a:r>
            <a:r>
              <a:rPr lang="en-US" sz="2400" dirty="0">
                <a:cs typeface="Arial" pitchFamily="34" charset="0"/>
              </a:rPr>
              <a:t> </a:t>
            </a:r>
            <a:r>
              <a:rPr lang="en-US" sz="2400" dirty="0" err="1">
                <a:cs typeface="Arial" pitchFamily="34" charset="0"/>
              </a:rPr>
              <a:t>sfere</a:t>
            </a:r>
            <a:r>
              <a:rPr lang="en-US" sz="2400" dirty="0">
                <a:cs typeface="Arial" pitchFamily="34" charset="0"/>
              </a:rPr>
              <a:t> </a:t>
            </a:r>
            <a:r>
              <a:rPr lang="en-US" sz="2400" dirty="0" err="1">
                <a:cs typeface="Arial" pitchFamily="34" charset="0"/>
              </a:rPr>
              <a:t>uniformi</a:t>
            </a:r>
            <a:r>
              <a:rPr lang="en-US" sz="2400" dirty="0">
                <a:cs typeface="Arial" pitchFamily="34" charset="0"/>
              </a:rPr>
              <a:t>: I</a:t>
            </a:r>
            <a:r>
              <a:rPr lang="en-US" sz="2400" baseline="-25000" dirty="0">
                <a:cs typeface="Arial" pitchFamily="34" charset="0"/>
              </a:rPr>
              <a:t>i</a:t>
            </a:r>
            <a:r>
              <a:rPr lang="en-US" sz="2400" dirty="0">
                <a:cs typeface="Arial" pitchFamily="34" charset="0"/>
              </a:rPr>
              <a:t> = 2/5 mr</a:t>
            </a:r>
            <a:r>
              <a:rPr lang="en-US" sz="2400" baseline="-25000" dirty="0">
                <a:cs typeface="Arial" pitchFamily="34" charset="0"/>
              </a:rPr>
              <a:t>i</a:t>
            </a:r>
            <a:r>
              <a:rPr lang="en-US" sz="2400" baseline="30000" dirty="0">
                <a:cs typeface="Arial" pitchFamily="34" charset="0"/>
              </a:rPr>
              <a:t>2</a:t>
            </a:r>
            <a:r>
              <a:rPr lang="en-US" sz="2400" dirty="0">
                <a:cs typeface="Arial" pitchFamily="34" charset="0"/>
              </a:rPr>
              <a:t>  - </a:t>
            </a:r>
            <a:r>
              <a:rPr lang="en-US" sz="2400" dirty="0" err="1">
                <a:cs typeface="Arial" pitchFamily="34" charset="0"/>
              </a:rPr>
              <a:t>il</a:t>
            </a:r>
            <a:r>
              <a:rPr lang="en-US" sz="2400" dirty="0">
                <a:cs typeface="Arial" pitchFamily="34" charset="0"/>
              </a:rPr>
              <a:t> </a:t>
            </a:r>
            <a:r>
              <a:rPr lang="en-US" sz="2400" dirty="0" err="1">
                <a:cs typeface="Arial" pitchFamily="34" charset="0"/>
              </a:rPr>
              <a:t>sistema</a:t>
            </a:r>
            <a:r>
              <a:rPr lang="en-US" sz="2400" dirty="0">
                <a:cs typeface="Arial" pitchFamily="34" charset="0"/>
              </a:rPr>
              <a:t> è </a:t>
            </a:r>
            <a:r>
              <a:rPr lang="en-US" sz="2400" dirty="0" err="1">
                <a:cs typeface="Arial" pitchFamily="34" charset="0"/>
              </a:rPr>
              <a:t>isolato</a:t>
            </a:r>
            <a:r>
              <a:rPr lang="en-US" sz="2400" dirty="0">
                <a:cs typeface="Arial" pitchFamily="34" charset="0"/>
              </a:rPr>
              <a:t>, </a:t>
            </a:r>
            <a:r>
              <a:rPr lang="en-US" sz="2400" dirty="0" err="1">
                <a:cs typeface="Arial" pitchFamily="34" charset="0"/>
              </a:rPr>
              <a:t>niente</a:t>
            </a:r>
            <a:r>
              <a:rPr lang="en-US" sz="2400" dirty="0">
                <a:cs typeface="Arial" pitchFamily="34" charset="0"/>
              </a:rPr>
              <a:t> F</a:t>
            </a:r>
            <a:r>
              <a:rPr lang="en-US" sz="2400" baseline="-25000" dirty="0">
                <a:cs typeface="Arial" pitchFamily="34" charset="0"/>
              </a:rPr>
              <a:t>est</a:t>
            </a:r>
            <a:r>
              <a:rPr lang="en-US" sz="2400" dirty="0">
                <a:cs typeface="Arial" pitchFamily="34" charset="0"/>
              </a:rPr>
              <a:t>: I</a:t>
            </a:r>
            <a:r>
              <a:rPr lang="en-US" sz="2400" baseline="-25000" dirty="0">
                <a:cs typeface="Arial" pitchFamily="34" charset="0"/>
              </a:rPr>
              <a:t>1</a:t>
            </a:r>
            <a:r>
              <a:rPr lang="el-GR" sz="2400" dirty="0">
                <a:cs typeface="Arial" pitchFamily="34" charset="0"/>
              </a:rPr>
              <a:t>ω</a:t>
            </a:r>
            <a:r>
              <a:rPr lang="it-IT" sz="2400" baseline="-25000" dirty="0">
                <a:cs typeface="Arial" pitchFamily="34" charset="0"/>
              </a:rPr>
              <a:t>1</a:t>
            </a:r>
            <a:r>
              <a:rPr lang="it-IT" sz="2400" dirty="0">
                <a:cs typeface="Arial" pitchFamily="34" charset="0"/>
              </a:rPr>
              <a:t> = I</a:t>
            </a:r>
            <a:r>
              <a:rPr lang="it-IT" sz="2400" baseline="-25000" dirty="0">
                <a:cs typeface="Arial" pitchFamily="34" charset="0"/>
              </a:rPr>
              <a:t>2</a:t>
            </a:r>
            <a:r>
              <a:rPr lang="el-GR" sz="2400" dirty="0">
                <a:cs typeface="Arial" pitchFamily="34" charset="0"/>
              </a:rPr>
              <a:t>ω</a:t>
            </a:r>
            <a:r>
              <a:rPr lang="it-IT" sz="2400" baseline="-25000" dirty="0">
                <a:cs typeface="Arial" pitchFamily="34" charset="0"/>
              </a:rPr>
              <a:t>2</a:t>
            </a:r>
            <a:r>
              <a:rPr lang="it-IT" sz="2400" dirty="0">
                <a:cs typeface="Arial" pitchFamily="34" charset="0"/>
              </a:rPr>
              <a:t> </a:t>
            </a:r>
          </a:p>
          <a:p>
            <a:pPr>
              <a:buFontTx/>
              <a:buNone/>
            </a:pPr>
            <a:r>
              <a:rPr lang="it-IT" sz="2400" dirty="0">
                <a:cs typeface="Arial" pitchFamily="34" charset="0"/>
              </a:rPr>
              <a:t>	</a:t>
            </a:r>
            <a:r>
              <a:rPr lang="el-GR" sz="2400" dirty="0">
                <a:cs typeface="Arial" pitchFamily="34" charset="0"/>
              </a:rPr>
              <a:t>ω</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(2/5mr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)/(2/5mr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=4</a:t>
            </a:r>
            <a:r>
              <a:rPr lang="en-US" sz="2400" dirty="0">
                <a:cs typeface="Arial" pitchFamily="34" charset="0"/>
              </a:rPr>
              <a:t>·10</a:t>
            </a:r>
            <a:r>
              <a:rPr lang="en-US" sz="2400" baseline="30000" dirty="0">
                <a:cs typeface="Arial" pitchFamily="34" charset="0"/>
              </a:rPr>
              <a:t>4</a:t>
            </a:r>
            <a:r>
              <a:rPr lang="en-US" sz="2400" dirty="0">
                <a:cs typeface="Arial" pitchFamily="34" charset="0"/>
              </a:rPr>
              <a:t>rad/s </a:t>
            </a:r>
            <a:r>
              <a:rPr lang="it-IT" sz="2400" dirty="0">
                <a:cs typeface="Arial" pitchFamily="34" charset="0"/>
              </a:rPr>
              <a:t> </a:t>
            </a:r>
            <a:endParaRPr lang="el-GR" sz="2400" dirty="0">
              <a:cs typeface="Arial" pitchFamily="34" charset="0"/>
            </a:endParaRPr>
          </a:p>
        </p:txBody>
      </p:sp>
      <p:sp>
        <p:nvSpPr>
          <p:cNvPr id="362500" name="Text Box 4"/>
          <p:cNvSpPr txBox="1">
            <a:spLocks noChangeArrowheads="1"/>
          </p:cNvSpPr>
          <p:nvPr/>
        </p:nvSpPr>
        <p:spPr bwMode="auto">
          <a:xfrm>
            <a:off x="1403350" y="5632450"/>
            <a:ext cx="7345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CC3300"/>
                </a:solidFill>
              </a:rPr>
              <a:t>v</a:t>
            </a:r>
            <a:r>
              <a:rPr lang="it-IT" sz="2200" baseline="-25000">
                <a:solidFill>
                  <a:srgbClr val="CC3300"/>
                </a:solidFill>
              </a:rPr>
              <a:t>perif</a:t>
            </a:r>
            <a:r>
              <a:rPr lang="it-IT" sz="2200">
                <a:solidFill>
                  <a:srgbClr val="CC3300"/>
                </a:solidFill>
              </a:rPr>
              <a:t> = 4 10</a:t>
            </a:r>
            <a:r>
              <a:rPr lang="it-IT" sz="2200" baseline="30000">
                <a:solidFill>
                  <a:srgbClr val="CC3300"/>
                </a:solidFill>
              </a:rPr>
              <a:t>4</a:t>
            </a:r>
            <a:r>
              <a:rPr lang="it-IT" sz="2200">
                <a:solidFill>
                  <a:srgbClr val="CC3300"/>
                </a:solidFill>
              </a:rPr>
              <a:t> rad/s </a:t>
            </a:r>
            <a:r>
              <a:rPr lang="en-US" sz="2200">
                <a:solidFill>
                  <a:srgbClr val="CC3300"/>
                </a:solidFill>
                <a:cs typeface="Arial" pitchFamily="34" charset="0"/>
              </a:rPr>
              <a:t>· 10</a:t>
            </a:r>
            <a:r>
              <a:rPr lang="en-US" sz="2200" baseline="30000">
                <a:solidFill>
                  <a:srgbClr val="CC3300"/>
                </a:solidFill>
                <a:cs typeface="Arial" pitchFamily="34" charset="0"/>
              </a:rPr>
              <a:t>4</a:t>
            </a:r>
            <a:r>
              <a:rPr lang="en-US" sz="2200">
                <a:solidFill>
                  <a:srgbClr val="CC3300"/>
                </a:solidFill>
                <a:cs typeface="Arial" pitchFamily="34" charset="0"/>
              </a:rPr>
              <a:t> m = 4 10</a:t>
            </a:r>
            <a:r>
              <a:rPr lang="en-US" sz="2200" baseline="30000">
                <a:solidFill>
                  <a:srgbClr val="CC3300"/>
                </a:solidFill>
                <a:cs typeface="Arial" pitchFamily="34" charset="0"/>
              </a:rPr>
              <a:t>8</a:t>
            </a:r>
            <a:r>
              <a:rPr lang="en-US" sz="2200">
                <a:solidFill>
                  <a:srgbClr val="CC3300"/>
                </a:solidFill>
                <a:cs typeface="Arial" pitchFamily="34" charset="0"/>
              </a:rPr>
              <a:t> m/s !!    ci vorrebbe un </a:t>
            </a:r>
          </a:p>
          <a:p>
            <a:r>
              <a:rPr lang="en-US" sz="2200">
                <a:solidFill>
                  <a:srgbClr val="CC3300"/>
                </a:solidFill>
                <a:cs typeface="Arial" pitchFamily="34" charset="0"/>
              </a:rPr>
              <a:t>calcolo relativistico</a:t>
            </a:r>
          </a:p>
        </p:txBody>
      </p:sp>
      <p:sp>
        <p:nvSpPr>
          <p:cNvPr id="362501" name="Text Box 5"/>
          <p:cNvSpPr txBox="1">
            <a:spLocks noChangeArrowheads="1"/>
          </p:cNvSpPr>
          <p:nvPr/>
        </p:nvSpPr>
        <p:spPr bwMode="auto">
          <a:xfrm>
            <a:off x="468313" y="55895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CC"/>
                </a:solidFill>
              </a:rPr>
              <a:t>OK?</a:t>
            </a:r>
          </a:p>
        </p:txBody>
      </p:sp>
      <p:sp>
        <p:nvSpPr>
          <p:cNvPr id="362502" name="Text Box 6"/>
          <p:cNvSpPr txBox="1">
            <a:spLocks noChangeArrowheads="1"/>
          </p:cNvSpPr>
          <p:nvPr/>
        </p:nvSpPr>
        <p:spPr bwMode="auto">
          <a:xfrm>
            <a:off x="5292725" y="4005263"/>
            <a:ext cx="1730375" cy="346075"/>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si può calcolare</a:t>
            </a:r>
          </a:p>
        </p:txBody>
      </p:sp>
      <p:sp>
        <p:nvSpPr>
          <p:cNvPr id="362503" name="Line 7"/>
          <p:cNvSpPr>
            <a:spLocks noChangeShapeType="1"/>
          </p:cNvSpPr>
          <p:nvPr/>
        </p:nvSpPr>
        <p:spPr bwMode="auto">
          <a:xfrm flipH="1">
            <a:off x="5076825" y="4221163"/>
            <a:ext cx="215900" cy="144462"/>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4" name="Line 8"/>
          <p:cNvSpPr>
            <a:spLocks noChangeShapeType="1"/>
          </p:cNvSpPr>
          <p:nvPr/>
        </p:nvSpPr>
        <p:spPr bwMode="auto">
          <a:xfrm>
            <a:off x="3203575"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5" name="Line 9"/>
          <p:cNvSpPr>
            <a:spLocks noChangeAspect="1" noChangeShapeType="1"/>
          </p:cNvSpPr>
          <p:nvPr/>
        </p:nvSpPr>
        <p:spPr bwMode="auto">
          <a:xfrm>
            <a:off x="3563938" y="5300663"/>
            <a:ext cx="198437" cy="1730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6" name="Line 10"/>
          <p:cNvSpPr>
            <a:spLocks noChangeAspect="1" noChangeShapeType="1"/>
          </p:cNvSpPr>
          <p:nvPr/>
        </p:nvSpPr>
        <p:spPr bwMode="auto">
          <a:xfrm>
            <a:off x="4859338" y="5300663"/>
            <a:ext cx="198437" cy="19685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7" name="Line 11"/>
          <p:cNvSpPr>
            <a:spLocks noChangeShapeType="1"/>
          </p:cNvSpPr>
          <p:nvPr/>
        </p:nvSpPr>
        <p:spPr bwMode="auto">
          <a:xfrm>
            <a:off x="4500563"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468313" y="6394450"/>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501"/>
                                        </p:tgtEl>
                                        <p:attrNameLst>
                                          <p:attrName>style.visibility</p:attrName>
                                        </p:attrNameLst>
                                      </p:cBhvr>
                                      <p:to>
                                        <p:strVal val="visible"/>
                                      </p:to>
                                    </p:set>
                                    <p:anim calcmode="lin" valueType="num">
                                      <p:cBhvr additive="base">
                                        <p:cTn id="7" dur="500" fill="hold"/>
                                        <p:tgtEl>
                                          <p:spTgt spid="362501"/>
                                        </p:tgtEl>
                                        <p:attrNameLst>
                                          <p:attrName>ppt_x</p:attrName>
                                        </p:attrNameLst>
                                      </p:cBhvr>
                                      <p:tavLst>
                                        <p:tav tm="0">
                                          <p:val>
                                            <p:strVal val="#ppt_x"/>
                                          </p:val>
                                        </p:tav>
                                        <p:tav tm="100000">
                                          <p:val>
                                            <p:strVal val="#ppt_x"/>
                                          </p:val>
                                        </p:tav>
                                      </p:tavLst>
                                    </p:anim>
                                    <p:anim calcmode="lin" valueType="num">
                                      <p:cBhvr additive="base">
                                        <p:cTn id="8" dur="500" fill="hold"/>
                                        <p:tgtEl>
                                          <p:spTgt spid="3625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500"/>
                                        </p:tgtEl>
                                        <p:attrNameLst>
                                          <p:attrName>style.visibility</p:attrName>
                                        </p:attrNameLst>
                                      </p:cBhvr>
                                      <p:to>
                                        <p:strVal val="visible"/>
                                      </p:to>
                                    </p:set>
                                    <p:anim calcmode="lin" valueType="num">
                                      <p:cBhvr additive="base">
                                        <p:cTn id="13" dur="500" fill="hold"/>
                                        <p:tgtEl>
                                          <p:spTgt spid="362500"/>
                                        </p:tgtEl>
                                        <p:attrNameLst>
                                          <p:attrName>ppt_x</p:attrName>
                                        </p:attrNameLst>
                                      </p:cBhvr>
                                      <p:tavLst>
                                        <p:tav tm="0">
                                          <p:val>
                                            <p:strVal val="#ppt_x"/>
                                          </p:val>
                                        </p:tav>
                                        <p:tav tm="100000">
                                          <p:val>
                                            <p:strVal val="#ppt_x"/>
                                          </p:val>
                                        </p:tav>
                                      </p:tavLst>
                                    </p:anim>
                                    <p:anim calcmode="lin" valueType="num">
                                      <p:cBhvr additive="base">
                                        <p:cTn id="14" dur="500" fill="hold"/>
                                        <p:tgtEl>
                                          <p:spTgt spid="36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P spid="36250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2016</a:t>
            </a:r>
            <a:endParaRPr lang="en-US"/>
          </a:p>
        </p:txBody>
      </p:sp>
      <p:sp>
        <p:nvSpPr>
          <p:cNvPr id="27" name="Slide Number Placeholder 5"/>
          <p:cNvSpPr>
            <a:spLocks noGrp="1"/>
          </p:cNvSpPr>
          <p:nvPr>
            <p:ph type="sldNum" sz="quarter" idx="12"/>
          </p:nvPr>
        </p:nvSpPr>
        <p:spPr/>
        <p:txBody>
          <a:bodyPr/>
          <a:lstStyle/>
          <a:p>
            <a:fld id="{5F3C848B-DE7C-4AB1-A426-FDE6F3398018}" type="slidenum">
              <a:rPr lang="en-US"/>
              <a:pPr/>
              <a:t>87</a:t>
            </a:fld>
            <a:endParaRPr lang="en-US"/>
          </a:p>
        </p:txBody>
      </p:sp>
      <p:sp>
        <p:nvSpPr>
          <p:cNvPr id="322562" name="Rectangle 2"/>
          <p:cNvSpPr>
            <a:spLocks noGrp="1" noChangeArrowheads="1"/>
          </p:cNvSpPr>
          <p:nvPr>
            <p:ph type="title"/>
          </p:nvPr>
        </p:nvSpPr>
        <p:spPr/>
        <p:txBody>
          <a:bodyPr/>
          <a:lstStyle/>
          <a:p>
            <a:r>
              <a:rPr lang="it-IT" sz="2800"/>
              <a:t>Lavoro di una forza</a:t>
            </a:r>
          </a:p>
        </p:txBody>
      </p:sp>
      <p:sp>
        <p:nvSpPr>
          <p:cNvPr id="322563" name="Rectangle 3"/>
          <p:cNvSpPr>
            <a:spLocks noGrp="1" noChangeArrowheads="1"/>
          </p:cNvSpPr>
          <p:nvPr>
            <p:ph type="body" idx="1"/>
          </p:nvPr>
        </p:nvSpPr>
        <p:spPr>
          <a:xfrm>
            <a:off x="323850" y="1341438"/>
            <a:ext cx="8569325" cy="4784725"/>
          </a:xfrm>
        </p:spPr>
        <p:txBody>
          <a:bodyPr/>
          <a:lstStyle/>
          <a:p>
            <a:pPr marL="609600" indent="-609600">
              <a:buFontTx/>
              <a:buAutoNum type="arabicPeriod"/>
            </a:pPr>
            <a:r>
              <a:rPr lang="it-IT" sz="2400"/>
              <a:t>forza cost. </a:t>
            </a:r>
            <a:r>
              <a:rPr lang="it-IT" sz="2400" b="1"/>
              <a:t>F</a:t>
            </a:r>
            <a:r>
              <a:rPr lang="it-IT" sz="2400"/>
              <a:t> applicata ad un p.m., spostamento finito rettilineo </a:t>
            </a:r>
            <a:r>
              <a:rPr lang="it-IT" sz="2400" b="1"/>
              <a:t>s</a:t>
            </a:r>
            <a:r>
              <a:rPr lang="it-IT" sz="2400"/>
              <a:t> del p.m.</a:t>
            </a:r>
          </a:p>
          <a:p>
            <a:pPr marL="609600" indent="-609600">
              <a:buFontTx/>
              <a:buNone/>
            </a:pPr>
            <a:r>
              <a:rPr lang="it-IT" sz="2400"/>
              <a:t>	</a:t>
            </a:r>
            <a:r>
              <a:rPr lang="en-US" sz="2400">
                <a:latin typeface="Script MT Bold" pitchFamily="66" charset="0"/>
              </a:rPr>
              <a:t>L</a:t>
            </a:r>
            <a:r>
              <a:rPr lang="it-IT" sz="2400">
                <a:latin typeface="French Script MT" pitchFamily="66" charset="0"/>
              </a:rPr>
              <a:t> </a:t>
            </a:r>
            <a:r>
              <a:rPr lang="it-IT" sz="2400"/>
              <a:t>= </a:t>
            </a:r>
            <a:r>
              <a:rPr lang="it-IT" sz="2400" b="1"/>
              <a:t>F</a:t>
            </a:r>
            <a:r>
              <a:rPr lang="it-IT" sz="2400">
                <a:cs typeface="Arial" pitchFamily="34" charset="0"/>
              </a:rPr>
              <a:t>∙</a:t>
            </a:r>
            <a:r>
              <a:rPr lang="en-US" sz="2400" b="1">
                <a:cs typeface="Arial" pitchFamily="34" charset="0"/>
              </a:rPr>
              <a:t>s</a:t>
            </a:r>
            <a:r>
              <a:rPr lang="en-US" sz="2400">
                <a:cs typeface="Arial" pitchFamily="34" charset="0"/>
              </a:rPr>
              <a:t> = F s cos</a:t>
            </a:r>
            <a:r>
              <a:rPr lang="el-GR" sz="2400">
                <a:cs typeface="Arial" pitchFamily="34" charset="0"/>
              </a:rPr>
              <a:t>θ</a:t>
            </a:r>
            <a:r>
              <a:rPr lang="it-IT" sz="2400">
                <a:cs typeface="Arial" pitchFamily="34" charset="0"/>
              </a:rPr>
              <a:t> </a:t>
            </a:r>
            <a:r>
              <a:rPr lang="it-IT" sz="2400">
                <a:latin typeface="French Script MT" pitchFamily="66" charset="0"/>
              </a:rPr>
              <a:t>                      </a:t>
            </a:r>
            <a:r>
              <a:rPr lang="it-IT" sz="2400"/>
              <a:t>(= </a:t>
            </a:r>
            <a:r>
              <a:rPr lang="it-IT" sz="2400" b="1"/>
              <a:t>s</a:t>
            </a:r>
            <a:r>
              <a:rPr lang="it-IT" sz="2400">
                <a:cs typeface="Arial" pitchFamily="34" charset="0"/>
              </a:rPr>
              <a:t>∙</a:t>
            </a:r>
            <a:r>
              <a:rPr lang="it-IT" sz="2400" b="1">
                <a:cs typeface="Arial" pitchFamily="34" charset="0"/>
              </a:rPr>
              <a:t>F</a:t>
            </a:r>
            <a:r>
              <a:rPr lang="it-IT" sz="2400">
                <a:cs typeface="Arial" pitchFamily="34" charset="0"/>
              </a:rPr>
              <a:t>) </a:t>
            </a:r>
          </a:p>
          <a:p>
            <a:pPr marL="609600" indent="-609600">
              <a:buFontTx/>
              <a:buNone/>
            </a:pPr>
            <a:r>
              <a:rPr lang="it-IT" sz="2400">
                <a:cs typeface="Arial" pitchFamily="34" charset="0"/>
              </a:rPr>
              <a:t>	spostamento del punto di applicazione di </a:t>
            </a:r>
            <a:r>
              <a:rPr lang="it-IT" sz="2400" b="1">
                <a:cs typeface="Arial" pitchFamily="34" charset="0"/>
              </a:rPr>
              <a:t>F</a:t>
            </a:r>
            <a:r>
              <a:rPr lang="it-IT" sz="2400">
                <a:cs typeface="Arial" pitchFamily="34" charset="0"/>
              </a:rPr>
              <a:t> parallelo ad </a:t>
            </a:r>
            <a:r>
              <a:rPr lang="it-IT" sz="2400" b="1">
                <a:cs typeface="Arial" pitchFamily="34" charset="0"/>
              </a:rPr>
              <a:t>F</a:t>
            </a:r>
            <a:r>
              <a:rPr lang="it-IT" sz="2400">
                <a:cs typeface="Arial" pitchFamily="34" charset="0"/>
              </a:rPr>
              <a:t>:            </a:t>
            </a:r>
            <a:r>
              <a:rPr lang="en-US" sz="2400">
                <a:latin typeface="Script MT Bold" pitchFamily="66" charset="0"/>
              </a:rPr>
              <a:t>L</a:t>
            </a:r>
            <a:r>
              <a:rPr lang="it-IT" sz="2400">
                <a:cs typeface="Arial" pitchFamily="34" charset="0"/>
              </a:rPr>
              <a:t> </a:t>
            </a:r>
            <a:r>
              <a:rPr lang="en-US" sz="2400">
                <a:cs typeface="Arial" pitchFamily="34" charset="0"/>
              </a:rPr>
              <a:t>= 0   se F = 0, s = 0, </a:t>
            </a:r>
            <a:r>
              <a:rPr lang="el-GR" sz="2400">
                <a:cs typeface="Arial" pitchFamily="34" charset="0"/>
              </a:rPr>
              <a:t>θ</a:t>
            </a:r>
            <a:r>
              <a:rPr lang="it-IT" sz="2400">
                <a:cs typeface="Arial" pitchFamily="34" charset="0"/>
              </a:rPr>
              <a:t> = 90°,270° </a:t>
            </a:r>
            <a:endParaRPr lang="el-GR" sz="2400">
              <a:cs typeface="Arial" pitchFamily="34" charset="0"/>
            </a:endParaRPr>
          </a:p>
        </p:txBody>
      </p:sp>
      <p:sp>
        <p:nvSpPr>
          <p:cNvPr id="322564" name="Line 4"/>
          <p:cNvSpPr>
            <a:spLocks noChangeShapeType="1"/>
          </p:cNvSpPr>
          <p:nvPr/>
        </p:nvSpPr>
        <p:spPr bwMode="auto">
          <a:xfrm flipV="1">
            <a:off x="1187450" y="3644900"/>
            <a:ext cx="1439863"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5" name="Line 5"/>
          <p:cNvSpPr>
            <a:spLocks noChangeShapeType="1"/>
          </p:cNvSpPr>
          <p:nvPr/>
        </p:nvSpPr>
        <p:spPr bwMode="auto">
          <a:xfrm flipV="1">
            <a:off x="1187450" y="4149725"/>
            <a:ext cx="2376488" cy="714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6" name="Line 6"/>
          <p:cNvSpPr>
            <a:spLocks noChangeShapeType="1"/>
          </p:cNvSpPr>
          <p:nvPr/>
        </p:nvSpPr>
        <p:spPr bwMode="auto">
          <a:xfrm flipH="1" flipV="1">
            <a:off x="827088" y="4724400"/>
            <a:ext cx="936625"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7" name="Line 7"/>
          <p:cNvSpPr>
            <a:spLocks noChangeShapeType="1"/>
          </p:cNvSpPr>
          <p:nvPr/>
        </p:nvSpPr>
        <p:spPr bwMode="auto">
          <a:xfrm>
            <a:off x="1763713" y="5229225"/>
            <a:ext cx="17287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8" name="Freeform 8"/>
          <p:cNvSpPr>
            <a:spLocks/>
          </p:cNvSpPr>
          <p:nvPr/>
        </p:nvSpPr>
        <p:spPr bwMode="auto">
          <a:xfrm>
            <a:off x="1814513" y="4022725"/>
            <a:ext cx="58737" cy="141288"/>
          </a:xfrm>
          <a:custGeom>
            <a:avLst/>
            <a:gdLst>
              <a:gd name="T0" fmla="*/ 0 w 37"/>
              <a:gd name="T1" fmla="*/ 0 h 89"/>
              <a:gd name="T2" fmla="*/ 27 w 37"/>
              <a:gd name="T3" fmla="*/ 9 h 89"/>
              <a:gd name="T4" fmla="*/ 36 w 37"/>
              <a:gd name="T5" fmla="*/ 89 h 89"/>
            </a:gdLst>
            <a:ahLst/>
            <a:cxnLst>
              <a:cxn ang="0">
                <a:pos x="T0" y="T1"/>
              </a:cxn>
              <a:cxn ang="0">
                <a:pos x="T2" y="T3"/>
              </a:cxn>
              <a:cxn ang="0">
                <a:pos x="T4" y="T5"/>
              </a:cxn>
            </a:cxnLst>
            <a:rect l="0" t="0" r="r" b="b"/>
            <a:pathLst>
              <a:path w="37" h="89">
                <a:moveTo>
                  <a:pt x="0" y="0"/>
                </a:moveTo>
                <a:cubicBezTo>
                  <a:pt x="9" y="3"/>
                  <a:pt x="23" y="0"/>
                  <a:pt x="27" y="9"/>
                </a:cubicBezTo>
                <a:cubicBezTo>
                  <a:pt x="37" y="34"/>
                  <a:pt x="36" y="89"/>
                  <a:pt x="36" y="89"/>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9" name="Freeform 9"/>
          <p:cNvSpPr>
            <a:spLocks/>
          </p:cNvSpPr>
          <p:nvPr/>
        </p:nvSpPr>
        <p:spPr bwMode="auto">
          <a:xfrm>
            <a:off x="1476375" y="5035550"/>
            <a:ext cx="506413" cy="184150"/>
          </a:xfrm>
          <a:custGeom>
            <a:avLst/>
            <a:gdLst>
              <a:gd name="T0" fmla="*/ 0 w 319"/>
              <a:gd name="T1" fmla="*/ 0 h 116"/>
              <a:gd name="T2" fmla="*/ 178 w 319"/>
              <a:gd name="T3" fmla="*/ 9 h 116"/>
              <a:gd name="T4" fmla="*/ 204 w 319"/>
              <a:gd name="T5" fmla="*/ 27 h 116"/>
              <a:gd name="T6" fmla="*/ 319 w 319"/>
              <a:gd name="T7" fmla="*/ 80 h 116"/>
              <a:gd name="T8" fmla="*/ 319 w 319"/>
              <a:gd name="T9" fmla="*/ 116 h 116"/>
            </a:gdLst>
            <a:ahLst/>
            <a:cxnLst>
              <a:cxn ang="0">
                <a:pos x="T0" y="T1"/>
              </a:cxn>
              <a:cxn ang="0">
                <a:pos x="T2" y="T3"/>
              </a:cxn>
              <a:cxn ang="0">
                <a:pos x="T4" y="T5"/>
              </a:cxn>
              <a:cxn ang="0">
                <a:pos x="T6" y="T7"/>
              </a:cxn>
              <a:cxn ang="0">
                <a:pos x="T8" y="T9"/>
              </a:cxn>
            </a:cxnLst>
            <a:rect l="0" t="0" r="r" b="b"/>
            <a:pathLst>
              <a:path w="319" h="116">
                <a:moveTo>
                  <a:pt x="0" y="0"/>
                </a:moveTo>
                <a:cubicBezTo>
                  <a:pt x="59" y="3"/>
                  <a:pt x="119" y="1"/>
                  <a:pt x="178" y="9"/>
                </a:cubicBezTo>
                <a:cubicBezTo>
                  <a:pt x="188" y="10"/>
                  <a:pt x="194" y="23"/>
                  <a:pt x="204" y="27"/>
                </a:cubicBezTo>
                <a:cubicBezTo>
                  <a:pt x="225" y="36"/>
                  <a:pt x="319" y="48"/>
                  <a:pt x="319" y="80"/>
                </a:cubicBezTo>
                <a:cubicBezTo>
                  <a:pt x="319" y="92"/>
                  <a:pt x="319" y="104"/>
                  <a:pt x="319" y="1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0" name="Text Box 10"/>
          <p:cNvSpPr txBox="1">
            <a:spLocks noChangeArrowheads="1"/>
          </p:cNvSpPr>
          <p:nvPr/>
        </p:nvSpPr>
        <p:spPr bwMode="auto">
          <a:xfrm>
            <a:off x="1619250" y="35004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1" name="Text Box 11"/>
          <p:cNvSpPr txBox="1">
            <a:spLocks noChangeArrowheads="1"/>
          </p:cNvSpPr>
          <p:nvPr/>
        </p:nvSpPr>
        <p:spPr bwMode="auto">
          <a:xfrm>
            <a:off x="2627313" y="42211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2" name="Text Box 12"/>
          <p:cNvSpPr txBox="1">
            <a:spLocks noChangeArrowheads="1"/>
          </p:cNvSpPr>
          <p:nvPr/>
        </p:nvSpPr>
        <p:spPr bwMode="auto">
          <a:xfrm>
            <a:off x="2555875" y="53006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3" name="Text Box 13"/>
          <p:cNvSpPr txBox="1">
            <a:spLocks noChangeArrowheads="1"/>
          </p:cNvSpPr>
          <p:nvPr/>
        </p:nvSpPr>
        <p:spPr bwMode="auto">
          <a:xfrm>
            <a:off x="900113" y="50133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t>s</a:t>
            </a:r>
          </a:p>
        </p:txBody>
      </p:sp>
      <p:sp>
        <p:nvSpPr>
          <p:cNvPr id="322574" name="Line 14"/>
          <p:cNvSpPr>
            <a:spLocks noChangeShapeType="1"/>
          </p:cNvSpPr>
          <p:nvPr/>
        </p:nvSpPr>
        <p:spPr bwMode="auto">
          <a:xfrm>
            <a:off x="5651500" y="4652963"/>
            <a:ext cx="1584325"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5" name="Line 15"/>
          <p:cNvSpPr>
            <a:spLocks noChangeShapeType="1"/>
          </p:cNvSpPr>
          <p:nvPr/>
        </p:nvSpPr>
        <p:spPr bwMode="auto">
          <a:xfrm flipV="1">
            <a:off x="5651500" y="3716338"/>
            <a:ext cx="288925"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6" name="Text Box 16"/>
          <p:cNvSpPr txBox="1">
            <a:spLocks noChangeArrowheads="1"/>
          </p:cNvSpPr>
          <p:nvPr/>
        </p:nvSpPr>
        <p:spPr bwMode="auto">
          <a:xfrm>
            <a:off x="5292725" y="386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7" name="Text Box 17"/>
          <p:cNvSpPr txBox="1">
            <a:spLocks noChangeArrowheads="1"/>
          </p:cNvSpPr>
          <p:nvPr/>
        </p:nvSpPr>
        <p:spPr bwMode="auto">
          <a:xfrm>
            <a:off x="6011863" y="50133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8" name="Text Box 18"/>
          <p:cNvSpPr txBox="1">
            <a:spLocks noChangeArrowheads="1"/>
          </p:cNvSpPr>
          <p:nvPr/>
        </p:nvSpPr>
        <p:spPr bwMode="auto">
          <a:xfrm>
            <a:off x="3832225" y="37290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French Script MT" pitchFamily="66" charset="0"/>
              </a:rPr>
              <a:t> </a:t>
            </a:r>
            <a:r>
              <a:rPr lang="en-US">
                <a:latin typeface="Script MT Bold" pitchFamily="66" charset="0"/>
              </a:rPr>
              <a:t>L</a:t>
            </a:r>
            <a:r>
              <a:rPr lang="en-US">
                <a:latin typeface="French Script MT" pitchFamily="66" charset="0"/>
              </a:rPr>
              <a:t> </a:t>
            </a:r>
            <a:r>
              <a:rPr lang="it-IT"/>
              <a:t>&gt; 0</a:t>
            </a:r>
          </a:p>
        </p:txBody>
      </p:sp>
      <p:sp>
        <p:nvSpPr>
          <p:cNvPr id="322579" name="Text Box 19"/>
          <p:cNvSpPr txBox="1">
            <a:spLocks noChangeArrowheads="1"/>
          </p:cNvSpPr>
          <p:nvPr/>
        </p:nvSpPr>
        <p:spPr bwMode="auto">
          <a:xfrm>
            <a:off x="7432675" y="4016375"/>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 0</a:t>
            </a:r>
          </a:p>
        </p:txBody>
      </p:sp>
      <p:sp>
        <p:nvSpPr>
          <p:cNvPr id="322580" name="Text Box 20"/>
          <p:cNvSpPr txBox="1">
            <a:spLocks noChangeArrowheads="1"/>
          </p:cNvSpPr>
          <p:nvPr/>
        </p:nvSpPr>
        <p:spPr bwMode="auto">
          <a:xfrm>
            <a:off x="3903663" y="473710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&lt; 0</a:t>
            </a:r>
          </a:p>
        </p:txBody>
      </p:sp>
      <p:sp>
        <p:nvSpPr>
          <p:cNvPr id="322581" name="Line 21"/>
          <p:cNvSpPr>
            <a:spLocks noChangeShapeType="1"/>
          </p:cNvSpPr>
          <p:nvPr/>
        </p:nvSpPr>
        <p:spPr bwMode="auto">
          <a:xfrm>
            <a:off x="5724525" y="4437063"/>
            <a:ext cx="21590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2" name="Line 22"/>
          <p:cNvSpPr>
            <a:spLocks noChangeShapeType="1"/>
          </p:cNvSpPr>
          <p:nvPr/>
        </p:nvSpPr>
        <p:spPr bwMode="auto">
          <a:xfrm flipV="1">
            <a:off x="5867400" y="4508500"/>
            <a:ext cx="730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3" name="Text Box 23"/>
          <p:cNvSpPr txBox="1">
            <a:spLocks noChangeArrowheads="1"/>
          </p:cNvSpPr>
          <p:nvPr/>
        </p:nvSpPr>
        <p:spPr bwMode="auto">
          <a:xfrm>
            <a:off x="6659563" y="1916113"/>
            <a:ext cx="1123950"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rPr>
              <a:t>prodotto</a:t>
            </a:r>
          </a:p>
          <a:p>
            <a:r>
              <a:rPr lang="it-IT">
                <a:solidFill>
                  <a:srgbClr val="CC00CC"/>
                </a:solidFill>
              </a:rPr>
              <a:t>scalare</a:t>
            </a:r>
          </a:p>
        </p:txBody>
      </p:sp>
      <p:sp>
        <p:nvSpPr>
          <p:cNvPr id="322584" name="Text Box 24"/>
          <p:cNvSpPr txBox="1">
            <a:spLocks noChangeArrowheads="1"/>
          </p:cNvSpPr>
          <p:nvPr/>
        </p:nvSpPr>
        <p:spPr bwMode="auto">
          <a:xfrm>
            <a:off x="2011363" y="3810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2583"/>
                                        </p:tgtEl>
                                        <p:attrNameLst>
                                          <p:attrName>style.visibility</p:attrName>
                                        </p:attrNameLst>
                                      </p:cBhvr>
                                      <p:to>
                                        <p:strVal val="visible"/>
                                      </p:to>
                                    </p:set>
                                    <p:animEffect transition="in" filter="checkerboard(across)">
                                      <p:cBhvr>
                                        <p:cTn id="7" dur="500"/>
                                        <p:tgtEl>
                                          <p:spTgt spid="32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8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2016</a:t>
            </a:r>
            <a:endParaRPr lang="en-US" dirty="0"/>
          </a:p>
        </p:txBody>
      </p:sp>
      <p:sp>
        <p:nvSpPr>
          <p:cNvPr id="6" name="Slide Number Placeholder 5"/>
          <p:cNvSpPr>
            <a:spLocks noGrp="1"/>
          </p:cNvSpPr>
          <p:nvPr>
            <p:ph type="sldNum" sz="quarter" idx="12"/>
          </p:nvPr>
        </p:nvSpPr>
        <p:spPr/>
        <p:txBody>
          <a:bodyPr/>
          <a:lstStyle/>
          <a:p>
            <a:fld id="{881E2A64-67A7-4976-8E49-74BE9AEA4A12}" type="slidenum">
              <a:rPr lang="en-US"/>
              <a:pPr/>
              <a:t>88</a:t>
            </a:fld>
            <a:endParaRPr lang="en-US" dirty="0"/>
          </a:p>
        </p:txBody>
      </p:sp>
      <p:sp>
        <p:nvSpPr>
          <p:cNvPr id="323586" name="Rectangle 2"/>
          <p:cNvSpPr>
            <a:spLocks noGrp="1" noChangeArrowheads="1"/>
          </p:cNvSpPr>
          <p:nvPr>
            <p:ph type="title"/>
          </p:nvPr>
        </p:nvSpPr>
        <p:spPr/>
        <p:txBody>
          <a:bodyPr/>
          <a:lstStyle/>
          <a:p>
            <a:r>
              <a:rPr lang="it-IT" sz="2800"/>
              <a:t>Lavoro (2)</a:t>
            </a:r>
          </a:p>
        </p:txBody>
      </p:sp>
      <p:sp>
        <p:nvSpPr>
          <p:cNvPr id="323587" name="Rectangle 3"/>
          <p:cNvSpPr>
            <a:spLocks noGrp="1" noChangeArrowheads="1"/>
          </p:cNvSpPr>
          <p:nvPr>
            <p:ph type="body" idx="1"/>
          </p:nvPr>
        </p:nvSpPr>
        <p:spPr>
          <a:xfrm>
            <a:off x="323528" y="1124744"/>
            <a:ext cx="8496622" cy="5184576"/>
          </a:xfrm>
        </p:spPr>
        <p:txBody>
          <a:bodyPr/>
          <a:lstStyle/>
          <a:p>
            <a:pPr>
              <a:lnSpc>
                <a:spcPct val="90000"/>
              </a:lnSpc>
            </a:pPr>
            <a:r>
              <a:rPr lang="it-IT" sz="2300" dirty="0"/>
              <a:t>dimensioni del lavoro                   </a:t>
            </a:r>
            <a:r>
              <a:rPr lang="it-IT" sz="2300" dirty="0" smtClean="0"/>
              <a:t>         </a:t>
            </a:r>
            <a:r>
              <a:rPr lang="it-IT" sz="1900" dirty="0">
                <a:solidFill>
                  <a:srgbClr val="CC00FF"/>
                </a:solidFill>
              </a:rPr>
              <a:t>(stesse del momento di F)</a:t>
            </a:r>
            <a:r>
              <a:rPr lang="it-IT" sz="1900" dirty="0"/>
              <a:t> </a:t>
            </a:r>
          </a:p>
          <a:p>
            <a:pPr>
              <a:lnSpc>
                <a:spcPct val="90000"/>
              </a:lnSpc>
              <a:buFontTx/>
              <a:buNone/>
            </a:pPr>
            <a:r>
              <a:rPr lang="it-IT" sz="2300" dirty="0"/>
              <a:t>	[</a:t>
            </a:r>
            <a:r>
              <a:rPr lang="en-US" sz="2300" dirty="0">
                <a:latin typeface="Script MT Bold" pitchFamily="66" charset="0"/>
              </a:rPr>
              <a:t>L</a:t>
            </a:r>
            <a:r>
              <a:rPr lang="it-IT" sz="2300" dirty="0"/>
              <a:t>] = [</a:t>
            </a:r>
            <a:r>
              <a:rPr lang="it-IT" sz="2300" dirty="0" err="1"/>
              <a:t>Fs</a:t>
            </a:r>
            <a:r>
              <a:rPr lang="it-IT" sz="2300" dirty="0"/>
              <a:t>] = [MLT</a:t>
            </a:r>
            <a:r>
              <a:rPr lang="it-IT" sz="2300" baseline="30000" dirty="0"/>
              <a:t>-2</a:t>
            </a:r>
            <a:r>
              <a:rPr lang="it-IT" sz="2300" dirty="0"/>
              <a:t> L] = [ML</a:t>
            </a:r>
            <a:r>
              <a:rPr lang="it-IT" sz="2300" baseline="30000" dirty="0"/>
              <a:t>2</a:t>
            </a:r>
            <a:r>
              <a:rPr lang="it-IT" sz="2300" dirty="0"/>
              <a:t>T</a:t>
            </a:r>
            <a:r>
              <a:rPr lang="it-IT" sz="2300" baseline="30000" dirty="0"/>
              <a:t>-2</a:t>
            </a:r>
            <a:r>
              <a:rPr lang="it-IT" sz="2300" dirty="0"/>
              <a:t>] </a:t>
            </a:r>
          </a:p>
          <a:p>
            <a:pPr>
              <a:lnSpc>
                <a:spcPct val="90000"/>
              </a:lnSpc>
              <a:buFontTx/>
              <a:buNone/>
            </a:pPr>
            <a:r>
              <a:rPr lang="it-IT" sz="2300" dirty="0"/>
              <a:t>	</a:t>
            </a:r>
            <a:r>
              <a:rPr lang="it-IT" sz="2300" dirty="0" smtClean="0"/>
              <a:t>unità </a:t>
            </a:r>
            <a:r>
              <a:rPr lang="it-IT" sz="2300" dirty="0"/>
              <a:t>SI:    </a:t>
            </a:r>
            <a:r>
              <a:rPr lang="it-IT" sz="2300" dirty="0" smtClean="0"/>
              <a:t>1N</a:t>
            </a:r>
            <a:r>
              <a:rPr lang="it-IT" sz="2300" dirty="0">
                <a:cs typeface="Arial" pitchFamily="34" charset="0"/>
              </a:rPr>
              <a:t>∙1m = 1 joule = 1 J  </a:t>
            </a:r>
            <a:r>
              <a:rPr lang="it-IT" sz="2300" dirty="0" smtClean="0">
                <a:cs typeface="Arial" pitchFamily="34" charset="0"/>
              </a:rPr>
              <a:t>= 1/9.81 kg</a:t>
            </a:r>
            <a:r>
              <a:rPr lang="it-IT" sz="2300" baseline="-25000" dirty="0" smtClean="0">
                <a:cs typeface="Arial" pitchFamily="34" charset="0"/>
              </a:rPr>
              <a:t>p</a:t>
            </a:r>
            <a:r>
              <a:rPr lang="it-IT" sz="2300" dirty="0" smtClean="0">
                <a:cs typeface="Arial" pitchFamily="34" charset="0"/>
              </a:rPr>
              <a:t>m    </a:t>
            </a:r>
            <a:r>
              <a:rPr lang="it-IT" sz="2300" dirty="0">
                <a:solidFill>
                  <a:srgbClr val="CC00FF"/>
                </a:solidFill>
                <a:cs typeface="Arial" pitchFamily="34" charset="0"/>
              </a:rPr>
              <a:t>“</a:t>
            </a:r>
          </a:p>
          <a:p>
            <a:pPr>
              <a:lnSpc>
                <a:spcPct val="90000"/>
              </a:lnSpc>
              <a:buFontTx/>
              <a:buNone/>
            </a:pPr>
            <a:r>
              <a:rPr lang="it-IT" sz="2300" dirty="0">
                <a:cs typeface="Arial" pitchFamily="34" charset="0"/>
              </a:rPr>
              <a:t>    CGS:    1cm∙1dina = 1 erg                          </a:t>
            </a:r>
            <a:r>
              <a:rPr lang="it-IT" sz="2300" dirty="0" smtClean="0">
                <a:cs typeface="Arial" pitchFamily="34" charset="0"/>
              </a:rPr>
              <a:t>            </a:t>
            </a:r>
            <a:r>
              <a:rPr lang="it-IT" sz="2300" dirty="0" smtClean="0">
                <a:solidFill>
                  <a:srgbClr val="CC00FF"/>
                </a:solidFill>
                <a:cs typeface="Arial" pitchFamily="34" charset="0"/>
              </a:rPr>
              <a:t>“</a:t>
            </a:r>
            <a:endParaRPr lang="it-IT" sz="2300" dirty="0">
              <a:solidFill>
                <a:srgbClr val="CC00FF"/>
              </a:solidFill>
              <a:cs typeface="Arial" pitchFamily="34" charset="0"/>
            </a:endParaRPr>
          </a:p>
          <a:p>
            <a:pPr>
              <a:lnSpc>
                <a:spcPct val="90000"/>
              </a:lnSpc>
              <a:buFontTx/>
              <a:buNone/>
            </a:pPr>
            <a:r>
              <a:rPr lang="it-IT" sz="2300" dirty="0">
                <a:cs typeface="Arial" pitchFamily="34" charset="0"/>
              </a:rPr>
              <a:t>    1 erg = 10</a:t>
            </a:r>
            <a:r>
              <a:rPr lang="it-IT" sz="2300" baseline="30000" dirty="0">
                <a:cs typeface="Arial" pitchFamily="34" charset="0"/>
              </a:rPr>
              <a:t>-2</a:t>
            </a:r>
            <a:r>
              <a:rPr lang="it-IT" sz="2300" dirty="0">
                <a:cs typeface="Arial" pitchFamily="34" charset="0"/>
              </a:rPr>
              <a:t> m ∙ 10</a:t>
            </a:r>
            <a:r>
              <a:rPr lang="it-IT" sz="2300" baseline="30000" dirty="0">
                <a:cs typeface="Arial" pitchFamily="34" charset="0"/>
              </a:rPr>
              <a:t>-5</a:t>
            </a:r>
            <a:r>
              <a:rPr lang="it-IT" sz="2300" dirty="0">
                <a:cs typeface="Arial" pitchFamily="34" charset="0"/>
              </a:rPr>
              <a:t> N = 10</a:t>
            </a:r>
            <a:r>
              <a:rPr lang="it-IT" sz="2300" baseline="30000" dirty="0">
                <a:cs typeface="Arial" pitchFamily="34" charset="0"/>
              </a:rPr>
              <a:t>-7</a:t>
            </a:r>
            <a:r>
              <a:rPr lang="it-IT" sz="2300" dirty="0">
                <a:cs typeface="Arial" pitchFamily="34" charset="0"/>
              </a:rPr>
              <a:t> J </a:t>
            </a:r>
          </a:p>
          <a:p>
            <a:pPr>
              <a:lnSpc>
                <a:spcPct val="90000"/>
              </a:lnSpc>
              <a:buFontTx/>
              <a:buNone/>
            </a:pPr>
            <a:r>
              <a:rPr lang="it-IT" sz="2300" dirty="0">
                <a:cs typeface="Arial" pitchFamily="34" charset="0"/>
              </a:rPr>
              <a:t>	(J e erg sono usate solo per lavoro, energia e calore)</a:t>
            </a:r>
          </a:p>
          <a:p>
            <a:pPr>
              <a:lnSpc>
                <a:spcPct val="90000"/>
              </a:lnSpc>
              <a:spcBef>
                <a:spcPct val="90000"/>
              </a:spcBef>
            </a:pPr>
            <a:r>
              <a:rPr lang="it-IT" sz="2300" dirty="0">
                <a:cs typeface="Arial" pitchFamily="34" charset="0"/>
              </a:rPr>
              <a:t>Potenza: rapidità con cui è eseguito un lavoro</a:t>
            </a:r>
          </a:p>
          <a:p>
            <a:pPr>
              <a:lnSpc>
                <a:spcPct val="90000"/>
              </a:lnSpc>
              <a:buFontTx/>
              <a:buNone/>
            </a:pPr>
            <a:r>
              <a:rPr lang="it-IT" sz="2300" dirty="0">
                <a:cs typeface="Arial" pitchFamily="34" charset="0"/>
              </a:rPr>
              <a:t>	</a:t>
            </a:r>
            <a:r>
              <a:rPr lang="en-US" sz="2300" dirty="0">
                <a:latin typeface="Script MT Bold" pitchFamily="66" charset="0"/>
                <a:cs typeface="Arial" pitchFamily="34" charset="0"/>
              </a:rPr>
              <a:t>P</a:t>
            </a:r>
            <a:r>
              <a:rPr lang="it-IT" sz="2300" dirty="0">
                <a:cs typeface="Arial" pitchFamily="34" charset="0"/>
              </a:rPr>
              <a:t> = </a:t>
            </a:r>
            <a:r>
              <a:rPr lang="en-US" sz="2300" dirty="0">
                <a:latin typeface="Script MT Bold" pitchFamily="66" charset="0"/>
              </a:rPr>
              <a:t>L</a:t>
            </a:r>
            <a:r>
              <a:rPr lang="en-US" sz="2300" dirty="0">
                <a:latin typeface="French Script MT" pitchFamily="66" charset="0"/>
                <a:cs typeface="Arial" pitchFamily="34" charset="0"/>
              </a:rPr>
              <a:t> </a:t>
            </a:r>
            <a:r>
              <a:rPr lang="it-IT" sz="2300" dirty="0">
                <a:cs typeface="Arial" pitchFamily="34" charset="0"/>
              </a:rPr>
              <a:t>/</a:t>
            </a:r>
            <a:r>
              <a:rPr lang="el-GR" sz="2300" dirty="0">
                <a:cs typeface="Arial" pitchFamily="34" charset="0"/>
              </a:rPr>
              <a:t>Δ</a:t>
            </a:r>
            <a:r>
              <a:rPr lang="it-IT" sz="2300" dirty="0">
                <a:cs typeface="Arial" pitchFamily="34" charset="0"/>
              </a:rPr>
              <a:t>t </a:t>
            </a:r>
            <a:r>
              <a:rPr lang="it-IT" sz="2300" dirty="0" smtClean="0">
                <a:cs typeface="Arial" pitchFamily="34" charset="0"/>
              </a:rPr>
              <a:t>                </a:t>
            </a:r>
            <a:r>
              <a:rPr lang="it-IT" sz="2300" dirty="0" smtClean="0">
                <a:solidFill>
                  <a:srgbClr val="000000"/>
                </a:solidFill>
                <a:cs typeface="Arial" pitchFamily="34" charset="0"/>
              </a:rPr>
              <a:t>(</a:t>
            </a:r>
            <a:r>
              <a:rPr lang="it-IT" sz="2300" dirty="0">
                <a:solidFill>
                  <a:srgbClr val="000000"/>
                </a:solidFill>
                <a:cs typeface="Arial" pitchFamily="34" charset="0"/>
              </a:rPr>
              <a:t>a v </a:t>
            </a:r>
            <a:r>
              <a:rPr lang="it-IT" sz="2300" dirty="0" err="1">
                <a:solidFill>
                  <a:srgbClr val="000000"/>
                </a:solidFill>
                <a:cs typeface="Arial" pitchFamily="34" charset="0"/>
              </a:rPr>
              <a:t>cost</a:t>
            </a:r>
            <a:r>
              <a:rPr lang="it-IT" sz="2300" dirty="0">
                <a:solidFill>
                  <a:srgbClr val="000000"/>
                </a:solidFill>
                <a:cs typeface="Arial" pitchFamily="34" charset="0"/>
              </a:rPr>
              <a:t>.</a:t>
            </a:r>
            <a:r>
              <a:rPr lang="en-US" sz="2300" dirty="0">
                <a:solidFill>
                  <a:srgbClr val="000000"/>
                </a:solidFill>
                <a:latin typeface="Script MT Bold" pitchFamily="66" charset="0"/>
                <a:cs typeface="Arial" pitchFamily="34" charset="0"/>
              </a:rPr>
              <a:t>  P</a:t>
            </a:r>
            <a:r>
              <a:rPr lang="it-IT" sz="2300" dirty="0">
                <a:solidFill>
                  <a:srgbClr val="000000"/>
                </a:solidFill>
                <a:cs typeface="Arial" pitchFamily="34" charset="0"/>
              </a:rPr>
              <a:t> = </a:t>
            </a:r>
            <a:r>
              <a:rPr lang="it-IT" sz="2300" b="1" kern="1200" dirty="0">
                <a:solidFill>
                  <a:srgbClr val="000000"/>
                </a:solidFill>
                <a:latin typeface="Arial" pitchFamily="34" charset="0"/>
              </a:rPr>
              <a:t>F</a:t>
            </a:r>
            <a:r>
              <a:rPr lang="it-IT" sz="2300" kern="1200" dirty="0">
                <a:solidFill>
                  <a:srgbClr val="000000"/>
                </a:solidFill>
                <a:latin typeface=""/>
              </a:rPr>
              <a:t>•</a:t>
            </a:r>
            <a:r>
              <a:rPr lang="el-GR" sz="2300" kern="1200" dirty="0">
                <a:solidFill>
                  <a:srgbClr val="000000"/>
                </a:solidFill>
                <a:latin typeface="Arial" pitchFamily="34" charset="0"/>
                <a:cs typeface="Arial" pitchFamily="34" charset="0"/>
              </a:rPr>
              <a:t>Δ</a:t>
            </a:r>
            <a:r>
              <a:rPr lang="it-IT" sz="2300" b="1" kern="1200" dirty="0">
                <a:solidFill>
                  <a:srgbClr val="000000"/>
                </a:solidFill>
                <a:latin typeface="Arial" pitchFamily="34" charset="0"/>
                <a:cs typeface="Arial" pitchFamily="34" charset="0"/>
              </a:rPr>
              <a:t>s/</a:t>
            </a:r>
            <a:r>
              <a:rPr lang="el-GR" sz="2300" kern="1200" dirty="0">
                <a:solidFill>
                  <a:srgbClr val="000000"/>
                </a:solidFill>
                <a:latin typeface="Arial" pitchFamily="34" charset="0"/>
                <a:cs typeface="Arial" pitchFamily="34" charset="0"/>
              </a:rPr>
              <a:t>Δ</a:t>
            </a:r>
            <a:r>
              <a:rPr lang="it-IT" sz="2300" kern="1200" dirty="0">
                <a:solidFill>
                  <a:srgbClr val="000000"/>
                </a:solidFill>
                <a:latin typeface="Arial" pitchFamily="34" charset="0"/>
                <a:cs typeface="Arial" pitchFamily="34" charset="0"/>
              </a:rPr>
              <a:t>t = </a:t>
            </a:r>
            <a:r>
              <a:rPr lang="it-IT" sz="2300" b="1" kern="1200" dirty="0" err="1">
                <a:solidFill>
                  <a:srgbClr val="000000"/>
                </a:solidFill>
                <a:latin typeface="Arial" pitchFamily="34" charset="0"/>
                <a:cs typeface="Arial" pitchFamily="34" charset="0"/>
              </a:rPr>
              <a:t>F</a:t>
            </a:r>
            <a:r>
              <a:rPr lang="it-IT" sz="2300" kern="1200" dirty="0" err="1">
                <a:solidFill>
                  <a:srgbClr val="000000"/>
                </a:solidFill>
                <a:latin typeface="Arial" pitchFamily="34" charset="0"/>
                <a:cs typeface="Arial" pitchFamily="34" charset="0"/>
              </a:rPr>
              <a:t>•</a:t>
            </a:r>
            <a:r>
              <a:rPr lang="it-IT" sz="2300" b="1" kern="1200" dirty="0" err="1">
                <a:solidFill>
                  <a:srgbClr val="000000"/>
                </a:solidFill>
                <a:latin typeface="Arial" pitchFamily="34" charset="0"/>
                <a:cs typeface="Arial" pitchFamily="34" charset="0"/>
              </a:rPr>
              <a:t>v</a:t>
            </a:r>
            <a:r>
              <a:rPr lang="it-IT" sz="2300" kern="1200" dirty="0">
                <a:solidFill>
                  <a:srgbClr val="000000"/>
                </a:solidFill>
                <a:latin typeface="Arial" pitchFamily="34" charset="0"/>
                <a:cs typeface="Arial" pitchFamily="34" charset="0"/>
              </a:rPr>
              <a:t> = </a:t>
            </a:r>
            <a:r>
              <a:rPr lang="it-IT" sz="2300" kern="1200" dirty="0" err="1">
                <a:solidFill>
                  <a:srgbClr val="000000"/>
                </a:solidFill>
                <a:latin typeface="Arial" pitchFamily="34" charset="0"/>
                <a:cs typeface="Arial" pitchFamily="34" charset="0"/>
              </a:rPr>
              <a:t>Fvcos</a:t>
            </a:r>
            <a:r>
              <a:rPr lang="el-GR" sz="2300" kern="1200" dirty="0">
                <a:solidFill>
                  <a:srgbClr val="000000"/>
                </a:solidFill>
                <a:latin typeface="Arial" pitchFamily="34" charset="0"/>
                <a:cs typeface="Arial" pitchFamily="34" charset="0"/>
              </a:rPr>
              <a:t>θ</a:t>
            </a:r>
            <a:r>
              <a:rPr lang="en-US" sz="2300" kern="1200" dirty="0">
                <a:solidFill>
                  <a:srgbClr val="000000"/>
                </a:solidFill>
                <a:latin typeface="Arial" pitchFamily="34" charset="0"/>
                <a:cs typeface="Arial" pitchFamily="34" charset="0"/>
              </a:rPr>
              <a:t>)</a:t>
            </a:r>
            <a:r>
              <a:rPr lang="it-IT" sz="2300" dirty="0">
                <a:solidFill>
                  <a:srgbClr val="000000"/>
                </a:solidFill>
                <a:cs typeface="Arial" pitchFamily="34" charset="0"/>
              </a:rPr>
              <a:t> </a:t>
            </a:r>
            <a:endParaRPr lang="it-IT" sz="2300" dirty="0">
              <a:cs typeface="Arial" pitchFamily="34" charset="0"/>
            </a:endParaRPr>
          </a:p>
          <a:p>
            <a:pPr>
              <a:lnSpc>
                <a:spcPct val="90000"/>
              </a:lnSpc>
              <a:buFontTx/>
              <a:buNone/>
            </a:pPr>
            <a:r>
              <a:rPr lang="it-IT" sz="2300" dirty="0">
                <a:cs typeface="Arial" pitchFamily="34" charset="0"/>
              </a:rPr>
              <a:t>	[</a:t>
            </a:r>
            <a:r>
              <a:rPr lang="en-US" sz="2300" dirty="0">
                <a:latin typeface="Script MT Bold" pitchFamily="66" charset="0"/>
                <a:cs typeface="Arial" pitchFamily="34" charset="0"/>
              </a:rPr>
              <a:t>P</a:t>
            </a:r>
            <a:r>
              <a:rPr lang="it-IT" sz="2300" dirty="0">
                <a:cs typeface="Arial" pitchFamily="34" charset="0"/>
              </a:rPr>
              <a:t>] = [ML</a:t>
            </a:r>
            <a:r>
              <a:rPr lang="it-IT" sz="2300" baseline="30000" dirty="0">
                <a:cs typeface="Arial" pitchFamily="34" charset="0"/>
              </a:rPr>
              <a:t>2</a:t>
            </a:r>
            <a:r>
              <a:rPr lang="it-IT" sz="2300" dirty="0">
                <a:cs typeface="Arial" pitchFamily="34" charset="0"/>
              </a:rPr>
              <a:t>T</a:t>
            </a:r>
            <a:r>
              <a:rPr lang="it-IT" sz="2300" baseline="30000" dirty="0">
                <a:cs typeface="Arial" pitchFamily="34" charset="0"/>
              </a:rPr>
              <a:t>-3</a:t>
            </a:r>
            <a:r>
              <a:rPr lang="it-IT" sz="2300" dirty="0">
                <a:cs typeface="Arial" pitchFamily="34" charset="0"/>
              </a:rPr>
              <a:t>]</a:t>
            </a:r>
          </a:p>
          <a:p>
            <a:pPr>
              <a:lnSpc>
                <a:spcPct val="90000"/>
              </a:lnSpc>
              <a:buFontTx/>
              <a:buNone/>
            </a:pPr>
            <a:r>
              <a:rPr lang="it-IT" sz="2300" dirty="0">
                <a:cs typeface="Arial" pitchFamily="34" charset="0"/>
              </a:rPr>
              <a:t>	unità SI: 1 J/s = 1 watt = 1 W;     CGS: 1 erg/s</a:t>
            </a:r>
          </a:p>
          <a:p>
            <a:pPr>
              <a:lnSpc>
                <a:spcPct val="90000"/>
              </a:lnSpc>
              <a:buFontTx/>
              <a:buNone/>
            </a:pPr>
            <a:r>
              <a:rPr lang="it-IT" sz="2300" dirty="0">
                <a:cs typeface="Arial" pitchFamily="34" charset="0"/>
              </a:rPr>
              <a:t>	altra unità, cavallo vapore: 1 CV = 735 W = 0.735 </a:t>
            </a:r>
            <a:r>
              <a:rPr lang="it-IT" sz="2300" dirty="0" smtClean="0">
                <a:cs typeface="Arial" pitchFamily="34" charset="0"/>
              </a:rPr>
              <a:t>kW          </a:t>
            </a:r>
            <a:r>
              <a:rPr lang="it-IT" sz="2100" dirty="0" smtClean="0">
                <a:solidFill>
                  <a:srgbClr val="FF0000"/>
                </a:solidFill>
                <a:cs typeface="Arial" pitchFamily="34" charset="0"/>
              </a:rPr>
              <a:t>es. metabolismo basale:  </a:t>
            </a:r>
            <a:r>
              <a:rPr lang="it-IT" sz="2100" dirty="0">
                <a:solidFill>
                  <a:srgbClr val="FF0000"/>
                </a:solidFill>
              </a:rPr>
              <a:t>2000 </a:t>
            </a:r>
            <a:r>
              <a:rPr lang="it-IT" sz="2100" dirty="0" smtClean="0">
                <a:solidFill>
                  <a:srgbClr val="FF0000"/>
                </a:solidFill>
              </a:rPr>
              <a:t>kcal/giorno </a:t>
            </a:r>
            <a:r>
              <a:rPr lang="it-IT" sz="2100" dirty="0">
                <a:solidFill>
                  <a:srgbClr val="FF0000"/>
                </a:solidFill>
              </a:rPr>
              <a:t>= </a:t>
            </a:r>
            <a:r>
              <a:rPr lang="it-IT" sz="2100" dirty="0" smtClean="0">
                <a:solidFill>
                  <a:srgbClr val="FF0000"/>
                </a:solidFill>
              </a:rPr>
              <a:t>2*10</a:t>
            </a:r>
            <a:r>
              <a:rPr lang="it-IT" sz="2100" baseline="30000" dirty="0" smtClean="0">
                <a:solidFill>
                  <a:srgbClr val="FF0000"/>
                </a:solidFill>
              </a:rPr>
              <a:t>6</a:t>
            </a:r>
            <a:r>
              <a:rPr lang="it-IT" sz="2100" dirty="0" smtClean="0">
                <a:solidFill>
                  <a:srgbClr val="FF0000"/>
                </a:solidFill>
              </a:rPr>
              <a:t> </a:t>
            </a:r>
            <a:r>
              <a:rPr lang="it-IT" sz="2100" dirty="0">
                <a:solidFill>
                  <a:srgbClr val="FF0000"/>
                </a:solidFill>
              </a:rPr>
              <a:t>cal/g (*4.186 J/cal) = 8.372 </a:t>
            </a:r>
            <a:r>
              <a:rPr lang="it-IT" sz="2100" dirty="0" smtClean="0">
                <a:solidFill>
                  <a:srgbClr val="FF0000"/>
                </a:solidFill>
              </a:rPr>
              <a:t>10</a:t>
            </a:r>
            <a:r>
              <a:rPr lang="it-IT" sz="2100" baseline="30000" dirty="0" smtClean="0">
                <a:solidFill>
                  <a:srgbClr val="FF0000"/>
                </a:solidFill>
              </a:rPr>
              <a:t>6</a:t>
            </a:r>
            <a:r>
              <a:rPr lang="it-IT" sz="2100" dirty="0" smtClean="0">
                <a:solidFill>
                  <a:srgbClr val="FF0000"/>
                </a:solidFill>
              </a:rPr>
              <a:t> </a:t>
            </a:r>
            <a:r>
              <a:rPr lang="it-IT" sz="2100" dirty="0">
                <a:solidFill>
                  <a:srgbClr val="FF0000"/>
                </a:solidFill>
              </a:rPr>
              <a:t>J/g (*1/86400 g/s) ~ 100 W </a:t>
            </a:r>
            <a:endParaRPr lang="it-IT" sz="2100" dirty="0" smtClean="0">
              <a:solidFill>
                <a:srgbClr val="FF0000"/>
              </a:solidFill>
              <a:cs typeface="Arial" pitchFamily="34" charset="0"/>
            </a:endParaRPr>
          </a:p>
          <a:p>
            <a:pPr>
              <a:lnSpc>
                <a:spcPct val="90000"/>
              </a:lnSpc>
              <a:buFontTx/>
              <a:buNone/>
            </a:pPr>
            <a:endParaRPr lang="it-IT" sz="2300" dirty="0">
              <a:cs typeface="Arial" pitchFamily="34" charset="0"/>
            </a:endParaRPr>
          </a:p>
        </p:txBody>
      </p:sp>
    </p:spTree>
    <p:extLst>
      <p:ext uri="{BB962C8B-B14F-4D97-AF65-F5344CB8AC3E}">
        <p14:creationId xmlns:p14="http://schemas.microsoft.com/office/powerpoint/2010/main" val="41672037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2016</a:t>
            </a:r>
            <a:endParaRPr lang="en-US"/>
          </a:p>
        </p:txBody>
      </p:sp>
      <p:sp>
        <p:nvSpPr>
          <p:cNvPr id="19" name="Slide Number Placeholder 5"/>
          <p:cNvSpPr>
            <a:spLocks noGrp="1"/>
          </p:cNvSpPr>
          <p:nvPr>
            <p:ph type="sldNum" sz="quarter" idx="12"/>
          </p:nvPr>
        </p:nvSpPr>
        <p:spPr/>
        <p:txBody>
          <a:bodyPr/>
          <a:lstStyle/>
          <a:p>
            <a:fld id="{C0E0B10A-168F-4507-9CA0-5968C3ABC5EF}" type="slidenum">
              <a:rPr lang="en-US"/>
              <a:pPr/>
              <a:t>89</a:t>
            </a:fld>
            <a:endParaRPr lang="en-US" dirty="0"/>
          </a:p>
        </p:txBody>
      </p:sp>
      <p:sp>
        <p:nvSpPr>
          <p:cNvPr id="326658" name="Rectangle 2"/>
          <p:cNvSpPr>
            <a:spLocks noGrp="1" noChangeArrowheads="1"/>
          </p:cNvSpPr>
          <p:nvPr>
            <p:ph type="title"/>
          </p:nvPr>
        </p:nvSpPr>
        <p:spPr/>
        <p:txBody>
          <a:bodyPr/>
          <a:lstStyle/>
          <a:p>
            <a:r>
              <a:rPr lang="it-IT" sz="2800"/>
              <a:t>Lavoro di una forza variabile</a:t>
            </a:r>
          </a:p>
        </p:txBody>
      </p:sp>
      <p:sp>
        <p:nvSpPr>
          <p:cNvPr id="326659" name="Rectangle 3"/>
          <p:cNvSpPr>
            <a:spLocks noGrp="1" noChangeArrowheads="1"/>
          </p:cNvSpPr>
          <p:nvPr>
            <p:ph type="body" idx="1"/>
          </p:nvPr>
        </p:nvSpPr>
        <p:spPr>
          <a:xfrm>
            <a:off x="457200" y="1196975"/>
            <a:ext cx="8229600" cy="4929188"/>
          </a:xfrm>
        </p:spPr>
        <p:txBody>
          <a:bodyPr/>
          <a:lstStyle/>
          <a:p>
            <a:pPr marL="609600" indent="-609600">
              <a:buFontTx/>
              <a:buAutoNum type="arabicPeriod" startAt="2"/>
            </a:pPr>
            <a:r>
              <a:rPr lang="it-IT" sz="2400" dirty="0"/>
              <a:t>forza variabile (</a:t>
            </a:r>
            <a:r>
              <a:rPr lang="it-IT" sz="2400" dirty="0" smtClean="0"/>
              <a:t>modulo,direz.,(verso)), </a:t>
            </a:r>
            <a:r>
              <a:rPr lang="it-IT" sz="2400" dirty="0"/>
              <a:t>traiettoria curva;</a:t>
            </a:r>
          </a:p>
          <a:p>
            <a:pPr marL="609600" indent="-609600">
              <a:buFontTx/>
              <a:buNone/>
            </a:pPr>
            <a:r>
              <a:rPr lang="it-IT" sz="2400" dirty="0"/>
              <a:t>	dividiamo la traiettoria </a:t>
            </a:r>
          </a:p>
          <a:p>
            <a:pPr marL="609600" indent="-609600">
              <a:buFontTx/>
              <a:buNone/>
            </a:pPr>
            <a:r>
              <a:rPr lang="it-IT" sz="2400" dirty="0"/>
              <a:t>	in trattini </a:t>
            </a:r>
            <a:r>
              <a:rPr lang="el-GR" sz="2400" dirty="0">
                <a:cs typeface="Arial" pitchFamily="34" charset="0"/>
              </a:rPr>
              <a:t>Δ</a:t>
            </a:r>
            <a:r>
              <a:rPr lang="it-IT" sz="2400" b="1" dirty="0">
                <a:cs typeface="Arial" pitchFamily="34" charset="0"/>
              </a:rPr>
              <a:t>s</a:t>
            </a:r>
            <a:r>
              <a:rPr lang="it-IT" sz="2400" dirty="0">
                <a:cs typeface="Arial" pitchFamily="34" charset="0"/>
              </a:rPr>
              <a:t> con </a:t>
            </a:r>
            <a:r>
              <a:rPr lang="it-IT" sz="2400" b="1" dirty="0">
                <a:cs typeface="Arial" pitchFamily="34" charset="0"/>
              </a:rPr>
              <a:t>F</a:t>
            </a:r>
            <a:r>
              <a:rPr lang="it-IT" sz="2400" dirty="0">
                <a:cs typeface="Arial" pitchFamily="34" charset="0"/>
              </a:rPr>
              <a:t> </a:t>
            </a:r>
            <a:r>
              <a:rPr lang="it-IT" sz="2400" dirty="0" err="1">
                <a:cs typeface="Arial" pitchFamily="34" charset="0"/>
              </a:rPr>
              <a:t>cost</a:t>
            </a:r>
            <a:r>
              <a:rPr lang="it-IT" sz="2400" dirty="0">
                <a:cs typeface="Arial" pitchFamily="34" charset="0"/>
              </a:rPr>
              <a:t>.</a:t>
            </a:r>
          </a:p>
          <a:p>
            <a:pPr marL="609600" indent="-609600">
              <a:buFontTx/>
              <a:buNone/>
            </a:pPr>
            <a:r>
              <a:rPr lang="it-IT" sz="2400" dirty="0">
                <a:cs typeface="Arial" pitchFamily="34" charset="0"/>
              </a:rPr>
              <a:t>	nel tratto (→ </a:t>
            </a:r>
            <a:r>
              <a:rPr lang="it-IT" sz="2400" dirty="0" err="1">
                <a:cs typeface="Arial" pitchFamily="34" charset="0"/>
              </a:rPr>
              <a:t>definiz</a:t>
            </a:r>
            <a:r>
              <a:rPr lang="it-IT" sz="2400" dirty="0">
                <a:cs typeface="Arial" pitchFamily="34" charset="0"/>
              </a:rPr>
              <a:t>.</a:t>
            </a:r>
          </a:p>
          <a:p>
            <a:pPr marL="609600" indent="-609600">
              <a:buFontTx/>
              <a:buNone/>
            </a:pPr>
            <a:r>
              <a:rPr lang="it-IT" sz="2400" dirty="0">
                <a:cs typeface="Arial" pitchFamily="34" charset="0"/>
              </a:rPr>
              <a:t>	precedente)</a:t>
            </a:r>
          </a:p>
          <a:p>
            <a:pPr marL="609600" indent="-609600">
              <a:buFontTx/>
              <a:buNone/>
            </a:pPr>
            <a:r>
              <a:rPr lang="it-IT" sz="2400" dirty="0">
                <a:cs typeface="Arial" pitchFamily="34" charset="0"/>
              </a:rPr>
              <a:t>	</a:t>
            </a:r>
            <a:r>
              <a:rPr lang="el-GR" sz="2400" dirty="0">
                <a:cs typeface="Arial" pitchFamily="34" charset="0"/>
              </a:rPr>
              <a:t>Δ</a:t>
            </a:r>
            <a:r>
              <a:rPr lang="en-US" sz="2400" dirty="0">
                <a:latin typeface="Script MT Bold" pitchFamily="66" charset="0"/>
              </a:rPr>
              <a:t>L</a:t>
            </a:r>
            <a:r>
              <a:rPr lang="it-IT" sz="2400" dirty="0">
                <a:cs typeface="Arial" pitchFamily="34" charset="0"/>
              </a:rPr>
              <a:t> = </a:t>
            </a:r>
            <a:r>
              <a:rPr lang="it-IT" sz="2400" b="1" dirty="0">
                <a:cs typeface="Arial" pitchFamily="34" charset="0"/>
              </a:rPr>
              <a:t>F</a:t>
            </a:r>
            <a:r>
              <a:rPr lang="it-IT" sz="2400" dirty="0">
                <a:cs typeface="Arial" pitchFamily="34" charset="0"/>
              </a:rPr>
              <a:t>∙</a:t>
            </a:r>
            <a:r>
              <a:rPr lang="el-GR" sz="2400" dirty="0">
                <a:cs typeface="Arial" pitchFamily="34" charset="0"/>
              </a:rPr>
              <a:t>Δ</a:t>
            </a:r>
            <a:r>
              <a:rPr lang="it-IT" sz="2400" b="1" dirty="0">
                <a:cs typeface="Arial" pitchFamily="34" charset="0"/>
              </a:rPr>
              <a:t>s</a:t>
            </a:r>
            <a:r>
              <a:rPr lang="it-IT" sz="2400" dirty="0">
                <a:cs typeface="Arial" pitchFamily="34" charset="0"/>
              </a:rPr>
              <a:t> = F </a:t>
            </a:r>
            <a:r>
              <a:rPr lang="el-GR" sz="2400" dirty="0">
                <a:cs typeface="Arial" pitchFamily="34" charset="0"/>
              </a:rPr>
              <a:t>Δ</a:t>
            </a:r>
            <a:r>
              <a:rPr lang="it-IT" sz="2400" dirty="0">
                <a:cs typeface="Arial" pitchFamily="34" charset="0"/>
              </a:rPr>
              <a:t>s cos</a:t>
            </a:r>
            <a:r>
              <a:rPr lang="el-GR" sz="2400" dirty="0">
                <a:cs typeface="Arial" pitchFamily="34" charset="0"/>
              </a:rPr>
              <a:t>θ</a:t>
            </a:r>
            <a:r>
              <a:rPr lang="it-IT" sz="2400" dirty="0"/>
              <a:t> </a:t>
            </a:r>
          </a:p>
          <a:p>
            <a:pPr marL="609600" indent="-609600">
              <a:buFontTx/>
              <a:buNone/>
            </a:pPr>
            <a:r>
              <a:rPr lang="it-IT" sz="2400" dirty="0"/>
              <a:t>	per ottenere il lavoro totale:</a:t>
            </a:r>
          </a:p>
          <a:p>
            <a:pPr marL="609600" indent="-609600">
              <a:buFontTx/>
              <a:buNone/>
            </a:pPr>
            <a:r>
              <a:rPr lang="it-IT" sz="2400" dirty="0"/>
              <a:t>	</a:t>
            </a:r>
            <a:r>
              <a:rPr lang="en-US" sz="2400" dirty="0">
                <a:latin typeface="Script MT Bold" pitchFamily="66" charset="0"/>
              </a:rPr>
              <a:t>L</a:t>
            </a:r>
            <a:r>
              <a:rPr lang="it-IT" sz="2400" dirty="0">
                <a:cs typeface="Arial" pitchFamily="34" charset="0"/>
              </a:rPr>
              <a:t> = </a:t>
            </a:r>
            <a:r>
              <a:rPr lang="el-GR" sz="2400" dirty="0">
                <a:cs typeface="Arial" pitchFamily="34" charset="0"/>
              </a:rPr>
              <a:t>Σ</a:t>
            </a:r>
            <a:r>
              <a:rPr lang="it-IT" sz="2400" b="1" dirty="0">
                <a:cs typeface="Arial" pitchFamily="34" charset="0"/>
              </a:rPr>
              <a:t>F</a:t>
            </a:r>
            <a:r>
              <a:rPr lang="it-IT" sz="2400" dirty="0">
                <a:cs typeface="Arial" pitchFamily="34" charset="0"/>
              </a:rPr>
              <a:t>∙</a:t>
            </a:r>
            <a:r>
              <a:rPr lang="el-GR" sz="2400" dirty="0">
                <a:cs typeface="Arial" pitchFamily="34" charset="0"/>
              </a:rPr>
              <a:t>Δ</a:t>
            </a:r>
            <a:r>
              <a:rPr lang="it-IT" sz="2400" b="1" dirty="0">
                <a:cs typeface="Arial" pitchFamily="34" charset="0"/>
              </a:rPr>
              <a:t>s</a:t>
            </a:r>
            <a:r>
              <a:rPr lang="it-IT" sz="2400" dirty="0">
                <a:cs typeface="Arial" pitchFamily="34" charset="0"/>
              </a:rPr>
              <a:t> = </a:t>
            </a:r>
            <a:r>
              <a:rPr lang="el-GR" sz="2400" dirty="0">
                <a:cs typeface="Arial" pitchFamily="34" charset="0"/>
              </a:rPr>
              <a:t>Σ</a:t>
            </a:r>
            <a:r>
              <a:rPr lang="it-IT" sz="2400" dirty="0">
                <a:cs typeface="Arial" pitchFamily="34" charset="0"/>
              </a:rPr>
              <a:t>F </a:t>
            </a:r>
            <a:r>
              <a:rPr lang="el-GR" sz="2400" dirty="0">
                <a:cs typeface="Arial" pitchFamily="34" charset="0"/>
              </a:rPr>
              <a:t>Δ</a:t>
            </a:r>
            <a:r>
              <a:rPr lang="it-IT" sz="2400" dirty="0">
                <a:cs typeface="Arial" pitchFamily="34" charset="0"/>
              </a:rPr>
              <a:t>s cos</a:t>
            </a:r>
            <a:r>
              <a:rPr lang="el-GR" sz="2400" dirty="0">
                <a:cs typeface="Arial" pitchFamily="34" charset="0"/>
              </a:rPr>
              <a:t>θ</a:t>
            </a:r>
            <a:endParaRPr lang="it-IT" sz="2400" dirty="0">
              <a:cs typeface="Arial" pitchFamily="34" charset="0"/>
            </a:endParaRPr>
          </a:p>
          <a:p>
            <a:pPr marL="609600" indent="-609600">
              <a:buFontTx/>
              <a:buNone/>
            </a:pPr>
            <a:r>
              <a:rPr lang="it-IT" sz="2400" dirty="0">
                <a:cs typeface="Arial" pitchFamily="34" charset="0"/>
              </a:rPr>
              <a:t>	in effetti a rigore:</a:t>
            </a:r>
            <a:r>
              <a:rPr lang="it-IT" sz="2400" dirty="0"/>
              <a:t> </a:t>
            </a:r>
          </a:p>
          <a:p>
            <a:pPr marL="609600" indent="-609600">
              <a:buFontTx/>
              <a:buNone/>
            </a:pPr>
            <a:r>
              <a:rPr lang="it-IT" sz="2400" dirty="0"/>
              <a:t>	</a:t>
            </a:r>
            <a:r>
              <a:rPr lang="en-US" sz="2400" dirty="0">
                <a:latin typeface="Script MT Bold" pitchFamily="66" charset="0"/>
              </a:rPr>
              <a:t>L</a:t>
            </a:r>
            <a:r>
              <a:rPr lang="it-IT" sz="2400" dirty="0">
                <a:cs typeface="Arial" pitchFamily="34" charset="0"/>
              </a:rPr>
              <a:t> =</a:t>
            </a:r>
            <a:r>
              <a:rPr lang="it-IT" sz="2400" dirty="0" err="1">
                <a:cs typeface="Arial" pitchFamily="34" charset="0"/>
              </a:rPr>
              <a:t>lim</a:t>
            </a:r>
            <a:r>
              <a:rPr lang="el-GR" sz="2400" baseline="-25000" dirty="0">
                <a:cs typeface="Arial" pitchFamily="34" charset="0"/>
              </a:rPr>
              <a:t>Δ</a:t>
            </a:r>
            <a:r>
              <a:rPr lang="it-IT" sz="2400" baseline="-25000" dirty="0">
                <a:cs typeface="Arial" pitchFamily="34" charset="0"/>
              </a:rPr>
              <a:t>s→0</a:t>
            </a:r>
            <a:r>
              <a:rPr lang="it-IT" sz="2400" dirty="0">
                <a:cs typeface="Arial" pitchFamily="34" charset="0"/>
              </a:rPr>
              <a:t> </a:t>
            </a:r>
            <a:r>
              <a:rPr lang="el-GR" sz="2400" dirty="0">
                <a:cs typeface="Arial" pitchFamily="34" charset="0"/>
              </a:rPr>
              <a:t>Σ</a:t>
            </a:r>
            <a:r>
              <a:rPr lang="it-IT" sz="2400" dirty="0">
                <a:cs typeface="Arial" pitchFamily="34" charset="0"/>
              </a:rPr>
              <a:t>F</a:t>
            </a:r>
            <a:r>
              <a:rPr lang="el-GR" sz="2400" dirty="0">
                <a:cs typeface="Arial" pitchFamily="34" charset="0"/>
              </a:rPr>
              <a:t>Δ</a:t>
            </a:r>
            <a:r>
              <a:rPr lang="it-IT" sz="2400" dirty="0">
                <a:cs typeface="Arial" pitchFamily="34" charset="0"/>
              </a:rPr>
              <a:t>s cos</a:t>
            </a:r>
            <a:r>
              <a:rPr lang="el-GR" sz="2400" dirty="0">
                <a:cs typeface="Arial" pitchFamily="34" charset="0"/>
              </a:rPr>
              <a:t>θ</a:t>
            </a:r>
            <a:r>
              <a:rPr lang="it-IT" sz="2400" dirty="0">
                <a:cs typeface="Arial" pitchFamily="34" charset="0"/>
              </a:rPr>
              <a:t> =  ∫</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F cos</a:t>
            </a:r>
            <a:r>
              <a:rPr lang="el-GR" sz="2400" dirty="0">
                <a:cs typeface="Arial" pitchFamily="34" charset="0"/>
              </a:rPr>
              <a:t>θ</a:t>
            </a:r>
            <a:r>
              <a:rPr lang="it-IT" sz="2400" dirty="0">
                <a:cs typeface="Arial" pitchFamily="34" charset="0"/>
              </a:rPr>
              <a:t> </a:t>
            </a:r>
            <a:r>
              <a:rPr lang="it-IT" sz="2400" dirty="0" err="1">
                <a:cs typeface="Arial" pitchFamily="34" charset="0"/>
              </a:rPr>
              <a:t>ds</a:t>
            </a:r>
            <a:endParaRPr lang="it-IT" sz="2400" dirty="0">
              <a:cs typeface="Arial" pitchFamily="34" charset="0"/>
            </a:endParaRPr>
          </a:p>
          <a:p>
            <a:pPr marL="609600" indent="-609600">
              <a:buFontTx/>
              <a:buNone/>
            </a:pPr>
            <a:r>
              <a:rPr lang="it-IT" sz="2400" dirty="0">
                <a:cs typeface="Arial" pitchFamily="34" charset="0"/>
              </a:rPr>
              <a:t>	(somma su </a:t>
            </a:r>
            <a:r>
              <a:rPr lang="it-IT" sz="2400" dirty="0">
                <a:latin typeface="Verdana" pitchFamily="34" charset="0"/>
                <a:ea typeface="Verdana" pitchFamily="34" charset="0"/>
                <a:cs typeface="Verdana" pitchFamily="34" charset="0"/>
              </a:rPr>
              <a:t>∞</a:t>
            </a:r>
            <a:r>
              <a:rPr lang="it-IT" sz="2400" dirty="0">
                <a:cs typeface="Arial" pitchFamily="34" charset="0"/>
              </a:rPr>
              <a:t> tratti di lunghezza infinitesima </a:t>
            </a:r>
            <a:r>
              <a:rPr lang="it-IT" sz="2400" dirty="0" err="1">
                <a:cs typeface="Arial" pitchFamily="34" charset="0"/>
              </a:rPr>
              <a:t>ds</a:t>
            </a:r>
            <a:r>
              <a:rPr lang="it-IT" sz="2400" dirty="0">
                <a:cs typeface="Arial" pitchFamily="34" charset="0"/>
              </a:rPr>
              <a:t>)</a:t>
            </a:r>
          </a:p>
        </p:txBody>
      </p:sp>
      <p:sp>
        <p:nvSpPr>
          <p:cNvPr id="326663" name="Freeform 7"/>
          <p:cNvSpPr>
            <a:spLocks/>
          </p:cNvSpPr>
          <p:nvPr/>
        </p:nvSpPr>
        <p:spPr bwMode="auto">
          <a:xfrm>
            <a:off x="4852988" y="2517775"/>
            <a:ext cx="3530600" cy="1096963"/>
          </a:xfrm>
          <a:custGeom>
            <a:avLst/>
            <a:gdLst>
              <a:gd name="T0" fmla="*/ 0 w 2224"/>
              <a:gd name="T1" fmla="*/ 691 h 691"/>
              <a:gd name="T2" fmla="*/ 18 w 2224"/>
              <a:gd name="T3" fmla="*/ 665 h 691"/>
              <a:gd name="T4" fmla="*/ 45 w 2224"/>
              <a:gd name="T5" fmla="*/ 656 h 691"/>
              <a:gd name="T6" fmla="*/ 80 w 2224"/>
              <a:gd name="T7" fmla="*/ 603 h 691"/>
              <a:gd name="T8" fmla="*/ 151 w 2224"/>
              <a:gd name="T9" fmla="*/ 532 h 691"/>
              <a:gd name="T10" fmla="*/ 177 w 2224"/>
              <a:gd name="T11" fmla="*/ 505 h 691"/>
              <a:gd name="T12" fmla="*/ 231 w 2224"/>
              <a:gd name="T13" fmla="*/ 470 h 691"/>
              <a:gd name="T14" fmla="*/ 302 w 2224"/>
              <a:gd name="T15" fmla="*/ 408 h 691"/>
              <a:gd name="T16" fmla="*/ 328 w 2224"/>
              <a:gd name="T17" fmla="*/ 390 h 691"/>
              <a:gd name="T18" fmla="*/ 426 w 2224"/>
              <a:gd name="T19" fmla="*/ 310 h 691"/>
              <a:gd name="T20" fmla="*/ 496 w 2224"/>
              <a:gd name="T21" fmla="*/ 239 h 691"/>
              <a:gd name="T22" fmla="*/ 621 w 2224"/>
              <a:gd name="T23" fmla="*/ 204 h 691"/>
              <a:gd name="T24" fmla="*/ 718 w 2224"/>
              <a:gd name="T25" fmla="*/ 151 h 691"/>
              <a:gd name="T26" fmla="*/ 957 w 2224"/>
              <a:gd name="T27" fmla="*/ 107 h 691"/>
              <a:gd name="T28" fmla="*/ 1241 w 2224"/>
              <a:gd name="T29" fmla="*/ 45 h 691"/>
              <a:gd name="T30" fmla="*/ 1861 w 2224"/>
              <a:gd name="T31" fmla="*/ 53 h 691"/>
              <a:gd name="T32" fmla="*/ 1888 w 2224"/>
              <a:gd name="T33" fmla="*/ 62 h 691"/>
              <a:gd name="T34" fmla="*/ 1914 w 2224"/>
              <a:gd name="T35" fmla="*/ 89 h 691"/>
              <a:gd name="T36" fmla="*/ 2038 w 2224"/>
              <a:gd name="T37" fmla="*/ 115 h 691"/>
              <a:gd name="T38" fmla="*/ 2065 w 2224"/>
              <a:gd name="T39" fmla="*/ 133 h 691"/>
              <a:gd name="T40" fmla="*/ 2083 w 2224"/>
              <a:gd name="T41" fmla="*/ 160 h 691"/>
              <a:gd name="T42" fmla="*/ 2162 w 2224"/>
              <a:gd name="T43" fmla="*/ 204 h 691"/>
              <a:gd name="T44" fmla="*/ 2198 w 2224"/>
              <a:gd name="T45" fmla="*/ 257 h 691"/>
              <a:gd name="T46" fmla="*/ 2207 w 2224"/>
              <a:gd name="T47" fmla="*/ 284 h 691"/>
              <a:gd name="T48" fmla="*/ 2224 w 2224"/>
              <a:gd name="T49" fmla="*/ 2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4" h="691">
                <a:moveTo>
                  <a:pt x="0" y="691"/>
                </a:moveTo>
                <a:cubicBezTo>
                  <a:pt x="6" y="682"/>
                  <a:pt x="10" y="671"/>
                  <a:pt x="18" y="665"/>
                </a:cubicBezTo>
                <a:cubicBezTo>
                  <a:pt x="25" y="659"/>
                  <a:pt x="38" y="663"/>
                  <a:pt x="45" y="656"/>
                </a:cubicBezTo>
                <a:cubicBezTo>
                  <a:pt x="60" y="641"/>
                  <a:pt x="62" y="615"/>
                  <a:pt x="80" y="603"/>
                </a:cubicBezTo>
                <a:cubicBezTo>
                  <a:pt x="111" y="582"/>
                  <a:pt x="127" y="560"/>
                  <a:pt x="151" y="532"/>
                </a:cubicBezTo>
                <a:cubicBezTo>
                  <a:pt x="159" y="522"/>
                  <a:pt x="167" y="513"/>
                  <a:pt x="177" y="505"/>
                </a:cubicBezTo>
                <a:cubicBezTo>
                  <a:pt x="194" y="492"/>
                  <a:pt x="231" y="470"/>
                  <a:pt x="231" y="470"/>
                </a:cubicBezTo>
                <a:cubicBezTo>
                  <a:pt x="260" y="424"/>
                  <a:pt x="238" y="450"/>
                  <a:pt x="302" y="408"/>
                </a:cubicBezTo>
                <a:cubicBezTo>
                  <a:pt x="311" y="402"/>
                  <a:pt x="328" y="390"/>
                  <a:pt x="328" y="390"/>
                </a:cubicBezTo>
                <a:cubicBezTo>
                  <a:pt x="354" y="352"/>
                  <a:pt x="395" y="341"/>
                  <a:pt x="426" y="310"/>
                </a:cubicBezTo>
                <a:cubicBezTo>
                  <a:pt x="449" y="287"/>
                  <a:pt x="466" y="254"/>
                  <a:pt x="496" y="239"/>
                </a:cubicBezTo>
                <a:cubicBezTo>
                  <a:pt x="534" y="220"/>
                  <a:pt x="581" y="217"/>
                  <a:pt x="621" y="204"/>
                </a:cubicBezTo>
                <a:cubicBezTo>
                  <a:pt x="646" y="165"/>
                  <a:pt x="672" y="166"/>
                  <a:pt x="718" y="151"/>
                </a:cubicBezTo>
                <a:cubicBezTo>
                  <a:pt x="798" y="124"/>
                  <a:pt x="872" y="118"/>
                  <a:pt x="957" y="107"/>
                </a:cubicBezTo>
                <a:cubicBezTo>
                  <a:pt x="1053" y="74"/>
                  <a:pt x="1139" y="53"/>
                  <a:pt x="1241" y="45"/>
                </a:cubicBezTo>
                <a:cubicBezTo>
                  <a:pt x="1417" y="0"/>
                  <a:pt x="1677" y="46"/>
                  <a:pt x="1861" y="53"/>
                </a:cubicBezTo>
                <a:cubicBezTo>
                  <a:pt x="1870" y="56"/>
                  <a:pt x="1880" y="57"/>
                  <a:pt x="1888" y="62"/>
                </a:cubicBezTo>
                <a:cubicBezTo>
                  <a:pt x="1898" y="69"/>
                  <a:pt x="1903" y="84"/>
                  <a:pt x="1914" y="89"/>
                </a:cubicBezTo>
                <a:cubicBezTo>
                  <a:pt x="1949" y="105"/>
                  <a:pt x="2000" y="103"/>
                  <a:pt x="2038" y="115"/>
                </a:cubicBezTo>
                <a:cubicBezTo>
                  <a:pt x="2047" y="121"/>
                  <a:pt x="2057" y="125"/>
                  <a:pt x="2065" y="133"/>
                </a:cubicBezTo>
                <a:cubicBezTo>
                  <a:pt x="2073" y="141"/>
                  <a:pt x="2075" y="153"/>
                  <a:pt x="2083" y="160"/>
                </a:cubicBezTo>
                <a:cubicBezTo>
                  <a:pt x="2119" y="192"/>
                  <a:pt x="2127" y="192"/>
                  <a:pt x="2162" y="204"/>
                </a:cubicBezTo>
                <a:cubicBezTo>
                  <a:pt x="2184" y="269"/>
                  <a:pt x="2153" y="191"/>
                  <a:pt x="2198" y="257"/>
                </a:cubicBezTo>
                <a:cubicBezTo>
                  <a:pt x="2203" y="265"/>
                  <a:pt x="2199" y="279"/>
                  <a:pt x="2207" y="284"/>
                </a:cubicBezTo>
                <a:cubicBezTo>
                  <a:pt x="2212" y="288"/>
                  <a:pt x="2218" y="278"/>
                  <a:pt x="2224" y="27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4" name="Line 8"/>
          <p:cNvSpPr>
            <a:spLocks noChangeShapeType="1"/>
          </p:cNvSpPr>
          <p:nvPr/>
        </p:nvSpPr>
        <p:spPr bwMode="auto">
          <a:xfrm flipV="1">
            <a:off x="5292725" y="25654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5" name="Line 9"/>
          <p:cNvSpPr>
            <a:spLocks noChangeShapeType="1"/>
          </p:cNvSpPr>
          <p:nvPr/>
        </p:nvSpPr>
        <p:spPr bwMode="auto">
          <a:xfrm>
            <a:off x="6011863" y="2708275"/>
            <a:ext cx="865187"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6" name="Line 10"/>
          <p:cNvSpPr>
            <a:spLocks noChangeShapeType="1"/>
          </p:cNvSpPr>
          <p:nvPr/>
        </p:nvSpPr>
        <p:spPr bwMode="auto">
          <a:xfrm>
            <a:off x="7092950" y="2565400"/>
            <a:ext cx="172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7" name="Text Box 11"/>
          <p:cNvSpPr txBox="1">
            <a:spLocks noChangeArrowheads="1"/>
          </p:cNvSpPr>
          <p:nvPr/>
        </p:nvSpPr>
        <p:spPr bwMode="auto">
          <a:xfrm>
            <a:off x="7740650"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8" name="Text Box 12"/>
          <p:cNvSpPr txBox="1">
            <a:spLocks noChangeArrowheads="1"/>
          </p:cNvSpPr>
          <p:nvPr/>
        </p:nvSpPr>
        <p:spPr bwMode="auto">
          <a:xfrm>
            <a:off x="5148263" y="2565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9" name="Text Box 13"/>
          <p:cNvSpPr txBox="1">
            <a:spLocks noChangeArrowheads="1"/>
          </p:cNvSpPr>
          <p:nvPr/>
        </p:nvSpPr>
        <p:spPr bwMode="auto">
          <a:xfrm>
            <a:off x="6156325" y="35004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70" name="Text Box 14"/>
          <p:cNvSpPr txBox="1">
            <a:spLocks noChangeArrowheads="1"/>
          </p:cNvSpPr>
          <p:nvPr/>
        </p:nvSpPr>
        <p:spPr bwMode="auto">
          <a:xfrm>
            <a:off x="4716463"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1</a:t>
            </a:r>
          </a:p>
        </p:txBody>
      </p:sp>
      <p:sp>
        <p:nvSpPr>
          <p:cNvPr id="326671" name="Text Box 15"/>
          <p:cNvSpPr txBox="1">
            <a:spLocks noChangeArrowheads="1"/>
          </p:cNvSpPr>
          <p:nvPr/>
        </p:nvSpPr>
        <p:spPr bwMode="auto">
          <a:xfrm>
            <a:off x="8243888" y="27813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2</a:t>
            </a:r>
          </a:p>
        </p:txBody>
      </p:sp>
      <p:sp>
        <p:nvSpPr>
          <p:cNvPr id="326673" name="Line 17"/>
          <p:cNvSpPr>
            <a:spLocks noChangeShapeType="1"/>
          </p:cNvSpPr>
          <p:nvPr/>
        </p:nvSpPr>
        <p:spPr bwMode="auto">
          <a:xfrm flipH="1">
            <a:off x="6300788" y="2708275"/>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4" name="Text Box 18"/>
          <p:cNvSpPr txBox="1">
            <a:spLocks noChangeArrowheads="1"/>
          </p:cNvSpPr>
          <p:nvPr/>
        </p:nvSpPr>
        <p:spPr bwMode="auto">
          <a:xfrm>
            <a:off x="6372225" y="270827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θ</a:t>
            </a:r>
          </a:p>
        </p:txBody>
      </p:sp>
      <p:sp>
        <p:nvSpPr>
          <p:cNvPr id="326675" name="Line 19"/>
          <p:cNvSpPr>
            <a:spLocks noChangeShapeType="1"/>
          </p:cNvSpPr>
          <p:nvPr/>
        </p:nvSpPr>
        <p:spPr bwMode="auto">
          <a:xfrm flipV="1">
            <a:off x="6011863" y="2636838"/>
            <a:ext cx="431800" cy="714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6" name="Text Box 20"/>
          <p:cNvSpPr txBox="1">
            <a:spLocks noChangeArrowheads="1"/>
          </p:cNvSpPr>
          <p:nvPr/>
        </p:nvSpPr>
        <p:spPr bwMode="auto">
          <a:xfrm>
            <a:off x="5940425" y="2133600"/>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b="1">
                <a:cs typeface="Arial" pitchFamily="34" charset="0"/>
              </a:rPr>
              <a:t>s</a:t>
            </a:r>
            <a:endParaRPr lang="el-GR" b="1">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 mar 2016</a:t>
            </a:r>
            <a:endParaRPr lang="en-US"/>
          </a:p>
        </p:txBody>
      </p:sp>
      <p:sp>
        <p:nvSpPr>
          <p:cNvPr id="31" name="Slide Number Placeholder 5"/>
          <p:cNvSpPr>
            <a:spLocks noGrp="1"/>
          </p:cNvSpPr>
          <p:nvPr>
            <p:ph type="sldNum" sz="quarter" idx="12"/>
          </p:nvPr>
        </p:nvSpPr>
        <p:spPr/>
        <p:txBody>
          <a:bodyPr/>
          <a:lstStyle/>
          <a:p>
            <a:fld id="{A0E72D78-2031-410F-A7F7-8D29BEA9B432}" type="slidenum">
              <a:rPr lang="en-US"/>
              <a:pPr/>
              <a:t>9</a:t>
            </a:fld>
            <a:endParaRPr lang="en-US"/>
          </a:p>
        </p:txBody>
      </p:sp>
      <p:sp>
        <p:nvSpPr>
          <p:cNvPr id="208898" name="Rectangle 2"/>
          <p:cNvSpPr>
            <a:spLocks noGrp="1" noChangeArrowheads="1"/>
          </p:cNvSpPr>
          <p:nvPr>
            <p:ph type="title"/>
          </p:nvPr>
        </p:nvSpPr>
        <p:spPr/>
        <p:txBody>
          <a:bodyPr/>
          <a:lstStyle/>
          <a:p>
            <a:r>
              <a:rPr lang="it-IT" sz="3200"/>
              <a:t>Velocità (2)</a:t>
            </a:r>
          </a:p>
        </p:txBody>
      </p:sp>
      <p:sp>
        <p:nvSpPr>
          <p:cNvPr id="208899" name="Rectangle 3"/>
          <p:cNvSpPr>
            <a:spLocks noGrp="1" noChangeArrowheads="1"/>
          </p:cNvSpPr>
          <p:nvPr>
            <p:ph type="body" idx="1"/>
          </p:nvPr>
        </p:nvSpPr>
        <p:spPr>
          <a:xfrm>
            <a:off x="250825" y="1341438"/>
            <a:ext cx="8713788" cy="4784725"/>
          </a:xfrm>
        </p:spPr>
        <p:txBody>
          <a:bodyPr/>
          <a:lstStyle/>
          <a:p>
            <a:r>
              <a:rPr lang="it-IT" sz="2800" dirty="0"/>
              <a:t>2.5 m/s = ? km/h :  </a:t>
            </a:r>
            <a:r>
              <a:rPr lang="it-IT" sz="2800" b="1" dirty="0">
                <a:solidFill>
                  <a:srgbClr val="CC3300"/>
                </a:solidFill>
              </a:rPr>
              <a:t>1</a:t>
            </a:r>
            <a:r>
              <a:rPr lang="it-IT" sz="2800" dirty="0">
                <a:solidFill>
                  <a:srgbClr val="CC3300"/>
                </a:solidFill>
              </a:rPr>
              <a:t> = 1 km/10</a:t>
            </a:r>
            <a:r>
              <a:rPr lang="it-IT" sz="2800" baseline="30000" dirty="0">
                <a:solidFill>
                  <a:srgbClr val="CC3300"/>
                </a:solidFill>
              </a:rPr>
              <a:t>3</a:t>
            </a:r>
            <a:r>
              <a:rPr lang="it-IT" sz="2800" dirty="0">
                <a:solidFill>
                  <a:srgbClr val="CC3300"/>
                </a:solidFill>
              </a:rPr>
              <a:t> m</a:t>
            </a:r>
            <a:r>
              <a:rPr lang="it-IT" sz="2800" dirty="0"/>
              <a:t>  </a:t>
            </a:r>
            <a:r>
              <a:rPr lang="it-IT" sz="2800" b="1" dirty="0">
                <a:solidFill>
                  <a:schemeClr val="hlink"/>
                </a:solidFill>
              </a:rPr>
              <a:t>1</a:t>
            </a:r>
            <a:r>
              <a:rPr lang="it-IT" sz="2800" dirty="0">
                <a:solidFill>
                  <a:schemeClr val="hlink"/>
                </a:solidFill>
              </a:rPr>
              <a:t> = 3.6 10</a:t>
            </a:r>
            <a:r>
              <a:rPr lang="it-IT" sz="2800" baseline="30000" dirty="0">
                <a:solidFill>
                  <a:schemeClr val="hlink"/>
                </a:solidFill>
              </a:rPr>
              <a:t>3 </a:t>
            </a:r>
            <a:r>
              <a:rPr lang="it-IT" sz="2800" dirty="0">
                <a:solidFill>
                  <a:schemeClr val="hlink"/>
                </a:solidFill>
              </a:rPr>
              <a:t>s/h</a:t>
            </a:r>
          </a:p>
          <a:p>
            <a:pPr>
              <a:buFontTx/>
              <a:buNone/>
            </a:pPr>
            <a:r>
              <a:rPr lang="it-IT" sz="2800" dirty="0"/>
              <a:t>	</a:t>
            </a:r>
            <a:r>
              <a:rPr lang="it-IT" sz="2400" dirty="0"/>
              <a:t>2.5m/s </a:t>
            </a:r>
            <a:r>
              <a:rPr lang="it-IT" sz="2400" dirty="0">
                <a:cs typeface="Arial" pitchFamily="34" charset="0"/>
              </a:rPr>
              <a:t>∙ 3.6∙10</a:t>
            </a:r>
            <a:r>
              <a:rPr lang="it-IT" sz="2400" baseline="30000" dirty="0">
                <a:cs typeface="Arial" pitchFamily="34" charset="0"/>
              </a:rPr>
              <a:t>3</a:t>
            </a:r>
            <a:r>
              <a:rPr lang="it-IT" sz="2400" dirty="0">
                <a:cs typeface="Arial" pitchFamily="34" charset="0"/>
              </a:rPr>
              <a:t> s/h ∙ 1/10</a:t>
            </a:r>
            <a:r>
              <a:rPr lang="it-IT" sz="2400" baseline="30000" dirty="0">
                <a:cs typeface="Arial" pitchFamily="34" charset="0"/>
              </a:rPr>
              <a:t>3</a:t>
            </a:r>
            <a:r>
              <a:rPr lang="it-IT" sz="2400" dirty="0">
                <a:cs typeface="Arial" pitchFamily="34" charset="0"/>
              </a:rPr>
              <a:t> km/m = 2.5 ∙ 3.6 km/h = 9.0 km/h</a:t>
            </a:r>
          </a:p>
          <a:p>
            <a:r>
              <a:rPr lang="it-IT" sz="2800" b="1" dirty="0">
                <a:cs typeface="Arial" pitchFamily="34" charset="0"/>
              </a:rPr>
              <a:t>NB</a:t>
            </a:r>
            <a:r>
              <a:rPr lang="it-IT" sz="2800" b="1" dirty="0">
                <a:solidFill>
                  <a:srgbClr val="009900"/>
                </a:solidFill>
                <a:cs typeface="Arial" pitchFamily="34" charset="0"/>
              </a:rPr>
              <a:t> in generale: v. media ≠ media delle velocità</a:t>
            </a:r>
            <a:r>
              <a:rPr lang="it-IT" sz="2800" dirty="0">
                <a:cs typeface="Arial" pitchFamily="34" charset="0"/>
              </a:rPr>
              <a:t>  ( </a:t>
            </a:r>
            <a:r>
              <a:rPr lang="it-IT" sz="2800" u="sng" dirty="0">
                <a:cs typeface="Arial" pitchFamily="34" charset="0"/>
              </a:rPr>
              <a:t>se</a:t>
            </a:r>
            <a:r>
              <a:rPr lang="it-IT" sz="2800" dirty="0">
                <a:cs typeface="Arial" pitchFamily="34" charset="0"/>
              </a:rPr>
              <a:t> i </a:t>
            </a:r>
            <a:r>
              <a:rPr lang="el-GR" sz="2800" dirty="0">
                <a:cs typeface="Arial" pitchFamily="34" charset="0"/>
              </a:rPr>
              <a:t>Δ</a:t>
            </a:r>
            <a:r>
              <a:rPr lang="it-IT" sz="2800" dirty="0">
                <a:cs typeface="Arial" pitchFamily="34" charset="0"/>
              </a:rPr>
              <a:t>t sono diversi), ad es. </a:t>
            </a:r>
            <a:endParaRPr lang="el-GR" sz="2800" dirty="0">
              <a:cs typeface="Arial" pitchFamily="34" charset="0"/>
            </a:endParaRPr>
          </a:p>
        </p:txBody>
      </p:sp>
      <p:sp>
        <p:nvSpPr>
          <p:cNvPr id="208900" name="Line 4"/>
          <p:cNvSpPr>
            <a:spLocks noChangeShapeType="1"/>
          </p:cNvSpPr>
          <p:nvPr/>
        </p:nvSpPr>
        <p:spPr bwMode="auto">
          <a:xfrm flipH="1">
            <a:off x="1116013"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1" name="Line 5"/>
          <p:cNvSpPr>
            <a:spLocks noChangeShapeType="1"/>
          </p:cNvSpPr>
          <p:nvPr/>
        </p:nvSpPr>
        <p:spPr bwMode="auto">
          <a:xfrm flipH="1">
            <a:off x="1403350"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2" name="Line 6"/>
          <p:cNvSpPr>
            <a:spLocks noChangeShapeType="1"/>
          </p:cNvSpPr>
          <p:nvPr/>
        </p:nvSpPr>
        <p:spPr bwMode="auto">
          <a:xfrm flipH="1">
            <a:off x="2843213"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3" name="Line 7"/>
          <p:cNvSpPr>
            <a:spLocks noChangeShapeType="1"/>
          </p:cNvSpPr>
          <p:nvPr/>
        </p:nvSpPr>
        <p:spPr bwMode="auto">
          <a:xfrm flipH="1">
            <a:off x="2484438"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4" name="Line 8"/>
          <p:cNvSpPr>
            <a:spLocks noChangeShapeType="1"/>
          </p:cNvSpPr>
          <p:nvPr/>
        </p:nvSpPr>
        <p:spPr bwMode="auto">
          <a:xfrm flipH="1">
            <a:off x="3924300"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5" name="Line 9"/>
          <p:cNvSpPr>
            <a:spLocks noChangeShapeType="1"/>
          </p:cNvSpPr>
          <p:nvPr/>
        </p:nvSpPr>
        <p:spPr bwMode="auto">
          <a:xfrm flipH="1">
            <a:off x="4859338"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6" name="Oval 10"/>
          <p:cNvSpPr>
            <a:spLocks noChangeArrowheads="1"/>
          </p:cNvSpPr>
          <p:nvPr/>
        </p:nvSpPr>
        <p:spPr bwMode="auto">
          <a:xfrm>
            <a:off x="6011863" y="1916113"/>
            <a:ext cx="574675" cy="50482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907" name="Line 11"/>
          <p:cNvSpPr>
            <a:spLocks noChangeShapeType="1"/>
          </p:cNvSpPr>
          <p:nvPr/>
        </p:nvSpPr>
        <p:spPr bwMode="auto">
          <a:xfrm flipV="1">
            <a:off x="2339975" y="3357563"/>
            <a:ext cx="0" cy="2087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8" name="Line 12"/>
          <p:cNvSpPr>
            <a:spLocks noChangeShapeType="1"/>
          </p:cNvSpPr>
          <p:nvPr/>
        </p:nvSpPr>
        <p:spPr bwMode="auto">
          <a:xfrm flipV="1">
            <a:off x="2339975" y="5445125"/>
            <a:ext cx="49688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9" name="Text Box 13"/>
          <p:cNvSpPr txBox="1">
            <a:spLocks noChangeArrowheads="1"/>
          </p:cNvSpPr>
          <p:nvPr/>
        </p:nvSpPr>
        <p:spPr bwMode="auto">
          <a:xfrm>
            <a:off x="1692275" y="34290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8910" name="Text Box 14"/>
          <p:cNvSpPr txBox="1">
            <a:spLocks noChangeArrowheads="1"/>
          </p:cNvSpPr>
          <p:nvPr/>
        </p:nvSpPr>
        <p:spPr bwMode="auto">
          <a:xfrm>
            <a:off x="7432675" y="54403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8912" name="Line 16"/>
          <p:cNvSpPr>
            <a:spLocks noChangeShapeType="1"/>
          </p:cNvSpPr>
          <p:nvPr/>
        </p:nvSpPr>
        <p:spPr bwMode="auto">
          <a:xfrm flipV="1">
            <a:off x="2339975" y="4149725"/>
            <a:ext cx="2592388"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3" name="Line 17"/>
          <p:cNvSpPr>
            <a:spLocks noChangeShapeType="1"/>
          </p:cNvSpPr>
          <p:nvPr/>
        </p:nvSpPr>
        <p:spPr bwMode="auto">
          <a:xfrm>
            <a:off x="4932363" y="41497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4" name="Line 18"/>
          <p:cNvSpPr>
            <a:spLocks noChangeShapeType="1"/>
          </p:cNvSpPr>
          <p:nvPr/>
        </p:nvSpPr>
        <p:spPr bwMode="auto">
          <a:xfrm>
            <a:off x="5940425" y="4149725"/>
            <a:ext cx="576263"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5" name="Line 19"/>
          <p:cNvSpPr>
            <a:spLocks noChangeShapeType="1"/>
          </p:cNvSpPr>
          <p:nvPr/>
        </p:nvSpPr>
        <p:spPr bwMode="auto">
          <a:xfrm>
            <a:off x="2339975" y="4149725"/>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6" name="Text Box 20"/>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8917" name="Text Box 21"/>
          <p:cNvSpPr txBox="1">
            <a:spLocks noChangeArrowheads="1"/>
          </p:cNvSpPr>
          <p:nvPr/>
        </p:nvSpPr>
        <p:spPr bwMode="auto">
          <a:xfrm>
            <a:off x="1403350" y="39338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 km</a:t>
            </a:r>
          </a:p>
        </p:txBody>
      </p:sp>
      <p:sp>
        <p:nvSpPr>
          <p:cNvPr id="208918" name="Line 22"/>
          <p:cNvSpPr>
            <a:spLocks noChangeShapeType="1"/>
          </p:cNvSpPr>
          <p:nvPr/>
        </p:nvSpPr>
        <p:spPr bwMode="auto">
          <a:xfrm>
            <a:off x="4932363"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9" name="Line 23"/>
          <p:cNvSpPr>
            <a:spLocks noChangeShapeType="1"/>
          </p:cNvSpPr>
          <p:nvPr/>
        </p:nvSpPr>
        <p:spPr bwMode="auto">
          <a:xfrm>
            <a:off x="5940425"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20" name="Text Box 24"/>
          <p:cNvSpPr txBox="1">
            <a:spLocks noChangeArrowheads="1"/>
          </p:cNvSpPr>
          <p:nvPr/>
        </p:nvSpPr>
        <p:spPr bwMode="auto">
          <a:xfrm>
            <a:off x="4767263" y="55118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 </a:t>
            </a:r>
          </a:p>
          <a:p>
            <a:r>
              <a:rPr lang="it-IT"/>
              <a:t>60’</a:t>
            </a:r>
          </a:p>
        </p:txBody>
      </p:sp>
      <p:sp>
        <p:nvSpPr>
          <p:cNvPr id="208921" name="Text Box 25"/>
          <p:cNvSpPr txBox="1">
            <a:spLocks noChangeArrowheads="1"/>
          </p:cNvSpPr>
          <p:nvPr/>
        </p:nvSpPr>
        <p:spPr bwMode="auto">
          <a:xfrm>
            <a:off x="5795963" y="5516563"/>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2</a:t>
            </a:r>
          </a:p>
          <a:p>
            <a:r>
              <a:rPr lang="it-IT"/>
              <a:t>90’</a:t>
            </a:r>
          </a:p>
        </p:txBody>
      </p:sp>
      <p:sp>
        <p:nvSpPr>
          <p:cNvPr id="208922" name="Text Box 26"/>
          <p:cNvSpPr txBox="1">
            <a:spLocks noChangeArrowheads="1"/>
          </p:cNvSpPr>
          <p:nvPr/>
        </p:nvSpPr>
        <p:spPr bwMode="auto">
          <a:xfrm>
            <a:off x="6443663" y="5516563"/>
            <a:ext cx="665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3</a:t>
            </a:r>
          </a:p>
          <a:p>
            <a:r>
              <a:rPr lang="it-IT"/>
              <a:t>100’</a:t>
            </a:r>
          </a:p>
        </p:txBody>
      </p:sp>
      <p:sp>
        <p:nvSpPr>
          <p:cNvPr id="208923" name="Text Box 27"/>
          <p:cNvSpPr txBox="1">
            <a:spLocks noChangeArrowheads="1"/>
          </p:cNvSpPr>
          <p:nvPr/>
        </p:nvSpPr>
        <p:spPr bwMode="auto">
          <a:xfrm>
            <a:off x="2700338" y="42926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1 </a:t>
            </a:r>
            <a:r>
              <a:rPr lang="it-IT" sz="1800"/>
              <a:t>= 10 km/h</a:t>
            </a:r>
          </a:p>
        </p:txBody>
      </p:sp>
      <p:sp>
        <p:nvSpPr>
          <p:cNvPr id="208926" name="Text Box 30"/>
          <p:cNvSpPr txBox="1">
            <a:spLocks noChangeArrowheads="1"/>
          </p:cNvSpPr>
          <p:nvPr/>
        </p:nvSpPr>
        <p:spPr bwMode="auto">
          <a:xfrm>
            <a:off x="5076825" y="36449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2 </a:t>
            </a:r>
            <a:r>
              <a:rPr lang="it-IT" sz="1800"/>
              <a:t>= 0</a:t>
            </a:r>
          </a:p>
        </p:txBody>
      </p:sp>
      <p:sp>
        <p:nvSpPr>
          <p:cNvPr id="208927" name="Text Box 31"/>
          <p:cNvSpPr txBox="1">
            <a:spLocks noChangeArrowheads="1"/>
          </p:cNvSpPr>
          <p:nvPr/>
        </p:nvSpPr>
        <p:spPr bwMode="auto">
          <a:xfrm>
            <a:off x="6443663" y="45085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3 </a:t>
            </a:r>
            <a:r>
              <a:rPr lang="it-IT" sz="1800"/>
              <a:t>= -60 km/h</a:t>
            </a:r>
          </a:p>
        </p:txBody>
      </p:sp>
      <p:sp>
        <p:nvSpPr>
          <p:cNvPr id="2" name="TextBox 1"/>
          <p:cNvSpPr txBox="1"/>
          <p:nvPr/>
        </p:nvSpPr>
        <p:spPr>
          <a:xfrm>
            <a:off x="6316323" y="3474313"/>
            <a:ext cx="2890535" cy="707886"/>
          </a:xfrm>
          <a:prstGeom prst="rect">
            <a:avLst/>
          </a:prstGeom>
          <a:noFill/>
        </p:spPr>
        <p:txBody>
          <a:bodyPr wrap="none" rtlCol="0">
            <a:spAutoFit/>
          </a:bodyPr>
          <a:lstStyle/>
          <a:p>
            <a:r>
              <a:rPr lang="it-IT" dirty="0" smtClean="0">
                <a:solidFill>
                  <a:srgbClr val="FF0000"/>
                </a:solidFill>
              </a:rPr>
              <a:t>v</a:t>
            </a:r>
            <a:r>
              <a:rPr lang="it-IT" baseline="-25000" dirty="0" smtClean="0">
                <a:solidFill>
                  <a:srgbClr val="FF0000"/>
                </a:solidFill>
              </a:rPr>
              <a:t>m</a:t>
            </a:r>
            <a:r>
              <a:rPr lang="it-IT" dirty="0" smtClean="0">
                <a:solidFill>
                  <a:srgbClr val="FF0000"/>
                </a:solidFill>
              </a:rPr>
              <a:t> = 0 km/h !  (x</a:t>
            </a:r>
            <a:r>
              <a:rPr lang="it-IT" baseline="-25000" dirty="0" smtClean="0">
                <a:solidFill>
                  <a:srgbClr val="FF0000"/>
                </a:solidFill>
              </a:rPr>
              <a:t>3</a:t>
            </a:r>
            <a:r>
              <a:rPr lang="it-IT" dirty="0" smtClean="0">
                <a:solidFill>
                  <a:srgbClr val="FF0000"/>
                </a:solidFill>
              </a:rPr>
              <a:t> = x</a:t>
            </a:r>
            <a:r>
              <a:rPr lang="it-IT" baseline="-25000" dirty="0" smtClean="0">
                <a:solidFill>
                  <a:srgbClr val="FF0000"/>
                </a:solidFill>
              </a:rPr>
              <a:t>0</a:t>
            </a:r>
            <a:r>
              <a:rPr lang="it-IT" dirty="0" smtClean="0">
                <a:solidFill>
                  <a:srgbClr val="FF0000"/>
                </a:solidFill>
              </a:rPr>
              <a:t>)</a:t>
            </a:r>
          </a:p>
          <a:p>
            <a:r>
              <a:rPr lang="it-IT" dirty="0" smtClean="0">
                <a:solidFill>
                  <a:srgbClr val="FF0000"/>
                </a:solidFill>
              </a:rPr>
              <a:t>(v</a:t>
            </a:r>
            <a:r>
              <a:rPr lang="it-IT" baseline="-25000" dirty="0" smtClean="0">
                <a:solidFill>
                  <a:srgbClr val="FF0000"/>
                </a:solidFill>
              </a:rPr>
              <a:t>1</a:t>
            </a:r>
            <a:r>
              <a:rPr lang="it-IT" dirty="0" smtClean="0">
                <a:solidFill>
                  <a:srgbClr val="FF0000"/>
                </a:solidFill>
              </a:rPr>
              <a:t>+v</a:t>
            </a:r>
            <a:r>
              <a:rPr lang="it-IT" baseline="-25000" dirty="0" smtClean="0">
                <a:solidFill>
                  <a:srgbClr val="FF0000"/>
                </a:solidFill>
              </a:rPr>
              <a:t>2</a:t>
            </a:r>
            <a:r>
              <a:rPr lang="it-IT" dirty="0" smtClean="0">
                <a:solidFill>
                  <a:srgbClr val="FF0000"/>
                </a:solidFill>
              </a:rPr>
              <a:t>+v</a:t>
            </a:r>
            <a:r>
              <a:rPr lang="it-IT" baseline="-25000" dirty="0" smtClean="0">
                <a:solidFill>
                  <a:srgbClr val="FF0000"/>
                </a:solidFill>
              </a:rPr>
              <a:t>3</a:t>
            </a:r>
            <a:r>
              <a:rPr lang="it-IT" dirty="0" smtClean="0">
                <a:solidFill>
                  <a:srgbClr val="FF0000"/>
                </a:solidFill>
              </a:rPr>
              <a:t>)/3 = -17 km/h</a:t>
            </a:r>
            <a:endParaRPr lang="it-IT"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382F384D-352D-4BE8-8FD7-B451F8A59BC8}" type="slidenum">
              <a:rPr lang="en-US"/>
              <a:pPr/>
              <a:t>90</a:t>
            </a:fld>
            <a:endParaRPr lang="en-US"/>
          </a:p>
        </p:txBody>
      </p:sp>
      <p:sp>
        <p:nvSpPr>
          <p:cNvPr id="327682" name="Rectangle 2"/>
          <p:cNvSpPr>
            <a:spLocks noGrp="1" noChangeArrowheads="1"/>
          </p:cNvSpPr>
          <p:nvPr>
            <p:ph type="title"/>
          </p:nvPr>
        </p:nvSpPr>
        <p:spPr/>
        <p:txBody>
          <a:bodyPr/>
          <a:lstStyle/>
          <a:p>
            <a:r>
              <a:rPr lang="it-IT" sz="2800"/>
              <a:t>Lavoro di F</a:t>
            </a:r>
            <a:r>
              <a:rPr lang="it-IT" sz="2800" baseline="-25000"/>
              <a:t>ris</a:t>
            </a:r>
            <a:r>
              <a:rPr lang="it-IT" sz="2800"/>
              <a:t> e energia cinetica</a:t>
            </a:r>
          </a:p>
        </p:txBody>
      </p:sp>
      <p:sp>
        <p:nvSpPr>
          <p:cNvPr id="327683" name="Rectangle 3"/>
          <p:cNvSpPr>
            <a:spLocks noGrp="1" noChangeArrowheads="1"/>
          </p:cNvSpPr>
          <p:nvPr>
            <p:ph type="body" idx="1"/>
          </p:nvPr>
        </p:nvSpPr>
        <p:spPr>
          <a:xfrm>
            <a:off x="179388" y="1052513"/>
            <a:ext cx="8785225" cy="5073650"/>
          </a:xfrm>
        </p:spPr>
        <p:txBody>
          <a:bodyPr/>
          <a:lstStyle/>
          <a:p>
            <a:pPr>
              <a:lnSpc>
                <a:spcPct val="90000"/>
              </a:lnSpc>
            </a:pPr>
            <a:r>
              <a:rPr lang="it-IT" sz="2400" dirty="0"/>
              <a:t>p.m. di massa m soggetto a </a:t>
            </a:r>
            <a:r>
              <a:rPr lang="it-IT" sz="2400" b="1" dirty="0" err="1"/>
              <a:t>F</a:t>
            </a:r>
            <a:r>
              <a:rPr lang="it-IT" sz="2400" b="1" baseline="-25000" dirty="0" err="1"/>
              <a:t>ris</a:t>
            </a:r>
            <a:r>
              <a:rPr lang="it-IT" sz="2400" dirty="0"/>
              <a:t> = </a:t>
            </a:r>
            <a:r>
              <a:rPr lang="it-IT" sz="2400" b="1" dirty="0"/>
              <a:t>F</a:t>
            </a:r>
            <a:r>
              <a:rPr lang="it-IT" sz="2400" dirty="0"/>
              <a:t> </a:t>
            </a:r>
            <a:r>
              <a:rPr lang="it-IT" sz="2400" dirty="0" err="1"/>
              <a:t>cost</a:t>
            </a:r>
            <a:r>
              <a:rPr lang="it-IT" sz="2400" dirty="0"/>
              <a:t>, </a:t>
            </a:r>
            <a:r>
              <a:rPr lang="it-IT" sz="2400" b="1" dirty="0"/>
              <a:t>a</a:t>
            </a:r>
            <a:r>
              <a:rPr lang="it-IT" sz="2400" dirty="0"/>
              <a:t> = </a:t>
            </a:r>
            <a:r>
              <a:rPr lang="it-IT" sz="2400" b="1" dirty="0"/>
              <a:t>F</a:t>
            </a:r>
            <a:r>
              <a:rPr lang="it-IT" sz="2400" dirty="0"/>
              <a:t>/m </a:t>
            </a:r>
            <a:r>
              <a:rPr lang="it-IT" sz="2400" dirty="0">
                <a:cs typeface="Arial" pitchFamily="34" charset="0"/>
              </a:rPr>
              <a:t>=&gt; moto </a:t>
            </a:r>
            <a:r>
              <a:rPr lang="it-IT" sz="2400" dirty="0" err="1">
                <a:cs typeface="Arial" pitchFamily="34" charset="0"/>
              </a:rPr>
              <a:t>unif</a:t>
            </a:r>
            <a:r>
              <a:rPr lang="it-IT" sz="2400" dirty="0">
                <a:cs typeface="Arial" pitchFamily="34" charset="0"/>
              </a:rPr>
              <a:t>. </a:t>
            </a:r>
            <a:r>
              <a:rPr lang="it-IT" sz="2400" dirty="0" err="1">
                <a:cs typeface="Arial" pitchFamily="34" charset="0"/>
              </a:rPr>
              <a:t>accel</a:t>
            </a:r>
            <a:r>
              <a:rPr lang="it-IT" sz="2400" dirty="0">
                <a:cs typeface="Arial" pitchFamily="34" charset="0"/>
              </a:rPr>
              <a:t>; prendiamo </a:t>
            </a:r>
            <a:r>
              <a:rPr lang="el-GR" sz="2400" dirty="0">
                <a:cs typeface="Arial" pitchFamily="34" charset="0"/>
              </a:rPr>
              <a:t>Δ</a:t>
            </a:r>
            <a:r>
              <a:rPr lang="it-IT" sz="2400" dirty="0">
                <a:cs typeface="Arial" pitchFamily="34" charset="0"/>
              </a:rPr>
              <a:t>t =&gt; </a:t>
            </a:r>
            <a:r>
              <a:rPr lang="el-GR" sz="2400" dirty="0">
                <a:cs typeface="Arial" pitchFamily="34" charset="0"/>
              </a:rPr>
              <a:t>Δ</a:t>
            </a:r>
            <a:r>
              <a:rPr lang="it-IT" sz="2400" dirty="0">
                <a:cs typeface="Arial" pitchFamily="34" charset="0"/>
              </a:rPr>
              <a:t>x = 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nella direzione. del moto; si ha</a:t>
            </a:r>
          </a:p>
          <a:p>
            <a:pPr>
              <a:lnSpc>
                <a:spcPct val="90000"/>
              </a:lnSpc>
              <a:buFontTx/>
              <a:buNone/>
            </a:pPr>
            <a:r>
              <a:rPr lang="it-IT" sz="2400" dirty="0">
                <a:cs typeface="Arial" pitchFamily="34" charset="0"/>
              </a:rPr>
              <a:t>	a(x</a:t>
            </a:r>
            <a:r>
              <a:rPr lang="it-IT" sz="2400" baseline="-25000" dirty="0">
                <a:cs typeface="Arial" pitchFamily="34" charset="0"/>
              </a:rPr>
              <a:t>2</a:t>
            </a:r>
            <a:r>
              <a:rPr lang="it-IT" sz="2400" dirty="0">
                <a:cs typeface="Arial" pitchFamily="34" charset="0"/>
              </a:rPr>
              <a:t> –x</a:t>
            </a:r>
            <a:r>
              <a:rPr lang="it-IT" sz="2400" baseline="-25000" dirty="0">
                <a:cs typeface="Arial" pitchFamily="34" charset="0"/>
              </a:rPr>
              <a:t>1</a:t>
            </a:r>
            <a:r>
              <a:rPr lang="it-IT" sz="2400" dirty="0">
                <a:cs typeface="Arial" pitchFamily="34" charset="0"/>
              </a:rPr>
              <a:t>) = ½(v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                       </a:t>
            </a:r>
            <a:r>
              <a:rPr lang="it-IT" sz="2400" dirty="0">
                <a:solidFill>
                  <a:srgbClr val="FF3300"/>
                </a:solidFill>
                <a:cs typeface="Arial" pitchFamily="34" charset="0"/>
              </a:rPr>
              <a:t>[vedi p. </a:t>
            </a:r>
            <a:r>
              <a:rPr lang="it-IT" sz="2400" dirty="0" smtClean="0">
                <a:solidFill>
                  <a:srgbClr val="FF3300"/>
                </a:solidFill>
                <a:cs typeface="Arial" pitchFamily="34" charset="0"/>
              </a:rPr>
              <a:t>20]</a:t>
            </a:r>
            <a:endParaRPr lang="it-IT" sz="2400" dirty="0">
              <a:solidFill>
                <a:srgbClr val="FF3300"/>
              </a:solidFill>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rPr>
              <a:t>L</a:t>
            </a:r>
            <a:r>
              <a:rPr lang="it-IT" sz="2400" dirty="0">
                <a:cs typeface="Arial" pitchFamily="34" charset="0"/>
              </a:rPr>
              <a:t> = F(x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 ma(x</a:t>
            </a:r>
            <a:r>
              <a:rPr lang="it-IT" sz="2400" baseline="-25000" dirty="0">
                <a:cs typeface="Arial" pitchFamily="34" charset="0"/>
              </a:rPr>
              <a:t>2</a:t>
            </a:r>
            <a:r>
              <a:rPr lang="it-IT" sz="2400" dirty="0">
                <a:cs typeface="Arial" pitchFamily="34" charset="0"/>
              </a:rPr>
              <a:t> – x</a:t>
            </a:r>
            <a:r>
              <a:rPr lang="it-IT" sz="2400" baseline="-25000" dirty="0">
                <a:cs typeface="Arial" pitchFamily="34" charset="0"/>
              </a:rPr>
              <a:t>1</a:t>
            </a:r>
            <a:r>
              <a:rPr lang="it-IT" sz="2400" dirty="0">
                <a:cs typeface="Arial" pitchFamily="34" charset="0"/>
              </a:rPr>
              <a:t>) = </a:t>
            </a:r>
            <a:r>
              <a:rPr lang="en-US" sz="2400" dirty="0">
                <a:cs typeface="Arial" pitchFamily="34" charset="0"/>
              </a:rPr>
              <a:t>½</a:t>
            </a:r>
            <a:r>
              <a:rPr lang="it-IT" sz="2400" dirty="0">
                <a:cs typeface="Arial" pitchFamily="34" charset="0"/>
              </a:rPr>
              <a:t>mv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n-US" sz="2400" dirty="0">
                <a:cs typeface="Arial" pitchFamily="34" charset="0"/>
              </a:rPr>
              <a:t>½mv</a:t>
            </a:r>
            <a:r>
              <a:rPr lang="en-US" sz="2400" baseline="-25000" dirty="0">
                <a:cs typeface="Arial" pitchFamily="34" charset="0"/>
              </a:rPr>
              <a:t>1</a:t>
            </a:r>
            <a:r>
              <a:rPr lang="en-US" sz="2400" baseline="30000" dirty="0">
                <a:cs typeface="Arial" pitchFamily="34" charset="0"/>
              </a:rPr>
              <a:t>2</a:t>
            </a:r>
          </a:p>
          <a:p>
            <a:pPr>
              <a:lnSpc>
                <a:spcPct val="90000"/>
              </a:lnSpc>
              <a:buFontTx/>
              <a:buNone/>
            </a:pPr>
            <a:r>
              <a:rPr lang="en-US" sz="2400" dirty="0">
                <a:cs typeface="Arial" pitchFamily="34" charset="0"/>
              </a:rPr>
              <a:t>	</a:t>
            </a:r>
            <a:r>
              <a:rPr lang="en-US" sz="2400" dirty="0" err="1">
                <a:cs typeface="Arial" pitchFamily="34" charset="0"/>
              </a:rPr>
              <a:t>si</a:t>
            </a:r>
            <a:r>
              <a:rPr lang="en-US" sz="2400" dirty="0">
                <a:cs typeface="Arial" pitchFamily="34" charset="0"/>
              </a:rPr>
              <a:t> </a:t>
            </a:r>
            <a:r>
              <a:rPr lang="en-US" sz="2400" dirty="0" err="1">
                <a:cs typeface="Arial" pitchFamily="34" charset="0"/>
              </a:rPr>
              <a:t>definisce</a:t>
            </a:r>
            <a:r>
              <a:rPr lang="en-US" sz="2400" dirty="0">
                <a:cs typeface="Arial" pitchFamily="34" charset="0"/>
              </a:rPr>
              <a:t> </a:t>
            </a:r>
            <a:r>
              <a:rPr lang="en-US" sz="2400" dirty="0" err="1">
                <a:cs typeface="Arial" pitchFamily="34" charset="0"/>
              </a:rPr>
              <a:t>energia</a:t>
            </a:r>
            <a:r>
              <a:rPr lang="en-US" sz="2400" dirty="0">
                <a:cs typeface="Arial" pitchFamily="34" charset="0"/>
              </a:rPr>
              <a:t> </a:t>
            </a:r>
            <a:r>
              <a:rPr lang="en-US" sz="2400" dirty="0" err="1">
                <a:cs typeface="Arial" pitchFamily="34" charset="0"/>
              </a:rPr>
              <a:t>cinetica</a:t>
            </a:r>
            <a:endParaRPr lang="en-US" sz="2400" dirty="0">
              <a:cs typeface="Arial" pitchFamily="34" charset="0"/>
            </a:endParaRPr>
          </a:p>
          <a:p>
            <a:pPr>
              <a:lnSpc>
                <a:spcPct val="90000"/>
              </a:lnSpc>
              <a:buFontTx/>
              <a:buNone/>
            </a:pPr>
            <a:r>
              <a:rPr lang="en-US" sz="2400" dirty="0">
                <a:cs typeface="Arial" pitchFamily="34" charset="0"/>
              </a:rPr>
              <a:t>	K = ½mv</a:t>
            </a:r>
            <a:r>
              <a:rPr lang="en-US" sz="2400" baseline="30000" dirty="0">
                <a:cs typeface="Arial" pitchFamily="34" charset="0"/>
              </a:rPr>
              <a:t>2</a:t>
            </a:r>
            <a:r>
              <a:rPr lang="it-IT" sz="2400" dirty="0">
                <a:cs typeface="Arial" pitchFamily="34" charset="0"/>
              </a:rPr>
              <a:t>                               </a:t>
            </a:r>
            <a:r>
              <a:rPr lang="it-IT" sz="2000" b="1" dirty="0">
                <a:solidFill>
                  <a:srgbClr val="CC3300"/>
                </a:solidFill>
                <a:cs typeface="Arial" pitchFamily="34" charset="0"/>
              </a:rPr>
              <a:t>(</a:t>
            </a:r>
            <a:r>
              <a:rPr lang="it-IT" sz="2000" b="1" i="1" dirty="0">
                <a:solidFill>
                  <a:srgbClr val="CC3300"/>
                </a:solidFill>
                <a:cs typeface="Arial" pitchFamily="34" charset="0"/>
              </a:rPr>
              <a:t>sempre</a:t>
            </a:r>
            <a:r>
              <a:rPr lang="it-IT" sz="2000" b="1" dirty="0">
                <a:solidFill>
                  <a:srgbClr val="CC3300"/>
                </a:solidFill>
                <a:cs typeface="Arial" pitchFamily="34" charset="0"/>
              </a:rPr>
              <a:t> ≥ 0, </a:t>
            </a:r>
            <a:r>
              <a:rPr lang="it-IT" sz="2000" b="1" dirty="0" err="1">
                <a:solidFill>
                  <a:srgbClr val="CC3300"/>
                </a:solidFill>
                <a:cs typeface="Arial" pitchFamily="34" charset="0"/>
              </a:rPr>
              <a:t>poichè</a:t>
            </a:r>
            <a:r>
              <a:rPr lang="it-IT" sz="2000" b="1" dirty="0">
                <a:solidFill>
                  <a:srgbClr val="CC3300"/>
                </a:solidFill>
                <a:cs typeface="Arial" pitchFamily="34" charset="0"/>
              </a:rPr>
              <a:t> m ≥0 e v</a:t>
            </a:r>
            <a:r>
              <a:rPr lang="it-IT" sz="2000" b="1" baseline="30000" dirty="0">
                <a:solidFill>
                  <a:srgbClr val="CC3300"/>
                </a:solidFill>
                <a:cs typeface="Arial" pitchFamily="34" charset="0"/>
              </a:rPr>
              <a:t>2</a:t>
            </a:r>
            <a:r>
              <a:rPr lang="it-IT" sz="2000" b="1" dirty="0">
                <a:solidFill>
                  <a:srgbClr val="CC3300"/>
                </a:solidFill>
                <a:cs typeface="Arial" pitchFamily="34" charset="0"/>
              </a:rPr>
              <a:t> ≥0)</a:t>
            </a:r>
          </a:p>
          <a:p>
            <a:pPr>
              <a:lnSpc>
                <a:spcPct val="90000"/>
              </a:lnSpc>
              <a:buFontTx/>
              <a:buNone/>
            </a:pPr>
            <a:r>
              <a:rPr lang="it-IT" sz="2400" dirty="0">
                <a:cs typeface="Arial" pitchFamily="34" charset="0"/>
              </a:rPr>
              <a:t>	il lavoro di </a:t>
            </a:r>
            <a:r>
              <a:rPr lang="it-IT" sz="2400" dirty="0" err="1">
                <a:cs typeface="Arial" pitchFamily="34" charset="0"/>
              </a:rPr>
              <a:t>F</a:t>
            </a:r>
            <a:r>
              <a:rPr lang="it-IT" sz="2400" baseline="-25000" dirty="0" err="1">
                <a:cs typeface="Arial" pitchFamily="34" charset="0"/>
              </a:rPr>
              <a:t>ris</a:t>
            </a:r>
            <a:r>
              <a:rPr lang="it-IT" sz="2400" dirty="0">
                <a:cs typeface="Arial" pitchFamily="34" charset="0"/>
              </a:rPr>
              <a:t> uguaglia </a:t>
            </a:r>
            <a:r>
              <a:rPr lang="el-GR" sz="2400" dirty="0">
                <a:cs typeface="Arial" pitchFamily="34" charset="0"/>
              </a:rPr>
              <a:t>Δ</a:t>
            </a:r>
            <a:r>
              <a:rPr lang="it-IT" sz="2400" dirty="0">
                <a:cs typeface="Arial" pitchFamily="34" charset="0"/>
              </a:rPr>
              <a:t>K del p.m. </a:t>
            </a:r>
          </a:p>
          <a:p>
            <a:pPr>
              <a:lnSpc>
                <a:spcPct val="90000"/>
              </a:lnSpc>
            </a:pPr>
            <a:r>
              <a:rPr lang="it-IT" sz="2400" dirty="0">
                <a:cs typeface="Arial" pitchFamily="34" charset="0"/>
              </a:rPr>
              <a:t>corpo di massa m, moto traslatorio (stessa </a:t>
            </a:r>
            <a:r>
              <a:rPr lang="it-IT" sz="2400" b="1" dirty="0">
                <a:cs typeface="Arial" pitchFamily="34" charset="0"/>
              </a:rPr>
              <a:t>v</a:t>
            </a:r>
            <a:r>
              <a:rPr lang="it-IT" sz="2400" dirty="0">
                <a:cs typeface="Arial" pitchFamily="34" charset="0"/>
              </a:rPr>
              <a:t> per tutti i punti): K = </a:t>
            </a:r>
            <a:r>
              <a:rPr lang="en-US" sz="2400" dirty="0">
                <a:cs typeface="Arial" pitchFamily="34" charset="0"/>
              </a:rPr>
              <a:t>½mv</a:t>
            </a:r>
            <a:r>
              <a:rPr lang="en-US" sz="2400" baseline="30000" dirty="0">
                <a:cs typeface="Arial" pitchFamily="34" charset="0"/>
              </a:rPr>
              <a:t>2</a:t>
            </a:r>
            <a:r>
              <a:rPr lang="en-US" sz="2400" dirty="0">
                <a:cs typeface="Arial" pitchFamily="34" charset="0"/>
              </a:rPr>
              <a:t> ; </a:t>
            </a:r>
            <a:r>
              <a:rPr lang="en-US" sz="2400" dirty="0" err="1">
                <a:cs typeface="Arial" pitchFamily="34" charset="0"/>
              </a:rPr>
              <a:t>sistema</a:t>
            </a:r>
            <a:r>
              <a:rPr lang="en-US" sz="2400" dirty="0">
                <a:cs typeface="Arial" pitchFamily="34" charset="0"/>
              </a:rPr>
              <a:t> di </a:t>
            </a:r>
            <a:r>
              <a:rPr lang="en-US" sz="2400" dirty="0" err="1">
                <a:cs typeface="Arial" pitchFamily="34" charset="0"/>
              </a:rPr>
              <a:t>forze</a:t>
            </a:r>
            <a:r>
              <a:rPr lang="en-US" sz="2400" dirty="0">
                <a:cs typeface="Arial" pitchFamily="34" charset="0"/>
              </a:rPr>
              <a:t> </a:t>
            </a:r>
            <a:r>
              <a:rPr lang="en-US" sz="2400" dirty="0" err="1">
                <a:cs typeface="Arial" pitchFamily="34" charset="0"/>
              </a:rPr>
              <a:t>agenti</a:t>
            </a:r>
            <a:r>
              <a:rPr lang="en-US" sz="2400" dirty="0">
                <a:cs typeface="Arial" pitchFamily="34" charset="0"/>
              </a:rPr>
              <a:t> </a:t>
            </a:r>
            <a:r>
              <a:rPr lang="en-US" sz="2400" dirty="0" err="1">
                <a:cs typeface="Arial" pitchFamily="34" charset="0"/>
              </a:rPr>
              <a:t>sul</a:t>
            </a:r>
            <a:r>
              <a:rPr lang="en-US" sz="2400" dirty="0">
                <a:cs typeface="Arial" pitchFamily="34" charset="0"/>
              </a:rPr>
              <a:t> </a:t>
            </a:r>
            <a:r>
              <a:rPr lang="en-US" sz="2400" dirty="0" err="1">
                <a:cs typeface="Arial" pitchFamily="34" charset="0"/>
              </a:rPr>
              <a:t>corpo</a:t>
            </a:r>
            <a:r>
              <a:rPr lang="en-US" sz="2400" dirty="0">
                <a:cs typeface="Arial" pitchFamily="34" charset="0"/>
              </a:rPr>
              <a:t> </a:t>
            </a:r>
            <a:r>
              <a:rPr lang="en-US" sz="2400" dirty="0" err="1">
                <a:cs typeface="Arial" pitchFamily="34" charset="0"/>
              </a:rPr>
              <a:t>che</a:t>
            </a:r>
            <a:r>
              <a:rPr lang="en-US" sz="2400" dirty="0">
                <a:cs typeface="Arial" pitchFamily="34" charset="0"/>
              </a:rPr>
              <a:t> </a:t>
            </a:r>
            <a:r>
              <a:rPr lang="en-US" sz="2400" dirty="0" err="1">
                <a:cs typeface="Arial" pitchFamily="34" charset="0"/>
              </a:rPr>
              <a:t>trasla</a:t>
            </a:r>
            <a:r>
              <a:rPr lang="en-US" sz="2400" dirty="0">
                <a:cs typeface="Arial" pitchFamily="34" charset="0"/>
              </a:rPr>
              <a:t> (</a:t>
            </a:r>
            <a:r>
              <a:rPr lang="en-US" sz="2400" dirty="0" err="1">
                <a:cs typeface="Arial" pitchFamily="34" charset="0"/>
              </a:rPr>
              <a:t>traiettoria</a:t>
            </a:r>
            <a:r>
              <a:rPr lang="en-US" sz="2400" dirty="0">
                <a:cs typeface="Arial" pitchFamily="34" charset="0"/>
              </a:rPr>
              <a:t> </a:t>
            </a:r>
            <a:r>
              <a:rPr lang="en-US" sz="2400" dirty="0" err="1">
                <a:cs typeface="Arial" pitchFamily="34" charset="0"/>
              </a:rPr>
              <a:t>retta</a:t>
            </a:r>
            <a:r>
              <a:rPr lang="en-US" sz="2400" dirty="0">
                <a:cs typeface="Arial" pitchFamily="34" charset="0"/>
              </a:rPr>
              <a:t> o </a:t>
            </a:r>
            <a:r>
              <a:rPr lang="en-US" sz="2400" dirty="0" err="1">
                <a:cs typeface="Arial" pitchFamily="34" charset="0"/>
              </a:rPr>
              <a:t>curva</a:t>
            </a:r>
            <a:r>
              <a:rPr lang="en-US" sz="2400" dirty="0">
                <a:cs typeface="Arial" pitchFamily="34" charset="0"/>
              </a:rPr>
              <a:t>)</a:t>
            </a:r>
          </a:p>
          <a:p>
            <a:pPr>
              <a:lnSpc>
                <a:spcPct val="90000"/>
              </a:lnSpc>
              <a:buFontTx/>
              <a:buNone/>
            </a:pPr>
            <a:r>
              <a:rPr lang="en-US" sz="2400" dirty="0">
                <a:cs typeface="Arial" pitchFamily="34" charset="0"/>
              </a:rPr>
              <a:t>	 </a:t>
            </a:r>
            <a:r>
              <a:rPr lang="en-US" sz="2400" dirty="0" err="1">
                <a:latin typeface="Script MT Bold" pitchFamily="66" charset="0"/>
              </a:rPr>
              <a:t>L</a:t>
            </a:r>
            <a:r>
              <a:rPr lang="en-US" sz="2400" baseline="-25000" dirty="0" err="1">
                <a:cs typeface="Arial" pitchFamily="34" charset="0"/>
              </a:rPr>
              <a:t>ris</a:t>
            </a:r>
            <a:r>
              <a:rPr lang="en-US" sz="2400" dirty="0">
                <a:cs typeface="Arial" pitchFamily="34" charset="0"/>
              </a:rPr>
              <a:t> = </a:t>
            </a:r>
            <a:r>
              <a:rPr lang="it-IT" sz="2400" dirty="0">
                <a:cs typeface="Arial" pitchFamily="34" charset="0"/>
              </a:rPr>
              <a:t>½m(v</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–v</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 = </a:t>
            </a:r>
            <a:r>
              <a:rPr lang="el-GR" sz="2400" dirty="0">
                <a:cs typeface="Arial" pitchFamily="34" charset="0"/>
              </a:rPr>
              <a:t>Δ</a:t>
            </a:r>
            <a:r>
              <a:rPr lang="it-IT" sz="2400" dirty="0">
                <a:cs typeface="Arial" pitchFamily="34" charset="0"/>
              </a:rPr>
              <a:t>K           </a:t>
            </a:r>
            <a:r>
              <a:rPr lang="it-IT" sz="2000" b="1" dirty="0">
                <a:solidFill>
                  <a:srgbClr val="CC3399"/>
                </a:solidFill>
                <a:cs typeface="Arial" pitchFamily="34" charset="0"/>
              </a:rPr>
              <a:t>(teorema dell’energia cinetica)</a:t>
            </a:r>
          </a:p>
          <a:p>
            <a:pPr>
              <a:lnSpc>
                <a:spcPct val="90000"/>
              </a:lnSpc>
              <a:buFontTx/>
              <a:buNone/>
            </a:pPr>
            <a:r>
              <a:rPr lang="it-IT" sz="2400" dirty="0">
                <a:cs typeface="Arial" pitchFamily="34" charset="0"/>
              </a:rPr>
              <a:t>	lavoro totale delle f. agenti = variazione energia cinetica</a:t>
            </a:r>
            <a:endParaRPr lang="el-GR" sz="2400" dirty="0">
              <a:cs typeface="Arial" pitchFamily="34" charset="0"/>
            </a:endParaRPr>
          </a:p>
        </p:txBody>
      </p:sp>
      <p:sp>
        <p:nvSpPr>
          <p:cNvPr id="327684" name="Text Box 4"/>
          <p:cNvSpPr txBox="1">
            <a:spLocks noChangeArrowheads="1"/>
          </p:cNvSpPr>
          <p:nvPr/>
        </p:nvSpPr>
        <p:spPr bwMode="auto">
          <a:xfrm>
            <a:off x="539750" y="3284538"/>
            <a:ext cx="153670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7685" name="Text Box 5"/>
          <p:cNvSpPr txBox="1">
            <a:spLocks noChangeArrowheads="1"/>
          </p:cNvSpPr>
          <p:nvPr/>
        </p:nvSpPr>
        <p:spPr bwMode="auto">
          <a:xfrm>
            <a:off x="539750" y="5157788"/>
            <a:ext cx="3455988"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2016</a:t>
            </a:r>
            <a:endParaRPr lang="en-US"/>
          </a:p>
        </p:txBody>
      </p:sp>
      <p:sp>
        <p:nvSpPr>
          <p:cNvPr id="18" name="Slide Number Placeholder 5"/>
          <p:cNvSpPr>
            <a:spLocks noGrp="1"/>
          </p:cNvSpPr>
          <p:nvPr>
            <p:ph type="sldNum" sz="quarter" idx="12"/>
          </p:nvPr>
        </p:nvSpPr>
        <p:spPr/>
        <p:txBody>
          <a:bodyPr/>
          <a:lstStyle/>
          <a:p>
            <a:fld id="{9EAFA82D-8EE3-4686-945D-74EF6B5603CF}" type="slidenum">
              <a:rPr lang="en-US"/>
              <a:pPr/>
              <a:t>91</a:t>
            </a:fld>
            <a:endParaRPr lang="en-US"/>
          </a:p>
        </p:txBody>
      </p:sp>
      <p:sp>
        <p:nvSpPr>
          <p:cNvPr id="328706" name="Rectangle 2"/>
          <p:cNvSpPr>
            <a:spLocks noGrp="1" noChangeArrowheads="1"/>
          </p:cNvSpPr>
          <p:nvPr>
            <p:ph type="title"/>
          </p:nvPr>
        </p:nvSpPr>
        <p:spPr/>
        <p:txBody>
          <a:bodyPr/>
          <a:lstStyle/>
          <a:p>
            <a:r>
              <a:rPr lang="it-IT" sz="2800"/>
              <a:t>Energia </a:t>
            </a:r>
          </a:p>
        </p:txBody>
      </p:sp>
      <p:sp>
        <p:nvSpPr>
          <p:cNvPr id="328707" name="Rectangle 3"/>
          <p:cNvSpPr>
            <a:spLocks noGrp="1" noChangeArrowheads="1"/>
          </p:cNvSpPr>
          <p:nvPr>
            <p:ph type="body" idx="1"/>
          </p:nvPr>
        </p:nvSpPr>
        <p:spPr>
          <a:xfrm>
            <a:off x="107504" y="1101724"/>
            <a:ext cx="8856984" cy="5184775"/>
          </a:xfrm>
        </p:spPr>
        <p:txBody>
          <a:bodyPr/>
          <a:lstStyle/>
          <a:p>
            <a:pPr>
              <a:lnSpc>
                <a:spcPct val="90000"/>
              </a:lnSpc>
            </a:pPr>
            <a:r>
              <a:rPr lang="it-IT" sz="2400" dirty="0">
                <a:solidFill>
                  <a:srgbClr val="FF3300"/>
                </a:solidFill>
              </a:rPr>
              <a:t>energia</a:t>
            </a:r>
            <a:r>
              <a:rPr lang="it-IT" sz="2400" dirty="0"/>
              <a:t> = capacità di compiere lavoro (dimensioni, unità: le stesse del lavoro)</a:t>
            </a:r>
          </a:p>
          <a:p>
            <a:pPr>
              <a:lnSpc>
                <a:spcPct val="90000"/>
              </a:lnSpc>
            </a:pPr>
            <a:r>
              <a:rPr lang="it-IT" sz="2400" dirty="0"/>
              <a:t>es.1 </a:t>
            </a:r>
            <a:r>
              <a:rPr lang="it-IT" sz="2400" dirty="0">
                <a:solidFill>
                  <a:schemeClr val="accent2"/>
                </a:solidFill>
              </a:rPr>
              <a:t>energia cinetica</a:t>
            </a:r>
            <a:r>
              <a:rPr lang="it-IT" sz="2400" dirty="0"/>
              <a:t>: corpo in moto (</a:t>
            </a:r>
            <a:r>
              <a:rPr lang="it-IT" sz="2400" b="1" dirty="0"/>
              <a:t>v</a:t>
            </a:r>
            <a:r>
              <a:rPr lang="it-IT" sz="2400" dirty="0"/>
              <a:t>, K) comprime una molla, </a:t>
            </a:r>
            <a:r>
              <a:rPr lang="en-US" sz="2400" dirty="0">
                <a:latin typeface="Script MT Bold" pitchFamily="66" charset="0"/>
              </a:rPr>
              <a:t>L</a:t>
            </a:r>
            <a:r>
              <a:rPr lang="en-US" sz="2400" dirty="0">
                <a:latin typeface="French Script MT" pitchFamily="66" charset="0"/>
              </a:rPr>
              <a:t> </a:t>
            </a:r>
            <a:r>
              <a:rPr lang="it-IT" sz="2400" dirty="0"/>
              <a:t>contro la f. </a:t>
            </a:r>
            <a:r>
              <a:rPr lang="it-IT" sz="2400" dirty="0" smtClean="0"/>
              <a:t>elastica (variabile, k(x-x</a:t>
            </a:r>
            <a:r>
              <a:rPr lang="it-IT" sz="2400" baseline="-25000" dirty="0" smtClean="0"/>
              <a:t>0</a:t>
            </a:r>
            <a:r>
              <a:rPr lang="it-IT" sz="2400" dirty="0" smtClean="0"/>
              <a:t>))</a:t>
            </a:r>
            <a:endParaRPr lang="it-IT" sz="2400" dirty="0"/>
          </a:p>
          <a:p>
            <a:pPr>
              <a:lnSpc>
                <a:spcPct val="90000"/>
              </a:lnSpc>
            </a:pPr>
            <a:r>
              <a:rPr lang="it-IT" sz="2400" dirty="0"/>
              <a:t>es.2 sasso lanciato verso l’alto (</a:t>
            </a:r>
            <a:r>
              <a:rPr lang="it-IT" sz="2400" b="1" dirty="0"/>
              <a:t>v</a:t>
            </a:r>
            <a:r>
              <a:rPr lang="it-IT" sz="2400" baseline="-25000" dirty="0"/>
              <a:t>0</a:t>
            </a:r>
            <a:r>
              <a:rPr lang="it-IT" sz="2400" dirty="0"/>
              <a:t>, K), </a:t>
            </a:r>
            <a:r>
              <a:rPr lang="en-US" sz="2400" dirty="0">
                <a:latin typeface="Script MT Bold" pitchFamily="66" charset="0"/>
              </a:rPr>
              <a:t>L</a:t>
            </a:r>
            <a:r>
              <a:rPr lang="en-US" sz="2400" dirty="0">
                <a:latin typeface="French Script MT" pitchFamily="66" charset="0"/>
              </a:rPr>
              <a:t> </a:t>
            </a:r>
            <a:r>
              <a:rPr lang="it-IT" sz="2400" dirty="0"/>
              <a:t>contro la f. di </a:t>
            </a:r>
            <a:r>
              <a:rPr lang="it-IT" sz="2400" dirty="0" smtClean="0"/>
              <a:t>gravità (costante, mg)</a:t>
            </a: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endParaRPr lang="it-IT" sz="2400" dirty="0"/>
          </a:p>
          <a:p>
            <a:pPr>
              <a:lnSpc>
                <a:spcPct val="90000"/>
              </a:lnSpc>
            </a:pPr>
            <a:r>
              <a:rPr lang="it-IT" sz="2400" dirty="0"/>
              <a:t>es.3 si lascia cadere un corpo da fermo (K = 0): l’energia cinetica raggiunta quando il c. tocca il suolo dipende dalla quota iniziale (</a:t>
            </a:r>
            <a:r>
              <a:rPr lang="it-IT" sz="2400" dirty="0">
                <a:solidFill>
                  <a:srgbClr val="CC3300"/>
                </a:solidFill>
              </a:rPr>
              <a:t>energia potenziale</a:t>
            </a:r>
            <a:r>
              <a:rPr lang="it-IT" sz="2400" dirty="0"/>
              <a:t>) – moto unif. acc. v</a:t>
            </a:r>
            <a:r>
              <a:rPr lang="it-IT" sz="2400" baseline="-25000" dirty="0"/>
              <a:t>0</a:t>
            </a:r>
            <a:r>
              <a:rPr lang="it-IT" sz="2400" baseline="30000" dirty="0"/>
              <a:t>2</a:t>
            </a:r>
            <a:r>
              <a:rPr lang="it-IT" sz="2400" dirty="0"/>
              <a:t>=2gh</a:t>
            </a:r>
          </a:p>
        </p:txBody>
      </p:sp>
      <p:sp>
        <p:nvSpPr>
          <p:cNvPr id="328708" name="Line 4"/>
          <p:cNvSpPr>
            <a:spLocks noChangeShapeType="1"/>
          </p:cNvSpPr>
          <p:nvPr/>
        </p:nvSpPr>
        <p:spPr bwMode="auto">
          <a:xfrm flipV="1">
            <a:off x="2771775" y="3284538"/>
            <a:ext cx="0"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09" name="Line 5"/>
          <p:cNvSpPr>
            <a:spLocks noChangeShapeType="1"/>
          </p:cNvSpPr>
          <p:nvPr/>
        </p:nvSpPr>
        <p:spPr bwMode="auto">
          <a:xfrm flipV="1">
            <a:off x="5580063" y="3284538"/>
            <a:ext cx="0" cy="115093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0" name="Line 6"/>
          <p:cNvSpPr>
            <a:spLocks noChangeShapeType="1"/>
          </p:cNvSpPr>
          <p:nvPr/>
        </p:nvSpPr>
        <p:spPr bwMode="auto">
          <a:xfrm>
            <a:off x="4067175" y="3357563"/>
            <a:ext cx="0" cy="576262"/>
          </a:xfrm>
          <a:prstGeom prst="line">
            <a:avLst/>
          </a:prstGeom>
          <a:noFill/>
          <a:ln w="38100">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1" name="Text Box 7"/>
          <p:cNvSpPr txBox="1">
            <a:spLocks noChangeArrowheads="1"/>
          </p:cNvSpPr>
          <p:nvPr/>
        </p:nvSpPr>
        <p:spPr bwMode="auto">
          <a:xfrm>
            <a:off x="4264025" y="3495675"/>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99"/>
                </a:solidFill>
              </a:rPr>
              <a:t>m</a:t>
            </a:r>
            <a:r>
              <a:rPr lang="it-IT" b="1">
                <a:solidFill>
                  <a:srgbClr val="CC3399"/>
                </a:solidFill>
              </a:rPr>
              <a:t>g</a:t>
            </a:r>
          </a:p>
        </p:txBody>
      </p:sp>
      <p:sp>
        <p:nvSpPr>
          <p:cNvPr id="328713" name="Text Box 9"/>
          <p:cNvSpPr txBox="1">
            <a:spLocks noChangeArrowheads="1"/>
          </p:cNvSpPr>
          <p:nvPr/>
        </p:nvSpPr>
        <p:spPr bwMode="auto">
          <a:xfrm>
            <a:off x="2319338" y="435927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4" name="Text Box 10"/>
          <p:cNvSpPr txBox="1">
            <a:spLocks noChangeArrowheads="1"/>
          </p:cNvSpPr>
          <p:nvPr/>
        </p:nvSpPr>
        <p:spPr bwMode="auto">
          <a:xfrm>
            <a:off x="5076825" y="436562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5" name="Text Box 11"/>
          <p:cNvSpPr txBox="1">
            <a:spLocks noChangeArrowheads="1"/>
          </p:cNvSpPr>
          <p:nvPr/>
        </p:nvSpPr>
        <p:spPr bwMode="auto">
          <a:xfrm>
            <a:off x="2535238" y="29972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6" name="Text Box 12"/>
          <p:cNvSpPr txBox="1">
            <a:spLocks noChangeArrowheads="1"/>
          </p:cNvSpPr>
          <p:nvPr/>
        </p:nvSpPr>
        <p:spPr bwMode="auto">
          <a:xfrm>
            <a:off x="529272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7" name="Text Box 13"/>
          <p:cNvSpPr txBox="1">
            <a:spLocks noChangeArrowheads="1"/>
          </p:cNvSpPr>
          <p:nvPr/>
        </p:nvSpPr>
        <p:spPr bwMode="auto">
          <a:xfrm>
            <a:off x="2463800" y="3640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8" name="Text Box 14"/>
          <p:cNvSpPr txBox="1">
            <a:spLocks noChangeArrowheads="1"/>
          </p:cNvSpPr>
          <p:nvPr/>
        </p:nvSpPr>
        <p:spPr bwMode="auto">
          <a:xfrm>
            <a:off x="5292725" y="36449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9" name="Text Box 15"/>
          <p:cNvSpPr txBox="1">
            <a:spLocks noChangeArrowheads="1"/>
          </p:cNvSpPr>
          <p:nvPr/>
        </p:nvSpPr>
        <p:spPr bwMode="auto">
          <a:xfrm>
            <a:off x="950913" y="360045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&lt; 0</a:t>
            </a:r>
          </a:p>
        </p:txBody>
      </p:sp>
      <p:sp>
        <p:nvSpPr>
          <p:cNvPr id="328720" name="Text Box 16"/>
          <p:cNvSpPr txBox="1">
            <a:spLocks noChangeArrowheads="1"/>
          </p:cNvSpPr>
          <p:nvPr/>
        </p:nvSpPr>
        <p:spPr bwMode="auto">
          <a:xfrm>
            <a:off x="6516688" y="365760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&gt; 0</a:t>
            </a:r>
          </a:p>
        </p:txBody>
      </p:sp>
      <p:sp>
        <p:nvSpPr>
          <p:cNvPr id="2" name="TextBox 1"/>
          <p:cNvSpPr txBox="1"/>
          <p:nvPr/>
        </p:nvSpPr>
        <p:spPr>
          <a:xfrm>
            <a:off x="184007" y="4126471"/>
            <a:ext cx="1973617" cy="584775"/>
          </a:xfrm>
          <a:prstGeom prst="rect">
            <a:avLst/>
          </a:prstGeom>
          <a:noFill/>
        </p:spPr>
        <p:txBody>
          <a:bodyPr wrap="none" rtlCol="0">
            <a:spAutoFit/>
          </a:bodyPr>
          <a:lstStyle/>
          <a:p>
            <a:r>
              <a:rPr lang="it-IT" sz="1600" dirty="0" smtClean="0">
                <a:solidFill>
                  <a:srgbClr val="00B050"/>
                </a:solidFill>
              </a:rPr>
              <a:t>si acquista capacità</a:t>
            </a:r>
          </a:p>
          <a:p>
            <a:r>
              <a:rPr lang="it-IT" sz="1600" dirty="0" smtClean="0">
                <a:solidFill>
                  <a:srgbClr val="00B050"/>
                </a:solidFill>
              </a:rPr>
              <a:t>di compiere lavoro</a:t>
            </a:r>
            <a:endParaRPr lang="it-IT" sz="1600" dirty="0">
              <a:solidFill>
                <a:srgbClr val="00B050"/>
              </a:solidFill>
            </a:endParaRPr>
          </a:p>
        </p:txBody>
      </p:sp>
      <p:sp>
        <p:nvSpPr>
          <p:cNvPr id="19" name="TextBox 18"/>
          <p:cNvSpPr txBox="1"/>
          <p:nvPr/>
        </p:nvSpPr>
        <p:spPr>
          <a:xfrm>
            <a:off x="6966244" y="4155961"/>
            <a:ext cx="1859805" cy="584775"/>
          </a:xfrm>
          <a:prstGeom prst="rect">
            <a:avLst/>
          </a:prstGeom>
          <a:noFill/>
        </p:spPr>
        <p:txBody>
          <a:bodyPr wrap="none" rtlCol="0">
            <a:spAutoFit/>
          </a:bodyPr>
          <a:lstStyle/>
          <a:p>
            <a:r>
              <a:rPr lang="it-IT" sz="1600" dirty="0" smtClean="0">
                <a:solidFill>
                  <a:srgbClr val="00B050"/>
                </a:solidFill>
              </a:rPr>
              <a:t>si perde capacità</a:t>
            </a:r>
          </a:p>
          <a:p>
            <a:r>
              <a:rPr lang="it-IT" sz="1600" dirty="0" smtClean="0">
                <a:solidFill>
                  <a:srgbClr val="00B050"/>
                </a:solidFill>
              </a:rPr>
              <a:t>di compiere lavoro</a:t>
            </a:r>
            <a:endParaRPr lang="it-IT" sz="1600" dirty="0">
              <a:solidFill>
                <a:srgbClr val="00B05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2016</a:t>
            </a:r>
            <a:endParaRPr lang="en-US" dirty="0"/>
          </a:p>
        </p:txBody>
      </p:sp>
      <p:sp>
        <p:nvSpPr>
          <p:cNvPr id="6" name="Slide Number Placeholder 5"/>
          <p:cNvSpPr>
            <a:spLocks noGrp="1"/>
          </p:cNvSpPr>
          <p:nvPr>
            <p:ph type="sldNum" sz="quarter" idx="12"/>
          </p:nvPr>
        </p:nvSpPr>
        <p:spPr/>
        <p:txBody>
          <a:bodyPr/>
          <a:lstStyle/>
          <a:p>
            <a:fld id="{3F9B87D3-CCC3-484A-BF67-59A5A723FA98}" type="slidenum">
              <a:rPr lang="en-US"/>
              <a:pPr/>
              <a:t>92</a:t>
            </a:fld>
            <a:endParaRPr lang="en-US" dirty="0"/>
          </a:p>
        </p:txBody>
      </p:sp>
      <p:sp>
        <p:nvSpPr>
          <p:cNvPr id="330754" name="Rectangle 2"/>
          <p:cNvSpPr>
            <a:spLocks noGrp="1" noChangeArrowheads="1"/>
          </p:cNvSpPr>
          <p:nvPr>
            <p:ph type="title"/>
          </p:nvPr>
        </p:nvSpPr>
        <p:spPr/>
        <p:txBody>
          <a:bodyPr/>
          <a:lstStyle/>
          <a:p>
            <a:r>
              <a:rPr lang="it-IT" sz="2800" dirty="0"/>
              <a:t>Forze conservative</a:t>
            </a:r>
          </a:p>
        </p:txBody>
      </p:sp>
      <mc:AlternateContent xmlns:mc="http://schemas.openxmlformats.org/markup-compatibility/2006" xmlns:a14="http://schemas.microsoft.com/office/drawing/2010/main">
        <mc:Choice Requires="a14">
          <p:sp>
            <p:nvSpPr>
              <p:cNvPr id="330755" name="Rectangle 3"/>
              <p:cNvSpPr>
                <a:spLocks noGrp="1" noChangeArrowheads="1"/>
              </p:cNvSpPr>
              <p:nvPr>
                <p:ph type="body" idx="1"/>
              </p:nvPr>
            </p:nvSpPr>
            <p:spPr>
              <a:xfrm>
                <a:off x="179512" y="1196752"/>
                <a:ext cx="8712968" cy="4929188"/>
              </a:xfrm>
            </p:spPr>
            <p:txBody>
              <a:bodyPr/>
              <a:lstStyle/>
              <a:p>
                <a:pPr>
                  <a:lnSpc>
                    <a:spcPct val="90000"/>
                  </a:lnSpc>
                </a:pPr>
                <a:r>
                  <a:rPr lang="it-IT" sz="2400" u="sng" dirty="0" smtClean="0"/>
                  <a:t>se</a:t>
                </a:r>
                <a:r>
                  <a:rPr lang="it-IT" sz="2400" dirty="0"/>
                  <a:t> il lavoro </a:t>
                </a:r>
                <a:r>
                  <a:rPr lang="en-US" sz="2400" dirty="0">
                    <a:latin typeface="Script MT Bold" pitchFamily="66" charset="0"/>
                  </a:rPr>
                  <a:t>L</a:t>
                </a:r>
                <a:r>
                  <a:rPr lang="it-IT" sz="2400" dirty="0"/>
                  <a:t> delle f. dipende </a:t>
                </a:r>
                <a:r>
                  <a:rPr lang="it-IT" sz="2400" b="1" i="1" dirty="0" smtClean="0"/>
                  <a:t>esclusivamente</a:t>
                </a:r>
                <a:r>
                  <a:rPr lang="it-IT" sz="2400" dirty="0" smtClean="0"/>
                  <a:t> </a:t>
                </a:r>
                <a:r>
                  <a:rPr lang="it-IT" sz="2400" dirty="0"/>
                  <a:t>dalla posizione 1 (iniziale) e 2 (finale) e </a:t>
                </a:r>
                <a:r>
                  <a:rPr lang="it-IT" sz="2400" b="1" i="1" dirty="0"/>
                  <a:t>non</a:t>
                </a:r>
                <a:r>
                  <a:rPr lang="it-IT" sz="2400" dirty="0"/>
                  <a:t> dalla scelta del percorso </a:t>
                </a:r>
                <a:r>
                  <a:rPr lang="it-IT" sz="2400" dirty="0" smtClean="0"/>
                  <a:t>12, (quindi anche, per uno spostamento che riporta al punto di partenza,  </a:t>
                </a:r>
                <a:r>
                  <a:rPr lang="it-IT" sz="2400" u="sng" dirty="0" smtClean="0"/>
                  <a:t>ciclo chiuso</a:t>
                </a:r>
                <a:r>
                  <a:rPr lang="it-IT" sz="2400" dirty="0" smtClean="0"/>
                  <a:t>,  </a:t>
                </a:r>
                <a:r>
                  <a:rPr lang="en-US" sz="2400" u="sng" dirty="0" smtClean="0">
                    <a:latin typeface="Script MT Bold" pitchFamily="66" charset="0"/>
                  </a:rPr>
                  <a:t>L</a:t>
                </a:r>
                <a:r>
                  <a:rPr lang="en-US" sz="2400" u="sng" baseline="-25000" dirty="0" smtClean="0">
                    <a:latin typeface="+mj-lt"/>
                  </a:rPr>
                  <a:t>11</a:t>
                </a:r>
                <a:r>
                  <a:rPr lang="en-US" sz="2400" baseline="-25000" dirty="0" smtClean="0">
                    <a:latin typeface="+mj-lt"/>
                  </a:rPr>
                  <a:t> </a:t>
                </a:r>
                <a:r>
                  <a:rPr lang="en-US" sz="2400" dirty="0" smtClean="0">
                    <a:latin typeface="Script MT Bold" pitchFamily="66" charset="0"/>
                  </a:rPr>
                  <a:t>= L</a:t>
                </a:r>
                <a:r>
                  <a:rPr lang="en-US" sz="2400" baseline="-25000" dirty="0" smtClean="0">
                    <a:latin typeface="+mj-lt"/>
                  </a:rPr>
                  <a:t>12 </a:t>
                </a:r>
                <a:r>
                  <a:rPr lang="en-US" sz="2400" dirty="0" smtClean="0">
                    <a:latin typeface="Script MT Bold" pitchFamily="66" charset="0"/>
                  </a:rPr>
                  <a:t>+ L</a:t>
                </a:r>
                <a:r>
                  <a:rPr lang="en-US" sz="2400" baseline="-25000" dirty="0" smtClean="0">
                    <a:latin typeface="+mj-lt"/>
                  </a:rPr>
                  <a:t>21</a:t>
                </a:r>
                <a:r>
                  <a:rPr lang="en-US" sz="2400" dirty="0" smtClean="0">
                    <a:latin typeface="+mj-lt"/>
                  </a:rPr>
                  <a:t> </a:t>
                </a:r>
                <a:r>
                  <a:rPr lang="en-US" sz="2400" u="sng" dirty="0" smtClean="0">
                    <a:latin typeface="+mj-lt"/>
                  </a:rPr>
                  <a:t>= 0</a:t>
                </a:r>
                <a:r>
                  <a:rPr lang="en-US" sz="2400" dirty="0" smtClean="0">
                    <a:latin typeface="+mj-lt"/>
                  </a:rPr>
                  <a:t>, </a:t>
                </a:r>
                <a:r>
                  <a:rPr lang="en-US" sz="2400" dirty="0" err="1" smtClean="0">
                    <a:latin typeface="+mj-lt"/>
                  </a:rPr>
                  <a:t>ossia</a:t>
                </a:r>
                <a:r>
                  <a:rPr lang="en-US" sz="2400" dirty="0" smtClean="0">
                    <a:latin typeface="+mj-lt"/>
                  </a:rPr>
                  <a:t> </a:t>
                </a:r>
                <a14:m>
                  <m:oMath xmlns:m="http://schemas.openxmlformats.org/officeDocument/2006/math">
                    <m:nary>
                      <m:naryPr>
                        <m:chr m:val="∑"/>
                        <m:limLoc m:val="subSup"/>
                        <m:supHide m:val="on"/>
                        <m:ctrlPr>
                          <a:rPr lang="en-US" sz="2400" i="1">
                            <a:latin typeface="Cambria Math"/>
                          </a:rPr>
                        </m:ctrlPr>
                      </m:naryPr>
                      <m:sub>
                        <m:r>
                          <m:rPr>
                            <m:sty m:val="p"/>
                            <m:brk m:alnAt="9"/>
                          </m:rPr>
                          <a:rPr lang="it-IT" sz="2400" i="0">
                            <a:latin typeface="Cambria Math"/>
                          </a:rPr>
                          <m:t>i</m:t>
                        </m:r>
                      </m:sub>
                      <m:sup/>
                      <m:e>
                        <m:r>
                          <a:rPr lang="en-US" sz="2400" b="1" i="0">
                            <a:latin typeface="Cambria Math"/>
                            <a:ea typeface="Cambria Math"/>
                          </a:rPr>
                          <m:t>∆</m:t>
                        </m:r>
                        <m:sSub>
                          <m:sSubPr>
                            <m:ctrlPr>
                              <a:rPr lang="en-US" sz="2400" b="1" i="1">
                                <a:latin typeface="Cambria Math"/>
                                <a:ea typeface="Cambria Math"/>
                              </a:rPr>
                            </m:ctrlPr>
                          </m:sSubPr>
                          <m:e>
                            <m:r>
                              <a:rPr lang="it-IT" sz="2400" b="1" i="0">
                                <a:latin typeface="Cambria Math"/>
                                <a:ea typeface="Cambria Math"/>
                              </a:rPr>
                              <m:t>𝐬</m:t>
                            </m:r>
                          </m:e>
                          <m:sub>
                            <m:r>
                              <a:rPr lang="it-IT" sz="2400" b="1" i="0">
                                <a:latin typeface="Cambria Math"/>
                                <a:ea typeface="Cambria Math"/>
                              </a:rPr>
                              <m:t>𝐢</m:t>
                            </m:r>
                          </m:sub>
                        </m:sSub>
                        <m:r>
                          <a:rPr lang="it-IT" sz="2400" i="0">
                            <a:latin typeface="Cambria Math"/>
                            <a:ea typeface="Cambria Math"/>
                          </a:rPr>
                          <m:t>∙</m:t>
                        </m:r>
                        <m:sSub>
                          <m:sSubPr>
                            <m:ctrlPr>
                              <a:rPr lang="it-IT" sz="2400" b="1" i="1">
                                <a:latin typeface="Cambria Math"/>
                                <a:ea typeface="Cambria Math"/>
                              </a:rPr>
                            </m:ctrlPr>
                          </m:sSubPr>
                          <m:e>
                            <m:r>
                              <a:rPr lang="it-IT" sz="2400" b="1" i="0" smtClean="0">
                                <a:latin typeface="Cambria Math"/>
                                <a:ea typeface="Cambria Math"/>
                              </a:rPr>
                              <m:t>𝐅</m:t>
                            </m:r>
                          </m:e>
                          <m:sub>
                            <m:r>
                              <a:rPr lang="it-IT" sz="2400" b="1" i="0">
                                <a:latin typeface="Cambria Math"/>
                                <a:ea typeface="Cambria Math"/>
                              </a:rPr>
                              <m:t>𝐢</m:t>
                            </m:r>
                          </m:sub>
                        </m:sSub>
                        <m:r>
                          <a:rPr lang="it-IT" sz="2400" b="0" i="0" smtClean="0">
                            <a:latin typeface="Cambria Math"/>
                            <a:ea typeface="Cambria Math"/>
                          </a:rPr>
                          <m:t>=0</m:t>
                        </m:r>
                        <m:r>
                          <a:rPr lang="it-IT" sz="2400" b="1" i="0" smtClean="0">
                            <a:latin typeface="Cambria Math"/>
                            <a:ea typeface="Cambria Math"/>
                          </a:rPr>
                          <m:t>)</m:t>
                        </m:r>
                      </m:e>
                    </m:nary>
                  </m:oMath>
                </a14:m>
                <a:r>
                  <a:rPr lang="it-IT" sz="2400" dirty="0" smtClean="0"/>
                  <a:t>: </a:t>
                </a:r>
                <a:r>
                  <a:rPr lang="it-IT" sz="2400" dirty="0" smtClean="0">
                    <a:latin typeface="OpenSymbol" pitchFamily="2" charset="0"/>
                  </a:rPr>
                  <a:t>→ </a:t>
                </a:r>
                <a:r>
                  <a:rPr lang="it-IT" sz="2400" dirty="0" smtClean="0">
                    <a:solidFill>
                      <a:srgbClr val="FF3300"/>
                    </a:solidFill>
                  </a:rPr>
                  <a:t>forze </a:t>
                </a:r>
                <a:r>
                  <a:rPr lang="it-IT" sz="2400" dirty="0">
                    <a:solidFill>
                      <a:srgbClr val="FF3300"/>
                    </a:solidFill>
                  </a:rPr>
                  <a:t>conservative </a:t>
                </a:r>
              </a:p>
              <a:p>
                <a:pPr>
                  <a:lnSpc>
                    <a:spcPct val="90000"/>
                  </a:lnSpc>
                </a:pPr>
                <a:r>
                  <a:rPr lang="it-IT" sz="2400" u="sng" dirty="0">
                    <a:solidFill>
                      <a:srgbClr val="CC00FF"/>
                    </a:solidFill>
                  </a:rPr>
                  <a:t>le f. che dipendono solo dalla posizione sono conservative </a:t>
                </a:r>
                <a:r>
                  <a:rPr lang="it-IT" sz="2400" dirty="0">
                    <a:solidFill>
                      <a:srgbClr val="CC00FF"/>
                    </a:solidFill>
                  </a:rPr>
                  <a:t>(in particolare le f. costanti sono conservative!)</a:t>
                </a:r>
              </a:p>
              <a:p>
                <a:pPr>
                  <a:lnSpc>
                    <a:spcPct val="90000"/>
                  </a:lnSpc>
                </a:pPr>
                <a:r>
                  <a:rPr lang="it-IT" sz="2400" dirty="0"/>
                  <a:t>esempi di </a:t>
                </a:r>
                <a:r>
                  <a:rPr lang="it-IT" sz="2400" dirty="0" smtClean="0"/>
                  <a:t>f. </a:t>
                </a:r>
                <a:r>
                  <a:rPr lang="it-IT" sz="2400" dirty="0"/>
                  <a:t>conservative: f. peso </a:t>
                </a:r>
                <a:r>
                  <a:rPr lang="it-IT" sz="2400" b="1" dirty="0"/>
                  <a:t>P</a:t>
                </a:r>
                <a:r>
                  <a:rPr lang="it-IT" sz="2400" dirty="0"/>
                  <a:t> = m</a:t>
                </a:r>
                <a:r>
                  <a:rPr lang="it-IT" sz="2400" b="1" dirty="0"/>
                  <a:t>g</a:t>
                </a:r>
                <a:r>
                  <a:rPr lang="it-IT" sz="2400" dirty="0"/>
                  <a:t>, f. elastica       </a:t>
                </a:r>
                <a:r>
                  <a:rPr lang="it-IT" sz="2400" dirty="0" smtClean="0"/>
                  <a:t>      </a:t>
                </a:r>
                <a:r>
                  <a:rPr lang="it-IT" sz="2400" b="1" dirty="0" smtClean="0"/>
                  <a:t>F</a:t>
                </a:r>
                <a:r>
                  <a:rPr lang="it-IT" sz="2400" dirty="0" smtClean="0"/>
                  <a:t> </a:t>
                </a:r>
                <a:r>
                  <a:rPr lang="it-IT" sz="2400" dirty="0"/>
                  <a:t>= k(</a:t>
                </a:r>
                <a:r>
                  <a:rPr lang="it-IT" sz="2400" b="1" dirty="0"/>
                  <a:t>x</a:t>
                </a:r>
                <a:r>
                  <a:rPr lang="it-IT" sz="2400" dirty="0"/>
                  <a:t>-</a:t>
                </a:r>
                <a:r>
                  <a:rPr lang="it-IT" sz="2400" b="1" dirty="0"/>
                  <a:t>x</a:t>
                </a:r>
                <a:r>
                  <a:rPr lang="it-IT" sz="2400" b="1" baseline="-25000" dirty="0"/>
                  <a:t>0</a:t>
                </a:r>
                <a:r>
                  <a:rPr lang="it-IT" sz="2400" dirty="0"/>
                  <a:t>), f. elettrostatica </a:t>
                </a:r>
                <a:r>
                  <a:rPr lang="it-IT" sz="2400" b="1" dirty="0"/>
                  <a:t>F</a:t>
                </a:r>
                <a:r>
                  <a:rPr lang="it-IT" sz="2400" dirty="0"/>
                  <a:t> = </a:t>
                </a:r>
                <a:r>
                  <a:rPr lang="it-IT" sz="2400" dirty="0" err="1"/>
                  <a:t>q</a:t>
                </a:r>
                <a:r>
                  <a:rPr lang="it-IT" sz="2400" b="1" dirty="0" err="1"/>
                  <a:t>E</a:t>
                </a:r>
                <a:r>
                  <a:rPr lang="it-IT" sz="2400" dirty="0"/>
                  <a:t>, vedi più avanti, etc.  </a:t>
                </a:r>
              </a:p>
              <a:p>
                <a:pPr>
                  <a:lnSpc>
                    <a:spcPct val="90000"/>
                  </a:lnSpc>
                </a:pPr>
                <a:r>
                  <a:rPr lang="it-IT" sz="2400" dirty="0"/>
                  <a:t>se le f. dipendono da t esplicitamente </a:t>
                </a:r>
                <a:r>
                  <a:rPr lang="it-IT" sz="2400" i="1" dirty="0"/>
                  <a:t>oppure</a:t>
                </a:r>
                <a:r>
                  <a:rPr lang="it-IT" sz="2400" dirty="0"/>
                  <a:t> anche </a:t>
                </a:r>
                <a:r>
                  <a:rPr lang="it-IT" sz="2400" dirty="0" smtClean="0"/>
                  <a:t>solo implicitamente </a:t>
                </a:r>
                <a:r>
                  <a:rPr lang="it-IT" sz="2400" dirty="0"/>
                  <a:t>[</a:t>
                </a:r>
                <a:r>
                  <a:rPr lang="it-IT" sz="2400" dirty="0" smtClean="0"/>
                  <a:t>ad </a:t>
                </a:r>
                <a:r>
                  <a:rPr lang="it-IT" sz="2400" dirty="0"/>
                  <a:t>es. attraverso </a:t>
                </a:r>
                <a:r>
                  <a:rPr lang="it-IT" sz="2400" dirty="0" smtClean="0"/>
                  <a:t>la velocit</a:t>
                </a:r>
                <a:r>
                  <a:rPr lang="it-IT" sz="2400" dirty="0" smtClean="0">
                    <a:latin typeface="Arial"/>
                    <a:cs typeface="Arial"/>
                  </a:rPr>
                  <a:t>à</a:t>
                </a:r>
                <a:r>
                  <a:rPr lang="it-IT" sz="2400" dirty="0" smtClean="0"/>
                  <a:t>,  </a:t>
                </a:r>
                <a:r>
                  <a:rPr lang="it-IT" sz="2400" dirty="0"/>
                  <a:t>f. di attrito (resistenza) dell’aria </a:t>
                </a:r>
                <a:r>
                  <a:rPr lang="it-IT" sz="2400" b="1" dirty="0"/>
                  <a:t>F</a:t>
                </a:r>
                <a:r>
                  <a:rPr lang="it-IT" sz="2400" b="1" baseline="-25000" dirty="0"/>
                  <a:t>a</a:t>
                </a:r>
                <a:r>
                  <a:rPr lang="it-IT" sz="2400" dirty="0"/>
                  <a:t> = -cAv</a:t>
                </a:r>
                <a:r>
                  <a:rPr lang="it-IT" sz="2400" baseline="30000" dirty="0"/>
                  <a:t>2</a:t>
                </a:r>
                <a:r>
                  <a:rPr lang="it-IT" sz="2400" dirty="0"/>
                  <a:t>(</a:t>
                </a:r>
                <a:r>
                  <a:rPr lang="it-IT" sz="2400" b="1" dirty="0"/>
                  <a:t>v</a:t>
                </a:r>
                <a:r>
                  <a:rPr lang="it-IT" sz="2400" dirty="0"/>
                  <a:t>/v), f. di attrito radente     </a:t>
                </a:r>
                <a:r>
                  <a:rPr lang="it-IT" sz="2400" dirty="0" smtClean="0"/>
                  <a:t>   </a:t>
                </a:r>
                <a:r>
                  <a:rPr lang="it-IT" sz="2400" b="1" dirty="0" smtClean="0"/>
                  <a:t>f</a:t>
                </a:r>
                <a:r>
                  <a:rPr lang="it-IT" sz="2400" dirty="0" smtClean="0"/>
                  <a:t> </a:t>
                </a:r>
                <a:r>
                  <a:rPr lang="it-IT" sz="2400" dirty="0"/>
                  <a:t>= - </a:t>
                </a:r>
                <a:r>
                  <a:rPr lang="el-GR" sz="2400" dirty="0">
                    <a:cs typeface="Arial" pitchFamily="34" charset="0"/>
                  </a:rPr>
                  <a:t>μ</a:t>
                </a:r>
                <a:r>
                  <a:rPr lang="it-IT" sz="2400" dirty="0">
                    <a:cs typeface="Arial" pitchFamily="34" charset="0"/>
                  </a:rPr>
                  <a:t>N(</a:t>
                </a:r>
                <a:r>
                  <a:rPr lang="it-IT" sz="2400" b="1" dirty="0">
                    <a:cs typeface="Arial" pitchFamily="34" charset="0"/>
                  </a:rPr>
                  <a:t>v</a:t>
                </a:r>
                <a:r>
                  <a:rPr lang="it-IT" sz="2400" dirty="0">
                    <a:cs typeface="Arial" pitchFamily="34" charset="0"/>
                  </a:rPr>
                  <a:t>/v),  f. magnetica </a:t>
                </a:r>
                <a:r>
                  <a:rPr lang="it-IT" sz="2400" b="1" dirty="0">
                    <a:cs typeface="Arial" pitchFamily="34" charset="0"/>
                  </a:rPr>
                  <a:t>F</a:t>
                </a:r>
                <a:r>
                  <a:rPr lang="it-IT" sz="2400" dirty="0">
                    <a:cs typeface="Arial" pitchFamily="34" charset="0"/>
                  </a:rPr>
                  <a:t> = q</a:t>
                </a:r>
                <a:r>
                  <a:rPr lang="it-IT" sz="2400" b="1" dirty="0">
                    <a:cs typeface="Arial" pitchFamily="34" charset="0"/>
                  </a:rPr>
                  <a:t>v</a:t>
                </a:r>
                <a:r>
                  <a:rPr lang="it-IT" sz="2400" dirty="0">
                    <a:cs typeface="Arial" pitchFamily="34" charset="0"/>
                  </a:rPr>
                  <a:t> </a:t>
                </a:r>
                <a:r>
                  <a:rPr lang="it-IT" sz="2400" dirty="0" smtClean="0">
                    <a:cs typeface="Arial" pitchFamily="34" charset="0"/>
                    <a:sym typeface="Symbol" pitchFamily="18" charset="2"/>
                  </a:rPr>
                  <a:t>x </a:t>
                </a:r>
                <a:r>
                  <a:rPr lang="it-IT" sz="2400" b="1" dirty="0">
                    <a:cs typeface="Arial" pitchFamily="34" charset="0"/>
                    <a:sym typeface="Symbol" pitchFamily="18" charset="2"/>
                  </a:rPr>
                  <a:t>B</a:t>
                </a:r>
                <a:r>
                  <a:rPr lang="it-IT" sz="2400" dirty="0">
                    <a:cs typeface="Arial" pitchFamily="34" charset="0"/>
                    <a:sym typeface="Symbol" pitchFamily="18" charset="2"/>
                  </a:rPr>
                  <a:t>,</a:t>
                </a:r>
                <a:r>
                  <a:rPr lang="it-IT" sz="2400" dirty="0">
                    <a:cs typeface="Arial" pitchFamily="34" charset="0"/>
                  </a:rPr>
                  <a:t> vedi più avanti, etc. </a:t>
                </a:r>
                <a:r>
                  <a:rPr lang="it-IT" sz="2400" dirty="0" smtClean="0">
                    <a:cs typeface="Arial" pitchFamily="34" charset="0"/>
                  </a:rPr>
                  <a:t>]</a:t>
                </a:r>
                <a:r>
                  <a:rPr lang="it-IT" sz="2400" b="1" i="1" dirty="0" smtClean="0">
                    <a:cs typeface="Arial" pitchFamily="34" charset="0"/>
                  </a:rPr>
                  <a:t> </a:t>
                </a:r>
                <a:r>
                  <a:rPr lang="it-IT" sz="2400" b="1" i="1" dirty="0">
                    <a:solidFill>
                      <a:srgbClr val="FF3300"/>
                    </a:solidFill>
                    <a:cs typeface="Arial" pitchFamily="34" charset="0"/>
                  </a:rPr>
                  <a:t>non</a:t>
                </a:r>
                <a:r>
                  <a:rPr lang="it-IT" sz="2400" dirty="0">
                    <a:cs typeface="Arial" pitchFamily="34" charset="0"/>
                  </a:rPr>
                  <a:t> sono forze conservative </a:t>
                </a:r>
                <a:r>
                  <a:rPr lang="it-IT" sz="2400" dirty="0"/>
                  <a:t>              </a:t>
                </a:r>
              </a:p>
            </p:txBody>
          </p:sp>
        </mc:Choice>
        <mc:Fallback xmlns="">
          <p:sp>
            <p:nvSpPr>
              <p:cNvPr id="330755" name="Rectangle 3"/>
              <p:cNvSpPr>
                <a:spLocks noGrp="1" noRot="1" noChangeAspect="1" noMove="1" noResize="1" noEditPoints="1" noAdjustHandles="1" noChangeArrowheads="1" noChangeShapeType="1" noTextEdit="1"/>
              </p:cNvSpPr>
              <p:nvPr>
                <p:ph type="body" idx="1"/>
              </p:nvPr>
            </p:nvSpPr>
            <p:spPr>
              <a:xfrm>
                <a:off x="179512" y="1196752"/>
                <a:ext cx="8712968" cy="4929188"/>
              </a:xfrm>
              <a:blipFill rotWithShape="1">
                <a:blip r:embed="rId3"/>
                <a:stretch>
                  <a:fillRect l="-1469" t="-1731" r="-1818" b="-2719"/>
                </a:stretch>
              </a:blipFill>
            </p:spPr>
            <p:txBody>
              <a:bodyPr/>
              <a:lstStyle/>
              <a:p>
                <a:r>
                  <a:rPr lang="it-IT">
                    <a:noFill/>
                  </a:rPr>
                  <a:t> </a:t>
                </a:r>
              </a:p>
            </p:txBody>
          </p:sp>
        </mc:Fallback>
      </mc:AlternateContent>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23E4A52A-7A34-4625-A9E9-2E232598B4BC}" type="slidenum">
              <a:rPr lang="en-US"/>
              <a:pPr/>
              <a:t>93</a:t>
            </a:fld>
            <a:endParaRPr lang="en-US"/>
          </a:p>
        </p:txBody>
      </p:sp>
      <p:sp>
        <p:nvSpPr>
          <p:cNvPr id="331778" name="Rectangle 2"/>
          <p:cNvSpPr>
            <a:spLocks noGrp="1" noChangeArrowheads="1"/>
          </p:cNvSpPr>
          <p:nvPr>
            <p:ph type="title"/>
          </p:nvPr>
        </p:nvSpPr>
        <p:spPr/>
        <p:txBody>
          <a:bodyPr/>
          <a:lstStyle/>
          <a:p>
            <a:r>
              <a:rPr lang="it-IT" sz="2800"/>
              <a:t>Forze conservative (2)</a:t>
            </a:r>
          </a:p>
        </p:txBody>
      </p:sp>
      <p:sp>
        <p:nvSpPr>
          <p:cNvPr id="331779" name="Rectangle 3"/>
          <p:cNvSpPr>
            <a:spLocks noGrp="1" noChangeArrowheads="1"/>
          </p:cNvSpPr>
          <p:nvPr>
            <p:ph type="body" idx="1"/>
          </p:nvPr>
        </p:nvSpPr>
        <p:spPr>
          <a:xfrm>
            <a:off x="323850" y="1196975"/>
            <a:ext cx="8362950" cy="4824413"/>
          </a:xfrm>
        </p:spPr>
        <p:txBody>
          <a:bodyPr/>
          <a:lstStyle/>
          <a:p>
            <a:r>
              <a:rPr lang="it-IT" sz="2400" dirty="0"/>
              <a:t>es. f. peso (costante), supponiamo di spostare una massa m da una quota h</a:t>
            </a:r>
            <a:r>
              <a:rPr lang="it-IT" sz="2400" baseline="-25000" dirty="0"/>
              <a:t>1</a:t>
            </a:r>
            <a:r>
              <a:rPr lang="it-IT" sz="2400" dirty="0"/>
              <a:t> ad una h</a:t>
            </a:r>
            <a:r>
              <a:rPr lang="it-IT" sz="2400" baseline="-25000" dirty="0"/>
              <a:t>2</a:t>
            </a:r>
            <a:r>
              <a:rPr lang="it-IT" sz="2400" dirty="0"/>
              <a:t>, posso scegliere </a:t>
            </a:r>
            <a:r>
              <a:rPr lang="it-IT" sz="2400" u="sng" dirty="0"/>
              <a:t>diversi percorsi</a:t>
            </a:r>
            <a:r>
              <a:rPr lang="it-IT" sz="2400" dirty="0"/>
              <a:t>: 12 (diretto), 11’2, 12’2 etc.</a:t>
            </a:r>
          </a:p>
          <a:p>
            <a:pPr>
              <a:buFontTx/>
              <a:buNone/>
            </a:pPr>
            <a:r>
              <a:rPr lang="it-IT" sz="2400" dirty="0"/>
              <a:t>	 </a:t>
            </a:r>
            <a:r>
              <a:rPr lang="en-US" sz="2400" dirty="0">
                <a:solidFill>
                  <a:srgbClr val="FF3300"/>
                </a:solidFill>
                <a:latin typeface="Script MT Bold" pitchFamily="66" charset="0"/>
              </a:rPr>
              <a:t>L</a:t>
            </a:r>
            <a:r>
              <a:rPr lang="it-IT" sz="2400" baseline="-25000" dirty="0">
                <a:solidFill>
                  <a:srgbClr val="FF3300"/>
                </a:solidFill>
              </a:rPr>
              <a:t>12</a:t>
            </a:r>
            <a:r>
              <a:rPr lang="it-IT" sz="2400" dirty="0"/>
              <a:t> = </a:t>
            </a:r>
            <a:r>
              <a:rPr lang="it-IT" sz="2400" b="1" dirty="0" err="1"/>
              <a:t>P</a:t>
            </a:r>
            <a:r>
              <a:rPr lang="it-IT" sz="2400" dirty="0" err="1">
                <a:cs typeface="Arial" pitchFamily="34" charset="0"/>
              </a:rPr>
              <a:t>∙</a:t>
            </a:r>
            <a:r>
              <a:rPr lang="it-IT" sz="2400" b="1" dirty="0" err="1">
                <a:cs typeface="Arial" pitchFamily="34" charset="0"/>
              </a:rPr>
              <a:t>r</a:t>
            </a:r>
            <a:r>
              <a:rPr lang="it-IT" sz="2400" dirty="0">
                <a:cs typeface="Arial" pitchFamily="34" charset="0"/>
              </a:rPr>
              <a:t> = Pr cos</a:t>
            </a:r>
            <a:r>
              <a:rPr lang="el-GR" sz="2400" dirty="0">
                <a:cs typeface="Arial" pitchFamily="34" charset="0"/>
              </a:rPr>
              <a:t>θ</a:t>
            </a:r>
            <a:r>
              <a:rPr lang="it-IT" sz="2400" dirty="0">
                <a:cs typeface="Arial" pitchFamily="34" charset="0"/>
              </a:rPr>
              <a:t>                          = </a:t>
            </a:r>
            <a:r>
              <a:rPr lang="it-IT" sz="2400" dirty="0">
                <a:solidFill>
                  <a:srgbClr val="FF3300"/>
                </a:solidFill>
                <a:cs typeface="Arial" pitchFamily="34" charset="0"/>
              </a:rPr>
              <a:t>- mg(h</a:t>
            </a:r>
            <a:r>
              <a:rPr lang="it-IT" sz="2400" baseline="-25000" dirty="0">
                <a:solidFill>
                  <a:srgbClr val="FF3300"/>
                </a:solidFill>
                <a:cs typeface="Arial" pitchFamily="34" charset="0"/>
              </a:rPr>
              <a:t>2</a:t>
            </a:r>
            <a:r>
              <a:rPr lang="it-IT" sz="2400" dirty="0">
                <a:solidFill>
                  <a:srgbClr val="FF3300"/>
                </a:solidFill>
                <a:cs typeface="Arial" pitchFamily="34" charset="0"/>
              </a:rPr>
              <a:t>-h</a:t>
            </a:r>
            <a:r>
              <a:rPr lang="it-IT" sz="2400" baseline="-25000" dirty="0">
                <a:solidFill>
                  <a:srgbClr val="FF3300"/>
                </a:solidFill>
                <a:cs typeface="Arial" pitchFamily="34" charset="0"/>
              </a:rPr>
              <a:t>1</a:t>
            </a:r>
            <a:r>
              <a:rPr lang="it-IT" sz="2400" dirty="0">
                <a:solidFill>
                  <a:srgbClr val="FF3300"/>
                </a:solidFill>
                <a:cs typeface="Arial" pitchFamily="34" charset="0"/>
              </a:rPr>
              <a:t>)</a:t>
            </a:r>
          </a:p>
          <a:p>
            <a:pPr>
              <a:buFontTx/>
              <a:buNone/>
            </a:pPr>
            <a:r>
              <a:rPr lang="it-IT" sz="2400" dirty="0">
                <a:cs typeface="Arial" pitchFamily="34" charset="0"/>
              </a:rPr>
              <a:t>	 </a:t>
            </a:r>
            <a:r>
              <a:rPr lang="en-US" sz="2400" dirty="0">
                <a:solidFill>
                  <a:schemeClr val="accent2"/>
                </a:solidFill>
                <a:latin typeface="Script MT Bold" pitchFamily="66" charset="0"/>
              </a:rPr>
              <a:t>L</a:t>
            </a:r>
            <a:r>
              <a:rPr lang="it-IT" sz="2400" baseline="-25000" dirty="0">
                <a:solidFill>
                  <a:schemeClr val="accent2"/>
                </a:solidFill>
              </a:rPr>
              <a:t>11’2</a:t>
            </a:r>
            <a:r>
              <a:rPr lang="it-IT" sz="2400" dirty="0"/>
              <a:t> = </a:t>
            </a:r>
            <a:r>
              <a:rPr lang="en-US" sz="2400" dirty="0">
                <a:latin typeface="Script MT Bold" pitchFamily="66" charset="0"/>
              </a:rPr>
              <a:t>L</a:t>
            </a:r>
            <a:r>
              <a:rPr lang="it-IT" sz="2400" baseline="-25000" dirty="0"/>
              <a:t>11’</a:t>
            </a:r>
            <a:r>
              <a:rPr lang="it-IT" sz="2400" dirty="0"/>
              <a:t> + </a:t>
            </a:r>
            <a:r>
              <a:rPr lang="en-US" sz="2400" dirty="0">
                <a:latin typeface="Script MT Bold" pitchFamily="66" charset="0"/>
              </a:rPr>
              <a:t>L</a:t>
            </a:r>
            <a:r>
              <a:rPr lang="it-IT" sz="2400" baseline="-25000" dirty="0"/>
              <a:t>1’2</a:t>
            </a:r>
            <a:r>
              <a:rPr lang="it-IT" sz="2400" dirty="0"/>
              <a:t> = 0 + [</a:t>
            </a:r>
            <a:r>
              <a:rPr lang="it-IT" sz="2400" dirty="0">
                <a:cs typeface="Arial" pitchFamily="34" charset="0"/>
              </a:rPr>
              <a:t>- mg(h</a:t>
            </a:r>
            <a:r>
              <a:rPr lang="it-IT" sz="2400" baseline="-25000" dirty="0">
                <a:cs typeface="Arial" pitchFamily="34" charset="0"/>
              </a:rPr>
              <a:t>2</a:t>
            </a:r>
            <a:r>
              <a:rPr lang="it-IT" sz="2400" dirty="0">
                <a:cs typeface="Arial" pitchFamily="34" charset="0"/>
              </a:rPr>
              <a:t>-h</a:t>
            </a:r>
            <a:r>
              <a:rPr lang="it-IT" sz="2400" baseline="-25000" dirty="0">
                <a:cs typeface="Arial" pitchFamily="34" charset="0"/>
              </a:rPr>
              <a:t>1</a:t>
            </a:r>
            <a:r>
              <a:rPr lang="it-IT" sz="2400" dirty="0">
                <a:cs typeface="Arial" pitchFamily="34" charset="0"/>
              </a:rPr>
              <a:t>)]</a:t>
            </a:r>
            <a:r>
              <a:rPr lang="it-IT" sz="2400" dirty="0"/>
              <a:t> </a:t>
            </a:r>
            <a:r>
              <a:rPr lang="it-IT" sz="2400" dirty="0">
                <a:cs typeface="Arial" pitchFamily="34" charset="0"/>
              </a:rPr>
              <a:t>= </a:t>
            </a:r>
            <a:r>
              <a:rPr lang="it-IT" sz="2400" dirty="0">
                <a:solidFill>
                  <a:schemeClr val="accent2"/>
                </a:solidFill>
                <a:cs typeface="Arial" pitchFamily="34" charset="0"/>
              </a:rPr>
              <a:t>- mg(h</a:t>
            </a:r>
            <a:r>
              <a:rPr lang="it-IT" sz="2400" baseline="-25000" dirty="0">
                <a:solidFill>
                  <a:schemeClr val="accent2"/>
                </a:solidFill>
                <a:cs typeface="Arial" pitchFamily="34" charset="0"/>
              </a:rPr>
              <a:t>2</a:t>
            </a:r>
            <a:r>
              <a:rPr lang="it-IT" sz="2400" dirty="0">
                <a:solidFill>
                  <a:schemeClr val="accent2"/>
                </a:solidFill>
                <a:cs typeface="Arial" pitchFamily="34" charset="0"/>
              </a:rPr>
              <a:t>-h</a:t>
            </a:r>
            <a:r>
              <a:rPr lang="it-IT" sz="2400" baseline="-25000" dirty="0">
                <a:solidFill>
                  <a:schemeClr val="accent2"/>
                </a:solidFill>
                <a:cs typeface="Arial" pitchFamily="34" charset="0"/>
              </a:rPr>
              <a:t>1</a:t>
            </a:r>
            <a:r>
              <a:rPr lang="it-IT" sz="2400" dirty="0">
                <a:solidFill>
                  <a:schemeClr val="accent2"/>
                </a:solidFill>
                <a:cs typeface="Arial" pitchFamily="34" charset="0"/>
              </a:rPr>
              <a:t>)</a:t>
            </a:r>
          </a:p>
          <a:p>
            <a:pPr>
              <a:buFontTx/>
              <a:buNone/>
            </a:pPr>
            <a:r>
              <a:rPr lang="it-IT" sz="2400" dirty="0">
                <a:cs typeface="Arial" pitchFamily="34" charset="0"/>
              </a:rPr>
              <a:t>	 </a:t>
            </a:r>
            <a:r>
              <a:rPr lang="en-US" sz="2400" dirty="0">
                <a:solidFill>
                  <a:srgbClr val="008000"/>
                </a:solidFill>
                <a:latin typeface="Script MT Bold" pitchFamily="66" charset="0"/>
              </a:rPr>
              <a:t>L</a:t>
            </a:r>
            <a:r>
              <a:rPr lang="it-IT" sz="2400" baseline="-25000" dirty="0">
                <a:solidFill>
                  <a:srgbClr val="008000"/>
                </a:solidFill>
              </a:rPr>
              <a:t>12’2</a:t>
            </a:r>
            <a:r>
              <a:rPr lang="it-IT" sz="2400" dirty="0"/>
              <a:t> = </a:t>
            </a:r>
            <a:r>
              <a:rPr lang="en-US" sz="2400" dirty="0">
                <a:latin typeface="Script MT Bold" pitchFamily="66" charset="0"/>
              </a:rPr>
              <a:t>L</a:t>
            </a:r>
            <a:r>
              <a:rPr lang="it-IT" sz="2400" baseline="-25000" dirty="0"/>
              <a:t>12’</a:t>
            </a:r>
            <a:r>
              <a:rPr lang="it-IT" sz="2400" dirty="0"/>
              <a:t> + </a:t>
            </a:r>
            <a:r>
              <a:rPr lang="en-US" sz="2400" dirty="0">
                <a:latin typeface="Script MT Bold" pitchFamily="66" charset="0"/>
              </a:rPr>
              <a:t>L</a:t>
            </a:r>
            <a:r>
              <a:rPr lang="it-IT" sz="2400" baseline="-25000" dirty="0"/>
              <a:t>2’2</a:t>
            </a:r>
            <a:r>
              <a:rPr lang="it-IT" sz="2400" dirty="0"/>
              <a:t> = </a:t>
            </a:r>
            <a:r>
              <a:rPr lang="it-IT" sz="2400" dirty="0">
                <a:cs typeface="Arial" pitchFamily="34" charset="0"/>
              </a:rPr>
              <a:t>- mg(h</a:t>
            </a:r>
            <a:r>
              <a:rPr lang="it-IT" sz="2400" baseline="-25000" dirty="0">
                <a:cs typeface="Arial" pitchFamily="34" charset="0"/>
              </a:rPr>
              <a:t>2</a:t>
            </a:r>
            <a:r>
              <a:rPr lang="it-IT" sz="2400" dirty="0">
                <a:cs typeface="Arial" pitchFamily="34" charset="0"/>
              </a:rPr>
              <a:t>-h</a:t>
            </a:r>
            <a:r>
              <a:rPr lang="it-IT" sz="2400" baseline="-25000" dirty="0">
                <a:cs typeface="Arial" pitchFamily="34" charset="0"/>
              </a:rPr>
              <a:t>1</a:t>
            </a:r>
            <a:r>
              <a:rPr lang="it-IT" sz="2400" dirty="0">
                <a:cs typeface="Arial" pitchFamily="34" charset="0"/>
              </a:rPr>
              <a:t>) + 0   = </a:t>
            </a:r>
            <a:r>
              <a:rPr lang="it-IT" sz="2400" dirty="0">
                <a:solidFill>
                  <a:srgbClr val="008000"/>
                </a:solidFill>
                <a:cs typeface="Arial" pitchFamily="34" charset="0"/>
              </a:rPr>
              <a:t>- mg(h</a:t>
            </a:r>
            <a:r>
              <a:rPr lang="it-IT" sz="2400" baseline="-25000" dirty="0">
                <a:solidFill>
                  <a:srgbClr val="008000"/>
                </a:solidFill>
                <a:cs typeface="Arial" pitchFamily="34" charset="0"/>
              </a:rPr>
              <a:t>2</a:t>
            </a:r>
            <a:r>
              <a:rPr lang="it-IT" sz="2400" dirty="0">
                <a:solidFill>
                  <a:srgbClr val="008000"/>
                </a:solidFill>
                <a:cs typeface="Arial" pitchFamily="34" charset="0"/>
              </a:rPr>
              <a:t>-h</a:t>
            </a:r>
            <a:r>
              <a:rPr lang="it-IT" sz="2400" baseline="-25000" dirty="0">
                <a:solidFill>
                  <a:srgbClr val="008000"/>
                </a:solidFill>
                <a:cs typeface="Arial" pitchFamily="34" charset="0"/>
              </a:rPr>
              <a:t>1</a:t>
            </a:r>
            <a:r>
              <a:rPr lang="it-IT" sz="2400" dirty="0">
                <a:solidFill>
                  <a:srgbClr val="008000"/>
                </a:solidFill>
                <a:cs typeface="Arial" pitchFamily="34" charset="0"/>
              </a:rPr>
              <a:t>)</a:t>
            </a:r>
            <a:endParaRPr lang="el-GR" sz="2400" dirty="0">
              <a:solidFill>
                <a:srgbClr val="008000"/>
              </a:solidFill>
              <a:cs typeface="Arial" pitchFamily="34" charset="0"/>
            </a:endParaRPr>
          </a:p>
        </p:txBody>
      </p:sp>
      <p:pic>
        <p:nvPicPr>
          <p:cNvPr id="331780" name="Picture 4" descr="img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3789363"/>
            <a:ext cx="4464050" cy="251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2016</a:t>
            </a:r>
            <a:endParaRPr lang="en-US"/>
          </a:p>
        </p:txBody>
      </p:sp>
      <p:sp>
        <p:nvSpPr>
          <p:cNvPr id="9" name="Slide Number Placeholder 5"/>
          <p:cNvSpPr>
            <a:spLocks noGrp="1"/>
          </p:cNvSpPr>
          <p:nvPr>
            <p:ph type="sldNum" sz="quarter" idx="12"/>
          </p:nvPr>
        </p:nvSpPr>
        <p:spPr/>
        <p:txBody>
          <a:bodyPr/>
          <a:lstStyle/>
          <a:p>
            <a:fld id="{FEBCDE4E-6822-4EE5-ADAD-F920FBE27586}" type="slidenum">
              <a:rPr lang="en-US"/>
              <a:pPr/>
              <a:t>94</a:t>
            </a:fld>
            <a:endParaRPr lang="en-US"/>
          </a:p>
        </p:txBody>
      </p:sp>
      <p:sp>
        <p:nvSpPr>
          <p:cNvPr id="336898" name="Rectangle 2"/>
          <p:cNvSpPr>
            <a:spLocks noGrp="1" noChangeArrowheads="1"/>
          </p:cNvSpPr>
          <p:nvPr>
            <p:ph type="title"/>
          </p:nvPr>
        </p:nvSpPr>
        <p:spPr/>
        <p:txBody>
          <a:bodyPr/>
          <a:lstStyle/>
          <a:p>
            <a:r>
              <a:rPr lang="it-IT" sz="2800"/>
              <a:t>Forze conservative (3)</a:t>
            </a:r>
          </a:p>
        </p:txBody>
      </p:sp>
      <p:sp>
        <p:nvSpPr>
          <p:cNvPr id="336899" name="Rectangle 3"/>
          <p:cNvSpPr>
            <a:spLocks noGrp="1" noChangeArrowheads="1"/>
          </p:cNvSpPr>
          <p:nvPr>
            <p:ph type="body" idx="1"/>
          </p:nvPr>
        </p:nvSpPr>
        <p:spPr>
          <a:xfrm>
            <a:off x="323528" y="1196975"/>
            <a:ext cx="8509322" cy="4929188"/>
          </a:xfrm>
        </p:spPr>
        <p:txBody>
          <a:bodyPr/>
          <a:lstStyle/>
          <a:p>
            <a:pPr>
              <a:lnSpc>
                <a:spcPct val="90000"/>
              </a:lnSpc>
            </a:pPr>
            <a:r>
              <a:rPr lang="it-IT" sz="2400"/>
              <a:t>il lavoro è sempre lo stesso, proviamo 13’32, 12 secondo una spezzata (a scalini), 12 secondo una curva continua ...</a:t>
            </a:r>
          </a:p>
          <a:p>
            <a:pPr>
              <a:lnSpc>
                <a:spcPct val="90000"/>
              </a:lnSpc>
              <a:buFontTx/>
              <a:buNone/>
            </a:pPr>
            <a:r>
              <a:rPr lang="it-IT" sz="2400"/>
              <a:t>	 </a:t>
            </a:r>
            <a:r>
              <a:rPr lang="en-US" sz="2400">
                <a:solidFill>
                  <a:srgbClr val="008000"/>
                </a:solidFill>
                <a:latin typeface="Script MT Bold" pitchFamily="66" charset="0"/>
              </a:rPr>
              <a:t>L</a:t>
            </a:r>
            <a:r>
              <a:rPr lang="it-IT" sz="2400" baseline="-25000">
                <a:solidFill>
                  <a:srgbClr val="008000"/>
                </a:solidFill>
              </a:rPr>
              <a:t>13’32</a:t>
            </a:r>
            <a:r>
              <a:rPr lang="it-IT" sz="2400"/>
              <a:t> = </a:t>
            </a:r>
            <a:r>
              <a:rPr lang="en-US" sz="2400">
                <a:latin typeface="Script MT Bold" pitchFamily="66" charset="0"/>
              </a:rPr>
              <a:t>L</a:t>
            </a:r>
            <a:r>
              <a:rPr lang="it-IT" sz="2400" baseline="-25000"/>
              <a:t>13’</a:t>
            </a:r>
            <a:r>
              <a:rPr lang="it-IT" sz="2400"/>
              <a:t> + </a:t>
            </a:r>
            <a:r>
              <a:rPr lang="en-US" sz="2400">
                <a:latin typeface="Script MT Bold" pitchFamily="66" charset="0"/>
              </a:rPr>
              <a:t>L</a:t>
            </a:r>
            <a:r>
              <a:rPr lang="it-IT" sz="2400" baseline="-25000"/>
              <a:t>3’3 </a:t>
            </a:r>
            <a:r>
              <a:rPr lang="it-IT" sz="2400"/>
              <a:t>+ </a:t>
            </a:r>
            <a:r>
              <a:rPr lang="en-US" sz="2400">
                <a:latin typeface="Script MT Bold" pitchFamily="66" charset="0"/>
              </a:rPr>
              <a:t>L</a:t>
            </a:r>
            <a:r>
              <a:rPr lang="it-IT" sz="2400" baseline="-25000"/>
              <a:t>32</a:t>
            </a:r>
            <a:r>
              <a:rPr lang="it-IT" sz="2400"/>
              <a:t> = </a:t>
            </a:r>
            <a:r>
              <a:rPr lang="it-IT" sz="2400">
                <a:cs typeface="Arial" pitchFamily="34" charset="0"/>
              </a:rPr>
              <a:t>- mg(h</a:t>
            </a:r>
            <a:r>
              <a:rPr lang="it-IT" sz="2400" baseline="-25000">
                <a:cs typeface="Arial" pitchFamily="34" charset="0"/>
              </a:rPr>
              <a:t>3</a:t>
            </a:r>
            <a:r>
              <a:rPr lang="it-IT" sz="2400">
                <a:cs typeface="Arial" pitchFamily="34" charset="0"/>
              </a:rPr>
              <a:t>-h</a:t>
            </a:r>
            <a:r>
              <a:rPr lang="it-IT" sz="2400" baseline="-25000">
                <a:cs typeface="Arial" pitchFamily="34" charset="0"/>
              </a:rPr>
              <a:t>1</a:t>
            </a:r>
            <a:r>
              <a:rPr lang="it-IT" sz="2400">
                <a:cs typeface="Arial" pitchFamily="34" charset="0"/>
              </a:rPr>
              <a:t>) + 0 + mg(h</a:t>
            </a:r>
            <a:r>
              <a:rPr lang="it-IT" sz="2400" baseline="-25000">
                <a:cs typeface="Arial" pitchFamily="34" charset="0"/>
              </a:rPr>
              <a:t>3</a:t>
            </a:r>
            <a:r>
              <a:rPr lang="it-IT" sz="2400">
                <a:cs typeface="Arial" pitchFamily="34" charset="0"/>
              </a:rPr>
              <a:t>-h</a:t>
            </a:r>
            <a:r>
              <a:rPr lang="it-IT" sz="2400" baseline="-25000">
                <a:cs typeface="Arial" pitchFamily="34" charset="0"/>
              </a:rPr>
              <a:t>2</a:t>
            </a:r>
            <a:r>
              <a:rPr lang="it-IT" sz="2400">
                <a:cs typeface="Arial" pitchFamily="34" charset="0"/>
              </a:rPr>
              <a:t>)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p>
          <a:p>
            <a:pPr>
              <a:lnSpc>
                <a:spcPct val="90000"/>
              </a:lnSpc>
              <a:buFontTx/>
              <a:buNone/>
            </a:pPr>
            <a:r>
              <a:rPr lang="it-IT" sz="2400">
                <a:solidFill>
                  <a:srgbClr val="008000"/>
                </a:solidFill>
                <a:cs typeface="Arial" pitchFamily="34" charset="0"/>
              </a:rPr>
              <a:t>	 </a:t>
            </a:r>
            <a:r>
              <a:rPr lang="en-US" sz="2400">
                <a:solidFill>
                  <a:srgbClr val="FF3300"/>
                </a:solidFill>
                <a:latin typeface="Script MT Bold" pitchFamily="66" charset="0"/>
              </a:rPr>
              <a:t>L</a:t>
            </a:r>
            <a:r>
              <a:rPr lang="it-IT" sz="2400" baseline="-25000">
                <a:solidFill>
                  <a:srgbClr val="FF3300"/>
                </a:solidFill>
              </a:rPr>
              <a:t>12spezzata</a:t>
            </a:r>
            <a:r>
              <a:rPr lang="it-IT" sz="2400"/>
              <a:t> = </a:t>
            </a:r>
            <a:r>
              <a:rPr lang="el-GR" sz="2400">
                <a:cs typeface="Arial" pitchFamily="34" charset="0"/>
              </a:rPr>
              <a:t>Σ</a:t>
            </a:r>
            <a:r>
              <a:rPr lang="it-IT" sz="2400">
                <a:cs typeface="Arial" pitchFamily="34" charset="0"/>
              </a:rPr>
              <a:t>(0 + [-mg</a:t>
            </a:r>
            <a:r>
              <a:rPr lang="el-GR" sz="2400">
                <a:cs typeface="Arial" pitchFamily="34" charset="0"/>
              </a:rPr>
              <a:t>Δ</a:t>
            </a:r>
            <a:r>
              <a:rPr lang="it-IT" sz="2400">
                <a:cs typeface="Arial" pitchFamily="34" charset="0"/>
              </a:rPr>
              <a:t>h])                   </a:t>
            </a:r>
            <a:r>
              <a:rPr lang="it-IT" sz="2400">
                <a:solidFill>
                  <a:srgbClr val="FF3300"/>
                </a:solidFill>
                <a:cs typeface="Arial" pitchFamily="34" charset="0"/>
              </a:rPr>
              <a:t>=</a:t>
            </a:r>
            <a:r>
              <a:rPr lang="it-IT" sz="2400">
                <a:cs typeface="Arial" pitchFamily="34" charset="0"/>
              </a:rPr>
              <a:t>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lnSpc>
                <a:spcPct val="90000"/>
              </a:lnSpc>
              <a:buFontTx/>
              <a:buNone/>
            </a:pPr>
            <a:r>
              <a:rPr lang="it-IT" sz="2400">
                <a:solidFill>
                  <a:srgbClr val="FF3300"/>
                </a:solidFill>
                <a:cs typeface="Arial" pitchFamily="34" charset="0"/>
              </a:rPr>
              <a:t>	</a:t>
            </a:r>
            <a:r>
              <a:rPr lang="it-IT" sz="2400">
                <a:cs typeface="Arial" pitchFamily="34" charset="0"/>
              </a:rPr>
              <a:t>...</a:t>
            </a:r>
          </a:p>
          <a:p>
            <a:pPr>
              <a:lnSpc>
                <a:spcPct val="90000"/>
              </a:lnSpc>
            </a:pPr>
            <a:r>
              <a:rPr lang="it-IT" sz="2400">
                <a:cs typeface="Arial" pitchFamily="34" charset="0"/>
              </a:rPr>
              <a:t>il lavoro dipende solo dalla </a:t>
            </a:r>
          </a:p>
          <a:p>
            <a:pPr>
              <a:lnSpc>
                <a:spcPct val="90000"/>
              </a:lnSpc>
              <a:buFontTx/>
              <a:buNone/>
            </a:pPr>
            <a:r>
              <a:rPr lang="it-IT" sz="2400">
                <a:cs typeface="Arial" pitchFamily="34" charset="0"/>
              </a:rPr>
              <a:t>	quota iniziale e finale, non</a:t>
            </a:r>
          </a:p>
          <a:p>
            <a:pPr>
              <a:lnSpc>
                <a:spcPct val="90000"/>
              </a:lnSpc>
              <a:buFontTx/>
              <a:buNone/>
            </a:pPr>
            <a:r>
              <a:rPr lang="it-IT" sz="2400">
                <a:cs typeface="Arial" pitchFamily="34" charset="0"/>
              </a:rPr>
              <a:t>	dal modo in cui si passa</a:t>
            </a:r>
          </a:p>
          <a:p>
            <a:pPr>
              <a:lnSpc>
                <a:spcPct val="90000"/>
              </a:lnSpc>
              <a:buFontTx/>
              <a:buNone/>
            </a:pPr>
            <a:r>
              <a:rPr lang="it-IT" sz="2400">
                <a:cs typeface="Arial" pitchFamily="34" charset="0"/>
              </a:rPr>
              <a:t>	da 1 a 2</a:t>
            </a:r>
          </a:p>
          <a:p>
            <a:pPr>
              <a:lnSpc>
                <a:spcPct val="90000"/>
              </a:lnSpc>
              <a:buFontTx/>
              <a:buNone/>
            </a:pPr>
            <a:r>
              <a:rPr lang="it-IT" sz="2400">
                <a:solidFill>
                  <a:srgbClr val="008000"/>
                </a:solidFill>
                <a:cs typeface="Arial" pitchFamily="34" charset="0"/>
              </a:rPr>
              <a:t>	</a:t>
            </a:r>
            <a:endParaRPr lang="el-GR" sz="2400">
              <a:solidFill>
                <a:srgbClr val="008000"/>
              </a:solidFill>
              <a:cs typeface="Arial" pitchFamily="34" charset="0"/>
            </a:endParaRPr>
          </a:p>
          <a:p>
            <a:pPr>
              <a:lnSpc>
                <a:spcPct val="90000"/>
              </a:lnSpc>
              <a:buFontTx/>
              <a:buNone/>
            </a:pPr>
            <a:endParaRPr lang="it-IT" sz="2400"/>
          </a:p>
        </p:txBody>
      </p:sp>
      <p:pic>
        <p:nvPicPr>
          <p:cNvPr id="336900" name="Picture 4" descr="img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3644900"/>
            <a:ext cx="4116387" cy="2376488"/>
          </a:xfrm>
          <a:prstGeom prst="rect">
            <a:avLst/>
          </a:prstGeom>
          <a:noFill/>
          <a:extLst>
            <a:ext uri="{909E8E84-426E-40DD-AFC4-6F175D3DCCD1}">
              <a14:hiddenFill xmlns:a14="http://schemas.microsoft.com/office/drawing/2010/main">
                <a:solidFill>
                  <a:srgbClr val="FFFFFF"/>
                </a:solidFill>
              </a14:hiddenFill>
            </a:ext>
          </a:extLst>
        </p:spPr>
      </p:pic>
      <p:sp>
        <p:nvSpPr>
          <p:cNvPr id="336901" name="Text Box 5"/>
          <p:cNvSpPr txBox="1">
            <a:spLocks noChangeArrowheads="1"/>
          </p:cNvSpPr>
          <p:nvPr/>
        </p:nvSpPr>
        <p:spPr bwMode="auto">
          <a:xfrm>
            <a:off x="4787900" y="5157788"/>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1</a:t>
            </a:r>
          </a:p>
        </p:txBody>
      </p:sp>
      <p:sp>
        <p:nvSpPr>
          <p:cNvPr id="336902" name="Text Box 6"/>
          <p:cNvSpPr txBox="1">
            <a:spLocks noChangeArrowheads="1"/>
          </p:cNvSpPr>
          <p:nvPr/>
        </p:nvSpPr>
        <p:spPr bwMode="auto">
          <a:xfrm>
            <a:off x="7596188" y="4292600"/>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2</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a:p>
        </p:txBody>
      </p:sp>
      <p:sp>
        <p:nvSpPr>
          <p:cNvPr id="7" name="Slide Number Placeholder 5"/>
          <p:cNvSpPr>
            <a:spLocks noGrp="1"/>
          </p:cNvSpPr>
          <p:nvPr>
            <p:ph type="sldNum" sz="quarter" idx="12"/>
          </p:nvPr>
        </p:nvSpPr>
        <p:spPr/>
        <p:txBody>
          <a:bodyPr/>
          <a:lstStyle/>
          <a:p>
            <a:fld id="{F6101074-43F1-49F9-8CF8-7D07171AE38C}" type="slidenum">
              <a:rPr lang="en-US"/>
              <a:pPr/>
              <a:t>95</a:t>
            </a:fld>
            <a:endParaRPr lang="en-US" dirty="0"/>
          </a:p>
        </p:txBody>
      </p:sp>
      <p:sp>
        <p:nvSpPr>
          <p:cNvPr id="332802" name="Rectangle 2"/>
          <p:cNvSpPr>
            <a:spLocks noGrp="1" noChangeArrowheads="1"/>
          </p:cNvSpPr>
          <p:nvPr>
            <p:ph type="title"/>
          </p:nvPr>
        </p:nvSpPr>
        <p:spPr/>
        <p:txBody>
          <a:bodyPr/>
          <a:lstStyle/>
          <a:p>
            <a:r>
              <a:rPr lang="it-IT" sz="2800" dirty="0"/>
              <a:t>Energia potenziale</a:t>
            </a:r>
          </a:p>
        </p:txBody>
      </p:sp>
      <p:sp>
        <p:nvSpPr>
          <p:cNvPr id="332803" name="Rectangle 3"/>
          <p:cNvSpPr>
            <a:spLocks noGrp="1" noChangeArrowheads="1"/>
          </p:cNvSpPr>
          <p:nvPr>
            <p:ph type="body" idx="1"/>
          </p:nvPr>
        </p:nvSpPr>
        <p:spPr>
          <a:xfrm>
            <a:off x="250825" y="1125538"/>
            <a:ext cx="8893175" cy="5000625"/>
          </a:xfrm>
        </p:spPr>
        <p:txBody>
          <a:bodyPr/>
          <a:lstStyle/>
          <a:p>
            <a:pPr>
              <a:lnSpc>
                <a:spcPct val="90000"/>
              </a:lnSpc>
            </a:pPr>
            <a:r>
              <a:rPr lang="it-IT" sz="2200" dirty="0"/>
              <a:t>se </a:t>
            </a:r>
            <a:r>
              <a:rPr lang="it-IT" sz="2200" b="1" dirty="0"/>
              <a:t>F</a:t>
            </a:r>
            <a:r>
              <a:rPr lang="it-IT" sz="2200" dirty="0"/>
              <a:t> è conservativa (dipende solo dalla posizione) ho che </a:t>
            </a:r>
            <a:r>
              <a:rPr lang="en-US" sz="2200" b="1" dirty="0">
                <a:solidFill>
                  <a:srgbClr val="008000"/>
                </a:solidFill>
                <a:latin typeface="Script MT Bold" pitchFamily="66" charset="0"/>
              </a:rPr>
              <a:t>L</a:t>
            </a:r>
            <a:r>
              <a:rPr lang="it-IT" sz="2200" b="1" baseline="-25000" dirty="0">
                <a:solidFill>
                  <a:srgbClr val="008000"/>
                </a:solidFill>
              </a:rPr>
              <a:t>12</a:t>
            </a:r>
            <a:r>
              <a:rPr lang="it-IT" sz="2200" b="1" i="1" dirty="0">
                <a:solidFill>
                  <a:srgbClr val="008000"/>
                </a:solidFill>
              </a:rPr>
              <a:t> è indipendente dal percorso e dipende solo dagli estremi</a:t>
            </a:r>
            <a:r>
              <a:rPr lang="it-IT" sz="2200" dirty="0"/>
              <a:t> (di conseguenza sarà anche </a:t>
            </a:r>
            <a:r>
              <a:rPr lang="en-US" sz="2200" dirty="0">
                <a:latin typeface="Script MT Bold" pitchFamily="66" charset="0"/>
              </a:rPr>
              <a:t>L</a:t>
            </a:r>
            <a:r>
              <a:rPr lang="it-IT" sz="2200" baseline="-25000" dirty="0"/>
              <a:t>11</a:t>
            </a:r>
            <a:r>
              <a:rPr lang="it-IT" sz="2200" dirty="0"/>
              <a:t> = 0 sempre)</a:t>
            </a:r>
          </a:p>
          <a:p>
            <a:pPr>
              <a:lnSpc>
                <a:spcPct val="90000"/>
              </a:lnSpc>
            </a:pPr>
            <a:r>
              <a:rPr lang="it-IT" sz="2200" dirty="0"/>
              <a:t>posso porre</a:t>
            </a:r>
          </a:p>
          <a:p>
            <a:pPr>
              <a:lnSpc>
                <a:spcPct val="90000"/>
              </a:lnSpc>
              <a:buFontTx/>
              <a:buNone/>
            </a:pPr>
            <a:r>
              <a:rPr lang="it-IT" sz="2200" dirty="0"/>
              <a:t>	 </a:t>
            </a:r>
            <a:r>
              <a:rPr lang="en-US" sz="2200" dirty="0">
                <a:latin typeface="Script MT Bold" pitchFamily="66" charset="0"/>
              </a:rPr>
              <a:t>L</a:t>
            </a:r>
            <a:r>
              <a:rPr lang="it-IT" sz="2200" baseline="-25000" dirty="0"/>
              <a:t>12</a:t>
            </a:r>
            <a:r>
              <a:rPr lang="it-IT" sz="2200" dirty="0"/>
              <a:t> = W</a:t>
            </a:r>
            <a:r>
              <a:rPr lang="it-IT" sz="2200" baseline="-25000" dirty="0"/>
              <a:t>1</a:t>
            </a:r>
            <a:r>
              <a:rPr lang="it-IT" sz="2200" dirty="0"/>
              <a:t> – W</a:t>
            </a:r>
            <a:r>
              <a:rPr lang="it-IT" sz="2200" baseline="-25000" dirty="0"/>
              <a:t>2</a:t>
            </a:r>
            <a:r>
              <a:rPr lang="it-IT" sz="2200" dirty="0"/>
              <a:t> = -</a:t>
            </a:r>
            <a:r>
              <a:rPr lang="el-GR" sz="2200" dirty="0">
                <a:cs typeface="Arial" pitchFamily="34" charset="0"/>
              </a:rPr>
              <a:t>Δ</a:t>
            </a:r>
            <a:r>
              <a:rPr lang="it-IT" sz="2200" dirty="0">
                <a:cs typeface="Arial" pitchFamily="34" charset="0"/>
              </a:rPr>
              <a:t>W </a:t>
            </a:r>
          </a:p>
          <a:p>
            <a:pPr>
              <a:lnSpc>
                <a:spcPct val="90000"/>
              </a:lnSpc>
              <a:buFontTx/>
              <a:buNone/>
            </a:pPr>
            <a:r>
              <a:rPr lang="it-IT" sz="2200" dirty="0">
                <a:cs typeface="Arial" pitchFamily="34" charset="0"/>
              </a:rPr>
              <a:t>	dove W è l’energia potenziale: il lavoro da 1 a 2 è =  – (la variazione dell’energia potenziale)</a:t>
            </a:r>
          </a:p>
          <a:p>
            <a:pPr>
              <a:lnSpc>
                <a:spcPct val="90000"/>
              </a:lnSpc>
              <a:buFontTx/>
              <a:buNone/>
            </a:pPr>
            <a:r>
              <a:rPr lang="it-IT" sz="2200" dirty="0">
                <a:cs typeface="Arial" pitchFamily="34" charset="0"/>
              </a:rPr>
              <a:t>	</a:t>
            </a:r>
            <a:r>
              <a:rPr lang="it-IT" sz="2200" b="1" dirty="0">
                <a:solidFill>
                  <a:srgbClr val="CC3300"/>
                </a:solidFill>
                <a:cs typeface="Arial" pitchFamily="34" charset="0"/>
              </a:rPr>
              <a:t>NB</a:t>
            </a:r>
            <a:r>
              <a:rPr lang="it-IT" sz="2200" dirty="0">
                <a:cs typeface="Arial" pitchFamily="34" charset="0"/>
              </a:rPr>
              <a:t> </a:t>
            </a:r>
            <a:r>
              <a:rPr lang="it-IT" sz="2200" dirty="0">
                <a:solidFill>
                  <a:srgbClr val="FF3300"/>
                </a:solidFill>
                <a:cs typeface="Arial" pitchFamily="34" charset="0"/>
              </a:rPr>
              <a:t>si definisce </a:t>
            </a:r>
            <a:r>
              <a:rPr lang="it-IT" sz="2200" b="1" i="1" u="sng" dirty="0">
                <a:solidFill>
                  <a:srgbClr val="FF3300"/>
                </a:solidFill>
                <a:cs typeface="Arial" pitchFamily="34" charset="0"/>
              </a:rPr>
              <a:t>solo</a:t>
            </a:r>
            <a:r>
              <a:rPr lang="it-IT" sz="2200" u="sng" dirty="0">
                <a:solidFill>
                  <a:srgbClr val="FF3300"/>
                </a:solidFill>
                <a:cs typeface="Arial" pitchFamily="34" charset="0"/>
              </a:rPr>
              <a:t> la variazione</a:t>
            </a:r>
            <a:r>
              <a:rPr lang="it-IT" sz="2200" dirty="0">
                <a:solidFill>
                  <a:srgbClr val="FF3300"/>
                </a:solidFill>
                <a:cs typeface="Arial" pitchFamily="34" charset="0"/>
              </a:rPr>
              <a:t> dell’</a:t>
            </a:r>
            <a:r>
              <a:rPr lang="it-IT" sz="2200" dirty="0" err="1">
                <a:solidFill>
                  <a:srgbClr val="FF3300"/>
                </a:solidFill>
                <a:cs typeface="Arial" pitchFamily="34" charset="0"/>
              </a:rPr>
              <a:t>e.p</a:t>
            </a:r>
            <a:r>
              <a:rPr lang="it-IT" sz="2200" dirty="0">
                <a:solidFill>
                  <a:srgbClr val="FF3300"/>
                </a:solidFill>
                <a:cs typeface="Arial" pitchFamily="34" charset="0"/>
              </a:rPr>
              <a:t>., </a:t>
            </a:r>
            <a:r>
              <a:rPr lang="it-IT" sz="2200" b="1" i="1" dirty="0">
                <a:solidFill>
                  <a:srgbClr val="FF3300"/>
                </a:solidFill>
                <a:cs typeface="Arial" pitchFamily="34" charset="0"/>
              </a:rPr>
              <a:t>non</a:t>
            </a:r>
            <a:r>
              <a:rPr lang="it-IT" sz="2200" dirty="0">
                <a:solidFill>
                  <a:srgbClr val="FF3300"/>
                </a:solidFill>
                <a:cs typeface="Arial" pitchFamily="34" charset="0"/>
              </a:rPr>
              <a:t> il suo </a:t>
            </a:r>
          </a:p>
          <a:p>
            <a:pPr>
              <a:lnSpc>
                <a:spcPct val="90000"/>
              </a:lnSpc>
              <a:buFontTx/>
              <a:buNone/>
            </a:pPr>
            <a:r>
              <a:rPr lang="it-IT" sz="2200" dirty="0">
                <a:solidFill>
                  <a:srgbClr val="FF3300"/>
                </a:solidFill>
                <a:cs typeface="Arial" pitchFamily="34" charset="0"/>
              </a:rPr>
              <a:t>	valore in assoluto</a:t>
            </a:r>
            <a:r>
              <a:rPr lang="it-IT" sz="2200" dirty="0">
                <a:cs typeface="Arial" pitchFamily="34" charset="0"/>
              </a:rPr>
              <a:t> </a:t>
            </a:r>
          </a:p>
          <a:p>
            <a:pPr>
              <a:lnSpc>
                <a:spcPct val="90000"/>
              </a:lnSpc>
              <a:buFontTx/>
              <a:buNone/>
            </a:pPr>
            <a:r>
              <a:rPr lang="it-IT" sz="2200" dirty="0">
                <a:cs typeface="Arial" pitchFamily="34" charset="0"/>
              </a:rPr>
              <a:t>	ad es. f. peso</a:t>
            </a:r>
          </a:p>
          <a:p>
            <a:pPr>
              <a:lnSpc>
                <a:spcPct val="90000"/>
              </a:lnSpc>
              <a:buFontTx/>
              <a:buNone/>
            </a:pPr>
            <a:r>
              <a:rPr lang="it-IT" sz="2200" dirty="0">
                <a:cs typeface="Arial" pitchFamily="34" charset="0"/>
              </a:rPr>
              <a:t>	W(h) – W(0) = - </a:t>
            </a:r>
            <a:r>
              <a:rPr lang="en-US" sz="2200" dirty="0">
                <a:latin typeface="Script MT Bold" pitchFamily="66" charset="0"/>
              </a:rPr>
              <a:t>L</a:t>
            </a:r>
            <a:r>
              <a:rPr lang="it-IT" sz="2200" baseline="-25000" dirty="0">
                <a:cs typeface="Arial" pitchFamily="34" charset="0"/>
              </a:rPr>
              <a:t>0h</a:t>
            </a:r>
            <a:r>
              <a:rPr lang="it-IT" sz="2200" dirty="0">
                <a:cs typeface="Arial" pitchFamily="34" charset="0"/>
              </a:rPr>
              <a:t> = </a:t>
            </a:r>
            <a:r>
              <a:rPr lang="en-US" sz="2200" dirty="0" smtClean="0">
                <a:latin typeface="Script MT Bold" pitchFamily="66" charset="0"/>
              </a:rPr>
              <a:t>L</a:t>
            </a:r>
            <a:r>
              <a:rPr lang="it-IT" sz="2200" baseline="-25000" dirty="0" smtClean="0">
                <a:cs typeface="Arial" pitchFamily="34" charset="0"/>
              </a:rPr>
              <a:t>h0</a:t>
            </a:r>
            <a:r>
              <a:rPr lang="it-IT" sz="2200" dirty="0" smtClean="0">
                <a:cs typeface="Arial" pitchFamily="34" charset="0"/>
              </a:rPr>
              <a:t> </a:t>
            </a:r>
            <a:r>
              <a:rPr lang="it-IT" sz="2200" dirty="0">
                <a:cs typeface="Arial" pitchFamily="34" charset="0"/>
              </a:rPr>
              <a:t>= mgh</a:t>
            </a:r>
          </a:p>
          <a:p>
            <a:pPr>
              <a:lnSpc>
                <a:spcPct val="90000"/>
              </a:lnSpc>
              <a:buFontTx/>
              <a:buNone/>
            </a:pPr>
            <a:r>
              <a:rPr lang="it-IT" sz="2200" dirty="0">
                <a:cs typeface="Arial" pitchFamily="34" charset="0"/>
              </a:rPr>
              <a:t>	</a:t>
            </a:r>
            <a:r>
              <a:rPr lang="it-IT" sz="2200" b="1" i="1" u="sng" dirty="0">
                <a:solidFill>
                  <a:srgbClr val="CC3399"/>
                </a:solidFill>
                <a:cs typeface="Arial" pitchFamily="34" charset="0"/>
              </a:rPr>
              <a:t>se</a:t>
            </a:r>
            <a:r>
              <a:rPr lang="it-IT" sz="2200" u="sng" dirty="0">
                <a:solidFill>
                  <a:srgbClr val="CC3399"/>
                </a:solidFill>
                <a:cs typeface="Arial" pitchFamily="34" charset="0"/>
              </a:rPr>
              <a:t>, </a:t>
            </a:r>
            <a:r>
              <a:rPr lang="it-IT" sz="2200" i="1" u="sng" dirty="0">
                <a:solidFill>
                  <a:srgbClr val="CC3399"/>
                </a:solidFill>
                <a:cs typeface="Arial" pitchFamily="34" charset="0"/>
              </a:rPr>
              <a:t>arbitrariamente</a:t>
            </a:r>
            <a:r>
              <a:rPr lang="it-IT" sz="2200" dirty="0">
                <a:solidFill>
                  <a:srgbClr val="CC3399"/>
                </a:solidFill>
                <a:cs typeface="Arial" pitchFamily="34" charset="0"/>
              </a:rPr>
              <a:t>, scelgo W(0) = 0, ho        W(h) = </a:t>
            </a:r>
            <a:r>
              <a:rPr lang="it-IT" sz="2200" dirty="0" err="1">
                <a:solidFill>
                  <a:srgbClr val="CC3399"/>
                </a:solidFill>
                <a:cs typeface="Arial" pitchFamily="34" charset="0"/>
              </a:rPr>
              <a:t>mgh</a:t>
            </a:r>
            <a:endParaRPr lang="it-IT" sz="2200" dirty="0">
              <a:solidFill>
                <a:srgbClr val="CC3399"/>
              </a:solidFill>
              <a:cs typeface="Arial" pitchFamily="34" charset="0"/>
            </a:endParaRPr>
          </a:p>
          <a:p>
            <a:pPr>
              <a:lnSpc>
                <a:spcPct val="90000"/>
              </a:lnSpc>
              <a:buFontTx/>
              <a:buNone/>
            </a:pPr>
            <a:r>
              <a:rPr lang="it-IT" sz="2200" dirty="0">
                <a:cs typeface="Arial" pitchFamily="34" charset="0"/>
              </a:rPr>
              <a:t>	[ma qualsiasi </a:t>
            </a:r>
            <a:r>
              <a:rPr lang="it-IT" sz="2200" dirty="0" err="1" smtClean="0">
                <a:cs typeface="Arial" pitchFamily="34" charset="0"/>
              </a:rPr>
              <a:t>cost</a:t>
            </a:r>
            <a:r>
              <a:rPr lang="it-IT" sz="2200" dirty="0" smtClean="0">
                <a:cs typeface="Arial" pitchFamily="34" charset="0"/>
              </a:rPr>
              <a:t>. in +(-) andrebbe </a:t>
            </a:r>
            <a:r>
              <a:rPr lang="it-IT" sz="2200" dirty="0">
                <a:cs typeface="Arial" pitchFamily="34" charset="0"/>
              </a:rPr>
              <a:t>bene lo stesso:  </a:t>
            </a:r>
            <a:r>
              <a:rPr lang="el-GR" sz="2200" dirty="0">
                <a:cs typeface="Arial" pitchFamily="34" charset="0"/>
              </a:rPr>
              <a:t>Δ</a:t>
            </a:r>
            <a:r>
              <a:rPr lang="it-IT" sz="2200" dirty="0">
                <a:cs typeface="Arial" pitchFamily="34" charset="0"/>
              </a:rPr>
              <a:t>W = W</a:t>
            </a:r>
            <a:r>
              <a:rPr lang="it-IT" sz="2200" baseline="-25000" dirty="0">
                <a:cs typeface="Arial" pitchFamily="34" charset="0"/>
              </a:rPr>
              <a:t>2</a:t>
            </a:r>
            <a:r>
              <a:rPr lang="it-IT" sz="2200" dirty="0">
                <a:cs typeface="Arial" pitchFamily="34" charset="0"/>
              </a:rPr>
              <a:t>-W</a:t>
            </a:r>
            <a:r>
              <a:rPr lang="it-IT" sz="2200" baseline="-25000" dirty="0">
                <a:cs typeface="Arial" pitchFamily="34" charset="0"/>
              </a:rPr>
              <a:t>1 </a:t>
            </a:r>
            <a:r>
              <a:rPr lang="it-IT" sz="2200" dirty="0">
                <a:cs typeface="Arial" pitchFamily="34" charset="0"/>
              </a:rPr>
              <a:t>=</a:t>
            </a:r>
            <a:r>
              <a:rPr lang="it-IT" sz="2200" baseline="-25000" dirty="0">
                <a:cs typeface="Arial" pitchFamily="34" charset="0"/>
              </a:rPr>
              <a:t> </a:t>
            </a:r>
            <a:r>
              <a:rPr lang="it-IT" sz="2200" dirty="0">
                <a:cs typeface="Arial" pitchFamily="34" charset="0"/>
              </a:rPr>
              <a:t>= W</a:t>
            </a:r>
            <a:r>
              <a:rPr lang="it-IT" sz="2200" baseline="-25000" dirty="0">
                <a:cs typeface="Arial" pitchFamily="34" charset="0"/>
              </a:rPr>
              <a:t>2</a:t>
            </a:r>
            <a:r>
              <a:rPr lang="it-IT" sz="2200" dirty="0">
                <a:cs typeface="Arial" pitchFamily="34" charset="0"/>
              </a:rPr>
              <a:t>’ - W</a:t>
            </a:r>
            <a:r>
              <a:rPr lang="it-IT" sz="2200" baseline="-25000" dirty="0">
                <a:cs typeface="Arial" pitchFamily="34" charset="0"/>
              </a:rPr>
              <a:t>1</a:t>
            </a:r>
            <a:r>
              <a:rPr lang="it-IT" sz="2200" dirty="0">
                <a:cs typeface="Arial" pitchFamily="34" charset="0"/>
              </a:rPr>
              <a:t>’ = </a:t>
            </a:r>
            <a:r>
              <a:rPr lang="it-IT" sz="2200" baseline="-25000" dirty="0">
                <a:cs typeface="Arial" pitchFamily="34" charset="0"/>
              </a:rPr>
              <a:t> </a:t>
            </a:r>
            <a:r>
              <a:rPr lang="it-IT" sz="2200" dirty="0">
                <a:cs typeface="Arial" pitchFamily="34" charset="0"/>
              </a:rPr>
              <a:t>(W</a:t>
            </a:r>
            <a:r>
              <a:rPr lang="it-IT" sz="2200" baseline="-25000" dirty="0">
                <a:cs typeface="Arial" pitchFamily="34" charset="0"/>
              </a:rPr>
              <a:t>2</a:t>
            </a:r>
            <a:r>
              <a:rPr lang="it-IT" sz="2200" dirty="0">
                <a:cs typeface="Arial" pitchFamily="34" charset="0"/>
              </a:rPr>
              <a:t>+c) - (W</a:t>
            </a:r>
            <a:r>
              <a:rPr lang="it-IT" sz="2200" baseline="-25000" dirty="0">
                <a:cs typeface="Arial" pitchFamily="34" charset="0"/>
              </a:rPr>
              <a:t>1</a:t>
            </a:r>
            <a:r>
              <a:rPr lang="it-IT" sz="2200" dirty="0">
                <a:cs typeface="Arial" pitchFamily="34" charset="0"/>
              </a:rPr>
              <a:t>+c) = W</a:t>
            </a:r>
            <a:r>
              <a:rPr lang="it-IT" sz="2200" baseline="-25000" dirty="0">
                <a:cs typeface="Arial" pitchFamily="34" charset="0"/>
              </a:rPr>
              <a:t>2</a:t>
            </a:r>
            <a:r>
              <a:rPr lang="it-IT" sz="2200" dirty="0">
                <a:solidFill>
                  <a:srgbClr val="FF3300"/>
                </a:solidFill>
                <a:cs typeface="Arial" pitchFamily="34" charset="0"/>
              </a:rPr>
              <a:t>+c </a:t>
            </a:r>
            <a:r>
              <a:rPr lang="it-IT" sz="2200" dirty="0">
                <a:cs typeface="Arial" pitchFamily="34" charset="0"/>
              </a:rPr>
              <a:t>- W</a:t>
            </a:r>
            <a:r>
              <a:rPr lang="it-IT" sz="2200" baseline="-25000" dirty="0">
                <a:cs typeface="Arial" pitchFamily="34" charset="0"/>
              </a:rPr>
              <a:t>1</a:t>
            </a:r>
            <a:r>
              <a:rPr lang="it-IT" sz="2200" dirty="0">
                <a:solidFill>
                  <a:srgbClr val="FF3300"/>
                </a:solidFill>
                <a:cs typeface="Arial" pitchFamily="34" charset="0"/>
              </a:rPr>
              <a:t>-c</a:t>
            </a:r>
            <a:r>
              <a:rPr lang="it-IT" sz="2200" dirty="0">
                <a:cs typeface="Arial" pitchFamily="34" charset="0"/>
              </a:rPr>
              <a:t>      con c </a:t>
            </a:r>
            <a:r>
              <a:rPr lang="it-IT" sz="2200" dirty="0" err="1">
                <a:cs typeface="Arial" pitchFamily="34" charset="0"/>
              </a:rPr>
              <a:t>cost</a:t>
            </a:r>
            <a:r>
              <a:rPr lang="it-IT" sz="2200" dirty="0">
                <a:cs typeface="Arial" pitchFamily="34" charset="0"/>
              </a:rPr>
              <a:t>.]	</a:t>
            </a:r>
            <a:endParaRPr lang="el-GR" sz="2200" dirty="0">
              <a:cs typeface="Arial" pitchFamily="34" charset="0"/>
            </a:endParaRPr>
          </a:p>
        </p:txBody>
      </p:sp>
      <p:sp>
        <p:nvSpPr>
          <p:cNvPr id="332804" name="Text Box 4"/>
          <p:cNvSpPr txBox="1">
            <a:spLocks noChangeArrowheads="1"/>
          </p:cNvSpPr>
          <p:nvPr/>
        </p:nvSpPr>
        <p:spPr bwMode="auto">
          <a:xfrm>
            <a:off x="611188" y="2420938"/>
            <a:ext cx="2952750" cy="436562"/>
          </a:xfrm>
          <a:prstGeom prst="rect">
            <a:avLst/>
          </a:prstGeom>
          <a:noFill/>
          <a:ln w="9525"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p:txBody>
      </p:sp>
      <p:sp>
        <p:nvSpPr>
          <p:cNvPr id="2" name="TextBox 1"/>
          <p:cNvSpPr txBox="1"/>
          <p:nvPr/>
        </p:nvSpPr>
        <p:spPr>
          <a:xfrm>
            <a:off x="5292080" y="2151114"/>
            <a:ext cx="3448380" cy="646331"/>
          </a:xfrm>
          <a:prstGeom prst="rect">
            <a:avLst/>
          </a:prstGeom>
          <a:noFill/>
          <a:ln>
            <a:solidFill>
              <a:srgbClr val="00B050"/>
            </a:solidFill>
          </a:ln>
        </p:spPr>
        <p:txBody>
          <a:bodyPr wrap="none" rtlCol="0">
            <a:spAutoFit/>
          </a:bodyPr>
          <a:lstStyle/>
          <a:p>
            <a:r>
              <a:rPr lang="it-IT" sz="1800" dirty="0" smtClean="0">
                <a:solidFill>
                  <a:srgbClr val="00B050"/>
                </a:solidFill>
              </a:rPr>
              <a:t>se una forza </a:t>
            </a:r>
            <a:r>
              <a:rPr lang="it-IT" sz="1800" dirty="0">
                <a:solidFill>
                  <a:srgbClr val="00B050"/>
                </a:solidFill>
              </a:rPr>
              <a:t>fa lavoro +vo </a:t>
            </a:r>
            <a:r>
              <a:rPr lang="it-IT" sz="1800" dirty="0" smtClean="0">
                <a:solidFill>
                  <a:srgbClr val="00B050"/>
                </a:solidFill>
              </a:rPr>
              <a:t>(-</a:t>
            </a:r>
            <a:r>
              <a:rPr lang="it-IT" sz="1800" dirty="0">
                <a:solidFill>
                  <a:srgbClr val="00B050"/>
                </a:solidFill>
              </a:rPr>
              <a:t>vo) </a:t>
            </a:r>
            <a:endParaRPr lang="it-IT" sz="1800" dirty="0" smtClean="0">
              <a:solidFill>
                <a:srgbClr val="00B050"/>
              </a:solidFill>
            </a:endParaRPr>
          </a:p>
          <a:p>
            <a:pPr algn="ctr"/>
            <a:r>
              <a:rPr lang="it-IT" sz="1800" dirty="0" smtClean="0">
                <a:solidFill>
                  <a:srgbClr val="00B050"/>
                </a:solidFill>
              </a:rPr>
              <a:t>c’è </a:t>
            </a:r>
            <a:r>
              <a:rPr lang="it-IT" sz="1800" dirty="0">
                <a:solidFill>
                  <a:srgbClr val="00B050"/>
                </a:solidFill>
              </a:rPr>
              <a:t>perdita (acquisto) di e.p</a:t>
            </a:r>
            <a:r>
              <a:rPr lang="it-IT" sz="1800" dirty="0" smtClean="0">
                <a:solidFill>
                  <a:srgbClr val="00B050"/>
                </a:solidFill>
              </a:rPr>
              <a:t>.</a:t>
            </a:r>
            <a:endParaRPr lang="it-IT" sz="18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2016</a:t>
            </a:r>
            <a:endParaRPr lang="en-US"/>
          </a:p>
        </p:txBody>
      </p:sp>
      <p:sp>
        <p:nvSpPr>
          <p:cNvPr id="8" name="Slide Number Placeholder 5"/>
          <p:cNvSpPr>
            <a:spLocks noGrp="1"/>
          </p:cNvSpPr>
          <p:nvPr>
            <p:ph type="sldNum" sz="quarter" idx="12"/>
          </p:nvPr>
        </p:nvSpPr>
        <p:spPr/>
        <p:txBody>
          <a:bodyPr/>
          <a:lstStyle/>
          <a:p>
            <a:fld id="{9F0705A8-670D-44DB-9F11-996FE8BEADB7}" type="slidenum">
              <a:rPr lang="en-US"/>
              <a:pPr/>
              <a:t>96</a:t>
            </a:fld>
            <a:endParaRPr lang="en-US" dirty="0"/>
          </a:p>
        </p:txBody>
      </p:sp>
      <p:sp>
        <p:nvSpPr>
          <p:cNvPr id="333826" name="Rectangle 2"/>
          <p:cNvSpPr>
            <a:spLocks noGrp="1" noChangeArrowheads="1"/>
          </p:cNvSpPr>
          <p:nvPr>
            <p:ph type="title"/>
          </p:nvPr>
        </p:nvSpPr>
        <p:spPr/>
        <p:txBody>
          <a:bodyPr/>
          <a:lstStyle/>
          <a:p>
            <a:r>
              <a:rPr lang="it-IT" sz="2800"/>
              <a:t>Conservazione dell’energia meccanica</a:t>
            </a:r>
          </a:p>
        </p:txBody>
      </p:sp>
      <p:sp>
        <p:nvSpPr>
          <p:cNvPr id="333827" name="Rectangle 3"/>
          <p:cNvSpPr>
            <a:spLocks noGrp="1" noChangeArrowheads="1"/>
          </p:cNvSpPr>
          <p:nvPr>
            <p:ph type="body" idx="1"/>
          </p:nvPr>
        </p:nvSpPr>
        <p:spPr/>
        <p:txBody>
          <a:bodyPr/>
          <a:lstStyle/>
          <a:p>
            <a:pPr>
              <a:lnSpc>
                <a:spcPct val="90000"/>
              </a:lnSpc>
            </a:pPr>
            <a:r>
              <a:rPr lang="it-IT" sz="2400" dirty="0"/>
              <a:t>p.m. o corpo soggetti a f., posso definire in genere</a:t>
            </a:r>
          </a:p>
          <a:p>
            <a:pPr>
              <a:lnSpc>
                <a:spcPct val="90000"/>
              </a:lnSpc>
              <a:buFontTx/>
              <a:buNone/>
            </a:pPr>
            <a:r>
              <a:rPr lang="it-IT" sz="2400" dirty="0"/>
              <a:t>	E = K + W</a:t>
            </a:r>
          </a:p>
          <a:p>
            <a:pPr>
              <a:lnSpc>
                <a:spcPct val="90000"/>
              </a:lnSpc>
              <a:buFontTx/>
              <a:buNone/>
            </a:pPr>
            <a:r>
              <a:rPr lang="it-IT" sz="2400" dirty="0"/>
              <a:t>	</a:t>
            </a:r>
            <a:r>
              <a:rPr lang="it-IT" sz="2400" b="1" dirty="0">
                <a:solidFill>
                  <a:srgbClr val="FF3300"/>
                </a:solidFill>
              </a:rPr>
              <a:t>energia totale meccanica</a:t>
            </a:r>
            <a:r>
              <a:rPr lang="it-IT" sz="2400" dirty="0"/>
              <a:t>, somma di e. cinetica ed e. potenziale (con </a:t>
            </a:r>
            <a:r>
              <a:rPr lang="en-US" sz="2400" dirty="0">
                <a:latin typeface="Script MT Bold" pitchFamily="66" charset="0"/>
              </a:rPr>
              <a:t>L</a:t>
            </a:r>
            <a:r>
              <a:rPr lang="it-IT" sz="2400" baseline="-25000" dirty="0"/>
              <a:t>12</a:t>
            </a:r>
            <a:r>
              <a:rPr lang="it-IT" sz="2400" dirty="0"/>
              <a:t> = K</a:t>
            </a:r>
            <a:r>
              <a:rPr lang="it-IT" sz="2400" baseline="-25000" dirty="0"/>
              <a:t>2</a:t>
            </a:r>
            <a:r>
              <a:rPr lang="it-IT" sz="2400" dirty="0"/>
              <a:t> – K</a:t>
            </a:r>
            <a:r>
              <a:rPr lang="it-IT" sz="2400" baseline="-25000" dirty="0"/>
              <a:t>1</a:t>
            </a:r>
            <a:r>
              <a:rPr lang="it-IT" sz="2400" dirty="0"/>
              <a:t>, lavoro </a:t>
            </a:r>
            <a:r>
              <a:rPr lang="it-IT" sz="2400" b="1" i="1" dirty="0">
                <a:solidFill>
                  <a:srgbClr val="008000"/>
                </a:solidFill>
              </a:rPr>
              <a:t>della</a:t>
            </a:r>
            <a:r>
              <a:rPr lang="it-IT" sz="2400" dirty="0"/>
              <a:t> </a:t>
            </a:r>
            <a:r>
              <a:rPr lang="it-IT" sz="2400" dirty="0">
                <a:solidFill>
                  <a:srgbClr val="008000"/>
                </a:solidFill>
              </a:rPr>
              <a:t>f. risultante</a:t>
            </a:r>
            <a:r>
              <a:rPr lang="it-IT" sz="2400" dirty="0"/>
              <a:t>, vedi p. </a:t>
            </a:r>
            <a:r>
              <a:rPr lang="it-IT" sz="2400" dirty="0" smtClean="0"/>
              <a:t>92), </a:t>
            </a:r>
            <a:r>
              <a:rPr lang="it-IT" sz="2400" dirty="0">
                <a:solidFill>
                  <a:srgbClr val="008000"/>
                </a:solidFill>
              </a:rPr>
              <a:t>scalare</a:t>
            </a:r>
            <a:r>
              <a:rPr lang="it-IT" sz="2400" dirty="0"/>
              <a:t>  </a:t>
            </a:r>
          </a:p>
          <a:p>
            <a:pPr>
              <a:lnSpc>
                <a:spcPct val="90000"/>
              </a:lnSpc>
            </a:pPr>
            <a:r>
              <a:rPr lang="it-IT" sz="2400" dirty="0">
                <a:solidFill>
                  <a:srgbClr val="CC3300"/>
                </a:solidFill>
              </a:rPr>
              <a:t>se</a:t>
            </a:r>
            <a:r>
              <a:rPr lang="it-IT" sz="2400" dirty="0"/>
              <a:t> le f. sono conservative avrò</a:t>
            </a:r>
          </a:p>
          <a:p>
            <a:pPr>
              <a:lnSpc>
                <a:spcPct val="90000"/>
              </a:lnSpc>
              <a:buFontTx/>
              <a:buNone/>
            </a:pPr>
            <a:r>
              <a:rPr lang="it-IT" sz="2400" dirty="0"/>
              <a:t>	 </a:t>
            </a:r>
            <a:r>
              <a:rPr lang="en-US" sz="2400" dirty="0">
                <a:latin typeface="Script MT Bold" pitchFamily="66" charset="0"/>
              </a:rPr>
              <a:t>L</a:t>
            </a:r>
            <a:r>
              <a:rPr lang="it-IT" sz="2400" baseline="-25000" dirty="0"/>
              <a:t>12</a:t>
            </a:r>
            <a:r>
              <a:rPr lang="it-IT" sz="2400" dirty="0"/>
              <a:t> = K</a:t>
            </a:r>
            <a:r>
              <a:rPr lang="it-IT" sz="2400" baseline="-25000" dirty="0"/>
              <a:t>2</a:t>
            </a:r>
            <a:r>
              <a:rPr lang="it-IT" sz="2400" dirty="0"/>
              <a:t> – K</a:t>
            </a:r>
            <a:r>
              <a:rPr lang="it-IT" sz="2400" baseline="-25000" dirty="0"/>
              <a:t>1</a:t>
            </a:r>
            <a:r>
              <a:rPr lang="it-IT" sz="2400" dirty="0"/>
              <a:t> = W</a:t>
            </a:r>
            <a:r>
              <a:rPr lang="it-IT" sz="2400" baseline="-25000" dirty="0"/>
              <a:t>1</a:t>
            </a:r>
            <a:r>
              <a:rPr lang="it-IT" sz="2400" dirty="0"/>
              <a:t> – W</a:t>
            </a:r>
            <a:r>
              <a:rPr lang="it-IT" sz="2400" baseline="-25000" dirty="0"/>
              <a:t>2</a:t>
            </a:r>
            <a:r>
              <a:rPr lang="it-IT" sz="2400" dirty="0"/>
              <a:t> </a:t>
            </a:r>
          </a:p>
          <a:p>
            <a:pPr>
              <a:lnSpc>
                <a:spcPct val="90000"/>
              </a:lnSpc>
              <a:buFontTx/>
              <a:buNone/>
            </a:pPr>
            <a:r>
              <a:rPr lang="it-IT" sz="2400" dirty="0"/>
              <a:t>	da cui</a:t>
            </a:r>
          </a:p>
          <a:p>
            <a:pPr>
              <a:lnSpc>
                <a:spcPct val="90000"/>
              </a:lnSpc>
              <a:buFontTx/>
              <a:buNone/>
            </a:pPr>
            <a:r>
              <a:rPr lang="it-IT" sz="2400" dirty="0"/>
              <a:t>	 </a:t>
            </a:r>
            <a:r>
              <a:rPr lang="it-IT" sz="2400" dirty="0">
                <a:solidFill>
                  <a:srgbClr val="CC3300"/>
                </a:solidFill>
              </a:rPr>
              <a:t>K</a:t>
            </a:r>
            <a:r>
              <a:rPr lang="it-IT" sz="2400" baseline="-25000" dirty="0">
                <a:solidFill>
                  <a:srgbClr val="CC3300"/>
                </a:solidFill>
              </a:rPr>
              <a:t>2</a:t>
            </a:r>
            <a:r>
              <a:rPr lang="it-IT" sz="2400" dirty="0">
                <a:solidFill>
                  <a:srgbClr val="CC3300"/>
                </a:solidFill>
              </a:rPr>
              <a:t> + W</a:t>
            </a:r>
            <a:r>
              <a:rPr lang="it-IT" sz="2400" baseline="-25000" dirty="0">
                <a:solidFill>
                  <a:srgbClr val="CC3300"/>
                </a:solidFill>
              </a:rPr>
              <a:t>2</a:t>
            </a:r>
            <a:r>
              <a:rPr lang="it-IT" sz="2400" dirty="0">
                <a:solidFill>
                  <a:srgbClr val="CC3300"/>
                </a:solidFill>
              </a:rPr>
              <a:t> = K</a:t>
            </a:r>
            <a:r>
              <a:rPr lang="it-IT" sz="2400" baseline="-25000" dirty="0">
                <a:solidFill>
                  <a:srgbClr val="CC3300"/>
                </a:solidFill>
              </a:rPr>
              <a:t>1</a:t>
            </a:r>
            <a:r>
              <a:rPr lang="it-IT" sz="2400" dirty="0">
                <a:solidFill>
                  <a:srgbClr val="CC3300"/>
                </a:solidFill>
              </a:rPr>
              <a:t> + W</a:t>
            </a:r>
            <a:r>
              <a:rPr lang="it-IT" sz="2400" baseline="-25000" dirty="0">
                <a:solidFill>
                  <a:srgbClr val="CC3300"/>
                </a:solidFill>
              </a:rPr>
              <a:t>1</a:t>
            </a:r>
            <a:r>
              <a:rPr lang="it-IT" sz="2400" dirty="0">
                <a:solidFill>
                  <a:srgbClr val="CC3300"/>
                </a:solidFill>
              </a:rPr>
              <a:t> = </a:t>
            </a:r>
            <a:r>
              <a:rPr lang="it-IT" sz="2400" dirty="0" err="1">
                <a:solidFill>
                  <a:srgbClr val="CC3300"/>
                </a:solidFill>
              </a:rPr>
              <a:t>cost</a:t>
            </a:r>
            <a:r>
              <a:rPr lang="it-IT" sz="2400" dirty="0">
                <a:solidFill>
                  <a:srgbClr val="CC3300"/>
                </a:solidFill>
              </a:rPr>
              <a:t>.</a:t>
            </a:r>
            <a:r>
              <a:rPr lang="it-IT" sz="2400" dirty="0"/>
              <a:t>     (= E</a:t>
            </a:r>
            <a:r>
              <a:rPr lang="it-IT" sz="2400" baseline="-25000" dirty="0"/>
              <a:t>0</a:t>
            </a:r>
            <a:r>
              <a:rPr lang="it-IT" sz="2400" dirty="0"/>
              <a:t>)</a:t>
            </a:r>
          </a:p>
          <a:p>
            <a:pPr>
              <a:lnSpc>
                <a:spcPct val="90000"/>
              </a:lnSpc>
              <a:buFontTx/>
              <a:buNone/>
            </a:pPr>
            <a:r>
              <a:rPr lang="it-IT" sz="2400" dirty="0"/>
              <a:t>	oppure</a:t>
            </a:r>
          </a:p>
          <a:p>
            <a:pPr>
              <a:lnSpc>
                <a:spcPct val="90000"/>
              </a:lnSpc>
              <a:buFontTx/>
              <a:buNone/>
            </a:pPr>
            <a:r>
              <a:rPr lang="it-IT" sz="2400" dirty="0"/>
              <a:t>	</a:t>
            </a:r>
            <a:r>
              <a:rPr lang="el-GR" sz="2400" dirty="0">
                <a:cs typeface="Arial" pitchFamily="34" charset="0"/>
              </a:rPr>
              <a:t>Δ</a:t>
            </a:r>
            <a:r>
              <a:rPr lang="it-IT" sz="2400" dirty="0">
                <a:cs typeface="Arial" pitchFamily="34" charset="0"/>
              </a:rPr>
              <a:t>E = 0</a:t>
            </a:r>
          </a:p>
          <a:p>
            <a:pPr>
              <a:lnSpc>
                <a:spcPct val="90000"/>
              </a:lnSpc>
              <a:buFontTx/>
              <a:buNone/>
            </a:pPr>
            <a:r>
              <a:rPr lang="it-IT" sz="2400" dirty="0">
                <a:cs typeface="Arial" pitchFamily="34" charset="0"/>
              </a:rPr>
              <a:t>	</a:t>
            </a:r>
            <a:r>
              <a:rPr lang="it-IT" sz="2400" b="1" dirty="0">
                <a:solidFill>
                  <a:srgbClr val="CC3399"/>
                </a:solidFill>
                <a:cs typeface="Arial" pitchFamily="34" charset="0"/>
              </a:rPr>
              <a:t>legge di conservazione dell’energia totale meccanica</a:t>
            </a:r>
            <a:endParaRPr lang="el-GR" sz="2400" b="1" dirty="0">
              <a:solidFill>
                <a:srgbClr val="CC3399"/>
              </a:solidFill>
              <a:cs typeface="Arial" pitchFamily="34" charset="0"/>
            </a:endParaRPr>
          </a:p>
        </p:txBody>
      </p:sp>
      <p:sp>
        <p:nvSpPr>
          <p:cNvPr id="333828" name="Text Box 4"/>
          <p:cNvSpPr txBox="1">
            <a:spLocks noChangeArrowheads="1"/>
          </p:cNvSpPr>
          <p:nvPr/>
        </p:nvSpPr>
        <p:spPr bwMode="auto">
          <a:xfrm>
            <a:off x="755650" y="1773238"/>
            <a:ext cx="1800225" cy="406400"/>
          </a:xfrm>
          <a:prstGeom prst="rect">
            <a:avLst/>
          </a:prstGeom>
          <a:noFill/>
          <a:ln w="19050"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333829" name="Text Box 5"/>
          <p:cNvSpPr txBox="1">
            <a:spLocks noChangeArrowheads="1"/>
          </p:cNvSpPr>
          <p:nvPr/>
        </p:nvSpPr>
        <p:spPr bwMode="auto">
          <a:xfrm>
            <a:off x="803275" y="4359275"/>
            <a:ext cx="4992688"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2016</a:t>
            </a:r>
            <a:endParaRPr lang="en-US"/>
          </a:p>
        </p:txBody>
      </p:sp>
      <p:sp>
        <p:nvSpPr>
          <p:cNvPr id="11" name="Slide Number Placeholder 5"/>
          <p:cNvSpPr>
            <a:spLocks noGrp="1"/>
          </p:cNvSpPr>
          <p:nvPr>
            <p:ph type="sldNum" sz="quarter" idx="12"/>
          </p:nvPr>
        </p:nvSpPr>
        <p:spPr/>
        <p:txBody>
          <a:bodyPr/>
          <a:lstStyle/>
          <a:p>
            <a:fld id="{57CE882F-8BFF-4CDC-BF26-31FD98990B30}" type="slidenum">
              <a:rPr lang="en-US"/>
              <a:pPr/>
              <a:t>97</a:t>
            </a:fld>
            <a:endParaRPr lang="en-US"/>
          </a:p>
        </p:txBody>
      </p:sp>
      <p:sp>
        <p:nvSpPr>
          <p:cNvPr id="337922" name="Rectangle 2"/>
          <p:cNvSpPr>
            <a:spLocks noGrp="1" noChangeArrowheads="1"/>
          </p:cNvSpPr>
          <p:nvPr>
            <p:ph type="title"/>
          </p:nvPr>
        </p:nvSpPr>
        <p:spPr/>
        <p:txBody>
          <a:bodyPr/>
          <a:lstStyle/>
          <a:p>
            <a:r>
              <a:rPr lang="it-IT" sz="2800"/>
              <a:t>Conservazione dell’energia meccanica (2)</a:t>
            </a:r>
          </a:p>
        </p:txBody>
      </p:sp>
      <p:sp>
        <p:nvSpPr>
          <p:cNvPr id="337923" name="Rectangle 3"/>
          <p:cNvSpPr>
            <a:spLocks noGrp="1" noChangeArrowheads="1"/>
          </p:cNvSpPr>
          <p:nvPr>
            <p:ph type="body" idx="1"/>
          </p:nvPr>
        </p:nvSpPr>
        <p:spPr>
          <a:xfrm>
            <a:off x="250825" y="1052513"/>
            <a:ext cx="8642350" cy="5073650"/>
          </a:xfrm>
        </p:spPr>
        <p:txBody>
          <a:bodyPr/>
          <a:lstStyle/>
          <a:p>
            <a:r>
              <a:rPr lang="it-IT" sz="2400" dirty="0"/>
              <a:t>ad </a:t>
            </a:r>
            <a:r>
              <a:rPr lang="it-IT" sz="2400" dirty="0" smtClean="0"/>
              <a:t>es.1: </a:t>
            </a:r>
            <a:r>
              <a:rPr lang="it-IT" sz="2400" dirty="0"/>
              <a:t>f. peso / caduta libera, si parte con </a:t>
            </a:r>
            <a:r>
              <a:rPr lang="it-IT" sz="2400" b="1" dirty="0"/>
              <a:t>v</a:t>
            </a:r>
            <a:r>
              <a:rPr lang="it-IT" sz="2400" dirty="0"/>
              <a:t> = 0 dalla  quota h</a:t>
            </a:r>
          </a:p>
          <a:p>
            <a:pPr>
              <a:buFontTx/>
              <a:buNone/>
            </a:pPr>
            <a:r>
              <a:rPr lang="it-IT" sz="2400" dirty="0"/>
              <a:t>	E(h) = K(h) + W(h) = 0 + mgh = mgh                    </a:t>
            </a:r>
            <a:r>
              <a:rPr lang="it-IT" sz="2400" dirty="0">
                <a:solidFill>
                  <a:schemeClr val="accent2"/>
                </a:solidFill>
              </a:rPr>
              <a:t>(= E</a:t>
            </a:r>
            <a:r>
              <a:rPr lang="it-IT" sz="2400" baseline="-25000" dirty="0">
                <a:solidFill>
                  <a:schemeClr val="accent2"/>
                </a:solidFill>
              </a:rPr>
              <a:t>0</a:t>
            </a:r>
            <a:r>
              <a:rPr lang="it-IT" sz="2400" dirty="0">
                <a:solidFill>
                  <a:schemeClr val="accent2"/>
                </a:solidFill>
              </a:rPr>
              <a:t>)</a:t>
            </a:r>
          </a:p>
          <a:p>
            <a:pPr>
              <a:buFontTx/>
              <a:buNone/>
            </a:pPr>
            <a:r>
              <a:rPr lang="it-IT" sz="2400" dirty="0"/>
              <a:t>	E(0) = K(0) + W(0) = </a:t>
            </a:r>
            <a:r>
              <a:rPr lang="en-US" sz="2400" dirty="0">
                <a:cs typeface="Arial" pitchFamily="34" charset="0"/>
              </a:rPr>
              <a:t>½m</a:t>
            </a:r>
            <a:r>
              <a:rPr lang="en-US" sz="2400" dirty="0">
                <a:solidFill>
                  <a:srgbClr val="FF3300"/>
                </a:solidFill>
                <a:cs typeface="Arial" pitchFamily="34" charset="0"/>
              </a:rPr>
              <a:t>v</a:t>
            </a:r>
            <a:r>
              <a:rPr lang="en-US" sz="2400" baseline="30000" dirty="0">
                <a:solidFill>
                  <a:srgbClr val="FF3300"/>
                </a:solidFill>
                <a:cs typeface="Arial" pitchFamily="34" charset="0"/>
              </a:rPr>
              <a:t>2</a:t>
            </a:r>
            <a:r>
              <a:rPr lang="en-US" sz="2400" dirty="0">
                <a:cs typeface="Arial" pitchFamily="34" charset="0"/>
              </a:rPr>
              <a:t> + 0 = ½m∙</a:t>
            </a:r>
            <a:r>
              <a:rPr lang="en-US" sz="2400" dirty="0">
                <a:solidFill>
                  <a:srgbClr val="FF3300"/>
                </a:solidFill>
                <a:cs typeface="Arial" pitchFamily="34" charset="0"/>
              </a:rPr>
              <a:t>2gh</a:t>
            </a:r>
            <a:r>
              <a:rPr lang="en-US" sz="2400" dirty="0">
                <a:cs typeface="Arial" pitchFamily="34" charset="0"/>
              </a:rPr>
              <a:t> = </a:t>
            </a:r>
            <a:r>
              <a:rPr lang="en-US" sz="2400" dirty="0" err="1">
                <a:cs typeface="Arial" pitchFamily="34" charset="0"/>
              </a:rPr>
              <a:t>mgh</a:t>
            </a:r>
            <a:endParaRPr lang="en-US" sz="2400" dirty="0">
              <a:cs typeface="Arial" pitchFamily="34" charset="0"/>
            </a:endParaRPr>
          </a:p>
          <a:p>
            <a:pPr>
              <a:buFontTx/>
              <a:buNone/>
            </a:pPr>
            <a:r>
              <a:rPr lang="en-US" sz="2400" dirty="0">
                <a:cs typeface="Arial" pitchFamily="34" charset="0"/>
              </a:rPr>
              <a:t>	</a:t>
            </a:r>
            <a:r>
              <a:rPr lang="en-US" sz="2400" dirty="0" err="1">
                <a:cs typeface="Arial" pitchFamily="34" charset="0"/>
              </a:rPr>
              <a:t>genericamente</a:t>
            </a:r>
            <a:r>
              <a:rPr lang="en-US" sz="2400" dirty="0">
                <a:cs typeface="Arial" pitchFamily="34" charset="0"/>
              </a:rPr>
              <a:t>, </a:t>
            </a:r>
            <a:r>
              <a:rPr lang="en-US" sz="2400" dirty="0">
                <a:solidFill>
                  <a:srgbClr val="008000"/>
                </a:solidFill>
                <a:cs typeface="Arial" pitchFamily="34" charset="0"/>
              </a:rPr>
              <a:t>0 ≤ y ≤ h</a:t>
            </a:r>
          </a:p>
          <a:p>
            <a:pPr>
              <a:buFontTx/>
              <a:buNone/>
            </a:pPr>
            <a:r>
              <a:rPr lang="en-US" sz="2400" dirty="0">
                <a:cs typeface="Arial" pitchFamily="34" charset="0"/>
              </a:rPr>
              <a:t>	E(y) = ½mv</a:t>
            </a:r>
            <a:r>
              <a:rPr lang="en-US" sz="2400" baseline="-25000" dirty="0">
                <a:cs typeface="Arial" pitchFamily="34" charset="0"/>
              </a:rPr>
              <a:t>y</a:t>
            </a:r>
            <a:r>
              <a:rPr lang="en-US" sz="2400" baseline="30000" dirty="0">
                <a:cs typeface="Arial" pitchFamily="34" charset="0"/>
              </a:rPr>
              <a:t>2</a:t>
            </a:r>
            <a:r>
              <a:rPr lang="en-US" sz="2400" dirty="0">
                <a:cs typeface="Arial" pitchFamily="34" charset="0"/>
              </a:rPr>
              <a:t> + </a:t>
            </a:r>
            <a:r>
              <a:rPr lang="en-US" sz="2400" dirty="0" err="1">
                <a:cs typeface="Arial" pitchFamily="34" charset="0"/>
              </a:rPr>
              <a:t>mgy</a:t>
            </a:r>
            <a:r>
              <a:rPr lang="en-US" sz="2400" dirty="0">
                <a:cs typeface="Arial" pitchFamily="34" charset="0"/>
              </a:rPr>
              <a:t> = </a:t>
            </a:r>
            <a:r>
              <a:rPr lang="en-US" sz="2400" dirty="0" err="1">
                <a:cs typeface="Arial" pitchFamily="34" charset="0"/>
              </a:rPr>
              <a:t>mgh</a:t>
            </a:r>
            <a:r>
              <a:rPr lang="en-US" sz="2400" dirty="0">
                <a:cs typeface="Arial" pitchFamily="34" charset="0"/>
              </a:rPr>
              <a:t>                                   </a:t>
            </a:r>
          </a:p>
          <a:p>
            <a:r>
              <a:rPr lang="en-US" sz="2400" dirty="0">
                <a:cs typeface="Arial" pitchFamily="34" charset="0"/>
              </a:rPr>
              <a:t>ad </a:t>
            </a:r>
            <a:r>
              <a:rPr lang="en-US" sz="2400" dirty="0" smtClean="0">
                <a:cs typeface="Arial" pitchFamily="34" charset="0"/>
              </a:rPr>
              <a:t>es.2: </a:t>
            </a:r>
            <a:r>
              <a:rPr lang="en-US" sz="2400" dirty="0">
                <a:cs typeface="Arial" pitchFamily="34" charset="0"/>
              </a:rPr>
              <a:t>moto di un p.m. di </a:t>
            </a:r>
            <a:r>
              <a:rPr lang="en-US" sz="2400" dirty="0" err="1">
                <a:cs typeface="Arial" pitchFamily="34" charset="0"/>
              </a:rPr>
              <a:t>massa</a:t>
            </a:r>
            <a:r>
              <a:rPr lang="en-US" sz="2400" dirty="0">
                <a:cs typeface="Arial" pitchFamily="34" charset="0"/>
              </a:rPr>
              <a:t> m </a:t>
            </a:r>
            <a:r>
              <a:rPr lang="en-US" sz="2400" dirty="0" err="1">
                <a:cs typeface="Arial" pitchFamily="34" charset="0"/>
              </a:rPr>
              <a:t>attaccato</a:t>
            </a:r>
            <a:r>
              <a:rPr lang="en-US" sz="2400" dirty="0">
                <a:cs typeface="Arial" pitchFamily="34" charset="0"/>
              </a:rPr>
              <a:t> ad </a:t>
            </a:r>
            <a:r>
              <a:rPr lang="en-US" sz="2400" dirty="0" err="1">
                <a:cs typeface="Arial" pitchFamily="34" charset="0"/>
              </a:rPr>
              <a:t>una</a:t>
            </a:r>
            <a:r>
              <a:rPr lang="en-US" sz="2400" dirty="0">
                <a:cs typeface="Arial" pitchFamily="34" charset="0"/>
              </a:rPr>
              <a:t> </a:t>
            </a:r>
            <a:r>
              <a:rPr lang="en-US" sz="2400" dirty="0" err="1">
                <a:cs typeface="Arial" pitchFamily="34" charset="0"/>
              </a:rPr>
              <a:t>molla</a:t>
            </a:r>
            <a:r>
              <a:rPr lang="en-US" sz="2400" dirty="0">
                <a:cs typeface="Arial" pitchFamily="34" charset="0"/>
              </a:rPr>
              <a:t> di </a:t>
            </a:r>
            <a:r>
              <a:rPr lang="en-US" sz="2400" dirty="0" err="1">
                <a:cs typeface="Arial" pitchFamily="34" charset="0"/>
              </a:rPr>
              <a:t>costante</a:t>
            </a:r>
            <a:r>
              <a:rPr lang="en-US" sz="2400" dirty="0">
                <a:cs typeface="Arial" pitchFamily="34" charset="0"/>
              </a:rPr>
              <a:t> </a:t>
            </a:r>
            <a:r>
              <a:rPr lang="en-US" sz="2400" dirty="0" err="1">
                <a:cs typeface="Arial" pitchFamily="34" charset="0"/>
              </a:rPr>
              <a:t>elastica</a:t>
            </a:r>
            <a:r>
              <a:rPr lang="en-US" sz="2400" dirty="0">
                <a:cs typeface="Arial" pitchFamily="34" charset="0"/>
              </a:rPr>
              <a:t> k, x </a:t>
            </a:r>
            <a:r>
              <a:rPr lang="en-US" sz="2400" dirty="0" err="1">
                <a:cs typeface="Arial" pitchFamily="34" charset="0"/>
              </a:rPr>
              <a:t>allungamento</a:t>
            </a:r>
            <a:r>
              <a:rPr lang="en-US" sz="2400" dirty="0">
                <a:cs typeface="Arial" pitchFamily="34" charset="0"/>
              </a:rPr>
              <a:t> </a:t>
            </a:r>
            <a:r>
              <a:rPr lang="en-US" sz="2400" dirty="0" err="1">
                <a:cs typeface="Arial" pitchFamily="34" charset="0"/>
              </a:rPr>
              <a:t>della</a:t>
            </a:r>
            <a:r>
              <a:rPr lang="en-US" sz="2400" dirty="0">
                <a:cs typeface="Arial" pitchFamily="34" charset="0"/>
              </a:rPr>
              <a:t> </a:t>
            </a:r>
            <a:r>
              <a:rPr lang="en-US" sz="2400" dirty="0" err="1">
                <a:cs typeface="Arial" pitchFamily="34" charset="0"/>
              </a:rPr>
              <a:t>molla</a:t>
            </a:r>
            <a:endParaRPr lang="en-US" sz="2400" dirty="0">
              <a:cs typeface="Arial" pitchFamily="34" charset="0"/>
            </a:endParaRPr>
          </a:p>
          <a:p>
            <a:pPr>
              <a:buFontTx/>
              <a:buNone/>
            </a:pPr>
            <a:r>
              <a:rPr lang="en-US" sz="2400" dirty="0">
                <a:cs typeface="Arial" pitchFamily="34" charset="0"/>
              </a:rPr>
              <a:t>	E(x) = K(x) + W(x) = ½mv</a:t>
            </a:r>
            <a:r>
              <a:rPr lang="en-US" sz="2400" baseline="30000" dirty="0">
                <a:cs typeface="Arial" pitchFamily="34" charset="0"/>
              </a:rPr>
              <a:t>2</a:t>
            </a:r>
            <a:r>
              <a:rPr lang="en-US" sz="2400" dirty="0">
                <a:cs typeface="Arial" pitchFamily="34" charset="0"/>
              </a:rPr>
              <a:t> + ½kx</a:t>
            </a:r>
            <a:r>
              <a:rPr lang="en-US" sz="2400" baseline="30000" dirty="0">
                <a:cs typeface="Arial" pitchFamily="34" charset="0"/>
              </a:rPr>
              <a:t>2</a:t>
            </a:r>
            <a:r>
              <a:rPr lang="en-US" sz="2400" dirty="0">
                <a:cs typeface="Arial" pitchFamily="34" charset="0"/>
              </a:rPr>
              <a:t>(*)                       </a:t>
            </a:r>
            <a:r>
              <a:rPr lang="en-US" sz="2400" dirty="0">
                <a:solidFill>
                  <a:schemeClr val="accent2"/>
                </a:solidFill>
                <a:cs typeface="Arial" pitchFamily="34" charset="0"/>
              </a:rPr>
              <a:t>(= E</a:t>
            </a:r>
            <a:r>
              <a:rPr lang="en-US" sz="2400" baseline="-25000" dirty="0">
                <a:solidFill>
                  <a:schemeClr val="accent2"/>
                </a:solidFill>
                <a:cs typeface="Arial" pitchFamily="34" charset="0"/>
              </a:rPr>
              <a:t>0</a:t>
            </a:r>
            <a:r>
              <a:rPr lang="en-US" sz="2400" dirty="0">
                <a:solidFill>
                  <a:schemeClr val="accent2"/>
                </a:solidFill>
                <a:cs typeface="Arial" pitchFamily="34" charset="0"/>
              </a:rPr>
              <a:t>)</a:t>
            </a:r>
            <a:r>
              <a:rPr lang="en-US" sz="2400" dirty="0">
                <a:cs typeface="Arial" pitchFamily="34" charset="0"/>
              </a:rPr>
              <a:t> </a:t>
            </a:r>
          </a:p>
          <a:p>
            <a:pPr>
              <a:buFontTx/>
              <a:buNone/>
            </a:pPr>
            <a:r>
              <a:rPr lang="en-US" sz="2400" dirty="0">
                <a:cs typeface="Arial" pitchFamily="34" charset="0"/>
              </a:rPr>
              <a:t>	E(0) = ½mv</a:t>
            </a:r>
            <a:r>
              <a:rPr lang="en-US" sz="2400" baseline="-25000" dirty="0">
                <a:cs typeface="Arial" pitchFamily="34" charset="0"/>
              </a:rPr>
              <a:t>max</a:t>
            </a:r>
            <a:r>
              <a:rPr lang="en-US" sz="2400" baseline="30000" dirty="0">
                <a:cs typeface="Arial" pitchFamily="34" charset="0"/>
              </a:rPr>
              <a:t>2</a:t>
            </a:r>
            <a:r>
              <a:rPr lang="en-US" sz="2400" dirty="0">
                <a:cs typeface="Arial" pitchFamily="34" charset="0"/>
              </a:rPr>
              <a:t>                             </a:t>
            </a:r>
            <a:r>
              <a:rPr lang="en-US" sz="2000" i="1" dirty="0">
                <a:solidFill>
                  <a:srgbClr val="008000"/>
                </a:solidFill>
                <a:cs typeface="Arial" pitchFamily="34" charset="0"/>
              </a:rPr>
              <a:t>(</a:t>
            </a:r>
            <a:r>
              <a:rPr lang="en-US" sz="2000" i="1" dirty="0" err="1">
                <a:solidFill>
                  <a:srgbClr val="008000"/>
                </a:solidFill>
                <a:cs typeface="Arial" pitchFamily="34" charset="0"/>
              </a:rPr>
              <a:t>posizione</a:t>
            </a:r>
            <a:r>
              <a:rPr lang="en-US" sz="2000" i="1" dirty="0">
                <a:solidFill>
                  <a:srgbClr val="008000"/>
                </a:solidFill>
                <a:cs typeface="Arial" pitchFamily="34" charset="0"/>
              </a:rPr>
              <a:t> di </a:t>
            </a:r>
            <a:r>
              <a:rPr lang="en-US" sz="2000" i="1" dirty="0" err="1">
                <a:solidFill>
                  <a:srgbClr val="008000"/>
                </a:solidFill>
                <a:cs typeface="Arial" pitchFamily="34" charset="0"/>
              </a:rPr>
              <a:t>equilibrio</a:t>
            </a:r>
            <a:r>
              <a:rPr lang="en-US" sz="2000" i="1" dirty="0">
                <a:solidFill>
                  <a:srgbClr val="008000"/>
                </a:solidFill>
                <a:cs typeface="Arial" pitchFamily="34" charset="0"/>
              </a:rPr>
              <a:t>, x = 0)</a:t>
            </a:r>
          </a:p>
          <a:p>
            <a:pPr>
              <a:buFontTx/>
              <a:buNone/>
            </a:pPr>
            <a:r>
              <a:rPr lang="en-US" sz="2000" dirty="0">
                <a:solidFill>
                  <a:srgbClr val="008000"/>
                </a:solidFill>
                <a:cs typeface="Arial" pitchFamily="34" charset="0"/>
              </a:rPr>
              <a:t>	</a:t>
            </a:r>
            <a:r>
              <a:rPr lang="en-US" sz="2400" dirty="0">
                <a:cs typeface="Arial" pitchFamily="34" charset="0"/>
              </a:rPr>
              <a:t>E(A) = ½kA</a:t>
            </a:r>
            <a:r>
              <a:rPr lang="en-US" sz="2400" baseline="30000" dirty="0">
                <a:cs typeface="Arial" pitchFamily="34" charset="0"/>
              </a:rPr>
              <a:t>2</a:t>
            </a:r>
            <a:r>
              <a:rPr lang="en-US" sz="2400" dirty="0">
                <a:cs typeface="Arial" pitchFamily="34" charset="0"/>
              </a:rPr>
              <a:t>                                 </a:t>
            </a:r>
            <a:r>
              <a:rPr lang="en-US" sz="2000" i="1" dirty="0">
                <a:solidFill>
                  <a:srgbClr val="CC3399"/>
                </a:solidFill>
                <a:cs typeface="Arial" pitchFamily="34" charset="0"/>
              </a:rPr>
              <a:t>(</a:t>
            </a:r>
            <a:r>
              <a:rPr lang="en-US" sz="2000" i="1" dirty="0" err="1">
                <a:solidFill>
                  <a:srgbClr val="CC3399"/>
                </a:solidFill>
                <a:cs typeface="Arial" pitchFamily="34" charset="0"/>
              </a:rPr>
              <a:t>massima</a:t>
            </a:r>
            <a:r>
              <a:rPr lang="en-US" sz="2000" i="1" dirty="0">
                <a:solidFill>
                  <a:srgbClr val="CC3399"/>
                </a:solidFill>
                <a:cs typeface="Arial" pitchFamily="34" charset="0"/>
              </a:rPr>
              <a:t> </a:t>
            </a:r>
            <a:r>
              <a:rPr lang="en-US" sz="2000" i="1" dirty="0" err="1">
                <a:solidFill>
                  <a:srgbClr val="CC3399"/>
                </a:solidFill>
                <a:cs typeface="Arial" pitchFamily="34" charset="0"/>
              </a:rPr>
              <a:t>elongazione</a:t>
            </a:r>
            <a:r>
              <a:rPr lang="en-US" sz="2000" i="1" dirty="0">
                <a:solidFill>
                  <a:srgbClr val="CC3399"/>
                </a:solidFill>
                <a:cs typeface="Arial" pitchFamily="34" charset="0"/>
              </a:rPr>
              <a:t>, v = 0)</a:t>
            </a:r>
          </a:p>
          <a:p>
            <a:pPr>
              <a:buFontTx/>
              <a:buNone/>
            </a:pPr>
            <a:r>
              <a:rPr lang="en-US" sz="2000" dirty="0">
                <a:solidFill>
                  <a:srgbClr val="CC3399"/>
                </a:solidFill>
                <a:cs typeface="Arial" pitchFamily="34" charset="0"/>
              </a:rPr>
              <a:t>	 </a:t>
            </a:r>
            <a:r>
              <a:rPr lang="en-US" sz="2400" dirty="0">
                <a:cs typeface="Arial" pitchFamily="34" charset="0"/>
              </a:rPr>
              <a:t>=&gt;</a:t>
            </a:r>
            <a:r>
              <a:rPr lang="en-US" sz="2000" dirty="0">
                <a:solidFill>
                  <a:srgbClr val="CC3399"/>
                </a:solidFill>
                <a:cs typeface="Arial" pitchFamily="34" charset="0"/>
              </a:rPr>
              <a:t>   </a:t>
            </a:r>
            <a:r>
              <a:rPr lang="en-US" sz="2400" dirty="0">
                <a:cs typeface="Arial" pitchFamily="34" charset="0"/>
              </a:rPr>
              <a:t>E</a:t>
            </a:r>
            <a:r>
              <a:rPr lang="en-US" sz="2400" baseline="-25000" dirty="0">
                <a:cs typeface="Arial" pitchFamily="34" charset="0"/>
              </a:rPr>
              <a:t>0</a:t>
            </a:r>
            <a:r>
              <a:rPr lang="en-US" sz="2400" dirty="0">
                <a:cs typeface="Arial" pitchFamily="34" charset="0"/>
              </a:rPr>
              <a:t> = ½mv</a:t>
            </a:r>
            <a:r>
              <a:rPr lang="en-US" sz="2400" baseline="-25000" dirty="0">
                <a:cs typeface="Arial" pitchFamily="34" charset="0"/>
              </a:rPr>
              <a:t>max</a:t>
            </a:r>
            <a:r>
              <a:rPr lang="en-US" sz="2400" baseline="30000" dirty="0">
                <a:cs typeface="Arial" pitchFamily="34" charset="0"/>
              </a:rPr>
              <a:t>2</a:t>
            </a:r>
            <a:r>
              <a:rPr lang="en-US" sz="2400" dirty="0">
                <a:cs typeface="Arial" pitchFamily="34" charset="0"/>
              </a:rPr>
              <a:t>  = ½kA</a:t>
            </a:r>
            <a:r>
              <a:rPr lang="en-US" sz="2400" baseline="30000" dirty="0">
                <a:cs typeface="Arial" pitchFamily="34" charset="0"/>
              </a:rPr>
              <a:t>2</a:t>
            </a:r>
            <a:r>
              <a:rPr lang="en-US" sz="2400" dirty="0">
                <a:cs typeface="Arial" pitchFamily="34" charset="0"/>
              </a:rPr>
              <a:t> </a:t>
            </a:r>
          </a:p>
        </p:txBody>
      </p:sp>
      <p:sp>
        <p:nvSpPr>
          <p:cNvPr id="337925" name="AutoShape 5"/>
          <p:cNvSpPr>
            <a:spLocks noChangeArrowheads="1"/>
          </p:cNvSpPr>
          <p:nvPr/>
        </p:nvSpPr>
        <p:spPr bwMode="auto">
          <a:xfrm>
            <a:off x="684213" y="5805488"/>
            <a:ext cx="503237"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26" name="Text Box 6"/>
          <p:cNvSpPr txBox="1">
            <a:spLocks noChangeArrowheads="1"/>
          </p:cNvSpPr>
          <p:nvPr/>
        </p:nvSpPr>
        <p:spPr bwMode="auto">
          <a:xfrm>
            <a:off x="608013" y="3141663"/>
            <a:ext cx="3889375"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7" name="Text Box 7"/>
          <p:cNvSpPr txBox="1">
            <a:spLocks noChangeArrowheads="1"/>
          </p:cNvSpPr>
          <p:nvPr/>
        </p:nvSpPr>
        <p:spPr bwMode="auto">
          <a:xfrm>
            <a:off x="608013" y="4383088"/>
            <a:ext cx="5043487"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8" name="Text Box 8"/>
          <p:cNvSpPr txBox="1">
            <a:spLocks noChangeArrowheads="1"/>
          </p:cNvSpPr>
          <p:nvPr/>
        </p:nvSpPr>
        <p:spPr bwMode="auto">
          <a:xfrm>
            <a:off x="7143750" y="312737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 E</a:t>
            </a:r>
            <a:r>
              <a:rPr lang="it-IT" sz="2400" baseline="-25000">
                <a:solidFill>
                  <a:schemeClr val="accent2"/>
                </a:solidFill>
              </a:rPr>
              <a:t>0</a:t>
            </a:r>
            <a:r>
              <a:rPr lang="it-IT" sz="2400">
                <a:solidFill>
                  <a:schemeClr val="accent2"/>
                </a:solidFill>
              </a:rPr>
              <a:t>)</a:t>
            </a:r>
          </a:p>
        </p:txBody>
      </p:sp>
      <p:sp>
        <p:nvSpPr>
          <p:cNvPr id="337929" name="Text Box 9"/>
          <p:cNvSpPr txBox="1">
            <a:spLocks noChangeArrowheads="1"/>
          </p:cNvSpPr>
          <p:nvPr/>
        </p:nvSpPr>
        <p:spPr bwMode="auto">
          <a:xfrm>
            <a:off x="5416550" y="6230938"/>
            <a:ext cx="286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vedi lucidi successivi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4"/>
          <p:cNvSpPr>
            <a:spLocks noGrp="1"/>
          </p:cNvSpPr>
          <p:nvPr>
            <p:ph type="ftr" sz="quarter" idx="11"/>
          </p:nvPr>
        </p:nvSpPr>
        <p:spPr/>
        <p:txBody>
          <a:bodyPr/>
          <a:lstStyle/>
          <a:p>
            <a:r>
              <a:rPr lang="en-US" smtClean="0"/>
              <a:t>fln - mar 2016</a:t>
            </a:r>
            <a:endParaRPr lang="en-US"/>
          </a:p>
        </p:txBody>
      </p:sp>
      <p:sp>
        <p:nvSpPr>
          <p:cNvPr id="40" name="Slide Number Placeholder 5"/>
          <p:cNvSpPr>
            <a:spLocks noGrp="1"/>
          </p:cNvSpPr>
          <p:nvPr>
            <p:ph type="sldNum" sz="quarter" idx="12"/>
          </p:nvPr>
        </p:nvSpPr>
        <p:spPr/>
        <p:txBody>
          <a:bodyPr/>
          <a:lstStyle/>
          <a:p>
            <a:fld id="{14778E08-6CB3-4F24-8F56-3F64025F4159}" type="slidenum">
              <a:rPr lang="en-US"/>
              <a:pPr/>
              <a:t>98</a:t>
            </a:fld>
            <a:endParaRPr lang="en-US"/>
          </a:p>
        </p:txBody>
      </p:sp>
      <p:sp>
        <p:nvSpPr>
          <p:cNvPr id="335874" name="Rectangle 2"/>
          <p:cNvSpPr>
            <a:spLocks noGrp="1" noChangeArrowheads="1"/>
          </p:cNvSpPr>
          <p:nvPr>
            <p:ph type="title"/>
          </p:nvPr>
        </p:nvSpPr>
        <p:spPr/>
        <p:txBody>
          <a:bodyPr/>
          <a:lstStyle/>
          <a:p>
            <a:r>
              <a:rPr lang="it-IT" sz="2800"/>
              <a:t>Lavoro della forza elastica</a:t>
            </a:r>
          </a:p>
        </p:txBody>
      </p:sp>
      <p:sp>
        <p:nvSpPr>
          <p:cNvPr id="335875" name="Rectangle 3"/>
          <p:cNvSpPr>
            <a:spLocks noGrp="1" noChangeArrowheads="1"/>
          </p:cNvSpPr>
          <p:nvPr>
            <p:ph type="body" idx="1"/>
          </p:nvPr>
        </p:nvSpPr>
        <p:spPr>
          <a:xfrm>
            <a:off x="457200" y="1125538"/>
            <a:ext cx="8229600" cy="5000625"/>
          </a:xfrm>
        </p:spPr>
        <p:txBody>
          <a:bodyPr/>
          <a:lstStyle/>
          <a:p>
            <a:r>
              <a:rPr lang="it-IT" sz="2400"/>
              <a:t>molla orizzontale, x = 0 a riposo,</a:t>
            </a:r>
          </a:p>
          <a:p>
            <a:pPr>
              <a:buFontTx/>
              <a:buNone/>
            </a:pPr>
            <a:r>
              <a:rPr lang="it-IT" sz="2400"/>
              <a:t>	data una f. deformante</a:t>
            </a:r>
          </a:p>
          <a:p>
            <a:pPr>
              <a:buFontTx/>
              <a:buNone/>
            </a:pPr>
            <a:r>
              <a:rPr lang="it-IT" sz="2400"/>
              <a:t>	x = F/k        (F = kx, legge di Hooke)</a:t>
            </a:r>
          </a:p>
          <a:p>
            <a:pPr>
              <a:buFontTx/>
              <a:buNone/>
            </a:pPr>
            <a:r>
              <a:rPr lang="it-IT" sz="2400"/>
              <a:t>	f. elastica della molla F’ </a:t>
            </a:r>
            <a:r>
              <a:rPr lang="it-IT" sz="2400">
                <a:cs typeface="Arial" pitchFamily="34" charset="0"/>
              </a:rPr>
              <a:t> </a:t>
            </a:r>
          </a:p>
          <a:p>
            <a:pPr>
              <a:buFontTx/>
              <a:buNone/>
            </a:pPr>
            <a:r>
              <a:rPr lang="it-IT" sz="2400">
                <a:cs typeface="Arial" pitchFamily="34" charset="0"/>
              </a:rPr>
              <a:t>	=&gt;  in una nuova posizione di equilibrio</a:t>
            </a:r>
          </a:p>
          <a:p>
            <a:pPr>
              <a:buFontTx/>
              <a:buNone/>
            </a:pPr>
            <a:r>
              <a:rPr lang="it-IT" sz="2400">
                <a:cs typeface="Arial" pitchFamily="34" charset="0"/>
              </a:rPr>
              <a:t>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 0;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F’ = -F </a:t>
            </a:r>
            <a:r>
              <a:rPr lang="it-IT" sz="2400"/>
              <a:t> = -kx</a:t>
            </a:r>
          </a:p>
          <a:p>
            <a:pPr>
              <a:buFontTx/>
              <a:buNone/>
            </a:pPr>
            <a:r>
              <a:rPr lang="it-IT" sz="2400"/>
              <a:t>	allunghiamo la molla da x</a:t>
            </a:r>
            <a:r>
              <a:rPr lang="it-IT" sz="2400" baseline="-25000"/>
              <a:t>1</a:t>
            </a:r>
            <a:r>
              <a:rPr lang="it-IT" sz="2400"/>
              <a:t> a x</a:t>
            </a:r>
            <a:r>
              <a:rPr lang="it-IT" sz="2400" baseline="-25000"/>
              <a:t>2</a:t>
            </a:r>
            <a:r>
              <a:rPr lang="it-IT" sz="2400"/>
              <a:t>, </a:t>
            </a:r>
          </a:p>
          <a:p>
            <a:pPr>
              <a:buFontTx/>
              <a:buNone/>
            </a:pPr>
            <a:r>
              <a:rPr lang="it-IT" sz="2400"/>
              <a:t>	F’ passa da F</a:t>
            </a:r>
            <a:r>
              <a:rPr lang="it-IT" sz="2400" baseline="-25000"/>
              <a:t>1</a:t>
            </a:r>
            <a:r>
              <a:rPr lang="it-IT" sz="2400"/>
              <a:t>’ = </a:t>
            </a:r>
            <a:r>
              <a:rPr lang="it-IT" sz="2400">
                <a:cs typeface="Arial" pitchFamily="34" charset="0"/>
              </a:rPr>
              <a:t>–</a:t>
            </a:r>
            <a:r>
              <a:rPr lang="it-IT" sz="2400"/>
              <a:t> kx</a:t>
            </a:r>
            <a:r>
              <a:rPr lang="it-IT" sz="2400" baseline="-25000"/>
              <a:t>1</a:t>
            </a:r>
            <a:r>
              <a:rPr lang="it-IT" sz="2400"/>
              <a:t> a F</a:t>
            </a:r>
            <a:r>
              <a:rPr lang="it-IT" sz="2400" baseline="-25000"/>
              <a:t>2</a:t>
            </a:r>
            <a:r>
              <a:rPr lang="it-IT" sz="2400"/>
              <a:t>’ = </a:t>
            </a:r>
            <a:r>
              <a:rPr lang="it-IT" sz="2400">
                <a:cs typeface="Arial" pitchFamily="34" charset="0"/>
              </a:rPr>
              <a:t>–</a:t>
            </a:r>
            <a:r>
              <a:rPr lang="it-IT" sz="2400"/>
              <a:t> kx</a:t>
            </a:r>
            <a:r>
              <a:rPr lang="it-IT" sz="2400" baseline="-25000"/>
              <a:t>2</a:t>
            </a:r>
          </a:p>
          <a:p>
            <a:pPr>
              <a:buFontTx/>
              <a:buNone/>
            </a:pPr>
            <a:r>
              <a:rPr lang="it-IT" sz="2400"/>
              <a:t>	F’ è variabile =&gt; uso </a:t>
            </a:r>
            <a:r>
              <a:rPr lang="it-IT" sz="2400" u="sng"/>
              <a:t>F’</a:t>
            </a:r>
            <a:r>
              <a:rPr lang="it-IT" sz="2400"/>
              <a:t> = (F</a:t>
            </a:r>
            <a:r>
              <a:rPr lang="it-IT" sz="2400" baseline="-25000"/>
              <a:t>1</a:t>
            </a:r>
            <a:r>
              <a:rPr lang="it-IT" sz="2400"/>
              <a:t>’+F</a:t>
            </a:r>
            <a:r>
              <a:rPr lang="it-IT" sz="2400" baseline="-25000"/>
              <a:t>2</a:t>
            </a:r>
            <a:r>
              <a:rPr lang="it-IT" sz="2400"/>
              <a:t>’)/2 </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it-IT" sz="2400" u="sng"/>
              <a:t>F’</a:t>
            </a:r>
            <a:r>
              <a:rPr lang="it-IT" sz="2400"/>
              <a:t> </a:t>
            </a:r>
            <a:r>
              <a:rPr lang="el-GR" sz="2400">
                <a:cs typeface="Arial" pitchFamily="34" charset="0"/>
              </a:rPr>
              <a:t>Δ</a:t>
            </a:r>
            <a:r>
              <a:rPr lang="it-IT" sz="2400">
                <a:cs typeface="Arial" pitchFamily="34" charset="0"/>
              </a:rPr>
              <a:t>x = (– kx</a:t>
            </a:r>
            <a:r>
              <a:rPr lang="it-IT" sz="2400" baseline="-25000">
                <a:cs typeface="Arial" pitchFamily="34" charset="0"/>
              </a:rPr>
              <a:t>1</a:t>
            </a:r>
            <a:r>
              <a:rPr lang="it-IT" sz="2400">
                <a:cs typeface="Arial" pitchFamily="34" charset="0"/>
              </a:rPr>
              <a:t> – kx</a:t>
            </a:r>
            <a:r>
              <a:rPr lang="it-IT" sz="2400" baseline="-25000">
                <a:cs typeface="Arial" pitchFamily="34" charset="0"/>
              </a:rPr>
              <a:t>2</a:t>
            </a:r>
            <a:r>
              <a:rPr lang="it-IT" sz="2400">
                <a:cs typeface="Arial" pitchFamily="34" charset="0"/>
              </a:rPr>
              <a:t>)/2∙(x</a:t>
            </a:r>
            <a:r>
              <a:rPr lang="it-IT" sz="2400" baseline="-25000">
                <a:cs typeface="Arial" pitchFamily="34" charset="0"/>
              </a:rPr>
              <a:t>2 </a:t>
            </a:r>
            <a:r>
              <a:rPr lang="it-IT" sz="2400">
                <a:cs typeface="Arial" pitchFamily="34" charset="0"/>
              </a:rPr>
              <a:t>–</a:t>
            </a:r>
            <a:r>
              <a:rPr lang="it-IT" sz="2400" baseline="-25000">
                <a:cs typeface="Arial" pitchFamily="34" charset="0"/>
              </a:rPr>
              <a:t> </a:t>
            </a:r>
            <a:r>
              <a:rPr lang="it-IT" sz="2400">
                <a:cs typeface="Arial" pitchFamily="34" charset="0"/>
              </a:rPr>
              <a:t>x</a:t>
            </a:r>
            <a:r>
              <a:rPr lang="it-IT" sz="2400" baseline="-25000">
                <a:cs typeface="Arial" pitchFamily="34" charset="0"/>
              </a:rPr>
              <a:t>1</a:t>
            </a:r>
            <a:r>
              <a:rPr lang="it-IT" sz="2400">
                <a:cs typeface="Arial" pitchFamily="34" charset="0"/>
              </a:rPr>
              <a:t>) </a:t>
            </a:r>
          </a:p>
          <a:p>
            <a:pPr>
              <a:buFontTx/>
              <a:buNone/>
            </a:pPr>
            <a:r>
              <a:rPr lang="it-IT" sz="2400"/>
              <a:t> 	   = </a:t>
            </a:r>
            <a:r>
              <a:rPr lang="it-IT" sz="2400">
                <a:cs typeface="Arial" pitchFamily="34" charset="0"/>
              </a:rPr>
              <a:t>–</a:t>
            </a:r>
            <a:r>
              <a:rPr lang="it-IT" sz="2400"/>
              <a:t> (</a:t>
            </a:r>
            <a:r>
              <a:rPr lang="en-US" sz="2400">
                <a:cs typeface="Arial" pitchFamily="34" charset="0"/>
              </a:rPr>
              <a:t>½k x</a:t>
            </a:r>
            <a:r>
              <a:rPr lang="en-US" sz="2400" baseline="-25000">
                <a:cs typeface="Arial" pitchFamily="34" charset="0"/>
              </a:rPr>
              <a:t>2</a:t>
            </a:r>
            <a:r>
              <a:rPr lang="en-US" sz="2400" baseline="30000">
                <a:cs typeface="Arial" pitchFamily="34" charset="0"/>
              </a:rPr>
              <a:t>2</a:t>
            </a:r>
            <a:r>
              <a:rPr lang="en-US" sz="2400">
                <a:cs typeface="Arial" pitchFamily="34" charset="0"/>
              </a:rPr>
              <a:t> </a:t>
            </a:r>
            <a:r>
              <a:rPr lang="it-IT" sz="2400">
                <a:cs typeface="Arial" pitchFamily="34" charset="0"/>
              </a:rPr>
              <a:t>–</a:t>
            </a:r>
            <a:r>
              <a:rPr lang="en-US" sz="2400">
                <a:cs typeface="Arial" pitchFamily="34" charset="0"/>
              </a:rPr>
              <a:t> ½kx</a:t>
            </a:r>
            <a:r>
              <a:rPr lang="en-US" sz="2400" baseline="-25000">
                <a:cs typeface="Arial" pitchFamily="34" charset="0"/>
              </a:rPr>
              <a:t>1</a:t>
            </a:r>
            <a:r>
              <a:rPr lang="en-US" sz="2400" baseline="30000">
                <a:cs typeface="Arial" pitchFamily="34" charset="0"/>
              </a:rPr>
              <a:t>2</a:t>
            </a:r>
            <a:r>
              <a:rPr lang="en-US" sz="2400">
                <a:cs typeface="Arial" pitchFamily="34" charset="0"/>
              </a:rPr>
              <a:t>) = </a:t>
            </a:r>
            <a:r>
              <a:rPr lang="it-IT" sz="2400">
                <a:cs typeface="Arial" pitchFamily="34" charset="0"/>
              </a:rPr>
              <a:t>–</a:t>
            </a:r>
            <a:r>
              <a:rPr lang="en-US" sz="2400">
                <a:cs typeface="Arial" pitchFamily="34" charset="0"/>
              </a:rPr>
              <a:t> </a:t>
            </a:r>
            <a:r>
              <a:rPr lang="el-GR" sz="2400">
                <a:cs typeface="Arial" pitchFamily="34" charset="0"/>
              </a:rPr>
              <a:t>Δ</a:t>
            </a:r>
            <a:r>
              <a:rPr lang="it-IT" sz="2400">
                <a:cs typeface="Arial" pitchFamily="34" charset="0"/>
              </a:rPr>
              <a:t>W</a:t>
            </a:r>
            <a:r>
              <a:rPr lang="it-IT" sz="2400"/>
              <a:t>	</a:t>
            </a:r>
          </a:p>
        </p:txBody>
      </p:sp>
      <p:pic>
        <p:nvPicPr>
          <p:cNvPr id="335876" name="Picture 4" descr="img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196975"/>
            <a:ext cx="2925763" cy="1524000"/>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5795963" y="1773238"/>
            <a:ext cx="32861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78" name="Line 6"/>
          <p:cNvSpPr>
            <a:spLocks noChangeShapeType="1"/>
          </p:cNvSpPr>
          <p:nvPr/>
        </p:nvSpPr>
        <p:spPr bwMode="auto">
          <a:xfrm>
            <a:off x="6156325" y="1484313"/>
            <a:ext cx="0" cy="8651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79" name="Text Box 7"/>
          <p:cNvSpPr txBox="1">
            <a:spLocks noChangeArrowheads="1"/>
          </p:cNvSpPr>
          <p:nvPr/>
        </p:nvSpPr>
        <p:spPr bwMode="auto">
          <a:xfrm>
            <a:off x="7164388" y="1341438"/>
            <a:ext cx="1603375" cy="1311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a:p>
            <a:endParaRPr lang="it-IT" sz="4000"/>
          </a:p>
        </p:txBody>
      </p:sp>
      <p:sp>
        <p:nvSpPr>
          <p:cNvPr id="335880" name="Text Box 8"/>
          <p:cNvSpPr txBox="1">
            <a:spLocks noChangeArrowheads="1"/>
          </p:cNvSpPr>
          <p:nvPr/>
        </p:nvSpPr>
        <p:spPr bwMode="auto">
          <a:xfrm>
            <a:off x="6443663" y="1268413"/>
            <a:ext cx="307975"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81" name="Line 9"/>
          <p:cNvSpPr>
            <a:spLocks noChangeShapeType="1"/>
          </p:cNvSpPr>
          <p:nvPr/>
        </p:nvSpPr>
        <p:spPr bwMode="auto">
          <a:xfrm>
            <a:off x="5724525" y="2205038"/>
            <a:ext cx="25923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2" name="Line 10"/>
          <p:cNvSpPr>
            <a:spLocks noChangeShapeType="1"/>
          </p:cNvSpPr>
          <p:nvPr/>
        </p:nvSpPr>
        <p:spPr bwMode="auto">
          <a:xfrm>
            <a:off x="6905625" y="2133600"/>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3" name="Text Box 11"/>
          <p:cNvSpPr txBox="1">
            <a:spLocks noChangeArrowheads="1"/>
          </p:cNvSpPr>
          <p:nvPr/>
        </p:nvSpPr>
        <p:spPr bwMode="auto">
          <a:xfrm>
            <a:off x="6726238" y="22764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35884" name="Text Box 12"/>
          <p:cNvSpPr txBox="1">
            <a:spLocks noChangeArrowheads="1"/>
          </p:cNvSpPr>
          <p:nvPr/>
        </p:nvSpPr>
        <p:spPr bwMode="auto">
          <a:xfrm>
            <a:off x="8008938" y="21986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85" name="Line 13"/>
          <p:cNvSpPr>
            <a:spLocks noChangeShapeType="1"/>
          </p:cNvSpPr>
          <p:nvPr/>
        </p:nvSpPr>
        <p:spPr bwMode="auto">
          <a:xfrm flipH="1">
            <a:off x="5940425" y="1773238"/>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6" name="Line 14"/>
          <p:cNvSpPr>
            <a:spLocks noChangeShapeType="1"/>
          </p:cNvSpPr>
          <p:nvPr/>
        </p:nvSpPr>
        <p:spPr bwMode="auto">
          <a:xfrm flipH="1">
            <a:off x="5940425" y="1916113"/>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7" name="Line 15"/>
          <p:cNvSpPr>
            <a:spLocks noChangeShapeType="1"/>
          </p:cNvSpPr>
          <p:nvPr/>
        </p:nvSpPr>
        <p:spPr bwMode="auto">
          <a:xfrm flipH="1">
            <a:off x="5940425" y="20605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8" name="Line 16"/>
          <p:cNvSpPr>
            <a:spLocks noChangeShapeType="1"/>
          </p:cNvSpPr>
          <p:nvPr/>
        </p:nvSpPr>
        <p:spPr bwMode="auto">
          <a:xfrm flipH="1">
            <a:off x="5940425" y="16287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9" name="Line 17"/>
          <p:cNvSpPr>
            <a:spLocks noChangeShapeType="1"/>
          </p:cNvSpPr>
          <p:nvPr/>
        </p:nvSpPr>
        <p:spPr bwMode="auto">
          <a:xfrm>
            <a:off x="7164388" y="1916113"/>
            <a:ext cx="576262"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1" name="Line 19"/>
          <p:cNvSpPr>
            <a:spLocks noChangeShapeType="1"/>
          </p:cNvSpPr>
          <p:nvPr/>
        </p:nvSpPr>
        <p:spPr bwMode="auto">
          <a:xfrm>
            <a:off x="6588125" y="1628775"/>
            <a:ext cx="576263" cy="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3" name="Text Box 21"/>
          <p:cNvSpPr txBox="1">
            <a:spLocks noChangeArrowheads="1"/>
          </p:cNvSpPr>
          <p:nvPr/>
        </p:nvSpPr>
        <p:spPr bwMode="auto">
          <a:xfrm>
            <a:off x="7864475" y="16224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F</a:t>
            </a:r>
          </a:p>
        </p:txBody>
      </p:sp>
      <p:sp>
        <p:nvSpPr>
          <p:cNvPr id="335894" name="Text Box 22"/>
          <p:cNvSpPr txBox="1">
            <a:spLocks noChangeArrowheads="1"/>
          </p:cNvSpPr>
          <p:nvPr/>
        </p:nvSpPr>
        <p:spPr bwMode="auto">
          <a:xfrm>
            <a:off x="6711950" y="11906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CC3300"/>
                </a:solidFill>
              </a:rPr>
              <a:t>F’</a:t>
            </a:r>
          </a:p>
        </p:txBody>
      </p:sp>
      <p:sp>
        <p:nvSpPr>
          <p:cNvPr id="335895" name="Line 23"/>
          <p:cNvSpPr>
            <a:spLocks noChangeShapeType="1"/>
          </p:cNvSpPr>
          <p:nvPr/>
        </p:nvSpPr>
        <p:spPr bwMode="auto">
          <a:xfrm>
            <a:off x="6300788" y="4941888"/>
            <a:ext cx="24479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6" name="Line 24"/>
          <p:cNvSpPr>
            <a:spLocks noChangeShapeType="1"/>
          </p:cNvSpPr>
          <p:nvPr/>
        </p:nvSpPr>
        <p:spPr bwMode="auto">
          <a:xfrm flipV="1">
            <a:off x="7451725" y="4005263"/>
            <a:ext cx="0" cy="1800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7" name="Text Box 25"/>
          <p:cNvSpPr txBox="1">
            <a:spLocks noChangeArrowheads="1"/>
          </p:cNvSpPr>
          <p:nvPr/>
        </p:nvSpPr>
        <p:spPr bwMode="auto">
          <a:xfrm>
            <a:off x="8583613" y="50069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98" name="Text Box 26"/>
          <p:cNvSpPr txBox="1">
            <a:spLocks noChangeArrowheads="1"/>
          </p:cNvSpPr>
          <p:nvPr/>
        </p:nvSpPr>
        <p:spPr bwMode="auto">
          <a:xfrm>
            <a:off x="7072313" y="3783013"/>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335899" name="Line 27"/>
          <p:cNvSpPr>
            <a:spLocks noChangeShapeType="1"/>
          </p:cNvSpPr>
          <p:nvPr/>
        </p:nvSpPr>
        <p:spPr bwMode="auto">
          <a:xfrm>
            <a:off x="6443663" y="4040188"/>
            <a:ext cx="2016125" cy="1800225"/>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0" name="Line 28"/>
          <p:cNvSpPr>
            <a:spLocks noChangeShapeType="1"/>
          </p:cNvSpPr>
          <p:nvPr/>
        </p:nvSpPr>
        <p:spPr bwMode="auto">
          <a:xfrm>
            <a:off x="7812088"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1" name="Line 29"/>
          <p:cNvSpPr>
            <a:spLocks noChangeShapeType="1"/>
          </p:cNvSpPr>
          <p:nvPr/>
        </p:nvSpPr>
        <p:spPr bwMode="auto">
          <a:xfrm>
            <a:off x="8172450"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2" name="Line 30"/>
          <p:cNvSpPr>
            <a:spLocks noChangeShapeType="1"/>
          </p:cNvSpPr>
          <p:nvPr/>
        </p:nvSpPr>
        <p:spPr bwMode="auto">
          <a:xfrm>
            <a:off x="7812088" y="4941888"/>
            <a:ext cx="0"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3" name="Line 31"/>
          <p:cNvSpPr>
            <a:spLocks noChangeShapeType="1"/>
          </p:cNvSpPr>
          <p:nvPr/>
        </p:nvSpPr>
        <p:spPr bwMode="auto">
          <a:xfrm flipH="1">
            <a:off x="8172450"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4" name="Line 32"/>
          <p:cNvSpPr>
            <a:spLocks noChangeShapeType="1"/>
          </p:cNvSpPr>
          <p:nvPr/>
        </p:nvSpPr>
        <p:spPr bwMode="auto">
          <a:xfrm>
            <a:off x="7451725" y="5300663"/>
            <a:ext cx="360363"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5" name="Line 33"/>
          <p:cNvSpPr>
            <a:spLocks noChangeShapeType="1"/>
          </p:cNvSpPr>
          <p:nvPr/>
        </p:nvSpPr>
        <p:spPr bwMode="auto">
          <a:xfrm flipV="1">
            <a:off x="7451725" y="5570538"/>
            <a:ext cx="64928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6" name="AutoShape 34"/>
          <p:cNvSpPr>
            <a:spLocks noChangeArrowheads="1"/>
          </p:cNvSpPr>
          <p:nvPr/>
        </p:nvSpPr>
        <p:spPr bwMode="auto">
          <a:xfrm>
            <a:off x="2700338" y="4741863"/>
            <a:ext cx="358775" cy="217487"/>
          </a:xfrm>
          <a:prstGeom prst="rightArrow">
            <a:avLst>
              <a:gd name="adj1" fmla="val 50000"/>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7" name="AutoShape 35"/>
          <p:cNvSpPr>
            <a:spLocks noChangeAspect="1" noChangeArrowheads="1"/>
          </p:cNvSpPr>
          <p:nvPr/>
        </p:nvSpPr>
        <p:spPr bwMode="auto">
          <a:xfrm>
            <a:off x="844550" y="2979738"/>
            <a:ext cx="454025" cy="233362"/>
          </a:xfrm>
          <a:prstGeom prst="rightArrow">
            <a:avLst>
              <a:gd name="adj1" fmla="val 50000"/>
              <a:gd name="adj2" fmla="val 4864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8" name="Text Box 36"/>
          <p:cNvSpPr txBox="1">
            <a:spLocks noChangeArrowheads="1"/>
          </p:cNvSpPr>
          <p:nvPr/>
        </p:nvSpPr>
        <p:spPr bwMode="auto">
          <a:xfrm>
            <a:off x="7648575" y="443071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35909" name="Text Box 37"/>
          <p:cNvSpPr txBox="1">
            <a:spLocks noChangeArrowheads="1"/>
          </p:cNvSpPr>
          <p:nvPr/>
        </p:nvSpPr>
        <p:spPr bwMode="auto">
          <a:xfrm>
            <a:off x="8027988" y="443706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35910" name="Text Box 38"/>
          <p:cNvSpPr txBox="1">
            <a:spLocks noChangeArrowheads="1"/>
          </p:cNvSpPr>
          <p:nvPr/>
        </p:nvSpPr>
        <p:spPr bwMode="auto">
          <a:xfrm>
            <a:off x="7019925" y="501332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1</a:t>
            </a:r>
          </a:p>
        </p:txBody>
      </p:sp>
      <p:sp>
        <p:nvSpPr>
          <p:cNvPr id="335911" name="Text Box 39"/>
          <p:cNvSpPr txBox="1">
            <a:spLocks noChangeArrowheads="1"/>
          </p:cNvSpPr>
          <p:nvPr/>
        </p:nvSpPr>
        <p:spPr bwMode="auto">
          <a:xfrm>
            <a:off x="7019925" y="53736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2</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2016</a:t>
            </a:r>
            <a:endParaRPr lang="en-US" dirty="0"/>
          </a:p>
        </p:txBody>
      </p:sp>
      <p:sp>
        <p:nvSpPr>
          <p:cNvPr id="7" name="Slide Number Placeholder 5"/>
          <p:cNvSpPr>
            <a:spLocks noGrp="1"/>
          </p:cNvSpPr>
          <p:nvPr>
            <p:ph type="sldNum" sz="quarter" idx="12"/>
          </p:nvPr>
        </p:nvSpPr>
        <p:spPr/>
        <p:txBody>
          <a:bodyPr/>
          <a:lstStyle/>
          <a:p>
            <a:fld id="{F6EE95B5-C860-4CFD-8079-3988BFDA4E64}" type="slidenum">
              <a:rPr lang="en-US"/>
              <a:pPr/>
              <a:t>99</a:t>
            </a:fld>
            <a:endParaRPr lang="en-US"/>
          </a:p>
        </p:txBody>
      </p:sp>
      <p:sp>
        <p:nvSpPr>
          <p:cNvPr id="338946" name="Rectangle 2"/>
          <p:cNvSpPr>
            <a:spLocks noGrp="1" noChangeArrowheads="1"/>
          </p:cNvSpPr>
          <p:nvPr>
            <p:ph type="title"/>
          </p:nvPr>
        </p:nvSpPr>
        <p:spPr/>
        <p:txBody>
          <a:bodyPr/>
          <a:lstStyle/>
          <a:p>
            <a:r>
              <a:rPr lang="it-IT" sz="2800"/>
              <a:t>En. potenziale elastica ed en. totale</a:t>
            </a:r>
          </a:p>
        </p:txBody>
      </p:sp>
      <p:sp>
        <p:nvSpPr>
          <p:cNvPr id="338947" name="Rectangle 3"/>
          <p:cNvSpPr>
            <a:spLocks noGrp="1" noChangeArrowheads="1"/>
          </p:cNvSpPr>
          <p:nvPr>
            <p:ph type="body" idx="1"/>
          </p:nvPr>
        </p:nvSpPr>
        <p:spPr>
          <a:xfrm>
            <a:off x="323850" y="1052513"/>
            <a:ext cx="8496300" cy="5184775"/>
          </a:xfrm>
        </p:spPr>
        <p:txBody>
          <a:bodyPr/>
          <a:lstStyle/>
          <a:p>
            <a:r>
              <a:rPr lang="it-IT" sz="2400" dirty="0"/>
              <a:t>en. potenziale della molla, allungamento x</a:t>
            </a:r>
          </a:p>
          <a:p>
            <a:pPr>
              <a:buFontTx/>
              <a:buNone/>
            </a:pPr>
            <a:r>
              <a:rPr lang="it-IT" sz="2400" dirty="0"/>
              <a:t>	W = </a:t>
            </a:r>
            <a:r>
              <a:rPr lang="en-US" sz="2400" dirty="0">
                <a:cs typeface="Arial" pitchFamily="34" charset="0"/>
              </a:rPr>
              <a:t>½</a:t>
            </a:r>
            <a:r>
              <a:rPr lang="en-US" sz="2400" dirty="0" smtClean="0">
                <a:cs typeface="Arial" pitchFamily="34" charset="0"/>
              </a:rPr>
              <a:t>kx</a:t>
            </a:r>
            <a:r>
              <a:rPr lang="en-US" sz="2400" baseline="30000" dirty="0" smtClean="0">
                <a:cs typeface="Arial" pitchFamily="34" charset="0"/>
              </a:rPr>
              <a:t>2     </a:t>
            </a:r>
            <a:r>
              <a:rPr lang="en-US" sz="2400" dirty="0">
                <a:cs typeface="Arial" pitchFamily="34" charset="0"/>
              </a:rPr>
              <a:t> </a:t>
            </a:r>
            <a:r>
              <a:rPr lang="en-US" sz="2400" dirty="0" smtClean="0">
                <a:cs typeface="Arial" pitchFamily="34" charset="0"/>
              </a:rPr>
              <a:t>                                   </a:t>
            </a:r>
            <a:r>
              <a:rPr lang="en-US" sz="2000" dirty="0" smtClean="0">
                <a:cs typeface="Arial" pitchFamily="34" charset="0"/>
              </a:rPr>
              <a:t>(NB </a:t>
            </a:r>
            <a:r>
              <a:rPr lang="en-US" sz="2000" dirty="0" err="1" smtClean="0">
                <a:cs typeface="Arial" pitchFamily="34" charset="0"/>
              </a:rPr>
              <a:t>ponendo</a:t>
            </a:r>
            <a:r>
              <a:rPr lang="en-US" sz="2000" dirty="0" smtClean="0">
                <a:cs typeface="Arial" pitchFamily="34" charset="0"/>
              </a:rPr>
              <a:t> </a:t>
            </a:r>
            <a:r>
              <a:rPr lang="en-US" sz="2000" dirty="0" err="1" smtClean="0">
                <a:cs typeface="Arial" pitchFamily="34" charset="0"/>
              </a:rPr>
              <a:t>arbitr</a:t>
            </a:r>
            <a:r>
              <a:rPr lang="en-US" sz="2000" dirty="0" smtClean="0">
                <a:cs typeface="Arial" pitchFamily="34" charset="0"/>
              </a:rPr>
              <a:t>. W(0) = 0)</a:t>
            </a:r>
            <a:endParaRPr lang="en-US" sz="2000" baseline="30000" dirty="0">
              <a:cs typeface="Arial" pitchFamily="34" charset="0"/>
            </a:endParaRPr>
          </a:p>
          <a:p>
            <a:r>
              <a:rPr lang="en-US" sz="2000" dirty="0" smtClean="0">
                <a:cs typeface="Arial" pitchFamily="34" charset="0"/>
              </a:rPr>
              <a:t>[a </a:t>
            </a:r>
            <a:r>
              <a:rPr lang="en-US" sz="2000" dirty="0" err="1">
                <a:cs typeface="Arial" pitchFamily="34" charset="0"/>
              </a:rPr>
              <a:t>stretto</a:t>
            </a:r>
            <a:r>
              <a:rPr lang="en-US" sz="2000" dirty="0">
                <a:cs typeface="Arial" pitchFamily="34" charset="0"/>
              </a:rPr>
              <a:t> </a:t>
            </a:r>
            <a:r>
              <a:rPr lang="en-US" sz="2000" dirty="0" err="1">
                <a:cs typeface="Arial" pitchFamily="34" charset="0"/>
              </a:rPr>
              <a:t>rigore</a:t>
            </a:r>
            <a:r>
              <a:rPr lang="en-US" sz="2000" dirty="0">
                <a:cs typeface="Arial" pitchFamily="34" charset="0"/>
              </a:rPr>
              <a:t> </a:t>
            </a:r>
            <a:r>
              <a:rPr lang="en-US" sz="2000" dirty="0" err="1">
                <a:cs typeface="Arial" pitchFamily="34" charset="0"/>
              </a:rPr>
              <a:t>si</a:t>
            </a:r>
            <a:r>
              <a:rPr lang="en-US" sz="2000" dirty="0">
                <a:cs typeface="Arial" pitchFamily="34" charset="0"/>
              </a:rPr>
              <a:t> </a:t>
            </a:r>
            <a:r>
              <a:rPr lang="en-US" sz="2000" dirty="0" err="1">
                <a:cs typeface="Arial" pitchFamily="34" charset="0"/>
              </a:rPr>
              <a:t>sarebbe</a:t>
            </a:r>
            <a:r>
              <a:rPr lang="en-US" sz="2000" dirty="0">
                <a:cs typeface="Arial" pitchFamily="34" charset="0"/>
              </a:rPr>
              <a:t> </a:t>
            </a:r>
            <a:r>
              <a:rPr lang="en-US" sz="2000" dirty="0" err="1">
                <a:cs typeface="Arial" pitchFamily="34" charset="0"/>
              </a:rPr>
              <a:t>dovuto</a:t>
            </a:r>
            <a:r>
              <a:rPr lang="en-US" sz="2000" dirty="0">
                <a:cs typeface="Arial" pitchFamily="34" charset="0"/>
              </a:rPr>
              <a:t> fare (</a:t>
            </a:r>
            <a:r>
              <a:rPr lang="en-US" sz="2000" dirty="0" err="1">
                <a:cs typeface="Arial" pitchFamily="34" charset="0"/>
              </a:rPr>
              <a:t>il</a:t>
            </a:r>
            <a:r>
              <a:rPr lang="en-US" sz="2000" dirty="0">
                <a:cs typeface="Arial" pitchFamily="34" charset="0"/>
              </a:rPr>
              <a:t> </a:t>
            </a:r>
            <a:r>
              <a:rPr lang="en-US" sz="2000" dirty="0" err="1">
                <a:cs typeface="Arial" pitchFamily="34" charset="0"/>
              </a:rPr>
              <a:t>risultato</a:t>
            </a:r>
            <a:r>
              <a:rPr lang="en-US" sz="2000" dirty="0">
                <a:cs typeface="Arial" pitchFamily="34" charset="0"/>
              </a:rPr>
              <a:t> è </a:t>
            </a:r>
            <a:r>
              <a:rPr lang="en-US" sz="2000" dirty="0" err="1">
                <a:cs typeface="Arial" pitchFamily="34" charset="0"/>
              </a:rPr>
              <a:t>uguale</a:t>
            </a:r>
            <a:r>
              <a:rPr lang="en-US" sz="2000" dirty="0">
                <a:cs typeface="Arial" pitchFamily="34" charset="0"/>
              </a:rPr>
              <a:t>)</a:t>
            </a:r>
          </a:p>
          <a:p>
            <a:pPr>
              <a:buFontTx/>
              <a:buNone/>
            </a:pPr>
            <a:r>
              <a:rPr lang="en-US" sz="2000" dirty="0">
                <a:cs typeface="Arial" pitchFamily="34" charset="0"/>
              </a:rPr>
              <a:t>	</a:t>
            </a:r>
            <a:r>
              <a:rPr lang="en-US" sz="2400" dirty="0">
                <a:latin typeface="Script MT Bold" pitchFamily="66" charset="0"/>
              </a:rPr>
              <a:t>L</a:t>
            </a:r>
            <a:r>
              <a:rPr lang="en-US" sz="2000" dirty="0">
                <a:latin typeface="French Script MT" pitchFamily="66" charset="0"/>
                <a:cs typeface="Arial" pitchFamily="34" charset="0"/>
              </a:rPr>
              <a:t> </a:t>
            </a:r>
            <a:r>
              <a:rPr lang="en-US" sz="2000" dirty="0">
                <a:cs typeface="Arial" pitchFamily="34" charset="0"/>
              </a:rPr>
              <a:t>=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F’dx = –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kxdx = –k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 </a:t>
            </a:r>
            <a:r>
              <a:rPr lang="en-US" sz="2000" dirty="0" err="1">
                <a:cs typeface="Arial" pitchFamily="34" charset="0"/>
              </a:rPr>
              <a:t>xdx</a:t>
            </a:r>
            <a:r>
              <a:rPr lang="en-US" sz="2000" dirty="0">
                <a:cs typeface="Arial" pitchFamily="34" charset="0"/>
              </a:rPr>
              <a:t> = – k/2 (x</a:t>
            </a:r>
            <a:r>
              <a:rPr lang="en-US" sz="2000" baseline="-25000" dirty="0">
                <a:cs typeface="Arial" pitchFamily="34" charset="0"/>
              </a:rPr>
              <a:t>2</a:t>
            </a:r>
            <a:r>
              <a:rPr lang="en-US" sz="2000" baseline="30000" dirty="0">
                <a:cs typeface="Arial" pitchFamily="34" charset="0"/>
              </a:rPr>
              <a:t>2</a:t>
            </a:r>
            <a:r>
              <a:rPr lang="en-US" sz="2000" dirty="0">
                <a:cs typeface="Arial" pitchFamily="34" charset="0"/>
              </a:rPr>
              <a:t>-x</a:t>
            </a:r>
            <a:r>
              <a:rPr lang="en-US" sz="2000" baseline="-25000" dirty="0">
                <a:cs typeface="Arial" pitchFamily="34" charset="0"/>
              </a:rPr>
              <a:t>1</a:t>
            </a:r>
            <a:r>
              <a:rPr lang="en-US" sz="2000" baseline="30000" dirty="0">
                <a:cs typeface="Arial" pitchFamily="34" charset="0"/>
              </a:rPr>
              <a:t>2</a:t>
            </a:r>
            <a:r>
              <a:rPr lang="en-US" sz="2000" dirty="0">
                <a:cs typeface="Arial" pitchFamily="34" charset="0"/>
              </a:rPr>
              <a:t>) </a:t>
            </a:r>
            <a:r>
              <a:rPr lang="en-US" sz="2000" dirty="0" smtClean="0">
                <a:cs typeface="Arial" pitchFamily="34" charset="0"/>
              </a:rPr>
              <a:t>]</a:t>
            </a:r>
            <a:endParaRPr lang="en-US" sz="2000" dirty="0">
              <a:cs typeface="Arial" pitchFamily="34" charset="0"/>
            </a:endParaRPr>
          </a:p>
          <a:p>
            <a:r>
              <a:rPr lang="en-US" sz="2400" dirty="0" err="1">
                <a:cs typeface="Arial" pitchFamily="34" charset="0"/>
              </a:rPr>
              <a:t>lancio</a:t>
            </a:r>
            <a:r>
              <a:rPr lang="en-US" sz="2400" dirty="0">
                <a:cs typeface="Arial" pitchFamily="34" charset="0"/>
              </a:rPr>
              <a:t> un </a:t>
            </a:r>
            <a:r>
              <a:rPr lang="en-US" sz="2400" dirty="0" err="1">
                <a:cs typeface="Arial" pitchFamily="34" charset="0"/>
              </a:rPr>
              <a:t>blocco</a:t>
            </a:r>
            <a:r>
              <a:rPr lang="en-US" sz="2400" dirty="0">
                <a:cs typeface="Arial" pitchFamily="34" charset="0"/>
              </a:rPr>
              <a:t> di </a:t>
            </a:r>
            <a:r>
              <a:rPr lang="en-US" sz="2400" dirty="0" err="1">
                <a:cs typeface="Arial" pitchFamily="34" charset="0"/>
              </a:rPr>
              <a:t>massa</a:t>
            </a:r>
            <a:r>
              <a:rPr lang="en-US" sz="2400" dirty="0">
                <a:cs typeface="Arial" pitchFamily="34" charset="0"/>
              </a:rPr>
              <a:t> m </a:t>
            </a:r>
            <a:r>
              <a:rPr lang="en-US" sz="2400" dirty="0" err="1">
                <a:cs typeface="Arial" pitchFamily="34" charset="0"/>
              </a:rPr>
              <a:t>contro</a:t>
            </a:r>
            <a:r>
              <a:rPr lang="en-US" sz="2400" dirty="0">
                <a:cs typeface="Arial" pitchFamily="34" charset="0"/>
              </a:rPr>
              <a:t> la </a:t>
            </a:r>
            <a:r>
              <a:rPr lang="en-US" sz="2400" dirty="0" err="1">
                <a:cs typeface="Arial" pitchFamily="34" charset="0"/>
              </a:rPr>
              <a:t>molla</a:t>
            </a:r>
            <a:r>
              <a:rPr lang="en-US" sz="2400" dirty="0">
                <a:cs typeface="Arial" pitchFamily="34" charset="0"/>
              </a:rPr>
              <a:t> con </a:t>
            </a:r>
            <a:r>
              <a:rPr lang="en-US" sz="2400" dirty="0" err="1">
                <a:cs typeface="Arial" pitchFamily="34" charset="0"/>
              </a:rPr>
              <a:t>velocità</a:t>
            </a:r>
            <a:r>
              <a:rPr lang="en-US" sz="2400" dirty="0">
                <a:cs typeface="Arial" pitchFamily="34" charset="0"/>
              </a:rPr>
              <a:t> </a:t>
            </a:r>
            <a:r>
              <a:rPr lang="en-US" sz="2400" b="1" dirty="0">
                <a:cs typeface="Arial" pitchFamily="34" charset="0"/>
              </a:rPr>
              <a:t>v</a:t>
            </a:r>
            <a:r>
              <a:rPr lang="en-US" sz="2400" b="1" baseline="-25000" dirty="0">
                <a:cs typeface="Arial" pitchFamily="34" charset="0"/>
              </a:rPr>
              <a:t>0</a:t>
            </a:r>
            <a:r>
              <a:rPr lang="en-US" sz="2400" dirty="0">
                <a:cs typeface="Arial" pitchFamily="34" charset="0"/>
              </a:rPr>
              <a:t> secondo x: </a:t>
            </a:r>
            <a:r>
              <a:rPr lang="en-US" sz="2400" dirty="0" err="1">
                <a:cs typeface="Arial" pitchFamily="34" charset="0"/>
              </a:rPr>
              <a:t>comprimerà</a:t>
            </a:r>
            <a:r>
              <a:rPr lang="en-US" sz="2400" dirty="0">
                <a:cs typeface="Arial" pitchFamily="34" charset="0"/>
              </a:rPr>
              <a:t> la </a:t>
            </a:r>
            <a:r>
              <a:rPr lang="en-US" sz="2400" dirty="0" err="1">
                <a:cs typeface="Arial" pitchFamily="34" charset="0"/>
              </a:rPr>
              <a:t>molla</a:t>
            </a:r>
            <a:r>
              <a:rPr lang="en-US" sz="2400" dirty="0">
                <a:cs typeface="Arial" pitchFamily="34" charset="0"/>
              </a:rPr>
              <a:t> </a:t>
            </a:r>
            <a:r>
              <a:rPr lang="en-US" sz="2400" dirty="0" err="1">
                <a:cs typeface="Arial" pitchFamily="34" charset="0"/>
              </a:rPr>
              <a:t>fino</a:t>
            </a:r>
            <a:r>
              <a:rPr lang="en-US" sz="2400" dirty="0">
                <a:cs typeface="Arial" pitchFamily="34" charset="0"/>
              </a:rPr>
              <a:t> a  </a:t>
            </a:r>
            <a:r>
              <a:rPr lang="en-US" sz="2400" dirty="0" err="1">
                <a:cs typeface="Arial" pitchFamily="34" charset="0"/>
              </a:rPr>
              <a:t>fermarsi</a:t>
            </a:r>
            <a:r>
              <a:rPr lang="en-US" sz="2400" dirty="0">
                <a:cs typeface="Arial" pitchFamily="34" charset="0"/>
              </a:rPr>
              <a:t> – </a:t>
            </a:r>
            <a:r>
              <a:rPr lang="en-US" sz="2400" dirty="0" err="1">
                <a:cs typeface="Arial" pitchFamily="34" charset="0"/>
              </a:rPr>
              <a:t>ponendo</a:t>
            </a:r>
            <a:r>
              <a:rPr lang="en-US" sz="2400" dirty="0">
                <a:cs typeface="Arial" pitchFamily="34" charset="0"/>
              </a:rPr>
              <a:t>  x</a:t>
            </a:r>
            <a:r>
              <a:rPr lang="en-US" sz="2400" baseline="-25000" dirty="0">
                <a:cs typeface="Arial" pitchFamily="34" charset="0"/>
              </a:rPr>
              <a:t>1</a:t>
            </a:r>
            <a:r>
              <a:rPr lang="en-US" sz="2400" dirty="0">
                <a:cs typeface="Arial" pitchFamily="34" charset="0"/>
              </a:rPr>
              <a:t> = 0, x</a:t>
            </a:r>
            <a:r>
              <a:rPr lang="en-US" sz="2400" baseline="-25000" dirty="0">
                <a:cs typeface="Arial" pitchFamily="34" charset="0"/>
              </a:rPr>
              <a:t>2</a:t>
            </a:r>
            <a:r>
              <a:rPr lang="en-US" sz="2400" dirty="0">
                <a:cs typeface="Arial" pitchFamily="34" charset="0"/>
              </a:rPr>
              <a:t> = A (v</a:t>
            </a:r>
            <a:r>
              <a:rPr lang="en-US" sz="2400" baseline="-25000" dirty="0">
                <a:cs typeface="Arial" pitchFamily="34" charset="0"/>
              </a:rPr>
              <a:t>1</a:t>
            </a:r>
            <a:r>
              <a:rPr lang="en-US" sz="2400" dirty="0">
                <a:cs typeface="Arial" pitchFamily="34" charset="0"/>
              </a:rPr>
              <a:t> = v</a:t>
            </a:r>
            <a:r>
              <a:rPr lang="en-US" sz="2400" baseline="-25000" dirty="0">
                <a:cs typeface="Arial" pitchFamily="34" charset="0"/>
              </a:rPr>
              <a:t>0</a:t>
            </a:r>
            <a:r>
              <a:rPr lang="en-US" sz="2400" dirty="0">
                <a:cs typeface="Arial" pitchFamily="34" charset="0"/>
              </a:rPr>
              <a:t> = </a:t>
            </a:r>
            <a:r>
              <a:rPr lang="en-US" sz="2400" dirty="0" err="1">
                <a:cs typeface="Arial" pitchFamily="34" charset="0"/>
              </a:rPr>
              <a:t>v</a:t>
            </a:r>
            <a:r>
              <a:rPr lang="en-US" sz="2400" baseline="-25000" dirty="0" err="1">
                <a:cs typeface="Arial" pitchFamily="34" charset="0"/>
              </a:rPr>
              <a:t>max</a:t>
            </a:r>
            <a:r>
              <a:rPr lang="en-US" sz="2400" dirty="0">
                <a:cs typeface="Arial" pitchFamily="34" charset="0"/>
              </a:rPr>
              <a:t>, v</a:t>
            </a:r>
            <a:r>
              <a:rPr lang="en-US" sz="2400" baseline="-25000" dirty="0">
                <a:cs typeface="Arial" pitchFamily="34" charset="0"/>
              </a:rPr>
              <a:t>2</a:t>
            </a:r>
            <a:r>
              <a:rPr lang="en-US" sz="2400" dirty="0">
                <a:cs typeface="Arial" pitchFamily="34" charset="0"/>
              </a:rPr>
              <a:t> = 0); </a:t>
            </a:r>
            <a:r>
              <a:rPr lang="en-US" sz="2400" dirty="0" err="1">
                <a:cs typeface="Arial" pitchFamily="34" charset="0"/>
              </a:rPr>
              <a:t>trascuriamo</a:t>
            </a:r>
            <a:r>
              <a:rPr lang="en-US" sz="2400" dirty="0">
                <a:cs typeface="Arial" pitchFamily="34" charset="0"/>
              </a:rPr>
              <a:t> </a:t>
            </a:r>
            <a:r>
              <a:rPr lang="en-US" sz="2400" dirty="0" err="1">
                <a:cs typeface="Arial" pitchFamily="34" charset="0"/>
              </a:rPr>
              <a:t>gli</a:t>
            </a:r>
            <a:r>
              <a:rPr lang="en-US" sz="2400" dirty="0">
                <a:cs typeface="Arial" pitchFamily="34" charset="0"/>
              </a:rPr>
              <a:t> </a:t>
            </a:r>
            <a:r>
              <a:rPr lang="en-US" sz="2400" dirty="0" err="1">
                <a:cs typeface="Arial" pitchFamily="34" charset="0"/>
              </a:rPr>
              <a:t>attriti</a:t>
            </a:r>
            <a:r>
              <a:rPr lang="en-US" sz="2400" dirty="0">
                <a:cs typeface="Arial" pitchFamily="34" charset="0"/>
              </a:rPr>
              <a:t>,</a:t>
            </a:r>
          </a:p>
          <a:p>
            <a:pPr>
              <a:buFontTx/>
              <a:buNone/>
            </a:pPr>
            <a:r>
              <a:rPr lang="en-US" sz="2400" dirty="0">
                <a:cs typeface="Arial" pitchFamily="34" charset="0"/>
              </a:rPr>
              <a:t>	</a:t>
            </a:r>
            <a:r>
              <a:rPr lang="en-US" sz="2400" b="1" dirty="0">
                <a:cs typeface="Arial" pitchFamily="34" charset="0"/>
              </a:rPr>
              <a:t>P</a:t>
            </a:r>
            <a:r>
              <a:rPr lang="en-US" sz="2400" dirty="0">
                <a:cs typeface="Arial" pitchFamily="34" charset="0"/>
              </a:rPr>
              <a:t> </a:t>
            </a:r>
            <a:r>
              <a:rPr lang="en-US" sz="2400" dirty="0" err="1">
                <a:cs typeface="Arial" pitchFamily="34" charset="0"/>
              </a:rPr>
              <a:t>ed</a:t>
            </a:r>
            <a:r>
              <a:rPr lang="en-US" sz="2400" dirty="0">
                <a:cs typeface="Arial" pitchFamily="34" charset="0"/>
              </a:rPr>
              <a:t> </a:t>
            </a:r>
            <a:r>
              <a:rPr lang="en-US" sz="2400" b="1" dirty="0">
                <a:cs typeface="Arial" pitchFamily="34" charset="0"/>
              </a:rPr>
              <a:t>N</a:t>
            </a:r>
            <a:r>
              <a:rPr lang="en-US" sz="2400" dirty="0">
                <a:cs typeface="Arial" pitchFamily="34" charset="0"/>
              </a:rPr>
              <a:t> non </a:t>
            </a:r>
            <a:r>
              <a:rPr lang="en-US" sz="2400" dirty="0" err="1">
                <a:cs typeface="Arial" pitchFamily="34" charset="0"/>
              </a:rPr>
              <a:t>fanno</a:t>
            </a:r>
            <a:r>
              <a:rPr lang="en-US" sz="2400" dirty="0">
                <a:cs typeface="Arial" pitchFamily="34" charset="0"/>
              </a:rPr>
              <a:t> </a:t>
            </a:r>
            <a:r>
              <a:rPr lang="en-US" sz="2400" dirty="0" err="1">
                <a:cs typeface="Arial" pitchFamily="34" charset="0"/>
              </a:rPr>
              <a:t>lavoro</a:t>
            </a:r>
            <a:endParaRPr lang="en-US" sz="2400" dirty="0">
              <a:cs typeface="Arial" pitchFamily="34" charset="0"/>
            </a:endParaRPr>
          </a:p>
          <a:p>
            <a:pPr>
              <a:buFontTx/>
              <a:buNone/>
            </a:pPr>
            <a:r>
              <a:rPr lang="en-US" sz="2400" dirty="0">
                <a:cs typeface="Arial" pitchFamily="34" charset="0"/>
              </a:rPr>
              <a:t>	</a:t>
            </a:r>
            <a:r>
              <a:rPr lang="en-US" sz="2400" dirty="0">
                <a:solidFill>
                  <a:srgbClr val="FF3300"/>
                </a:solidFill>
                <a:latin typeface="Script MT Bold" pitchFamily="66" charset="0"/>
              </a:rPr>
              <a:t>L</a:t>
            </a:r>
            <a:r>
              <a:rPr lang="en-US" sz="2400" dirty="0">
                <a:solidFill>
                  <a:srgbClr val="FF3300"/>
                </a:solidFill>
                <a:latin typeface="French Script MT" pitchFamily="66" charset="0"/>
                <a:cs typeface="Arial" pitchFamily="34" charset="0"/>
              </a:rPr>
              <a:t> </a:t>
            </a:r>
            <a:r>
              <a:rPr lang="en-US" sz="2400" dirty="0">
                <a:solidFill>
                  <a:srgbClr val="FF3300"/>
                </a:solidFill>
                <a:cs typeface="Arial" pitchFamily="34" charset="0"/>
              </a:rPr>
              <a:t>= –½kA</a:t>
            </a:r>
            <a:r>
              <a:rPr lang="en-US" sz="2400" baseline="30000" dirty="0">
                <a:solidFill>
                  <a:srgbClr val="FF3300"/>
                </a:solidFill>
                <a:cs typeface="Arial" pitchFamily="34" charset="0"/>
              </a:rPr>
              <a:t>2</a:t>
            </a:r>
            <a:r>
              <a:rPr lang="en-US" sz="2400" dirty="0">
                <a:solidFill>
                  <a:srgbClr val="CC3300"/>
                </a:solidFill>
                <a:cs typeface="Arial" pitchFamily="34" charset="0"/>
              </a:rPr>
              <a:t>                 </a:t>
            </a:r>
            <a:r>
              <a:rPr lang="en-US" sz="2400" dirty="0" err="1">
                <a:solidFill>
                  <a:srgbClr val="CC3300"/>
                </a:solidFill>
                <a:cs typeface="Arial" pitchFamily="34" charset="0"/>
              </a:rPr>
              <a:t>lavoro</a:t>
            </a:r>
            <a:r>
              <a:rPr lang="en-US" sz="2400" dirty="0">
                <a:solidFill>
                  <a:srgbClr val="CC3300"/>
                </a:solidFill>
                <a:cs typeface="Arial" pitchFamily="34" charset="0"/>
              </a:rPr>
              <a:t> </a:t>
            </a:r>
            <a:r>
              <a:rPr lang="en-US" sz="2400" dirty="0" err="1">
                <a:solidFill>
                  <a:srgbClr val="CC3300"/>
                </a:solidFill>
                <a:cs typeface="Arial" pitchFamily="34" charset="0"/>
              </a:rPr>
              <a:t>della</a:t>
            </a:r>
            <a:r>
              <a:rPr lang="en-US" sz="2400" dirty="0">
                <a:solidFill>
                  <a:srgbClr val="CC3300"/>
                </a:solidFill>
                <a:cs typeface="Arial" pitchFamily="34" charset="0"/>
              </a:rPr>
              <a:t> f. </a:t>
            </a:r>
            <a:r>
              <a:rPr lang="en-US" sz="2400" dirty="0" err="1">
                <a:solidFill>
                  <a:srgbClr val="CC3300"/>
                </a:solidFill>
                <a:cs typeface="Arial" pitchFamily="34" charset="0"/>
              </a:rPr>
              <a:t>elastica</a:t>
            </a:r>
            <a:r>
              <a:rPr lang="en-US" sz="2400" dirty="0">
                <a:solidFill>
                  <a:srgbClr val="CC3300"/>
                </a:solidFill>
                <a:cs typeface="Arial" pitchFamily="34" charset="0"/>
              </a:rPr>
              <a:t> (</a:t>
            </a:r>
            <a:r>
              <a:rPr lang="en-US" sz="2400" dirty="0" err="1">
                <a:solidFill>
                  <a:srgbClr val="CC3300"/>
                </a:solidFill>
                <a:cs typeface="Arial" pitchFamily="34" charset="0"/>
              </a:rPr>
              <a:t>molla</a:t>
            </a:r>
            <a:r>
              <a:rPr lang="en-US" sz="2400" dirty="0">
                <a:solidFill>
                  <a:srgbClr val="CC3300"/>
                </a:solidFill>
                <a:cs typeface="Arial" pitchFamily="34" charset="0"/>
              </a:rPr>
              <a:t>)</a:t>
            </a:r>
          </a:p>
          <a:p>
            <a:pPr>
              <a:buFontTx/>
              <a:buNone/>
            </a:pPr>
            <a:r>
              <a:rPr lang="en-US" sz="2400" dirty="0">
                <a:cs typeface="Arial" pitchFamily="34" charset="0"/>
              </a:rPr>
              <a:t>	</a:t>
            </a:r>
            <a:r>
              <a:rPr lang="el-GR" sz="2400" dirty="0">
                <a:solidFill>
                  <a:srgbClr val="008000"/>
                </a:solidFill>
                <a:cs typeface="Arial" pitchFamily="34" charset="0"/>
              </a:rPr>
              <a:t>Δ</a:t>
            </a:r>
            <a:r>
              <a:rPr lang="it-IT" sz="2400" dirty="0">
                <a:solidFill>
                  <a:srgbClr val="008000"/>
                </a:solidFill>
                <a:cs typeface="Arial" pitchFamily="34" charset="0"/>
              </a:rPr>
              <a:t>K = 0 </a:t>
            </a:r>
            <a:r>
              <a:rPr lang="en-US" sz="2400" dirty="0">
                <a:solidFill>
                  <a:srgbClr val="008000"/>
                </a:solidFill>
                <a:cs typeface="Arial" pitchFamily="34" charset="0"/>
              </a:rPr>
              <a:t>– ½mv</a:t>
            </a:r>
            <a:r>
              <a:rPr lang="en-US" sz="2400" baseline="-25000" dirty="0">
                <a:solidFill>
                  <a:srgbClr val="008000"/>
                </a:solidFill>
                <a:cs typeface="Arial" pitchFamily="34" charset="0"/>
              </a:rPr>
              <a:t>max</a:t>
            </a:r>
            <a:r>
              <a:rPr lang="en-US" sz="2400" baseline="30000" dirty="0">
                <a:solidFill>
                  <a:srgbClr val="008000"/>
                </a:solidFill>
                <a:cs typeface="Arial" pitchFamily="34" charset="0"/>
              </a:rPr>
              <a:t>2</a:t>
            </a:r>
            <a:r>
              <a:rPr lang="en-US" sz="2400" dirty="0">
                <a:solidFill>
                  <a:srgbClr val="008000"/>
                </a:solidFill>
                <a:cs typeface="Arial" pitchFamily="34" charset="0"/>
              </a:rPr>
              <a:t>     </a:t>
            </a:r>
            <a:r>
              <a:rPr lang="en-US" sz="2400" dirty="0" err="1">
                <a:solidFill>
                  <a:srgbClr val="008000"/>
                </a:solidFill>
                <a:cs typeface="Arial" pitchFamily="34" charset="0"/>
              </a:rPr>
              <a:t>variazione</a:t>
            </a:r>
            <a:r>
              <a:rPr lang="en-US" sz="2400" dirty="0">
                <a:solidFill>
                  <a:srgbClr val="008000"/>
                </a:solidFill>
                <a:cs typeface="Arial" pitchFamily="34" charset="0"/>
              </a:rPr>
              <a:t> en. </a:t>
            </a:r>
            <a:r>
              <a:rPr lang="en-US" sz="2400" dirty="0" err="1">
                <a:solidFill>
                  <a:srgbClr val="008000"/>
                </a:solidFill>
                <a:cs typeface="Arial" pitchFamily="34" charset="0"/>
              </a:rPr>
              <a:t>cinetica</a:t>
            </a:r>
            <a:r>
              <a:rPr lang="en-US" sz="2400" dirty="0">
                <a:solidFill>
                  <a:srgbClr val="008000"/>
                </a:solidFill>
                <a:cs typeface="Arial" pitchFamily="34" charset="0"/>
              </a:rPr>
              <a:t> (</a:t>
            </a:r>
            <a:r>
              <a:rPr lang="en-US" sz="2400" dirty="0" err="1">
                <a:solidFill>
                  <a:srgbClr val="008000"/>
                </a:solidFill>
                <a:cs typeface="Arial" pitchFamily="34" charset="0"/>
              </a:rPr>
              <a:t>blocco</a:t>
            </a:r>
            <a:r>
              <a:rPr lang="en-US" sz="2400" dirty="0">
                <a:solidFill>
                  <a:srgbClr val="008000"/>
                </a:solidFill>
                <a:cs typeface="Arial" pitchFamily="34" charset="0"/>
              </a:rPr>
              <a:t>)</a:t>
            </a:r>
          </a:p>
          <a:p>
            <a:pPr>
              <a:buFontTx/>
              <a:buNone/>
            </a:pPr>
            <a:r>
              <a:rPr lang="en-US" sz="2400" dirty="0">
                <a:solidFill>
                  <a:srgbClr val="008000"/>
                </a:solidFill>
                <a:cs typeface="Arial" pitchFamily="34" charset="0"/>
              </a:rPr>
              <a:t>	</a:t>
            </a:r>
            <a:r>
              <a:rPr lang="en-US" sz="2400" dirty="0">
                <a:solidFill>
                  <a:srgbClr val="CC00FF"/>
                </a:solidFill>
                <a:latin typeface="Script MT Bold" pitchFamily="66" charset="0"/>
              </a:rPr>
              <a:t>L</a:t>
            </a:r>
            <a:r>
              <a:rPr lang="en-US" sz="2400" dirty="0">
                <a:solidFill>
                  <a:srgbClr val="CC00FF"/>
                </a:solidFill>
                <a:latin typeface="French Script MT" pitchFamily="66" charset="0"/>
                <a:cs typeface="Arial" pitchFamily="34" charset="0"/>
              </a:rPr>
              <a:t> </a:t>
            </a:r>
            <a:r>
              <a:rPr lang="en-US" sz="2400" dirty="0">
                <a:solidFill>
                  <a:srgbClr val="CC00FF"/>
                </a:solidFill>
                <a:cs typeface="Arial" pitchFamily="34" charset="0"/>
              </a:rPr>
              <a:t>= </a:t>
            </a:r>
            <a:r>
              <a:rPr lang="el-GR" sz="2400" dirty="0">
                <a:solidFill>
                  <a:srgbClr val="CC00FF"/>
                </a:solidFill>
                <a:cs typeface="Arial" pitchFamily="34" charset="0"/>
              </a:rPr>
              <a:t>Δ</a:t>
            </a:r>
            <a:r>
              <a:rPr lang="it-IT" sz="2400" dirty="0">
                <a:solidFill>
                  <a:srgbClr val="CC00FF"/>
                </a:solidFill>
                <a:cs typeface="Arial" pitchFamily="34" charset="0"/>
              </a:rPr>
              <a:t>K  </a:t>
            </a:r>
            <a:r>
              <a:rPr lang="it-IT" sz="2000" dirty="0">
                <a:solidFill>
                  <a:srgbClr val="CC00FF"/>
                </a:solidFill>
                <a:cs typeface="Arial" pitchFamily="34" charset="0"/>
              </a:rPr>
              <a:t>(</a:t>
            </a:r>
            <a:r>
              <a:rPr lang="it-IT" sz="2000" dirty="0" err="1">
                <a:solidFill>
                  <a:srgbClr val="CC00FF"/>
                </a:solidFill>
                <a:cs typeface="Arial" pitchFamily="34" charset="0"/>
              </a:rPr>
              <a:t>teor</a:t>
            </a:r>
            <a:r>
              <a:rPr lang="it-IT" sz="2000" dirty="0">
                <a:solidFill>
                  <a:srgbClr val="CC00FF"/>
                </a:solidFill>
                <a:cs typeface="Arial" pitchFamily="34" charset="0"/>
              </a:rPr>
              <a:t>. dell’en. </a:t>
            </a:r>
            <a:r>
              <a:rPr lang="it-IT" sz="2000" dirty="0" err="1">
                <a:solidFill>
                  <a:srgbClr val="CC00FF"/>
                </a:solidFill>
                <a:cs typeface="Arial" pitchFamily="34" charset="0"/>
              </a:rPr>
              <a:t>cinet</a:t>
            </a:r>
            <a:r>
              <a:rPr lang="it-IT" sz="2000" dirty="0">
                <a:solidFill>
                  <a:srgbClr val="CC00FF"/>
                </a:solidFill>
                <a:cs typeface="Arial" pitchFamily="34" charset="0"/>
              </a:rPr>
              <a:t>.)</a:t>
            </a:r>
            <a:r>
              <a:rPr lang="it-IT" sz="2400" dirty="0">
                <a:solidFill>
                  <a:srgbClr val="CC00CC"/>
                </a:solidFill>
                <a:cs typeface="Arial" pitchFamily="34" charset="0"/>
              </a:rPr>
              <a:t>       =&gt; </a:t>
            </a:r>
            <a:r>
              <a:rPr lang="en-US" sz="2400" dirty="0">
                <a:solidFill>
                  <a:srgbClr val="CC00CC"/>
                </a:solidFill>
                <a:cs typeface="Arial" pitchFamily="34" charset="0"/>
              </a:rPr>
              <a:t>      ½kA</a:t>
            </a:r>
            <a:r>
              <a:rPr lang="en-US" sz="2400" baseline="30000" dirty="0">
                <a:solidFill>
                  <a:srgbClr val="CC00CC"/>
                </a:solidFill>
                <a:cs typeface="Arial" pitchFamily="34" charset="0"/>
              </a:rPr>
              <a:t>2 </a:t>
            </a:r>
            <a:r>
              <a:rPr lang="en-US" sz="2400" dirty="0">
                <a:solidFill>
                  <a:srgbClr val="CC00CC"/>
                </a:solidFill>
                <a:cs typeface="Arial" pitchFamily="34" charset="0"/>
              </a:rPr>
              <a:t>= ½mv</a:t>
            </a:r>
            <a:r>
              <a:rPr lang="en-US" sz="2400" baseline="-25000" dirty="0">
                <a:solidFill>
                  <a:srgbClr val="CC00CC"/>
                </a:solidFill>
                <a:cs typeface="Arial" pitchFamily="34" charset="0"/>
              </a:rPr>
              <a:t>max</a:t>
            </a:r>
            <a:r>
              <a:rPr lang="en-US" sz="2400" baseline="30000" dirty="0">
                <a:solidFill>
                  <a:srgbClr val="CC00CC"/>
                </a:solidFill>
                <a:cs typeface="Arial" pitchFamily="34" charset="0"/>
              </a:rPr>
              <a:t>2</a:t>
            </a:r>
            <a:r>
              <a:rPr lang="en-US" sz="2400" dirty="0">
                <a:solidFill>
                  <a:srgbClr val="008000"/>
                </a:solidFill>
                <a:cs typeface="Arial" pitchFamily="34" charset="0"/>
              </a:rPr>
              <a:t> </a:t>
            </a:r>
          </a:p>
          <a:p>
            <a:pPr>
              <a:buFontTx/>
              <a:buNone/>
            </a:pPr>
            <a:r>
              <a:rPr lang="en-US" sz="2400" dirty="0">
                <a:solidFill>
                  <a:srgbClr val="008000"/>
                </a:solidFill>
                <a:cs typeface="Arial" pitchFamily="34" charset="0"/>
              </a:rPr>
              <a:t>	</a:t>
            </a:r>
            <a:r>
              <a:rPr lang="en-US" sz="2400" dirty="0" err="1">
                <a:solidFill>
                  <a:srgbClr val="CC00CC"/>
                </a:solidFill>
                <a:cs typeface="Arial" pitchFamily="34" charset="0"/>
              </a:rPr>
              <a:t>si</a:t>
            </a:r>
            <a:r>
              <a:rPr lang="en-US" sz="2400" dirty="0">
                <a:solidFill>
                  <a:srgbClr val="CC00CC"/>
                </a:solidFill>
                <a:cs typeface="Arial" pitchFamily="34" charset="0"/>
              </a:rPr>
              <a:t> ha un </a:t>
            </a:r>
            <a:r>
              <a:rPr lang="en-US" sz="2400" dirty="0" err="1">
                <a:solidFill>
                  <a:srgbClr val="CC00CC"/>
                </a:solidFill>
                <a:cs typeface="Arial" pitchFamily="34" charset="0"/>
              </a:rPr>
              <a:t>trasferimento</a:t>
            </a:r>
            <a:r>
              <a:rPr lang="en-US" sz="2400" dirty="0">
                <a:solidFill>
                  <a:srgbClr val="CC00CC"/>
                </a:solidFill>
                <a:cs typeface="Arial" pitchFamily="34" charset="0"/>
              </a:rPr>
              <a:t> di </a:t>
            </a:r>
            <a:r>
              <a:rPr lang="en-US" sz="2400" dirty="0" err="1">
                <a:solidFill>
                  <a:srgbClr val="CC00CC"/>
                </a:solidFill>
                <a:cs typeface="Arial" pitchFamily="34" charset="0"/>
              </a:rPr>
              <a:t>energia</a:t>
            </a:r>
            <a:r>
              <a:rPr lang="en-US" sz="2400" dirty="0">
                <a:solidFill>
                  <a:srgbClr val="CC00CC"/>
                </a:solidFill>
                <a:cs typeface="Arial" pitchFamily="34" charset="0"/>
              </a:rPr>
              <a:t> dal </a:t>
            </a:r>
            <a:r>
              <a:rPr lang="en-US" sz="2400" dirty="0" err="1">
                <a:solidFill>
                  <a:srgbClr val="CC00CC"/>
                </a:solidFill>
                <a:cs typeface="Arial" pitchFamily="34" charset="0"/>
              </a:rPr>
              <a:t>blocco</a:t>
            </a:r>
            <a:r>
              <a:rPr lang="en-US" sz="2400" dirty="0">
                <a:solidFill>
                  <a:srgbClr val="CC00CC"/>
                </a:solidFill>
                <a:cs typeface="Arial" pitchFamily="34" charset="0"/>
              </a:rPr>
              <a:t> </a:t>
            </a:r>
            <a:r>
              <a:rPr lang="en-US" sz="2400" dirty="0" err="1">
                <a:solidFill>
                  <a:srgbClr val="CC00CC"/>
                </a:solidFill>
                <a:cs typeface="Arial" pitchFamily="34" charset="0"/>
              </a:rPr>
              <a:t>alla</a:t>
            </a:r>
            <a:r>
              <a:rPr lang="en-US" sz="2400" dirty="0">
                <a:solidFill>
                  <a:srgbClr val="CC00CC"/>
                </a:solidFill>
                <a:cs typeface="Arial" pitchFamily="34" charset="0"/>
              </a:rPr>
              <a:t> </a:t>
            </a:r>
            <a:r>
              <a:rPr lang="en-US" sz="2400" dirty="0" err="1">
                <a:solidFill>
                  <a:srgbClr val="CC00CC"/>
                </a:solidFill>
                <a:cs typeface="Arial" pitchFamily="34" charset="0"/>
              </a:rPr>
              <a:t>molla</a:t>
            </a:r>
            <a:endParaRPr lang="en-US" sz="2400" dirty="0">
              <a:solidFill>
                <a:srgbClr val="CC00CC"/>
              </a:solidFill>
              <a:cs typeface="Arial" pitchFamily="34" charset="0"/>
            </a:endParaRPr>
          </a:p>
        </p:txBody>
      </p:sp>
      <p:sp>
        <p:nvSpPr>
          <p:cNvPr id="338949" name="AutoShape 5"/>
          <p:cNvSpPr>
            <a:spLocks noChangeArrowheads="1"/>
          </p:cNvSpPr>
          <p:nvPr/>
        </p:nvSpPr>
        <p:spPr bwMode="auto">
          <a:xfrm>
            <a:off x="4568400" y="5288400"/>
            <a:ext cx="503238"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bo">
  <a:themeElements>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b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unibo</Template>
  <TotalTime>131290</TotalTime>
  <Words>13199</Words>
  <Application>Microsoft Office PowerPoint</Application>
  <PresentationFormat>On-screen Show (4:3)</PresentationFormat>
  <Paragraphs>2062</Paragraphs>
  <Slides>121</Slides>
  <Notes>81</Notes>
  <HiddenSlides>9</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121</vt:i4>
      </vt:variant>
    </vt:vector>
  </HeadingPairs>
  <TitlesOfParts>
    <vt:vector size="124" baseType="lpstr">
      <vt:lpstr>unibo</vt:lpstr>
      <vt:lpstr>Equation</vt:lpstr>
      <vt:lpstr>Chart</vt:lpstr>
      <vt:lpstr>Meccanica </vt:lpstr>
      <vt:lpstr>Preliminari: spazio &amp; tempo</vt:lpstr>
      <vt:lpstr>Tempo (2)</vt:lpstr>
      <vt:lpstr>Punto materiale (P)</vt:lpstr>
      <vt:lpstr>Meccanica 1a parte </vt:lpstr>
      <vt:lpstr>Sistemi di riferimento, eq. oraria</vt:lpstr>
      <vt:lpstr>Moto in 1 dimensione</vt:lpstr>
      <vt:lpstr>Velocità</vt:lpstr>
      <vt:lpstr>Velocità (2)</vt:lpstr>
      <vt:lpstr>Velocità (3)</vt:lpstr>
      <vt:lpstr>Significato geometrico di vm (corda) e di v istantanea (tangente alla eq. oraria)</vt:lpstr>
      <vt:lpstr>Significato geometrico di vm e di v istantanea (2) (*)</vt:lpstr>
      <vt:lpstr>Accelerazione media e istantanea</vt:lpstr>
      <vt:lpstr>Un esempio di accelerazione</vt:lpstr>
      <vt:lpstr>Moto uniforme e uniformemente accelerato</vt:lpstr>
      <vt:lpstr>Moto uniformemente accelerato (2)</vt:lpstr>
      <vt:lpstr>Moto uniformemente accelerato (3)</vt:lpstr>
      <vt:lpstr>Moto uniformemente accelerato (4)</vt:lpstr>
      <vt:lpstr>Moti in una dimensione</vt:lpstr>
      <vt:lpstr>Una relazione molto importante per il moto unif. acc. </vt:lpstr>
      <vt:lpstr>Derivazione e integrazione</vt:lpstr>
      <vt:lpstr>Qualche semplice regola(*)</vt:lpstr>
      <vt:lpstr>L’interpretazione geometrica dell’integrazione(*)</vt:lpstr>
      <vt:lpstr>Sommario cinematica ad 1 dimensione(*)</vt:lpstr>
      <vt:lpstr>Moto in 2 (3) dimensioni</vt:lpstr>
      <vt:lpstr>Velocità nel piano</vt:lpstr>
      <vt:lpstr>Accelerazione nel piano</vt:lpstr>
      <vt:lpstr>Moti piani - composizione dei movimenti (x, y sono indipendenti (┴)) </vt:lpstr>
      <vt:lpstr>Moto circolare uniforme (e non)</vt:lpstr>
      <vt:lpstr>Moto circolare uniforme (2)</vt:lpstr>
      <vt:lpstr>Accelerazione centripeta</vt:lpstr>
      <vt:lpstr>L’accelerazione nel moto circolare uniforme (*)</vt:lpstr>
      <vt:lpstr>Funzioni elementari periodiche(*)</vt:lpstr>
      <vt:lpstr>Funzioni elementari periodiche (2)(*)</vt:lpstr>
      <vt:lpstr>Meccanica 2a parte</vt:lpstr>
      <vt:lpstr>Enunciati dei 3 principi della dinamica, p.m. (Newton)</vt:lpstr>
      <vt:lpstr>Cause del moto: le forze</vt:lpstr>
      <vt:lpstr>Forze: effetto dinamico ed effetto statico</vt:lpstr>
      <vt:lpstr>Dinamometro (molla) e misura statica delle forze</vt:lpstr>
      <vt:lpstr>Massa e II principio della dinamica</vt:lpstr>
      <vt:lpstr>II principio, dimensioni e unità della forza</vt:lpstr>
      <vt:lpstr> q.d.m. e II principio</vt:lpstr>
      <vt:lpstr>Forza peso</vt:lpstr>
      <vt:lpstr>Peso ed equazione di moto</vt:lpstr>
      <vt:lpstr>g e scelta del sistema di riferimento (*)</vt:lpstr>
      <vt:lpstr>PowerPoint Presentation</vt:lpstr>
      <vt:lpstr>PowerPoint Presentation</vt:lpstr>
      <vt:lpstr>Gravitazione universale: applicazioni</vt:lpstr>
      <vt:lpstr> </vt:lpstr>
      <vt:lpstr>Storia dell’unificazione delle forze fondamentali</vt:lpstr>
      <vt:lpstr>III principio e forze di contatto (*)</vt:lpstr>
      <vt:lpstr>III principio e forze di contatto (2) (*)</vt:lpstr>
      <vt:lpstr>III principio e forze di contatto/vincoli (3)</vt:lpstr>
      <vt:lpstr>La robustezza di un vincolo reale</vt:lpstr>
      <vt:lpstr>III principio e forze di contatto (4)</vt:lpstr>
      <vt:lpstr>III principio e forze di contatto (5)</vt:lpstr>
      <vt:lpstr>III principio e sistemi propulsori(*)</vt:lpstr>
      <vt:lpstr>III principio e moti curvilinei(**)</vt:lpstr>
      <vt:lpstr>Peso e peso apparente(*)</vt:lpstr>
      <vt:lpstr>Peso e peso apparente (2)(*)</vt:lpstr>
      <vt:lpstr>Sistemi isolati e conservazione q.d.m.</vt:lpstr>
      <vt:lpstr>Conservazione q.d.m. (2)</vt:lpstr>
      <vt:lpstr>Attrito statico: dimostrazione</vt:lpstr>
      <vt:lpstr>Forza d’attrito, leggi dell’attrito statico</vt:lpstr>
      <vt:lpstr>Attrito (2)</vt:lpstr>
      <vt:lpstr>Misura del coefficiente d’attrito</vt:lpstr>
      <vt:lpstr>Misura del coefficiente d’attrito statico</vt:lpstr>
      <vt:lpstr>Eq. di moto in presenza di attrito</vt:lpstr>
      <vt:lpstr>Corpo rigido</vt:lpstr>
      <vt:lpstr>Corpo rigido: risultante di forze parallele(*)</vt:lpstr>
      <vt:lpstr>Risultante di forze parallele (2), baricentro</vt:lpstr>
      <vt:lpstr>Momento di una forza rispetto a un punto</vt:lpstr>
      <vt:lpstr>Coppia di forze</vt:lpstr>
      <vt:lpstr>Condizioni generali di equilibrio di un corpo rigido</vt:lpstr>
      <vt:lpstr>Condizioni di equilibrio (2), esempio</vt:lpstr>
      <vt:lpstr>Centro di gravità o baricentro</vt:lpstr>
      <vt:lpstr>Es. di calcolo del baricentro</vt:lpstr>
      <vt:lpstr>Tipi di equilibrio (asse fisso)</vt:lpstr>
      <vt:lpstr>Tipi di equilibrio (2)</vt:lpstr>
      <vt:lpstr>Leve (macchine semplici)</vt:lpstr>
      <vt:lpstr>Moto in generale</vt:lpstr>
      <vt:lpstr>Rotazioni: p.m. rispetto ad asse fisso  (moto circolare generico)</vt:lpstr>
      <vt:lpstr>Momento angolare e momento d’inerzia</vt:lpstr>
      <vt:lpstr>Momento angolare e momento d’inerzia (2)</vt:lpstr>
      <vt:lpstr>II principio per i corpi in rotazione</vt:lpstr>
      <vt:lpstr>cons. momento angolare (es.)</vt:lpstr>
      <vt:lpstr>Lavoro di una forza</vt:lpstr>
      <vt:lpstr>Lavoro (2)</vt:lpstr>
      <vt:lpstr>Lavoro di una forza variabile</vt:lpstr>
      <vt:lpstr>Lavoro di Fris e energia cinetica</vt:lpstr>
      <vt:lpstr>Energia </vt:lpstr>
      <vt:lpstr>Forze conservative</vt:lpstr>
      <vt:lpstr>Forze conservative (2)</vt:lpstr>
      <vt:lpstr>Forze conservative (3)</vt:lpstr>
      <vt:lpstr>Energia potenziale</vt:lpstr>
      <vt:lpstr>Conservazione dell’energia meccanica</vt:lpstr>
      <vt:lpstr>Conservazione dell’energia meccanica (2)</vt:lpstr>
      <vt:lpstr>Lavoro della forza elastica</vt:lpstr>
      <vt:lpstr>En. potenziale elastica ed en. totale</vt:lpstr>
      <vt:lpstr>En. totale sistema massa più molla</vt:lpstr>
      <vt:lpstr>Lavoro delle forze non conservative</vt:lpstr>
      <vt:lpstr>L’energia cinetica dei corpi in rotazione</vt:lpstr>
      <vt:lpstr>Caveat</vt:lpstr>
      <vt:lpstr>Meccanica 3a parte </vt:lpstr>
      <vt:lpstr>Trazione e compressione</vt:lpstr>
      <vt:lpstr>Sforzo di taglio e di volume</vt:lpstr>
      <vt:lpstr>Legge di Hooke</vt:lpstr>
      <vt:lpstr>Legge di Hooke (2)</vt:lpstr>
      <vt:lpstr>Applicazione della legge di Hooke</vt:lpstr>
      <vt:lpstr>Applicazione delle leggi dell’elasticità</vt:lpstr>
      <vt:lpstr>Il carico di rottura (e sua utilità)</vt:lpstr>
      <vt:lpstr>PowerPoint Presentation</vt:lpstr>
      <vt:lpstr>PowerPoint Presentation</vt:lpstr>
      <vt:lpstr>Moto uniformemente accelerato (2) (*)</vt:lpstr>
      <vt:lpstr>Moto uniformemente accelerato (3)</vt:lpstr>
      <vt:lpstr>Moto circolare uniforme (3)</vt:lpstr>
      <vt:lpstr>g e scelta del sistema di riferimento (*)</vt:lpstr>
      <vt:lpstr>variabilità di g (*)</vt:lpstr>
      <vt:lpstr>Forza e massa, def. dinamica (1)(*)</vt:lpstr>
      <vt:lpstr>Forza e massa, def. dinamica (2)(*)</vt:lpstr>
      <vt:lpstr>Sintesi dell’unificazione delle forze</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Meccanica</dc:title>
  <dc:creator>fln</dc:creator>
  <cp:lastModifiedBy>francesco navarria</cp:lastModifiedBy>
  <cp:revision>438</cp:revision>
  <dcterms:created xsi:type="dcterms:W3CDTF">2007-03-05T17:59:17Z</dcterms:created>
  <dcterms:modified xsi:type="dcterms:W3CDTF">2016-03-30T08:35:57Z</dcterms:modified>
</cp:coreProperties>
</file>