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sldIdLst>
    <p:sldId id="256" r:id="rId2"/>
    <p:sldId id="300" r:id="rId3"/>
    <p:sldId id="302" r:id="rId4"/>
    <p:sldId id="367" r:id="rId5"/>
    <p:sldId id="305" r:id="rId6"/>
    <p:sldId id="366" r:id="rId7"/>
    <p:sldId id="304" r:id="rId8"/>
    <p:sldId id="368" r:id="rId9"/>
    <p:sldId id="306" r:id="rId10"/>
    <p:sldId id="307" r:id="rId11"/>
    <p:sldId id="310" r:id="rId12"/>
    <p:sldId id="308" r:id="rId13"/>
    <p:sldId id="309" r:id="rId14"/>
    <p:sldId id="311" r:id="rId15"/>
    <p:sldId id="312" r:id="rId16"/>
    <p:sldId id="371" r:id="rId17"/>
    <p:sldId id="313" r:id="rId18"/>
    <p:sldId id="314" r:id="rId19"/>
    <p:sldId id="315" r:id="rId20"/>
    <p:sldId id="318" r:id="rId21"/>
    <p:sldId id="319" r:id="rId22"/>
    <p:sldId id="316" r:id="rId23"/>
    <p:sldId id="317" r:id="rId24"/>
    <p:sldId id="320" r:id="rId25"/>
    <p:sldId id="323" r:id="rId26"/>
    <p:sldId id="321" r:id="rId27"/>
    <p:sldId id="322" r:id="rId28"/>
    <p:sldId id="324" r:id="rId29"/>
    <p:sldId id="325" r:id="rId30"/>
    <p:sldId id="326" r:id="rId31"/>
    <p:sldId id="327" r:id="rId32"/>
    <p:sldId id="328" r:id="rId33"/>
    <p:sldId id="372" r:id="rId34"/>
    <p:sldId id="329" r:id="rId35"/>
    <p:sldId id="334" r:id="rId36"/>
    <p:sldId id="335" r:id="rId37"/>
    <p:sldId id="336" r:id="rId38"/>
    <p:sldId id="337" r:id="rId39"/>
    <p:sldId id="338" r:id="rId40"/>
    <p:sldId id="339" r:id="rId41"/>
    <p:sldId id="340" r:id="rId42"/>
    <p:sldId id="341" r:id="rId43"/>
    <p:sldId id="342" r:id="rId44"/>
    <p:sldId id="330" r:id="rId45"/>
    <p:sldId id="331" r:id="rId46"/>
    <p:sldId id="332" r:id="rId47"/>
    <p:sldId id="333" r:id="rId48"/>
    <p:sldId id="343" r:id="rId49"/>
    <p:sldId id="344" r:id="rId50"/>
    <p:sldId id="345" r:id="rId51"/>
    <p:sldId id="346" r:id="rId52"/>
    <p:sldId id="357" r:id="rId53"/>
    <p:sldId id="347" r:id="rId54"/>
    <p:sldId id="348" r:id="rId55"/>
    <p:sldId id="349" r:id="rId56"/>
    <p:sldId id="350" r:id="rId57"/>
    <p:sldId id="351" r:id="rId58"/>
    <p:sldId id="352" r:id="rId59"/>
    <p:sldId id="354" r:id="rId60"/>
    <p:sldId id="356" r:id="rId61"/>
    <p:sldId id="358" r:id="rId62"/>
    <p:sldId id="359" r:id="rId63"/>
    <p:sldId id="360" r:id="rId64"/>
    <p:sldId id="361" r:id="rId65"/>
    <p:sldId id="362" r:id="rId66"/>
    <p:sldId id="374" r:id="rId67"/>
    <p:sldId id="364" r:id="rId68"/>
    <p:sldId id="365" r:id="rId69"/>
    <p:sldId id="370" r:id="rId70"/>
  </p:sldIdLst>
  <p:sldSz cx="9144000" cy="6858000" type="screen4x3"/>
  <p:notesSz cx="7099300" cy="10234613"/>
  <p:defaultTextStyle>
    <a:defPPr>
      <a:defRPr lang="en-US"/>
    </a:defPPr>
    <a:lvl1pPr algn="l" rtl="0" fontAlgn="base">
      <a:spcBef>
        <a:spcPct val="0"/>
      </a:spcBef>
      <a:spcAft>
        <a:spcPct val="0"/>
      </a:spcAft>
      <a:defRPr sz="400" kern="1200">
        <a:solidFill>
          <a:schemeClr val="tx1"/>
        </a:solidFill>
        <a:latin typeface="Arial" pitchFamily="34" charset="0"/>
        <a:ea typeface="+mn-ea"/>
        <a:cs typeface="+mn-cs"/>
      </a:defRPr>
    </a:lvl1pPr>
    <a:lvl2pPr marL="457200" algn="l" rtl="0" fontAlgn="base">
      <a:spcBef>
        <a:spcPct val="0"/>
      </a:spcBef>
      <a:spcAft>
        <a:spcPct val="0"/>
      </a:spcAft>
      <a:defRPr sz="400" kern="1200">
        <a:solidFill>
          <a:schemeClr val="tx1"/>
        </a:solidFill>
        <a:latin typeface="Arial" pitchFamily="34" charset="0"/>
        <a:ea typeface="+mn-ea"/>
        <a:cs typeface="+mn-cs"/>
      </a:defRPr>
    </a:lvl2pPr>
    <a:lvl3pPr marL="914400" algn="l" rtl="0" fontAlgn="base">
      <a:spcBef>
        <a:spcPct val="0"/>
      </a:spcBef>
      <a:spcAft>
        <a:spcPct val="0"/>
      </a:spcAft>
      <a:defRPr sz="400" kern="1200">
        <a:solidFill>
          <a:schemeClr val="tx1"/>
        </a:solidFill>
        <a:latin typeface="Arial" pitchFamily="34" charset="0"/>
        <a:ea typeface="+mn-ea"/>
        <a:cs typeface="+mn-cs"/>
      </a:defRPr>
    </a:lvl3pPr>
    <a:lvl4pPr marL="1371600" algn="l" rtl="0" fontAlgn="base">
      <a:spcBef>
        <a:spcPct val="0"/>
      </a:spcBef>
      <a:spcAft>
        <a:spcPct val="0"/>
      </a:spcAft>
      <a:defRPr sz="400" kern="1200">
        <a:solidFill>
          <a:schemeClr val="tx1"/>
        </a:solidFill>
        <a:latin typeface="Arial" pitchFamily="34" charset="0"/>
        <a:ea typeface="+mn-ea"/>
        <a:cs typeface="+mn-cs"/>
      </a:defRPr>
    </a:lvl4pPr>
    <a:lvl5pPr marL="1828800" algn="l" rtl="0" fontAlgn="base">
      <a:spcBef>
        <a:spcPct val="0"/>
      </a:spcBef>
      <a:spcAft>
        <a:spcPct val="0"/>
      </a:spcAft>
      <a:defRPr sz="400" kern="1200">
        <a:solidFill>
          <a:schemeClr val="tx1"/>
        </a:solidFill>
        <a:latin typeface="Arial" pitchFamily="34" charset="0"/>
        <a:ea typeface="+mn-ea"/>
        <a:cs typeface="+mn-cs"/>
      </a:defRPr>
    </a:lvl5pPr>
    <a:lvl6pPr marL="2286000" algn="l" defTabSz="914400" rtl="0" eaLnBrk="1" latinLnBrk="0" hangingPunct="1">
      <a:defRPr sz="400" kern="1200">
        <a:solidFill>
          <a:schemeClr val="tx1"/>
        </a:solidFill>
        <a:latin typeface="Arial" pitchFamily="34" charset="0"/>
        <a:ea typeface="+mn-ea"/>
        <a:cs typeface="+mn-cs"/>
      </a:defRPr>
    </a:lvl6pPr>
    <a:lvl7pPr marL="2743200" algn="l" defTabSz="914400" rtl="0" eaLnBrk="1" latinLnBrk="0" hangingPunct="1">
      <a:defRPr sz="400" kern="1200">
        <a:solidFill>
          <a:schemeClr val="tx1"/>
        </a:solidFill>
        <a:latin typeface="Arial" pitchFamily="34" charset="0"/>
        <a:ea typeface="+mn-ea"/>
        <a:cs typeface="+mn-cs"/>
      </a:defRPr>
    </a:lvl7pPr>
    <a:lvl8pPr marL="3200400" algn="l" defTabSz="914400" rtl="0" eaLnBrk="1" latinLnBrk="0" hangingPunct="1">
      <a:defRPr sz="400" kern="1200">
        <a:solidFill>
          <a:schemeClr val="tx1"/>
        </a:solidFill>
        <a:latin typeface="Arial" pitchFamily="34" charset="0"/>
        <a:ea typeface="+mn-ea"/>
        <a:cs typeface="+mn-cs"/>
      </a:defRPr>
    </a:lvl8pPr>
    <a:lvl9pPr marL="3657600" algn="l" defTabSz="914400" rtl="0" eaLnBrk="1" latinLnBrk="0" hangingPunct="1">
      <a:defRPr sz="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a:srgbClr val="CC3399"/>
    <a:srgbClr val="FF3399"/>
    <a:srgbClr val="33CC33"/>
    <a:srgbClr val="FF6600"/>
    <a:srgbClr val="E1FEA0"/>
    <a:srgbClr val="990033"/>
    <a:srgbClr val="008000"/>
    <a:srgbClr val="A4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3" autoAdjust="0"/>
    <p:restoredTop sz="85817" autoAdjust="0"/>
  </p:normalViewPr>
  <p:slideViewPr>
    <p:cSldViewPr>
      <p:cViewPr>
        <p:scale>
          <a:sx n="66" d="100"/>
          <a:sy n="66" d="100"/>
        </p:scale>
        <p:origin x="-8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8B04CB3E-43DB-4B78-ADB9-EBEEF97DC4E3}" type="slidenum">
              <a:rPr lang="en-US"/>
              <a:pPr/>
              <a:t>‹#›</a:t>
            </a:fld>
            <a:endParaRPr lang="en-US"/>
          </a:p>
        </p:txBody>
      </p:sp>
    </p:spTree>
    <p:extLst>
      <p:ext uri="{BB962C8B-B14F-4D97-AF65-F5344CB8AC3E}">
        <p14:creationId xmlns:p14="http://schemas.microsoft.com/office/powerpoint/2010/main" val="16607547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it.wikipedia.org/wiki/Johann_Bernoulli" TargetMode="External"/><Relationship Id="rId13" Type="http://schemas.openxmlformats.org/officeDocument/2006/relationships/hyperlink" Target="http://it.wikipedia.org/wiki/1782" TargetMode="External"/><Relationship Id="rId18" Type="http://schemas.openxmlformats.org/officeDocument/2006/relationships/hyperlink" Target="http://it.wikipedia.org/wiki/1744" TargetMode="External"/><Relationship Id="rId3" Type="http://schemas.openxmlformats.org/officeDocument/2006/relationships/hyperlink" Target="http://it.wikipedia.org/wiki/Basilea" TargetMode="External"/><Relationship Id="rId7" Type="http://schemas.openxmlformats.org/officeDocument/2006/relationships/hyperlink" Target="http://it.wikipedia.org/wiki/1705" TargetMode="External"/><Relationship Id="rId12" Type="http://schemas.openxmlformats.org/officeDocument/2006/relationships/hyperlink" Target="http://it.wikipedia.org/wiki/1700" TargetMode="External"/><Relationship Id="rId17" Type="http://schemas.openxmlformats.org/officeDocument/2006/relationships/hyperlink" Target="http://it.wikipedia.org/w/index.php?title=Johann_III_Bernoulli&amp;action=edit&amp;redlink=1" TargetMode="External"/><Relationship Id="rId2" Type="http://schemas.openxmlformats.org/officeDocument/2006/relationships/slide" Target="../slides/slide23.xml"/><Relationship Id="rId16" Type="http://schemas.openxmlformats.org/officeDocument/2006/relationships/hyperlink" Target="http://it.wikipedia.org/wiki/1759" TargetMode="External"/><Relationship Id="rId1" Type="http://schemas.openxmlformats.org/officeDocument/2006/relationships/notesMaster" Target="../notesMasters/notesMaster1.xml"/><Relationship Id="rId6" Type="http://schemas.openxmlformats.org/officeDocument/2006/relationships/hyperlink" Target="http://it.wikipedia.org/wiki/16_agosto" TargetMode="External"/><Relationship Id="rId11" Type="http://schemas.openxmlformats.org/officeDocument/2006/relationships/hyperlink" Target="http://it.wikipedia.org/wiki/Daniel_Bernoulli" TargetMode="External"/><Relationship Id="rId5" Type="http://schemas.openxmlformats.org/officeDocument/2006/relationships/hyperlink" Target="http://it.wikipedia.org/wiki/1654" TargetMode="External"/><Relationship Id="rId15" Type="http://schemas.openxmlformats.org/officeDocument/2006/relationships/hyperlink" Target="http://it.wikipedia.org/wiki/1687" TargetMode="External"/><Relationship Id="rId10" Type="http://schemas.openxmlformats.org/officeDocument/2006/relationships/hyperlink" Target="http://it.wikipedia.org/wiki/1748" TargetMode="External"/><Relationship Id="rId19" Type="http://schemas.openxmlformats.org/officeDocument/2006/relationships/hyperlink" Target="http://it.wikipedia.org/wiki/1807" TargetMode="External"/><Relationship Id="rId4" Type="http://schemas.openxmlformats.org/officeDocument/2006/relationships/hyperlink" Target="http://it.wikipedia.org/wiki/27_dicembre" TargetMode="External"/><Relationship Id="rId9" Type="http://schemas.openxmlformats.org/officeDocument/2006/relationships/hyperlink" Target="http://it.wikipedia.org/wiki/1667" TargetMode="External"/><Relationship Id="rId14" Type="http://schemas.openxmlformats.org/officeDocument/2006/relationships/hyperlink" Target="http://it.wikipedia.org/wiki/Nicolas_Bernoulli"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quid.fr/2007/images/for029_hd.p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it.wikipedia.org/wiki/Medico" TargetMode="External"/><Relationship Id="rId13" Type="http://schemas.openxmlformats.org/officeDocument/2006/relationships/hyperlink" Target="http://it.wikipedia.org/wiki/Legge_di_Hagen-Poiseuille" TargetMode="External"/><Relationship Id="rId3" Type="http://schemas.openxmlformats.org/officeDocument/2006/relationships/hyperlink" Target="http://it.wikipedia.org/wiki/Parigi" TargetMode="External"/><Relationship Id="rId7" Type="http://schemas.openxmlformats.org/officeDocument/2006/relationships/hyperlink" Target="http://it.wikipedia.org/wiki/1869" TargetMode="External"/><Relationship Id="rId12" Type="http://schemas.openxmlformats.org/officeDocument/2006/relationships/hyperlink" Target="http://it.wikipedia.org/wiki/Legge_di_Poiseuille" TargetMode="External"/><Relationship Id="rId2" Type="http://schemas.openxmlformats.org/officeDocument/2006/relationships/slide" Target="../slides/slide32.xml"/><Relationship Id="rId16" Type="http://schemas.openxmlformats.org/officeDocument/2006/relationships/hyperlink" Target="http://gallica.bnf.fr/ark:/12148/bpt6k347621" TargetMode="External"/><Relationship Id="rId1" Type="http://schemas.openxmlformats.org/officeDocument/2006/relationships/notesMaster" Target="../notesMasters/notesMaster1.xml"/><Relationship Id="rId6" Type="http://schemas.openxmlformats.org/officeDocument/2006/relationships/hyperlink" Target="http://it.wikipedia.org/wiki/26_dicembre" TargetMode="External"/><Relationship Id="rId11" Type="http://schemas.openxmlformats.org/officeDocument/2006/relationships/hyperlink" Target="http://it.wikipedia.org/wiki/Francia" TargetMode="External"/><Relationship Id="rId5" Type="http://schemas.openxmlformats.org/officeDocument/2006/relationships/hyperlink" Target="http://it.wikipedia.org/wiki/1799" TargetMode="External"/><Relationship Id="rId15" Type="http://schemas.openxmlformats.org/officeDocument/2006/relationships/hyperlink" Target="http://www.bium.univ-paris5.fr/histmed/medica/cote?90957x95x01" TargetMode="External"/><Relationship Id="rId10" Type="http://schemas.openxmlformats.org/officeDocument/2006/relationships/hyperlink" Target="http://it.wikipedia.org/wiki/Fisico" TargetMode="External"/><Relationship Id="rId4" Type="http://schemas.openxmlformats.org/officeDocument/2006/relationships/hyperlink" Target="http://it.wikipedia.org/wiki/22_aprile" TargetMode="External"/><Relationship Id="rId9" Type="http://schemas.openxmlformats.org/officeDocument/2006/relationships/hyperlink" Target="http://it.wikipedia.org/wiki/Fisiologo" TargetMode="External"/><Relationship Id="rId14" Type="http://schemas.openxmlformats.org/officeDocument/2006/relationships/hyperlink" Target="http://www.bium.univ-paris5.fr/histmed/medica/cote?TPAR1828x166"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it.wikipedia.org/wiki/1971" TargetMode="External"/><Relationship Id="rId13" Type="http://schemas.openxmlformats.org/officeDocument/2006/relationships/hyperlink" Target="http://it.wikipedia.org/wiki/Colloidi" TargetMode="External"/><Relationship Id="rId3" Type="http://schemas.openxmlformats.org/officeDocument/2006/relationships/hyperlink" Target="http://it.wikipedia.org/w/index.php?title=Flareng&amp;action=edit&amp;redlink=1" TargetMode="External"/><Relationship Id="rId7" Type="http://schemas.openxmlformats.org/officeDocument/2006/relationships/hyperlink" Target="http://it.wikipedia.org/wiki/25_febbraio" TargetMode="External"/><Relationship Id="rId12" Type="http://schemas.openxmlformats.org/officeDocument/2006/relationships/hyperlink" Target="http://it.wikipedia.org/wiki/1926" TargetMode="External"/><Relationship Id="rId17" Type="http://schemas.openxmlformats.org/officeDocument/2006/relationships/hyperlink" Target="http://it.wikipedia.org/w/index.php?title=Ultracentrifugazione&amp;action=edit&amp;redlink=1" TargetMode="External"/><Relationship Id="rId2" Type="http://schemas.openxmlformats.org/officeDocument/2006/relationships/slide" Target="../slides/slide37.xml"/><Relationship Id="rId16" Type="http://schemas.openxmlformats.org/officeDocument/2006/relationships/hyperlink" Target="http://it.wikipedia.org/wiki/Marian_Smoluchowski" TargetMode="External"/><Relationship Id="rId1" Type="http://schemas.openxmlformats.org/officeDocument/2006/relationships/notesMaster" Target="../notesMasters/notesMaster1.xml"/><Relationship Id="rId6" Type="http://schemas.openxmlformats.org/officeDocument/2006/relationships/hyperlink" Target="http://it.wikipedia.org/w/index.php?title=Kopparbeg&amp;action=edit&amp;redlink=1" TargetMode="External"/><Relationship Id="rId11" Type="http://schemas.openxmlformats.org/officeDocument/2006/relationships/hyperlink" Target="http://it.wikipedia.org/wiki/Premio_Nobel_per_la_chimica" TargetMode="External"/><Relationship Id="rId5" Type="http://schemas.openxmlformats.org/officeDocument/2006/relationships/hyperlink" Target="http://it.wikipedia.org/wiki/1884" TargetMode="External"/><Relationship Id="rId15" Type="http://schemas.openxmlformats.org/officeDocument/2006/relationships/hyperlink" Target="http://it.wikipedia.org/wiki/Albert_Einstein" TargetMode="External"/><Relationship Id="rId10" Type="http://schemas.openxmlformats.org/officeDocument/2006/relationships/hyperlink" Target="http://it.wikipedia.org/wiki/Svezia" TargetMode="External"/><Relationship Id="rId4" Type="http://schemas.openxmlformats.org/officeDocument/2006/relationships/hyperlink" Target="http://it.wikipedia.org/wiki/30_agosto" TargetMode="External"/><Relationship Id="rId9" Type="http://schemas.openxmlformats.org/officeDocument/2006/relationships/hyperlink" Target="http://it.wikipedia.org/wiki/Chimico" TargetMode="External"/><Relationship Id="rId14" Type="http://schemas.openxmlformats.org/officeDocument/2006/relationships/hyperlink" Target="http://it.wikipedia.org/wiki/Moto_Brownian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it.wikipedia.org/wiki/1971" TargetMode="External"/><Relationship Id="rId13" Type="http://schemas.openxmlformats.org/officeDocument/2006/relationships/hyperlink" Target="http://it.wikipedia.org/wiki/Colloidi" TargetMode="External"/><Relationship Id="rId3" Type="http://schemas.openxmlformats.org/officeDocument/2006/relationships/hyperlink" Target="http://it.wikipedia.org/w/index.php?title=Flareng&amp;action=edit&amp;redlink=1" TargetMode="External"/><Relationship Id="rId7" Type="http://schemas.openxmlformats.org/officeDocument/2006/relationships/hyperlink" Target="http://it.wikipedia.org/wiki/25_febbraio" TargetMode="External"/><Relationship Id="rId12" Type="http://schemas.openxmlformats.org/officeDocument/2006/relationships/hyperlink" Target="http://it.wikipedia.org/wiki/1926" TargetMode="External"/><Relationship Id="rId17" Type="http://schemas.openxmlformats.org/officeDocument/2006/relationships/hyperlink" Target="http://it.wikipedia.org/w/index.php?title=Ultracentrifugazione&amp;action=edit&amp;redlink=1" TargetMode="External"/><Relationship Id="rId2" Type="http://schemas.openxmlformats.org/officeDocument/2006/relationships/slide" Target="../slides/slide40.xml"/><Relationship Id="rId16" Type="http://schemas.openxmlformats.org/officeDocument/2006/relationships/hyperlink" Target="http://it.wikipedia.org/wiki/Marian_Smoluchowski" TargetMode="External"/><Relationship Id="rId1" Type="http://schemas.openxmlformats.org/officeDocument/2006/relationships/notesMaster" Target="../notesMasters/notesMaster1.xml"/><Relationship Id="rId6" Type="http://schemas.openxmlformats.org/officeDocument/2006/relationships/hyperlink" Target="http://it.wikipedia.org/w/index.php?title=Kopparbeg&amp;action=edit&amp;redlink=1" TargetMode="External"/><Relationship Id="rId11" Type="http://schemas.openxmlformats.org/officeDocument/2006/relationships/hyperlink" Target="http://it.wikipedia.org/wiki/Premio_Nobel_per_la_chimica" TargetMode="External"/><Relationship Id="rId5" Type="http://schemas.openxmlformats.org/officeDocument/2006/relationships/hyperlink" Target="http://it.wikipedia.org/wiki/1884" TargetMode="External"/><Relationship Id="rId15" Type="http://schemas.openxmlformats.org/officeDocument/2006/relationships/hyperlink" Target="http://it.wikipedia.org/wiki/Albert_Einstein" TargetMode="External"/><Relationship Id="rId10" Type="http://schemas.openxmlformats.org/officeDocument/2006/relationships/hyperlink" Target="http://it.wikipedia.org/wiki/Svezia" TargetMode="External"/><Relationship Id="rId4" Type="http://schemas.openxmlformats.org/officeDocument/2006/relationships/hyperlink" Target="http://it.wikipedia.org/wiki/30_agosto" TargetMode="External"/><Relationship Id="rId9" Type="http://schemas.openxmlformats.org/officeDocument/2006/relationships/hyperlink" Target="http://it.wikipedia.org/wiki/Chimico" TargetMode="External"/><Relationship Id="rId14" Type="http://schemas.openxmlformats.org/officeDocument/2006/relationships/hyperlink" Target="http://it.wikipedia.org/wiki/Moto_Browniano"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it.wikipedia.org/wiki/Latte" TargetMode="External"/><Relationship Id="rId13" Type="http://schemas.openxmlformats.org/officeDocument/2006/relationships/hyperlink" Target="http://it.wikipedia.org/wiki/Tempo" TargetMode="External"/><Relationship Id="rId3" Type="http://schemas.openxmlformats.org/officeDocument/2006/relationships/hyperlink" Target="http://it.wikipedia.org/wiki/Equazione_differenziale_alle_derivate_parziali" TargetMode="External"/><Relationship Id="rId7" Type="http://schemas.openxmlformats.org/officeDocument/2006/relationships/hyperlink" Target="http://it.wikipedia.org/wiki/Caff%C3%A8" TargetMode="External"/><Relationship Id="rId12" Type="http://schemas.openxmlformats.org/officeDocument/2006/relationships/hyperlink" Target="http://it.wikipedia.org/wiki/Spazio_(fisica)"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it.wikipedia.org/wiki/Diffusione_molecolare" TargetMode="External"/><Relationship Id="rId11" Type="http://schemas.openxmlformats.org/officeDocument/2006/relationships/hyperlink" Target="http://it.wikipedia.org/wiki/Moto_browniano" TargetMode="External"/><Relationship Id="rId5" Type="http://schemas.openxmlformats.org/officeDocument/2006/relationships/hyperlink" Target="http://it.wikipedia.org/wiki/Concentrazione" TargetMode="External"/><Relationship Id="rId10" Type="http://schemas.openxmlformats.org/officeDocument/2006/relationships/hyperlink" Target="http://it.wikipedia.org/wiki/Velocit%C3%A0" TargetMode="External"/><Relationship Id="rId4" Type="http://schemas.openxmlformats.org/officeDocument/2006/relationships/hyperlink" Target="http://it.wikipedia.org/wiki/Densit%C3%A0" TargetMode="External"/><Relationship Id="rId9" Type="http://schemas.openxmlformats.org/officeDocument/2006/relationships/hyperlink" Target="http://it.wikipedia.org/wiki/Fluido"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it.wikipedia.org/wiki/Latte" TargetMode="External"/><Relationship Id="rId13" Type="http://schemas.openxmlformats.org/officeDocument/2006/relationships/hyperlink" Target="http://it.wikipedia.org/wiki/Tempo" TargetMode="External"/><Relationship Id="rId3" Type="http://schemas.openxmlformats.org/officeDocument/2006/relationships/hyperlink" Target="http://it.wikipedia.org/wiki/Equazione_differenziale_alle_derivate_parziali" TargetMode="External"/><Relationship Id="rId7" Type="http://schemas.openxmlformats.org/officeDocument/2006/relationships/hyperlink" Target="http://it.wikipedia.org/wiki/Caff%C3%A8" TargetMode="External"/><Relationship Id="rId12" Type="http://schemas.openxmlformats.org/officeDocument/2006/relationships/hyperlink" Target="http://it.wikipedia.org/wiki/Spazio_(fisica)"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it.wikipedia.org/wiki/Diffusione_molecolare" TargetMode="External"/><Relationship Id="rId11" Type="http://schemas.openxmlformats.org/officeDocument/2006/relationships/hyperlink" Target="http://it.wikipedia.org/wiki/Moto_browniano" TargetMode="External"/><Relationship Id="rId5" Type="http://schemas.openxmlformats.org/officeDocument/2006/relationships/hyperlink" Target="http://it.wikipedia.org/wiki/Concentrazione" TargetMode="External"/><Relationship Id="rId10" Type="http://schemas.openxmlformats.org/officeDocument/2006/relationships/hyperlink" Target="http://it.wikipedia.org/wiki/Velocit%C3%A0" TargetMode="External"/><Relationship Id="rId4" Type="http://schemas.openxmlformats.org/officeDocument/2006/relationships/hyperlink" Target="http://it.wikipedia.org/wiki/Densit%C3%A0" TargetMode="External"/><Relationship Id="rId9" Type="http://schemas.openxmlformats.org/officeDocument/2006/relationships/hyperlink" Target="http://it.wikipedia.org/wiki/Fluido"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it.wikipedia.org/wiki/1901" TargetMode="External"/><Relationship Id="rId13" Type="http://schemas.openxmlformats.org/officeDocument/2006/relationships/hyperlink" Target="http://it.wikipedia.org/wiki/Equazione_di_diffusione" TargetMode="External"/><Relationship Id="rId18" Type="http://schemas.openxmlformats.org/officeDocument/2006/relationships/hyperlink" Target="http://it.wikipedia.org/wiki/Caff%C3%A8" TargetMode="External"/><Relationship Id="rId3" Type="http://schemas.openxmlformats.org/officeDocument/2006/relationships/hyperlink" Target="http://it.wikipedia.org/wiki/Kassel" TargetMode="External"/><Relationship Id="rId21" Type="http://schemas.openxmlformats.org/officeDocument/2006/relationships/hyperlink" Target="http://it.wikipedia.org/wiki/Velocit%C3%A0" TargetMode="External"/><Relationship Id="rId7" Type="http://schemas.openxmlformats.org/officeDocument/2006/relationships/hyperlink" Target="http://it.wikipedia.org/wiki/21_agosto" TargetMode="External"/><Relationship Id="rId12" Type="http://schemas.openxmlformats.org/officeDocument/2006/relationships/hyperlink" Target="http://it.wikipedia.org/wiki/Diffusione" TargetMode="External"/><Relationship Id="rId17" Type="http://schemas.openxmlformats.org/officeDocument/2006/relationships/hyperlink" Target="http://it.wikipedia.org/wiki/Diffusione_molecolare" TargetMode="External"/><Relationship Id="rId2" Type="http://schemas.openxmlformats.org/officeDocument/2006/relationships/slide" Target="../slides/slide57.xml"/><Relationship Id="rId16" Type="http://schemas.openxmlformats.org/officeDocument/2006/relationships/hyperlink" Target="http://it.wikipedia.org/wiki/Concentrazione" TargetMode="External"/><Relationship Id="rId20" Type="http://schemas.openxmlformats.org/officeDocument/2006/relationships/hyperlink" Target="http://it.wikipedia.org/wiki/Fluido" TargetMode="External"/><Relationship Id="rId1" Type="http://schemas.openxmlformats.org/officeDocument/2006/relationships/notesMaster" Target="../notesMasters/notesMaster1.xml"/><Relationship Id="rId6" Type="http://schemas.openxmlformats.org/officeDocument/2006/relationships/hyperlink" Target="http://it.wikipedia.org/wiki/Blankenberge" TargetMode="External"/><Relationship Id="rId11" Type="http://schemas.openxmlformats.org/officeDocument/2006/relationships/hyperlink" Target="http://it.wikipedia.org/wiki/Lenti_a_contatto" TargetMode="External"/><Relationship Id="rId24" Type="http://schemas.openxmlformats.org/officeDocument/2006/relationships/hyperlink" Target="http://it.wikipedia.org/wiki/Tempo" TargetMode="External"/><Relationship Id="rId5" Type="http://schemas.openxmlformats.org/officeDocument/2006/relationships/hyperlink" Target="http://it.wikipedia.org/wiki/1829" TargetMode="External"/><Relationship Id="rId15" Type="http://schemas.openxmlformats.org/officeDocument/2006/relationships/hyperlink" Target="http://it.wikipedia.org/wiki/Densit%C3%A0" TargetMode="External"/><Relationship Id="rId23" Type="http://schemas.openxmlformats.org/officeDocument/2006/relationships/hyperlink" Target="http://it.wikipedia.org/wiki/Spazio_(fisica)" TargetMode="External"/><Relationship Id="rId10" Type="http://schemas.openxmlformats.org/officeDocument/2006/relationships/hyperlink" Target="http://it.wikipedia.org/wiki/Germania" TargetMode="External"/><Relationship Id="rId19" Type="http://schemas.openxmlformats.org/officeDocument/2006/relationships/hyperlink" Target="http://it.wikipedia.org/wiki/Latte" TargetMode="External"/><Relationship Id="rId4" Type="http://schemas.openxmlformats.org/officeDocument/2006/relationships/hyperlink" Target="http://it.wikipedia.org/wiki/3_settembre" TargetMode="External"/><Relationship Id="rId9" Type="http://schemas.openxmlformats.org/officeDocument/2006/relationships/hyperlink" Target="http://it.wikipedia.org/wiki/Fisiologo" TargetMode="External"/><Relationship Id="rId14" Type="http://schemas.openxmlformats.org/officeDocument/2006/relationships/hyperlink" Target="http://it.wikipedia.org/wiki/Equazione_differenziale_alle_derivate_parziali" TargetMode="External"/><Relationship Id="rId22" Type="http://schemas.openxmlformats.org/officeDocument/2006/relationships/hyperlink" Target="http://it.wikipedia.org/wiki/Moto_browniano"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6" Type="http://schemas.openxmlformats.org/officeDocument/2006/relationships/hyperlink" Target="http://brunelleschi.imss.fi.it/esplora/microscopio/dswmedia/storia/immagini/03/24.jpg" TargetMode="External"/><Relationship Id="rId117" Type="http://schemas.openxmlformats.org/officeDocument/2006/relationships/hyperlink" Target="http://en.wikipedia.org/wiki/Estate_(law)" TargetMode="External"/><Relationship Id="rId21" Type="http://schemas.openxmlformats.org/officeDocument/2006/relationships/hyperlink" Target="http://brunelleschi.imss.fi.it/esplora/microscopio/dswmedia/storia/immagini/03/19.jpg" TargetMode="External"/><Relationship Id="rId42" Type="http://schemas.openxmlformats.org/officeDocument/2006/relationships/hyperlink" Target="http://en.wikipedia.org/wiki/1750" TargetMode="External"/><Relationship Id="rId47" Type="http://schemas.openxmlformats.org/officeDocument/2006/relationships/hyperlink" Target="http://en.wikipedia.org/wiki/Epidemiology" TargetMode="External"/><Relationship Id="rId63" Type="http://schemas.openxmlformats.org/officeDocument/2006/relationships/hyperlink" Target="http://en.wikipedia.org/wiki/Headteacher" TargetMode="External"/><Relationship Id="rId68" Type="http://schemas.openxmlformats.org/officeDocument/2006/relationships/hyperlink" Target="http://en.wikipedia.org/wiki/Tunbridge_Wells" TargetMode="External"/><Relationship Id="rId84" Type="http://schemas.openxmlformats.org/officeDocument/2006/relationships/hyperlink" Target="http://en.wikipedia.org/wiki/Royal_Society" TargetMode="External"/><Relationship Id="rId89" Type="http://schemas.openxmlformats.org/officeDocument/2006/relationships/hyperlink" Target="http://en.wikipedia.org/wiki/Gottfried_Leibniz" TargetMode="External"/><Relationship Id="rId112" Type="http://schemas.openxmlformats.org/officeDocument/2006/relationships/hyperlink" Target="http://en.wikipedia.org/w/index.php?title=Henry_Pemberton&amp;action=edit&amp;redlink=1" TargetMode="External"/><Relationship Id="rId16" Type="http://schemas.openxmlformats.org/officeDocument/2006/relationships/hyperlink" Target="http://brunelleschi.imss.fi.it/esplora/microscopio/dswmedia/storia/immagini/03/14.jpg" TargetMode="External"/><Relationship Id="rId107" Type="http://schemas.openxmlformats.org/officeDocument/2006/relationships/hyperlink" Target="http://en.wikipedia.org/wiki/Robert_Smith_(mathematician)" TargetMode="External"/><Relationship Id="rId11" Type="http://schemas.openxmlformats.org/officeDocument/2006/relationships/hyperlink" Target="http://brunelleschi.imss.fi.it/esplora/microscopio/dswmedia/storia/immagini/03/09.jpg" TargetMode="External"/><Relationship Id="rId32" Type="http://schemas.openxmlformats.org/officeDocument/2006/relationships/hyperlink" Target="http://brunelleschi.imss.fi.it/esplora/microscopio/dswmedia/storia/immagini/03/30.jpg" TargetMode="External"/><Relationship Id="rId37" Type="http://schemas.openxmlformats.org/officeDocument/2006/relationships/hyperlink" Target="http://en.wikipedia.org/wiki/Fellow_of_the_Royal_College_of_Physicians" TargetMode="External"/><Relationship Id="rId53" Type="http://schemas.openxmlformats.org/officeDocument/2006/relationships/hyperlink" Target="http://en.wikipedia.org/wiki/Christ's_Hospital" TargetMode="External"/><Relationship Id="rId58" Type="http://schemas.openxmlformats.org/officeDocument/2006/relationships/hyperlink" Target="http://en.wikipedia.org/wiki/Fellow" TargetMode="External"/><Relationship Id="rId74" Type="http://schemas.openxmlformats.org/officeDocument/2006/relationships/hyperlink" Target="http://en.wikipedia.org/wiki/Risk" TargetMode="External"/><Relationship Id="rId79" Type="http://schemas.openxmlformats.org/officeDocument/2006/relationships/hyperlink" Target="http://en.wikipedia.org/wiki/Thomas_Nettleton" TargetMode="External"/><Relationship Id="rId102" Type="http://schemas.openxmlformats.org/officeDocument/2006/relationships/hyperlink" Target="http://en.wikipedia.org/wiki/Heart" TargetMode="External"/><Relationship Id="rId5" Type="http://schemas.openxmlformats.org/officeDocument/2006/relationships/hyperlink" Target="http://brunelleschi.imss.fi.it/esplora/microscopio/dswmedia/storia/immagini/03/03.jpg" TargetMode="External"/><Relationship Id="rId90" Type="http://schemas.openxmlformats.org/officeDocument/2006/relationships/hyperlink" Target="http://en.wikipedia.org/wiki/Conservation_of_Energy" TargetMode="External"/><Relationship Id="rId95" Type="http://schemas.openxmlformats.org/officeDocument/2006/relationships/hyperlink" Target="http://en.wikipedia.org/wiki/Liquid" TargetMode="External"/><Relationship Id="rId22" Type="http://schemas.openxmlformats.org/officeDocument/2006/relationships/hyperlink" Target="http://brunelleschi.imss.fi.it/esplora/microscopio/dswmedia/storia/immagini/03/20.jpg" TargetMode="External"/><Relationship Id="rId27" Type="http://schemas.openxmlformats.org/officeDocument/2006/relationships/hyperlink" Target="http://brunelleschi.imss.fi.it/esplora/microscopio/dswmedia/storia/immagini/03/25.jpg" TargetMode="External"/><Relationship Id="rId43" Type="http://schemas.openxmlformats.org/officeDocument/2006/relationships/hyperlink" Target="http://en.wikipedia.org/wiki/England" TargetMode="External"/><Relationship Id="rId48" Type="http://schemas.openxmlformats.org/officeDocument/2006/relationships/hyperlink" Target="http://en.wikipedia.org/wiki/Smallpox_vaccine" TargetMode="External"/><Relationship Id="rId64" Type="http://schemas.openxmlformats.org/officeDocument/2006/relationships/hyperlink" Target="http://en.wikipedia.org/wiki/Royal_Grammar_School,_Newcastle" TargetMode="External"/><Relationship Id="rId69" Type="http://schemas.openxmlformats.org/officeDocument/2006/relationships/hyperlink" Target="http://en.wikipedia.org/wiki/Anatomy" TargetMode="External"/><Relationship Id="rId113" Type="http://schemas.openxmlformats.org/officeDocument/2006/relationships/hyperlink" Target="http://en.wikipedia.org/wiki/Robert_Walpole" TargetMode="External"/><Relationship Id="rId80" Type="http://schemas.openxmlformats.org/officeDocument/2006/relationships/hyperlink" Target="http://en.wikipedia.org/wiki/Yorkshire" TargetMode="External"/><Relationship Id="rId85" Type="http://schemas.openxmlformats.org/officeDocument/2006/relationships/hyperlink" Target="http://en.wikipedia.org/wiki/President_of_the_Royal_Society" TargetMode="External"/><Relationship Id="rId12" Type="http://schemas.openxmlformats.org/officeDocument/2006/relationships/hyperlink" Target="http://brunelleschi.imss.fi.it/esplora/microscopio/dswmedia/storia/immagini/03/10.jpg" TargetMode="External"/><Relationship Id="rId17" Type="http://schemas.openxmlformats.org/officeDocument/2006/relationships/hyperlink" Target="http://brunelleschi.imss.fi.it/esplora/microscopio/dswmedia/storia/immagini/03/15.jpg" TargetMode="External"/><Relationship Id="rId33" Type="http://schemas.openxmlformats.org/officeDocument/2006/relationships/hyperlink" Target="http://brunelleschi.imss.fi.it/esplora/microscopio/dswmedia/storia/immagini/03/31.jpg" TargetMode="External"/><Relationship Id="rId38" Type="http://schemas.openxmlformats.org/officeDocument/2006/relationships/hyperlink" Target="http://en.wikipedia.org/wiki/Baptism" TargetMode="External"/><Relationship Id="rId59" Type="http://schemas.openxmlformats.org/officeDocument/2006/relationships/hyperlink" Target="http://en.wikipedia.org/wiki/James_Jurin" TargetMode="External"/><Relationship Id="rId103" Type="http://schemas.openxmlformats.org/officeDocument/2006/relationships/hyperlink" Target="http://en.wikipedia.org/wiki/Specific_gravity" TargetMode="External"/><Relationship Id="rId108" Type="http://schemas.openxmlformats.org/officeDocument/2006/relationships/hyperlink" Target="http://en.wikipedia.org/wiki/George_Berkeley" TargetMode="External"/><Relationship Id="rId54" Type="http://schemas.openxmlformats.org/officeDocument/2006/relationships/hyperlink" Target="http://en.wikipedia.org/wiki/Scholarship" TargetMode="External"/><Relationship Id="rId70" Type="http://schemas.openxmlformats.org/officeDocument/2006/relationships/hyperlink" Target="http://en.wikipedia.org/wiki/Company_of_Surgeons" TargetMode="External"/><Relationship Id="rId75" Type="http://schemas.openxmlformats.org/officeDocument/2006/relationships/hyperlink" Target="http://en.wikipedia.org/wiki/Death" TargetMode="External"/><Relationship Id="rId91" Type="http://schemas.openxmlformats.org/officeDocument/2006/relationships/hyperlink" Target="http://en.wikipedia.org/wiki/Benjamin_Robins" TargetMode="External"/><Relationship Id="rId96" Type="http://schemas.openxmlformats.org/officeDocument/2006/relationships/hyperlink" Target="http://en.wikipedia.org/wiki/Diameter" TargetMode="External"/><Relationship Id="rId1" Type="http://schemas.openxmlformats.org/officeDocument/2006/relationships/notesMaster" Target="../notesMasters/notesMaster1.xml"/><Relationship Id="rId6" Type="http://schemas.openxmlformats.org/officeDocument/2006/relationships/hyperlink" Target="http://brunelleschi.imss.fi.it/esplora/microscopio/dswmedia/storia/immagini/03/04.jpg" TargetMode="External"/><Relationship Id="rId23" Type="http://schemas.openxmlformats.org/officeDocument/2006/relationships/hyperlink" Target="http://brunelleschi.imss.fi.it/esplora/microscopio/dswmedia/storia/immagini/03/21.jpg" TargetMode="External"/><Relationship Id="rId28" Type="http://schemas.openxmlformats.org/officeDocument/2006/relationships/hyperlink" Target="http://brunelleschi.imss.fi.it/esplora/microscopio/dswmedia/storia/immagini/03/26.jpg" TargetMode="External"/><Relationship Id="rId49" Type="http://schemas.openxmlformats.org/officeDocument/2006/relationships/hyperlink" Target="http://en.wikipedia.org/wiki/Isaac_Newton" TargetMode="External"/><Relationship Id="rId114" Type="http://schemas.openxmlformats.org/officeDocument/2006/relationships/hyperlink" Target="http://en.wikipedia.org/w/index.php?title=Lixivium_lithontripticum&amp;action=edit&amp;redlink=1" TargetMode="External"/><Relationship Id="rId10" Type="http://schemas.openxmlformats.org/officeDocument/2006/relationships/hyperlink" Target="http://brunelleschi.imss.fi.it/esplora/microscopio/dswmedia/storia/immagini/03/08.jpg" TargetMode="External"/><Relationship Id="rId31" Type="http://schemas.openxmlformats.org/officeDocument/2006/relationships/hyperlink" Target="http://brunelleschi.imss.fi.it/esplora/microscopio/dswmedia/storia/immagini/03/29.jpg" TargetMode="External"/><Relationship Id="rId44" Type="http://schemas.openxmlformats.org/officeDocument/2006/relationships/hyperlink" Target="http://en.wikipedia.org/wiki/Scientist" TargetMode="External"/><Relationship Id="rId52" Type="http://schemas.openxmlformats.org/officeDocument/2006/relationships/hyperlink" Target="http://en.wikipedia.org/wiki/Dyeing" TargetMode="External"/><Relationship Id="rId60" Type="http://schemas.openxmlformats.org/officeDocument/2006/relationships/hyperlink" Target="http://en.wikipedia.org/wiki/Richard_Bentley" TargetMode="External"/><Relationship Id="rId65" Type="http://schemas.openxmlformats.org/officeDocument/2006/relationships/hyperlink" Target="http://en.wikipedia.org/wiki/Cambridge" TargetMode="External"/><Relationship Id="rId73" Type="http://schemas.openxmlformats.org/officeDocument/2006/relationships/hyperlink" Target="http://en.wikipedia.org/wiki/Statistics" TargetMode="External"/><Relationship Id="rId78" Type="http://schemas.openxmlformats.org/officeDocument/2006/relationships/hyperlink" Target="http://en.wikipedia.org/wiki/Surgeon" TargetMode="External"/><Relationship Id="rId81" Type="http://schemas.openxmlformats.org/officeDocument/2006/relationships/hyperlink" Target="http://en.wikipedia.org/wiki/Probability" TargetMode="External"/><Relationship Id="rId86" Type="http://schemas.openxmlformats.org/officeDocument/2006/relationships/hyperlink" Target="http://en.wikipedia.org/wiki/Voltaire" TargetMode="External"/><Relationship Id="rId94" Type="http://schemas.openxmlformats.org/officeDocument/2006/relationships/hyperlink" Target="http://en.wikipedia.org/wiki/Meteorology" TargetMode="External"/><Relationship Id="rId99" Type="http://schemas.openxmlformats.org/officeDocument/2006/relationships/hyperlink" Target="http://en.wikipedia.org/wiki/Jean_Bernoulli" TargetMode="External"/><Relationship Id="rId101" Type="http://schemas.openxmlformats.org/officeDocument/2006/relationships/hyperlink" Target="http://en.wikipedia.org/wiki/Iatrophysics" TargetMode="External"/><Relationship Id="rId4" Type="http://schemas.openxmlformats.org/officeDocument/2006/relationships/hyperlink" Target="http://brunelleschi.imss.fi.it/esplora/microscopio/dswmedia/storia/immagini/03/02.jpg" TargetMode="External"/><Relationship Id="rId9" Type="http://schemas.openxmlformats.org/officeDocument/2006/relationships/hyperlink" Target="http://brunelleschi.imss.fi.it/esplora/microscopio/dswmedia/storia/immagini/03/07.jpg" TargetMode="External"/><Relationship Id="rId13" Type="http://schemas.openxmlformats.org/officeDocument/2006/relationships/hyperlink" Target="http://brunelleschi.imss.fi.it/esplora/microscopio/dswmedia/storia/immagini/03/11.jpg" TargetMode="External"/><Relationship Id="rId18" Type="http://schemas.openxmlformats.org/officeDocument/2006/relationships/hyperlink" Target="http://brunelleschi.imss.fi.it/esplora/microscopio/dswmedia/storia/immagini/03/16.jpg" TargetMode="External"/><Relationship Id="rId39" Type="http://schemas.openxmlformats.org/officeDocument/2006/relationships/hyperlink" Target="http://en.wikipedia.org/wiki/December_15" TargetMode="External"/><Relationship Id="rId109" Type="http://schemas.openxmlformats.org/officeDocument/2006/relationships/hyperlink" Target="http://en.wikipedia.org/wiki/The_Analyst" TargetMode="External"/><Relationship Id="rId34" Type="http://schemas.openxmlformats.org/officeDocument/2006/relationships/hyperlink" Target="http://brunelleschi.imss.fi.it/esplora/microscopio/dswmedia/storia/immagini/03/32.jpg" TargetMode="External"/><Relationship Id="rId50" Type="http://schemas.openxmlformats.org/officeDocument/2006/relationships/hyperlink" Target="http://en.wikipedia.org/wiki/Satire" TargetMode="External"/><Relationship Id="rId55" Type="http://schemas.openxmlformats.org/officeDocument/2006/relationships/hyperlink" Target="http://en.wikipedia.org/wiki/Trinity_College,_Cambridge" TargetMode="External"/><Relationship Id="rId76" Type="http://schemas.openxmlformats.org/officeDocument/2006/relationships/hyperlink" Target="http://en.wikipedia.org/wiki/Epidemic" TargetMode="External"/><Relationship Id="rId97" Type="http://schemas.openxmlformats.org/officeDocument/2006/relationships/hyperlink" Target="http://en.wikipedia.org/w/index.php?title=Jurin's_law&amp;action=edit&amp;redlink=1" TargetMode="External"/><Relationship Id="rId104" Type="http://schemas.openxmlformats.org/officeDocument/2006/relationships/hyperlink" Target="http://en.wikipedia.org/wiki/Blood" TargetMode="External"/><Relationship Id="rId7" Type="http://schemas.openxmlformats.org/officeDocument/2006/relationships/hyperlink" Target="http://brunelleschi.imss.fi.it/esplora/microscopio/dswmedia/storia/immagini/03/05.jpg" TargetMode="External"/><Relationship Id="rId71" Type="http://schemas.openxmlformats.org/officeDocument/2006/relationships/hyperlink" Target="http://en.wikipedia.org/wiki/Guy's_Hospital" TargetMode="External"/><Relationship Id="rId92" Type="http://schemas.openxmlformats.org/officeDocument/2006/relationships/hyperlink" Target="http://en.wikipedia.org/w/index.php?title=Pietro_Antonio_Michelotti&amp;action=edit&amp;redlink=1" TargetMode="External"/><Relationship Id="rId2" Type="http://schemas.openxmlformats.org/officeDocument/2006/relationships/slide" Target="../slides/slide67.xml"/><Relationship Id="rId29" Type="http://schemas.openxmlformats.org/officeDocument/2006/relationships/hyperlink" Target="http://brunelleschi.imss.fi.it/esplora/microscopio/dswmedia/storia/immagini/03/27.jpg" TargetMode="External"/><Relationship Id="rId24" Type="http://schemas.openxmlformats.org/officeDocument/2006/relationships/hyperlink" Target="http://brunelleschi.imss.fi.it/esplora/microscopio/dswmedia/storia/immagini/03/22.jpg" TargetMode="External"/><Relationship Id="rId40" Type="http://schemas.openxmlformats.org/officeDocument/2006/relationships/hyperlink" Target="http://en.wikipedia.org/wiki/1684" TargetMode="External"/><Relationship Id="rId45" Type="http://schemas.openxmlformats.org/officeDocument/2006/relationships/hyperlink" Target="http://en.wikipedia.org/wiki/Physician" TargetMode="External"/><Relationship Id="rId66" Type="http://schemas.openxmlformats.org/officeDocument/2006/relationships/hyperlink" Target="http://en.wikipedia.org/wiki/Medicine" TargetMode="External"/><Relationship Id="rId87" Type="http://schemas.openxmlformats.org/officeDocument/2006/relationships/hyperlink" Target="http://en.wikipedia.org/wiki/Georges-Louis_Leclerc,_Comte_de_Buffon" TargetMode="External"/><Relationship Id="rId110" Type="http://schemas.openxmlformats.org/officeDocument/2006/relationships/hyperlink" Target="http://en.wikipedia.org/wiki/Calculus" TargetMode="External"/><Relationship Id="rId115" Type="http://schemas.openxmlformats.org/officeDocument/2006/relationships/hyperlink" Target="http://en.wikipedia.org/wiki/Bladder_stone" TargetMode="External"/><Relationship Id="rId61" Type="http://schemas.openxmlformats.org/officeDocument/2006/relationships/hyperlink" Target="http://en.wikipedia.org/wiki/Mordecai_Cary" TargetMode="External"/><Relationship Id="rId82" Type="http://schemas.openxmlformats.org/officeDocument/2006/relationships/hyperlink" Target="http://en.wikipedia.org/wiki/Roger_Cotes" TargetMode="External"/><Relationship Id="rId19" Type="http://schemas.openxmlformats.org/officeDocument/2006/relationships/hyperlink" Target="http://brunelleschi.imss.fi.it/esplora/microscopio/dswmedia/storia/immagini/03/17.jpg" TargetMode="External"/><Relationship Id="rId14" Type="http://schemas.openxmlformats.org/officeDocument/2006/relationships/hyperlink" Target="http://brunelleschi.imss.fi.it/esplora/microscopio/dswmedia/storia/immagini/03/12.jpg" TargetMode="External"/><Relationship Id="rId30" Type="http://schemas.openxmlformats.org/officeDocument/2006/relationships/hyperlink" Target="http://brunelleschi.imss.fi.it/esplora/microscopio/dswmedia/storia/immagini/03/28.jpg" TargetMode="External"/><Relationship Id="rId35" Type="http://schemas.openxmlformats.org/officeDocument/2006/relationships/hyperlink" Target="http://brunelleschi.imss.fi.it/esplora/microscopio/dswmedia/storia/immagini/03/33.jpg" TargetMode="External"/><Relationship Id="rId56" Type="http://schemas.openxmlformats.org/officeDocument/2006/relationships/hyperlink" Target="http://en.wikipedia.org/wiki/Graduation" TargetMode="External"/><Relationship Id="rId77" Type="http://schemas.openxmlformats.org/officeDocument/2006/relationships/hyperlink" Target="http://en.wikipedia.org/wiki/Proceedings_of_the_Royal_Society" TargetMode="External"/><Relationship Id="rId100" Type="http://schemas.openxmlformats.org/officeDocument/2006/relationships/hyperlink" Target="http://en.wikipedia.org/wiki/Daniel_Bernoulli" TargetMode="External"/><Relationship Id="rId105" Type="http://schemas.openxmlformats.org/officeDocument/2006/relationships/hyperlink" Target="http://en.wikipedia.org/wiki/John_Keill" TargetMode="External"/><Relationship Id="rId8" Type="http://schemas.openxmlformats.org/officeDocument/2006/relationships/hyperlink" Target="http://brunelleschi.imss.fi.it/esplora/microscopio/dswmedia/storia/immagini/03/06.jpg" TargetMode="External"/><Relationship Id="rId51" Type="http://schemas.openxmlformats.org/officeDocument/2006/relationships/hyperlink" Target="http://en.wikipedia.org/wiki/London" TargetMode="External"/><Relationship Id="rId72" Type="http://schemas.openxmlformats.org/officeDocument/2006/relationships/hyperlink" Target="http://en.wikipedia.org/wiki/Variolation" TargetMode="External"/><Relationship Id="rId93" Type="http://schemas.openxmlformats.org/officeDocument/2006/relationships/hyperlink" Target="http://en.wikipedia.org/wiki/Weather" TargetMode="External"/><Relationship Id="rId98" Type="http://schemas.openxmlformats.org/officeDocument/2006/relationships/hyperlink" Target="http://en.wikipedia.org/wiki/Hydrodynamics" TargetMode="External"/><Relationship Id="rId3" Type="http://schemas.openxmlformats.org/officeDocument/2006/relationships/hyperlink" Target="http://brunelleschi.imss.fi.it/esplora/microscopio/dswmedia/storia/immagini/03/01.jpg" TargetMode="External"/><Relationship Id="rId25" Type="http://schemas.openxmlformats.org/officeDocument/2006/relationships/hyperlink" Target="http://brunelleschi.imss.fi.it/esplora/microscopio/dswmedia/storia/immagini/03/23.jpg" TargetMode="External"/><Relationship Id="rId46" Type="http://schemas.openxmlformats.org/officeDocument/2006/relationships/hyperlink" Target="http://en.wikipedia.org/wiki/Capillary_action" TargetMode="External"/><Relationship Id="rId67" Type="http://schemas.openxmlformats.org/officeDocument/2006/relationships/hyperlink" Target="http://en.wikipedia.org/wiki/Doctor_of_Medicine" TargetMode="External"/><Relationship Id="rId116" Type="http://schemas.openxmlformats.org/officeDocument/2006/relationships/hyperlink" Target="http://en.wikipedia.org/wiki/St_James_Garlickhythe" TargetMode="External"/><Relationship Id="rId20" Type="http://schemas.openxmlformats.org/officeDocument/2006/relationships/hyperlink" Target="http://brunelleschi.imss.fi.it/esplora/microscopio/dswmedia/storia/immagini/03/18.jpg" TargetMode="External"/><Relationship Id="rId41" Type="http://schemas.openxmlformats.org/officeDocument/2006/relationships/hyperlink" Target="http://en.wikipedia.org/wiki/March_29" TargetMode="External"/><Relationship Id="rId62" Type="http://schemas.openxmlformats.org/officeDocument/2006/relationships/hyperlink" Target="http://en.wikipedia.org/wiki/Master_of_Arts_(postgraduate)" TargetMode="External"/><Relationship Id="rId83" Type="http://schemas.openxmlformats.org/officeDocument/2006/relationships/hyperlink" Target="http://en.wikipedia.org/wiki/William_Whiston" TargetMode="External"/><Relationship Id="rId88" Type="http://schemas.openxmlformats.org/officeDocument/2006/relationships/hyperlink" Target="http://en.wikipedia.org/wiki/%C3%89milie_du_Ch%C3%A2telet" TargetMode="External"/><Relationship Id="rId111" Type="http://schemas.openxmlformats.org/officeDocument/2006/relationships/hyperlink" Target="http://en.wikipedia.org/wiki/Pseudonym" TargetMode="External"/><Relationship Id="rId15" Type="http://schemas.openxmlformats.org/officeDocument/2006/relationships/hyperlink" Target="http://brunelleschi.imss.fi.it/esplora/microscopio/dswmedia/storia/immagini/03/13.jpg" TargetMode="External"/><Relationship Id="rId36" Type="http://schemas.openxmlformats.org/officeDocument/2006/relationships/hyperlink" Target="http://en.wikipedia.org/wiki/Fellow_of_the_Royal_Society" TargetMode="External"/><Relationship Id="rId57" Type="http://schemas.openxmlformats.org/officeDocument/2006/relationships/hyperlink" Target="http://en.wikipedia.org/wiki/Bachelor_of_Arts" TargetMode="External"/><Relationship Id="rId106" Type="http://schemas.openxmlformats.org/officeDocument/2006/relationships/hyperlink" Target="http://en.wikipedia.org/wiki/Jean-Baptiste_de_S%C3%A9na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17D18-AA2B-474C-9569-7FE6CE0407E6}"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da F1s1 = F2s2   segue   s1 = F2/F1 s2 &lt; s2</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13</a:t>
            </a:fld>
            <a:endParaRPr lang="en-US"/>
          </a:p>
        </p:txBody>
      </p:sp>
    </p:spTree>
    <p:extLst>
      <p:ext uri="{BB962C8B-B14F-4D97-AF65-F5344CB8AC3E}">
        <p14:creationId xmlns:p14="http://schemas.microsoft.com/office/powerpoint/2010/main" val="840521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se </a:t>
            </a:r>
            <a:r>
              <a:rPr lang="en-GB" dirty="0" err="1" smtClean="0"/>
              <a:t>si</a:t>
            </a:r>
            <a:r>
              <a:rPr lang="en-GB" dirty="0" smtClean="0"/>
              <a:t> </a:t>
            </a:r>
            <a:r>
              <a:rPr lang="en-GB" dirty="0" err="1" smtClean="0"/>
              <a:t>obiettasse</a:t>
            </a:r>
            <a:r>
              <a:rPr lang="en-GB" dirty="0" smtClean="0"/>
              <a:t> a </a:t>
            </a:r>
            <a:r>
              <a:rPr lang="en-GB" dirty="0" err="1" smtClean="0"/>
              <a:t>cosa</a:t>
            </a:r>
            <a:r>
              <a:rPr lang="en-GB" dirty="0" smtClean="0"/>
              <a:t> </a:t>
            </a:r>
            <a:r>
              <a:rPr lang="en-GB" dirty="0" err="1" smtClean="0"/>
              <a:t>succede</a:t>
            </a:r>
            <a:r>
              <a:rPr lang="en-GB" dirty="0" smtClean="0"/>
              <a:t> </a:t>
            </a:r>
            <a:r>
              <a:rPr lang="en-GB" dirty="0" err="1" smtClean="0"/>
              <a:t>quando</a:t>
            </a:r>
            <a:r>
              <a:rPr lang="en-GB" dirty="0" smtClean="0"/>
              <a:t> </a:t>
            </a:r>
            <a:r>
              <a:rPr lang="en-GB" dirty="0" err="1" smtClean="0"/>
              <a:t>il</a:t>
            </a:r>
            <a:r>
              <a:rPr lang="en-GB" dirty="0" smtClean="0"/>
              <a:t> volume V ha </a:t>
            </a:r>
            <a:r>
              <a:rPr lang="en-GB" dirty="0" err="1" smtClean="0"/>
              <a:t>una</a:t>
            </a:r>
            <a:r>
              <a:rPr lang="en-GB" dirty="0" smtClean="0"/>
              <a:t> forma </a:t>
            </a:r>
            <a:r>
              <a:rPr lang="en-GB" dirty="0" err="1" smtClean="0"/>
              <a:t>complicata</a:t>
            </a:r>
            <a:r>
              <a:rPr lang="en-GB" dirty="0" smtClean="0"/>
              <a:t>, </a:t>
            </a:r>
            <a:r>
              <a:rPr lang="en-GB" dirty="0" err="1" smtClean="0"/>
              <a:t>possiamo</a:t>
            </a:r>
            <a:r>
              <a:rPr lang="en-GB" dirty="0" smtClean="0"/>
              <a:t> </a:t>
            </a:r>
            <a:r>
              <a:rPr lang="en-GB" dirty="0" err="1" smtClean="0"/>
              <a:t>sempre</a:t>
            </a:r>
            <a:r>
              <a:rPr lang="en-GB" dirty="0" smtClean="0"/>
              <a:t> </a:t>
            </a:r>
            <a:r>
              <a:rPr lang="en-GB" dirty="0" err="1" smtClean="0"/>
              <a:t>immaginarlo</a:t>
            </a:r>
            <a:r>
              <a:rPr lang="en-GB" dirty="0" smtClean="0"/>
              <a:t> </a:t>
            </a:r>
            <a:r>
              <a:rPr lang="en-GB" dirty="0" err="1" smtClean="0"/>
              <a:t>diviso</a:t>
            </a:r>
            <a:r>
              <a:rPr lang="en-GB" dirty="0" smtClean="0"/>
              <a:t> in </a:t>
            </a:r>
            <a:r>
              <a:rPr lang="en-GB" dirty="0" err="1" smtClean="0"/>
              <a:t>volumetti</a:t>
            </a:r>
            <a:r>
              <a:rPr lang="en-GB" dirty="0" smtClean="0"/>
              <a:t> di forma </a:t>
            </a:r>
            <a:r>
              <a:rPr lang="en-GB" dirty="0" err="1" smtClean="0"/>
              <a:t>semplice</a:t>
            </a:r>
            <a:r>
              <a:rPr lang="en-GB" dirty="0" smtClean="0"/>
              <a:t>, </a:t>
            </a:r>
            <a:r>
              <a:rPr lang="en-GB" dirty="0" err="1" smtClean="0"/>
              <a:t>eg</a:t>
            </a:r>
            <a:r>
              <a:rPr lang="en-GB" dirty="0" smtClean="0"/>
              <a:t> </a:t>
            </a:r>
            <a:r>
              <a:rPr lang="en-GB" dirty="0" err="1" smtClean="0"/>
              <a:t>cubetti</a:t>
            </a:r>
            <a:r>
              <a:rPr lang="en-GB" dirty="0" smtClean="0"/>
              <a:t>,</a:t>
            </a:r>
            <a:r>
              <a:rPr lang="en-GB" baseline="0" dirty="0" smtClean="0"/>
              <a:t> </a:t>
            </a:r>
            <a:r>
              <a:rPr lang="en-GB" baseline="0" dirty="0" err="1" smtClean="0"/>
              <a:t>sferette</a:t>
            </a:r>
            <a:r>
              <a:rPr lang="en-GB" baseline="0" dirty="0" smtClean="0"/>
              <a:t>, </a:t>
            </a:r>
            <a:r>
              <a:rPr lang="en-GB" baseline="0" dirty="0" err="1" smtClean="0"/>
              <a:t>ciascuno</a:t>
            </a:r>
            <a:r>
              <a:rPr lang="en-GB" baseline="0" dirty="0" smtClean="0"/>
              <a:t> </a:t>
            </a:r>
            <a:r>
              <a:rPr lang="en-GB" baseline="0" dirty="0" err="1" smtClean="0"/>
              <a:t>dei</a:t>
            </a:r>
            <a:r>
              <a:rPr lang="en-GB" baseline="0" dirty="0" smtClean="0"/>
              <a:t> </a:t>
            </a:r>
            <a:r>
              <a:rPr lang="en-GB" baseline="0" dirty="0" err="1" smtClean="0"/>
              <a:t>quali</a:t>
            </a:r>
            <a:r>
              <a:rPr lang="en-GB" baseline="0" dirty="0" smtClean="0"/>
              <a:t> in </a:t>
            </a:r>
            <a:r>
              <a:rPr lang="en-GB" baseline="0" dirty="0" err="1" smtClean="0"/>
              <a:t>equilibrio</a:t>
            </a:r>
            <a:r>
              <a:rPr lang="en-GB" baseline="0" dirty="0" smtClean="0"/>
              <a:t> e a </a:t>
            </a:r>
            <a:r>
              <a:rPr lang="en-GB" baseline="0" dirty="0" err="1" smtClean="0"/>
              <a:t>ciascuno</a:t>
            </a:r>
            <a:r>
              <a:rPr lang="en-GB" baseline="0" dirty="0" smtClean="0"/>
              <a:t> </a:t>
            </a:r>
            <a:r>
              <a:rPr lang="en-GB" baseline="0" dirty="0" err="1" smtClean="0"/>
              <a:t>dei</a:t>
            </a:r>
            <a:r>
              <a:rPr lang="en-GB" baseline="0" dirty="0" smtClean="0"/>
              <a:t> </a:t>
            </a:r>
            <a:r>
              <a:rPr lang="en-GB" baseline="0" dirty="0" err="1" smtClean="0"/>
              <a:t>quali</a:t>
            </a:r>
            <a:r>
              <a:rPr lang="en-GB" baseline="0" dirty="0" smtClean="0"/>
              <a:t> </a:t>
            </a:r>
            <a:r>
              <a:rPr lang="en-GB" baseline="0" dirty="0" err="1" smtClean="0"/>
              <a:t>possiamo</a:t>
            </a:r>
            <a:r>
              <a:rPr lang="en-GB" baseline="0" dirty="0" smtClean="0"/>
              <a:t> </a:t>
            </a:r>
            <a:r>
              <a:rPr lang="en-GB" baseline="0" dirty="0" err="1" smtClean="0"/>
              <a:t>applicare</a:t>
            </a:r>
            <a:r>
              <a:rPr lang="en-GB" baseline="0" dirty="0" smtClean="0"/>
              <a:t> </a:t>
            </a:r>
            <a:r>
              <a:rPr lang="en-GB" baseline="0" dirty="0" err="1" smtClean="0"/>
              <a:t>il</a:t>
            </a:r>
            <a:r>
              <a:rPr lang="en-GB" baseline="0" dirty="0" smtClean="0"/>
              <a:t> </a:t>
            </a:r>
            <a:r>
              <a:rPr lang="en-GB" baseline="0" dirty="0" err="1" smtClean="0"/>
              <a:t>ragionamento</a:t>
            </a:r>
            <a:r>
              <a:rPr lang="en-GB" baseline="0" dirty="0" smtClean="0"/>
              <a:t> – </a:t>
            </a:r>
            <a:r>
              <a:rPr lang="en-GB" baseline="0" dirty="0" err="1" smtClean="0"/>
              <a:t>altro</a:t>
            </a:r>
            <a:r>
              <a:rPr lang="en-GB" baseline="0" dirty="0" smtClean="0"/>
              <a:t> </a:t>
            </a:r>
            <a:r>
              <a:rPr lang="en-GB" baseline="0" dirty="0" err="1" smtClean="0"/>
              <a:t>problema</a:t>
            </a:r>
            <a:r>
              <a:rPr lang="en-GB" baseline="0" dirty="0" smtClean="0"/>
              <a:t> da </a:t>
            </a:r>
            <a:r>
              <a:rPr lang="en-GB" baseline="0" dirty="0" err="1" smtClean="0"/>
              <a:t>chiarire</a:t>
            </a:r>
            <a:r>
              <a:rPr lang="en-GB" baseline="0" dirty="0" smtClean="0"/>
              <a:t> è </a:t>
            </a:r>
            <a:r>
              <a:rPr lang="en-GB" baseline="0" dirty="0" err="1" smtClean="0"/>
              <a:t>che</a:t>
            </a:r>
            <a:r>
              <a:rPr lang="en-GB" baseline="0" dirty="0" smtClean="0"/>
              <a:t> </a:t>
            </a:r>
            <a:r>
              <a:rPr lang="en-GB" baseline="0" dirty="0" err="1" smtClean="0"/>
              <a:t>il</a:t>
            </a:r>
            <a:r>
              <a:rPr lang="en-GB" baseline="0" dirty="0" smtClean="0"/>
              <a:t> </a:t>
            </a:r>
            <a:r>
              <a:rPr lang="en-GB" baseline="0" dirty="0" err="1" smtClean="0"/>
              <a:t>solido</a:t>
            </a:r>
            <a:r>
              <a:rPr lang="en-GB" baseline="0" dirty="0" smtClean="0"/>
              <a:t> </a:t>
            </a:r>
            <a:r>
              <a:rPr lang="en-GB" baseline="0" dirty="0" err="1" smtClean="0"/>
              <a:t>sostituisce</a:t>
            </a:r>
            <a:r>
              <a:rPr lang="en-GB" baseline="0" dirty="0" smtClean="0"/>
              <a:t> </a:t>
            </a:r>
            <a:r>
              <a:rPr lang="en-GB" baseline="0" dirty="0" err="1" smtClean="0"/>
              <a:t>il</a:t>
            </a:r>
            <a:r>
              <a:rPr lang="en-GB" baseline="0" dirty="0" smtClean="0"/>
              <a:t> </a:t>
            </a:r>
            <a:r>
              <a:rPr lang="en-GB" baseline="0" dirty="0" err="1" smtClean="0"/>
              <a:t>fluido</a:t>
            </a:r>
            <a:r>
              <a:rPr lang="en-GB" baseline="0" dirty="0" smtClean="0"/>
              <a:t>, </a:t>
            </a:r>
            <a:r>
              <a:rPr lang="en-GB" baseline="0" dirty="0" err="1" smtClean="0"/>
              <a:t>il</a:t>
            </a:r>
            <a:r>
              <a:rPr lang="en-GB" baseline="0" dirty="0" smtClean="0"/>
              <a:t> </a:t>
            </a:r>
            <a:r>
              <a:rPr lang="en-GB" baseline="0" dirty="0" err="1" smtClean="0"/>
              <a:t>resto</a:t>
            </a:r>
            <a:r>
              <a:rPr lang="en-GB" baseline="0" dirty="0" smtClean="0"/>
              <a:t> del </a:t>
            </a:r>
            <a:r>
              <a:rPr lang="en-GB" baseline="0" dirty="0" err="1" smtClean="0"/>
              <a:t>fluido</a:t>
            </a:r>
            <a:r>
              <a:rPr lang="en-GB" baseline="0" dirty="0" smtClean="0"/>
              <a:t> è lo </a:t>
            </a:r>
            <a:r>
              <a:rPr lang="en-GB" baseline="0" dirty="0" err="1" smtClean="0"/>
              <a:t>stesso</a:t>
            </a:r>
            <a:r>
              <a:rPr lang="en-GB" baseline="0" dirty="0" smtClean="0"/>
              <a:t> di prima: </a:t>
            </a:r>
            <a:r>
              <a:rPr lang="en-GB" baseline="0" dirty="0" err="1" smtClean="0"/>
              <a:t>ovviamente</a:t>
            </a:r>
            <a:r>
              <a:rPr lang="en-GB" baseline="0" dirty="0" smtClean="0"/>
              <a:t> </a:t>
            </a:r>
            <a:r>
              <a:rPr lang="en-GB" baseline="0" dirty="0" err="1" smtClean="0"/>
              <a:t>questo</a:t>
            </a:r>
            <a:r>
              <a:rPr lang="en-GB" baseline="0" dirty="0" smtClean="0"/>
              <a:t> è </a:t>
            </a:r>
            <a:r>
              <a:rPr lang="en-GB" baseline="0" dirty="0" err="1" smtClean="0"/>
              <a:t>tanto</a:t>
            </a:r>
            <a:r>
              <a:rPr lang="en-GB" baseline="0" dirty="0" smtClean="0"/>
              <a:t> </a:t>
            </a:r>
            <a:r>
              <a:rPr lang="en-GB" baseline="0" dirty="0" err="1" smtClean="0"/>
              <a:t>più</a:t>
            </a:r>
            <a:r>
              <a:rPr lang="en-GB" baseline="0" dirty="0" smtClean="0"/>
              <a:t> </a:t>
            </a:r>
            <a:r>
              <a:rPr lang="en-GB" baseline="0" dirty="0" err="1" smtClean="0"/>
              <a:t>vero</a:t>
            </a:r>
            <a:r>
              <a:rPr lang="en-GB" baseline="0" dirty="0" smtClean="0"/>
              <a:t> in </a:t>
            </a:r>
            <a:r>
              <a:rPr lang="en-GB" baseline="0" dirty="0" err="1" smtClean="0"/>
              <a:t>pratica</a:t>
            </a:r>
            <a:r>
              <a:rPr lang="en-GB" baseline="0" dirty="0" smtClean="0"/>
              <a:t> </a:t>
            </a:r>
            <a:r>
              <a:rPr lang="en-GB" baseline="0" dirty="0" err="1" smtClean="0"/>
              <a:t>quanto</a:t>
            </a:r>
            <a:r>
              <a:rPr lang="en-GB" baseline="0" dirty="0" smtClean="0"/>
              <a:t> </a:t>
            </a:r>
            <a:r>
              <a:rPr lang="en-GB" baseline="0" dirty="0" err="1" smtClean="0"/>
              <a:t>più</a:t>
            </a:r>
            <a:r>
              <a:rPr lang="en-GB" baseline="0" dirty="0" smtClean="0"/>
              <a:t> </a:t>
            </a:r>
            <a:r>
              <a:rPr lang="en-GB" baseline="0" dirty="0" err="1" smtClean="0"/>
              <a:t>grande</a:t>
            </a:r>
            <a:r>
              <a:rPr lang="en-GB" baseline="0" dirty="0" smtClean="0"/>
              <a:t> è </a:t>
            </a:r>
            <a:r>
              <a:rPr lang="en-GB" baseline="0" dirty="0" err="1" smtClean="0"/>
              <a:t>il</a:t>
            </a:r>
            <a:r>
              <a:rPr lang="en-GB" baseline="0" dirty="0" smtClean="0"/>
              <a:t> volume di </a:t>
            </a:r>
            <a:r>
              <a:rPr lang="en-GB" baseline="0" dirty="0" err="1" smtClean="0"/>
              <a:t>tutto</a:t>
            </a:r>
            <a:r>
              <a:rPr lang="en-GB" baseline="0" dirty="0" smtClean="0"/>
              <a:t> </a:t>
            </a:r>
            <a:r>
              <a:rPr lang="en-GB" baseline="0" dirty="0" err="1" smtClean="0"/>
              <a:t>il</a:t>
            </a:r>
            <a:r>
              <a:rPr lang="en-GB" baseline="0" dirty="0" smtClean="0"/>
              <a:t> </a:t>
            </a:r>
            <a:r>
              <a:rPr lang="en-GB" baseline="0" dirty="0" err="1" smtClean="0"/>
              <a:t>fluido</a:t>
            </a:r>
            <a:r>
              <a:rPr lang="en-GB" baseline="0" dirty="0" smtClean="0"/>
              <a:t> </a:t>
            </a:r>
            <a:r>
              <a:rPr lang="en-GB" baseline="0" dirty="0" err="1" smtClean="0"/>
              <a:t>rispetto</a:t>
            </a:r>
            <a:r>
              <a:rPr lang="en-GB" baseline="0" dirty="0" smtClean="0"/>
              <a:t> al volume V </a:t>
            </a:r>
            <a:r>
              <a:rPr lang="en-GB" baseline="0" dirty="0" err="1" smtClean="0"/>
              <a:t>che</a:t>
            </a:r>
            <a:r>
              <a:rPr lang="en-GB" baseline="0" dirty="0" smtClean="0"/>
              <a:t> ci </a:t>
            </a:r>
            <a:r>
              <a:rPr lang="en-GB" baseline="0" dirty="0" err="1" smtClean="0"/>
              <a:t>immergo</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15</a:t>
            </a:fld>
            <a:endParaRPr lang="en-US"/>
          </a:p>
        </p:txBody>
      </p:sp>
    </p:spTree>
    <p:extLst>
      <p:ext uri="{BB962C8B-B14F-4D97-AF65-F5344CB8AC3E}">
        <p14:creationId xmlns:p14="http://schemas.microsoft.com/office/powerpoint/2010/main" val="2399860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~8 Nov 2008 </a:t>
            </a:r>
          </a:p>
          <a:p>
            <a:r>
              <a:rPr lang="en-US" dirty="0" err="1" smtClean="0"/>
              <a:t>Perché</a:t>
            </a:r>
            <a:r>
              <a:rPr lang="en-US" dirty="0" smtClean="0"/>
              <a:t> </a:t>
            </a:r>
            <a:r>
              <a:rPr lang="en-US" dirty="0" err="1" smtClean="0"/>
              <a:t>sono</a:t>
            </a:r>
            <a:r>
              <a:rPr lang="en-US" dirty="0" smtClean="0"/>
              <a:t> </a:t>
            </a:r>
            <a:r>
              <a:rPr lang="en-US" dirty="0" err="1" smtClean="0"/>
              <a:t>necessarie</a:t>
            </a:r>
            <a:r>
              <a:rPr lang="en-US" dirty="0" smtClean="0"/>
              <a:t> le </a:t>
            </a:r>
            <a:r>
              <a:rPr lang="en-US" dirty="0" err="1" smtClean="0"/>
              <a:t>ciabatte</a:t>
            </a:r>
            <a:r>
              <a:rPr lang="en-US" dirty="0" smtClean="0"/>
              <a:t>?</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16</a:t>
            </a:fld>
            <a:endParaRPr lang="en-US"/>
          </a:p>
        </p:txBody>
      </p:sp>
    </p:spTree>
    <p:extLst>
      <p:ext uri="{BB962C8B-B14F-4D97-AF65-F5344CB8AC3E}">
        <p14:creationId xmlns:p14="http://schemas.microsoft.com/office/powerpoint/2010/main" val="257671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20</a:t>
            </a:fld>
            <a:endParaRPr lang="en-US"/>
          </a:p>
        </p:txBody>
      </p:sp>
    </p:spTree>
    <p:extLst>
      <p:ext uri="{BB962C8B-B14F-4D97-AF65-F5344CB8AC3E}">
        <p14:creationId xmlns:p14="http://schemas.microsoft.com/office/powerpoint/2010/main" val="61114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l’eq.</a:t>
            </a:r>
            <a:r>
              <a:rPr lang="it-IT" baseline="0" dirty="0" smtClean="0"/>
              <a:t> di continuità localmente vale anche per i gas (v =dx/dt)</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21</a:t>
            </a:fld>
            <a:endParaRPr lang="en-US"/>
          </a:p>
        </p:txBody>
      </p:sp>
    </p:spTree>
    <p:extLst>
      <p:ext uri="{BB962C8B-B14F-4D97-AF65-F5344CB8AC3E}">
        <p14:creationId xmlns:p14="http://schemas.microsoft.com/office/powerpoint/2010/main" val="1067975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la </a:t>
            </a:r>
            <a:r>
              <a:rPr lang="en-GB" dirty="0" err="1" smtClean="0"/>
              <a:t>portata</a:t>
            </a:r>
            <a:r>
              <a:rPr lang="en-GB" dirty="0" smtClean="0"/>
              <a:t> in </a:t>
            </a:r>
            <a:r>
              <a:rPr lang="en-GB" dirty="0" err="1" smtClean="0"/>
              <a:t>massa</a:t>
            </a:r>
            <a:r>
              <a:rPr lang="en-GB" dirty="0" smtClean="0"/>
              <a:t>,</a:t>
            </a:r>
            <a:r>
              <a:rPr lang="en-GB" baseline="0" dirty="0" smtClean="0"/>
              <a:t> se non ci </a:t>
            </a:r>
            <a:r>
              <a:rPr lang="en-GB" baseline="0" dirty="0" err="1" smtClean="0"/>
              <a:t>sono</a:t>
            </a:r>
            <a:r>
              <a:rPr lang="en-GB" baseline="0" dirty="0" smtClean="0"/>
              <a:t> </a:t>
            </a:r>
            <a:r>
              <a:rPr lang="en-GB" baseline="0" dirty="0" err="1" smtClean="0"/>
              <a:t>perdite</a:t>
            </a:r>
            <a:r>
              <a:rPr lang="en-GB" baseline="0" dirty="0" smtClean="0"/>
              <a:t> (</a:t>
            </a:r>
            <a:r>
              <a:rPr lang="en-GB" baseline="0" dirty="0" err="1" smtClean="0"/>
              <a:t>fori</a:t>
            </a:r>
            <a:r>
              <a:rPr lang="en-GB" baseline="0" dirty="0" smtClean="0"/>
              <a:t>), è </a:t>
            </a:r>
            <a:r>
              <a:rPr lang="en-GB" baseline="0" dirty="0" err="1" smtClean="0"/>
              <a:t>sempre</a:t>
            </a:r>
            <a:r>
              <a:rPr lang="en-GB" baseline="0" dirty="0" smtClean="0"/>
              <a:t> </a:t>
            </a:r>
            <a:r>
              <a:rPr lang="en-GB" baseline="0" dirty="0" err="1" smtClean="0"/>
              <a:t>conservata</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22</a:t>
            </a:fld>
            <a:endParaRPr lang="en-US"/>
          </a:p>
        </p:txBody>
      </p:sp>
    </p:spTree>
    <p:extLst>
      <p:ext uri="{BB962C8B-B14F-4D97-AF65-F5344CB8AC3E}">
        <p14:creationId xmlns:p14="http://schemas.microsoft.com/office/powerpoint/2010/main" val="171661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0F7A0-0BCF-4426-BB1D-878F02CCA351}" type="slidenum">
              <a:rPr lang="en-US"/>
              <a:pPr/>
              <a:t>23</a:t>
            </a:fld>
            <a:endParaRPr lang="en-US"/>
          </a:p>
        </p:txBody>
      </p:sp>
      <p:sp>
        <p:nvSpPr>
          <p:cNvPr id="200706" name="Rectangle 2"/>
          <p:cNvSpPr>
            <a:spLocks noGrp="1" noRot="1" noChangeAspect="1" noChangeArrowheads="1" noTextEdit="1"/>
          </p:cNvSpPr>
          <p:nvPr>
            <p:ph type="sldImg"/>
          </p:nvPr>
        </p:nvSpPr>
        <p:spPr>
          <a:xfrm>
            <a:off x="992188" y="768350"/>
            <a:ext cx="5114925" cy="3836988"/>
          </a:xfrm>
          <a:ln/>
        </p:spPr>
      </p:sp>
      <p:sp>
        <p:nvSpPr>
          <p:cNvPr id="200707" name="Rectangle 3"/>
          <p:cNvSpPr>
            <a:spLocks noGrp="1" noChangeArrowheads="1"/>
          </p:cNvSpPr>
          <p:nvPr>
            <p:ph type="body" idx="1"/>
          </p:nvPr>
        </p:nvSpPr>
        <p:spPr/>
        <p:txBody>
          <a:bodyPr/>
          <a:lstStyle/>
          <a:p>
            <a:r>
              <a:rPr lang="it-IT" dirty="0"/>
              <a:t>I </a:t>
            </a:r>
            <a:r>
              <a:rPr lang="it-IT" dirty="0" err="1"/>
              <a:t>Bernoulli</a:t>
            </a:r>
            <a:r>
              <a:rPr lang="it-IT" dirty="0"/>
              <a:t> (famosi, in particolare in matematica e fisica) sono stati otto, per diverse generazioni, poi il genio si è spento. </a:t>
            </a:r>
          </a:p>
          <a:p>
            <a:r>
              <a:rPr lang="it-IT" dirty="0"/>
              <a:t>Progenitore: </a:t>
            </a:r>
            <a:r>
              <a:rPr lang="it-IT" dirty="0" smtClean="0"/>
              <a:t>0 Nikolaus </a:t>
            </a:r>
            <a:r>
              <a:rPr lang="it-IT" dirty="0"/>
              <a:t>Bernoulli, Basel 1623-1708, ricco mercante.</a:t>
            </a:r>
          </a:p>
          <a:p>
            <a:r>
              <a:rPr lang="it-IT" b="1" dirty="0" smtClean="0"/>
              <a:t>1 Jakob </a:t>
            </a:r>
            <a:r>
              <a:rPr lang="it-IT" b="1" dirty="0"/>
              <a:t>Bernoulli</a:t>
            </a:r>
            <a:r>
              <a:rPr lang="it-IT" dirty="0"/>
              <a:t> (noto anche come </a:t>
            </a:r>
            <a:r>
              <a:rPr lang="it-IT" b="1" dirty="0"/>
              <a:t>Jacques Bernoulli</a:t>
            </a:r>
            <a:r>
              <a:rPr lang="it-IT" dirty="0"/>
              <a:t> o </a:t>
            </a:r>
            <a:r>
              <a:rPr lang="it-IT" b="1" dirty="0"/>
              <a:t>Giacomo Bernoulli</a:t>
            </a:r>
            <a:r>
              <a:rPr lang="it-IT" dirty="0"/>
              <a:t>) (</a:t>
            </a:r>
            <a:r>
              <a:rPr lang="it-IT" dirty="0">
                <a:hlinkClick r:id="rId3" tooltip="Basilea"/>
              </a:rPr>
              <a:t>Basilea</a:t>
            </a:r>
            <a:r>
              <a:rPr lang="it-IT" dirty="0"/>
              <a:t>, </a:t>
            </a:r>
            <a:r>
              <a:rPr lang="it-IT" dirty="0">
                <a:hlinkClick r:id="rId4" tooltip="27 dicembre"/>
              </a:rPr>
              <a:t>27 dicembre</a:t>
            </a:r>
            <a:r>
              <a:rPr lang="it-IT" dirty="0"/>
              <a:t> </a:t>
            </a:r>
            <a:r>
              <a:rPr lang="it-IT" dirty="0">
                <a:hlinkClick r:id="rId5" tooltip="1654"/>
              </a:rPr>
              <a:t>1654</a:t>
            </a:r>
            <a:r>
              <a:rPr lang="it-IT" dirty="0"/>
              <a:t> – </a:t>
            </a:r>
            <a:r>
              <a:rPr lang="it-IT" dirty="0">
                <a:hlinkClick r:id="rId3" tooltip="Basilea"/>
              </a:rPr>
              <a:t>Basilea</a:t>
            </a:r>
            <a:r>
              <a:rPr lang="it-IT" dirty="0"/>
              <a:t>, </a:t>
            </a:r>
            <a:r>
              <a:rPr lang="it-IT" dirty="0">
                <a:hlinkClick r:id="rId6" tooltip="16 agosto"/>
              </a:rPr>
              <a:t>16 agosto</a:t>
            </a:r>
            <a:r>
              <a:rPr lang="it-IT" dirty="0"/>
              <a:t> </a:t>
            </a:r>
            <a:r>
              <a:rPr lang="it-IT" dirty="0">
                <a:hlinkClick r:id="rId7" tooltip="1705"/>
              </a:rPr>
              <a:t>1705</a:t>
            </a:r>
            <a:r>
              <a:rPr lang="it-IT" dirty="0"/>
              <a:t>), matematico </a:t>
            </a:r>
          </a:p>
          <a:p>
            <a:r>
              <a:rPr lang="it-IT" dirty="0" smtClean="0">
                <a:hlinkClick r:id="rId8" tooltip="Johann Bernoulli"/>
              </a:rPr>
              <a:t>2 Johann </a:t>
            </a:r>
            <a:r>
              <a:rPr lang="it-IT" dirty="0">
                <a:hlinkClick r:id="rId8" tooltip="Johann Bernoulli"/>
              </a:rPr>
              <a:t>Bernoulli</a:t>
            </a:r>
            <a:r>
              <a:rPr lang="it-IT" dirty="0"/>
              <a:t> (</a:t>
            </a:r>
            <a:r>
              <a:rPr lang="it-IT" dirty="0">
                <a:hlinkClick r:id="rId9" tooltip="1667"/>
              </a:rPr>
              <a:t>1667</a:t>
            </a:r>
            <a:r>
              <a:rPr lang="it-IT" dirty="0"/>
              <a:t>-</a:t>
            </a:r>
            <a:r>
              <a:rPr lang="it-IT" dirty="0">
                <a:hlinkClick r:id="rId10" tooltip="1748"/>
              </a:rPr>
              <a:t>1748</a:t>
            </a:r>
            <a:r>
              <a:rPr lang="it-IT" dirty="0"/>
              <a:t>) - fratello - matematico </a:t>
            </a:r>
          </a:p>
          <a:p>
            <a:r>
              <a:rPr lang="it-IT" dirty="0" smtClean="0"/>
              <a:t>3 Nikolaus </a:t>
            </a:r>
            <a:r>
              <a:rPr lang="it-IT" dirty="0"/>
              <a:t>Bernoulli (1662-1716) secondo fratello</a:t>
            </a:r>
          </a:p>
          <a:p>
            <a:r>
              <a:rPr lang="it-IT" dirty="0" smtClean="0"/>
              <a:t>4 Hieronymus </a:t>
            </a:r>
            <a:r>
              <a:rPr lang="it-IT" dirty="0"/>
              <a:t>Bernoulli (1669-1760) quarto fratello</a:t>
            </a:r>
          </a:p>
          <a:p>
            <a:r>
              <a:rPr lang="it-IT" dirty="0" smtClean="0">
                <a:hlinkClick r:id="rId11" tooltip="Daniel Bernoulli"/>
              </a:rPr>
              <a:t>5 Daniel </a:t>
            </a:r>
            <a:r>
              <a:rPr lang="it-IT" dirty="0">
                <a:hlinkClick r:id="rId11" tooltip="Daniel Bernoulli"/>
              </a:rPr>
              <a:t>Bernoulli</a:t>
            </a:r>
            <a:r>
              <a:rPr lang="it-IT" dirty="0"/>
              <a:t> (</a:t>
            </a:r>
            <a:r>
              <a:rPr lang="it-IT" dirty="0">
                <a:hlinkClick r:id="rId12" tooltip="1700"/>
              </a:rPr>
              <a:t>1700</a:t>
            </a:r>
            <a:r>
              <a:rPr lang="it-IT" dirty="0"/>
              <a:t>-</a:t>
            </a:r>
            <a:r>
              <a:rPr lang="it-IT" dirty="0">
                <a:hlinkClick r:id="rId13" tooltip="1782"/>
              </a:rPr>
              <a:t>1782</a:t>
            </a:r>
            <a:r>
              <a:rPr lang="it-IT" dirty="0"/>
              <a:t>) - figlio di Johann - botanico e fisico, noto nell'idrodinamica </a:t>
            </a:r>
          </a:p>
          <a:p>
            <a:r>
              <a:rPr lang="it-IT" dirty="0" smtClean="0">
                <a:hlinkClick r:id="rId14" tooltip="Nicolas Bernoulli"/>
              </a:rPr>
              <a:t>6 Nicolas </a:t>
            </a:r>
            <a:r>
              <a:rPr lang="it-IT" dirty="0">
                <a:hlinkClick r:id="rId14" tooltip="Nicolas Bernoulli"/>
              </a:rPr>
              <a:t>o Nikolaus Bernoulli</a:t>
            </a:r>
            <a:r>
              <a:rPr lang="it-IT" dirty="0"/>
              <a:t> (</a:t>
            </a:r>
            <a:r>
              <a:rPr lang="it-IT" dirty="0">
                <a:hlinkClick r:id="rId15" tooltip="1687"/>
              </a:rPr>
              <a:t>1687</a:t>
            </a:r>
            <a:r>
              <a:rPr lang="it-IT" dirty="0"/>
              <a:t>-</a:t>
            </a:r>
            <a:r>
              <a:rPr lang="it-IT" dirty="0">
                <a:hlinkClick r:id="rId16" tooltip="1759"/>
              </a:rPr>
              <a:t>1759</a:t>
            </a:r>
            <a:r>
              <a:rPr lang="it-IT" dirty="0"/>
              <a:t>) - figlio di un altro fratello - giurista – applica le leggi della probabilità alla giurisprudenza: dopo quanti anni si può dichiarare presumibilmente morto un assente  </a:t>
            </a:r>
          </a:p>
          <a:p>
            <a:r>
              <a:rPr lang="it-IT" dirty="0" smtClean="0">
                <a:hlinkClick r:id="rId17" tooltip="Johann III Bernoulli (pagina inesistente)"/>
              </a:rPr>
              <a:t>7 Johann </a:t>
            </a:r>
            <a:r>
              <a:rPr lang="it-IT" dirty="0">
                <a:hlinkClick r:id="rId17" tooltip="Johann III Bernoulli (pagina inesistente)"/>
              </a:rPr>
              <a:t>III Bernoulli</a:t>
            </a:r>
            <a:r>
              <a:rPr lang="it-IT" dirty="0"/>
              <a:t> (</a:t>
            </a:r>
            <a:r>
              <a:rPr lang="it-IT" dirty="0">
                <a:hlinkClick r:id="rId18" tooltip="1744"/>
              </a:rPr>
              <a:t>1744</a:t>
            </a:r>
            <a:r>
              <a:rPr lang="it-IT" dirty="0"/>
              <a:t>-</a:t>
            </a:r>
            <a:r>
              <a:rPr lang="it-IT" dirty="0">
                <a:hlinkClick r:id="rId19" tooltip="1807"/>
              </a:rPr>
              <a:t>1807</a:t>
            </a:r>
            <a:r>
              <a:rPr lang="it-IT" dirty="0"/>
              <a:t>) - nipote di Johann (suo nonno) e Daniel (suo zio) - contribuisce alla teoria della probabilità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6A85B-1DEC-474C-B039-EDE64A9750C1}" type="slidenum">
              <a:rPr lang="en-US"/>
              <a:pPr/>
              <a:t>24</a:t>
            </a:fld>
            <a:endParaRPr lang="en-US"/>
          </a:p>
        </p:txBody>
      </p:sp>
      <p:sp>
        <p:nvSpPr>
          <p:cNvPr id="202754" name="Rectangle 2"/>
          <p:cNvSpPr>
            <a:spLocks noGrp="1" noRot="1" noChangeAspect="1" noChangeArrowheads="1" noTextEdit="1"/>
          </p:cNvSpPr>
          <p:nvPr>
            <p:ph type="sldImg"/>
          </p:nvPr>
        </p:nvSpPr>
        <p:spPr>
          <a:xfrm>
            <a:off x="992188" y="768350"/>
            <a:ext cx="5114925" cy="3836988"/>
          </a:xfrm>
          <a:ln/>
        </p:spPr>
      </p:sp>
      <p:sp>
        <p:nvSpPr>
          <p:cNvPr id="202755" name="Rectangle 3"/>
          <p:cNvSpPr>
            <a:spLocks noGrp="1" noChangeArrowheads="1"/>
          </p:cNvSpPr>
          <p:nvPr>
            <p:ph type="body" idx="1"/>
          </p:nvPr>
        </p:nvSpPr>
        <p:spPr/>
        <p:txBody>
          <a:bodyPr/>
          <a:lstStyle/>
          <a:p>
            <a:r>
              <a:rPr lang="it-IT" b="0" dirty="0" smtClean="0"/>
              <a:t>pour un gaz parfait on peut diviser per </a:t>
            </a:r>
            <a:r>
              <a:rPr lang="el-GR" b="0" dirty="0" smtClean="0"/>
              <a:t>ρ</a:t>
            </a:r>
            <a:r>
              <a:rPr lang="it-IT" b="0" dirty="0" smtClean="0"/>
              <a:t> et substituer </a:t>
            </a:r>
            <a:r>
              <a:rPr lang="el-GR" b="0" dirty="0" smtClean="0"/>
              <a:t>ρ</a:t>
            </a:r>
            <a:r>
              <a:rPr lang="it-IT" b="0" dirty="0" smtClean="0"/>
              <a:t>  = Mp/RT  =&gt;  RT(x)/M + gy(x) + 1/2v^2(x) = cost ???</a:t>
            </a:r>
          </a:p>
          <a:p>
            <a:r>
              <a:rPr lang="it-IT" b="1" dirty="0" smtClean="0"/>
              <a:t>Théorème </a:t>
            </a:r>
            <a:r>
              <a:rPr lang="it-IT" b="1" dirty="0"/>
              <a:t>de Daniel Bernoulli</a:t>
            </a:r>
            <a:r>
              <a:rPr lang="it-IT" dirty="0"/>
              <a:t> (Suisse, 1700-82).   Si un liquide non </a:t>
            </a:r>
            <a:r>
              <a:rPr lang="it-IT" dirty="0" err="1"/>
              <a:t>visqueux</a:t>
            </a:r>
            <a:r>
              <a:rPr lang="it-IT" dirty="0"/>
              <a:t>, de masse </a:t>
            </a:r>
            <a:r>
              <a:rPr lang="it-IT" dirty="0" err="1"/>
              <a:t>volumique</a:t>
            </a:r>
            <a:r>
              <a:rPr lang="it-IT" dirty="0"/>
              <a:t> ρ, s'</a:t>
            </a:r>
            <a:r>
              <a:rPr lang="it-IT" dirty="0" err="1"/>
              <a:t>écoule</a:t>
            </a:r>
            <a:r>
              <a:rPr lang="it-IT" dirty="0"/>
              <a:t> en </a:t>
            </a:r>
            <a:r>
              <a:rPr lang="it-IT" dirty="0" err="1"/>
              <a:t>régime</a:t>
            </a:r>
            <a:r>
              <a:rPr lang="it-IT" dirty="0"/>
              <a:t> </a:t>
            </a:r>
            <a:r>
              <a:rPr lang="it-IT" dirty="0" err="1"/>
              <a:t>permanent</a:t>
            </a:r>
            <a:r>
              <a:rPr lang="it-IT" dirty="0"/>
              <a:t> </a:t>
            </a:r>
            <a:r>
              <a:rPr lang="it-IT" dirty="0" err="1"/>
              <a:t>dans</a:t>
            </a:r>
            <a:r>
              <a:rPr lang="it-IT" dirty="0"/>
              <a:t> un </a:t>
            </a:r>
            <a:r>
              <a:rPr lang="it-IT" dirty="0" err="1"/>
              <a:t>tuyau</a:t>
            </a:r>
            <a:r>
              <a:rPr lang="it-IT" dirty="0"/>
              <a:t> </a:t>
            </a:r>
            <a:r>
              <a:rPr lang="it-IT" dirty="0" err="1"/>
              <a:t>épousant</a:t>
            </a:r>
            <a:r>
              <a:rPr lang="it-IT" dirty="0"/>
              <a:t> la forme d'une </a:t>
            </a:r>
            <a:r>
              <a:rPr lang="it-IT" dirty="0" err="1"/>
              <a:t>veine</a:t>
            </a:r>
            <a:r>
              <a:rPr lang="it-IT" dirty="0"/>
              <a:t> de </a:t>
            </a:r>
            <a:r>
              <a:rPr lang="it-IT" dirty="0" err="1"/>
              <a:t>courant</a:t>
            </a:r>
            <a:r>
              <a:rPr lang="it-IT" dirty="0"/>
              <a:t>, il n'</a:t>
            </a:r>
            <a:r>
              <a:rPr lang="it-IT" dirty="0" err="1"/>
              <a:t>existe</a:t>
            </a:r>
            <a:r>
              <a:rPr lang="it-IT" dirty="0"/>
              <a:t> </a:t>
            </a:r>
            <a:r>
              <a:rPr lang="it-IT" dirty="0" err="1"/>
              <a:t>pas</a:t>
            </a:r>
            <a:r>
              <a:rPr lang="it-IT" dirty="0"/>
              <a:t> de </a:t>
            </a:r>
            <a:r>
              <a:rPr lang="it-IT" dirty="0" err="1"/>
              <a:t>remous</a:t>
            </a:r>
            <a:r>
              <a:rPr lang="it-IT" dirty="0"/>
              <a:t> ; </a:t>
            </a:r>
            <a:r>
              <a:rPr lang="it-IT" dirty="0" err="1"/>
              <a:t>les</a:t>
            </a:r>
            <a:r>
              <a:rPr lang="it-IT" dirty="0"/>
              <a:t> </a:t>
            </a:r>
            <a:r>
              <a:rPr lang="it-IT" dirty="0" err="1"/>
              <a:t>seules</a:t>
            </a:r>
            <a:r>
              <a:rPr lang="it-IT" dirty="0"/>
              <a:t> </a:t>
            </a:r>
            <a:r>
              <a:rPr lang="it-IT" dirty="0" err="1"/>
              <a:t>forces</a:t>
            </a:r>
            <a:r>
              <a:rPr lang="it-IT" dirty="0"/>
              <a:t> </a:t>
            </a:r>
            <a:r>
              <a:rPr lang="it-IT" dirty="0" err="1"/>
              <a:t>intervenant</a:t>
            </a:r>
            <a:r>
              <a:rPr lang="it-IT" dirty="0"/>
              <a:t> </a:t>
            </a:r>
            <a:r>
              <a:rPr lang="it-IT" dirty="0" err="1"/>
              <a:t>sont</a:t>
            </a:r>
            <a:r>
              <a:rPr lang="it-IT" dirty="0"/>
              <a:t> la force de </a:t>
            </a:r>
            <a:r>
              <a:rPr lang="it-IT" dirty="0" err="1"/>
              <a:t>pesanteur</a:t>
            </a:r>
            <a:r>
              <a:rPr lang="it-IT" dirty="0"/>
              <a:t> et </a:t>
            </a:r>
            <a:r>
              <a:rPr lang="it-IT" dirty="0" err="1"/>
              <a:t>les</a:t>
            </a:r>
            <a:r>
              <a:rPr lang="it-IT" dirty="0"/>
              <a:t> </a:t>
            </a:r>
            <a:r>
              <a:rPr lang="it-IT" dirty="0" err="1"/>
              <a:t>forces</a:t>
            </a:r>
            <a:r>
              <a:rPr lang="it-IT" dirty="0"/>
              <a:t> </a:t>
            </a:r>
            <a:r>
              <a:rPr lang="it-IT" dirty="0" err="1"/>
              <a:t>pressantes</a:t>
            </a:r>
            <a:r>
              <a:rPr lang="it-IT" dirty="0"/>
              <a:t> à l'</a:t>
            </a:r>
            <a:r>
              <a:rPr lang="it-IT" dirty="0" err="1"/>
              <a:t>amont</a:t>
            </a:r>
            <a:r>
              <a:rPr lang="it-IT" dirty="0"/>
              <a:t> et à </a:t>
            </a:r>
            <a:r>
              <a:rPr lang="it-IT" dirty="0" err="1"/>
              <a:t>l'aval</a:t>
            </a:r>
            <a:r>
              <a:rPr lang="it-IT" dirty="0"/>
              <a:t>. </a:t>
            </a:r>
            <a:r>
              <a:rPr lang="it-IT" dirty="0" err="1"/>
              <a:t>L'application</a:t>
            </a:r>
            <a:r>
              <a:rPr lang="it-IT" dirty="0"/>
              <a:t> </a:t>
            </a:r>
            <a:r>
              <a:rPr lang="it-IT" dirty="0" err="1"/>
              <a:t>du</a:t>
            </a:r>
            <a:r>
              <a:rPr lang="it-IT" dirty="0"/>
              <a:t> </a:t>
            </a:r>
            <a:r>
              <a:rPr lang="it-IT" dirty="0" err="1"/>
              <a:t>théorème</a:t>
            </a:r>
            <a:r>
              <a:rPr lang="it-IT" dirty="0"/>
              <a:t> de l'</a:t>
            </a:r>
            <a:r>
              <a:rPr lang="it-IT" dirty="0" err="1"/>
              <a:t>énergie</a:t>
            </a:r>
            <a:r>
              <a:rPr lang="it-IT" dirty="0"/>
              <a:t> </a:t>
            </a:r>
            <a:r>
              <a:rPr lang="it-IT" dirty="0" err="1"/>
              <a:t>cinétique</a:t>
            </a:r>
            <a:r>
              <a:rPr lang="it-IT" dirty="0"/>
              <a:t> à une tranche de la </a:t>
            </a:r>
            <a:r>
              <a:rPr lang="it-IT" dirty="0" err="1"/>
              <a:t>veine</a:t>
            </a:r>
            <a:r>
              <a:rPr lang="it-IT" dirty="0"/>
              <a:t> </a:t>
            </a:r>
            <a:r>
              <a:rPr lang="it-IT" dirty="0" err="1"/>
              <a:t>comprise</a:t>
            </a:r>
            <a:r>
              <a:rPr lang="it-IT" dirty="0"/>
              <a:t> </a:t>
            </a:r>
            <a:r>
              <a:rPr lang="it-IT" dirty="0" err="1"/>
              <a:t>entre</a:t>
            </a:r>
            <a:r>
              <a:rPr lang="it-IT" dirty="0"/>
              <a:t> une </a:t>
            </a:r>
            <a:r>
              <a:rPr lang="it-IT" dirty="0" err="1"/>
              <a:t>section</a:t>
            </a:r>
            <a:r>
              <a:rPr lang="it-IT" dirty="0"/>
              <a:t> S de cote </a:t>
            </a:r>
            <a:r>
              <a:rPr lang="it-IT" i="1" dirty="0"/>
              <a:t>z</a:t>
            </a:r>
            <a:r>
              <a:rPr lang="it-IT" dirty="0"/>
              <a:t>, </a:t>
            </a:r>
            <a:r>
              <a:rPr lang="it-IT" dirty="0" err="1"/>
              <a:t>où</a:t>
            </a:r>
            <a:r>
              <a:rPr lang="it-IT" dirty="0"/>
              <a:t> la </a:t>
            </a:r>
            <a:r>
              <a:rPr lang="it-IT" dirty="0" err="1"/>
              <a:t>pression</a:t>
            </a:r>
            <a:r>
              <a:rPr lang="it-IT" dirty="0"/>
              <a:t> est </a:t>
            </a:r>
            <a:r>
              <a:rPr lang="it-IT" i="1" dirty="0"/>
              <a:t>p</a:t>
            </a:r>
            <a:r>
              <a:rPr lang="it-IT" dirty="0"/>
              <a:t> et la </a:t>
            </a:r>
            <a:r>
              <a:rPr lang="it-IT" dirty="0" err="1"/>
              <a:t>vitesse</a:t>
            </a:r>
            <a:r>
              <a:rPr lang="it-IT" dirty="0"/>
              <a:t> </a:t>
            </a:r>
            <a:r>
              <a:rPr lang="it-IT" i="1" dirty="0"/>
              <a:t>v</a:t>
            </a:r>
            <a:r>
              <a:rPr lang="it-IT" dirty="0"/>
              <a:t>, et une </a:t>
            </a:r>
            <a:r>
              <a:rPr lang="it-IT" dirty="0" err="1"/>
              <a:t>autre</a:t>
            </a:r>
            <a:r>
              <a:rPr lang="it-IT" dirty="0"/>
              <a:t> </a:t>
            </a:r>
            <a:r>
              <a:rPr lang="it-IT" dirty="0" err="1"/>
              <a:t>section</a:t>
            </a:r>
            <a:r>
              <a:rPr lang="it-IT" dirty="0"/>
              <a:t> S  de cote </a:t>
            </a:r>
            <a:r>
              <a:rPr lang="it-IT" i="1" dirty="0"/>
              <a:t>z </a:t>
            </a:r>
            <a:r>
              <a:rPr lang="it-IT" dirty="0"/>
              <a:t>, </a:t>
            </a:r>
            <a:r>
              <a:rPr lang="it-IT" dirty="0" err="1"/>
              <a:t>où</a:t>
            </a:r>
            <a:r>
              <a:rPr lang="it-IT" dirty="0"/>
              <a:t> la </a:t>
            </a:r>
            <a:r>
              <a:rPr lang="it-IT" dirty="0" err="1"/>
              <a:t>pression</a:t>
            </a:r>
            <a:r>
              <a:rPr lang="it-IT" dirty="0"/>
              <a:t> est </a:t>
            </a:r>
            <a:r>
              <a:rPr lang="it-IT" i="1" dirty="0"/>
              <a:t>p </a:t>
            </a:r>
            <a:r>
              <a:rPr lang="it-IT" dirty="0"/>
              <a:t> et la </a:t>
            </a:r>
            <a:r>
              <a:rPr lang="it-IT" dirty="0" err="1"/>
              <a:t>vitesse</a:t>
            </a:r>
            <a:r>
              <a:rPr lang="it-IT" dirty="0"/>
              <a:t> </a:t>
            </a:r>
            <a:r>
              <a:rPr lang="it-IT" i="1" dirty="0"/>
              <a:t>v </a:t>
            </a:r>
            <a:r>
              <a:rPr lang="it-IT" dirty="0"/>
              <a:t>, </a:t>
            </a:r>
            <a:r>
              <a:rPr lang="it-IT" dirty="0" err="1"/>
              <a:t>conduit</a:t>
            </a:r>
            <a:r>
              <a:rPr lang="it-IT" dirty="0"/>
              <a:t> à la relation : </a:t>
            </a:r>
            <a:r>
              <a:rPr lang="it-IT" i="1" dirty="0"/>
              <a:t>p</a:t>
            </a:r>
            <a:r>
              <a:rPr lang="it-IT" dirty="0"/>
              <a:t> + </a:t>
            </a:r>
            <a:r>
              <a:rPr lang="it-IT" dirty="0" err="1"/>
              <a:t>ρ</a:t>
            </a:r>
            <a:r>
              <a:rPr lang="it-IT" i="1" dirty="0" err="1"/>
              <a:t>gz</a:t>
            </a:r>
            <a:r>
              <a:rPr lang="it-IT" dirty="0"/>
              <a:t> + ½ ρ</a:t>
            </a:r>
            <a:r>
              <a:rPr lang="it-IT" i="1" dirty="0"/>
              <a:t>v</a:t>
            </a:r>
            <a:r>
              <a:rPr lang="it-IT" dirty="0"/>
              <a:t>2 = constante.</a:t>
            </a:r>
          </a:p>
          <a:p>
            <a:r>
              <a:rPr lang="it-IT" b="1" dirty="0" err="1"/>
              <a:t>Théorème</a:t>
            </a:r>
            <a:r>
              <a:rPr lang="it-IT" b="1" dirty="0"/>
              <a:t> d'Evangelista Torricelli</a:t>
            </a:r>
            <a:r>
              <a:rPr lang="it-IT" dirty="0"/>
              <a:t> (</a:t>
            </a:r>
            <a:r>
              <a:rPr lang="it-IT" dirty="0" err="1"/>
              <a:t>It</a:t>
            </a:r>
            <a:r>
              <a:rPr lang="it-IT" dirty="0"/>
              <a:t>., 1608-47).   La </a:t>
            </a:r>
            <a:r>
              <a:rPr lang="it-IT" dirty="0" err="1"/>
              <a:t>vitesse</a:t>
            </a:r>
            <a:r>
              <a:rPr lang="it-IT" dirty="0"/>
              <a:t> d'</a:t>
            </a:r>
            <a:r>
              <a:rPr lang="it-IT" dirty="0" err="1"/>
              <a:t>écoulement</a:t>
            </a:r>
            <a:r>
              <a:rPr lang="it-IT" dirty="0"/>
              <a:t> à </a:t>
            </a:r>
            <a:r>
              <a:rPr lang="it-IT" dirty="0" err="1"/>
              <a:t>travers</a:t>
            </a:r>
            <a:r>
              <a:rPr lang="it-IT" dirty="0"/>
              <a:t> un </a:t>
            </a:r>
            <a:r>
              <a:rPr lang="it-IT" dirty="0" err="1"/>
              <a:t>orifice</a:t>
            </a:r>
            <a:r>
              <a:rPr lang="it-IT" dirty="0"/>
              <a:t> </a:t>
            </a:r>
            <a:r>
              <a:rPr lang="it-IT" dirty="0" err="1"/>
              <a:t>étroit</a:t>
            </a:r>
            <a:r>
              <a:rPr lang="it-IT" dirty="0"/>
              <a:t> d'un liquide </a:t>
            </a:r>
            <a:r>
              <a:rPr lang="it-IT" dirty="0" err="1"/>
              <a:t>contenu</a:t>
            </a:r>
            <a:r>
              <a:rPr lang="it-IT" dirty="0"/>
              <a:t> </a:t>
            </a:r>
            <a:r>
              <a:rPr lang="it-IT" dirty="0" err="1"/>
              <a:t>dans</a:t>
            </a:r>
            <a:r>
              <a:rPr lang="it-IT" dirty="0"/>
              <a:t> un </a:t>
            </a:r>
            <a:r>
              <a:rPr lang="it-IT" dirty="0" err="1"/>
              <a:t>récipient</a:t>
            </a:r>
            <a:r>
              <a:rPr lang="it-IT" dirty="0"/>
              <a:t> de large </a:t>
            </a:r>
            <a:r>
              <a:rPr lang="it-IT" dirty="0" err="1"/>
              <a:t>section</a:t>
            </a:r>
            <a:r>
              <a:rPr lang="it-IT" dirty="0"/>
              <a:t> est </a:t>
            </a:r>
            <a:r>
              <a:rPr lang="it-IT" dirty="0" err="1"/>
              <a:t>obtenue</a:t>
            </a:r>
            <a:r>
              <a:rPr lang="it-IT" dirty="0"/>
              <a:t> par </a:t>
            </a:r>
            <a:r>
              <a:rPr lang="it-IT" dirty="0" err="1"/>
              <a:t>application</a:t>
            </a:r>
            <a:r>
              <a:rPr lang="it-IT" dirty="0"/>
              <a:t> </a:t>
            </a:r>
            <a:r>
              <a:rPr lang="it-IT" dirty="0" err="1"/>
              <a:t>du</a:t>
            </a:r>
            <a:r>
              <a:rPr lang="it-IT" dirty="0"/>
              <a:t> </a:t>
            </a:r>
            <a:r>
              <a:rPr lang="it-IT" dirty="0" err="1"/>
              <a:t>théorème</a:t>
            </a:r>
            <a:r>
              <a:rPr lang="it-IT" dirty="0"/>
              <a:t> de </a:t>
            </a:r>
            <a:r>
              <a:rPr lang="it-IT" dirty="0" err="1"/>
              <a:t>Bernoulli</a:t>
            </a:r>
            <a:r>
              <a:rPr lang="it-IT" dirty="0"/>
              <a:t>. La </a:t>
            </a:r>
            <a:r>
              <a:rPr lang="it-IT" dirty="0" err="1"/>
              <a:t>vitesse</a:t>
            </a:r>
            <a:r>
              <a:rPr lang="it-IT" dirty="0"/>
              <a:t> d'</a:t>
            </a:r>
            <a:r>
              <a:rPr lang="it-IT" dirty="0" err="1"/>
              <a:t>écoulement</a:t>
            </a:r>
            <a:r>
              <a:rPr lang="it-IT" dirty="0"/>
              <a:t> </a:t>
            </a:r>
            <a:r>
              <a:rPr lang="it-IT" dirty="0" err="1"/>
              <a:t>au</a:t>
            </a:r>
            <a:r>
              <a:rPr lang="it-IT" dirty="0"/>
              <a:t> </a:t>
            </a:r>
            <a:r>
              <a:rPr lang="it-IT" dirty="0" err="1"/>
              <a:t>niveau</a:t>
            </a:r>
            <a:r>
              <a:rPr lang="it-IT" dirty="0"/>
              <a:t> </a:t>
            </a:r>
            <a:r>
              <a:rPr lang="it-IT" dirty="0" err="1"/>
              <a:t>supérieur</a:t>
            </a:r>
            <a:r>
              <a:rPr lang="it-IT" dirty="0"/>
              <a:t> </a:t>
            </a:r>
            <a:r>
              <a:rPr lang="it-IT" dirty="0" err="1"/>
              <a:t>étant</a:t>
            </a:r>
            <a:r>
              <a:rPr lang="it-IT" dirty="0"/>
              <a:t> </a:t>
            </a:r>
            <a:r>
              <a:rPr lang="it-IT" dirty="0" err="1"/>
              <a:t>négligeable</a:t>
            </a:r>
            <a:r>
              <a:rPr lang="it-IT" dirty="0"/>
              <a:t>, si H </a:t>
            </a:r>
            <a:r>
              <a:rPr lang="it-IT" dirty="0" err="1"/>
              <a:t>désigne</a:t>
            </a:r>
            <a:r>
              <a:rPr lang="it-IT" dirty="0"/>
              <a:t> la </a:t>
            </a:r>
            <a:r>
              <a:rPr lang="it-IT" dirty="0" err="1"/>
              <a:t>pression</a:t>
            </a:r>
            <a:r>
              <a:rPr lang="it-IT" dirty="0"/>
              <a:t> </a:t>
            </a:r>
            <a:r>
              <a:rPr lang="it-IT" dirty="0" err="1"/>
              <a:t>atmosphérique</a:t>
            </a:r>
            <a:r>
              <a:rPr lang="it-IT" dirty="0"/>
              <a:t>, il </a:t>
            </a:r>
            <a:r>
              <a:rPr lang="it-IT" dirty="0" err="1"/>
              <a:t>vient</a:t>
            </a:r>
            <a:r>
              <a:rPr lang="it-IT" dirty="0"/>
              <a:t> : H + ρ</a:t>
            </a:r>
            <a:r>
              <a:rPr lang="it-IT" i="1" dirty="0"/>
              <a:t>gz2</a:t>
            </a:r>
            <a:r>
              <a:rPr lang="it-IT" dirty="0"/>
              <a:t> + 0 = H + ρ</a:t>
            </a:r>
            <a:r>
              <a:rPr lang="it-IT" i="1" dirty="0"/>
              <a:t>gz1 </a:t>
            </a:r>
            <a:r>
              <a:rPr lang="it-IT" dirty="0"/>
              <a:t> + ½ ρ</a:t>
            </a:r>
            <a:r>
              <a:rPr lang="it-IT" i="1" dirty="0"/>
              <a:t>v</a:t>
            </a:r>
            <a:r>
              <a:rPr lang="it-IT" dirty="0"/>
              <a:t>2, d'</a:t>
            </a:r>
            <a:r>
              <a:rPr lang="it-IT" dirty="0" err="1"/>
              <a:t>où</a:t>
            </a:r>
            <a:r>
              <a:rPr lang="it-IT" dirty="0"/>
              <a:t> </a:t>
            </a:r>
            <a:r>
              <a:rPr lang="it-IT" i="1" dirty="0"/>
              <a:t>v</a:t>
            </a:r>
            <a:r>
              <a:rPr lang="it-IT" dirty="0"/>
              <a:t> = </a:t>
            </a:r>
            <a:r>
              <a:rPr lang="it-IT" dirty="0">
                <a:cs typeface="Arial" pitchFamily="34" charset="0"/>
              </a:rPr>
              <a:t>√</a:t>
            </a:r>
            <a:r>
              <a:rPr lang="it-IT" dirty="0"/>
              <a:t>2</a:t>
            </a:r>
            <a:r>
              <a:rPr lang="it-IT" i="1" dirty="0"/>
              <a:t>g</a:t>
            </a:r>
            <a:r>
              <a:rPr lang="it-IT" dirty="0"/>
              <a:t> (</a:t>
            </a:r>
            <a:r>
              <a:rPr lang="it-IT" i="1" dirty="0"/>
              <a:t>z2</a:t>
            </a:r>
            <a:r>
              <a:rPr lang="it-IT" dirty="0"/>
              <a:t> – </a:t>
            </a:r>
            <a:r>
              <a:rPr lang="it-IT" i="1" dirty="0"/>
              <a:t>z1 </a:t>
            </a:r>
            <a:r>
              <a:rPr lang="it-IT" dirty="0"/>
              <a:t>) = √2</a:t>
            </a:r>
            <a:r>
              <a:rPr lang="it-IT" i="1" dirty="0"/>
              <a:t>gh</a:t>
            </a:r>
            <a:r>
              <a:rPr lang="it-IT" dirty="0"/>
              <a:t>, </a:t>
            </a:r>
            <a:r>
              <a:rPr lang="it-IT" i="1" dirty="0"/>
              <a:t>h </a:t>
            </a:r>
            <a:r>
              <a:rPr lang="it-IT" dirty="0" err="1"/>
              <a:t>étant</a:t>
            </a:r>
            <a:r>
              <a:rPr lang="it-IT" dirty="0"/>
              <a:t> la </a:t>
            </a:r>
            <a:r>
              <a:rPr lang="it-IT" dirty="0" err="1"/>
              <a:t>hauteur</a:t>
            </a:r>
            <a:r>
              <a:rPr lang="it-IT" dirty="0"/>
              <a:t> de </a:t>
            </a:r>
            <a:r>
              <a:rPr lang="it-IT" dirty="0" err="1"/>
              <a:t>chute</a:t>
            </a:r>
            <a:r>
              <a:rPr lang="it-IT" dirty="0"/>
              <a:t>.</a:t>
            </a:r>
          </a:p>
          <a:p>
            <a:r>
              <a:rPr lang="it-IT" dirty="0"/>
              <a:t>Le liquide </a:t>
            </a:r>
            <a:r>
              <a:rPr lang="it-IT" dirty="0" err="1"/>
              <a:t>sort</a:t>
            </a:r>
            <a:r>
              <a:rPr lang="it-IT" dirty="0"/>
              <a:t> </a:t>
            </a:r>
            <a:r>
              <a:rPr lang="it-IT" dirty="0" err="1"/>
              <a:t>avec</a:t>
            </a:r>
            <a:r>
              <a:rPr lang="it-IT" dirty="0"/>
              <a:t> la </a:t>
            </a:r>
            <a:r>
              <a:rPr lang="it-IT" dirty="0" err="1"/>
              <a:t>même</a:t>
            </a:r>
            <a:r>
              <a:rPr lang="it-IT" dirty="0"/>
              <a:t> </a:t>
            </a:r>
            <a:r>
              <a:rPr lang="it-IT" dirty="0" err="1"/>
              <a:t>vitesse</a:t>
            </a:r>
            <a:r>
              <a:rPr lang="it-IT" dirty="0"/>
              <a:t> </a:t>
            </a:r>
            <a:r>
              <a:rPr lang="it-IT" dirty="0" err="1"/>
              <a:t>que</a:t>
            </a:r>
            <a:r>
              <a:rPr lang="it-IT" dirty="0"/>
              <a:t> </a:t>
            </a:r>
            <a:r>
              <a:rPr lang="it-IT" dirty="0" err="1"/>
              <a:t>s'il</a:t>
            </a:r>
            <a:r>
              <a:rPr lang="it-IT" dirty="0"/>
              <a:t> </a:t>
            </a:r>
            <a:r>
              <a:rPr lang="it-IT" dirty="0" err="1"/>
              <a:t>était</a:t>
            </a:r>
            <a:r>
              <a:rPr lang="it-IT" dirty="0"/>
              <a:t> </a:t>
            </a:r>
            <a:r>
              <a:rPr lang="it-IT" dirty="0" err="1"/>
              <a:t>tombé</a:t>
            </a:r>
            <a:r>
              <a:rPr lang="it-IT" dirty="0"/>
              <a:t> en </a:t>
            </a:r>
            <a:r>
              <a:rPr lang="it-IT" dirty="0" err="1"/>
              <a:t>chute</a:t>
            </a:r>
            <a:r>
              <a:rPr lang="it-IT" dirty="0"/>
              <a:t> libre. </a:t>
            </a:r>
            <a:r>
              <a:rPr lang="it-IT" dirty="0" err="1"/>
              <a:t>Cette</a:t>
            </a:r>
            <a:r>
              <a:rPr lang="it-IT" dirty="0"/>
              <a:t> </a:t>
            </a:r>
            <a:r>
              <a:rPr lang="it-IT" dirty="0" err="1"/>
              <a:t>vitesse</a:t>
            </a:r>
            <a:r>
              <a:rPr lang="it-IT" dirty="0"/>
              <a:t>, et par </a:t>
            </a:r>
            <a:r>
              <a:rPr lang="it-IT" dirty="0" err="1"/>
              <a:t>conséquent</a:t>
            </a:r>
            <a:r>
              <a:rPr lang="it-IT" dirty="0"/>
              <a:t> le </a:t>
            </a:r>
            <a:r>
              <a:rPr lang="it-IT" dirty="0" err="1"/>
              <a:t>temps</a:t>
            </a:r>
            <a:r>
              <a:rPr lang="it-IT" dirty="0"/>
              <a:t> de </a:t>
            </a:r>
            <a:r>
              <a:rPr lang="it-IT" dirty="0" err="1"/>
              <a:t>vidange</a:t>
            </a:r>
            <a:r>
              <a:rPr lang="it-IT" dirty="0"/>
              <a:t>, est </a:t>
            </a:r>
            <a:r>
              <a:rPr lang="it-IT" dirty="0" err="1"/>
              <a:t>indépendante</a:t>
            </a:r>
            <a:r>
              <a:rPr lang="it-IT" dirty="0"/>
              <a:t> de la masse </a:t>
            </a:r>
            <a:r>
              <a:rPr lang="it-IT" dirty="0" err="1"/>
              <a:t>volumique</a:t>
            </a:r>
            <a:r>
              <a:rPr lang="it-IT" dirty="0"/>
              <a:t> </a:t>
            </a:r>
            <a:r>
              <a:rPr lang="it-IT" dirty="0" err="1"/>
              <a:t>du</a:t>
            </a:r>
            <a:r>
              <a:rPr lang="it-IT" dirty="0"/>
              <a:t> liquide, </a:t>
            </a:r>
            <a:r>
              <a:rPr lang="it-IT" dirty="0" err="1"/>
              <a:t>pourvu</a:t>
            </a:r>
            <a:r>
              <a:rPr lang="it-IT" dirty="0"/>
              <a:t> </a:t>
            </a:r>
            <a:r>
              <a:rPr lang="it-IT" dirty="0" err="1"/>
              <a:t>que</a:t>
            </a:r>
            <a:r>
              <a:rPr lang="it-IT" dirty="0"/>
              <a:t> la </a:t>
            </a:r>
            <a:r>
              <a:rPr lang="it-IT" dirty="0" err="1"/>
              <a:t>viscosité</a:t>
            </a:r>
            <a:r>
              <a:rPr lang="it-IT" dirty="0"/>
              <a:t> </a:t>
            </a:r>
            <a:r>
              <a:rPr lang="it-IT" dirty="0" err="1"/>
              <a:t>soit</a:t>
            </a:r>
            <a:r>
              <a:rPr lang="it-IT" dirty="0"/>
              <a:t> </a:t>
            </a:r>
            <a:r>
              <a:rPr lang="it-IT" dirty="0" err="1"/>
              <a:t>négligeable</a:t>
            </a:r>
            <a:r>
              <a:rPr lang="it-IT" dirty="0"/>
              <a:t>.</a:t>
            </a:r>
          </a:p>
          <a:p>
            <a:r>
              <a:rPr lang="it-IT" b="1" dirty="0" err="1"/>
              <a:t>Diffusion</a:t>
            </a:r>
            <a:r>
              <a:rPr lang="it-IT" b="1" dirty="0"/>
              <a:t> d'un </a:t>
            </a:r>
            <a:r>
              <a:rPr lang="it-IT" b="1" dirty="0" err="1"/>
              <a:t>gaz</a:t>
            </a:r>
            <a:r>
              <a:rPr lang="it-IT" b="1" dirty="0"/>
              <a:t> à </a:t>
            </a:r>
            <a:r>
              <a:rPr lang="it-IT" b="1" dirty="0" err="1"/>
              <a:t>travers</a:t>
            </a:r>
            <a:r>
              <a:rPr lang="it-IT" b="1" dirty="0"/>
              <a:t> une </a:t>
            </a:r>
            <a:r>
              <a:rPr lang="it-IT" b="1" dirty="0" err="1"/>
              <a:t>paroi</a:t>
            </a:r>
            <a:r>
              <a:rPr lang="it-IT" b="1" dirty="0"/>
              <a:t> </a:t>
            </a:r>
            <a:r>
              <a:rPr lang="it-IT" b="1" dirty="0" err="1"/>
              <a:t>poreuse</a:t>
            </a:r>
            <a:r>
              <a:rPr lang="it-IT" b="1" dirty="0"/>
              <a:t>.</a:t>
            </a:r>
            <a:r>
              <a:rPr lang="it-IT" dirty="0"/>
              <a:t>   </a:t>
            </a:r>
            <a:r>
              <a:rPr lang="it-IT" dirty="0" err="1"/>
              <a:t>Vitesse</a:t>
            </a:r>
            <a:r>
              <a:rPr lang="it-IT" dirty="0"/>
              <a:t> de </a:t>
            </a:r>
            <a:r>
              <a:rPr lang="it-IT" dirty="0" err="1"/>
              <a:t>diffusion</a:t>
            </a:r>
            <a:r>
              <a:rPr lang="it-IT" dirty="0"/>
              <a:t> en </a:t>
            </a:r>
            <a:r>
              <a:rPr lang="it-IT" dirty="0" err="1"/>
              <a:t>fonction</a:t>
            </a:r>
            <a:r>
              <a:rPr lang="it-IT" dirty="0"/>
              <a:t> de la </a:t>
            </a:r>
            <a:r>
              <a:rPr lang="it-IT" dirty="0" err="1"/>
              <a:t>densité</a:t>
            </a:r>
            <a:r>
              <a:rPr lang="it-IT" dirty="0"/>
              <a:t> </a:t>
            </a:r>
            <a:r>
              <a:rPr lang="it-IT" dirty="0" err="1"/>
              <a:t>du</a:t>
            </a:r>
            <a:r>
              <a:rPr lang="it-IT" dirty="0"/>
              <a:t> </a:t>
            </a:r>
            <a:r>
              <a:rPr lang="it-IT" dirty="0" err="1"/>
              <a:t>gaz</a:t>
            </a:r>
            <a:r>
              <a:rPr lang="it-IT" dirty="0"/>
              <a:t> :   v = k/</a:t>
            </a:r>
            <a:r>
              <a:rPr lang="it-IT" dirty="0">
                <a:cs typeface="Arial" pitchFamily="34" charset="0"/>
              </a:rPr>
              <a:t>√</a:t>
            </a:r>
            <a:r>
              <a:rPr lang="el-GR" dirty="0">
                <a:cs typeface="Arial" pitchFamily="34" charset="0"/>
              </a:rPr>
              <a:t>ρ</a:t>
            </a:r>
            <a:endParaRPr lang="el-GR" dirty="0">
              <a:cs typeface="Arial" pitchFamily="34" charset="0"/>
              <a:hlinkClick r:id="rId3" tooltip="cliquer pour agrandir"/>
            </a:endParaRPr>
          </a:p>
          <a:p>
            <a:r>
              <a:rPr lang="it-IT" dirty="0">
                <a:hlinkClick r:id="rId3" tooltip="cliquer pour agrandir"/>
              </a:rPr>
              <a:t> </a:t>
            </a:r>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46152-7FA3-4F2A-93DC-D01167B56739}" type="slidenum">
              <a:rPr lang="en-US"/>
              <a:pPr/>
              <a:t>25</a:t>
            </a:fld>
            <a:endParaRPr lang="en-US"/>
          </a:p>
        </p:txBody>
      </p:sp>
      <p:sp>
        <p:nvSpPr>
          <p:cNvPr id="203778" name="Rectangle 2"/>
          <p:cNvSpPr>
            <a:spLocks noGrp="1" noRot="1" noChangeAspect="1" noChangeArrowheads="1" noTextEdit="1"/>
          </p:cNvSpPr>
          <p:nvPr>
            <p:ph type="sldImg"/>
          </p:nvPr>
        </p:nvSpPr>
        <p:spPr>
          <a:xfrm>
            <a:off x="992188" y="768350"/>
            <a:ext cx="5114925" cy="3836988"/>
          </a:xfrm>
          <a:ln/>
        </p:spPr>
      </p:sp>
      <p:sp>
        <p:nvSpPr>
          <p:cNvPr id="203779" name="Rectangle 3"/>
          <p:cNvSpPr>
            <a:spLocks noGrp="1" noChangeArrowheads="1"/>
          </p:cNvSpPr>
          <p:nvPr>
            <p:ph type="body" idx="1"/>
          </p:nvPr>
        </p:nvSpPr>
        <p:spPr/>
        <p:txBody>
          <a:bodyPr/>
          <a:lstStyle/>
          <a:p>
            <a:r>
              <a:rPr lang="it-IT" b="1" dirty="0"/>
              <a:t>Giovanni Venturi</a:t>
            </a:r>
            <a:r>
              <a:rPr lang="it-IT" dirty="0"/>
              <a:t> (Bibbiano/Reggio di Calabre, 1746-Reggio d’Emilie, 1822) </a:t>
            </a:r>
            <a:r>
              <a:rPr lang="it-IT" dirty="0" err="1"/>
              <a:t>physicien</a:t>
            </a:r>
            <a:r>
              <a:rPr lang="it-IT" dirty="0"/>
              <a:t> </a:t>
            </a:r>
            <a:r>
              <a:rPr lang="it-IT" dirty="0" err="1"/>
              <a:t>italien</a:t>
            </a:r>
            <a:r>
              <a:rPr lang="it-IT" dirty="0"/>
              <a:t>; </a:t>
            </a:r>
            <a:r>
              <a:rPr lang="it-IT" dirty="0" err="1"/>
              <a:t>ordonné</a:t>
            </a:r>
            <a:r>
              <a:rPr lang="it-IT" dirty="0"/>
              <a:t> </a:t>
            </a:r>
            <a:r>
              <a:rPr lang="it-IT" dirty="0" err="1"/>
              <a:t>prêtre</a:t>
            </a:r>
            <a:r>
              <a:rPr lang="it-IT" dirty="0"/>
              <a:t> en 1769 il </a:t>
            </a:r>
            <a:r>
              <a:rPr lang="it-IT" dirty="0" err="1"/>
              <a:t>devient</a:t>
            </a:r>
            <a:r>
              <a:rPr lang="it-IT" dirty="0"/>
              <a:t> </a:t>
            </a:r>
            <a:r>
              <a:rPr lang="it-IT" dirty="0" err="1"/>
              <a:t>professeur</a:t>
            </a:r>
            <a:r>
              <a:rPr lang="it-IT" dirty="0"/>
              <a:t> de </a:t>
            </a:r>
            <a:r>
              <a:rPr lang="it-IT" dirty="0" err="1"/>
              <a:t>philosophie</a:t>
            </a:r>
            <a:r>
              <a:rPr lang="it-IT" dirty="0"/>
              <a:t> </a:t>
            </a:r>
            <a:r>
              <a:rPr lang="it-IT" dirty="0" err="1"/>
              <a:t>puis</a:t>
            </a:r>
            <a:r>
              <a:rPr lang="it-IT" dirty="0"/>
              <a:t> de </a:t>
            </a:r>
            <a:r>
              <a:rPr lang="it-IT" dirty="0" err="1"/>
              <a:t>physique</a:t>
            </a:r>
            <a:r>
              <a:rPr lang="it-IT" dirty="0"/>
              <a:t> à Modane en 1776. Il </a:t>
            </a:r>
            <a:r>
              <a:rPr lang="it-IT" dirty="0" err="1"/>
              <a:t>découvrit</a:t>
            </a:r>
            <a:r>
              <a:rPr lang="it-IT" dirty="0"/>
              <a:t> l'</a:t>
            </a:r>
            <a:r>
              <a:rPr lang="it-IT" dirty="0" err="1"/>
              <a:t>effet</a:t>
            </a:r>
            <a:r>
              <a:rPr lang="it-IT" dirty="0"/>
              <a:t> et inventa la </a:t>
            </a:r>
            <a:r>
              <a:rPr lang="it-IT" dirty="0" err="1"/>
              <a:t>tuyère</a:t>
            </a:r>
            <a:r>
              <a:rPr lang="it-IT" dirty="0"/>
              <a:t> à </a:t>
            </a:r>
            <a:r>
              <a:rPr lang="it-IT" dirty="0" err="1"/>
              <a:t>cônes</a:t>
            </a:r>
            <a:r>
              <a:rPr lang="it-IT" dirty="0"/>
              <a:t> </a:t>
            </a:r>
            <a:r>
              <a:rPr lang="it-IT" dirty="0" err="1"/>
              <a:t>divergents</a:t>
            </a:r>
            <a:r>
              <a:rPr lang="it-IT" dirty="0"/>
              <a:t> qui </a:t>
            </a:r>
            <a:r>
              <a:rPr lang="it-IT" dirty="0" err="1"/>
              <a:t>portent</a:t>
            </a:r>
            <a:r>
              <a:rPr lang="it-IT" dirty="0"/>
              <a:t> son </a:t>
            </a:r>
            <a:r>
              <a:rPr lang="it-IT" dirty="0" err="1"/>
              <a:t>nom</a:t>
            </a:r>
            <a:r>
              <a:rPr lang="it-IT" dirty="0"/>
              <a:t>. Ce </a:t>
            </a:r>
            <a:r>
              <a:rPr lang="it-IT" dirty="0" err="1"/>
              <a:t>dispositif</a:t>
            </a:r>
            <a:r>
              <a:rPr lang="it-IT" dirty="0"/>
              <a:t> est </a:t>
            </a:r>
            <a:r>
              <a:rPr lang="it-IT" dirty="0" err="1"/>
              <a:t>devenu</a:t>
            </a:r>
            <a:r>
              <a:rPr lang="it-IT" dirty="0"/>
              <a:t> un </a:t>
            </a:r>
            <a:r>
              <a:rPr lang="it-IT" dirty="0" err="1"/>
              <a:t>procédé</a:t>
            </a:r>
            <a:r>
              <a:rPr lang="it-IT" dirty="0"/>
              <a:t> </a:t>
            </a:r>
            <a:r>
              <a:rPr lang="it-IT" dirty="0" err="1"/>
              <a:t>classique</a:t>
            </a:r>
            <a:r>
              <a:rPr lang="it-IT" dirty="0"/>
              <a:t> en </a:t>
            </a:r>
            <a:r>
              <a:rPr lang="it-IT" dirty="0" err="1"/>
              <a:t>technique</a:t>
            </a:r>
            <a:r>
              <a:rPr lang="it-IT" dirty="0"/>
              <a:t> </a:t>
            </a:r>
            <a:r>
              <a:rPr lang="it-IT" dirty="0" err="1"/>
              <a:t>du</a:t>
            </a:r>
            <a:r>
              <a:rPr lang="it-IT" dirty="0"/>
              <a:t> vide. L'effet de Venturi consiste en un phénomène d'accélération du mouvement d'un fluide tel l' air ou l'eau, par exemple, lorsque il entre dans un goulot se rétrécissant et une diminution de sa vitesse lorsqu'il en sort. </a:t>
            </a:r>
            <a:endParaRPr lang="it-IT" dirty="0" smtClean="0"/>
          </a:p>
          <a:p>
            <a:r>
              <a:rPr lang="it-IT" baseline="0" dirty="0" smtClean="0"/>
              <a:t>                                                                                                                                  </a:t>
            </a:r>
            <a:r>
              <a:rPr lang="it-IT" dirty="0" smtClean="0"/>
              <a:t>in ‘hide’ per la presentazione</a:t>
            </a:r>
            <a:endParaRPr 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sz="1200" b="0" i="0" kern="1200" dirty="0" smtClean="0">
                <a:solidFill>
                  <a:schemeClr val="tx1"/>
                </a:solidFill>
                <a:effectLst/>
                <a:latin typeface="Arial" pitchFamily="34" charset="0"/>
                <a:ea typeface="+mn-ea"/>
                <a:cs typeface="+mn-cs"/>
              </a:rPr>
              <a:t>Angiografia di un aneurisma su di un'arteria cerebrale</a:t>
            </a:r>
          </a:p>
          <a:p>
            <a:r>
              <a:rPr lang="fr-FR" dirty="0" smtClean="0"/>
              <a:t>CT scan d'une sténose aux bronches </a:t>
            </a:r>
          </a:p>
          <a:p>
            <a:endParaRPr lang="fr-FR" dirty="0" smtClean="0"/>
          </a:p>
          <a:p>
            <a:r>
              <a:rPr lang="fr-FR" dirty="0" smtClean="0"/>
              <a:t>sténose, l'athérosclérose, l'artériosclérose</a:t>
            </a:r>
            <a:r>
              <a:rPr lang="fr-FR" baseline="0" dirty="0" smtClean="0"/>
              <a:t> </a:t>
            </a:r>
            <a:r>
              <a:rPr lang="fr-FR" dirty="0" smtClean="0"/>
              <a:t>(on voit ou il sont les</a:t>
            </a:r>
            <a:r>
              <a:rPr lang="fr-FR" baseline="0" dirty="0" smtClean="0"/>
              <a:t> </a:t>
            </a:r>
            <a:r>
              <a:rPr lang="fr-FR" dirty="0" smtClean="0"/>
              <a:t>accents, en </a:t>
            </a:r>
            <a:r>
              <a:rPr lang="fr-FR" dirty="0" err="1" smtClean="0"/>
              <a:t>fran</a:t>
            </a:r>
            <a:r>
              <a:rPr lang="it-IT" dirty="0" smtClean="0">
                <a:latin typeface="Arial"/>
                <a:cs typeface="Arial"/>
              </a:rPr>
              <a:t>ç</a:t>
            </a:r>
            <a:r>
              <a:rPr lang="fr-FR" dirty="0" smtClean="0"/>
              <a:t>ais)</a:t>
            </a:r>
          </a:p>
          <a:p>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26</a:t>
            </a:fld>
            <a:endParaRPr lang="en-US"/>
          </a:p>
        </p:txBody>
      </p:sp>
    </p:spTree>
    <p:extLst>
      <p:ext uri="{BB962C8B-B14F-4D97-AF65-F5344CB8AC3E}">
        <p14:creationId xmlns:p14="http://schemas.microsoft.com/office/powerpoint/2010/main" val="14937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visto</a:t>
            </a:r>
            <a:r>
              <a:rPr lang="en-US" dirty="0" smtClean="0"/>
              <a:t> </a:t>
            </a:r>
            <a:r>
              <a:rPr lang="en-US" dirty="0" err="1" smtClean="0"/>
              <a:t>che</a:t>
            </a:r>
            <a:r>
              <a:rPr lang="en-US" dirty="0" smtClean="0"/>
              <a:t> i </a:t>
            </a:r>
            <a:r>
              <a:rPr lang="en-US" dirty="0" err="1" smtClean="0"/>
              <a:t>fluidi</a:t>
            </a:r>
            <a:r>
              <a:rPr lang="en-US" dirty="0" smtClean="0"/>
              <a:t> </a:t>
            </a:r>
            <a:r>
              <a:rPr lang="en-US" dirty="0" err="1" smtClean="0"/>
              <a:t>sono</a:t>
            </a:r>
            <a:r>
              <a:rPr lang="en-US" dirty="0" smtClean="0"/>
              <a:t> un continuo la </a:t>
            </a:r>
            <a:r>
              <a:rPr lang="en-US" dirty="0" err="1" smtClean="0"/>
              <a:t>massa</a:t>
            </a:r>
            <a:r>
              <a:rPr lang="en-US" dirty="0" smtClean="0"/>
              <a:t> </a:t>
            </a:r>
            <a:r>
              <a:rPr lang="en-US" dirty="0" err="1" smtClean="0"/>
              <a:t>della</a:t>
            </a:r>
            <a:r>
              <a:rPr lang="en-US" dirty="0" smtClean="0"/>
              <a:t> </a:t>
            </a:r>
            <a:r>
              <a:rPr lang="en-US" dirty="0" err="1" smtClean="0"/>
              <a:t>particella</a:t>
            </a:r>
            <a:r>
              <a:rPr lang="en-US" dirty="0" smtClean="0"/>
              <a:t> </a:t>
            </a:r>
            <a:r>
              <a:rPr lang="en-US" dirty="0" err="1" smtClean="0"/>
              <a:t>perde</a:t>
            </a:r>
            <a:r>
              <a:rPr lang="en-US" dirty="0" smtClean="0"/>
              <a:t> di</a:t>
            </a:r>
            <a:r>
              <a:rPr lang="en-US" baseline="0" dirty="0" smtClean="0"/>
              <a:t> </a:t>
            </a:r>
            <a:r>
              <a:rPr lang="en-US" baseline="0" dirty="0" err="1" smtClean="0"/>
              <a:t>significato</a:t>
            </a:r>
            <a:r>
              <a:rPr lang="en-US" baseline="0" dirty="0" smtClean="0"/>
              <a:t>, </a:t>
            </a:r>
            <a:r>
              <a:rPr lang="en-US" baseline="0" dirty="0" err="1" smtClean="0"/>
              <a:t>si</a:t>
            </a:r>
            <a:r>
              <a:rPr lang="en-US" baseline="0" dirty="0" smtClean="0"/>
              <a:t> </a:t>
            </a:r>
            <a:r>
              <a:rPr lang="en-US" baseline="0" dirty="0" err="1" smtClean="0"/>
              <a:t>potrebbe</a:t>
            </a:r>
            <a:r>
              <a:rPr lang="en-US" baseline="0" dirty="0" smtClean="0"/>
              <a:t> </a:t>
            </a:r>
            <a:r>
              <a:rPr lang="en-US" baseline="0" dirty="0" err="1" smtClean="0"/>
              <a:t>considerare</a:t>
            </a:r>
            <a:r>
              <a:rPr lang="en-US" baseline="0" dirty="0" smtClean="0"/>
              <a:t> la </a:t>
            </a:r>
            <a:r>
              <a:rPr lang="en-US" baseline="0" dirty="0" err="1" smtClean="0"/>
              <a:t>massa</a:t>
            </a:r>
            <a:r>
              <a:rPr lang="en-US" baseline="0" dirty="0" smtClean="0"/>
              <a:t> di </a:t>
            </a:r>
            <a:r>
              <a:rPr lang="en-US" baseline="0" dirty="0" err="1" smtClean="0"/>
              <a:t>una</a:t>
            </a:r>
            <a:r>
              <a:rPr lang="en-US" baseline="0" dirty="0" smtClean="0"/>
              <a:t> </a:t>
            </a:r>
            <a:r>
              <a:rPr lang="en-US" baseline="0" dirty="0" err="1" smtClean="0"/>
              <a:t>certa</a:t>
            </a:r>
            <a:r>
              <a:rPr lang="en-US" baseline="0" dirty="0" smtClean="0"/>
              <a:t> </a:t>
            </a:r>
            <a:r>
              <a:rPr lang="en-US" baseline="0" dirty="0" err="1" smtClean="0"/>
              <a:t>quantità</a:t>
            </a:r>
            <a:r>
              <a:rPr lang="en-US" baseline="0" dirty="0" smtClean="0"/>
              <a:t> di </a:t>
            </a:r>
            <a:r>
              <a:rPr lang="en-US" baseline="0" dirty="0" err="1" smtClean="0"/>
              <a:t>fluido</a:t>
            </a:r>
            <a:r>
              <a:rPr lang="en-US" baseline="0" dirty="0" smtClean="0"/>
              <a:t>, ma </a:t>
            </a:r>
            <a:r>
              <a:rPr lang="en-US" baseline="0" dirty="0" err="1" smtClean="0"/>
              <a:t>il</a:t>
            </a:r>
            <a:r>
              <a:rPr lang="en-US" baseline="0" dirty="0" smtClean="0"/>
              <a:t> </a:t>
            </a:r>
            <a:r>
              <a:rPr lang="en-US" baseline="0" dirty="0" err="1" smtClean="0"/>
              <a:t>trattamento</a:t>
            </a:r>
            <a:r>
              <a:rPr lang="en-US" baseline="0" dirty="0" smtClean="0"/>
              <a:t> è </a:t>
            </a:r>
            <a:r>
              <a:rPr lang="en-US" baseline="0" dirty="0" err="1" smtClean="0"/>
              <a:t>stazionario</a:t>
            </a:r>
            <a:r>
              <a:rPr lang="en-US" baseline="0" dirty="0" smtClean="0"/>
              <a:t> </a:t>
            </a:r>
            <a:r>
              <a:rPr lang="en-US" baseline="0" dirty="0" err="1" smtClean="0"/>
              <a:t>ed</a:t>
            </a:r>
            <a:r>
              <a:rPr lang="en-US" baseline="0" dirty="0" smtClean="0"/>
              <a:t> </a:t>
            </a:r>
            <a:r>
              <a:rPr lang="en-US" baseline="0" dirty="0" err="1" smtClean="0"/>
              <a:t>una</a:t>
            </a:r>
            <a:r>
              <a:rPr lang="en-US" baseline="0" dirty="0" smtClean="0"/>
              <a:t> </a:t>
            </a:r>
            <a:r>
              <a:rPr lang="en-US" baseline="0" dirty="0" err="1" smtClean="0"/>
              <a:t>particolare</a:t>
            </a:r>
            <a:r>
              <a:rPr lang="en-US" baseline="0" dirty="0" smtClean="0"/>
              <a:t> </a:t>
            </a:r>
            <a:r>
              <a:rPr lang="en-US" baseline="0" dirty="0" err="1" smtClean="0"/>
              <a:t>quantità</a:t>
            </a:r>
            <a:r>
              <a:rPr lang="en-US" baseline="0" dirty="0" smtClean="0"/>
              <a:t> di </a:t>
            </a:r>
            <a:r>
              <a:rPr lang="en-US" baseline="0" dirty="0" err="1" smtClean="0"/>
              <a:t>fluido</a:t>
            </a:r>
            <a:r>
              <a:rPr lang="en-US" baseline="0" dirty="0" smtClean="0"/>
              <a:t> non </a:t>
            </a:r>
            <a:r>
              <a:rPr lang="en-US" baseline="0" dirty="0" err="1" smtClean="0"/>
              <a:t>descrive</a:t>
            </a:r>
            <a:r>
              <a:rPr lang="en-US" baseline="0" dirty="0" smtClean="0"/>
              <a:t> </a:t>
            </a:r>
            <a:r>
              <a:rPr lang="en-US" baseline="0" dirty="0" err="1" smtClean="0"/>
              <a:t>tutto</a:t>
            </a:r>
            <a:r>
              <a:rPr lang="en-US" baseline="0" dirty="0" smtClean="0"/>
              <a:t> </a:t>
            </a:r>
            <a:r>
              <a:rPr lang="en-US" baseline="0" dirty="0" err="1" smtClean="0"/>
              <a:t>il</a:t>
            </a:r>
            <a:r>
              <a:rPr lang="en-US" baseline="0" dirty="0" smtClean="0"/>
              <a:t> </a:t>
            </a:r>
            <a:r>
              <a:rPr lang="en-US" baseline="0" dirty="0" err="1" smtClean="0"/>
              <a:t>fluido</a:t>
            </a:r>
            <a:r>
              <a:rPr lang="en-US" baseline="0" dirty="0" smtClean="0"/>
              <a:t>, </a:t>
            </a:r>
            <a:r>
              <a:rPr lang="en-US" baseline="0" dirty="0" err="1" smtClean="0"/>
              <a:t>nemmeno</a:t>
            </a:r>
            <a:r>
              <a:rPr lang="en-US" baseline="0" dirty="0" smtClean="0"/>
              <a:t> </a:t>
            </a:r>
            <a:r>
              <a:rPr lang="en-US" baseline="0" dirty="0" err="1" smtClean="0"/>
              <a:t>localmente</a:t>
            </a:r>
            <a:r>
              <a:rPr lang="en-US" baseline="0" dirty="0" smtClean="0"/>
              <a:t>: la ‘</a:t>
            </a:r>
            <a:r>
              <a:rPr lang="en-US" baseline="0" dirty="0" err="1" smtClean="0"/>
              <a:t>stessa</a:t>
            </a:r>
            <a:r>
              <a:rPr lang="en-US" baseline="0" dirty="0" smtClean="0"/>
              <a:t>’ </a:t>
            </a:r>
            <a:r>
              <a:rPr lang="en-US" baseline="0" dirty="0" err="1" smtClean="0"/>
              <a:t>particella</a:t>
            </a:r>
            <a:r>
              <a:rPr lang="en-US" baseline="0" dirty="0" smtClean="0"/>
              <a:t> </a:t>
            </a:r>
            <a:r>
              <a:rPr lang="en-US" baseline="0" dirty="0" err="1" smtClean="0"/>
              <a:t>passa</a:t>
            </a:r>
            <a:r>
              <a:rPr lang="en-US" baseline="0" dirty="0" smtClean="0"/>
              <a:t> e </a:t>
            </a:r>
            <a:r>
              <a:rPr lang="en-US" baseline="0" dirty="0" err="1" smtClean="0"/>
              <a:t>ripassa</a:t>
            </a:r>
            <a:r>
              <a:rPr lang="en-US" baseline="0" dirty="0" smtClean="0"/>
              <a:t> </a:t>
            </a:r>
            <a:r>
              <a:rPr lang="en-US" baseline="0" dirty="0" err="1" smtClean="0"/>
              <a:t>identica</a:t>
            </a:r>
            <a:r>
              <a:rPr lang="en-US" baseline="0" dirty="0" smtClean="0"/>
              <a:t> </a:t>
            </a:r>
            <a:r>
              <a:rPr lang="en-US" baseline="0" dirty="0" err="1" smtClean="0"/>
              <a:t>nello</a:t>
            </a:r>
            <a:r>
              <a:rPr lang="en-US" baseline="0" dirty="0" smtClean="0"/>
              <a:t> </a:t>
            </a:r>
            <a:r>
              <a:rPr lang="en-US" baseline="0" dirty="0" err="1" smtClean="0"/>
              <a:t>scorrimento</a:t>
            </a:r>
            <a:r>
              <a:rPr lang="en-US" baseline="0" dirty="0" smtClean="0"/>
              <a:t> </a:t>
            </a:r>
            <a:r>
              <a:rPr lang="en-US" baseline="0" dirty="0" err="1" smtClean="0"/>
              <a:t>stazionario</a:t>
            </a:r>
            <a:r>
              <a:rPr lang="en-US" baseline="0" dirty="0" smtClean="0"/>
              <a:t> di un </a:t>
            </a:r>
            <a:r>
              <a:rPr lang="en-US" baseline="0" dirty="0" err="1" smtClean="0"/>
              <a:t>fluido</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a:t>
            </a:fld>
            <a:endParaRPr lang="en-US"/>
          </a:p>
        </p:txBody>
      </p:sp>
    </p:spTree>
    <p:extLst>
      <p:ext uri="{BB962C8B-B14F-4D97-AF65-F5344CB8AC3E}">
        <p14:creationId xmlns:p14="http://schemas.microsoft.com/office/powerpoint/2010/main" val="1608695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solo per la presentazione, </a:t>
            </a:r>
            <a:r>
              <a:rPr lang="it-IT" dirty="0" smtClean="0"/>
              <a:t>facoltativa</a:t>
            </a:r>
          </a:p>
          <a:p>
            <a:r>
              <a:rPr lang="it-IT" dirty="0" smtClean="0"/>
              <a:t>le ali degli uccelli sono simili a quelle degli aerei, più spesse davanti e sottili dietro, oltre a Bernoulli c’è probabilmente una questione strutturale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27</a:t>
            </a:fld>
            <a:endParaRPr lang="en-US"/>
          </a:p>
        </p:txBody>
      </p:sp>
    </p:spTree>
    <p:extLst>
      <p:ext uri="{BB962C8B-B14F-4D97-AF65-F5344CB8AC3E}">
        <p14:creationId xmlns:p14="http://schemas.microsoft.com/office/powerpoint/2010/main" val="1460814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28</a:t>
            </a:fld>
            <a:endParaRPr lang="en-US"/>
          </a:p>
        </p:txBody>
      </p:sp>
    </p:spTree>
    <p:extLst>
      <p:ext uri="{BB962C8B-B14F-4D97-AF65-F5344CB8AC3E}">
        <p14:creationId xmlns:p14="http://schemas.microsoft.com/office/powerpoint/2010/main" val="1321654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si</a:t>
            </a:r>
            <a:r>
              <a:rPr lang="en-US" dirty="0" smtClean="0"/>
              <a:t> </a:t>
            </a:r>
            <a:r>
              <a:rPr lang="en-US" dirty="0" err="1" smtClean="0"/>
              <a:t>realizza</a:t>
            </a:r>
            <a:r>
              <a:rPr lang="en-US" dirty="0" smtClean="0"/>
              <a:t> in </a:t>
            </a:r>
            <a:r>
              <a:rPr lang="en-US" dirty="0" err="1" smtClean="0"/>
              <a:t>pratica</a:t>
            </a:r>
            <a:r>
              <a:rPr lang="en-US" dirty="0" smtClean="0"/>
              <a:t> con due </a:t>
            </a:r>
            <a:r>
              <a:rPr lang="en-US" dirty="0" err="1" smtClean="0"/>
              <a:t>cilindri</a:t>
            </a:r>
            <a:r>
              <a:rPr lang="en-US" dirty="0" smtClean="0"/>
              <a:t> </a:t>
            </a:r>
            <a:r>
              <a:rPr lang="en-US" dirty="0" err="1" smtClean="0"/>
              <a:t>coassiali</a:t>
            </a:r>
            <a:r>
              <a:rPr lang="en-US" dirty="0" smtClean="0"/>
              <a:t>,</a:t>
            </a:r>
            <a:r>
              <a:rPr lang="en-US" baseline="0" dirty="0" smtClean="0"/>
              <a:t> </a:t>
            </a:r>
            <a:r>
              <a:rPr lang="en-US" baseline="0" dirty="0" err="1" smtClean="0"/>
              <a:t>uno</a:t>
            </a:r>
            <a:r>
              <a:rPr lang="en-US" baseline="0" dirty="0" smtClean="0"/>
              <a:t> </a:t>
            </a:r>
            <a:r>
              <a:rPr lang="en-US" baseline="0" dirty="0" err="1" smtClean="0"/>
              <a:t>fermo</a:t>
            </a:r>
            <a:r>
              <a:rPr lang="en-US" baseline="0" dirty="0" smtClean="0"/>
              <a:t> </a:t>
            </a:r>
            <a:r>
              <a:rPr lang="en-US" baseline="0" dirty="0" err="1" smtClean="0"/>
              <a:t>ed</a:t>
            </a:r>
            <a:r>
              <a:rPr lang="en-US" baseline="0" dirty="0" smtClean="0"/>
              <a:t> </a:t>
            </a:r>
            <a:r>
              <a:rPr lang="en-US" baseline="0" dirty="0" err="1" smtClean="0"/>
              <a:t>uno</a:t>
            </a:r>
            <a:r>
              <a:rPr lang="en-US" baseline="0" dirty="0" smtClean="0"/>
              <a:t> </a:t>
            </a:r>
            <a:r>
              <a:rPr lang="en-US" baseline="0" dirty="0" err="1" smtClean="0"/>
              <a:t>ruotante</a:t>
            </a:r>
            <a:r>
              <a:rPr lang="en-US" baseline="0" dirty="0" smtClean="0"/>
              <a:t>, con </a:t>
            </a:r>
            <a:r>
              <a:rPr lang="en-US" baseline="0" dirty="0" err="1" smtClean="0"/>
              <a:t>il</a:t>
            </a:r>
            <a:r>
              <a:rPr lang="en-US" baseline="0" dirty="0" smtClean="0"/>
              <a:t> </a:t>
            </a:r>
            <a:r>
              <a:rPr lang="en-US" baseline="0" dirty="0" err="1" smtClean="0"/>
              <a:t>liquido</a:t>
            </a:r>
            <a:r>
              <a:rPr lang="en-US" baseline="0" dirty="0" smtClean="0"/>
              <a:t> </a:t>
            </a:r>
            <a:r>
              <a:rPr lang="en-US" baseline="0" dirty="0" err="1" smtClean="0"/>
              <a:t>interposto</a:t>
            </a:r>
            <a:r>
              <a:rPr lang="en-US" baseline="0" dirty="0" smtClean="0"/>
              <a:t>  </a:t>
            </a:r>
            <a:r>
              <a:rPr lang="en-US" baseline="0" dirty="0" err="1" smtClean="0"/>
              <a:t>fra</a:t>
            </a:r>
            <a:r>
              <a:rPr lang="en-US" baseline="0" dirty="0" smtClean="0"/>
              <a:t> </a:t>
            </a:r>
            <a:r>
              <a:rPr lang="en-US" baseline="0" dirty="0" err="1" smtClean="0"/>
              <a:t>i</a:t>
            </a:r>
            <a:r>
              <a:rPr lang="en-US" baseline="0" dirty="0" smtClean="0"/>
              <a:t> due, </a:t>
            </a:r>
            <a:r>
              <a:rPr lang="en-US" baseline="0" dirty="0" err="1" smtClean="0"/>
              <a:t>mantello</a:t>
            </a:r>
            <a:r>
              <a:rPr lang="en-US" baseline="0" dirty="0" smtClean="0"/>
              <a:t> del </a:t>
            </a:r>
            <a:r>
              <a:rPr lang="en-US" baseline="0" dirty="0" err="1" smtClean="0"/>
              <a:t>cilindro</a:t>
            </a:r>
            <a:r>
              <a:rPr lang="en-US" baseline="0" dirty="0" smtClean="0"/>
              <a:t> A = 2</a:t>
            </a:r>
            <a:r>
              <a:rPr lang="el-GR" baseline="0" dirty="0" smtClean="0"/>
              <a:t>π</a:t>
            </a:r>
            <a:r>
              <a:rPr lang="it-IT" baseline="0" dirty="0" smtClean="0"/>
              <a:t>rh, z – spessore dell’intercapedine, momento di F costante applicato al cilindro mobile </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29</a:t>
            </a:fld>
            <a:endParaRPr lang="en-US"/>
          </a:p>
        </p:txBody>
      </p:sp>
    </p:spTree>
    <p:extLst>
      <p:ext uri="{BB962C8B-B14F-4D97-AF65-F5344CB8AC3E}">
        <p14:creationId xmlns:p14="http://schemas.microsoft.com/office/powerpoint/2010/main" val="900437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C9AC9-636E-42C7-BB60-7DE97376D8DC}" type="slidenum">
              <a:rPr lang="en-US"/>
              <a:pPr/>
              <a:t>30</a:t>
            </a:fld>
            <a:endParaRPr lang="en-US"/>
          </a:p>
        </p:txBody>
      </p:sp>
      <p:sp>
        <p:nvSpPr>
          <p:cNvPr id="210946" name="Rectangle 2"/>
          <p:cNvSpPr>
            <a:spLocks noGrp="1" noRot="1" noChangeAspect="1" noChangeArrowheads="1" noTextEdit="1"/>
          </p:cNvSpPr>
          <p:nvPr>
            <p:ph type="sldImg"/>
          </p:nvPr>
        </p:nvSpPr>
        <p:spPr>
          <a:xfrm>
            <a:off x="992188" y="768350"/>
            <a:ext cx="5114925" cy="3836988"/>
          </a:xfrm>
          <a:ln/>
        </p:spPr>
      </p:sp>
      <p:sp>
        <p:nvSpPr>
          <p:cNvPr id="210947" name="Rectangle 3"/>
          <p:cNvSpPr>
            <a:spLocks noGrp="1" noChangeArrowheads="1"/>
          </p:cNvSpPr>
          <p:nvPr>
            <p:ph type="body" idx="1"/>
          </p:nvPr>
        </p:nvSpPr>
        <p:spPr/>
        <p:txBody>
          <a:bodyPr/>
          <a:lstStyle/>
          <a:p>
            <a:r>
              <a:rPr lang="it-IT" dirty="0"/>
              <a:t>Nei liquidi le molecole sono molto vicine, un aumento di temperatura implica una maggiore velocità di agitazione delle molecole, una maggiore facilità di scorrimento e quindi un minore attrito viscoso – il comportamento è analogo a quello degli isolanti nel caso della corrente elettrica</a:t>
            </a:r>
            <a:r>
              <a:rPr lang="it-IT" dirty="0" smtClean="0"/>
              <a:t>.</a:t>
            </a:r>
          </a:p>
          <a:p>
            <a:r>
              <a:rPr lang="it-IT" dirty="0" smtClean="0">
                <a:latin typeface="Arial"/>
                <a:cs typeface="Arial"/>
              </a:rPr>
              <a:t>η_H2O ~ T^-6.5;  </a:t>
            </a:r>
            <a:r>
              <a:rPr lang="el-GR" dirty="0" smtClean="0">
                <a:latin typeface="Arial"/>
                <a:cs typeface="Arial"/>
              </a:rPr>
              <a:t>η</a:t>
            </a:r>
            <a:r>
              <a:rPr lang="it-IT" dirty="0" smtClean="0">
                <a:latin typeface="Arial"/>
                <a:cs typeface="Arial"/>
              </a:rPr>
              <a:t>_</a:t>
            </a:r>
            <a:r>
              <a:rPr lang="en-US" dirty="0" err="1" smtClean="0">
                <a:latin typeface="Arial"/>
                <a:cs typeface="Arial"/>
              </a:rPr>
              <a:t>glic</a:t>
            </a:r>
            <a:r>
              <a:rPr lang="en-US" dirty="0" smtClean="0">
                <a:latin typeface="Arial"/>
                <a:cs typeface="Arial"/>
              </a:rPr>
              <a:t> ~</a:t>
            </a:r>
            <a:r>
              <a:rPr lang="en-US" baseline="0" dirty="0" smtClean="0">
                <a:latin typeface="Arial"/>
                <a:cs typeface="Arial"/>
              </a:rPr>
              <a:t> T^-35.5</a:t>
            </a:r>
            <a:endParaRPr lang="it-I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87223-01C7-45B4-AA06-1FC0141170D6}" type="slidenum">
              <a:rPr lang="en-US"/>
              <a:pPr/>
              <a:t>31</a:t>
            </a:fld>
            <a:endParaRPr lang="en-US"/>
          </a:p>
        </p:txBody>
      </p:sp>
      <p:sp>
        <p:nvSpPr>
          <p:cNvPr id="211970" name="Rectangle 2"/>
          <p:cNvSpPr>
            <a:spLocks noGrp="1" noRot="1" noChangeAspect="1" noChangeArrowheads="1" noTextEdit="1"/>
          </p:cNvSpPr>
          <p:nvPr>
            <p:ph type="sldImg"/>
          </p:nvPr>
        </p:nvSpPr>
        <p:spPr>
          <a:xfrm>
            <a:off x="992188" y="768350"/>
            <a:ext cx="5114925" cy="3836988"/>
          </a:xfrm>
          <a:ln/>
        </p:spPr>
      </p:sp>
      <p:sp>
        <p:nvSpPr>
          <p:cNvPr id="211971" name="Rectangle 3"/>
          <p:cNvSpPr>
            <a:spLocks noGrp="1" noChangeArrowheads="1"/>
          </p:cNvSpPr>
          <p:nvPr>
            <p:ph type="body" idx="1"/>
          </p:nvPr>
        </p:nvSpPr>
        <p:spPr/>
        <p:txBody>
          <a:bodyPr/>
          <a:lstStyle/>
          <a:p>
            <a:r>
              <a:rPr lang="it-IT" dirty="0"/>
              <a:t>Nei gas le molecole sono abbastanza lontane, un aumento della temperatura implica un aumento della velocità di agitazione delle molecole e quindi il fatto che sono più frequentemente l’una sulla strada dell’altra, quindi la viscosità tende ad aumentare – un comportamento simile a quello dei conduttori di elettricità, anche se in questo caso la spiegazione che si da è legata alle collisioni con gli ioni del reticolo cristallino</a:t>
            </a:r>
            <a:r>
              <a:rPr lang="it-IT" dirty="0" smtClean="0"/>
              <a:t>. In effetti la dipendenza della viscosita` dell’aria dalla</a:t>
            </a:r>
            <a:r>
              <a:rPr lang="it-IT" baseline="0" dirty="0" smtClean="0"/>
              <a:t> temperatura è un po’ più debole di quella della resistività di un metallo. L’andamento è approssimativamente proporzionale alla radice quadrata della temperatura. In effetti è più complicato</a:t>
            </a:r>
          </a:p>
          <a:p>
            <a:r>
              <a:rPr lang="el-GR" baseline="0" dirty="0" smtClean="0"/>
              <a:t>η</a:t>
            </a:r>
            <a:r>
              <a:rPr lang="it-IT" baseline="0" dirty="0" smtClean="0"/>
              <a:t> = </a:t>
            </a:r>
            <a:r>
              <a:rPr lang="el-GR" baseline="0" dirty="0" smtClean="0"/>
              <a:t>η</a:t>
            </a:r>
            <a:r>
              <a:rPr lang="it-IT" baseline="0" dirty="0" smtClean="0"/>
              <a:t>0 *(T0+C)/(T+C)*(T/T0)^3/2  with C Sutherland’s constant = 120 K for air and T0 = 291.15 K for air</a:t>
            </a:r>
          </a:p>
          <a:p>
            <a:r>
              <a:rPr lang="el-GR" baseline="0" dirty="0" smtClean="0"/>
              <a:t>η</a:t>
            </a:r>
            <a:r>
              <a:rPr lang="it-IT" baseline="0" dirty="0" smtClean="0"/>
              <a:t> = </a:t>
            </a:r>
            <a:r>
              <a:rPr lang="el-GR" baseline="0" dirty="0" smtClean="0"/>
              <a:t>η</a:t>
            </a:r>
            <a:r>
              <a:rPr lang="it-IT" baseline="0" dirty="0" smtClean="0"/>
              <a:t>0 *410.15/(T+120)*(T/291.15)^3/2 </a:t>
            </a:r>
          </a:p>
          <a:p>
            <a:endParaRPr lang="it-IT" baseline="0" dirty="0" smtClean="0"/>
          </a:p>
          <a:p>
            <a:r>
              <a:rPr lang="it-IT" baseline="0" dirty="0" smtClean="0"/>
              <a:t>In effetti una retta per T = 0 non passa troppo lontana dalla curva fra 0 e 100 C, mentre una semplice sqrt(T) va quasi peggio.</a:t>
            </a:r>
          </a:p>
          <a:p>
            <a:endParaRPr lang="it-IT" baseline="0" dirty="0" smtClean="0"/>
          </a:p>
          <a:p>
            <a:r>
              <a:rPr lang="it-IT" baseline="0" dirty="0" smtClean="0"/>
              <a:t>La viscosità dei gas non dipende dalla pressione (J.C. Maxwell, 1866).</a:t>
            </a:r>
          </a:p>
          <a:p>
            <a:endParaRPr lang="it-IT"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2B8AF-0A48-4749-9ADF-4E926C20478F}" type="slidenum">
              <a:rPr lang="en-US"/>
              <a:pPr/>
              <a:t>32</a:t>
            </a:fld>
            <a:endParaRPr lang="en-US"/>
          </a:p>
        </p:txBody>
      </p:sp>
      <p:sp>
        <p:nvSpPr>
          <p:cNvPr id="201730" name="Rectangle 2"/>
          <p:cNvSpPr>
            <a:spLocks noGrp="1" noRot="1" noChangeAspect="1" noChangeArrowheads="1" noTextEdit="1"/>
          </p:cNvSpPr>
          <p:nvPr>
            <p:ph type="sldImg"/>
          </p:nvPr>
        </p:nvSpPr>
        <p:spPr>
          <a:xfrm>
            <a:off x="992188" y="768350"/>
            <a:ext cx="5114925" cy="3836988"/>
          </a:xfrm>
          <a:ln/>
        </p:spPr>
      </p:sp>
      <p:sp>
        <p:nvSpPr>
          <p:cNvPr id="201731" name="Rectangle 3"/>
          <p:cNvSpPr>
            <a:spLocks noGrp="1" noChangeArrowheads="1"/>
          </p:cNvSpPr>
          <p:nvPr>
            <p:ph type="body" idx="1"/>
          </p:nvPr>
        </p:nvSpPr>
        <p:spPr/>
        <p:txBody>
          <a:bodyPr/>
          <a:lstStyle/>
          <a:p>
            <a:pPr>
              <a:lnSpc>
                <a:spcPct val="90000"/>
              </a:lnSpc>
            </a:pPr>
            <a:r>
              <a:rPr lang="it-IT" sz="1000" b="0" dirty="0"/>
              <a:t>Fluide </a:t>
            </a:r>
            <a:r>
              <a:rPr lang="it-IT" sz="1000" b="0" dirty="0" err="1"/>
              <a:t>visqueux</a:t>
            </a:r>
            <a:r>
              <a:rPr lang="it-IT" sz="1000" b="0" dirty="0"/>
              <a:t>.   </a:t>
            </a:r>
            <a:r>
              <a:rPr lang="it-IT" sz="1000" b="0" dirty="0" err="1"/>
              <a:t>Loi</a:t>
            </a:r>
            <a:r>
              <a:rPr lang="it-IT" sz="1000" b="0" dirty="0"/>
              <a:t> de Jean-Louis </a:t>
            </a:r>
            <a:r>
              <a:rPr lang="it-IT" sz="1000" b="0" dirty="0" err="1"/>
              <a:t>Poiseuille</a:t>
            </a:r>
            <a:r>
              <a:rPr lang="it-IT" sz="1000" b="0" dirty="0"/>
              <a:t> (</a:t>
            </a:r>
            <a:r>
              <a:rPr lang="it-IT" sz="1000" b="0" dirty="0" err="1"/>
              <a:t>Fr</a:t>
            </a:r>
            <a:r>
              <a:rPr lang="it-IT" sz="1000" b="0" dirty="0"/>
              <a:t>., 1799-1869 ; </a:t>
            </a:r>
            <a:r>
              <a:rPr lang="it-IT" sz="1000" b="0" dirty="0" err="1"/>
              <a:t>loi</a:t>
            </a:r>
            <a:r>
              <a:rPr lang="it-IT" sz="1000" b="0" dirty="0"/>
              <a:t> de 1844). En </a:t>
            </a:r>
            <a:r>
              <a:rPr lang="it-IT" sz="1000" b="0" dirty="0" err="1"/>
              <a:t>raison</a:t>
            </a:r>
            <a:r>
              <a:rPr lang="it-IT" sz="1000" b="0" dirty="0"/>
              <a:t> </a:t>
            </a:r>
            <a:r>
              <a:rPr lang="it-IT" sz="1000" b="0" dirty="0" err="1"/>
              <a:t>du</a:t>
            </a:r>
            <a:r>
              <a:rPr lang="it-IT" sz="1000" b="0" dirty="0"/>
              <a:t> </a:t>
            </a:r>
            <a:r>
              <a:rPr lang="it-IT" sz="1000" b="0" dirty="0" err="1"/>
              <a:t>frottement</a:t>
            </a:r>
            <a:r>
              <a:rPr lang="it-IT" sz="1000" b="0" dirty="0"/>
              <a:t> </a:t>
            </a:r>
            <a:r>
              <a:rPr lang="it-IT" sz="1000" b="0" dirty="0" err="1"/>
              <a:t>du</a:t>
            </a:r>
            <a:r>
              <a:rPr lang="it-IT" sz="1000" b="0" dirty="0"/>
              <a:t> liquide </a:t>
            </a:r>
            <a:r>
              <a:rPr lang="it-IT" sz="1000" b="0" dirty="0" err="1"/>
              <a:t>sur</a:t>
            </a:r>
            <a:r>
              <a:rPr lang="it-IT" sz="1000" b="0" dirty="0"/>
              <a:t> </a:t>
            </a:r>
            <a:r>
              <a:rPr lang="it-IT" sz="1000" b="0" dirty="0" err="1"/>
              <a:t>les</a:t>
            </a:r>
            <a:r>
              <a:rPr lang="it-IT" sz="1000" b="0" dirty="0"/>
              <a:t> </a:t>
            </a:r>
            <a:r>
              <a:rPr lang="it-IT" sz="1000" b="0" dirty="0" err="1"/>
              <a:t>parois</a:t>
            </a:r>
            <a:r>
              <a:rPr lang="it-IT" sz="1000" b="0" dirty="0"/>
              <a:t> et </a:t>
            </a:r>
            <a:r>
              <a:rPr lang="it-IT" sz="1000" b="0" dirty="0" err="1"/>
              <a:t>entre</a:t>
            </a:r>
            <a:r>
              <a:rPr lang="it-IT" sz="1000" b="0" dirty="0"/>
              <a:t> </a:t>
            </a:r>
            <a:r>
              <a:rPr lang="it-IT" sz="1000" b="0" dirty="0" err="1"/>
              <a:t>les</a:t>
            </a:r>
            <a:r>
              <a:rPr lang="it-IT" sz="1000" b="0" dirty="0"/>
              <a:t> </a:t>
            </a:r>
            <a:r>
              <a:rPr lang="it-IT" sz="1000" b="0" dirty="0" err="1"/>
              <a:t>diverses</a:t>
            </a:r>
            <a:r>
              <a:rPr lang="it-IT" sz="1000" b="0" dirty="0"/>
              <a:t> </a:t>
            </a:r>
            <a:r>
              <a:rPr lang="it-IT" sz="1000" b="0" dirty="0" err="1"/>
              <a:t>couches</a:t>
            </a:r>
            <a:r>
              <a:rPr lang="it-IT" sz="1000" b="0" dirty="0"/>
              <a:t>, il </a:t>
            </a:r>
            <a:r>
              <a:rPr lang="it-IT" sz="1000" b="0" dirty="0" err="1"/>
              <a:t>existe</a:t>
            </a:r>
            <a:r>
              <a:rPr lang="it-IT" sz="1000" b="0" dirty="0"/>
              <a:t> </a:t>
            </a:r>
            <a:r>
              <a:rPr lang="it-IT" sz="1000" b="0" dirty="0" err="1"/>
              <a:t>dans</a:t>
            </a:r>
            <a:r>
              <a:rPr lang="it-IT" sz="1000" b="0" dirty="0"/>
              <a:t> un tube </a:t>
            </a:r>
            <a:r>
              <a:rPr lang="it-IT" sz="1000" b="0" dirty="0" err="1"/>
              <a:t>horizontal</a:t>
            </a:r>
            <a:r>
              <a:rPr lang="it-IT" sz="1000" b="0" dirty="0"/>
              <a:t> une </a:t>
            </a:r>
            <a:r>
              <a:rPr lang="it-IT" sz="1000" b="0" dirty="0" err="1"/>
              <a:t>chute</a:t>
            </a:r>
            <a:r>
              <a:rPr lang="it-IT" sz="1000" b="0" dirty="0"/>
              <a:t> progressive de </a:t>
            </a:r>
            <a:r>
              <a:rPr lang="it-IT" sz="1000" b="0" dirty="0" err="1"/>
              <a:t>pression</a:t>
            </a:r>
            <a:r>
              <a:rPr lang="it-IT" sz="1000" b="0" dirty="0"/>
              <a:t> (</a:t>
            </a:r>
            <a:r>
              <a:rPr lang="it-IT" sz="1000" b="0" dirty="0" err="1"/>
              <a:t>perte</a:t>
            </a:r>
            <a:r>
              <a:rPr lang="it-IT" sz="1000" b="0" dirty="0"/>
              <a:t> de </a:t>
            </a:r>
            <a:r>
              <a:rPr lang="it-IT" sz="1000" b="0" dirty="0" err="1"/>
              <a:t>charge</a:t>
            </a:r>
            <a:r>
              <a:rPr lang="it-IT" sz="1000" b="0" dirty="0"/>
              <a:t>). </a:t>
            </a:r>
            <a:r>
              <a:rPr lang="it-IT" sz="1000" b="0" dirty="0" err="1"/>
              <a:t>Dans</a:t>
            </a:r>
            <a:r>
              <a:rPr lang="it-IT" sz="1000" b="0" dirty="0"/>
              <a:t> un tube </a:t>
            </a:r>
            <a:r>
              <a:rPr lang="it-IT" sz="1000" b="0" dirty="0" err="1"/>
              <a:t>capillaire</a:t>
            </a:r>
            <a:r>
              <a:rPr lang="it-IT" sz="1000" b="0" dirty="0"/>
              <a:t> de </a:t>
            </a:r>
            <a:r>
              <a:rPr lang="it-IT" sz="1000" b="0" dirty="0" err="1"/>
              <a:t>longueur</a:t>
            </a:r>
            <a:r>
              <a:rPr lang="it-IT" sz="1000" b="0" dirty="0"/>
              <a:t> </a:t>
            </a:r>
            <a:r>
              <a:rPr lang="it-IT" sz="1000" b="0" i="1" dirty="0"/>
              <a:t>l </a:t>
            </a:r>
            <a:r>
              <a:rPr lang="it-IT" sz="1000" b="0" dirty="0"/>
              <a:t>et de rayon </a:t>
            </a:r>
            <a:r>
              <a:rPr lang="it-IT" sz="1000" b="0" i="1" dirty="0"/>
              <a:t>r</a:t>
            </a:r>
            <a:r>
              <a:rPr lang="it-IT" sz="1000" b="0" dirty="0"/>
              <a:t>, le </a:t>
            </a:r>
            <a:r>
              <a:rPr lang="it-IT" sz="1000" b="0" dirty="0" err="1"/>
              <a:t>débit</a:t>
            </a:r>
            <a:r>
              <a:rPr lang="it-IT" sz="1000" b="0" dirty="0"/>
              <a:t> par seconde </a:t>
            </a:r>
            <a:r>
              <a:rPr lang="it-IT" sz="1000" b="0" dirty="0" smtClean="0"/>
              <a:t>a</a:t>
            </a:r>
            <a:r>
              <a:rPr lang="it-IT" sz="1000" b="0" baseline="0" dirty="0" smtClean="0"/>
              <a:t> </a:t>
            </a:r>
            <a:r>
              <a:rPr lang="it-IT" sz="1000" b="0" dirty="0" smtClean="0"/>
              <a:t>pour </a:t>
            </a:r>
            <a:r>
              <a:rPr lang="it-IT" sz="1000" b="0" dirty="0" err="1"/>
              <a:t>expression</a:t>
            </a:r>
            <a:r>
              <a:rPr lang="it-IT" sz="1000" b="0" dirty="0"/>
              <a:t> </a:t>
            </a:r>
            <a:r>
              <a:rPr lang="it-IT" sz="1000" b="0" i="1" dirty="0"/>
              <a:t>q</a:t>
            </a:r>
            <a:r>
              <a:rPr lang="it-IT" sz="1000" b="0" dirty="0"/>
              <a:t> = </a:t>
            </a:r>
            <a:r>
              <a:rPr lang="it-IT" sz="1000" b="0" dirty="0" smtClean="0"/>
              <a:t>π</a:t>
            </a:r>
            <a:r>
              <a:rPr lang="it-IT" sz="1000" b="0" i="0" dirty="0" smtClean="0"/>
              <a:t>r^</a:t>
            </a:r>
            <a:r>
              <a:rPr lang="it-IT" sz="1000" b="0" dirty="0" smtClean="0"/>
              <a:t>4</a:t>
            </a:r>
            <a:r>
              <a:rPr lang="el-GR" sz="1000" b="0" dirty="0">
                <a:cs typeface="Arial" pitchFamily="34" charset="0"/>
              </a:rPr>
              <a:t>Δ</a:t>
            </a:r>
            <a:r>
              <a:rPr lang="it-IT" sz="1000" b="0" dirty="0"/>
              <a:t>P / 8η</a:t>
            </a:r>
            <a:r>
              <a:rPr lang="it-IT" sz="1000" b="0" i="1" dirty="0"/>
              <a:t>l</a:t>
            </a:r>
            <a:r>
              <a:rPr lang="it-IT" sz="1000" b="0" dirty="0"/>
              <a:t>,  </a:t>
            </a:r>
            <a:r>
              <a:rPr lang="el-GR" sz="1000" b="0" dirty="0">
                <a:cs typeface="Arial" pitchFamily="34" charset="0"/>
              </a:rPr>
              <a:t>Δ</a:t>
            </a:r>
            <a:r>
              <a:rPr lang="it-IT" sz="1000" b="0" dirty="0"/>
              <a:t>P </a:t>
            </a:r>
            <a:r>
              <a:rPr lang="it-IT" sz="1000" b="0" dirty="0" err="1"/>
              <a:t>étant</a:t>
            </a:r>
            <a:r>
              <a:rPr lang="it-IT" sz="1000" b="0" dirty="0"/>
              <a:t> la </a:t>
            </a:r>
            <a:r>
              <a:rPr lang="it-IT" sz="1000" b="0" dirty="0" err="1"/>
              <a:t>différence</a:t>
            </a:r>
            <a:r>
              <a:rPr lang="it-IT" sz="1000" b="0" dirty="0"/>
              <a:t> </a:t>
            </a:r>
            <a:r>
              <a:rPr lang="it-IT" sz="1000" b="0" dirty="0" err="1" smtClean="0"/>
              <a:t>des</a:t>
            </a:r>
            <a:r>
              <a:rPr lang="it-IT" sz="1000" b="0" baseline="0" dirty="0"/>
              <a:t> </a:t>
            </a:r>
            <a:r>
              <a:rPr lang="it-IT" sz="1000" b="0" dirty="0" err="1" smtClean="0"/>
              <a:t>pressions</a:t>
            </a:r>
            <a:r>
              <a:rPr lang="it-IT" sz="1000" b="0" dirty="0" smtClean="0"/>
              <a:t> </a:t>
            </a:r>
            <a:r>
              <a:rPr lang="it-IT" sz="1000" b="0" dirty="0" err="1"/>
              <a:t>aux</a:t>
            </a:r>
            <a:r>
              <a:rPr lang="it-IT" sz="1000" b="0" dirty="0"/>
              <a:t> </a:t>
            </a:r>
            <a:r>
              <a:rPr lang="it-IT" sz="1000" b="0" dirty="0" err="1"/>
              <a:t>extrémités</a:t>
            </a:r>
            <a:r>
              <a:rPr lang="it-IT" sz="1000" b="0" dirty="0"/>
              <a:t> et η le </a:t>
            </a:r>
            <a:r>
              <a:rPr lang="it-IT" sz="1000" b="0" dirty="0" err="1"/>
              <a:t>coefficient</a:t>
            </a:r>
            <a:r>
              <a:rPr lang="it-IT" sz="1000" b="0" dirty="0"/>
              <a:t> de </a:t>
            </a:r>
            <a:r>
              <a:rPr lang="it-IT" sz="1000" b="0" dirty="0" err="1"/>
              <a:t>viscosité</a:t>
            </a:r>
            <a:r>
              <a:rPr lang="it-IT" sz="1000" b="0" dirty="0"/>
              <a:t>. </a:t>
            </a:r>
            <a:r>
              <a:rPr lang="it-IT" sz="1000" b="0" dirty="0" smtClean="0"/>
              <a:t>Jean </a:t>
            </a:r>
            <a:r>
              <a:rPr lang="it-IT" sz="1000" b="0" dirty="0"/>
              <a:t>Louis Marie </a:t>
            </a:r>
            <a:r>
              <a:rPr lang="it-IT" sz="1000" b="0" dirty="0" err="1"/>
              <a:t>Poiseuille</a:t>
            </a:r>
            <a:r>
              <a:rPr lang="it-IT" sz="1000" b="0" dirty="0"/>
              <a:t> </a:t>
            </a:r>
            <a:r>
              <a:rPr lang="it-IT" sz="1000" dirty="0"/>
              <a:t>(</a:t>
            </a:r>
            <a:r>
              <a:rPr lang="it-IT" sz="1000" dirty="0">
                <a:hlinkClick r:id="rId3" tooltip="Parigi"/>
              </a:rPr>
              <a:t>Parigi</a:t>
            </a:r>
            <a:r>
              <a:rPr lang="it-IT" sz="1000" dirty="0"/>
              <a:t>, </a:t>
            </a:r>
            <a:r>
              <a:rPr lang="it-IT" sz="1000" dirty="0">
                <a:hlinkClick r:id="rId4" tooltip="22 aprile"/>
              </a:rPr>
              <a:t>22 aprile</a:t>
            </a:r>
            <a:r>
              <a:rPr lang="it-IT" sz="1000" dirty="0"/>
              <a:t> </a:t>
            </a:r>
            <a:r>
              <a:rPr lang="it-IT" sz="1000" dirty="0">
                <a:hlinkClick r:id="rId5" tooltip="1799"/>
              </a:rPr>
              <a:t>1799</a:t>
            </a:r>
            <a:r>
              <a:rPr lang="it-IT" sz="1000" dirty="0"/>
              <a:t> – </a:t>
            </a:r>
            <a:r>
              <a:rPr lang="it-IT" sz="1000" dirty="0">
                <a:hlinkClick r:id="rId3" tooltip="Parigi"/>
              </a:rPr>
              <a:t>Parigi</a:t>
            </a:r>
            <a:r>
              <a:rPr lang="it-IT" sz="1000" dirty="0"/>
              <a:t>, </a:t>
            </a:r>
            <a:r>
              <a:rPr lang="it-IT" sz="1000" dirty="0">
                <a:hlinkClick r:id="rId6" tooltip="26 dicembre"/>
              </a:rPr>
              <a:t>26 dicembre</a:t>
            </a:r>
            <a:r>
              <a:rPr lang="it-IT" sz="1000" dirty="0"/>
              <a:t> </a:t>
            </a:r>
            <a:r>
              <a:rPr lang="it-IT" sz="1000" dirty="0">
                <a:hlinkClick r:id="rId7" tooltip="1869"/>
              </a:rPr>
              <a:t>1869</a:t>
            </a:r>
            <a:r>
              <a:rPr lang="it-IT" sz="1000" dirty="0"/>
              <a:t>) è stato un </a:t>
            </a:r>
            <a:r>
              <a:rPr lang="it-IT" sz="1000" dirty="0">
                <a:hlinkClick r:id="rId8" tooltip="Medico"/>
              </a:rPr>
              <a:t>medico</a:t>
            </a:r>
            <a:r>
              <a:rPr lang="it-IT" sz="1000" dirty="0"/>
              <a:t>, </a:t>
            </a:r>
            <a:r>
              <a:rPr lang="it-IT" sz="1000" dirty="0">
                <a:hlinkClick r:id="rId9" tooltip="Fisiologo"/>
              </a:rPr>
              <a:t>fisiologo</a:t>
            </a:r>
            <a:r>
              <a:rPr lang="it-IT" sz="1000" dirty="0"/>
              <a:t> e </a:t>
            </a:r>
            <a:r>
              <a:rPr lang="it-IT" sz="1000" dirty="0">
                <a:hlinkClick r:id="rId10" tooltip="Fisico"/>
              </a:rPr>
              <a:t>fisico</a:t>
            </a:r>
            <a:r>
              <a:rPr lang="it-IT" sz="1000" dirty="0"/>
              <a:t> </a:t>
            </a:r>
            <a:r>
              <a:rPr lang="it-IT" sz="1000" dirty="0" smtClean="0">
                <a:hlinkClick r:id="rId11" tooltip="Francia"/>
              </a:rPr>
              <a:t>francese</a:t>
            </a:r>
            <a:r>
              <a:rPr lang="it-IT" sz="1000" dirty="0" smtClean="0"/>
              <a:t>.</a:t>
            </a:r>
            <a:r>
              <a:rPr lang="it-IT" sz="1000" baseline="0" dirty="0" smtClean="0"/>
              <a:t> </a:t>
            </a:r>
            <a:r>
              <a:rPr lang="it-IT" sz="1000" dirty="0" smtClean="0"/>
              <a:t>Lo </a:t>
            </a:r>
            <a:r>
              <a:rPr lang="it-IT" sz="1000" dirty="0"/>
              <a:t>studio della pressione del sangue lo portò a ricerche più generali sulla viscosità dei liquidi in moto in tubi </a:t>
            </a:r>
            <a:r>
              <a:rPr lang="it-IT" sz="1000" dirty="0" smtClean="0"/>
              <a:t>capillari.</a:t>
            </a:r>
            <a:r>
              <a:rPr lang="it-IT" sz="1000" baseline="0" dirty="0" smtClean="0"/>
              <a:t> </a:t>
            </a:r>
            <a:r>
              <a:rPr lang="it-IT" sz="1000" dirty="0" smtClean="0"/>
              <a:t>Si </a:t>
            </a:r>
            <a:r>
              <a:rPr lang="it-IT" sz="1000" dirty="0"/>
              <a:t>parla di regime di </a:t>
            </a:r>
            <a:r>
              <a:rPr lang="it-IT" sz="1000" dirty="0" err="1"/>
              <a:t>Poiseuille</a:t>
            </a:r>
            <a:r>
              <a:rPr lang="it-IT" sz="1000" dirty="0"/>
              <a:t> per liquidi in moto con piccole velocità in tubi capillari per i quali vale la </a:t>
            </a:r>
            <a:r>
              <a:rPr lang="it-IT" sz="1000" dirty="0">
                <a:hlinkClick r:id="rId12" tooltip="Legge di Poiseuille"/>
              </a:rPr>
              <a:t>legge di </a:t>
            </a:r>
            <a:r>
              <a:rPr lang="it-IT" sz="1000" dirty="0" err="1">
                <a:hlinkClick r:id="rId12" tooltip="Legge di Poiseuille"/>
              </a:rPr>
              <a:t>Poiseuille</a:t>
            </a:r>
            <a:r>
              <a:rPr lang="it-IT" sz="1000" dirty="0"/>
              <a:t> o </a:t>
            </a:r>
            <a:r>
              <a:rPr lang="it-IT" sz="1000" dirty="0">
                <a:hlinkClick r:id="rId13" tooltip="Legge di Hagen-Poiseuille"/>
              </a:rPr>
              <a:t>legge di </a:t>
            </a:r>
            <a:r>
              <a:rPr lang="it-IT" sz="1000" dirty="0" smtClean="0">
                <a:hlinkClick r:id="rId13" tooltip="Legge di Hagen-Poiseuille"/>
              </a:rPr>
              <a:t>Hagen-</a:t>
            </a:r>
            <a:r>
              <a:rPr lang="it-IT" sz="1000" dirty="0" err="1" smtClean="0">
                <a:hlinkClick r:id="rId13" tooltip="Legge di Hagen-Poiseuille"/>
              </a:rPr>
              <a:t>Poiseuille</a:t>
            </a:r>
            <a:r>
              <a:rPr lang="it-IT" sz="1000" dirty="0" smtClean="0"/>
              <a:t>.</a:t>
            </a:r>
            <a:r>
              <a:rPr lang="it-IT" sz="1000" b="1" baseline="0" dirty="0"/>
              <a:t> </a:t>
            </a:r>
            <a:r>
              <a:rPr lang="it-IT" sz="1000" i="1" dirty="0" err="1" smtClean="0">
                <a:hlinkClick r:id="rId14" tooltip="http://www.bium.univ-paris5.fr/histmed/medica/cote?TPAR1828x166"/>
              </a:rPr>
              <a:t>Recherches</a:t>
            </a:r>
            <a:r>
              <a:rPr lang="it-IT" sz="1000" i="1" dirty="0" smtClean="0">
                <a:hlinkClick r:id="rId14" tooltip="http://www.bium.univ-paris5.fr/histmed/medica/cote?TPAR1828x166"/>
              </a:rPr>
              <a:t> </a:t>
            </a:r>
            <a:r>
              <a:rPr lang="it-IT" sz="1000" i="1" dirty="0" err="1">
                <a:hlinkClick r:id="rId14" tooltip="http://www.bium.univ-paris5.fr/histmed/medica/cote?TPAR1828x166"/>
              </a:rPr>
              <a:t>sur</a:t>
            </a:r>
            <a:r>
              <a:rPr lang="it-IT" sz="1000" i="1" dirty="0">
                <a:hlinkClick r:id="rId14" tooltip="http://www.bium.univ-paris5.fr/histmed/medica/cote?TPAR1828x166"/>
              </a:rPr>
              <a:t> la force </a:t>
            </a:r>
            <a:r>
              <a:rPr lang="it-IT" sz="1000" i="1" dirty="0" err="1">
                <a:hlinkClick r:id="rId14" tooltip="http://www.bium.univ-paris5.fr/histmed/medica/cote?TPAR1828x166"/>
              </a:rPr>
              <a:t>du</a:t>
            </a:r>
            <a:r>
              <a:rPr lang="it-IT" sz="1000" i="1" dirty="0">
                <a:hlinkClick r:id="rId14" tooltip="http://www.bium.univ-paris5.fr/histmed/medica/cote?TPAR1828x166"/>
              </a:rPr>
              <a:t> </a:t>
            </a:r>
            <a:r>
              <a:rPr lang="it-IT" sz="1000" i="1" dirty="0" err="1">
                <a:hlinkClick r:id="rId14" tooltip="http://www.bium.univ-paris5.fr/histmed/medica/cote?TPAR1828x166"/>
              </a:rPr>
              <a:t>coeur</a:t>
            </a:r>
            <a:r>
              <a:rPr lang="it-IT" sz="1000" i="1" dirty="0">
                <a:hlinkClick r:id="rId14" tooltip="http://www.bium.univ-paris5.fr/histmed/medica/cote?TPAR1828x166"/>
              </a:rPr>
              <a:t> </a:t>
            </a:r>
            <a:r>
              <a:rPr lang="it-IT" sz="1000" i="1" dirty="0" err="1">
                <a:hlinkClick r:id="rId14" tooltip="http://www.bium.univ-paris5.fr/histmed/medica/cote?TPAR1828x166"/>
              </a:rPr>
              <a:t>aortique</a:t>
            </a:r>
            <a:r>
              <a:rPr lang="it-IT" sz="1000" dirty="0"/>
              <a:t> (1828) </a:t>
            </a:r>
            <a:r>
              <a:rPr lang="it-IT" sz="1000" i="1" dirty="0" err="1" smtClean="0">
                <a:hlinkClick r:id="rId15" tooltip="http://www.bium.univ-paris5.fr/histmed/medica/cote?90957x95x01"/>
              </a:rPr>
              <a:t>Recherches</a:t>
            </a:r>
            <a:r>
              <a:rPr lang="it-IT" sz="1000" i="1" dirty="0" smtClean="0">
                <a:hlinkClick r:id="rId15" tooltip="http://www.bium.univ-paris5.fr/histmed/medica/cote?90957x95x01"/>
              </a:rPr>
              <a:t> </a:t>
            </a:r>
            <a:r>
              <a:rPr lang="it-IT" sz="1000" i="1" dirty="0" err="1">
                <a:hlinkClick r:id="rId15" tooltip="http://www.bium.univ-paris5.fr/histmed/medica/cote?90957x95x01"/>
              </a:rPr>
              <a:t>sur</a:t>
            </a:r>
            <a:r>
              <a:rPr lang="it-IT" sz="1000" i="1" dirty="0">
                <a:hlinkClick r:id="rId15" tooltip="http://www.bium.univ-paris5.fr/histmed/medica/cote?90957x95x01"/>
              </a:rPr>
              <a:t> </a:t>
            </a:r>
            <a:r>
              <a:rPr lang="it-IT" sz="1000" i="1" dirty="0" err="1">
                <a:hlinkClick r:id="rId15" tooltip="http://www.bium.univ-paris5.fr/histmed/medica/cote?90957x95x01"/>
              </a:rPr>
              <a:t>les</a:t>
            </a:r>
            <a:r>
              <a:rPr lang="it-IT" sz="1000" i="1" dirty="0">
                <a:hlinkClick r:id="rId15" tooltip="http://www.bium.univ-paris5.fr/histmed/medica/cote?90957x95x01"/>
              </a:rPr>
              <a:t> </a:t>
            </a:r>
            <a:r>
              <a:rPr lang="it-IT" sz="1000" i="1" dirty="0" err="1">
                <a:hlinkClick r:id="rId15" tooltip="http://www.bium.univ-paris5.fr/histmed/medica/cote?90957x95x01"/>
              </a:rPr>
              <a:t>causes</a:t>
            </a:r>
            <a:r>
              <a:rPr lang="it-IT" sz="1000" i="1" dirty="0">
                <a:hlinkClick r:id="rId15" tooltip="http://www.bium.univ-paris5.fr/histmed/medica/cote?90957x95x01"/>
              </a:rPr>
              <a:t> </a:t>
            </a:r>
            <a:r>
              <a:rPr lang="it-IT" sz="1000" i="1" dirty="0" err="1">
                <a:hlinkClick r:id="rId15" tooltip="http://www.bium.univ-paris5.fr/histmed/medica/cote?90957x95x01"/>
              </a:rPr>
              <a:t>du</a:t>
            </a:r>
            <a:r>
              <a:rPr lang="it-IT" sz="1000" i="1" dirty="0">
                <a:hlinkClick r:id="rId15" tooltip="http://www.bium.univ-paris5.fr/histmed/medica/cote?90957x95x01"/>
              </a:rPr>
              <a:t> </a:t>
            </a:r>
            <a:r>
              <a:rPr lang="it-IT" sz="1000" i="1" dirty="0" err="1">
                <a:hlinkClick r:id="rId15" tooltip="http://www.bium.univ-paris5.fr/histmed/medica/cote?90957x95x01"/>
              </a:rPr>
              <a:t>mouvement</a:t>
            </a:r>
            <a:r>
              <a:rPr lang="it-IT" sz="1000" i="1" dirty="0">
                <a:hlinkClick r:id="rId15" tooltip="http://www.bium.univ-paris5.fr/histmed/medica/cote?90957x95x01"/>
              </a:rPr>
              <a:t> </a:t>
            </a:r>
            <a:r>
              <a:rPr lang="it-IT" sz="1000" i="1" dirty="0" err="1">
                <a:hlinkClick r:id="rId15" tooltip="http://www.bium.univ-paris5.fr/histmed/medica/cote?90957x95x01"/>
              </a:rPr>
              <a:t>du</a:t>
            </a:r>
            <a:r>
              <a:rPr lang="it-IT" sz="1000" i="1" dirty="0">
                <a:hlinkClick r:id="rId15" tooltip="http://www.bium.univ-paris5.fr/histmed/medica/cote?90957x95x01"/>
              </a:rPr>
              <a:t> </a:t>
            </a:r>
            <a:r>
              <a:rPr lang="it-IT" sz="1000" i="1" dirty="0" err="1">
                <a:hlinkClick r:id="rId15" tooltip="http://www.bium.univ-paris5.fr/histmed/medica/cote?90957x95x01"/>
              </a:rPr>
              <a:t>sang</a:t>
            </a:r>
            <a:r>
              <a:rPr lang="it-IT" sz="1000" i="1" dirty="0">
                <a:hlinkClick r:id="rId15" tooltip="http://www.bium.univ-paris5.fr/histmed/medica/cote?90957x95x01"/>
              </a:rPr>
              <a:t> </a:t>
            </a:r>
            <a:r>
              <a:rPr lang="it-IT" sz="1000" i="1" dirty="0" err="1">
                <a:hlinkClick r:id="rId15" tooltip="http://www.bium.univ-paris5.fr/histmed/medica/cote?90957x95x01"/>
              </a:rPr>
              <a:t>dans</a:t>
            </a:r>
            <a:r>
              <a:rPr lang="it-IT" sz="1000" i="1" dirty="0">
                <a:hlinkClick r:id="rId15" tooltip="http://www.bium.univ-paris5.fr/histmed/medica/cote?90957x95x01"/>
              </a:rPr>
              <a:t> </a:t>
            </a:r>
            <a:r>
              <a:rPr lang="it-IT" sz="1000" i="1" dirty="0" err="1">
                <a:hlinkClick r:id="rId15" tooltip="http://www.bium.univ-paris5.fr/histmed/medica/cote?90957x95x01"/>
              </a:rPr>
              <a:t>les</a:t>
            </a:r>
            <a:r>
              <a:rPr lang="it-IT" sz="1000" i="1" dirty="0">
                <a:hlinkClick r:id="rId15" tooltip="http://www.bium.univ-paris5.fr/histmed/medica/cote?90957x95x01"/>
              </a:rPr>
              <a:t> </a:t>
            </a:r>
            <a:r>
              <a:rPr lang="it-IT" sz="1000" i="1" dirty="0" err="1">
                <a:hlinkClick r:id="rId15" tooltip="http://www.bium.univ-paris5.fr/histmed/medica/cote?90957x95x01"/>
              </a:rPr>
              <a:t>vaisseaux</a:t>
            </a:r>
            <a:r>
              <a:rPr lang="it-IT" sz="1000" i="1" dirty="0">
                <a:hlinkClick r:id="rId15" tooltip="http://www.bium.univ-paris5.fr/histmed/medica/cote?90957x95x01"/>
              </a:rPr>
              <a:t> </a:t>
            </a:r>
            <a:r>
              <a:rPr lang="it-IT" sz="1000" i="1" dirty="0" err="1">
                <a:hlinkClick r:id="rId15" tooltip="http://www.bium.univ-paris5.fr/histmed/medica/cote?90957x95x01"/>
              </a:rPr>
              <a:t>capillaires</a:t>
            </a:r>
            <a:r>
              <a:rPr lang="it-IT" sz="1000" dirty="0"/>
              <a:t> (</a:t>
            </a:r>
            <a:r>
              <a:rPr lang="it-IT" sz="1000" dirty="0" smtClean="0"/>
              <a:t>1839)</a:t>
            </a:r>
            <a:r>
              <a:rPr lang="it-IT" sz="1000" baseline="0" dirty="0"/>
              <a:t> </a:t>
            </a:r>
            <a:r>
              <a:rPr lang="it-IT" sz="1000" i="1" dirty="0" err="1" smtClean="0">
                <a:hlinkClick r:id="rId16" tooltip="http://gallica.bnf.fr/ark:/12148/bpt6k347621"/>
              </a:rPr>
              <a:t>Recherches</a:t>
            </a:r>
            <a:r>
              <a:rPr lang="it-IT" sz="1000" i="1" dirty="0" smtClean="0">
                <a:hlinkClick r:id="rId16" tooltip="http://gallica.bnf.fr/ark:/12148/bpt6k347621"/>
              </a:rPr>
              <a:t> </a:t>
            </a:r>
            <a:r>
              <a:rPr lang="it-IT" sz="1000" i="1" dirty="0" err="1">
                <a:hlinkClick r:id="rId16" tooltip="http://gallica.bnf.fr/ark:/12148/bpt6k347621"/>
              </a:rPr>
              <a:t>expérimentales</a:t>
            </a:r>
            <a:r>
              <a:rPr lang="it-IT" sz="1000" i="1" dirty="0">
                <a:hlinkClick r:id="rId16" tooltip="http://gallica.bnf.fr/ark:/12148/bpt6k347621"/>
              </a:rPr>
              <a:t> </a:t>
            </a:r>
            <a:r>
              <a:rPr lang="it-IT" sz="1000" i="1" dirty="0" err="1">
                <a:hlinkClick r:id="rId16" tooltip="http://gallica.bnf.fr/ark:/12148/bpt6k347621"/>
              </a:rPr>
              <a:t>sur</a:t>
            </a:r>
            <a:r>
              <a:rPr lang="it-IT" sz="1000" i="1" dirty="0">
                <a:hlinkClick r:id="rId16" tooltip="http://gallica.bnf.fr/ark:/12148/bpt6k347621"/>
              </a:rPr>
              <a:t> le </a:t>
            </a:r>
            <a:r>
              <a:rPr lang="it-IT" sz="1000" i="1" dirty="0" err="1">
                <a:hlinkClick r:id="rId16" tooltip="http://gallica.bnf.fr/ark:/12148/bpt6k347621"/>
              </a:rPr>
              <a:t>mouvement</a:t>
            </a:r>
            <a:r>
              <a:rPr lang="it-IT" sz="1000" i="1" dirty="0">
                <a:hlinkClick r:id="rId16" tooltip="http://gallica.bnf.fr/ark:/12148/bpt6k347621"/>
              </a:rPr>
              <a:t> </a:t>
            </a:r>
            <a:r>
              <a:rPr lang="it-IT" sz="1000" i="1" dirty="0" err="1">
                <a:hlinkClick r:id="rId16" tooltip="http://gallica.bnf.fr/ark:/12148/bpt6k347621"/>
              </a:rPr>
              <a:t>des</a:t>
            </a:r>
            <a:r>
              <a:rPr lang="it-IT" sz="1000" i="1" dirty="0">
                <a:hlinkClick r:id="rId16" tooltip="http://gallica.bnf.fr/ark:/12148/bpt6k347621"/>
              </a:rPr>
              <a:t> </a:t>
            </a:r>
            <a:r>
              <a:rPr lang="it-IT" sz="1000" i="1" dirty="0" err="1">
                <a:hlinkClick r:id="rId16" tooltip="http://gallica.bnf.fr/ark:/12148/bpt6k347621"/>
              </a:rPr>
              <a:t>liquides</a:t>
            </a:r>
            <a:r>
              <a:rPr lang="it-IT" sz="1000" i="1" dirty="0">
                <a:hlinkClick r:id="rId16" tooltip="http://gallica.bnf.fr/ark:/12148/bpt6k347621"/>
              </a:rPr>
              <a:t> de nature </a:t>
            </a:r>
            <a:r>
              <a:rPr lang="it-IT" sz="1000" i="1" dirty="0" err="1">
                <a:hlinkClick r:id="rId16" tooltip="http://gallica.bnf.fr/ark:/12148/bpt6k347621"/>
              </a:rPr>
              <a:t>différente</a:t>
            </a:r>
            <a:r>
              <a:rPr lang="it-IT" sz="1000" i="1" dirty="0">
                <a:hlinkClick r:id="rId16" tooltip="http://gallica.bnf.fr/ark:/12148/bpt6k347621"/>
              </a:rPr>
              <a:t> </a:t>
            </a:r>
            <a:r>
              <a:rPr lang="it-IT" sz="1000" i="1" dirty="0" err="1">
                <a:hlinkClick r:id="rId16" tooltip="http://gallica.bnf.fr/ark:/12148/bpt6k347621"/>
              </a:rPr>
              <a:t>dans</a:t>
            </a:r>
            <a:r>
              <a:rPr lang="it-IT" sz="1000" i="1" dirty="0">
                <a:hlinkClick r:id="rId16" tooltip="http://gallica.bnf.fr/ark:/12148/bpt6k347621"/>
              </a:rPr>
              <a:t> </a:t>
            </a:r>
            <a:r>
              <a:rPr lang="it-IT" sz="1000" i="1" dirty="0" err="1">
                <a:hlinkClick r:id="rId16" tooltip="http://gallica.bnf.fr/ark:/12148/bpt6k347621"/>
              </a:rPr>
              <a:t>les</a:t>
            </a:r>
            <a:r>
              <a:rPr lang="it-IT" sz="1000" i="1" dirty="0">
                <a:hlinkClick r:id="rId16" tooltip="http://gallica.bnf.fr/ark:/12148/bpt6k347621"/>
              </a:rPr>
              <a:t> </a:t>
            </a:r>
            <a:r>
              <a:rPr lang="it-IT" sz="1000" i="1" dirty="0" err="1">
                <a:hlinkClick r:id="rId16" tooltip="http://gallica.bnf.fr/ark:/12148/bpt6k347621"/>
              </a:rPr>
              <a:t>tubes</a:t>
            </a:r>
            <a:r>
              <a:rPr lang="it-IT" sz="1000" i="1" dirty="0">
                <a:hlinkClick r:id="rId16" tooltip="http://gallica.bnf.fr/ark:/12148/bpt6k347621"/>
              </a:rPr>
              <a:t> de </a:t>
            </a:r>
            <a:r>
              <a:rPr lang="it-IT" sz="1000" i="1" dirty="0" err="1">
                <a:hlinkClick r:id="rId16" tooltip="http://gallica.bnf.fr/ark:/12148/bpt6k347621"/>
              </a:rPr>
              <a:t>très-petits</a:t>
            </a:r>
            <a:r>
              <a:rPr lang="it-IT" sz="1000" i="1" dirty="0">
                <a:hlinkClick r:id="rId16" tooltip="http://gallica.bnf.fr/ark:/12148/bpt6k347621"/>
              </a:rPr>
              <a:t> </a:t>
            </a:r>
            <a:r>
              <a:rPr lang="it-IT" sz="1000" i="1" dirty="0" err="1">
                <a:hlinkClick r:id="rId16" tooltip="http://gallica.bnf.fr/ark:/12148/bpt6k347621"/>
              </a:rPr>
              <a:t>diamètres</a:t>
            </a:r>
            <a:r>
              <a:rPr lang="it-IT" sz="1000" dirty="0"/>
              <a:t> Annales de </a:t>
            </a:r>
            <a:r>
              <a:rPr lang="it-IT" sz="1000" dirty="0" err="1"/>
              <a:t>chimie</a:t>
            </a:r>
            <a:r>
              <a:rPr lang="it-IT" sz="1000" dirty="0"/>
              <a:t> et de </a:t>
            </a:r>
            <a:r>
              <a:rPr lang="it-IT" sz="1000" dirty="0" err="1"/>
              <a:t>physique</a:t>
            </a:r>
            <a:r>
              <a:rPr lang="it-IT" sz="1000" dirty="0"/>
              <a:t> (3e </a:t>
            </a:r>
            <a:r>
              <a:rPr lang="it-IT" sz="1000" dirty="0" err="1"/>
              <a:t>série</a:t>
            </a:r>
            <a:r>
              <a:rPr lang="it-IT" sz="1000" dirty="0"/>
              <a:t>) </a:t>
            </a:r>
            <a:r>
              <a:rPr lang="it-IT" sz="1000" b="1" dirty="0"/>
              <a:t>21</a:t>
            </a:r>
            <a:r>
              <a:rPr lang="it-IT" sz="1000" dirty="0"/>
              <a:t>, p. 76 (1847). </a:t>
            </a:r>
          </a:p>
          <a:p>
            <a:pPr>
              <a:lnSpc>
                <a:spcPct val="90000"/>
              </a:lnSpc>
            </a:pPr>
            <a:r>
              <a:rPr lang="it-IT" sz="1000" b="0" dirty="0"/>
              <a:t>Jean Louis Marie </a:t>
            </a:r>
            <a:r>
              <a:rPr lang="it-IT" sz="1000" b="0" dirty="0" err="1"/>
              <a:t>Poiseuille</a:t>
            </a:r>
            <a:r>
              <a:rPr lang="it-IT" sz="1000" b="0" dirty="0"/>
              <a:t> (April 22, 1797 - </a:t>
            </a:r>
            <a:r>
              <a:rPr lang="it-IT" sz="1000" b="0" dirty="0" err="1"/>
              <a:t>December</a:t>
            </a:r>
            <a:r>
              <a:rPr lang="it-IT" sz="1000" b="0" dirty="0"/>
              <a:t> 26, 1869) </a:t>
            </a:r>
            <a:r>
              <a:rPr lang="it-IT" sz="1000" b="0" dirty="0" err="1"/>
              <a:t>was</a:t>
            </a:r>
            <a:r>
              <a:rPr lang="it-IT" sz="1000" b="0" dirty="0"/>
              <a:t> a French </a:t>
            </a:r>
            <a:r>
              <a:rPr lang="it-IT" sz="1000" b="0" dirty="0" err="1"/>
              <a:t>physician</a:t>
            </a:r>
            <a:r>
              <a:rPr lang="it-IT" sz="1000" b="0" dirty="0"/>
              <a:t> and </a:t>
            </a:r>
            <a:r>
              <a:rPr lang="it-IT" sz="1000" b="0" dirty="0" err="1"/>
              <a:t>physiologist</a:t>
            </a:r>
            <a:r>
              <a:rPr lang="it-IT" sz="1000" b="0" dirty="0"/>
              <a:t>. </a:t>
            </a:r>
            <a:r>
              <a:rPr lang="it-IT" sz="1000" b="0" dirty="0" err="1"/>
              <a:t>Poiseuille</a:t>
            </a:r>
            <a:r>
              <a:rPr lang="it-IT" sz="1000" b="0" dirty="0"/>
              <a:t> </a:t>
            </a:r>
            <a:r>
              <a:rPr lang="it-IT" sz="1000" b="0" dirty="0" err="1"/>
              <a:t>was</a:t>
            </a:r>
            <a:r>
              <a:rPr lang="it-IT" sz="1000" b="0" dirty="0"/>
              <a:t> </a:t>
            </a:r>
            <a:r>
              <a:rPr lang="it-IT" sz="1000" b="0" dirty="0" err="1"/>
              <a:t>born</a:t>
            </a:r>
            <a:r>
              <a:rPr lang="it-IT" sz="1000" b="0" dirty="0"/>
              <a:t> in Paris, France. From 1815 to 1816 he </a:t>
            </a:r>
            <a:r>
              <a:rPr lang="it-IT" sz="1000" b="0" dirty="0" err="1"/>
              <a:t>studied</a:t>
            </a:r>
            <a:r>
              <a:rPr lang="it-IT" sz="1000" b="0" dirty="0"/>
              <a:t> </a:t>
            </a:r>
            <a:r>
              <a:rPr lang="it-IT" sz="1000" b="0" dirty="0" err="1"/>
              <a:t>at</a:t>
            </a:r>
            <a:r>
              <a:rPr lang="it-IT" sz="1000" b="0" dirty="0"/>
              <a:t> the </a:t>
            </a:r>
            <a:r>
              <a:rPr lang="it-IT" sz="1000" b="0" dirty="0" err="1"/>
              <a:t>École</a:t>
            </a:r>
            <a:r>
              <a:rPr lang="it-IT" sz="1000" b="0" dirty="0"/>
              <a:t> </a:t>
            </a:r>
            <a:r>
              <a:rPr lang="it-IT" sz="1000" b="0" dirty="0" err="1"/>
              <a:t>Polytechnique</a:t>
            </a:r>
            <a:r>
              <a:rPr lang="it-IT" sz="1000" b="0" dirty="0"/>
              <a:t> in Paris. He </a:t>
            </a:r>
            <a:r>
              <a:rPr lang="it-IT" sz="1000" b="0" dirty="0" err="1"/>
              <a:t>was</a:t>
            </a:r>
            <a:r>
              <a:rPr lang="it-IT" sz="1000" b="0" dirty="0"/>
              <a:t> </a:t>
            </a:r>
            <a:r>
              <a:rPr lang="it-IT" sz="1000" b="0" dirty="0" err="1"/>
              <a:t>trained</a:t>
            </a:r>
            <a:r>
              <a:rPr lang="it-IT" sz="1000" b="0" dirty="0"/>
              <a:t> in </a:t>
            </a:r>
            <a:r>
              <a:rPr lang="it-IT" sz="1000" b="0" dirty="0" err="1"/>
              <a:t>physics</a:t>
            </a:r>
            <a:r>
              <a:rPr lang="it-IT" sz="1000" b="0" dirty="0"/>
              <a:t> and </a:t>
            </a:r>
            <a:r>
              <a:rPr lang="it-IT" sz="1000" b="0" dirty="0" err="1"/>
              <a:t>mathematics</a:t>
            </a:r>
            <a:r>
              <a:rPr lang="it-IT" sz="1000" b="0" dirty="0"/>
              <a:t>. In 1828 he </a:t>
            </a:r>
            <a:r>
              <a:rPr lang="it-IT" sz="1000" b="0" dirty="0" err="1"/>
              <a:t>earned</a:t>
            </a:r>
            <a:r>
              <a:rPr lang="it-IT" sz="1000" b="0" dirty="0"/>
              <a:t> </a:t>
            </a:r>
            <a:r>
              <a:rPr lang="it-IT" sz="1000" b="0" dirty="0" err="1"/>
              <a:t>his</a:t>
            </a:r>
            <a:r>
              <a:rPr lang="it-IT" sz="1000" b="0" dirty="0"/>
              <a:t> </a:t>
            </a:r>
            <a:r>
              <a:rPr lang="it-IT" sz="1000" b="0" dirty="0" err="1"/>
              <a:t>D.Sc</a:t>
            </a:r>
            <a:r>
              <a:rPr lang="it-IT" sz="1000" b="0" dirty="0"/>
              <a:t>. </a:t>
            </a:r>
            <a:r>
              <a:rPr lang="it-IT" sz="1000" b="0" dirty="0" err="1"/>
              <a:t>degree</a:t>
            </a:r>
            <a:r>
              <a:rPr lang="it-IT" sz="1000" b="0" dirty="0"/>
              <a:t> with a </a:t>
            </a:r>
            <a:r>
              <a:rPr lang="it-IT" sz="1000" b="0" dirty="0" err="1"/>
              <a:t>dissertation</a:t>
            </a:r>
            <a:r>
              <a:rPr lang="it-IT" sz="1000" b="0" dirty="0"/>
              <a:t> </a:t>
            </a:r>
            <a:r>
              <a:rPr lang="it-IT" sz="1000" b="0" dirty="0" err="1"/>
              <a:t>entitled</a:t>
            </a:r>
            <a:r>
              <a:rPr lang="it-IT" sz="1000" b="0" dirty="0"/>
              <a:t> </a:t>
            </a:r>
            <a:r>
              <a:rPr lang="it-IT" sz="1000" b="0" i="1" dirty="0" err="1"/>
              <a:t>Recherches</a:t>
            </a:r>
            <a:r>
              <a:rPr lang="it-IT" sz="1000" b="0" i="1" dirty="0"/>
              <a:t> </a:t>
            </a:r>
            <a:r>
              <a:rPr lang="it-IT" sz="1000" b="0" i="1" dirty="0" err="1"/>
              <a:t>sur</a:t>
            </a:r>
            <a:r>
              <a:rPr lang="it-IT" sz="1000" b="0" i="1" dirty="0"/>
              <a:t> la force </a:t>
            </a:r>
            <a:r>
              <a:rPr lang="it-IT" sz="1000" b="0" i="1" dirty="0" err="1"/>
              <a:t>du</a:t>
            </a:r>
            <a:r>
              <a:rPr lang="it-IT" sz="1000" b="0" i="1" dirty="0"/>
              <a:t> </a:t>
            </a:r>
            <a:r>
              <a:rPr lang="it-IT" sz="1000" b="0" i="1" dirty="0" err="1"/>
              <a:t>coeur</a:t>
            </a:r>
            <a:r>
              <a:rPr lang="it-IT" sz="1000" b="0" i="1" dirty="0"/>
              <a:t> </a:t>
            </a:r>
            <a:r>
              <a:rPr lang="it-IT" sz="1000" b="0" i="1" dirty="0" err="1"/>
              <a:t>aortique</a:t>
            </a:r>
            <a:r>
              <a:rPr lang="it-IT" sz="1000" b="0" i="1" dirty="0"/>
              <a:t>.</a:t>
            </a:r>
            <a:r>
              <a:rPr lang="it-IT" sz="1000" b="0" dirty="0"/>
              <a:t> He </a:t>
            </a:r>
            <a:r>
              <a:rPr lang="it-IT" sz="1000" b="0" dirty="0" err="1"/>
              <a:t>was</a:t>
            </a:r>
            <a:r>
              <a:rPr lang="it-IT" sz="1000" b="0" dirty="0"/>
              <a:t> </a:t>
            </a:r>
            <a:r>
              <a:rPr lang="it-IT" sz="1000" b="0" dirty="0" err="1"/>
              <a:t>interested</a:t>
            </a:r>
            <a:r>
              <a:rPr lang="it-IT" sz="1000" b="0" dirty="0"/>
              <a:t> in the flow of a human </a:t>
            </a:r>
            <a:r>
              <a:rPr lang="it-IT" sz="1000" b="0" dirty="0" err="1"/>
              <a:t>blood</a:t>
            </a:r>
            <a:r>
              <a:rPr lang="it-IT" sz="1000" b="0" dirty="0"/>
              <a:t> in </a:t>
            </a:r>
            <a:r>
              <a:rPr lang="it-IT" sz="1000" b="0" dirty="0" err="1"/>
              <a:t>narrow</a:t>
            </a:r>
            <a:r>
              <a:rPr lang="it-IT" sz="1000" b="0" dirty="0"/>
              <a:t> </a:t>
            </a:r>
            <a:r>
              <a:rPr lang="it-IT" sz="1000" b="0" dirty="0" err="1"/>
              <a:t>tubes</a:t>
            </a:r>
            <a:r>
              <a:rPr lang="it-IT" sz="1000" b="0" dirty="0"/>
              <a:t>. </a:t>
            </a:r>
            <a:r>
              <a:rPr lang="it-IT" sz="1000" b="0" dirty="0" smtClean="0"/>
              <a:t>In </a:t>
            </a:r>
            <a:r>
              <a:rPr lang="it-IT" sz="1000" b="0" dirty="0"/>
              <a:t>1838 he </a:t>
            </a:r>
            <a:r>
              <a:rPr lang="it-IT" sz="1000" b="0" dirty="0" err="1"/>
              <a:t>experimentally</a:t>
            </a:r>
            <a:r>
              <a:rPr lang="it-IT" sz="1000" b="0" dirty="0"/>
              <a:t> </a:t>
            </a:r>
            <a:r>
              <a:rPr lang="it-IT" sz="1000" b="0" dirty="0" err="1"/>
              <a:t>derived</a:t>
            </a:r>
            <a:r>
              <a:rPr lang="it-IT" sz="1000" b="0" dirty="0"/>
              <a:t> and in 1840 and 1846 </a:t>
            </a:r>
            <a:r>
              <a:rPr lang="it-IT" sz="1000" b="0" dirty="0" err="1"/>
              <a:t>formulated</a:t>
            </a:r>
            <a:r>
              <a:rPr lang="it-IT" sz="1000" b="0" dirty="0"/>
              <a:t> and </a:t>
            </a:r>
            <a:r>
              <a:rPr lang="it-IT" sz="1000" b="0" dirty="0" err="1"/>
              <a:t>published</a:t>
            </a:r>
            <a:r>
              <a:rPr lang="it-IT" sz="1000" b="0" dirty="0"/>
              <a:t> </a:t>
            </a:r>
            <a:r>
              <a:rPr lang="it-IT" sz="1000" b="0" dirty="0" err="1"/>
              <a:t>Poiseuille's</a:t>
            </a:r>
            <a:r>
              <a:rPr lang="it-IT" sz="1000" b="0" dirty="0"/>
              <a:t> law (or Hagen-</a:t>
            </a:r>
            <a:r>
              <a:rPr lang="it-IT" sz="1000" b="0" dirty="0" err="1"/>
              <a:t>Poiseuille</a:t>
            </a:r>
            <a:r>
              <a:rPr lang="it-IT" sz="1000" b="0" dirty="0"/>
              <a:t> law, </a:t>
            </a:r>
            <a:r>
              <a:rPr lang="it-IT" sz="1000" b="0" dirty="0" err="1"/>
              <a:t>named</a:t>
            </a:r>
            <a:r>
              <a:rPr lang="it-IT" sz="1000" b="0" dirty="0"/>
              <a:t> </a:t>
            </a:r>
            <a:r>
              <a:rPr lang="it-IT" sz="1000" b="0" dirty="0" err="1"/>
              <a:t>also</a:t>
            </a:r>
            <a:r>
              <a:rPr lang="it-IT" sz="1000" b="0" dirty="0"/>
              <a:t> </a:t>
            </a:r>
            <a:r>
              <a:rPr lang="it-IT" sz="1000" b="0" dirty="0" err="1"/>
              <a:t>after</a:t>
            </a:r>
            <a:r>
              <a:rPr lang="it-IT" sz="1000" b="0" dirty="0"/>
              <a:t> </a:t>
            </a:r>
            <a:r>
              <a:rPr lang="it-IT" sz="1000" b="0" dirty="0" err="1"/>
              <a:t>Gotthilf</a:t>
            </a:r>
            <a:r>
              <a:rPr lang="it-IT" sz="1000" b="0" dirty="0"/>
              <a:t> Heinrich Ludwig Hagen (1797-1884)). </a:t>
            </a:r>
            <a:r>
              <a:rPr lang="it-IT" sz="1000" b="0" dirty="0" err="1"/>
              <a:t>This</a:t>
            </a:r>
            <a:r>
              <a:rPr lang="it-IT" sz="1000" b="0" dirty="0"/>
              <a:t> </a:t>
            </a:r>
            <a:r>
              <a:rPr lang="it-IT" sz="1000" b="0" dirty="0" err="1"/>
              <a:t>concerns</a:t>
            </a:r>
            <a:r>
              <a:rPr lang="it-IT" sz="1000" b="0" dirty="0"/>
              <a:t> the </a:t>
            </a:r>
            <a:r>
              <a:rPr lang="it-IT" sz="1000" b="0" dirty="0" err="1"/>
              <a:t>voluminal</a:t>
            </a:r>
            <a:r>
              <a:rPr lang="it-IT" sz="1000" b="0" dirty="0"/>
              <a:t> laminar </a:t>
            </a:r>
            <a:r>
              <a:rPr lang="it-IT" sz="1000" b="0" dirty="0" err="1"/>
              <a:t>stationary</a:t>
            </a:r>
            <a:r>
              <a:rPr lang="it-IT" sz="1000" b="0" dirty="0"/>
              <a:t> flow of </a:t>
            </a:r>
            <a:r>
              <a:rPr lang="it-IT" sz="1000" b="0" dirty="0" err="1"/>
              <a:t>incompressible</a:t>
            </a:r>
            <a:r>
              <a:rPr lang="it-IT" sz="1000" b="0" dirty="0"/>
              <a:t> </a:t>
            </a:r>
            <a:r>
              <a:rPr lang="it-IT" sz="1000" b="0" dirty="0" err="1"/>
              <a:t>uniform</a:t>
            </a:r>
            <a:r>
              <a:rPr lang="it-IT" sz="1000" b="0" dirty="0"/>
              <a:t> </a:t>
            </a:r>
            <a:r>
              <a:rPr lang="it-IT" sz="1000" b="0" dirty="0" err="1"/>
              <a:t>viscous</a:t>
            </a:r>
            <a:r>
              <a:rPr lang="it-IT" sz="1000" b="0" dirty="0"/>
              <a:t> </a:t>
            </a:r>
            <a:r>
              <a:rPr lang="it-IT" sz="1000" b="0" dirty="0" err="1"/>
              <a:t>liquid</a:t>
            </a:r>
            <a:r>
              <a:rPr lang="it-IT" sz="1000" b="0" dirty="0"/>
              <a:t> (so-</a:t>
            </a:r>
            <a:r>
              <a:rPr lang="it-IT" sz="1000" b="0" dirty="0" err="1"/>
              <a:t>called</a:t>
            </a:r>
            <a:r>
              <a:rPr lang="it-IT" sz="1000" b="0" dirty="0"/>
              <a:t> </a:t>
            </a:r>
            <a:r>
              <a:rPr lang="it-IT" sz="1000" b="0" dirty="0" err="1"/>
              <a:t>Newtonian</a:t>
            </a:r>
            <a:r>
              <a:rPr lang="it-IT" sz="1000" b="0" dirty="0"/>
              <a:t> </a:t>
            </a:r>
            <a:r>
              <a:rPr lang="it-IT" sz="1000" b="0" dirty="0" err="1"/>
              <a:t>fluid</a:t>
            </a:r>
            <a:r>
              <a:rPr lang="it-IT" sz="1000" b="0" dirty="0"/>
              <a:t>) </a:t>
            </a:r>
            <a:r>
              <a:rPr lang="it-IT" sz="1000" b="0" dirty="0" err="1"/>
              <a:t>through</a:t>
            </a:r>
            <a:r>
              <a:rPr lang="it-IT" sz="1000" b="0" dirty="0"/>
              <a:t> a </a:t>
            </a:r>
            <a:r>
              <a:rPr lang="it-IT" sz="1000" b="0" dirty="0" err="1"/>
              <a:t>cylindrical</a:t>
            </a:r>
            <a:r>
              <a:rPr lang="it-IT" sz="1000" b="0" dirty="0"/>
              <a:t> tube with </a:t>
            </a:r>
            <a:r>
              <a:rPr lang="it-IT" sz="1000" b="0" dirty="0" err="1"/>
              <a:t>constant</a:t>
            </a:r>
            <a:r>
              <a:rPr lang="it-IT" sz="1000" b="0" dirty="0"/>
              <a:t> </a:t>
            </a:r>
            <a:r>
              <a:rPr lang="it-IT" sz="1000" b="0" dirty="0" err="1"/>
              <a:t>circular</a:t>
            </a:r>
            <a:r>
              <a:rPr lang="it-IT" sz="1000" b="0" dirty="0"/>
              <a:t> cross-</a:t>
            </a:r>
            <a:r>
              <a:rPr lang="it-IT" sz="1000" b="0" dirty="0" err="1"/>
              <a:t>section</a:t>
            </a:r>
            <a:r>
              <a:rPr lang="it-IT" sz="1000" b="0" dirty="0"/>
              <a:t>. </a:t>
            </a:r>
            <a:r>
              <a:rPr lang="it-IT" sz="1000" b="0" dirty="0" err="1"/>
              <a:t>It</a:t>
            </a:r>
            <a:r>
              <a:rPr lang="it-IT" sz="1000" b="0" dirty="0"/>
              <a:t> can be </a:t>
            </a:r>
            <a:r>
              <a:rPr lang="it-IT" sz="1000" b="0" dirty="0" err="1"/>
              <a:t>successfully</a:t>
            </a:r>
            <a:r>
              <a:rPr lang="it-IT" sz="1000" b="0" dirty="0"/>
              <a:t> </a:t>
            </a:r>
            <a:r>
              <a:rPr lang="it-IT" sz="1000" b="0" dirty="0" err="1"/>
              <a:t>applied</a:t>
            </a:r>
            <a:r>
              <a:rPr lang="it-IT" sz="1000" b="0" dirty="0"/>
              <a:t> to </a:t>
            </a:r>
            <a:r>
              <a:rPr lang="it-IT" sz="1000" b="0" dirty="0" err="1"/>
              <a:t>blood</a:t>
            </a:r>
            <a:r>
              <a:rPr lang="it-IT" sz="1000" b="0" dirty="0"/>
              <a:t> flow in </a:t>
            </a:r>
            <a:r>
              <a:rPr lang="it-IT" sz="1000" b="0" dirty="0" err="1"/>
              <a:t>capillaries</a:t>
            </a:r>
            <a:r>
              <a:rPr lang="it-IT" sz="1000" b="0" dirty="0"/>
              <a:t> and </a:t>
            </a:r>
            <a:r>
              <a:rPr lang="it-IT" sz="1000" b="0" dirty="0" err="1"/>
              <a:t>veins</a:t>
            </a:r>
            <a:r>
              <a:rPr lang="it-IT" sz="1000" b="0" dirty="0"/>
              <a:t>, to air flow in </a:t>
            </a:r>
            <a:r>
              <a:rPr lang="it-IT" sz="1000" b="0" dirty="0" err="1"/>
              <a:t>lung</a:t>
            </a:r>
            <a:r>
              <a:rPr lang="it-IT" sz="1000" b="0" dirty="0"/>
              <a:t> alveoli, for the flow </a:t>
            </a:r>
            <a:r>
              <a:rPr lang="it-IT" sz="1000" b="0" dirty="0" err="1"/>
              <a:t>through</a:t>
            </a:r>
            <a:r>
              <a:rPr lang="it-IT" sz="1000" b="0" dirty="0"/>
              <a:t> a </a:t>
            </a:r>
            <a:r>
              <a:rPr lang="it-IT" sz="1000" b="0" dirty="0" err="1"/>
              <a:t>drinking</a:t>
            </a:r>
            <a:r>
              <a:rPr lang="it-IT" sz="1000" b="0" dirty="0"/>
              <a:t> </a:t>
            </a:r>
            <a:r>
              <a:rPr lang="it-IT" sz="1000" b="0" dirty="0" err="1"/>
              <a:t>straw</a:t>
            </a:r>
            <a:r>
              <a:rPr lang="it-IT" sz="1000" b="0" dirty="0"/>
              <a:t> or </a:t>
            </a:r>
            <a:r>
              <a:rPr lang="it-IT" sz="1000" b="0" dirty="0" err="1"/>
              <a:t>through</a:t>
            </a:r>
            <a:r>
              <a:rPr lang="it-IT" sz="1000" b="0" dirty="0"/>
              <a:t> a </a:t>
            </a:r>
            <a:r>
              <a:rPr lang="it-IT" sz="1000" b="0" dirty="0" err="1"/>
              <a:t>hypodermic</a:t>
            </a:r>
            <a:r>
              <a:rPr lang="it-IT" sz="1000" b="0" dirty="0"/>
              <a:t> </a:t>
            </a:r>
            <a:r>
              <a:rPr lang="it-IT" sz="1000" b="0" dirty="0" err="1"/>
              <a:t>needle</a:t>
            </a:r>
            <a:r>
              <a:rPr lang="it-IT" sz="1000" b="0" dirty="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quindi un fluido newtoniano è come un circuito ohmico</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33</a:t>
            </a:fld>
            <a:endParaRPr lang="en-US"/>
          </a:p>
        </p:txBody>
      </p:sp>
    </p:spTree>
    <p:extLst>
      <p:ext uri="{BB962C8B-B14F-4D97-AF65-F5344CB8AC3E}">
        <p14:creationId xmlns:p14="http://schemas.microsoft.com/office/powerpoint/2010/main" val="189766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Q</a:t>
            </a:r>
            <a:r>
              <a:rPr lang="it-IT" baseline="0" dirty="0" smtClean="0"/>
              <a:t> = Q1+Q2 -&gt; 1/R = 1/R1 + !/R2</a:t>
            </a:r>
          </a:p>
          <a:p>
            <a:r>
              <a:rPr lang="it-IT" baseline="0" dirty="0" smtClean="0"/>
              <a:t>Dp = Dp1 + Dp2 -&gt; R= R1 + R2</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34</a:t>
            </a:fld>
            <a:endParaRPr lang="en-US"/>
          </a:p>
        </p:txBody>
      </p:sp>
    </p:spTree>
    <p:extLst>
      <p:ext uri="{BB962C8B-B14F-4D97-AF65-F5344CB8AC3E}">
        <p14:creationId xmlns:p14="http://schemas.microsoft.com/office/powerpoint/2010/main" val="1923464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a=4</a:t>
            </a:r>
            <a:r>
              <a:rPr lang="el-GR" dirty="0" smtClean="0"/>
              <a:t>μ</a:t>
            </a:r>
            <a:r>
              <a:rPr lang="it-IT" dirty="0" smtClean="0"/>
              <a:t>, globuli rossi (assunti sferici, che non è una buona approssimazione), v=4.4 10^-5 cm/s = 1.6 mm/h, t(1cm)</a:t>
            </a:r>
            <a:r>
              <a:rPr lang="it-IT" baseline="0" dirty="0" smtClean="0"/>
              <a:t> = 2.3 10^4 s = 6.4 h</a:t>
            </a:r>
          </a:p>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a=2</a:t>
            </a:r>
            <a:r>
              <a:rPr lang="el-GR" dirty="0" smtClean="0"/>
              <a:t>μ</a:t>
            </a:r>
            <a:r>
              <a:rPr lang="it-IT" dirty="0" smtClean="0"/>
              <a:t>,  v=1.1 10^-5 cm/s = 0.4 mm/h, t(1cm) = 0.9</a:t>
            </a:r>
            <a:r>
              <a:rPr lang="it-IT" baseline="0" dirty="0" smtClean="0"/>
              <a:t> </a:t>
            </a:r>
            <a:r>
              <a:rPr lang="it-IT" dirty="0" smtClean="0"/>
              <a:t>10^5 s = 25 h</a:t>
            </a:r>
          </a:p>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a=1</a:t>
            </a:r>
            <a:r>
              <a:rPr lang="el-GR" dirty="0" smtClean="0"/>
              <a:t>μ</a:t>
            </a:r>
            <a:r>
              <a:rPr lang="it-IT" dirty="0" smtClean="0"/>
              <a:t>,  v=2.7 10^-6 cm/s = 0.1 mm/h, t(1cm) = 3.7 10^5 s = 103 h</a:t>
            </a:r>
          </a:p>
          <a:p>
            <a:endParaRPr lang="it-IT" dirty="0" smtClean="0"/>
          </a:p>
          <a:p>
            <a:endParaRPr lang="it-IT" dirty="0" smtClean="0"/>
          </a:p>
        </p:txBody>
      </p:sp>
      <p:sp>
        <p:nvSpPr>
          <p:cNvPr id="4" name="Slide Number Placeholder 3"/>
          <p:cNvSpPr>
            <a:spLocks noGrp="1"/>
          </p:cNvSpPr>
          <p:nvPr>
            <p:ph type="sldNum" sz="quarter" idx="10"/>
          </p:nvPr>
        </p:nvSpPr>
        <p:spPr/>
        <p:txBody>
          <a:bodyPr/>
          <a:lstStyle/>
          <a:p>
            <a:fld id="{8B04CB3E-43DB-4B78-ADB9-EBEEF97DC4E3}" type="slidenum">
              <a:rPr lang="en-US" smtClean="0"/>
              <a:pPr/>
              <a:t>36</a:t>
            </a:fld>
            <a:endParaRPr lang="en-US"/>
          </a:p>
        </p:txBody>
      </p:sp>
    </p:spTree>
    <p:extLst>
      <p:ext uri="{BB962C8B-B14F-4D97-AF65-F5344CB8AC3E}">
        <p14:creationId xmlns:p14="http://schemas.microsoft.com/office/powerpoint/2010/main" val="1573336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972A8-1038-4B95-85F8-CBBF5737F17D}" type="slidenum">
              <a:rPr lang="en-US"/>
              <a:pPr/>
              <a:t>37</a:t>
            </a:fld>
            <a:endParaRPr lang="en-US"/>
          </a:p>
        </p:txBody>
      </p:sp>
      <p:sp>
        <p:nvSpPr>
          <p:cNvPr id="207874" name="Rectangle 2"/>
          <p:cNvSpPr>
            <a:spLocks noGrp="1" noRot="1" noChangeAspect="1" noChangeArrowheads="1" noTextEdit="1"/>
          </p:cNvSpPr>
          <p:nvPr>
            <p:ph type="sldImg"/>
          </p:nvPr>
        </p:nvSpPr>
        <p:spPr>
          <a:xfrm>
            <a:off x="992188" y="768350"/>
            <a:ext cx="5114925" cy="3836988"/>
          </a:xfrm>
          <a:ln/>
        </p:spPr>
      </p:sp>
      <p:sp>
        <p:nvSpPr>
          <p:cNvPr id="207875" name="Rectangle 3"/>
          <p:cNvSpPr>
            <a:spLocks noGrp="1" noChangeArrowheads="1"/>
          </p:cNvSpPr>
          <p:nvPr>
            <p:ph type="body" idx="1"/>
          </p:nvPr>
        </p:nvSpPr>
        <p:spPr/>
        <p:txBody>
          <a:bodyPr/>
          <a:lstStyle/>
          <a:p>
            <a:r>
              <a:rPr lang="it-IT" b="1" dirty="0"/>
              <a:t>Theodor </a:t>
            </a:r>
            <a:r>
              <a:rPr lang="it-IT" b="1" dirty="0" err="1"/>
              <a:t>Svedberg</a:t>
            </a:r>
            <a:r>
              <a:rPr lang="it-IT" dirty="0"/>
              <a:t> (</a:t>
            </a:r>
            <a:r>
              <a:rPr lang="it-IT" dirty="0" err="1">
                <a:hlinkClick r:id="rId3" tooltip="Flareng (pagina inesistente)"/>
              </a:rPr>
              <a:t>Flareng</a:t>
            </a:r>
            <a:r>
              <a:rPr lang="it-IT" dirty="0"/>
              <a:t>, </a:t>
            </a:r>
            <a:r>
              <a:rPr lang="it-IT" dirty="0">
                <a:hlinkClick r:id="rId4" tooltip="30 agosto"/>
              </a:rPr>
              <a:t>30 agosto</a:t>
            </a:r>
            <a:r>
              <a:rPr lang="it-IT" dirty="0"/>
              <a:t> </a:t>
            </a:r>
            <a:r>
              <a:rPr lang="it-IT" dirty="0">
                <a:hlinkClick r:id="rId5" tooltip="1884"/>
              </a:rPr>
              <a:t>1884</a:t>
            </a:r>
            <a:r>
              <a:rPr lang="it-IT" dirty="0"/>
              <a:t> – </a:t>
            </a:r>
            <a:r>
              <a:rPr lang="it-IT" dirty="0" err="1">
                <a:hlinkClick r:id="rId6" tooltip="Kopparbeg (pagina inesistente)"/>
              </a:rPr>
              <a:t>Kopparbeg</a:t>
            </a:r>
            <a:r>
              <a:rPr lang="it-IT" dirty="0"/>
              <a:t>, </a:t>
            </a:r>
            <a:r>
              <a:rPr lang="it-IT" dirty="0">
                <a:hlinkClick r:id="rId7" tooltip="25 febbraio"/>
              </a:rPr>
              <a:t>25 febbraio</a:t>
            </a:r>
            <a:r>
              <a:rPr lang="it-IT" dirty="0"/>
              <a:t> </a:t>
            </a:r>
            <a:r>
              <a:rPr lang="it-IT" dirty="0">
                <a:hlinkClick r:id="rId8" tooltip="1971"/>
              </a:rPr>
              <a:t>1971</a:t>
            </a:r>
            <a:r>
              <a:rPr lang="it-IT" dirty="0"/>
              <a:t>) è stato un </a:t>
            </a:r>
            <a:r>
              <a:rPr lang="it-IT" dirty="0">
                <a:hlinkClick r:id="rId9" tooltip="Chimico"/>
              </a:rPr>
              <a:t>chimico</a:t>
            </a:r>
            <a:r>
              <a:rPr lang="it-IT" dirty="0"/>
              <a:t> </a:t>
            </a:r>
            <a:r>
              <a:rPr lang="it-IT" dirty="0">
                <a:hlinkClick r:id="rId10" tooltip="Svezia"/>
              </a:rPr>
              <a:t>svedese</a:t>
            </a:r>
            <a:r>
              <a:rPr lang="it-IT" dirty="0"/>
              <a:t>, vincitore del </a:t>
            </a:r>
            <a:r>
              <a:rPr lang="it-IT" dirty="0">
                <a:hlinkClick r:id="rId11" tooltip="Premio Nobel per la chimica"/>
              </a:rPr>
              <a:t>Premio Nobel per la chimica</a:t>
            </a:r>
            <a:r>
              <a:rPr lang="it-IT" dirty="0"/>
              <a:t> nel </a:t>
            </a:r>
            <a:r>
              <a:rPr lang="it-IT" dirty="0" smtClean="0">
                <a:hlinkClick r:id="rId12" tooltip="1926"/>
              </a:rPr>
              <a:t>1926</a:t>
            </a:r>
            <a:r>
              <a:rPr lang="it-IT" dirty="0" smtClean="0"/>
              <a:t>.</a:t>
            </a:r>
            <a:r>
              <a:rPr lang="it-IT" baseline="0" dirty="0" smtClean="0"/>
              <a:t> </a:t>
            </a:r>
            <a:r>
              <a:rPr lang="it-IT" dirty="0" smtClean="0"/>
              <a:t>Il </a:t>
            </a:r>
            <a:r>
              <a:rPr lang="it-IT" dirty="0"/>
              <a:t>suo lavoro sui </a:t>
            </a:r>
            <a:r>
              <a:rPr lang="it-IT" dirty="0">
                <a:hlinkClick r:id="rId13" tooltip="Colloidi"/>
              </a:rPr>
              <a:t>colloidi</a:t>
            </a:r>
            <a:r>
              <a:rPr lang="it-IT" dirty="0"/>
              <a:t> supportò la teoria dei </a:t>
            </a:r>
            <a:r>
              <a:rPr lang="it-IT" dirty="0">
                <a:hlinkClick r:id="rId14" tooltip="Moto Browniano"/>
              </a:rPr>
              <a:t>moti Browniani</a:t>
            </a:r>
            <a:r>
              <a:rPr lang="it-IT" dirty="0"/>
              <a:t> portati avanti da </a:t>
            </a:r>
            <a:r>
              <a:rPr lang="it-IT" dirty="0">
                <a:hlinkClick r:id="rId15" tooltip="Albert Einstein"/>
              </a:rPr>
              <a:t>Einstein</a:t>
            </a:r>
            <a:r>
              <a:rPr lang="it-IT" dirty="0"/>
              <a:t> e dal geofisico polacco </a:t>
            </a:r>
            <a:r>
              <a:rPr lang="it-IT" dirty="0">
                <a:hlinkClick r:id="rId16" tooltip="Marian Smoluchowski"/>
              </a:rPr>
              <a:t>Marian </a:t>
            </a:r>
            <a:r>
              <a:rPr lang="it-IT" dirty="0" err="1">
                <a:hlinkClick r:id="rId16" tooltip="Marian Smoluchowski"/>
              </a:rPr>
              <a:t>Smoluchowski</a:t>
            </a:r>
            <a:r>
              <a:rPr lang="it-IT" dirty="0"/>
              <a:t>. Durante i suoi lavori sviluppò la tecnica, dell'</a:t>
            </a:r>
            <a:r>
              <a:rPr lang="it-IT" dirty="0">
                <a:hlinkClick r:id="rId17" tooltip="Ultracentrifugazione (pagina inesistente)"/>
              </a:rPr>
              <a:t>ultracentrifugazione</a:t>
            </a:r>
            <a:r>
              <a:rPr lang="it-IT" dirty="0"/>
              <a:t> analitica, e dimostrò l'utilità di tale tecnica nel distinguere una proteina pura da un'altra e nell'attribuirne il peso molecolare</a:t>
            </a:r>
            <a:r>
              <a:rPr lang="it-IT" dirty="0" smtClean="0"/>
              <a:t>.</a:t>
            </a:r>
          </a:p>
          <a:p>
            <a:endParaRPr lang="it-IT" dirty="0" smtClean="0"/>
          </a:p>
          <a:p>
            <a:r>
              <a:rPr lang="it-IT" dirty="0" smtClean="0"/>
              <a:t>Prima pensare ad una giostra, se non ci sono vincoli o forze di attrito a tenerci solidali alla giostra. Poi pensate ad una piscina circolare che ruota</a:t>
            </a:r>
            <a:r>
              <a:rPr lang="it-IT" baseline="0" dirty="0" smtClean="0"/>
              <a:t> intorno ad un asse centrale, l’acqua vi trascina ma voi siete più pesanti e siete spinti verso la parete esterna, cioé sedimentate.</a:t>
            </a:r>
          </a:p>
          <a:p>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numericamente, densità relativa e densità assoluta nel CGS coincidono, cioè sono due grandezze dimensionalmente diverse, ma espresse dallo stesso numero</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3</a:t>
            </a:fld>
            <a:endParaRPr lang="en-US"/>
          </a:p>
        </p:txBody>
      </p:sp>
    </p:spTree>
    <p:extLst>
      <p:ext uri="{BB962C8B-B14F-4D97-AF65-F5344CB8AC3E}">
        <p14:creationId xmlns:p14="http://schemas.microsoft.com/office/powerpoint/2010/main" val="1484184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da inserire nella</a:t>
            </a:r>
            <a:r>
              <a:rPr lang="it-IT" baseline="0" dirty="0" smtClean="0"/>
              <a:t> copia dei lucidi</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39</a:t>
            </a:fld>
            <a:endParaRPr lang="en-US"/>
          </a:p>
        </p:txBody>
      </p:sp>
    </p:spTree>
    <p:extLst>
      <p:ext uri="{BB962C8B-B14F-4D97-AF65-F5344CB8AC3E}">
        <p14:creationId xmlns:p14="http://schemas.microsoft.com/office/powerpoint/2010/main" val="3727702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36163-3A9B-4EF2-A821-44EFA522AF65}" type="slidenum">
              <a:rPr lang="en-US"/>
              <a:pPr/>
              <a:t>40</a:t>
            </a:fld>
            <a:endParaRPr lang="en-US"/>
          </a:p>
        </p:txBody>
      </p:sp>
      <p:sp>
        <p:nvSpPr>
          <p:cNvPr id="209922" name="Rectangle 2"/>
          <p:cNvSpPr>
            <a:spLocks noGrp="1" noRot="1" noChangeAspect="1" noChangeArrowheads="1" noTextEdit="1"/>
          </p:cNvSpPr>
          <p:nvPr>
            <p:ph type="sldImg"/>
          </p:nvPr>
        </p:nvSpPr>
        <p:spPr>
          <a:xfrm>
            <a:off x="992188" y="768350"/>
            <a:ext cx="5114925" cy="3836988"/>
          </a:xfrm>
          <a:ln/>
        </p:spPr>
      </p:sp>
      <p:sp>
        <p:nvSpPr>
          <p:cNvPr id="209923" name="Rectangle 3"/>
          <p:cNvSpPr>
            <a:spLocks noGrp="1" noChangeArrowheads="1"/>
          </p:cNvSpPr>
          <p:nvPr>
            <p:ph type="body" idx="1"/>
          </p:nvPr>
        </p:nvSpPr>
        <p:spPr/>
        <p:txBody>
          <a:bodyPr/>
          <a:lstStyle/>
          <a:p>
            <a:r>
              <a:rPr lang="it-IT" b="1" dirty="0"/>
              <a:t>Theodor Svedberg</a:t>
            </a:r>
            <a:r>
              <a:rPr lang="it-IT" dirty="0"/>
              <a:t> (</a:t>
            </a:r>
            <a:r>
              <a:rPr lang="it-IT" dirty="0">
                <a:hlinkClick r:id="rId3" tooltip="Flareng (pagina inesistente)"/>
              </a:rPr>
              <a:t>Flareng</a:t>
            </a:r>
            <a:r>
              <a:rPr lang="it-IT" dirty="0"/>
              <a:t>, </a:t>
            </a:r>
            <a:r>
              <a:rPr lang="it-IT" dirty="0">
                <a:hlinkClick r:id="rId4" tooltip="30 agosto"/>
              </a:rPr>
              <a:t>30 agosto</a:t>
            </a:r>
            <a:r>
              <a:rPr lang="it-IT" dirty="0"/>
              <a:t> </a:t>
            </a:r>
            <a:r>
              <a:rPr lang="it-IT" dirty="0">
                <a:hlinkClick r:id="rId5" tooltip="1884"/>
              </a:rPr>
              <a:t>1884</a:t>
            </a:r>
            <a:r>
              <a:rPr lang="it-IT" dirty="0"/>
              <a:t> – </a:t>
            </a:r>
            <a:r>
              <a:rPr lang="it-IT" dirty="0">
                <a:hlinkClick r:id="rId6" tooltip="Kopparbeg (pagina inesistente)"/>
              </a:rPr>
              <a:t>Kopparbeg</a:t>
            </a:r>
            <a:r>
              <a:rPr lang="it-IT" dirty="0"/>
              <a:t>, </a:t>
            </a:r>
            <a:r>
              <a:rPr lang="it-IT" dirty="0">
                <a:hlinkClick r:id="rId7" tooltip="25 febbraio"/>
              </a:rPr>
              <a:t>25 febbraio</a:t>
            </a:r>
            <a:r>
              <a:rPr lang="it-IT" dirty="0"/>
              <a:t> </a:t>
            </a:r>
            <a:r>
              <a:rPr lang="it-IT" dirty="0">
                <a:hlinkClick r:id="rId8" tooltip="1971"/>
              </a:rPr>
              <a:t>1971</a:t>
            </a:r>
            <a:r>
              <a:rPr lang="it-IT" dirty="0"/>
              <a:t>) è stato un </a:t>
            </a:r>
            <a:r>
              <a:rPr lang="it-IT" dirty="0">
                <a:hlinkClick r:id="rId9" tooltip="Chimico"/>
              </a:rPr>
              <a:t>chimico</a:t>
            </a:r>
            <a:r>
              <a:rPr lang="it-IT" dirty="0"/>
              <a:t> </a:t>
            </a:r>
            <a:r>
              <a:rPr lang="it-IT" dirty="0">
                <a:hlinkClick r:id="rId10" tooltip="Svezia"/>
              </a:rPr>
              <a:t>svedese</a:t>
            </a:r>
            <a:r>
              <a:rPr lang="it-IT" dirty="0"/>
              <a:t>, vincitore del </a:t>
            </a:r>
            <a:r>
              <a:rPr lang="it-IT" dirty="0">
                <a:hlinkClick r:id="rId11" tooltip="Premio Nobel per la chimica"/>
              </a:rPr>
              <a:t>Premio Nobel per la chimica</a:t>
            </a:r>
            <a:r>
              <a:rPr lang="it-IT" dirty="0"/>
              <a:t> nel </a:t>
            </a:r>
            <a:r>
              <a:rPr lang="it-IT" dirty="0" smtClean="0">
                <a:hlinkClick r:id="rId12" tooltip="1926"/>
              </a:rPr>
              <a:t>1926</a:t>
            </a:r>
            <a:r>
              <a:rPr lang="it-IT" dirty="0" smtClean="0"/>
              <a:t>.</a:t>
            </a:r>
            <a:r>
              <a:rPr lang="it-IT" baseline="0" dirty="0" smtClean="0"/>
              <a:t> </a:t>
            </a:r>
            <a:r>
              <a:rPr lang="it-IT" dirty="0" smtClean="0"/>
              <a:t>Il </a:t>
            </a:r>
            <a:r>
              <a:rPr lang="it-IT" dirty="0"/>
              <a:t>suo lavoro sui </a:t>
            </a:r>
            <a:r>
              <a:rPr lang="it-IT" dirty="0">
                <a:hlinkClick r:id="rId13" tooltip="Colloidi"/>
              </a:rPr>
              <a:t>colloidi</a:t>
            </a:r>
            <a:r>
              <a:rPr lang="it-IT" dirty="0"/>
              <a:t> supportò la teoria dei </a:t>
            </a:r>
            <a:r>
              <a:rPr lang="it-IT" dirty="0">
                <a:hlinkClick r:id="rId14" tooltip="Moto Browniano"/>
              </a:rPr>
              <a:t>moti Browniani</a:t>
            </a:r>
            <a:r>
              <a:rPr lang="it-IT" dirty="0"/>
              <a:t> portati avanti da </a:t>
            </a:r>
            <a:r>
              <a:rPr lang="it-IT" dirty="0">
                <a:hlinkClick r:id="rId15" tooltip="Albert Einstein"/>
              </a:rPr>
              <a:t>Einstein</a:t>
            </a:r>
            <a:r>
              <a:rPr lang="it-IT" dirty="0"/>
              <a:t> e dal geofisico polacco </a:t>
            </a:r>
            <a:r>
              <a:rPr lang="it-IT" dirty="0">
                <a:hlinkClick r:id="rId16" tooltip="Marian Smoluchowski"/>
              </a:rPr>
              <a:t>Marian Smoluchowski</a:t>
            </a:r>
            <a:r>
              <a:rPr lang="it-IT" dirty="0"/>
              <a:t>. Durante i suoi lavori sviluppò la tecnica, dell'</a:t>
            </a:r>
            <a:r>
              <a:rPr lang="it-IT" dirty="0">
                <a:hlinkClick r:id="rId17" tooltip="Ultracentrifugazione (pagina inesistente)"/>
              </a:rPr>
              <a:t>ultracentrifugazione</a:t>
            </a:r>
            <a:r>
              <a:rPr lang="it-IT" dirty="0"/>
              <a:t> analitica, e dimistrò l'utilità di tale tecnica nel distinguere una proteina pura da un'altra e nell'attribuirne il peso molecolare.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9E5B6-0667-4DCA-9B87-3F4DEF741B16}" type="slidenum">
              <a:rPr lang="en-US"/>
              <a:pPr/>
              <a:t>41</a:t>
            </a:fld>
            <a:endParaRPr lang="en-US"/>
          </a:p>
        </p:txBody>
      </p:sp>
      <p:sp>
        <p:nvSpPr>
          <p:cNvPr id="208898" name="Rectangle 2"/>
          <p:cNvSpPr>
            <a:spLocks noGrp="1" noRot="1" noChangeAspect="1" noChangeArrowheads="1" noTextEdit="1"/>
          </p:cNvSpPr>
          <p:nvPr>
            <p:ph type="sldImg"/>
          </p:nvPr>
        </p:nvSpPr>
        <p:spPr>
          <a:xfrm>
            <a:off x="992188" y="768350"/>
            <a:ext cx="5114925" cy="3836988"/>
          </a:xfrm>
          <a:ln/>
        </p:spPr>
      </p:sp>
      <p:sp>
        <p:nvSpPr>
          <p:cNvPr id="208899" name="Rectangle 3"/>
          <p:cNvSpPr>
            <a:spLocks noGrp="1" noChangeArrowheads="1"/>
          </p:cNvSpPr>
          <p:nvPr>
            <p:ph type="body" idx="1"/>
          </p:nvPr>
        </p:nvSpPr>
        <p:spPr/>
        <p:txBody>
          <a:bodyPr/>
          <a:lstStyle/>
          <a:p>
            <a:r>
              <a:rPr lang="it-IT" dirty="0"/>
              <a:t>eta ML-1T-1 rho ML-3 v LT-1   -&gt;  eta/(rho v) </a:t>
            </a:r>
            <a:r>
              <a:rPr lang="it-IT" dirty="0" smtClean="0"/>
              <a:t>L</a:t>
            </a:r>
          </a:p>
          <a:p>
            <a:r>
              <a:rPr lang="it-IT" dirty="0" smtClean="0"/>
              <a:t>viva le dimensioni! si capisce finalmente a cosa servono</a:t>
            </a:r>
            <a:endParaRPr lang="it-IT"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ovviamente, se si usa a invece di 2a, i valori vanno divisi per 2 </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42</a:t>
            </a:fld>
            <a:endParaRPr lang="en-US"/>
          </a:p>
        </p:txBody>
      </p:sp>
    </p:spTree>
    <p:extLst>
      <p:ext uri="{BB962C8B-B14F-4D97-AF65-F5344CB8AC3E}">
        <p14:creationId xmlns:p14="http://schemas.microsoft.com/office/powerpoint/2010/main" val="1325002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43</a:t>
            </a:fld>
            <a:endParaRPr lang="en-US"/>
          </a:p>
        </p:txBody>
      </p:sp>
    </p:spTree>
    <p:extLst>
      <p:ext uri="{BB962C8B-B14F-4D97-AF65-F5344CB8AC3E}">
        <p14:creationId xmlns:p14="http://schemas.microsoft.com/office/powerpoint/2010/main" val="851729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D162E-7E4A-4179-8A44-EA9542D7B684}" type="slidenum">
              <a:rPr lang="en-US"/>
              <a:pPr/>
              <a:t>46</a:t>
            </a:fld>
            <a:endParaRPr lang="en-US"/>
          </a:p>
        </p:txBody>
      </p:sp>
      <p:sp>
        <p:nvSpPr>
          <p:cNvPr id="220162" name="Rectangle 2"/>
          <p:cNvSpPr>
            <a:spLocks noGrp="1" noRot="1" noChangeAspect="1" noChangeArrowheads="1" noTextEdit="1"/>
          </p:cNvSpPr>
          <p:nvPr>
            <p:ph type="sldImg"/>
          </p:nvPr>
        </p:nvSpPr>
        <p:spPr>
          <a:xfrm>
            <a:off x="992188" y="768350"/>
            <a:ext cx="5114925" cy="3836988"/>
          </a:xfrm>
          <a:ln/>
        </p:spPr>
      </p:sp>
      <p:sp>
        <p:nvSpPr>
          <p:cNvPr id="220163" name="Rectangle 3"/>
          <p:cNvSpPr>
            <a:spLocks noGrp="1" noChangeArrowheads="1"/>
          </p:cNvSpPr>
          <p:nvPr>
            <p:ph type="body" idx="1"/>
          </p:nvPr>
        </p:nvSpPr>
        <p:spPr/>
        <p:txBody>
          <a:bodyPr/>
          <a:lstStyle/>
          <a:p>
            <a:r>
              <a:rPr lang="it-IT" dirty="0"/>
              <a:t>45% in volume corpuscoli, 55% plasma: si misura centrifugando il sangue</a:t>
            </a:r>
          </a:p>
          <a:p>
            <a:r>
              <a:rPr lang="it-IT" dirty="0"/>
              <a:t>uomo (donna) adulto: 4500000-6000000 (4000000-5500000) eritrociti/mm3 a 0 m </a:t>
            </a:r>
            <a:r>
              <a:rPr lang="it-IT" dirty="0" err="1"/>
              <a:t>slm</a:t>
            </a:r>
            <a:endParaRPr lang="it-IT" dirty="0"/>
          </a:p>
          <a:p>
            <a:r>
              <a:rPr lang="it-IT" dirty="0"/>
              <a:t>a 3600 m </a:t>
            </a:r>
            <a:r>
              <a:rPr lang="it-IT" dirty="0" err="1"/>
              <a:t>slm</a:t>
            </a:r>
            <a:r>
              <a:rPr lang="it-IT" dirty="0"/>
              <a:t> uomo 4900000-6500000 cellule/mm3</a:t>
            </a:r>
          </a:p>
          <a:p>
            <a:r>
              <a:rPr lang="it-IT" dirty="0"/>
              <a:t>a 4500 </a:t>
            </a:r>
            <a:r>
              <a:rPr lang="it-IT" dirty="0" err="1"/>
              <a:t>slm</a:t>
            </a:r>
            <a:r>
              <a:rPr lang="it-IT" dirty="0"/>
              <a:t> 5000000-7300000 cellule/mm3</a:t>
            </a:r>
          </a:p>
          <a:p>
            <a:r>
              <a:rPr lang="it-IT" dirty="0"/>
              <a:t>il contenuto di emoglobina cresce proporzionalmente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7051A-EE6A-436F-AF1B-F19851E0577A}" type="slidenum">
              <a:rPr lang="en-US"/>
              <a:pPr/>
              <a:t>47</a:t>
            </a:fld>
            <a:endParaRPr lang="en-US"/>
          </a:p>
        </p:txBody>
      </p:sp>
      <p:sp>
        <p:nvSpPr>
          <p:cNvPr id="221186" name="Rectangle 2"/>
          <p:cNvSpPr>
            <a:spLocks noGrp="1" noRot="1" noChangeAspect="1" noChangeArrowheads="1" noTextEdit="1"/>
          </p:cNvSpPr>
          <p:nvPr>
            <p:ph type="sldImg"/>
          </p:nvPr>
        </p:nvSpPr>
        <p:spPr>
          <a:xfrm>
            <a:off x="992188" y="768350"/>
            <a:ext cx="5114925" cy="3836988"/>
          </a:xfrm>
          <a:ln/>
        </p:spPr>
      </p:sp>
      <p:sp>
        <p:nvSpPr>
          <p:cNvPr id="221187" name="Rectangle 3"/>
          <p:cNvSpPr>
            <a:spLocks noGrp="1" noChangeArrowheads="1"/>
          </p:cNvSpPr>
          <p:nvPr>
            <p:ph type="body" idx="1"/>
          </p:nvPr>
        </p:nvSpPr>
        <p:spPr/>
        <p:txBody>
          <a:bodyPr/>
          <a:lstStyle/>
          <a:p>
            <a:r>
              <a:rPr lang="it-IT" dirty="0"/>
              <a:t>150 mbar = 112.5 </a:t>
            </a:r>
            <a:r>
              <a:rPr lang="it-IT" dirty="0" smtClean="0"/>
              <a:t>mmHg = 112.5 torr</a:t>
            </a:r>
            <a:endParaRPr lang="it-IT"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per la presentazione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48</a:t>
            </a:fld>
            <a:endParaRPr lang="en-US"/>
          </a:p>
        </p:txBody>
      </p:sp>
    </p:spTree>
    <p:extLst>
      <p:ext uri="{BB962C8B-B14F-4D97-AF65-F5344CB8AC3E}">
        <p14:creationId xmlns:p14="http://schemas.microsoft.com/office/powerpoint/2010/main" val="1382592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numero</a:t>
            </a:r>
            <a:r>
              <a:rPr lang="en-US" dirty="0" smtClean="0"/>
              <a:t> di </a:t>
            </a:r>
            <a:r>
              <a:rPr lang="en-US" dirty="0" err="1" smtClean="0"/>
              <a:t>pompate</a:t>
            </a:r>
            <a:r>
              <a:rPr lang="en-US" dirty="0" smtClean="0"/>
              <a:t> 80 </a:t>
            </a:r>
            <a:r>
              <a:rPr lang="en-US" dirty="0" err="1" smtClean="0"/>
              <a:t>anni</a:t>
            </a:r>
            <a:r>
              <a:rPr lang="en-US" dirty="0" smtClean="0"/>
              <a:t>*pi*10^7/0.8 =pi*10^9, </a:t>
            </a:r>
            <a:r>
              <a:rPr lang="en-US" dirty="0" err="1" smtClean="0"/>
              <a:t>che</a:t>
            </a:r>
            <a:r>
              <a:rPr lang="en-US" dirty="0" smtClean="0"/>
              <a:t> </a:t>
            </a:r>
            <a:r>
              <a:rPr lang="en-US" dirty="0" err="1" smtClean="0"/>
              <a:t>macchina</a:t>
            </a:r>
            <a:r>
              <a:rPr lang="en-US" dirty="0" smtClean="0"/>
              <a:t>!</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50</a:t>
            </a:fld>
            <a:endParaRPr lang="en-US"/>
          </a:p>
        </p:txBody>
      </p:sp>
    </p:spTree>
    <p:extLst>
      <p:ext uri="{BB962C8B-B14F-4D97-AF65-F5344CB8AC3E}">
        <p14:creationId xmlns:p14="http://schemas.microsoft.com/office/powerpoint/2010/main" val="3620152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78C44-3C76-4DCE-AE0E-1A9387DE2D29}" type="slidenum">
              <a:rPr lang="en-US"/>
              <a:pPr/>
              <a:t>51</a:t>
            </a:fld>
            <a:endParaRPr lang="en-US"/>
          </a:p>
        </p:txBody>
      </p:sp>
      <p:sp>
        <p:nvSpPr>
          <p:cNvPr id="214018" name="Rectangle 2"/>
          <p:cNvSpPr>
            <a:spLocks noGrp="1" noRot="1" noChangeAspect="1" noChangeArrowheads="1" noTextEdit="1"/>
          </p:cNvSpPr>
          <p:nvPr>
            <p:ph type="sldImg"/>
          </p:nvPr>
        </p:nvSpPr>
        <p:spPr>
          <a:xfrm>
            <a:off x="992188" y="768350"/>
            <a:ext cx="5114925" cy="3836988"/>
          </a:xfrm>
          <a:ln/>
        </p:spPr>
      </p:sp>
      <p:sp>
        <p:nvSpPr>
          <p:cNvPr id="214019" name="Rectangle 3"/>
          <p:cNvSpPr>
            <a:spLocks noGrp="1" noChangeArrowheads="1"/>
          </p:cNvSpPr>
          <p:nvPr>
            <p:ph type="body" idx="1"/>
          </p:nvPr>
        </p:nvSpPr>
        <p:spPr/>
        <p:txBody>
          <a:bodyPr/>
          <a:lstStyle/>
          <a:p>
            <a:r>
              <a:rPr lang="it-IT" dirty="0" err="1"/>
              <a:t>Another</a:t>
            </a:r>
            <a:r>
              <a:rPr lang="it-IT" dirty="0"/>
              <a:t> </a:t>
            </a:r>
            <a:r>
              <a:rPr lang="it-IT" dirty="0" err="1"/>
              <a:t>early</a:t>
            </a:r>
            <a:r>
              <a:rPr lang="it-IT" dirty="0"/>
              <a:t> </a:t>
            </a:r>
            <a:r>
              <a:rPr lang="it-IT" dirty="0" err="1"/>
              <a:t>biomechanician</a:t>
            </a:r>
            <a:r>
              <a:rPr lang="it-IT" dirty="0"/>
              <a:t> </a:t>
            </a:r>
            <a:r>
              <a:rPr lang="it-IT" dirty="0" err="1"/>
              <a:t>was</a:t>
            </a:r>
            <a:r>
              <a:rPr lang="it-IT" dirty="0"/>
              <a:t> the </a:t>
            </a:r>
            <a:r>
              <a:rPr lang="it-IT" dirty="0" err="1"/>
              <a:t>Reverend</a:t>
            </a:r>
            <a:r>
              <a:rPr lang="it-IT" dirty="0"/>
              <a:t> Stephen Hales (1677–1761), </a:t>
            </a:r>
            <a:r>
              <a:rPr lang="it-IT" dirty="0" err="1"/>
              <a:t>who</a:t>
            </a:r>
            <a:r>
              <a:rPr lang="it-IT" dirty="0"/>
              <a:t> made </a:t>
            </a:r>
            <a:r>
              <a:rPr lang="it-IT" dirty="0" err="1"/>
              <a:t>contributions</a:t>
            </a:r>
            <a:r>
              <a:rPr lang="it-IT" dirty="0"/>
              <a:t> to </a:t>
            </a:r>
            <a:r>
              <a:rPr lang="it-IT" dirty="0" err="1"/>
              <a:t>both</a:t>
            </a:r>
            <a:r>
              <a:rPr lang="it-IT" dirty="0"/>
              <a:t> </a:t>
            </a:r>
            <a:r>
              <a:rPr lang="it-IT" dirty="0" err="1"/>
              <a:t>plant</a:t>
            </a:r>
            <a:r>
              <a:rPr lang="it-IT" dirty="0"/>
              <a:t> and </a:t>
            </a:r>
            <a:r>
              <a:rPr lang="it-IT" dirty="0" err="1"/>
              <a:t>animal</a:t>
            </a:r>
            <a:r>
              <a:rPr lang="it-IT" dirty="0"/>
              <a:t> </a:t>
            </a:r>
            <a:r>
              <a:rPr lang="it-IT" dirty="0" err="1"/>
              <a:t>physiology</a:t>
            </a:r>
            <a:r>
              <a:rPr lang="it-IT" dirty="0"/>
              <a:t> (Fig. 1.1). He </a:t>
            </a:r>
            <a:r>
              <a:rPr lang="it-IT" dirty="0" err="1"/>
              <a:t>is</a:t>
            </a:r>
            <a:r>
              <a:rPr lang="it-IT" dirty="0"/>
              <a:t> best </a:t>
            </a:r>
            <a:r>
              <a:rPr lang="it-IT" dirty="0" err="1"/>
              <a:t>known</a:t>
            </a:r>
            <a:r>
              <a:rPr lang="it-IT" dirty="0"/>
              <a:t> for </a:t>
            </a:r>
            <a:r>
              <a:rPr lang="it-IT" dirty="0" err="1"/>
              <a:t>being</a:t>
            </a:r>
            <a:r>
              <a:rPr lang="it-IT" dirty="0"/>
              <a:t> the first to </a:t>
            </a:r>
            <a:r>
              <a:rPr lang="it-IT" dirty="0" err="1"/>
              <a:t>measure</a:t>
            </a:r>
            <a:r>
              <a:rPr lang="it-IT" dirty="0"/>
              <a:t> </a:t>
            </a:r>
            <a:r>
              <a:rPr lang="it-IT" dirty="0" err="1"/>
              <a:t>arterial</a:t>
            </a:r>
            <a:r>
              <a:rPr lang="it-IT" dirty="0"/>
              <a:t> </a:t>
            </a:r>
            <a:r>
              <a:rPr lang="it-IT" dirty="0" err="1"/>
              <a:t>blood</a:t>
            </a:r>
            <a:r>
              <a:rPr lang="it-IT" dirty="0"/>
              <a:t> pressure, </a:t>
            </a:r>
            <a:r>
              <a:rPr lang="it-IT" dirty="0" err="1"/>
              <a:t>now</a:t>
            </a:r>
            <a:r>
              <a:rPr lang="it-IT" dirty="0"/>
              <a:t> a </a:t>
            </a:r>
            <a:r>
              <a:rPr lang="it-IT" dirty="0" err="1"/>
              <a:t>staple</a:t>
            </a:r>
            <a:r>
              <a:rPr lang="it-IT" dirty="0"/>
              <a:t> of </a:t>
            </a:r>
            <a:r>
              <a:rPr lang="it-IT" dirty="0" err="1"/>
              <a:t>all</a:t>
            </a:r>
            <a:r>
              <a:rPr lang="it-IT" dirty="0"/>
              <a:t> </a:t>
            </a:r>
            <a:r>
              <a:rPr lang="it-IT" dirty="0" err="1"/>
              <a:t>clinical</a:t>
            </a:r>
            <a:r>
              <a:rPr lang="it-IT" dirty="0"/>
              <a:t> </a:t>
            </a:r>
            <a:r>
              <a:rPr lang="it-IT" dirty="0" err="1"/>
              <a:t>examinations</a:t>
            </a:r>
            <a:r>
              <a:rPr lang="it-IT" dirty="0"/>
              <a:t>. He </a:t>
            </a:r>
            <a:r>
              <a:rPr lang="it-IT" dirty="0" err="1"/>
              <a:t>did</a:t>
            </a:r>
            <a:r>
              <a:rPr lang="it-IT" dirty="0"/>
              <a:t> </a:t>
            </a:r>
            <a:r>
              <a:rPr lang="it-IT" dirty="0" err="1"/>
              <a:t>this</a:t>
            </a:r>
            <a:r>
              <a:rPr lang="it-IT" dirty="0"/>
              <a:t> by </a:t>
            </a:r>
            <a:r>
              <a:rPr lang="it-IT" dirty="0" err="1"/>
              <a:t>direct</a:t>
            </a:r>
            <a:r>
              <a:rPr lang="it-IT" dirty="0"/>
              <a:t> </a:t>
            </a:r>
            <a:r>
              <a:rPr lang="it-IT" dirty="0" err="1"/>
              <a:t>arterial</a:t>
            </a:r>
            <a:r>
              <a:rPr lang="it-IT" dirty="0"/>
              <a:t> </a:t>
            </a:r>
            <a:r>
              <a:rPr lang="it-IT" dirty="0" err="1"/>
              <a:t>cannulation</a:t>
            </a:r>
            <a:r>
              <a:rPr lang="it-IT" dirty="0"/>
              <a:t> of </a:t>
            </a:r>
            <a:r>
              <a:rPr lang="it-IT" dirty="0" err="1"/>
              <a:t>his</a:t>
            </a:r>
            <a:r>
              <a:rPr lang="it-IT" dirty="0"/>
              <a:t> </a:t>
            </a:r>
            <a:r>
              <a:rPr lang="it-IT" dirty="0" err="1"/>
              <a:t>horse</a:t>
            </a:r>
            <a:r>
              <a:rPr lang="it-IT" dirty="0"/>
              <a:t> (in </a:t>
            </a:r>
            <a:r>
              <a:rPr lang="it-IT" dirty="0" err="1"/>
              <a:t>his</a:t>
            </a:r>
            <a:r>
              <a:rPr lang="it-IT" dirty="0"/>
              <a:t> back yard, no </a:t>
            </a:r>
            <a:r>
              <a:rPr lang="it-IT" dirty="0" err="1"/>
              <a:t>less</a:t>
            </a:r>
            <a:r>
              <a:rPr lang="it-IT" dirty="0"/>
              <a:t>). In </a:t>
            </a:r>
            <a:r>
              <a:rPr lang="it-IT" dirty="0" err="1"/>
              <a:t>his</a:t>
            </a:r>
            <a:r>
              <a:rPr lang="it-IT" dirty="0"/>
              <a:t> </a:t>
            </a:r>
            <a:r>
              <a:rPr lang="it-IT" dirty="0" err="1"/>
              <a:t>words</a:t>
            </a:r>
            <a:r>
              <a:rPr lang="it-IT" dirty="0"/>
              <a:t> [22,23</a:t>
            </a:r>
            <a:r>
              <a:rPr lang="it-IT" dirty="0" smtClean="0"/>
              <a:t>]:</a:t>
            </a:r>
            <a:r>
              <a:rPr lang="it-IT" baseline="0" dirty="0" smtClean="0"/>
              <a:t> </a:t>
            </a:r>
            <a:r>
              <a:rPr lang="it-IT" dirty="0" smtClean="0"/>
              <a:t>I </a:t>
            </a:r>
            <a:r>
              <a:rPr lang="it-IT" dirty="0" err="1"/>
              <a:t>caused</a:t>
            </a:r>
            <a:r>
              <a:rPr lang="it-IT" dirty="0"/>
              <a:t> a mare to be </a:t>
            </a:r>
            <a:r>
              <a:rPr lang="it-IT" dirty="0" err="1"/>
              <a:t>tied</a:t>
            </a:r>
            <a:r>
              <a:rPr lang="it-IT" dirty="0"/>
              <a:t> down </a:t>
            </a:r>
            <a:r>
              <a:rPr lang="it-IT" dirty="0" err="1"/>
              <a:t>alive</a:t>
            </a:r>
            <a:r>
              <a:rPr lang="it-IT" dirty="0"/>
              <a:t> on </a:t>
            </a:r>
            <a:r>
              <a:rPr lang="it-IT" dirty="0" err="1"/>
              <a:t>her</a:t>
            </a:r>
            <a:r>
              <a:rPr lang="it-IT" dirty="0"/>
              <a:t> back . . . </a:t>
            </a:r>
            <a:r>
              <a:rPr lang="it-IT" dirty="0" err="1"/>
              <a:t>having</a:t>
            </a:r>
            <a:r>
              <a:rPr lang="it-IT" dirty="0"/>
              <a:t> </a:t>
            </a:r>
            <a:r>
              <a:rPr lang="it-IT" dirty="0" err="1"/>
              <a:t>laid</a:t>
            </a:r>
            <a:r>
              <a:rPr lang="it-IT" dirty="0"/>
              <a:t> open the </a:t>
            </a:r>
            <a:r>
              <a:rPr lang="it-IT" dirty="0" err="1"/>
              <a:t>left</a:t>
            </a:r>
            <a:r>
              <a:rPr lang="it-IT" dirty="0"/>
              <a:t> </a:t>
            </a:r>
            <a:r>
              <a:rPr lang="it-IT" dirty="0" err="1"/>
              <a:t>crural</a:t>
            </a:r>
            <a:r>
              <a:rPr lang="it-IT" dirty="0"/>
              <a:t> [</a:t>
            </a:r>
            <a:r>
              <a:rPr lang="it-IT" dirty="0" err="1"/>
              <a:t>femoral</a:t>
            </a:r>
            <a:r>
              <a:rPr lang="it-IT" dirty="0"/>
              <a:t>] </a:t>
            </a:r>
            <a:r>
              <a:rPr lang="it-IT" dirty="0" err="1"/>
              <a:t>artery</a:t>
            </a:r>
            <a:r>
              <a:rPr lang="it-IT" dirty="0"/>
              <a:t> </a:t>
            </a:r>
            <a:r>
              <a:rPr lang="it-IT" dirty="0" err="1"/>
              <a:t>about</a:t>
            </a:r>
            <a:r>
              <a:rPr lang="it-IT" dirty="0"/>
              <a:t> 3 </a:t>
            </a:r>
            <a:r>
              <a:rPr lang="it-IT" dirty="0" err="1"/>
              <a:t>inches</a:t>
            </a:r>
            <a:r>
              <a:rPr lang="it-IT" dirty="0"/>
              <a:t> from </a:t>
            </a:r>
            <a:r>
              <a:rPr lang="it-IT" dirty="0" err="1"/>
              <a:t>her</a:t>
            </a:r>
            <a:r>
              <a:rPr lang="it-IT" dirty="0"/>
              <a:t> </a:t>
            </a:r>
            <a:r>
              <a:rPr lang="it-IT" dirty="0" err="1"/>
              <a:t>belly</a:t>
            </a:r>
            <a:r>
              <a:rPr lang="it-IT" dirty="0"/>
              <a:t>, I </a:t>
            </a:r>
            <a:r>
              <a:rPr lang="it-IT" dirty="0" err="1"/>
              <a:t>inserted</a:t>
            </a:r>
            <a:r>
              <a:rPr lang="it-IT" dirty="0"/>
              <a:t> </a:t>
            </a:r>
            <a:r>
              <a:rPr lang="it-IT" dirty="0" err="1"/>
              <a:t>into</a:t>
            </a:r>
            <a:r>
              <a:rPr lang="it-IT" dirty="0"/>
              <a:t> </a:t>
            </a:r>
            <a:r>
              <a:rPr lang="it-IT" dirty="0" err="1"/>
              <a:t>it</a:t>
            </a:r>
            <a:r>
              <a:rPr lang="it-IT" dirty="0"/>
              <a:t> a </a:t>
            </a:r>
            <a:r>
              <a:rPr lang="it-IT" dirty="0" err="1"/>
              <a:t>brass</a:t>
            </a:r>
            <a:r>
              <a:rPr lang="it-IT" dirty="0"/>
              <a:t> pipe </a:t>
            </a:r>
            <a:r>
              <a:rPr lang="it-IT" dirty="0" err="1"/>
              <a:t>whose</a:t>
            </a:r>
            <a:r>
              <a:rPr lang="it-IT" dirty="0"/>
              <a:t> bore </a:t>
            </a:r>
            <a:r>
              <a:rPr lang="it-IT" dirty="0" err="1"/>
              <a:t>was</a:t>
            </a:r>
            <a:r>
              <a:rPr lang="it-IT" dirty="0"/>
              <a:t> 1/6 of an </a:t>
            </a:r>
            <a:r>
              <a:rPr lang="it-IT" dirty="0" err="1"/>
              <a:t>inch</a:t>
            </a:r>
            <a:r>
              <a:rPr lang="it-IT" dirty="0"/>
              <a:t> in </a:t>
            </a:r>
            <a:r>
              <a:rPr lang="it-IT" dirty="0" err="1"/>
              <a:t>diameter</a:t>
            </a:r>
            <a:r>
              <a:rPr lang="it-IT" dirty="0"/>
              <a:t>; and to </a:t>
            </a:r>
            <a:r>
              <a:rPr lang="it-IT" dirty="0" err="1"/>
              <a:t>that</a:t>
            </a:r>
            <a:r>
              <a:rPr lang="it-IT" dirty="0"/>
              <a:t>, by </a:t>
            </a:r>
            <a:r>
              <a:rPr lang="it-IT" dirty="0" err="1"/>
              <a:t>means</a:t>
            </a:r>
            <a:r>
              <a:rPr lang="it-IT" dirty="0"/>
              <a:t> of </a:t>
            </a:r>
            <a:r>
              <a:rPr lang="it-IT" dirty="0" err="1"/>
              <a:t>another</a:t>
            </a:r>
            <a:r>
              <a:rPr lang="it-IT" dirty="0"/>
              <a:t> </a:t>
            </a:r>
            <a:r>
              <a:rPr lang="it-IT" dirty="0" err="1"/>
              <a:t>brass</a:t>
            </a:r>
            <a:r>
              <a:rPr lang="it-IT" dirty="0"/>
              <a:t> pipe . . . I </a:t>
            </a:r>
            <a:r>
              <a:rPr lang="it-IT" dirty="0" err="1"/>
              <a:t>fixed</a:t>
            </a:r>
            <a:r>
              <a:rPr lang="it-IT" dirty="0"/>
              <a:t> a </a:t>
            </a:r>
            <a:r>
              <a:rPr lang="it-IT" dirty="0" err="1"/>
              <a:t>glass</a:t>
            </a:r>
            <a:r>
              <a:rPr lang="it-IT" dirty="0"/>
              <a:t> tube of </a:t>
            </a:r>
            <a:r>
              <a:rPr lang="it-IT" dirty="0" err="1"/>
              <a:t>nearly</a:t>
            </a:r>
            <a:r>
              <a:rPr lang="it-IT" dirty="0"/>
              <a:t> the </a:t>
            </a:r>
            <a:r>
              <a:rPr lang="it-IT" dirty="0" err="1"/>
              <a:t>same</a:t>
            </a:r>
            <a:r>
              <a:rPr lang="it-IT" dirty="0"/>
              <a:t> </a:t>
            </a:r>
            <a:r>
              <a:rPr lang="it-IT" dirty="0" err="1"/>
              <a:t>diameter</a:t>
            </a:r>
            <a:r>
              <a:rPr lang="it-IT" dirty="0"/>
              <a:t>, </a:t>
            </a:r>
            <a:r>
              <a:rPr lang="it-IT" dirty="0" err="1"/>
              <a:t>which</a:t>
            </a:r>
            <a:r>
              <a:rPr lang="it-IT" dirty="0"/>
              <a:t> </a:t>
            </a:r>
            <a:r>
              <a:rPr lang="it-IT" dirty="0" err="1"/>
              <a:t>was</a:t>
            </a:r>
            <a:r>
              <a:rPr lang="it-IT" dirty="0"/>
              <a:t> 9 </a:t>
            </a:r>
            <a:r>
              <a:rPr lang="it-IT" dirty="0" err="1"/>
              <a:t>feet</a:t>
            </a:r>
            <a:r>
              <a:rPr lang="it-IT" dirty="0"/>
              <a:t> in </a:t>
            </a:r>
            <a:r>
              <a:rPr lang="it-IT" dirty="0" err="1"/>
              <a:t>length</a:t>
            </a:r>
            <a:r>
              <a:rPr lang="it-IT" dirty="0"/>
              <a:t>; </a:t>
            </a:r>
            <a:r>
              <a:rPr lang="it-IT" dirty="0" err="1"/>
              <a:t>then</a:t>
            </a:r>
            <a:r>
              <a:rPr lang="it-IT" dirty="0"/>
              <a:t> </a:t>
            </a:r>
            <a:r>
              <a:rPr lang="it-IT" dirty="0" err="1"/>
              <a:t>untying</a:t>
            </a:r>
            <a:r>
              <a:rPr lang="it-IT" dirty="0"/>
              <a:t> the </a:t>
            </a:r>
            <a:r>
              <a:rPr lang="it-IT" dirty="0" err="1"/>
              <a:t>ligature</a:t>
            </a:r>
            <a:r>
              <a:rPr lang="it-IT" dirty="0"/>
              <a:t> on the </a:t>
            </a:r>
            <a:r>
              <a:rPr lang="it-IT" dirty="0" err="1"/>
              <a:t>artery</a:t>
            </a:r>
            <a:r>
              <a:rPr lang="it-IT" dirty="0"/>
              <a:t>, the </a:t>
            </a:r>
            <a:r>
              <a:rPr lang="it-IT" dirty="0" err="1"/>
              <a:t>blood</a:t>
            </a:r>
            <a:r>
              <a:rPr lang="it-IT" dirty="0"/>
              <a:t> rose in the tube 8 </a:t>
            </a:r>
            <a:r>
              <a:rPr lang="it-IT" dirty="0" err="1"/>
              <a:t>feet</a:t>
            </a:r>
            <a:r>
              <a:rPr lang="it-IT" dirty="0"/>
              <a:t> 3 </a:t>
            </a:r>
            <a:r>
              <a:rPr lang="it-IT" dirty="0" err="1"/>
              <a:t>inches</a:t>
            </a:r>
            <a:r>
              <a:rPr lang="it-IT" dirty="0"/>
              <a:t> </a:t>
            </a:r>
            <a:r>
              <a:rPr lang="it-IT" dirty="0" err="1"/>
              <a:t>perpendicular</a:t>
            </a:r>
            <a:r>
              <a:rPr lang="it-IT" dirty="0"/>
              <a:t> </a:t>
            </a:r>
            <a:r>
              <a:rPr lang="it-IT" dirty="0" err="1"/>
              <a:t>above</a:t>
            </a:r>
            <a:r>
              <a:rPr lang="it-IT" dirty="0"/>
              <a:t> the </a:t>
            </a:r>
            <a:r>
              <a:rPr lang="it-IT" dirty="0" err="1"/>
              <a:t>level</a:t>
            </a:r>
            <a:r>
              <a:rPr lang="it-IT" dirty="0"/>
              <a:t> of </a:t>
            </a:r>
            <a:r>
              <a:rPr lang="it-IT" dirty="0" smtClean="0"/>
              <a:t>the</a:t>
            </a:r>
            <a:r>
              <a:rPr lang="it-IT" baseline="0" dirty="0" smtClean="0"/>
              <a:t> </a:t>
            </a:r>
            <a:r>
              <a:rPr lang="it-IT" dirty="0" err="1" smtClean="0"/>
              <a:t>left</a:t>
            </a:r>
            <a:r>
              <a:rPr lang="it-IT" dirty="0" smtClean="0"/>
              <a:t> </a:t>
            </a:r>
            <a:r>
              <a:rPr lang="it-IT" dirty="0" err="1"/>
              <a:t>ventricle</a:t>
            </a:r>
            <a:r>
              <a:rPr lang="it-IT" dirty="0"/>
              <a:t> of the </a:t>
            </a:r>
            <a:r>
              <a:rPr lang="it-IT" dirty="0" err="1"/>
              <a:t>heart</a:t>
            </a:r>
            <a:r>
              <a:rPr lang="it-IT" dirty="0"/>
              <a:t> . . . </a:t>
            </a:r>
            <a:r>
              <a:rPr lang="it-IT" dirty="0" err="1"/>
              <a:t>when</a:t>
            </a:r>
            <a:r>
              <a:rPr lang="it-IT" dirty="0"/>
              <a:t> </a:t>
            </a:r>
            <a:r>
              <a:rPr lang="it-IT" dirty="0" err="1"/>
              <a:t>it</a:t>
            </a:r>
            <a:r>
              <a:rPr lang="it-IT" dirty="0"/>
              <a:t> </a:t>
            </a:r>
            <a:r>
              <a:rPr lang="it-IT" dirty="0" err="1"/>
              <a:t>was</a:t>
            </a:r>
            <a:r>
              <a:rPr lang="it-IT" dirty="0"/>
              <a:t> </a:t>
            </a:r>
            <a:r>
              <a:rPr lang="it-IT" dirty="0" err="1"/>
              <a:t>at</a:t>
            </a:r>
            <a:r>
              <a:rPr lang="it-IT" dirty="0"/>
              <a:t> </a:t>
            </a:r>
            <a:r>
              <a:rPr lang="it-IT" dirty="0" err="1"/>
              <a:t>its</a:t>
            </a:r>
            <a:r>
              <a:rPr lang="it-IT" dirty="0"/>
              <a:t> full </a:t>
            </a:r>
            <a:r>
              <a:rPr lang="it-IT" dirty="0" err="1"/>
              <a:t>height</a:t>
            </a:r>
            <a:r>
              <a:rPr lang="it-IT" dirty="0"/>
              <a:t>, </a:t>
            </a:r>
            <a:r>
              <a:rPr lang="it-IT" dirty="0" err="1"/>
              <a:t>it</a:t>
            </a:r>
            <a:r>
              <a:rPr lang="it-IT" dirty="0"/>
              <a:t> </a:t>
            </a:r>
            <a:r>
              <a:rPr lang="it-IT" dirty="0" err="1"/>
              <a:t>would</a:t>
            </a:r>
            <a:r>
              <a:rPr lang="it-IT" dirty="0"/>
              <a:t> rise and </a:t>
            </a:r>
            <a:r>
              <a:rPr lang="it-IT" dirty="0" err="1"/>
              <a:t>fall</a:t>
            </a:r>
            <a:r>
              <a:rPr lang="it-IT" dirty="0"/>
              <a:t> </a:t>
            </a:r>
            <a:r>
              <a:rPr lang="it-IT" dirty="0" err="1"/>
              <a:t>at</a:t>
            </a:r>
            <a:r>
              <a:rPr lang="it-IT" dirty="0"/>
              <a:t> and </a:t>
            </a:r>
            <a:r>
              <a:rPr lang="it-IT" dirty="0" err="1"/>
              <a:t>after</a:t>
            </a:r>
            <a:r>
              <a:rPr lang="it-IT" dirty="0"/>
              <a:t> </a:t>
            </a:r>
            <a:r>
              <a:rPr lang="it-IT" dirty="0" err="1"/>
              <a:t>each</a:t>
            </a:r>
            <a:r>
              <a:rPr lang="it-IT" dirty="0"/>
              <a:t> </a:t>
            </a:r>
            <a:r>
              <a:rPr lang="it-IT" dirty="0" err="1"/>
              <a:t>pulse</a:t>
            </a:r>
            <a:r>
              <a:rPr lang="it-IT" dirty="0"/>
              <a:t> 2, 3, or 4 </a:t>
            </a:r>
            <a:r>
              <a:rPr lang="it-IT" dirty="0" err="1" smtClean="0"/>
              <a:t>inches</a:t>
            </a:r>
            <a:r>
              <a:rPr lang="it-IT" dirty="0" smtClean="0"/>
              <a:t>.</a:t>
            </a:r>
            <a:r>
              <a:rPr lang="it-IT" baseline="0" dirty="0" smtClean="0"/>
              <a:t> </a:t>
            </a:r>
            <a:r>
              <a:rPr lang="it-IT" dirty="0" smtClean="0"/>
              <a:t>8 </a:t>
            </a:r>
            <a:r>
              <a:rPr lang="it-IT" dirty="0" err="1"/>
              <a:t>feet</a:t>
            </a:r>
            <a:r>
              <a:rPr lang="it-IT" dirty="0"/>
              <a:t> 3 </a:t>
            </a:r>
            <a:r>
              <a:rPr lang="it-IT" dirty="0" err="1"/>
              <a:t>inches</a:t>
            </a:r>
            <a:r>
              <a:rPr lang="it-IT" dirty="0"/>
              <a:t> </a:t>
            </a:r>
            <a:r>
              <a:rPr lang="it-IT" dirty="0" err="1"/>
              <a:t>about</a:t>
            </a:r>
            <a:r>
              <a:rPr lang="it-IT" dirty="0"/>
              <a:t> 2.5 m </a:t>
            </a:r>
            <a:r>
              <a:rPr lang="it-IT" dirty="0" err="1"/>
              <a:t>blood</a:t>
            </a:r>
            <a:r>
              <a:rPr lang="it-IT" dirty="0"/>
              <a:t> </a:t>
            </a:r>
            <a:r>
              <a:rPr lang="it-IT" dirty="0" err="1"/>
              <a:t>about</a:t>
            </a:r>
            <a:r>
              <a:rPr lang="it-IT" dirty="0"/>
              <a:t> 0.25 atm or 250 </a:t>
            </a:r>
            <a:r>
              <a:rPr lang="it-IT" dirty="0" err="1"/>
              <a:t>mbar</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tecnicamente anche i vetri sono fluidi, seppure ad altissima viscosità</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4</a:t>
            </a:fld>
            <a:endParaRPr lang="en-US"/>
          </a:p>
        </p:txBody>
      </p:sp>
    </p:spTree>
    <p:extLst>
      <p:ext uri="{BB962C8B-B14F-4D97-AF65-F5344CB8AC3E}">
        <p14:creationId xmlns:p14="http://schemas.microsoft.com/office/powerpoint/2010/main" val="162038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53</a:t>
            </a:fld>
            <a:endParaRPr lang="en-US"/>
          </a:p>
        </p:txBody>
      </p:sp>
    </p:spTree>
    <p:extLst>
      <p:ext uri="{BB962C8B-B14F-4D97-AF65-F5344CB8AC3E}">
        <p14:creationId xmlns:p14="http://schemas.microsoft.com/office/powerpoint/2010/main" val="93878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FE59F-8C9D-42FF-ADB8-D7831988DEA2}" type="slidenum">
              <a:rPr lang="en-US"/>
              <a:pPr/>
              <a:t>54</a:t>
            </a:fld>
            <a:endParaRPr lang="en-US"/>
          </a:p>
        </p:txBody>
      </p:sp>
      <p:sp>
        <p:nvSpPr>
          <p:cNvPr id="206850" name="Rectangle 2"/>
          <p:cNvSpPr>
            <a:spLocks noGrp="1" noRot="1" noChangeAspect="1" noChangeArrowheads="1" noTextEdit="1"/>
          </p:cNvSpPr>
          <p:nvPr>
            <p:ph type="sldImg"/>
          </p:nvPr>
        </p:nvSpPr>
        <p:spPr>
          <a:xfrm>
            <a:off x="992188" y="768350"/>
            <a:ext cx="5114925" cy="3836988"/>
          </a:xfrm>
          <a:ln/>
        </p:spPr>
      </p:sp>
      <p:sp>
        <p:nvSpPr>
          <p:cNvPr id="206851" name="Rectangle 3"/>
          <p:cNvSpPr>
            <a:spLocks noGrp="1" noChangeArrowheads="1"/>
          </p:cNvSpPr>
          <p:nvPr>
            <p:ph type="body" idx="1"/>
          </p:nvPr>
        </p:nvSpPr>
        <p:spPr/>
        <p:txBody>
          <a:bodyPr/>
          <a:lstStyle/>
          <a:p>
            <a:r>
              <a:rPr lang="it-IT"/>
              <a:t>L'equazione di diffusione è una </a:t>
            </a:r>
            <a:r>
              <a:rPr lang="it-IT">
                <a:hlinkClick r:id="rId3" tooltip="Equazione differenziale alle derivate parziali"/>
              </a:rPr>
              <a:t>equazione differenziale alle derivate parziali</a:t>
            </a:r>
            <a:r>
              <a:rPr lang="it-IT"/>
              <a:t> non lineare che descrive le variazioni di </a:t>
            </a:r>
            <a:r>
              <a:rPr lang="it-IT">
                <a:hlinkClick r:id="rId4" tooltip="Densità"/>
              </a:rPr>
              <a:t>densità</a:t>
            </a:r>
            <a:r>
              <a:rPr lang="it-IT"/>
              <a:t> e </a:t>
            </a:r>
            <a:r>
              <a:rPr lang="it-IT">
                <a:hlinkClick r:id="rId5" tooltip="Concentrazione"/>
              </a:rPr>
              <a:t>concentrazione</a:t>
            </a:r>
            <a:r>
              <a:rPr lang="it-IT"/>
              <a:t> nei materiali in cui sono in atto fenomeni di </a:t>
            </a:r>
            <a:r>
              <a:rPr lang="it-IT">
                <a:hlinkClick r:id="rId6" tooltip="Diffusione molecolare"/>
              </a:rPr>
              <a:t>diffusione</a:t>
            </a:r>
            <a:r>
              <a:rPr lang="it-IT"/>
              <a:t>. Un esempio pratico di diffusione può essere quello di una goccia di </a:t>
            </a:r>
            <a:r>
              <a:rPr lang="it-IT">
                <a:hlinkClick r:id="rId7" tooltip="Caffè"/>
              </a:rPr>
              <a:t>caffè</a:t>
            </a:r>
            <a:r>
              <a:rPr lang="it-IT"/>
              <a:t> in una tazza di </a:t>
            </a:r>
            <a:r>
              <a:rPr lang="it-IT">
                <a:hlinkClick r:id="rId8" tooltip="Latte"/>
              </a:rPr>
              <a:t>latte</a:t>
            </a:r>
            <a:r>
              <a:rPr lang="it-IT"/>
              <a:t>.</a:t>
            </a:r>
          </a:p>
          <a:p>
            <a:r>
              <a:rPr lang="it-IT"/>
              <a:t>Qualsiasi grandezza scalare immersa in un </a:t>
            </a:r>
            <a:r>
              <a:rPr lang="it-IT">
                <a:hlinkClick r:id="rId9" tooltip="Fluido"/>
              </a:rPr>
              <a:t>fluido</a:t>
            </a:r>
            <a:r>
              <a:rPr lang="it-IT"/>
              <a:t> che si muove con </a:t>
            </a:r>
            <a:r>
              <a:rPr lang="it-IT">
                <a:hlinkClick r:id="rId10" tooltip="Velocità"/>
              </a:rPr>
              <a:t>velocità</a:t>
            </a:r>
            <a:r>
              <a:rPr lang="it-IT"/>
              <a:t> </a:t>
            </a:r>
            <a:r>
              <a:rPr lang="it-IT" b="1" i="1"/>
              <a:t>v</a:t>
            </a:r>
            <a:r>
              <a:rPr lang="it-IT"/>
              <a:t> è sottoposta ad un </a:t>
            </a:r>
            <a:r>
              <a:rPr lang="it-IT">
                <a:hlinkClick r:id="rId11" tooltip="Moto browniano"/>
              </a:rPr>
              <a:t>moto browniano</a:t>
            </a:r>
            <a:r>
              <a:rPr lang="it-IT"/>
              <a:t>, ovvero ad una diffusione </a:t>
            </a:r>
            <a:r>
              <a:rPr lang="it-IT">
                <a:hlinkClick r:id="rId12" tooltip="Spazio (fisica)"/>
              </a:rPr>
              <a:t>spaziale</a:t>
            </a:r>
            <a:r>
              <a:rPr lang="it-IT"/>
              <a:t> e </a:t>
            </a:r>
            <a:r>
              <a:rPr lang="it-IT">
                <a:hlinkClick r:id="rId13" tooltip="Tempo"/>
              </a:rPr>
              <a:t>temporale</a:t>
            </a:r>
            <a:r>
              <a:rPr lang="it-IT"/>
              <a:t> nel fluido stesso.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33749-4C1E-46CE-B20B-850496DC3F96}" type="slidenum">
              <a:rPr lang="en-US"/>
              <a:pPr/>
              <a:t>55</a:t>
            </a:fld>
            <a:endParaRPr lang="en-US"/>
          </a:p>
        </p:txBody>
      </p:sp>
      <p:sp>
        <p:nvSpPr>
          <p:cNvPr id="205826" name="Rectangle 2"/>
          <p:cNvSpPr>
            <a:spLocks noGrp="1" noRot="1" noChangeAspect="1" noChangeArrowheads="1" noTextEdit="1"/>
          </p:cNvSpPr>
          <p:nvPr>
            <p:ph type="sldImg"/>
          </p:nvPr>
        </p:nvSpPr>
        <p:spPr>
          <a:xfrm>
            <a:off x="992188" y="768350"/>
            <a:ext cx="5114925" cy="3836988"/>
          </a:xfrm>
          <a:ln/>
        </p:spPr>
      </p:sp>
      <p:sp>
        <p:nvSpPr>
          <p:cNvPr id="205827" name="Rectangle 3"/>
          <p:cNvSpPr>
            <a:spLocks noGrp="1" noChangeArrowheads="1"/>
          </p:cNvSpPr>
          <p:nvPr>
            <p:ph type="body" idx="1"/>
          </p:nvPr>
        </p:nvSpPr>
        <p:spPr/>
        <p:txBody>
          <a:bodyPr/>
          <a:lstStyle/>
          <a:p>
            <a:r>
              <a:rPr lang="it-IT"/>
              <a:t>L'equazione di diffusione è una </a:t>
            </a:r>
            <a:r>
              <a:rPr lang="it-IT">
                <a:hlinkClick r:id="rId3" tooltip="Equazione differenziale alle derivate parziali"/>
              </a:rPr>
              <a:t>equazione differenziale alle derivate parziali</a:t>
            </a:r>
            <a:r>
              <a:rPr lang="it-IT"/>
              <a:t> non lineare che descrive le variazioni di </a:t>
            </a:r>
            <a:r>
              <a:rPr lang="it-IT">
                <a:hlinkClick r:id="rId4" tooltip="Densità"/>
              </a:rPr>
              <a:t>densità</a:t>
            </a:r>
            <a:r>
              <a:rPr lang="it-IT"/>
              <a:t> e </a:t>
            </a:r>
            <a:r>
              <a:rPr lang="it-IT">
                <a:hlinkClick r:id="rId5" tooltip="Concentrazione"/>
              </a:rPr>
              <a:t>concentrazione</a:t>
            </a:r>
            <a:r>
              <a:rPr lang="it-IT"/>
              <a:t> nei materiali in cui sono in atto fenomeni di </a:t>
            </a:r>
            <a:r>
              <a:rPr lang="it-IT">
                <a:hlinkClick r:id="rId6" tooltip="Diffusione molecolare"/>
              </a:rPr>
              <a:t>diffusione</a:t>
            </a:r>
            <a:r>
              <a:rPr lang="it-IT"/>
              <a:t>. Un esempio pratico di diffusione può essere quello di una goccia di </a:t>
            </a:r>
            <a:r>
              <a:rPr lang="it-IT">
                <a:hlinkClick r:id="rId7" tooltip="Caffè"/>
              </a:rPr>
              <a:t>caffè</a:t>
            </a:r>
            <a:r>
              <a:rPr lang="it-IT"/>
              <a:t> in una tazza di </a:t>
            </a:r>
            <a:r>
              <a:rPr lang="it-IT">
                <a:hlinkClick r:id="rId8" tooltip="Latte"/>
              </a:rPr>
              <a:t>latte</a:t>
            </a:r>
            <a:r>
              <a:rPr lang="it-IT"/>
              <a:t>.</a:t>
            </a:r>
          </a:p>
          <a:p>
            <a:r>
              <a:rPr lang="it-IT"/>
              <a:t>Qualsiasi grandezza scalare immersa in un </a:t>
            </a:r>
            <a:r>
              <a:rPr lang="it-IT">
                <a:hlinkClick r:id="rId9" tooltip="Fluido"/>
              </a:rPr>
              <a:t>fluido</a:t>
            </a:r>
            <a:r>
              <a:rPr lang="it-IT"/>
              <a:t> che si muove con </a:t>
            </a:r>
            <a:r>
              <a:rPr lang="it-IT">
                <a:hlinkClick r:id="rId10" tooltip="Velocità"/>
              </a:rPr>
              <a:t>velocità</a:t>
            </a:r>
            <a:r>
              <a:rPr lang="it-IT"/>
              <a:t> </a:t>
            </a:r>
            <a:r>
              <a:rPr lang="it-IT" b="1" i="1"/>
              <a:t>v</a:t>
            </a:r>
            <a:r>
              <a:rPr lang="it-IT"/>
              <a:t> è sottoposta ad un </a:t>
            </a:r>
            <a:r>
              <a:rPr lang="it-IT">
                <a:hlinkClick r:id="rId11" tooltip="Moto browniano"/>
              </a:rPr>
              <a:t>moto browniano</a:t>
            </a:r>
            <a:r>
              <a:rPr lang="it-IT"/>
              <a:t>, ovvero ad una diffusione </a:t>
            </a:r>
            <a:r>
              <a:rPr lang="it-IT">
                <a:hlinkClick r:id="rId12" tooltip="Spazio (fisica)"/>
              </a:rPr>
              <a:t>spaziale</a:t>
            </a:r>
            <a:r>
              <a:rPr lang="it-IT"/>
              <a:t> e </a:t>
            </a:r>
            <a:r>
              <a:rPr lang="it-IT">
                <a:hlinkClick r:id="rId13" tooltip="Tempo"/>
              </a:rPr>
              <a:t>temporale</a:t>
            </a:r>
            <a:r>
              <a:rPr lang="it-IT"/>
              <a:t> nel fluido stesso.</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magari mostrarlo dopo la legge di Fourier, per ora hide durante la presentazione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56</a:t>
            </a:fld>
            <a:endParaRPr lang="en-US"/>
          </a:p>
        </p:txBody>
      </p:sp>
    </p:spTree>
    <p:extLst>
      <p:ext uri="{BB962C8B-B14F-4D97-AF65-F5344CB8AC3E}">
        <p14:creationId xmlns:p14="http://schemas.microsoft.com/office/powerpoint/2010/main" val="2770700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FFEB1-EA01-453B-9B76-D5E747265F87}" type="slidenum">
              <a:rPr lang="en-US"/>
              <a:pPr/>
              <a:t>57</a:t>
            </a:fld>
            <a:endParaRPr lang="en-US"/>
          </a:p>
        </p:txBody>
      </p:sp>
      <p:sp>
        <p:nvSpPr>
          <p:cNvPr id="204802" name="Rectangle 2"/>
          <p:cNvSpPr>
            <a:spLocks noGrp="1" noRot="1" noChangeAspect="1" noChangeArrowheads="1" noTextEdit="1"/>
          </p:cNvSpPr>
          <p:nvPr>
            <p:ph type="sldImg"/>
          </p:nvPr>
        </p:nvSpPr>
        <p:spPr>
          <a:xfrm>
            <a:off x="992188" y="768350"/>
            <a:ext cx="5114925" cy="3836988"/>
          </a:xfrm>
          <a:ln/>
        </p:spPr>
      </p:sp>
      <p:sp>
        <p:nvSpPr>
          <p:cNvPr id="204803" name="Rectangle 3"/>
          <p:cNvSpPr>
            <a:spLocks noGrp="1" noChangeArrowheads="1"/>
          </p:cNvSpPr>
          <p:nvPr>
            <p:ph type="body" idx="1"/>
          </p:nvPr>
        </p:nvSpPr>
        <p:spPr/>
        <p:txBody>
          <a:bodyPr/>
          <a:lstStyle/>
          <a:p>
            <a:r>
              <a:rPr lang="it-IT" b="1" dirty="0"/>
              <a:t>Adolf </a:t>
            </a:r>
            <a:r>
              <a:rPr lang="it-IT" b="1" dirty="0" err="1"/>
              <a:t>Eugen</a:t>
            </a:r>
            <a:r>
              <a:rPr lang="it-IT" b="1" dirty="0"/>
              <a:t> </a:t>
            </a:r>
            <a:r>
              <a:rPr lang="it-IT" b="1" dirty="0" err="1"/>
              <a:t>Fick</a:t>
            </a:r>
            <a:r>
              <a:rPr lang="it-IT" dirty="0"/>
              <a:t> (</a:t>
            </a:r>
            <a:r>
              <a:rPr lang="it-IT" dirty="0">
                <a:hlinkClick r:id="rId3" tooltip="Kassel"/>
              </a:rPr>
              <a:t>Kassel</a:t>
            </a:r>
            <a:r>
              <a:rPr lang="it-IT" dirty="0"/>
              <a:t>, </a:t>
            </a:r>
            <a:r>
              <a:rPr lang="it-IT" dirty="0">
                <a:hlinkClick r:id="rId4" tooltip="3 settembre"/>
              </a:rPr>
              <a:t>3 settembre</a:t>
            </a:r>
            <a:r>
              <a:rPr lang="it-IT" dirty="0"/>
              <a:t> </a:t>
            </a:r>
            <a:r>
              <a:rPr lang="it-IT" dirty="0">
                <a:hlinkClick r:id="rId5" tooltip="1829"/>
              </a:rPr>
              <a:t>1829</a:t>
            </a:r>
            <a:r>
              <a:rPr lang="it-IT" dirty="0"/>
              <a:t> – </a:t>
            </a:r>
            <a:r>
              <a:rPr lang="it-IT" dirty="0" err="1">
                <a:hlinkClick r:id="rId6" tooltip="Blankenberge"/>
              </a:rPr>
              <a:t>Blankenberge</a:t>
            </a:r>
            <a:r>
              <a:rPr lang="it-IT" dirty="0"/>
              <a:t>, </a:t>
            </a:r>
            <a:r>
              <a:rPr lang="it-IT" dirty="0">
                <a:hlinkClick r:id="rId7" tooltip="21 agosto"/>
              </a:rPr>
              <a:t>21 agosto</a:t>
            </a:r>
            <a:r>
              <a:rPr lang="it-IT" dirty="0"/>
              <a:t> </a:t>
            </a:r>
            <a:r>
              <a:rPr lang="it-IT" dirty="0">
                <a:hlinkClick r:id="rId8" tooltip="1901"/>
              </a:rPr>
              <a:t>1901</a:t>
            </a:r>
            <a:r>
              <a:rPr lang="it-IT" dirty="0"/>
              <a:t>) è stato un </a:t>
            </a:r>
            <a:r>
              <a:rPr lang="it-IT" dirty="0">
                <a:hlinkClick r:id="rId9" tooltip="Fisiologo"/>
              </a:rPr>
              <a:t>fisiologo</a:t>
            </a:r>
            <a:r>
              <a:rPr lang="it-IT" dirty="0"/>
              <a:t> </a:t>
            </a:r>
            <a:r>
              <a:rPr lang="it-IT" dirty="0">
                <a:hlinkClick r:id="rId10" tooltip="Germania"/>
              </a:rPr>
              <a:t>tedesco</a:t>
            </a:r>
            <a:r>
              <a:rPr lang="it-IT" dirty="0"/>
              <a:t>, accreditato quale inventore delle </a:t>
            </a:r>
            <a:r>
              <a:rPr lang="it-IT" dirty="0">
                <a:hlinkClick r:id="rId11" tooltip="Lenti a contatto"/>
              </a:rPr>
              <a:t>lenti a contatto</a:t>
            </a:r>
            <a:r>
              <a:rPr lang="it-IT" dirty="0" smtClean="0"/>
              <a:t>. Alle </a:t>
            </a:r>
            <a:r>
              <a:rPr lang="it-IT" dirty="0"/>
              <a:t>sue ricerche si deve la scoperta del concetto di </a:t>
            </a:r>
            <a:r>
              <a:rPr lang="it-IT" dirty="0">
                <a:hlinkClick r:id="rId12" tooltip="Diffusione"/>
              </a:rPr>
              <a:t>diffusione</a:t>
            </a:r>
            <a:r>
              <a:rPr lang="it-IT" dirty="0"/>
              <a:t>, espresso attraverso l'</a:t>
            </a:r>
            <a:r>
              <a:rPr lang="it-IT" dirty="0">
                <a:hlinkClick r:id="rId13" tooltip="Equazione di diffusione"/>
              </a:rPr>
              <a:t>equazione di diffusione</a:t>
            </a:r>
            <a:r>
              <a:rPr lang="it-IT" dirty="0"/>
              <a:t> che da lui prende nome.</a:t>
            </a:r>
          </a:p>
          <a:p>
            <a:r>
              <a:rPr lang="it-IT" dirty="0"/>
              <a:t>L'equazione di diffusione è una </a:t>
            </a:r>
            <a:r>
              <a:rPr lang="it-IT" dirty="0">
                <a:hlinkClick r:id="rId14" tooltip="Equazione differenziale alle derivate parziali"/>
              </a:rPr>
              <a:t>equazione differenziale alle derivate parziali</a:t>
            </a:r>
            <a:r>
              <a:rPr lang="it-IT" dirty="0"/>
              <a:t> non lineare che descrive le variazioni di </a:t>
            </a:r>
            <a:r>
              <a:rPr lang="it-IT" dirty="0">
                <a:hlinkClick r:id="rId15" tooltip="Densità"/>
              </a:rPr>
              <a:t>densità</a:t>
            </a:r>
            <a:r>
              <a:rPr lang="it-IT" dirty="0"/>
              <a:t> e </a:t>
            </a:r>
            <a:r>
              <a:rPr lang="it-IT" dirty="0">
                <a:hlinkClick r:id="rId16" tooltip="Concentrazione"/>
              </a:rPr>
              <a:t>concentrazione</a:t>
            </a:r>
            <a:r>
              <a:rPr lang="it-IT" dirty="0"/>
              <a:t> nei materiali in cui sono in atto fenomeni di </a:t>
            </a:r>
            <a:r>
              <a:rPr lang="it-IT" dirty="0">
                <a:hlinkClick r:id="rId17" tooltip="Diffusione molecolare"/>
              </a:rPr>
              <a:t>diffusione</a:t>
            </a:r>
            <a:r>
              <a:rPr lang="it-IT" dirty="0"/>
              <a:t>. Un esempio pratico di diffusione può essere quello di una goccia di </a:t>
            </a:r>
            <a:r>
              <a:rPr lang="it-IT" dirty="0">
                <a:hlinkClick r:id="rId18" tooltip="Caffè"/>
              </a:rPr>
              <a:t>caffè</a:t>
            </a:r>
            <a:r>
              <a:rPr lang="it-IT" dirty="0"/>
              <a:t> in una tazza di </a:t>
            </a:r>
            <a:r>
              <a:rPr lang="it-IT" dirty="0">
                <a:hlinkClick r:id="rId19" tooltip="Latte"/>
              </a:rPr>
              <a:t>latte</a:t>
            </a:r>
            <a:r>
              <a:rPr lang="it-IT" dirty="0"/>
              <a:t>.</a:t>
            </a:r>
          </a:p>
          <a:p>
            <a:r>
              <a:rPr lang="it-IT" dirty="0"/>
              <a:t>Qualsiasi grandezza scalare immersa in un </a:t>
            </a:r>
            <a:r>
              <a:rPr lang="it-IT" dirty="0">
                <a:hlinkClick r:id="rId20" tooltip="Fluido"/>
              </a:rPr>
              <a:t>fluido</a:t>
            </a:r>
            <a:r>
              <a:rPr lang="it-IT" dirty="0"/>
              <a:t> che si muove con </a:t>
            </a:r>
            <a:r>
              <a:rPr lang="it-IT" dirty="0">
                <a:hlinkClick r:id="rId21" tooltip="Velocità"/>
              </a:rPr>
              <a:t>velocità</a:t>
            </a:r>
            <a:r>
              <a:rPr lang="it-IT" dirty="0"/>
              <a:t> </a:t>
            </a:r>
            <a:r>
              <a:rPr lang="it-IT" b="1" i="1" dirty="0"/>
              <a:t>v</a:t>
            </a:r>
            <a:r>
              <a:rPr lang="it-IT" dirty="0"/>
              <a:t> è sottoposta ad un </a:t>
            </a:r>
            <a:r>
              <a:rPr lang="it-IT" dirty="0">
                <a:hlinkClick r:id="rId22" tooltip="Moto browniano"/>
              </a:rPr>
              <a:t>moto browniano</a:t>
            </a:r>
            <a:r>
              <a:rPr lang="it-IT" dirty="0"/>
              <a:t>, ovvero ad una diffusione </a:t>
            </a:r>
            <a:r>
              <a:rPr lang="it-IT" dirty="0">
                <a:hlinkClick r:id="rId23" tooltip="Spazio (fisica)"/>
              </a:rPr>
              <a:t>spaziale</a:t>
            </a:r>
            <a:r>
              <a:rPr lang="it-IT" dirty="0"/>
              <a:t> e </a:t>
            </a:r>
            <a:r>
              <a:rPr lang="it-IT" dirty="0">
                <a:hlinkClick r:id="rId24" tooltip="Tempo"/>
              </a:rPr>
              <a:t>temporale</a:t>
            </a:r>
            <a:r>
              <a:rPr lang="it-IT" dirty="0"/>
              <a:t> nel fluido stesso.</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per la presentazione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58</a:t>
            </a:fld>
            <a:endParaRPr lang="en-US"/>
          </a:p>
        </p:txBody>
      </p:sp>
    </p:spTree>
    <p:extLst>
      <p:ext uri="{BB962C8B-B14F-4D97-AF65-F5344CB8AC3E}">
        <p14:creationId xmlns:p14="http://schemas.microsoft.com/office/powerpoint/2010/main" val="3115564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B0C40-4B85-4455-B7FF-74395E4C6142}" type="slidenum">
              <a:rPr lang="en-US"/>
              <a:pPr/>
              <a:t>59</a:t>
            </a:fld>
            <a:endParaRPr lang="en-US"/>
          </a:p>
        </p:txBody>
      </p:sp>
      <p:sp>
        <p:nvSpPr>
          <p:cNvPr id="215042" name="Rectangle 2"/>
          <p:cNvSpPr>
            <a:spLocks noGrp="1" noRot="1" noChangeAspect="1" noChangeArrowheads="1" noTextEdit="1"/>
          </p:cNvSpPr>
          <p:nvPr>
            <p:ph type="sldImg"/>
          </p:nvPr>
        </p:nvSpPr>
        <p:spPr>
          <a:xfrm>
            <a:off x="992188" y="768350"/>
            <a:ext cx="5114925" cy="3836988"/>
          </a:xfrm>
          <a:ln/>
        </p:spPr>
      </p:sp>
      <p:sp>
        <p:nvSpPr>
          <p:cNvPr id="215043" name="Rectangle 3"/>
          <p:cNvSpPr>
            <a:spLocks noGrp="1" noChangeArrowheads="1"/>
          </p:cNvSpPr>
          <p:nvPr>
            <p:ph type="body" idx="1"/>
          </p:nvPr>
        </p:nvSpPr>
        <p:spPr/>
        <p:txBody>
          <a:bodyPr/>
          <a:lstStyle/>
          <a:p>
            <a:r>
              <a:rPr lang="it-IT" dirty="0"/>
              <a:t>In 150 anni di </a:t>
            </a:r>
            <a:r>
              <a:rPr lang="it-IT" dirty="0" smtClean="0"/>
              <a:t>misure </a:t>
            </a:r>
            <a:r>
              <a:rPr lang="it-IT" dirty="0"/>
              <a:t>dei coefficienti di diffusione: i risultati differiscono spesso molto al di là degli errori di misura</a:t>
            </a:r>
            <a:r>
              <a:rPr lang="it-IT" dirty="0" smtClean="0"/>
              <a:t>!</a:t>
            </a:r>
          </a:p>
          <a:p>
            <a:endParaRPr lang="it-IT" dirty="0" smtClean="0"/>
          </a:p>
          <a:p>
            <a:r>
              <a:rPr lang="it-IT" dirty="0" smtClean="0"/>
              <a:t>hide per la presentazione</a:t>
            </a:r>
            <a:endParaRPr lang="it-IT"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C9BCE-E0F8-4E29-ABCC-1EA96BE582C0}" type="slidenum">
              <a:rPr lang="en-US"/>
              <a:pPr/>
              <a:t>65</a:t>
            </a:fld>
            <a:endParaRPr lang="en-US"/>
          </a:p>
        </p:txBody>
      </p:sp>
      <p:sp>
        <p:nvSpPr>
          <p:cNvPr id="218114" name="Rectangle 2"/>
          <p:cNvSpPr>
            <a:spLocks noGrp="1" noRot="1" noChangeAspect="1" noChangeArrowheads="1" noTextEdit="1"/>
          </p:cNvSpPr>
          <p:nvPr>
            <p:ph type="sldImg"/>
          </p:nvPr>
        </p:nvSpPr>
        <p:spPr>
          <a:xfrm>
            <a:off x="992188" y="768350"/>
            <a:ext cx="5114925" cy="3836988"/>
          </a:xfrm>
          <a:ln/>
        </p:spPr>
      </p:sp>
      <p:sp>
        <p:nvSpPr>
          <p:cNvPr id="218115" name="Rectangle 3"/>
          <p:cNvSpPr>
            <a:spLocks noGrp="1" noChangeArrowheads="1"/>
          </p:cNvSpPr>
          <p:nvPr>
            <p:ph type="body" idx="1"/>
          </p:nvPr>
        </p:nvSpPr>
        <p:spPr/>
        <p:txBody>
          <a:bodyPr/>
          <a:lstStyle/>
          <a:p>
            <a:r>
              <a:rPr lang="it-IT" dirty="0"/>
              <a:t>Pierre Simon (de) </a:t>
            </a:r>
            <a:r>
              <a:rPr lang="it-IT" dirty="0" smtClean="0"/>
              <a:t>Laplace</a:t>
            </a:r>
          </a:p>
          <a:p>
            <a:r>
              <a:rPr lang="it-IT" dirty="0" err="1" smtClean="0"/>
              <a:t>p_c</a:t>
            </a:r>
            <a:r>
              <a:rPr lang="it-IT" dirty="0" smtClean="0"/>
              <a:t> – pressione di curvatura</a:t>
            </a:r>
          </a:p>
          <a:p>
            <a:r>
              <a:rPr lang="it-IT" dirty="0" smtClean="0"/>
              <a:t>se la superficie tende a contrarsi, </a:t>
            </a:r>
            <a:r>
              <a:rPr lang="it-IT" dirty="0" err="1" smtClean="0"/>
              <a:t>dovra`</a:t>
            </a:r>
            <a:r>
              <a:rPr lang="it-IT" baseline="0" dirty="0" smtClean="0"/>
              <a:t> essere </a:t>
            </a:r>
            <a:r>
              <a:rPr lang="it-IT" baseline="0" dirty="0" err="1" smtClean="0"/>
              <a:t>p_i</a:t>
            </a:r>
            <a:r>
              <a:rPr lang="it-IT" baseline="0" dirty="0" smtClean="0"/>
              <a:t>&gt;</a:t>
            </a:r>
            <a:r>
              <a:rPr lang="it-IT" baseline="0" dirty="0" err="1" smtClean="0"/>
              <a:t>p_e</a:t>
            </a:r>
            <a:r>
              <a:rPr lang="it-IT" baseline="0" dirty="0" smtClean="0"/>
              <a:t> </a:t>
            </a:r>
            <a:r>
              <a:rPr lang="it-IT" baseline="0" dirty="0" err="1" smtClean="0"/>
              <a:t>perche</a:t>
            </a:r>
            <a:r>
              <a:rPr lang="it-IT" baseline="0" dirty="0" smtClean="0"/>
              <a:t>` le forze di pressione facciano equilibrio alla tensione superficiale</a:t>
            </a:r>
            <a:endParaRPr lang="it-IT"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per la presentazione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66</a:t>
            </a:fld>
            <a:endParaRPr lang="en-US"/>
          </a:p>
        </p:txBody>
      </p:sp>
    </p:spTree>
    <p:extLst>
      <p:ext uri="{BB962C8B-B14F-4D97-AF65-F5344CB8AC3E}">
        <p14:creationId xmlns:p14="http://schemas.microsoft.com/office/powerpoint/2010/main" val="2076338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AACCD-5A18-4387-B811-42F9B65FF149}" type="slidenum">
              <a:rPr lang="en-US"/>
              <a:pPr/>
              <a:t>67</a:t>
            </a:fld>
            <a:endParaRPr lang="en-US"/>
          </a:p>
        </p:txBody>
      </p:sp>
      <p:sp>
        <p:nvSpPr>
          <p:cNvPr id="216066" name="Rectangle 2"/>
          <p:cNvSpPr>
            <a:spLocks noGrp="1" noRot="1" noChangeAspect="1" noChangeArrowheads="1" noTextEdit="1"/>
          </p:cNvSpPr>
          <p:nvPr>
            <p:ph type="sldImg"/>
          </p:nvPr>
        </p:nvSpPr>
        <p:spPr>
          <a:xfrm>
            <a:off x="992188" y="768350"/>
            <a:ext cx="5114925" cy="3836988"/>
          </a:xfrm>
          <a:ln/>
        </p:spPr>
      </p:sp>
      <p:sp>
        <p:nvSpPr>
          <p:cNvPr id="216067" name="Rectangle 3"/>
          <p:cNvSpPr>
            <a:spLocks noGrp="1" noChangeArrowheads="1"/>
          </p:cNvSpPr>
          <p:nvPr>
            <p:ph type="body" idx="1"/>
          </p:nvPr>
        </p:nvSpPr>
        <p:spPr/>
        <p:txBody>
          <a:bodyPr/>
          <a:lstStyle/>
          <a:p>
            <a:pPr>
              <a:lnSpc>
                <a:spcPct val="80000"/>
              </a:lnSpc>
            </a:pPr>
            <a:r>
              <a:rPr lang="it-IT" sz="800" b="1" dirty="0"/>
              <a:t>Giovanni Alfonso Borelli</a:t>
            </a:r>
            <a:r>
              <a:rPr lang="it-IT" sz="800" dirty="0"/>
              <a:t> (1608-1679), in </a:t>
            </a:r>
            <a:r>
              <a:rPr lang="it-IT" sz="800" dirty="0" err="1"/>
              <a:t>particular</a:t>
            </a:r>
            <a:r>
              <a:rPr lang="it-IT" sz="800" dirty="0"/>
              <a:t>, </a:t>
            </a:r>
            <a:r>
              <a:rPr lang="it-IT" sz="800" dirty="0" err="1"/>
              <a:t>described</a:t>
            </a:r>
            <a:r>
              <a:rPr lang="it-IT" sz="800" dirty="0"/>
              <a:t> in a </a:t>
            </a:r>
            <a:r>
              <a:rPr lang="it-IT" sz="800" dirty="0" err="1"/>
              <a:t>mechanical</a:t>
            </a:r>
            <a:r>
              <a:rPr lang="it-IT" sz="800" dirty="0"/>
              <a:t> </a:t>
            </a:r>
            <a:r>
              <a:rPr lang="it-IT" sz="800" dirty="0" err="1"/>
              <a:t>perspective</a:t>
            </a:r>
            <a:r>
              <a:rPr lang="it-IT" sz="800" dirty="0"/>
              <a:t> the </a:t>
            </a:r>
            <a:r>
              <a:rPr lang="it-IT" sz="800" dirty="0" err="1"/>
              <a:t>muscular</a:t>
            </a:r>
            <a:r>
              <a:rPr lang="it-IT" sz="800" dirty="0"/>
              <a:t> </a:t>
            </a:r>
            <a:r>
              <a:rPr lang="it-IT" sz="800" dirty="0" err="1"/>
              <a:t>movements</a:t>
            </a:r>
            <a:r>
              <a:rPr lang="it-IT" sz="800" dirty="0"/>
              <a:t> </a:t>
            </a:r>
            <a:r>
              <a:rPr lang="it-IT" sz="800" dirty="0" err="1"/>
              <a:t>involved</a:t>
            </a:r>
            <a:r>
              <a:rPr lang="it-IT" sz="800" dirty="0"/>
              <a:t> in </a:t>
            </a:r>
            <a:r>
              <a:rPr lang="it-IT" sz="800" dirty="0" err="1"/>
              <a:t>walking</a:t>
            </a:r>
            <a:r>
              <a:rPr lang="it-IT" sz="800" dirty="0"/>
              <a:t>, </a:t>
            </a:r>
            <a:r>
              <a:rPr lang="it-IT" sz="800" dirty="0" err="1"/>
              <a:t>running</a:t>
            </a:r>
            <a:r>
              <a:rPr lang="it-IT" sz="800" dirty="0"/>
              <a:t> and lifting </a:t>
            </a:r>
            <a:r>
              <a:rPr lang="it-IT" sz="800" dirty="0" err="1"/>
              <a:t>weights</a:t>
            </a:r>
            <a:r>
              <a:rPr lang="it-IT" sz="800" dirty="0"/>
              <a:t> </a:t>
            </a:r>
            <a:r>
              <a:rPr lang="it-IT" sz="800" dirty="0" err="1"/>
              <a:t>as</a:t>
            </a:r>
            <a:r>
              <a:rPr lang="it-IT" sz="800" dirty="0"/>
              <a:t> </a:t>
            </a:r>
            <a:r>
              <a:rPr lang="it-IT" sz="800" dirty="0" err="1"/>
              <a:t>well</a:t>
            </a:r>
            <a:r>
              <a:rPr lang="it-IT" sz="800" dirty="0"/>
              <a:t> </a:t>
            </a:r>
            <a:r>
              <a:rPr lang="it-IT" sz="800" dirty="0" err="1"/>
              <a:t>as</a:t>
            </a:r>
            <a:r>
              <a:rPr lang="it-IT" sz="800" dirty="0"/>
              <a:t> the </a:t>
            </a:r>
            <a:r>
              <a:rPr lang="it-IT" sz="800" dirty="0" err="1"/>
              <a:t>internal</a:t>
            </a:r>
            <a:r>
              <a:rPr lang="it-IT" sz="800" dirty="0"/>
              <a:t> </a:t>
            </a:r>
            <a:r>
              <a:rPr lang="it-IT" sz="800" dirty="0" err="1"/>
              <a:t>motions</a:t>
            </a:r>
            <a:r>
              <a:rPr lang="it-IT" sz="800" dirty="0"/>
              <a:t> of the body. He </a:t>
            </a:r>
            <a:r>
              <a:rPr lang="it-IT" sz="800" dirty="0" err="1"/>
              <a:t>wrote</a:t>
            </a:r>
            <a:r>
              <a:rPr lang="it-IT" sz="800" dirty="0"/>
              <a:t> De </a:t>
            </a:r>
            <a:r>
              <a:rPr lang="it-IT" sz="800" dirty="0" err="1"/>
              <a:t>motu</a:t>
            </a:r>
            <a:r>
              <a:rPr lang="it-IT" sz="800" dirty="0"/>
              <a:t> </a:t>
            </a:r>
            <a:r>
              <a:rPr lang="it-IT" sz="800" dirty="0" err="1"/>
              <a:t>animalium</a:t>
            </a:r>
            <a:r>
              <a:rPr lang="it-IT" sz="800" dirty="0"/>
              <a:t>. </a:t>
            </a:r>
            <a:r>
              <a:rPr lang="it-IT" sz="800" dirty="0" err="1" smtClean="0"/>
              <a:t>Microscopic</a:t>
            </a:r>
            <a:r>
              <a:rPr lang="it-IT" sz="800" dirty="0" smtClean="0"/>
              <a:t> </a:t>
            </a:r>
            <a:r>
              <a:rPr lang="it-IT" sz="800" dirty="0" err="1"/>
              <a:t>anatomy</a:t>
            </a:r>
            <a:r>
              <a:rPr lang="it-IT" sz="800" dirty="0"/>
              <a:t> (</a:t>
            </a:r>
            <a:r>
              <a:rPr lang="it-IT" sz="800" dirty="0">
                <a:hlinkClick r:id="rId3" tooltip="Plate showing the operation of Campani's microscope"/>
              </a:rPr>
              <a:t>fig.1</a:t>
            </a:r>
            <a:r>
              <a:rPr lang="it-IT" sz="800" dirty="0"/>
              <a:t>) </a:t>
            </a:r>
            <a:r>
              <a:rPr lang="it-IT" sz="800" dirty="0" err="1"/>
              <a:t>began</a:t>
            </a:r>
            <a:r>
              <a:rPr lang="it-IT" sz="800" dirty="0"/>
              <a:t> </a:t>
            </a:r>
            <a:r>
              <a:rPr lang="it-IT" sz="800" dirty="0" err="1"/>
              <a:t>during</a:t>
            </a:r>
            <a:r>
              <a:rPr lang="it-IT" sz="800" dirty="0"/>
              <a:t> the </a:t>
            </a:r>
            <a:r>
              <a:rPr lang="it-IT" sz="800" dirty="0" err="1"/>
              <a:t>course</a:t>
            </a:r>
            <a:r>
              <a:rPr lang="it-IT" sz="800" dirty="0"/>
              <a:t> of the 17th </a:t>
            </a:r>
            <a:r>
              <a:rPr lang="it-IT" sz="800" dirty="0" err="1"/>
              <a:t>century</a:t>
            </a:r>
            <a:r>
              <a:rPr lang="it-IT" sz="800" dirty="0"/>
              <a:t> with Federico Cesi (1585-1630) (</a:t>
            </a:r>
            <a:r>
              <a:rPr lang="it-IT" sz="800" dirty="0">
                <a:hlinkClick r:id="rId4" tooltip="Portrait of Federico Cesi"/>
              </a:rPr>
              <a:t>fig.2</a:t>
            </a:r>
            <a:r>
              <a:rPr lang="it-IT" sz="800" dirty="0"/>
              <a:t>) and Francesco </a:t>
            </a:r>
            <a:r>
              <a:rPr lang="it-IT" sz="800" dirty="0" err="1"/>
              <a:t>Stelluti</a:t>
            </a:r>
            <a:r>
              <a:rPr lang="it-IT" sz="800" dirty="0"/>
              <a:t> (1577-1651) in the </a:t>
            </a:r>
            <a:r>
              <a:rPr lang="it-IT" sz="800" i="1" dirty="0" err="1"/>
              <a:t>Apiarium</a:t>
            </a:r>
            <a:r>
              <a:rPr lang="it-IT" sz="800" dirty="0"/>
              <a:t> (Rome, 1625) (</a:t>
            </a:r>
            <a:r>
              <a:rPr lang="it-IT" sz="800" dirty="0">
                <a:hlinkClick r:id="rId5" tooltip="Federico Cesi, Apiarium, Rome, 1625."/>
              </a:rPr>
              <a:t>fig.3</a:t>
            </a:r>
            <a:r>
              <a:rPr lang="it-IT" sz="800" dirty="0"/>
              <a:t>), a work </a:t>
            </a:r>
            <a:r>
              <a:rPr lang="it-IT" sz="800" dirty="0" err="1"/>
              <a:t>covering</a:t>
            </a:r>
            <a:r>
              <a:rPr lang="it-IT" sz="800" dirty="0"/>
              <a:t> a single folio of </a:t>
            </a:r>
            <a:r>
              <a:rPr lang="it-IT" sz="800" dirty="0" err="1"/>
              <a:t>extraordinary</a:t>
            </a:r>
            <a:r>
              <a:rPr lang="it-IT" sz="800" dirty="0"/>
              <a:t> </a:t>
            </a:r>
            <a:r>
              <a:rPr lang="it-IT" sz="800" dirty="0" err="1"/>
              <a:t>size</a:t>
            </a:r>
            <a:r>
              <a:rPr lang="it-IT" sz="800" dirty="0"/>
              <a:t>, </a:t>
            </a:r>
            <a:r>
              <a:rPr lang="it-IT" sz="800" dirty="0" err="1"/>
              <a:t>containing</a:t>
            </a:r>
            <a:r>
              <a:rPr lang="it-IT" sz="800" dirty="0"/>
              <a:t> </a:t>
            </a:r>
            <a:r>
              <a:rPr lang="it-IT" sz="800" dirty="0" err="1"/>
              <a:t>detailed</a:t>
            </a:r>
            <a:r>
              <a:rPr lang="it-IT" sz="800" dirty="0"/>
              <a:t> </a:t>
            </a:r>
            <a:r>
              <a:rPr lang="it-IT" sz="800" dirty="0" err="1"/>
              <a:t>descriptions</a:t>
            </a:r>
            <a:r>
              <a:rPr lang="it-IT" sz="800" dirty="0"/>
              <a:t> of </a:t>
            </a:r>
            <a:r>
              <a:rPr lang="it-IT" sz="800" dirty="0" err="1"/>
              <a:t>naturalist</a:t>
            </a:r>
            <a:r>
              <a:rPr lang="it-IT" sz="800" dirty="0"/>
              <a:t>, </a:t>
            </a:r>
            <a:r>
              <a:rPr lang="it-IT" sz="800" dirty="0" err="1"/>
              <a:t>historical</a:t>
            </a:r>
            <a:r>
              <a:rPr lang="it-IT" sz="800" dirty="0"/>
              <a:t>-erudite and </a:t>
            </a:r>
            <a:r>
              <a:rPr lang="it-IT" sz="800" dirty="0" err="1"/>
              <a:t>literary</a:t>
            </a:r>
            <a:r>
              <a:rPr lang="it-IT" sz="800" dirty="0"/>
              <a:t> nature on </a:t>
            </a:r>
            <a:r>
              <a:rPr lang="it-IT" sz="800" dirty="0" err="1"/>
              <a:t>bees</a:t>
            </a:r>
            <a:r>
              <a:rPr lang="it-IT" sz="800" dirty="0"/>
              <a:t>. </a:t>
            </a:r>
            <a:r>
              <a:rPr lang="it-IT" sz="800" dirty="0" err="1"/>
              <a:t>Later</a:t>
            </a:r>
            <a:r>
              <a:rPr lang="it-IT" sz="800" dirty="0"/>
              <a:t>, Giovanni Battista </a:t>
            </a:r>
            <a:r>
              <a:rPr lang="it-IT" sz="800" dirty="0" err="1"/>
              <a:t>Hodierna</a:t>
            </a:r>
            <a:r>
              <a:rPr lang="it-IT" sz="800" dirty="0"/>
              <a:t> (1597-1660) </a:t>
            </a:r>
            <a:r>
              <a:rPr lang="it-IT" sz="800" dirty="0" err="1"/>
              <a:t>published</a:t>
            </a:r>
            <a:r>
              <a:rPr lang="it-IT" sz="800" dirty="0"/>
              <a:t>, in </a:t>
            </a:r>
            <a:r>
              <a:rPr lang="it-IT" sz="800" i="1" dirty="0"/>
              <a:t>L'occhio della mosca</a:t>
            </a:r>
            <a:r>
              <a:rPr lang="it-IT" sz="800" dirty="0"/>
              <a:t> (Palermo, 1644) (</a:t>
            </a:r>
            <a:r>
              <a:rPr lang="it-IT" sz="800" dirty="0">
                <a:hlinkClick r:id="rId6" tooltip="Details of a fly's eye"/>
              </a:rPr>
              <a:t>fig.4</a:t>
            </a:r>
            <a:r>
              <a:rPr lang="it-IT" sz="800" dirty="0"/>
              <a:t>), a text </a:t>
            </a:r>
            <a:r>
              <a:rPr lang="it-IT" sz="800" dirty="0" err="1"/>
              <a:t>dedicated</a:t>
            </a:r>
            <a:r>
              <a:rPr lang="it-IT" sz="800" dirty="0"/>
              <a:t> to the </a:t>
            </a:r>
            <a:r>
              <a:rPr lang="it-IT" sz="800" dirty="0" err="1"/>
              <a:t>anatomy</a:t>
            </a:r>
            <a:r>
              <a:rPr lang="it-IT" sz="800" dirty="0"/>
              <a:t> of </a:t>
            </a:r>
            <a:r>
              <a:rPr lang="it-IT" sz="800" dirty="0" err="1"/>
              <a:t>insects</a:t>
            </a:r>
            <a:r>
              <a:rPr lang="it-IT" sz="800" dirty="0"/>
              <a:t>, a </a:t>
            </a:r>
            <a:r>
              <a:rPr lang="it-IT" sz="800" dirty="0" err="1"/>
              <a:t>masterly</a:t>
            </a:r>
            <a:r>
              <a:rPr lang="it-IT" sz="800" dirty="0"/>
              <a:t> </a:t>
            </a:r>
            <a:r>
              <a:rPr lang="it-IT" sz="800" dirty="0" err="1"/>
              <a:t>example</a:t>
            </a:r>
            <a:r>
              <a:rPr lang="it-IT" sz="800" dirty="0"/>
              <a:t> of </a:t>
            </a:r>
            <a:r>
              <a:rPr lang="it-IT" sz="800" dirty="0" err="1"/>
              <a:t>naturalist</a:t>
            </a:r>
            <a:r>
              <a:rPr lang="it-IT" sz="800" dirty="0"/>
              <a:t> </a:t>
            </a:r>
            <a:r>
              <a:rPr lang="it-IT" sz="800" dirty="0" err="1"/>
              <a:t>research</a:t>
            </a:r>
            <a:r>
              <a:rPr lang="it-IT" sz="800" dirty="0"/>
              <a:t> </a:t>
            </a:r>
            <a:r>
              <a:rPr lang="it-IT" sz="800" dirty="0" err="1"/>
              <a:t>conducted</a:t>
            </a:r>
            <a:r>
              <a:rPr lang="it-IT" sz="800" dirty="0"/>
              <a:t> with the </a:t>
            </a:r>
            <a:r>
              <a:rPr lang="it-IT" sz="800" dirty="0" err="1"/>
              <a:t>aid</a:t>
            </a:r>
            <a:r>
              <a:rPr lang="it-IT" sz="800" dirty="0"/>
              <a:t> of the </a:t>
            </a:r>
            <a:r>
              <a:rPr lang="it-IT" sz="800" dirty="0" err="1"/>
              <a:t>microscope</a:t>
            </a:r>
            <a:r>
              <a:rPr lang="it-IT" sz="800" dirty="0"/>
              <a:t>; Marco Aurelio Severino (1580-1656) (</a:t>
            </a:r>
            <a:r>
              <a:rPr lang="it-IT" sz="800" dirty="0">
                <a:hlinkClick r:id="rId7" tooltip="Portrait of Marco Aurelio Severino"/>
              </a:rPr>
              <a:t>fig.5</a:t>
            </a:r>
            <a:r>
              <a:rPr lang="it-IT" sz="800" dirty="0"/>
              <a:t>) in </a:t>
            </a:r>
            <a:r>
              <a:rPr lang="it-IT" sz="800" dirty="0" err="1"/>
              <a:t>his</a:t>
            </a:r>
            <a:r>
              <a:rPr lang="it-IT" sz="800" dirty="0"/>
              <a:t> </a:t>
            </a:r>
            <a:r>
              <a:rPr lang="it-IT" sz="800" i="1" dirty="0"/>
              <a:t>Zootomia </a:t>
            </a:r>
            <a:r>
              <a:rPr lang="it-IT" sz="800" i="1" dirty="0" err="1"/>
              <a:t>Democritaea</a:t>
            </a:r>
            <a:r>
              <a:rPr lang="it-IT" sz="800" dirty="0"/>
              <a:t> (</a:t>
            </a:r>
            <a:r>
              <a:rPr lang="it-IT" sz="800" dirty="0" err="1"/>
              <a:t>Nuremberg</a:t>
            </a:r>
            <a:r>
              <a:rPr lang="it-IT" sz="800" dirty="0"/>
              <a:t>, 1645), </a:t>
            </a:r>
            <a:r>
              <a:rPr lang="it-IT" sz="800" dirty="0" err="1"/>
              <a:t>justly</a:t>
            </a:r>
            <a:r>
              <a:rPr lang="it-IT" sz="800" dirty="0"/>
              <a:t> </a:t>
            </a:r>
            <a:r>
              <a:rPr lang="it-IT" sz="800" dirty="0" err="1"/>
              <a:t>considered</a:t>
            </a:r>
            <a:r>
              <a:rPr lang="it-IT" sz="800" dirty="0"/>
              <a:t> the first </a:t>
            </a:r>
            <a:r>
              <a:rPr lang="it-IT" sz="800" dirty="0" err="1"/>
              <a:t>treatise</a:t>
            </a:r>
            <a:r>
              <a:rPr lang="it-IT" sz="800" dirty="0"/>
              <a:t> on comparative </a:t>
            </a:r>
            <a:r>
              <a:rPr lang="it-IT" sz="800" dirty="0" err="1"/>
              <a:t>animal</a:t>
            </a:r>
            <a:r>
              <a:rPr lang="it-IT" sz="800" dirty="0"/>
              <a:t> </a:t>
            </a:r>
            <a:r>
              <a:rPr lang="it-IT" sz="800" dirty="0" err="1"/>
              <a:t>anatomy</a:t>
            </a:r>
            <a:r>
              <a:rPr lang="it-IT" sz="800" dirty="0"/>
              <a:t>, </a:t>
            </a:r>
            <a:r>
              <a:rPr lang="it-IT" sz="800" dirty="0" err="1"/>
              <a:t>proposed</a:t>
            </a:r>
            <a:r>
              <a:rPr lang="it-IT" sz="800" dirty="0"/>
              <a:t> an </a:t>
            </a:r>
            <a:r>
              <a:rPr lang="it-IT" sz="800" dirty="0" err="1"/>
              <a:t>atomistic</a:t>
            </a:r>
            <a:r>
              <a:rPr lang="it-IT" sz="800" dirty="0"/>
              <a:t> </a:t>
            </a:r>
            <a:r>
              <a:rPr lang="it-IT" sz="800" dirty="0" err="1"/>
              <a:t>conception</a:t>
            </a:r>
            <a:r>
              <a:rPr lang="it-IT" sz="800" dirty="0"/>
              <a:t> of </a:t>
            </a:r>
            <a:r>
              <a:rPr lang="it-IT" sz="800" dirty="0" err="1"/>
              <a:t>animal</a:t>
            </a:r>
            <a:r>
              <a:rPr lang="it-IT" sz="800" dirty="0"/>
              <a:t> </a:t>
            </a:r>
            <a:r>
              <a:rPr lang="it-IT" sz="800" dirty="0" err="1"/>
              <a:t>structures</a:t>
            </a:r>
            <a:r>
              <a:rPr lang="it-IT" sz="800" dirty="0"/>
              <a:t> </a:t>
            </a:r>
            <a:r>
              <a:rPr lang="it-IT" sz="800" dirty="0" err="1"/>
              <a:t>developed</a:t>
            </a:r>
            <a:r>
              <a:rPr lang="it-IT" sz="800" dirty="0"/>
              <a:t> on the </a:t>
            </a:r>
            <a:r>
              <a:rPr lang="it-IT" sz="800" dirty="0" err="1"/>
              <a:t>basis</a:t>
            </a:r>
            <a:r>
              <a:rPr lang="it-IT" sz="800" dirty="0"/>
              <a:t> of </a:t>
            </a:r>
            <a:r>
              <a:rPr lang="it-IT" sz="800" dirty="0" err="1"/>
              <a:t>microscopic</a:t>
            </a:r>
            <a:r>
              <a:rPr lang="it-IT" sz="800" dirty="0"/>
              <a:t> </a:t>
            </a:r>
            <a:r>
              <a:rPr lang="it-IT" sz="800" dirty="0" err="1"/>
              <a:t>observation</a:t>
            </a:r>
            <a:r>
              <a:rPr lang="it-IT" sz="800" dirty="0"/>
              <a:t>. (</a:t>
            </a:r>
            <a:r>
              <a:rPr lang="it-IT" sz="800" dirty="0">
                <a:hlinkClick r:id="rId8" tooltip="Marco Aurelio Severino, Zootomia Democritaea, Nuremberg, 1645"/>
              </a:rPr>
              <a:t>fig.6</a:t>
            </a:r>
            <a:r>
              <a:rPr lang="it-IT" sz="800" dirty="0"/>
              <a:t>) </a:t>
            </a:r>
            <a:r>
              <a:rPr lang="it-IT" sz="800" dirty="0" err="1"/>
              <a:t>Gradually</a:t>
            </a:r>
            <a:r>
              <a:rPr lang="it-IT" sz="800" dirty="0"/>
              <a:t>, the </a:t>
            </a:r>
            <a:r>
              <a:rPr lang="it-IT" sz="800" dirty="0" err="1"/>
              <a:t>microscope</a:t>
            </a:r>
            <a:r>
              <a:rPr lang="it-IT" sz="800" dirty="0"/>
              <a:t> (</a:t>
            </a:r>
            <a:r>
              <a:rPr lang="it-IT" sz="800" dirty="0">
                <a:hlinkClick r:id="rId9" tooltip="Galilean compound microscope"/>
              </a:rPr>
              <a:t>fig.7</a:t>
            </a:r>
            <a:r>
              <a:rPr lang="it-IT" sz="800" dirty="0"/>
              <a:t>) </a:t>
            </a:r>
            <a:r>
              <a:rPr lang="it-IT" sz="800" dirty="0" err="1"/>
              <a:t>helped</a:t>
            </a:r>
            <a:r>
              <a:rPr lang="it-IT" sz="800" dirty="0"/>
              <a:t> to </a:t>
            </a:r>
            <a:r>
              <a:rPr lang="it-IT" sz="800" dirty="0" err="1"/>
              <a:t>disclose</a:t>
            </a:r>
            <a:r>
              <a:rPr lang="it-IT" sz="800" dirty="0"/>
              <a:t> the </a:t>
            </a:r>
            <a:r>
              <a:rPr lang="it-IT" sz="800" dirty="0" err="1"/>
              <a:t>causes</a:t>
            </a:r>
            <a:r>
              <a:rPr lang="it-IT" sz="800" dirty="0"/>
              <a:t> of the </a:t>
            </a:r>
            <a:r>
              <a:rPr lang="it-IT" sz="800" dirty="0" err="1"/>
              <a:t>functioning</a:t>
            </a:r>
            <a:r>
              <a:rPr lang="it-IT" sz="800" dirty="0"/>
              <a:t> of </a:t>
            </a:r>
            <a:r>
              <a:rPr lang="it-IT" sz="800" dirty="0" err="1"/>
              <a:t>organisms</a:t>
            </a:r>
            <a:r>
              <a:rPr lang="it-IT" sz="800" dirty="0"/>
              <a:t> (</a:t>
            </a:r>
            <a:r>
              <a:rPr lang="it-IT" sz="800" dirty="0">
                <a:hlinkClick r:id="rId10" tooltip="G.A. Borelli, De motu animalium"/>
              </a:rPr>
              <a:t>fig.8</a:t>
            </a:r>
            <a:r>
              <a:rPr lang="it-IT" sz="800" dirty="0"/>
              <a:t>) </a:t>
            </a:r>
            <a:r>
              <a:rPr lang="it-IT" sz="800" dirty="0" err="1"/>
              <a:t>which</a:t>
            </a:r>
            <a:r>
              <a:rPr lang="it-IT" sz="800" dirty="0"/>
              <a:t> </a:t>
            </a:r>
            <a:r>
              <a:rPr lang="it-IT" sz="800" dirty="0" err="1"/>
              <a:t>were</a:t>
            </a:r>
            <a:r>
              <a:rPr lang="it-IT" sz="800" dirty="0"/>
              <a:t> </a:t>
            </a:r>
            <a:r>
              <a:rPr lang="it-IT" sz="800" dirty="0" err="1"/>
              <a:t>explained</a:t>
            </a:r>
            <a:r>
              <a:rPr lang="it-IT" sz="800" dirty="0"/>
              <a:t> by </a:t>
            </a:r>
            <a:r>
              <a:rPr lang="it-IT" sz="800" dirty="0" err="1"/>
              <a:t>extending</a:t>
            </a:r>
            <a:r>
              <a:rPr lang="it-IT" sz="800" dirty="0"/>
              <a:t> to the </a:t>
            </a:r>
            <a:r>
              <a:rPr lang="it-IT" sz="800" dirty="0" err="1"/>
              <a:t>biological</a:t>
            </a:r>
            <a:r>
              <a:rPr lang="it-IT" sz="800" dirty="0"/>
              <a:t> </a:t>
            </a:r>
            <a:r>
              <a:rPr lang="it-IT" sz="800" dirty="0" err="1"/>
              <a:t>sphere</a:t>
            </a:r>
            <a:r>
              <a:rPr lang="it-IT" sz="800" dirty="0"/>
              <a:t> the </a:t>
            </a:r>
            <a:r>
              <a:rPr lang="it-IT" sz="800" dirty="0" err="1"/>
              <a:t>rigorous</a:t>
            </a:r>
            <a:r>
              <a:rPr lang="it-IT" sz="800" dirty="0"/>
              <a:t> style (</a:t>
            </a:r>
            <a:r>
              <a:rPr lang="it-IT" sz="800" dirty="0">
                <a:hlinkClick r:id="rId11" tooltip="G.A. Borelli, De motu animalium"/>
              </a:rPr>
              <a:t>fig.9</a:t>
            </a:r>
            <a:r>
              <a:rPr lang="it-IT" sz="800" dirty="0"/>
              <a:t>) of </a:t>
            </a:r>
            <a:r>
              <a:rPr lang="it-IT" sz="800" dirty="0" err="1"/>
              <a:t>geometric</a:t>
            </a:r>
            <a:r>
              <a:rPr lang="it-IT" sz="800" dirty="0"/>
              <a:t> </a:t>
            </a:r>
            <a:r>
              <a:rPr lang="it-IT" sz="800" dirty="0" err="1"/>
              <a:t>analysis</a:t>
            </a:r>
            <a:r>
              <a:rPr lang="it-IT" sz="800" dirty="0"/>
              <a:t> </a:t>
            </a:r>
            <a:r>
              <a:rPr lang="it-IT" sz="800" dirty="0" err="1"/>
              <a:t>employed</a:t>
            </a:r>
            <a:r>
              <a:rPr lang="it-IT" sz="800" dirty="0"/>
              <a:t> by Galileo (1564-1642) in </a:t>
            </a:r>
            <a:r>
              <a:rPr lang="it-IT" sz="800" dirty="0" err="1"/>
              <a:t>studies</a:t>
            </a:r>
            <a:r>
              <a:rPr lang="it-IT" sz="800" dirty="0"/>
              <a:t> on </a:t>
            </a:r>
            <a:r>
              <a:rPr lang="it-IT" sz="800" dirty="0" err="1"/>
              <a:t>mechanics</a:t>
            </a:r>
            <a:r>
              <a:rPr lang="it-IT" sz="800" dirty="0"/>
              <a:t>. </a:t>
            </a:r>
            <a:r>
              <a:rPr lang="it-IT" sz="800" dirty="0" err="1"/>
              <a:t>This</a:t>
            </a:r>
            <a:r>
              <a:rPr lang="it-IT" sz="800" dirty="0"/>
              <a:t> </a:t>
            </a:r>
            <a:r>
              <a:rPr lang="it-IT" sz="800" dirty="0" err="1"/>
              <a:t>aspect</a:t>
            </a:r>
            <a:r>
              <a:rPr lang="it-IT" sz="800" dirty="0"/>
              <a:t> </a:t>
            </a:r>
            <a:r>
              <a:rPr lang="it-IT" sz="800" dirty="0" err="1"/>
              <a:t>was</a:t>
            </a:r>
            <a:r>
              <a:rPr lang="it-IT" sz="800" dirty="0"/>
              <a:t> </a:t>
            </a:r>
            <a:r>
              <a:rPr lang="it-IT" sz="800" dirty="0" err="1"/>
              <a:t>developed</a:t>
            </a:r>
            <a:r>
              <a:rPr lang="it-IT" sz="800" dirty="0"/>
              <a:t> </a:t>
            </a:r>
            <a:r>
              <a:rPr lang="it-IT" sz="800" dirty="0" err="1"/>
              <a:t>especially</a:t>
            </a:r>
            <a:r>
              <a:rPr lang="it-IT" sz="800" dirty="0"/>
              <a:t> by René Descartes (1596-1650) (</a:t>
            </a:r>
            <a:r>
              <a:rPr lang="it-IT" sz="800" dirty="0">
                <a:hlinkClick r:id="rId12" tooltip="Portrait of René Descartes"/>
              </a:rPr>
              <a:t>fig.10</a:t>
            </a:r>
            <a:r>
              <a:rPr lang="it-IT" sz="800" dirty="0"/>
              <a:t>) and by Giovanni Alfonso Borelli (1608-1679) (</a:t>
            </a:r>
            <a:r>
              <a:rPr lang="it-IT" sz="800" dirty="0">
                <a:hlinkClick r:id="rId13" tooltip="Portrait of Giovanni Alfonso Borelli"/>
              </a:rPr>
              <a:t>fig.11</a:t>
            </a:r>
            <a:r>
              <a:rPr lang="it-IT" sz="800" dirty="0"/>
              <a:t>). The </a:t>
            </a:r>
            <a:r>
              <a:rPr lang="it-IT" sz="800" dirty="0" err="1"/>
              <a:t>latter</a:t>
            </a:r>
            <a:r>
              <a:rPr lang="it-IT" sz="800" dirty="0"/>
              <a:t>, in </a:t>
            </a:r>
            <a:r>
              <a:rPr lang="it-IT" sz="800" dirty="0" err="1"/>
              <a:t>particular</a:t>
            </a:r>
            <a:r>
              <a:rPr lang="it-IT" sz="800" dirty="0"/>
              <a:t>, </a:t>
            </a:r>
            <a:r>
              <a:rPr lang="it-IT" sz="800" dirty="0" err="1"/>
              <a:t>described</a:t>
            </a:r>
            <a:r>
              <a:rPr lang="it-IT" sz="800" dirty="0"/>
              <a:t> in a </a:t>
            </a:r>
            <a:r>
              <a:rPr lang="it-IT" sz="800" dirty="0" err="1"/>
              <a:t>mechanical</a:t>
            </a:r>
            <a:r>
              <a:rPr lang="it-IT" sz="800" dirty="0"/>
              <a:t> </a:t>
            </a:r>
            <a:r>
              <a:rPr lang="it-IT" sz="800" dirty="0" err="1"/>
              <a:t>perspective</a:t>
            </a:r>
            <a:r>
              <a:rPr lang="it-IT" sz="800" dirty="0"/>
              <a:t> the </a:t>
            </a:r>
            <a:r>
              <a:rPr lang="it-IT" sz="800" dirty="0" err="1"/>
              <a:t>muscular</a:t>
            </a:r>
            <a:r>
              <a:rPr lang="it-IT" sz="800" dirty="0"/>
              <a:t> </a:t>
            </a:r>
            <a:r>
              <a:rPr lang="it-IT" sz="800" dirty="0" err="1"/>
              <a:t>movements</a:t>
            </a:r>
            <a:r>
              <a:rPr lang="it-IT" sz="800" dirty="0"/>
              <a:t> </a:t>
            </a:r>
            <a:r>
              <a:rPr lang="it-IT" sz="800" dirty="0" err="1"/>
              <a:t>involved</a:t>
            </a:r>
            <a:r>
              <a:rPr lang="it-IT" sz="800" dirty="0"/>
              <a:t> in </a:t>
            </a:r>
            <a:r>
              <a:rPr lang="it-IT" sz="800" dirty="0" err="1"/>
              <a:t>walking</a:t>
            </a:r>
            <a:r>
              <a:rPr lang="it-IT" sz="800" dirty="0"/>
              <a:t>, </a:t>
            </a:r>
            <a:r>
              <a:rPr lang="it-IT" sz="800" dirty="0" err="1"/>
              <a:t>running</a:t>
            </a:r>
            <a:r>
              <a:rPr lang="it-IT" sz="800" dirty="0"/>
              <a:t> (</a:t>
            </a:r>
            <a:r>
              <a:rPr lang="it-IT" sz="800" dirty="0">
                <a:hlinkClick r:id="rId14" tooltip="G.A. Borelli, De motu animalium"/>
              </a:rPr>
              <a:t>fig.12</a:t>
            </a:r>
            <a:r>
              <a:rPr lang="it-IT" sz="800" dirty="0"/>
              <a:t>), and lifting </a:t>
            </a:r>
            <a:r>
              <a:rPr lang="it-IT" sz="800" dirty="0" err="1"/>
              <a:t>weights</a:t>
            </a:r>
            <a:r>
              <a:rPr lang="it-IT" sz="800" dirty="0"/>
              <a:t> (</a:t>
            </a:r>
            <a:r>
              <a:rPr lang="it-IT" sz="800" dirty="0">
                <a:hlinkClick r:id="rId15" tooltip="G.A. Borelli, De motu animalium"/>
              </a:rPr>
              <a:t>fig.13</a:t>
            </a:r>
            <a:r>
              <a:rPr lang="it-IT" sz="800" dirty="0"/>
              <a:t>) </a:t>
            </a:r>
            <a:r>
              <a:rPr lang="it-IT" sz="800" dirty="0" err="1"/>
              <a:t>as</a:t>
            </a:r>
            <a:r>
              <a:rPr lang="it-IT" sz="800" dirty="0"/>
              <a:t> </a:t>
            </a:r>
            <a:r>
              <a:rPr lang="it-IT" sz="800" dirty="0" err="1"/>
              <a:t>well</a:t>
            </a:r>
            <a:r>
              <a:rPr lang="it-IT" sz="800" dirty="0"/>
              <a:t> </a:t>
            </a:r>
            <a:r>
              <a:rPr lang="it-IT" sz="800" dirty="0" err="1"/>
              <a:t>as</a:t>
            </a:r>
            <a:r>
              <a:rPr lang="it-IT" sz="800" dirty="0"/>
              <a:t> the </a:t>
            </a:r>
            <a:r>
              <a:rPr lang="it-IT" sz="800" dirty="0" err="1"/>
              <a:t>internal</a:t>
            </a:r>
            <a:r>
              <a:rPr lang="it-IT" sz="800" dirty="0"/>
              <a:t> </a:t>
            </a:r>
            <a:r>
              <a:rPr lang="it-IT" sz="800" dirty="0" err="1"/>
              <a:t>motions</a:t>
            </a:r>
            <a:r>
              <a:rPr lang="it-IT" sz="800" dirty="0"/>
              <a:t> of the body. </a:t>
            </a:r>
            <a:r>
              <a:rPr lang="it-IT" sz="800" dirty="0" err="1"/>
              <a:t>Microscopic</a:t>
            </a:r>
            <a:r>
              <a:rPr lang="it-IT" sz="800" dirty="0"/>
              <a:t> </a:t>
            </a:r>
            <a:r>
              <a:rPr lang="it-IT" sz="800" dirty="0" err="1"/>
              <a:t>anatomy</a:t>
            </a:r>
            <a:r>
              <a:rPr lang="it-IT" sz="800" dirty="0"/>
              <a:t> </a:t>
            </a:r>
            <a:r>
              <a:rPr lang="it-IT" sz="800" dirty="0" err="1"/>
              <a:t>was</a:t>
            </a:r>
            <a:r>
              <a:rPr lang="it-IT" sz="800" dirty="0"/>
              <a:t> </a:t>
            </a:r>
            <a:r>
              <a:rPr lang="it-IT" sz="800" dirty="0" err="1"/>
              <a:t>however</a:t>
            </a:r>
            <a:r>
              <a:rPr lang="it-IT" sz="800" dirty="0"/>
              <a:t> </a:t>
            </a:r>
            <a:r>
              <a:rPr lang="it-IT" sz="800" dirty="0" err="1"/>
              <a:t>developed</a:t>
            </a:r>
            <a:r>
              <a:rPr lang="it-IT" sz="800" dirty="0"/>
              <a:t> in </a:t>
            </a:r>
            <a:r>
              <a:rPr lang="it-IT" sz="800" dirty="0" err="1"/>
              <a:t>all</a:t>
            </a:r>
            <a:r>
              <a:rPr lang="it-IT" sz="800" dirty="0"/>
              <a:t> of </a:t>
            </a:r>
            <a:r>
              <a:rPr lang="it-IT" sz="800" dirty="0" err="1"/>
              <a:t>its</a:t>
            </a:r>
            <a:r>
              <a:rPr lang="it-IT" sz="800" dirty="0"/>
              <a:t> </a:t>
            </a:r>
            <a:r>
              <a:rPr lang="it-IT" sz="800" dirty="0" err="1"/>
              <a:t>potentiality</a:t>
            </a:r>
            <a:r>
              <a:rPr lang="it-IT" sz="800" dirty="0"/>
              <a:t> by Marcello Malpighi (1628-1694) (</a:t>
            </a:r>
            <a:r>
              <a:rPr lang="it-IT" sz="800" dirty="0">
                <a:hlinkClick r:id="rId16" tooltip="Portrait of Marcello Malpighi"/>
              </a:rPr>
              <a:t>fig.14</a:t>
            </a:r>
            <a:r>
              <a:rPr lang="it-IT" sz="800" dirty="0"/>
              <a:t>). </a:t>
            </a:r>
            <a:r>
              <a:rPr lang="it-IT" sz="800" dirty="0" err="1"/>
              <a:t>As</a:t>
            </a:r>
            <a:r>
              <a:rPr lang="it-IT" sz="800" dirty="0"/>
              <a:t> Galileo (</a:t>
            </a:r>
            <a:r>
              <a:rPr lang="it-IT" sz="800" dirty="0">
                <a:hlinkClick r:id="rId17" tooltip="Portrait of Galileo Galilei"/>
              </a:rPr>
              <a:t>fig.15</a:t>
            </a:r>
            <a:r>
              <a:rPr lang="it-IT" sz="800" dirty="0"/>
              <a:t>) </a:t>
            </a:r>
            <a:r>
              <a:rPr lang="it-IT" sz="800" dirty="0" err="1"/>
              <a:t>had</a:t>
            </a:r>
            <a:r>
              <a:rPr lang="it-IT" sz="800" dirty="0"/>
              <a:t> </a:t>
            </a:r>
            <a:r>
              <a:rPr lang="it-IT" sz="800" dirty="0" err="1"/>
              <a:t>launched</a:t>
            </a:r>
            <a:r>
              <a:rPr lang="it-IT" sz="800" dirty="0"/>
              <a:t> </a:t>
            </a:r>
            <a:r>
              <a:rPr lang="it-IT" sz="800" dirty="0" err="1"/>
              <a:t>exploration</a:t>
            </a:r>
            <a:r>
              <a:rPr lang="it-IT" sz="800" dirty="0"/>
              <a:t> of the </a:t>
            </a:r>
            <a:r>
              <a:rPr lang="it-IT" sz="800" dirty="0" err="1"/>
              <a:t>great</a:t>
            </a:r>
            <a:r>
              <a:rPr lang="it-IT" sz="800" dirty="0"/>
              <a:t> machine of the </a:t>
            </a:r>
            <a:r>
              <a:rPr lang="it-IT" sz="800" dirty="0" err="1"/>
              <a:t>universe</a:t>
            </a:r>
            <a:r>
              <a:rPr lang="it-IT" sz="800" dirty="0"/>
              <a:t> with the </a:t>
            </a:r>
            <a:r>
              <a:rPr lang="it-IT" sz="800" dirty="0" err="1"/>
              <a:t>telescope</a:t>
            </a:r>
            <a:r>
              <a:rPr lang="it-IT" sz="800" dirty="0"/>
              <a:t> (</a:t>
            </a:r>
            <a:r>
              <a:rPr lang="it-IT" sz="800" dirty="0">
                <a:hlinkClick r:id="rId18" tooltip="Galileo showing the Medicean planets to the personifications of Optics, Astronomy and Mathematics"/>
              </a:rPr>
              <a:t>fig.16</a:t>
            </a:r>
            <a:r>
              <a:rPr lang="it-IT" sz="800" dirty="0"/>
              <a:t>), so Malpighi </a:t>
            </a:r>
            <a:r>
              <a:rPr lang="it-IT" sz="800" dirty="0" err="1"/>
              <a:t>aimed</a:t>
            </a:r>
            <a:r>
              <a:rPr lang="it-IT" sz="800" dirty="0"/>
              <a:t> to </a:t>
            </a:r>
            <a:r>
              <a:rPr lang="it-IT" sz="800" dirty="0" err="1"/>
              <a:t>reveal</a:t>
            </a:r>
            <a:r>
              <a:rPr lang="it-IT" sz="800" dirty="0"/>
              <a:t> the </a:t>
            </a:r>
            <a:r>
              <a:rPr lang="it-IT" sz="800" dirty="0" err="1"/>
              <a:t>hidden</a:t>
            </a:r>
            <a:r>
              <a:rPr lang="it-IT" sz="800" dirty="0"/>
              <a:t> </a:t>
            </a:r>
            <a:r>
              <a:rPr lang="it-IT" sz="800" dirty="0" err="1"/>
              <a:t>structure</a:t>
            </a:r>
            <a:r>
              <a:rPr lang="it-IT" sz="800" dirty="0"/>
              <a:t> of the machine </a:t>
            </a:r>
            <a:r>
              <a:rPr lang="it-IT" sz="800" dirty="0" err="1"/>
              <a:t>that</a:t>
            </a:r>
            <a:r>
              <a:rPr lang="it-IT" sz="800" dirty="0"/>
              <a:t> </a:t>
            </a:r>
            <a:r>
              <a:rPr lang="it-IT" sz="800" dirty="0" err="1"/>
              <a:t>was</a:t>
            </a:r>
            <a:r>
              <a:rPr lang="it-IT" sz="800" dirty="0"/>
              <a:t> the human body with the </a:t>
            </a:r>
            <a:r>
              <a:rPr lang="it-IT" sz="800" dirty="0" err="1"/>
              <a:t>microscope</a:t>
            </a:r>
            <a:r>
              <a:rPr lang="it-IT" sz="800" dirty="0"/>
              <a:t> (</a:t>
            </a:r>
            <a:r>
              <a:rPr lang="it-IT" sz="800" dirty="0">
                <a:hlinkClick r:id="rId19" tooltip="Marcello Malpighi, Opera omnia, London, 1686-1687. Frontispiece"/>
              </a:rPr>
              <a:t>fig.17</a:t>
            </a:r>
            <a:r>
              <a:rPr lang="it-IT" sz="800" dirty="0"/>
              <a:t>). He </a:t>
            </a:r>
            <a:r>
              <a:rPr lang="it-IT" sz="800" dirty="0" err="1"/>
              <a:t>observed</a:t>
            </a:r>
            <a:r>
              <a:rPr lang="it-IT" sz="800" dirty="0"/>
              <a:t> the </a:t>
            </a:r>
            <a:r>
              <a:rPr lang="it-IT" sz="800" dirty="0" err="1"/>
              <a:t>alveolar</a:t>
            </a:r>
            <a:r>
              <a:rPr lang="it-IT" sz="800" dirty="0"/>
              <a:t> </a:t>
            </a:r>
            <a:r>
              <a:rPr lang="it-IT" sz="800" dirty="0" err="1"/>
              <a:t>structure</a:t>
            </a:r>
            <a:r>
              <a:rPr lang="it-IT" sz="800" dirty="0"/>
              <a:t> of the </a:t>
            </a:r>
            <a:r>
              <a:rPr lang="it-IT" sz="800" dirty="0" err="1"/>
              <a:t>lungs</a:t>
            </a:r>
            <a:r>
              <a:rPr lang="it-IT" sz="800" dirty="0"/>
              <a:t> (</a:t>
            </a:r>
            <a:r>
              <a:rPr lang="it-IT" sz="800" dirty="0">
                <a:hlinkClick r:id="rId20" tooltip="Anatomical plate representing the pulmonary alveoli, detail"/>
              </a:rPr>
              <a:t>fig.18</a:t>
            </a:r>
            <a:r>
              <a:rPr lang="it-IT" sz="800" dirty="0"/>
              <a:t>), the </a:t>
            </a:r>
            <a:r>
              <a:rPr lang="it-IT" sz="800" dirty="0" err="1"/>
              <a:t>papillary</a:t>
            </a:r>
            <a:r>
              <a:rPr lang="it-IT" sz="800" dirty="0"/>
              <a:t> </a:t>
            </a:r>
            <a:r>
              <a:rPr lang="it-IT" sz="800" dirty="0" err="1"/>
              <a:t>receptors</a:t>
            </a:r>
            <a:r>
              <a:rPr lang="it-IT" sz="800" dirty="0"/>
              <a:t> on the </a:t>
            </a:r>
            <a:r>
              <a:rPr lang="it-IT" sz="800" dirty="0" err="1"/>
              <a:t>tongue</a:t>
            </a:r>
            <a:r>
              <a:rPr lang="it-IT" sz="800" dirty="0"/>
              <a:t> (</a:t>
            </a:r>
            <a:r>
              <a:rPr lang="it-IT" sz="800" dirty="0">
                <a:hlinkClick r:id="rId21" tooltip="Anatomical study of the structure of the tongue"/>
              </a:rPr>
              <a:t>fig.19</a:t>
            </a:r>
            <a:r>
              <a:rPr lang="it-IT" sz="800" dirty="0"/>
              <a:t>), the connection </a:t>
            </a:r>
            <a:r>
              <a:rPr lang="it-IT" sz="800" dirty="0" err="1"/>
              <a:t>between</a:t>
            </a:r>
            <a:r>
              <a:rPr lang="it-IT" sz="800" dirty="0"/>
              <a:t> </a:t>
            </a:r>
            <a:r>
              <a:rPr lang="it-IT" sz="800" dirty="0" err="1"/>
              <a:t>arterial</a:t>
            </a:r>
            <a:r>
              <a:rPr lang="it-IT" sz="800" dirty="0"/>
              <a:t> and </a:t>
            </a:r>
            <a:r>
              <a:rPr lang="it-IT" sz="800" dirty="0" err="1"/>
              <a:t>venous</a:t>
            </a:r>
            <a:r>
              <a:rPr lang="it-IT" sz="800" dirty="0"/>
              <a:t> </a:t>
            </a:r>
            <a:r>
              <a:rPr lang="it-IT" sz="800" dirty="0" err="1"/>
              <a:t>blood</a:t>
            </a:r>
            <a:r>
              <a:rPr lang="it-IT" sz="800" dirty="0"/>
              <a:t> </a:t>
            </a:r>
            <a:r>
              <a:rPr lang="it-IT" sz="800" dirty="0" err="1"/>
              <a:t>vessels</a:t>
            </a:r>
            <a:r>
              <a:rPr lang="it-IT" sz="800" dirty="0"/>
              <a:t> (</a:t>
            </a:r>
            <a:r>
              <a:rPr lang="it-IT" sz="800" dirty="0">
                <a:hlinkClick r:id="rId22" tooltip="Anatomical plate representing the pulmonary alveoli, detail"/>
              </a:rPr>
              <a:t>fig.20</a:t>
            </a:r>
            <a:r>
              <a:rPr lang="it-IT" sz="800" dirty="0"/>
              <a:t>), </a:t>
            </a:r>
            <a:r>
              <a:rPr lang="it-IT" sz="800" dirty="0" err="1"/>
              <a:t>identified</a:t>
            </a:r>
            <a:r>
              <a:rPr lang="it-IT" sz="800" dirty="0"/>
              <a:t> the </a:t>
            </a:r>
            <a:r>
              <a:rPr lang="it-IT" sz="800" dirty="0" err="1"/>
              <a:t>red</a:t>
            </a:r>
            <a:r>
              <a:rPr lang="it-IT" sz="800" dirty="0"/>
              <a:t> </a:t>
            </a:r>
            <a:r>
              <a:rPr lang="it-IT" sz="800" dirty="0" err="1"/>
              <a:t>blood</a:t>
            </a:r>
            <a:r>
              <a:rPr lang="it-IT" sz="800" dirty="0"/>
              <a:t> </a:t>
            </a:r>
            <a:r>
              <a:rPr lang="it-IT" sz="800" dirty="0" err="1"/>
              <a:t>cells</a:t>
            </a:r>
            <a:r>
              <a:rPr lang="it-IT" sz="800" dirty="0"/>
              <a:t> and </a:t>
            </a:r>
            <a:r>
              <a:rPr lang="it-IT" sz="800" dirty="0" err="1"/>
              <a:t>described</a:t>
            </a:r>
            <a:r>
              <a:rPr lang="it-IT" sz="800" dirty="0"/>
              <a:t> </a:t>
            </a:r>
            <a:r>
              <a:rPr lang="it-IT" sz="800" dirty="0" err="1"/>
              <a:t>precisely</a:t>
            </a:r>
            <a:r>
              <a:rPr lang="it-IT" sz="800" dirty="0"/>
              <a:t> the first </a:t>
            </a:r>
            <a:r>
              <a:rPr lang="it-IT" sz="800" dirty="0" err="1"/>
              <a:t>stages</a:t>
            </a:r>
            <a:r>
              <a:rPr lang="it-IT" sz="800" dirty="0"/>
              <a:t> in the </a:t>
            </a:r>
            <a:r>
              <a:rPr lang="it-IT" sz="800" dirty="0" err="1"/>
              <a:t>embryonic</a:t>
            </a:r>
            <a:r>
              <a:rPr lang="it-IT" sz="800" dirty="0"/>
              <a:t> </a:t>
            </a:r>
            <a:r>
              <a:rPr lang="it-IT" sz="800" dirty="0" err="1"/>
              <a:t>development</a:t>
            </a:r>
            <a:r>
              <a:rPr lang="it-IT" sz="800" dirty="0"/>
              <a:t> of a baby </a:t>
            </a:r>
            <a:r>
              <a:rPr lang="it-IT" sz="800" dirty="0" err="1"/>
              <a:t>chick</a:t>
            </a:r>
            <a:r>
              <a:rPr lang="it-IT" sz="800" dirty="0"/>
              <a:t>. (</a:t>
            </a:r>
            <a:r>
              <a:rPr lang="it-IT" sz="800" dirty="0">
                <a:hlinkClick r:id="rId23" tooltip="Digital processing image of the stages of embryonic development of a baby chick"/>
              </a:rPr>
              <a:t>fig.21</a:t>
            </a:r>
            <a:r>
              <a:rPr lang="it-IT" sz="800" dirty="0"/>
              <a:t>). The </a:t>
            </a:r>
            <a:r>
              <a:rPr lang="it-IT" sz="800" dirty="0" err="1"/>
              <a:t>combination</a:t>
            </a:r>
            <a:r>
              <a:rPr lang="it-IT" sz="800" dirty="0"/>
              <a:t> of "</a:t>
            </a:r>
            <a:r>
              <a:rPr lang="it-IT" sz="800" dirty="0" err="1"/>
              <a:t>thin</a:t>
            </a:r>
            <a:r>
              <a:rPr lang="it-IT" sz="800" dirty="0"/>
              <a:t>" </a:t>
            </a:r>
            <a:r>
              <a:rPr lang="it-IT" sz="800" dirty="0" err="1"/>
              <a:t>anatomy</a:t>
            </a:r>
            <a:r>
              <a:rPr lang="it-IT" sz="800" dirty="0"/>
              <a:t> and </a:t>
            </a:r>
            <a:r>
              <a:rPr lang="it-IT" sz="800" dirty="0" err="1"/>
              <a:t>microscopic</a:t>
            </a:r>
            <a:r>
              <a:rPr lang="it-IT" sz="800" dirty="0"/>
              <a:t> </a:t>
            </a:r>
            <a:r>
              <a:rPr lang="it-IT" sz="800" dirty="0" err="1"/>
              <a:t>magnification</a:t>
            </a:r>
            <a:r>
              <a:rPr lang="it-IT" sz="800" dirty="0"/>
              <a:t> </a:t>
            </a:r>
            <a:r>
              <a:rPr lang="it-IT" sz="800" dirty="0" err="1"/>
              <a:t>soon</a:t>
            </a:r>
            <a:r>
              <a:rPr lang="it-IT" sz="800" dirty="0"/>
              <a:t> led to a </a:t>
            </a:r>
            <a:r>
              <a:rPr lang="it-IT" sz="800" dirty="0" err="1"/>
              <a:t>succession</a:t>
            </a:r>
            <a:r>
              <a:rPr lang="it-IT" sz="800" dirty="0"/>
              <a:t> of </a:t>
            </a:r>
            <a:r>
              <a:rPr lang="it-IT" sz="800" dirty="0" err="1"/>
              <a:t>remarkable</a:t>
            </a:r>
            <a:r>
              <a:rPr lang="it-IT" sz="800" dirty="0"/>
              <a:t> </a:t>
            </a:r>
            <a:r>
              <a:rPr lang="it-IT" sz="800" dirty="0" err="1"/>
              <a:t>discoveries</a:t>
            </a:r>
            <a:r>
              <a:rPr lang="it-IT" sz="800" dirty="0"/>
              <a:t> (</a:t>
            </a:r>
            <a:r>
              <a:rPr lang="it-IT" sz="800" dirty="0">
                <a:hlinkClick r:id="rId24" tooltip="Frontal representation of the human trunk, with view of the internal organs"/>
              </a:rPr>
              <a:t>fig.22</a:t>
            </a:r>
            <a:r>
              <a:rPr lang="it-IT" sz="800" dirty="0"/>
              <a:t>) Thomas </a:t>
            </a:r>
            <a:r>
              <a:rPr lang="it-IT" sz="800" dirty="0" err="1"/>
              <a:t>Bartholin</a:t>
            </a:r>
            <a:r>
              <a:rPr lang="it-IT" sz="800" dirty="0"/>
              <a:t> (1616-1680) (</a:t>
            </a:r>
            <a:r>
              <a:rPr lang="it-IT" sz="800" dirty="0">
                <a:hlinkClick r:id="rId25" tooltip="Portrait of Thomas Bartholin"/>
              </a:rPr>
              <a:t>fig.23</a:t>
            </a:r>
            <a:r>
              <a:rPr lang="it-IT" sz="800" dirty="0"/>
              <a:t>) </a:t>
            </a:r>
            <a:r>
              <a:rPr lang="it-IT" sz="800" dirty="0" err="1"/>
              <a:t>identified</a:t>
            </a:r>
            <a:r>
              <a:rPr lang="it-IT" sz="800" dirty="0"/>
              <a:t> the </a:t>
            </a:r>
            <a:r>
              <a:rPr lang="it-IT" sz="800" dirty="0" err="1"/>
              <a:t>lymphatic</a:t>
            </a:r>
            <a:r>
              <a:rPr lang="it-IT" sz="800" dirty="0"/>
              <a:t> </a:t>
            </a:r>
            <a:r>
              <a:rPr lang="it-IT" sz="800" dirty="0" err="1"/>
              <a:t>ducts</a:t>
            </a:r>
            <a:r>
              <a:rPr lang="it-IT" sz="800" dirty="0"/>
              <a:t> (</a:t>
            </a:r>
            <a:r>
              <a:rPr lang="it-IT" sz="800" dirty="0">
                <a:hlinkClick r:id="rId26" tooltip="Frontal representation of the human trunk, with view of the internal organs"/>
              </a:rPr>
              <a:t>fig.24</a:t>
            </a:r>
            <a:r>
              <a:rPr lang="it-IT" sz="800" dirty="0"/>
              <a:t>); Lorenzo Bellini (1643-1704) (</a:t>
            </a:r>
            <a:r>
              <a:rPr lang="it-IT" sz="800" dirty="0">
                <a:hlinkClick r:id="rId27" tooltip="Portrait of Lorenzo Bellini"/>
              </a:rPr>
              <a:t>fig.25</a:t>
            </a:r>
            <a:r>
              <a:rPr lang="it-IT" sz="800" dirty="0"/>
              <a:t>) </a:t>
            </a:r>
            <a:r>
              <a:rPr lang="it-IT" sz="800" dirty="0" err="1"/>
              <a:t>revealed</a:t>
            </a:r>
            <a:r>
              <a:rPr lang="it-IT" sz="800" dirty="0"/>
              <a:t> the </a:t>
            </a:r>
            <a:r>
              <a:rPr lang="it-IT" sz="800" dirty="0" err="1"/>
              <a:t>structure</a:t>
            </a:r>
            <a:r>
              <a:rPr lang="it-IT" sz="800" dirty="0"/>
              <a:t> and </a:t>
            </a:r>
            <a:r>
              <a:rPr lang="it-IT" sz="800" dirty="0" err="1"/>
              <a:t>function</a:t>
            </a:r>
            <a:r>
              <a:rPr lang="it-IT" sz="800" dirty="0"/>
              <a:t> of the </a:t>
            </a:r>
            <a:r>
              <a:rPr lang="it-IT" sz="800" dirty="0" err="1"/>
              <a:t>kidneys</a:t>
            </a:r>
            <a:r>
              <a:rPr lang="it-IT" sz="800" dirty="0"/>
              <a:t> (</a:t>
            </a:r>
            <a:r>
              <a:rPr lang="it-IT" sz="800" dirty="0">
                <a:hlinkClick r:id="rId28" tooltip="Table of human anatomy showing the renal canals"/>
              </a:rPr>
              <a:t>fig.26</a:t>
            </a:r>
            <a:r>
              <a:rPr lang="it-IT" sz="800" dirty="0"/>
              <a:t>), </a:t>
            </a:r>
            <a:r>
              <a:rPr lang="it-IT" sz="800" dirty="0" err="1"/>
              <a:t>furnishing</a:t>
            </a:r>
            <a:r>
              <a:rPr lang="it-IT" sz="800" dirty="0"/>
              <a:t> an </a:t>
            </a:r>
            <a:r>
              <a:rPr lang="it-IT" sz="800" dirty="0" err="1"/>
              <a:t>explanation</a:t>
            </a:r>
            <a:r>
              <a:rPr lang="it-IT" sz="800" dirty="0"/>
              <a:t> of the </a:t>
            </a:r>
            <a:r>
              <a:rPr lang="it-IT" sz="800" dirty="0" err="1"/>
              <a:t>mechanical</a:t>
            </a:r>
            <a:r>
              <a:rPr lang="it-IT" sz="800" dirty="0"/>
              <a:t> </a:t>
            </a:r>
            <a:r>
              <a:rPr lang="it-IT" sz="800" dirty="0" err="1"/>
              <a:t>type</a:t>
            </a:r>
            <a:r>
              <a:rPr lang="it-IT" sz="800" dirty="0"/>
              <a:t>; Francesco Redi (1626-1697) (</a:t>
            </a:r>
            <a:r>
              <a:rPr lang="it-IT" sz="800" dirty="0">
                <a:hlinkClick r:id="rId29" tooltip="Portrait of Francesco Redi"/>
              </a:rPr>
              <a:t>fig.27</a:t>
            </a:r>
            <a:r>
              <a:rPr lang="it-IT" sz="800" dirty="0"/>
              <a:t>) </a:t>
            </a:r>
            <a:r>
              <a:rPr lang="it-IT" sz="800" dirty="0" err="1"/>
              <a:t>illustrated</a:t>
            </a:r>
            <a:r>
              <a:rPr lang="it-IT" sz="800" dirty="0"/>
              <a:t> the </a:t>
            </a:r>
            <a:r>
              <a:rPr lang="it-IT" sz="800" dirty="0" err="1"/>
              <a:t>extraordinarily</a:t>
            </a:r>
            <a:r>
              <a:rPr lang="it-IT" sz="800" dirty="0"/>
              <a:t> </a:t>
            </a:r>
            <a:r>
              <a:rPr lang="it-IT" sz="800" dirty="0" err="1"/>
              <a:t>complex</a:t>
            </a:r>
            <a:r>
              <a:rPr lang="it-IT" sz="800" dirty="0"/>
              <a:t> </a:t>
            </a:r>
            <a:r>
              <a:rPr lang="it-IT" sz="800" dirty="0" err="1"/>
              <a:t>organization</a:t>
            </a:r>
            <a:r>
              <a:rPr lang="it-IT" sz="800" dirty="0"/>
              <a:t> of </a:t>
            </a:r>
            <a:r>
              <a:rPr lang="it-IT" sz="800" dirty="0" err="1"/>
              <a:t>insect</a:t>
            </a:r>
            <a:r>
              <a:rPr lang="it-IT" sz="800" dirty="0"/>
              <a:t> life (</a:t>
            </a:r>
            <a:r>
              <a:rPr lang="it-IT" sz="800" dirty="0">
                <a:hlinkClick r:id="rId30" tooltip="Mosquito, watercolor"/>
              </a:rPr>
              <a:t>fig.28</a:t>
            </a:r>
            <a:r>
              <a:rPr lang="it-IT" sz="800" dirty="0"/>
              <a:t>); Thomas </a:t>
            </a:r>
            <a:r>
              <a:rPr lang="it-IT" sz="800" dirty="0" err="1"/>
              <a:t>Wharton</a:t>
            </a:r>
            <a:r>
              <a:rPr lang="it-IT" sz="800" dirty="0"/>
              <a:t> (1614-1673) </a:t>
            </a:r>
            <a:r>
              <a:rPr lang="it-IT" sz="800" dirty="0" err="1"/>
              <a:t>formulated</a:t>
            </a:r>
            <a:r>
              <a:rPr lang="it-IT" sz="800" dirty="0"/>
              <a:t> the </a:t>
            </a:r>
            <a:r>
              <a:rPr lang="it-IT" sz="800" dirty="0" err="1"/>
              <a:t>theory</a:t>
            </a:r>
            <a:r>
              <a:rPr lang="it-IT" sz="800" dirty="0"/>
              <a:t> of the </a:t>
            </a:r>
            <a:r>
              <a:rPr lang="it-IT" sz="800" dirty="0" err="1"/>
              <a:t>glands</a:t>
            </a:r>
            <a:r>
              <a:rPr lang="it-IT" sz="800" dirty="0"/>
              <a:t> </a:t>
            </a:r>
            <a:r>
              <a:rPr lang="it-IT" sz="800" dirty="0" err="1"/>
              <a:t>as</a:t>
            </a:r>
            <a:r>
              <a:rPr lang="it-IT" sz="800" dirty="0"/>
              <a:t> </a:t>
            </a:r>
            <a:r>
              <a:rPr lang="it-IT" sz="800" dirty="0" err="1"/>
              <a:t>secretory</a:t>
            </a:r>
            <a:r>
              <a:rPr lang="it-IT" sz="800" dirty="0"/>
              <a:t> </a:t>
            </a:r>
            <a:r>
              <a:rPr lang="it-IT" sz="800" dirty="0" err="1"/>
              <a:t>organs</a:t>
            </a:r>
            <a:r>
              <a:rPr lang="it-IT" sz="800" dirty="0"/>
              <a:t> (</a:t>
            </a:r>
            <a:r>
              <a:rPr lang="it-IT" sz="800" dirty="0">
                <a:hlinkClick r:id="rId31" tooltip="Plate illustrating the 'glandula maxillaris' and the 'ductus salivalis'"/>
              </a:rPr>
              <a:t>fig.29</a:t>
            </a:r>
            <a:r>
              <a:rPr lang="it-IT" sz="800" dirty="0"/>
              <a:t>); </a:t>
            </a:r>
            <a:r>
              <a:rPr lang="it-IT" sz="800" dirty="0" err="1"/>
              <a:t>Niels</a:t>
            </a:r>
            <a:r>
              <a:rPr lang="it-IT" sz="800" dirty="0"/>
              <a:t> </a:t>
            </a:r>
            <a:r>
              <a:rPr lang="it-IT" sz="800" dirty="0" err="1"/>
              <a:t>Steensen</a:t>
            </a:r>
            <a:r>
              <a:rPr lang="it-IT" sz="800" dirty="0"/>
              <a:t> (1638-1686) (</a:t>
            </a:r>
            <a:r>
              <a:rPr lang="it-IT" sz="800" dirty="0">
                <a:hlinkClick r:id="rId32" tooltip="Portrait of Niccolò Stenone"/>
              </a:rPr>
              <a:t>fig.30</a:t>
            </a:r>
            <a:r>
              <a:rPr lang="it-IT" sz="800" dirty="0"/>
              <a:t>) </a:t>
            </a:r>
            <a:r>
              <a:rPr lang="it-IT" sz="800" dirty="0" err="1"/>
              <a:t>conducted</a:t>
            </a:r>
            <a:r>
              <a:rPr lang="it-IT" sz="800" dirty="0"/>
              <a:t> accurate </a:t>
            </a:r>
            <a:r>
              <a:rPr lang="it-IT" sz="800" dirty="0" err="1"/>
              <a:t>microscopic</a:t>
            </a:r>
            <a:r>
              <a:rPr lang="it-IT" sz="800" dirty="0"/>
              <a:t> </a:t>
            </a:r>
            <a:r>
              <a:rPr lang="it-IT" sz="800" dirty="0" err="1"/>
              <a:t>observations</a:t>
            </a:r>
            <a:r>
              <a:rPr lang="it-IT" sz="800" dirty="0"/>
              <a:t> of </a:t>
            </a:r>
            <a:r>
              <a:rPr lang="it-IT" sz="800" dirty="0" err="1"/>
              <a:t>muscle</a:t>
            </a:r>
            <a:r>
              <a:rPr lang="it-IT" sz="800" dirty="0"/>
              <a:t> </a:t>
            </a:r>
            <a:r>
              <a:rPr lang="it-IT" sz="800" dirty="0" err="1"/>
              <a:t>fibers</a:t>
            </a:r>
            <a:r>
              <a:rPr lang="it-IT" sz="800" dirty="0"/>
              <a:t>; Thomas Willis (1621-1675) (</a:t>
            </a:r>
            <a:r>
              <a:rPr lang="it-IT" sz="800" dirty="0">
                <a:hlinkClick r:id="rId33" tooltip="Portrait of Thomas Willis"/>
              </a:rPr>
              <a:t>fig.31</a:t>
            </a:r>
            <a:r>
              <a:rPr lang="it-IT" sz="800" dirty="0"/>
              <a:t>) e poi </a:t>
            </a:r>
            <a:r>
              <a:rPr lang="it-IT" sz="800" dirty="0" err="1"/>
              <a:t>Albrecht</a:t>
            </a:r>
            <a:r>
              <a:rPr lang="it-IT" sz="800" dirty="0"/>
              <a:t> von </a:t>
            </a:r>
            <a:r>
              <a:rPr lang="it-IT" sz="800" dirty="0" err="1"/>
              <a:t>Haller</a:t>
            </a:r>
            <a:r>
              <a:rPr lang="it-IT" sz="800" dirty="0"/>
              <a:t> (1708-1777) (</a:t>
            </a:r>
            <a:r>
              <a:rPr lang="it-IT" sz="800" dirty="0">
                <a:hlinkClick r:id="rId34" tooltip="Portrait of Albrecht von Haller"/>
              </a:rPr>
              <a:t>fig.32</a:t>
            </a:r>
            <a:r>
              <a:rPr lang="it-IT" sz="800" dirty="0"/>
              <a:t>) </a:t>
            </a:r>
            <a:r>
              <a:rPr lang="it-IT" sz="800" dirty="0" err="1"/>
              <a:t>studied</a:t>
            </a:r>
            <a:r>
              <a:rPr lang="it-IT" sz="800" dirty="0"/>
              <a:t> the </a:t>
            </a:r>
            <a:r>
              <a:rPr lang="it-IT" sz="800" dirty="0" err="1"/>
              <a:t>structure</a:t>
            </a:r>
            <a:r>
              <a:rPr lang="it-IT" sz="800" dirty="0"/>
              <a:t> of the </a:t>
            </a:r>
            <a:r>
              <a:rPr lang="it-IT" sz="800" dirty="0" err="1"/>
              <a:t>nervous</a:t>
            </a:r>
            <a:r>
              <a:rPr lang="it-IT" sz="800" dirty="0"/>
              <a:t> </a:t>
            </a:r>
            <a:r>
              <a:rPr lang="it-IT" sz="800" dirty="0" err="1"/>
              <a:t>system</a:t>
            </a:r>
            <a:r>
              <a:rPr lang="it-IT" sz="800" dirty="0"/>
              <a:t> and the </a:t>
            </a:r>
            <a:r>
              <a:rPr lang="it-IT" sz="800" dirty="0" err="1"/>
              <a:t>dynamics</a:t>
            </a:r>
            <a:r>
              <a:rPr lang="it-IT" sz="800" dirty="0"/>
              <a:t> of neuro-</a:t>
            </a:r>
            <a:r>
              <a:rPr lang="it-IT" sz="800" dirty="0" err="1"/>
              <a:t>muscular</a:t>
            </a:r>
            <a:r>
              <a:rPr lang="it-IT" sz="800" dirty="0"/>
              <a:t> </a:t>
            </a:r>
            <a:r>
              <a:rPr lang="it-IT" sz="800" dirty="0" err="1"/>
              <a:t>functions</a:t>
            </a:r>
            <a:r>
              <a:rPr lang="it-IT" sz="800" dirty="0"/>
              <a:t> (</a:t>
            </a:r>
            <a:r>
              <a:rPr lang="it-IT" sz="800" dirty="0">
                <a:hlinkClick r:id="rId35" tooltip="The arteries of the mesenterium"/>
              </a:rPr>
              <a:t>fig.33</a:t>
            </a:r>
            <a:r>
              <a:rPr lang="it-IT" sz="800" dirty="0"/>
              <a:t>).</a:t>
            </a:r>
          </a:p>
          <a:p>
            <a:pPr>
              <a:lnSpc>
                <a:spcPct val="80000"/>
              </a:lnSpc>
            </a:pPr>
            <a:r>
              <a:rPr lang="it-IT" sz="800" b="1" dirty="0"/>
              <a:t>James </a:t>
            </a:r>
            <a:r>
              <a:rPr lang="it-IT" sz="800" b="1" dirty="0" err="1"/>
              <a:t>Jurin</a:t>
            </a:r>
            <a:r>
              <a:rPr lang="it-IT" sz="800" dirty="0"/>
              <a:t> </a:t>
            </a:r>
            <a:r>
              <a:rPr lang="it-IT" sz="800" dirty="0">
                <a:hlinkClick r:id="rId36" tooltip="Fellow of the Royal Society"/>
              </a:rPr>
              <a:t>FRS</a:t>
            </a:r>
            <a:r>
              <a:rPr lang="it-IT" sz="800" dirty="0"/>
              <a:t> </a:t>
            </a:r>
            <a:r>
              <a:rPr lang="it-IT" sz="800" dirty="0">
                <a:hlinkClick r:id="rId37" tooltip="Fellow of the Royal College of Physicians"/>
              </a:rPr>
              <a:t>FRCP</a:t>
            </a:r>
            <a:r>
              <a:rPr lang="it-IT" sz="800" dirty="0"/>
              <a:t> (</a:t>
            </a:r>
            <a:r>
              <a:rPr lang="it-IT" sz="800" dirty="0" err="1">
                <a:hlinkClick r:id="rId38" tooltip="Baptism"/>
              </a:rPr>
              <a:t>baptised</a:t>
            </a:r>
            <a:r>
              <a:rPr lang="it-IT" sz="800" dirty="0"/>
              <a:t> </a:t>
            </a:r>
            <a:r>
              <a:rPr lang="it-IT" sz="800" dirty="0">
                <a:hlinkClick r:id="rId39" tooltip="December 15"/>
              </a:rPr>
              <a:t>15 </a:t>
            </a:r>
            <a:r>
              <a:rPr lang="it-IT" sz="800" dirty="0" err="1">
                <a:hlinkClick r:id="rId39" tooltip="December 15"/>
              </a:rPr>
              <a:t>December</a:t>
            </a:r>
            <a:r>
              <a:rPr lang="it-IT" sz="800" dirty="0"/>
              <a:t> </a:t>
            </a:r>
            <a:r>
              <a:rPr lang="it-IT" sz="800" dirty="0">
                <a:hlinkClick r:id="rId40" tooltip="1684"/>
              </a:rPr>
              <a:t>1684</a:t>
            </a:r>
            <a:r>
              <a:rPr lang="it-IT" sz="800" dirty="0"/>
              <a:t> - </a:t>
            </a:r>
            <a:r>
              <a:rPr lang="it-IT" sz="800" dirty="0">
                <a:hlinkClick r:id="rId41" tooltip="March 29"/>
              </a:rPr>
              <a:t>29 March</a:t>
            </a:r>
            <a:r>
              <a:rPr lang="it-IT" sz="800" dirty="0"/>
              <a:t> </a:t>
            </a:r>
            <a:r>
              <a:rPr lang="it-IT" sz="800" dirty="0">
                <a:hlinkClick r:id="rId42" tooltip="1750"/>
              </a:rPr>
              <a:t>1750</a:t>
            </a:r>
            <a:r>
              <a:rPr lang="it-IT" sz="800" dirty="0"/>
              <a:t>) </a:t>
            </a:r>
            <a:r>
              <a:rPr lang="it-IT" sz="800" dirty="0" err="1"/>
              <a:t>was</a:t>
            </a:r>
            <a:r>
              <a:rPr lang="it-IT" sz="800" dirty="0"/>
              <a:t> an </a:t>
            </a:r>
            <a:r>
              <a:rPr lang="it-IT" sz="800" dirty="0">
                <a:hlinkClick r:id="rId43" tooltip="England"/>
              </a:rPr>
              <a:t>English</a:t>
            </a:r>
            <a:r>
              <a:rPr lang="it-IT" sz="800" dirty="0"/>
              <a:t> </a:t>
            </a:r>
            <a:r>
              <a:rPr lang="it-IT" sz="800" dirty="0" err="1">
                <a:hlinkClick r:id="rId44" tooltip="Scientist"/>
              </a:rPr>
              <a:t>scientist</a:t>
            </a:r>
            <a:r>
              <a:rPr lang="it-IT" sz="800" dirty="0"/>
              <a:t> and </a:t>
            </a:r>
            <a:r>
              <a:rPr lang="it-IT" sz="800" dirty="0" err="1">
                <a:hlinkClick r:id="rId45" tooltip="Physician"/>
              </a:rPr>
              <a:t>physician</a:t>
            </a:r>
            <a:r>
              <a:rPr lang="it-IT" sz="800" dirty="0"/>
              <a:t>, </a:t>
            </a:r>
            <a:r>
              <a:rPr lang="it-IT" sz="800" dirty="0" err="1"/>
              <a:t>particularly</a:t>
            </a:r>
            <a:r>
              <a:rPr lang="it-IT" sz="800" dirty="0"/>
              <a:t> </a:t>
            </a:r>
            <a:r>
              <a:rPr lang="it-IT" sz="800" dirty="0" err="1"/>
              <a:t>remembered</a:t>
            </a:r>
            <a:r>
              <a:rPr lang="it-IT" sz="800" dirty="0"/>
              <a:t> for </a:t>
            </a:r>
            <a:r>
              <a:rPr lang="it-IT" sz="800" dirty="0" err="1"/>
              <a:t>his</a:t>
            </a:r>
            <a:r>
              <a:rPr lang="it-IT" sz="800" dirty="0"/>
              <a:t> </a:t>
            </a:r>
            <a:r>
              <a:rPr lang="it-IT" sz="800" dirty="0" err="1"/>
              <a:t>early</a:t>
            </a:r>
            <a:r>
              <a:rPr lang="it-IT" sz="800" dirty="0"/>
              <a:t> work in </a:t>
            </a:r>
            <a:r>
              <a:rPr lang="it-IT" sz="800" dirty="0" err="1">
                <a:hlinkClick r:id="rId46" tooltip="Capillary action"/>
              </a:rPr>
              <a:t>capillary</a:t>
            </a:r>
            <a:r>
              <a:rPr lang="it-IT" sz="800" dirty="0">
                <a:hlinkClick r:id="rId46" tooltip="Capillary action"/>
              </a:rPr>
              <a:t> </a:t>
            </a:r>
            <a:r>
              <a:rPr lang="it-IT" sz="800" dirty="0" err="1">
                <a:hlinkClick r:id="rId46" tooltip="Capillary action"/>
              </a:rPr>
              <a:t>action</a:t>
            </a:r>
            <a:r>
              <a:rPr lang="it-IT" sz="800" dirty="0"/>
              <a:t> and in the </a:t>
            </a:r>
            <a:r>
              <a:rPr lang="it-IT" sz="800" dirty="0" err="1">
                <a:hlinkClick r:id="rId47" tooltip="Epidemiology"/>
              </a:rPr>
              <a:t>epidemiology</a:t>
            </a:r>
            <a:r>
              <a:rPr lang="it-IT" sz="800" dirty="0"/>
              <a:t> of </a:t>
            </a:r>
            <a:r>
              <a:rPr lang="it-IT" sz="800" dirty="0" err="1">
                <a:hlinkClick r:id="rId48" tooltip="Smallpox vaccine"/>
              </a:rPr>
              <a:t>smallpox</a:t>
            </a:r>
            <a:r>
              <a:rPr lang="it-IT" sz="800" dirty="0">
                <a:hlinkClick r:id="rId48" tooltip="Smallpox vaccine"/>
              </a:rPr>
              <a:t> </a:t>
            </a:r>
            <a:r>
              <a:rPr lang="it-IT" sz="800" dirty="0" err="1">
                <a:hlinkClick r:id="rId48" tooltip="Smallpox vaccine"/>
              </a:rPr>
              <a:t>vaccination</a:t>
            </a:r>
            <a:r>
              <a:rPr lang="it-IT" sz="800" dirty="0"/>
              <a:t>. He </a:t>
            </a:r>
            <a:r>
              <a:rPr lang="it-IT" sz="800" dirty="0" err="1"/>
              <a:t>was</a:t>
            </a:r>
            <a:r>
              <a:rPr lang="it-IT" sz="800" dirty="0"/>
              <a:t> a </a:t>
            </a:r>
            <a:r>
              <a:rPr lang="it-IT" sz="800" dirty="0" err="1"/>
              <a:t>staunch</a:t>
            </a:r>
            <a:r>
              <a:rPr lang="it-IT" sz="800" dirty="0"/>
              <a:t> </a:t>
            </a:r>
            <a:r>
              <a:rPr lang="it-IT" sz="800" dirty="0" err="1"/>
              <a:t>proponent</a:t>
            </a:r>
            <a:r>
              <a:rPr lang="it-IT" sz="800" dirty="0"/>
              <a:t> of the work of Sir </a:t>
            </a:r>
            <a:r>
              <a:rPr lang="it-IT" sz="800" dirty="0">
                <a:hlinkClick r:id="rId49" tooltip="Isaac Newton"/>
              </a:rPr>
              <a:t>Isaac Newton</a:t>
            </a:r>
            <a:r>
              <a:rPr lang="it-IT" sz="800" dirty="0"/>
              <a:t> and </a:t>
            </a:r>
            <a:r>
              <a:rPr lang="it-IT" sz="800" dirty="0" err="1"/>
              <a:t>often</a:t>
            </a:r>
            <a:r>
              <a:rPr lang="it-IT" sz="800" dirty="0"/>
              <a:t> </a:t>
            </a:r>
            <a:r>
              <a:rPr lang="it-IT" sz="800" dirty="0" err="1"/>
              <a:t>used</a:t>
            </a:r>
            <a:r>
              <a:rPr lang="it-IT" sz="800" dirty="0"/>
              <a:t> </a:t>
            </a:r>
            <a:r>
              <a:rPr lang="it-IT" sz="800" dirty="0" err="1"/>
              <a:t>his</a:t>
            </a:r>
            <a:r>
              <a:rPr lang="it-IT" sz="800" dirty="0"/>
              <a:t> </a:t>
            </a:r>
            <a:r>
              <a:rPr lang="it-IT" sz="800" dirty="0" err="1"/>
              <a:t>gift</a:t>
            </a:r>
            <a:r>
              <a:rPr lang="it-IT" sz="800" dirty="0"/>
              <a:t> for </a:t>
            </a:r>
            <a:r>
              <a:rPr lang="it-IT" sz="800" dirty="0">
                <a:hlinkClick r:id="rId50" tooltip="Satire"/>
              </a:rPr>
              <a:t>satire</a:t>
            </a:r>
            <a:r>
              <a:rPr lang="it-IT" sz="800" dirty="0"/>
              <a:t> in </a:t>
            </a:r>
            <a:r>
              <a:rPr lang="it-IT" sz="800" dirty="0" err="1"/>
              <a:t>Newton's</a:t>
            </a:r>
            <a:r>
              <a:rPr lang="it-IT" sz="800" dirty="0"/>
              <a:t> </a:t>
            </a:r>
            <a:r>
              <a:rPr lang="it-IT" sz="800" dirty="0" err="1"/>
              <a:t>defence</a:t>
            </a:r>
            <a:r>
              <a:rPr lang="it-IT" sz="800" dirty="0"/>
              <a:t>. </a:t>
            </a:r>
            <a:r>
              <a:rPr lang="it-IT" sz="800" b="1" dirty="0" err="1" smtClean="0"/>
              <a:t>Early</a:t>
            </a:r>
            <a:r>
              <a:rPr lang="it-IT" sz="800" b="1" dirty="0" smtClean="0"/>
              <a:t> life</a:t>
            </a:r>
            <a:r>
              <a:rPr lang="it-IT" sz="800" b="1" baseline="0" dirty="0" smtClean="0"/>
              <a:t> </a:t>
            </a:r>
            <a:r>
              <a:rPr lang="it-IT" sz="800" dirty="0" err="1" smtClean="0"/>
              <a:t>Jurin's</a:t>
            </a:r>
            <a:r>
              <a:rPr lang="it-IT" sz="800" dirty="0" smtClean="0"/>
              <a:t> </a:t>
            </a:r>
            <a:r>
              <a:rPr lang="it-IT" sz="800" dirty="0" err="1"/>
              <a:t>father</a:t>
            </a:r>
            <a:r>
              <a:rPr lang="it-IT" sz="800" dirty="0"/>
              <a:t> </a:t>
            </a:r>
            <a:r>
              <a:rPr lang="it-IT" sz="800" dirty="0" err="1"/>
              <a:t>was</a:t>
            </a:r>
            <a:r>
              <a:rPr lang="it-IT" sz="800" dirty="0"/>
              <a:t> John </a:t>
            </a:r>
            <a:r>
              <a:rPr lang="it-IT" sz="800" dirty="0" err="1"/>
              <a:t>Jurin</a:t>
            </a:r>
            <a:r>
              <a:rPr lang="it-IT" sz="800" dirty="0"/>
              <a:t>, a </a:t>
            </a:r>
            <a:r>
              <a:rPr lang="it-IT" sz="800" dirty="0" err="1">
                <a:hlinkClick r:id="rId51" tooltip="London"/>
              </a:rPr>
              <a:t>London</a:t>
            </a:r>
            <a:r>
              <a:rPr lang="it-IT" sz="800" dirty="0"/>
              <a:t> </a:t>
            </a:r>
            <a:r>
              <a:rPr lang="it-IT" sz="800" dirty="0" err="1">
                <a:hlinkClick r:id="rId52" tooltip="Dyeing"/>
              </a:rPr>
              <a:t>dyer</a:t>
            </a:r>
            <a:r>
              <a:rPr lang="it-IT" sz="800" dirty="0"/>
              <a:t>. His </a:t>
            </a:r>
            <a:r>
              <a:rPr lang="it-IT" sz="800" dirty="0" err="1"/>
              <a:t>mother</a:t>
            </a:r>
            <a:r>
              <a:rPr lang="it-IT" sz="800" dirty="0"/>
              <a:t> </a:t>
            </a:r>
            <a:r>
              <a:rPr lang="it-IT" sz="800" dirty="0" err="1"/>
              <a:t>was</a:t>
            </a:r>
            <a:r>
              <a:rPr lang="it-IT" sz="800" dirty="0"/>
              <a:t> </a:t>
            </a:r>
            <a:r>
              <a:rPr lang="it-IT" sz="800" dirty="0" err="1"/>
              <a:t>John's</a:t>
            </a:r>
            <a:r>
              <a:rPr lang="it-IT" sz="800" dirty="0"/>
              <a:t> </a:t>
            </a:r>
            <a:r>
              <a:rPr lang="it-IT" sz="800" dirty="0" err="1"/>
              <a:t>wife</a:t>
            </a:r>
            <a:r>
              <a:rPr lang="it-IT" sz="800" dirty="0"/>
              <a:t> Dorcas </a:t>
            </a:r>
            <a:r>
              <a:rPr lang="it-IT" sz="800" dirty="0" err="1"/>
              <a:t>Cotesworth</a:t>
            </a:r>
            <a:r>
              <a:rPr lang="it-IT" sz="800" dirty="0"/>
              <a:t>. He </a:t>
            </a:r>
            <a:r>
              <a:rPr lang="it-IT" sz="800" dirty="0" err="1"/>
              <a:t>was</a:t>
            </a:r>
            <a:r>
              <a:rPr lang="it-IT" sz="800" dirty="0"/>
              <a:t> </a:t>
            </a:r>
            <a:r>
              <a:rPr lang="it-IT" sz="800" dirty="0" err="1"/>
              <a:t>educated</a:t>
            </a:r>
            <a:r>
              <a:rPr lang="it-IT" sz="800" dirty="0"/>
              <a:t> </a:t>
            </a:r>
            <a:r>
              <a:rPr lang="it-IT" sz="800" dirty="0" err="1"/>
              <a:t>at</a:t>
            </a:r>
            <a:r>
              <a:rPr lang="it-IT" sz="800" dirty="0"/>
              <a:t> </a:t>
            </a:r>
            <a:r>
              <a:rPr lang="it-IT" sz="800" dirty="0" err="1">
                <a:hlinkClick r:id="rId53" tooltip="Christ's Hospital"/>
              </a:rPr>
              <a:t>Christ's</a:t>
            </a:r>
            <a:r>
              <a:rPr lang="it-IT" sz="800" dirty="0">
                <a:hlinkClick r:id="rId53" tooltip="Christ's Hospital"/>
              </a:rPr>
              <a:t> Hospital</a:t>
            </a:r>
            <a:r>
              <a:rPr lang="it-IT" sz="800" dirty="0"/>
              <a:t> </a:t>
            </a:r>
            <a:r>
              <a:rPr lang="it-IT" sz="800" dirty="0" err="1"/>
              <a:t>where</a:t>
            </a:r>
            <a:r>
              <a:rPr lang="it-IT" sz="800" dirty="0"/>
              <a:t> he </a:t>
            </a:r>
            <a:r>
              <a:rPr lang="it-IT" sz="800" dirty="0" err="1"/>
              <a:t>won</a:t>
            </a:r>
            <a:r>
              <a:rPr lang="it-IT" sz="800" dirty="0"/>
              <a:t> a </a:t>
            </a:r>
            <a:r>
              <a:rPr lang="it-IT" sz="800" dirty="0" err="1">
                <a:hlinkClick r:id="rId54" tooltip="Scholarship"/>
              </a:rPr>
              <a:t>scholarship</a:t>
            </a:r>
            <a:r>
              <a:rPr lang="it-IT" sz="800" dirty="0"/>
              <a:t> to </a:t>
            </a:r>
            <a:r>
              <a:rPr lang="it-IT" sz="800" dirty="0" err="1">
                <a:hlinkClick r:id="rId55" tooltip="Trinity College, Cambridge"/>
              </a:rPr>
              <a:t>Trinity</a:t>
            </a:r>
            <a:r>
              <a:rPr lang="it-IT" sz="800" dirty="0">
                <a:hlinkClick r:id="rId55" tooltip="Trinity College, Cambridge"/>
              </a:rPr>
              <a:t> College, Cambridge</a:t>
            </a:r>
            <a:r>
              <a:rPr lang="it-IT" sz="800" dirty="0"/>
              <a:t>, </a:t>
            </a:r>
            <a:r>
              <a:rPr lang="it-IT" sz="800" dirty="0" err="1">
                <a:hlinkClick r:id="rId56" tooltip="Graduation"/>
              </a:rPr>
              <a:t>graduating</a:t>
            </a:r>
            <a:r>
              <a:rPr lang="it-IT" sz="800" dirty="0"/>
              <a:t> </a:t>
            </a:r>
            <a:r>
              <a:rPr lang="it-IT" sz="800" dirty="0">
                <a:hlinkClick r:id="rId57" tooltip="Bachelor of Arts"/>
              </a:rPr>
              <a:t>BA</a:t>
            </a:r>
            <a:r>
              <a:rPr lang="it-IT" sz="800" dirty="0"/>
              <a:t> in 1705, and </a:t>
            </a:r>
            <a:r>
              <a:rPr lang="it-IT" sz="800" dirty="0" err="1"/>
              <a:t>being</a:t>
            </a:r>
            <a:r>
              <a:rPr lang="it-IT" sz="800" dirty="0"/>
              <a:t> </a:t>
            </a:r>
            <a:r>
              <a:rPr lang="it-IT" sz="800" dirty="0" err="1"/>
              <a:t>elected</a:t>
            </a:r>
            <a:r>
              <a:rPr lang="it-IT" sz="800" dirty="0"/>
              <a:t> </a:t>
            </a:r>
            <a:r>
              <a:rPr lang="it-IT" sz="800" dirty="0" err="1">
                <a:hlinkClick r:id="rId58" tooltip="Fellow"/>
              </a:rPr>
              <a:t>fellow</a:t>
            </a:r>
            <a:r>
              <a:rPr lang="it-IT" sz="800" dirty="0"/>
              <a:t> the </a:t>
            </a:r>
            <a:r>
              <a:rPr lang="it-IT" sz="800" dirty="0" err="1"/>
              <a:t>following</a:t>
            </a:r>
            <a:r>
              <a:rPr lang="it-IT" sz="800" dirty="0"/>
              <a:t> </a:t>
            </a:r>
            <a:r>
              <a:rPr lang="it-IT" sz="800" dirty="0" err="1"/>
              <a:t>year</a:t>
            </a:r>
            <a:r>
              <a:rPr lang="it-IT" sz="800" dirty="0"/>
              <a:t>.</a:t>
            </a:r>
            <a:r>
              <a:rPr lang="it-IT" sz="800" dirty="0">
                <a:hlinkClick r:id="rId59"/>
              </a:rPr>
              <a:t>[1]</a:t>
            </a:r>
            <a:r>
              <a:rPr lang="it-IT" sz="800" dirty="0"/>
              <a:t> </a:t>
            </a:r>
            <a:r>
              <a:rPr lang="it-IT" sz="800" dirty="0" err="1"/>
              <a:t>Becoming</a:t>
            </a:r>
            <a:r>
              <a:rPr lang="it-IT" sz="800" dirty="0"/>
              <a:t> the </a:t>
            </a:r>
            <a:r>
              <a:rPr lang="it-IT" sz="800" i="1" dirty="0" err="1"/>
              <a:t>protegé</a:t>
            </a:r>
            <a:r>
              <a:rPr lang="it-IT" sz="800" dirty="0"/>
              <a:t> of the master of </a:t>
            </a:r>
            <a:r>
              <a:rPr lang="it-IT" sz="800" dirty="0" err="1"/>
              <a:t>Trinity</a:t>
            </a:r>
            <a:r>
              <a:rPr lang="it-IT" sz="800" dirty="0"/>
              <a:t>, </a:t>
            </a:r>
            <a:r>
              <a:rPr lang="it-IT" sz="800" dirty="0">
                <a:hlinkClick r:id="rId60" tooltip="Richard Bentley"/>
              </a:rPr>
              <a:t>Richard Bentley</a:t>
            </a:r>
            <a:r>
              <a:rPr lang="it-IT" sz="800" dirty="0"/>
              <a:t>, </a:t>
            </a:r>
            <a:r>
              <a:rPr lang="it-IT" sz="800" dirty="0" err="1"/>
              <a:t>Jurin</a:t>
            </a:r>
            <a:r>
              <a:rPr lang="it-IT" sz="800" dirty="0"/>
              <a:t> </a:t>
            </a:r>
            <a:r>
              <a:rPr lang="it-IT" sz="800" dirty="0" err="1"/>
              <a:t>became</a:t>
            </a:r>
            <a:r>
              <a:rPr lang="it-IT" sz="800" dirty="0"/>
              <a:t> tutor to </a:t>
            </a:r>
            <a:r>
              <a:rPr lang="it-IT" sz="800" dirty="0">
                <a:hlinkClick r:id="rId61" tooltip="Mordecai Cary"/>
              </a:rPr>
              <a:t>Mordecai Cary</a:t>
            </a:r>
            <a:r>
              <a:rPr lang="it-IT" sz="800" dirty="0"/>
              <a:t>, </a:t>
            </a:r>
            <a:r>
              <a:rPr lang="it-IT" sz="800" dirty="0" err="1"/>
              <a:t>travelling</a:t>
            </a:r>
            <a:r>
              <a:rPr lang="it-IT" sz="800" dirty="0"/>
              <a:t> with </a:t>
            </a:r>
            <a:r>
              <a:rPr lang="it-IT" sz="800" dirty="0" err="1"/>
              <a:t>him</a:t>
            </a:r>
            <a:r>
              <a:rPr lang="it-IT" sz="800" dirty="0"/>
              <a:t> </a:t>
            </a:r>
            <a:r>
              <a:rPr lang="it-IT" sz="800" dirty="0" err="1"/>
              <a:t>internationally</a:t>
            </a:r>
            <a:r>
              <a:rPr lang="it-IT" sz="800" dirty="0"/>
              <a:t>. </a:t>
            </a:r>
            <a:r>
              <a:rPr lang="it-IT" sz="800" dirty="0" err="1"/>
              <a:t>Jurin</a:t>
            </a:r>
            <a:r>
              <a:rPr lang="it-IT" sz="800" dirty="0"/>
              <a:t> </a:t>
            </a:r>
            <a:r>
              <a:rPr lang="it-IT" sz="800" dirty="0" err="1"/>
              <a:t>achieved</a:t>
            </a:r>
            <a:r>
              <a:rPr lang="it-IT" sz="800" dirty="0"/>
              <a:t> </a:t>
            </a:r>
            <a:r>
              <a:rPr lang="it-IT" sz="800" dirty="0" err="1"/>
              <a:t>his</a:t>
            </a:r>
            <a:r>
              <a:rPr lang="it-IT" sz="800" dirty="0"/>
              <a:t> </a:t>
            </a:r>
            <a:r>
              <a:rPr lang="it-IT" sz="800" dirty="0">
                <a:hlinkClick r:id="rId62" tooltip="Master of Arts (postgraduate)"/>
              </a:rPr>
              <a:t>MA</a:t>
            </a:r>
            <a:r>
              <a:rPr lang="it-IT" sz="800" dirty="0"/>
              <a:t> in 1709 and </a:t>
            </a:r>
            <a:r>
              <a:rPr lang="it-IT" sz="800" dirty="0" err="1"/>
              <a:t>became</a:t>
            </a:r>
            <a:r>
              <a:rPr lang="it-IT" sz="800" dirty="0"/>
              <a:t> </a:t>
            </a:r>
            <a:r>
              <a:rPr lang="it-IT" sz="800" dirty="0" err="1">
                <a:hlinkClick r:id="rId63" tooltip="Headteacher"/>
              </a:rPr>
              <a:t>headteacher</a:t>
            </a:r>
            <a:r>
              <a:rPr lang="it-IT" sz="800" dirty="0"/>
              <a:t> of the </a:t>
            </a:r>
            <a:r>
              <a:rPr lang="it-IT" sz="800" dirty="0" err="1">
                <a:hlinkClick r:id="rId64" tooltip="Royal Grammar School, Newcastle"/>
              </a:rPr>
              <a:t>Royal</a:t>
            </a:r>
            <a:r>
              <a:rPr lang="it-IT" sz="800" dirty="0">
                <a:hlinkClick r:id="rId64" tooltip="Royal Grammar School, Newcastle"/>
              </a:rPr>
              <a:t> </a:t>
            </a:r>
            <a:r>
              <a:rPr lang="it-IT" sz="800" dirty="0" err="1">
                <a:hlinkClick r:id="rId64" tooltip="Royal Grammar School, Newcastle"/>
              </a:rPr>
              <a:t>Grammar</a:t>
            </a:r>
            <a:r>
              <a:rPr lang="it-IT" sz="800" dirty="0">
                <a:hlinkClick r:id="rId64" tooltip="Royal Grammar School, Newcastle"/>
              </a:rPr>
              <a:t> School, Newcastle</a:t>
            </a:r>
            <a:r>
              <a:rPr lang="it-IT" sz="800" dirty="0"/>
              <a:t>. </a:t>
            </a:r>
            <a:r>
              <a:rPr lang="it-IT" sz="800" dirty="0" err="1"/>
              <a:t>Jurin</a:t>
            </a:r>
            <a:r>
              <a:rPr lang="it-IT" sz="800" dirty="0"/>
              <a:t> </a:t>
            </a:r>
            <a:r>
              <a:rPr lang="it-IT" sz="800" dirty="0" err="1"/>
              <a:t>became</a:t>
            </a:r>
            <a:r>
              <a:rPr lang="it-IT" sz="800" dirty="0"/>
              <a:t> a </a:t>
            </a:r>
            <a:r>
              <a:rPr lang="it-IT" sz="800" dirty="0" err="1"/>
              <a:t>frequent</a:t>
            </a:r>
            <a:r>
              <a:rPr lang="it-IT" sz="800" dirty="0"/>
              <a:t> public speaker on </a:t>
            </a:r>
            <a:r>
              <a:rPr lang="it-IT" sz="800" dirty="0" err="1"/>
              <a:t>mathematics</a:t>
            </a:r>
            <a:r>
              <a:rPr lang="it-IT" sz="800" dirty="0"/>
              <a:t> and the work of Sir </a:t>
            </a:r>
            <a:r>
              <a:rPr lang="it-IT" sz="800" dirty="0">
                <a:hlinkClick r:id="rId49" tooltip="Isaac Newton"/>
              </a:rPr>
              <a:t>Isaac Newton</a:t>
            </a:r>
            <a:r>
              <a:rPr lang="it-IT" sz="800" dirty="0"/>
              <a:t>.</a:t>
            </a:r>
            <a:r>
              <a:rPr lang="it-IT" sz="800" dirty="0">
                <a:hlinkClick r:id="rId59"/>
              </a:rPr>
              <a:t>[2]</a:t>
            </a:r>
            <a:r>
              <a:rPr lang="it-IT" sz="800" dirty="0"/>
              <a:t> </a:t>
            </a:r>
            <a:r>
              <a:rPr lang="it-IT" sz="800" dirty="0" err="1"/>
              <a:t>Jurin</a:t>
            </a:r>
            <a:r>
              <a:rPr lang="it-IT" sz="800" dirty="0"/>
              <a:t> </a:t>
            </a:r>
            <a:r>
              <a:rPr lang="it-IT" sz="800" dirty="0" err="1"/>
              <a:t>returned</a:t>
            </a:r>
            <a:r>
              <a:rPr lang="it-IT" sz="800" dirty="0"/>
              <a:t> to </a:t>
            </a:r>
            <a:r>
              <a:rPr lang="it-IT" sz="800" dirty="0">
                <a:hlinkClick r:id="rId65" tooltip="Cambridge"/>
              </a:rPr>
              <a:t>Cambridge</a:t>
            </a:r>
            <a:r>
              <a:rPr lang="it-IT" sz="800" dirty="0"/>
              <a:t> in 1715 to </a:t>
            </a:r>
            <a:r>
              <a:rPr lang="it-IT" sz="800" dirty="0" err="1"/>
              <a:t>study</a:t>
            </a:r>
            <a:r>
              <a:rPr lang="it-IT" sz="800" dirty="0"/>
              <a:t> </a:t>
            </a:r>
            <a:r>
              <a:rPr lang="it-IT" sz="800" dirty="0">
                <a:hlinkClick r:id="rId66" tooltip="Medicine"/>
              </a:rPr>
              <a:t>medicine</a:t>
            </a:r>
            <a:r>
              <a:rPr lang="it-IT" sz="800" dirty="0"/>
              <a:t>, </a:t>
            </a:r>
            <a:r>
              <a:rPr lang="it-IT" sz="800" dirty="0" err="1"/>
              <a:t>becoming</a:t>
            </a:r>
            <a:r>
              <a:rPr lang="it-IT" sz="800" dirty="0"/>
              <a:t> </a:t>
            </a:r>
            <a:r>
              <a:rPr lang="it-IT" sz="800" dirty="0">
                <a:hlinkClick r:id="rId67" tooltip="Doctor of Medicine"/>
              </a:rPr>
              <a:t>MD</a:t>
            </a:r>
            <a:r>
              <a:rPr lang="it-IT" sz="800" dirty="0"/>
              <a:t> the </a:t>
            </a:r>
            <a:r>
              <a:rPr lang="it-IT" sz="800" dirty="0" err="1"/>
              <a:t>following</a:t>
            </a:r>
            <a:r>
              <a:rPr lang="it-IT" sz="800" dirty="0"/>
              <a:t> </a:t>
            </a:r>
            <a:r>
              <a:rPr lang="it-IT" sz="800" dirty="0" err="1"/>
              <a:t>year</a:t>
            </a:r>
            <a:r>
              <a:rPr lang="it-IT" sz="800" dirty="0"/>
              <a:t> and </a:t>
            </a:r>
            <a:r>
              <a:rPr lang="it-IT" sz="800" dirty="0" err="1"/>
              <a:t>establishing</a:t>
            </a:r>
            <a:r>
              <a:rPr lang="it-IT" sz="800" dirty="0"/>
              <a:t> a </a:t>
            </a:r>
            <a:r>
              <a:rPr lang="it-IT" sz="800" dirty="0" err="1"/>
              <a:t>successful</a:t>
            </a:r>
            <a:r>
              <a:rPr lang="it-IT" sz="800" dirty="0"/>
              <a:t> </a:t>
            </a:r>
            <a:r>
              <a:rPr lang="it-IT" sz="800" dirty="0" err="1"/>
              <a:t>practice</a:t>
            </a:r>
            <a:r>
              <a:rPr lang="it-IT" sz="800" dirty="0"/>
              <a:t> in </a:t>
            </a:r>
            <a:r>
              <a:rPr lang="it-IT" sz="800" dirty="0" err="1"/>
              <a:t>London</a:t>
            </a:r>
            <a:r>
              <a:rPr lang="it-IT" sz="800" dirty="0"/>
              <a:t> and </a:t>
            </a:r>
            <a:r>
              <a:rPr lang="it-IT" sz="800" dirty="0" err="1">
                <a:hlinkClick r:id="rId68" tooltip="Tunbridge Wells"/>
              </a:rPr>
              <a:t>Tunbridge</a:t>
            </a:r>
            <a:r>
              <a:rPr lang="it-IT" sz="800" dirty="0">
                <a:hlinkClick r:id="rId68" tooltip="Tunbridge Wells"/>
              </a:rPr>
              <a:t> Wells</a:t>
            </a:r>
            <a:r>
              <a:rPr lang="it-IT" sz="800" dirty="0"/>
              <a:t>. In 1722, he </a:t>
            </a:r>
            <a:r>
              <a:rPr lang="it-IT" sz="800" dirty="0" err="1"/>
              <a:t>lectured</a:t>
            </a:r>
            <a:r>
              <a:rPr lang="it-IT" sz="800" dirty="0"/>
              <a:t> on </a:t>
            </a:r>
            <a:r>
              <a:rPr lang="it-IT" sz="800" dirty="0" err="1">
                <a:hlinkClick r:id="rId69" tooltip="Anatomy"/>
              </a:rPr>
              <a:t>anatomy</a:t>
            </a:r>
            <a:r>
              <a:rPr lang="it-IT" sz="800" dirty="0"/>
              <a:t> to the </a:t>
            </a:r>
            <a:r>
              <a:rPr lang="it-IT" sz="800" dirty="0">
                <a:hlinkClick r:id="rId70" tooltip="Company of Surgeons"/>
              </a:rPr>
              <a:t>Company of </a:t>
            </a:r>
            <a:r>
              <a:rPr lang="it-IT" sz="800" dirty="0" err="1">
                <a:hlinkClick r:id="rId70" tooltip="Company of Surgeons"/>
              </a:rPr>
              <a:t>Surgeons</a:t>
            </a:r>
            <a:r>
              <a:rPr lang="it-IT" sz="800" dirty="0"/>
              <a:t>.</a:t>
            </a:r>
            <a:r>
              <a:rPr lang="it-IT" sz="800" dirty="0">
                <a:hlinkClick r:id="rId59"/>
              </a:rPr>
              <a:t>[2]</a:t>
            </a:r>
            <a:r>
              <a:rPr lang="it-IT" sz="800" dirty="0"/>
              <a:t> From 1725 to 1732 he </a:t>
            </a:r>
            <a:r>
              <a:rPr lang="it-IT" sz="800" dirty="0" err="1"/>
              <a:t>worked</a:t>
            </a:r>
            <a:r>
              <a:rPr lang="it-IT" sz="800" dirty="0"/>
              <a:t> </a:t>
            </a:r>
            <a:r>
              <a:rPr lang="it-IT" sz="800" dirty="0" err="1"/>
              <a:t>as</a:t>
            </a:r>
            <a:r>
              <a:rPr lang="it-IT" sz="800" dirty="0"/>
              <a:t> a </a:t>
            </a:r>
            <a:r>
              <a:rPr lang="it-IT" sz="800" dirty="0" err="1"/>
              <a:t>physician</a:t>
            </a:r>
            <a:r>
              <a:rPr lang="it-IT" sz="800" dirty="0"/>
              <a:t> </a:t>
            </a:r>
            <a:r>
              <a:rPr lang="it-IT" sz="800" dirty="0" err="1"/>
              <a:t>at</a:t>
            </a:r>
            <a:r>
              <a:rPr lang="it-IT" sz="800" dirty="0"/>
              <a:t> </a:t>
            </a:r>
            <a:r>
              <a:rPr lang="it-IT" sz="800" dirty="0" err="1">
                <a:hlinkClick r:id="rId71" tooltip="Guy's Hospital"/>
              </a:rPr>
              <a:t>Guy's</a:t>
            </a:r>
            <a:r>
              <a:rPr lang="it-IT" sz="800" dirty="0">
                <a:hlinkClick r:id="rId71" tooltip="Guy's Hospital"/>
              </a:rPr>
              <a:t> Hospital</a:t>
            </a:r>
            <a:r>
              <a:rPr lang="it-IT" sz="800" dirty="0"/>
              <a:t>, </a:t>
            </a:r>
            <a:r>
              <a:rPr lang="it-IT" sz="800" dirty="0" err="1"/>
              <a:t>thereafter</a:t>
            </a:r>
            <a:r>
              <a:rPr lang="it-IT" sz="800" dirty="0"/>
              <a:t> </a:t>
            </a:r>
            <a:r>
              <a:rPr lang="it-IT" sz="800" dirty="0" err="1"/>
              <a:t>becoming</a:t>
            </a:r>
            <a:r>
              <a:rPr lang="it-IT" sz="800" dirty="0"/>
              <a:t> a </a:t>
            </a:r>
            <a:r>
              <a:rPr lang="it-IT" sz="800" dirty="0" err="1"/>
              <a:t>governor</a:t>
            </a:r>
            <a:r>
              <a:rPr lang="it-IT" sz="800" dirty="0"/>
              <a:t> of the hospital. In 1724, </a:t>
            </a:r>
            <a:r>
              <a:rPr lang="it-IT" sz="800" dirty="0" err="1"/>
              <a:t>Jurin</a:t>
            </a:r>
            <a:r>
              <a:rPr lang="it-IT" sz="800" dirty="0"/>
              <a:t> </a:t>
            </a:r>
            <a:r>
              <a:rPr lang="it-IT" sz="800" dirty="0" err="1"/>
              <a:t>married</a:t>
            </a:r>
            <a:r>
              <a:rPr lang="it-IT" sz="800" dirty="0"/>
              <a:t> Mary Douglas, </a:t>
            </a:r>
            <a:r>
              <a:rPr lang="it-IT" sz="800" i="1" dirty="0" err="1"/>
              <a:t>née</a:t>
            </a:r>
            <a:r>
              <a:rPr lang="it-IT" sz="800" dirty="0"/>
              <a:t> Harris (</a:t>
            </a:r>
            <a:r>
              <a:rPr lang="it-IT" sz="800" dirty="0" err="1"/>
              <a:t>died</a:t>
            </a:r>
            <a:r>
              <a:rPr lang="it-IT" sz="800" dirty="0"/>
              <a:t> 1784), a </a:t>
            </a:r>
            <a:r>
              <a:rPr lang="it-IT" sz="800" dirty="0" err="1"/>
              <a:t>wealthy</a:t>
            </a:r>
            <a:r>
              <a:rPr lang="it-IT" sz="800" dirty="0"/>
              <a:t> </a:t>
            </a:r>
            <a:r>
              <a:rPr lang="it-IT" sz="800" dirty="0" err="1"/>
              <a:t>widow</a:t>
            </a:r>
            <a:r>
              <a:rPr lang="it-IT" sz="800" dirty="0"/>
              <a:t>, and </a:t>
            </a:r>
            <a:r>
              <a:rPr lang="it-IT" sz="800" dirty="0" err="1"/>
              <a:t>they</a:t>
            </a:r>
            <a:r>
              <a:rPr lang="it-IT" sz="800" dirty="0"/>
              <a:t> </a:t>
            </a:r>
            <a:r>
              <a:rPr lang="it-IT" sz="800" dirty="0" err="1"/>
              <a:t>had</a:t>
            </a:r>
            <a:r>
              <a:rPr lang="it-IT" sz="800" dirty="0"/>
              <a:t> </a:t>
            </a:r>
            <a:r>
              <a:rPr lang="it-IT" sz="800" dirty="0" err="1"/>
              <a:t>five</a:t>
            </a:r>
            <a:r>
              <a:rPr lang="it-IT" sz="800" dirty="0"/>
              <a:t> </a:t>
            </a:r>
            <a:r>
              <a:rPr lang="it-IT" sz="800" dirty="0" err="1"/>
              <a:t>daughters</a:t>
            </a:r>
            <a:r>
              <a:rPr lang="it-IT" sz="800" dirty="0"/>
              <a:t> and </a:t>
            </a:r>
            <a:r>
              <a:rPr lang="it-IT" sz="800" dirty="0" err="1"/>
              <a:t>one</a:t>
            </a:r>
            <a:r>
              <a:rPr lang="it-IT" sz="800" dirty="0"/>
              <a:t> son.</a:t>
            </a:r>
            <a:r>
              <a:rPr lang="it-IT" sz="800" dirty="0">
                <a:hlinkClick r:id="rId59"/>
              </a:rPr>
              <a:t>[2</a:t>
            </a:r>
            <a:r>
              <a:rPr lang="it-IT" sz="800" dirty="0" smtClean="0">
                <a:hlinkClick r:id="rId59"/>
              </a:rPr>
              <a:t>]</a:t>
            </a:r>
            <a:r>
              <a:rPr lang="it-IT" sz="800" b="1" baseline="0" dirty="0"/>
              <a:t> </a:t>
            </a:r>
            <a:r>
              <a:rPr lang="it-IT" sz="800" b="1" dirty="0" smtClean="0"/>
              <a:t> </a:t>
            </a:r>
            <a:r>
              <a:rPr lang="it-IT" sz="800" b="1" dirty="0" err="1"/>
              <a:t>Medical</a:t>
            </a:r>
            <a:r>
              <a:rPr lang="it-IT" sz="800" b="1" dirty="0"/>
              <a:t> </a:t>
            </a:r>
            <a:r>
              <a:rPr lang="it-IT" sz="800" b="1" dirty="0" err="1" smtClean="0"/>
              <a:t>practice</a:t>
            </a:r>
            <a:r>
              <a:rPr lang="it-IT" sz="800" b="1" baseline="0" dirty="0"/>
              <a:t> </a:t>
            </a:r>
            <a:r>
              <a:rPr lang="it-IT" sz="800" dirty="0" err="1" smtClean="0"/>
              <a:t>Jurin</a:t>
            </a:r>
            <a:r>
              <a:rPr lang="it-IT" sz="800" dirty="0" smtClean="0"/>
              <a:t> </a:t>
            </a:r>
            <a:r>
              <a:rPr lang="it-IT" sz="800" dirty="0"/>
              <a:t>rose to a position of some </a:t>
            </a:r>
            <a:r>
              <a:rPr lang="it-IT" sz="800" dirty="0" err="1"/>
              <a:t>eminence</a:t>
            </a:r>
            <a:r>
              <a:rPr lang="it-IT" sz="800" dirty="0"/>
              <a:t> in medicine and science. He </a:t>
            </a:r>
            <a:r>
              <a:rPr lang="it-IT" sz="800" dirty="0" err="1"/>
              <a:t>is</a:t>
            </a:r>
            <a:r>
              <a:rPr lang="it-IT" sz="800" dirty="0"/>
              <a:t> </a:t>
            </a:r>
            <a:r>
              <a:rPr lang="it-IT" sz="800" dirty="0" err="1"/>
              <a:t>described</a:t>
            </a:r>
            <a:r>
              <a:rPr lang="it-IT" sz="800" dirty="0"/>
              <a:t> </a:t>
            </a:r>
            <a:r>
              <a:rPr lang="it-IT" sz="800" dirty="0" err="1"/>
              <a:t>as</a:t>
            </a:r>
            <a:r>
              <a:rPr lang="it-IT" sz="800" dirty="0"/>
              <a:t> "</a:t>
            </a:r>
            <a:r>
              <a:rPr lang="it-IT" sz="800" dirty="0" err="1"/>
              <a:t>witty</a:t>
            </a:r>
            <a:r>
              <a:rPr lang="it-IT" sz="800" dirty="0"/>
              <a:t>, </a:t>
            </a:r>
            <a:r>
              <a:rPr lang="it-IT" sz="800" dirty="0" err="1"/>
              <a:t>satirical</a:t>
            </a:r>
            <a:r>
              <a:rPr lang="it-IT" sz="800" dirty="0"/>
              <a:t>, </a:t>
            </a:r>
            <a:r>
              <a:rPr lang="it-IT" sz="800" dirty="0" err="1"/>
              <a:t>ambitious</a:t>
            </a:r>
            <a:r>
              <a:rPr lang="it-IT" sz="800" dirty="0"/>
              <a:t>, and </a:t>
            </a:r>
            <a:r>
              <a:rPr lang="it-IT" sz="800" dirty="0" err="1"/>
              <a:t>professionally</a:t>
            </a:r>
            <a:r>
              <a:rPr lang="it-IT" sz="800" dirty="0"/>
              <a:t> and </a:t>
            </a:r>
            <a:r>
              <a:rPr lang="it-IT" sz="800" dirty="0" err="1"/>
              <a:t>financially</a:t>
            </a:r>
            <a:r>
              <a:rPr lang="it-IT" sz="800" dirty="0"/>
              <a:t> </a:t>
            </a:r>
            <a:r>
              <a:rPr lang="it-IT" sz="800" dirty="0" err="1"/>
              <a:t>successful</a:t>
            </a:r>
            <a:r>
              <a:rPr lang="it-IT" sz="800" dirty="0"/>
              <a:t>".</a:t>
            </a:r>
            <a:r>
              <a:rPr lang="it-IT" sz="800" dirty="0">
                <a:hlinkClick r:id="rId59"/>
              </a:rPr>
              <a:t>[2]</a:t>
            </a:r>
            <a:r>
              <a:rPr lang="it-IT" sz="800" dirty="0"/>
              <a:t> He </a:t>
            </a:r>
            <a:r>
              <a:rPr lang="it-IT" sz="800" dirty="0" err="1"/>
              <a:t>was</a:t>
            </a:r>
            <a:r>
              <a:rPr lang="it-IT" sz="800" dirty="0"/>
              <a:t> a </a:t>
            </a:r>
            <a:r>
              <a:rPr lang="it-IT" sz="800" dirty="0" err="1"/>
              <a:t>powerful</a:t>
            </a:r>
            <a:r>
              <a:rPr lang="it-IT" sz="800" dirty="0"/>
              <a:t> </a:t>
            </a:r>
            <a:r>
              <a:rPr lang="it-IT" sz="800" dirty="0" err="1"/>
              <a:t>advocate</a:t>
            </a:r>
            <a:r>
              <a:rPr lang="it-IT" sz="800" dirty="0"/>
              <a:t> of the </a:t>
            </a:r>
            <a:r>
              <a:rPr lang="it-IT" sz="800" dirty="0" err="1"/>
              <a:t>smallpox</a:t>
            </a:r>
            <a:r>
              <a:rPr lang="it-IT" sz="800" dirty="0"/>
              <a:t> </a:t>
            </a:r>
            <a:r>
              <a:rPr lang="it-IT" sz="800" dirty="0" err="1">
                <a:hlinkClick r:id="rId72" tooltip="Variolation"/>
              </a:rPr>
              <a:t>variolation</a:t>
            </a:r>
            <a:r>
              <a:rPr lang="it-IT" sz="800" dirty="0"/>
              <a:t>, a procedure </a:t>
            </a:r>
            <a:r>
              <a:rPr lang="it-IT" sz="800" dirty="0" err="1"/>
              <a:t>involving</a:t>
            </a:r>
            <a:r>
              <a:rPr lang="it-IT" sz="800" dirty="0"/>
              <a:t> </a:t>
            </a:r>
            <a:r>
              <a:rPr lang="it-IT" sz="800" dirty="0" err="1"/>
              <a:t>scratching</a:t>
            </a:r>
            <a:r>
              <a:rPr lang="it-IT" sz="800" dirty="0"/>
              <a:t> pus or </a:t>
            </a:r>
            <a:r>
              <a:rPr lang="it-IT" sz="800" dirty="0" err="1"/>
              <a:t>material</a:t>
            </a:r>
            <a:r>
              <a:rPr lang="it-IT" sz="800" dirty="0"/>
              <a:t> from the </a:t>
            </a:r>
            <a:r>
              <a:rPr lang="it-IT" sz="800" dirty="0" err="1"/>
              <a:t>scabs</a:t>
            </a:r>
            <a:r>
              <a:rPr lang="it-IT" sz="800" dirty="0"/>
              <a:t> of </a:t>
            </a:r>
            <a:r>
              <a:rPr lang="it-IT" sz="800" dirty="0" err="1"/>
              <a:t>smallpox</a:t>
            </a:r>
            <a:r>
              <a:rPr lang="it-IT" sz="800" dirty="0"/>
              <a:t> </a:t>
            </a:r>
            <a:r>
              <a:rPr lang="it-IT" sz="800" dirty="0" err="1"/>
              <a:t>sores</a:t>
            </a:r>
            <a:r>
              <a:rPr lang="it-IT" sz="800" dirty="0"/>
              <a:t> </a:t>
            </a:r>
            <a:r>
              <a:rPr lang="it-IT" sz="800" dirty="0" err="1"/>
              <a:t>into</a:t>
            </a:r>
            <a:r>
              <a:rPr lang="it-IT" sz="800" dirty="0"/>
              <a:t> the </a:t>
            </a:r>
            <a:r>
              <a:rPr lang="it-IT" sz="800" dirty="0" err="1"/>
              <a:t>veins</a:t>
            </a:r>
            <a:r>
              <a:rPr lang="it-IT" sz="800" dirty="0"/>
              <a:t> of a non-immune </a:t>
            </a:r>
            <a:r>
              <a:rPr lang="it-IT" sz="800" dirty="0" err="1"/>
              <a:t>person</a:t>
            </a:r>
            <a:r>
              <a:rPr lang="it-IT" sz="800" dirty="0"/>
              <a:t> to create a </a:t>
            </a:r>
            <a:r>
              <a:rPr lang="it-IT" sz="800" dirty="0" err="1"/>
              <a:t>mild</a:t>
            </a:r>
            <a:r>
              <a:rPr lang="it-IT" sz="800" dirty="0"/>
              <a:t> case of the </a:t>
            </a:r>
            <a:r>
              <a:rPr lang="it-IT" sz="800" dirty="0" err="1"/>
              <a:t>disease</a:t>
            </a:r>
            <a:r>
              <a:rPr lang="it-IT" sz="800" dirty="0"/>
              <a:t> </a:t>
            </a:r>
            <a:r>
              <a:rPr lang="it-IT" sz="800" dirty="0" err="1"/>
              <a:t>that</a:t>
            </a:r>
            <a:r>
              <a:rPr lang="it-IT" sz="800" dirty="0"/>
              <a:t> </a:t>
            </a:r>
            <a:r>
              <a:rPr lang="it-IT" sz="800" dirty="0" err="1"/>
              <a:t>would</a:t>
            </a:r>
            <a:r>
              <a:rPr lang="it-IT" sz="800" dirty="0"/>
              <a:t> </a:t>
            </a:r>
            <a:r>
              <a:rPr lang="it-IT" sz="800" dirty="0" err="1"/>
              <a:t>confer</a:t>
            </a:r>
            <a:r>
              <a:rPr lang="it-IT" sz="800" dirty="0"/>
              <a:t> </a:t>
            </a:r>
            <a:r>
              <a:rPr lang="it-IT" sz="800" dirty="0" err="1"/>
              <a:t>lifelong</a:t>
            </a:r>
            <a:r>
              <a:rPr lang="it-IT" sz="800" dirty="0"/>
              <a:t> </a:t>
            </a:r>
            <a:r>
              <a:rPr lang="it-IT" sz="800" dirty="0" err="1"/>
              <a:t>immunity</a:t>
            </a:r>
            <a:r>
              <a:rPr lang="it-IT" sz="800" dirty="0"/>
              <a:t>. </a:t>
            </a:r>
            <a:r>
              <a:rPr lang="it-IT" sz="800" dirty="0" err="1"/>
              <a:t>Jurin</a:t>
            </a:r>
            <a:r>
              <a:rPr lang="it-IT" sz="800" dirty="0"/>
              <a:t> </a:t>
            </a:r>
            <a:r>
              <a:rPr lang="it-IT" sz="800" dirty="0" err="1"/>
              <a:t>used</a:t>
            </a:r>
            <a:r>
              <a:rPr lang="it-IT" sz="800" dirty="0"/>
              <a:t> an </a:t>
            </a:r>
            <a:r>
              <a:rPr lang="it-IT" sz="800" dirty="0" err="1"/>
              <a:t>early</a:t>
            </a:r>
            <a:r>
              <a:rPr lang="it-IT" sz="800" dirty="0"/>
              <a:t> </a:t>
            </a:r>
            <a:r>
              <a:rPr lang="it-IT" sz="800" dirty="0" err="1">
                <a:hlinkClick r:id="rId73" tooltip="Statistics"/>
              </a:rPr>
              <a:t>statistical</a:t>
            </a:r>
            <a:r>
              <a:rPr lang="it-IT" sz="800" dirty="0"/>
              <a:t> </a:t>
            </a:r>
            <a:r>
              <a:rPr lang="it-IT" sz="800" dirty="0" err="1"/>
              <a:t>study</a:t>
            </a:r>
            <a:r>
              <a:rPr lang="it-IT" sz="800" dirty="0"/>
              <a:t> to compare the </a:t>
            </a:r>
            <a:r>
              <a:rPr lang="it-IT" sz="800" dirty="0" err="1">
                <a:hlinkClick r:id="rId74" tooltip="Risk"/>
              </a:rPr>
              <a:t>risks</a:t>
            </a:r>
            <a:r>
              <a:rPr lang="it-IT" sz="800" dirty="0"/>
              <a:t> of </a:t>
            </a:r>
            <a:r>
              <a:rPr lang="it-IT" sz="800" dirty="0" err="1"/>
              <a:t>variolation</a:t>
            </a:r>
            <a:r>
              <a:rPr lang="it-IT" sz="800" dirty="0"/>
              <a:t> with </a:t>
            </a:r>
            <a:r>
              <a:rPr lang="it-IT" sz="800" dirty="0" err="1"/>
              <a:t>those</a:t>
            </a:r>
            <a:r>
              <a:rPr lang="it-IT" sz="800" dirty="0"/>
              <a:t> from </a:t>
            </a:r>
            <a:r>
              <a:rPr lang="it-IT" sz="800" dirty="0" err="1"/>
              <a:t>contracting</a:t>
            </a:r>
            <a:r>
              <a:rPr lang="it-IT" sz="800" dirty="0"/>
              <a:t> the </a:t>
            </a:r>
            <a:r>
              <a:rPr lang="it-IT" sz="800" dirty="0" err="1"/>
              <a:t>disease</a:t>
            </a:r>
            <a:r>
              <a:rPr lang="it-IT" sz="800" dirty="0"/>
              <a:t> </a:t>
            </a:r>
            <a:r>
              <a:rPr lang="it-IT" sz="800" dirty="0" err="1"/>
              <a:t>naturally</a:t>
            </a:r>
            <a:r>
              <a:rPr lang="it-IT" sz="800" dirty="0"/>
              <a:t>. He </a:t>
            </a:r>
            <a:r>
              <a:rPr lang="it-IT" sz="800" dirty="0" err="1"/>
              <a:t>studied</a:t>
            </a:r>
            <a:r>
              <a:rPr lang="it-IT" sz="800" dirty="0"/>
              <a:t> </a:t>
            </a:r>
            <a:r>
              <a:rPr lang="it-IT" sz="800" dirty="0" err="1">
                <a:hlinkClick r:id="rId75" tooltip="Death"/>
              </a:rPr>
              <a:t>mortality</a:t>
            </a:r>
            <a:r>
              <a:rPr lang="it-IT" sz="800" dirty="0"/>
              <a:t> </a:t>
            </a:r>
            <a:r>
              <a:rPr lang="it-IT" sz="800" dirty="0" err="1"/>
              <a:t>statistics</a:t>
            </a:r>
            <a:r>
              <a:rPr lang="it-IT" sz="800" dirty="0"/>
              <a:t> for </a:t>
            </a:r>
            <a:r>
              <a:rPr lang="it-IT" sz="800" dirty="0" err="1"/>
              <a:t>London</a:t>
            </a:r>
            <a:r>
              <a:rPr lang="it-IT" sz="800" dirty="0"/>
              <a:t> for the </a:t>
            </a:r>
            <a:r>
              <a:rPr lang="it-IT" sz="800" dirty="0" err="1"/>
              <a:t>fourteen</a:t>
            </a:r>
            <a:r>
              <a:rPr lang="it-IT" sz="800" dirty="0"/>
              <a:t> </a:t>
            </a:r>
            <a:r>
              <a:rPr lang="it-IT" sz="800" dirty="0" err="1"/>
              <a:t>years</a:t>
            </a:r>
            <a:r>
              <a:rPr lang="it-IT" sz="800" dirty="0"/>
              <a:t> </a:t>
            </a:r>
            <a:r>
              <a:rPr lang="it-IT" sz="800" dirty="0" err="1"/>
              <a:t>prior</a:t>
            </a:r>
            <a:r>
              <a:rPr lang="it-IT" sz="800" dirty="0"/>
              <a:t> to 1723 and </a:t>
            </a:r>
            <a:r>
              <a:rPr lang="it-IT" sz="800" dirty="0" err="1"/>
              <a:t>concluded</a:t>
            </a:r>
            <a:r>
              <a:rPr lang="it-IT" sz="800" dirty="0"/>
              <a:t> </a:t>
            </a:r>
            <a:r>
              <a:rPr lang="it-IT" sz="800" dirty="0" err="1"/>
              <a:t>that</a:t>
            </a:r>
            <a:r>
              <a:rPr lang="it-IT" sz="800" dirty="0"/>
              <a:t> </a:t>
            </a:r>
            <a:r>
              <a:rPr lang="it-IT" sz="800" dirty="0" err="1"/>
              <a:t>one</a:t>
            </a:r>
            <a:r>
              <a:rPr lang="it-IT" sz="800" dirty="0"/>
              <a:t> </a:t>
            </a:r>
            <a:r>
              <a:rPr lang="it-IT" sz="800" dirty="0" err="1"/>
              <a:t>fourteenth</a:t>
            </a:r>
            <a:r>
              <a:rPr lang="it-IT" sz="800" dirty="0"/>
              <a:t> of the </a:t>
            </a:r>
            <a:r>
              <a:rPr lang="it-IT" sz="800" dirty="0" err="1"/>
              <a:t>population</a:t>
            </a:r>
            <a:r>
              <a:rPr lang="it-IT" sz="800" dirty="0"/>
              <a:t> </a:t>
            </a:r>
            <a:r>
              <a:rPr lang="it-IT" sz="800" dirty="0" err="1"/>
              <a:t>had</a:t>
            </a:r>
            <a:r>
              <a:rPr lang="it-IT" sz="800" dirty="0"/>
              <a:t> </a:t>
            </a:r>
            <a:r>
              <a:rPr lang="it-IT" sz="800" dirty="0" err="1"/>
              <a:t>died</a:t>
            </a:r>
            <a:r>
              <a:rPr lang="it-IT" sz="800" dirty="0"/>
              <a:t> from </a:t>
            </a:r>
            <a:r>
              <a:rPr lang="it-IT" sz="800" dirty="0" err="1"/>
              <a:t>smallpox</a:t>
            </a:r>
            <a:r>
              <a:rPr lang="it-IT" sz="800" dirty="0"/>
              <a:t>, up to 40 </a:t>
            </a:r>
            <a:r>
              <a:rPr lang="it-IT" sz="800" dirty="0" err="1"/>
              <a:t>percent</a:t>
            </a:r>
            <a:r>
              <a:rPr lang="it-IT" sz="800" dirty="0"/>
              <a:t> </a:t>
            </a:r>
            <a:r>
              <a:rPr lang="it-IT" sz="800" dirty="0" err="1"/>
              <a:t>during</a:t>
            </a:r>
            <a:r>
              <a:rPr lang="it-IT" sz="800" dirty="0"/>
              <a:t> </a:t>
            </a:r>
            <a:r>
              <a:rPr lang="it-IT" sz="800" dirty="0" err="1">
                <a:hlinkClick r:id="rId76" tooltip="Epidemic"/>
              </a:rPr>
              <a:t>epidemics</a:t>
            </a:r>
            <a:r>
              <a:rPr lang="it-IT" sz="800" dirty="0"/>
              <a:t>.</a:t>
            </a:r>
            <a:r>
              <a:rPr lang="it-IT" sz="800" dirty="0">
                <a:hlinkClick r:id="rId59"/>
              </a:rPr>
              <a:t>[3]</a:t>
            </a:r>
            <a:r>
              <a:rPr lang="it-IT" sz="800" dirty="0"/>
              <a:t> He </a:t>
            </a:r>
            <a:r>
              <a:rPr lang="it-IT" sz="800" dirty="0" err="1"/>
              <a:t>advertised</a:t>
            </a:r>
            <a:r>
              <a:rPr lang="it-IT" sz="800" dirty="0"/>
              <a:t> in the </a:t>
            </a:r>
            <a:r>
              <a:rPr lang="it-IT" sz="800" i="1" dirty="0" err="1">
                <a:hlinkClick r:id="rId77" tooltip="Proceedings of the Royal Society"/>
              </a:rPr>
              <a:t>Proceedings</a:t>
            </a:r>
            <a:r>
              <a:rPr lang="it-IT" sz="800" i="1" dirty="0">
                <a:hlinkClick r:id="rId77" tooltip="Proceedings of the Royal Society"/>
              </a:rPr>
              <a:t> of the </a:t>
            </a:r>
            <a:r>
              <a:rPr lang="it-IT" sz="800" i="1" dirty="0" err="1">
                <a:hlinkClick r:id="rId77" tooltip="Proceedings of the Royal Society"/>
              </a:rPr>
              <a:t>Royal</a:t>
            </a:r>
            <a:r>
              <a:rPr lang="it-IT" sz="800" i="1" dirty="0">
                <a:hlinkClick r:id="rId77" tooltip="Proceedings of the Royal Society"/>
              </a:rPr>
              <a:t> Society</a:t>
            </a:r>
            <a:r>
              <a:rPr lang="it-IT" sz="800" dirty="0"/>
              <a:t> for </a:t>
            </a:r>
            <a:r>
              <a:rPr lang="it-IT" sz="800" dirty="0" err="1"/>
              <a:t>readers</a:t>
            </a:r>
            <a:r>
              <a:rPr lang="it-IT" sz="800" dirty="0"/>
              <a:t> to report </a:t>
            </a:r>
            <a:r>
              <a:rPr lang="it-IT" sz="800" dirty="0" err="1"/>
              <a:t>their</a:t>
            </a:r>
            <a:r>
              <a:rPr lang="it-IT" sz="800" dirty="0"/>
              <a:t> personal and </a:t>
            </a:r>
            <a:r>
              <a:rPr lang="it-IT" sz="800" dirty="0" err="1"/>
              <a:t>professional</a:t>
            </a:r>
            <a:r>
              <a:rPr lang="it-IT" sz="800" dirty="0"/>
              <a:t> </a:t>
            </a:r>
            <a:r>
              <a:rPr lang="it-IT" sz="800" dirty="0" err="1"/>
              <a:t>experiences</a:t>
            </a:r>
            <a:r>
              <a:rPr lang="it-IT" sz="800" dirty="0"/>
              <a:t> and </a:t>
            </a:r>
            <a:r>
              <a:rPr lang="it-IT" sz="800" dirty="0" err="1"/>
              <a:t>received</a:t>
            </a:r>
            <a:r>
              <a:rPr lang="it-IT" sz="800" dirty="0"/>
              <a:t> over </a:t>
            </a:r>
            <a:r>
              <a:rPr lang="it-IT" sz="800" dirty="0" err="1"/>
              <a:t>sixty</a:t>
            </a:r>
            <a:r>
              <a:rPr lang="it-IT" sz="800" dirty="0"/>
              <a:t> </a:t>
            </a:r>
            <a:r>
              <a:rPr lang="it-IT" sz="800" dirty="0" err="1"/>
              <a:t>replies</a:t>
            </a:r>
            <a:r>
              <a:rPr lang="it-IT" sz="800" dirty="0"/>
              <a:t>, </a:t>
            </a:r>
            <a:r>
              <a:rPr lang="it-IT" sz="800" dirty="0" err="1"/>
              <a:t>most</a:t>
            </a:r>
            <a:r>
              <a:rPr lang="it-IT" sz="800" dirty="0"/>
              <a:t> from </a:t>
            </a:r>
            <a:r>
              <a:rPr lang="it-IT" sz="800" dirty="0" err="1"/>
              <a:t>other</a:t>
            </a:r>
            <a:r>
              <a:rPr lang="it-IT" sz="800" dirty="0"/>
              <a:t> </a:t>
            </a:r>
            <a:r>
              <a:rPr lang="it-IT" sz="800" dirty="0" err="1"/>
              <a:t>physicians</a:t>
            </a:r>
            <a:r>
              <a:rPr lang="it-IT" sz="800" dirty="0"/>
              <a:t> or </a:t>
            </a:r>
            <a:r>
              <a:rPr lang="it-IT" sz="800" dirty="0" err="1">
                <a:hlinkClick r:id="rId78" tooltip="Surgeon"/>
              </a:rPr>
              <a:t>surgeons</a:t>
            </a:r>
            <a:r>
              <a:rPr lang="it-IT" sz="800" dirty="0">
                <a:hlinkClick r:id="rId59"/>
              </a:rPr>
              <a:t>[2]</a:t>
            </a:r>
            <a:r>
              <a:rPr lang="it-IT" sz="800" dirty="0"/>
              <a:t> </a:t>
            </a:r>
            <a:r>
              <a:rPr lang="it-IT" sz="800" dirty="0" err="1"/>
              <a:t>but</a:t>
            </a:r>
            <a:r>
              <a:rPr lang="it-IT" sz="800" dirty="0"/>
              <a:t> </a:t>
            </a:r>
            <a:r>
              <a:rPr lang="it-IT" sz="800" dirty="0" err="1"/>
              <a:t>most</a:t>
            </a:r>
            <a:r>
              <a:rPr lang="it-IT" sz="800" dirty="0"/>
              <a:t> </a:t>
            </a:r>
            <a:r>
              <a:rPr lang="it-IT" sz="800" dirty="0" err="1"/>
              <a:t>significantly</a:t>
            </a:r>
            <a:r>
              <a:rPr lang="it-IT" sz="800" dirty="0"/>
              <a:t> from </a:t>
            </a:r>
            <a:r>
              <a:rPr lang="it-IT" sz="800" dirty="0">
                <a:hlinkClick r:id="rId79" tooltip="Thomas Nettleton"/>
              </a:rPr>
              <a:t>Thomas </a:t>
            </a:r>
            <a:r>
              <a:rPr lang="it-IT" sz="800" dirty="0" err="1">
                <a:hlinkClick r:id="rId79" tooltip="Thomas Nettleton"/>
              </a:rPr>
              <a:t>Nettleton</a:t>
            </a:r>
            <a:r>
              <a:rPr lang="it-IT" sz="800" dirty="0"/>
              <a:t> </a:t>
            </a:r>
            <a:r>
              <a:rPr lang="it-IT" sz="800" dirty="0" err="1"/>
              <a:t>who</a:t>
            </a:r>
            <a:r>
              <a:rPr lang="it-IT" sz="800" dirty="0"/>
              <a:t> </a:t>
            </a:r>
            <a:r>
              <a:rPr lang="it-IT" sz="800" dirty="0" err="1"/>
              <a:t>reported</a:t>
            </a:r>
            <a:r>
              <a:rPr lang="it-IT" sz="800" dirty="0"/>
              <a:t> </a:t>
            </a:r>
            <a:r>
              <a:rPr lang="it-IT" sz="800" dirty="0" err="1"/>
              <a:t>his</a:t>
            </a:r>
            <a:r>
              <a:rPr lang="it-IT" sz="800" dirty="0"/>
              <a:t> </a:t>
            </a:r>
            <a:r>
              <a:rPr lang="it-IT" sz="800" dirty="0" err="1"/>
              <a:t>own</a:t>
            </a:r>
            <a:r>
              <a:rPr lang="it-IT" sz="800" dirty="0"/>
              <a:t> </a:t>
            </a:r>
            <a:r>
              <a:rPr lang="it-IT" sz="800" dirty="0" err="1"/>
              <a:t>calculations</a:t>
            </a:r>
            <a:r>
              <a:rPr lang="it-IT" sz="800" dirty="0"/>
              <a:t> from </a:t>
            </a:r>
            <a:r>
              <a:rPr lang="it-IT" sz="800" dirty="0" err="1"/>
              <a:t>his</a:t>
            </a:r>
            <a:r>
              <a:rPr lang="it-IT" sz="800" dirty="0"/>
              <a:t> </a:t>
            </a:r>
            <a:r>
              <a:rPr lang="it-IT" sz="800" dirty="0" err="1"/>
              <a:t>experience</a:t>
            </a:r>
            <a:r>
              <a:rPr lang="it-IT" sz="800" dirty="0"/>
              <a:t> in </a:t>
            </a:r>
            <a:r>
              <a:rPr lang="it-IT" sz="800" dirty="0" err="1"/>
              <a:t>several</a:t>
            </a:r>
            <a:r>
              <a:rPr lang="it-IT" sz="800" dirty="0"/>
              <a:t> </a:t>
            </a:r>
            <a:r>
              <a:rPr lang="it-IT" sz="800" dirty="0" err="1"/>
              <a:t>communities</a:t>
            </a:r>
            <a:r>
              <a:rPr lang="it-IT" sz="800" dirty="0"/>
              <a:t> in </a:t>
            </a:r>
            <a:r>
              <a:rPr lang="it-IT" sz="800" dirty="0">
                <a:hlinkClick r:id="rId80" tooltip="Yorkshire"/>
              </a:rPr>
              <a:t>Yorkshire</a:t>
            </a:r>
            <a:r>
              <a:rPr lang="it-IT" sz="800" dirty="0"/>
              <a:t>.</a:t>
            </a:r>
            <a:r>
              <a:rPr lang="it-IT" sz="800" dirty="0">
                <a:hlinkClick r:id="rId59"/>
              </a:rPr>
              <a:t>[3]</a:t>
            </a:r>
            <a:r>
              <a:rPr lang="it-IT" sz="800" dirty="0"/>
              <a:t> </a:t>
            </a:r>
            <a:r>
              <a:rPr lang="it-IT" sz="800" dirty="0" err="1"/>
              <a:t>Jurin's</a:t>
            </a:r>
            <a:r>
              <a:rPr lang="it-IT" sz="800" dirty="0"/>
              <a:t> </a:t>
            </a:r>
            <a:r>
              <a:rPr lang="it-IT" sz="800" dirty="0" err="1"/>
              <a:t>analysis</a:t>
            </a:r>
            <a:r>
              <a:rPr lang="it-IT" sz="800" dirty="0"/>
              <a:t> </a:t>
            </a:r>
            <a:r>
              <a:rPr lang="it-IT" sz="800" dirty="0" err="1"/>
              <a:t>concluded</a:t>
            </a:r>
            <a:r>
              <a:rPr lang="it-IT" sz="800" dirty="0"/>
              <a:t> </a:t>
            </a:r>
            <a:r>
              <a:rPr lang="it-IT" sz="800" dirty="0" err="1"/>
              <a:t>that</a:t>
            </a:r>
            <a:r>
              <a:rPr lang="it-IT" sz="800" dirty="0"/>
              <a:t> the </a:t>
            </a:r>
            <a:r>
              <a:rPr lang="it-IT" sz="800" dirty="0" err="1">
                <a:hlinkClick r:id="rId81" tooltip="Probability"/>
              </a:rPr>
              <a:t>probability</a:t>
            </a:r>
            <a:r>
              <a:rPr lang="it-IT" sz="800" dirty="0"/>
              <a:t> of </a:t>
            </a:r>
            <a:r>
              <a:rPr lang="it-IT" sz="800" dirty="0" err="1">
                <a:hlinkClick r:id="rId75" tooltip="Death"/>
              </a:rPr>
              <a:t>death</a:t>
            </a:r>
            <a:r>
              <a:rPr lang="it-IT" sz="800" dirty="0"/>
              <a:t> from </a:t>
            </a:r>
            <a:r>
              <a:rPr lang="it-IT" sz="800" dirty="0" err="1"/>
              <a:t>variolation</a:t>
            </a:r>
            <a:r>
              <a:rPr lang="it-IT" sz="800" dirty="0"/>
              <a:t> </a:t>
            </a:r>
            <a:r>
              <a:rPr lang="it-IT" sz="800" dirty="0" err="1"/>
              <a:t>was</a:t>
            </a:r>
            <a:r>
              <a:rPr lang="it-IT" sz="800" dirty="0"/>
              <a:t> </a:t>
            </a:r>
            <a:r>
              <a:rPr lang="it-IT" sz="800" dirty="0" err="1"/>
              <a:t>roughly</a:t>
            </a:r>
            <a:r>
              <a:rPr lang="it-IT" sz="800" dirty="0"/>
              <a:t> 1 in 50, </a:t>
            </a:r>
            <a:r>
              <a:rPr lang="it-IT" sz="800" dirty="0" err="1"/>
              <a:t>while</a:t>
            </a:r>
            <a:r>
              <a:rPr lang="it-IT" sz="800" dirty="0"/>
              <a:t> the </a:t>
            </a:r>
            <a:r>
              <a:rPr lang="it-IT" sz="800" dirty="0" err="1"/>
              <a:t>probability</a:t>
            </a:r>
            <a:r>
              <a:rPr lang="it-IT" sz="800" dirty="0"/>
              <a:t> of </a:t>
            </a:r>
            <a:r>
              <a:rPr lang="it-IT" sz="800" dirty="0" err="1"/>
              <a:t>death</a:t>
            </a:r>
            <a:r>
              <a:rPr lang="it-IT" sz="800" dirty="0"/>
              <a:t> from </a:t>
            </a:r>
            <a:r>
              <a:rPr lang="it-IT" sz="800" dirty="0" err="1"/>
              <a:t>naturally</a:t>
            </a:r>
            <a:r>
              <a:rPr lang="it-IT" sz="800" dirty="0"/>
              <a:t> </a:t>
            </a:r>
            <a:r>
              <a:rPr lang="it-IT" sz="800" dirty="0" err="1"/>
              <a:t>contracted</a:t>
            </a:r>
            <a:r>
              <a:rPr lang="it-IT" sz="800" dirty="0"/>
              <a:t> </a:t>
            </a:r>
            <a:r>
              <a:rPr lang="it-IT" sz="800" dirty="0" err="1"/>
              <a:t>smallpox</a:t>
            </a:r>
            <a:r>
              <a:rPr lang="it-IT" sz="800" dirty="0"/>
              <a:t> </a:t>
            </a:r>
            <a:r>
              <a:rPr lang="it-IT" sz="800" dirty="0" err="1"/>
              <a:t>was</a:t>
            </a:r>
            <a:r>
              <a:rPr lang="it-IT" sz="800" dirty="0"/>
              <a:t> 1 in 7 or 8. He </a:t>
            </a:r>
            <a:r>
              <a:rPr lang="it-IT" sz="800" dirty="0" err="1"/>
              <a:t>published</a:t>
            </a:r>
            <a:r>
              <a:rPr lang="it-IT" sz="800" dirty="0"/>
              <a:t> </a:t>
            </a:r>
            <a:r>
              <a:rPr lang="it-IT" sz="800" dirty="0" err="1"/>
              <a:t>his</a:t>
            </a:r>
            <a:r>
              <a:rPr lang="it-IT" sz="800" dirty="0"/>
              <a:t> </a:t>
            </a:r>
            <a:r>
              <a:rPr lang="it-IT" sz="800" dirty="0" err="1"/>
              <a:t>results</a:t>
            </a:r>
            <a:r>
              <a:rPr lang="it-IT" sz="800" dirty="0"/>
              <a:t> in a </a:t>
            </a:r>
            <a:r>
              <a:rPr lang="it-IT" sz="800" dirty="0" err="1"/>
              <a:t>series</a:t>
            </a:r>
            <a:r>
              <a:rPr lang="it-IT" sz="800" dirty="0"/>
              <a:t> of </a:t>
            </a:r>
            <a:r>
              <a:rPr lang="it-IT" sz="800" dirty="0" err="1"/>
              <a:t>annual</a:t>
            </a:r>
            <a:r>
              <a:rPr lang="it-IT" sz="800" dirty="0"/>
              <a:t> pamphlets, </a:t>
            </a:r>
            <a:r>
              <a:rPr lang="it-IT" sz="800" i="1" dirty="0"/>
              <a:t>An Account of the Success of </a:t>
            </a:r>
            <a:r>
              <a:rPr lang="it-IT" sz="800" i="1" dirty="0" err="1"/>
              <a:t>Inoculating</a:t>
            </a:r>
            <a:r>
              <a:rPr lang="it-IT" sz="800" i="1" dirty="0"/>
              <a:t> the Small-</a:t>
            </a:r>
            <a:r>
              <a:rPr lang="it-IT" sz="800" i="1" dirty="0" err="1"/>
              <a:t>Pox</a:t>
            </a:r>
            <a:r>
              <a:rPr lang="it-IT" sz="800" dirty="0"/>
              <a:t> (1723-1727). His work </a:t>
            </a:r>
            <a:r>
              <a:rPr lang="it-IT" sz="800" dirty="0" err="1"/>
              <a:t>was</a:t>
            </a:r>
            <a:r>
              <a:rPr lang="it-IT" sz="800" dirty="0"/>
              <a:t> </a:t>
            </a:r>
            <a:r>
              <a:rPr lang="it-IT" sz="800" dirty="0" err="1"/>
              <a:t>very</a:t>
            </a:r>
            <a:r>
              <a:rPr lang="it-IT" sz="800" dirty="0"/>
              <a:t> </a:t>
            </a:r>
            <a:r>
              <a:rPr lang="it-IT" sz="800" dirty="0" err="1"/>
              <a:t>influential</a:t>
            </a:r>
            <a:r>
              <a:rPr lang="it-IT" sz="800" dirty="0"/>
              <a:t> in </a:t>
            </a:r>
            <a:r>
              <a:rPr lang="it-IT" sz="800" dirty="0" err="1"/>
              <a:t>establishing</a:t>
            </a:r>
            <a:r>
              <a:rPr lang="it-IT" sz="800" dirty="0"/>
              <a:t> </a:t>
            </a:r>
            <a:r>
              <a:rPr lang="it-IT" sz="800" dirty="0" err="1"/>
              <a:t>smallpox</a:t>
            </a:r>
            <a:r>
              <a:rPr lang="it-IT" sz="800" dirty="0"/>
              <a:t> </a:t>
            </a:r>
            <a:r>
              <a:rPr lang="it-IT" sz="800" dirty="0" err="1"/>
              <a:t>variolation</a:t>
            </a:r>
            <a:r>
              <a:rPr lang="it-IT" sz="800" dirty="0"/>
              <a:t> in </a:t>
            </a:r>
            <a:r>
              <a:rPr lang="it-IT" sz="800" dirty="0" err="1"/>
              <a:t>England</a:t>
            </a:r>
            <a:r>
              <a:rPr lang="it-IT" sz="800" dirty="0"/>
              <a:t> some </a:t>
            </a:r>
            <a:r>
              <a:rPr lang="it-IT" sz="800" dirty="0" err="1"/>
              <a:t>seventy</a:t>
            </a:r>
            <a:r>
              <a:rPr lang="it-IT" sz="800" dirty="0"/>
              <a:t> </a:t>
            </a:r>
            <a:r>
              <a:rPr lang="it-IT" sz="800" dirty="0" err="1"/>
              <a:t>years</a:t>
            </a:r>
            <a:r>
              <a:rPr lang="it-IT" sz="800" dirty="0"/>
              <a:t> </a:t>
            </a:r>
            <a:r>
              <a:rPr lang="it-IT" sz="800" dirty="0" err="1"/>
              <a:t>before</a:t>
            </a:r>
            <a:r>
              <a:rPr lang="it-IT" sz="800" dirty="0"/>
              <a:t> Edward Jenner </a:t>
            </a:r>
            <a:r>
              <a:rPr lang="it-IT" sz="800" dirty="0" err="1"/>
              <a:t>introduced</a:t>
            </a:r>
            <a:r>
              <a:rPr lang="it-IT" sz="800" dirty="0"/>
              <a:t> the more </a:t>
            </a:r>
            <a:r>
              <a:rPr lang="it-IT" sz="800" dirty="0" err="1"/>
              <a:t>effective</a:t>
            </a:r>
            <a:r>
              <a:rPr lang="it-IT" sz="800" dirty="0"/>
              <a:t> </a:t>
            </a:r>
            <a:r>
              <a:rPr lang="it-IT" sz="800" dirty="0" err="1"/>
              <a:t>method</a:t>
            </a:r>
            <a:r>
              <a:rPr lang="it-IT" sz="800" dirty="0"/>
              <a:t> of "</a:t>
            </a:r>
            <a:r>
              <a:rPr lang="it-IT" sz="800" dirty="0" err="1"/>
              <a:t>vaccination</a:t>
            </a:r>
            <a:r>
              <a:rPr lang="it-IT" sz="800" dirty="0"/>
              <a:t>" </a:t>
            </a:r>
            <a:r>
              <a:rPr lang="it-IT" sz="800" dirty="0" err="1"/>
              <a:t>using</a:t>
            </a:r>
            <a:r>
              <a:rPr lang="it-IT" sz="800" dirty="0"/>
              <a:t> </a:t>
            </a:r>
            <a:r>
              <a:rPr lang="it-IT" sz="800" dirty="0" err="1"/>
              <a:t>cowpox</a:t>
            </a:r>
            <a:r>
              <a:rPr lang="it-IT" sz="800" dirty="0"/>
              <a:t> </a:t>
            </a:r>
            <a:r>
              <a:rPr lang="it-IT" sz="800" dirty="0" err="1"/>
              <a:t>material</a:t>
            </a:r>
            <a:r>
              <a:rPr lang="it-IT" sz="800" dirty="0"/>
              <a:t> in </a:t>
            </a:r>
            <a:r>
              <a:rPr lang="it-IT" sz="800" dirty="0" err="1"/>
              <a:t>place</a:t>
            </a:r>
            <a:r>
              <a:rPr lang="it-IT" sz="800" dirty="0"/>
              <a:t> of human </a:t>
            </a:r>
            <a:r>
              <a:rPr lang="it-IT" sz="800" dirty="0" err="1"/>
              <a:t>smallpox</a:t>
            </a:r>
            <a:r>
              <a:rPr lang="it-IT" sz="800" dirty="0"/>
              <a:t>.</a:t>
            </a:r>
            <a:r>
              <a:rPr lang="it-IT" sz="800" dirty="0">
                <a:hlinkClick r:id="rId59"/>
              </a:rPr>
              <a:t>[2]</a:t>
            </a:r>
            <a:r>
              <a:rPr lang="it-IT" sz="800" dirty="0"/>
              <a:t> </a:t>
            </a:r>
            <a:r>
              <a:rPr lang="it-IT" sz="800" dirty="0" err="1"/>
              <a:t>Jurin</a:t>
            </a:r>
            <a:r>
              <a:rPr lang="it-IT" sz="800" dirty="0"/>
              <a:t> </a:t>
            </a:r>
            <a:r>
              <a:rPr lang="it-IT" sz="800" dirty="0" err="1"/>
              <a:t>claimed</a:t>
            </a:r>
            <a:r>
              <a:rPr lang="it-IT" sz="800" dirty="0"/>
              <a:t> </a:t>
            </a:r>
            <a:r>
              <a:rPr lang="it-IT" sz="800" dirty="0" err="1"/>
              <a:t>that</a:t>
            </a:r>
            <a:r>
              <a:rPr lang="it-IT" sz="800" dirty="0"/>
              <a:t> he </a:t>
            </a:r>
            <a:r>
              <a:rPr lang="it-IT" sz="800" dirty="0" err="1"/>
              <a:t>had</a:t>
            </a:r>
            <a:r>
              <a:rPr lang="it-IT" sz="800" dirty="0"/>
              <a:t> </a:t>
            </a:r>
            <a:r>
              <a:rPr lang="it-IT" sz="800" dirty="0" err="1"/>
              <a:t>given</a:t>
            </a:r>
            <a:r>
              <a:rPr lang="it-IT" sz="800" dirty="0"/>
              <a:t> "</a:t>
            </a:r>
            <a:r>
              <a:rPr lang="it-IT" sz="800" dirty="0" err="1"/>
              <a:t>plain</a:t>
            </a:r>
            <a:r>
              <a:rPr lang="it-IT" sz="800" dirty="0"/>
              <a:t> </a:t>
            </a:r>
            <a:r>
              <a:rPr lang="it-IT" sz="800" dirty="0" err="1"/>
              <a:t>Proof</a:t>
            </a:r>
            <a:r>
              <a:rPr lang="it-IT" sz="800" dirty="0"/>
              <a:t> from Experience and </a:t>
            </a:r>
            <a:r>
              <a:rPr lang="it-IT" sz="800" dirty="0" err="1"/>
              <a:t>Matters</a:t>
            </a:r>
            <a:r>
              <a:rPr lang="it-IT" sz="800" dirty="0"/>
              <a:t> of </a:t>
            </a:r>
            <a:r>
              <a:rPr lang="it-IT" sz="800" dirty="0" err="1"/>
              <a:t>Fact</a:t>
            </a:r>
            <a:r>
              <a:rPr lang="it-IT" sz="800" dirty="0"/>
              <a:t> </a:t>
            </a:r>
            <a:r>
              <a:rPr lang="it-IT" sz="800" dirty="0" err="1"/>
              <a:t>that</a:t>
            </a:r>
            <a:r>
              <a:rPr lang="it-IT" sz="800" dirty="0"/>
              <a:t> the Small </a:t>
            </a:r>
            <a:r>
              <a:rPr lang="it-IT" sz="800" dirty="0" err="1"/>
              <a:t>Pox</a:t>
            </a:r>
            <a:r>
              <a:rPr lang="it-IT" sz="800" dirty="0"/>
              <a:t> </a:t>
            </a:r>
            <a:r>
              <a:rPr lang="it-IT" sz="800" dirty="0" err="1"/>
              <a:t>procured</a:t>
            </a:r>
            <a:r>
              <a:rPr lang="it-IT" sz="800" dirty="0"/>
              <a:t> by </a:t>
            </a:r>
            <a:r>
              <a:rPr lang="it-IT" sz="800" dirty="0" err="1"/>
              <a:t>inoculation</a:t>
            </a:r>
            <a:r>
              <a:rPr lang="it-IT" sz="800" dirty="0"/>
              <a:t> ... </a:t>
            </a:r>
            <a:r>
              <a:rPr lang="it-IT" sz="800" dirty="0" err="1"/>
              <a:t>is</a:t>
            </a:r>
            <a:r>
              <a:rPr lang="it-IT" sz="800" dirty="0"/>
              <a:t> far </a:t>
            </a:r>
            <a:r>
              <a:rPr lang="it-IT" sz="800" dirty="0" err="1"/>
              <a:t>less</a:t>
            </a:r>
            <a:r>
              <a:rPr lang="it-IT" sz="800" dirty="0"/>
              <a:t> Dangerous </a:t>
            </a:r>
            <a:r>
              <a:rPr lang="it-IT" sz="800" dirty="0" err="1"/>
              <a:t>than</a:t>
            </a:r>
            <a:r>
              <a:rPr lang="it-IT" sz="800" dirty="0"/>
              <a:t> the </a:t>
            </a:r>
            <a:r>
              <a:rPr lang="it-IT" sz="800" dirty="0" err="1"/>
              <a:t>same</a:t>
            </a:r>
            <a:r>
              <a:rPr lang="it-IT" sz="800" dirty="0"/>
              <a:t> </a:t>
            </a:r>
            <a:r>
              <a:rPr lang="it-IT" sz="800" dirty="0" err="1"/>
              <a:t>Distemper</a:t>
            </a:r>
            <a:r>
              <a:rPr lang="it-IT" sz="800" dirty="0"/>
              <a:t> </a:t>
            </a:r>
            <a:r>
              <a:rPr lang="it-IT" sz="800" dirty="0" err="1"/>
              <a:t>has</a:t>
            </a:r>
            <a:r>
              <a:rPr lang="it-IT" sz="800" dirty="0"/>
              <a:t> </a:t>
            </a:r>
            <a:r>
              <a:rPr lang="it-IT" sz="800" dirty="0" err="1"/>
              <a:t>been</a:t>
            </a:r>
            <a:r>
              <a:rPr lang="it-IT" sz="800" dirty="0"/>
              <a:t> for </a:t>
            </a:r>
            <a:r>
              <a:rPr lang="it-IT" sz="800" dirty="0" err="1"/>
              <a:t>many</a:t>
            </a:r>
            <a:r>
              <a:rPr lang="it-IT" sz="800" dirty="0"/>
              <a:t> </a:t>
            </a:r>
            <a:r>
              <a:rPr lang="it-IT" sz="800" dirty="0" err="1"/>
              <a:t>Years</a:t>
            </a:r>
            <a:r>
              <a:rPr lang="it-IT" sz="800" dirty="0"/>
              <a:t> in the Natural Way."[3</a:t>
            </a:r>
            <a:r>
              <a:rPr lang="it-IT" sz="800" dirty="0" smtClean="0"/>
              <a:t>]</a:t>
            </a:r>
            <a:r>
              <a:rPr lang="it-IT" sz="800" b="1" dirty="0" smtClean="0"/>
              <a:t> </a:t>
            </a:r>
            <a:r>
              <a:rPr lang="it-IT" sz="800" b="1" dirty="0" err="1"/>
              <a:t>Newtonian</a:t>
            </a:r>
            <a:r>
              <a:rPr lang="it-IT" sz="800" b="1" dirty="0"/>
              <a:t> </a:t>
            </a:r>
            <a:r>
              <a:rPr lang="it-IT" sz="800" b="1" dirty="0" err="1" smtClean="0"/>
              <a:t>scientist</a:t>
            </a:r>
            <a:r>
              <a:rPr lang="it-IT" sz="800" b="1" baseline="0" dirty="0"/>
              <a:t> </a:t>
            </a:r>
            <a:r>
              <a:rPr lang="it-IT" sz="800" dirty="0" err="1" smtClean="0"/>
              <a:t>Jurin</a:t>
            </a:r>
            <a:r>
              <a:rPr lang="it-IT" sz="800" dirty="0" smtClean="0"/>
              <a:t> </a:t>
            </a:r>
            <a:r>
              <a:rPr lang="it-IT" sz="800" dirty="0" err="1"/>
              <a:t>was</a:t>
            </a:r>
            <a:r>
              <a:rPr lang="it-IT" sz="800" dirty="0"/>
              <a:t> an "</a:t>
            </a:r>
            <a:r>
              <a:rPr lang="it-IT" sz="800" dirty="0" err="1"/>
              <a:t>ardent</a:t>
            </a:r>
            <a:r>
              <a:rPr lang="it-IT" sz="800" dirty="0"/>
              <a:t> </a:t>
            </a:r>
            <a:r>
              <a:rPr lang="it-IT" sz="800" dirty="0" err="1"/>
              <a:t>Newtonian</a:t>
            </a:r>
            <a:r>
              <a:rPr lang="it-IT" sz="800" dirty="0"/>
              <a:t>". He </a:t>
            </a:r>
            <a:r>
              <a:rPr lang="it-IT" sz="800" dirty="0" err="1"/>
              <a:t>had</a:t>
            </a:r>
            <a:r>
              <a:rPr lang="it-IT" sz="800" dirty="0"/>
              <a:t> </a:t>
            </a:r>
            <a:r>
              <a:rPr lang="it-IT" sz="800" dirty="0" err="1"/>
              <a:t>studied</a:t>
            </a:r>
            <a:r>
              <a:rPr lang="it-IT" sz="800" dirty="0"/>
              <a:t> under </a:t>
            </a:r>
            <a:r>
              <a:rPr lang="it-IT" sz="800" dirty="0">
                <a:hlinkClick r:id="rId82" tooltip="Roger Cotes"/>
              </a:rPr>
              <a:t>Roger </a:t>
            </a:r>
            <a:r>
              <a:rPr lang="it-IT" sz="800" dirty="0" err="1">
                <a:hlinkClick r:id="rId82" tooltip="Roger Cotes"/>
              </a:rPr>
              <a:t>Cotes</a:t>
            </a:r>
            <a:r>
              <a:rPr lang="it-IT" sz="800" dirty="0"/>
              <a:t> and </a:t>
            </a:r>
            <a:r>
              <a:rPr lang="it-IT" sz="800" dirty="0">
                <a:hlinkClick r:id="rId83" tooltip="William Whiston"/>
              </a:rPr>
              <a:t>William </a:t>
            </a:r>
            <a:r>
              <a:rPr lang="it-IT" sz="800" dirty="0" err="1">
                <a:hlinkClick r:id="rId83" tooltip="William Whiston"/>
              </a:rPr>
              <a:t>Whiston</a:t>
            </a:r>
            <a:r>
              <a:rPr lang="it-IT" sz="800" dirty="0"/>
              <a:t> </a:t>
            </a:r>
            <a:r>
              <a:rPr lang="it-IT" sz="800" dirty="0" err="1"/>
              <a:t>at</a:t>
            </a:r>
            <a:r>
              <a:rPr lang="it-IT" sz="800" dirty="0"/>
              <a:t> Cambridge </a:t>
            </a:r>
            <a:r>
              <a:rPr lang="it-IT" sz="800" dirty="0" err="1"/>
              <a:t>but</a:t>
            </a:r>
            <a:r>
              <a:rPr lang="it-IT" sz="800" dirty="0"/>
              <a:t> </a:t>
            </a:r>
            <a:r>
              <a:rPr lang="it-IT" sz="800" dirty="0" err="1"/>
              <a:t>only</a:t>
            </a:r>
            <a:r>
              <a:rPr lang="it-IT" sz="800" dirty="0"/>
              <a:t> </a:t>
            </a:r>
            <a:r>
              <a:rPr lang="it-IT" sz="800" dirty="0" err="1"/>
              <a:t>came</a:t>
            </a:r>
            <a:r>
              <a:rPr lang="it-IT" sz="800" dirty="0"/>
              <a:t> to </a:t>
            </a:r>
            <a:r>
              <a:rPr lang="it-IT" sz="800" dirty="0" err="1"/>
              <a:t>know</a:t>
            </a:r>
            <a:r>
              <a:rPr lang="it-IT" sz="800" dirty="0"/>
              <a:t> Newton </a:t>
            </a:r>
            <a:r>
              <a:rPr lang="it-IT" sz="800" dirty="0" err="1"/>
              <a:t>at</a:t>
            </a:r>
            <a:r>
              <a:rPr lang="it-IT" sz="800" dirty="0"/>
              <a:t> the </a:t>
            </a:r>
            <a:r>
              <a:rPr lang="it-IT" sz="800" dirty="0" err="1">
                <a:hlinkClick r:id="rId84" tooltip="Royal Society"/>
              </a:rPr>
              <a:t>Royal</a:t>
            </a:r>
            <a:r>
              <a:rPr lang="it-IT" sz="800" dirty="0">
                <a:hlinkClick r:id="rId84" tooltip="Royal Society"/>
              </a:rPr>
              <a:t> Society</a:t>
            </a:r>
            <a:r>
              <a:rPr lang="it-IT" sz="800" dirty="0"/>
              <a:t>, </a:t>
            </a:r>
            <a:r>
              <a:rPr lang="it-IT" sz="800" dirty="0" err="1"/>
              <a:t>where</a:t>
            </a:r>
            <a:r>
              <a:rPr lang="it-IT" sz="800" dirty="0"/>
              <a:t> </a:t>
            </a:r>
            <a:r>
              <a:rPr lang="it-IT" sz="800" dirty="0" err="1"/>
              <a:t>Jurin</a:t>
            </a:r>
            <a:r>
              <a:rPr lang="it-IT" sz="800" dirty="0"/>
              <a:t> </a:t>
            </a:r>
            <a:r>
              <a:rPr lang="it-IT" sz="800" dirty="0" err="1"/>
              <a:t>was</a:t>
            </a:r>
            <a:r>
              <a:rPr lang="it-IT" sz="800" dirty="0"/>
              <a:t> </a:t>
            </a:r>
            <a:r>
              <a:rPr lang="it-IT" sz="800" dirty="0" err="1"/>
              <a:t>Secretary</a:t>
            </a:r>
            <a:r>
              <a:rPr lang="it-IT" sz="800" dirty="0"/>
              <a:t> </a:t>
            </a:r>
            <a:r>
              <a:rPr lang="it-IT" sz="800" dirty="0" err="1"/>
              <a:t>towards</a:t>
            </a:r>
            <a:r>
              <a:rPr lang="it-IT" sz="800" dirty="0"/>
              <a:t> the end of </a:t>
            </a:r>
            <a:r>
              <a:rPr lang="it-IT" sz="800" dirty="0" err="1"/>
              <a:t>Newton's</a:t>
            </a:r>
            <a:r>
              <a:rPr lang="it-IT" sz="800" dirty="0"/>
              <a:t> </a:t>
            </a:r>
            <a:r>
              <a:rPr lang="it-IT" sz="800" dirty="0" err="1">
                <a:hlinkClick r:id="rId85" tooltip="President of the Royal Society"/>
              </a:rPr>
              <a:t>Presidency</a:t>
            </a:r>
            <a:r>
              <a:rPr lang="it-IT" sz="800" dirty="0"/>
              <a:t>. Always </a:t>
            </a:r>
            <a:r>
              <a:rPr lang="it-IT" sz="800" dirty="0" err="1"/>
              <a:t>advocating</a:t>
            </a:r>
            <a:r>
              <a:rPr lang="it-IT" sz="800" dirty="0"/>
              <a:t> the </a:t>
            </a:r>
            <a:r>
              <a:rPr lang="it-IT" sz="800" dirty="0" err="1"/>
              <a:t>Newtonian</a:t>
            </a:r>
            <a:r>
              <a:rPr lang="it-IT" sz="800" dirty="0"/>
              <a:t> position, he </a:t>
            </a:r>
            <a:r>
              <a:rPr lang="it-IT" sz="800" dirty="0" err="1"/>
              <a:t>was</a:t>
            </a:r>
            <a:r>
              <a:rPr lang="it-IT" sz="800" dirty="0"/>
              <a:t> a </a:t>
            </a:r>
            <a:r>
              <a:rPr lang="it-IT" sz="800" dirty="0" err="1"/>
              <a:t>keen</a:t>
            </a:r>
            <a:r>
              <a:rPr lang="it-IT" sz="800" dirty="0"/>
              <a:t> </a:t>
            </a:r>
            <a:r>
              <a:rPr lang="it-IT" sz="800" dirty="0" err="1"/>
              <a:t>controversialist</a:t>
            </a:r>
            <a:r>
              <a:rPr lang="it-IT" sz="800" dirty="0"/>
              <a:t>, </a:t>
            </a:r>
            <a:r>
              <a:rPr lang="it-IT" sz="800" dirty="0" err="1"/>
              <a:t>corresponding</a:t>
            </a:r>
            <a:r>
              <a:rPr lang="it-IT" sz="800" dirty="0"/>
              <a:t> with </a:t>
            </a:r>
            <a:r>
              <a:rPr lang="it-IT" sz="800" dirty="0">
                <a:hlinkClick r:id="rId86" tooltip="Voltaire"/>
              </a:rPr>
              <a:t>Voltaire</a:t>
            </a:r>
            <a:r>
              <a:rPr lang="it-IT" sz="800" dirty="0"/>
              <a:t>, </a:t>
            </a:r>
            <a:r>
              <a:rPr lang="it-IT" sz="800" dirty="0">
                <a:hlinkClick r:id="rId87" tooltip="Georges-Louis Leclerc, Comte de Buffon"/>
              </a:rPr>
              <a:t>Georges-Louis </a:t>
            </a:r>
            <a:r>
              <a:rPr lang="it-IT" sz="800" dirty="0" err="1">
                <a:hlinkClick r:id="rId87" tooltip="Georges-Louis Leclerc, Comte de Buffon"/>
              </a:rPr>
              <a:t>Leclerc</a:t>
            </a:r>
            <a:r>
              <a:rPr lang="it-IT" sz="800" dirty="0">
                <a:hlinkClick r:id="rId87" tooltip="Georges-Louis Leclerc, Comte de Buffon"/>
              </a:rPr>
              <a:t>, </a:t>
            </a:r>
            <a:r>
              <a:rPr lang="it-IT" sz="800" dirty="0" err="1">
                <a:hlinkClick r:id="rId87" tooltip="Georges-Louis Leclerc, Comte de Buffon"/>
              </a:rPr>
              <a:t>Comte</a:t>
            </a:r>
            <a:r>
              <a:rPr lang="it-IT" sz="800" dirty="0">
                <a:hlinkClick r:id="rId87" tooltip="Georges-Louis Leclerc, Comte de Buffon"/>
              </a:rPr>
              <a:t> de Buffon</a:t>
            </a:r>
            <a:r>
              <a:rPr lang="it-IT" sz="800" dirty="0"/>
              <a:t> and </a:t>
            </a:r>
            <a:r>
              <a:rPr lang="it-IT" sz="800" dirty="0" err="1">
                <a:hlinkClick r:id="rId88" tooltip="Émilie du Châtelet"/>
              </a:rPr>
              <a:t>Émilie</a:t>
            </a:r>
            <a:r>
              <a:rPr lang="it-IT" sz="800" dirty="0">
                <a:hlinkClick r:id="rId88" tooltip="Émilie du Châtelet"/>
              </a:rPr>
              <a:t> </a:t>
            </a:r>
            <a:r>
              <a:rPr lang="it-IT" sz="800" dirty="0" err="1">
                <a:hlinkClick r:id="rId88" tooltip="Émilie du Châtelet"/>
              </a:rPr>
              <a:t>du</a:t>
            </a:r>
            <a:r>
              <a:rPr lang="it-IT" sz="800" dirty="0">
                <a:hlinkClick r:id="rId88" tooltip="Émilie du Châtelet"/>
              </a:rPr>
              <a:t> </a:t>
            </a:r>
            <a:r>
              <a:rPr lang="it-IT" sz="800" dirty="0" err="1">
                <a:hlinkClick r:id="rId88" tooltip="Émilie du Châtelet"/>
              </a:rPr>
              <a:t>Châtelet</a:t>
            </a:r>
            <a:r>
              <a:rPr lang="it-IT" sz="800" dirty="0"/>
              <a:t>. He </a:t>
            </a:r>
            <a:r>
              <a:rPr lang="it-IT" sz="800" dirty="0" err="1"/>
              <a:t>took</a:t>
            </a:r>
            <a:r>
              <a:rPr lang="it-IT" sz="800" dirty="0"/>
              <a:t> an </a:t>
            </a:r>
            <a:r>
              <a:rPr lang="it-IT" sz="800" dirty="0" err="1"/>
              <a:t>active</a:t>
            </a:r>
            <a:r>
              <a:rPr lang="it-IT" sz="800" dirty="0"/>
              <a:t> part in </a:t>
            </a:r>
            <a:r>
              <a:rPr lang="it-IT" sz="800" dirty="0" err="1"/>
              <a:t>defending</a:t>
            </a:r>
            <a:r>
              <a:rPr lang="it-IT" sz="800" dirty="0"/>
              <a:t> Newton and </a:t>
            </a:r>
            <a:r>
              <a:rPr lang="it-IT" sz="800" dirty="0" err="1"/>
              <a:t>attacking</a:t>
            </a:r>
            <a:r>
              <a:rPr lang="it-IT" sz="800" dirty="0"/>
              <a:t> </a:t>
            </a:r>
            <a:r>
              <a:rPr lang="it-IT" sz="800" dirty="0" err="1">
                <a:hlinkClick r:id="rId89" tooltip="Gottfried Leibniz"/>
              </a:rPr>
              <a:t>Gottfried</a:t>
            </a:r>
            <a:r>
              <a:rPr lang="it-IT" sz="800" dirty="0">
                <a:hlinkClick r:id="rId89" tooltip="Gottfried Leibniz"/>
              </a:rPr>
              <a:t> </a:t>
            </a:r>
            <a:r>
              <a:rPr lang="it-IT" sz="800" dirty="0" err="1">
                <a:hlinkClick r:id="rId89" tooltip="Gottfried Leibniz"/>
              </a:rPr>
              <a:t>Leibniz</a:t>
            </a:r>
            <a:r>
              <a:rPr lang="it-IT" sz="800" dirty="0"/>
              <a:t> in </a:t>
            </a:r>
            <a:r>
              <a:rPr lang="it-IT" sz="800" dirty="0">
                <a:hlinkClick r:id="rId90" tooltip="Conservation of Energy"/>
              </a:rPr>
              <a:t>the </a:t>
            </a:r>
            <a:r>
              <a:rPr lang="it-IT" sz="800" dirty="0" err="1">
                <a:hlinkClick r:id="rId90" tooltip="Conservation of Energy"/>
              </a:rPr>
              <a:t>debate</a:t>
            </a:r>
            <a:r>
              <a:rPr lang="it-IT" sz="800" dirty="0">
                <a:hlinkClick r:id="rId90" tooltip="Conservation of Energy"/>
              </a:rPr>
              <a:t> over </a:t>
            </a:r>
            <a:r>
              <a:rPr lang="it-IT" sz="800" i="1" dirty="0">
                <a:hlinkClick r:id="rId90" tooltip="Conservation of Energy"/>
              </a:rPr>
              <a:t>vis viva</a:t>
            </a:r>
            <a:r>
              <a:rPr lang="it-IT" sz="800" dirty="0"/>
              <a:t>,</a:t>
            </a:r>
            <a:r>
              <a:rPr lang="it-IT" sz="800" dirty="0">
                <a:hlinkClick r:id="rId59"/>
              </a:rPr>
              <a:t>[2]</a:t>
            </a:r>
            <a:r>
              <a:rPr lang="it-IT" sz="800" dirty="0"/>
              <a:t> </a:t>
            </a:r>
            <a:r>
              <a:rPr lang="it-IT" sz="800" dirty="0" err="1"/>
              <a:t>opposing</a:t>
            </a:r>
            <a:r>
              <a:rPr lang="it-IT" sz="800" dirty="0"/>
              <a:t> the </a:t>
            </a:r>
            <a:r>
              <a:rPr lang="it-IT" sz="800" dirty="0" err="1"/>
              <a:t>views</a:t>
            </a:r>
            <a:r>
              <a:rPr lang="it-IT" sz="800" dirty="0"/>
              <a:t> of </a:t>
            </a:r>
            <a:r>
              <a:rPr lang="it-IT" sz="800" dirty="0">
                <a:hlinkClick r:id="rId91" tooltip="Benjamin Robins"/>
              </a:rPr>
              <a:t>Benjamin </a:t>
            </a:r>
            <a:r>
              <a:rPr lang="it-IT" sz="800" dirty="0" err="1">
                <a:hlinkClick r:id="rId91" tooltip="Benjamin Robins"/>
              </a:rPr>
              <a:t>Robins</a:t>
            </a:r>
            <a:r>
              <a:rPr lang="it-IT" sz="800" dirty="0"/>
              <a:t> and </a:t>
            </a:r>
            <a:r>
              <a:rPr lang="it-IT" sz="800" dirty="0">
                <a:hlinkClick r:id="rId92" tooltip="Pietro Antonio Michelotti (page does not exist)"/>
              </a:rPr>
              <a:t>Pietro Antonio Michelotti</a:t>
            </a:r>
            <a:r>
              <a:rPr lang="it-IT" sz="800" dirty="0"/>
              <a:t>.</a:t>
            </a:r>
            <a:r>
              <a:rPr lang="it-IT" sz="800" dirty="0">
                <a:hlinkClick r:id="rId59"/>
              </a:rPr>
              <a:t>[4]</a:t>
            </a:r>
            <a:r>
              <a:rPr lang="it-IT" sz="800" dirty="0"/>
              <a:t> </a:t>
            </a:r>
            <a:r>
              <a:rPr lang="it-IT" sz="800" dirty="0" err="1"/>
              <a:t>Jurin</a:t>
            </a:r>
            <a:r>
              <a:rPr lang="it-IT" sz="800" dirty="0"/>
              <a:t> </a:t>
            </a:r>
            <a:r>
              <a:rPr lang="it-IT" sz="800" dirty="0" err="1"/>
              <a:t>fostered</a:t>
            </a:r>
            <a:r>
              <a:rPr lang="it-IT" sz="800" dirty="0"/>
              <a:t> </a:t>
            </a:r>
            <a:r>
              <a:rPr lang="it-IT" sz="800" dirty="0" err="1"/>
              <a:t>international</a:t>
            </a:r>
            <a:r>
              <a:rPr lang="it-IT" sz="800" dirty="0"/>
              <a:t> </a:t>
            </a:r>
            <a:r>
              <a:rPr lang="it-IT" sz="800" dirty="0" err="1"/>
              <a:t>observational</a:t>
            </a:r>
            <a:r>
              <a:rPr lang="it-IT" sz="800" dirty="0"/>
              <a:t> </a:t>
            </a:r>
            <a:r>
              <a:rPr lang="it-IT" sz="800" dirty="0" err="1"/>
              <a:t>research</a:t>
            </a:r>
            <a:r>
              <a:rPr lang="it-IT" sz="800" dirty="0"/>
              <a:t> </a:t>
            </a:r>
            <a:r>
              <a:rPr lang="it-IT" sz="800" dirty="0" err="1"/>
              <a:t>into</a:t>
            </a:r>
            <a:r>
              <a:rPr lang="it-IT" sz="800" dirty="0"/>
              <a:t> </a:t>
            </a:r>
            <a:r>
              <a:rPr lang="it-IT" sz="800" dirty="0" err="1">
                <a:hlinkClick r:id="rId93" tooltip="Weather"/>
              </a:rPr>
              <a:t>weather</a:t>
            </a:r>
            <a:r>
              <a:rPr lang="it-IT" sz="800" dirty="0"/>
              <a:t> and </a:t>
            </a:r>
            <a:r>
              <a:rPr lang="it-IT" sz="800" dirty="0" err="1">
                <a:hlinkClick r:id="rId94" tooltip="Meteorology"/>
              </a:rPr>
              <a:t>meteorology</a:t>
            </a:r>
            <a:r>
              <a:rPr lang="it-IT" sz="800" dirty="0">
                <a:hlinkClick r:id="rId59"/>
              </a:rPr>
              <a:t>[2]</a:t>
            </a:r>
            <a:r>
              <a:rPr lang="it-IT" sz="800" dirty="0"/>
              <a:t> and </a:t>
            </a:r>
            <a:r>
              <a:rPr lang="it-IT" sz="800" dirty="0" err="1"/>
              <a:t>studied</a:t>
            </a:r>
            <a:r>
              <a:rPr lang="it-IT" sz="800" dirty="0"/>
              <a:t> the </a:t>
            </a:r>
            <a:r>
              <a:rPr lang="it-IT" sz="800" dirty="0" err="1"/>
              <a:t>phenomenon</a:t>
            </a:r>
            <a:r>
              <a:rPr lang="it-IT" sz="800" dirty="0"/>
              <a:t> of </a:t>
            </a:r>
            <a:r>
              <a:rPr lang="it-IT" sz="800" dirty="0" err="1">
                <a:hlinkClick r:id="rId46" tooltip="Capillary action"/>
              </a:rPr>
              <a:t>capillary</a:t>
            </a:r>
            <a:r>
              <a:rPr lang="it-IT" sz="800" dirty="0">
                <a:hlinkClick r:id="rId46" tooltip="Capillary action"/>
              </a:rPr>
              <a:t> </a:t>
            </a:r>
            <a:r>
              <a:rPr lang="it-IT" sz="800" dirty="0" err="1">
                <a:hlinkClick r:id="rId46" tooltip="Capillary action"/>
              </a:rPr>
              <a:t>action</a:t>
            </a:r>
            <a:r>
              <a:rPr lang="it-IT" sz="800" dirty="0"/>
              <a:t>, </a:t>
            </a:r>
            <a:r>
              <a:rPr lang="it-IT" sz="800" dirty="0" err="1"/>
              <a:t>deriving</a:t>
            </a:r>
            <a:r>
              <a:rPr lang="it-IT" sz="800" dirty="0"/>
              <a:t> the </a:t>
            </a:r>
            <a:r>
              <a:rPr lang="it-IT" sz="800" dirty="0" err="1"/>
              <a:t>rule</a:t>
            </a:r>
            <a:r>
              <a:rPr lang="it-IT" sz="800" dirty="0"/>
              <a:t> </a:t>
            </a:r>
            <a:r>
              <a:rPr lang="it-IT" sz="800" dirty="0" err="1"/>
              <a:t>that</a:t>
            </a:r>
            <a:r>
              <a:rPr lang="it-IT" sz="800" dirty="0"/>
              <a:t> the </a:t>
            </a:r>
            <a:r>
              <a:rPr lang="it-IT" sz="800" dirty="0" err="1"/>
              <a:t>height</a:t>
            </a:r>
            <a:r>
              <a:rPr lang="it-IT" sz="800" dirty="0"/>
              <a:t> of </a:t>
            </a:r>
            <a:r>
              <a:rPr lang="it-IT" sz="800" dirty="0" err="1">
                <a:hlinkClick r:id="rId95" tooltip="Liquid"/>
              </a:rPr>
              <a:t>liquid</a:t>
            </a:r>
            <a:r>
              <a:rPr lang="it-IT" sz="800" dirty="0"/>
              <a:t> in a </a:t>
            </a:r>
            <a:r>
              <a:rPr lang="it-IT" sz="800" dirty="0" err="1"/>
              <a:t>capillary</a:t>
            </a:r>
            <a:r>
              <a:rPr lang="it-IT" sz="800" dirty="0"/>
              <a:t> tube </a:t>
            </a:r>
            <a:r>
              <a:rPr lang="it-IT" sz="800" dirty="0" err="1"/>
              <a:t>is</a:t>
            </a:r>
            <a:r>
              <a:rPr lang="it-IT" sz="800" dirty="0"/>
              <a:t> </a:t>
            </a:r>
            <a:r>
              <a:rPr lang="it-IT" sz="800" dirty="0" err="1"/>
              <a:t>inversely</a:t>
            </a:r>
            <a:r>
              <a:rPr lang="it-IT" sz="800" dirty="0"/>
              <a:t> </a:t>
            </a:r>
            <a:r>
              <a:rPr lang="it-IT" sz="800" dirty="0" err="1"/>
              <a:t>proportional</a:t>
            </a:r>
            <a:r>
              <a:rPr lang="it-IT" sz="800" dirty="0"/>
              <a:t> to the </a:t>
            </a:r>
            <a:r>
              <a:rPr lang="it-IT" sz="800" dirty="0" err="1">
                <a:hlinkClick r:id="rId96" tooltip="Diameter"/>
              </a:rPr>
              <a:t>diameter</a:t>
            </a:r>
            <a:r>
              <a:rPr lang="it-IT" sz="800" dirty="0"/>
              <a:t> of the tube </a:t>
            </a:r>
            <a:r>
              <a:rPr lang="it-IT" sz="800" dirty="0" err="1"/>
              <a:t>at</a:t>
            </a:r>
            <a:r>
              <a:rPr lang="it-IT" sz="800" dirty="0"/>
              <a:t> the </a:t>
            </a:r>
            <a:r>
              <a:rPr lang="it-IT" sz="800" dirty="0" err="1"/>
              <a:t>surface</a:t>
            </a:r>
            <a:r>
              <a:rPr lang="it-IT" sz="800" dirty="0"/>
              <a:t> of the </a:t>
            </a:r>
            <a:r>
              <a:rPr lang="it-IT" sz="800" dirty="0" err="1"/>
              <a:t>liquid</a:t>
            </a:r>
            <a:r>
              <a:rPr lang="it-IT" sz="800" dirty="0"/>
              <a:t> </a:t>
            </a:r>
            <a:r>
              <a:rPr lang="it-IT" sz="800" dirty="0" err="1"/>
              <a:t>only</a:t>
            </a:r>
            <a:r>
              <a:rPr lang="it-IT" sz="800" dirty="0"/>
              <a:t>, a law </a:t>
            </a:r>
            <a:r>
              <a:rPr lang="it-IT" sz="800" dirty="0" err="1"/>
              <a:t>sometimes</a:t>
            </a:r>
            <a:r>
              <a:rPr lang="it-IT" sz="800" dirty="0"/>
              <a:t> </a:t>
            </a:r>
            <a:r>
              <a:rPr lang="it-IT" sz="800" dirty="0" err="1"/>
              <a:t>known</a:t>
            </a:r>
            <a:r>
              <a:rPr lang="it-IT" sz="800" dirty="0"/>
              <a:t> </a:t>
            </a:r>
            <a:r>
              <a:rPr lang="it-IT" sz="800" dirty="0" err="1"/>
              <a:t>as</a:t>
            </a:r>
            <a:r>
              <a:rPr lang="it-IT" sz="800" dirty="0"/>
              <a:t> </a:t>
            </a:r>
            <a:r>
              <a:rPr lang="it-IT" sz="800" dirty="0" err="1">
                <a:hlinkClick r:id="rId97" tooltip="Jurin's law (page does not exist)"/>
              </a:rPr>
              <a:t>Jurin's</a:t>
            </a:r>
            <a:r>
              <a:rPr lang="it-IT" sz="800" dirty="0">
                <a:hlinkClick r:id="rId97" tooltip="Jurin's law (page does not exist)"/>
              </a:rPr>
              <a:t> law</a:t>
            </a:r>
            <a:r>
              <a:rPr lang="it-IT" sz="800" dirty="0"/>
              <a:t>.</a:t>
            </a:r>
            <a:r>
              <a:rPr lang="it-IT" sz="800" dirty="0">
                <a:hlinkClick r:id="rId59"/>
              </a:rPr>
              <a:t>[5][6]</a:t>
            </a:r>
            <a:r>
              <a:rPr lang="it-IT" sz="800" dirty="0"/>
              <a:t> He </a:t>
            </a:r>
            <a:r>
              <a:rPr lang="it-IT" sz="800" dirty="0" err="1"/>
              <a:t>published</a:t>
            </a:r>
            <a:r>
              <a:rPr lang="it-IT" sz="800" dirty="0"/>
              <a:t> on </a:t>
            </a:r>
            <a:r>
              <a:rPr lang="it-IT" sz="800" dirty="0" err="1">
                <a:hlinkClick r:id="rId98" tooltip="Hydrodynamics"/>
              </a:rPr>
              <a:t>hydrodynamics</a:t>
            </a:r>
            <a:r>
              <a:rPr lang="it-IT" sz="800" dirty="0"/>
              <a:t> and </a:t>
            </a:r>
            <a:r>
              <a:rPr lang="it-IT" sz="800" dirty="0" err="1"/>
              <a:t>was</a:t>
            </a:r>
            <a:r>
              <a:rPr lang="it-IT" sz="800" dirty="0"/>
              <a:t> </a:t>
            </a:r>
            <a:r>
              <a:rPr lang="it-IT" sz="800" dirty="0" err="1"/>
              <a:t>critical</a:t>
            </a:r>
            <a:r>
              <a:rPr lang="it-IT" sz="800" dirty="0"/>
              <a:t> of </a:t>
            </a:r>
            <a:r>
              <a:rPr lang="it-IT" sz="800" dirty="0">
                <a:hlinkClick r:id="rId99" tooltip="Jean Bernoulli"/>
              </a:rPr>
              <a:t>Jean</a:t>
            </a:r>
            <a:r>
              <a:rPr lang="it-IT" sz="800" dirty="0"/>
              <a:t> and </a:t>
            </a:r>
            <a:r>
              <a:rPr lang="it-IT" sz="800" dirty="0">
                <a:hlinkClick r:id="rId100" tooltip="Daniel Bernoulli"/>
              </a:rPr>
              <a:t>Daniel </a:t>
            </a:r>
            <a:r>
              <a:rPr lang="it-IT" sz="800" dirty="0" err="1">
                <a:hlinkClick r:id="rId100" tooltip="Daniel Bernoulli"/>
              </a:rPr>
              <a:t>Bernoulli</a:t>
            </a:r>
            <a:r>
              <a:rPr lang="it-IT" sz="800" dirty="0" err="1"/>
              <a:t>'s</a:t>
            </a:r>
            <a:r>
              <a:rPr lang="it-IT" sz="800" dirty="0"/>
              <a:t> work.</a:t>
            </a:r>
            <a:r>
              <a:rPr lang="it-IT" sz="800" dirty="0">
                <a:hlinkClick r:id="rId59"/>
              </a:rPr>
              <a:t>[2]</a:t>
            </a:r>
            <a:r>
              <a:rPr lang="it-IT" sz="800" dirty="0"/>
              <a:t> </a:t>
            </a:r>
            <a:r>
              <a:rPr lang="it-IT" sz="800" dirty="0" err="1"/>
              <a:t>Jurin</a:t>
            </a:r>
            <a:r>
              <a:rPr lang="it-IT" sz="800" dirty="0"/>
              <a:t> </a:t>
            </a:r>
            <a:r>
              <a:rPr lang="it-IT" sz="800" dirty="0" err="1"/>
              <a:t>worked</a:t>
            </a:r>
            <a:r>
              <a:rPr lang="it-IT" sz="800" dirty="0"/>
              <a:t> on </a:t>
            </a:r>
            <a:r>
              <a:rPr lang="it-IT" sz="800" dirty="0" err="1">
                <a:hlinkClick r:id="rId101" tooltip="Iatrophysics"/>
              </a:rPr>
              <a:t>iatrophysics</a:t>
            </a:r>
            <a:r>
              <a:rPr lang="it-IT" sz="800" dirty="0"/>
              <a:t>, </a:t>
            </a:r>
            <a:r>
              <a:rPr lang="it-IT" sz="800" dirty="0" err="1"/>
              <a:t>investigating</a:t>
            </a:r>
            <a:r>
              <a:rPr lang="it-IT" sz="800" dirty="0"/>
              <a:t> the </a:t>
            </a:r>
            <a:r>
              <a:rPr lang="it-IT" sz="800" dirty="0" err="1"/>
              <a:t>mechanical</a:t>
            </a:r>
            <a:r>
              <a:rPr lang="it-IT" sz="800" dirty="0"/>
              <a:t> </a:t>
            </a:r>
            <a:r>
              <a:rPr lang="it-IT" sz="800" dirty="0" err="1"/>
              <a:t>behaviour</a:t>
            </a:r>
            <a:r>
              <a:rPr lang="it-IT" sz="800" dirty="0"/>
              <a:t> of the </a:t>
            </a:r>
            <a:r>
              <a:rPr lang="it-IT" sz="800" dirty="0" err="1">
                <a:hlinkClick r:id="rId102" tooltip="Heart"/>
              </a:rPr>
              <a:t>heart</a:t>
            </a:r>
            <a:r>
              <a:rPr lang="it-IT" sz="800" dirty="0"/>
              <a:t> and the </a:t>
            </a:r>
            <a:r>
              <a:rPr lang="it-IT" sz="800" dirty="0" err="1">
                <a:hlinkClick r:id="rId103" tooltip="Specific gravity"/>
              </a:rPr>
              <a:t>specific</a:t>
            </a:r>
            <a:r>
              <a:rPr lang="it-IT" sz="800" dirty="0">
                <a:hlinkClick r:id="rId103" tooltip="Specific gravity"/>
              </a:rPr>
              <a:t> </a:t>
            </a:r>
            <a:r>
              <a:rPr lang="it-IT" sz="800" dirty="0" err="1">
                <a:hlinkClick r:id="rId103" tooltip="Specific gravity"/>
              </a:rPr>
              <a:t>gravity</a:t>
            </a:r>
            <a:r>
              <a:rPr lang="it-IT" sz="800" dirty="0"/>
              <a:t> of </a:t>
            </a:r>
            <a:r>
              <a:rPr lang="it-IT" sz="800" dirty="0" err="1">
                <a:hlinkClick r:id="rId104" tooltip="Blood"/>
              </a:rPr>
              <a:t>blood</a:t>
            </a:r>
            <a:r>
              <a:rPr lang="it-IT" sz="800" dirty="0"/>
              <a:t>, </a:t>
            </a:r>
            <a:r>
              <a:rPr lang="it-IT" sz="800" dirty="0" err="1"/>
              <a:t>debating</a:t>
            </a:r>
            <a:r>
              <a:rPr lang="it-IT" sz="800" dirty="0"/>
              <a:t> the </a:t>
            </a:r>
            <a:r>
              <a:rPr lang="it-IT" sz="800" dirty="0" err="1"/>
              <a:t>heart</a:t>
            </a:r>
            <a:r>
              <a:rPr lang="it-IT" sz="800" dirty="0"/>
              <a:t> with </a:t>
            </a:r>
            <a:r>
              <a:rPr lang="it-IT" sz="800" dirty="0">
                <a:hlinkClick r:id="rId105" tooltip="John Keill"/>
              </a:rPr>
              <a:t>John </a:t>
            </a:r>
            <a:r>
              <a:rPr lang="it-IT" sz="800" dirty="0" err="1">
                <a:hlinkClick r:id="rId105" tooltip="John Keill"/>
              </a:rPr>
              <a:t>Keill</a:t>
            </a:r>
            <a:r>
              <a:rPr lang="it-IT" sz="800" dirty="0"/>
              <a:t> and </a:t>
            </a:r>
            <a:r>
              <a:rPr lang="it-IT" sz="800" dirty="0">
                <a:hlinkClick r:id="rId106" tooltip="Jean-Baptiste de Sénac"/>
              </a:rPr>
              <a:t>Jean-</a:t>
            </a:r>
            <a:r>
              <a:rPr lang="it-IT" sz="800" dirty="0" err="1">
                <a:hlinkClick r:id="rId106" tooltip="Jean-Baptiste de Sénac"/>
              </a:rPr>
              <a:t>Baptiste</a:t>
            </a:r>
            <a:r>
              <a:rPr lang="it-IT" sz="800" dirty="0">
                <a:hlinkClick r:id="rId106" tooltip="Jean-Baptiste de Sénac"/>
              </a:rPr>
              <a:t> de </a:t>
            </a:r>
            <a:r>
              <a:rPr lang="it-IT" sz="800" dirty="0" err="1">
                <a:hlinkClick r:id="rId106" tooltip="Jean-Baptiste de Sénac"/>
              </a:rPr>
              <a:t>Sénac</a:t>
            </a:r>
            <a:r>
              <a:rPr lang="it-IT" sz="800" dirty="0"/>
              <a:t>. He </a:t>
            </a:r>
            <a:r>
              <a:rPr lang="it-IT" sz="800" dirty="0" err="1"/>
              <a:t>wrote</a:t>
            </a:r>
            <a:r>
              <a:rPr lang="it-IT" sz="800" dirty="0"/>
              <a:t> an addendum (1738) </a:t>
            </a:r>
            <a:r>
              <a:rPr lang="it-IT" sz="800" i="1" dirty="0"/>
              <a:t>On </a:t>
            </a:r>
            <a:r>
              <a:rPr lang="it-IT" sz="800" i="1" dirty="0" err="1"/>
              <a:t>Distinct</a:t>
            </a:r>
            <a:r>
              <a:rPr lang="it-IT" sz="800" i="1" dirty="0"/>
              <a:t> and </a:t>
            </a:r>
            <a:r>
              <a:rPr lang="it-IT" sz="800" i="1" dirty="0" err="1"/>
              <a:t>Indistinct</a:t>
            </a:r>
            <a:r>
              <a:rPr lang="it-IT" sz="800" i="1" dirty="0"/>
              <a:t> Vision</a:t>
            </a:r>
            <a:r>
              <a:rPr lang="it-IT" sz="800" dirty="0"/>
              <a:t> to </a:t>
            </a:r>
            <a:r>
              <a:rPr lang="it-IT" sz="800" dirty="0">
                <a:hlinkClick r:id="rId107" tooltip="Robert Smith (mathematician)"/>
              </a:rPr>
              <a:t>Robert </a:t>
            </a:r>
            <a:r>
              <a:rPr lang="it-IT" sz="800" dirty="0" err="1">
                <a:hlinkClick r:id="rId107" tooltip="Robert Smith (mathematician)"/>
              </a:rPr>
              <a:t>Smith</a:t>
            </a:r>
            <a:r>
              <a:rPr lang="it-IT" sz="800" dirty="0" err="1"/>
              <a:t>'s</a:t>
            </a:r>
            <a:r>
              <a:rPr lang="it-IT" sz="800" dirty="0"/>
              <a:t> </a:t>
            </a:r>
            <a:r>
              <a:rPr lang="it-IT" sz="800" i="1" dirty="0" err="1"/>
              <a:t>Opticks</a:t>
            </a:r>
            <a:r>
              <a:rPr lang="it-IT" sz="800" dirty="0"/>
              <a:t> and </a:t>
            </a:r>
            <a:r>
              <a:rPr lang="it-IT" sz="800" dirty="0" err="1"/>
              <a:t>engaged</a:t>
            </a:r>
            <a:r>
              <a:rPr lang="it-IT" sz="800" dirty="0"/>
              <a:t> in a </a:t>
            </a:r>
            <a:r>
              <a:rPr lang="it-IT" sz="800" dirty="0" err="1"/>
              <a:t>lively</a:t>
            </a:r>
            <a:r>
              <a:rPr lang="it-IT" sz="800" dirty="0"/>
              <a:t> </a:t>
            </a:r>
            <a:r>
              <a:rPr lang="it-IT" sz="800" dirty="0" err="1"/>
              <a:t>epistollary</a:t>
            </a:r>
            <a:r>
              <a:rPr lang="it-IT" sz="800" dirty="0"/>
              <a:t> </a:t>
            </a:r>
            <a:r>
              <a:rPr lang="it-IT" sz="800" dirty="0" err="1"/>
              <a:t>exchange</a:t>
            </a:r>
            <a:r>
              <a:rPr lang="it-IT" sz="800" dirty="0"/>
              <a:t> with </a:t>
            </a:r>
            <a:r>
              <a:rPr lang="it-IT" sz="800" dirty="0" err="1"/>
              <a:t>Robins</a:t>
            </a:r>
            <a:r>
              <a:rPr lang="it-IT" sz="800" dirty="0"/>
              <a:t> on the </a:t>
            </a:r>
            <a:r>
              <a:rPr lang="it-IT" sz="800" dirty="0" err="1"/>
              <a:t>topic</a:t>
            </a:r>
            <a:r>
              <a:rPr lang="it-IT" sz="800" dirty="0"/>
              <a:t>.</a:t>
            </a:r>
            <a:r>
              <a:rPr lang="it-IT" sz="800" dirty="0">
                <a:hlinkClick r:id="rId59"/>
              </a:rPr>
              <a:t>[</a:t>
            </a:r>
            <a:r>
              <a:rPr lang="it-IT" sz="800" dirty="0" smtClean="0">
                <a:hlinkClick r:id="rId59"/>
              </a:rPr>
              <a:t>2]</a:t>
            </a:r>
            <a:r>
              <a:rPr lang="it-IT" sz="800" b="1" baseline="0" dirty="0"/>
              <a:t> </a:t>
            </a:r>
            <a:r>
              <a:rPr lang="it-IT" sz="800" b="1" dirty="0" err="1" smtClean="0"/>
              <a:t>Controversy</a:t>
            </a:r>
            <a:r>
              <a:rPr lang="it-IT" sz="800" b="1" dirty="0" smtClean="0"/>
              <a:t> </a:t>
            </a:r>
            <a:r>
              <a:rPr lang="it-IT" sz="800" b="1" dirty="0"/>
              <a:t>with </a:t>
            </a:r>
            <a:r>
              <a:rPr lang="it-IT" sz="800" b="1" dirty="0" smtClean="0"/>
              <a:t>Berkeley</a:t>
            </a:r>
            <a:r>
              <a:rPr lang="it-IT" sz="800" b="1" baseline="0" dirty="0" smtClean="0"/>
              <a:t> </a:t>
            </a:r>
            <a:r>
              <a:rPr lang="it-IT" sz="800" dirty="0" smtClean="0"/>
              <a:t>In </a:t>
            </a:r>
            <a:r>
              <a:rPr lang="it-IT" sz="800" dirty="0"/>
              <a:t>1734, </a:t>
            </a:r>
            <a:r>
              <a:rPr lang="it-IT" sz="800" dirty="0">
                <a:hlinkClick r:id="rId108" tooltip="George Berkeley"/>
              </a:rPr>
              <a:t>George Berkeley</a:t>
            </a:r>
            <a:r>
              <a:rPr lang="it-IT" sz="800" dirty="0"/>
              <a:t> </a:t>
            </a:r>
            <a:r>
              <a:rPr lang="it-IT" sz="800" dirty="0" err="1"/>
              <a:t>published</a:t>
            </a:r>
            <a:r>
              <a:rPr lang="it-IT" sz="800" dirty="0"/>
              <a:t> </a:t>
            </a:r>
            <a:r>
              <a:rPr lang="it-IT" sz="800" i="1" dirty="0">
                <a:hlinkClick r:id="rId109" tooltip="The Analyst"/>
              </a:rPr>
              <a:t>The Analyst</a:t>
            </a:r>
            <a:r>
              <a:rPr lang="it-IT" sz="800" dirty="0"/>
              <a:t> in </a:t>
            </a:r>
            <a:r>
              <a:rPr lang="it-IT" sz="800" dirty="0" err="1"/>
              <a:t>which</a:t>
            </a:r>
            <a:r>
              <a:rPr lang="it-IT" sz="800" dirty="0"/>
              <a:t> he </a:t>
            </a:r>
            <a:r>
              <a:rPr lang="it-IT" sz="800" dirty="0" err="1"/>
              <a:t>attacked</a:t>
            </a:r>
            <a:r>
              <a:rPr lang="it-IT" sz="800" dirty="0"/>
              <a:t> the </a:t>
            </a:r>
            <a:r>
              <a:rPr lang="it-IT" sz="800" dirty="0" err="1">
                <a:hlinkClick r:id="rId110" tooltip="Calculus"/>
              </a:rPr>
              <a:t>calculus</a:t>
            </a:r>
            <a:r>
              <a:rPr lang="it-IT" sz="800" dirty="0"/>
              <a:t> </a:t>
            </a:r>
            <a:r>
              <a:rPr lang="it-IT" sz="800" dirty="0" err="1"/>
              <a:t>as</a:t>
            </a:r>
            <a:r>
              <a:rPr lang="it-IT" sz="800" dirty="0"/>
              <a:t> </a:t>
            </a:r>
            <a:r>
              <a:rPr lang="it-IT" sz="800" dirty="0" err="1"/>
              <a:t>flawed</a:t>
            </a:r>
            <a:r>
              <a:rPr lang="it-IT" sz="800" dirty="0"/>
              <a:t> and </a:t>
            </a:r>
            <a:r>
              <a:rPr lang="it-IT" sz="800" dirty="0" err="1"/>
              <a:t>ultimately</a:t>
            </a:r>
            <a:r>
              <a:rPr lang="it-IT" sz="800" dirty="0"/>
              <a:t> </a:t>
            </a:r>
            <a:r>
              <a:rPr lang="it-IT" sz="800" dirty="0" err="1"/>
              <a:t>absurd</a:t>
            </a:r>
            <a:r>
              <a:rPr lang="it-IT" sz="800" dirty="0"/>
              <a:t>. </a:t>
            </a:r>
            <a:r>
              <a:rPr lang="it-IT" sz="800" dirty="0" err="1"/>
              <a:t>Between</a:t>
            </a:r>
            <a:r>
              <a:rPr lang="it-IT" sz="800" dirty="0"/>
              <a:t> 1734 and 1742, </a:t>
            </a:r>
            <a:r>
              <a:rPr lang="it-IT" sz="800" dirty="0" err="1"/>
              <a:t>Jurin</a:t>
            </a:r>
            <a:r>
              <a:rPr lang="it-IT" sz="800" dirty="0"/>
              <a:t> </a:t>
            </a:r>
            <a:r>
              <a:rPr lang="it-IT" sz="800" dirty="0" err="1"/>
              <a:t>published</a:t>
            </a:r>
            <a:r>
              <a:rPr lang="it-IT" sz="800" dirty="0"/>
              <a:t> over </a:t>
            </a:r>
            <a:r>
              <a:rPr lang="it-IT" sz="800" dirty="0" err="1"/>
              <a:t>three</a:t>
            </a:r>
            <a:r>
              <a:rPr lang="it-IT" sz="800" dirty="0"/>
              <a:t> </a:t>
            </a:r>
            <a:r>
              <a:rPr lang="it-IT" sz="800" dirty="0" err="1"/>
              <a:t>hundred</a:t>
            </a:r>
            <a:r>
              <a:rPr lang="it-IT" sz="800" dirty="0"/>
              <a:t> </a:t>
            </a:r>
            <a:r>
              <a:rPr lang="it-IT" sz="800" dirty="0" err="1"/>
              <a:t>pages</a:t>
            </a:r>
            <a:r>
              <a:rPr lang="it-IT" sz="800" dirty="0"/>
              <a:t> in </a:t>
            </a:r>
            <a:r>
              <a:rPr lang="it-IT" sz="800" dirty="0" err="1"/>
              <a:t>robust</a:t>
            </a:r>
            <a:r>
              <a:rPr lang="it-IT" sz="800" dirty="0"/>
              <a:t> </a:t>
            </a:r>
            <a:r>
              <a:rPr lang="it-IT" sz="800" dirty="0" err="1"/>
              <a:t>rebuttal</a:t>
            </a:r>
            <a:r>
              <a:rPr lang="it-IT" sz="800" dirty="0"/>
              <a:t> of Berkeley, </a:t>
            </a:r>
            <a:r>
              <a:rPr lang="it-IT" sz="800" dirty="0" err="1"/>
              <a:t>many</a:t>
            </a:r>
            <a:r>
              <a:rPr lang="it-IT" sz="800" dirty="0"/>
              <a:t> of </a:t>
            </a:r>
            <a:r>
              <a:rPr lang="it-IT" sz="800" dirty="0" err="1"/>
              <a:t>them</a:t>
            </a:r>
            <a:r>
              <a:rPr lang="it-IT" sz="800" dirty="0"/>
              <a:t> </a:t>
            </a:r>
            <a:r>
              <a:rPr lang="it-IT" sz="800" dirty="0" err="1"/>
              <a:t>employing</a:t>
            </a:r>
            <a:r>
              <a:rPr lang="it-IT" sz="800" dirty="0"/>
              <a:t> </a:t>
            </a:r>
            <a:r>
              <a:rPr lang="it-IT" sz="800" dirty="0" err="1"/>
              <a:t>his</a:t>
            </a:r>
            <a:r>
              <a:rPr lang="it-IT" sz="800" dirty="0"/>
              <a:t> </a:t>
            </a:r>
            <a:r>
              <a:rPr lang="it-IT" sz="800" dirty="0" err="1"/>
              <a:t>favourite</a:t>
            </a:r>
            <a:r>
              <a:rPr lang="it-IT" sz="800" dirty="0"/>
              <a:t> </a:t>
            </a:r>
            <a:r>
              <a:rPr lang="it-IT" sz="800" dirty="0" err="1"/>
              <a:t>weapon</a:t>
            </a:r>
            <a:r>
              <a:rPr lang="it-IT" sz="800" dirty="0"/>
              <a:t> of </a:t>
            </a:r>
            <a:r>
              <a:rPr lang="it-IT" sz="800" dirty="0">
                <a:hlinkClick r:id="rId50" tooltip="Satire"/>
              </a:rPr>
              <a:t>satire</a:t>
            </a:r>
            <a:r>
              <a:rPr lang="it-IT" sz="800" dirty="0"/>
              <a:t>. The </a:t>
            </a:r>
            <a:r>
              <a:rPr lang="it-IT" sz="800" dirty="0" err="1"/>
              <a:t>publications</a:t>
            </a:r>
            <a:r>
              <a:rPr lang="it-IT" sz="800" dirty="0"/>
              <a:t>, some under the </a:t>
            </a:r>
            <a:r>
              <a:rPr lang="it-IT" sz="800" dirty="0" err="1">
                <a:hlinkClick r:id="rId111" tooltip="Pseudonym"/>
              </a:rPr>
              <a:t>pseudonym</a:t>
            </a:r>
            <a:r>
              <a:rPr lang="it-IT" sz="800" dirty="0"/>
              <a:t> </a:t>
            </a:r>
            <a:r>
              <a:rPr lang="it-IT" sz="800" i="1" dirty="0" err="1"/>
              <a:t>Philalethes</a:t>
            </a:r>
            <a:r>
              <a:rPr lang="it-IT" sz="800" i="1" dirty="0"/>
              <a:t> </a:t>
            </a:r>
            <a:r>
              <a:rPr lang="it-IT" sz="800" i="1" dirty="0" err="1"/>
              <a:t>Cantabrigensis</a:t>
            </a:r>
            <a:r>
              <a:rPr lang="it-IT" sz="800" dirty="0"/>
              <a:t>, </a:t>
            </a:r>
            <a:r>
              <a:rPr lang="it-IT" sz="800" dirty="0" err="1"/>
              <a:t>included</a:t>
            </a:r>
            <a:r>
              <a:rPr lang="it-IT" sz="800" dirty="0"/>
              <a:t> </a:t>
            </a:r>
            <a:r>
              <a:rPr lang="it-IT" sz="800" i="1" dirty="0" err="1"/>
              <a:t>Geometry</a:t>
            </a:r>
            <a:r>
              <a:rPr lang="it-IT" sz="800" i="1" dirty="0"/>
              <a:t> no Friend to </a:t>
            </a:r>
            <a:r>
              <a:rPr lang="it-IT" sz="800" i="1" dirty="0" err="1"/>
              <a:t>Infidelity</a:t>
            </a:r>
            <a:r>
              <a:rPr lang="it-IT" sz="800" dirty="0"/>
              <a:t>, or </a:t>
            </a:r>
            <a:r>
              <a:rPr lang="it-IT" sz="800" i="1" dirty="0"/>
              <a:t>A </a:t>
            </a:r>
            <a:r>
              <a:rPr lang="it-IT" sz="800" i="1" dirty="0" err="1"/>
              <a:t>Defence</a:t>
            </a:r>
            <a:r>
              <a:rPr lang="it-IT" sz="800" i="1" dirty="0"/>
              <a:t> of Sir Isaac Newton &amp; the </a:t>
            </a:r>
            <a:r>
              <a:rPr lang="it-IT" sz="800" i="1" dirty="0" err="1"/>
              <a:t>British</a:t>
            </a:r>
            <a:r>
              <a:rPr lang="it-IT" sz="800" i="1" dirty="0"/>
              <a:t> </a:t>
            </a:r>
            <a:r>
              <a:rPr lang="it-IT" sz="800" i="1" dirty="0" err="1"/>
              <a:t>Mathematicians</a:t>
            </a:r>
            <a:r>
              <a:rPr lang="it-IT" sz="800" dirty="0"/>
              <a:t> (1734)</a:t>
            </a:r>
            <a:r>
              <a:rPr lang="it-IT" sz="800" dirty="0">
                <a:hlinkClick r:id="rId59"/>
              </a:rPr>
              <a:t>[7]</a:t>
            </a:r>
            <a:r>
              <a:rPr lang="it-IT" sz="800" dirty="0"/>
              <a:t> and </a:t>
            </a:r>
            <a:r>
              <a:rPr lang="it-IT" sz="800" i="1" dirty="0"/>
              <a:t>The Minute </a:t>
            </a:r>
            <a:r>
              <a:rPr lang="it-IT" sz="800" i="1" dirty="0" err="1"/>
              <a:t>Mathematician</a:t>
            </a:r>
            <a:r>
              <a:rPr lang="it-IT" sz="800" dirty="0"/>
              <a:t>, or </a:t>
            </a:r>
            <a:r>
              <a:rPr lang="it-IT" sz="800" i="1" dirty="0"/>
              <a:t>The </a:t>
            </a:r>
            <a:r>
              <a:rPr lang="it-IT" sz="800" i="1" dirty="0" err="1"/>
              <a:t>Freethinker</a:t>
            </a:r>
            <a:r>
              <a:rPr lang="it-IT" sz="800" i="1" dirty="0"/>
              <a:t> no Just </a:t>
            </a:r>
            <a:r>
              <a:rPr lang="it-IT" sz="800" i="1" dirty="0" err="1"/>
              <a:t>Thinker</a:t>
            </a:r>
            <a:r>
              <a:rPr lang="it-IT" sz="800" dirty="0"/>
              <a:t> (1735)</a:t>
            </a:r>
            <a:r>
              <a:rPr lang="it-IT" sz="800" dirty="0">
                <a:hlinkClick r:id="rId59"/>
              </a:rPr>
              <a:t>[8]</a:t>
            </a:r>
            <a:r>
              <a:rPr lang="it-IT" sz="800" dirty="0"/>
              <a:t>. </a:t>
            </a:r>
            <a:r>
              <a:rPr lang="it-IT" sz="800" dirty="0" err="1"/>
              <a:t>Berkely</a:t>
            </a:r>
            <a:r>
              <a:rPr lang="it-IT" sz="800" dirty="0"/>
              <a:t> </a:t>
            </a:r>
            <a:r>
              <a:rPr lang="it-IT" sz="800" dirty="0" err="1"/>
              <a:t>quickly</a:t>
            </a:r>
            <a:r>
              <a:rPr lang="it-IT" sz="800" dirty="0"/>
              <a:t> </a:t>
            </a:r>
            <a:r>
              <a:rPr lang="it-IT" sz="800" dirty="0" err="1"/>
              <a:t>withdrew</a:t>
            </a:r>
            <a:r>
              <a:rPr lang="it-IT" sz="800" dirty="0"/>
              <a:t> from the </a:t>
            </a:r>
            <a:r>
              <a:rPr lang="it-IT" sz="800" dirty="0" err="1"/>
              <a:t>debate</a:t>
            </a:r>
            <a:r>
              <a:rPr lang="it-IT" sz="800" dirty="0"/>
              <a:t> and </a:t>
            </a:r>
            <a:r>
              <a:rPr lang="it-IT" sz="800" dirty="0" err="1"/>
              <a:t>Jurin</a:t>
            </a:r>
            <a:r>
              <a:rPr lang="it-IT" sz="800" dirty="0"/>
              <a:t> </a:t>
            </a:r>
            <a:r>
              <a:rPr lang="it-IT" sz="800" dirty="0" err="1"/>
              <a:t>turned</a:t>
            </a:r>
            <a:r>
              <a:rPr lang="it-IT" sz="800" dirty="0"/>
              <a:t> </a:t>
            </a:r>
            <a:r>
              <a:rPr lang="it-IT" sz="800" dirty="0" err="1"/>
              <a:t>his</a:t>
            </a:r>
            <a:r>
              <a:rPr lang="it-IT" sz="800" dirty="0"/>
              <a:t> </a:t>
            </a:r>
            <a:r>
              <a:rPr lang="it-IT" sz="800" dirty="0" err="1"/>
              <a:t>attentions</a:t>
            </a:r>
            <a:r>
              <a:rPr lang="it-IT" sz="800" dirty="0"/>
              <a:t> on </a:t>
            </a:r>
            <a:r>
              <a:rPr lang="it-IT" sz="800" dirty="0" err="1"/>
              <a:t>Robins</a:t>
            </a:r>
            <a:r>
              <a:rPr lang="it-IT" sz="800" dirty="0"/>
              <a:t> and </a:t>
            </a:r>
            <a:r>
              <a:rPr lang="it-IT" sz="800" dirty="0">
                <a:hlinkClick r:id="rId112" tooltip="Henry Pemberton (page does not exist)"/>
              </a:rPr>
              <a:t>Henry </a:t>
            </a:r>
            <a:r>
              <a:rPr lang="it-IT" sz="800" dirty="0" err="1">
                <a:hlinkClick r:id="rId112" tooltip="Henry Pemberton (page does not exist)"/>
              </a:rPr>
              <a:t>Pemberton</a:t>
            </a:r>
            <a:r>
              <a:rPr lang="it-IT" sz="800" dirty="0"/>
              <a:t>.</a:t>
            </a:r>
            <a:r>
              <a:rPr lang="it-IT" sz="800" dirty="0">
                <a:hlinkClick r:id="rId59"/>
              </a:rPr>
              <a:t>[2</a:t>
            </a:r>
            <a:r>
              <a:rPr lang="it-IT" sz="800" dirty="0" smtClean="0">
                <a:hlinkClick r:id="rId59"/>
              </a:rPr>
              <a:t>]</a:t>
            </a:r>
            <a:r>
              <a:rPr lang="it-IT" sz="800" b="1" dirty="0" smtClean="0"/>
              <a:t> </a:t>
            </a:r>
            <a:r>
              <a:rPr lang="it-IT" sz="800" b="1" dirty="0" err="1"/>
              <a:t>Later</a:t>
            </a:r>
            <a:r>
              <a:rPr lang="it-IT" sz="800" b="1" dirty="0"/>
              <a:t> life</a:t>
            </a:r>
          </a:p>
          <a:p>
            <a:pPr>
              <a:lnSpc>
                <a:spcPct val="80000"/>
              </a:lnSpc>
            </a:pPr>
            <a:r>
              <a:rPr lang="it-IT" sz="800" dirty="0" err="1"/>
              <a:t>Jurin</a:t>
            </a:r>
            <a:r>
              <a:rPr lang="it-IT" sz="800" dirty="0"/>
              <a:t> </a:t>
            </a:r>
            <a:r>
              <a:rPr lang="it-IT" sz="800" dirty="0" err="1"/>
              <a:t>attended</a:t>
            </a:r>
            <a:r>
              <a:rPr lang="it-IT" sz="800" dirty="0"/>
              <a:t> </a:t>
            </a:r>
            <a:r>
              <a:rPr lang="it-IT" sz="800" dirty="0">
                <a:hlinkClick r:id="rId113" tooltip="Robert Walpole"/>
              </a:rPr>
              <a:t>Robert </a:t>
            </a:r>
            <a:r>
              <a:rPr lang="it-IT" sz="800" dirty="0" err="1">
                <a:hlinkClick r:id="rId113" tooltip="Robert Walpole"/>
              </a:rPr>
              <a:t>Walpole</a:t>
            </a:r>
            <a:r>
              <a:rPr lang="it-IT" sz="800" dirty="0"/>
              <a:t> </a:t>
            </a:r>
            <a:r>
              <a:rPr lang="it-IT" sz="800" dirty="0" err="1"/>
              <a:t>as</a:t>
            </a:r>
            <a:r>
              <a:rPr lang="it-IT" sz="800" dirty="0"/>
              <a:t> </a:t>
            </a:r>
            <a:r>
              <a:rPr lang="it-IT" sz="800" dirty="0" err="1"/>
              <a:t>his</a:t>
            </a:r>
            <a:r>
              <a:rPr lang="it-IT" sz="800" dirty="0"/>
              <a:t> </a:t>
            </a:r>
            <a:r>
              <a:rPr lang="it-IT" sz="800" dirty="0" err="1"/>
              <a:t>physician</a:t>
            </a:r>
            <a:r>
              <a:rPr lang="it-IT" sz="800" dirty="0"/>
              <a:t> and </a:t>
            </a:r>
            <a:r>
              <a:rPr lang="it-IT" sz="800" dirty="0" err="1"/>
              <a:t>prescribed</a:t>
            </a:r>
            <a:r>
              <a:rPr lang="it-IT" sz="800" dirty="0"/>
              <a:t> </a:t>
            </a:r>
            <a:r>
              <a:rPr lang="it-IT" sz="800" i="1" dirty="0" err="1">
                <a:hlinkClick r:id="rId114" tooltip="Lixivium lithontripticum (page does not exist)"/>
              </a:rPr>
              <a:t>lixivium</a:t>
            </a:r>
            <a:r>
              <a:rPr lang="it-IT" sz="800" i="1" dirty="0">
                <a:hlinkClick r:id="rId114" tooltip="Lixivium lithontripticum (page does not exist)"/>
              </a:rPr>
              <a:t> </a:t>
            </a:r>
            <a:r>
              <a:rPr lang="it-IT" sz="800" i="1" dirty="0" err="1">
                <a:hlinkClick r:id="rId114" tooltip="Lixivium lithontripticum (page does not exist)"/>
              </a:rPr>
              <a:t>lithontripticum</a:t>
            </a:r>
            <a:r>
              <a:rPr lang="it-IT" sz="800" dirty="0"/>
              <a:t> for </a:t>
            </a:r>
            <a:r>
              <a:rPr lang="it-IT" sz="800" dirty="0" err="1"/>
              <a:t>Walpole's</a:t>
            </a:r>
            <a:r>
              <a:rPr lang="it-IT" sz="800" dirty="0"/>
              <a:t> </a:t>
            </a:r>
            <a:r>
              <a:rPr lang="it-IT" sz="800" dirty="0" err="1">
                <a:hlinkClick r:id="rId115" tooltip="Bladder stone"/>
              </a:rPr>
              <a:t>bladder</a:t>
            </a:r>
            <a:r>
              <a:rPr lang="it-IT" sz="800" dirty="0">
                <a:hlinkClick r:id="rId115" tooltip="Bladder stone"/>
              </a:rPr>
              <a:t> </a:t>
            </a:r>
            <a:r>
              <a:rPr lang="it-IT" sz="800" dirty="0" err="1">
                <a:hlinkClick r:id="rId115" tooltip="Bladder stone"/>
              </a:rPr>
              <a:t>stones</a:t>
            </a:r>
            <a:r>
              <a:rPr lang="it-IT" sz="800" dirty="0"/>
              <a:t>. </a:t>
            </a:r>
            <a:r>
              <a:rPr lang="it-IT" sz="800" dirty="0" err="1"/>
              <a:t>Jurin</a:t>
            </a:r>
            <a:r>
              <a:rPr lang="it-IT" sz="800" dirty="0"/>
              <a:t> </a:t>
            </a:r>
            <a:r>
              <a:rPr lang="it-IT" sz="800" dirty="0" err="1"/>
              <a:t>had</a:t>
            </a:r>
            <a:r>
              <a:rPr lang="it-IT" sz="800" dirty="0"/>
              <a:t> </a:t>
            </a:r>
            <a:r>
              <a:rPr lang="it-IT" sz="800" dirty="0" err="1"/>
              <a:t>used</a:t>
            </a:r>
            <a:r>
              <a:rPr lang="it-IT" sz="800" dirty="0"/>
              <a:t> a </a:t>
            </a:r>
            <a:r>
              <a:rPr lang="it-IT" sz="800" dirty="0" err="1"/>
              <a:t>similar</a:t>
            </a:r>
            <a:r>
              <a:rPr lang="it-IT" sz="800" dirty="0"/>
              <a:t> </a:t>
            </a:r>
            <a:r>
              <a:rPr lang="it-IT" sz="800" dirty="0" err="1"/>
              <a:t>prescription</a:t>
            </a:r>
            <a:r>
              <a:rPr lang="it-IT" sz="800" dirty="0"/>
              <a:t> for </a:t>
            </a:r>
            <a:r>
              <a:rPr lang="it-IT" sz="800" dirty="0" err="1"/>
              <a:t>himself</a:t>
            </a:r>
            <a:r>
              <a:rPr lang="it-IT" sz="800" dirty="0"/>
              <a:t> </a:t>
            </a:r>
            <a:r>
              <a:rPr lang="it-IT" sz="800" dirty="0" err="1"/>
              <a:t>but</a:t>
            </a:r>
            <a:r>
              <a:rPr lang="it-IT" sz="800" dirty="0"/>
              <a:t> </a:t>
            </a:r>
            <a:r>
              <a:rPr lang="it-IT" sz="800" dirty="0" err="1"/>
              <a:t>Walpole</a:t>
            </a:r>
            <a:r>
              <a:rPr lang="it-IT" sz="800" dirty="0"/>
              <a:t> </a:t>
            </a:r>
            <a:r>
              <a:rPr lang="it-IT" sz="800" dirty="0" err="1"/>
              <a:t>died</a:t>
            </a:r>
            <a:r>
              <a:rPr lang="it-IT" sz="800" dirty="0"/>
              <a:t> and </a:t>
            </a:r>
            <a:r>
              <a:rPr lang="it-IT" sz="800" dirty="0" err="1"/>
              <a:t>Jurin</a:t>
            </a:r>
            <a:r>
              <a:rPr lang="it-IT" sz="800" dirty="0"/>
              <a:t> </a:t>
            </a:r>
            <a:r>
              <a:rPr lang="it-IT" sz="800" dirty="0" err="1"/>
              <a:t>was</a:t>
            </a:r>
            <a:r>
              <a:rPr lang="it-IT" sz="800" dirty="0"/>
              <a:t> </a:t>
            </a:r>
            <a:r>
              <a:rPr lang="it-IT" sz="800" dirty="0" err="1"/>
              <a:t>blamed</a:t>
            </a:r>
            <a:r>
              <a:rPr lang="it-IT" sz="800" dirty="0"/>
              <a:t> for </a:t>
            </a:r>
            <a:r>
              <a:rPr lang="it-IT" sz="800" dirty="0" err="1"/>
              <a:t>his</a:t>
            </a:r>
            <a:r>
              <a:rPr lang="it-IT" sz="800" dirty="0"/>
              <a:t> </a:t>
            </a:r>
            <a:r>
              <a:rPr lang="it-IT" sz="800" dirty="0" err="1"/>
              <a:t>death</a:t>
            </a:r>
            <a:r>
              <a:rPr lang="it-IT" sz="800" dirty="0"/>
              <a:t>, </a:t>
            </a:r>
            <a:r>
              <a:rPr lang="it-IT" sz="800" dirty="0" err="1"/>
              <a:t>again</a:t>
            </a:r>
            <a:r>
              <a:rPr lang="it-IT" sz="800" dirty="0"/>
              <a:t> </a:t>
            </a:r>
            <a:r>
              <a:rPr lang="it-IT" sz="800" dirty="0" err="1"/>
              <a:t>necessitating</a:t>
            </a:r>
            <a:r>
              <a:rPr lang="it-IT" sz="800" dirty="0"/>
              <a:t> an </a:t>
            </a:r>
            <a:r>
              <a:rPr lang="it-IT" sz="800" dirty="0" err="1"/>
              <a:t>energetic</a:t>
            </a:r>
            <a:r>
              <a:rPr lang="it-IT" sz="800" dirty="0"/>
              <a:t> pamphlet </a:t>
            </a:r>
            <a:r>
              <a:rPr lang="it-IT" sz="800" dirty="0" err="1"/>
              <a:t>campaign</a:t>
            </a:r>
            <a:r>
              <a:rPr lang="it-IT" sz="800" dirty="0"/>
              <a:t> to </a:t>
            </a:r>
            <a:r>
              <a:rPr lang="it-IT" sz="800" dirty="0" err="1"/>
              <a:t>defend</a:t>
            </a:r>
            <a:r>
              <a:rPr lang="it-IT" sz="800" dirty="0"/>
              <a:t> </a:t>
            </a:r>
            <a:r>
              <a:rPr lang="it-IT" sz="800" dirty="0" err="1"/>
              <a:t>his</a:t>
            </a:r>
            <a:r>
              <a:rPr lang="it-IT" sz="800" dirty="0"/>
              <a:t> </a:t>
            </a:r>
            <a:r>
              <a:rPr lang="it-IT" sz="800" dirty="0" err="1"/>
              <a:t>practice</a:t>
            </a:r>
            <a:r>
              <a:rPr lang="it-IT" sz="800" dirty="0"/>
              <a:t>.</a:t>
            </a:r>
            <a:r>
              <a:rPr lang="it-IT" sz="800" dirty="0">
                <a:hlinkClick r:id="rId59"/>
              </a:rPr>
              <a:t>[2]</a:t>
            </a:r>
            <a:r>
              <a:rPr lang="it-IT" sz="800" dirty="0"/>
              <a:t> </a:t>
            </a:r>
            <a:r>
              <a:rPr lang="it-IT" sz="800" dirty="0" err="1"/>
              <a:t>Juring</a:t>
            </a:r>
            <a:r>
              <a:rPr lang="it-IT" sz="800" dirty="0"/>
              <a:t> </a:t>
            </a:r>
            <a:r>
              <a:rPr lang="it-IT" sz="800" dirty="0" err="1"/>
              <a:t>died</a:t>
            </a:r>
            <a:r>
              <a:rPr lang="it-IT" sz="800" dirty="0"/>
              <a:t> in </a:t>
            </a:r>
            <a:r>
              <a:rPr lang="it-IT" sz="800" dirty="0" err="1"/>
              <a:t>London</a:t>
            </a:r>
            <a:r>
              <a:rPr lang="it-IT" sz="800" dirty="0"/>
              <a:t> and </a:t>
            </a:r>
            <a:r>
              <a:rPr lang="it-IT" sz="800" dirty="0" err="1"/>
              <a:t>was</a:t>
            </a:r>
            <a:r>
              <a:rPr lang="it-IT" sz="800" dirty="0"/>
              <a:t> </a:t>
            </a:r>
            <a:r>
              <a:rPr lang="it-IT" sz="800" dirty="0" err="1"/>
              <a:t>buried</a:t>
            </a:r>
            <a:r>
              <a:rPr lang="it-IT" sz="800" dirty="0"/>
              <a:t> </a:t>
            </a:r>
            <a:r>
              <a:rPr lang="it-IT" sz="800" dirty="0" err="1"/>
              <a:t>at</a:t>
            </a:r>
            <a:r>
              <a:rPr lang="it-IT" sz="800" dirty="0"/>
              <a:t> </a:t>
            </a:r>
            <a:r>
              <a:rPr lang="it-IT" sz="800" dirty="0">
                <a:hlinkClick r:id="rId116" tooltip="St James Garlickhythe"/>
              </a:rPr>
              <a:t>St James </a:t>
            </a:r>
            <a:r>
              <a:rPr lang="it-IT" sz="800" dirty="0" err="1">
                <a:hlinkClick r:id="rId116" tooltip="St James Garlickhythe"/>
              </a:rPr>
              <a:t>Garlickhythe</a:t>
            </a:r>
            <a:r>
              <a:rPr lang="it-IT" sz="800" dirty="0"/>
              <a:t>. His </a:t>
            </a:r>
            <a:r>
              <a:rPr lang="it-IT" sz="800" dirty="0">
                <a:hlinkClick r:id="rId117" tooltip="Estate (law)"/>
              </a:rPr>
              <a:t>estate</a:t>
            </a:r>
            <a:r>
              <a:rPr lang="it-IT" sz="800" dirty="0"/>
              <a:t> </a:t>
            </a:r>
            <a:r>
              <a:rPr lang="it-IT" sz="800" dirty="0" err="1"/>
              <a:t>was</a:t>
            </a:r>
            <a:r>
              <a:rPr lang="it-IT" sz="800" dirty="0"/>
              <a:t> </a:t>
            </a:r>
            <a:r>
              <a:rPr lang="it-IT" sz="800" dirty="0" err="1"/>
              <a:t>valued</a:t>
            </a:r>
            <a:r>
              <a:rPr lang="it-IT" sz="800" dirty="0"/>
              <a:t> </a:t>
            </a:r>
            <a:r>
              <a:rPr lang="it-IT" sz="800" dirty="0" err="1"/>
              <a:t>at</a:t>
            </a:r>
            <a:r>
              <a:rPr lang="it-IT" sz="800" dirty="0"/>
              <a:t> £35,000 (£4.9 </a:t>
            </a:r>
            <a:r>
              <a:rPr lang="it-IT" sz="800" dirty="0" err="1"/>
              <a:t>million</a:t>
            </a:r>
            <a:r>
              <a:rPr lang="it-IT" sz="800" dirty="0"/>
              <a:t> </a:t>
            </a:r>
            <a:r>
              <a:rPr lang="it-IT" sz="800" dirty="0" err="1"/>
              <a:t>at</a:t>
            </a:r>
            <a:r>
              <a:rPr lang="it-IT" sz="800" dirty="0"/>
              <a:t> 2003 </a:t>
            </a:r>
            <a:r>
              <a:rPr lang="it-IT" sz="800" dirty="0" err="1"/>
              <a:t>prices</a:t>
            </a:r>
            <a:r>
              <a:rPr lang="it-IT" sz="800" dirty="0">
                <a:hlinkClick r:id="rId59"/>
              </a:rPr>
              <a:t>[9]</a:t>
            </a:r>
            <a:r>
              <a:rPr lang="it-IT" sz="800" dirty="0"/>
              <a:t>) .</a:t>
            </a:r>
            <a:r>
              <a:rPr lang="it-IT" sz="800" dirty="0">
                <a:hlinkClick r:id="rId59"/>
              </a:rPr>
              <a:t>[2]</a:t>
            </a:r>
            <a:endParaRPr lang="it-IT"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F = pA, da ricordare in caso di tettoie e di vento forte</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6</a:t>
            </a:fld>
            <a:endParaRPr lang="en-US"/>
          </a:p>
        </p:txBody>
      </p:sp>
    </p:spTree>
    <p:extLst>
      <p:ext uri="{BB962C8B-B14F-4D97-AF65-F5344CB8AC3E}">
        <p14:creationId xmlns:p14="http://schemas.microsoft.com/office/powerpoint/2010/main" val="1000425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0E87A-0F9C-491C-BD9D-B152499A7AEF}" type="slidenum">
              <a:rPr lang="en-US"/>
              <a:pPr/>
              <a:t>68</a:t>
            </a:fld>
            <a:endParaRPr lang="en-US"/>
          </a:p>
        </p:txBody>
      </p:sp>
      <p:sp>
        <p:nvSpPr>
          <p:cNvPr id="217090" name="Rectangle 2"/>
          <p:cNvSpPr>
            <a:spLocks noGrp="1" noRot="1" noChangeAspect="1" noChangeArrowheads="1" noTextEdit="1"/>
          </p:cNvSpPr>
          <p:nvPr>
            <p:ph type="sldImg"/>
          </p:nvPr>
        </p:nvSpPr>
        <p:spPr>
          <a:xfrm>
            <a:off x="992188" y="768350"/>
            <a:ext cx="5114925" cy="3836988"/>
          </a:xfrm>
          <a:ln/>
        </p:spPr>
      </p:sp>
      <p:sp>
        <p:nvSpPr>
          <p:cNvPr id="217091" name="Rectangle 3"/>
          <p:cNvSpPr>
            <a:spLocks noGrp="1" noChangeArrowheads="1"/>
          </p:cNvSpPr>
          <p:nvPr>
            <p:ph type="body" idx="1"/>
          </p:nvPr>
        </p:nvSpPr>
        <p:spPr/>
        <p:txBody>
          <a:bodyPr/>
          <a:lstStyle/>
          <a:p>
            <a:r>
              <a:rPr lang="it-IT" dirty="0" err="1"/>
              <a:t>Condensation</a:t>
            </a:r>
            <a:r>
              <a:rPr lang="it-IT" dirty="0"/>
              <a:t> </a:t>
            </a:r>
            <a:r>
              <a:rPr lang="it-IT" dirty="0" err="1"/>
              <a:t>cloud</a:t>
            </a:r>
            <a:r>
              <a:rPr lang="it-IT" dirty="0"/>
              <a:t> </a:t>
            </a:r>
            <a:r>
              <a:rPr lang="it-IT" dirty="0" err="1"/>
              <a:t>as</a:t>
            </a:r>
            <a:r>
              <a:rPr lang="it-IT" dirty="0"/>
              <a:t> an F/A-18 </a:t>
            </a:r>
            <a:r>
              <a:rPr lang="it-IT" dirty="0" err="1"/>
              <a:t>Hornet</a:t>
            </a:r>
            <a:r>
              <a:rPr lang="it-IT" dirty="0"/>
              <a:t> </a:t>
            </a:r>
            <a:r>
              <a:rPr lang="it-IT" dirty="0" err="1"/>
              <a:t>flys</a:t>
            </a:r>
            <a:r>
              <a:rPr lang="it-IT" dirty="0"/>
              <a:t> </a:t>
            </a:r>
            <a:r>
              <a:rPr lang="it-IT" dirty="0" err="1"/>
              <a:t>at</a:t>
            </a:r>
            <a:r>
              <a:rPr lang="it-IT" dirty="0"/>
              <a:t> or </a:t>
            </a:r>
            <a:r>
              <a:rPr lang="it-IT" dirty="0" err="1"/>
              <a:t>near</a:t>
            </a:r>
            <a:r>
              <a:rPr lang="it-IT" dirty="0"/>
              <a:t> the </a:t>
            </a:r>
            <a:r>
              <a:rPr lang="it-IT" dirty="0" err="1"/>
              <a:t>speed</a:t>
            </a:r>
            <a:r>
              <a:rPr lang="it-IT" dirty="0"/>
              <a:t> of sound.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da sopprimere anche nella versione pdf</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69</a:t>
            </a:fld>
            <a:endParaRPr lang="en-US"/>
          </a:p>
        </p:txBody>
      </p:sp>
    </p:spTree>
    <p:extLst>
      <p:ext uri="{BB962C8B-B14F-4D97-AF65-F5344CB8AC3E}">
        <p14:creationId xmlns:p14="http://schemas.microsoft.com/office/powerpoint/2010/main" val="24752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61AAA-1BA5-4DF2-8840-26D9A10E1D51}" type="slidenum">
              <a:rPr lang="en-US"/>
              <a:pPr/>
              <a:t>8</a:t>
            </a:fld>
            <a:endParaRPr lang="en-US"/>
          </a:p>
        </p:txBody>
      </p:sp>
      <p:sp>
        <p:nvSpPr>
          <p:cNvPr id="196610" name="Rectangle 2"/>
          <p:cNvSpPr>
            <a:spLocks noGrp="1" noRot="1" noChangeAspect="1" noChangeArrowheads="1" noTextEdit="1"/>
          </p:cNvSpPr>
          <p:nvPr>
            <p:ph type="sldImg"/>
          </p:nvPr>
        </p:nvSpPr>
        <p:spPr>
          <a:xfrm>
            <a:off x="992188" y="768350"/>
            <a:ext cx="5114925" cy="3836988"/>
          </a:xfrm>
          <a:ln/>
        </p:spPr>
      </p:sp>
      <p:sp>
        <p:nvSpPr>
          <p:cNvPr id="196611" name="Rectangle 3"/>
          <p:cNvSpPr>
            <a:spLocks noGrp="1" noChangeArrowheads="1"/>
          </p:cNvSpPr>
          <p:nvPr>
            <p:ph type="body" idx="1"/>
          </p:nvPr>
        </p:nvSpPr>
        <p:spPr/>
        <p:txBody>
          <a:bodyPr/>
          <a:lstStyle/>
          <a:p>
            <a:r>
              <a:rPr lang="el-GR">
                <a:cs typeface="Arial" pitchFamily="34" charset="0"/>
              </a:rPr>
              <a:t>ρ</a:t>
            </a:r>
            <a:r>
              <a:rPr lang="it-IT">
                <a:cs typeface="Arial" pitchFamily="34" charset="0"/>
              </a:rPr>
              <a:t> può dipendere anche dalla temperatura sia nel caso dei solidi e dei liquidi che in quello dei gas [ pV = nRT </a:t>
            </a:r>
            <a:r>
              <a:rPr lang="it-IT">
                <a:latin typeface=""/>
                <a:cs typeface="Arial" pitchFamily="34" charset="0"/>
              </a:rPr>
              <a:t>→ n/V = p/(RT) → </a:t>
            </a:r>
            <a:r>
              <a:rPr lang="el-GR">
                <a:cs typeface="Arial" pitchFamily="34" charset="0"/>
              </a:rPr>
              <a:t>ρ</a:t>
            </a:r>
            <a:r>
              <a:rPr lang="it-IT">
                <a:cs typeface="Arial" pitchFamily="34" charset="0"/>
              </a:rPr>
              <a:t> = Mp/(RT) ]</a:t>
            </a:r>
            <a:endParaRPr lang="el-GR">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lo zero (0), come in tutti i riferimenti, è arbitrario; tipicamente</a:t>
            </a:r>
            <a:r>
              <a:rPr lang="it-IT" baseline="0" dirty="0" smtClean="0"/>
              <a:t> si sceglie lo zero a seconda del problema, 0 è il livello del suolo nella caduta libera, 0 è la superficie libera di un fluido, 0 corrisponde all’estremità della molla a riposo etc. etc.; anche il verso del riferimento è arbitrario, tipicamente per la caduta libera l’asse è diretto verso l’alto, nel caso della pressione nei fluidi verso il basso etc. etc. </a:t>
            </a:r>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9</a:t>
            </a:fld>
            <a:endParaRPr lang="en-US"/>
          </a:p>
        </p:txBody>
      </p:sp>
    </p:spTree>
    <p:extLst>
      <p:ext uri="{BB962C8B-B14F-4D97-AF65-F5344CB8AC3E}">
        <p14:creationId xmlns:p14="http://schemas.microsoft.com/office/powerpoint/2010/main" val="136223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dp/</a:t>
            </a:r>
            <a:r>
              <a:rPr lang="el-GR" dirty="0" smtClean="0"/>
              <a:t>ρ</a:t>
            </a:r>
            <a:r>
              <a:rPr lang="it-IT" dirty="0" smtClean="0"/>
              <a:t> = gdh   =&gt;   (RT/M)dp/p = gdh   =&gt;   (si</a:t>
            </a:r>
            <a:r>
              <a:rPr lang="it-IT" baseline="0" dirty="0" smtClean="0"/>
              <a:t> assume un’isoterma, che non è corretto per i gas che sono cattivi conduttori del calore, ci vorrebbe un’adiabatica; comunque la formula barometrica assume un’isoterma, vedere la discussione nell’articolo di Wikipedia in Deutsch per l’atmosfera adiabatica) </a:t>
            </a:r>
            <a:r>
              <a:rPr lang="it-IT" dirty="0" smtClean="0"/>
              <a:t>=&gt;   (RT/M)dlnp = gdh   =&gt;   p(h)/p0 = exp(Mgh/RT) </a:t>
            </a:r>
          </a:p>
          <a:p>
            <a:r>
              <a:rPr lang="it-IT" dirty="0" smtClean="0"/>
              <a:t>ρ(h)/</a:t>
            </a:r>
            <a:r>
              <a:rPr lang="el-GR" dirty="0" smtClean="0"/>
              <a:t>ρ</a:t>
            </a:r>
            <a:r>
              <a:rPr lang="it-IT" dirty="0" smtClean="0"/>
              <a:t>0 = exp(Mgh/RT)</a:t>
            </a:r>
          </a:p>
          <a:p>
            <a:endParaRPr lang="it-IT"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10</a:t>
            </a:fld>
            <a:endParaRPr lang="en-US"/>
          </a:p>
        </p:txBody>
      </p:sp>
    </p:spTree>
    <p:extLst>
      <p:ext uri="{BB962C8B-B14F-4D97-AF65-F5344CB8AC3E}">
        <p14:creationId xmlns:p14="http://schemas.microsoft.com/office/powerpoint/2010/main" val="242983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adesso</a:t>
            </a:r>
            <a:r>
              <a:rPr lang="en-US" dirty="0" smtClean="0"/>
              <a:t> </a:t>
            </a:r>
            <a:r>
              <a:rPr lang="en-US" dirty="0" err="1" smtClean="0"/>
              <a:t>il</a:t>
            </a:r>
            <a:r>
              <a:rPr lang="en-US" dirty="0" smtClean="0"/>
              <a:t> Hg è </a:t>
            </a:r>
            <a:r>
              <a:rPr lang="en-US" dirty="0" err="1" smtClean="0"/>
              <a:t>stato</a:t>
            </a:r>
            <a:r>
              <a:rPr lang="en-US" dirty="0" smtClean="0"/>
              <a:t> </a:t>
            </a:r>
            <a:r>
              <a:rPr lang="en-US" dirty="0" err="1" smtClean="0"/>
              <a:t>messo</a:t>
            </a:r>
            <a:r>
              <a:rPr lang="en-US" dirty="0" smtClean="0"/>
              <a:t> al </a:t>
            </a:r>
            <a:r>
              <a:rPr lang="en-US" dirty="0" err="1" smtClean="0"/>
              <a:t>bando</a:t>
            </a:r>
            <a:r>
              <a:rPr lang="en-US" dirty="0" smtClean="0"/>
              <a:t> UE come </a:t>
            </a:r>
            <a:r>
              <a:rPr lang="en-US" dirty="0" err="1" smtClean="0"/>
              <a:t>termometro</a:t>
            </a:r>
            <a:r>
              <a:rPr lang="en-US" dirty="0" smtClean="0"/>
              <a:t>,</a:t>
            </a:r>
            <a:r>
              <a:rPr lang="en-US" baseline="0" dirty="0" smtClean="0"/>
              <a:t> e come </a:t>
            </a:r>
            <a:r>
              <a:rPr lang="en-US" baseline="0" dirty="0" err="1" smtClean="0"/>
              <a:t>barometro</a:t>
            </a:r>
            <a:r>
              <a:rPr lang="en-US" baseline="0" dirty="0" smtClean="0"/>
              <a:t>/</a:t>
            </a:r>
            <a:r>
              <a:rPr lang="en-US" baseline="0" dirty="0" err="1" smtClean="0"/>
              <a:t>manometro</a:t>
            </a:r>
            <a:r>
              <a:rPr lang="en-US" baseline="0" dirty="0" smtClean="0"/>
              <a:t>??  non </a:t>
            </a:r>
            <a:r>
              <a:rPr lang="en-US" baseline="0" dirty="0" err="1" smtClean="0"/>
              <a:t>necessariamente</a:t>
            </a:r>
            <a:r>
              <a:rPr lang="en-US" baseline="0" dirty="0" smtClean="0"/>
              <a:t>, ma </a:t>
            </a:r>
            <a:r>
              <a:rPr lang="en-US" baseline="0" dirty="0" err="1" smtClean="0"/>
              <a:t>anche</a:t>
            </a:r>
            <a:r>
              <a:rPr lang="en-US" baseline="0" dirty="0" smtClean="0"/>
              <a:t> in </a:t>
            </a:r>
            <a:r>
              <a:rPr lang="en-US" baseline="0" dirty="0" err="1" smtClean="0"/>
              <a:t>questo</a:t>
            </a:r>
            <a:r>
              <a:rPr lang="en-US" baseline="0" dirty="0" smtClean="0"/>
              <a:t> </a:t>
            </a:r>
            <a:r>
              <a:rPr lang="en-US" baseline="0" dirty="0" err="1" smtClean="0"/>
              <a:t>caso</a:t>
            </a:r>
            <a:r>
              <a:rPr lang="en-US" baseline="0" dirty="0" smtClean="0"/>
              <a:t> </a:t>
            </a:r>
            <a:r>
              <a:rPr lang="en-US" baseline="0" dirty="0" err="1" smtClean="0"/>
              <a:t>potrebbe</a:t>
            </a:r>
            <a:r>
              <a:rPr lang="en-US" baseline="0" dirty="0" smtClean="0"/>
              <a:t> </a:t>
            </a:r>
            <a:r>
              <a:rPr lang="en-US" baseline="0" dirty="0" err="1" smtClean="0"/>
              <a:t>essere</a:t>
            </a:r>
            <a:r>
              <a:rPr lang="en-US" baseline="0" dirty="0" smtClean="0"/>
              <a:t> </a:t>
            </a:r>
            <a:r>
              <a:rPr lang="en-US" baseline="0" dirty="0" err="1" smtClean="0"/>
              <a:t>sostituito</a:t>
            </a:r>
            <a:r>
              <a:rPr lang="en-US" baseline="0" dirty="0" smtClean="0"/>
              <a:t> con </a:t>
            </a:r>
            <a:r>
              <a:rPr lang="en-US" baseline="0" dirty="0" err="1" smtClean="0"/>
              <a:t>il</a:t>
            </a:r>
            <a:r>
              <a:rPr lang="en-US" baseline="0" dirty="0" smtClean="0"/>
              <a:t> </a:t>
            </a:r>
            <a:r>
              <a:rPr lang="en-US" baseline="0" dirty="0" err="1" smtClean="0"/>
              <a:t>galinstan</a:t>
            </a:r>
            <a:r>
              <a:rPr lang="en-US" baseline="0" dirty="0" smtClean="0"/>
              <a:t> (</a:t>
            </a:r>
            <a:r>
              <a:rPr lang="en-US" b="1" baseline="0" dirty="0" smtClean="0"/>
              <a:t>ga</a:t>
            </a:r>
            <a:r>
              <a:rPr lang="en-US" baseline="0" dirty="0" smtClean="0"/>
              <a:t>llium </a:t>
            </a:r>
            <a:r>
              <a:rPr lang="en-US" b="1" baseline="0" dirty="0" smtClean="0"/>
              <a:t>in</a:t>
            </a:r>
            <a:r>
              <a:rPr lang="en-US" baseline="0" dirty="0" smtClean="0"/>
              <a:t>dium </a:t>
            </a:r>
            <a:r>
              <a:rPr lang="en-US" b="1" baseline="0" dirty="0" err="1" smtClean="0"/>
              <a:t>stan</a:t>
            </a:r>
            <a:r>
              <a:rPr lang="en-US" baseline="0" dirty="0" err="1" smtClean="0"/>
              <a:t>num</a:t>
            </a:r>
            <a:r>
              <a:rPr lang="en-US" baseline="0" dirty="0" smtClean="0"/>
              <a:t>)? </a:t>
            </a:r>
            <a:r>
              <a:rPr lang="en-US" baseline="0" dirty="0" err="1" smtClean="0"/>
              <a:t>p_vapour</a:t>
            </a:r>
            <a:r>
              <a:rPr lang="en-US" baseline="0" dirty="0" smtClean="0"/>
              <a:t> </a:t>
            </a:r>
            <a:r>
              <a:rPr lang="en-US" baseline="0" dirty="0" err="1" smtClean="0"/>
              <a:t>galinstan</a:t>
            </a:r>
            <a:r>
              <a:rPr lang="en-US" baseline="0" dirty="0" smtClean="0"/>
              <a:t> &lt; 10^-8 </a:t>
            </a:r>
            <a:r>
              <a:rPr lang="en-US" baseline="0" dirty="0" err="1" smtClean="0"/>
              <a:t>Torr</a:t>
            </a:r>
            <a:r>
              <a:rPr lang="en-US" baseline="0" dirty="0" smtClean="0"/>
              <a:t>(?) at 500 C (Hg 1 Pa at 315 K, 0.163 Pa = 1.22.10^-3 </a:t>
            </a:r>
            <a:r>
              <a:rPr lang="en-US" baseline="0" dirty="0" err="1" smtClean="0"/>
              <a:t>Torr</a:t>
            </a:r>
            <a:r>
              <a:rPr lang="en-US" baseline="0" dirty="0" smtClean="0"/>
              <a:t> at 293 K)</a:t>
            </a:r>
          </a:p>
          <a:p>
            <a:endParaRPr lang="en-US" baseline="0" dirty="0" smtClean="0"/>
          </a:p>
          <a:p>
            <a:r>
              <a:rPr lang="en-US" baseline="0" dirty="0" smtClean="0"/>
              <a:t>p = rho g(h2-h1) + p0   (</a:t>
            </a:r>
            <a:r>
              <a:rPr lang="en-US" baseline="0" dirty="0" err="1" smtClean="0"/>
              <a:t>aperto</a:t>
            </a:r>
            <a:r>
              <a:rPr lang="en-US" baseline="0" dirty="0" smtClean="0"/>
              <a:t>)     e    p = rho g(h2-h1)   (</a:t>
            </a:r>
            <a:r>
              <a:rPr lang="en-US" baseline="0" dirty="0" err="1" smtClean="0"/>
              <a:t>chiuso</a:t>
            </a:r>
            <a:r>
              <a:rPr lang="en-US" baseline="0" dirty="0" smtClean="0"/>
              <a:t>) </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12</a:t>
            </a:fld>
            <a:endParaRPr lang="en-US"/>
          </a:p>
        </p:txBody>
      </p:sp>
    </p:spTree>
    <p:extLst>
      <p:ext uri="{BB962C8B-B14F-4D97-AF65-F5344CB8AC3E}">
        <p14:creationId xmlns:p14="http://schemas.microsoft.com/office/powerpoint/2010/main" val="103798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16</a:t>
            </a:r>
            <a:endParaRPr lang="en-US"/>
          </a:p>
        </p:txBody>
      </p:sp>
      <p:sp>
        <p:nvSpPr>
          <p:cNvPr id="6" name="Slide Number Placeholder 5"/>
          <p:cNvSpPr>
            <a:spLocks noGrp="1"/>
          </p:cNvSpPr>
          <p:nvPr>
            <p:ph type="sldNum" sz="quarter" idx="12"/>
          </p:nvPr>
        </p:nvSpPr>
        <p:spPr/>
        <p:txBody>
          <a:bodyPr/>
          <a:lstStyle>
            <a:lvl1pPr>
              <a:defRPr/>
            </a:lvl1pPr>
          </a:lstStyle>
          <a:p>
            <a:fld id="{61181D62-54F9-4E57-AEAC-2A743EB3125F}" type="slidenum">
              <a:rPr lang="en-US"/>
              <a:pPr/>
              <a:t>‹#›</a:t>
            </a:fld>
            <a:endParaRPr lang="en-US"/>
          </a:p>
        </p:txBody>
      </p:sp>
    </p:spTree>
    <p:extLst>
      <p:ext uri="{BB962C8B-B14F-4D97-AF65-F5344CB8AC3E}">
        <p14:creationId xmlns:p14="http://schemas.microsoft.com/office/powerpoint/2010/main" val="54563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16</a:t>
            </a:r>
            <a:endParaRPr lang="en-US"/>
          </a:p>
        </p:txBody>
      </p:sp>
      <p:sp>
        <p:nvSpPr>
          <p:cNvPr id="6" name="Slide Number Placeholder 5"/>
          <p:cNvSpPr>
            <a:spLocks noGrp="1"/>
          </p:cNvSpPr>
          <p:nvPr>
            <p:ph type="sldNum" sz="quarter" idx="12"/>
          </p:nvPr>
        </p:nvSpPr>
        <p:spPr/>
        <p:txBody>
          <a:bodyPr/>
          <a:lstStyle>
            <a:lvl1pPr>
              <a:defRPr/>
            </a:lvl1pPr>
          </a:lstStyle>
          <a:p>
            <a:fld id="{46F310CD-B9CF-4180-993B-0A5E9BD2952F}" type="slidenum">
              <a:rPr lang="en-US"/>
              <a:pPr/>
              <a:t>‹#›</a:t>
            </a:fld>
            <a:endParaRPr lang="en-US"/>
          </a:p>
        </p:txBody>
      </p:sp>
    </p:spTree>
    <p:extLst>
      <p:ext uri="{BB962C8B-B14F-4D97-AF65-F5344CB8AC3E}">
        <p14:creationId xmlns:p14="http://schemas.microsoft.com/office/powerpoint/2010/main" val="356447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16</a:t>
            </a:r>
            <a:endParaRPr lang="en-US"/>
          </a:p>
        </p:txBody>
      </p:sp>
      <p:sp>
        <p:nvSpPr>
          <p:cNvPr id="6" name="Slide Number Placeholder 5"/>
          <p:cNvSpPr>
            <a:spLocks noGrp="1"/>
          </p:cNvSpPr>
          <p:nvPr>
            <p:ph type="sldNum" sz="quarter" idx="12"/>
          </p:nvPr>
        </p:nvSpPr>
        <p:spPr/>
        <p:txBody>
          <a:bodyPr/>
          <a:lstStyle>
            <a:lvl1pPr>
              <a:defRPr/>
            </a:lvl1pPr>
          </a:lstStyle>
          <a:p>
            <a:fld id="{09E3D1E8-76F1-452D-BE6A-0AD1DD8185EE}" type="slidenum">
              <a:rPr lang="en-US"/>
              <a:pPr/>
              <a:t>‹#›</a:t>
            </a:fld>
            <a:endParaRPr lang="en-US"/>
          </a:p>
        </p:txBody>
      </p:sp>
    </p:spTree>
    <p:extLst>
      <p:ext uri="{BB962C8B-B14F-4D97-AF65-F5344CB8AC3E}">
        <p14:creationId xmlns:p14="http://schemas.microsoft.com/office/powerpoint/2010/main" val="166117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mar-apr 16</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96B3863D-2472-4BF0-AD66-FDF7B4483763}" type="slidenum">
              <a:rPr lang="en-US"/>
              <a:pPr/>
              <a:t>‹#›</a:t>
            </a:fld>
            <a:endParaRPr lang="en-US"/>
          </a:p>
        </p:txBody>
      </p:sp>
    </p:spTree>
    <p:extLst>
      <p:ext uri="{BB962C8B-B14F-4D97-AF65-F5344CB8AC3E}">
        <p14:creationId xmlns:p14="http://schemas.microsoft.com/office/powerpoint/2010/main" val="76552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mar-apr 16</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7C326E16-DF34-4E30-9985-3F35F410C967}" type="slidenum">
              <a:rPr lang="en-US"/>
              <a:pPr/>
              <a:t>‹#›</a:t>
            </a:fld>
            <a:endParaRPr lang="en-US"/>
          </a:p>
        </p:txBody>
      </p:sp>
    </p:spTree>
    <p:extLst>
      <p:ext uri="{BB962C8B-B14F-4D97-AF65-F5344CB8AC3E}">
        <p14:creationId xmlns:p14="http://schemas.microsoft.com/office/powerpoint/2010/main" val="270584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16</a:t>
            </a:r>
            <a:endParaRPr lang="en-US"/>
          </a:p>
        </p:txBody>
      </p:sp>
      <p:sp>
        <p:nvSpPr>
          <p:cNvPr id="6" name="Slide Number Placeholder 5"/>
          <p:cNvSpPr>
            <a:spLocks noGrp="1"/>
          </p:cNvSpPr>
          <p:nvPr>
            <p:ph type="sldNum" sz="quarter" idx="12"/>
          </p:nvPr>
        </p:nvSpPr>
        <p:spPr/>
        <p:txBody>
          <a:bodyPr/>
          <a:lstStyle>
            <a:lvl1pPr>
              <a:defRPr/>
            </a:lvl1pPr>
          </a:lstStyle>
          <a:p>
            <a:fld id="{B174202A-CFA2-44AD-BCDB-2BC98F9210B7}" type="slidenum">
              <a:rPr lang="en-US"/>
              <a:pPr/>
              <a:t>‹#›</a:t>
            </a:fld>
            <a:endParaRPr lang="en-US"/>
          </a:p>
        </p:txBody>
      </p:sp>
    </p:spTree>
    <p:extLst>
      <p:ext uri="{BB962C8B-B14F-4D97-AF65-F5344CB8AC3E}">
        <p14:creationId xmlns:p14="http://schemas.microsoft.com/office/powerpoint/2010/main" val="42758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mar-apr 16</a:t>
            </a:r>
            <a:endParaRPr lang="en-US"/>
          </a:p>
        </p:txBody>
      </p:sp>
      <p:sp>
        <p:nvSpPr>
          <p:cNvPr id="6" name="Slide Number Placeholder 5"/>
          <p:cNvSpPr>
            <a:spLocks noGrp="1"/>
          </p:cNvSpPr>
          <p:nvPr>
            <p:ph type="sldNum" sz="quarter" idx="12"/>
          </p:nvPr>
        </p:nvSpPr>
        <p:spPr/>
        <p:txBody>
          <a:bodyPr/>
          <a:lstStyle>
            <a:lvl1pPr>
              <a:defRPr/>
            </a:lvl1pPr>
          </a:lstStyle>
          <a:p>
            <a:fld id="{8FA391BB-529D-441C-AF80-E2CCC0057241}" type="slidenum">
              <a:rPr lang="en-US"/>
              <a:pPr/>
              <a:t>‹#›</a:t>
            </a:fld>
            <a:endParaRPr lang="en-US"/>
          </a:p>
        </p:txBody>
      </p:sp>
    </p:spTree>
    <p:extLst>
      <p:ext uri="{BB962C8B-B14F-4D97-AF65-F5344CB8AC3E}">
        <p14:creationId xmlns:p14="http://schemas.microsoft.com/office/powerpoint/2010/main" val="39477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mar-apr 16</a:t>
            </a:r>
            <a:endParaRPr lang="en-US"/>
          </a:p>
        </p:txBody>
      </p:sp>
      <p:sp>
        <p:nvSpPr>
          <p:cNvPr id="7" name="Slide Number Placeholder 6"/>
          <p:cNvSpPr>
            <a:spLocks noGrp="1"/>
          </p:cNvSpPr>
          <p:nvPr>
            <p:ph type="sldNum" sz="quarter" idx="12"/>
          </p:nvPr>
        </p:nvSpPr>
        <p:spPr/>
        <p:txBody>
          <a:bodyPr/>
          <a:lstStyle>
            <a:lvl1pPr>
              <a:defRPr/>
            </a:lvl1pPr>
          </a:lstStyle>
          <a:p>
            <a:fld id="{DB24DAA1-9220-4F1C-B0B8-51690B57E19A}" type="slidenum">
              <a:rPr lang="en-US"/>
              <a:pPr/>
              <a:t>‹#›</a:t>
            </a:fld>
            <a:endParaRPr lang="en-US"/>
          </a:p>
        </p:txBody>
      </p:sp>
    </p:spTree>
    <p:extLst>
      <p:ext uri="{BB962C8B-B14F-4D97-AF65-F5344CB8AC3E}">
        <p14:creationId xmlns:p14="http://schemas.microsoft.com/office/powerpoint/2010/main" val="356859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mar-apr 16</a:t>
            </a:r>
            <a:endParaRPr lang="en-US"/>
          </a:p>
        </p:txBody>
      </p:sp>
      <p:sp>
        <p:nvSpPr>
          <p:cNvPr id="9" name="Slide Number Placeholder 8"/>
          <p:cNvSpPr>
            <a:spLocks noGrp="1"/>
          </p:cNvSpPr>
          <p:nvPr>
            <p:ph type="sldNum" sz="quarter" idx="12"/>
          </p:nvPr>
        </p:nvSpPr>
        <p:spPr/>
        <p:txBody>
          <a:bodyPr/>
          <a:lstStyle>
            <a:lvl1pPr>
              <a:defRPr/>
            </a:lvl1pPr>
          </a:lstStyle>
          <a:p>
            <a:fld id="{B422864D-4F6F-4559-B54F-045970A7511A}" type="slidenum">
              <a:rPr lang="en-US"/>
              <a:pPr/>
              <a:t>‹#›</a:t>
            </a:fld>
            <a:endParaRPr lang="en-US"/>
          </a:p>
        </p:txBody>
      </p:sp>
    </p:spTree>
    <p:extLst>
      <p:ext uri="{BB962C8B-B14F-4D97-AF65-F5344CB8AC3E}">
        <p14:creationId xmlns:p14="http://schemas.microsoft.com/office/powerpoint/2010/main" val="335421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mar-apr 16</a:t>
            </a:r>
            <a:endParaRPr lang="en-US"/>
          </a:p>
        </p:txBody>
      </p:sp>
      <p:sp>
        <p:nvSpPr>
          <p:cNvPr id="5" name="Slide Number Placeholder 4"/>
          <p:cNvSpPr>
            <a:spLocks noGrp="1"/>
          </p:cNvSpPr>
          <p:nvPr>
            <p:ph type="sldNum" sz="quarter" idx="12"/>
          </p:nvPr>
        </p:nvSpPr>
        <p:spPr/>
        <p:txBody>
          <a:bodyPr/>
          <a:lstStyle>
            <a:lvl1pPr>
              <a:defRPr/>
            </a:lvl1pPr>
          </a:lstStyle>
          <a:p>
            <a:fld id="{C1DE5A89-6B04-412C-9908-2E0D7C515C88}" type="slidenum">
              <a:rPr lang="en-US"/>
              <a:pPr/>
              <a:t>‹#›</a:t>
            </a:fld>
            <a:endParaRPr lang="en-US"/>
          </a:p>
        </p:txBody>
      </p:sp>
    </p:spTree>
    <p:extLst>
      <p:ext uri="{BB962C8B-B14F-4D97-AF65-F5344CB8AC3E}">
        <p14:creationId xmlns:p14="http://schemas.microsoft.com/office/powerpoint/2010/main" val="219068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mar-apr 16</a:t>
            </a:r>
            <a:endParaRPr lang="en-US"/>
          </a:p>
        </p:txBody>
      </p:sp>
      <p:sp>
        <p:nvSpPr>
          <p:cNvPr id="4" name="Slide Number Placeholder 3"/>
          <p:cNvSpPr>
            <a:spLocks noGrp="1"/>
          </p:cNvSpPr>
          <p:nvPr>
            <p:ph type="sldNum" sz="quarter" idx="12"/>
          </p:nvPr>
        </p:nvSpPr>
        <p:spPr/>
        <p:txBody>
          <a:bodyPr/>
          <a:lstStyle>
            <a:lvl1pPr>
              <a:defRPr/>
            </a:lvl1pPr>
          </a:lstStyle>
          <a:p>
            <a:fld id="{BF454B9A-AA31-4921-921C-1291FB2D6410}" type="slidenum">
              <a:rPr lang="en-US"/>
              <a:pPr/>
              <a:t>‹#›</a:t>
            </a:fld>
            <a:endParaRPr lang="en-US"/>
          </a:p>
        </p:txBody>
      </p:sp>
    </p:spTree>
    <p:extLst>
      <p:ext uri="{BB962C8B-B14F-4D97-AF65-F5344CB8AC3E}">
        <p14:creationId xmlns:p14="http://schemas.microsoft.com/office/powerpoint/2010/main" val="66459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mar-apr 16</a:t>
            </a:r>
            <a:endParaRPr lang="en-US"/>
          </a:p>
        </p:txBody>
      </p:sp>
      <p:sp>
        <p:nvSpPr>
          <p:cNvPr id="7" name="Slide Number Placeholder 6"/>
          <p:cNvSpPr>
            <a:spLocks noGrp="1"/>
          </p:cNvSpPr>
          <p:nvPr>
            <p:ph type="sldNum" sz="quarter" idx="12"/>
          </p:nvPr>
        </p:nvSpPr>
        <p:spPr/>
        <p:txBody>
          <a:bodyPr/>
          <a:lstStyle>
            <a:lvl1pPr>
              <a:defRPr/>
            </a:lvl1pPr>
          </a:lstStyle>
          <a:p>
            <a:fld id="{2F9EBF97-2FB0-4C8A-BBE8-A36F3830BFBE}" type="slidenum">
              <a:rPr lang="en-US"/>
              <a:pPr/>
              <a:t>‹#›</a:t>
            </a:fld>
            <a:endParaRPr lang="en-US"/>
          </a:p>
        </p:txBody>
      </p:sp>
    </p:spTree>
    <p:extLst>
      <p:ext uri="{BB962C8B-B14F-4D97-AF65-F5344CB8AC3E}">
        <p14:creationId xmlns:p14="http://schemas.microsoft.com/office/powerpoint/2010/main" val="355720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mar-apr 16</a:t>
            </a:r>
            <a:endParaRPr lang="en-US"/>
          </a:p>
        </p:txBody>
      </p:sp>
      <p:sp>
        <p:nvSpPr>
          <p:cNvPr id="7" name="Slide Number Placeholder 6"/>
          <p:cNvSpPr>
            <a:spLocks noGrp="1"/>
          </p:cNvSpPr>
          <p:nvPr>
            <p:ph type="sldNum" sz="quarter" idx="12"/>
          </p:nvPr>
        </p:nvSpPr>
        <p:spPr/>
        <p:txBody>
          <a:bodyPr/>
          <a:lstStyle>
            <a:lvl1pPr>
              <a:defRPr/>
            </a:lvl1pPr>
          </a:lstStyle>
          <a:p>
            <a:fld id="{AC4429EB-7EB3-4337-A9A2-BF4B4015869F}" type="slidenum">
              <a:rPr lang="en-US"/>
              <a:pPr/>
              <a:t>‹#›</a:t>
            </a:fld>
            <a:endParaRPr lang="en-US"/>
          </a:p>
        </p:txBody>
      </p:sp>
    </p:spTree>
    <p:extLst>
      <p:ext uri="{BB962C8B-B14F-4D97-AF65-F5344CB8AC3E}">
        <p14:creationId xmlns:p14="http://schemas.microsoft.com/office/powerpoint/2010/main" val="8749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mar-apr 16</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CFE9F8-1E6C-4590-84AC-0F07598D25E7}"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80"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836613"/>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2.jpeg"/><Relationship Id="rId11" Type="http://schemas.openxmlformats.org/officeDocument/2006/relationships/image" Target="../media/image21.wmf"/><Relationship Id="rId5" Type="http://schemas.openxmlformats.org/officeDocument/2006/relationships/image" Target="../media/image19.wmf"/><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25.xml"/><Relationship Id="rId7"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9.jpeg"/><Relationship Id="rId5" Type="http://schemas.openxmlformats.org/officeDocument/2006/relationships/image" Target="../media/image47.wmf"/><Relationship Id="rId10" Type="http://schemas.openxmlformats.org/officeDocument/2006/relationships/image" Target="../media/image51.jpeg"/><Relationship Id="rId4" Type="http://schemas.openxmlformats.org/officeDocument/2006/relationships/oleObject" Target="../embeddings/oleObject8.bin"/><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2.w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jpeg"/></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81.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79.wmf"/><Relationship Id="rId5" Type="http://schemas.openxmlformats.org/officeDocument/2006/relationships/oleObject" Target="../embeddings/oleObject11.bin"/><Relationship Id="rId4" Type="http://schemas.openxmlformats.org/officeDocument/2006/relationships/image" Target="../media/image80.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2.wmf"/><Relationship Id="rId5" Type="http://schemas.openxmlformats.org/officeDocument/2006/relationships/oleObject" Target="../embeddings/oleObject12.bin"/><Relationship Id="rId4" Type="http://schemas.openxmlformats.org/officeDocument/2006/relationships/image" Target="../media/image80.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3.wmf"/><Relationship Id="rId5" Type="http://schemas.openxmlformats.org/officeDocument/2006/relationships/oleObject" Target="../embeddings/oleObject13.bin"/><Relationship Id="rId4" Type="http://schemas.openxmlformats.org/officeDocument/2006/relationships/image" Target="../media/image8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6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16</a:t>
            </a:r>
            <a:endParaRPr lang="en-US" dirty="0"/>
          </a:p>
        </p:txBody>
      </p:sp>
      <p:sp>
        <p:nvSpPr>
          <p:cNvPr id="7" name="Slide Number Placeholder 5"/>
          <p:cNvSpPr>
            <a:spLocks noGrp="1"/>
          </p:cNvSpPr>
          <p:nvPr>
            <p:ph type="sldNum" sz="quarter" idx="12"/>
          </p:nvPr>
        </p:nvSpPr>
        <p:spPr/>
        <p:txBody>
          <a:bodyPr/>
          <a:lstStyle/>
          <a:p>
            <a:fld id="{CEDB7564-9D2E-4C45-B776-02ABF094B660}" type="slidenum">
              <a:rPr lang="en-US"/>
              <a:pPr/>
              <a:t>1</a:t>
            </a:fld>
            <a:endParaRPr lang="en-US" dirty="0"/>
          </a:p>
        </p:txBody>
      </p:sp>
      <p:sp>
        <p:nvSpPr>
          <p:cNvPr id="2053" name="Rectangle 5"/>
          <p:cNvSpPr>
            <a:spLocks noGrp="1" noChangeArrowheads="1"/>
          </p:cNvSpPr>
          <p:nvPr>
            <p:ph type="subTitle" idx="1"/>
          </p:nvPr>
        </p:nvSpPr>
        <p:spPr>
          <a:xfrm>
            <a:off x="1403350" y="5157788"/>
            <a:ext cx="6400800" cy="1081087"/>
          </a:xfrm>
        </p:spPr>
        <p:txBody>
          <a:bodyPr/>
          <a:lstStyle/>
          <a:p>
            <a:r>
              <a:rPr lang="it-IT" dirty="0"/>
              <a:t>Corso di Fisica per CTF </a:t>
            </a:r>
          </a:p>
          <a:p>
            <a:r>
              <a:rPr lang="it-IT" dirty="0"/>
              <a:t>AA </a:t>
            </a:r>
            <a:r>
              <a:rPr lang="it-IT" dirty="0" smtClean="0"/>
              <a:t>2014/15</a:t>
            </a:r>
            <a:endParaRPr lang="it-IT" dirty="0"/>
          </a:p>
        </p:txBody>
      </p:sp>
      <p:sp>
        <p:nvSpPr>
          <p:cNvPr id="2054" name="Text Box 6"/>
          <p:cNvSpPr txBox="1">
            <a:spLocks noChangeArrowheads="1"/>
          </p:cNvSpPr>
          <p:nvPr/>
        </p:nvSpPr>
        <p:spPr bwMode="auto">
          <a:xfrm>
            <a:off x="2247900" y="1354138"/>
            <a:ext cx="432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600">
                <a:solidFill>
                  <a:schemeClr val="accent2"/>
                </a:solidFill>
              </a:rPr>
              <a:t>Meccanica dei Fluidi</a:t>
            </a:r>
          </a:p>
        </p:txBody>
      </p:sp>
      <p:pic>
        <p:nvPicPr>
          <p:cNvPr id="2055" name="Picture 7" descr="esper2_20 lamina elicoid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724150" cy="2808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2996952"/>
            <a:ext cx="1296144" cy="646331"/>
          </a:xfrm>
          <a:prstGeom prst="rect">
            <a:avLst/>
          </a:prstGeom>
          <a:noFill/>
        </p:spPr>
        <p:txBody>
          <a:bodyPr wrap="square" rtlCol="0">
            <a:spAutoFit/>
          </a:bodyPr>
          <a:lstStyle/>
          <a:p>
            <a:r>
              <a:rPr lang="el-GR" sz="1800" dirty="0" smtClean="0">
                <a:latin typeface="Arial"/>
                <a:cs typeface="Arial"/>
              </a:rPr>
              <a:t>Παντα</a:t>
            </a:r>
            <a:r>
              <a:rPr lang="en-US" sz="1800" dirty="0" smtClean="0">
                <a:latin typeface="Arial"/>
                <a:cs typeface="Arial"/>
              </a:rPr>
              <a:t>  </a:t>
            </a:r>
            <a:r>
              <a:rPr lang="el-GR" sz="1800" dirty="0" smtClean="0">
                <a:latin typeface="Arial"/>
                <a:cs typeface="Arial"/>
              </a:rPr>
              <a:t>ρέι</a:t>
            </a:r>
            <a:endParaRPr lang="en-US" sz="1800" dirty="0" smtClean="0">
              <a:latin typeface="Arial"/>
              <a:cs typeface="Arial"/>
            </a:endParaRPr>
          </a:p>
          <a:p>
            <a:r>
              <a:rPr lang="en-US" sz="1800">
                <a:latin typeface="Arial"/>
                <a:cs typeface="Arial"/>
              </a:rPr>
              <a:t> </a:t>
            </a:r>
            <a:r>
              <a:rPr lang="en-US" sz="1800" smtClean="0">
                <a:latin typeface="Arial"/>
                <a:cs typeface="Arial"/>
              </a:rPr>
              <a:t>    </a:t>
            </a:r>
            <a:r>
              <a:rPr lang="en-US" sz="1800" dirty="0" err="1" smtClean="0">
                <a:latin typeface="Arial"/>
                <a:cs typeface="Arial"/>
              </a:rPr>
              <a:t>Eraclito</a:t>
            </a:r>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16</a:t>
            </a:r>
            <a:endParaRPr lang="en-US"/>
          </a:p>
        </p:txBody>
      </p:sp>
      <p:sp>
        <p:nvSpPr>
          <p:cNvPr id="11" name="Slide Number Placeholder 5"/>
          <p:cNvSpPr>
            <a:spLocks noGrp="1"/>
          </p:cNvSpPr>
          <p:nvPr>
            <p:ph type="sldNum" sz="quarter" idx="12"/>
          </p:nvPr>
        </p:nvSpPr>
        <p:spPr>
          <a:xfrm>
            <a:off x="6588000" y="6300000"/>
            <a:ext cx="2133600" cy="412750"/>
          </a:xfrm>
        </p:spPr>
        <p:txBody>
          <a:bodyPr/>
          <a:lstStyle/>
          <a:p>
            <a:fld id="{3B1B5075-F797-4E8A-9B1F-66EEE5A6E6DF}" type="slidenum">
              <a:rPr lang="en-US"/>
              <a:pPr/>
              <a:t>10</a:t>
            </a:fld>
            <a:endParaRPr lang="en-US"/>
          </a:p>
        </p:txBody>
      </p:sp>
      <p:sp>
        <p:nvSpPr>
          <p:cNvPr id="119810" name="Rectangle 2"/>
          <p:cNvSpPr>
            <a:spLocks noGrp="1" noChangeArrowheads="1"/>
          </p:cNvSpPr>
          <p:nvPr>
            <p:ph type="title"/>
          </p:nvPr>
        </p:nvSpPr>
        <p:spPr/>
        <p:txBody>
          <a:bodyPr/>
          <a:lstStyle/>
          <a:p>
            <a:r>
              <a:rPr lang="it-IT"/>
              <a:t>Legge di Stevino (2)</a:t>
            </a:r>
          </a:p>
        </p:txBody>
      </p:sp>
      <p:sp>
        <p:nvSpPr>
          <p:cNvPr id="119811" name="Rectangle 3"/>
          <p:cNvSpPr>
            <a:spLocks noGrp="1" noChangeArrowheads="1"/>
          </p:cNvSpPr>
          <p:nvPr>
            <p:ph type="body" idx="1"/>
          </p:nvPr>
        </p:nvSpPr>
        <p:spPr>
          <a:xfrm>
            <a:off x="247650" y="1122363"/>
            <a:ext cx="8496300" cy="5184775"/>
          </a:xfrm>
          <a:noFill/>
        </p:spPr>
        <p:txBody>
          <a:bodyPr/>
          <a:lstStyle/>
          <a:p>
            <a:r>
              <a:rPr lang="it-IT" dirty="0"/>
              <a:t>in generale consideriamo un volumetto </a:t>
            </a:r>
            <a:r>
              <a:rPr lang="it-IT" i="1" dirty="0"/>
              <a:t>in equilibrio</a:t>
            </a:r>
            <a:r>
              <a:rPr lang="it-IT" dirty="0"/>
              <a:t> all’interno di un fluido (</a:t>
            </a:r>
            <a:r>
              <a:rPr lang="el-GR" dirty="0">
                <a:cs typeface="Arial" pitchFamily="34" charset="0"/>
              </a:rPr>
              <a:t>Σ</a:t>
            </a:r>
            <a:r>
              <a:rPr lang="it-IT" baseline="-25000" dirty="0" err="1">
                <a:cs typeface="Arial" pitchFamily="34" charset="0"/>
              </a:rPr>
              <a:t>i</a:t>
            </a:r>
            <a:r>
              <a:rPr lang="it-IT" b="1" dirty="0" err="1">
                <a:cs typeface="Arial" pitchFamily="34" charset="0"/>
              </a:rPr>
              <a:t>F</a:t>
            </a:r>
            <a:r>
              <a:rPr lang="it-IT" baseline="-25000" dirty="0" err="1">
                <a:cs typeface="Arial" pitchFamily="34" charset="0"/>
              </a:rPr>
              <a:t>i</a:t>
            </a:r>
            <a:r>
              <a:rPr lang="it-IT" dirty="0">
                <a:cs typeface="Arial" pitchFamily="34" charset="0"/>
              </a:rPr>
              <a:t> = 0)</a:t>
            </a:r>
            <a:r>
              <a:rPr lang="it-IT" dirty="0"/>
              <a:t> </a:t>
            </a:r>
          </a:p>
          <a:p>
            <a:pPr lvl="1"/>
            <a:r>
              <a:rPr lang="it-IT" dirty="0"/>
              <a:t>f. orizzontali si elidono a 2 a 2</a:t>
            </a:r>
          </a:p>
          <a:p>
            <a:pPr lvl="1"/>
            <a:r>
              <a:rPr lang="it-IT" dirty="0"/>
              <a:t>f. verticali</a:t>
            </a:r>
          </a:p>
          <a:p>
            <a:pPr lvl="1">
              <a:buFontTx/>
              <a:buNone/>
            </a:pPr>
            <a:r>
              <a:rPr lang="it-IT" dirty="0"/>
              <a:t>	</a:t>
            </a:r>
            <a:r>
              <a:rPr lang="it-IT" dirty="0" err="1">
                <a:solidFill>
                  <a:srgbClr val="FF0000"/>
                </a:solidFill>
              </a:rPr>
              <a:t>A</a:t>
            </a:r>
            <a:r>
              <a:rPr lang="it-IT" dirty="0" err="1"/>
              <a:t>p</a:t>
            </a:r>
            <a:r>
              <a:rPr lang="it-IT" dirty="0"/>
              <a:t>(h+</a:t>
            </a:r>
            <a:r>
              <a:rPr lang="el-GR" dirty="0">
                <a:cs typeface="Arial" pitchFamily="34" charset="0"/>
              </a:rPr>
              <a:t>Δ</a:t>
            </a:r>
            <a:r>
              <a:rPr lang="it-IT" dirty="0">
                <a:cs typeface="Arial" pitchFamily="34" charset="0"/>
              </a:rPr>
              <a:t>h) = </a:t>
            </a:r>
            <a:r>
              <a:rPr lang="it-IT" dirty="0" err="1">
                <a:solidFill>
                  <a:srgbClr val="FF0000"/>
                </a:solidFill>
                <a:cs typeface="Arial" pitchFamily="34" charset="0"/>
              </a:rPr>
              <a:t>A</a:t>
            </a:r>
            <a:r>
              <a:rPr lang="it-IT" dirty="0" err="1">
                <a:cs typeface="Arial" pitchFamily="34" charset="0"/>
              </a:rPr>
              <a:t>p</a:t>
            </a:r>
            <a:r>
              <a:rPr lang="it-IT" dirty="0">
                <a:cs typeface="Arial" pitchFamily="34" charset="0"/>
              </a:rPr>
              <a:t>(h) + </a:t>
            </a:r>
            <a:r>
              <a:rPr lang="it-IT" dirty="0">
                <a:solidFill>
                  <a:srgbClr val="FF0000"/>
                </a:solidFill>
                <a:cs typeface="Arial" pitchFamily="34" charset="0"/>
              </a:rPr>
              <a:t>A</a:t>
            </a:r>
            <a:r>
              <a:rPr lang="el-GR" dirty="0">
                <a:cs typeface="Arial" pitchFamily="34" charset="0"/>
              </a:rPr>
              <a:t>ρ</a:t>
            </a:r>
            <a:r>
              <a:rPr lang="it-IT" dirty="0">
                <a:cs typeface="Arial" pitchFamily="34" charset="0"/>
              </a:rPr>
              <a:t>g</a:t>
            </a:r>
            <a:r>
              <a:rPr lang="el-GR" dirty="0">
                <a:cs typeface="Arial" pitchFamily="34" charset="0"/>
              </a:rPr>
              <a:t>Δ</a:t>
            </a:r>
            <a:r>
              <a:rPr lang="it-IT" dirty="0">
                <a:cs typeface="Arial" pitchFamily="34" charset="0"/>
              </a:rPr>
              <a:t>h</a:t>
            </a:r>
          </a:p>
          <a:p>
            <a:pPr lvl="1">
              <a:buFontTx/>
              <a:buNone/>
            </a:pPr>
            <a:endParaRPr lang="it-IT" dirty="0">
              <a:cs typeface="Arial" pitchFamily="34" charset="0"/>
            </a:endParaRPr>
          </a:p>
          <a:p>
            <a:r>
              <a:rPr lang="it-IT" dirty="0">
                <a:cs typeface="Arial" pitchFamily="34" charset="0"/>
              </a:rPr>
              <a:t>ossia</a:t>
            </a:r>
          </a:p>
          <a:p>
            <a:pPr>
              <a:buFontTx/>
              <a:buNone/>
            </a:pPr>
            <a:r>
              <a:rPr lang="it-IT" dirty="0">
                <a:cs typeface="Arial" pitchFamily="34" charset="0"/>
              </a:rPr>
              <a:t>	</a:t>
            </a:r>
            <a:r>
              <a:rPr lang="el-GR" dirty="0">
                <a:cs typeface="Arial" pitchFamily="34" charset="0"/>
              </a:rPr>
              <a:t>Δ</a:t>
            </a:r>
            <a:r>
              <a:rPr lang="it-IT" dirty="0">
                <a:cs typeface="Arial" pitchFamily="34" charset="0"/>
              </a:rPr>
              <a:t>p = p(h+</a:t>
            </a:r>
            <a:r>
              <a:rPr lang="el-GR" dirty="0">
                <a:cs typeface="Arial" pitchFamily="34" charset="0"/>
              </a:rPr>
              <a:t>Δ</a:t>
            </a:r>
            <a:r>
              <a:rPr lang="it-IT" dirty="0">
                <a:cs typeface="Arial" pitchFamily="34" charset="0"/>
              </a:rPr>
              <a:t>h) – p(h) = </a:t>
            </a:r>
            <a:r>
              <a:rPr lang="el-GR" dirty="0">
                <a:cs typeface="Arial" pitchFamily="34" charset="0"/>
              </a:rPr>
              <a:t>ρ</a:t>
            </a:r>
            <a:r>
              <a:rPr lang="it-IT" dirty="0">
                <a:cs typeface="Arial" pitchFamily="34" charset="0"/>
              </a:rPr>
              <a:t>g</a:t>
            </a:r>
            <a:r>
              <a:rPr lang="el-GR" dirty="0">
                <a:cs typeface="Arial" pitchFamily="34" charset="0"/>
              </a:rPr>
              <a:t>Δ</a:t>
            </a:r>
            <a:r>
              <a:rPr lang="it-IT" dirty="0">
                <a:cs typeface="Arial" pitchFamily="34" charset="0"/>
              </a:rPr>
              <a:t>h</a:t>
            </a:r>
          </a:p>
          <a:p>
            <a:pPr>
              <a:buFontTx/>
              <a:buNone/>
            </a:pPr>
            <a:r>
              <a:rPr lang="it-IT" dirty="0">
                <a:cs typeface="Arial" pitchFamily="34" charset="0"/>
              </a:rPr>
              <a:t>	che, al limite per </a:t>
            </a:r>
            <a:r>
              <a:rPr lang="el-GR" dirty="0">
                <a:cs typeface="Arial" pitchFamily="34" charset="0"/>
              </a:rPr>
              <a:t>Δ</a:t>
            </a:r>
            <a:r>
              <a:rPr lang="it-IT" dirty="0">
                <a:cs typeface="Arial" pitchFamily="34" charset="0"/>
              </a:rPr>
              <a:t>h → </a:t>
            </a:r>
            <a:r>
              <a:rPr lang="it-IT" dirty="0" err="1">
                <a:cs typeface="Arial" pitchFamily="34" charset="0"/>
              </a:rPr>
              <a:t>dh</a:t>
            </a:r>
            <a:r>
              <a:rPr lang="it-IT" dirty="0">
                <a:cs typeface="Arial" pitchFamily="34" charset="0"/>
              </a:rPr>
              <a:t>, è la legge di </a:t>
            </a:r>
            <a:r>
              <a:rPr lang="it-IT" dirty="0" err="1">
                <a:cs typeface="Arial" pitchFamily="34" charset="0"/>
              </a:rPr>
              <a:t>Stevino</a:t>
            </a:r>
            <a:r>
              <a:rPr lang="it-IT" dirty="0">
                <a:cs typeface="Arial" pitchFamily="34" charset="0"/>
              </a:rPr>
              <a:t> in forma differenziale e vale anche per i gas (ad es. con </a:t>
            </a:r>
            <a:r>
              <a:rPr lang="el-GR" dirty="0">
                <a:cs typeface="Arial" pitchFamily="34" charset="0"/>
              </a:rPr>
              <a:t>ρ</a:t>
            </a:r>
            <a:r>
              <a:rPr lang="it-IT" baseline="-25000" dirty="0">
                <a:cs typeface="Arial" pitchFamily="34" charset="0"/>
              </a:rPr>
              <a:t>gas perfetto</a:t>
            </a:r>
            <a:r>
              <a:rPr lang="it-IT" dirty="0">
                <a:cs typeface="Arial" pitchFamily="34" charset="0"/>
              </a:rPr>
              <a:t> =[M/(RT)]p, vedi più avanti)</a:t>
            </a:r>
            <a:endParaRPr lang="el-GR" dirty="0">
              <a:cs typeface="Arial" pitchFamily="34" charset="0"/>
            </a:endParaRPr>
          </a:p>
        </p:txBody>
      </p:sp>
      <p:pic>
        <p:nvPicPr>
          <p:cNvPr id="119812" name="Picture 4" descr="img0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00" y="2048400"/>
            <a:ext cx="3167063" cy="2849562"/>
          </a:xfrm>
          <a:prstGeom prst="rect">
            <a:avLst/>
          </a:prstGeom>
          <a:noFill/>
          <a:extLst>
            <a:ext uri="{909E8E84-426E-40DD-AFC4-6F175D3DCCD1}">
              <a14:hiddenFill xmlns:a14="http://schemas.microsoft.com/office/drawing/2010/main">
                <a:solidFill>
                  <a:srgbClr val="FFFFFF"/>
                </a:solidFill>
              </a14:hiddenFill>
            </a:ext>
          </a:extLst>
        </p:spPr>
      </p:pic>
      <p:sp>
        <p:nvSpPr>
          <p:cNvPr id="119813" name="Text Box 5"/>
          <p:cNvSpPr txBox="1">
            <a:spLocks noChangeArrowheads="1"/>
          </p:cNvSpPr>
          <p:nvPr/>
        </p:nvSpPr>
        <p:spPr bwMode="auto">
          <a:xfrm>
            <a:off x="611188" y="4364038"/>
            <a:ext cx="4632325"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19814" name="Line 6"/>
          <p:cNvSpPr>
            <a:spLocks noChangeShapeType="1"/>
          </p:cNvSpPr>
          <p:nvPr/>
        </p:nvSpPr>
        <p:spPr bwMode="auto">
          <a:xfrm flipH="1">
            <a:off x="5875200" y="2736000"/>
            <a:ext cx="0" cy="792000"/>
          </a:xfrm>
          <a:prstGeom prst="line">
            <a:avLst/>
          </a:prstGeom>
          <a:noFill/>
          <a:ln w="920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198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0"/>
            <a:ext cx="1582737"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6" name="Text Box 8"/>
          <p:cNvSpPr txBox="1">
            <a:spLocks noChangeArrowheads="1"/>
          </p:cNvSpPr>
          <p:nvPr/>
        </p:nvSpPr>
        <p:spPr bwMode="auto">
          <a:xfrm>
            <a:off x="7956550" y="1773238"/>
            <a:ext cx="10096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Stevino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dirty="0" err="1" smtClean="0"/>
              <a:t>fln</a:t>
            </a:r>
            <a:r>
              <a:rPr lang="en-US" dirty="0" smtClean="0"/>
              <a:t> mar-</a:t>
            </a:r>
            <a:r>
              <a:rPr lang="en-US" dirty="0" err="1" smtClean="0"/>
              <a:t>apr</a:t>
            </a:r>
            <a:r>
              <a:rPr lang="en-US" dirty="0" smtClean="0"/>
              <a:t> 16</a:t>
            </a:r>
            <a:endParaRPr lang="en-US" dirty="0"/>
          </a:p>
        </p:txBody>
      </p:sp>
      <p:sp>
        <p:nvSpPr>
          <p:cNvPr id="8" name="Slide Number Placeholder 5"/>
          <p:cNvSpPr>
            <a:spLocks noGrp="1"/>
          </p:cNvSpPr>
          <p:nvPr>
            <p:ph type="sldNum" sz="quarter" idx="12"/>
          </p:nvPr>
        </p:nvSpPr>
        <p:spPr/>
        <p:txBody>
          <a:bodyPr/>
          <a:lstStyle/>
          <a:p>
            <a:fld id="{C4F916E2-6797-46FF-BB26-D2EABF06C97A}" type="slidenum">
              <a:rPr lang="en-US"/>
              <a:pPr/>
              <a:t>11</a:t>
            </a:fld>
            <a:endParaRPr lang="en-US"/>
          </a:p>
        </p:txBody>
      </p:sp>
      <p:sp>
        <p:nvSpPr>
          <p:cNvPr id="122882" name="Rectangle 2"/>
          <p:cNvSpPr>
            <a:spLocks noGrp="1" noChangeArrowheads="1"/>
          </p:cNvSpPr>
          <p:nvPr>
            <p:ph type="title"/>
          </p:nvPr>
        </p:nvSpPr>
        <p:spPr/>
        <p:txBody>
          <a:bodyPr/>
          <a:lstStyle/>
          <a:p>
            <a:r>
              <a:rPr lang="it-IT"/>
              <a:t>Pressione idrostatica</a:t>
            </a:r>
          </a:p>
        </p:txBody>
      </p:sp>
      <p:sp>
        <p:nvSpPr>
          <p:cNvPr id="122883" name="Rectangle 3"/>
          <p:cNvSpPr>
            <a:spLocks noGrp="1" noChangeArrowheads="1"/>
          </p:cNvSpPr>
          <p:nvPr>
            <p:ph type="body" idx="1"/>
          </p:nvPr>
        </p:nvSpPr>
        <p:spPr>
          <a:xfrm>
            <a:off x="323850" y="1052513"/>
            <a:ext cx="6408738" cy="5184775"/>
          </a:xfrm>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500" dirty="0"/>
              <a:t>pressione idrostatica: la pressione esercitata sulla base da una colonna di fluido in quiete (</a:t>
            </a:r>
            <a:r>
              <a:rPr lang="el-GR" sz="2500" dirty="0">
                <a:cs typeface="Arial" pitchFamily="34" charset="0"/>
              </a:rPr>
              <a:t>ρ</a:t>
            </a:r>
            <a:r>
              <a:rPr lang="it-IT" sz="2500" dirty="0">
                <a:cs typeface="Arial" pitchFamily="34" charset="0"/>
              </a:rPr>
              <a:t>g</a:t>
            </a:r>
            <a:r>
              <a:rPr lang="el-GR" sz="2500" dirty="0">
                <a:cs typeface="Arial" pitchFamily="34" charset="0"/>
              </a:rPr>
              <a:t>Δ</a:t>
            </a:r>
            <a:r>
              <a:rPr lang="it-IT" sz="2500" dirty="0">
                <a:cs typeface="Arial" pitchFamily="34" charset="0"/>
              </a:rPr>
              <a:t>h)</a:t>
            </a:r>
          </a:p>
          <a:p>
            <a:r>
              <a:rPr lang="it-IT" sz="2500" dirty="0">
                <a:cs typeface="Arial" pitchFamily="34" charset="0"/>
              </a:rPr>
              <a:t>non dipende dalla forma del contenitore </a:t>
            </a:r>
          </a:p>
          <a:p>
            <a:r>
              <a:rPr lang="it-IT" sz="2500" dirty="0">
                <a:solidFill>
                  <a:schemeClr val="accent2"/>
                </a:solidFill>
                <a:cs typeface="Arial" pitchFamily="34" charset="0"/>
              </a:rPr>
              <a:t>per un liquido dipende solo da </a:t>
            </a:r>
            <a:r>
              <a:rPr lang="el-GR" sz="2500" dirty="0">
                <a:solidFill>
                  <a:schemeClr val="accent2"/>
                </a:solidFill>
                <a:cs typeface="Arial" pitchFamily="34" charset="0"/>
              </a:rPr>
              <a:t>Δ</a:t>
            </a:r>
            <a:r>
              <a:rPr lang="it-IT" sz="2500" dirty="0">
                <a:solidFill>
                  <a:schemeClr val="accent2"/>
                </a:solidFill>
                <a:cs typeface="Arial" pitchFamily="34" charset="0"/>
              </a:rPr>
              <a:t>h non dalla profondità nel fluido</a:t>
            </a:r>
          </a:p>
          <a:p>
            <a:r>
              <a:rPr lang="it-IT" sz="2500" dirty="0">
                <a:solidFill>
                  <a:srgbClr val="FF0000"/>
                </a:solidFill>
                <a:cs typeface="Arial" pitchFamily="34" charset="0"/>
              </a:rPr>
              <a:t>non dipende dalla m del fluido</a:t>
            </a:r>
            <a:r>
              <a:rPr lang="it-IT" sz="2500" dirty="0">
                <a:cs typeface="Arial" pitchFamily="34" charset="0"/>
              </a:rPr>
              <a:t> – </a:t>
            </a:r>
            <a:r>
              <a:rPr lang="it-IT" sz="2500" dirty="0">
                <a:solidFill>
                  <a:srgbClr val="008000"/>
                </a:solidFill>
                <a:cs typeface="Arial" pitchFamily="34" charset="0"/>
              </a:rPr>
              <a:t>ad es.1</a:t>
            </a:r>
            <a:r>
              <a:rPr lang="it-IT" sz="2500" dirty="0">
                <a:cs typeface="Arial" pitchFamily="34" charset="0"/>
              </a:rPr>
              <a:t>  un tubicino sufficientemente lungo inserito in una botte sigillata e riempito di liquido la fa scoppiare! – </a:t>
            </a:r>
            <a:r>
              <a:rPr lang="it-IT" sz="2500" dirty="0">
                <a:solidFill>
                  <a:srgbClr val="008000"/>
                </a:solidFill>
                <a:cs typeface="Arial" pitchFamily="34" charset="0"/>
              </a:rPr>
              <a:t>ad es.2</a:t>
            </a:r>
            <a:r>
              <a:rPr lang="it-IT" sz="2500" dirty="0">
                <a:cs typeface="Arial" pitchFamily="34" charset="0"/>
              </a:rPr>
              <a:t>  un cuscino d’aria alla p di 20 bar sostiene una colonna di Fe </a:t>
            </a:r>
            <a:r>
              <a:rPr lang="it-IT" sz="2500" dirty="0" smtClean="0">
                <a:cs typeface="Arial" pitchFamily="34" charset="0"/>
              </a:rPr>
              <a:t>(</a:t>
            </a:r>
            <a:r>
              <a:rPr lang="el-GR" sz="2500" dirty="0" smtClean="0">
                <a:cs typeface="Arial" pitchFamily="34" charset="0"/>
              </a:rPr>
              <a:t>ρ</a:t>
            </a:r>
            <a:r>
              <a:rPr lang="it-IT" sz="2500" dirty="0" smtClean="0">
                <a:cs typeface="Arial" pitchFamily="34" charset="0"/>
              </a:rPr>
              <a:t> = 7874 kg/m</a:t>
            </a:r>
            <a:r>
              <a:rPr lang="it-IT" sz="2500" baseline="30000" dirty="0" smtClean="0">
                <a:cs typeface="Arial" pitchFamily="34" charset="0"/>
              </a:rPr>
              <a:t>3</a:t>
            </a:r>
            <a:r>
              <a:rPr lang="it-IT" sz="2500" dirty="0" smtClean="0">
                <a:cs typeface="Arial" pitchFamily="34" charset="0"/>
              </a:rPr>
              <a:t>) di </a:t>
            </a:r>
            <a:r>
              <a:rPr lang="it-IT" sz="2500" dirty="0">
                <a:cs typeface="Arial" pitchFamily="34" charset="0"/>
              </a:rPr>
              <a:t>ugual sezione ed alta </a:t>
            </a:r>
            <a:r>
              <a:rPr lang="it-IT" sz="2500" dirty="0" smtClean="0">
                <a:cs typeface="Arial" pitchFamily="34" charset="0"/>
              </a:rPr>
              <a:t>25.9 </a:t>
            </a:r>
            <a:r>
              <a:rPr lang="it-IT" sz="2500" dirty="0">
                <a:cs typeface="Arial" pitchFamily="34" charset="0"/>
              </a:rPr>
              <a:t>m</a:t>
            </a:r>
            <a:endParaRPr lang="el-GR" sz="2500" dirty="0">
              <a:cs typeface="Arial" pitchFamily="34" charset="0"/>
            </a:endParaRPr>
          </a:p>
        </p:txBody>
      </p:sp>
      <p:pic>
        <p:nvPicPr>
          <p:cNvPr id="122884" name="Picture 4" descr="bo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1196975"/>
            <a:ext cx="1481138" cy="3024188"/>
          </a:xfrm>
          <a:prstGeom prst="rect">
            <a:avLst/>
          </a:prstGeom>
          <a:noFill/>
          <a:extLst>
            <a:ext uri="{909E8E84-426E-40DD-AFC4-6F175D3DCCD1}">
              <a14:hiddenFill xmlns:a14="http://schemas.microsoft.com/office/drawing/2010/main">
                <a:solidFill>
                  <a:srgbClr val="FFFFFF"/>
                </a:solidFill>
              </a14:hiddenFill>
            </a:ext>
          </a:extLst>
        </p:spPr>
      </p:pic>
      <p:pic>
        <p:nvPicPr>
          <p:cNvPr id="1228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196975"/>
            <a:ext cx="1971675" cy="4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16</a:t>
            </a:r>
            <a:endParaRPr lang="en-US"/>
          </a:p>
        </p:txBody>
      </p:sp>
      <p:sp>
        <p:nvSpPr>
          <p:cNvPr id="12" name="Slide Number Placeholder 5"/>
          <p:cNvSpPr>
            <a:spLocks noGrp="1"/>
          </p:cNvSpPr>
          <p:nvPr>
            <p:ph type="sldNum" sz="quarter" idx="12"/>
          </p:nvPr>
        </p:nvSpPr>
        <p:spPr/>
        <p:txBody>
          <a:bodyPr/>
          <a:lstStyle/>
          <a:p>
            <a:fld id="{EE417782-44D4-43C2-8252-11707B4F73CA}" type="slidenum">
              <a:rPr lang="en-US"/>
              <a:pPr/>
              <a:t>12</a:t>
            </a:fld>
            <a:endParaRPr lang="en-US"/>
          </a:p>
        </p:txBody>
      </p:sp>
      <p:sp>
        <p:nvSpPr>
          <p:cNvPr id="120834" name="Rectangle 2"/>
          <p:cNvSpPr>
            <a:spLocks noGrp="1" noChangeArrowheads="1"/>
          </p:cNvSpPr>
          <p:nvPr>
            <p:ph type="title"/>
          </p:nvPr>
        </p:nvSpPr>
        <p:spPr/>
        <p:txBody>
          <a:bodyPr/>
          <a:lstStyle/>
          <a:p>
            <a:r>
              <a:rPr lang="it-IT" sz="2400"/>
              <a:t>Misura della pressione, pressione atmosferica</a:t>
            </a:r>
          </a:p>
        </p:txBody>
      </p:sp>
      <p:sp>
        <p:nvSpPr>
          <p:cNvPr id="120835" name="Rectangle 3"/>
          <p:cNvSpPr>
            <a:spLocks noGrp="1" noChangeArrowheads="1"/>
          </p:cNvSpPr>
          <p:nvPr>
            <p:ph type="body" idx="1"/>
          </p:nvPr>
        </p:nvSpPr>
        <p:spPr>
          <a:xfrm>
            <a:off x="179388" y="981075"/>
            <a:ext cx="8713787" cy="5184775"/>
          </a:xfrm>
        </p:spPr>
        <p:txBody>
          <a:bodyPr/>
          <a:lstStyle/>
          <a:p>
            <a:r>
              <a:rPr lang="it-IT" sz="2400"/>
              <a:t>p si misura con manometri (ad H</a:t>
            </a:r>
            <a:r>
              <a:rPr lang="it-IT" sz="2400" baseline="-25000"/>
              <a:t>2</a:t>
            </a:r>
            <a:r>
              <a:rPr lang="it-IT" sz="2400"/>
              <a:t>O, per piccole </a:t>
            </a:r>
            <a:r>
              <a:rPr lang="el-GR" sz="2400">
                <a:cs typeface="Arial" pitchFamily="34" charset="0"/>
              </a:rPr>
              <a:t>Δ</a:t>
            </a:r>
            <a:r>
              <a:rPr lang="it-IT" sz="2400">
                <a:cs typeface="Arial" pitchFamily="34" charset="0"/>
              </a:rPr>
              <a:t>p, altrimenti a Hg), elettromanometri</a:t>
            </a:r>
          </a:p>
          <a:p>
            <a:pPr>
              <a:buFontTx/>
              <a:buNone/>
            </a:pPr>
            <a:endParaRPr lang="it-IT" sz="2400">
              <a:cs typeface="Arial" pitchFamily="34" charset="0"/>
            </a:endParaRPr>
          </a:p>
          <a:p>
            <a:r>
              <a:rPr lang="it-IT" sz="2400">
                <a:cs typeface="Arial" pitchFamily="34" charset="0"/>
              </a:rPr>
              <a:t>pressione atmosferica p</a:t>
            </a:r>
            <a:r>
              <a:rPr lang="it-IT" sz="2400" baseline="-25000">
                <a:cs typeface="Arial" pitchFamily="34" charset="0"/>
              </a:rPr>
              <a:t>0</a:t>
            </a:r>
            <a:r>
              <a:rPr lang="it-IT" sz="2400">
                <a:cs typeface="Arial" pitchFamily="34" charset="0"/>
              </a:rPr>
              <a:t> (cfr. esperienza di Torricelli, barometro: la pressione dell’aria è </a:t>
            </a:r>
            <a:r>
              <a:rPr lang="en-US" sz="2400">
                <a:cs typeface="Arial" pitchFamily="34" charset="0"/>
              </a:rPr>
              <a:t>~ quella di 76 cm di Hg) – </a:t>
            </a:r>
            <a:r>
              <a:rPr lang="it-IT" sz="2400">
                <a:cs typeface="Arial" pitchFamily="34" charset="0"/>
              </a:rPr>
              <a:t>la “pressione normale”  dell’aria è quella di 76.0 cm di Hg a 0 m s.l.m., 45° di latitudine e 0 °C, p</a:t>
            </a:r>
            <a:r>
              <a:rPr lang="it-IT" sz="2400" baseline="-25000">
                <a:cs typeface="Arial" pitchFamily="34" charset="0"/>
              </a:rPr>
              <a:t>0</a:t>
            </a:r>
            <a:r>
              <a:rPr lang="it-IT" sz="2400">
                <a:cs typeface="Arial" pitchFamily="34" charset="0"/>
              </a:rPr>
              <a:t> = 101325 Pa = 1 atm</a:t>
            </a:r>
          </a:p>
          <a:p>
            <a:r>
              <a:rPr lang="it-IT" sz="2400">
                <a:cs typeface="Arial" pitchFamily="34" charset="0"/>
              </a:rPr>
              <a:t>l’atmosfera è                                                                  spessa </a:t>
            </a:r>
            <a:r>
              <a:rPr lang="en-US" sz="2400">
                <a:cs typeface="Arial" pitchFamily="34" charset="0"/>
              </a:rPr>
              <a:t>~ 50 km</a:t>
            </a:r>
          </a:p>
          <a:p>
            <a:r>
              <a:rPr lang="it-IT" sz="2400">
                <a:cs typeface="Arial" pitchFamily="34" charset="0"/>
              </a:rPr>
              <a:t>la densità                                                                    decresce con h </a:t>
            </a:r>
          </a:p>
          <a:p>
            <a:r>
              <a:rPr lang="it-IT" sz="2400">
                <a:cs typeface="Arial" pitchFamily="34" charset="0"/>
              </a:rPr>
              <a:t>p</a:t>
            </a:r>
            <a:r>
              <a:rPr lang="it-IT" sz="2400" baseline="-25000">
                <a:cs typeface="Arial" pitchFamily="34" charset="0"/>
              </a:rPr>
              <a:t>aria</a:t>
            </a:r>
            <a:r>
              <a:rPr lang="it-IT" sz="2400">
                <a:cs typeface="Arial" pitchFamily="34" charset="0"/>
              </a:rPr>
              <a:t>/A = m</a:t>
            </a:r>
            <a:r>
              <a:rPr lang="it-IT" sz="2400" baseline="-25000">
                <a:cs typeface="Arial" pitchFamily="34" charset="0"/>
              </a:rPr>
              <a:t>aria</a:t>
            </a:r>
            <a:r>
              <a:rPr lang="it-IT" sz="2400">
                <a:cs typeface="Arial" pitchFamily="34" charset="0"/>
              </a:rPr>
              <a:t>g/A</a:t>
            </a:r>
          </a:p>
          <a:p>
            <a:r>
              <a:rPr lang="it-IT" sz="2400">
                <a:cs typeface="Arial" pitchFamily="34" charset="0"/>
              </a:rPr>
              <a:t>p </a:t>
            </a:r>
            <a:r>
              <a:rPr lang="en-US" sz="2400">
                <a:cs typeface="Arial" pitchFamily="34" charset="0"/>
              </a:rPr>
              <a:t>~ ½ p</a:t>
            </a:r>
            <a:r>
              <a:rPr lang="en-US" sz="2400" baseline="-25000">
                <a:cs typeface="Arial" pitchFamily="34" charset="0"/>
              </a:rPr>
              <a:t>0</a:t>
            </a:r>
            <a:r>
              <a:rPr lang="en-US" sz="2400">
                <a:cs typeface="Arial" pitchFamily="34" charset="0"/>
              </a:rPr>
              <a:t>     per h ~ 5400 m</a:t>
            </a:r>
          </a:p>
        </p:txBody>
      </p:sp>
      <p:pic>
        <p:nvPicPr>
          <p:cNvPr id="120836" name="Picture 4" descr="img0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3860800"/>
            <a:ext cx="5184775" cy="1679575"/>
          </a:xfrm>
          <a:prstGeom prst="rect">
            <a:avLst/>
          </a:prstGeom>
          <a:noFill/>
          <a:extLst>
            <a:ext uri="{909E8E84-426E-40DD-AFC4-6F175D3DCCD1}">
              <a14:hiddenFill xmlns:a14="http://schemas.microsoft.com/office/drawing/2010/main">
                <a:solidFill>
                  <a:srgbClr val="FFFFFF"/>
                </a:solidFill>
              </a14:hiddenFill>
            </a:ext>
          </a:extLst>
        </p:spPr>
      </p:pic>
      <p:sp>
        <p:nvSpPr>
          <p:cNvPr id="120837" name="Text Box 5"/>
          <p:cNvSpPr txBox="1">
            <a:spLocks noChangeArrowheads="1"/>
          </p:cNvSpPr>
          <p:nvPr/>
        </p:nvSpPr>
        <p:spPr bwMode="auto">
          <a:xfrm>
            <a:off x="5186363" y="3376613"/>
            <a:ext cx="3417887"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20838" name="Text Box 6"/>
          <p:cNvSpPr txBox="1">
            <a:spLocks noChangeArrowheads="1"/>
          </p:cNvSpPr>
          <p:nvPr/>
        </p:nvSpPr>
        <p:spPr bwMode="auto">
          <a:xfrm>
            <a:off x="6732588" y="2636838"/>
            <a:ext cx="1690687" cy="395287"/>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pic>
        <p:nvPicPr>
          <p:cNvPr id="120839" name="Picture 7" descr="img1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00" y="1360800"/>
            <a:ext cx="1698232" cy="968400"/>
          </a:xfrm>
          <a:prstGeom prst="rect">
            <a:avLst/>
          </a:prstGeom>
          <a:noFill/>
          <a:extLst>
            <a:ext uri="{909E8E84-426E-40DD-AFC4-6F175D3DCCD1}">
              <a14:hiddenFill xmlns:a14="http://schemas.microsoft.com/office/drawing/2010/main">
                <a:solidFill>
                  <a:srgbClr val="FFFFFF"/>
                </a:solidFill>
              </a14:hiddenFill>
            </a:ext>
          </a:extLst>
        </p:spPr>
      </p:pic>
      <p:pic>
        <p:nvPicPr>
          <p:cNvPr id="120840" name="Picture 8" descr="img1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1412875"/>
            <a:ext cx="1871663" cy="893763"/>
          </a:xfrm>
          <a:prstGeom prst="rect">
            <a:avLst/>
          </a:prstGeom>
          <a:noFill/>
          <a:extLst>
            <a:ext uri="{909E8E84-426E-40DD-AFC4-6F175D3DCCD1}">
              <a14:hiddenFill xmlns:a14="http://schemas.microsoft.com/office/drawing/2010/main">
                <a:solidFill>
                  <a:srgbClr val="FFFFFF"/>
                </a:solidFill>
              </a14:hiddenFill>
            </a:ext>
          </a:extLst>
        </p:spPr>
      </p:pic>
      <p:pic>
        <p:nvPicPr>
          <p:cNvPr id="120841" name="Picture 9" descr="img1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725" y="4797425"/>
            <a:ext cx="1470025" cy="1866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88224" y="5540375"/>
            <a:ext cx="2422907" cy="1015663"/>
          </a:xfrm>
          <a:prstGeom prst="rect">
            <a:avLst/>
          </a:prstGeom>
          <a:solidFill>
            <a:schemeClr val="bg1"/>
          </a:solidFill>
        </p:spPr>
        <p:txBody>
          <a:bodyPr wrap="none" rtlCol="0">
            <a:spAutoFit/>
          </a:bodyPr>
          <a:lstStyle/>
          <a:p>
            <a:r>
              <a:rPr lang="it-IT" sz="2000" dirty="0" smtClean="0">
                <a:solidFill>
                  <a:srgbClr val="33CC33"/>
                </a:solidFill>
              </a:rPr>
              <a:t>Torricelli, Hg, bassa</a:t>
            </a:r>
          </a:p>
          <a:p>
            <a:r>
              <a:rPr lang="it-IT" sz="2000" dirty="0" smtClean="0">
                <a:solidFill>
                  <a:srgbClr val="33CC33"/>
                </a:solidFill>
              </a:rPr>
              <a:t>tensione di vapore:</a:t>
            </a:r>
          </a:p>
          <a:p>
            <a:r>
              <a:rPr lang="it-IT" sz="2000" dirty="0" smtClean="0">
                <a:solidFill>
                  <a:srgbClr val="33CC33"/>
                </a:solidFill>
              </a:rPr>
              <a:t>p = </a:t>
            </a:r>
            <a:r>
              <a:rPr lang="el-GR" sz="2000" dirty="0" smtClean="0">
                <a:solidFill>
                  <a:srgbClr val="33CC33"/>
                </a:solidFill>
              </a:rPr>
              <a:t>ρ</a:t>
            </a:r>
            <a:r>
              <a:rPr lang="it-IT" sz="2000" dirty="0" smtClean="0">
                <a:solidFill>
                  <a:srgbClr val="33CC33"/>
                </a:solidFill>
              </a:rPr>
              <a:t>gh + ~0 = </a:t>
            </a:r>
            <a:r>
              <a:rPr lang="el-GR" sz="2000" dirty="0" smtClean="0">
                <a:solidFill>
                  <a:srgbClr val="33CC33"/>
                </a:solidFill>
              </a:rPr>
              <a:t>ρ</a:t>
            </a:r>
            <a:r>
              <a:rPr lang="it-IT" sz="2000" dirty="0" smtClean="0">
                <a:solidFill>
                  <a:srgbClr val="33CC33"/>
                </a:solidFill>
              </a:rPr>
              <a:t>gh</a:t>
            </a:r>
            <a:endParaRPr lang="it-IT" sz="2000" dirty="0">
              <a:solidFill>
                <a:srgbClr val="33CC33"/>
              </a:solidFill>
            </a:endParaRPr>
          </a:p>
        </p:txBody>
      </p:sp>
      <p:cxnSp>
        <p:nvCxnSpPr>
          <p:cNvPr id="4" name="Straight Arrow Connector 3"/>
          <p:cNvCxnSpPr/>
          <p:nvPr/>
        </p:nvCxnSpPr>
        <p:spPr>
          <a:xfrm>
            <a:off x="5648400" y="4788000"/>
            <a:ext cx="216024" cy="24058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48400" y="4500000"/>
            <a:ext cx="587020" cy="307777"/>
          </a:xfrm>
          <a:prstGeom prst="rect">
            <a:avLst/>
          </a:prstGeom>
          <a:noFill/>
          <a:ln w="12700">
            <a:solidFill>
              <a:srgbClr val="FF0000"/>
            </a:solidFill>
          </a:ln>
        </p:spPr>
        <p:txBody>
          <a:bodyPr wrap="none" rtlCol="0">
            <a:spAutoFit/>
          </a:bodyPr>
          <a:lstStyle/>
          <a:p>
            <a:r>
              <a:rPr lang="it-IT" sz="1400" dirty="0" smtClean="0"/>
              <a:t>p ~ 0</a:t>
            </a:r>
            <a:endParaRPr lang="it-IT"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p:txBody>
          <a:bodyPr/>
          <a:lstStyle/>
          <a:p>
            <a:r>
              <a:rPr lang="en-US" smtClean="0"/>
              <a:t>fln mar-apr 16</a:t>
            </a:r>
            <a:endParaRPr lang="en-US"/>
          </a:p>
        </p:txBody>
      </p:sp>
      <p:sp>
        <p:nvSpPr>
          <p:cNvPr id="11" name="Slide Number Placeholder 7"/>
          <p:cNvSpPr>
            <a:spLocks noGrp="1"/>
          </p:cNvSpPr>
          <p:nvPr>
            <p:ph type="sldNum" sz="quarter" idx="12"/>
          </p:nvPr>
        </p:nvSpPr>
        <p:spPr/>
        <p:txBody>
          <a:bodyPr/>
          <a:lstStyle/>
          <a:p>
            <a:fld id="{2305305A-E0F2-48C8-A8A0-68D5B908BAFE}" type="slidenum">
              <a:rPr lang="en-US"/>
              <a:pPr/>
              <a:t>13</a:t>
            </a:fld>
            <a:endParaRPr lang="en-US"/>
          </a:p>
        </p:txBody>
      </p:sp>
      <p:sp>
        <p:nvSpPr>
          <p:cNvPr id="121858" name="Rectangle 2"/>
          <p:cNvSpPr>
            <a:spLocks noGrp="1" noChangeArrowheads="1"/>
          </p:cNvSpPr>
          <p:nvPr>
            <p:ph type="title"/>
          </p:nvPr>
        </p:nvSpPr>
        <p:spPr/>
        <p:txBody>
          <a:bodyPr/>
          <a:lstStyle/>
          <a:p>
            <a:r>
              <a:rPr lang="it-IT"/>
              <a:t>Legge di Pascal</a:t>
            </a:r>
          </a:p>
        </p:txBody>
      </p:sp>
      <p:sp>
        <p:nvSpPr>
          <p:cNvPr id="121859" name="Rectangle 3"/>
          <p:cNvSpPr>
            <a:spLocks noGrp="1" noChangeArrowheads="1"/>
          </p:cNvSpPr>
          <p:nvPr>
            <p:ph type="body" sz="half" idx="1"/>
          </p:nvPr>
        </p:nvSpPr>
        <p:spPr>
          <a:xfrm>
            <a:off x="247650" y="1122363"/>
            <a:ext cx="8640763" cy="5184775"/>
          </a:xfrm>
          <a:noFill/>
        </p:spPr>
        <p:txBody>
          <a:bodyPr/>
          <a:lstStyle/>
          <a:p>
            <a:r>
              <a:rPr lang="it-IT" sz="2500" dirty="0"/>
              <a:t>dalla legge di Stevino, se la pressione esterna           varia di </a:t>
            </a:r>
            <a:r>
              <a:rPr lang="el-GR" sz="2500" dirty="0">
                <a:cs typeface="Arial" pitchFamily="34" charset="0"/>
              </a:rPr>
              <a:t>Δ</a:t>
            </a:r>
            <a:r>
              <a:rPr lang="it-IT" sz="2500" dirty="0">
                <a:cs typeface="Arial" pitchFamily="34" charset="0"/>
              </a:rPr>
              <a:t>p</a:t>
            </a:r>
            <a:r>
              <a:rPr lang="it-IT" sz="2500" baseline="-25000" dirty="0">
                <a:cs typeface="Arial" pitchFamily="34" charset="0"/>
              </a:rPr>
              <a:t>0</a:t>
            </a:r>
            <a:r>
              <a:rPr lang="it-IT" sz="2500" dirty="0">
                <a:cs typeface="Arial" pitchFamily="34" charset="0"/>
              </a:rPr>
              <a:t> = p</a:t>
            </a:r>
            <a:r>
              <a:rPr lang="it-IT" sz="2500" baseline="-25000" dirty="0">
                <a:cs typeface="Arial" pitchFamily="34" charset="0"/>
              </a:rPr>
              <a:t>0</a:t>
            </a:r>
            <a:r>
              <a:rPr lang="it-IT" sz="2500" dirty="0">
                <a:cs typeface="Arial" pitchFamily="34" charset="0"/>
              </a:rPr>
              <a:t>’ – p</a:t>
            </a:r>
            <a:r>
              <a:rPr lang="it-IT" sz="2500" baseline="-25000" dirty="0">
                <a:cs typeface="Arial" pitchFamily="34" charset="0"/>
              </a:rPr>
              <a:t>0</a:t>
            </a:r>
            <a:r>
              <a:rPr lang="it-IT" sz="2500" dirty="0"/>
              <a:t>, varierà anche la               pressione all’interno di un liquido di </a:t>
            </a:r>
            <a:r>
              <a:rPr lang="el-GR" sz="2500" dirty="0">
                <a:cs typeface="Arial" pitchFamily="34" charset="0"/>
              </a:rPr>
              <a:t>Δ</a:t>
            </a:r>
            <a:r>
              <a:rPr lang="it-IT" sz="2500" dirty="0">
                <a:cs typeface="Arial" pitchFamily="34" charset="0"/>
              </a:rPr>
              <a:t>p = </a:t>
            </a:r>
            <a:r>
              <a:rPr lang="el-GR" sz="2500" dirty="0">
                <a:cs typeface="Arial" pitchFamily="34" charset="0"/>
              </a:rPr>
              <a:t>Δ</a:t>
            </a:r>
            <a:r>
              <a:rPr lang="it-IT" sz="2500" dirty="0">
                <a:cs typeface="Arial" pitchFamily="34" charset="0"/>
              </a:rPr>
              <a:t>p</a:t>
            </a:r>
            <a:r>
              <a:rPr lang="it-IT" sz="2500" baseline="-25000" dirty="0">
                <a:cs typeface="Arial" pitchFamily="34" charset="0"/>
              </a:rPr>
              <a:t>0</a:t>
            </a:r>
          </a:p>
          <a:p>
            <a:r>
              <a:rPr lang="it-IT" sz="2500" dirty="0">
                <a:cs typeface="Arial" pitchFamily="34" charset="0"/>
              </a:rPr>
              <a:t>in genere per un fluido incompressibile una variazione di p esterna si trasmette inalterata a tutto il fluido (“principio” di Pascal)  </a:t>
            </a:r>
          </a:p>
          <a:p>
            <a:r>
              <a:rPr lang="it-IT" sz="2500" dirty="0">
                <a:cs typeface="Arial" pitchFamily="34" charset="0"/>
              </a:rPr>
              <a:t>ad es. pressa o torchio                                           idraulico</a:t>
            </a:r>
          </a:p>
          <a:p>
            <a:endParaRPr lang="it-IT" sz="2500" dirty="0">
              <a:cs typeface="Arial" pitchFamily="34" charset="0"/>
            </a:endParaRPr>
          </a:p>
          <a:p>
            <a:endParaRPr lang="it-IT" sz="2500" dirty="0">
              <a:cs typeface="Arial" pitchFamily="34" charset="0"/>
            </a:endParaRPr>
          </a:p>
          <a:p>
            <a:endParaRPr lang="it-IT" sz="2500" dirty="0">
              <a:cs typeface="Arial" pitchFamily="34" charset="0"/>
            </a:endParaRPr>
          </a:p>
          <a:p>
            <a:pPr>
              <a:buFontTx/>
              <a:buNone/>
            </a:pPr>
            <a:r>
              <a:rPr lang="it-IT" sz="2500" dirty="0">
                <a:cs typeface="Arial" pitchFamily="34" charset="0"/>
              </a:rPr>
              <a:t>			</a:t>
            </a:r>
            <a:r>
              <a:rPr lang="it-IT" sz="2500" dirty="0" smtClean="0">
                <a:cs typeface="Arial" pitchFamily="34" charset="0"/>
              </a:rPr>
              <a:t>         </a:t>
            </a:r>
            <a:r>
              <a:rPr lang="it-IT" sz="2000" dirty="0" smtClean="0">
                <a:solidFill>
                  <a:srgbClr val="008000"/>
                </a:solidFill>
                <a:cs typeface="Arial" pitchFamily="34" charset="0"/>
              </a:rPr>
              <a:t>(</a:t>
            </a:r>
            <a:r>
              <a:rPr lang="it-IT" sz="2000" dirty="0">
                <a:solidFill>
                  <a:srgbClr val="008000"/>
                </a:solidFill>
                <a:cs typeface="Arial" pitchFamily="34" charset="0"/>
              </a:rPr>
              <a:t>ma il lavoro è:  F</a:t>
            </a:r>
            <a:r>
              <a:rPr lang="it-IT" sz="2000" baseline="-25000" dirty="0">
                <a:solidFill>
                  <a:srgbClr val="008000"/>
                </a:solidFill>
                <a:cs typeface="Arial" pitchFamily="34" charset="0"/>
              </a:rPr>
              <a:t>1</a:t>
            </a:r>
            <a:r>
              <a:rPr lang="it-IT" sz="2000" dirty="0">
                <a:solidFill>
                  <a:srgbClr val="008000"/>
                </a:solidFill>
                <a:cs typeface="Arial" pitchFamily="34" charset="0"/>
              </a:rPr>
              <a:t>s</a:t>
            </a:r>
            <a:r>
              <a:rPr lang="it-IT" sz="2000" baseline="-25000" dirty="0">
                <a:solidFill>
                  <a:srgbClr val="008000"/>
                </a:solidFill>
                <a:cs typeface="Arial" pitchFamily="34" charset="0"/>
              </a:rPr>
              <a:t>1</a:t>
            </a:r>
            <a:r>
              <a:rPr lang="it-IT" sz="2000" dirty="0">
                <a:solidFill>
                  <a:srgbClr val="008000"/>
                </a:solidFill>
                <a:cs typeface="Arial" pitchFamily="34" charset="0"/>
              </a:rPr>
              <a:t> = F</a:t>
            </a:r>
            <a:r>
              <a:rPr lang="it-IT" sz="2000" baseline="-25000" dirty="0">
                <a:solidFill>
                  <a:srgbClr val="008000"/>
                </a:solidFill>
                <a:cs typeface="Arial" pitchFamily="34" charset="0"/>
              </a:rPr>
              <a:t>2</a:t>
            </a:r>
            <a:r>
              <a:rPr lang="it-IT" sz="2000" dirty="0">
                <a:solidFill>
                  <a:srgbClr val="008000"/>
                </a:solidFill>
                <a:cs typeface="Arial" pitchFamily="34" charset="0"/>
              </a:rPr>
              <a:t>s</a:t>
            </a:r>
            <a:r>
              <a:rPr lang="it-IT" sz="2000" baseline="-25000" dirty="0">
                <a:solidFill>
                  <a:srgbClr val="008000"/>
                </a:solidFill>
                <a:cs typeface="Arial" pitchFamily="34" charset="0"/>
              </a:rPr>
              <a:t>2</a:t>
            </a:r>
            <a:r>
              <a:rPr lang="it-IT" sz="2000" dirty="0">
                <a:solidFill>
                  <a:srgbClr val="008000"/>
                </a:solidFill>
                <a:cs typeface="Arial" pitchFamily="34" charset="0"/>
              </a:rPr>
              <a:t> </a:t>
            </a:r>
            <a:r>
              <a:rPr lang="it-IT" sz="2000" dirty="0" smtClean="0">
                <a:solidFill>
                  <a:srgbClr val="008000"/>
                </a:solidFill>
                <a:cs typeface="Arial" pitchFamily="34" charset="0"/>
              </a:rPr>
              <a:t>! ossia                           )</a:t>
            </a:r>
            <a:endParaRPr lang="el-GR" sz="2000" dirty="0">
              <a:solidFill>
                <a:srgbClr val="008000"/>
              </a:solidFill>
              <a:cs typeface="Arial" pitchFamily="34" charset="0"/>
            </a:endParaRPr>
          </a:p>
        </p:txBody>
      </p:sp>
      <p:graphicFrame>
        <p:nvGraphicFramePr>
          <p:cNvPr id="121861" name="Object 5"/>
          <p:cNvGraphicFramePr>
            <a:graphicFrameLocks noGrp="1" noChangeAspect="1"/>
          </p:cNvGraphicFramePr>
          <p:nvPr>
            <p:ph sz="quarter" idx="2"/>
          </p:nvPr>
        </p:nvGraphicFramePr>
        <p:xfrm>
          <a:off x="755650" y="4508500"/>
          <a:ext cx="2008188" cy="935038"/>
        </p:xfrm>
        <a:graphic>
          <a:graphicData uri="http://schemas.openxmlformats.org/presentationml/2006/ole">
            <mc:AlternateContent xmlns:mc="http://schemas.openxmlformats.org/markup-compatibility/2006">
              <mc:Choice xmlns:v="urn:schemas-microsoft-com:vml" Requires="v">
                <p:oleObj spid="_x0000_s122039" name="Equation" r:id="rId4" imgW="927000" imgH="431640" progId="Equation.3">
                  <p:embed/>
                </p:oleObj>
              </mc:Choice>
              <mc:Fallback>
                <p:oleObj name="Equation" r:id="rId4" imgW="927000" imgH="431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508500"/>
                        <a:ext cx="200818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1860" name="Picture 4" descr="img0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338" y="3644900"/>
            <a:ext cx="4025900" cy="1951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1863" name="Object 7"/>
          <p:cNvGraphicFramePr>
            <a:graphicFrameLocks noGrp="1" noChangeAspect="1"/>
          </p:cNvGraphicFramePr>
          <p:nvPr>
            <p:ph sz="quarter" idx="3"/>
          </p:nvPr>
        </p:nvGraphicFramePr>
        <p:xfrm>
          <a:off x="827088" y="5516563"/>
          <a:ext cx="1944687" cy="893762"/>
        </p:xfrm>
        <a:graphic>
          <a:graphicData uri="http://schemas.openxmlformats.org/presentationml/2006/ole">
            <mc:AlternateContent xmlns:mc="http://schemas.openxmlformats.org/markup-compatibility/2006">
              <mc:Choice xmlns:v="urn:schemas-microsoft-com:vml" Requires="v">
                <p:oleObj spid="_x0000_s122040" name="Equation" r:id="rId7" imgW="939600" imgH="431640" progId="Equation.3">
                  <p:embed/>
                </p:oleObj>
              </mc:Choice>
              <mc:Fallback>
                <p:oleObj name="Equation" r:id="rId7" imgW="939600" imgH="4316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5516563"/>
                        <a:ext cx="1944687"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1865" name="Picture 9" descr="200px-Blaise_pasc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388" y="404813"/>
            <a:ext cx="1752600" cy="1831975"/>
          </a:xfrm>
          <a:prstGeom prst="rect">
            <a:avLst/>
          </a:prstGeom>
          <a:noFill/>
          <a:extLst>
            <a:ext uri="{909E8E84-426E-40DD-AFC4-6F175D3DCCD1}">
              <a14:hiddenFill xmlns:a14="http://schemas.microsoft.com/office/drawing/2010/main">
                <a:solidFill>
                  <a:srgbClr val="FFFFFF"/>
                </a:solidFill>
              </a14:hiddenFill>
            </a:ext>
          </a:extLst>
        </p:spPr>
      </p:pic>
      <p:sp>
        <p:nvSpPr>
          <p:cNvPr id="121866" name="Text Box 10"/>
          <p:cNvSpPr txBox="1">
            <a:spLocks noChangeArrowheads="1"/>
          </p:cNvSpPr>
          <p:nvPr/>
        </p:nvSpPr>
        <p:spPr bwMode="auto">
          <a:xfrm>
            <a:off x="7885113" y="1844675"/>
            <a:ext cx="9080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Pascal</a:t>
            </a:r>
          </a:p>
        </p:txBody>
      </p:sp>
      <p:graphicFrame>
        <p:nvGraphicFramePr>
          <p:cNvPr id="2" name="Object 1"/>
          <p:cNvGraphicFramePr>
            <a:graphicFrameLocks noGrp="1" noChangeAspect="1"/>
          </p:cNvGraphicFramePr>
          <p:nvPr>
            <p:extLst>
              <p:ext uri="{D42A27DB-BD31-4B8C-83A1-F6EECF244321}">
                <p14:modId xmlns:p14="http://schemas.microsoft.com/office/powerpoint/2010/main" val="3028462883"/>
              </p:ext>
            </p:extLst>
          </p:nvPr>
        </p:nvGraphicFramePr>
        <p:xfrm>
          <a:off x="6872288" y="5595938"/>
          <a:ext cx="1784350" cy="893763"/>
        </p:xfrm>
        <a:graphic>
          <a:graphicData uri="http://schemas.openxmlformats.org/presentationml/2006/ole">
            <mc:AlternateContent xmlns:mc="http://schemas.openxmlformats.org/markup-compatibility/2006">
              <mc:Choice xmlns:v="urn:schemas-microsoft-com:vml" Requires="v">
                <p:oleObj spid="_x0000_s122041" name="Equation" r:id="rId10" imgW="863280" imgH="431640" progId="Equation.3">
                  <p:embed/>
                </p:oleObj>
              </mc:Choice>
              <mc:Fallback>
                <p:oleObj name="Equation" r:id="rId10" imgW="863280" imgH="431640" progId="Equation.3">
                  <p:embed/>
                  <p:pic>
                    <p:nvPicPr>
                      <p:cNvPr id="0" name="Object 7"/>
                      <p:cNvPicPr>
                        <a:picLocks noGrp="1" noChangeAspect="1" noChangeArrowheads="1"/>
                      </p:cNvPicPr>
                      <p:nvPr/>
                    </p:nvPicPr>
                    <p:blipFill>
                      <a:blip r:embed="rId11"/>
                      <a:srcRect/>
                      <a:stretch>
                        <a:fillRect/>
                      </a:stretch>
                    </p:blipFill>
                    <p:spPr bwMode="auto">
                      <a:xfrm>
                        <a:off x="6872288" y="5595938"/>
                        <a:ext cx="1784350"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16</a:t>
            </a:r>
            <a:endParaRPr lang="en-US"/>
          </a:p>
        </p:txBody>
      </p:sp>
      <p:sp>
        <p:nvSpPr>
          <p:cNvPr id="9" name="Slide Number Placeholder 5"/>
          <p:cNvSpPr>
            <a:spLocks noGrp="1"/>
          </p:cNvSpPr>
          <p:nvPr>
            <p:ph type="sldNum" sz="quarter" idx="12"/>
          </p:nvPr>
        </p:nvSpPr>
        <p:spPr/>
        <p:txBody>
          <a:bodyPr/>
          <a:lstStyle/>
          <a:p>
            <a:fld id="{EA622880-CDCA-475B-8904-A5D412E41420}" type="slidenum">
              <a:rPr lang="en-US"/>
              <a:pPr/>
              <a:t>14</a:t>
            </a:fld>
            <a:endParaRPr lang="en-US"/>
          </a:p>
        </p:txBody>
      </p:sp>
      <p:sp>
        <p:nvSpPr>
          <p:cNvPr id="125954" name="Rectangle 2"/>
          <p:cNvSpPr>
            <a:spLocks noGrp="1" noChangeArrowheads="1"/>
          </p:cNvSpPr>
          <p:nvPr>
            <p:ph type="title"/>
          </p:nvPr>
        </p:nvSpPr>
        <p:spPr/>
        <p:txBody>
          <a:bodyPr/>
          <a:lstStyle/>
          <a:p>
            <a:r>
              <a:rPr lang="it-IT"/>
              <a:t>Altre conseguenze della legge di Stevino</a:t>
            </a:r>
          </a:p>
        </p:txBody>
      </p:sp>
      <p:sp>
        <p:nvSpPr>
          <p:cNvPr id="125955" name="Rectangle 3"/>
          <p:cNvSpPr>
            <a:spLocks noGrp="1" noChangeArrowheads="1"/>
          </p:cNvSpPr>
          <p:nvPr>
            <p:ph type="body" idx="1"/>
          </p:nvPr>
        </p:nvSpPr>
        <p:spPr>
          <a:xfrm>
            <a:off x="247650" y="966788"/>
            <a:ext cx="8496300" cy="5616575"/>
          </a:xfrm>
          <a:noFill/>
        </p:spPr>
        <p:txBody>
          <a:bodyPr/>
          <a:lstStyle/>
          <a:p>
            <a:pPr>
              <a:lnSpc>
                <a:spcPct val="90000"/>
              </a:lnSpc>
            </a:pPr>
            <a:r>
              <a:rPr lang="it-IT" i="1" dirty="0"/>
              <a:t>es. 1 due fluidi immiscibili con </a:t>
            </a:r>
            <a:r>
              <a:rPr lang="el-GR" i="1" dirty="0">
                <a:cs typeface="Arial" pitchFamily="34" charset="0"/>
              </a:rPr>
              <a:t>ρ</a:t>
            </a:r>
            <a:r>
              <a:rPr lang="it-IT" i="1" baseline="-25000" dirty="0">
                <a:cs typeface="Arial" pitchFamily="34" charset="0"/>
              </a:rPr>
              <a:t>1</a:t>
            </a:r>
            <a:r>
              <a:rPr lang="it-IT" i="1" dirty="0">
                <a:cs typeface="Arial" pitchFamily="34" charset="0"/>
              </a:rPr>
              <a:t> ≠ </a:t>
            </a:r>
            <a:r>
              <a:rPr lang="el-GR" i="1" dirty="0">
                <a:cs typeface="Arial" pitchFamily="34" charset="0"/>
              </a:rPr>
              <a:t>ρ</a:t>
            </a:r>
            <a:r>
              <a:rPr lang="it-IT" i="1" baseline="-25000" dirty="0">
                <a:cs typeface="Arial" pitchFamily="34" charset="0"/>
              </a:rPr>
              <a:t>2</a:t>
            </a:r>
            <a:r>
              <a:rPr lang="it-IT" i="1" dirty="0">
                <a:cs typeface="Arial" pitchFamily="34" charset="0"/>
              </a:rPr>
              <a:t> in recipienti comunicanti: sia h</a:t>
            </a:r>
            <a:r>
              <a:rPr lang="it-IT" i="1" baseline="-25000" dirty="0">
                <a:cs typeface="Arial" pitchFamily="34" charset="0"/>
              </a:rPr>
              <a:t>1</a:t>
            </a:r>
            <a:r>
              <a:rPr lang="it-IT" i="1" dirty="0">
                <a:cs typeface="Arial" pitchFamily="34" charset="0"/>
              </a:rPr>
              <a:t> l’altezza del meno denso rispetto alla sup. di separazione e h</a:t>
            </a:r>
            <a:r>
              <a:rPr lang="it-IT" i="1" baseline="-25000" dirty="0">
                <a:cs typeface="Arial" pitchFamily="34" charset="0"/>
              </a:rPr>
              <a:t>2</a:t>
            </a:r>
            <a:r>
              <a:rPr lang="it-IT" i="1" dirty="0">
                <a:cs typeface="Arial" pitchFamily="34" charset="0"/>
              </a:rPr>
              <a:t> quella del più denso, si avrà</a:t>
            </a:r>
          </a:p>
          <a:p>
            <a:pPr>
              <a:lnSpc>
                <a:spcPct val="90000"/>
              </a:lnSpc>
              <a:buFontTx/>
              <a:buNone/>
            </a:pPr>
            <a:r>
              <a:rPr lang="it-IT" i="1" dirty="0">
                <a:cs typeface="Arial" pitchFamily="34" charset="0"/>
              </a:rPr>
              <a:t>	p</a:t>
            </a:r>
            <a:r>
              <a:rPr lang="it-IT" i="1" baseline="-25000" dirty="0">
                <a:cs typeface="Arial" pitchFamily="34" charset="0"/>
              </a:rPr>
              <a:t>0</a:t>
            </a:r>
            <a:r>
              <a:rPr lang="it-IT" i="1" dirty="0">
                <a:cs typeface="Arial" pitchFamily="34" charset="0"/>
              </a:rPr>
              <a:t> + </a:t>
            </a:r>
            <a:r>
              <a:rPr lang="el-GR" i="1" dirty="0">
                <a:cs typeface="Arial" pitchFamily="34" charset="0"/>
              </a:rPr>
              <a:t>ρ</a:t>
            </a:r>
            <a:r>
              <a:rPr lang="it-IT" i="1" baseline="-25000" dirty="0">
                <a:cs typeface="Arial" pitchFamily="34" charset="0"/>
              </a:rPr>
              <a:t>1</a:t>
            </a:r>
            <a:r>
              <a:rPr lang="it-IT" i="1" dirty="0">
                <a:cs typeface="Arial" pitchFamily="34" charset="0"/>
              </a:rPr>
              <a:t>gh</a:t>
            </a:r>
            <a:r>
              <a:rPr lang="it-IT" i="1" baseline="-25000" dirty="0">
                <a:cs typeface="Arial" pitchFamily="34" charset="0"/>
              </a:rPr>
              <a:t>1</a:t>
            </a:r>
            <a:r>
              <a:rPr lang="it-IT" i="1" dirty="0">
                <a:cs typeface="Arial" pitchFamily="34" charset="0"/>
              </a:rPr>
              <a:t> = p</a:t>
            </a:r>
            <a:r>
              <a:rPr lang="it-IT" i="1" baseline="-25000" dirty="0">
                <a:cs typeface="Arial" pitchFamily="34" charset="0"/>
              </a:rPr>
              <a:t>0</a:t>
            </a:r>
            <a:r>
              <a:rPr lang="it-IT" i="1" dirty="0">
                <a:cs typeface="Arial" pitchFamily="34" charset="0"/>
              </a:rPr>
              <a:t> + </a:t>
            </a:r>
            <a:r>
              <a:rPr lang="el-GR" i="1" dirty="0">
                <a:cs typeface="Arial" pitchFamily="34" charset="0"/>
              </a:rPr>
              <a:t>ρ</a:t>
            </a:r>
            <a:r>
              <a:rPr lang="it-IT" i="1" baseline="-25000" dirty="0">
                <a:cs typeface="Arial" pitchFamily="34" charset="0"/>
              </a:rPr>
              <a:t>2</a:t>
            </a:r>
            <a:r>
              <a:rPr lang="it-IT" i="1" dirty="0">
                <a:cs typeface="Arial" pitchFamily="34" charset="0"/>
              </a:rPr>
              <a:t>gh</a:t>
            </a:r>
            <a:r>
              <a:rPr lang="it-IT" i="1" baseline="-25000" dirty="0">
                <a:cs typeface="Arial" pitchFamily="34" charset="0"/>
              </a:rPr>
              <a:t>2</a:t>
            </a:r>
            <a:r>
              <a:rPr lang="it-IT" i="1" dirty="0">
                <a:cs typeface="Arial" pitchFamily="34" charset="0"/>
              </a:rPr>
              <a:t>;  </a:t>
            </a:r>
            <a:r>
              <a:rPr lang="el-GR" i="1" dirty="0">
                <a:cs typeface="Arial" pitchFamily="34" charset="0"/>
              </a:rPr>
              <a:t>ρ</a:t>
            </a:r>
            <a:r>
              <a:rPr lang="it-IT" i="1" baseline="-25000" dirty="0">
                <a:cs typeface="Arial" pitchFamily="34" charset="0"/>
              </a:rPr>
              <a:t>1</a:t>
            </a:r>
            <a:r>
              <a:rPr lang="it-IT" i="1" dirty="0">
                <a:cs typeface="Arial" pitchFamily="34" charset="0"/>
              </a:rPr>
              <a:t>h</a:t>
            </a:r>
            <a:r>
              <a:rPr lang="it-IT" i="1" baseline="-25000" dirty="0">
                <a:cs typeface="Arial" pitchFamily="34" charset="0"/>
              </a:rPr>
              <a:t>1</a:t>
            </a:r>
            <a:r>
              <a:rPr lang="it-IT" i="1" dirty="0">
                <a:cs typeface="Arial" pitchFamily="34" charset="0"/>
              </a:rPr>
              <a:t> = </a:t>
            </a:r>
            <a:r>
              <a:rPr lang="el-GR" i="1" dirty="0">
                <a:cs typeface="Arial" pitchFamily="34" charset="0"/>
              </a:rPr>
              <a:t>ρ</a:t>
            </a:r>
            <a:r>
              <a:rPr lang="it-IT" i="1" baseline="-25000" dirty="0">
                <a:cs typeface="Arial" pitchFamily="34" charset="0"/>
              </a:rPr>
              <a:t>2</a:t>
            </a:r>
            <a:r>
              <a:rPr lang="it-IT" i="1" dirty="0">
                <a:cs typeface="Arial" pitchFamily="34" charset="0"/>
              </a:rPr>
              <a:t>h</a:t>
            </a:r>
            <a:r>
              <a:rPr lang="it-IT" i="1" baseline="-25000" dirty="0">
                <a:cs typeface="Arial" pitchFamily="34" charset="0"/>
              </a:rPr>
              <a:t>2</a:t>
            </a:r>
            <a:r>
              <a:rPr lang="it-IT" i="1" dirty="0">
                <a:cs typeface="Arial" pitchFamily="34" charset="0"/>
              </a:rPr>
              <a:t> </a:t>
            </a:r>
          </a:p>
          <a:p>
            <a:pPr>
              <a:lnSpc>
                <a:spcPct val="90000"/>
              </a:lnSpc>
              <a:buFontTx/>
              <a:buNone/>
            </a:pPr>
            <a:r>
              <a:rPr lang="it-IT" i="1" dirty="0">
                <a:cs typeface="Arial" pitchFamily="34" charset="0"/>
              </a:rPr>
              <a:t>	h</a:t>
            </a:r>
            <a:r>
              <a:rPr lang="it-IT" i="1" baseline="-25000" dirty="0">
                <a:cs typeface="Arial" pitchFamily="34" charset="0"/>
              </a:rPr>
              <a:t>1</a:t>
            </a:r>
            <a:r>
              <a:rPr lang="it-IT" i="1" dirty="0">
                <a:cs typeface="Arial" pitchFamily="34" charset="0"/>
              </a:rPr>
              <a:t>/h</a:t>
            </a:r>
            <a:r>
              <a:rPr lang="it-IT" i="1" baseline="-25000" dirty="0">
                <a:cs typeface="Arial" pitchFamily="34" charset="0"/>
              </a:rPr>
              <a:t>2</a:t>
            </a:r>
            <a:r>
              <a:rPr lang="it-IT" i="1" dirty="0">
                <a:cs typeface="Arial" pitchFamily="34" charset="0"/>
              </a:rPr>
              <a:t> = </a:t>
            </a:r>
            <a:r>
              <a:rPr lang="el-GR" i="1" dirty="0">
                <a:cs typeface="Arial" pitchFamily="34" charset="0"/>
              </a:rPr>
              <a:t>ρ</a:t>
            </a:r>
            <a:r>
              <a:rPr lang="it-IT" i="1" baseline="-25000" dirty="0">
                <a:cs typeface="Arial" pitchFamily="34" charset="0"/>
              </a:rPr>
              <a:t>2</a:t>
            </a:r>
            <a:r>
              <a:rPr lang="it-IT" i="1" dirty="0">
                <a:cs typeface="Arial" pitchFamily="34" charset="0"/>
              </a:rPr>
              <a:t>/</a:t>
            </a:r>
            <a:r>
              <a:rPr lang="el-GR" i="1" dirty="0">
                <a:cs typeface="Arial" pitchFamily="34" charset="0"/>
              </a:rPr>
              <a:t>ρ</a:t>
            </a:r>
            <a:r>
              <a:rPr lang="it-IT" i="1" baseline="-25000" dirty="0">
                <a:cs typeface="Arial" pitchFamily="34" charset="0"/>
              </a:rPr>
              <a:t>1</a:t>
            </a:r>
          </a:p>
          <a:p>
            <a:pPr>
              <a:lnSpc>
                <a:spcPct val="90000"/>
              </a:lnSpc>
            </a:pPr>
            <a:r>
              <a:rPr lang="it-IT" i="1" dirty="0">
                <a:cs typeface="Arial" pitchFamily="34" charset="0"/>
              </a:rPr>
              <a:t>es. 2 “paradosso idrostatico”: p dipende </a:t>
            </a:r>
            <a:r>
              <a:rPr lang="it-IT" i="1" u="sng" dirty="0">
                <a:solidFill>
                  <a:srgbClr val="FF0000"/>
                </a:solidFill>
                <a:cs typeface="Arial" pitchFamily="34" charset="0"/>
              </a:rPr>
              <a:t>solo</a:t>
            </a:r>
            <a:r>
              <a:rPr lang="it-IT" i="1" dirty="0">
                <a:cs typeface="Arial" pitchFamily="34" charset="0"/>
              </a:rPr>
              <a:t> dalla profondità h</a:t>
            </a:r>
          </a:p>
          <a:p>
            <a:pPr lvl="1">
              <a:lnSpc>
                <a:spcPct val="90000"/>
              </a:lnSpc>
            </a:pPr>
            <a:r>
              <a:rPr lang="it-IT" i="1" dirty="0">
                <a:cs typeface="Arial" pitchFamily="34" charset="0"/>
              </a:rPr>
              <a:t>le pareti “sostengono “                                                           il fluido</a:t>
            </a:r>
          </a:p>
          <a:p>
            <a:pPr lvl="1">
              <a:lnSpc>
                <a:spcPct val="90000"/>
              </a:lnSpc>
            </a:pPr>
            <a:r>
              <a:rPr lang="it-IT" i="1" dirty="0">
                <a:cs typeface="Arial" pitchFamily="34" charset="0"/>
              </a:rPr>
              <a:t>il fluido “sostiene” le                                                    pareti</a:t>
            </a:r>
          </a:p>
          <a:p>
            <a:pPr lvl="1">
              <a:lnSpc>
                <a:spcPct val="90000"/>
              </a:lnSpc>
            </a:pPr>
            <a:r>
              <a:rPr lang="it-IT" i="1" dirty="0">
                <a:cs typeface="Arial" pitchFamily="34" charset="0"/>
              </a:rPr>
              <a:t>indipendenza dalla forma                                             del contenitore</a:t>
            </a:r>
            <a:endParaRPr lang="el-GR" i="1" dirty="0">
              <a:cs typeface="Arial" pitchFamily="34" charset="0"/>
            </a:endParaRPr>
          </a:p>
        </p:txBody>
      </p:sp>
      <p:pic>
        <p:nvPicPr>
          <p:cNvPr id="125956" name="Picture 4" descr="img0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4005263"/>
            <a:ext cx="4027488" cy="1233487"/>
          </a:xfrm>
          <a:prstGeom prst="rect">
            <a:avLst/>
          </a:prstGeom>
          <a:noFill/>
          <a:extLst>
            <a:ext uri="{909E8E84-426E-40DD-AFC4-6F175D3DCCD1}">
              <a14:hiddenFill xmlns:a14="http://schemas.microsoft.com/office/drawing/2010/main">
                <a:solidFill>
                  <a:srgbClr val="FFFFFF"/>
                </a:solidFill>
              </a14:hiddenFill>
            </a:ext>
          </a:extLst>
        </p:spPr>
      </p:pic>
      <p:pic>
        <p:nvPicPr>
          <p:cNvPr id="125957" name="Picture 5" descr="img1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2420938"/>
            <a:ext cx="2011363" cy="1198562"/>
          </a:xfrm>
          <a:prstGeom prst="rect">
            <a:avLst/>
          </a:prstGeom>
          <a:noFill/>
          <a:extLst>
            <a:ext uri="{909E8E84-426E-40DD-AFC4-6F175D3DCCD1}">
              <a14:hiddenFill xmlns:a14="http://schemas.microsoft.com/office/drawing/2010/main">
                <a:solidFill>
                  <a:srgbClr val="FFFFFF"/>
                </a:solidFill>
              </a14:hiddenFill>
            </a:ext>
          </a:extLst>
        </p:spPr>
      </p:pic>
      <p:pic>
        <p:nvPicPr>
          <p:cNvPr id="1259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5229225"/>
            <a:ext cx="2774950"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3131840" y="6439165"/>
            <a:ext cx="2895600" cy="412750"/>
          </a:xfrm>
        </p:spPr>
        <p:txBody>
          <a:bodyPr/>
          <a:lstStyle/>
          <a:p>
            <a:r>
              <a:rPr lang="en-US" smtClean="0"/>
              <a:t>fln mar-apr 16</a:t>
            </a:r>
            <a:endParaRPr lang="en-US"/>
          </a:p>
        </p:txBody>
      </p:sp>
      <p:sp>
        <p:nvSpPr>
          <p:cNvPr id="14" name="Slide Number Placeholder 5"/>
          <p:cNvSpPr>
            <a:spLocks noGrp="1"/>
          </p:cNvSpPr>
          <p:nvPr>
            <p:ph type="sldNum" sz="quarter" idx="12"/>
          </p:nvPr>
        </p:nvSpPr>
        <p:spPr/>
        <p:txBody>
          <a:bodyPr/>
          <a:lstStyle/>
          <a:p>
            <a:fld id="{8C3EAFA6-0002-4A44-A213-5086B29E84E8}" type="slidenum">
              <a:rPr lang="en-US"/>
              <a:pPr/>
              <a:t>15</a:t>
            </a:fld>
            <a:endParaRPr lang="en-US"/>
          </a:p>
        </p:txBody>
      </p:sp>
      <p:sp>
        <p:nvSpPr>
          <p:cNvPr id="126978" name="Rectangle 2"/>
          <p:cNvSpPr>
            <a:spLocks noGrp="1" noChangeArrowheads="1"/>
          </p:cNvSpPr>
          <p:nvPr>
            <p:ph type="title"/>
          </p:nvPr>
        </p:nvSpPr>
        <p:spPr/>
        <p:txBody>
          <a:bodyPr/>
          <a:lstStyle/>
          <a:p>
            <a:r>
              <a:rPr lang="it-IT" dirty="0"/>
              <a:t>Spinta idrostatica</a:t>
            </a:r>
          </a:p>
        </p:txBody>
      </p:sp>
      <p:sp>
        <p:nvSpPr>
          <p:cNvPr id="126979" name="Rectangle 3"/>
          <p:cNvSpPr>
            <a:spLocks noGrp="1" noChangeArrowheads="1"/>
          </p:cNvSpPr>
          <p:nvPr>
            <p:ph type="body" idx="1"/>
          </p:nvPr>
        </p:nvSpPr>
        <p:spPr>
          <a:xfrm>
            <a:off x="107504" y="981075"/>
            <a:ext cx="8856984" cy="5184775"/>
          </a:xfrm>
        </p:spPr>
        <p:txBody>
          <a:bodyPr/>
          <a:lstStyle/>
          <a:p>
            <a:r>
              <a:rPr lang="it-IT" sz="2400" dirty="0"/>
              <a:t>prendiamo un volume V di fluido (liquido o gas) </a:t>
            </a:r>
            <a:r>
              <a:rPr lang="it-IT" sz="2400" dirty="0">
                <a:solidFill>
                  <a:srgbClr val="FF0000"/>
                </a:solidFill>
              </a:rPr>
              <a:t>in quiete</a:t>
            </a:r>
            <a:r>
              <a:rPr lang="it-IT" sz="2400" dirty="0"/>
              <a:t>, </a:t>
            </a:r>
            <a:r>
              <a:rPr lang="it-IT" sz="2400" dirty="0" smtClean="0"/>
              <a:t>     (I principio dinamica) il </a:t>
            </a:r>
            <a:r>
              <a:rPr lang="it-IT" sz="2400" dirty="0"/>
              <a:t>suo peso </a:t>
            </a:r>
            <a:r>
              <a:rPr lang="it-IT" sz="2400" b="1" dirty="0"/>
              <a:t>P</a:t>
            </a:r>
            <a:r>
              <a:rPr lang="it-IT" sz="2400" dirty="0"/>
              <a:t> = m</a:t>
            </a:r>
            <a:r>
              <a:rPr lang="it-IT" sz="2400" b="1" dirty="0"/>
              <a:t>g</a:t>
            </a:r>
            <a:r>
              <a:rPr lang="it-IT" sz="2400" dirty="0"/>
              <a:t> = </a:t>
            </a:r>
            <a:r>
              <a:rPr lang="el-GR" sz="2400" dirty="0">
                <a:cs typeface="Arial" pitchFamily="34" charset="0"/>
              </a:rPr>
              <a:t>ρ</a:t>
            </a:r>
            <a:r>
              <a:rPr lang="it-IT" sz="2400" dirty="0" err="1">
                <a:cs typeface="Arial" pitchFamily="34" charset="0"/>
              </a:rPr>
              <a:t>V</a:t>
            </a:r>
            <a:r>
              <a:rPr lang="it-IT" sz="2400" b="1" dirty="0" err="1">
                <a:cs typeface="Arial" pitchFamily="34" charset="0"/>
              </a:rPr>
              <a:t>g</a:t>
            </a:r>
            <a:r>
              <a:rPr lang="it-IT" sz="2400" dirty="0"/>
              <a:t> dovrà essere equilibrato da una f. – </a:t>
            </a:r>
            <a:r>
              <a:rPr lang="it-IT" sz="2400" b="1" dirty="0"/>
              <a:t>P</a:t>
            </a:r>
            <a:r>
              <a:rPr lang="it-IT" sz="2400" dirty="0"/>
              <a:t> dovuta al resto del fluido</a:t>
            </a:r>
          </a:p>
          <a:p>
            <a:r>
              <a:rPr lang="it-IT" sz="2400" dirty="0"/>
              <a:t>sostituiamo il </a:t>
            </a:r>
            <a:r>
              <a:rPr lang="it-IT" sz="2400" dirty="0" smtClean="0"/>
              <a:t>V di fluido </a:t>
            </a:r>
            <a:r>
              <a:rPr lang="it-IT" sz="2400" dirty="0"/>
              <a:t>con un </a:t>
            </a:r>
            <a:r>
              <a:rPr lang="it-IT" sz="2400" dirty="0" smtClean="0"/>
              <a:t>corpo                                     </a:t>
            </a:r>
            <a:r>
              <a:rPr lang="it-IT" sz="2400" dirty="0"/>
              <a:t>di </a:t>
            </a:r>
            <a:r>
              <a:rPr lang="it-IT" sz="2400" dirty="0" smtClean="0"/>
              <a:t>uguale </a:t>
            </a:r>
            <a:r>
              <a:rPr lang="it-IT" sz="2400" dirty="0"/>
              <a:t>V, esso subirà quindi </a:t>
            </a:r>
            <a:r>
              <a:rPr lang="it-IT" sz="2400" dirty="0" smtClean="0"/>
              <a:t>una                                     spinta </a:t>
            </a:r>
            <a:r>
              <a:rPr lang="it-IT" sz="2400" dirty="0"/>
              <a:t>diretta verso </a:t>
            </a:r>
            <a:r>
              <a:rPr lang="it-IT" sz="2400" dirty="0" smtClean="0"/>
              <a:t>l’alto, dovuta al                                   fluido circostante (spinta idrostatica)                                                </a:t>
            </a:r>
            <a:endParaRPr lang="it-IT" sz="2400" dirty="0"/>
          </a:p>
          <a:p>
            <a:pPr>
              <a:buFontTx/>
              <a:buNone/>
            </a:pPr>
            <a:r>
              <a:rPr lang="it-IT" sz="2400" dirty="0"/>
              <a:t>	</a:t>
            </a:r>
            <a:r>
              <a:rPr lang="it-IT" sz="2400" b="1" dirty="0"/>
              <a:t>F</a:t>
            </a:r>
            <a:r>
              <a:rPr lang="it-IT" sz="2400" b="1" baseline="-25000" dirty="0"/>
              <a:t>S</a:t>
            </a:r>
            <a:r>
              <a:rPr lang="it-IT" sz="2400" dirty="0"/>
              <a:t> = – </a:t>
            </a:r>
            <a:r>
              <a:rPr lang="el-GR" sz="2400" dirty="0">
                <a:cs typeface="Arial" pitchFamily="34" charset="0"/>
              </a:rPr>
              <a:t>ρ</a:t>
            </a:r>
            <a:r>
              <a:rPr lang="it-IT" sz="2400" dirty="0">
                <a:cs typeface="Arial" pitchFamily="34" charset="0"/>
              </a:rPr>
              <a:t>V</a:t>
            </a:r>
            <a:r>
              <a:rPr lang="it-IT" sz="2400" b="1" dirty="0">
                <a:cs typeface="Arial" pitchFamily="34" charset="0"/>
              </a:rPr>
              <a:t>g</a:t>
            </a:r>
            <a:r>
              <a:rPr lang="it-IT" sz="2400" dirty="0">
                <a:cs typeface="Arial" pitchFamily="34" charset="0"/>
              </a:rPr>
              <a:t> </a:t>
            </a:r>
            <a:r>
              <a:rPr lang="it-IT" sz="2400" dirty="0"/>
              <a:t> </a:t>
            </a:r>
          </a:p>
          <a:p>
            <a:r>
              <a:rPr lang="it-IT" sz="2400" dirty="0"/>
              <a:t>sul corpo </a:t>
            </a:r>
            <a:r>
              <a:rPr lang="it-IT" sz="2400" dirty="0" smtClean="0"/>
              <a:t>immerso agisce </a:t>
            </a:r>
            <a:r>
              <a:rPr lang="it-IT" sz="2400" dirty="0"/>
              <a:t>quindi (</a:t>
            </a:r>
            <a:r>
              <a:rPr lang="el-GR" sz="2400" dirty="0">
                <a:cs typeface="Arial" pitchFamily="34" charset="0"/>
              </a:rPr>
              <a:t>ρ</a:t>
            </a:r>
            <a:r>
              <a:rPr lang="it-IT" sz="2400" dirty="0">
                <a:cs typeface="Arial" pitchFamily="34" charset="0"/>
              </a:rPr>
              <a:t>’ </a:t>
            </a:r>
            <a:r>
              <a:rPr lang="it-IT" sz="2400" dirty="0" smtClean="0">
                <a:cs typeface="Arial" pitchFamily="34" charset="0"/>
              </a:rPr>
              <a:t>                              densità </a:t>
            </a:r>
            <a:r>
              <a:rPr lang="it-IT" sz="2400" dirty="0">
                <a:cs typeface="Arial" pitchFamily="34" charset="0"/>
              </a:rPr>
              <a:t>del c.) una f. totale</a:t>
            </a:r>
          </a:p>
          <a:p>
            <a:pPr>
              <a:buFontTx/>
              <a:buNone/>
            </a:pPr>
            <a:r>
              <a:rPr lang="it-IT" sz="2400" dirty="0">
                <a:cs typeface="Arial" pitchFamily="34" charset="0"/>
              </a:rPr>
              <a:t>	</a:t>
            </a:r>
            <a:r>
              <a:rPr lang="it-IT" sz="2400" b="1" dirty="0" err="1">
                <a:cs typeface="Arial" pitchFamily="34" charset="0"/>
              </a:rPr>
              <a:t>F</a:t>
            </a:r>
            <a:r>
              <a:rPr lang="it-IT" sz="2400" b="1" baseline="-25000" dirty="0" err="1">
                <a:cs typeface="Arial" pitchFamily="34" charset="0"/>
              </a:rPr>
              <a:t>ris</a:t>
            </a:r>
            <a:r>
              <a:rPr lang="it-IT" sz="2400" dirty="0">
                <a:cs typeface="Arial" pitchFamily="34" charset="0"/>
              </a:rPr>
              <a:t> = </a:t>
            </a:r>
            <a:r>
              <a:rPr lang="it-IT" sz="2400" b="1" dirty="0">
                <a:cs typeface="Arial" pitchFamily="34" charset="0"/>
              </a:rPr>
              <a:t>P</a:t>
            </a:r>
            <a:r>
              <a:rPr lang="it-IT" sz="2400" dirty="0">
                <a:cs typeface="Arial" pitchFamily="34" charset="0"/>
              </a:rPr>
              <a:t> + </a:t>
            </a:r>
            <a:r>
              <a:rPr lang="it-IT" sz="2400" b="1" dirty="0">
                <a:cs typeface="Arial" pitchFamily="34" charset="0"/>
              </a:rPr>
              <a:t>F</a:t>
            </a:r>
            <a:r>
              <a:rPr lang="it-IT" sz="2400" b="1" baseline="-25000" dirty="0">
                <a:cs typeface="Arial" pitchFamily="34" charset="0"/>
              </a:rPr>
              <a:t>S</a:t>
            </a:r>
            <a:r>
              <a:rPr lang="it-IT" sz="2400" dirty="0">
                <a:cs typeface="Arial" pitchFamily="34" charset="0"/>
              </a:rPr>
              <a:t> = </a:t>
            </a:r>
            <a:r>
              <a:rPr lang="it-IT" sz="2400" b="1" dirty="0">
                <a:cs typeface="Arial" pitchFamily="34" charset="0"/>
              </a:rPr>
              <a:t>P</a:t>
            </a:r>
            <a:r>
              <a:rPr lang="it-IT" sz="2400" dirty="0">
                <a:cs typeface="Arial" pitchFamily="34" charset="0"/>
              </a:rPr>
              <a:t> – </a:t>
            </a:r>
            <a:r>
              <a:rPr lang="el-GR" sz="2400" dirty="0">
                <a:cs typeface="Arial" pitchFamily="34" charset="0"/>
              </a:rPr>
              <a:t>ρ</a:t>
            </a:r>
            <a:r>
              <a:rPr lang="it-IT" sz="2400" dirty="0" err="1">
                <a:cs typeface="Arial" pitchFamily="34" charset="0"/>
              </a:rPr>
              <a:t>V</a:t>
            </a:r>
            <a:r>
              <a:rPr lang="it-IT" sz="2400" b="1" dirty="0" err="1">
                <a:cs typeface="Arial" pitchFamily="34" charset="0"/>
              </a:rPr>
              <a:t>g</a:t>
            </a:r>
            <a:r>
              <a:rPr lang="it-IT" sz="2400" dirty="0">
                <a:cs typeface="Arial" pitchFamily="34" charset="0"/>
              </a:rPr>
              <a:t> = </a:t>
            </a:r>
            <a:r>
              <a:rPr lang="el-GR" sz="2400" dirty="0">
                <a:cs typeface="Arial" pitchFamily="34" charset="0"/>
              </a:rPr>
              <a:t>ρ</a:t>
            </a:r>
            <a:r>
              <a:rPr lang="it-IT" sz="2400" dirty="0">
                <a:cs typeface="Arial" pitchFamily="34" charset="0"/>
              </a:rPr>
              <a:t>’</a:t>
            </a:r>
            <a:r>
              <a:rPr lang="it-IT" sz="2400" dirty="0" err="1">
                <a:cs typeface="Arial" pitchFamily="34" charset="0"/>
              </a:rPr>
              <a:t>V</a:t>
            </a:r>
            <a:r>
              <a:rPr lang="it-IT" sz="2400" b="1" dirty="0" err="1">
                <a:cs typeface="Arial" pitchFamily="34" charset="0"/>
              </a:rPr>
              <a:t>g</a:t>
            </a:r>
            <a:r>
              <a:rPr lang="it-IT" sz="2400" dirty="0">
                <a:cs typeface="Arial" pitchFamily="34" charset="0"/>
              </a:rPr>
              <a:t> – </a:t>
            </a:r>
            <a:r>
              <a:rPr lang="el-GR" sz="2400" dirty="0">
                <a:cs typeface="Arial" pitchFamily="34" charset="0"/>
              </a:rPr>
              <a:t>ρ</a:t>
            </a:r>
            <a:r>
              <a:rPr lang="it-IT" sz="2400" dirty="0" err="1">
                <a:cs typeface="Arial" pitchFamily="34" charset="0"/>
              </a:rPr>
              <a:t>V</a:t>
            </a:r>
            <a:r>
              <a:rPr lang="it-IT" sz="2400" b="1" dirty="0" err="1">
                <a:cs typeface="Arial" pitchFamily="34" charset="0"/>
              </a:rPr>
              <a:t>g</a:t>
            </a:r>
            <a:r>
              <a:rPr lang="it-IT" sz="2400" dirty="0">
                <a:cs typeface="Arial" pitchFamily="34" charset="0"/>
              </a:rPr>
              <a:t>  = (</a:t>
            </a:r>
            <a:r>
              <a:rPr lang="el-GR" sz="2400" dirty="0">
                <a:cs typeface="Arial" pitchFamily="34" charset="0"/>
              </a:rPr>
              <a:t>ρ</a:t>
            </a:r>
            <a:r>
              <a:rPr lang="it-IT" sz="2400" dirty="0">
                <a:cs typeface="Arial" pitchFamily="34" charset="0"/>
              </a:rPr>
              <a:t>’ – </a:t>
            </a:r>
            <a:r>
              <a:rPr lang="el-GR" sz="2400" dirty="0">
                <a:cs typeface="Arial" pitchFamily="34" charset="0"/>
              </a:rPr>
              <a:t>ρ</a:t>
            </a:r>
            <a:r>
              <a:rPr lang="it-IT" sz="2400" dirty="0" smtClean="0">
                <a:cs typeface="Arial" pitchFamily="34" charset="0"/>
              </a:rPr>
              <a:t>)V</a:t>
            </a:r>
            <a:r>
              <a:rPr lang="it-IT" sz="2400" b="1" dirty="0" smtClean="0">
                <a:cs typeface="Arial" pitchFamily="34" charset="0"/>
              </a:rPr>
              <a:t>g</a:t>
            </a:r>
          </a:p>
          <a:p>
            <a:pPr>
              <a:buFontTx/>
              <a:buNone/>
            </a:pPr>
            <a:r>
              <a:rPr lang="it-IT" sz="2400" b="1" dirty="0" smtClean="0">
                <a:cs typeface="Arial" pitchFamily="34" charset="0"/>
              </a:rPr>
              <a:t>NB</a:t>
            </a:r>
            <a:r>
              <a:rPr lang="it-IT" sz="2400" dirty="0" smtClean="0">
                <a:cs typeface="Arial" pitchFamily="34" charset="0"/>
              </a:rPr>
              <a:t> </a:t>
            </a:r>
            <a:r>
              <a:rPr lang="it-IT" sz="2400" b="1" dirty="0" smtClean="0">
                <a:cs typeface="Arial" pitchFamily="34" charset="0"/>
              </a:rPr>
              <a:t>P</a:t>
            </a:r>
            <a:r>
              <a:rPr lang="it-IT" sz="2400" dirty="0" smtClean="0">
                <a:cs typeface="Arial" pitchFamily="34" charset="0"/>
              </a:rPr>
              <a:t> è applicata nel baricentro del c., </a:t>
            </a:r>
            <a:r>
              <a:rPr lang="it-IT" sz="2400" b="1" dirty="0" smtClean="0">
                <a:cs typeface="Arial" pitchFamily="34" charset="0"/>
              </a:rPr>
              <a:t>F</a:t>
            </a:r>
            <a:r>
              <a:rPr lang="it-IT" sz="2400" b="1" baseline="-25000" dirty="0" smtClean="0">
                <a:cs typeface="Arial" pitchFamily="34" charset="0"/>
              </a:rPr>
              <a:t>S</a:t>
            </a:r>
            <a:r>
              <a:rPr lang="it-IT" sz="2400" dirty="0" smtClean="0">
                <a:cs typeface="Arial" pitchFamily="34" charset="0"/>
              </a:rPr>
              <a:t> nel centro del fluido spostato (centro di spinta)</a:t>
            </a:r>
            <a:endParaRPr lang="el-GR" sz="2400" dirty="0">
              <a:cs typeface="Arial" pitchFamily="34" charset="0"/>
            </a:endParaRPr>
          </a:p>
        </p:txBody>
      </p:sp>
      <p:pic>
        <p:nvPicPr>
          <p:cNvPr id="126980" name="Picture 4" descr="img0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2300288"/>
            <a:ext cx="2928937" cy="2271712"/>
          </a:xfrm>
          <a:prstGeom prst="rect">
            <a:avLst/>
          </a:prstGeom>
          <a:noFill/>
          <a:extLst>
            <a:ext uri="{909E8E84-426E-40DD-AFC4-6F175D3DCCD1}">
              <a14:hiddenFill xmlns:a14="http://schemas.microsoft.com/office/drawing/2010/main">
                <a:solidFill>
                  <a:srgbClr val="FFFFFF"/>
                </a:solidFill>
              </a14:hiddenFill>
            </a:ext>
          </a:extLst>
        </p:spPr>
      </p:pic>
      <p:sp>
        <p:nvSpPr>
          <p:cNvPr id="126981" name="Text Box 5"/>
          <p:cNvSpPr txBox="1">
            <a:spLocks noChangeArrowheads="1"/>
          </p:cNvSpPr>
          <p:nvPr/>
        </p:nvSpPr>
        <p:spPr bwMode="auto">
          <a:xfrm>
            <a:off x="476576" y="3714750"/>
            <a:ext cx="1700567" cy="498475"/>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spAutoFit/>
          </a:bodyPr>
          <a:lstStyle/>
          <a:p>
            <a:endParaRPr lang="it-IT" sz="2000"/>
          </a:p>
        </p:txBody>
      </p:sp>
      <p:sp>
        <p:nvSpPr>
          <p:cNvPr id="126982" name="Line 6"/>
          <p:cNvSpPr>
            <a:spLocks noChangeShapeType="1"/>
          </p:cNvSpPr>
          <p:nvPr/>
        </p:nvSpPr>
        <p:spPr bwMode="auto">
          <a:xfrm>
            <a:off x="7380288" y="3429000"/>
            <a:ext cx="0" cy="6477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983" name="Text Box 7"/>
          <p:cNvSpPr txBox="1">
            <a:spLocks noChangeArrowheads="1"/>
          </p:cNvSpPr>
          <p:nvPr/>
        </p:nvSpPr>
        <p:spPr bwMode="auto">
          <a:xfrm>
            <a:off x="7432675" y="38084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P</a:t>
            </a:r>
            <a:endParaRPr lang="it-IT" sz="1800" baseline="-25000">
              <a:solidFill>
                <a:srgbClr val="008000"/>
              </a:solidFill>
            </a:endParaRPr>
          </a:p>
        </p:txBody>
      </p:sp>
      <p:sp>
        <p:nvSpPr>
          <p:cNvPr id="126984" name="Line 8"/>
          <p:cNvSpPr>
            <a:spLocks noChangeShapeType="1"/>
          </p:cNvSpPr>
          <p:nvPr/>
        </p:nvSpPr>
        <p:spPr bwMode="auto">
          <a:xfrm>
            <a:off x="7532708" y="3817235"/>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985" name="Text Box 9"/>
          <p:cNvSpPr txBox="1">
            <a:spLocks noChangeArrowheads="1"/>
          </p:cNvSpPr>
          <p:nvPr/>
        </p:nvSpPr>
        <p:spPr bwMode="auto">
          <a:xfrm>
            <a:off x="7019925" y="3500438"/>
            <a:ext cx="184150"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800"/>
          </a:p>
        </p:txBody>
      </p:sp>
      <p:sp>
        <p:nvSpPr>
          <p:cNvPr id="126986" name="Text Box 10"/>
          <p:cNvSpPr txBox="1">
            <a:spLocks noChangeArrowheads="1"/>
          </p:cNvSpPr>
          <p:nvPr/>
        </p:nvSpPr>
        <p:spPr bwMode="auto">
          <a:xfrm>
            <a:off x="8080375" y="3856038"/>
            <a:ext cx="32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cs typeface="Arial" pitchFamily="34" charset="0"/>
              </a:rPr>
              <a:t>ρ</a:t>
            </a:r>
          </a:p>
        </p:txBody>
      </p:sp>
      <p:sp>
        <p:nvSpPr>
          <p:cNvPr id="126989" name="Text Box 13"/>
          <p:cNvSpPr txBox="1">
            <a:spLocks noChangeArrowheads="1"/>
          </p:cNvSpPr>
          <p:nvPr/>
        </p:nvSpPr>
        <p:spPr bwMode="auto">
          <a:xfrm>
            <a:off x="467544" y="4941168"/>
            <a:ext cx="6934995" cy="504825"/>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154800">
            <a:spAutoFit/>
          </a:bodyPr>
          <a:lstStyle/>
          <a:p>
            <a:endParaRPr lang="it-IT"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a:p>
        </p:txBody>
      </p:sp>
      <p:sp>
        <p:nvSpPr>
          <p:cNvPr id="8" name="Slide Number Placeholder 5"/>
          <p:cNvSpPr>
            <a:spLocks noGrp="1"/>
          </p:cNvSpPr>
          <p:nvPr>
            <p:ph type="sldNum" sz="quarter" idx="12"/>
          </p:nvPr>
        </p:nvSpPr>
        <p:spPr/>
        <p:txBody>
          <a:bodyPr/>
          <a:lstStyle/>
          <a:p>
            <a:fld id="{1C8A051F-FE86-4773-82D5-B352848ABC85}" type="slidenum">
              <a:rPr lang="en-US"/>
              <a:pPr/>
              <a:t>16</a:t>
            </a:fld>
            <a:endParaRPr lang="en-US"/>
          </a:p>
        </p:txBody>
      </p:sp>
      <p:sp>
        <p:nvSpPr>
          <p:cNvPr id="199682" name="Rectangle 2"/>
          <p:cNvSpPr>
            <a:spLocks noGrp="1" noChangeArrowheads="1"/>
          </p:cNvSpPr>
          <p:nvPr>
            <p:ph type="title"/>
          </p:nvPr>
        </p:nvSpPr>
        <p:spPr/>
        <p:txBody>
          <a:bodyPr/>
          <a:lstStyle/>
          <a:p>
            <a:endParaRPr lang="it-IT"/>
          </a:p>
        </p:txBody>
      </p:sp>
      <p:sp>
        <p:nvSpPr>
          <p:cNvPr id="199683" name="Rectangle 3"/>
          <p:cNvSpPr>
            <a:spLocks noGrp="1" noChangeArrowheads="1"/>
          </p:cNvSpPr>
          <p:nvPr>
            <p:ph type="body" idx="1"/>
          </p:nvPr>
        </p:nvSpPr>
        <p:spPr/>
        <p:txBody>
          <a:bodyPr/>
          <a:lstStyle/>
          <a:p>
            <a:endParaRPr lang="it-IT"/>
          </a:p>
        </p:txBody>
      </p:sp>
      <p:pic>
        <p:nvPicPr>
          <p:cNvPr id="199684" name="Picture 4" descr="IMG_39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 y="42863"/>
            <a:ext cx="9086850" cy="6815137"/>
          </a:xfrm>
          <a:prstGeom prst="rect">
            <a:avLst/>
          </a:prstGeom>
          <a:noFill/>
          <a:extLst>
            <a:ext uri="{909E8E84-426E-40DD-AFC4-6F175D3DCCD1}">
              <a14:hiddenFill xmlns:a14="http://schemas.microsoft.com/office/drawing/2010/main">
                <a:solidFill>
                  <a:srgbClr val="FFFFFF"/>
                </a:solidFill>
              </a14:hiddenFill>
            </a:ext>
          </a:extLst>
        </p:spPr>
      </p:pic>
      <p:sp>
        <p:nvSpPr>
          <p:cNvPr id="199685" name="Text Box 5"/>
          <p:cNvSpPr txBox="1">
            <a:spLocks noChangeArrowheads="1"/>
          </p:cNvSpPr>
          <p:nvPr/>
        </p:nvSpPr>
        <p:spPr bwMode="auto">
          <a:xfrm>
            <a:off x="5867400" y="476250"/>
            <a:ext cx="31305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FF00"/>
                </a:solidFill>
              </a:rPr>
              <a:t>“Tipica” spinta idrostatica:</a:t>
            </a:r>
          </a:p>
          <a:p>
            <a:r>
              <a:rPr lang="it-IT" sz="2000">
                <a:solidFill>
                  <a:srgbClr val="FFFF00"/>
                </a:solidFill>
              </a:rPr>
              <a:t>corpi parzialmente </a:t>
            </a:r>
          </a:p>
          <a:p>
            <a:r>
              <a:rPr lang="it-IT" sz="2000">
                <a:solidFill>
                  <a:srgbClr val="FFFF00"/>
                </a:solidFill>
              </a:rPr>
              <a:t>immersi nel Mar Morto,</a:t>
            </a:r>
          </a:p>
          <a:p>
            <a:r>
              <a:rPr lang="el-GR" sz="2000">
                <a:solidFill>
                  <a:srgbClr val="FFFF00"/>
                </a:solidFill>
                <a:cs typeface="Arial" pitchFamily="34" charset="0"/>
              </a:rPr>
              <a:t>ρ</a:t>
            </a:r>
            <a:r>
              <a:rPr lang="it-IT" sz="2000">
                <a:solidFill>
                  <a:srgbClr val="FFFF00"/>
                </a:solidFill>
                <a:cs typeface="Arial" pitchFamily="34" charset="0"/>
              </a:rPr>
              <a:t> </a:t>
            </a:r>
            <a:r>
              <a:rPr lang="en-US" sz="2000">
                <a:solidFill>
                  <a:srgbClr val="FFFF00"/>
                </a:solidFill>
                <a:cs typeface="Arial" pitchFamily="34" charset="0"/>
              </a:rPr>
              <a:t>~ 1.24 10</a:t>
            </a:r>
            <a:r>
              <a:rPr lang="en-US" sz="2000" baseline="30000">
                <a:solidFill>
                  <a:srgbClr val="FFFF00"/>
                </a:solidFill>
                <a:cs typeface="Arial" pitchFamily="34" charset="0"/>
              </a:rPr>
              <a:t>3</a:t>
            </a:r>
            <a:r>
              <a:rPr lang="en-US" sz="2000">
                <a:solidFill>
                  <a:srgbClr val="FFFF00"/>
                </a:solidFill>
                <a:cs typeface="Arial" pitchFamily="34" charset="0"/>
              </a:rPr>
              <a:t> kg/m</a:t>
            </a:r>
            <a:r>
              <a:rPr lang="en-US" sz="2000" baseline="30000">
                <a:solidFill>
                  <a:srgbClr val="FFFF00"/>
                </a:solidFill>
                <a:cs typeface="Arial" pitchFamily="34" charset="0"/>
              </a:rPr>
              <a:t>3</a:t>
            </a:r>
            <a:r>
              <a:rPr lang="en-US" sz="2000">
                <a:solidFill>
                  <a:srgbClr val="FFFF00"/>
                </a:solidFill>
                <a:cs typeface="Arial" pitchFamily="34" charset="0"/>
              </a:rPr>
              <a:t> (cfr. </a:t>
            </a:r>
          </a:p>
          <a:p>
            <a:r>
              <a:rPr lang="en-US" sz="2000">
                <a:solidFill>
                  <a:srgbClr val="FFFF00"/>
                </a:solidFill>
                <a:cs typeface="Arial" pitchFamily="34" charset="0"/>
              </a:rPr>
              <a:t>con acqua di mare aperto,</a:t>
            </a:r>
          </a:p>
          <a:p>
            <a:r>
              <a:rPr lang="el-GR" sz="2000">
                <a:solidFill>
                  <a:srgbClr val="FFFF00"/>
                </a:solidFill>
                <a:cs typeface="Arial" pitchFamily="34" charset="0"/>
              </a:rPr>
              <a:t>ρ</a:t>
            </a:r>
            <a:r>
              <a:rPr lang="it-IT" sz="2000">
                <a:solidFill>
                  <a:srgbClr val="FFFF00"/>
                </a:solidFill>
                <a:cs typeface="Arial" pitchFamily="34" charset="0"/>
              </a:rPr>
              <a:t> </a:t>
            </a:r>
            <a:r>
              <a:rPr lang="en-US" sz="2000">
                <a:solidFill>
                  <a:srgbClr val="FFFF00"/>
                </a:solidFill>
                <a:cs typeface="Arial" pitchFamily="34" charset="0"/>
              </a:rPr>
              <a:t>~ 1.02-1.03 10</a:t>
            </a:r>
            <a:r>
              <a:rPr lang="en-US" sz="2000" baseline="30000">
                <a:solidFill>
                  <a:srgbClr val="FFFF00"/>
                </a:solidFill>
                <a:cs typeface="Arial" pitchFamily="34" charset="0"/>
              </a:rPr>
              <a:t>3</a:t>
            </a:r>
            <a:r>
              <a:rPr lang="en-US" sz="2000">
                <a:solidFill>
                  <a:srgbClr val="FFFF00"/>
                </a:solidFill>
                <a:cs typeface="Arial" pitchFamily="34" charset="0"/>
              </a:rPr>
              <a:t> kg/m</a:t>
            </a:r>
            <a:r>
              <a:rPr lang="en-US" sz="2000" baseline="30000">
                <a:solidFill>
                  <a:srgbClr val="FFFF00"/>
                </a:solidFill>
                <a:cs typeface="Arial" pitchFamily="34" charset="0"/>
              </a:rPr>
              <a:t>3</a:t>
            </a:r>
            <a:r>
              <a:rPr lang="en-US" sz="2000">
                <a:solidFill>
                  <a:srgbClr val="FFFF00"/>
                </a:solidFill>
                <a:cs typeface="Arial"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a:p>
        </p:txBody>
      </p:sp>
      <p:sp>
        <p:nvSpPr>
          <p:cNvPr id="8" name="Slide Number Placeholder 5"/>
          <p:cNvSpPr>
            <a:spLocks noGrp="1"/>
          </p:cNvSpPr>
          <p:nvPr>
            <p:ph type="sldNum" sz="quarter" idx="12"/>
          </p:nvPr>
        </p:nvSpPr>
        <p:spPr/>
        <p:txBody>
          <a:bodyPr/>
          <a:lstStyle/>
          <a:p>
            <a:fld id="{9FDE2958-BA39-446F-9290-A596291E1193}" type="slidenum">
              <a:rPr lang="en-US"/>
              <a:pPr/>
              <a:t>17</a:t>
            </a:fld>
            <a:endParaRPr lang="en-US"/>
          </a:p>
        </p:txBody>
      </p:sp>
      <p:sp>
        <p:nvSpPr>
          <p:cNvPr id="128002" name="Rectangle 2"/>
          <p:cNvSpPr>
            <a:spLocks noGrp="1" noChangeArrowheads="1"/>
          </p:cNvSpPr>
          <p:nvPr>
            <p:ph type="title"/>
          </p:nvPr>
        </p:nvSpPr>
        <p:spPr/>
        <p:txBody>
          <a:bodyPr/>
          <a:lstStyle/>
          <a:p>
            <a:r>
              <a:rPr lang="it-IT"/>
              <a:t>Spinta idrostatica (2)</a:t>
            </a:r>
          </a:p>
        </p:txBody>
      </p:sp>
      <p:sp>
        <p:nvSpPr>
          <p:cNvPr id="128003" name="Rectangle 3"/>
          <p:cNvSpPr>
            <a:spLocks noGrp="1" noChangeArrowheads="1"/>
          </p:cNvSpPr>
          <p:nvPr>
            <p:ph type="body" idx="1"/>
          </p:nvPr>
        </p:nvSpPr>
        <p:spPr/>
        <p:txBody>
          <a:bodyPr/>
          <a:lstStyle/>
          <a:p>
            <a:pPr>
              <a:lnSpc>
                <a:spcPct val="90000"/>
              </a:lnSpc>
            </a:pPr>
            <a:r>
              <a:rPr lang="it-IT" sz="2600" dirty="0"/>
              <a:t>se il c. è immerso solo parzialmente, V’ = fV, si avrà</a:t>
            </a:r>
          </a:p>
          <a:p>
            <a:pPr>
              <a:lnSpc>
                <a:spcPct val="90000"/>
              </a:lnSpc>
              <a:buFontTx/>
              <a:buNone/>
            </a:pPr>
            <a:r>
              <a:rPr lang="it-IT" sz="2600" dirty="0"/>
              <a:t>	F</a:t>
            </a:r>
            <a:r>
              <a:rPr lang="it-IT" sz="2600" baseline="-25000" dirty="0"/>
              <a:t>ris</a:t>
            </a:r>
            <a:r>
              <a:rPr lang="it-IT" sz="2600" dirty="0"/>
              <a:t> = P – </a:t>
            </a:r>
            <a:r>
              <a:rPr lang="el-GR" sz="2600" dirty="0">
                <a:cs typeface="Arial" pitchFamily="34" charset="0"/>
              </a:rPr>
              <a:t>ρ</a:t>
            </a:r>
            <a:r>
              <a:rPr lang="it-IT" sz="2600" dirty="0">
                <a:cs typeface="Arial" pitchFamily="34" charset="0"/>
              </a:rPr>
              <a:t>V’g = </a:t>
            </a:r>
            <a:r>
              <a:rPr lang="el-GR" sz="2600" dirty="0">
                <a:cs typeface="Arial" pitchFamily="34" charset="0"/>
              </a:rPr>
              <a:t>ρ</a:t>
            </a:r>
            <a:r>
              <a:rPr lang="it-IT" sz="2600" dirty="0">
                <a:cs typeface="Arial" pitchFamily="34" charset="0"/>
              </a:rPr>
              <a:t>’Vg – </a:t>
            </a:r>
            <a:r>
              <a:rPr lang="el-GR" sz="2600" dirty="0">
                <a:cs typeface="Arial" pitchFamily="34" charset="0"/>
              </a:rPr>
              <a:t>ρ</a:t>
            </a:r>
            <a:r>
              <a:rPr lang="it-IT" sz="2600" dirty="0">
                <a:cs typeface="Arial" pitchFamily="34" charset="0"/>
              </a:rPr>
              <a:t>fVg = (</a:t>
            </a:r>
            <a:r>
              <a:rPr lang="el-GR" sz="2600" dirty="0">
                <a:cs typeface="Arial" pitchFamily="34" charset="0"/>
              </a:rPr>
              <a:t>ρ</a:t>
            </a:r>
            <a:r>
              <a:rPr lang="it-IT" sz="2600" dirty="0">
                <a:cs typeface="Arial" pitchFamily="34" charset="0"/>
              </a:rPr>
              <a:t>’ –f</a:t>
            </a:r>
            <a:r>
              <a:rPr lang="el-GR" sz="2600" dirty="0">
                <a:cs typeface="Arial" pitchFamily="34" charset="0"/>
              </a:rPr>
              <a:t>ρ</a:t>
            </a:r>
            <a:r>
              <a:rPr lang="it-IT" sz="2600" dirty="0">
                <a:cs typeface="Arial" pitchFamily="34" charset="0"/>
              </a:rPr>
              <a:t>)Vg</a:t>
            </a:r>
          </a:p>
          <a:p>
            <a:pPr>
              <a:lnSpc>
                <a:spcPct val="90000"/>
              </a:lnSpc>
              <a:buFontTx/>
              <a:buNone/>
            </a:pPr>
            <a:r>
              <a:rPr lang="it-IT" sz="2600" dirty="0">
                <a:cs typeface="Arial" pitchFamily="34" charset="0"/>
              </a:rPr>
              <a:t>	con 0 &lt; f ≤ 1</a:t>
            </a:r>
          </a:p>
          <a:p>
            <a:pPr>
              <a:lnSpc>
                <a:spcPct val="90000"/>
              </a:lnSpc>
            </a:pPr>
            <a:r>
              <a:rPr lang="it-IT" sz="2600" b="1" dirty="0">
                <a:solidFill>
                  <a:srgbClr val="FF0000"/>
                </a:solidFill>
                <a:cs typeface="Arial" pitchFamily="34" charset="0"/>
              </a:rPr>
              <a:t>=&gt;</a:t>
            </a:r>
            <a:r>
              <a:rPr lang="it-IT" sz="2600" dirty="0">
                <a:solidFill>
                  <a:srgbClr val="FF0000"/>
                </a:solidFill>
                <a:cs typeface="Arial" pitchFamily="34" charset="0"/>
              </a:rPr>
              <a:t>     un corpo, immerso anche parzialmente in un fluido, è soggetto ad una spinta uguale e contraria al peso del fluido spostato</a:t>
            </a:r>
            <a:r>
              <a:rPr lang="it-IT" sz="2600" dirty="0">
                <a:cs typeface="Arial" pitchFamily="34" charset="0"/>
              </a:rPr>
              <a:t> </a:t>
            </a:r>
            <a:r>
              <a:rPr lang="it-IT" sz="2600" dirty="0"/>
              <a:t>– si </a:t>
            </a:r>
            <a:r>
              <a:rPr lang="it-IT" sz="2600" dirty="0" smtClean="0"/>
              <a:t>può dimostrare </a:t>
            </a:r>
            <a:r>
              <a:rPr lang="it-IT" sz="2600" dirty="0"/>
              <a:t>in modo alternativo considerando le f. di pressione su un c. di geometria semplice, ad es. cilindro verticale</a:t>
            </a:r>
            <a:r>
              <a:rPr lang="it-IT" sz="2600" dirty="0">
                <a:cs typeface="Arial" pitchFamily="34" charset="0"/>
              </a:rPr>
              <a:t> (si usa la legge di Stevino)</a:t>
            </a:r>
          </a:p>
          <a:p>
            <a:pPr>
              <a:lnSpc>
                <a:spcPct val="90000"/>
              </a:lnSpc>
            </a:pPr>
            <a:r>
              <a:rPr lang="it-IT" sz="2600" dirty="0">
                <a:solidFill>
                  <a:srgbClr val="008000"/>
                </a:solidFill>
                <a:cs typeface="Arial" pitchFamily="34" charset="0"/>
              </a:rPr>
              <a:t>c. totalm. immerso: se F</a:t>
            </a:r>
            <a:r>
              <a:rPr lang="it-IT" sz="2600" baseline="-25000" dirty="0">
                <a:solidFill>
                  <a:srgbClr val="008000"/>
                </a:solidFill>
                <a:cs typeface="Arial" pitchFamily="34" charset="0"/>
              </a:rPr>
              <a:t>ris</a:t>
            </a:r>
            <a:r>
              <a:rPr lang="it-IT" sz="2600" dirty="0">
                <a:solidFill>
                  <a:srgbClr val="008000"/>
                </a:solidFill>
                <a:cs typeface="Arial" pitchFamily="34" charset="0"/>
              </a:rPr>
              <a:t> &gt; (&lt;, =) 0, il c. andrà a fondo (salirà a galla, sarà in equilibrio indifferente)</a:t>
            </a:r>
          </a:p>
          <a:p>
            <a:pPr>
              <a:lnSpc>
                <a:spcPct val="90000"/>
              </a:lnSpc>
            </a:pPr>
            <a:r>
              <a:rPr lang="it-IT" sz="2600" dirty="0">
                <a:solidFill>
                  <a:srgbClr val="990033"/>
                </a:solidFill>
                <a:cs typeface="Arial" pitchFamily="34" charset="0"/>
              </a:rPr>
              <a:t>c. parzialm. immerso: se F</a:t>
            </a:r>
            <a:r>
              <a:rPr lang="it-IT" sz="2600" baseline="-25000" dirty="0">
                <a:solidFill>
                  <a:srgbClr val="990033"/>
                </a:solidFill>
                <a:cs typeface="Arial" pitchFamily="34" charset="0"/>
              </a:rPr>
              <a:t>ris</a:t>
            </a:r>
            <a:r>
              <a:rPr lang="it-IT" sz="2600" dirty="0">
                <a:solidFill>
                  <a:srgbClr val="990033"/>
                </a:solidFill>
                <a:cs typeface="Arial" pitchFamily="34" charset="0"/>
              </a:rPr>
              <a:t> = 0 il c. galleggia              f = V’/V = </a:t>
            </a:r>
            <a:r>
              <a:rPr lang="el-GR" sz="2600" dirty="0">
                <a:solidFill>
                  <a:srgbClr val="990033"/>
                </a:solidFill>
                <a:cs typeface="Arial" pitchFamily="34" charset="0"/>
              </a:rPr>
              <a:t>ρ</a:t>
            </a:r>
            <a:r>
              <a:rPr lang="it-IT" sz="2600" dirty="0">
                <a:solidFill>
                  <a:srgbClr val="990033"/>
                </a:solidFill>
                <a:cs typeface="Arial" pitchFamily="34" charset="0"/>
              </a:rPr>
              <a:t>’/</a:t>
            </a:r>
            <a:r>
              <a:rPr lang="el-GR" sz="2600" dirty="0">
                <a:solidFill>
                  <a:srgbClr val="990033"/>
                </a:solidFill>
                <a:cs typeface="Arial" pitchFamily="34" charset="0"/>
              </a:rPr>
              <a:t>ρ</a:t>
            </a:r>
          </a:p>
        </p:txBody>
      </p:sp>
      <p:sp>
        <p:nvSpPr>
          <p:cNvPr id="128004" name="AutoShape 4"/>
          <p:cNvSpPr>
            <a:spLocks noChangeArrowheads="1"/>
          </p:cNvSpPr>
          <p:nvPr/>
        </p:nvSpPr>
        <p:spPr bwMode="auto">
          <a:xfrm>
            <a:off x="755650" y="2408400"/>
            <a:ext cx="647700" cy="315912"/>
          </a:xfrm>
          <a:prstGeom prst="rightArrow">
            <a:avLst>
              <a:gd name="adj1" fmla="val 50000"/>
              <a:gd name="adj2" fmla="val 512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5" name="Text Box 5"/>
          <p:cNvSpPr txBox="1">
            <a:spLocks noChangeArrowheads="1"/>
          </p:cNvSpPr>
          <p:nvPr/>
        </p:nvSpPr>
        <p:spPr bwMode="auto">
          <a:xfrm>
            <a:off x="611188" y="1484313"/>
            <a:ext cx="6408737" cy="4683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118800">
            <a:spAutoFit/>
          </a:bodyPr>
          <a:lstStyle/>
          <a:p>
            <a:endParaRPr lang="it-IT"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D04B3AA2-6C6C-4C85-A622-762DAB977D5A}" type="slidenum">
              <a:rPr lang="en-US"/>
              <a:pPr/>
              <a:t>18</a:t>
            </a:fld>
            <a:endParaRPr lang="en-US"/>
          </a:p>
        </p:txBody>
      </p:sp>
      <p:sp>
        <p:nvSpPr>
          <p:cNvPr id="129027" name="Rectangle 3"/>
          <p:cNvSpPr>
            <a:spLocks noGrp="1" noChangeArrowheads="1"/>
          </p:cNvSpPr>
          <p:nvPr>
            <p:ph type="body" idx="1"/>
          </p:nvPr>
        </p:nvSpPr>
        <p:spPr>
          <a:xfrm>
            <a:off x="2411413" y="5589588"/>
            <a:ext cx="4537075" cy="649287"/>
          </a:xfrm>
          <a:ln w="28575">
            <a:solidFill>
              <a:srgbClr val="008000"/>
            </a:solidFill>
            <a:miter lim="800000"/>
            <a:headEnd/>
            <a:tailEnd/>
          </a:ln>
        </p:spPr>
        <p:txBody>
          <a:bodyPr/>
          <a:lstStyle/>
          <a:p>
            <a:pPr algn="ctr">
              <a:lnSpc>
                <a:spcPct val="90000"/>
              </a:lnSpc>
              <a:buFontTx/>
              <a:buNone/>
            </a:pPr>
            <a:r>
              <a:rPr lang="it-IT" sz="4000"/>
              <a:t>Dinamica dei fluidi</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981075"/>
            <a:ext cx="597535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a:p>
        </p:txBody>
      </p:sp>
      <p:sp>
        <p:nvSpPr>
          <p:cNvPr id="8" name="Slide Number Placeholder 5"/>
          <p:cNvSpPr>
            <a:spLocks noGrp="1"/>
          </p:cNvSpPr>
          <p:nvPr>
            <p:ph type="sldNum" sz="quarter" idx="12"/>
          </p:nvPr>
        </p:nvSpPr>
        <p:spPr/>
        <p:txBody>
          <a:bodyPr/>
          <a:lstStyle/>
          <a:p>
            <a:fld id="{D62701D7-487A-4C0C-A6C1-ECFE90B3BAAA}" type="slidenum">
              <a:rPr lang="en-US"/>
              <a:pPr/>
              <a:t>19</a:t>
            </a:fld>
            <a:endParaRPr lang="en-US"/>
          </a:p>
        </p:txBody>
      </p:sp>
      <p:sp>
        <p:nvSpPr>
          <p:cNvPr id="130050" name="Rectangle 2"/>
          <p:cNvSpPr>
            <a:spLocks noGrp="1" noChangeArrowheads="1"/>
          </p:cNvSpPr>
          <p:nvPr>
            <p:ph type="title"/>
          </p:nvPr>
        </p:nvSpPr>
        <p:spPr/>
        <p:txBody>
          <a:bodyPr/>
          <a:lstStyle/>
          <a:p>
            <a:r>
              <a:rPr lang="it-IT"/>
              <a:t>Moto stazionario</a:t>
            </a:r>
          </a:p>
        </p:txBody>
      </p:sp>
      <p:sp>
        <p:nvSpPr>
          <p:cNvPr id="130051" name="Rectangle 3"/>
          <p:cNvSpPr>
            <a:spLocks noGrp="1" noChangeArrowheads="1"/>
          </p:cNvSpPr>
          <p:nvPr>
            <p:ph type="body" idx="1"/>
          </p:nvPr>
        </p:nvSpPr>
        <p:spPr/>
        <p:txBody>
          <a:bodyPr/>
          <a:lstStyle/>
          <a:p>
            <a:r>
              <a:rPr lang="it-IT"/>
              <a:t>Particelle di fluido: in generale si ha un campo di velocità  </a:t>
            </a:r>
            <a:r>
              <a:rPr lang="it-IT" b="1"/>
              <a:t>v</a:t>
            </a:r>
            <a:r>
              <a:rPr lang="it-IT"/>
              <a:t> = </a:t>
            </a:r>
            <a:r>
              <a:rPr lang="it-IT" b="1"/>
              <a:t>v</a:t>
            </a:r>
            <a:r>
              <a:rPr lang="it-IT"/>
              <a:t>(P,t) – se il moto è stazionario         </a:t>
            </a:r>
            <a:r>
              <a:rPr lang="it-IT" b="1"/>
              <a:t>v</a:t>
            </a:r>
            <a:r>
              <a:rPr lang="it-IT"/>
              <a:t> = </a:t>
            </a:r>
            <a:r>
              <a:rPr lang="it-IT" b="1"/>
              <a:t>v</a:t>
            </a:r>
            <a:r>
              <a:rPr lang="it-IT"/>
              <a:t>(P) non varia con t</a:t>
            </a:r>
          </a:p>
          <a:p>
            <a:endParaRPr lang="it-IT"/>
          </a:p>
          <a:p>
            <a:endParaRPr lang="it-IT"/>
          </a:p>
          <a:p>
            <a:r>
              <a:rPr lang="it-IT"/>
              <a:t>Linee di corrente: traiettorie descritte dalle particelle fluide (in P </a:t>
            </a:r>
            <a:r>
              <a:rPr lang="it-IT" b="1"/>
              <a:t>v</a:t>
            </a:r>
            <a:r>
              <a:rPr lang="it-IT"/>
              <a:t> è tangente alla l.d.c.)</a:t>
            </a:r>
          </a:p>
          <a:p>
            <a:r>
              <a:rPr lang="it-IT"/>
              <a:t>Moto laminare: le l.d.c. non si intersecano (linee o strati o filetti “paralleli”)</a:t>
            </a:r>
          </a:p>
          <a:p>
            <a:r>
              <a:rPr lang="it-IT"/>
              <a:t>Portata:      Q(x) = A(x)v(x)               </a:t>
            </a:r>
            <a:r>
              <a:rPr lang="it-IT" sz="2000">
                <a:solidFill>
                  <a:srgbClr val="FF3399"/>
                </a:solidFill>
              </a:rPr>
              <a:t>(in volume)</a:t>
            </a:r>
            <a:r>
              <a:rPr lang="it-IT"/>
              <a:t>   </a:t>
            </a:r>
          </a:p>
        </p:txBody>
      </p:sp>
      <p:pic>
        <p:nvPicPr>
          <p:cNvPr id="130052" name="Picture 4" descr="img0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2060575"/>
            <a:ext cx="3959225" cy="14986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7720013" y="1936750"/>
            <a:ext cx="102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mar-apr 16</a:t>
            </a:r>
            <a:endParaRPr lang="en-US"/>
          </a:p>
        </p:txBody>
      </p:sp>
      <p:sp>
        <p:nvSpPr>
          <p:cNvPr id="9" name="Slide Number Placeholder 6"/>
          <p:cNvSpPr>
            <a:spLocks noGrp="1"/>
          </p:cNvSpPr>
          <p:nvPr>
            <p:ph type="sldNum" sz="quarter" idx="12"/>
          </p:nvPr>
        </p:nvSpPr>
        <p:spPr/>
        <p:txBody>
          <a:bodyPr/>
          <a:lstStyle/>
          <a:p>
            <a:fld id="{B61FBAAE-962B-4080-8FDF-76329F001CEC}" type="slidenum">
              <a:rPr lang="en-US"/>
              <a:pPr/>
              <a:t>2</a:t>
            </a:fld>
            <a:endParaRPr lang="en-US"/>
          </a:p>
        </p:txBody>
      </p:sp>
      <p:sp>
        <p:nvSpPr>
          <p:cNvPr id="109570" name="Rectangle 2"/>
          <p:cNvSpPr>
            <a:spLocks noGrp="1" noChangeArrowheads="1"/>
          </p:cNvSpPr>
          <p:nvPr>
            <p:ph type="title"/>
          </p:nvPr>
        </p:nvSpPr>
        <p:spPr/>
        <p:txBody>
          <a:bodyPr/>
          <a:lstStyle/>
          <a:p>
            <a:r>
              <a:rPr lang="it-IT"/>
              <a:t>Fluidi</a:t>
            </a:r>
          </a:p>
        </p:txBody>
      </p:sp>
      <p:sp>
        <p:nvSpPr>
          <p:cNvPr id="109571" name="Rectangle 3"/>
          <p:cNvSpPr>
            <a:spLocks noGrp="1" noChangeArrowheads="1"/>
          </p:cNvSpPr>
          <p:nvPr>
            <p:ph type="body" sz="half" idx="1"/>
          </p:nvPr>
        </p:nvSpPr>
        <p:spPr>
          <a:xfrm>
            <a:off x="323850" y="1052513"/>
            <a:ext cx="8569325" cy="5184775"/>
          </a:xfrm>
        </p:spPr>
        <p:txBody>
          <a:bodyPr/>
          <a:lstStyle/>
          <a:p>
            <a:r>
              <a:rPr lang="it-IT" sz="2400" dirty="0"/>
              <a:t>i fluidi sono pensati come sistemi continui</a:t>
            </a:r>
          </a:p>
          <a:p>
            <a:r>
              <a:rPr lang="it-IT" sz="2400" dirty="0"/>
              <a:t>non hanno forma propria e non sostengono sforzi tangenziali (staticamente)</a:t>
            </a:r>
          </a:p>
          <a:p>
            <a:r>
              <a:rPr lang="it-IT" sz="2400" dirty="0"/>
              <a:t>per trattarli dovremo sostituire alle grandezze massa, lavoro, energia </a:t>
            </a:r>
            <a:r>
              <a:rPr lang="it-IT" sz="2400" dirty="0" smtClean="0"/>
              <a:t>... ossia </a:t>
            </a:r>
            <a:r>
              <a:rPr lang="it-IT" sz="2400" dirty="0"/>
              <a:t>le corrispondenti </a:t>
            </a:r>
            <a:r>
              <a:rPr lang="it-IT" sz="2400" dirty="0">
                <a:solidFill>
                  <a:srgbClr val="990033"/>
                </a:solidFill>
              </a:rPr>
              <a:t>densità</a:t>
            </a:r>
          </a:p>
          <a:p>
            <a:pPr lvl="1"/>
            <a:r>
              <a:rPr lang="it-IT" sz="2000" dirty="0"/>
              <a:t>densità (di massa) media</a:t>
            </a:r>
          </a:p>
          <a:p>
            <a:pPr lvl="1">
              <a:buFontTx/>
              <a:buNone/>
            </a:pPr>
            <a:r>
              <a:rPr lang="it-IT" sz="2000" dirty="0"/>
              <a:t>	</a:t>
            </a:r>
            <a:r>
              <a:rPr lang="el-GR" sz="2000" dirty="0">
                <a:cs typeface="Arial" pitchFamily="34" charset="0"/>
              </a:rPr>
              <a:t>ρ</a:t>
            </a:r>
            <a:r>
              <a:rPr lang="it-IT" sz="2000" dirty="0">
                <a:cs typeface="Arial" pitchFamily="34" charset="0"/>
              </a:rPr>
              <a:t> = m/V</a:t>
            </a:r>
          </a:p>
          <a:p>
            <a:pPr lvl="1"/>
            <a:r>
              <a:rPr lang="it-IT" sz="2000" dirty="0">
                <a:cs typeface="Arial" pitchFamily="34" charset="0"/>
              </a:rPr>
              <a:t>pressione                                        (densità di lavoro-energia</a:t>
            </a:r>
            <a:r>
              <a:rPr lang="it-IT" sz="2000" dirty="0" smtClean="0">
                <a:cs typeface="Arial" pitchFamily="34" charset="0"/>
              </a:rPr>
              <a:t>)(+)</a:t>
            </a:r>
            <a:endParaRPr lang="it-IT" sz="2000" dirty="0">
              <a:cs typeface="Arial" pitchFamily="34" charset="0"/>
            </a:endParaRPr>
          </a:p>
          <a:p>
            <a:pPr lvl="1"/>
            <a:endParaRPr lang="it-IT" sz="2000" dirty="0">
              <a:cs typeface="Arial" pitchFamily="34" charset="0"/>
            </a:endParaRPr>
          </a:p>
          <a:p>
            <a:pPr lvl="1"/>
            <a:r>
              <a:rPr lang="it-IT" sz="2000" dirty="0">
                <a:cs typeface="Arial" pitchFamily="34" charset="0"/>
              </a:rPr>
              <a:t>densità di energia potenziale</a:t>
            </a:r>
          </a:p>
          <a:p>
            <a:pPr lvl="1"/>
            <a:endParaRPr lang="it-IT" sz="2000" dirty="0">
              <a:cs typeface="Arial" pitchFamily="34" charset="0"/>
            </a:endParaRPr>
          </a:p>
          <a:p>
            <a:pPr lvl="1"/>
            <a:r>
              <a:rPr lang="it-IT" sz="2000" dirty="0">
                <a:cs typeface="Arial" pitchFamily="34" charset="0"/>
              </a:rPr>
              <a:t>densità di energia cinetica   </a:t>
            </a:r>
          </a:p>
          <a:p>
            <a:pPr lvl="1">
              <a:buFontTx/>
              <a:buNone/>
            </a:pPr>
            <a:r>
              <a:rPr lang="it-IT" sz="1800" dirty="0">
                <a:cs typeface="Arial" pitchFamily="34" charset="0"/>
              </a:rPr>
              <a:t>	</a:t>
            </a:r>
            <a:endParaRPr lang="el-GR" sz="1800" dirty="0">
              <a:cs typeface="Arial" pitchFamily="34" charset="0"/>
            </a:endParaRPr>
          </a:p>
        </p:txBody>
      </p:sp>
      <p:graphicFrame>
        <p:nvGraphicFramePr>
          <p:cNvPr id="109572" name="Object 4"/>
          <p:cNvGraphicFramePr>
            <a:graphicFrameLocks noGrp="1" noChangeAspect="1"/>
          </p:cNvGraphicFramePr>
          <p:nvPr>
            <p:ph sz="half" idx="2"/>
            <p:extLst>
              <p:ext uri="{D42A27DB-BD31-4B8C-83A1-F6EECF244321}">
                <p14:modId xmlns:p14="http://schemas.microsoft.com/office/powerpoint/2010/main" val="890204538"/>
              </p:ext>
            </p:extLst>
          </p:nvPr>
        </p:nvGraphicFramePr>
        <p:xfrm>
          <a:off x="2541588" y="3740150"/>
          <a:ext cx="1827212" cy="560388"/>
        </p:xfrm>
        <a:graphic>
          <a:graphicData uri="http://schemas.openxmlformats.org/presentationml/2006/ole">
            <mc:AlternateContent xmlns:mc="http://schemas.openxmlformats.org/markup-compatibility/2006">
              <mc:Choice xmlns:v="urn:schemas-microsoft-com:vml" Requires="v">
                <p:oleObj spid="_x0000_s109815" name="Equazione" r:id="rId4" imgW="1282680" imgH="393480" progId="Equation.3">
                  <p:embed/>
                </p:oleObj>
              </mc:Choice>
              <mc:Fallback>
                <p:oleObj name="Equazione" r:id="rId4" imgW="1282680" imgH="393480" progId="Equation.3">
                  <p:embed/>
                  <p:pic>
                    <p:nvPicPr>
                      <p:cNvPr id="0" name="Object 4"/>
                      <p:cNvPicPr>
                        <a:picLocks noChangeAspect="1" noChangeArrowheads="1"/>
                      </p:cNvPicPr>
                      <p:nvPr/>
                    </p:nvPicPr>
                    <p:blipFill>
                      <a:blip r:embed="rId5"/>
                      <a:srcRect/>
                      <a:stretch>
                        <a:fillRect/>
                      </a:stretch>
                    </p:blipFill>
                    <p:spPr bwMode="auto">
                      <a:xfrm>
                        <a:off x="2541588" y="3740150"/>
                        <a:ext cx="1827212"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76" name="Object 8"/>
          <p:cNvGraphicFramePr>
            <a:graphicFrameLocks noChangeAspect="1"/>
          </p:cNvGraphicFramePr>
          <p:nvPr/>
        </p:nvGraphicFramePr>
        <p:xfrm>
          <a:off x="4897438" y="4365625"/>
          <a:ext cx="1433512" cy="752475"/>
        </p:xfrm>
        <a:graphic>
          <a:graphicData uri="http://schemas.openxmlformats.org/presentationml/2006/ole">
            <mc:AlternateContent xmlns:mc="http://schemas.openxmlformats.org/markup-compatibility/2006">
              <mc:Choice xmlns:v="urn:schemas-microsoft-com:vml" Requires="v">
                <p:oleObj spid="_x0000_s109816" name="Equation" r:id="rId6" imgW="749160" imgH="393480" progId="Equation.3">
                  <p:embed/>
                </p:oleObj>
              </mc:Choice>
              <mc:Fallback>
                <p:oleObj name="Equation" r:id="rId6" imgW="749160" imgH="3934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7438" y="4365625"/>
                        <a:ext cx="1433512"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79" name="Object 11"/>
          <p:cNvGraphicFramePr>
            <a:graphicFrameLocks noChangeAspect="1"/>
          </p:cNvGraphicFramePr>
          <p:nvPr/>
        </p:nvGraphicFramePr>
        <p:xfrm>
          <a:off x="4932363" y="5157788"/>
          <a:ext cx="2025650" cy="814387"/>
        </p:xfrm>
        <a:graphic>
          <a:graphicData uri="http://schemas.openxmlformats.org/presentationml/2006/ole">
            <mc:AlternateContent xmlns:mc="http://schemas.openxmlformats.org/markup-compatibility/2006">
              <mc:Choice xmlns:v="urn:schemas-microsoft-com:vml" Requires="v">
                <p:oleObj spid="_x0000_s109817" name="Equation" r:id="rId8" imgW="1041120" imgH="419040" progId="Equation.3">
                  <p:embed/>
                </p:oleObj>
              </mc:Choice>
              <mc:Fallback>
                <p:oleObj name="Equation" r:id="rId8" imgW="1041120" imgH="4190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5157788"/>
                        <a:ext cx="202565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43995" y="5949280"/>
            <a:ext cx="3227422" cy="707886"/>
          </a:xfrm>
          <a:prstGeom prst="rect">
            <a:avLst/>
          </a:prstGeom>
          <a:noFill/>
        </p:spPr>
        <p:txBody>
          <a:bodyPr wrap="none" rtlCol="0">
            <a:spAutoFit/>
          </a:bodyPr>
          <a:lstStyle/>
          <a:p>
            <a:r>
              <a:rPr lang="en-US" sz="2000" dirty="0" smtClean="0"/>
              <a:t>(+) </a:t>
            </a:r>
            <a:r>
              <a:rPr lang="en-US" sz="2000" dirty="0" err="1" smtClean="0"/>
              <a:t>F</a:t>
            </a:r>
            <a:r>
              <a:rPr lang="en-US" sz="2000" dirty="0" err="1" smtClean="0">
                <a:latin typeface="Arial"/>
                <a:cs typeface="Arial"/>
              </a:rPr>
              <a:t>•spostamento</a:t>
            </a:r>
            <a:r>
              <a:rPr lang="en-US" sz="2000" dirty="0" smtClean="0">
                <a:latin typeface="Arial"/>
                <a:cs typeface="Arial"/>
              </a:rPr>
              <a:t>=</a:t>
            </a:r>
            <a:r>
              <a:rPr lang="en-US" sz="2000" dirty="0" err="1" smtClean="0">
                <a:latin typeface="Arial"/>
                <a:cs typeface="Arial"/>
              </a:rPr>
              <a:t>lavoro</a:t>
            </a:r>
            <a:endParaRPr lang="en-US" sz="2000" dirty="0" smtClean="0">
              <a:latin typeface="Arial"/>
              <a:cs typeface="Arial"/>
            </a:endParaRPr>
          </a:p>
          <a:p>
            <a:r>
              <a:rPr lang="en-US" sz="2000" dirty="0">
                <a:latin typeface="Arial"/>
                <a:cs typeface="Arial"/>
              </a:rPr>
              <a:t> </a:t>
            </a:r>
            <a:r>
              <a:rPr lang="en-US" sz="2000" dirty="0" smtClean="0">
                <a:latin typeface="Arial"/>
                <a:cs typeface="Arial"/>
              </a:rPr>
              <a:t>    </a:t>
            </a:r>
            <a:r>
              <a:rPr lang="en-US" sz="2000" dirty="0" err="1" smtClean="0">
                <a:latin typeface="Arial"/>
                <a:cs typeface="Arial"/>
              </a:rPr>
              <a:t>A•spostamento</a:t>
            </a:r>
            <a:r>
              <a:rPr lang="en-US" sz="2000" dirty="0" smtClean="0">
                <a:latin typeface="Arial"/>
                <a:cs typeface="Arial"/>
              </a:rPr>
              <a:t>=volume</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E7B49B93-01A1-46E4-A6E2-BF5BA60285F2}" type="slidenum">
              <a:rPr lang="en-US"/>
              <a:pPr/>
              <a:t>20</a:t>
            </a:fld>
            <a:endParaRPr lang="en-US"/>
          </a:p>
        </p:txBody>
      </p:sp>
      <p:sp>
        <p:nvSpPr>
          <p:cNvPr id="133122" name="Rectangle 2"/>
          <p:cNvSpPr>
            <a:spLocks noGrp="1" noChangeArrowheads="1"/>
          </p:cNvSpPr>
          <p:nvPr>
            <p:ph type="title"/>
          </p:nvPr>
        </p:nvSpPr>
        <p:spPr/>
        <p:txBody>
          <a:bodyPr/>
          <a:lstStyle/>
          <a:p>
            <a:r>
              <a:rPr lang="it-IT"/>
              <a:t>Fluido ideale o perfetto</a:t>
            </a:r>
          </a:p>
        </p:txBody>
      </p:sp>
      <p:sp>
        <p:nvSpPr>
          <p:cNvPr id="133123" name="Rectangle 3"/>
          <p:cNvSpPr>
            <a:spLocks noGrp="1" noChangeArrowheads="1"/>
          </p:cNvSpPr>
          <p:nvPr>
            <p:ph type="body" idx="1"/>
          </p:nvPr>
        </p:nvSpPr>
        <p:spPr>
          <a:ln w="31750">
            <a:noFill/>
          </a:ln>
        </p:spPr>
        <p:txBody>
          <a:bodyPr/>
          <a:lstStyle/>
          <a:p>
            <a:pPr marL="533400" indent="-533400"/>
            <a:r>
              <a:rPr lang="it-IT" dirty="0"/>
              <a:t>per definire un f. ideale o perfetto sono necessarie </a:t>
            </a:r>
            <a:r>
              <a:rPr lang="it-IT" b="1" i="1" dirty="0">
                <a:solidFill>
                  <a:srgbClr val="FF3300"/>
                </a:solidFill>
              </a:rPr>
              <a:t>due</a:t>
            </a:r>
            <a:r>
              <a:rPr lang="it-IT" dirty="0"/>
              <a:t> condizioni e da queste si ottengono </a:t>
            </a:r>
            <a:r>
              <a:rPr lang="it-IT" b="1" i="1" dirty="0">
                <a:solidFill>
                  <a:srgbClr val="FF3300"/>
                </a:solidFill>
              </a:rPr>
              <a:t>due</a:t>
            </a:r>
            <a:r>
              <a:rPr lang="it-IT" dirty="0"/>
              <a:t> </a:t>
            </a:r>
            <a:r>
              <a:rPr lang="it-IT" dirty="0" smtClean="0"/>
              <a:t>leggi (indipendenti)</a:t>
            </a:r>
            <a:endParaRPr lang="it-IT" dirty="0"/>
          </a:p>
          <a:p>
            <a:pPr marL="533400" indent="-533400">
              <a:buFontTx/>
              <a:buAutoNum type="arabicPeriod"/>
            </a:pPr>
            <a:r>
              <a:rPr lang="it-IT" dirty="0">
                <a:solidFill>
                  <a:srgbClr val="009900"/>
                </a:solidFill>
              </a:rPr>
              <a:t>incompressibilità </a:t>
            </a:r>
            <a:r>
              <a:rPr lang="it-IT" b="1" dirty="0">
                <a:solidFill>
                  <a:srgbClr val="009900"/>
                </a:solidFill>
                <a:cs typeface="Arial" pitchFamily="34" charset="0"/>
              </a:rPr>
              <a:t>→</a:t>
            </a:r>
            <a:r>
              <a:rPr lang="it-IT" dirty="0">
                <a:solidFill>
                  <a:srgbClr val="009900"/>
                </a:solidFill>
                <a:cs typeface="Arial" pitchFamily="34" charset="0"/>
              </a:rPr>
              <a:t> </a:t>
            </a:r>
            <a:r>
              <a:rPr lang="it-IT" dirty="0" smtClean="0">
                <a:solidFill>
                  <a:srgbClr val="009900"/>
                </a:solidFill>
                <a:cs typeface="Arial" pitchFamily="34" charset="0"/>
              </a:rPr>
              <a:t>conservazione </a:t>
            </a:r>
            <a:r>
              <a:rPr lang="it-IT" dirty="0">
                <a:solidFill>
                  <a:srgbClr val="009900"/>
                </a:solidFill>
                <a:cs typeface="Arial" pitchFamily="34" charset="0"/>
              </a:rPr>
              <a:t>della portata (ad es. i liquidi sono poco compressibili)</a:t>
            </a:r>
          </a:p>
          <a:p>
            <a:pPr marL="533400" indent="-533400">
              <a:buFontTx/>
              <a:buAutoNum type="arabicPeriod"/>
            </a:pPr>
            <a:r>
              <a:rPr lang="it-IT" dirty="0">
                <a:solidFill>
                  <a:srgbClr val="990033"/>
                </a:solidFill>
                <a:cs typeface="Arial" pitchFamily="34" charset="0"/>
              </a:rPr>
              <a:t>assenza di viscosità (attrito interno) </a:t>
            </a:r>
            <a:r>
              <a:rPr lang="it-IT" b="1" dirty="0" smtClean="0">
                <a:solidFill>
                  <a:srgbClr val="990033"/>
                </a:solidFill>
                <a:cs typeface="Arial" pitchFamily="34" charset="0"/>
              </a:rPr>
              <a:t>→</a:t>
            </a:r>
            <a:r>
              <a:rPr lang="it-IT" dirty="0" smtClean="0">
                <a:solidFill>
                  <a:srgbClr val="990033"/>
                </a:solidFill>
                <a:cs typeface="Arial" pitchFamily="34" charset="0"/>
              </a:rPr>
              <a:t> teorema </a:t>
            </a:r>
            <a:r>
              <a:rPr lang="it-IT" dirty="0">
                <a:solidFill>
                  <a:srgbClr val="990033"/>
                </a:solidFill>
                <a:cs typeface="Arial" pitchFamily="34" charset="0"/>
              </a:rPr>
              <a:t>di </a:t>
            </a:r>
            <a:r>
              <a:rPr lang="it-IT" dirty="0" err="1">
                <a:solidFill>
                  <a:srgbClr val="990033"/>
                </a:solidFill>
                <a:cs typeface="Arial" pitchFamily="34" charset="0"/>
              </a:rPr>
              <a:t>Bernoulli</a:t>
            </a:r>
            <a:r>
              <a:rPr lang="it-IT" dirty="0">
                <a:solidFill>
                  <a:srgbClr val="990033"/>
                </a:solidFill>
                <a:cs typeface="Arial" pitchFamily="34" charset="0"/>
              </a:rPr>
              <a:t>, </a:t>
            </a:r>
            <a:r>
              <a:rPr lang="it-IT" dirty="0" err="1">
                <a:solidFill>
                  <a:srgbClr val="990033"/>
                </a:solidFill>
                <a:cs typeface="Arial" pitchFamily="34" charset="0"/>
              </a:rPr>
              <a:t>cons</a:t>
            </a:r>
            <a:r>
              <a:rPr lang="it-IT" dirty="0">
                <a:solidFill>
                  <a:srgbClr val="990033"/>
                </a:solidFill>
                <a:cs typeface="Arial" pitchFamily="34" charset="0"/>
              </a:rPr>
              <a:t>. en. meccanica applicata ai f. (vale per molti liquidi;       anche per i </a:t>
            </a:r>
            <a:r>
              <a:rPr lang="it-IT" dirty="0" smtClean="0">
                <a:solidFill>
                  <a:srgbClr val="990033"/>
                </a:solidFill>
                <a:cs typeface="Arial" pitchFamily="34" charset="0"/>
              </a:rPr>
              <a:t>gas, </a:t>
            </a:r>
            <a:r>
              <a:rPr lang="it-IT" dirty="0">
                <a:solidFill>
                  <a:srgbClr val="990033"/>
                </a:solidFill>
                <a:cs typeface="Arial" pitchFamily="34" charset="0"/>
              </a:rPr>
              <a:t>se             v &lt; </a:t>
            </a:r>
            <a:r>
              <a:rPr lang="it-IT" dirty="0" err="1">
                <a:solidFill>
                  <a:srgbClr val="990033"/>
                </a:solidFill>
                <a:cs typeface="Arial" pitchFamily="34" charset="0"/>
              </a:rPr>
              <a:t>v</a:t>
            </a:r>
            <a:r>
              <a:rPr lang="it-IT" baseline="-25000" dirty="0" err="1">
                <a:solidFill>
                  <a:srgbClr val="990033"/>
                </a:solidFill>
                <a:cs typeface="Arial" pitchFamily="34" charset="0"/>
              </a:rPr>
              <a:t>suono</a:t>
            </a:r>
            <a:r>
              <a:rPr lang="it-IT" dirty="0">
                <a:solidFill>
                  <a:srgbClr val="990033"/>
                </a:solidFill>
                <a:cs typeface="Arial" pitchFamily="34" charset="0"/>
              </a:rPr>
              <a:t> nel gas;        si può usare in prima approssimazione anche per f. viscosi)</a:t>
            </a:r>
            <a:r>
              <a:rPr lang="it-IT" dirty="0">
                <a:cs typeface="Arial"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16</a:t>
            </a:r>
            <a:endParaRPr lang="en-US"/>
          </a:p>
        </p:txBody>
      </p:sp>
      <p:sp>
        <p:nvSpPr>
          <p:cNvPr id="10" name="Slide Number Placeholder 5"/>
          <p:cNvSpPr>
            <a:spLocks noGrp="1"/>
          </p:cNvSpPr>
          <p:nvPr>
            <p:ph type="sldNum" sz="quarter" idx="12"/>
          </p:nvPr>
        </p:nvSpPr>
        <p:spPr/>
        <p:txBody>
          <a:bodyPr/>
          <a:lstStyle/>
          <a:p>
            <a:fld id="{0912E55B-406C-495B-9667-D9E4B81561CE}" type="slidenum">
              <a:rPr lang="en-US"/>
              <a:pPr/>
              <a:t>21</a:t>
            </a:fld>
            <a:endParaRPr lang="en-US"/>
          </a:p>
        </p:txBody>
      </p:sp>
      <p:sp>
        <p:nvSpPr>
          <p:cNvPr id="134146" name="Rectangle 2"/>
          <p:cNvSpPr>
            <a:spLocks noGrp="1" noChangeArrowheads="1"/>
          </p:cNvSpPr>
          <p:nvPr>
            <p:ph type="title"/>
          </p:nvPr>
        </p:nvSpPr>
        <p:spPr/>
        <p:txBody>
          <a:bodyPr/>
          <a:lstStyle/>
          <a:p>
            <a:r>
              <a:rPr lang="it-IT"/>
              <a:t>Equazione di continuità(*)</a:t>
            </a:r>
          </a:p>
        </p:txBody>
      </p:sp>
      <p:pic>
        <p:nvPicPr>
          <p:cNvPr id="134149" name="Picture 5" descr="img0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060450"/>
            <a:ext cx="7724775" cy="5053013"/>
          </a:xfrm>
          <a:prstGeom prst="rect">
            <a:avLst/>
          </a:prstGeom>
          <a:noFill/>
          <a:extLst>
            <a:ext uri="{909E8E84-426E-40DD-AFC4-6F175D3DCCD1}">
              <a14:hiddenFill xmlns:a14="http://schemas.microsoft.com/office/drawing/2010/main">
                <a:solidFill>
                  <a:srgbClr val="FFFFFF"/>
                </a:solidFill>
              </a14:hiddenFill>
            </a:ext>
          </a:extLst>
        </p:spPr>
      </p:pic>
      <p:sp>
        <p:nvSpPr>
          <p:cNvPr id="134150" name="Text Box 6"/>
          <p:cNvSpPr txBox="1">
            <a:spLocks noChangeArrowheads="1"/>
          </p:cNvSpPr>
          <p:nvPr/>
        </p:nvSpPr>
        <p:spPr bwMode="auto">
          <a:xfrm>
            <a:off x="395288" y="1068388"/>
            <a:ext cx="4054475"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consideriamo un fluido in moto in un condotto di sez. variabile, senza aperture</a:t>
            </a:r>
          </a:p>
        </p:txBody>
      </p:sp>
      <p:sp>
        <p:nvSpPr>
          <p:cNvPr id="134151" name="Line 7"/>
          <p:cNvSpPr>
            <a:spLocks noChangeShapeType="1"/>
          </p:cNvSpPr>
          <p:nvPr/>
        </p:nvSpPr>
        <p:spPr bwMode="auto">
          <a:xfrm flipV="1">
            <a:off x="4067175" y="1989138"/>
            <a:ext cx="360363" cy="287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152" name="Text Box 8"/>
          <p:cNvSpPr txBox="1">
            <a:spLocks noChangeArrowheads="1"/>
          </p:cNvSpPr>
          <p:nvPr/>
        </p:nvSpPr>
        <p:spPr bwMode="auto">
          <a:xfrm>
            <a:off x="2339975" y="5516563"/>
            <a:ext cx="3049588"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34153" name="Text Box 9"/>
          <p:cNvSpPr txBox="1">
            <a:spLocks noChangeArrowheads="1"/>
          </p:cNvSpPr>
          <p:nvPr/>
        </p:nvSpPr>
        <p:spPr bwMode="auto">
          <a:xfrm>
            <a:off x="323850" y="6211888"/>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dimostrazione facoltativa</a:t>
            </a:r>
          </a:p>
        </p:txBody>
      </p:sp>
      <p:sp>
        <p:nvSpPr>
          <p:cNvPr id="2" name="TextBox 1"/>
          <p:cNvSpPr txBox="1"/>
          <p:nvPr/>
        </p:nvSpPr>
        <p:spPr>
          <a:xfrm>
            <a:off x="5716128" y="5997576"/>
            <a:ext cx="2249334" cy="369332"/>
          </a:xfrm>
          <a:prstGeom prst="rect">
            <a:avLst/>
          </a:prstGeom>
          <a:noFill/>
        </p:spPr>
        <p:txBody>
          <a:bodyPr wrap="none" rtlCol="0">
            <a:spAutoFit/>
          </a:bodyPr>
          <a:lstStyle/>
          <a:p>
            <a:r>
              <a:rPr lang="it-IT" sz="1800" dirty="0" smtClean="0">
                <a:solidFill>
                  <a:srgbClr val="00B050"/>
                </a:solidFill>
              </a:rPr>
              <a:t>(vale per tutti i fluidi)</a:t>
            </a:r>
            <a:endParaRPr lang="it-IT" sz="1800" dirty="0">
              <a:solidFill>
                <a:srgbClr val="00B05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a:p>
        </p:txBody>
      </p:sp>
      <p:sp>
        <p:nvSpPr>
          <p:cNvPr id="8" name="Slide Number Placeholder 5"/>
          <p:cNvSpPr>
            <a:spLocks noGrp="1"/>
          </p:cNvSpPr>
          <p:nvPr>
            <p:ph type="sldNum" sz="quarter" idx="12"/>
          </p:nvPr>
        </p:nvSpPr>
        <p:spPr/>
        <p:txBody>
          <a:bodyPr/>
          <a:lstStyle/>
          <a:p>
            <a:fld id="{3EA8B503-552F-4D94-8BA8-34C5384D7113}" type="slidenum">
              <a:rPr lang="en-US"/>
              <a:pPr/>
              <a:t>22</a:t>
            </a:fld>
            <a:endParaRPr lang="en-US"/>
          </a:p>
        </p:txBody>
      </p:sp>
      <p:sp>
        <p:nvSpPr>
          <p:cNvPr id="131074" name="Rectangle 2"/>
          <p:cNvSpPr>
            <a:spLocks noGrp="1" noChangeArrowheads="1"/>
          </p:cNvSpPr>
          <p:nvPr>
            <p:ph type="title"/>
          </p:nvPr>
        </p:nvSpPr>
        <p:spPr/>
        <p:txBody>
          <a:bodyPr/>
          <a:lstStyle/>
          <a:p>
            <a:r>
              <a:rPr lang="it-IT"/>
              <a:t>Conservazione della portata</a:t>
            </a:r>
          </a:p>
        </p:txBody>
      </p:sp>
      <p:sp>
        <p:nvSpPr>
          <p:cNvPr id="131075" name="Rectangle 3"/>
          <p:cNvSpPr>
            <a:spLocks noGrp="1" noChangeArrowheads="1"/>
          </p:cNvSpPr>
          <p:nvPr>
            <p:ph type="body" idx="1"/>
          </p:nvPr>
        </p:nvSpPr>
        <p:spPr>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400" b="1" dirty="0"/>
              <a:t>se</a:t>
            </a:r>
            <a:r>
              <a:rPr lang="it-IT" sz="2400" dirty="0"/>
              <a:t> il f. è incomprimibile (</a:t>
            </a:r>
            <a:r>
              <a:rPr lang="el-GR" sz="2400" dirty="0">
                <a:cs typeface="Arial" pitchFamily="34" charset="0"/>
              </a:rPr>
              <a:t>ρ</a:t>
            </a:r>
            <a:r>
              <a:rPr lang="it-IT" sz="2400" dirty="0">
                <a:cs typeface="Arial" pitchFamily="34" charset="0"/>
              </a:rPr>
              <a:t> = </a:t>
            </a:r>
            <a:r>
              <a:rPr lang="it-IT" sz="2400" dirty="0" err="1">
                <a:cs typeface="Arial" pitchFamily="34" charset="0"/>
              </a:rPr>
              <a:t>cost</a:t>
            </a:r>
            <a:r>
              <a:rPr lang="it-IT" sz="2400" dirty="0">
                <a:cs typeface="Arial" pitchFamily="34" charset="0"/>
              </a:rPr>
              <a:t>) l’</a:t>
            </a:r>
            <a:r>
              <a:rPr lang="it-IT" sz="2400" dirty="0" err="1">
                <a:cs typeface="Arial" pitchFamily="34" charset="0"/>
              </a:rPr>
              <a:t>eq</a:t>
            </a:r>
            <a:r>
              <a:rPr lang="it-IT" sz="2400" dirty="0">
                <a:cs typeface="Arial" pitchFamily="34" charset="0"/>
              </a:rPr>
              <a:t>. precedente </a:t>
            </a:r>
            <a:r>
              <a:rPr lang="it-IT" sz="2400" dirty="0"/>
              <a:t>diviene</a:t>
            </a:r>
          </a:p>
          <a:p>
            <a:pPr>
              <a:buFontTx/>
              <a:buNone/>
            </a:pPr>
            <a:r>
              <a:rPr lang="it-IT" sz="2400" dirty="0"/>
              <a:t>	(</a:t>
            </a:r>
            <a:r>
              <a:rPr lang="it-IT" sz="2400" dirty="0" smtClean="0"/>
              <a:t>massa/tempo </a:t>
            </a:r>
            <a:r>
              <a:rPr lang="it-IT" sz="2400" dirty="0"/>
              <a:t>=) </a:t>
            </a:r>
            <a:r>
              <a:rPr lang="el-GR" sz="2400" dirty="0">
                <a:cs typeface="Arial" pitchFamily="34" charset="0"/>
              </a:rPr>
              <a:t>ρ</a:t>
            </a:r>
            <a:r>
              <a:rPr lang="it-IT" sz="2400" dirty="0">
                <a:cs typeface="Arial" pitchFamily="34" charset="0"/>
              </a:rPr>
              <a:t>A</a:t>
            </a:r>
            <a:r>
              <a:rPr lang="it-IT" sz="2400" baseline="-25000" dirty="0">
                <a:cs typeface="Arial" pitchFamily="34" charset="0"/>
              </a:rPr>
              <a:t>1</a:t>
            </a:r>
            <a:r>
              <a:rPr lang="it-IT" sz="2400" dirty="0">
                <a:cs typeface="Arial" pitchFamily="34" charset="0"/>
              </a:rPr>
              <a:t>v</a:t>
            </a:r>
            <a:r>
              <a:rPr lang="it-IT" sz="2400" baseline="-25000" dirty="0">
                <a:cs typeface="Arial" pitchFamily="34" charset="0"/>
              </a:rPr>
              <a:t>1</a:t>
            </a:r>
            <a:r>
              <a:rPr lang="it-IT" sz="2400" dirty="0">
                <a:cs typeface="Arial" pitchFamily="34" charset="0"/>
              </a:rPr>
              <a:t> = </a:t>
            </a:r>
            <a:r>
              <a:rPr lang="el-GR" sz="2400" dirty="0">
                <a:cs typeface="Arial" pitchFamily="34" charset="0"/>
              </a:rPr>
              <a:t>ρ</a:t>
            </a:r>
            <a:r>
              <a:rPr lang="it-IT" sz="2400" dirty="0">
                <a:cs typeface="Arial" pitchFamily="34" charset="0"/>
              </a:rPr>
              <a:t>A</a:t>
            </a:r>
            <a:r>
              <a:rPr lang="it-IT" sz="2400" baseline="-25000" dirty="0">
                <a:cs typeface="Arial" pitchFamily="34" charset="0"/>
              </a:rPr>
              <a:t>2</a:t>
            </a:r>
            <a:r>
              <a:rPr lang="it-IT" sz="2400" dirty="0">
                <a:cs typeface="Arial" pitchFamily="34" charset="0"/>
              </a:rPr>
              <a:t>v</a:t>
            </a:r>
            <a:r>
              <a:rPr lang="it-IT" sz="2400" baseline="-25000" dirty="0">
                <a:cs typeface="Arial" pitchFamily="34" charset="0"/>
              </a:rPr>
              <a:t>2</a:t>
            </a:r>
            <a:r>
              <a:rPr lang="it-IT" sz="2400" dirty="0">
                <a:cs typeface="Arial" pitchFamily="34" charset="0"/>
              </a:rPr>
              <a:t> ossia</a:t>
            </a:r>
          </a:p>
          <a:p>
            <a:pPr>
              <a:buFontTx/>
              <a:buNone/>
            </a:pPr>
            <a:r>
              <a:rPr lang="it-IT" sz="2400" dirty="0">
                <a:cs typeface="Arial" pitchFamily="34" charset="0"/>
              </a:rPr>
              <a:t>	 A</a:t>
            </a:r>
            <a:r>
              <a:rPr lang="it-IT" sz="2400" baseline="-25000" dirty="0">
                <a:cs typeface="Arial" pitchFamily="34" charset="0"/>
              </a:rPr>
              <a:t>2</a:t>
            </a:r>
            <a:r>
              <a:rPr lang="it-IT" sz="2400" dirty="0">
                <a:cs typeface="Arial" pitchFamily="34" charset="0"/>
              </a:rPr>
              <a:t>v</a:t>
            </a:r>
            <a:r>
              <a:rPr lang="it-IT" sz="2400" baseline="-25000" dirty="0">
                <a:cs typeface="Arial" pitchFamily="34" charset="0"/>
              </a:rPr>
              <a:t>2</a:t>
            </a:r>
            <a:r>
              <a:rPr lang="it-IT" sz="2400" dirty="0">
                <a:cs typeface="Arial" pitchFamily="34" charset="0"/>
              </a:rPr>
              <a:t> = A</a:t>
            </a:r>
            <a:r>
              <a:rPr lang="it-IT" sz="2400" baseline="-25000" dirty="0">
                <a:cs typeface="Arial" pitchFamily="34" charset="0"/>
              </a:rPr>
              <a:t>1</a:t>
            </a:r>
            <a:r>
              <a:rPr lang="it-IT" sz="2400" dirty="0">
                <a:cs typeface="Arial" pitchFamily="34" charset="0"/>
              </a:rPr>
              <a:t>v</a:t>
            </a:r>
            <a:r>
              <a:rPr lang="it-IT" sz="2400" baseline="-25000" dirty="0">
                <a:cs typeface="Arial" pitchFamily="34" charset="0"/>
              </a:rPr>
              <a:t>1</a:t>
            </a:r>
            <a:r>
              <a:rPr lang="it-IT" sz="2400" dirty="0">
                <a:cs typeface="Arial" pitchFamily="34" charset="0"/>
              </a:rPr>
              <a:t>            (</a:t>
            </a:r>
            <a:r>
              <a:rPr lang="it-IT" sz="2000" dirty="0">
                <a:solidFill>
                  <a:srgbClr val="CC3300"/>
                </a:solidFill>
                <a:cs typeface="Arial" pitchFamily="34" charset="0"/>
              </a:rPr>
              <a:t>conservazione della portata</a:t>
            </a:r>
            <a:r>
              <a:rPr lang="it-IT" sz="2400" dirty="0">
                <a:cs typeface="Arial" pitchFamily="34" charset="0"/>
              </a:rPr>
              <a:t> </a:t>
            </a:r>
            <a:r>
              <a:rPr lang="it-IT" sz="1800" dirty="0">
                <a:solidFill>
                  <a:srgbClr val="008000"/>
                </a:solidFill>
                <a:cs typeface="Arial" pitchFamily="34" charset="0"/>
              </a:rPr>
              <a:t>in volume</a:t>
            </a:r>
            <a:r>
              <a:rPr lang="it-IT" sz="2400" dirty="0">
                <a:cs typeface="Arial" pitchFamily="34" charset="0"/>
              </a:rPr>
              <a:t>) </a:t>
            </a:r>
            <a:endParaRPr lang="el-GR" sz="2400" dirty="0">
              <a:cs typeface="Arial" pitchFamily="34" charset="0"/>
            </a:endParaRPr>
          </a:p>
          <a:p>
            <a:r>
              <a:rPr lang="it-IT" sz="2400" dirty="0">
                <a:solidFill>
                  <a:schemeClr val="accent2"/>
                </a:solidFill>
              </a:rPr>
              <a:t>fluido non-viscoso</a:t>
            </a:r>
            <a:r>
              <a:rPr lang="it-IT" sz="2400" dirty="0"/>
              <a:t> e incompressibile (ideale)</a:t>
            </a:r>
          </a:p>
          <a:p>
            <a:pPr>
              <a:buFontTx/>
              <a:buNone/>
            </a:pPr>
            <a:r>
              <a:rPr lang="it-IT" sz="2400" dirty="0"/>
              <a:t>	Q = </a:t>
            </a:r>
            <a:r>
              <a:rPr lang="it-IT" sz="2400" dirty="0" err="1"/>
              <a:t>Av</a:t>
            </a:r>
            <a:r>
              <a:rPr lang="it-IT" sz="2400" dirty="0"/>
              <a:t> = </a:t>
            </a:r>
            <a:r>
              <a:rPr lang="it-IT" sz="2400" dirty="0" err="1"/>
              <a:t>cost</a:t>
            </a:r>
            <a:r>
              <a:rPr lang="it-IT" sz="2400" dirty="0"/>
              <a:t> </a:t>
            </a:r>
          </a:p>
          <a:p>
            <a:pPr>
              <a:buFontTx/>
              <a:buNone/>
            </a:pPr>
            <a:r>
              <a:rPr lang="it-IT" sz="2400" dirty="0"/>
              <a:t>	v è la stessa in tutti i punti di A (niente attrito)</a:t>
            </a:r>
          </a:p>
          <a:p>
            <a:r>
              <a:rPr lang="it-IT" sz="2400" dirty="0">
                <a:solidFill>
                  <a:srgbClr val="FF0000"/>
                </a:solidFill>
              </a:rPr>
              <a:t>fluido viscoso</a:t>
            </a:r>
            <a:r>
              <a:rPr lang="it-IT" sz="2400" dirty="0"/>
              <a:t> e incompressibile</a:t>
            </a:r>
          </a:p>
          <a:p>
            <a:pPr>
              <a:buFontTx/>
              <a:buNone/>
            </a:pPr>
            <a:r>
              <a:rPr lang="it-IT" sz="2400" dirty="0"/>
              <a:t>	Q = </a:t>
            </a:r>
            <a:r>
              <a:rPr lang="it-IT" sz="2400" dirty="0" err="1"/>
              <a:t>A</a:t>
            </a:r>
            <a:r>
              <a:rPr lang="it-IT" sz="2400" u="sng" dirty="0" err="1"/>
              <a:t>v</a:t>
            </a:r>
            <a:r>
              <a:rPr lang="it-IT" sz="2400" dirty="0"/>
              <a:t> = </a:t>
            </a:r>
            <a:r>
              <a:rPr lang="it-IT" sz="2400" dirty="0" err="1"/>
              <a:t>cost</a:t>
            </a:r>
            <a:endParaRPr lang="it-IT" sz="2400" dirty="0"/>
          </a:p>
          <a:p>
            <a:pPr>
              <a:buFontTx/>
              <a:buNone/>
            </a:pPr>
            <a:r>
              <a:rPr lang="it-IT" sz="2400" dirty="0"/>
              <a:t>	</a:t>
            </a:r>
            <a:r>
              <a:rPr lang="it-IT" sz="2400" u="sng" dirty="0"/>
              <a:t>v</a:t>
            </a:r>
            <a:r>
              <a:rPr lang="it-IT" sz="2400" dirty="0"/>
              <a:t> = Q/A    dove la media delle v. è sulla sezione A</a:t>
            </a:r>
          </a:p>
          <a:p>
            <a:r>
              <a:rPr lang="it-IT" sz="2400" dirty="0"/>
              <a:t>in ogni caso, se A cresce, v (o </a:t>
            </a:r>
            <a:r>
              <a:rPr lang="it-IT" sz="2400" u="sng" dirty="0"/>
              <a:t>v</a:t>
            </a:r>
            <a:r>
              <a:rPr lang="it-IT" sz="2400" dirty="0"/>
              <a:t>) diminuisce e viceversa</a:t>
            </a:r>
          </a:p>
          <a:p>
            <a:pPr>
              <a:buFontTx/>
              <a:buNone/>
            </a:pPr>
            <a:r>
              <a:rPr lang="it-IT" sz="2400" dirty="0"/>
              <a:t>	v</a:t>
            </a:r>
            <a:r>
              <a:rPr lang="it-IT" sz="2400" baseline="-25000" dirty="0"/>
              <a:t>2</a:t>
            </a:r>
            <a:r>
              <a:rPr lang="it-IT" sz="2400" dirty="0"/>
              <a:t> = v</a:t>
            </a:r>
            <a:r>
              <a:rPr lang="it-IT" sz="2400" baseline="-25000" dirty="0"/>
              <a:t>1</a:t>
            </a:r>
            <a:r>
              <a:rPr lang="it-IT" sz="2400" dirty="0"/>
              <a:t>A</a:t>
            </a:r>
            <a:r>
              <a:rPr lang="it-IT" sz="2400" baseline="-25000" dirty="0"/>
              <a:t>1</a:t>
            </a:r>
            <a:r>
              <a:rPr lang="it-IT" sz="2400" dirty="0"/>
              <a:t>/A</a:t>
            </a:r>
            <a:r>
              <a:rPr lang="it-IT" sz="2400" baseline="-25000" dirty="0"/>
              <a:t>2</a:t>
            </a:r>
          </a:p>
        </p:txBody>
      </p:sp>
      <p:sp>
        <p:nvSpPr>
          <p:cNvPr id="131076" name="Text Box 4"/>
          <p:cNvSpPr txBox="1">
            <a:spLocks noChangeArrowheads="1"/>
          </p:cNvSpPr>
          <p:nvPr/>
        </p:nvSpPr>
        <p:spPr bwMode="auto">
          <a:xfrm>
            <a:off x="755650" y="1989138"/>
            <a:ext cx="1728788"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31077" name="Text Box 5"/>
          <p:cNvSpPr txBox="1">
            <a:spLocks noChangeArrowheads="1"/>
          </p:cNvSpPr>
          <p:nvPr/>
        </p:nvSpPr>
        <p:spPr bwMode="auto">
          <a:xfrm>
            <a:off x="684213" y="5516563"/>
            <a:ext cx="1762125" cy="395287"/>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16</a:t>
            </a:r>
            <a:endParaRPr lang="en-US"/>
          </a:p>
        </p:txBody>
      </p:sp>
      <p:sp>
        <p:nvSpPr>
          <p:cNvPr id="12" name="Slide Number Placeholder 5"/>
          <p:cNvSpPr>
            <a:spLocks noGrp="1"/>
          </p:cNvSpPr>
          <p:nvPr>
            <p:ph type="sldNum" sz="quarter" idx="12"/>
          </p:nvPr>
        </p:nvSpPr>
        <p:spPr>
          <a:xfrm>
            <a:off x="6619875" y="6368256"/>
            <a:ext cx="2133600" cy="412750"/>
          </a:xfrm>
        </p:spPr>
        <p:txBody>
          <a:bodyPr/>
          <a:lstStyle/>
          <a:p>
            <a:fld id="{D78CD377-8FC5-459D-BB30-BDE516D590ED}" type="slidenum">
              <a:rPr lang="en-US"/>
              <a:pPr/>
              <a:t>23</a:t>
            </a:fld>
            <a:endParaRPr lang="en-US"/>
          </a:p>
        </p:txBody>
      </p:sp>
      <p:pic>
        <p:nvPicPr>
          <p:cNvPr id="132100" name="Picture 4" descr="img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1377950"/>
            <a:ext cx="6142038" cy="41275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title"/>
          </p:nvPr>
        </p:nvSpPr>
        <p:spPr/>
        <p:txBody>
          <a:bodyPr/>
          <a:lstStyle/>
          <a:p>
            <a:r>
              <a:rPr lang="it-IT"/>
              <a:t>Teorema di Bernoulli</a:t>
            </a:r>
          </a:p>
        </p:txBody>
      </p:sp>
      <p:sp>
        <p:nvSpPr>
          <p:cNvPr id="132101" name="Text Box 5"/>
          <p:cNvSpPr txBox="1">
            <a:spLocks noChangeArrowheads="1"/>
          </p:cNvSpPr>
          <p:nvPr/>
        </p:nvSpPr>
        <p:spPr bwMode="auto">
          <a:xfrm>
            <a:off x="250825" y="1125538"/>
            <a:ext cx="5545138" cy="11079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dirty="0"/>
              <a:t>f. ideale, condotto di </a:t>
            </a:r>
            <a:r>
              <a:rPr lang="it-IT" sz="2200" dirty="0" smtClean="0"/>
              <a:t>sez. </a:t>
            </a:r>
            <a:r>
              <a:rPr lang="it-IT" sz="2200" dirty="0"/>
              <a:t>e quota variabili,</a:t>
            </a:r>
          </a:p>
          <a:p>
            <a:r>
              <a:rPr lang="it-IT" sz="2200" dirty="0"/>
              <a:t>p è la pressione dinamica o piezometrica</a:t>
            </a:r>
          </a:p>
          <a:p>
            <a:endParaRPr lang="it-IT" sz="2200" dirty="0"/>
          </a:p>
        </p:txBody>
      </p:sp>
      <p:sp>
        <p:nvSpPr>
          <p:cNvPr id="132102" name="Text Box 6"/>
          <p:cNvSpPr txBox="1">
            <a:spLocks noChangeArrowheads="1"/>
          </p:cNvSpPr>
          <p:nvPr/>
        </p:nvSpPr>
        <p:spPr bwMode="auto">
          <a:xfrm>
            <a:off x="755650" y="5000625"/>
            <a:ext cx="4049713" cy="11445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t>K = ½ </a:t>
            </a:r>
            <a:r>
              <a:rPr lang="el-GR" sz="2300">
                <a:cs typeface="Arial" pitchFamily="34" charset="0"/>
              </a:rPr>
              <a:t>ρ</a:t>
            </a:r>
            <a:r>
              <a:rPr lang="it-IT" sz="2300">
                <a:solidFill>
                  <a:srgbClr val="FF0000"/>
                </a:solidFill>
                <a:cs typeface="Arial" pitchFamily="34" charset="0"/>
              </a:rPr>
              <a:t>V</a:t>
            </a:r>
            <a:r>
              <a:rPr lang="it-IT" sz="2300">
                <a:cs typeface="Arial" pitchFamily="34" charset="0"/>
              </a:rPr>
              <a:t>v</a:t>
            </a:r>
            <a:r>
              <a:rPr lang="it-IT" sz="2300" baseline="30000">
                <a:cs typeface="Arial" pitchFamily="34" charset="0"/>
              </a:rPr>
              <a:t>2</a:t>
            </a:r>
            <a:r>
              <a:rPr lang="it-IT" sz="2300">
                <a:cs typeface="Arial" pitchFamily="34" charset="0"/>
              </a:rPr>
              <a:t>(x)                         </a:t>
            </a:r>
          </a:p>
          <a:p>
            <a:r>
              <a:rPr lang="it-IT" sz="2300">
                <a:cs typeface="Arial" pitchFamily="34" charset="0"/>
              </a:rPr>
              <a:t>W(y) = </a:t>
            </a:r>
            <a:r>
              <a:rPr lang="el-GR" sz="2300">
                <a:cs typeface="Arial" pitchFamily="34" charset="0"/>
              </a:rPr>
              <a:t>ρ</a:t>
            </a:r>
            <a:r>
              <a:rPr lang="it-IT" sz="2300">
                <a:solidFill>
                  <a:srgbClr val="FF0000"/>
                </a:solidFill>
                <a:cs typeface="Arial" pitchFamily="34" charset="0"/>
              </a:rPr>
              <a:t>V</a:t>
            </a:r>
            <a:r>
              <a:rPr lang="it-IT" sz="2300">
                <a:cs typeface="Arial" pitchFamily="34" charset="0"/>
              </a:rPr>
              <a:t>gy</a:t>
            </a:r>
          </a:p>
          <a:p>
            <a:r>
              <a:rPr lang="en-US" sz="2300">
                <a:latin typeface="Script MT Bold" pitchFamily="66" charset="0"/>
                <a:cs typeface="Arial" pitchFamily="34" charset="0"/>
              </a:rPr>
              <a:t>L</a:t>
            </a:r>
            <a:r>
              <a:rPr lang="it-IT" sz="2300" baseline="-25000">
                <a:cs typeface="Arial" pitchFamily="34" charset="0"/>
              </a:rPr>
              <a:t>p</a:t>
            </a:r>
            <a:r>
              <a:rPr lang="it-IT" sz="2300">
                <a:cs typeface="Arial" pitchFamily="34" charset="0"/>
              </a:rPr>
              <a:t> = p</a:t>
            </a:r>
            <a:r>
              <a:rPr lang="it-IT" sz="2300" baseline="-25000">
                <a:cs typeface="Arial" pitchFamily="34" charset="0"/>
              </a:rPr>
              <a:t>1</a:t>
            </a:r>
            <a:r>
              <a:rPr lang="it-IT" sz="2300">
                <a:cs typeface="Arial" pitchFamily="34" charset="0"/>
              </a:rPr>
              <a:t>A</a:t>
            </a:r>
            <a:r>
              <a:rPr lang="it-IT" sz="2300" baseline="-25000">
                <a:cs typeface="Arial" pitchFamily="34" charset="0"/>
              </a:rPr>
              <a:t>1</a:t>
            </a:r>
            <a:r>
              <a:rPr lang="it-IT" sz="2300">
                <a:cs typeface="Arial" pitchFamily="34" charset="0"/>
              </a:rPr>
              <a:t>x</a:t>
            </a:r>
            <a:r>
              <a:rPr lang="it-IT" sz="2300" baseline="-25000">
                <a:cs typeface="Arial" pitchFamily="34" charset="0"/>
              </a:rPr>
              <a:t>1</a:t>
            </a:r>
            <a:r>
              <a:rPr lang="it-IT" sz="2300">
                <a:cs typeface="Arial" pitchFamily="34" charset="0"/>
              </a:rPr>
              <a:t> –p</a:t>
            </a:r>
            <a:r>
              <a:rPr lang="it-IT" sz="2300" baseline="-25000">
                <a:cs typeface="Arial" pitchFamily="34" charset="0"/>
              </a:rPr>
              <a:t>2</a:t>
            </a:r>
            <a:r>
              <a:rPr lang="it-IT" sz="2300">
                <a:cs typeface="Arial" pitchFamily="34" charset="0"/>
              </a:rPr>
              <a:t>A</a:t>
            </a:r>
            <a:r>
              <a:rPr lang="it-IT" sz="2300" baseline="-25000">
                <a:cs typeface="Arial" pitchFamily="34" charset="0"/>
              </a:rPr>
              <a:t>2</a:t>
            </a:r>
            <a:r>
              <a:rPr lang="it-IT" sz="2300">
                <a:cs typeface="Arial" pitchFamily="34" charset="0"/>
              </a:rPr>
              <a:t>x</a:t>
            </a:r>
            <a:r>
              <a:rPr lang="it-IT" sz="2300" baseline="-25000">
                <a:cs typeface="Arial" pitchFamily="34" charset="0"/>
              </a:rPr>
              <a:t>2</a:t>
            </a:r>
            <a:r>
              <a:rPr lang="it-IT" sz="2300">
                <a:cs typeface="Arial" pitchFamily="34" charset="0"/>
              </a:rPr>
              <a:t> = (p</a:t>
            </a:r>
            <a:r>
              <a:rPr lang="it-IT" sz="2300" baseline="-25000">
                <a:cs typeface="Arial" pitchFamily="34" charset="0"/>
              </a:rPr>
              <a:t>1</a:t>
            </a:r>
            <a:r>
              <a:rPr lang="it-IT" sz="2300">
                <a:cs typeface="Arial" pitchFamily="34" charset="0"/>
              </a:rPr>
              <a:t>-p</a:t>
            </a:r>
            <a:r>
              <a:rPr lang="it-IT" sz="2300" baseline="-25000">
                <a:cs typeface="Arial" pitchFamily="34" charset="0"/>
              </a:rPr>
              <a:t>2</a:t>
            </a:r>
            <a:r>
              <a:rPr lang="it-IT" sz="2300">
                <a:cs typeface="Arial" pitchFamily="34" charset="0"/>
              </a:rPr>
              <a:t>)</a:t>
            </a:r>
            <a:r>
              <a:rPr lang="it-IT" sz="2300">
                <a:solidFill>
                  <a:srgbClr val="FF0000"/>
                </a:solidFill>
                <a:cs typeface="Arial" pitchFamily="34" charset="0"/>
              </a:rPr>
              <a:t>V</a:t>
            </a:r>
            <a:endParaRPr lang="el-GR" sz="2300">
              <a:solidFill>
                <a:srgbClr val="FF0000"/>
              </a:solidFill>
              <a:cs typeface="Arial" pitchFamily="34" charset="0"/>
            </a:endParaRPr>
          </a:p>
        </p:txBody>
      </p:sp>
      <p:sp>
        <p:nvSpPr>
          <p:cNvPr id="132103" name="Text Box 7"/>
          <p:cNvSpPr txBox="1">
            <a:spLocks noChangeArrowheads="1"/>
          </p:cNvSpPr>
          <p:nvPr/>
        </p:nvSpPr>
        <p:spPr bwMode="auto">
          <a:xfrm>
            <a:off x="5580063" y="5721350"/>
            <a:ext cx="33570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smtClean="0">
                <a:solidFill>
                  <a:srgbClr val="990033"/>
                </a:solidFill>
              </a:rPr>
              <a:t>(forze di pressione,fluido</a:t>
            </a:r>
            <a:r>
              <a:rPr lang="it-IT" sz="2200" dirty="0">
                <a:solidFill>
                  <a:srgbClr val="990033"/>
                </a:solidFill>
              </a:rPr>
              <a:t>)</a:t>
            </a:r>
          </a:p>
        </p:txBody>
      </p:sp>
      <p:sp>
        <p:nvSpPr>
          <p:cNvPr id="132104" name="Text Box 8"/>
          <p:cNvSpPr txBox="1">
            <a:spLocks noChangeArrowheads="1"/>
          </p:cNvSpPr>
          <p:nvPr/>
        </p:nvSpPr>
        <p:spPr bwMode="auto">
          <a:xfrm>
            <a:off x="808038" y="6184900"/>
            <a:ext cx="302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(lungo una linea di corrente)</a:t>
            </a:r>
          </a:p>
        </p:txBody>
      </p:sp>
      <p:pic>
        <p:nvPicPr>
          <p:cNvPr id="132106" name="Picture 10" descr="200px-Danielbernou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2128838"/>
          </a:xfrm>
          <a:prstGeom prst="rect">
            <a:avLst/>
          </a:prstGeom>
          <a:noFill/>
          <a:extLst>
            <a:ext uri="{909E8E84-426E-40DD-AFC4-6F175D3DCCD1}">
              <a14:hiddenFill xmlns:a14="http://schemas.microsoft.com/office/drawing/2010/main">
                <a:solidFill>
                  <a:srgbClr val="FFFFFF"/>
                </a:solidFill>
              </a14:hiddenFill>
            </a:ext>
          </a:extLst>
        </p:spPr>
      </p:pic>
      <p:sp>
        <p:nvSpPr>
          <p:cNvPr id="132107" name="Text Box 11"/>
          <p:cNvSpPr txBox="1">
            <a:spLocks noChangeArrowheads="1"/>
          </p:cNvSpPr>
          <p:nvPr/>
        </p:nvSpPr>
        <p:spPr bwMode="auto">
          <a:xfrm>
            <a:off x="7996238" y="2133600"/>
            <a:ext cx="1174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Daniel</a:t>
            </a:r>
          </a:p>
          <a:p>
            <a:r>
              <a:rPr lang="it-IT" sz="1800" b="1"/>
              <a:t>Bernoulli</a:t>
            </a:r>
          </a:p>
          <a:p>
            <a:r>
              <a:rPr lang="it-IT" sz="1800" b="1"/>
              <a:t>1700-82</a:t>
            </a:r>
          </a:p>
        </p:txBody>
      </p:sp>
      <p:sp>
        <p:nvSpPr>
          <p:cNvPr id="2" name="TextBox 1"/>
          <p:cNvSpPr txBox="1"/>
          <p:nvPr/>
        </p:nvSpPr>
        <p:spPr>
          <a:xfrm>
            <a:off x="7661851" y="4418668"/>
            <a:ext cx="1393330" cy="384721"/>
          </a:xfrm>
          <a:prstGeom prst="rect">
            <a:avLst/>
          </a:prstGeom>
          <a:noFill/>
        </p:spPr>
        <p:txBody>
          <a:bodyPr wrap="none" rtlCol="0">
            <a:spAutoFit/>
          </a:bodyPr>
          <a:lstStyle/>
          <a:p>
            <a:r>
              <a:rPr lang="en-US" sz="1900" dirty="0" smtClean="0"/>
              <a:t>= </a:t>
            </a:r>
            <a:r>
              <a:rPr lang="el-GR" sz="1900" dirty="0" smtClean="0">
                <a:latin typeface="Arial"/>
                <a:cs typeface="Arial"/>
              </a:rPr>
              <a:t>ρ</a:t>
            </a:r>
            <a:r>
              <a:rPr lang="en-US" sz="1900" dirty="0" smtClean="0">
                <a:latin typeface="Arial"/>
                <a:cs typeface="Arial"/>
              </a:rPr>
              <a:t>V = </a:t>
            </a:r>
            <a:r>
              <a:rPr lang="el-GR" sz="1900" dirty="0" smtClean="0">
                <a:latin typeface="Arial"/>
                <a:cs typeface="Arial"/>
              </a:rPr>
              <a:t>ρ</a:t>
            </a:r>
            <a:r>
              <a:rPr lang="en-US" sz="1900" dirty="0" smtClean="0">
                <a:latin typeface="Arial"/>
                <a:cs typeface="Arial"/>
              </a:rPr>
              <a:t>Ax</a:t>
            </a:r>
            <a:endParaRPr lang="en-GB" sz="19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16</a:t>
            </a:r>
            <a:endParaRPr lang="en-US"/>
          </a:p>
        </p:txBody>
      </p:sp>
      <p:sp>
        <p:nvSpPr>
          <p:cNvPr id="7" name="Slide Number Placeholder 5"/>
          <p:cNvSpPr>
            <a:spLocks noGrp="1"/>
          </p:cNvSpPr>
          <p:nvPr>
            <p:ph type="sldNum" sz="quarter" idx="12"/>
          </p:nvPr>
        </p:nvSpPr>
        <p:spPr/>
        <p:txBody>
          <a:bodyPr/>
          <a:lstStyle/>
          <a:p>
            <a:fld id="{48C3BDD8-97D2-4781-A0E6-9C626587A045}" type="slidenum">
              <a:rPr lang="en-US"/>
              <a:pPr/>
              <a:t>24</a:t>
            </a:fld>
            <a:endParaRPr lang="en-US"/>
          </a:p>
        </p:txBody>
      </p:sp>
      <p:sp>
        <p:nvSpPr>
          <p:cNvPr id="135170" name="Rectangle 2"/>
          <p:cNvSpPr>
            <a:spLocks noGrp="1" noChangeArrowheads="1"/>
          </p:cNvSpPr>
          <p:nvPr>
            <p:ph type="title"/>
          </p:nvPr>
        </p:nvSpPr>
        <p:spPr/>
        <p:txBody>
          <a:bodyPr/>
          <a:lstStyle/>
          <a:p>
            <a:r>
              <a:rPr lang="it-IT"/>
              <a:t>Teorema di Bernoulli (2)</a:t>
            </a:r>
          </a:p>
        </p:txBody>
      </p:sp>
      <p:sp>
        <p:nvSpPr>
          <p:cNvPr id="135171" name="Rectangle 3"/>
          <p:cNvSpPr>
            <a:spLocks noGrp="1" noChangeArrowheads="1"/>
          </p:cNvSpPr>
          <p:nvPr>
            <p:ph type="body" idx="1"/>
          </p:nvPr>
        </p:nvSpPr>
        <p:spPr>
          <a:xfrm>
            <a:off x="250825" y="908050"/>
            <a:ext cx="8496300" cy="5401270"/>
          </a:xfrm>
        </p:spPr>
        <p:txBody>
          <a:bodyPr/>
          <a:lstStyle/>
          <a:p>
            <a:r>
              <a:rPr lang="it-IT" sz="2600" dirty="0"/>
              <a:t>usiamo il teorema </a:t>
            </a:r>
            <a:r>
              <a:rPr lang="it-IT" sz="2600" dirty="0" smtClean="0"/>
              <a:t>dell’en. Cinetica (Mecc. p. </a:t>
            </a:r>
            <a:r>
              <a:rPr lang="it-IT" sz="2600" dirty="0" smtClean="0"/>
              <a:t>90)</a:t>
            </a:r>
            <a:endParaRPr lang="it-IT" sz="2600" dirty="0"/>
          </a:p>
          <a:p>
            <a:pPr>
              <a:buFontTx/>
              <a:buNone/>
            </a:pPr>
            <a:r>
              <a:rPr lang="it-IT" sz="2600" dirty="0"/>
              <a:t>	½</a:t>
            </a:r>
            <a:r>
              <a:rPr lang="el-GR" sz="2600" dirty="0">
                <a:cs typeface="Arial" pitchFamily="34" charset="0"/>
              </a:rPr>
              <a:t>ρ</a:t>
            </a:r>
            <a:r>
              <a:rPr lang="it-IT" sz="2600" dirty="0">
                <a:solidFill>
                  <a:srgbClr val="FF0000"/>
                </a:solidFill>
                <a:cs typeface="Arial" pitchFamily="34" charset="0"/>
              </a:rPr>
              <a:t>V</a:t>
            </a:r>
            <a:r>
              <a:rPr lang="it-IT" sz="2600" dirty="0">
                <a:cs typeface="Arial" pitchFamily="34" charset="0"/>
              </a:rPr>
              <a:t>(v</a:t>
            </a:r>
            <a:r>
              <a:rPr lang="it-IT" sz="2600" baseline="-25000" dirty="0">
                <a:cs typeface="Arial" pitchFamily="34" charset="0"/>
              </a:rPr>
              <a:t>2</a:t>
            </a:r>
            <a:r>
              <a:rPr lang="it-IT" sz="2600" baseline="30000" dirty="0">
                <a:cs typeface="Arial" pitchFamily="34" charset="0"/>
              </a:rPr>
              <a:t>2</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a:t>
            </a:r>
            <a:r>
              <a:rPr lang="el-GR" sz="2600" dirty="0">
                <a:cs typeface="Arial" pitchFamily="34" charset="0"/>
              </a:rPr>
              <a:t>ρ</a:t>
            </a:r>
            <a:r>
              <a:rPr lang="it-IT" sz="2600" dirty="0" err="1">
                <a:solidFill>
                  <a:srgbClr val="FF0000"/>
                </a:solidFill>
                <a:cs typeface="Arial" pitchFamily="34" charset="0"/>
              </a:rPr>
              <a:t>V</a:t>
            </a:r>
            <a:r>
              <a:rPr lang="it-IT" sz="2600" dirty="0" err="1">
                <a:cs typeface="Arial" pitchFamily="34" charset="0"/>
              </a:rPr>
              <a:t>g</a:t>
            </a:r>
            <a:r>
              <a:rPr lang="it-IT" sz="2600" dirty="0">
                <a:cs typeface="Arial" pitchFamily="34" charset="0"/>
              </a:rPr>
              <a:t>(y</a:t>
            </a:r>
            <a:r>
              <a:rPr lang="it-IT" sz="2600" baseline="-25000" dirty="0">
                <a:cs typeface="Arial" pitchFamily="34" charset="0"/>
              </a:rPr>
              <a:t>1</a:t>
            </a:r>
            <a:r>
              <a:rPr lang="it-IT" sz="2600" dirty="0">
                <a:cs typeface="Arial" pitchFamily="34" charset="0"/>
              </a:rPr>
              <a:t>-y</a:t>
            </a:r>
            <a:r>
              <a:rPr lang="it-IT" sz="2600" baseline="-25000" dirty="0">
                <a:cs typeface="Arial" pitchFamily="34" charset="0"/>
              </a:rPr>
              <a:t>2</a:t>
            </a:r>
            <a:r>
              <a:rPr lang="it-IT" sz="2600" dirty="0">
                <a:cs typeface="Arial" pitchFamily="34" charset="0"/>
              </a:rPr>
              <a:t>) + (p</a:t>
            </a:r>
            <a:r>
              <a:rPr lang="it-IT" sz="2600" baseline="-25000" dirty="0">
                <a:cs typeface="Arial" pitchFamily="34" charset="0"/>
              </a:rPr>
              <a:t>1</a:t>
            </a:r>
            <a:r>
              <a:rPr lang="it-IT" sz="2600" dirty="0">
                <a:cs typeface="Arial" pitchFamily="34" charset="0"/>
              </a:rPr>
              <a:t>-p</a:t>
            </a:r>
            <a:r>
              <a:rPr lang="it-IT" sz="2600" baseline="-25000" dirty="0">
                <a:cs typeface="Arial" pitchFamily="34" charset="0"/>
              </a:rPr>
              <a:t>2</a:t>
            </a:r>
            <a:r>
              <a:rPr lang="it-IT" sz="2600" dirty="0">
                <a:cs typeface="Arial" pitchFamily="34" charset="0"/>
              </a:rPr>
              <a:t>)</a:t>
            </a:r>
            <a:r>
              <a:rPr lang="it-IT" sz="2600" dirty="0">
                <a:solidFill>
                  <a:srgbClr val="FF0000"/>
                </a:solidFill>
                <a:cs typeface="Arial" pitchFamily="34" charset="0"/>
              </a:rPr>
              <a:t>V</a:t>
            </a:r>
            <a:r>
              <a:rPr lang="it-IT" sz="2600" dirty="0"/>
              <a:t> ottenendo la </a:t>
            </a:r>
            <a:r>
              <a:rPr lang="it-IT" sz="2600" dirty="0" err="1"/>
              <a:t>cons</a:t>
            </a:r>
            <a:r>
              <a:rPr lang="it-IT" sz="2600" dirty="0"/>
              <a:t>. dell’en. meccanica applicata ad un f.</a:t>
            </a:r>
          </a:p>
          <a:p>
            <a:r>
              <a:rPr lang="it-IT" sz="2600" dirty="0"/>
              <a:t>semplificando </a:t>
            </a:r>
            <a:r>
              <a:rPr lang="it-IT" sz="2600" dirty="0">
                <a:solidFill>
                  <a:srgbClr val="FF3300"/>
                </a:solidFill>
              </a:rPr>
              <a:t>V</a:t>
            </a:r>
            <a:r>
              <a:rPr lang="it-IT" sz="2600" dirty="0"/>
              <a:t> e </a:t>
            </a:r>
            <a:r>
              <a:rPr lang="it-IT" sz="2600" dirty="0" err="1"/>
              <a:t>riarrangiando</a:t>
            </a:r>
            <a:endParaRPr lang="it-IT" sz="2600" dirty="0"/>
          </a:p>
          <a:p>
            <a:pPr>
              <a:buFontTx/>
              <a:buNone/>
            </a:pPr>
            <a:r>
              <a:rPr lang="it-IT" sz="2600" dirty="0"/>
              <a:t>	p(x) + </a:t>
            </a:r>
            <a:r>
              <a:rPr lang="el-GR" sz="2600" dirty="0">
                <a:cs typeface="Arial" pitchFamily="34" charset="0"/>
              </a:rPr>
              <a:t>ρ</a:t>
            </a:r>
            <a:r>
              <a:rPr lang="it-IT" sz="2600" dirty="0" err="1">
                <a:cs typeface="Arial" pitchFamily="34" charset="0"/>
              </a:rPr>
              <a:t>gy</a:t>
            </a:r>
            <a:r>
              <a:rPr lang="it-IT" sz="2600" dirty="0">
                <a:cs typeface="Arial" pitchFamily="34" charset="0"/>
              </a:rPr>
              <a:t>(x) + ½</a:t>
            </a:r>
            <a:r>
              <a:rPr lang="el-GR" sz="2600" dirty="0">
                <a:cs typeface="Arial" pitchFamily="34" charset="0"/>
              </a:rPr>
              <a:t>ρ</a:t>
            </a:r>
            <a:r>
              <a:rPr lang="it-IT" sz="2600" dirty="0">
                <a:cs typeface="Arial" pitchFamily="34" charset="0"/>
              </a:rPr>
              <a:t>v</a:t>
            </a:r>
            <a:r>
              <a:rPr lang="it-IT" sz="2600" baseline="30000" dirty="0">
                <a:cs typeface="Arial" pitchFamily="34" charset="0"/>
              </a:rPr>
              <a:t>2</a:t>
            </a:r>
            <a:r>
              <a:rPr lang="it-IT" sz="2600" dirty="0">
                <a:cs typeface="Arial" pitchFamily="34" charset="0"/>
              </a:rPr>
              <a:t>(x) = p</a:t>
            </a:r>
            <a:r>
              <a:rPr lang="it-IT" sz="2600" baseline="-25000" dirty="0">
                <a:cs typeface="Arial" pitchFamily="34" charset="0"/>
              </a:rPr>
              <a:t>1</a:t>
            </a:r>
            <a:r>
              <a:rPr lang="it-IT" sz="2600" dirty="0">
                <a:cs typeface="Arial" pitchFamily="34" charset="0"/>
              </a:rPr>
              <a:t> + </a:t>
            </a:r>
            <a:r>
              <a:rPr lang="el-GR" sz="2600" dirty="0">
                <a:cs typeface="Arial" pitchFamily="34" charset="0"/>
              </a:rPr>
              <a:t>ρ</a:t>
            </a:r>
            <a:r>
              <a:rPr lang="it-IT" sz="2600" dirty="0">
                <a:cs typeface="Arial" pitchFamily="34" charset="0"/>
              </a:rPr>
              <a:t>gy</a:t>
            </a:r>
            <a:r>
              <a:rPr lang="it-IT" sz="2600" baseline="-25000" dirty="0">
                <a:cs typeface="Arial" pitchFamily="34" charset="0"/>
              </a:rPr>
              <a:t>1</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a:t>
            </a:r>
            <a:r>
              <a:rPr lang="it-IT" sz="2600" dirty="0" err="1">
                <a:cs typeface="Arial" pitchFamily="34" charset="0"/>
              </a:rPr>
              <a:t>cost</a:t>
            </a:r>
            <a:endParaRPr lang="it-IT" sz="2600" dirty="0">
              <a:cs typeface="Arial" pitchFamily="34" charset="0"/>
            </a:endParaRPr>
          </a:p>
          <a:p>
            <a:pPr>
              <a:buFontTx/>
              <a:buNone/>
            </a:pPr>
            <a:r>
              <a:rPr lang="it-IT" sz="2600" dirty="0">
                <a:cs typeface="Arial" pitchFamily="34" charset="0"/>
              </a:rPr>
              <a:t>	teorema di </a:t>
            </a:r>
            <a:r>
              <a:rPr lang="it-IT" sz="2600" dirty="0" err="1">
                <a:cs typeface="Arial" pitchFamily="34" charset="0"/>
              </a:rPr>
              <a:t>Bernoulli</a:t>
            </a:r>
            <a:r>
              <a:rPr lang="it-IT" sz="2600" dirty="0">
                <a:cs typeface="Arial" pitchFamily="34" charset="0"/>
              </a:rPr>
              <a:t>: la somma della pressione dinamica o piezometrica, della densità di en. potenziale (pressione di gravità) e della densità di en. cinetica (pressione cinetica) è costante </a:t>
            </a:r>
            <a:r>
              <a:rPr lang="it-IT" sz="2600" dirty="0">
                <a:solidFill>
                  <a:srgbClr val="CC3300"/>
                </a:solidFill>
                <a:cs typeface="Arial" pitchFamily="34" charset="0"/>
              </a:rPr>
              <a:t>(=E</a:t>
            </a:r>
            <a:r>
              <a:rPr lang="it-IT" sz="2600" baseline="-25000" dirty="0">
                <a:solidFill>
                  <a:srgbClr val="CC3300"/>
                </a:solidFill>
                <a:cs typeface="Arial" pitchFamily="34" charset="0"/>
              </a:rPr>
              <a:t>0</a:t>
            </a:r>
            <a:r>
              <a:rPr lang="it-IT" sz="2600" dirty="0">
                <a:solidFill>
                  <a:srgbClr val="CC3300"/>
                </a:solidFill>
                <a:cs typeface="Arial" pitchFamily="34" charset="0"/>
              </a:rPr>
              <a:t>/V)</a:t>
            </a:r>
          </a:p>
          <a:p>
            <a:r>
              <a:rPr lang="it-IT" sz="2600" dirty="0">
                <a:cs typeface="Arial" pitchFamily="34" charset="0"/>
              </a:rPr>
              <a:t>se il liquido è fermo manca il termine cinetico e si ritrova la legge di </a:t>
            </a:r>
            <a:r>
              <a:rPr lang="it-IT" sz="2600" dirty="0" err="1">
                <a:cs typeface="Arial" pitchFamily="34" charset="0"/>
              </a:rPr>
              <a:t>Stevino</a:t>
            </a:r>
            <a:r>
              <a:rPr lang="it-IT" sz="2600" dirty="0">
                <a:cs typeface="Arial" pitchFamily="34" charset="0"/>
              </a:rPr>
              <a:t>, p</a:t>
            </a:r>
            <a:r>
              <a:rPr lang="it-IT" sz="2600" baseline="-25000" dirty="0">
                <a:cs typeface="Arial" pitchFamily="34" charset="0"/>
              </a:rPr>
              <a:t>1</a:t>
            </a:r>
            <a:r>
              <a:rPr lang="it-IT" sz="2600" dirty="0">
                <a:cs typeface="Arial" pitchFamily="34" charset="0"/>
              </a:rPr>
              <a:t>+</a:t>
            </a:r>
            <a:r>
              <a:rPr lang="el-GR" sz="2600" dirty="0">
                <a:cs typeface="Arial" pitchFamily="34" charset="0"/>
              </a:rPr>
              <a:t>ρ</a:t>
            </a:r>
            <a:r>
              <a:rPr lang="it-IT" sz="2600" dirty="0">
                <a:cs typeface="Arial" pitchFamily="34" charset="0"/>
              </a:rPr>
              <a:t>gy</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2</a:t>
            </a:r>
            <a:r>
              <a:rPr lang="it-IT" sz="2600" dirty="0">
                <a:cs typeface="Arial" pitchFamily="34" charset="0"/>
              </a:rPr>
              <a:t>+</a:t>
            </a:r>
            <a:r>
              <a:rPr lang="el-GR" sz="2600" dirty="0">
                <a:cs typeface="Arial" pitchFamily="34" charset="0"/>
              </a:rPr>
              <a:t>ρ</a:t>
            </a:r>
            <a:r>
              <a:rPr lang="it-IT" sz="2600" dirty="0">
                <a:cs typeface="Arial" pitchFamily="34" charset="0"/>
              </a:rPr>
              <a:t>gy</a:t>
            </a:r>
            <a:r>
              <a:rPr lang="it-IT" sz="2600" baseline="-25000" dirty="0">
                <a:cs typeface="Arial" pitchFamily="34" charset="0"/>
              </a:rPr>
              <a:t>2</a:t>
            </a:r>
            <a:r>
              <a:rPr lang="it-IT" sz="2600" dirty="0">
                <a:cs typeface="Arial" pitchFamily="34" charset="0"/>
              </a:rPr>
              <a:t> ossia</a:t>
            </a:r>
            <a:r>
              <a:rPr lang="it-IT" dirty="0">
                <a:cs typeface="Arial" pitchFamily="34" charset="0"/>
              </a:rPr>
              <a:t>  </a:t>
            </a:r>
          </a:p>
          <a:p>
            <a:pPr>
              <a:buFontTx/>
              <a:buNone/>
            </a:pPr>
            <a:r>
              <a:rPr lang="it-IT" dirty="0">
                <a:cs typeface="Arial" pitchFamily="34" charset="0"/>
              </a:rPr>
              <a:t>	p</a:t>
            </a:r>
            <a:r>
              <a:rPr lang="it-IT" baseline="-25000" dirty="0">
                <a:cs typeface="Arial" pitchFamily="34" charset="0"/>
              </a:rPr>
              <a:t>2</a:t>
            </a:r>
            <a:r>
              <a:rPr lang="it-IT" dirty="0">
                <a:cs typeface="Arial" pitchFamily="34" charset="0"/>
              </a:rPr>
              <a:t> = p</a:t>
            </a:r>
            <a:r>
              <a:rPr lang="it-IT" baseline="-25000" dirty="0">
                <a:cs typeface="Arial" pitchFamily="34" charset="0"/>
              </a:rPr>
              <a:t>1</a:t>
            </a:r>
            <a:r>
              <a:rPr lang="it-IT" dirty="0">
                <a:cs typeface="Arial" pitchFamily="34" charset="0"/>
              </a:rPr>
              <a:t> + </a:t>
            </a:r>
            <a:r>
              <a:rPr lang="el-GR" dirty="0">
                <a:cs typeface="Arial" pitchFamily="34" charset="0"/>
              </a:rPr>
              <a:t>ρ</a:t>
            </a:r>
            <a:r>
              <a:rPr lang="it-IT" dirty="0">
                <a:cs typeface="Arial" pitchFamily="34" charset="0"/>
              </a:rPr>
              <a:t>g(y</a:t>
            </a:r>
            <a:r>
              <a:rPr lang="it-IT" baseline="-25000" dirty="0">
                <a:cs typeface="Arial" pitchFamily="34" charset="0"/>
              </a:rPr>
              <a:t>1</a:t>
            </a:r>
            <a:r>
              <a:rPr lang="it-IT" dirty="0">
                <a:cs typeface="Arial" pitchFamily="34" charset="0"/>
              </a:rPr>
              <a:t>-y</a:t>
            </a:r>
            <a:r>
              <a:rPr lang="it-IT" baseline="-25000" dirty="0">
                <a:cs typeface="Arial" pitchFamily="34" charset="0"/>
              </a:rPr>
              <a:t>2</a:t>
            </a:r>
            <a:r>
              <a:rPr lang="it-IT" dirty="0" smtClean="0">
                <a:cs typeface="Arial" pitchFamily="34" charset="0"/>
              </a:rPr>
              <a:t>) = p</a:t>
            </a:r>
            <a:r>
              <a:rPr lang="it-IT" baseline="-25000" dirty="0" smtClean="0">
                <a:cs typeface="Arial" pitchFamily="34" charset="0"/>
              </a:rPr>
              <a:t>1</a:t>
            </a:r>
            <a:r>
              <a:rPr lang="it-IT" dirty="0" smtClean="0">
                <a:cs typeface="Arial" pitchFamily="34" charset="0"/>
              </a:rPr>
              <a:t> + </a:t>
            </a:r>
            <a:r>
              <a:rPr lang="el-GR" dirty="0" smtClean="0">
                <a:latin typeface="Arial"/>
                <a:cs typeface="Arial"/>
              </a:rPr>
              <a:t>ρ</a:t>
            </a:r>
            <a:r>
              <a:rPr lang="en-US" dirty="0" smtClean="0">
                <a:latin typeface="Arial"/>
                <a:cs typeface="Arial"/>
              </a:rPr>
              <a:t>g(h</a:t>
            </a:r>
            <a:r>
              <a:rPr lang="en-US" baseline="-25000" dirty="0" smtClean="0">
                <a:latin typeface="Arial"/>
                <a:cs typeface="Arial"/>
              </a:rPr>
              <a:t>2</a:t>
            </a:r>
            <a:r>
              <a:rPr lang="en-US" dirty="0" smtClean="0">
                <a:latin typeface="Arial"/>
                <a:cs typeface="Arial"/>
              </a:rPr>
              <a:t>-h</a:t>
            </a:r>
            <a:r>
              <a:rPr lang="en-US" baseline="-25000" dirty="0" smtClean="0">
                <a:latin typeface="Arial"/>
                <a:cs typeface="Arial"/>
              </a:rPr>
              <a:t>1</a:t>
            </a:r>
            <a:r>
              <a:rPr lang="en-US" dirty="0" smtClean="0">
                <a:latin typeface="Arial"/>
                <a:cs typeface="Arial"/>
              </a:rPr>
              <a:t>)</a:t>
            </a:r>
            <a:endParaRPr lang="el-GR" dirty="0">
              <a:cs typeface="Arial" pitchFamily="34" charset="0"/>
            </a:endParaRPr>
          </a:p>
        </p:txBody>
      </p:sp>
      <p:sp>
        <p:nvSpPr>
          <p:cNvPr id="135172" name="Text Box 4"/>
          <p:cNvSpPr txBox="1">
            <a:spLocks noChangeArrowheads="1"/>
          </p:cNvSpPr>
          <p:nvPr/>
        </p:nvSpPr>
        <p:spPr bwMode="auto">
          <a:xfrm>
            <a:off x="467544" y="2781300"/>
            <a:ext cx="7776344"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2400" dirty="0"/>
          </a:p>
        </p:txBody>
      </p:sp>
      <p:sp>
        <p:nvSpPr>
          <p:cNvPr id="9" name="Text Box 4"/>
          <p:cNvSpPr txBox="1">
            <a:spLocks noChangeArrowheads="1"/>
          </p:cNvSpPr>
          <p:nvPr/>
        </p:nvSpPr>
        <p:spPr bwMode="auto">
          <a:xfrm>
            <a:off x="539552" y="5895357"/>
            <a:ext cx="5616624"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16</a:t>
            </a:r>
            <a:endParaRPr lang="en-US"/>
          </a:p>
        </p:txBody>
      </p:sp>
      <p:sp>
        <p:nvSpPr>
          <p:cNvPr id="9" name="Slide Number Placeholder 5"/>
          <p:cNvSpPr>
            <a:spLocks noGrp="1"/>
          </p:cNvSpPr>
          <p:nvPr>
            <p:ph type="sldNum" sz="quarter" idx="12"/>
          </p:nvPr>
        </p:nvSpPr>
        <p:spPr/>
        <p:txBody>
          <a:bodyPr/>
          <a:lstStyle/>
          <a:p>
            <a:fld id="{A5526D32-E79F-4EFE-88D3-43DC31DAA776}" type="slidenum">
              <a:rPr lang="en-US"/>
              <a:pPr/>
              <a:t>25</a:t>
            </a:fld>
            <a:endParaRPr lang="en-US"/>
          </a:p>
        </p:txBody>
      </p:sp>
      <p:sp>
        <p:nvSpPr>
          <p:cNvPr id="138242" name="Rectangle 2"/>
          <p:cNvSpPr>
            <a:spLocks noGrp="1" noChangeArrowheads="1"/>
          </p:cNvSpPr>
          <p:nvPr>
            <p:ph type="title"/>
          </p:nvPr>
        </p:nvSpPr>
        <p:spPr/>
        <p:txBody>
          <a:bodyPr/>
          <a:lstStyle/>
          <a:p>
            <a:r>
              <a:rPr lang="it-IT" dirty="0"/>
              <a:t>Applicazioni: tubo di </a:t>
            </a:r>
            <a:r>
              <a:rPr lang="it-IT" dirty="0" smtClean="0"/>
              <a:t>Venturi(*)</a:t>
            </a:r>
            <a:endParaRPr lang="it-IT" dirty="0"/>
          </a:p>
        </p:txBody>
      </p:sp>
      <p:sp>
        <p:nvSpPr>
          <p:cNvPr id="138243" name="Rectangle 3"/>
          <p:cNvSpPr>
            <a:spLocks noGrp="1" noChangeArrowheads="1"/>
          </p:cNvSpPr>
          <p:nvPr>
            <p:ph type="body" idx="1"/>
          </p:nvPr>
        </p:nvSpPr>
        <p:spPr>
          <a:xfrm>
            <a:off x="179388" y="1268413"/>
            <a:ext cx="8785225" cy="5184775"/>
          </a:xfrm>
        </p:spPr>
        <p:txBody>
          <a:bodyPr/>
          <a:lstStyle/>
          <a:p>
            <a:r>
              <a:rPr lang="it-IT" sz="2600" dirty="0"/>
              <a:t>tubo orizzontale: y</a:t>
            </a:r>
            <a:r>
              <a:rPr lang="it-IT" sz="2600" baseline="-25000" dirty="0"/>
              <a:t>1</a:t>
            </a:r>
            <a:r>
              <a:rPr lang="it-IT" sz="2600" dirty="0"/>
              <a:t> = y</a:t>
            </a:r>
            <a:r>
              <a:rPr lang="it-IT" sz="2600" baseline="-25000" dirty="0"/>
              <a:t>2</a:t>
            </a:r>
            <a:r>
              <a:rPr lang="it-IT" sz="2600" dirty="0"/>
              <a:t> </a:t>
            </a:r>
            <a:r>
              <a:rPr lang="it-IT" sz="2600" dirty="0">
                <a:cs typeface="Arial" pitchFamily="34" charset="0"/>
              </a:rPr>
              <a:t>→ p + ½</a:t>
            </a:r>
            <a:r>
              <a:rPr lang="el-GR" sz="2600" dirty="0">
                <a:cs typeface="Arial" pitchFamily="34" charset="0"/>
              </a:rPr>
              <a:t>ρ</a:t>
            </a:r>
            <a:r>
              <a:rPr lang="it-IT" sz="2600" dirty="0">
                <a:cs typeface="Arial" pitchFamily="34" charset="0"/>
              </a:rPr>
              <a:t>v</a:t>
            </a:r>
            <a:r>
              <a:rPr lang="it-IT" sz="2600" baseline="30000" dirty="0">
                <a:cs typeface="Arial" pitchFamily="34" charset="0"/>
              </a:rPr>
              <a:t>2</a:t>
            </a:r>
            <a:r>
              <a:rPr lang="it-IT" sz="2600" dirty="0">
                <a:cs typeface="Arial" pitchFamily="34" charset="0"/>
              </a:rPr>
              <a:t> = </a:t>
            </a:r>
            <a:r>
              <a:rPr lang="it-IT" sz="2600" dirty="0" err="1">
                <a:cs typeface="Arial" pitchFamily="34" charset="0"/>
              </a:rPr>
              <a:t>cost</a:t>
            </a:r>
            <a:endParaRPr lang="el-GR" sz="2600" dirty="0">
              <a:cs typeface="Arial" pitchFamily="34" charset="0"/>
            </a:endParaRPr>
          </a:p>
          <a:p>
            <a:r>
              <a:rPr lang="it-IT" sz="2600" dirty="0" err="1"/>
              <a:t>cons</a:t>
            </a:r>
            <a:r>
              <a:rPr lang="it-IT" sz="2600" dirty="0"/>
              <a:t>. della portata: Q = A</a:t>
            </a:r>
            <a:r>
              <a:rPr lang="it-IT" sz="2600" baseline="-25000" dirty="0"/>
              <a:t>1</a:t>
            </a:r>
            <a:r>
              <a:rPr lang="it-IT" sz="2600" dirty="0"/>
              <a:t>v</a:t>
            </a:r>
            <a:r>
              <a:rPr lang="it-IT" sz="2600" baseline="-25000" dirty="0"/>
              <a:t>1</a:t>
            </a:r>
            <a:r>
              <a:rPr lang="it-IT" sz="2600" dirty="0"/>
              <a:t> = A</a:t>
            </a:r>
            <a:r>
              <a:rPr lang="it-IT" sz="2600" baseline="-25000" dirty="0"/>
              <a:t>2</a:t>
            </a:r>
            <a:r>
              <a:rPr lang="it-IT" sz="2600" dirty="0"/>
              <a:t>v</a:t>
            </a:r>
            <a:r>
              <a:rPr lang="it-IT" sz="2600" baseline="-25000" dirty="0"/>
              <a:t>2   </a:t>
            </a:r>
            <a:r>
              <a:rPr lang="it-IT" sz="2600" dirty="0">
                <a:solidFill>
                  <a:srgbClr val="FF0000"/>
                </a:solidFill>
                <a:cs typeface="Arial" pitchFamily="34" charset="0"/>
              </a:rPr>
              <a:t>→  </a:t>
            </a:r>
            <a:r>
              <a:rPr lang="it-IT" sz="2600" dirty="0">
                <a:solidFill>
                  <a:srgbClr val="FF0000"/>
                </a:solidFill>
              </a:rPr>
              <a:t>v</a:t>
            </a:r>
            <a:r>
              <a:rPr lang="it-IT" sz="2600" baseline="-25000" dirty="0">
                <a:solidFill>
                  <a:srgbClr val="FF0000"/>
                </a:solidFill>
              </a:rPr>
              <a:t>2</a:t>
            </a:r>
            <a:r>
              <a:rPr lang="it-IT" sz="2600" dirty="0">
                <a:solidFill>
                  <a:srgbClr val="FF0000"/>
                </a:solidFill>
              </a:rPr>
              <a:t> = v</a:t>
            </a:r>
            <a:r>
              <a:rPr lang="it-IT" sz="2600" baseline="-25000" dirty="0">
                <a:solidFill>
                  <a:srgbClr val="FF0000"/>
                </a:solidFill>
              </a:rPr>
              <a:t>1</a:t>
            </a:r>
            <a:r>
              <a:rPr lang="it-IT" sz="2600" dirty="0">
                <a:solidFill>
                  <a:srgbClr val="FF0000"/>
                </a:solidFill>
              </a:rPr>
              <a:t>A</a:t>
            </a:r>
            <a:r>
              <a:rPr lang="it-IT" sz="2600" baseline="-25000" dirty="0">
                <a:solidFill>
                  <a:srgbClr val="FF0000"/>
                </a:solidFill>
              </a:rPr>
              <a:t>1</a:t>
            </a:r>
            <a:r>
              <a:rPr lang="it-IT" sz="2600" dirty="0">
                <a:solidFill>
                  <a:srgbClr val="FF0000"/>
                </a:solidFill>
              </a:rPr>
              <a:t>/A</a:t>
            </a:r>
            <a:r>
              <a:rPr lang="it-IT" sz="2600" baseline="-25000" dirty="0">
                <a:solidFill>
                  <a:srgbClr val="FF0000"/>
                </a:solidFill>
              </a:rPr>
              <a:t>2 </a:t>
            </a:r>
            <a:r>
              <a:rPr lang="it-IT" sz="2600" dirty="0">
                <a:solidFill>
                  <a:srgbClr val="FF0000"/>
                </a:solidFill>
              </a:rPr>
              <a:t>&gt; v</a:t>
            </a:r>
            <a:r>
              <a:rPr lang="it-IT" sz="2600" baseline="-25000" dirty="0">
                <a:solidFill>
                  <a:srgbClr val="FF0000"/>
                </a:solidFill>
              </a:rPr>
              <a:t>1</a:t>
            </a:r>
          </a:p>
          <a:p>
            <a:r>
              <a:rPr lang="it-IT" sz="2600" dirty="0" err="1"/>
              <a:t>eq</a:t>
            </a:r>
            <a:r>
              <a:rPr lang="it-IT" sz="2600" dirty="0"/>
              <a:t>. di </a:t>
            </a:r>
            <a:r>
              <a:rPr lang="it-IT" sz="2600" dirty="0" err="1"/>
              <a:t>Bernoulli</a:t>
            </a:r>
            <a:r>
              <a:rPr lang="it-IT" sz="2600" dirty="0"/>
              <a:t>: </a:t>
            </a:r>
            <a:r>
              <a:rPr lang="it-IT" sz="2600" dirty="0">
                <a:cs typeface="Arial" pitchFamily="34" charset="0"/>
              </a:rPr>
              <a:t>p</a:t>
            </a:r>
            <a:r>
              <a:rPr lang="it-IT" sz="2600" baseline="-25000" dirty="0">
                <a:cs typeface="Arial" pitchFamily="34" charset="0"/>
              </a:rPr>
              <a:t>1</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p</a:t>
            </a:r>
            <a:r>
              <a:rPr lang="it-IT" sz="2600" baseline="-25000" dirty="0">
                <a:cs typeface="Arial" pitchFamily="34" charset="0"/>
              </a:rPr>
              <a:t>2</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2</a:t>
            </a:r>
            <a:r>
              <a:rPr lang="it-IT" sz="2600" baseline="30000" dirty="0">
                <a:cs typeface="Arial" pitchFamily="34" charset="0"/>
              </a:rPr>
              <a:t>2</a:t>
            </a:r>
            <a:r>
              <a:rPr lang="it-IT" sz="2600" dirty="0">
                <a:cs typeface="Arial" pitchFamily="34" charset="0"/>
              </a:rPr>
              <a:t> </a:t>
            </a: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pPr>
              <a:buFontTx/>
              <a:buNone/>
            </a:pPr>
            <a:r>
              <a:rPr lang="it-IT" sz="2600" dirty="0">
                <a:cs typeface="Arial" pitchFamily="34" charset="0"/>
              </a:rPr>
              <a:t>	</a:t>
            </a:r>
          </a:p>
          <a:p>
            <a:pPr>
              <a:buFontTx/>
              <a:buNone/>
            </a:pPr>
            <a:r>
              <a:rPr lang="it-IT" sz="2600" dirty="0">
                <a:cs typeface="Arial" pitchFamily="34" charset="0"/>
              </a:rPr>
              <a:t>	</a:t>
            </a:r>
            <a:r>
              <a:rPr lang="it-IT" sz="2600" dirty="0">
                <a:solidFill>
                  <a:srgbClr val="008000"/>
                </a:solidFill>
                <a:cs typeface="Arial" pitchFamily="34" charset="0"/>
              </a:rPr>
              <a:t>p</a:t>
            </a:r>
            <a:r>
              <a:rPr lang="it-IT" sz="2600" baseline="-25000" dirty="0">
                <a:solidFill>
                  <a:srgbClr val="008000"/>
                </a:solidFill>
                <a:cs typeface="Arial" pitchFamily="34" charset="0"/>
              </a:rPr>
              <a:t>1</a:t>
            </a:r>
            <a:r>
              <a:rPr lang="it-IT" sz="2600" dirty="0">
                <a:solidFill>
                  <a:srgbClr val="008000"/>
                </a:solidFill>
                <a:cs typeface="Arial" pitchFamily="34" charset="0"/>
              </a:rPr>
              <a:t>-p</a:t>
            </a:r>
            <a:r>
              <a:rPr lang="it-IT" sz="2600" baseline="-25000" dirty="0">
                <a:solidFill>
                  <a:srgbClr val="008000"/>
                </a:solidFill>
                <a:cs typeface="Arial" pitchFamily="34" charset="0"/>
              </a:rPr>
              <a:t>2</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2</a:t>
            </a:r>
            <a:r>
              <a:rPr lang="it-IT" sz="2600" baseline="30000" dirty="0">
                <a:cs typeface="Arial" pitchFamily="34" charset="0"/>
              </a:rPr>
              <a:t>2</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½</a:t>
            </a:r>
            <a:r>
              <a:rPr lang="el-GR" sz="2600" dirty="0">
                <a:cs typeface="Arial" pitchFamily="34" charset="0"/>
              </a:rPr>
              <a:t>ρ</a:t>
            </a:r>
            <a:r>
              <a:rPr lang="it-IT" sz="2600" dirty="0">
                <a:solidFill>
                  <a:srgbClr val="FF0000"/>
                </a:solidFill>
                <a:cs typeface="Arial" pitchFamily="34" charset="0"/>
              </a:rPr>
              <a:t>v</a:t>
            </a:r>
            <a:r>
              <a:rPr lang="it-IT" sz="2600" baseline="-25000" dirty="0">
                <a:solidFill>
                  <a:srgbClr val="FF0000"/>
                </a:solidFill>
                <a:cs typeface="Arial" pitchFamily="34" charset="0"/>
              </a:rPr>
              <a:t>1</a:t>
            </a:r>
            <a:r>
              <a:rPr lang="it-IT" sz="2600" baseline="30000" dirty="0">
                <a:solidFill>
                  <a:srgbClr val="FF0000"/>
                </a:solidFill>
                <a:cs typeface="Arial" pitchFamily="34" charset="0"/>
              </a:rPr>
              <a:t>2</a:t>
            </a:r>
            <a:r>
              <a:rPr lang="it-IT" sz="2600" dirty="0">
                <a:cs typeface="Arial" pitchFamily="34" charset="0"/>
              </a:rPr>
              <a:t>(</a:t>
            </a:r>
            <a:r>
              <a:rPr lang="it-IT" sz="2600" dirty="0">
                <a:solidFill>
                  <a:srgbClr val="990033"/>
                </a:solidFill>
                <a:cs typeface="Arial" pitchFamily="34" charset="0"/>
              </a:rPr>
              <a:t>A</a:t>
            </a:r>
            <a:r>
              <a:rPr lang="it-IT" sz="2600" baseline="-25000" dirty="0">
                <a:solidFill>
                  <a:srgbClr val="990033"/>
                </a:solidFill>
                <a:cs typeface="Arial" pitchFamily="34" charset="0"/>
              </a:rPr>
              <a:t>1</a:t>
            </a:r>
            <a:r>
              <a:rPr lang="it-IT" sz="2600" baseline="30000" dirty="0">
                <a:solidFill>
                  <a:srgbClr val="990033"/>
                </a:solidFill>
                <a:cs typeface="Arial" pitchFamily="34" charset="0"/>
              </a:rPr>
              <a:t>2</a:t>
            </a:r>
            <a:r>
              <a:rPr lang="it-IT" sz="2600" dirty="0">
                <a:solidFill>
                  <a:srgbClr val="990033"/>
                </a:solidFill>
                <a:cs typeface="Arial" pitchFamily="34" charset="0"/>
              </a:rPr>
              <a:t>/A</a:t>
            </a:r>
            <a:r>
              <a:rPr lang="it-IT" sz="2600" baseline="-25000" dirty="0">
                <a:solidFill>
                  <a:srgbClr val="990033"/>
                </a:solidFill>
                <a:cs typeface="Arial" pitchFamily="34" charset="0"/>
              </a:rPr>
              <a:t>2</a:t>
            </a:r>
            <a:r>
              <a:rPr lang="it-IT" sz="2600" baseline="30000" dirty="0">
                <a:solidFill>
                  <a:srgbClr val="990033"/>
                </a:solidFill>
                <a:cs typeface="Arial" pitchFamily="34" charset="0"/>
              </a:rPr>
              <a:t>2</a:t>
            </a:r>
            <a:r>
              <a:rPr lang="it-IT" sz="2600" dirty="0">
                <a:cs typeface="Arial" pitchFamily="34" charset="0"/>
              </a:rPr>
              <a:t>-1) &gt; 0</a:t>
            </a:r>
          </a:p>
          <a:p>
            <a:pPr>
              <a:buFontTx/>
              <a:buNone/>
            </a:pPr>
            <a:r>
              <a:rPr lang="it-IT" sz="2600" dirty="0">
                <a:cs typeface="Arial" pitchFamily="34" charset="0"/>
              </a:rPr>
              <a:t>	che si può risolvere per 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misura della velocità del f.</a:t>
            </a:r>
          </a:p>
        </p:txBody>
      </p:sp>
      <p:pic>
        <p:nvPicPr>
          <p:cNvPr id="138245" name="Picture 5" descr="img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781300"/>
            <a:ext cx="5745162" cy="2236788"/>
          </a:xfrm>
          <a:prstGeom prst="rect">
            <a:avLst/>
          </a:prstGeom>
          <a:noFill/>
          <a:extLst>
            <a:ext uri="{909E8E84-426E-40DD-AFC4-6F175D3DCCD1}">
              <a14:hiddenFill xmlns:a14="http://schemas.microsoft.com/office/drawing/2010/main">
                <a:solidFill>
                  <a:srgbClr val="FFFFFF"/>
                </a:solidFill>
              </a14:hiddenFill>
            </a:ext>
          </a:extLst>
        </p:spPr>
      </p:pic>
      <p:sp>
        <p:nvSpPr>
          <p:cNvPr id="138246" name="Text Box 6"/>
          <p:cNvSpPr txBox="1">
            <a:spLocks noChangeArrowheads="1"/>
          </p:cNvSpPr>
          <p:nvPr/>
        </p:nvSpPr>
        <p:spPr bwMode="auto">
          <a:xfrm>
            <a:off x="5118100" y="2924175"/>
            <a:ext cx="40259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FF0000"/>
                </a:solidFill>
              </a:rPr>
              <a:t>nella strozzatura v cresce (Q=cost) </a:t>
            </a:r>
          </a:p>
          <a:p>
            <a:r>
              <a:rPr lang="it-IT" sz="1800" b="1">
                <a:solidFill>
                  <a:srgbClr val="FF0000"/>
                </a:solidFill>
              </a:rPr>
              <a:t>e p diminuisce (E</a:t>
            </a:r>
            <a:r>
              <a:rPr lang="it-IT" sz="1800" b="1" baseline="-25000">
                <a:solidFill>
                  <a:srgbClr val="FF0000"/>
                </a:solidFill>
              </a:rPr>
              <a:t>0</a:t>
            </a:r>
            <a:r>
              <a:rPr lang="it-IT" sz="1800" b="1">
                <a:solidFill>
                  <a:srgbClr val="FF0000"/>
                </a:solidFill>
              </a:rPr>
              <a:t>/V=cost)</a:t>
            </a:r>
          </a:p>
          <a:p>
            <a:endParaRPr lang="it-IT" sz="1800" b="1">
              <a:solidFill>
                <a:srgbClr val="FF0000"/>
              </a:solidFill>
            </a:endParaRPr>
          </a:p>
          <a:p>
            <a:r>
              <a:rPr lang="it-IT" sz="1800" b="1">
                <a:solidFill>
                  <a:srgbClr val="990033"/>
                </a:solidFill>
              </a:rPr>
              <a:t>il manometro usa il fluido </a:t>
            </a:r>
          </a:p>
          <a:p>
            <a:r>
              <a:rPr lang="it-IT" sz="1800" b="1">
                <a:solidFill>
                  <a:srgbClr val="990033"/>
                </a:solidFill>
              </a:rPr>
              <a:t>stesso come f. manometrico</a:t>
            </a:r>
          </a:p>
        </p:txBody>
      </p:sp>
      <p:pic>
        <p:nvPicPr>
          <p:cNvPr id="138247" name="Picture 7" descr="ventu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6125771"/>
            <a:ext cx="2544286" cy="369332"/>
          </a:xfrm>
          <a:prstGeom prst="rect">
            <a:avLst/>
          </a:prstGeom>
          <a:noFill/>
        </p:spPr>
        <p:txBody>
          <a:bodyPr wrap="none" rtlCol="0">
            <a:spAutoFit/>
          </a:bodyPr>
          <a:lstStyle/>
          <a:p>
            <a:r>
              <a:rPr lang="en-US" sz="1800" dirty="0" smtClean="0"/>
              <a:t>(*) </a:t>
            </a:r>
            <a:r>
              <a:rPr lang="en-US" sz="1800" dirty="0" err="1" smtClean="0"/>
              <a:t>facoltativo</a:t>
            </a:r>
            <a:r>
              <a:rPr lang="en-US" sz="1800" dirty="0" smtClean="0"/>
              <a:t>, n. m. a l.</a:t>
            </a:r>
            <a:endParaRPr lang="en-GB"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16</a:t>
            </a:r>
            <a:endParaRPr lang="en-US"/>
          </a:p>
        </p:txBody>
      </p:sp>
      <p:sp>
        <p:nvSpPr>
          <p:cNvPr id="10" name="Slide Number Placeholder 5"/>
          <p:cNvSpPr>
            <a:spLocks noGrp="1"/>
          </p:cNvSpPr>
          <p:nvPr>
            <p:ph type="sldNum" sz="quarter" idx="12"/>
          </p:nvPr>
        </p:nvSpPr>
        <p:spPr/>
        <p:txBody>
          <a:bodyPr/>
          <a:lstStyle/>
          <a:p>
            <a:fld id="{0DD29730-5EB7-44A7-BA17-B5FC4E8323DD}" type="slidenum">
              <a:rPr lang="en-US"/>
              <a:pPr/>
              <a:t>26</a:t>
            </a:fld>
            <a:endParaRPr lang="en-US"/>
          </a:p>
        </p:txBody>
      </p:sp>
      <p:sp>
        <p:nvSpPr>
          <p:cNvPr id="136194" name="Rectangle 2"/>
          <p:cNvSpPr>
            <a:spLocks noGrp="1" noChangeArrowheads="1"/>
          </p:cNvSpPr>
          <p:nvPr>
            <p:ph type="title"/>
          </p:nvPr>
        </p:nvSpPr>
        <p:spPr/>
        <p:txBody>
          <a:bodyPr/>
          <a:lstStyle/>
          <a:p>
            <a:r>
              <a:rPr lang="it-IT"/>
              <a:t>Altre applicazioni delle leggi dei fluidi</a:t>
            </a:r>
          </a:p>
        </p:txBody>
      </p:sp>
      <p:sp>
        <p:nvSpPr>
          <p:cNvPr id="136195" name="Rectangle 3"/>
          <p:cNvSpPr>
            <a:spLocks noGrp="1" noChangeArrowheads="1"/>
          </p:cNvSpPr>
          <p:nvPr>
            <p:ph type="body" idx="1"/>
          </p:nvPr>
        </p:nvSpPr>
        <p:spPr>
          <a:xfrm>
            <a:off x="204788" y="999558"/>
            <a:ext cx="8496300" cy="5184775"/>
          </a:xfrm>
        </p:spPr>
        <p:txBody>
          <a:bodyPr/>
          <a:lstStyle/>
          <a:p>
            <a:pPr>
              <a:lnSpc>
                <a:spcPct val="90000"/>
              </a:lnSpc>
            </a:pPr>
            <a:r>
              <a:rPr lang="it-IT" sz="2400" dirty="0">
                <a:solidFill>
                  <a:srgbClr val="990033"/>
                </a:solidFill>
              </a:rPr>
              <a:t>aneurisma</a:t>
            </a:r>
          </a:p>
          <a:p>
            <a:pPr>
              <a:lnSpc>
                <a:spcPct val="90000"/>
              </a:lnSpc>
              <a:buFontTx/>
              <a:buNone/>
            </a:pPr>
            <a:r>
              <a:rPr lang="it-IT" sz="2400" dirty="0"/>
              <a:t>	A’ &gt; A </a:t>
            </a:r>
            <a:r>
              <a:rPr lang="it-IT" sz="2400" dirty="0">
                <a:cs typeface="Arial" pitchFamily="34" charset="0"/>
              </a:rPr>
              <a:t>→ v’ &lt; v</a:t>
            </a:r>
          </a:p>
          <a:p>
            <a:pPr>
              <a:lnSpc>
                <a:spcPct val="90000"/>
              </a:lnSpc>
              <a:buFontTx/>
              <a:buNone/>
            </a:pPr>
            <a:r>
              <a:rPr lang="it-IT" sz="2400" dirty="0">
                <a:cs typeface="Arial" pitchFamily="34" charset="0"/>
              </a:rPr>
              <a:t>	y’ = y → p+</a:t>
            </a:r>
            <a:r>
              <a:rPr lang="it-IT" sz="2000" dirty="0">
                <a:cs typeface="Arial" pitchFamily="34" charset="0"/>
              </a:rPr>
              <a:t>1/2</a:t>
            </a:r>
            <a:r>
              <a:rPr lang="el-GR" sz="2400" dirty="0">
                <a:cs typeface="Arial" pitchFamily="34" charset="0"/>
              </a:rPr>
              <a:t>ρ</a:t>
            </a:r>
            <a:r>
              <a:rPr lang="it-IT" sz="2400" dirty="0">
                <a:cs typeface="Arial" pitchFamily="34" charset="0"/>
              </a:rPr>
              <a:t>v</a:t>
            </a:r>
            <a:r>
              <a:rPr lang="it-IT" sz="2400" baseline="30000" dirty="0">
                <a:cs typeface="Arial" pitchFamily="34" charset="0"/>
              </a:rPr>
              <a:t>2 </a:t>
            </a:r>
            <a:r>
              <a:rPr lang="it-IT" sz="2400" dirty="0">
                <a:cs typeface="Arial" pitchFamily="34" charset="0"/>
              </a:rPr>
              <a:t>= cost</a:t>
            </a:r>
            <a:endParaRPr lang="el-GR" sz="2400" dirty="0">
              <a:cs typeface="Arial" pitchFamily="34" charset="0"/>
            </a:endParaRPr>
          </a:p>
          <a:p>
            <a:pPr>
              <a:lnSpc>
                <a:spcPct val="90000"/>
              </a:lnSpc>
              <a:buFontTx/>
              <a:buNone/>
            </a:pPr>
            <a:r>
              <a:rPr lang="it-IT" sz="2400" dirty="0">
                <a:cs typeface="Arial" pitchFamily="34" charset="0"/>
              </a:rPr>
              <a:t>	→ p’ &gt; p</a:t>
            </a:r>
          </a:p>
          <a:p>
            <a:pPr>
              <a:lnSpc>
                <a:spcPct val="90000"/>
              </a:lnSpc>
              <a:buFontTx/>
              <a:buNone/>
            </a:pPr>
            <a:r>
              <a:rPr lang="it-IT" sz="2400" dirty="0">
                <a:cs typeface="Arial" pitchFamily="34" charset="0"/>
              </a:rPr>
              <a:t>	p’-p &gt; 0 tende a </a:t>
            </a:r>
            <a:r>
              <a:rPr lang="it-IT" sz="2400" i="1" dirty="0">
                <a:cs typeface="Arial" pitchFamily="34" charset="0"/>
              </a:rPr>
              <a:t>dilatare </a:t>
            </a:r>
          </a:p>
          <a:p>
            <a:pPr>
              <a:lnSpc>
                <a:spcPct val="90000"/>
              </a:lnSpc>
              <a:buFontTx/>
              <a:buNone/>
            </a:pPr>
            <a:r>
              <a:rPr lang="it-IT" sz="2400" i="1" dirty="0">
                <a:cs typeface="Arial" pitchFamily="34" charset="0"/>
              </a:rPr>
              <a:t>	ulteriormente</a:t>
            </a:r>
            <a:r>
              <a:rPr lang="it-IT" sz="2400" dirty="0">
                <a:cs typeface="Arial" pitchFamily="34" charset="0"/>
              </a:rPr>
              <a:t> il vaso </a:t>
            </a:r>
          </a:p>
          <a:p>
            <a:pPr>
              <a:lnSpc>
                <a:spcPct val="90000"/>
              </a:lnSpc>
            </a:pPr>
            <a:r>
              <a:rPr lang="it-IT" sz="2400" dirty="0">
                <a:solidFill>
                  <a:srgbClr val="990033"/>
                </a:solidFill>
                <a:cs typeface="Arial" pitchFamily="34" charset="0"/>
              </a:rPr>
              <a:t>stenosi</a:t>
            </a:r>
            <a:r>
              <a:rPr lang="it-IT" sz="2400" dirty="0">
                <a:cs typeface="Arial" pitchFamily="34" charset="0"/>
              </a:rPr>
              <a:t> (anche placche                                  aterosclerotiche, forma                                                       comune di arteriosclerosi)</a:t>
            </a:r>
          </a:p>
          <a:p>
            <a:pPr>
              <a:lnSpc>
                <a:spcPct val="90000"/>
              </a:lnSpc>
              <a:buFontTx/>
              <a:buNone/>
            </a:pPr>
            <a:r>
              <a:rPr lang="it-IT" sz="2400" dirty="0">
                <a:cs typeface="Arial" pitchFamily="34" charset="0"/>
              </a:rPr>
              <a:t>	A’ &lt; A → v’ &gt; v</a:t>
            </a:r>
          </a:p>
          <a:p>
            <a:pPr>
              <a:lnSpc>
                <a:spcPct val="90000"/>
              </a:lnSpc>
              <a:buFontTx/>
              <a:buNone/>
            </a:pPr>
            <a:r>
              <a:rPr lang="it-IT" sz="2400" dirty="0">
                <a:cs typeface="Arial" pitchFamily="34" charset="0"/>
              </a:rPr>
              <a:t>	 → p’ &lt; p</a:t>
            </a:r>
          </a:p>
          <a:p>
            <a:pPr>
              <a:lnSpc>
                <a:spcPct val="90000"/>
              </a:lnSpc>
              <a:buFontTx/>
              <a:buNone/>
            </a:pPr>
            <a:r>
              <a:rPr lang="it-IT" sz="2400" dirty="0">
                <a:cs typeface="Arial" pitchFamily="34" charset="0"/>
              </a:rPr>
              <a:t>	p-p’ &gt; 0 tende a </a:t>
            </a:r>
            <a:r>
              <a:rPr lang="it-IT" sz="2400" i="1" dirty="0">
                <a:cs typeface="Arial" pitchFamily="34" charset="0"/>
              </a:rPr>
              <a:t>chiudere </a:t>
            </a:r>
          </a:p>
          <a:p>
            <a:pPr>
              <a:lnSpc>
                <a:spcPct val="90000"/>
              </a:lnSpc>
              <a:buFontTx/>
              <a:buNone/>
            </a:pPr>
            <a:r>
              <a:rPr lang="it-IT" sz="2400" i="1" dirty="0">
                <a:cs typeface="Arial" pitchFamily="34" charset="0"/>
              </a:rPr>
              <a:t>	ulteriormente</a:t>
            </a:r>
            <a:r>
              <a:rPr lang="it-IT" sz="2400" dirty="0">
                <a:cs typeface="Arial" pitchFamily="34" charset="0"/>
              </a:rPr>
              <a:t> il vaso</a:t>
            </a:r>
          </a:p>
          <a:p>
            <a:pPr>
              <a:lnSpc>
                <a:spcPct val="90000"/>
              </a:lnSpc>
              <a:buFontTx/>
              <a:buNone/>
            </a:pPr>
            <a:endParaRPr lang="it-IT" sz="2400" dirty="0">
              <a:cs typeface="Arial" pitchFamily="34" charset="0"/>
            </a:endParaRPr>
          </a:p>
        </p:txBody>
      </p:sp>
      <p:pic>
        <p:nvPicPr>
          <p:cNvPr id="136197" name="Picture 5" descr="img1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96752"/>
            <a:ext cx="2666756" cy="1501628"/>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img1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7108" y="2924944"/>
            <a:ext cx="2453488" cy="1191768"/>
          </a:xfrm>
          <a:prstGeom prst="rect">
            <a:avLst/>
          </a:prstGeom>
          <a:noFill/>
          <a:extLst>
            <a:ext uri="{909E8E84-426E-40DD-AFC4-6F175D3DCCD1}">
              <a14:hiddenFill xmlns:a14="http://schemas.microsoft.com/office/drawing/2010/main">
                <a:solidFill>
                  <a:srgbClr val="FFFFFF"/>
                </a:solidFill>
              </a14:hiddenFill>
            </a:ext>
          </a:extLst>
        </p:spPr>
      </p:pic>
      <p:pic>
        <p:nvPicPr>
          <p:cNvPr id="136200" name="Picture 8" descr="image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75" y="3266395"/>
            <a:ext cx="1104900" cy="2981325"/>
          </a:xfrm>
          <a:prstGeom prst="rect">
            <a:avLst/>
          </a:prstGeom>
          <a:noFill/>
          <a:extLst>
            <a:ext uri="{909E8E84-426E-40DD-AFC4-6F175D3DCCD1}">
              <a14:hiddenFill xmlns:a14="http://schemas.microsoft.com/office/drawing/2010/main">
                <a:solidFill>
                  <a:srgbClr val="FFFFFF"/>
                </a:solidFill>
              </a14:hiddenFill>
            </a:ext>
          </a:extLst>
        </p:spPr>
      </p:pic>
      <p:sp>
        <p:nvSpPr>
          <p:cNvPr id="136201" name="Text Box 9"/>
          <p:cNvSpPr txBox="1">
            <a:spLocks noChangeArrowheads="1"/>
          </p:cNvSpPr>
          <p:nvPr/>
        </p:nvSpPr>
        <p:spPr bwMode="auto">
          <a:xfrm>
            <a:off x="5901903" y="5087257"/>
            <a:ext cx="2070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dirty="0">
                <a:solidFill>
                  <a:srgbClr val="008000"/>
                </a:solidFill>
              </a:rPr>
              <a:t>la stenosi si può</a:t>
            </a:r>
          </a:p>
          <a:p>
            <a:r>
              <a:rPr lang="it-IT" sz="1800" b="1" dirty="0">
                <a:solidFill>
                  <a:srgbClr val="008000"/>
                </a:solidFill>
              </a:rPr>
              <a:t>curare inserendo</a:t>
            </a:r>
          </a:p>
          <a:p>
            <a:r>
              <a:rPr lang="it-IT" sz="1800" b="1" dirty="0">
                <a:solidFill>
                  <a:srgbClr val="008000"/>
                </a:solidFill>
              </a:rPr>
              <a:t>uno stent: A’ = A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7213" y="4486099"/>
            <a:ext cx="1445895" cy="178765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5803" y="1196752"/>
            <a:ext cx="1169533" cy="1283889"/>
          </a:xfrm>
          <a:prstGeom prst="rect">
            <a:avLst/>
          </a:prstGeom>
        </p:spPr>
      </p:pic>
      <p:sp>
        <p:nvSpPr>
          <p:cNvPr id="4" name="TextBox 3"/>
          <p:cNvSpPr txBox="1"/>
          <p:nvPr/>
        </p:nvSpPr>
        <p:spPr>
          <a:xfrm>
            <a:off x="4265811" y="2480641"/>
            <a:ext cx="1069524" cy="523220"/>
          </a:xfrm>
          <a:prstGeom prst="rect">
            <a:avLst/>
          </a:prstGeom>
          <a:noFill/>
        </p:spPr>
        <p:txBody>
          <a:bodyPr wrap="none" rtlCol="0">
            <a:spAutoFit/>
          </a:bodyPr>
          <a:lstStyle/>
          <a:p>
            <a:r>
              <a:rPr lang="it-IT" sz="1400" dirty="0" smtClean="0">
                <a:solidFill>
                  <a:srgbClr val="FF0000"/>
                </a:solidFill>
              </a:rPr>
              <a:t>aneurisma </a:t>
            </a:r>
          </a:p>
          <a:p>
            <a:r>
              <a:rPr lang="it-IT" sz="1400" dirty="0" smtClean="0">
                <a:solidFill>
                  <a:srgbClr val="FF0000"/>
                </a:solidFill>
              </a:rPr>
              <a:t>cerebrale</a:t>
            </a:r>
            <a:endParaRPr lang="it-IT" sz="1400" dirty="0">
              <a:solidFill>
                <a:srgbClr val="FF0000"/>
              </a:solidFill>
            </a:endParaRPr>
          </a:p>
        </p:txBody>
      </p:sp>
      <p:sp>
        <p:nvSpPr>
          <p:cNvPr id="13" name="TextBox 12"/>
          <p:cNvSpPr txBox="1"/>
          <p:nvPr/>
        </p:nvSpPr>
        <p:spPr>
          <a:xfrm>
            <a:off x="4316519" y="3855102"/>
            <a:ext cx="960519" cy="523220"/>
          </a:xfrm>
          <a:prstGeom prst="rect">
            <a:avLst/>
          </a:prstGeom>
          <a:noFill/>
        </p:spPr>
        <p:txBody>
          <a:bodyPr wrap="none" rtlCol="0">
            <a:spAutoFit/>
          </a:bodyPr>
          <a:lstStyle/>
          <a:p>
            <a:r>
              <a:rPr lang="it-IT" sz="1400" dirty="0" smtClean="0">
                <a:solidFill>
                  <a:srgbClr val="FF0000"/>
                </a:solidFill>
              </a:rPr>
              <a:t>stenosi </a:t>
            </a:r>
          </a:p>
          <a:p>
            <a:r>
              <a:rPr lang="it-IT" sz="1400" dirty="0" smtClean="0">
                <a:solidFill>
                  <a:srgbClr val="FF0000"/>
                </a:solidFill>
              </a:rPr>
              <a:t>ai bronchi</a:t>
            </a:r>
            <a:endParaRPr lang="it-IT" sz="14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16</a:t>
            </a:r>
            <a:endParaRPr lang="en-US"/>
          </a:p>
        </p:txBody>
      </p:sp>
      <p:sp>
        <p:nvSpPr>
          <p:cNvPr id="9" name="Slide Number Placeholder 5"/>
          <p:cNvSpPr>
            <a:spLocks noGrp="1"/>
          </p:cNvSpPr>
          <p:nvPr>
            <p:ph type="sldNum" sz="quarter" idx="12"/>
          </p:nvPr>
        </p:nvSpPr>
        <p:spPr/>
        <p:txBody>
          <a:bodyPr/>
          <a:lstStyle/>
          <a:p>
            <a:fld id="{4AC1C312-ABEF-4DC4-BDB7-EAEEBD670BE7}" type="slidenum">
              <a:rPr lang="en-US"/>
              <a:pPr/>
              <a:t>27</a:t>
            </a:fld>
            <a:endParaRPr lang="en-US"/>
          </a:p>
        </p:txBody>
      </p:sp>
      <p:sp>
        <p:nvSpPr>
          <p:cNvPr id="137218" name="Rectangle 2"/>
          <p:cNvSpPr>
            <a:spLocks noGrp="1" noChangeArrowheads="1"/>
          </p:cNvSpPr>
          <p:nvPr>
            <p:ph type="title"/>
          </p:nvPr>
        </p:nvSpPr>
        <p:spPr/>
        <p:txBody>
          <a:bodyPr/>
          <a:lstStyle/>
          <a:p>
            <a:r>
              <a:rPr lang="it-IT" dirty="0"/>
              <a:t>Altre applicazioni di ½</a:t>
            </a:r>
            <a:r>
              <a:rPr lang="el-GR" dirty="0">
                <a:cs typeface="Arial" pitchFamily="34" charset="0"/>
              </a:rPr>
              <a:t>ρ</a:t>
            </a:r>
            <a:r>
              <a:rPr lang="it-IT" dirty="0">
                <a:cs typeface="Arial" pitchFamily="34" charset="0"/>
              </a:rPr>
              <a:t>v</a:t>
            </a:r>
            <a:r>
              <a:rPr lang="it-IT" baseline="30000" dirty="0">
                <a:cs typeface="Arial" pitchFamily="34" charset="0"/>
              </a:rPr>
              <a:t>2</a:t>
            </a:r>
            <a:r>
              <a:rPr lang="it-IT" dirty="0">
                <a:cs typeface="Arial" pitchFamily="34" charset="0"/>
              </a:rPr>
              <a:t> + p = </a:t>
            </a:r>
            <a:r>
              <a:rPr lang="it-IT" dirty="0" smtClean="0">
                <a:cs typeface="Arial" pitchFamily="34" charset="0"/>
              </a:rPr>
              <a:t>cost (*)</a:t>
            </a:r>
            <a:endParaRPr lang="el-GR" dirty="0">
              <a:cs typeface="Arial" pitchFamily="34" charset="0"/>
            </a:endParaRPr>
          </a:p>
        </p:txBody>
      </p:sp>
      <p:sp>
        <p:nvSpPr>
          <p:cNvPr id="137219" name="Rectangle 3"/>
          <p:cNvSpPr>
            <a:spLocks noGrp="1" noChangeArrowheads="1"/>
          </p:cNvSpPr>
          <p:nvPr>
            <p:ph type="body" idx="1"/>
          </p:nvPr>
        </p:nvSpPr>
        <p:spPr/>
        <p:txBody>
          <a:bodyPr/>
          <a:lstStyle/>
          <a:p>
            <a:r>
              <a:rPr lang="it-IT" dirty="0"/>
              <a:t>effetto Magnus, la rotazione</a:t>
            </a:r>
          </a:p>
          <a:p>
            <a:pPr>
              <a:buFontTx/>
              <a:buNone/>
            </a:pPr>
            <a:r>
              <a:rPr lang="it-IT" dirty="0"/>
              <a:t>	della pallina varia la v. del</a:t>
            </a:r>
          </a:p>
          <a:p>
            <a:pPr>
              <a:buFontTx/>
              <a:buNone/>
            </a:pPr>
            <a:r>
              <a:rPr lang="it-IT" dirty="0"/>
              <a:t>	fluido intorno</a:t>
            </a:r>
            <a:endParaRPr lang="el-GR" dirty="0">
              <a:cs typeface="Arial" pitchFamily="34" charset="0"/>
            </a:endParaRPr>
          </a:p>
          <a:p>
            <a:pPr>
              <a:buFontTx/>
              <a:buNone/>
            </a:pPr>
            <a:r>
              <a:rPr lang="it-IT" dirty="0"/>
              <a:t>	v</a:t>
            </a:r>
            <a:r>
              <a:rPr lang="it-IT" baseline="-25000" dirty="0"/>
              <a:t>1</a:t>
            </a:r>
            <a:r>
              <a:rPr lang="it-IT" dirty="0"/>
              <a:t>&gt;v</a:t>
            </a:r>
            <a:r>
              <a:rPr lang="it-IT" baseline="-25000" dirty="0"/>
              <a:t>2</a:t>
            </a:r>
            <a:r>
              <a:rPr lang="it-IT" dirty="0"/>
              <a:t> </a:t>
            </a:r>
            <a:r>
              <a:rPr lang="it-IT" dirty="0">
                <a:cs typeface="Arial" pitchFamily="34" charset="0"/>
              </a:rPr>
              <a:t>→</a:t>
            </a:r>
            <a:r>
              <a:rPr lang="it-IT" dirty="0"/>
              <a:t> p</a:t>
            </a:r>
            <a:r>
              <a:rPr lang="it-IT" baseline="-25000" dirty="0"/>
              <a:t>1</a:t>
            </a:r>
            <a:r>
              <a:rPr lang="it-IT" dirty="0"/>
              <a:t>&lt;p</a:t>
            </a:r>
            <a:r>
              <a:rPr lang="it-IT" baseline="-25000" dirty="0"/>
              <a:t>2</a:t>
            </a:r>
            <a:r>
              <a:rPr lang="it-IT" dirty="0"/>
              <a:t>  </a:t>
            </a:r>
            <a:r>
              <a:rPr lang="it-IT" dirty="0">
                <a:cs typeface="Arial" pitchFamily="34" charset="0"/>
              </a:rPr>
              <a:t>→</a:t>
            </a:r>
            <a:r>
              <a:rPr lang="it-IT" b="1" dirty="0"/>
              <a:t> F</a:t>
            </a:r>
          </a:p>
          <a:p>
            <a:endParaRPr lang="it-IT" dirty="0"/>
          </a:p>
          <a:p>
            <a:r>
              <a:rPr lang="it-IT" dirty="0"/>
              <a:t>portanza di un’ala: il profilo è</a:t>
            </a:r>
          </a:p>
          <a:p>
            <a:pPr>
              <a:buFontTx/>
              <a:buNone/>
            </a:pPr>
            <a:r>
              <a:rPr lang="it-IT" dirty="0"/>
              <a:t>	tale che in alto la v. è maggiore</a:t>
            </a:r>
          </a:p>
          <a:p>
            <a:pPr>
              <a:buFontTx/>
              <a:buNone/>
            </a:pPr>
            <a:r>
              <a:rPr lang="it-IT" dirty="0"/>
              <a:t>	(percorso del f. più lungo in </a:t>
            </a:r>
          </a:p>
          <a:p>
            <a:pPr>
              <a:buFontTx/>
              <a:buNone/>
            </a:pPr>
            <a:r>
              <a:rPr lang="it-IT" dirty="0"/>
              <a:t>	tempo uguale)</a:t>
            </a:r>
          </a:p>
        </p:txBody>
      </p:sp>
      <p:pic>
        <p:nvPicPr>
          <p:cNvPr id="137220" name="Picture 4" descr="img1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1052513"/>
            <a:ext cx="3598863"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37221" name="Picture 5" descr="img1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716338"/>
            <a:ext cx="2736850" cy="2444750"/>
          </a:xfrm>
          <a:prstGeom prst="rect">
            <a:avLst/>
          </a:prstGeom>
          <a:noFill/>
          <a:extLst>
            <a:ext uri="{909E8E84-426E-40DD-AFC4-6F175D3DCCD1}">
              <a14:hiddenFill xmlns:a14="http://schemas.microsoft.com/office/drawing/2010/main">
                <a:solidFill>
                  <a:srgbClr val="FFFFFF"/>
                </a:solidFill>
              </a14:hiddenFill>
            </a:ext>
          </a:extLst>
        </p:spPr>
      </p:pic>
      <p:sp>
        <p:nvSpPr>
          <p:cNvPr id="137222" name="Text Box 6"/>
          <p:cNvSpPr txBox="1">
            <a:spLocks noChangeArrowheads="1"/>
          </p:cNvSpPr>
          <p:nvPr/>
        </p:nvSpPr>
        <p:spPr bwMode="auto">
          <a:xfrm>
            <a:off x="7359650" y="17668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v</a:t>
            </a:r>
          </a:p>
        </p:txBody>
      </p:sp>
      <p:sp>
        <p:nvSpPr>
          <p:cNvPr id="2" name="TextBox 1"/>
          <p:cNvSpPr txBox="1"/>
          <p:nvPr/>
        </p:nvSpPr>
        <p:spPr>
          <a:xfrm>
            <a:off x="467544" y="6219858"/>
            <a:ext cx="2799164" cy="400110"/>
          </a:xfrm>
          <a:prstGeom prst="rect">
            <a:avLst/>
          </a:prstGeom>
          <a:noFill/>
        </p:spPr>
        <p:txBody>
          <a:bodyPr wrap="none" rtlCol="0">
            <a:spAutoFit/>
          </a:bodyPr>
          <a:lstStyle/>
          <a:p>
            <a:r>
              <a:rPr lang="it-IT" sz="2000" dirty="0" smtClean="0"/>
              <a:t>(*) </a:t>
            </a:r>
            <a:r>
              <a:rPr lang="it-IT" sz="2000" dirty="0" smtClean="0"/>
              <a:t>facoltativa, n. m. a l.</a:t>
            </a:r>
            <a:endParaRPr lang="it-IT"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16</a:t>
            </a:r>
            <a:endParaRPr lang="en-US"/>
          </a:p>
        </p:txBody>
      </p:sp>
      <p:sp>
        <p:nvSpPr>
          <p:cNvPr id="7" name="Slide Number Placeholder 5"/>
          <p:cNvSpPr>
            <a:spLocks noGrp="1"/>
          </p:cNvSpPr>
          <p:nvPr>
            <p:ph type="sldNum" sz="quarter" idx="12"/>
          </p:nvPr>
        </p:nvSpPr>
        <p:spPr/>
        <p:txBody>
          <a:bodyPr/>
          <a:lstStyle/>
          <a:p>
            <a:fld id="{A77E6B65-1065-4E99-A3CA-1F694FA8A792}" type="slidenum">
              <a:rPr lang="en-US"/>
              <a:pPr/>
              <a:t>28</a:t>
            </a:fld>
            <a:endParaRPr lang="en-US"/>
          </a:p>
        </p:txBody>
      </p:sp>
      <p:sp>
        <p:nvSpPr>
          <p:cNvPr id="139266" name="Rectangle 2"/>
          <p:cNvSpPr>
            <a:spLocks noGrp="1" noChangeArrowheads="1"/>
          </p:cNvSpPr>
          <p:nvPr>
            <p:ph type="title"/>
          </p:nvPr>
        </p:nvSpPr>
        <p:spPr/>
        <p:txBody>
          <a:bodyPr/>
          <a:lstStyle/>
          <a:p>
            <a:r>
              <a:rPr lang="it-IT"/>
              <a:t>Fluidi reali, viscosità</a:t>
            </a:r>
          </a:p>
        </p:txBody>
      </p:sp>
      <p:sp>
        <p:nvSpPr>
          <p:cNvPr id="139267" name="Rectangle 3"/>
          <p:cNvSpPr>
            <a:spLocks noGrp="1" noChangeArrowheads="1"/>
          </p:cNvSpPr>
          <p:nvPr>
            <p:ph type="body" idx="1"/>
          </p:nvPr>
        </p:nvSpPr>
        <p:spPr>
          <a:xfrm>
            <a:off x="323850" y="1052513"/>
            <a:ext cx="8568630" cy="5329237"/>
          </a:xfrm>
        </p:spPr>
        <p:txBody>
          <a:bodyPr/>
          <a:lstStyle/>
          <a:p>
            <a:r>
              <a:rPr lang="it-IT" sz="2600" dirty="0"/>
              <a:t>se ho un f. in un condotto orizzontale di sez. cost., per l’eq. di Bernoulli la pressione dinamica deve essere costante, </a:t>
            </a:r>
            <a:r>
              <a:rPr lang="it-IT" sz="2600" i="1" dirty="0"/>
              <a:t>invece</a:t>
            </a:r>
            <a:r>
              <a:rPr lang="it-IT" sz="2600" dirty="0"/>
              <a:t> si osserva che per un f. reale la quota piezometrica [</a:t>
            </a:r>
            <a:r>
              <a:rPr lang="it-IT" sz="2600" dirty="0" smtClean="0"/>
              <a:t>p/(</a:t>
            </a:r>
            <a:r>
              <a:rPr lang="el-GR" sz="2600" dirty="0" smtClean="0"/>
              <a:t>ρ</a:t>
            </a:r>
            <a:r>
              <a:rPr lang="it-IT" sz="2600" dirty="0" smtClean="0"/>
              <a:t>g)] decresce  </a:t>
            </a:r>
            <a:r>
              <a:rPr lang="it-IT" sz="2600" dirty="0">
                <a:cs typeface="Arial" pitchFamily="34" charset="0"/>
              </a:rPr>
              <a:t>→  </a:t>
            </a:r>
            <a:r>
              <a:rPr lang="it-IT" sz="2600" dirty="0" smtClean="0">
                <a:cs typeface="Arial" pitchFamily="34" charset="0"/>
              </a:rPr>
              <a:t>si ha </a:t>
            </a:r>
            <a:r>
              <a:rPr lang="it-IT" sz="2600" dirty="0" smtClean="0"/>
              <a:t>una </a:t>
            </a:r>
            <a:r>
              <a:rPr lang="it-IT" sz="2600" dirty="0"/>
              <a:t>perdita di en. meccanica</a:t>
            </a:r>
          </a:p>
          <a:p>
            <a:endParaRPr lang="it-IT" sz="2600" dirty="0"/>
          </a:p>
          <a:p>
            <a:endParaRPr lang="it-IT" sz="2600" dirty="0"/>
          </a:p>
          <a:p>
            <a:endParaRPr lang="it-IT" sz="2600" dirty="0"/>
          </a:p>
          <a:p>
            <a:endParaRPr lang="it-IT" sz="2600" dirty="0"/>
          </a:p>
          <a:p>
            <a:r>
              <a:rPr lang="it-IT" sz="2600" dirty="0"/>
              <a:t>il gradiente </a:t>
            </a:r>
            <a:r>
              <a:rPr lang="el-GR" sz="2600" dirty="0">
                <a:cs typeface="Arial" pitchFamily="34" charset="0"/>
              </a:rPr>
              <a:t>Δ</a:t>
            </a:r>
            <a:r>
              <a:rPr lang="it-IT" sz="2600" dirty="0">
                <a:cs typeface="Arial" pitchFamily="34" charset="0"/>
              </a:rPr>
              <a:t>p/</a:t>
            </a:r>
            <a:r>
              <a:rPr lang="el-GR" sz="2600" dirty="0">
                <a:cs typeface="Arial" pitchFamily="34" charset="0"/>
              </a:rPr>
              <a:t>Δ</a:t>
            </a:r>
            <a:r>
              <a:rPr lang="it-IT" sz="2600" dirty="0">
                <a:cs typeface="Arial" pitchFamily="34" charset="0"/>
              </a:rPr>
              <a:t>x misura il tasso di perdita di en. meccanica (</a:t>
            </a:r>
            <a:r>
              <a:rPr lang="it-IT" sz="2600" b="1" dirty="0">
                <a:cs typeface="Arial" pitchFamily="34" charset="0"/>
              </a:rPr>
              <a:t>NB</a:t>
            </a:r>
            <a:r>
              <a:rPr lang="it-IT" sz="2600" dirty="0">
                <a:cs typeface="Arial" pitchFamily="34" charset="0"/>
              </a:rPr>
              <a:t> </a:t>
            </a:r>
            <a:r>
              <a:rPr lang="it-IT" sz="2600" dirty="0" smtClean="0">
                <a:cs typeface="Arial" pitchFamily="34" charset="0"/>
              </a:rPr>
              <a:t>A=cost → v=cost</a:t>
            </a:r>
            <a:r>
              <a:rPr lang="it-IT" sz="2600" dirty="0">
                <a:cs typeface="Arial" pitchFamily="34" charset="0"/>
              </a:rPr>
              <a:t> </a:t>
            </a:r>
            <a:r>
              <a:rPr lang="it-IT" sz="2600" dirty="0" smtClean="0">
                <a:cs typeface="Arial" pitchFamily="34" charset="0"/>
              </a:rPr>
              <a:t>→</a:t>
            </a:r>
            <a:r>
              <a:rPr lang="it-IT" sz="2600" dirty="0" smtClean="0">
                <a:cs typeface="Arial" pitchFamily="34" charset="0"/>
              </a:rPr>
              <a:t> </a:t>
            </a:r>
            <a:r>
              <a:rPr lang="it-IT" sz="2600" dirty="0">
                <a:cs typeface="Arial" pitchFamily="34" charset="0"/>
              </a:rPr>
              <a:t>la pressione </a:t>
            </a:r>
            <a:r>
              <a:rPr lang="it-IT" sz="2600" dirty="0" smtClean="0">
                <a:cs typeface="Arial" pitchFamily="34" charset="0"/>
              </a:rPr>
              <a:t>cine- tica </a:t>
            </a:r>
            <a:r>
              <a:rPr lang="it-IT" sz="2600" dirty="0">
                <a:cs typeface="Arial" pitchFamily="34" charset="0"/>
              </a:rPr>
              <a:t>è cost; </a:t>
            </a:r>
            <a:r>
              <a:rPr lang="it-IT" sz="2600" dirty="0" smtClean="0">
                <a:cs typeface="Arial" pitchFamily="34" charset="0"/>
              </a:rPr>
              <a:t>y=cost → </a:t>
            </a:r>
            <a:r>
              <a:rPr lang="it-IT" sz="2600" dirty="0">
                <a:cs typeface="Arial" pitchFamily="34" charset="0"/>
              </a:rPr>
              <a:t>la pressione di gravità è cost)</a:t>
            </a:r>
            <a:endParaRPr lang="el-GR" sz="2600" dirty="0">
              <a:cs typeface="Arial" pitchFamily="34" charset="0"/>
            </a:endParaRPr>
          </a:p>
        </p:txBody>
      </p:sp>
      <p:pic>
        <p:nvPicPr>
          <p:cNvPr id="139268" name="Picture 4" descr="img1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113" y="2924175"/>
            <a:ext cx="5259387" cy="18589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1547664" y="3573016"/>
            <a:ext cx="0" cy="79208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68894" y="3574391"/>
            <a:ext cx="312906" cy="400110"/>
          </a:xfrm>
          <a:prstGeom prst="rect">
            <a:avLst/>
          </a:prstGeom>
          <a:noFill/>
        </p:spPr>
        <p:txBody>
          <a:bodyPr wrap="none" rtlCol="0">
            <a:spAutoFit/>
          </a:bodyPr>
          <a:lstStyle/>
          <a:p>
            <a:r>
              <a:rPr lang="it-IT" sz="2000" dirty="0" smtClean="0">
                <a:solidFill>
                  <a:schemeClr val="accent3">
                    <a:lumMod val="50000"/>
                  </a:schemeClr>
                </a:solidFill>
              </a:rPr>
              <a:t>y</a:t>
            </a:r>
            <a:endParaRPr lang="it-IT" sz="2000" dirty="0">
              <a:solidFill>
                <a:schemeClr val="accent3">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a:p>
        </p:txBody>
      </p:sp>
      <p:sp>
        <p:nvSpPr>
          <p:cNvPr id="8" name="Slide Number Placeholder 5"/>
          <p:cNvSpPr>
            <a:spLocks noGrp="1"/>
          </p:cNvSpPr>
          <p:nvPr>
            <p:ph type="sldNum" sz="quarter" idx="12"/>
          </p:nvPr>
        </p:nvSpPr>
        <p:spPr/>
        <p:txBody>
          <a:bodyPr/>
          <a:lstStyle/>
          <a:p>
            <a:fld id="{06239EA9-9ABD-4388-85DB-F2EE6BB844A3}" type="slidenum">
              <a:rPr lang="en-US"/>
              <a:pPr/>
              <a:t>29</a:t>
            </a:fld>
            <a:endParaRPr lang="en-US"/>
          </a:p>
        </p:txBody>
      </p:sp>
      <p:sp>
        <p:nvSpPr>
          <p:cNvPr id="140290" name="Rectangle 2"/>
          <p:cNvSpPr>
            <a:spLocks noGrp="1" noChangeArrowheads="1"/>
          </p:cNvSpPr>
          <p:nvPr>
            <p:ph type="title"/>
          </p:nvPr>
        </p:nvSpPr>
        <p:spPr/>
        <p:txBody>
          <a:bodyPr/>
          <a:lstStyle/>
          <a:p>
            <a:r>
              <a:rPr lang="it-IT"/>
              <a:t>Coefficiente di viscosità</a:t>
            </a:r>
          </a:p>
        </p:txBody>
      </p:sp>
      <p:sp>
        <p:nvSpPr>
          <p:cNvPr id="140291" name="Rectangle 3"/>
          <p:cNvSpPr>
            <a:spLocks noGrp="1" noChangeArrowheads="1"/>
          </p:cNvSpPr>
          <p:nvPr>
            <p:ph type="body" idx="1"/>
          </p:nvPr>
        </p:nvSpPr>
        <p:spPr>
          <a:xfrm>
            <a:off x="142875" y="1052513"/>
            <a:ext cx="8820150" cy="5184775"/>
          </a:xfrm>
          <a:noFill/>
        </p:spPr>
        <p:txBody>
          <a:bodyPr/>
          <a:lstStyle/>
          <a:p>
            <a:r>
              <a:rPr lang="it-IT" sz="2500" dirty="0"/>
              <a:t>applichiamo </a:t>
            </a:r>
            <a:r>
              <a:rPr lang="it-IT" sz="2500" b="1" dirty="0"/>
              <a:t>F</a:t>
            </a:r>
            <a:r>
              <a:rPr lang="it-IT" sz="2500" dirty="0"/>
              <a:t> ad una tavoletta sulla superficie di un f. </a:t>
            </a:r>
            <a:r>
              <a:rPr lang="it-IT" sz="2500" dirty="0" smtClean="0"/>
              <a:t>reale(*): </a:t>
            </a:r>
            <a:r>
              <a:rPr lang="it-IT" sz="2500" dirty="0"/>
              <a:t>la reazione </a:t>
            </a:r>
            <a:r>
              <a:rPr lang="it-IT" sz="2500" b="1" dirty="0"/>
              <a:t>F</a:t>
            </a:r>
            <a:r>
              <a:rPr lang="it-IT" sz="2500" b="1" baseline="-25000" dirty="0"/>
              <a:t>a</a:t>
            </a:r>
            <a:r>
              <a:rPr lang="it-IT" sz="2500" dirty="0"/>
              <a:t> è dovuta agli attriti e a regime la tav. si muoverà con v </a:t>
            </a:r>
            <a:r>
              <a:rPr lang="it-IT" sz="2500" dirty="0" err="1"/>
              <a:t>cost</a:t>
            </a:r>
            <a:r>
              <a:rPr lang="it-IT" sz="2500" dirty="0"/>
              <a:t>. (invece di accelerare con </a:t>
            </a:r>
            <a:r>
              <a:rPr lang="it-IT" sz="2500" b="1" dirty="0"/>
              <a:t>F</a:t>
            </a:r>
            <a:r>
              <a:rPr lang="it-IT" sz="2500" dirty="0"/>
              <a:t>)</a:t>
            </a:r>
          </a:p>
          <a:p>
            <a:r>
              <a:rPr lang="it-IT" sz="2500" dirty="0"/>
              <a:t>il coefficiente di</a:t>
            </a:r>
          </a:p>
          <a:p>
            <a:pPr>
              <a:buFontTx/>
              <a:buNone/>
            </a:pPr>
            <a:r>
              <a:rPr lang="it-IT" sz="2500" dirty="0"/>
              <a:t>	viscosità del f., </a:t>
            </a:r>
            <a:r>
              <a:rPr lang="el-GR" sz="2500" dirty="0">
                <a:cs typeface="Arial" pitchFamily="34" charset="0"/>
              </a:rPr>
              <a:t>η</a:t>
            </a:r>
            <a:r>
              <a:rPr lang="it-IT" sz="2500" dirty="0">
                <a:cs typeface="Arial" pitchFamily="34" charset="0"/>
              </a:rPr>
              <a:t>,</a:t>
            </a:r>
          </a:p>
          <a:p>
            <a:pPr>
              <a:buFontTx/>
              <a:buNone/>
            </a:pPr>
            <a:r>
              <a:rPr lang="it-IT" sz="2500" dirty="0">
                <a:cs typeface="Arial" pitchFamily="34" charset="0"/>
              </a:rPr>
              <a:t>	</a:t>
            </a:r>
            <a:r>
              <a:rPr lang="it-IT" sz="2500" dirty="0"/>
              <a:t>è definito da</a:t>
            </a:r>
          </a:p>
          <a:p>
            <a:pPr>
              <a:buFontTx/>
              <a:buNone/>
            </a:pPr>
            <a:r>
              <a:rPr lang="it-IT" sz="2500" dirty="0"/>
              <a:t>	F/A = </a:t>
            </a:r>
            <a:r>
              <a:rPr lang="el-GR" sz="2500" dirty="0">
                <a:cs typeface="Arial" pitchFamily="34" charset="0"/>
              </a:rPr>
              <a:t>ηΔ</a:t>
            </a:r>
            <a:r>
              <a:rPr lang="it-IT" sz="2500" dirty="0">
                <a:cs typeface="Arial" pitchFamily="34" charset="0"/>
              </a:rPr>
              <a:t>v/</a:t>
            </a:r>
            <a:r>
              <a:rPr lang="el-GR" sz="2500" dirty="0">
                <a:cs typeface="Arial" pitchFamily="34" charset="0"/>
              </a:rPr>
              <a:t>Δ</a:t>
            </a:r>
            <a:r>
              <a:rPr lang="it-IT" sz="2500" dirty="0">
                <a:cs typeface="Arial" pitchFamily="34" charset="0"/>
              </a:rPr>
              <a:t>z</a:t>
            </a:r>
            <a:r>
              <a:rPr lang="it-IT" sz="2500" dirty="0"/>
              <a:t> </a:t>
            </a:r>
          </a:p>
          <a:p>
            <a:pPr>
              <a:buFontTx/>
              <a:buNone/>
            </a:pPr>
            <a:r>
              <a:rPr lang="it-IT" sz="2500" dirty="0"/>
              <a:t>	con [</a:t>
            </a:r>
            <a:r>
              <a:rPr lang="el-GR" sz="2500" dirty="0">
                <a:cs typeface="Arial" pitchFamily="34" charset="0"/>
              </a:rPr>
              <a:t>η</a:t>
            </a:r>
            <a:r>
              <a:rPr lang="it-IT" sz="2500" dirty="0">
                <a:cs typeface="Arial" pitchFamily="34" charset="0"/>
              </a:rPr>
              <a:t>] = [FL/AV] =</a:t>
            </a:r>
          </a:p>
          <a:p>
            <a:pPr>
              <a:buFontTx/>
              <a:buNone/>
            </a:pPr>
            <a:r>
              <a:rPr lang="it-IT" sz="2500" dirty="0">
                <a:cs typeface="Arial" pitchFamily="34" charset="0"/>
              </a:rPr>
              <a:t>		      = [ML</a:t>
            </a:r>
            <a:r>
              <a:rPr lang="it-IT" sz="2500" baseline="30000" dirty="0">
                <a:cs typeface="Arial" pitchFamily="34" charset="0"/>
              </a:rPr>
              <a:t>-1</a:t>
            </a:r>
            <a:r>
              <a:rPr lang="it-IT" sz="2500" dirty="0">
                <a:cs typeface="Arial" pitchFamily="34" charset="0"/>
              </a:rPr>
              <a:t>T</a:t>
            </a:r>
            <a:r>
              <a:rPr lang="it-IT" sz="2500" baseline="30000" dirty="0">
                <a:cs typeface="Arial" pitchFamily="34" charset="0"/>
              </a:rPr>
              <a:t>-1</a:t>
            </a:r>
            <a:r>
              <a:rPr lang="it-IT" sz="2500" dirty="0">
                <a:cs typeface="Arial" pitchFamily="34" charset="0"/>
              </a:rPr>
              <a:t>]</a:t>
            </a:r>
          </a:p>
          <a:p>
            <a:pPr>
              <a:buFontTx/>
              <a:buNone/>
            </a:pPr>
            <a:r>
              <a:rPr lang="it-IT" sz="2500" dirty="0">
                <a:cs typeface="Arial" pitchFamily="34" charset="0"/>
              </a:rPr>
              <a:t>	unità SI:  </a:t>
            </a:r>
            <a:r>
              <a:rPr lang="it-IT" sz="2500" dirty="0" err="1">
                <a:cs typeface="Arial" pitchFamily="34" charset="0"/>
              </a:rPr>
              <a:t>Pa∙s</a:t>
            </a:r>
            <a:r>
              <a:rPr lang="it-IT" sz="2500" dirty="0">
                <a:cs typeface="Arial" pitchFamily="34" charset="0"/>
              </a:rPr>
              <a:t> </a:t>
            </a:r>
          </a:p>
          <a:p>
            <a:pPr>
              <a:buFontTx/>
              <a:buNone/>
            </a:pPr>
            <a:r>
              <a:rPr lang="it-IT" sz="2500" dirty="0">
                <a:cs typeface="Arial" pitchFamily="34" charset="0"/>
              </a:rPr>
              <a:t> </a:t>
            </a:r>
            <a:r>
              <a:rPr lang="it-IT" sz="2500" dirty="0"/>
              <a:t>      CGS:   1 g∙cm</a:t>
            </a:r>
            <a:r>
              <a:rPr lang="it-IT" sz="2500" baseline="30000" dirty="0"/>
              <a:t>-1</a:t>
            </a:r>
            <a:r>
              <a:rPr lang="it-IT" sz="2500" dirty="0"/>
              <a:t>s</a:t>
            </a:r>
            <a:r>
              <a:rPr lang="it-IT" sz="2500" baseline="30000" dirty="0"/>
              <a:t>-1</a:t>
            </a:r>
            <a:r>
              <a:rPr lang="it-IT" sz="2500" dirty="0"/>
              <a:t> = 1 P(</a:t>
            </a:r>
            <a:r>
              <a:rPr lang="it-IT" sz="2500" dirty="0" err="1"/>
              <a:t>oise</a:t>
            </a:r>
            <a:r>
              <a:rPr lang="it-IT" sz="2500" dirty="0"/>
              <a:t>) =10</a:t>
            </a:r>
            <a:r>
              <a:rPr lang="it-IT" sz="2500" baseline="30000" dirty="0"/>
              <a:t>-1 </a:t>
            </a:r>
            <a:r>
              <a:rPr lang="it-IT" sz="2500" dirty="0" err="1">
                <a:cs typeface="Arial" pitchFamily="34" charset="0"/>
              </a:rPr>
              <a:t>Pa∙s</a:t>
            </a:r>
            <a:r>
              <a:rPr lang="it-IT" sz="2500" dirty="0">
                <a:cs typeface="Arial" pitchFamily="34" charset="0"/>
              </a:rPr>
              <a:t> </a:t>
            </a:r>
          </a:p>
        </p:txBody>
      </p:sp>
      <p:pic>
        <p:nvPicPr>
          <p:cNvPr id="140292" name="Picture 4" descr="img1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2420938"/>
            <a:ext cx="4006850" cy="2479675"/>
          </a:xfrm>
          <a:prstGeom prst="rect">
            <a:avLst/>
          </a:prstGeom>
          <a:noFill/>
          <a:extLst>
            <a:ext uri="{909E8E84-426E-40DD-AFC4-6F175D3DCCD1}">
              <a14:hiddenFill xmlns:a14="http://schemas.microsoft.com/office/drawing/2010/main">
                <a:solidFill>
                  <a:srgbClr val="FFFFFF"/>
                </a:solidFill>
              </a14:hiddenFill>
            </a:ext>
          </a:extLst>
        </p:spPr>
      </p:pic>
      <p:sp>
        <p:nvSpPr>
          <p:cNvPr id="140293" name="Text Box 5"/>
          <p:cNvSpPr txBox="1">
            <a:spLocks noChangeArrowheads="1"/>
          </p:cNvSpPr>
          <p:nvPr/>
        </p:nvSpPr>
        <p:spPr bwMode="auto">
          <a:xfrm>
            <a:off x="539749" y="3660775"/>
            <a:ext cx="2016027" cy="47625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2400"/>
          </a:p>
        </p:txBody>
      </p:sp>
      <p:sp>
        <p:nvSpPr>
          <p:cNvPr id="2" name="TextBox 1"/>
          <p:cNvSpPr txBox="1"/>
          <p:nvPr/>
        </p:nvSpPr>
        <p:spPr>
          <a:xfrm>
            <a:off x="31749" y="6126094"/>
            <a:ext cx="9112251" cy="584775"/>
          </a:xfrm>
          <a:prstGeom prst="rect">
            <a:avLst/>
          </a:prstGeom>
          <a:solidFill>
            <a:schemeClr val="bg1"/>
          </a:solidFill>
        </p:spPr>
        <p:txBody>
          <a:bodyPr wrap="square" rtlCol="0">
            <a:spAutoFit/>
          </a:bodyPr>
          <a:lstStyle/>
          <a:p>
            <a:r>
              <a:rPr lang="en-US" sz="1600" dirty="0" smtClean="0"/>
              <a:t>(*) </a:t>
            </a:r>
            <a:r>
              <a:rPr lang="en-US" sz="1600" dirty="0" err="1" smtClean="0"/>
              <a:t>questo</a:t>
            </a:r>
            <a:r>
              <a:rPr lang="en-US" sz="1600" dirty="0" smtClean="0"/>
              <a:t> </a:t>
            </a:r>
            <a:r>
              <a:rPr lang="en-US" sz="1600" dirty="0" err="1" smtClean="0"/>
              <a:t>esperimento</a:t>
            </a:r>
            <a:r>
              <a:rPr lang="en-US" sz="1600" dirty="0" smtClean="0"/>
              <a:t> </a:t>
            </a:r>
            <a:r>
              <a:rPr lang="en-US" sz="1600" dirty="0" err="1" smtClean="0"/>
              <a:t>si</a:t>
            </a:r>
            <a:r>
              <a:rPr lang="en-US" sz="1600" dirty="0" smtClean="0"/>
              <a:t> </a:t>
            </a:r>
            <a:r>
              <a:rPr lang="en-US" sz="1600" dirty="0" err="1" smtClean="0"/>
              <a:t>pu</a:t>
            </a:r>
            <a:r>
              <a:rPr lang="en-US" sz="1600" dirty="0" err="1" smtClean="0">
                <a:latin typeface="Arial"/>
                <a:cs typeface="Arial"/>
              </a:rPr>
              <a:t>ò</a:t>
            </a:r>
            <a:r>
              <a:rPr lang="en-US" sz="1600" dirty="0" smtClean="0"/>
              <a:t> </a:t>
            </a:r>
            <a:r>
              <a:rPr lang="en-US" sz="1600" dirty="0" err="1" smtClean="0"/>
              <a:t>realizzare</a:t>
            </a:r>
            <a:r>
              <a:rPr lang="en-US" sz="1600" dirty="0" smtClean="0"/>
              <a:t> in </a:t>
            </a:r>
            <a:r>
              <a:rPr lang="en-US" sz="1600" dirty="0" err="1" smtClean="0"/>
              <a:t>pratica</a:t>
            </a:r>
            <a:r>
              <a:rPr lang="en-US" sz="1600" dirty="0" smtClean="0"/>
              <a:t> </a:t>
            </a:r>
            <a:r>
              <a:rPr lang="en-US" sz="1600" dirty="0" err="1" smtClean="0"/>
              <a:t>mettendo</a:t>
            </a:r>
            <a:r>
              <a:rPr lang="en-US" sz="1600" dirty="0" smtClean="0"/>
              <a:t> </a:t>
            </a:r>
            <a:r>
              <a:rPr lang="en-US" sz="1600" dirty="0" err="1" smtClean="0"/>
              <a:t>il</a:t>
            </a:r>
            <a:r>
              <a:rPr lang="en-US" sz="1600" dirty="0" smtClean="0"/>
              <a:t> </a:t>
            </a:r>
            <a:r>
              <a:rPr lang="en-US" sz="1600" dirty="0" err="1" smtClean="0"/>
              <a:t>fluido</a:t>
            </a:r>
            <a:r>
              <a:rPr lang="en-US" sz="1600" dirty="0" smtClean="0"/>
              <a:t> </a:t>
            </a:r>
            <a:r>
              <a:rPr lang="en-US" sz="1600" dirty="0" err="1" smtClean="0"/>
              <a:t>fra</a:t>
            </a:r>
            <a:r>
              <a:rPr lang="en-US" sz="1600" dirty="0" smtClean="0"/>
              <a:t> due </a:t>
            </a:r>
            <a:r>
              <a:rPr lang="en-US" sz="1600" dirty="0" err="1" smtClean="0"/>
              <a:t>cilindri</a:t>
            </a:r>
            <a:r>
              <a:rPr lang="en-US" sz="1600" dirty="0" smtClean="0"/>
              <a:t> </a:t>
            </a:r>
            <a:r>
              <a:rPr lang="en-US" sz="1600" dirty="0" err="1" smtClean="0"/>
              <a:t>coas</a:t>
            </a:r>
            <a:r>
              <a:rPr lang="en-US" sz="1600" dirty="0" err="1" smtClean="0"/>
              <a:t>ssiali</a:t>
            </a:r>
            <a:r>
              <a:rPr lang="en-US" sz="1600" dirty="0" smtClean="0"/>
              <a:t>, </a:t>
            </a:r>
            <a:r>
              <a:rPr lang="en-US" sz="1600" dirty="0" err="1" smtClean="0"/>
              <a:t>uno</a:t>
            </a:r>
            <a:endParaRPr lang="en-US" sz="1600" dirty="0" smtClean="0"/>
          </a:p>
          <a:p>
            <a:r>
              <a:rPr lang="en-US" sz="1600" dirty="0" err="1" smtClean="0"/>
              <a:t>fermo</a:t>
            </a:r>
            <a:r>
              <a:rPr lang="en-US" sz="1600" dirty="0" smtClean="0"/>
              <a:t> </a:t>
            </a:r>
            <a:r>
              <a:rPr lang="en-US" sz="1600" dirty="0" err="1" smtClean="0"/>
              <a:t>ed</a:t>
            </a:r>
            <a:r>
              <a:rPr lang="en-US" sz="1600" dirty="0" smtClean="0"/>
              <a:t> </a:t>
            </a:r>
            <a:r>
              <a:rPr lang="en-US" sz="1600" dirty="0" err="1" smtClean="0"/>
              <a:t>uno</a:t>
            </a:r>
            <a:r>
              <a:rPr lang="en-US" sz="1600" dirty="0" smtClean="0"/>
              <a:t> </a:t>
            </a:r>
            <a:r>
              <a:rPr lang="en-US" sz="1600" dirty="0" err="1" smtClean="0"/>
              <a:t>ruotante</a:t>
            </a:r>
            <a:r>
              <a:rPr lang="en-US" sz="1600" dirty="0" smtClean="0"/>
              <a:t>, </a:t>
            </a:r>
            <a:r>
              <a:rPr lang="en-US" sz="1600" dirty="0" err="1" smtClean="0"/>
              <a:t>tirato</a:t>
            </a:r>
            <a:r>
              <a:rPr lang="en-US" sz="1600" dirty="0" smtClean="0"/>
              <a:t> da </a:t>
            </a:r>
            <a:r>
              <a:rPr lang="en-US" sz="1600" dirty="0" err="1" smtClean="0"/>
              <a:t>una</a:t>
            </a:r>
            <a:r>
              <a:rPr lang="en-US" sz="1600" dirty="0" smtClean="0"/>
              <a:t> </a:t>
            </a:r>
            <a:r>
              <a:rPr lang="en-US" sz="1600" dirty="0" smtClean="0"/>
              <a:t>F </a:t>
            </a:r>
            <a:r>
              <a:rPr lang="en-US" sz="1600" dirty="0" err="1" smtClean="0"/>
              <a:t>tangenz</a:t>
            </a:r>
            <a:r>
              <a:rPr lang="en-US" sz="1600" dirty="0" smtClean="0"/>
              <a:t>. (M = Fr): </a:t>
            </a:r>
            <a:r>
              <a:rPr lang="en-US" sz="1600" dirty="0" smtClean="0"/>
              <a:t>A = 2</a:t>
            </a:r>
            <a:r>
              <a:rPr lang="el-GR" sz="1600" dirty="0" smtClean="0"/>
              <a:t>π</a:t>
            </a:r>
            <a:r>
              <a:rPr lang="it-IT" sz="1600" dirty="0" smtClean="0"/>
              <a:t>rh, z - spessore dell’intercapedine</a:t>
            </a:r>
            <a:r>
              <a:rPr lang="en-US" sz="1600" dirty="0" smtClean="0"/>
              <a:t> </a:t>
            </a:r>
            <a:endParaRPr lang="en-GB"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131840" y="6309320"/>
            <a:ext cx="2895600" cy="412750"/>
          </a:xfrm>
        </p:spPr>
        <p:txBody>
          <a:bodyPr/>
          <a:lstStyle/>
          <a:p>
            <a:r>
              <a:rPr lang="en-US" smtClean="0"/>
              <a:t>fln mar-apr 16</a:t>
            </a:r>
            <a:endParaRPr lang="en-US" dirty="0"/>
          </a:p>
        </p:txBody>
      </p:sp>
      <p:sp>
        <p:nvSpPr>
          <p:cNvPr id="8" name="Slide Number Placeholder 5"/>
          <p:cNvSpPr>
            <a:spLocks noGrp="1"/>
          </p:cNvSpPr>
          <p:nvPr>
            <p:ph type="sldNum" sz="quarter" idx="12"/>
          </p:nvPr>
        </p:nvSpPr>
        <p:spPr/>
        <p:txBody>
          <a:bodyPr/>
          <a:lstStyle/>
          <a:p>
            <a:fld id="{392D11FA-D618-4304-8925-A1B9345A7B53}" type="slidenum">
              <a:rPr lang="en-US"/>
              <a:pPr/>
              <a:t>3</a:t>
            </a:fld>
            <a:endParaRPr lang="en-US"/>
          </a:p>
        </p:txBody>
      </p:sp>
      <p:sp>
        <p:nvSpPr>
          <p:cNvPr id="111618" name="Rectangle 2"/>
          <p:cNvSpPr>
            <a:spLocks noGrp="1" noChangeArrowheads="1"/>
          </p:cNvSpPr>
          <p:nvPr>
            <p:ph type="title"/>
          </p:nvPr>
        </p:nvSpPr>
        <p:spPr/>
        <p:txBody>
          <a:bodyPr/>
          <a:lstStyle/>
          <a:p>
            <a:r>
              <a:rPr lang="it-IT"/>
              <a:t>Densità </a:t>
            </a:r>
            <a:r>
              <a:rPr lang="it-IT" sz="2000">
                <a:solidFill>
                  <a:srgbClr val="CC3300"/>
                </a:solidFill>
              </a:rPr>
              <a:t>(di massa)</a:t>
            </a:r>
          </a:p>
        </p:txBody>
      </p:sp>
      <p:sp>
        <p:nvSpPr>
          <p:cNvPr id="111619" name="Rectangle 3"/>
          <p:cNvSpPr>
            <a:spLocks noGrp="1" noChangeArrowheads="1"/>
          </p:cNvSpPr>
          <p:nvPr>
            <p:ph type="body" idx="1"/>
          </p:nvPr>
        </p:nvSpPr>
        <p:spPr>
          <a:xfrm>
            <a:off x="179388" y="969153"/>
            <a:ext cx="8785225" cy="5328591"/>
          </a:xfrm>
        </p:spPr>
        <p:txBody>
          <a:bodyPr/>
          <a:lstStyle/>
          <a:p>
            <a:r>
              <a:rPr lang="it-IT" sz="2400" b="1" dirty="0">
                <a:solidFill>
                  <a:srgbClr val="008000"/>
                </a:solidFill>
              </a:rPr>
              <a:t>densità assoluta</a:t>
            </a:r>
          </a:p>
          <a:p>
            <a:pPr>
              <a:buFontTx/>
              <a:buNone/>
            </a:pPr>
            <a:r>
              <a:rPr lang="it-IT" sz="2400" dirty="0"/>
              <a:t>	</a:t>
            </a:r>
            <a:r>
              <a:rPr lang="el-GR" sz="2400" dirty="0">
                <a:cs typeface="Arial" pitchFamily="34" charset="0"/>
              </a:rPr>
              <a:t>ρ</a:t>
            </a:r>
            <a:r>
              <a:rPr lang="it-IT" sz="2400" dirty="0">
                <a:cs typeface="Arial" pitchFamily="34" charset="0"/>
              </a:rPr>
              <a:t> = m/V                 </a:t>
            </a:r>
            <a:r>
              <a:rPr lang="it-IT" sz="2000" b="1" dirty="0">
                <a:solidFill>
                  <a:srgbClr val="990033"/>
                </a:solidFill>
                <a:cs typeface="Arial" pitchFamily="34" charset="0"/>
              </a:rPr>
              <a:t>(massa divisa il V che occupa, media</a:t>
            </a:r>
            <a:r>
              <a:rPr lang="it-IT" sz="2000" b="1" dirty="0" smtClean="0">
                <a:solidFill>
                  <a:srgbClr val="990033"/>
                </a:solidFill>
                <a:cs typeface="Arial" pitchFamily="34" charset="0"/>
              </a:rPr>
              <a:t>)</a:t>
            </a:r>
          </a:p>
          <a:p>
            <a:pPr>
              <a:buFontTx/>
              <a:buNone/>
            </a:pPr>
            <a:r>
              <a:rPr lang="it-IT" sz="2000" b="1" dirty="0">
                <a:solidFill>
                  <a:srgbClr val="990033"/>
                </a:solidFill>
                <a:cs typeface="Arial" pitchFamily="34" charset="0"/>
              </a:rPr>
              <a:t> </a:t>
            </a:r>
            <a:r>
              <a:rPr lang="it-IT" sz="2000" b="1" dirty="0" smtClean="0">
                <a:solidFill>
                  <a:srgbClr val="990033"/>
                </a:solidFill>
                <a:cs typeface="Arial" pitchFamily="34" charset="0"/>
              </a:rPr>
              <a:t>    </a:t>
            </a:r>
            <a:r>
              <a:rPr lang="it-IT" sz="2400" dirty="0" smtClean="0">
                <a:solidFill>
                  <a:srgbClr val="990033"/>
                </a:solidFill>
                <a:cs typeface="Arial" pitchFamily="34" charset="0"/>
              </a:rPr>
              <a:t>=&gt; </a:t>
            </a:r>
            <a:r>
              <a:rPr lang="it-IT" sz="2400" dirty="0" smtClean="0">
                <a:solidFill>
                  <a:schemeClr val="tx2"/>
                </a:solidFill>
                <a:cs typeface="Arial" pitchFamily="34" charset="0"/>
              </a:rPr>
              <a:t>m = </a:t>
            </a:r>
            <a:r>
              <a:rPr lang="el-GR" sz="2400" dirty="0" smtClean="0">
                <a:solidFill>
                  <a:schemeClr val="tx2"/>
                </a:solidFill>
                <a:latin typeface="Arial"/>
                <a:cs typeface="Arial"/>
              </a:rPr>
              <a:t>ρ</a:t>
            </a:r>
            <a:r>
              <a:rPr lang="en-US" sz="2400" dirty="0" smtClean="0">
                <a:solidFill>
                  <a:schemeClr val="tx2"/>
                </a:solidFill>
                <a:latin typeface="Arial"/>
                <a:cs typeface="Arial"/>
              </a:rPr>
              <a:t>V   e    V = m/</a:t>
            </a:r>
            <a:r>
              <a:rPr lang="el-GR" sz="2400" dirty="0" smtClean="0">
                <a:solidFill>
                  <a:schemeClr val="tx2"/>
                </a:solidFill>
                <a:latin typeface="Arial"/>
                <a:cs typeface="Arial"/>
              </a:rPr>
              <a:t>ρ</a:t>
            </a:r>
            <a:endParaRPr lang="it-IT" sz="2400" dirty="0">
              <a:solidFill>
                <a:schemeClr val="tx2"/>
              </a:solidFill>
              <a:cs typeface="Arial" pitchFamily="34" charset="0"/>
            </a:endParaRPr>
          </a:p>
          <a:p>
            <a:pPr>
              <a:buFontTx/>
              <a:buNone/>
            </a:pPr>
            <a:r>
              <a:rPr lang="it-IT" sz="2400" dirty="0">
                <a:solidFill>
                  <a:srgbClr val="990033"/>
                </a:solidFill>
                <a:cs typeface="Arial" pitchFamily="34" charset="0"/>
              </a:rPr>
              <a:t>	[</a:t>
            </a:r>
            <a:r>
              <a:rPr lang="el-GR" sz="2400" dirty="0">
                <a:cs typeface="Arial" pitchFamily="34" charset="0"/>
              </a:rPr>
              <a:t>ρ</a:t>
            </a:r>
            <a:r>
              <a:rPr lang="it-IT" sz="2400" dirty="0">
                <a:cs typeface="Arial" pitchFamily="34" charset="0"/>
              </a:rPr>
              <a:t>] = [M/V] = [ML</a:t>
            </a:r>
            <a:r>
              <a:rPr lang="it-IT" sz="2400" baseline="30000" dirty="0">
                <a:cs typeface="Arial" pitchFamily="34" charset="0"/>
              </a:rPr>
              <a:t>-3</a:t>
            </a:r>
            <a:r>
              <a:rPr lang="it-IT" sz="2400" dirty="0">
                <a:cs typeface="Arial" pitchFamily="34" charset="0"/>
              </a:rPr>
              <a:t>] </a:t>
            </a:r>
          </a:p>
          <a:p>
            <a:pPr>
              <a:buFontTx/>
              <a:buNone/>
            </a:pPr>
            <a:r>
              <a:rPr lang="it-IT" sz="2400" dirty="0">
                <a:cs typeface="Arial" pitchFamily="34" charset="0"/>
              </a:rPr>
              <a:t>	unità SI:      kg/m</a:t>
            </a:r>
            <a:r>
              <a:rPr lang="it-IT" sz="2400" baseline="30000" dirty="0">
                <a:cs typeface="Arial" pitchFamily="34" charset="0"/>
              </a:rPr>
              <a:t>3</a:t>
            </a:r>
          </a:p>
          <a:p>
            <a:pPr>
              <a:buFontTx/>
              <a:buNone/>
            </a:pPr>
            <a:r>
              <a:rPr lang="it-IT" sz="2400" dirty="0">
                <a:cs typeface="Arial" pitchFamily="34" charset="0"/>
              </a:rPr>
              <a:t>	    CGS:       </a:t>
            </a:r>
            <a:r>
              <a:rPr lang="it-IT" sz="2400" dirty="0" smtClean="0">
                <a:cs typeface="Arial" pitchFamily="34" charset="0"/>
              </a:rPr>
              <a:t>g/cm</a:t>
            </a:r>
            <a:r>
              <a:rPr lang="it-IT" sz="2400" baseline="30000" dirty="0" smtClean="0">
                <a:cs typeface="Arial" pitchFamily="34" charset="0"/>
              </a:rPr>
              <a:t>3     </a:t>
            </a:r>
            <a:r>
              <a:rPr lang="it-IT" sz="2400" dirty="0" smtClean="0">
                <a:solidFill>
                  <a:srgbClr val="33CC33"/>
                </a:solidFill>
                <a:cs typeface="Arial" pitchFamily="34" charset="0"/>
              </a:rPr>
              <a:t>(che si usa spesso!)</a:t>
            </a:r>
            <a:endParaRPr lang="it-IT" sz="2400" dirty="0">
              <a:solidFill>
                <a:srgbClr val="33CC33"/>
              </a:solidFill>
              <a:cs typeface="Arial" pitchFamily="34" charset="0"/>
            </a:endParaRPr>
          </a:p>
          <a:p>
            <a:pPr>
              <a:buFontTx/>
              <a:buNone/>
            </a:pPr>
            <a:r>
              <a:rPr lang="it-IT" sz="2400" dirty="0">
                <a:cs typeface="Arial" pitchFamily="34" charset="0"/>
              </a:rPr>
              <a:t>	1 g/cm</a:t>
            </a:r>
            <a:r>
              <a:rPr lang="it-IT" sz="2400" baseline="30000" dirty="0">
                <a:cs typeface="Arial" pitchFamily="34" charset="0"/>
              </a:rPr>
              <a:t>3</a:t>
            </a:r>
            <a:r>
              <a:rPr lang="it-IT" sz="2400" dirty="0">
                <a:cs typeface="Arial" pitchFamily="34" charset="0"/>
              </a:rPr>
              <a:t> = </a:t>
            </a:r>
            <a:r>
              <a:rPr lang="it-IT" sz="2400" dirty="0" smtClean="0">
                <a:cs typeface="Arial" pitchFamily="34" charset="0"/>
              </a:rPr>
              <a:t>10</a:t>
            </a:r>
            <a:r>
              <a:rPr lang="it-IT" sz="2400" baseline="30000" dirty="0" smtClean="0">
                <a:cs typeface="Arial" pitchFamily="34" charset="0"/>
              </a:rPr>
              <a:t>-3</a:t>
            </a:r>
            <a:r>
              <a:rPr lang="it-IT" sz="2400" dirty="0" smtClean="0">
                <a:cs typeface="Arial" pitchFamily="34" charset="0"/>
              </a:rPr>
              <a:t> kg/10</a:t>
            </a:r>
            <a:r>
              <a:rPr lang="it-IT" sz="2400" baseline="30000" dirty="0" smtClean="0">
                <a:cs typeface="Arial" pitchFamily="34" charset="0"/>
              </a:rPr>
              <a:t>-6</a:t>
            </a:r>
            <a:r>
              <a:rPr lang="it-IT" sz="2400" dirty="0" smtClean="0">
                <a:cs typeface="Arial" pitchFamily="34" charset="0"/>
              </a:rPr>
              <a:t> m</a:t>
            </a:r>
            <a:r>
              <a:rPr lang="it-IT" sz="2400" baseline="30000" dirty="0" smtClean="0">
                <a:cs typeface="Arial" pitchFamily="34" charset="0"/>
              </a:rPr>
              <a:t>3</a:t>
            </a:r>
            <a:r>
              <a:rPr lang="it-IT" sz="2400" dirty="0" smtClean="0">
                <a:cs typeface="Arial" pitchFamily="34" charset="0"/>
              </a:rPr>
              <a:t> =10</a:t>
            </a:r>
            <a:r>
              <a:rPr lang="it-IT" sz="2400" baseline="30000" dirty="0" smtClean="0">
                <a:cs typeface="Arial" pitchFamily="34" charset="0"/>
              </a:rPr>
              <a:t>3</a:t>
            </a:r>
            <a:r>
              <a:rPr lang="it-IT" sz="2400" dirty="0" smtClean="0">
                <a:cs typeface="Arial" pitchFamily="34" charset="0"/>
              </a:rPr>
              <a:t> </a:t>
            </a:r>
            <a:r>
              <a:rPr lang="it-IT" sz="2400" dirty="0">
                <a:cs typeface="Arial" pitchFamily="34" charset="0"/>
              </a:rPr>
              <a:t>kg/m</a:t>
            </a:r>
            <a:r>
              <a:rPr lang="it-IT" sz="2400" baseline="30000" dirty="0">
                <a:cs typeface="Arial" pitchFamily="34" charset="0"/>
              </a:rPr>
              <a:t>3</a:t>
            </a:r>
          </a:p>
          <a:p>
            <a:pPr>
              <a:buFontTx/>
              <a:buNone/>
            </a:pPr>
            <a:r>
              <a:rPr lang="it-IT" sz="2400" dirty="0">
                <a:cs typeface="Arial" pitchFamily="34" charset="0"/>
              </a:rPr>
              <a:t>	</a:t>
            </a:r>
            <a:r>
              <a:rPr lang="it-IT" sz="2400" dirty="0">
                <a:solidFill>
                  <a:srgbClr val="CC3300"/>
                </a:solidFill>
                <a:cs typeface="Arial" pitchFamily="34" charset="0"/>
              </a:rPr>
              <a:t>altre unità: kg/l = g/cm</a:t>
            </a:r>
            <a:r>
              <a:rPr lang="it-IT" sz="2400" baseline="30000" dirty="0">
                <a:solidFill>
                  <a:srgbClr val="CC3300"/>
                </a:solidFill>
                <a:cs typeface="Arial" pitchFamily="34" charset="0"/>
              </a:rPr>
              <a:t>3</a:t>
            </a:r>
            <a:r>
              <a:rPr lang="it-IT" sz="2400" dirty="0">
                <a:solidFill>
                  <a:srgbClr val="CC3300"/>
                </a:solidFill>
                <a:cs typeface="Arial" pitchFamily="34" charset="0"/>
              </a:rPr>
              <a:t>; g/l = kg/m</a:t>
            </a:r>
            <a:r>
              <a:rPr lang="it-IT" sz="2400" baseline="30000" dirty="0">
                <a:solidFill>
                  <a:srgbClr val="CC3300"/>
                </a:solidFill>
                <a:cs typeface="Arial" pitchFamily="34" charset="0"/>
              </a:rPr>
              <a:t>3</a:t>
            </a:r>
            <a:r>
              <a:rPr lang="it-IT" sz="2400" dirty="0">
                <a:solidFill>
                  <a:srgbClr val="CC3300"/>
                </a:solidFill>
                <a:cs typeface="Arial" pitchFamily="34" charset="0"/>
              </a:rPr>
              <a:t> ...</a:t>
            </a:r>
            <a:r>
              <a:rPr lang="it-IT" sz="2400" dirty="0">
                <a:cs typeface="Arial" pitchFamily="34" charset="0"/>
              </a:rPr>
              <a:t>   </a:t>
            </a:r>
            <a:r>
              <a:rPr lang="it-IT" sz="2000" dirty="0">
                <a:solidFill>
                  <a:srgbClr val="FF0000"/>
                </a:solidFill>
                <a:cs typeface="Arial" pitchFamily="34" charset="0"/>
              </a:rPr>
              <a:t>(1 l = 10</a:t>
            </a:r>
            <a:r>
              <a:rPr lang="it-IT" sz="2000" baseline="30000" dirty="0">
                <a:solidFill>
                  <a:srgbClr val="FF0000"/>
                </a:solidFill>
                <a:cs typeface="Arial" pitchFamily="34" charset="0"/>
              </a:rPr>
              <a:t>-3</a:t>
            </a:r>
            <a:r>
              <a:rPr lang="it-IT" sz="2000" dirty="0">
                <a:solidFill>
                  <a:srgbClr val="FF0000"/>
                </a:solidFill>
                <a:cs typeface="Arial" pitchFamily="34" charset="0"/>
              </a:rPr>
              <a:t> m</a:t>
            </a:r>
            <a:r>
              <a:rPr lang="it-IT" sz="2000" baseline="30000" dirty="0">
                <a:solidFill>
                  <a:srgbClr val="FF0000"/>
                </a:solidFill>
                <a:cs typeface="Arial" pitchFamily="34" charset="0"/>
              </a:rPr>
              <a:t>3</a:t>
            </a:r>
            <a:r>
              <a:rPr lang="it-IT" sz="2000" dirty="0">
                <a:solidFill>
                  <a:srgbClr val="FF0000"/>
                </a:solidFill>
                <a:cs typeface="Arial" pitchFamily="34" charset="0"/>
              </a:rPr>
              <a:t> =10</a:t>
            </a:r>
            <a:r>
              <a:rPr lang="it-IT" sz="2000" baseline="30000" dirty="0">
                <a:solidFill>
                  <a:srgbClr val="FF0000"/>
                </a:solidFill>
                <a:cs typeface="Arial" pitchFamily="34" charset="0"/>
              </a:rPr>
              <a:t>3</a:t>
            </a:r>
            <a:r>
              <a:rPr lang="it-IT" sz="2000" dirty="0">
                <a:solidFill>
                  <a:srgbClr val="FF0000"/>
                </a:solidFill>
                <a:cs typeface="Arial" pitchFamily="34" charset="0"/>
              </a:rPr>
              <a:t> cm</a:t>
            </a:r>
            <a:r>
              <a:rPr lang="it-IT" sz="2000" baseline="30000" dirty="0">
                <a:solidFill>
                  <a:srgbClr val="FF0000"/>
                </a:solidFill>
                <a:cs typeface="Arial" pitchFamily="34" charset="0"/>
              </a:rPr>
              <a:t>3</a:t>
            </a:r>
            <a:r>
              <a:rPr lang="it-IT" sz="2000" dirty="0">
                <a:solidFill>
                  <a:srgbClr val="FF0000"/>
                </a:solidFill>
                <a:cs typeface="Arial" pitchFamily="34" charset="0"/>
              </a:rPr>
              <a:t>)</a:t>
            </a:r>
          </a:p>
          <a:p>
            <a:r>
              <a:rPr lang="it-IT" sz="2400" b="1" dirty="0" smtClean="0">
                <a:solidFill>
                  <a:srgbClr val="008000"/>
                </a:solidFill>
                <a:cs typeface="Arial" pitchFamily="34" charset="0"/>
              </a:rPr>
              <a:t>densità relativa   </a:t>
            </a:r>
            <a:r>
              <a:rPr lang="it-IT" sz="2400" dirty="0" smtClean="0">
                <a:solidFill>
                  <a:srgbClr val="33CC33"/>
                </a:solidFill>
                <a:cs typeface="Arial" pitchFamily="34" charset="0"/>
              </a:rPr>
              <a:t>(che si usa spesso!) </a:t>
            </a:r>
          </a:p>
          <a:p>
            <a:pPr>
              <a:buFontTx/>
              <a:buNone/>
            </a:pPr>
            <a:r>
              <a:rPr lang="it-IT" sz="2400" dirty="0">
                <a:cs typeface="Arial" pitchFamily="34" charset="0"/>
              </a:rPr>
              <a:t>	d</a:t>
            </a:r>
            <a:r>
              <a:rPr lang="it-IT" sz="2400" baseline="-25000" dirty="0">
                <a:cs typeface="Arial" pitchFamily="34" charset="0"/>
              </a:rPr>
              <a:t>r</a:t>
            </a:r>
            <a:r>
              <a:rPr lang="it-IT" sz="2400" dirty="0">
                <a:cs typeface="Arial" pitchFamily="34" charset="0"/>
              </a:rPr>
              <a:t> = </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baseline="-25000" dirty="0" err="1">
                <a:cs typeface="Arial" pitchFamily="34" charset="0"/>
              </a:rPr>
              <a:t>rif</a:t>
            </a:r>
            <a:r>
              <a:rPr lang="it-IT" sz="2400" dirty="0">
                <a:cs typeface="Arial" pitchFamily="34" charset="0"/>
              </a:rPr>
              <a:t>                </a:t>
            </a:r>
            <a:r>
              <a:rPr lang="it-IT" sz="2400" i="1" dirty="0">
                <a:solidFill>
                  <a:schemeClr val="accent2"/>
                </a:solidFill>
                <a:cs typeface="Arial" pitchFamily="34" charset="0"/>
              </a:rPr>
              <a:t>(numero puro)</a:t>
            </a:r>
          </a:p>
          <a:p>
            <a:pPr>
              <a:buFontTx/>
              <a:buNone/>
            </a:pPr>
            <a:r>
              <a:rPr lang="it-IT" sz="2400" dirty="0">
                <a:cs typeface="Arial" pitchFamily="34" charset="0"/>
              </a:rPr>
              <a:t>	</a:t>
            </a:r>
            <a:r>
              <a:rPr lang="it-IT" sz="2400" dirty="0">
                <a:solidFill>
                  <a:srgbClr val="FF3399"/>
                </a:solidFill>
                <a:cs typeface="Arial" pitchFamily="34" charset="0"/>
              </a:rPr>
              <a:t>(riferimento: H</a:t>
            </a:r>
            <a:r>
              <a:rPr lang="it-IT" sz="2400" baseline="-25000" dirty="0">
                <a:solidFill>
                  <a:srgbClr val="FF3399"/>
                </a:solidFill>
                <a:cs typeface="Arial" pitchFamily="34" charset="0"/>
              </a:rPr>
              <a:t>2</a:t>
            </a:r>
            <a:r>
              <a:rPr lang="it-IT" sz="2400" dirty="0">
                <a:solidFill>
                  <a:srgbClr val="FF3399"/>
                </a:solidFill>
                <a:cs typeface="Arial" pitchFamily="34" charset="0"/>
              </a:rPr>
              <a:t>O distillata a 4° C, </a:t>
            </a:r>
            <a:r>
              <a:rPr lang="el-GR" sz="2400" dirty="0">
                <a:solidFill>
                  <a:srgbClr val="FF3399"/>
                </a:solidFill>
                <a:cs typeface="Arial" pitchFamily="34" charset="0"/>
              </a:rPr>
              <a:t>ρ</a:t>
            </a:r>
            <a:r>
              <a:rPr lang="it-IT" sz="2400" baseline="-25000" dirty="0">
                <a:solidFill>
                  <a:srgbClr val="FF3399"/>
                </a:solidFill>
                <a:cs typeface="Arial" pitchFamily="34" charset="0"/>
              </a:rPr>
              <a:t>H2O</a:t>
            </a:r>
            <a:r>
              <a:rPr lang="it-IT" sz="2400" dirty="0">
                <a:solidFill>
                  <a:srgbClr val="FF3399"/>
                </a:solidFill>
                <a:cs typeface="Arial" pitchFamily="34" charset="0"/>
              </a:rPr>
              <a:t> = 10</a:t>
            </a:r>
            <a:r>
              <a:rPr lang="it-IT" sz="2400" baseline="30000" dirty="0">
                <a:solidFill>
                  <a:srgbClr val="FF3399"/>
                </a:solidFill>
                <a:cs typeface="Arial" pitchFamily="34" charset="0"/>
              </a:rPr>
              <a:t>3</a:t>
            </a:r>
            <a:r>
              <a:rPr lang="it-IT" sz="2400" dirty="0">
                <a:solidFill>
                  <a:srgbClr val="FF3399"/>
                </a:solidFill>
                <a:cs typeface="Arial" pitchFamily="34" charset="0"/>
              </a:rPr>
              <a:t> kg/m</a:t>
            </a:r>
            <a:r>
              <a:rPr lang="it-IT" sz="2400" baseline="30000" dirty="0">
                <a:solidFill>
                  <a:srgbClr val="FF3399"/>
                </a:solidFill>
                <a:cs typeface="Arial" pitchFamily="34" charset="0"/>
              </a:rPr>
              <a:t>3</a:t>
            </a:r>
            <a:r>
              <a:rPr lang="it-IT" sz="2400" dirty="0">
                <a:solidFill>
                  <a:srgbClr val="FF3399"/>
                </a:solidFill>
                <a:cs typeface="Arial" pitchFamily="34" charset="0"/>
              </a:rPr>
              <a:t>)</a:t>
            </a:r>
          </a:p>
          <a:p>
            <a:pPr>
              <a:buFontTx/>
              <a:buNone/>
            </a:pPr>
            <a:r>
              <a:rPr lang="it-IT" sz="2400" dirty="0">
                <a:solidFill>
                  <a:srgbClr val="FF3399"/>
                </a:solidFill>
                <a:cs typeface="Arial" pitchFamily="34" charset="0"/>
              </a:rPr>
              <a:t>	=&gt; </a:t>
            </a:r>
            <a:r>
              <a:rPr lang="el-GR" sz="2400" dirty="0">
                <a:cs typeface="Arial" pitchFamily="34" charset="0"/>
              </a:rPr>
              <a:t>ρ</a:t>
            </a:r>
            <a:r>
              <a:rPr lang="it-IT" sz="2400" dirty="0">
                <a:cs typeface="Arial" pitchFamily="34" charset="0"/>
              </a:rPr>
              <a:t> = d</a:t>
            </a:r>
            <a:r>
              <a:rPr lang="it-IT" sz="2400" baseline="-25000" dirty="0">
                <a:cs typeface="Arial" pitchFamily="34" charset="0"/>
              </a:rPr>
              <a:t>r</a:t>
            </a:r>
            <a:r>
              <a:rPr lang="el-GR" sz="2400" dirty="0">
                <a:cs typeface="Arial" pitchFamily="34" charset="0"/>
              </a:rPr>
              <a:t>ρ</a:t>
            </a:r>
            <a:r>
              <a:rPr lang="it-IT" sz="2400" baseline="-25000" dirty="0" err="1">
                <a:cs typeface="Arial" pitchFamily="34" charset="0"/>
              </a:rPr>
              <a:t>rif</a:t>
            </a:r>
            <a:r>
              <a:rPr lang="it-IT" sz="2400" dirty="0">
                <a:cs typeface="Arial" pitchFamily="34" charset="0"/>
              </a:rPr>
              <a:t> = d</a:t>
            </a:r>
            <a:r>
              <a:rPr lang="it-IT" sz="2400" baseline="-25000" dirty="0">
                <a:cs typeface="Arial" pitchFamily="34" charset="0"/>
              </a:rPr>
              <a:t>r</a:t>
            </a:r>
            <a:r>
              <a:rPr lang="el-GR" sz="2400" dirty="0">
                <a:cs typeface="Arial" pitchFamily="34" charset="0"/>
              </a:rPr>
              <a:t>ρ</a:t>
            </a:r>
            <a:r>
              <a:rPr lang="it-IT" sz="2400" baseline="-25000" dirty="0">
                <a:cs typeface="Arial" pitchFamily="34" charset="0"/>
              </a:rPr>
              <a:t>H2O</a:t>
            </a:r>
            <a:r>
              <a:rPr lang="it-IT" sz="2400" dirty="0">
                <a:cs typeface="Arial" pitchFamily="34" charset="0"/>
              </a:rPr>
              <a:t> </a:t>
            </a:r>
            <a:endParaRPr lang="el-GR" sz="2400" dirty="0">
              <a:cs typeface="Arial" pitchFamily="34" charset="0"/>
            </a:endParaRPr>
          </a:p>
        </p:txBody>
      </p:sp>
      <p:sp>
        <p:nvSpPr>
          <p:cNvPr id="111620" name="Text Box 4"/>
          <p:cNvSpPr txBox="1">
            <a:spLocks noChangeArrowheads="1"/>
          </p:cNvSpPr>
          <p:nvPr/>
        </p:nvSpPr>
        <p:spPr bwMode="auto">
          <a:xfrm>
            <a:off x="468313" y="5022000"/>
            <a:ext cx="1546225"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11621" name="Text Box 5"/>
          <p:cNvSpPr txBox="1">
            <a:spLocks noChangeArrowheads="1"/>
          </p:cNvSpPr>
          <p:nvPr/>
        </p:nvSpPr>
        <p:spPr bwMode="auto">
          <a:xfrm>
            <a:off x="468313" y="1484784"/>
            <a:ext cx="1546225"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16</a:t>
            </a:r>
            <a:endParaRPr lang="en-US"/>
          </a:p>
        </p:txBody>
      </p:sp>
      <p:sp>
        <p:nvSpPr>
          <p:cNvPr id="12" name="Slide Number Placeholder 5"/>
          <p:cNvSpPr>
            <a:spLocks noGrp="1"/>
          </p:cNvSpPr>
          <p:nvPr>
            <p:ph type="sldNum" sz="quarter" idx="12"/>
          </p:nvPr>
        </p:nvSpPr>
        <p:spPr/>
        <p:txBody>
          <a:bodyPr/>
          <a:lstStyle/>
          <a:p>
            <a:fld id="{754C039A-F499-4242-8EB1-6735953B5434}" type="slidenum">
              <a:rPr lang="en-US"/>
              <a:pPr/>
              <a:t>30</a:t>
            </a:fld>
            <a:endParaRPr lang="en-US"/>
          </a:p>
        </p:txBody>
      </p:sp>
      <p:sp>
        <p:nvSpPr>
          <p:cNvPr id="141314" name="Rectangle 2"/>
          <p:cNvSpPr>
            <a:spLocks noGrp="1" noChangeArrowheads="1"/>
          </p:cNvSpPr>
          <p:nvPr>
            <p:ph type="title"/>
          </p:nvPr>
        </p:nvSpPr>
        <p:spPr/>
        <p:txBody>
          <a:bodyPr/>
          <a:lstStyle/>
          <a:p>
            <a:r>
              <a:rPr lang="it-IT"/>
              <a:t>Viscosità dei liquidi(+)</a:t>
            </a:r>
          </a:p>
        </p:txBody>
      </p:sp>
      <p:sp>
        <p:nvSpPr>
          <p:cNvPr id="141315" name="Rectangle 3"/>
          <p:cNvSpPr>
            <a:spLocks noGrp="1" noChangeArrowheads="1"/>
          </p:cNvSpPr>
          <p:nvPr>
            <p:ph type="body" idx="1"/>
          </p:nvPr>
        </p:nvSpPr>
        <p:spPr>
          <a:xfrm>
            <a:off x="179512" y="1052513"/>
            <a:ext cx="8640638" cy="5184775"/>
          </a:xfrm>
        </p:spPr>
        <p:txBody>
          <a:bodyPr/>
          <a:lstStyle/>
          <a:p>
            <a:r>
              <a:rPr lang="it-IT" sz="2300" dirty="0"/>
              <a:t>dipende </a:t>
            </a:r>
            <a:r>
              <a:rPr lang="it-IT" sz="2300" dirty="0" smtClean="0"/>
              <a:t>molto dalla </a:t>
            </a:r>
            <a:endParaRPr lang="it-IT" sz="2300" dirty="0"/>
          </a:p>
          <a:p>
            <a:pPr>
              <a:buFontTx/>
              <a:buNone/>
            </a:pPr>
            <a:r>
              <a:rPr lang="it-IT" sz="2300" dirty="0" smtClean="0"/>
              <a:t>temperatura, decresce</a:t>
            </a:r>
            <a:endParaRPr lang="it-IT" sz="2300" dirty="0"/>
          </a:p>
          <a:p>
            <a:pPr>
              <a:buFontTx/>
              <a:buNone/>
            </a:pPr>
            <a:r>
              <a:rPr lang="it-IT" sz="2300" dirty="0" smtClean="0"/>
              <a:t>con la temp. (in modo</a:t>
            </a:r>
            <a:endParaRPr lang="it-IT" sz="2300" dirty="0"/>
          </a:p>
          <a:p>
            <a:pPr>
              <a:buFontTx/>
              <a:buNone/>
            </a:pPr>
            <a:r>
              <a:rPr lang="it-IT" sz="2300" dirty="0" smtClean="0"/>
              <a:t>analogo alla resistenza</a:t>
            </a:r>
          </a:p>
          <a:p>
            <a:pPr>
              <a:buFontTx/>
              <a:buNone/>
            </a:pPr>
            <a:r>
              <a:rPr lang="it-IT" sz="2300" dirty="0" smtClean="0"/>
              <a:t>degli isolanti)  </a:t>
            </a:r>
            <a:endParaRPr lang="it-IT" sz="2300" dirty="0"/>
          </a:p>
        </p:txBody>
      </p:sp>
      <p:pic>
        <p:nvPicPr>
          <p:cNvPr id="141316" name="Picture 4" descr="img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1052513"/>
            <a:ext cx="5126038" cy="5256212"/>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1763713" y="3141663"/>
            <a:ext cx="156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poco viscosa </a:t>
            </a:r>
          </a:p>
        </p:txBody>
      </p:sp>
      <p:sp>
        <p:nvSpPr>
          <p:cNvPr id="141318" name="Line 6"/>
          <p:cNvSpPr>
            <a:spLocks noChangeShapeType="1"/>
          </p:cNvSpPr>
          <p:nvPr/>
        </p:nvSpPr>
        <p:spPr bwMode="auto">
          <a:xfrm flipV="1">
            <a:off x="3276600" y="2708275"/>
            <a:ext cx="1295400" cy="649288"/>
          </a:xfrm>
          <a:prstGeom prst="line">
            <a:avLst/>
          </a:prstGeom>
          <a:noFill/>
          <a:ln w="2857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1319" name="Text Box 7"/>
          <p:cNvSpPr txBox="1">
            <a:spLocks noChangeArrowheads="1"/>
          </p:cNvSpPr>
          <p:nvPr/>
        </p:nvSpPr>
        <p:spPr bwMode="auto">
          <a:xfrm>
            <a:off x="1692275" y="4076700"/>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molto viscosa</a:t>
            </a:r>
          </a:p>
        </p:txBody>
      </p:sp>
      <p:sp>
        <p:nvSpPr>
          <p:cNvPr id="141320" name="Line 8"/>
          <p:cNvSpPr>
            <a:spLocks noChangeShapeType="1"/>
          </p:cNvSpPr>
          <p:nvPr/>
        </p:nvSpPr>
        <p:spPr bwMode="auto">
          <a:xfrm>
            <a:off x="3203575" y="4365625"/>
            <a:ext cx="1655763" cy="576263"/>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1321" name="Text Box 9"/>
          <p:cNvSpPr txBox="1">
            <a:spLocks noChangeArrowheads="1"/>
          </p:cNvSpPr>
          <p:nvPr/>
        </p:nvSpPr>
        <p:spPr bwMode="auto">
          <a:xfrm>
            <a:off x="611188" y="4868863"/>
            <a:ext cx="2562225" cy="13398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liquido: molecole </a:t>
            </a:r>
          </a:p>
          <a:p>
            <a:r>
              <a:rPr lang="it-IT" sz="2000"/>
              <a:t>molto vicine fra loro, </a:t>
            </a:r>
          </a:p>
          <a:p>
            <a:r>
              <a:rPr lang="it-IT" sz="2000"/>
              <a:t>l’agitazione termica</a:t>
            </a:r>
          </a:p>
          <a:p>
            <a:r>
              <a:rPr lang="it-IT" sz="2000"/>
              <a:t>aiuta lo scorrimento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dirty="0" err="1" smtClean="0"/>
              <a:t>fln</a:t>
            </a:r>
            <a:r>
              <a:rPr lang="en-US" dirty="0" smtClean="0"/>
              <a:t> mar-</a:t>
            </a:r>
            <a:r>
              <a:rPr lang="en-US" dirty="0" err="1" smtClean="0"/>
              <a:t>apr</a:t>
            </a:r>
            <a:r>
              <a:rPr lang="en-US" dirty="0" smtClean="0"/>
              <a:t> 16</a:t>
            </a:r>
            <a:endParaRPr lang="en-US" dirty="0"/>
          </a:p>
        </p:txBody>
      </p:sp>
      <p:sp>
        <p:nvSpPr>
          <p:cNvPr id="8" name="Slide Number Placeholder 5"/>
          <p:cNvSpPr>
            <a:spLocks noGrp="1"/>
          </p:cNvSpPr>
          <p:nvPr>
            <p:ph type="sldNum" sz="quarter" idx="12"/>
          </p:nvPr>
        </p:nvSpPr>
        <p:spPr/>
        <p:txBody>
          <a:bodyPr/>
          <a:lstStyle/>
          <a:p>
            <a:fld id="{2B6C0F44-F95B-4451-9BC1-69682A6A2C50}" type="slidenum">
              <a:rPr lang="en-US"/>
              <a:pPr/>
              <a:t>31</a:t>
            </a:fld>
            <a:endParaRPr lang="en-US"/>
          </a:p>
        </p:txBody>
      </p:sp>
      <p:sp>
        <p:nvSpPr>
          <p:cNvPr id="142338" name="Rectangle 2"/>
          <p:cNvSpPr>
            <a:spLocks noGrp="1" noChangeArrowheads="1"/>
          </p:cNvSpPr>
          <p:nvPr>
            <p:ph type="title"/>
          </p:nvPr>
        </p:nvSpPr>
        <p:spPr/>
        <p:txBody>
          <a:bodyPr/>
          <a:lstStyle/>
          <a:p>
            <a:r>
              <a:rPr lang="it-IT"/>
              <a:t>Viscosità dei gas(+)</a:t>
            </a:r>
          </a:p>
        </p:txBody>
      </p:sp>
      <p:sp>
        <p:nvSpPr>
          <p:cNvPr id="142339" name="Rectangle 3"/>
          <p:cNvSpPr>
            <a:spLocks noGrp="1" noChangeArrowheads="1"/>
          </p:cNvSpPr>
          <p:nvPr>
            <p:ph type="body" idx="1"/>
          </p:nvPr>
        </p:nvSpPr>
        <p:spPr>
          <a:xfrm>
            <a:off x="251520" y="1052513"/>
            <a:ext cx="8640960" cy="5184775"/>
          </a:xfrm>
        </p:spPr>
        <p:txBody>
          <a:bodyPr/>
          <a:lstStyle/>
          <a:p>
            <a:r>
              <a:rPr lang="it-IT" sz="2400" dirty="0"/>
              <a:t>la viscosità dei gas è molto debole e cresce lievemente </a:t>
            </a:r>
            <a:r>
              <a:rPr lang="it-IT" sz="2400" dirty="0" smtClean="0"/>
              <a:t>con </a:t>
            </a:r>
          </a:p>
          <a:p>
            <a:pPr marL="0" indent="0">
              <a:buNone/>
            </a:pPr>
            <a:r>
              <a:rPr lang="it-IT" sz="2400" dirty="0" smtClean="0"/>
              <a:t>la temp. (in modo analogo alla resistenza dei conduttori)</a:t>
            </a:r>
            <a:endParaRPr lang="it-IT" sz="2400" dirty="0"/>
          </a:p>
        </p:txBody>
      </p:sp>
      <p:pic>
        <p:nvPicPr>
          <p:cNvPr id="142340" name="Picture 4" descr="img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2276475"/>
            <a:ext cx="5267325" cy="3455988"/>
          </a:xfrm>
          <a:prstGeom prst="rect">
            <a:avLst/>
          </a:prstGeom>
          <a:noFill/>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539750" y="3573463"/>
            <a:ext cx="2430463" cy="25590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a:t>(+) gas: molecole </a:t>
            </a:r>
          </a:p>
          <a:p>
            <a:r>
              <a:rPr lang="it-IT" sz="2000" dirty="0"/>
              <a:t>molto lontane fra </a:t>
            </a:r>
          </a:p>
          <a:p>
            <a:r>
              <a:rPr lang="it-IT" sz="2000" dirty="0"/>
              <a:t>loro, se aumenta </a:t>
            </a:r>
          </a:p>
          <a:p>
            <a:r>
              <a:rPr lang="it-IT" sz="2000" dirty="0"/>
              <a:t>l’agitazione </a:t>
            </a:r>
          </a:p>
          <a:p>
            <a:r>
              <a:rPr lang="it-IT" sz="2000" dirty="0"/>
              <a:t>termica, aumenta </a:t>
            </a:r>
          </a:p>
          <a:p>
            <a:r>
              <a:rPr lang="it-IT" sz="2000" dirty="0"/>
              <a:t>la possibilità di uno </a:t>
            </a:r>
          </a:p>
          <a:p>
            <a:r>
              <a:rPr lang="it-IT" sz="2000" dirty="0"/>
              <a:t>scontro e </a:t>
            </a:r>
            <a:r>
              <a:rPr lang="it-IT" sz="2000" dirty="0" smtClean="0"/>
              <a:t>ciò frena</a:t>
            </a:r>
            <a:endParaRPr lang="it-IT" sz="2000" dirty="0"/>
          </a:p>
          <a:p>
            <a:r>
              <a:rPr lang="it-IT" sz="2000" dirty="0"/>
              <a:t>lo scorrimento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smtClean="0"/>
              <a:t>fln mar-apr 16</a:t>
            </a:r>
            <a:endParaRPr lang="en-US"/>
          </a:p>
        </p:txBody>
      </p:sp>
      <p:sp>
        <p:nvSpPr>
          <p:cNvPr id="18" name="Slide Number Placeholder 6"/>
          <p:cNvSpPr>
            <a:spLocks noGrp="1"/>
          </p:cNvSpPr>
          <p:nvPr>
            <p:ph type="sldNum" sz="quarter" idx="12"/>
          </p:nvPr>
        </p:nvSpPr>
        <p:spPr/>
        <p:txBody>
          <a:bodyPr/>
          <a:lstStyle/>
          <a:p>
            <a:fld id="{347E79C8-65C7-44E2-8953-196F68E002F2}" type="slidenum">
              <a:rPr lang="en-US"/>
              <a:pPr/>
              <a:t>32</a:t>
            </a:fld>
            <a:endParaRPr lang="en-US"/>
          </a:p>
        </p:txBody>
      </p:sp>
      <p:sp>
        <p:nvSpPr>
          <p:cNvPr id="143362" name="Rectangle 2"/>
          <p:cNvSpPr>
            <a:spLocks noGrp="1" noChangeArrowheads="1"/>
          </p:cNvSpPr>
          <p:nvPr>
            <p:ph type="title"/>
          </p:nvPr>
        </p:nvSpPr>
        <p:spPr/>
        <p:txBody>
          <a:bodyPr/>
          <a:lstStyle/>
          <a:p>
            <a:r>
              <a:rPr lang="it-IT" sz="2400"/>
              <a:t>Scorrimento laminare, legge di Poiseuille (1844)</a:t>
            </a:r>
          </a:p>
        </p:txBody>
      </p:sp>
      <p:graphicFrame>
        <p:nvGraphicFramePr>
          <p:cNvPr id="143364" name="Object 4"/>
          <p:cNvGraphicFramePr>
            <a:graphicFrameLocks noGrp="1" noChangeAspect="1"/>
          </p:cNvGraphicFramePr>
          <p:nvPr>
            <p:ph sz="half" idx="1"/>
          </p:nvPr>
        </p:nvGraphicFramePr>
        <p:xfrm>
          <a:off x="539750" y="4005263"/>
          <a:ext cx="3082925" cy="1017587"/>
        </p:xfrm>
        <a:graphic>
          <a:graphicData uri="http://schemas.openxmlformats.org/presentationml/2006/ole">
            <mc:AlternateContent xmlns:mc="http://schemas.openxmlformats.org/markup-compatibility/2006">
              <mc:Choice xmlns:v="urn:schemas-microsoft-com:vml" Requires="v">
                <p:oleObj spid="_x0000_s143538" name="Equation" r:id="rId4" imgW="1346040" imgH="444240" progId="Equation.3">
                  <p:embed/>
                </p:oleObj>
              </mc:Choice>
              <mc:Fallback>
                <p:oleObj name="Equation" r:id="rId4" imgW="134604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005263"/>
                        <a:ext cx="3082925" cy="101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366" name="Picture 6" descr="img1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1773238"/>
            <a:ext cx="4827588" cy="1646237"/>
          </a:xfrm>
          <a:prstGeom prst="rect">
            <a:avLst/>
          </a:prstGeom>
          <a:noFill/>
          <a:extLst>
            <a:ext uri="{909E8E84-426E-40DD-AFC4-6F175D3DCCD1}">
              <a14:hiddenFill xmlns:a14="http://schemas.microsoft.com/office/drawing/2010/main">
                <a:solidFill>
                  <a:srgbClr val="FFFFFF"/>
                </a:solidFill>
              </a14:hiddenFill>
            </a:ext>
          </a:extLst>
        </p:spPr>
      </p:pic>
      <p:sp>
        <p:nvSpPr>
          <p:cNvPr id="143367" name="Text Box 7"/>
          <p:cNvSpPr txBox="1">
            <a:spLocks noChangeArrowheads="1"/>
          </p:cNvSpPr>
          <p:nvPr/>
        </p:nvSpPr>
        <p:spPr bwMode="auto">
          <a:xfrm>
            <a:off x="179512" y="981075"/>
            <a:ext cx="87849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400" dirty="0"/>
              <a:t>si può </a:t>
            </a:r>
            <a:r>
              <a:rPr lang="it-IT" sz="2400" dirty="0" smtClean="0"/>
              <a:t>dimostrare </a:t>
            </a:r>
            <a:r>
              <a:rPr lang="it-IT" sz="2400" dirty="0"/>
              <a:t>che se il moto </a:t>
            </a:r>
            <a:r>
              <a:rPr lang="it-IT" sz="2400" dirty="0" smtClean="0"/>
              <a:t>del f. viscoso è </a:t>
            </a:r>
            <a:r>
              <a:rPr lang="it-IT" sz="2400" dirty="0"/>
              <a:t>laminare, in un capillare il profilo delle velocità è parabolico con v </a:t>
            </a:r>
            <a:r>
              <a:rPr lang="it-IT" sz="2400" dirty="0" err="1"/>
              <a:t>max</a:t>
            </a:r>
            <a:r>
              <a:rPr lang="it-IT" sz="2400" dirty="0"/>
              <a:t> al centro</a:t>
            </a:r>
          </a:p>
        </p:txBody>
      </p:sp>
      <p:sp>
        <p:nvSpPr>
          <p:cNvPr id="143368" name="Text Box 8"/>
          <p:cNvSpPr txBox="1">
            <a:spLocks noChangeArrowheads="1"/>
          </p:cNvSpPr>
          <p:nvPr/>
        </p:nvSpPr>
        <p:spPr bwMode="auto">
          <a:xfrm>
            <a:off x="179512" y="3429000"/>
            <a:ext cx="87849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100" dirty="0"/>
              <a:t>la portata è </a:t>
            </a:r>
            <a:r>
              <a:rPr lang="it-IT" sz="2100" dirty="0">
                <a:sym typeface="Symbol" pitchFamily="18" charset="2"/>
              </a:rPr>
              <a:t> </a:t>
            </a:r>
            <a:r>
              <a:rPr lang="el-GR" sz="2100" dirty="0">
                <a:cs typeface="Arial" pitchFamily="34" charset="0"/>
                <a:sym typeface="Symbol" pitchFamily="18" charset="2"/>
              </a:rPr>
              <a:t>Δ</a:t>
            </a:r>
            <a:r>
              <a:rPr lang="it-IT" sz="2100" dirty="0">
                <a:cs typeface="Arial" pitchFamily="34" charset="0"/>
                <a:sym typeface="Symbol" pitchFamily="18" charset="2"/>
              </a:rPr>
              <a:t>p/l (gradiente di pressione), </a:t>
            </a:r>
            <a:r>
              <a:rPr lang="it-IT" sz="2100" dirty="0" smtClean="0">
                <a:cs typeface="Arial" pitchFamily="34" charset="0"/>
                <a:sym typeface="Symbol" pitchFamily="18" charset="2"/>
              </a:rPr>
              <a:t>a</a:t>
            </a:r>
            <a:r>
              <a:rPr lang="it-IT" sz="2100" baseline="30000" dirty="0" smtClean="0">
                <a:cs typeface="Arial" pitchFamily="34" charset="0"/>
                <a:sym typeface="Symbol" pitchFamily="18" charset="2"/>
              </a:rPr>
              <a:t>4 </a:t>
            </a:r>
            <a:r>
              <a:rPr lang="it-IT" sz="2100" dirty="0" smtClean="0">
                <a:cs typeface="Arial" pitchFamily="34" charset="0"/>
                <a:sym typeface="Symbol" pitchFamily="18" charset="2"/>
              </a:rPr>
              <a:t>(a - raggio del cond.),  1/</a:t>
            </a:r>
            <a:r>
              <a:rPr lang="el-GR" sz="2100" dirty="0" smtClean="0">
                <a:cs typeface="Arial" pitchFamily="34" charset="0"/>
                <a:sym typeface="Symbol" pitchFamily="18" charset="2"/>
              </a:rPr>
              <a:t>η</a:t>
            </a:r>
            <a:r>
              <a:rPr lang="it-IT" sz="2100" dirty="0" smtClean="0">
                <a:cs typeface="Arial" pitchFamily="34" charset="0"/>
                <a:sym typeface="Symbol" pitchFamily="18" charset="2"/>
              </a:rPr>
              <a:t> </a:t>
            </a:r>
            <a:endParaRPr lang="el-GR" sz="2100" dirty="0">
              <a:cs typeface="Arial" pitchFamily="34" charset="0"/>
              <a:sym typeface="Symbol" pitchFamily="18" charset="2"/>
            </a:endParaRPr>
          </a:p>
        </p:txBody>
      </p:sp>
      <p:sp>
        <p:nvSpPr>
          <p:cNvPr id="143369" name="Text Box 9"/>
          <p:cNvSpPr txBox="1">
            <a:spLocks noChangeArrowheads="1"/>
          </p:cNvSpPr>
          <p:nvPr/>
        </p:nvSpPr>
        <p:spPr bwMode="auto">
          <a:xfrm>
            <a:off x="4716463" y="4292600"/>
            <a:ext cx="3068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legge di Poiseuille-Hagen</a:t>
            </a:r>
          </a:p>
        </p:txBody>
      </p:sp>
      <p:sp>
        <p:nvSpPr>
          <p:cNvPr id="143370" name="Text Box 10"/>
          <p:cNvSpPr txBox="1">
            <a:spLocks noChangeArrowheads="1"/>
          </p:cNvSpPr>
          <p:nvPr/>
        </p:nvSpPr>
        <p:spPr bwMode="auto">
          <a:xfrm>
            <a:off x="735013" y="517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1800"/>
          </a:p>
        </p:txBody>
      </p:sp>
      <p:graphicFrame>
        <p:nvGraphicFramePr>
          <p:cNvPr id="143371" name="Object 11"/>
          <p:cNvGraphicFramePr>
            <a:graphicFrameLocks noGrp="1" noChangeAspect="1"/>
          </p:cNvGraphicFramePr>
          <p:nvPr>
            <p:ph sz="half" idx="2"/>
          </p:nvPr>
        </p:nvGraphicFramePr>
        <p:xfrm>
          <a:off x="611188" y="5229225"/>
          <a:ext cx="276225" cy="360363"/>
        </p:xfrm>
        <a:graphic>
          <a:graphicData uri="http://schemas.openxmlformats.org/presentationml/2006/ole">
            <mc:AlternateContent xmlns:mc="http://schemas.openxmlformats.org/markup-compatibility/2006">
              <mc:Choice xmlns:v="urn:schemas-microsoft-com:vml" Requires="v">
                <p:oleObj spid="_x0000_s143539" name="Equation" r:id="rId7" imgW="126720" imgH="164880" progId="Equation.3">
                  <p:embed/>
                </p:oleObj>
              </mc:Choice>
              <mc:Fallback>
                <p:oleObj name="Equation" r:id="rId7" imgW="126720" imgH="16488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229225"/>
                        <a:ext cx="2762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73" name="Text Box 13"/>
          <p:cNvSpPr txBox="1">
            <a:spLocks noChangeArrowheads="1"/>
          </p:cNvSpPr>
          <p:nvPr/>
        </p:nvSpPr>
        <p:spPr bwMode="auto">
          <a:xfrm>
            <a:off x="971550" y="5229225"/>
            <a:ext cx="3690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può essere ottenuta da Q/(</a:t>
            </a:r>
            <a:r>
              <a:rPr lang="el-GR" sz="2000">
                <a:cs typeface="Arial" pitchFamily="34" charset="0"/>
              </a:rPr>
              <a:t>π</a:t>
            </a:r>
            <a:r>
              <a:rPr lang="it-IT" sz="2000">
                <a:cs typeface="Arial" pitchFamily="34" charset="0"/>
              </a:rPr>
              <a:t>a</a:t>
            </a:r>
            <a:r>
              <a:rPr lang="it-IT" sz="2000" baseline="30000">
                <a:cs typeface="Arial" pitchFamily="34" charset="0"/>
              </a:rPr>
              <a:t>2</a:t>
            </a:r>
            <a:r>
              <a:rPr lang="it-IT" sz="2000">
                <a:cs typeface="Arial" pitchFamily="34" charset="0"/>
              </a:rPr>
              <a:t>)</a:t>
            </a:r>
            <a:endParaRPr lang="el-GR" sz="2000">
              <a:cs typeface="Arial" pitchFamily="34" charset="0"/>
            </a:endParaRPr>
          </a:p>
        </p:txBody>
      </p:sp>
      <p:sp>
        <p:nvSpPr>
          <p:cNvPr id="143374" name="Text Box 14"/>
          <p:cNvSpPr txBox="1">
            <a:spLocks noChangeArrowheads="1"/>
          </p:cNvSpPr>
          <p:nvPr/>
        </p:nvSpPr>
        <p:spPr bwMode="auto">
          <a:xfrm>
            <a:off x="611188" y="5734050"/>
            <a:ext cx="5373687" cy="4064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a:t>un f. è </a:t>
            </a:r>
            <a:r>
              <a:rPr lang="it-IT" sz="2000" i="1" dirty="0"/>
              <a:t>newtoniano</a:t>
            </a:r>
            <a:r>
              <a:rPr lang="it-IT" sz="2000" dirty="0"/>
              <a:t> se </a:t>
            </a:r>
            <a:r>
              <a:rPr lang="el-GR" sz="2000" dirty="0">
                <a:cs typeface="Arial" pitchFamily="34" charset="0"/>
              </a:rPr>
              <a:t>η</a:t>
            </a:r>
            <a:r>
              <a:rPr lang="it-IT" sz="2000" dirty="0">
                <a:cs typeface="Arial" pitchFamily="34" charset="0"/>
              </a:rPr>
              <a:t>=cost </a:t>
            </a:r>
            <a:r>
              <a:rPr lang="it-IT" sz="2000" dirty="0">
                <a:cs typeface="Arial" pitchFamily="34" charset="0"/>
                <a:sym typeface="Symbol" pitchFamily="18" charset="2"/>
              </a:rPr>
              <a:t>p</a:t>
            </a:r>
            <a:r>
              <a:rPr lang="it-IT" sz="2000" dirty="0">
                <a:cs typeface="Arial" pitchFamily="34" charset="0"/>
              </a:rPr>
              <a:t>  →  Q </a:t>
            </a:r>
            <a:r>
              <a:rPr lang="it-IT" sz="2000" dirty="0">
                <a:sym typeface="Symbol" pitchFamily="18" charset="2"/>
              </a:rPr>
              <a:t> </a:t>
            </a:r>
            <a:r>
              <a:rPr lang="el-GR" sz="2000" dirty="0">
                <a:sym typeface="Symbol" pitchFamily="18" charset="2"/>
              </a:rPr>
              <a:t>Δ</a:t>
            </a:r>
            <a:r>
              <a:rPr lang="it-IT" sz="2000" dirty="0">
                <a:sym typeface="Symbol" pitchFamily="18" charset="2"/>
              </a:rPr>
              <a:t>p/l</a:t>
            </a:r>
            <a:r>
              <a:rPr lang="it-IT" sz="1800" dirty="0">
                <a:cs typeface="Arial" pitchFamily="34" charset="0"/>
              </a:rPr>
              <a:t> </a:t>
            </a:r>
            <a:endParaRPr lang="el-GR" sz="1800" dirty="0">
              <a:cs typeface="Arial" pitchFamily="34" charset="0"/>
            </a:endParaRPr>
          </a:p>
        </p:txBody>
      </p:sp>
      <p:sp>
        <p:nvSpPr>
          <p:cNvPr id="143376" name="Rectangle 16"/>
          <p:cNvSpPr>
            <a:spLocks noChangeArrowheads="1"/>
          </p:cNvSpPr>
          <p:nvPr/>
        </p:nvSpPr>
        <p:spPr bwMode="auto">
          <a:xfrm>
            <a:off x="468313" y="4005263"/>
            <a:ext cx="3382962" cy="1079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3377" name="Picture 17" descr="tubovis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1844675"/>
            <a:ext cx="26193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43378" name="Picture 18" descr="poiseuil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663" y="4868863"/>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43379" name="Text Box 19"/>
          <p:cNvSpPr txBox="1">
            <a:spLocks noChangeArrowheads="1"/>
          </p:cNvSpPr>
          <p:nvPr/>
        </p:nvSpPr>
        <p:spPr bwMode="auto">
          <a:xfrm>
            <a:off x="6659563" y="6308725"/>
            <a:ext cx="173637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dirty="0" smtClean="0"/>
              <a:t>J.-L. Poiseulle</a:t>
            </a:r>
            <a:endParaRPr lang="it-IT" sz="18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mar-apr 16</a:t>
            </a:r>
            <a:endParaRPr lang="en-US"/>
          </a:p>
        </p:txBody>
      </p:sp>
      <p:sp>
        <p:nvSpPr>
          <p:cNvPr id="14" name="Slide Number Placeholder 5"/>
          <p:cNvSpPr>
            <a:spLocks noGrp="1"/>
          </p:cNvSpPr>
          <p:nvPr>
            <p:ph type="sldNum" sz="quarter" idx="12"/>
          </p:nvPr>
        </p:nvSpPr>
        <p:spPr/>
        <p:txBody>
          <a:bodyPr/>
          <a:lstStyle/>
          <a:p>
            <a:fld id="{43D04BBC-F351-4DCB-87CF-05ED33C67011}" type="slidenum">
              <a:rPr lang="en-US"/>
              <a:pPr/>
              <a:t>33</a:t>
            </a:fld>
            <a:endParaRPr lang="en-US"/>
          </a:p>
        </p:txBody>
      </p:sp>
      <p:sp>
        <p:nvSpPr>
          <p:cNvPr id="212994" name="Rectangle 2"/>
          <p:cNvSpPr>
            <a:spLocks noGrp="1" noChangeArrowheads="1"/>
          </p:cNvSpPr>
          <p:nvPr>
            <p:ph type="title"/>
          </p:nvPr>
        </p:nvSpPr>
        <p:spPr/>
        <p:txBody>
          <a:bodyPr/>
          <a:lstStyle/>
          <a:p>
            <a:r>
              <a:rPr lang="it-IT" dirty="0"/>
              <a:t>Legge di Poiseuille(2</a:t>
            </a:r>
            <a:r>
              <a:rPr lang="it-IT" dirty="0" smtClean="0"/>
              <a:t>)</a:t>
            </a:r>
            <a:endParaRPr lang="it-IT" dirty="0"/>
          </a:p>
        </p:txBody>
      </p:sp>
      <p:graphicFrame>
        <p:nvGraphicFramePr>
          <p:cNvPr id="212996" name="Object 4"/>
          <p:cNvGraphicFramePr>
            <a:graphicFrameLocks noGrp="1" noChangeAspect="1"/>
          </p:cNvGraphicFramePr>
          <p:nvPr>
            <p:ph type="body" idx="1"/>
          </p:nvPr>
        </p:nvGraphicFramePr>
        <p:xfrm>
          <a:off x="2124075" y="1341438"/>
          <a:ext cx="3257550" cy="1425575"/>
        </p:xfrm>
        <a:graphic>
          <a:graphicData uri="http://schemas.openxmlformats.org/presentationml/2006/ole">
            <mc:AlternateContent xmlns:mc="http://schemas.openxmlformats.org/markup-compatibility/2006">
              <mc:Choice xmlns:v="urn:schemas-microsoft-com:vml" Requires="v">
                <p:oleObj spid="_x0000_s213085" name="Equation" r:id="rId4" imgW="1015920" imgH="444240" progId="Equation.3">
                  <p:embed/>
                </p:oleObj>
              </mc:Choice>
              <mc:Fallback>
                <p:oleObj name="Equation" r:id="rId4" imgW="101592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1341438"/>
                        <a:ext cx="325755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997" name="Freeform 5"/>
          <p:cNvSpPr>
            <a:spLocks noChangeAspect="1"/>
          </p:cNvSpPr>
          <p:nvPr/>
        </p:nvSpPr>
        <p:spPr bwMode="auto">
          <a:xfrm>
            <a:off x="2987675" y="1412875"/>
            <a:ext cx="2178050" cy="1401763"/>
          </a:xfrm>
          <a:custGeom>
            <a:avLst/>
            <a:gdLst>
              <a:gd name="T0" fmla="*/ 664 w 1693"/>
              <a:gd name="T1" fmla="*/ 384 h 1363"/>
              <a:gd name="T2" fmla="*/ 609 w 1693"/>
              <a:gd name="T3" fmla="*/ 128 h 1363"/>
              <a:gd name="T4" fmla="*/ 591 w 1693"/>
              <a:gd name="T5" fmla="*/ 101 h 1363"/>
              <a:gd name="T6" fmla="*/ 417 w 1693"/>
              <a:gd name="T7" fmla="*/ 46 h 1363"/>
              <a:gd name="T8" fmla="*/ 79 w 1693"/>
              <a:gd name="T9" fmla="*/ 101 h 1363"/>
              <a:gd name="T10" fmla="*/ 33 w 1693"/>
              <a:gd name="T11" fmla="*/ 211 h 1363"/>
              <a:gd name="T12" fmla="*/ 24 w 1693"/>
              <a:gd name="T13" fmla="*/ 238 h 1363"/>
              <a:gd name="T14" fmla="*/ 24 w 1693"/>
              <a:gd name="T15" fmla="*/ 988 h 1363"/>
              <a:gd name="T16" fmla="*/ 60 w 1693"/>
              <a:gd name="T17" fmla="*/ 1171 h 1363"/>
              <a:gd name="T18" fmla="*/ 143 w 1693"/>
              <a:gd name="T19" fmla="*/ 1198 h 1363"/>
              <a:gd name="T20" fmla="*/ 591 w 1693"/>
              <a:gd name="T21" fmla="*/ 1363 h 1363"/>
              <a:gd name="T22" fmla="*/ 1459 w 1693"/>
              <a:gd name="T23" fmla="*/ 1335 h 1363"/>
              <a:gd name="T24" fmla="*/ 1532 w 1693"/>
              <a:gd name="T25" fmla="*/ 1280 h 1363"/>
              <a:gd name="T26" fmla="*/ 1560 w 1693"/>
              <a:gd name="T27" fmla="*/ 1262 h 1363"/>
              <a:gd name="T28" fmla="*/ 1615 w 1693"/>
              <a:gd name="T29" fmla="*/ 1198 h 1363"/>
              <a:gd name="T30" fmla="*/ 1651 w 1693"/>
              <a:gd name="T31" fmla="*/ 1143 h 1363"/>
              <a:gd name="T32" fmla="*/ 1642 w 1693"/>
              <a:gd name="T33" fmla="*/ 869 h 1363"/>
              <a:gd name="T34" fmla="*/ 1615 w 1693"/>
              <a:gd name="T35" fmla="*/ 851 h 1363"/>
              <a:gd name="T36" fmla="*/ 1532 w 1693"/>
              <a:gd name="T37" fmla="*/ 768 h 1363"/>
              <a:gd name="T38" fmla="*/ 1478 w 1693"/>
              <a:gd name="T39" fmla="*/ 750 h 1363"/>
              <a:gd name="T40" fmla="*/ 700 w 1693"/>
              <a:gd name="T41" fmla="*/ 668 h 1363"/>
              <a:gd name="T42" fmla="*/ 664 w 1693"/>
              <a:gd name="T43" fmla="*/ 384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3" h="1363">
                <a:moveTo>
                  <a:pt x="664" y="384"/>
                </a:moveTo>
                <a:cubicBezTo>
                  <a:pt x="662" y="336"/>
                  <a:pt x="694" y="159"/>
                  <a:pt x="609" y="128"/>
                </a:cubicBezTo>
                <a:cubicBezTo>
                  <a:pt x="603" y="119"/>
                  <a:pt x="600" y="107"/>
                  <a:pt x="591" y="101"/>
                </a:cubicBezTo>
                <a:cubicBezTo>
                  <a:pt x="552" y="77"/>
                  <a:pt x="462" y="61"/>
                  <a:pt x="417" y="46"/>
                </a:cubicBezTo>
                <a:cubicBezTo>
                  <a:pt x="201" y="53"/>
                  <a:pt x="180" y="0"/>
                  <a:pt x="79" y="101"/>
                </a:cubicBezTo>
                <a:cubicBezTo>
                  <a:pt x="66" y="140"/>
                  <a:pt x="46" y="170"/>
                  <a:pt x="33" y="211"/>
                </a:cubicBezTo>
                <a:cubicBezTo>
                  <a:pt x="30" y="220"/>
                  <a:pt x="24" y="238"/>
                  <a:pt x="24" y="238"/>
                </a:cubicBezTo>
                <a:cubicBezTo>
                  <a:pt x="0" y="551"/>
                  <a:pt x="8" y="398"/>
                  <a:pt x="24" y="988"/>
                </a:cubicBezTo>
                <a:cubicBezTo>
                  <a:pt x="26" y="1049"/>
                  <a:pt x="41" y="1113"/>
                  <a:pt x="60" y="1171"/>
                </a:cubicBezTo>
                <a:cubicBezTo>
                  <a:pt x="69" y="1199"/>
                  <a:pt x="143" y="1198"/>
                  <a:pt x="143" y="1198"/>
                </a:cubicBezTo>
                <a:cubicBezTo>
                  <a:pt x="274" y="1286"/>
                  <a:pt x="438" y="1326"/>
                  <a:pt x="591" y="1363"/>
                </a:cubicBezTo>
                <a:cubicBezTo>
                  <a:pt x="886" y="1358"/>
                  <a:pt x="1167" y="1349"/>
                  <a:pt x="1459" y="1335"/>
                </a:cubicBezTo>
                <a:cubicBezTo>
                  <a:pt x="1493" y="1303"/>
                  <a:pt x="1474" y="1319"/>
                  <a:pt x="1532" y="1280"/>
                </a:cubicBezTo>
                <a:cubicBezTo>
                  <a:pt x="1541" y="1274"/>
                  <a:pt x="1560" y="1262"/>
                  <a:pt x="1560" y="1262"/>
                </a:cubicBezTo>
                <a:cubicBezTo>
                  <a:pt x="1576" y="1237"/>
                  <a:pt x="1598" y="1221"/>
                  <a:pt x="1615" y="1198"/>
                </a:cubicBezTo>
                <a:cubicBezTo>
                  <a:pt x="1628" y="1180"/>
                  <a:pt x="1651" y="1143"/>
                  <a:pt x="1651" y="1143"/>
                </a:cubicBezTo>
                <a:cubicBezTo>
                  <a:pt x="1671" y="1061"/>
                  <a:pt x="1693" y="933"/>
                  <a:pt x="1642" y="869"/>
                </a:cubicBezTo>
                <a:cubicBezTo>
                  <a:pt x="1635" y="861"/>
                  <a:pt x="1623" y="858"/>
                  <a:pt x="1615" y="851"/>
                </a:cubicBezTo>
                <a:cubicBezTo>
                  <a:pt x="1585" y="827"/>
                  <a:pt x="1568" y="786"/>
                  <a:pt x="1532" y="768"/>
                </a:cubicBezTo>
                <a:cubicBezTo>
                  <a:pt x="1515" y="759"/>
                  <a:pt x="1478" y="750"/>
                  <a:pt x="1478" y="750"/>
                </a:cubicBezTo>
                <a:cubicBezTo>
                  <a:pt x="1286" y="568"/>
                  <a:pt x="875" y="670"/>
                  <a:pt x="700" y="668"/>
                </a:cubicBezTo>
                <a:cubicBezTo>
                  <a:pt x="622" y="549"/>
                  <a:pt x="646" y="554"/>
                  <a:pt x="664" y="384"/>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998" name="Line 6"/>
          <p:cNvSpPr>
            <a:spLocks noChangeShapeType="1"/>
          </p:cNvSpPr>
          <p:nvPr/>
        </p:nvSpPr>
        <p:spPr bwMode="auto">
          <a:xfrm flipH="1">
            <a:off x="2700338" y="2781300"/>
            <a:ext cx="720725" cy="647700"/>
          </a:xfrm>
          <a:prstGeom prst="line">
            <a:avLst/>
          </a:prstGeom>
          <a:noFill/>
          <a:ln w="571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999" name="Text Box 7"/>
          <p:cNvSpPr txBox="1">
            <a:spLocks noChangeArrowheads="1"/>
          </p:cNvSpPr>
          <p:nvPr/>
        </p:nvSpPr>
        <p:spPr bwMode="auto">
          <a:xfrm>
            <a:off x="1763713" y="3573463"/>
            <a:ext cx="1154112" cy="568325"/>
          </a:xfrm>
          <a:prstGeom prst="rect">
            <a:avLst/>
          </a:prstGeom>
          <a:noFill/>
          <a:ln w="19050">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=1/ </a:t>
            </a:r>
            <a:r>
              <a:rPr lang="en-US" sz="3000">
                <a:latin typeface="Script MT Bold" pitchFamily="66" charset="0"/>
              </a:rPr>
              <a:t>R</a:t>
            </a:r>
            <a:endParaRPr lang="it-IT" sz="3000"/>
          </a:p>
        </p:txBody>
      </p:sp>
      <p:sp>
        <p:nvSpPr>
          <p:cNvPr id="213000" name="Line 8"/>
          <p:cNvSpPr>
            <a:spLocks noChangeShapeType="1"/>
          </p:cNvSpPr>
          <p:nvPr/>
        </p:nvSpPr>
        <p:spPr bwMode="auto">
          <a:xfrm>
            <a:off x="3059113" y="3789363"/>
            <a:ext cx="1081087" cy="71437"/>
          </a:xfrm>
          <a:prstGeom prst="line">
            <a:avLst/>
          </a:prstGeom>
          <a:noFill/>
          <a:ln w="57150">
            <a:solidFill>
              <a:srgbClr val="9900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3001" name="Text Box 9"/>
          <p:cNvSpPr txBox="1">
            <a:spLocks noChangeArrowheads="1"/>
          </p:cNvSpPr>
          <p:nvPr/>
        </p:nvSpPr>
        <p:spPr bwMode="auto">
          <a:xfrm>
            <a:off x="4284663" y="3573463"/>
            <a:ext cx="3944937" cy="5683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Q = (p</a:t>
            </a:r>
            <a:r>
              <a:rPr lang="it-IT" sz="3000" baseline="-25000"/>
              <a:t>1</a:t>
            </a:r>
            <a:r>
              <a:rPr lang="it-IT" sz="3000"/>
              <a:t>-p</a:t>
            </a:r>
            <a:r>
              <a:rPr lang="it-IT" sz="3000" baseline="-25000"/>
              <a:t>2</a:t>
            </a:r>
            <a:r>
              <a:rPr lang="it-IT" sz="3000"/>
              <a:t>)/ </a:t>
            </a:r>
            <a:r>
              <a:rPr lang="en-US" sz="3000">
                <a:latin typeface="Script MT Bold" pitchFamily="66" charset="0"/>
              </a:rPr>
              <a:t>R </a:t>
            </a:r>
            <a:r>
              <a:rPr lang="en-US" sz="3000"/>
              <a:t>= </a:t>
            </a:r>
            <a:r>
              <a:rPr lang="el-GR" sz="3000">
                <a:cs typeface="Arial" pitchFamily="34" charset="0"/>
              </a:rPr>
              <a:t>Δ</a:t>
            </a:r>
            <a:r>
              <a:rPr lang="it-IT" sz="3000">
                <a:cs typeface="Arial" pitchFamily="34" charset="0"/>
              </a:rPr>
              <a:t>p/ </a:t>
            </a:r>
            <a:r>
              <a:rPr lang="en-US" sz="3000">
                <a:latin typeface="Script MT Bold" pitchFamily="66" charset="0"/>
              </a:rPr>
              <a:t>R</a:t>
            </a:r>
            <a:endParaRPr lang="el-GR" sz="3000">
              <a:latin typeface="Script MT Bold" pitchFamily="66" charset="0"/>
            </a:endParaRPr>
          </a:p>
        </p:txBody>
      </p:sp>
      <p:sp>
        <p:nvSpPr>
          <p:cNvPr id="213002" name="Text Box 10"/>
          <p:cNvSpPr txBox="1">
            <a:spLocks noChangeArrowheads="1"/>
          </p:cNvSpPr>
          <p:nvPr/>
        </p:nvSpPr>
        <p:spPr bwMode="auto">
          <a:xfrm>
            <a:off x="1600200" y="4668838"/>
            <a:ext cx="60134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confronta con I = (V</a:t>
            </a:r>
            <a:r>
              <a:rPr lang="it-IT" sz="3000" baseline="-25000"/>
              <a:t>1</a:t>
            </a:r>
            <a:r>
              <a:rPr lang="it-IT" sz="3000"/>
              <a:t>-V</a:t>
            </a:r>
            <a:r>
              <a:rPr lang="it-IT" sz="3000" baseline="-25000"/>
              <a:t>2</a:t>
            </a:r>
            <a:r>
              <a:rPr lang="it-IT" sz="3000"/>
              <a:t>)/R = </a:t>
            </a:r>
            <a:r>
              <a:rPr lang="el-GR" sz="3000">
                <a:cs typeface="Arial" pitchFamily="34" charset="0"/>
              </a:rPr>
              <a:t>Δ</a:t>
            </a:r>
            <a:r>
              <a:rPr lang="it-IT" sz="3000">
                <a:cs typeface="Arial" pitchFamily="34" charset="0"/>
              </a:rPr>
              <a:t>V/R</a:t>
            </a:r>
          </a:p>
          <a:p>
            <a:r>
              <a:rPr lang="it-IT" sz="3000">
                <a:cs typeface="Arial" pitchFamily="34" charset="0"/>
              </a:rPr>
              <a:t>(correnti elettriche, vedi più avanti,</a:t>
            </a:r>
          </a:p>
          <a:p>
            <a:r>
              <a:rPr lang="it-IT" sz="3000">
                <a:cs typeface="Arial" pitchFamily="34" charset="0"/>
              </a:rPr>
              <a:t>legge di Ohm, per R costante)</a:t>
            </a:r>
            <a:r>
              <a:rPr lang="it-IT" sz="3000"/>
              <a:t> </a:t>
            </a:r>
          </a:p>
        </p:txBody>
      </p:sp>
      <p:sp>
        <p:nvSpPr>
          <p:cNvPr id="213004" name="Oval 12"/>
          <p:cNvSpPr>
            <a:spLocks noChangeArrowheads="1"/>
          </p:cNvSpPr>
          <p:nvPr/>
        </p:nvSpPr>
        <p:spPr bwMode="auto">
          <a:xfrm>
            <a:off x="5867400" y="1125538"/>
            <a:ext cx="2952750" cy="2016125"/>
          </a:xfrm>
          <a:prstGeom prst="ellipse">
            <a:avLst/>
          </a:prstGeom>
          <a:solidFill>
            <a:srgbClr val="E3F2A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2200"/>
              <a:t>il fluido viscoso si </a:t>
            </a:r>
          </a:p>
          <a:p>
            <a:pPr algn="ctr"/>
            <a:r>
              <a:rPr lang="it-IT" sz="2200"/>
              <a:t>muove sotto l’azione </a:t>
            </a:r>
          </a:p>
          <a:p>
            <a:pPr algn="ctr"/>
            <a:r>
              <a:rPr lang="it-IT" sz="2200"/>
              <a:t>di una differenza di</a:t>
            </a:r>
          </a:p>
          <a:p>
            <a:pPr algn="ctr"/>
            <a:r>
              <a:rPr lang="it-IT" sz="2200"/>
              <a:t>pressione</a:t>
            </a:r>
          </a:p>
        </p:txBody>
      </p:sp>
      <p:sp>
        <p:nvSpPr>
          <p:cNvPr id="213005" name="Oval 13"/>
          <p:cNvSpPr>
            <a:spLocks noChangeArrowheads="1"/>
          </p:cNvSpPr>
          <p:nvPr/>
        </p:nvSpPr>
        <p:spPr bwMode="auto">
          <a:xfrm>
            <a:off x="323850" y="2133600"/>
            <a:ext cx="1908175" cy="1223963"/>
          </a:xfrm>
          <a:prstGeom prst="ellipse">
            <a:avLst/>
          </a:prstGeom>
          <a:solidFill>
            <a:srgbClr val="A4FA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600">
                <a:latin typeface="Script MT Bold" pitchFamily="66" charset="0"/>
              </a:rPr>
              <a:t>R</a:t>
            </a:r>
            <a:r>
              <a:rPr lang="en-US" sz="2600"/>
              <a:t>:</a:t>
            </a:r>
            <a:r>
              <a:rPr lang="en-US" sz="3000"/>
              <a:t> </a:t>
            </a:r>
            <a:r>
              <a:rPr lang="en-US" sz="2200"/>
              <a:t>ciò che </a:t>
            </a:r>
          </a:p>
          <a:p>
            <a:pPr algn="ctr"/>
            <a:r>
              <a:rPr lang="en-US" sz="2200"/>
              <a:t>si oppone</a:t>
            </a:r>
          </a:p>
          <a:p>
            <a:pPr algn="ctr"/>
            <a:r>
              <a:rPr lang="en-US" sz="2200"/>
              <a:t>al moto</a:t>
            </a:r>
            <a:endParaRPr lang="it-IT" sz="2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mar-apr 16</a:t>
            </a:r>
            <a:endParaRPr lang="en-US"/>
          </a:p>
        </p:txBody>
      </p:sp>
      <p:sp>
        <p:nvSpPr>
          <p:cNvPr id="15" name="Slide Number Placeholder 5"/>
          <p:cNvSpPr>
            <a:spLocks noGrp="1"/>
          </p:cNvSpPr>
          <p:nvPr>
            <p:ph type="sldNum" sz="quarter" idx="12"/>
          </p:nvPr>
        </p:nvSpPr>
        <p:spPr/>
        <p:txBody>
          <a:bodyPr/>
          <a:lstStyle/>
          <a:p>
            <a:fld id="{861E44B3-7E55-4896-8080-C56C0A3C9D3A}" type="slidenum">
              <a:rPr lang="en-US"/>
              <a:pPr/>
              <a:t>34</a:t>
            </a:fld>
            <a:endParaRPr lang="en-US"/>
          </a:p>
        </p:txBody>
      </p:sp>
      <p:sp>
        <p:nvSpPr>
          <p:cNvPr id="146434" name="Rectangle 2"/>
          <p:cNvSpPr>
            <a:spLocks noGrp="1" noChangeArrowheads="1"/>
          </p:cNvSpPr>
          <p:nvPr>
            <p:ph type="title"/>
          </p:nvPr>
        </p:nvSpPr>
        <p:spPr/>
        <p:txBody>
          <a:bodyPr/>
          <a:lstStyle/>
          <a:p>
            <a:r>
              <a:rPr lang="it-IT" dirty="0" smtClean="0"/>
              <a:t>Applicazioni</a:t>
            </a:r>
            <a:endParaRPr lang="it-IT" dirty="0"/>
          </a:p>
        </p:txBody>
      </p:sp>
      <p:sp>
        <p:nvSpPr>
          <p:cNvPr id="146435" name="Rectangle 3"/>
          <p:cNvSpPr>
            <a:spLocks noGrp="1" noChangeArrowheads="1"/>
          </p:cNvSpPr>
          <p:nvPr>
            <p:ph type="body" idx="1"/>
          </p:nvPr>
        </p:nvSpPr>
        <p:spPr>
          <a:xfrm>
            <a:off x="107504" y="1041744"/>
            <a:ext cx="8640638" cy="5184775"/>
          </a:xfrm>
        </p:spPr>
        <p:txBody>
          <a:bodyPr/>
          <a:lstStyle/>
          <a:p>
            <a:r>
              <a:rPr lang="it-IT" sz="2400" dirty="0"/>
              <a:t>per far scorrere un f. reale in un circuito </a:t>
            </a:r>
            <a:r>
              <a:rPr lang="it-IT" sz="2400" dirty="0" smtClean="0"/>
              <a:t>idraulico, cioé per vincere la resistenza viscosa, occorrerà </a:t>
            </a:r>
            <a:r>
              <a:rPr lang="it-IT" sz="2400" dirty="0"/>
              <a:t>una pompa che </a:t>
            </a:r>
            <a:r>
              <a:rPr lang="it-IT" sz="2400" dirty="0" smtClean="0"/>
              <a:t>fornisca </a:t>
            </a:r>
            <a:r>
              <a:rPr lang="it-IT" sz="2400" dirty="0"/>
              <a:t>la diff. di pressione</a:t>
            </a:r>
          </a:p>
          <a:p>
            <a:r>
              <a:rPr lang="it-IT" sz="2400" dirty="0"/>
              <a:t>il comportamento è </a:t>
            </a:r>
            <a:r>
              <a:rPr lang="it-IT" sz="2400" dirty="0" smtClean="0"/>
              <a:t>analogo ai cir-</a:t>
            </a:r>
            <a:endParaRPr lang="it-IT" sz="2400" dirty="0"/>
          </a:p>
          <a:p>
            <a:pPr>
              <a:buFontTx/>
              <a:buNone/>
            </a:pPr>
            <a:r>
              <a:rPr lang="it-IT" sz="2400" dirty="0"/>
              <a:t>	</a:t>
            </a:r>
            <a:r>
              <a:rPr lang="it-IT" sz="2400" dirty="0" smtClean="0"/>
              <a:t>cuiti elettrici </a:t>
            </a:r>
            <a:r>
              <a:rPr lang="it-IT" sz="2400" dirty="0"/>
              <a:t>[</a:t>
            </a:r>
            <a:r>
              <a:rPr lang="it-IT" sz="2400" dirty="0" smtClean="0"/>
              <a:t>in parallelo, fig. in alto                                                   </a:t>
            </a:r>
            <a:endParaRPr lang="it-IT" sz="2400" dirty="0"/>
          </a:p>
          <a:p>
            <a:pPr>
              <a:buFontTx/>
              <a:buNone/>
            </a:pPr>
            <a:r>
              <a:rPr lang="it-IT" sz="2400" dirty="0"/>
              <a:t>	</a:t>
            </a:r>
            <a:r>
              <a:rPr lang="it-IT" sz="2400" dirty="0" smtClean="0"/>
              <a:t>(Q=Q</a:t>
            </a:r>
            <a:r>
              <a:rPr lang="it-IT" sz="2400" baseline="-25000" dirty="0" smtClean="0"/>
              <a:t>1</a:t>
            </a:r>
            <a:r>
              <a:rPr lang="it-IT" sz="2400" dirty="0" smtClean="0"/>
              <a:t>+Q</a:t>
            </a:r>
            <a:r>
              <a:rPr lang="it-IT" sz="2400" baseline="-25000" dirty="0" smtClean="0"/>
              <a:t>2</a:t>
            </a:r>
            <a:r>
              <a:rPr lang="it-IT" sz="2400" dirty="0" smtClean="0"/>
              <a:t> </a:t>
            </a:r>
            <a:r>
              <a:rPr lang="it-IT" sz="2400" dirty="0" smtClean="0"/>
              <a:t>→ 1/</a:t>
            </a:r>
            <a:r>
              <a:rPr lang="en-US" sz="2400" dirty="0" smtClean="0">
                <a:latin typeface="Script MT Bold" pitchFamily="66" charset="0"/>
              </a:rPr>
              <a:t>R </a:t>
            </a:r>
            <a:r>
              <a:rPr lang="it-IT" sz="2400" dirty="0" smtClean="0"/>
              <a:t>= 1/</a:t>
            </a:r>
            <a:r>
              <a:rPr lang="en-US" sz="2400" dirty="0" smtClean="0">
                <a:latin typeface="Script MT Bold" pitchFamily="66" charset="0"/>
              </a:rPr>
              <a:t>R</a:t>
            </a:r>
            <a:r>
              <a:rPr lang="en-US" sz="2400" baseline="-25000" dirty="0" smtClean="0">
                <a:latin typeface="Script MT Bold" pitchFamily="66" charset="0"/>
              </a:rPr>
              <a:t>1</a:t>
            </a:r>
            <a:r>
              <a:rPr lang="en-US" sz="2400" dirty="0" smtClean="0">
                <a:latin typeface="Script MT Bold" pitchFamily="66" charset="0"/>
              </a:rPr>
              <a:t>+</a:t>
            </a:r>
            <a:r>
              <a:rPr lang="it-IT" sz="2400" dirty="0" smtClean="0"/>
              <a:t>1/</a:t>
            </a:r>
            <a:r>
              <a:rPr lang="en-US" sz="2400" dirty="0" smtClean="0">
                <a:latin typeface="Script MT Bold" pitchFamily="66" charset="0"/>
              </a:rPr>
              <a:t>R</a:t>
            </a:r>
            <a:r>
              <a:rPr lang="en-US" sz="2400" baseline="-25000" dirty="0" smtClean="0">
                <a:latin typeface="Script MT Bold" pitchFamily="66" charset="0"/>
              </a:rPr>
              <a:t>2</a:t>
            </a:r>
            <a:r>
              <a:rPr lang="it-IT" sz="2400" dirty="0" smtClean="0"/>
              <a:t>); in                                        serie (</a:t>
            </a:r>
            <a:r>
              <a:rPr lang="el-GR" sz="2400" dirty="0" smtClean="0"/>
              <a:t>Δ</a:t>
            </a:r>
            <a:r>
              <a:rPr lang="it-IT" sz="2400" dirty="0" smtClean="0"/>
              <a:t>p=</a:t>
            </a:r>
            <a:r>
              <a:rPr lang="el-GR" sz="2400" dirty="0" smtClean="0"/>
              <a:t>Δ</a:t>
            </a:r>
            <a:r>
              <a:rPr lang="it-IT" sz="2400" dirty="0" smtClean="0"/>
              <a:t>p</a:t>
            </a:r>
            <a:r>
              <a:rPr lang="it-IT" sz="2400" baseline="-25000" dirty="0" smtClean="0"/>
              <a:t>1</a:t>
            </a:r>
            <a:r>
              <a:rPr lang="it-IT" sz="2400" dirty="0" smtClean="0"/>
              <a:t>+</a:t>
            </a:r>
            <a:r>
              <a:rPr lang="el-GR" sz="2400" dirty="0" smtClean="0"/>
              <a:t>Δ</a:t>
            </a:r>
            <a:r>
              <a:rPr lang="it-IT" sz="2400" dirty="0" smtClean="0"/>
              <a:t>p</a:t>
            </a:r>
            <a:r>
              <a:rPr lang="it-IT" sz="2400" baseline="-25000" dirty="0" smtClean="0"/>
              <a:t>2 </a:t>
            </a:r>
            <a:r>
              <a:rPr lang="el-GR" sz="2400" dirty="0" smtClean="0"/>
              <a:t>→</a:t>
            </a:r>
            <a:r>
              <a:rPr lang="it-IT" sz="2400" dirty="0" smtClean="0"/>
              <a:t> </a:t>
            </a:r>
            <a:r>
              <a:rPr lang="en-US" sz="2400" dirty="0" smtClean="0">
                <a:latin typeface="Script MT Bold" pitchFamily="66" charset="0"/>
              </a:rPr>
              <a:t>R=R</a:t>
            </a:r>
            <a:r>
              <a:rPr lang="en-US" sz="2400" baseline="-25000" dirty="0" smtClean="0">
                <a:latin typeface="Script MT Bold" pitchFamily="66" charset="0"/>
              </a:rPr>
              <a:t>1</a:t>
            </a:r>
            <a:r>
              <a:rPr lang="en-US" sz="2400" dirty="0" smtClean="0">
                <a:latin typeface="Script MT Bold" pitchFamily="66" charset="0"/>
              </a:rPr>
              <a:t>+R</a:t>
            </a:r>
            <a:r>
              <a:rPr lang="en-US" sz="2400" baseline="-25000" dirty="0" smtClean="0">
                <a:latin typeface="Script MT Bold" pitchFamily="66" charset="0"/>
              </a:rPr>
              <a:t>2</a:t>
            </a:r>
            <a:r>
              <a:rPr lang="en-US" sz="2400" dirty="0">
                <a:latin typeface="Script MT Bold" pitchFamily="66" charset="0"/>
              </a:rPr>
              <a:t>)</a:t>
            </a:r>
            <a:r>
              <a:rPr lang="en-US" sz="2400" dirty="0"/>
              <a:t>] </a:t>
            </a:r>
            <a:r>
              <a:rPr lang="en-US" sz="2400" dirty="0" smtClean="0"/>
              <a:t>                                    </a:t>
            </a:r>
            <a:r>
              <a:rPr lang="en-US" sz="2400" dirty="0" smtClean="0">
                <a:latin typeface="Script MT Bold" pitchFamily="66" charset="0"/>
              </a:rPr>
              <a:t> </a:t>
            </a:r>
            <a:r>
              <a:rPr lang="it-IT" sz="2400" dirty="0"/>
              <a:t>con </a:t>
            </a:r>
            <a:endParaRPr lang="it-IT" sz="2400" dirty="0" smtClean="0"/>
          </a:p>
          <a:p>
            <a:pPr>
              <a:buFontTx/>
              <a:buNone/>
            </a:pPr>
            <a:r>
              <a:rPr lang="it-IT" sz="2400" dirty="0"/>
              <a:t>	</a:t>
            </a:r>
            <a:r>
              <a:rPr lang="en-US" sz="2400" dirty="0">
                <a:latin typeface="Script MT Bold" pitchFamily="66" charset="0"/>
              </a:rPr>
              <a:t>R</a:t>
            </a:r>
            <a:r>
              <a:rPr lang="it-IT" sz="2400" dirty="0"/>
              <a:t> = 8</a:t>
            </a:r>
            <a:r>
              <a:rPr lang="el-GR" sz="2400" dirty="0">
                <a:cs typeface="Arial" pitchFamily="34" charset="0"/>
              </a:rPr>
              <a:t>η</a:t>
            </a:r>
            <a:r>
              <a:rPr lang="it-IT" sz="2400" dirty="0">
                <a:cs typeface="Arial" pitchFamily="34" charset="0"/>
              </a:rPr>
              <a:t>l/(</a:t>
            </a:r>
            <a:r>
              <a:rPr lang="el-GR" sz="2400" dirty="0">
                <a:cs typeface="Arial" pitchFamily="34" charset="0"/>
              </a:rPr>
              <a:t>π</a:t>
            </a:r>
            <a:r>
              <a:rPr lang="it-IT" sz="2400" dirty="0">
                <a:cs typeface="Arial" pitchFamily="34" charset="0"/>
              </a:rPr>
              <a:t>a</a:t>
            </a:r>
            <a:r>
              <a:rPr lang="it-IT" sz="2400" baseline="30000" dirty="0">
                <a:cs typeface="Arial" pitchFamily="34" charset="0"/>
              </a:rPr>
              <a:t>4</a:t>
            </a:r>
            <a:r>
              <a:rPr lang="it-IT" sz="2400" dirty="0">
                <a:cs typeface="Arial" pitchFamily="34" charset="0"/>
              </a:rPr>
              <a:t>)</a:t>
            </a:r>
          </a:p>
          <a:p>
            <a:pPr>
              <a:buFontTx/>
              <a:buNone/>
            </a:pPr>
            <a:r>
              <a:rPr lang="it-IT" sz="2400" baseline="30000" dirty="0">
                <a:cs typeface="Arial" pitchFamily="34" charset="0"/>
              </a:rPr>
              <a:t>	</a:t>
            </a:r>
            <a:r>
              <a:rPr lang="it-IT" sz="2400" dirty="0">
                <a:cs typeface="Arial" pitchFamily="34" charset="0"/>
              </a:rPr>
              <a:t>e Q = </a:t>
            </a:r>
            <a:r>
              <a:rPr lang="el-GR" sz="2400" dirty="0">
                <a:cs typeface="Arial" pitchFamily="34" charset="0"/>
              </a:rPr>
              <a:t>Δ</a:t>
            </a:r>
            <a:r>
              <a:rPr lang="it-IT" sz="2400" dirty="0">
                <a:cs typeface="Arial" pitchFamily="34" charset="0"/>
              </a:rPr>
              <a:t>p/</a:t>
            </a:r>
            <a:r>
              <a:rPr lang="en-US" sz="2400" dirty="0">
                <a:latin typeface="Script MT Bold" pitchFamily="66" charset="0"/>
                <a:cs typeface="Arial" pitchFamily="34" charset="0"/>
              </a:rPr>
              <a:t>R </a:t>
            </a:r>
          </a:p>
          <a:p>
            <a:pPr>
              <a:buFontTx/>
              <a:buNone/>
            </a:pPr>
            <a:r>
              <a:rPr lang="it-IT" sz="2400" dirty="0">
                <a:cs typeface="Arial" pitchFamily="34" charset="0"/>
              </a:rPr>
              <a:t>    (vedi circolazione </a:t>
            </a:r>
            <a:r>
              <a:rPr lang="it-IT" sz="2400" dirty="0" smtClean="0">
                <a:cs typeface="Arial" pitchFamily="34" charset="0"/>
              </a:rPr>
              <a:t>del sangue, pag.</a:t>
            </a:r>
            <a:endParaRPr lang="it-IT" sz="2400" dirty="0">
              <a:cs typeface="Arial" pitchFamily="34" charset="0"/>
            </a:endParaRPr>
          </a:p>
          <a:p>
            <a:pPr>
              <a:buFontTx/>
              <a:buNone/>
            </a:pPr>
            <a:r>
              <a:rPr lang="it-IT" sz="2400" dirty="0">
                <a:cs typeface="Arial" pitchFamily="34" charset="0"/>
              </a:rPr>
              <a:t>	</a:t>
            </a:r>
            <a:r>
              <a:rPr lang="it-IT" sz="2400" dirty="0" smtClean="0">
                <a:cs typeface="Arial" pitchFamily="34" charset="0"/>
              </a:rPr>
              <a:t>47-48, </a:t>
            </a:r>
            <a:r>
              <a:rPr lang="it-IT" sz="2400" dirty="0" smtClean="0">
                <a:cs typeface="Arial" pitchFamily="34" charset="0"/>
              </a:rPr>
              <a:t>correnti </a:t>
            </a:r>
            <a:r>
              <a:rPr lang="it-IT" sz="2400" dirty="0" smtClean="0">
                <a:cs typeface="Arial" pitchFamily="34" charset="0"/>
              </a:rPr>
              <a:t>elettriche, cap. e.m.)</a:t>
            </a:r>
            <a:endParaRPr lang="el-GR" sz="2400" dirty="0">
              <a:cs typeface="Arial" pitchFamily="34" charset="0"/>
            </a:endParaRPr>
          </a:p>
        </p:txBody>
      </p:sp>
      <p:pic>
        <p:nvPicPr>
          <p:cNvPr id="146436" name="Picture 4" descr="img1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2133600"/>
            <a:ext cx="3638550" cy="2151063"/>
          </a:xfrm>
          <a:prstGeom prst="rect">
            <a:avLst/>
          </a:prstGeom>
          <a:noFill/>
          <a:extLst>
            <a:ext uri="{909E8E84-426E-40DD-AFC4-6F175D3DCCD1}">
              <a14:hiddenFill xmlns:a14="http://schemas.microsoft.com/office/drawing/2010/main">
                <a:solidFill>
                  <a:srgbClr val="FFFFFF"/>
                </a:solidFill>
              </a14:hiddenFill>
            </a:ext>
          </a:extLst>
        </p:spPr>
      </p:pic>
      <p:pic>
        <p:nvPicPr>
          <p:cNvPr id="146437" name="Picture 5" descr="img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4365625"/>
            <a:ext cx="2968625" cy="1828800"/>
          </a:xfrm>
          <a:prstGeom prst="rect">
            <a:avLst/>
          </a:prstGeom>
          <a:noFill/>
          <a:extLst>
            <a:ext uri="{909E8E84-426E-40DD-AFC4-6F175D3DCCD1}">
              <a14:hiddenFill xmlns:a14="http://schemas.microsoft.com/office/drawing/2010/main">
                <a:solidFill>
                  <a:srgbClr val="FFFFFF"/>
                </a:solidFill>
              </a14:hiddenFill>
            </a:ext>
          </a:extLst>
        </p:spPr>
      </p:pic>
      <p:sp>
        <p:nvSpPr>
          <p:cNvPr id="146438" name="Text Box 6"/>
          <p:cNvSpPr txBox="1">
            <a:spLocks noChangeArrowheads="1"/>
          </p:cNvSpPr>
          <p:nvPr/>
        </p:nvSpPr>
        <p:spPr bwMode="auto">
          <a:xfrm>
            <a:off x="7537981" y="1918156"/>
            <a:ext cx="1662635"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dirty="0">
                <a:solidFill>
                  <a:srgbClr val="FF3399"/>
                </a:solidFill>
                <a:cs typeface="Arial" pitchFamily="34" charset="0"/>
              </a:rPr>
              <a:t>Δ</a:t>
            </a:r>
            <a:r>
              <a:rPr lang="it-IT" sz="2200" dirty="0" smtClean="0">
                <a:solidFill>
                  <a:srgbClr val="FF3399"/>
                </a:solidFill>
                <a:cs typeface="Arial" pitchFamily="34" charset="0"/>
              </a:rPr>
              <a:t>p (pompa)</a:t>
            </a:r>
            <a:endParaRPr lang="el-GR" sz="2200" dirty="0">
              <a:solidFill>
                <a:srgbClr val="FF3399"/>
              </a:solidFill>
              <a:cs typeface="Arial" pitchFamily="34" charset="0"/>
            </a:endParaRPr>
          </a:p>
        </p:txBody>
      </p:sp>
      <p:sp>
        <p:nvSpPr>
          <p:cNvPr id="146439" name="Text Box 7"/>
          <p:cNvSpPr txBox="1">
            <a:spLocks noChangeArrowheads="1"/>
          </p:cNvSpPr>
          <p:nvPr/>
        </p:nvSpPr>
        <p:spPr bwMode="auto">
          <a:xfrm>
            <a:off x="7812088" y="4149725"/>
            <a:ext cx="530915"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dirty="0">
                <a:solidFill>
                  <a:srgbClr val="FF3399"/>
                </a:solidFill>
                <a:cs typeface="Arial" pitchFamily="34" charset="0"/>
              </a:rPr>
              <a:t>Δ</a:t>
            </a:r>
            <a:r>
              <a:rPr lang="it-IT" sz="2200" dirty="0">
                <a:solidFill>
                  <a:srgbClr val="FF3399"/>
                </a:solidFill>
                <a:cs typeface="Arial" pitchFamily="34" charset="0"/>
              </a:rPr>
              <a:t>p</a:t>
            </a:r>
            <a:endParaRPr lang="el-GR" sz="2200" dirty="0">
              <a:solidFill>
                <a:srgbClr val="FF3399"/>
              </a:solidFill>
              <a:cs typeface="Arial" pitchFamily="34" charset="0"/>
            </a:endParaRPr>
          </a:p>
        </p:txBody>
      </p:sp>
      <p:sp>
        <p:nvSpPr>
          <p:cNvPr id="146440" name="Text Box 8"/>
          <p:cNvSpPr txBox="1">
            <a:spLocks noChangeArrowheads="1"/>
          </p:cNvSpPr>
          <p:nvPr/>
        </p:nvSpPr>
        <p:spPr bwMode="auto">
          <a:xfrm>
            <a:off x="5364163" y="4724400"/>
            <a:ext cx="431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46442" name="Rectangle 10"/>
          <p:cNvSpPr>
            <a:spLocks noChangeArrowheads="1"/>
          </p:cNvSpPr>
          <p:nvPr/>
        </p:nvSpPr>
        <p:spPr bwMode="auto">
          <a:xfrm>
            <a:off x="756000" y="4716000"/>
            <a:ext cx="1440000" cy="46800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3" name="Text Box 11"/>
          <p:cNvSpPr txBox="1">
            <a:spLocks noChangeArrowheads="1"/>
          </p:cNvSpPr>
          <p:nvPr/>
        </p:nvSpPr>
        <p:spPr bwMode="auto">
          <a:xfrm>
            <a:off x="4932363" y="40767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a:solidFill>
                  <a:srgbClr val="FF0000"/>
                </a:solidFill>
              </a:rPr>
              <a:t>strozzatura</a:t>
            </a:r>
          </a:p>
        </p:txBody>
      </p:sp>
      <p:sp>
        <p:nvSpPr>
          <p:cNvPr id="146444" name="Line 12"/>
          <p:cNvSpPr>
            <a:spLocks noChangeShapeType="1"/>
          </p:cNvSpPr>
          <p:nvPr/>
        </p:nvSpPr>
        <p:spPr bwMode="auto">
          <a:xfrm flipV="1">
            <a:off x="6227763" y="3789363"/>
            <a:ext cx="504825" cy="431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6445" name="Line 13"/>
          <p:cNvSpPr>
            <a:spLocks noChangeShapeType="1"/>
          </p:cNvSpPr>
          <p:nvPr/>
        </p:nvSpPr>
        <p:spPr bwMode="auto">
          <a:xfrm>
            <a:off x="6156325" y="4365625"/>
            <a:ext cx="576263" cy="1223963"/>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mar-apr 16</a:t>
            </a:r>
            <a:endParaRPr lang="en-US"/>
          </a:p>
        </p:txBody>
      </p:sp>
      <p:sp>
        <p:nvSpPr>
          <p:cNvPr id="17" name="Slide Number Placeholder 5"/>
          <p:cNvSpPr>
            <a:spLocks noGrp="1"/>
          </p:cNvSpPr>
          <p:nvPr>
            <p:ph type="sldNum" sz="quarter" idx="12"/>
          </p:nvPr>
        </p:nvSpPr>
        <p:spPr/>
        <p:txBody>
          <a:bodyPr/>
          <a:lstStyle/>
          <a:p>
            <a:fld id="{7BB0D4F7-4BD3-4757-8CA9-85A61918EF8B}" type="slidenum">
              <a:rPr lang="en-US"/>
              <a:pPr/>
              <a:t>35</a:t>
            </a:fld>
            <a:endParaRPr lang="en-US"/>
          </a:p>
        </p:txBody>
      </p:sp>
      <p:sp>
        <p:nvSpPr>
          <p:cNvPr id="151554" name="Rectangle 2"/>
          <p:cNvSpPr>
            <a:spLocks noGrp="1" noChangeArrowheads="1"/>
          </p:cNvSpPr>
          <p:nvPr>
            <p:ph type="title"/>
          </p:nvPr>
        </p:nvSpPr>
        <p:spPr>
          <a:xfrm>
            <a:off x="971550" y="188913"/>
            <a:ext cx="7221538" cy="574675"/>
          </a:xfrm>
        </p:spPr>
        <p:txBody>
          <a:bodyPr/>
          <a:lstStyle/>
          <a:p>
            <a:r>
              <a:rPr lang="it-IT" sz="2400"/>
              <a:t>Moto di un corpo in un fluido, resistenza viscosa</a:t>
            </a:r>
          </a:p>
        </p:txBody>
      </p:sp>
      <p:sp>
        <p:nvSpPr>
          <p:cNvPr id="151555" name="Rectangle 3"/>
          <p:cNvSpPr>
            <a:spLocks noGrp="1" noChangeArrowheads="1"/>
          </p:cNvSpPr>
          <p:nvPr>
            <p:ph type="body" idx="1"/>
          </p:nvPr>
        </p:nvSpPr>
        <p:spPr>
          <a:xfrm>
            <a:off x="250825" y="1196975"/>
            <a:ext cx="8569325" cy="5184775"/>
          </a:xfrm>
        </p:spPr>
        <p:txBody>
          <a:bodyPr/>
          <a:lstStyle/>
          <a:p>
            <a:r>
              <a:rPr lang="it-IT" sz="2400" dirty="0"/>
              <a:t>corpo che si muove sotto l’azione di una F’ in un        liquido viscoso (gravità, spinta idrostatica, </a:t>
            </a:r>
            <a:r>
              <a:rPr lang="it-IT" sz="2400" dirty="0" smtClean="0"/>
              <a:t>f. elettrica </a:t>
            </a:r>
            <a:r>
              <a:rPr lang="it-IT" sz="2400" dirty="0"/>
              <a:t>etc.):    al moto inizialmente accelerato si oppone una f. di attrito</a:t>
            </a:r>
          </a:p>
          <a:p>
            <a:pPr>
              <a:buFontTx/>
              <a:buNone/>
            </a:pPr>
            <a:r>
              <a:rPr lang="it-IT" sz="2400" dirty="0"/>
              <a:t>	F</a:t>
            </a:r>
            <a:r>
              <a:rPr lang="it-IT" sz="2400" baseline="-25000" dirty="0"/>
              <a:t>a</a:t>
            </a:r>
            <a:r>
              <a:rPr lang="it-IT" sz="2400" dirty="0"/>
              <a:t> = kl</a:t>
            </a:r>
            <a:r>
              <a:rPr lang="el-GR" sz="2400" dirty="0">
                <a:cs typeface="Arial" pitchFamily="34" charset="0"/>
              </a:rPr>
              <a:t>η</a:t>
            </a:r>
            <a:r>
              <a:rPr lang="it-IT" sz="2400" dirty="0">
                <a:cs typeface="Arial" pitchFamily="34" charset="0"/>
              </a:rPr>
              <a:t>v</a:t>
            </a:r>
          </a:p>
          <a:p>
            <a:pPr>
              <a:buFontTx/>
              <a:buNone/>
            </a:pPr>
            <a:r>
              <a:rPr lang="it-IT" sz="2400" dirty="0">
                <a:cs typeface="Arial" pitchFamily="34" charset="0"/>
              </a:rPr>
              <a:t>	</a:t>
            </a:r>
            <a:r>
              <a:rPr lang="it-IT" sz="2400" b="1" dirty="0">
                <a:solidFill>
                  <a:srgbClr val="990033"/>
                </a:solidFill>
                <a:cs typeface="Arial" pitchFamily="34" charset="0"/>
              </a:rPr>
              <a:t>forza di Stokes</a:t>
            </a:r>
            <a:r>
              <a:rPr lang="it-IT" sz="2400" dirty="0">
                <a:cs typeface="Arial" pitchFamily="34" charset="0"/>
              </a:rPr>
              <a:t>, dove k </a:t>
            </a:r>
          </a:p>
          <a:p>
            <a:pPr>
              <a:buFontTx/>
              <a:buNone/>
            </a:pPr>
            <a:r>
              <a:rPr lang="it-IT" sz="2400" dirty="0">
                <a:cs typeface="Arial" pitchFamily="34" charset="0"/>
              </a:rPr>
              <a:t>	dipende dalla forma e l è </a:t>
            </a:r>
          </a:p>
          <a:p>
            <a:pPr>
              <a:buFontTx/>
              <a:buNone/>
            </a:pPr>
            <a:r>
              <a:rPr lang="it-IT" sz="2400" dirty="0">
                <a:cs typeface="Arial" pitchFamily="34" charset="0"/>
              </a:rPr>
              <a:t>	una dimensione lineare </a:t>
            </a:r>
          </a:p>
          <a:p>
            <a:pPr>
              <a:buFontTx/>
              <a:buNone/>
            </a:pPr>
            <a:r>
              <a:rPr lang="it-IT" sz="2400" dirty="0">
                <a:cs typeface="Arial" pitchFamily="34" charset="0"/>
              </a:rPr>
              <a:t>	caratteristica del c. (6</a:t>
            </a:r>
            <a:r>
              <a:rPr lang="el-GR" sz="2400" dirty="0">
                <a:cs typeface="Arial" pitchFamily="34" charset="0"/>
              </a:rPr>
              <a:t>π</a:t>
            </a:r>
            <a:r>
              <a:rPr lang="it-IT" sz="2400" dirty="0">
                <a:cs typeface="Arial" pitchFamily="34" charset="0"/>
              </a:rPr>
              <a:t> e raggio a per una sfera) – la legge di Stokes è valida per numeri Reynolds piccoli (vedi oltre)</a:t>
            </a:r>
          </a:p>
          <a:p>
            <a:r>
              <a:rPr lang="it-IT" sz="2400" dirty="0">
                <a:solidFill>
                  <a:srgbClr val="FF0066"/>
                </a:solidFill>
                <a:cs typeface="Arial" pitchFamily="34" charset="0"/>
              </a:rPr>
              <a:t>siccome F</a:t>
            </a:r>
            <a:r>
              <a:rPr lang="it-IT" sz="2400" baseline="-25000" dirty="0">
                <a:solidFill>
                  <a:srgbClr val="FF0066"/>
                </a:solidFill>
                <a:cs typeface="Arial" pitchFamily="34" charset="0"/>
              </a:rPr>
              <a:t>a</a:t>
            </a:r>
            <a:r>
              <a:rPr lang="it-IT" sz="2400" dirty="0">
                <a:solidFill>
                  <a:srgbClr val="FF0066"/>
                </a:solidFill>
                <a:cs typeface="Arial" pitchFamily="34" charset="0"/>
              </a:rPr>
              <a:t> cresce con v, </a:t>
            </a:r>
            <a:r>
              <a:rPr lang="it-IT" sz="2400" i="1" dirty="0">
                <a:solidFill>
                  <a:srgbClr val="FF0066"/>
                </a:solidFill>
                <a:cs typeface="Arial" pitchFamily="34" charset="0"/>
              </a:rPr>
              <a:t>al limite </a:t>
            </a:r>
            <a:r>
              <a:rPr lang="it-IT" sz="2400" dirty="0">
                <a:solidFill>
                  <a:srgbClr val="FF0066"/>
                </a:solidFill>
                <a:cs typeface="Arial" pitchFamily="34" charset="0"/>
              </a:rPr>
              <a:t>uguaglierà F’</a:t>
            </a:r>
            <a:r>
              <a:rPr lang="it-IT" sz="2400" dirty="0">
                <a:cs typeface="Arial" pitchFamily="34" charset="0"/>
              </a:rPr>
              <a:t>, per es. corpo sotto l’azione del peso e della spinta idrostatica</a:t>
            </a:r>
          </a:p>
          <a:p>
            <a:pPr>
              <a:buFontTx/>
              <a:buNone/>
            </a:pPr>
            <a:r>
              <a:rPr lang="it-IT" sz="2400" dirty="0">
                <a:cs typeface="Arial" pitchFamily="34" charset="0"/>
              </a:rPr>
              <a:t>	</a:t>
            </a:r>
            <a:r>
              <a:rPr lang="it-IT" sz="2400" b="1" dirty="0">
                <a:cs typeface="Arial" pitchFamily="34" charset="0"/>
              </a:rPr>
              <a:t>P</a:t>
            </a:r>
            <a:r>
              <a:rPr lang="it-IT" sz="2400" dirty="0">
                <a:cs typeface="Arial" pitchFamily="34" charset="0"/>
              </a:rPr>
              <a:t> + </a:t>
            </a:r>
            <a:r>
              <a:rPr lang="it-IT" sz="2400" b="1" dirty="0">
                <a:cs typeface="Arial" pitchFamily="34" charset="0"/>
              </a:rPr>
              <a:t>F</a:t>
            </a:r>
            <a:r>
              <a:rPr lang="it-IT" sz="2400" b="1" baseline="-25000" dirty="0">
                <a:cs typeface="Arial" pitchFamily="34" charset="0"/>
              </a:rPr>
              <a:t>s</a:t>
            </a:r>
            <a:r>
              <a:rPr lang="it-IT" sz="2400" dirty="0">
                <a:cs typeface="Arial" pitchFamily="34" charset="0"/>
              </a:rPr>
              <a:t> + </a:t>
            </a:r>
            <a:r>
              <a:rPr lang="it-IT" sz="2400" b="1" dirty="0">
                <a:cs typeface="Arial" pitchFamily="34" charset="0"/>
              </a:rPr>
              <a:t>F</a:t>
            </a:r>
            <a:r>
              <a:rPr lang="it-IT" sz="2400" b="1" baseline="-25000" dirty="0">
                <a:cs typeface="Arial" pitchFamily="34" charset="0"/>
              </a:rPr>
              <a:t>a</a:t>
            </a:r>
            <a:r>
              <a:rPr lang="it-IT" sz="2400" dirty="0">
                <a:cs typeface="Arial" pitchFamily="34" charset="0"/>
              </a:rPr>
              <a:t> = 0 </a:t>
            </a:r>
            <a:endParaRPr lang="el-GR" sz="2400" dirty="0">
              <a:cs typeface="Arial" pitchFamily="34" charset="0"/>
            </a:endParaRPr>
          </a:p>
        </p:txBody>
      </p:sp>
      <p:pic>
        <p:nvPicPr>
          <p:cNvPr id="151556" name="Picture 4" descr="img1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663" y="2420938"/>
            <a:ext cx="4635500" cy="1624012"/>
          </a:xfrm>
          <a:prstGeom prst="rect">
            <a:avLst/>
          </a:prstGeom>
          <a:noFill/>
          <a:extLst>
            <a:ext uri="{909E8E84-426E-40DD-AFC4-6F175D3DCCD1}">
              <a14:hiddenFill xmlns:a14="http://schemas.microsoft.com/office/drawing/2010/main">
                <a:solidFill>
                  <a:srgbClr val="FFFFFF"/>
                </a:solidFill>
              </a14:hiddenFill>
            </a:ext>
          </a:extLst>
        </p:spPr>
      </p:pic>
      <p:sp>
        <p:nvSpPr>
          <p:cNvPr id="151557" name="Text Box 5"/>
          <p:cNvSpPr txBox="1">
            <a:spLocks noChangeArrowheads="1"/>
          </p:cNvSpPr>
          <p:nvPr/>
        </p:nvSpPr>
        <p:spPr bwMode="auto">
          <a:xfrm>
            <a:off x="4284663" y="2420938"/>
            <a:ext cx="79216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51558" name="Oval 6"/>
          <p:cNvSpPr>
            <a:spLocks noChangeArrowheads="1"/>
          </p:cNvSpPr>
          <p:nvPr/>
        </p:nvSpPr>
        <p:spPr bwMode="auto">
          <a:xfrm>
            <a:off x="8107363" y="5661025"/>
            <a:ext cx="409575"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1559" name="Line 7"/>
          <p:cNvSpPr>
            <a:spLocks noChangeShapeType="1"/>
          </p:cNvSpPr>
          <p:nvPr/>
        </p:nvSpPr>
        <p:spPr bwMode="auto">
          <a:xfrm>
            <a:off x="8323263" y="5878513"/>
            <a:ext cx="0" cy="574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0" name="Line 8"/>
          <p:cNvSpPr>
            <a:spLocks noChangeShapeType="1"/>
          </p:cNvSpPr>
          <p:nvPr/>
        </p:nvSpPr>
        <p:spPr bwMode="auto">
          <a:xfrm flipV="1">
            <a:off x="8251825" y="5518150"/>
            <a:ext cx="0" cy="287338"/>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1" name="Line 9"/>
          <p:cNvSpPr>
            <a:spLocks noChangeShapeType="1"/>
          </p:cNvSpPr>
          <p:nvPr/>
        </p:nvSpPr>
        <p:spPr bwMode="auto">
          <a:xfrm flipV="1">
            <a:off x="8394700" y="5445125"/>
            <a:ext cx="0" cy="36036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2" name="Text Box 10"/>
          <p:cNvSpPr txBox="1">
            <a:spLocks noChangeArrowheads="1"/>
          </p:cNvSpPr>
          <p:nvPr/>
        </p:nvSpPr>
        <p:spPr bwMode="auto">
          <a:xfrm>
            <a:off x="7870825" y="6113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a:t>
            </a:r>
          </a:p>
        </p:txBody>
      </p:sp>
      <p:sp>
        <p:nvSpPr>
          <p:cNvPr id="151563" name="Text Box 11"/>
          <p:cNvSpPr txBox="1">
            <a:spLocks noChangeArrowheads="1"/>
          </p:cNvSpPr>
          <p:nvPr/>
        </p:nvSpPr>
        <p:spPr bwMode="auto">
          <a:xfrm>
            <a:off x="8459788" y="512127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FF0000"/>
                </a:solidFill>
              </a:rPr>
              <a:t>F</a:t>
            </a:r>
            <a:r>
              <a:rPr lang="it-IT" sz="1800" b="1" baseline="-25000">
                <a:solidFill>
                  <a:srgbClr val="FF0000"/>
                </a:solidFill>
              </a:rPr>
              <a:t>a</a:t>
            </a:r>
          </a:p>
        </p:txBody>
      </p:sp>
      <p:sp>
        <p:nvSpPr>
          <p:cNvPr id="151564" name="Text Box 12"/>
          <p:cNvSpPr txBox="1">
            <a:spLocks noChangeArrowheads="1"/>
          </p:cNvSpPr>
          <p:nvPr/>
        </p:nvSpPr>
        <p:spPr bwMode="auto">
          <a:xfrm>
            <a:off x="8212138" y="5033963"/>
            <a:ext cx="407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F</a:t>
            </a:r>
            <a:r>
              <a:rPr lang="it-IT" sz="1800" b="1" baseline="-25000">
                <a:solidFill>
                  <a:srgbClr val="008000"/>
                </a:solidFill>
              </a:rPr>
              <a:t>s</a:t>
            </a:r>
          </a:p>
        </p:txBody>
      </p:sp>
      <p:sp>
        <p:nvSpPr>
          <p:cNvPr id="151565" name="Text Box 13"/>
          <p:cNvSpPr txBox="1">
            <a:spLocks noChangeArrowheads="1"/>
          </p:cNvSpPr>
          <p:nvPr/>
        </p:nvSpPr>
        <p:spPr bwMode="auto">
          <a:xfrm>
            <a:off x="608013" y="2406650"/>
            <a:ext cx="1401762"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pic>
        <p:nvPicPr>
          <p:cNvPr id="151566" name="Picture 14" descr="st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0"/>
            <a:ext cx="1198562" cy="148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16</a:t>
            </a:r>
            <a:endParaRPr lang="en-US"/>
          </a:p>
        </p:txBody>
      </p:sp>
      <p:sp>
        <p:nvSpPr>
          <p:cNvPr id="10" name="Slide Number Placeholder 5"/>
          <p:cNvSpPr>
            <a:spLocks noGrp="1"/>
          </p:cNvSpPr>
          <p:nvPr>
            <p:ph type="sldNum" sz="quarter" idx="12"/>
          </p:nvPr>
        </p:nvSpPr>
        <p:spPr/>
        <p:txBody>
          <a:bodyPr/>
          <a:lstStyle/>
          <a:p>
            <a:fld id="{161D2CF2-D68C-477F-B094-6DE2FE51EE3A}" type="slidenum">
              <a:rPr lang="en-US"/>
              <a:pPr/>
              <a:t>36</a:t>
            </a:fld>
            <a:endParaRPr lang="en-US"/>
          </a:p>
        </p:txBody>
      </p:sp>
      <p:sp>
        <p:nvSpPr>
          <p:cNvPr id="152578" name="Rectangle 2"/>
          <p:cNvSpPr>
            <a:spLocks noGrp="1" noChangeArrowheads="1"/>
          </p:cNvSpPr>
          <p:nvPr>
            <p:ph type="title"/>
          </p:nvPr>
        </p:nvSpPr>
        <p:spPr/>
        <p:txBody>
          <a:bodyPr/>
          <a:lstStyle/>
          <a:p>
            <a:r>
              <a:rPr lang="it-IT"/>
              <a:t>Sedimentazione</a:t>
            </a:r>
          </a:p>
        </p:txBody>
      </p:sp>
      <p:sp>
        <p:nvSpPr>
          <p:cNvPr id="152579" name="Rectangle 3"/>
          <p:cNvSpPr>
            <a:spLocks noGrp="1" noChangeArrowheads="1"/>
          </p:cNvSpPr>
          <p:nvPr>
            <p:ph type="body" idx="1"/>
          </p:nvPr>
        </p:nvSpPr>
        <p:spPr>
          <a:xfrm>
            <a:off x="323850" y="1052513"/>
            <a:ext cx="8568630" cy="5184775"/>
          </a:xfrm>
        </p:spPr>
        <p:txBody>
          <a:bodyPr/>
          <a:lstStyle/>
          <a:p>
            <a:pPr>
              <a:lnSpc>
                <a:spcPct val="90000"/>
              </a:lnSpc>
            </a:pPr>
            <a:r>
              <a:rPr lang="it-IT" sz="2400" dirty="0"/>
              <a:t>all’equilibrio (dinamico) F</a:t>
            </a:r>
            <a:r>
              <a:rPr lang="it-IT" sz="2400" baseline="-25000" dirty="0"/>
              <a:t>a</a:t>
            </a:r>
            <a:r>
              <a:rPr lang="it-IT" sz="2400" dirty="0"/>
              <a:t> (che cresce) uguaglia la differenza P-F</a:t>
            </a:r>
            <a:r>
              <a:rPr lang="it-IT" sz="2400" baseline="-25000" dirty="0"/>
              <a:t>s</a:t>
            </a:r>
            <a:r>
              <a:rPr lang="it-IT" sz="2400" dirty="0"/>
              <a:t> (che è cost.) ed il corpo si muove con </a:t>
            </a:r>
            <a:r>
              <a:rPr lang="it-IT" sz="2400" u="sng" dirty="0"/>
              <a:t>v costante</a:t>
            </a:r>
            <a:r>
              <a:rPr lang="it-IT" sz="2400" dirty="0"/>
              <a:t> </a:t>
            </a:r>
            <a:r>
              <a:rPr lang="it-IT" sz="2400" dirty="0">
                <a:solidFill>
                  <a:srgbClr val="CC3300"/>
                </a:solidFill>
              </a:rPr>
              <a:t>(I </a:t>
            </a:r>
            <a:r>
              <a:rPr lang="it-IT" sz="2400" dirty="0" smtClean="0">
                <a:solidFill>
                  <a:srgbClr val="CC3300"/>
                </a:solidFill>
              </a:rPr>
              <a:t>principio mecc.)</a:t>
            </a:r>
            <a:endParaRPr lang="it-IT" sz="2400" dirty="0">
              <a:solidFill>
                <a:srgbClr val="CC3300"/>
              </a:solidFill>
            </a:endParaRPr>
          </a:p>
          <a:p>
            <a:pPr>
              <a:lnSpc>
                <a:spcPct val="90000"/>
              </a:lnSpc>
            </a:pPr>
            <a:r>
              <a:rPr lang="it-IT" sz="2400" dirty="0"/>
              <a:t>se m = </a:t>
            </a:r>
            <a:r>
              <a:rPr lang="el-GR" sz="2400" dirty="0">
                <a:cs typeface="Arial" pitchFamily="34" charset="0"/>
              </a:rPr>
              <a:t>ρ</a:t>
            </a:r>
            <a:r>
              <a:rPr lang="it-IT" sz="2400" dirty="0">
                <a:cs typeface="Arial" pitchFamily="34" charset="0"/>
              </a:rPr>
              <a:t>’V, P = </a:t>
            </a:r>
            <a:r>
              <a:rPr lang="el-GR" sz="2400" dirty="0">
                <a:cs typeface="Arial" pitchFamily="34" charset="0"/>
              </a:rPr>
              <a:t>ρ</a:t>
            </a:r>
            <a:r>
              <a:rPr lang="it-IT" sz="2400" dirty="0">
                <a:cs typeface="Arial" pitchFamily="34" charset="0"/>
              </a:rPr>
              <a:t>’</a:t>
            </a:r>
            <a:r>
              <a:rPr lang="it-IT" sz="2400" dirty="0" err="1">
                <a:cs typeface="Arial" pitchFamily="34" charset="0"/>
              </a:rPr>
              <a:t>Vg</a:t>
            </a:r>
            <a:r>
              <a:rPr lang="it-IT" sz="2400" dirty="0">
                <a:cs typeface="Arial" pitchFamily="34" charset="0"/>
              </a:rPr>
              <a:t> e </a:t>
            </a:r>
            <a:r>
              <a:rPr lang="it-IT" sz="2400" dirty="0" err="1">
                <a:cs typeface="Arial" pitchFamily="34" charset="0"/>
              </a:rPr>
              <a:t>F</a:t>
            </a:r>
            <a:r>
              <a:rPr lang="it-IT" sz="2400" baseline="-25000" dirty="0" err="1">
                <a:cs typeface="Arial" pitchFamily="34" charset="0"/>
              </a:rPr>
              <a:t>s</a:t>
            </a:r>
            <a:r>
              <a:rPr lang="it-IT" sz="2400" dirty="0">
                <a:cs typeface="Arial" pitchFamily="34" charset="0"/>
              </a:rPr>
              <a:t> = </a:t>
            </a:r>
            <a:r>
              <a:rPr lang="el-GR" sz="2400" dirty="0">
                <a:cs typeface="Arial" pitchFamily="34" charset="0"/>
              </a:rPr>
              <a:t>ρ</a:t>
            </a:r>
            <a:r>
              <a:rPr lang="it-IT" sz="2400" dirty="0" err="1">
                <a:cs typeface="Arial" pitchFamily="34" charset="0"/>
              </a:rPr>
              <a:t>Vg</a:t>
            </a:r>
            <a:r>
              <a:rPr lang="it-IT" sz="2400" dirty="0">
                <a:cs typeface="Arial" pitchFamily="34" charset="0"/>
              </a:rPr>
              <a:t> </a:t>
            </a:r>
          </a:p>
          <a:p>
            <a:pPr>
              <a:lnSpc>
                <a:spcPct val="90000"/>
              </a:lnSpc>
              <a:buFontTx/>
              <a:buNone/>
            </a:pPr>
            <a:r>
              <a:rPr lang="it-IT" sz="2400" dirty="0">
                <a:cs typeface="Arial" pitchFamily="34" charset="0"/>
              </a:rPr>
              <a:t>	</a:t>
            </a:r>
            <a:r>
              <a:rPr lang="it-IT" sz="2400" dirty="0" err="1"/>
              <a:t>kl</a:t>
            </a:r>
            <a:r>
              <a:rPr lang="el-GR" sz="2400" dirty="0">
                <a:cs typeface="Arial" pitchFamily="34" charset="0"/>
              </a:rPr>
              <a:t>η</a:t>
            </a:r>
            <a:r>
              <a:rPr lang="it-IT" sz="2400" dirty="0">
                <a:cs typeface="Arial" pitchFamily="34" charset="0"/>
              </a:rPr>
              <a:t>v = </a:t>
            </a:r>
            <a:r>
              <a:rPr lang="el-GR" sz="2400" dirty="0">
                <a:cs typeface="Arial" pitchFamily="34" charset="0"/>
              </a:rPr>
              <a:t>ρ</a:t>
            </a:r>
            <a:r>
              <a:rPr lang="it-IT" sz="2400" dirty="0">
                <a:cs typeface="Arial" pitchFamily="34" charset="0"/>
              </a:rPr>
              <a:t>’</a:t>
            </a:r>
            <a:r>
              <a:rPr lang="it-IT" sz="2400" dirty="0" err="1">
                <a:cs typeface="Arial" pitchFamily="34" charset="0"/>
              </a:rPr>
              <a:t>Vg</a:t>
            </a:r>
            <a:r>
              <a:rPr lang="it-IT" sz="2400" dirty="0">
                <a:cs typeface="Arial" pitchFamily="34" charset="0"/>
              </a:rPr>
              <a:t> – </a:t>
            </a:r>
            <a:r>
              <a:rPr lang="el-GR" sz="2400" dirty="0">
                <a:cs typeface="Arial" pitchFamily="34" charset="0"/>
              </a:rPr>
              <a:t>ρ</a:t>
            </a:r>
            <a:r>
              <a:rPr lang="it-IT" sz="2400" dirty="0" err="1">
                <a:cs typeface="Arial" pitchFamily="34" charset="0"/>
              </a:rPr>
              <a:t>Vg</a:t>
            </a:r>
            <a:endParaRPr lang="it-IT" sz="2400" dirty="0">
              <a:cs typeface="Arial" pitchFamily="34" charset="0"/>
            </a:endParaRPr>
          </a:p>
          <a:p>
            <a:pPr>
              <a:lnSpc>
                <a:spcPct val="90000"/>
              </a:lnSpc>
              <a:buFontTx/>
              <a:buNone/>
            </a:pPr>
            <a:r>
              <a:rPr lang="it-IT" sz="2400" dirty="0">
                <a:cs typeface="Arial" pitchFamily="34" charset="0"/>
              </a:rPr>
              <a:t>	v = V(</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dirty="0">
                <a:cs typeface="Arial" pitchFamily="34" charset="0"/>
              </a:rPr>
              <a:t>)g</a:t>
            </a:r>
            <a:r>
              <a:rPr lang="it-IT" sz="2400" dirty="0" smtClean="0">
                <a:cs typeface="Arial" pitchFamily="34" charset="0"/>
              </a:rPr>
              <a:t>/(kl</a:t>
            </a:r>
            <a:r>
              <a:rPr lang="el-GR" sz="2400" dirty="0" smtClean="0">
                <a:cs typeface="Arial" pitchFamily="34" charset="0"/>
              </a:rPr>
              <a:t>η</a:t>
            </a:r>
            <a:r>
              <a:rPr lang="it-IT" sz="2400" dirty="0" smtClean="0">
                <a:cs typeface="Arial" pitchFamily="34" charset="0"/>
              </a:rPr>
              <a:t>)           </a:t>
            </a:r>
            <a:r>
              <a:rPr lang="it-IT" sz="2400" dirty="0">
                <a:cs typeface="Arial" pitchFamily="34" charset="0"/>
              </a:rPr>
              <a:t>[= 2a</a:t>
            </a:r>
            <a:r>
              <a:rPr lang="it-IT" sz="2400" baseline="30000" dirty="0">
                <a:cs typeface="Arial" pitchFamily="34" charset="0"/>
              </a:rPr>
              <a:t>2</a:t>
            </a:r>
            <a:r>
              <a:rPr lang="it-IT" sz="2400" dirty="0">
                <a:cs typeface="Arial" pitchFamily="34" charset="0"/>
              </a:rPr>
              <a:t>(</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dirty="0">
                <a:cs typeface="Arial" pitchFamily="34" charset="0"/>
              </a:rPr>
              <a:t>)g</a:t>
            </a:r>
            <a:r>
              <a:rPr lang="it-IT" sz="2400" dirty="0" smtClean="0">
                <a:cs typeface="Arial" pitchFamily="34" charset="0"/>
              </a:rPr>
              <a:t>/(9</a:t>
            </a:r>
            <a:r>
              <a:rPr lang="el-GR" sz="2400" dirty="0" smtClean="0">
                <a:cs typeface="Arial" pitchFamily="34" charset="0"/>
              </a:rPr>
              <a:t>η</a:t>
            </a:r>
            <a:r>
              <a:rPr lang="it-IT" sz="2400" dirty="0" smtClean="0">
                <a:cs typeface="Arial" pitchFamily="34" charset="0"/>
              </a:rPr>
              <a:t>)  </a:t>
            </a:r>
            <a:r>
              <a:rPr lang="it-IT" sz="2400" dirty="0">
                <a:cs typeface="Arial" pitchFamily="34" charset="0"/>
              </a:rPr>
              <a:t>per un c. sferico]</a:t>
            </a:r>
          </a:p>
          <a:p>
            <a:pPr>
              <a:lnSpc>
                <a:spcPct val="90000"/>
              </a:lnSpc>
              <a:buFontTx/>
              <a:buNone/>
            </a:pPr>
            <a:r>
              <a:rPr lang="it-IT" sz="2400" dirty="0">
                <a:cs typeface="Arial" pitchFamily="34" charset="0"/>
              </a:rPr>
              <a:t>	è la </a:t>
            </a:r>
            <a:r>
              <a:rPr lang="it-IT" sz="2400" u="sng" dirty="0">
                <a:cs typeface="Arial" pitchFamily="34" charset="0"/>
              </a:rPr>
              <a:t>velocità limite o di sedimentazione</a:t>
            </a:r>
            <a:r>
              <a:rPr lang="it-IT" sz="2400" dirty="0">
                <a:cs typeface="Arial" pitchFamily="34" charset="0"/>
              </a:rPr>
              <a:t> con cui il c. va a fondo (se </a:t>
            </a:r>
            <a:r>
              <a:rPr lang="el-GR" sz="2400" dirty="0">
                <a:cs typeface="Arial" pitchFamily="34" charset="0"/>
              </a:rPr>
              <a:t>ρ</a:t>
            </a:r>
            <a:r>
              <a:rPr lang="it-IT" sz="2400" dirty="0">
                <a:cs typeface="Arial" pitchFamily="34" charset="0"/>
              </a:rPr>
              <a:t>’-</a:t>
            </a:r>
            <a:r>
              <a:rPr lang="el-GR" sz="2400" dirty="0" smtClean="0">
                <a:cs typeface="Arial" pitchFamily="34" charset="0"/>
              </a:rPr>
              <a:t>ρ</a:t>
            </a:r>
            <a:r>
              <a:rPr lang="it-IT" sz="2400" dirty="0" smtClean="0">
                <a:cs typeface="Arial" pitchFamily="34" charset="0"/>
              </a:rPr>
              <a:t> &gt; 0</a:t>
            </a:r>
            <a:r>
              <a:rPr lang="it-IT" sz="2400" dirty="0">
                <a:cs typeface="Arial" pitchFamily="34" charset="0"/>
              </a:rPr>
              <a:t>):  frazionamento di un sistema costituito da corpuscoli diversi in sospensione, si rimuove via via il sedimento </a:t>
            </a:r>
          </a:p>
          <a:p>
            <a:pPr>
              <a:lnSpc>
                <a:spcPct val="90000"/>
              </a:lnSpc>
            </a:pPr>
            <a:r>
              <a:rPr lang="it-IT" sz="2400" dirty="0">
                <a:cs typeface="Arial" pitchFamily="34" charset="0"/>
              </a:rPr>
              <a:t>ad es. velocità di eritrosedimentazione </a:t>
            </a:r>
            <a:r>
              <a:rPr lang="it-IT" sz="2400" dirty="0" err="1">
                <a:cs typeface="Arial" pitchFamily="34" charset="0"/>
              </a:rPr>
              <a:t>v.e.s</a:t>
            </a:r>
            <a:r>
              <a:rPr lang="it-IT" sz="2400" dirty="0">
                <a:cs typeface="Arial" pitchFamily="34" charset="0"/>
              </a:rPr>
              <a:t>. → stati patologici (v di sedimentazione dei globuli rossi)</a:t>
            </a:r>
          </a:p>
          <a:p>
            <a:pPr>
              <a:lnSpc>
                <a:spcPct val="90000"/>
              </a:lnSpc>
            </a:pPr>
            <a:r>
              <a:rPr lang="it-IT" sz="2400" dirty="0">
                <a:cs typeface="Arial" pitchFamily="34" charset="0"/>
              </a:rPr>
              <a:t>svantaggio: g </a:t>
            </a:r>
            <a:r>
              <a:rPr lang="it-IT" sz="2400" dirty="0" smtClean="0">
                <a:cs typeface="Arial" pitchFamily="34" charset="0"/>
              </a:rPr>
              <a:t>è fissa</a:t>
            </a:r>
            <a:r>
              <a:rPr lang="it-IT" sz="2400" dirty="0">
                <a:cs typeface="Arial" pitchFamily="34" charset="0"/>
              </a:rPr>
              <a:t>, t lunghi, ad es. </a:t>
            </a:r>
            <a:r>
              <a:rPr lang="it-IT" sz="2400" dirty="0" smtClean="0">
                <a:cs typeface="Arial" pitchFamily="34" charset="0"/>
              </a:rPr>
              <a:t>a=2</a:t>
            </a:r>
            <a:r>
              <a:rPr lang="el-GR" sz="2400" dirty="0" smtClean="0">
                <a:cs typeface="Arial" pitchFamily="34" charset="0"/>
              </a:rPr>
              <a:t>μ</a:t>
            </a:r>
            <a:r>
              <a:rPr lang="it-IT" sz="2400" dirty="0">
                <a:cs typeface="Arial" pitchFamily="34" charset="0"/>
              </a:rPr>
              <a:t>m, </a:t>
            </a:r>
            <a:r>
              <a:rPr lang="el-GR" sz="2400" dirty="0">
                <a:cs typeface="Arial" pitchFamily="34" charset="0"/>
              </a:rPr>
              <a:t>ρ</a:t>
            </a:r>
            <a:r>
              <a:rPr lang="it-IT" sz="2400" dirty="0">
                <a:cs typeface="Arial" pitchFamily="34" charset="0"/>
              </a:rPr>
              <a:t>’=1050kg/m</a:t>
            </a:r>
            <a:r>
              <a:rPr lang="it-IT" sz="2400" baseline="30000" dirty="0">
                <a:cs typeface="Arial" pitchFamily="34" charset="0"/>
              </a:rPr>
              <a:t>3</a:t>
            </a:r>
            <a:r>
              <a:rPr lang="it-IT" sz="2400" dirty="0">
                <a:cs typeface="Arial" pitchFamily="34" charset="0"/>
              </a:rPr>
              <a:t> in H</a:t>
            </a:r>
            <a:r>
              <a:rPr lang="it-IT" sz="2400" baseline="-25000" dirty="0">
                <a:cs typeface="Arial" pitchFamily="34" charset="0"/>
              </a:rPr>
              <a:t>2</a:t>
            </a:r>
            <a:r>
              <a:rPr lang="it-IT" sz="2400" dirty="0">
                <a:cs typeface="Arial" pitchFamily="34" charset="0"/>
              </a:rPr>
              <a:t>O a 20 </a:t>
            </a:r>
            <a:r>
              <a:rPr lang="en-US" sz="2400" dirty="0">
                <a:cs typeface="Arial" pitchFamily="34" charset="0"/>
              </a:rPr>
              <a:t>°C, v~10</a:t>
            </a:r>
            <a:r>
              <a:rPr lang="en-US" sz="2400" baseline="30000" dirty="0">
                <a:cs typeface="Arial" pitchFamily="34" charset="0"/>
              </a:rPr>
              <a:t>-5</a:t>
            </a:r>
            <a:r>
              <a:rPr lang="en-US" sz="2400" dirty="0">
                <a:cs typeface="Arial" pitchFamily="34" charset="0"/>
              </a:rPr>
              <a:t>cm/s  </a:t>
            </a:r>
            <a:r>
              <a:rPr lang="it-IT" sz="2400" dirty="0">
                <a:cs typeface="Arial" pitchFamily="34" charset="0"/>
              </a:rPr>
              <a:t>→  t</a:t>
            </a:r>
            <a:r>
              <a:rPr lang="en-US" sz="2400" dirty="0">
                <a:cs typeface="Arial" pitchFamily="34" charset="0"/>
              </a:rPr>
              <a:t>~10</a:t>
            </a:r>
            <a:r>
              <a:rPr lang="en-US" sz="2400" baseline="30000" dirty="0">
                <a:cs typeface="Arial" pitchFamily="34" charset="0"/>
              </a:rPr>
              <a:t>5</a:t>
            </a:r>
            <a:r>
              <a:rPr lang="en-US" sz="2400" dirty="0">
                <a:cs typeface="Arial" pitchFamily="34" charset="0"/>
              </a:rPr>
              <a:t>s per </a:t>
            </a:r>
            <a:r>
              <a:rPr lang="en-US" sz="2400" dirty="0" err="1">
                <a:cs typeface="Arial" pitchFamily="34" charset="0"/>
              </a:rPr>
              <a:t>percorrere</a:t>
            </a:r>
            <a:r>
              <a:rPr lang="en-US" sz="2400" dirty="0">
                <a:cs typeface="Arial" pitchFamily="34" charset="0"/>
              </a:rPr>
              <a:t> 1cm!</a:t>
            </a:r>
            <a:r>
              <a:rPr lang="it-IT" sz="2400" dirty="0">
                <a:cs typeface="Arial" pitchFamily="34" charset="0"/>
              </a:rPr>
              <a:t> </a:t>
            </a:r>
            <a:endParaRPr lang="en-US" sz="2400" dirty="0">
              <a:cs typeface="Arial" pitchFamily="34" charset="0"/>
            </a:endParaRPr>
          </a:p>
        </p:txBody>
      </p:sp>
      <p:grpSp>
        <p:nvGrpSpPr>
          <p:cNvPr id="152583" name="Group 7"/>
          <p:cNvGrpSpPr>
            <a:grpSpLocks/>
          </p:cNvGrpSpPr>
          <p:nvPr/>
        </p:nvGrpSpPr>
        <p:grpSpPr bwMode="auto">
          <a:xfrm>
            <a:off x="649288" y="2890840"/>
            <a:ext cx="7954963" cy="473076"/>
            <a:chOff x="409" y="1613"/>
            <a:chExt cx="5011" cy="298"/>
          </a:xfrm>
        </p:grpSpPr>
        <p:sp>
          <p:nvSpPr>
            <p:cNvPr id="152580" name="Text Box 4"/>
            <p:cNvSpPr txBox="1">
              <a:spLocks noChangeArrowheads="1"/>
            </p:cNvSpPr>
            <p:nvPr/>
          </p:nvSpPr>
          <p:spPr bwMode="auto">
            <a:xfrm>
              <a:off x="409" y="1613"/>
              <a:ext cx="1564" cy="24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1800"/>
            </a:p>
          </p:txBody>
        </p:sp>
        <p:sp>
          <p:nvSpPr>
            <p:cNvPr id="152581" name="Text Box 5"/>
            <p:cNvSpPr txBox="1">
              <a:spLocks noChangeArrowheads="1"/>
            </p:cNvSpPr>
            <p:nvPr/>
          </p:nvSpPr>
          <p:spPr bwMode="auto">
            <a:xfrm>
              <a:off x="2562" y="1616"/>
              <a:ext cx="1452" cy="29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a:spAutoFit/>
            </a:bodyPr>
            <a:lstStyle/>
            <a:p>
              <a:endParaRPr lang="it-IT" sz="1800"/>
            </a:p>
          </p:txBody>
        </p:sp>
        <p:sp>
          <p:nvSpPr>
            <p:cNvPr id="152582" name="Line 6"/>
            <p:cNvSpPr>
              <a:spLocks noChangeShapeType="1"/>
            </p:cNvSpPr>
            <p:nvPr/>
          </p:nvSpPr>
          <p:spPr bwMode="auto">
            <a:xfrm>
              <a:off x="4014" y="1888"/>
              <a:ext cx="140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123F6317-2EFB-40DD-9724-54A5DF99F19E}" type="slidenum">
              <a:rPr lang="en-US"/>
              <a:pPr/>
              <a:t>37</a:t>
            </a:fld>
            <a:endParaRPr lang="en-US"/>
          </a:p>
        </p:txBody>
      </p:sp>
      <p:sp>
        <p:nvSpPr>
          <p:cNvPr id="153602" name="Rectangle 2"/>
          <p:cNvSpPr>
            <a:spLocks noGrp="1" noChangeArrowheads="1"/>
          </p:cNvSpPr>
          <p:nvPr>
            <p:ph type="title"/>
          </p:nvPr>
        </p:nvSpPr>
        <p:spPr/>
        <p:txBody>
          <a:bodyPr/>
          <a:lstStyle/>
          <a:p>
            <a:r>
              <a:rPr lang="it-IT" dirty="0"/>
              <a:t>Centrifugazione</a:t>
            </a:r>
          </a:p>
        </p:txBody>
      </p:sp>
      <p:sp>
        <p:nvSpPr>
          <p:cNvPr id="153603" name="Rectangle 3"/>
          <p:cNvSpPr>
            <a:spLocks noGrp="1" noChangeArrowheads="1"/>
          </p:cNvSpPr>
          <p:nvPr>
            <p:ph type="body" idx="1"/>
          </p:nvPr>
        </p:nvSpPr>
        <p:spPr>
          <a:xfrm>
            <a:off x="107504" y="908720"/>
            <a:ext cx="8928992" cy="5472608"/>
          </a:xfrm>
        </p:spPr>
        <p:txBody>
          <a:bodyPr/>
          <a:lstStyle/>
          <a:p>
            <a:r>
              <a:rPr lang="it-IT" sz="2200" dirty="0"/>
              <a:t>per aumentare v, occorre sostituire </a:t>
            </a:r>
            <a:r>
              <a:rPr lang="it-IT" sz="2200" b="1" dirty="0"/>
              <a:t>P</a:t>
            </a:r>
            <a:r>
              <a:rPr lang="it-IT" sz="2200" dirty="0"/>
              <a:t> con una f. più grande: si </a:t>
            </a:r>
            <a:r>
              <a:rPr lang="it-IT" sz="2200" dirty="0" smtClean="0"/>
              <a:t>considera la f. m</a:t>
            </a:r>
            <a:r>
              <a:rPr lang="el-GR" sz="2200" dirty="0">
                <a:cs typeface="Arial" pitchFamily="34" charset="0"/>
              </a:rPr>
              <a:t>ω</a:t>
            </a:r>
            <a:r>
              <a:rPr lang="it-IT" sz="2200" baseline="30000" dirty="0">
                <a:cs typeface="Arial" pitchFamily="34" charset="0"/>
              </a:rPr>
              <a:t>2</a:t>
            </a:r>
            <a:r>
              <a:rPr lang="it-IT" sz="2200" dirty="0">
                <a:cs typeface="Arial" pitchFamily="34" charset="0"/>
              </a:rPr>
              <a:t>R cui è soggetto un c. che si muova su una traiettoria circolare</a:t>
            </a:r>
            <a:r>
              <a:rPr lang="it-IT" sz="2200" dirty="0"/>
              <a:t> di raggio R </a:t>
            </a:r>
            <a:r>
              <a:rPr lang="it-IT" sz="2200" dirty="0" smtClean="0"/>
              <a:t>(f</a:t>
            </a:r>
            <a:r>
              <a:rPr lang="it-IT" sz="2200" dirty="0"/>
              <a:t>. centripeta</a:t>
            </a:r>
            <a:r>
              <a:rPr lang="it-IT" sz="2200" dirty="0" smtClean="0"/>
              <a:t>) – in effetti </a:t>
            </a:r>
            <a:r>
              <a:rPr lang="it-IT" sz="2200" dirty="0" smtClean="0">
                <a:latin typeface="Arial"/>
                <a:cs typeface="Arial"/>
              </a:rPr>
              <a:t>è</a:t>
            </a:r>
            <a:r>
              <a:rPr lang="it-IT" sz="2200" dirty="0" smtClean="0"/>
              <a:t> il fluido (la provetta) che ruota </a:t>
            </a:r>
            <a:r>
              <a:rPr lang="it-IT" sz="2200" dirty="0" smtClean="0">
                <a:latin typeface="Arial"/>
                <a:cs typeface="Arial"/>
              </a:rPr>
              <a:t>→ </a:t>
            </a:r>
            <a:r>
              <a:rPr lang="it-IT" sz="2200" dirty="0" smtClean="0"/>
              <a:t>f. centrifuga (come in una giostra)</a:t>
            </a:r>
            <a:endParaRPr lang="it-IT" sz="2200" dirty="0"/>
          </a:p>
          <a:p>
            <a:r>
              <a:rPr lang="it-IT" sz="2200" dirty="0" err="1"/>
              <a:t>F</a:t>
            </a:r>
            <a:r>
              <a:rPr lang="it-IT" sz="2200" baseline="-25000" dirty="0" err="1"/>
              <a:t>c</a:t>
            </a:r>
            <a:r>
              <a:rPr lang="it-IT" sz="2200" dirty="0"/>
              <a:t> = m</a:t>
            </a:r>
            <a:r>
              <a:rPr lang="el-GR" sz="2200" dirty="0">
                <a:cs typeface="Arial" pitchFamily="34" charset="0"/>
              </a:rPr>
              <a:t>ω</a:t>
            </a:r>
            <a:r>
              <a:rPr lang="it-IT" sz="2200" baseline="30000" dirty="0">
                <a:cs typeface="Arial" pitchFamily="34" charset="0"/>
              </a:rPr>
              <a:t>2</a:t>
            </a:r>
            <a:r>
              <a:rPr lang="it-IT" sz="2200" dirty="0">
                <a:cs typeface="Arial" pitchFamily="34" charset="0"/>
              </a:rPr>
              <a:t>R </a:t>
            </a:r>
            <a:r>
              <a:rPr lang="it-IT" sz="2200" dirty="0" smtClean="0"/>
              <a:t>= </a:t>
            </a:r>
            <a:r>
              <a:rPr lang="el-GR" sz="2200" dirty="0" smtClean="0">
                <a:cs typeface="Arial" pitchFamily="34" charset="0"/>
              </a:rPr>
              <a:t>ρ</a:t>
            </a:r>
            <a:r>
              <a:rPr lang="it-IT" sz="2200" dirty="0">
                <a:cs typeface="Arial" pitchFamily="34" charset="0"/>
              </a:rPr>
              <a:t>’</a:t>
            </a:r>
            <a:r>
              <a:rPr lang="it-IT" sz="2200" dirty="0"/>
              <a:t>V</a:t>
            </a:r>
            <a:r>
              <a:rPr lang="el-GR" sz="2200" dirty="0">
                <a:cs typeface="Arial" pitchFamily="34" charset="0"/>
              </a:rPr>
              <a:t>ω</a:t>
            </a:r>
            <a:r>
              <a:rPr lang="it-IT" sz="2200" baseline="30000" dirty="0">
                <a:cs typeface="Arial" pitchFamily="34" charset="0"/>
              </a:rPr>
              <a:t>2</a:t>
            </a:r>
            <a:r>
              <a:rPr lang="it-IT" sz="2200" dirty="0">
                <a:cs typeface="Arial" pitchFamily="34" charset="0"/>
              </a:rPr>
              <a:t>R </a:t>
            </a:r>
          </a:p>
          <a:p>
            <a:pPr>
              <a:buFontTx/>
              <a:buNone/>
            </a:pPr>
            <a:r>
              <a:rPr lang="it-IT" sz="2200" dirty="0">
                <a:cs typeface="Arial" pitchFamily="34" charset="0"/>
              </a:rPr>
              <a:t>	</a:t>
            </a:r>
            <a:r>
              <a:rPr lang="it-IT" sz="2200" dirty="0" smtClean="0">
                <a:cs typeface="Arial" pitchFamily="34" charset="0"/>
              </a:rPr>
              <a:t>la reazione </a:t>
            </a:r>
            <a:r>
              <a:rPr lang="it-IT" sz="2200" dirty="0" smtClean="0">
                <a:latin typeface="Arial"/>
                <a:cs typeface="Arial"/>
              </a:rPr>
              <a:t>è </a:t>
            </a:r>
            <a:r>
              <a:rPr lang="it-IT" sz="2200" dirty="0" smtClean="0">
                <a:cs typeface="Arial" pitchFamily="34" charset="0"/>
              </a:rPr>
              <a:t>in </a:t>
            </a:r>
            <a:r>
              <a:rPr lang="it-IT" sz="2200" dirty="0">
                <a:cs typeface="Arial" pitchFamily="34" charset="0"/>
              </a:rPr>
              <a:t>parte fornita dal fluido in rotazione: p = p</a:t>
            </a:r>
            <a:r>
              <a:rPr lang="it-IT" sz="2200" baseline="-25000" dirty="0">
                <a:cs typeface="Arial" pitchFamily="34" charset="0"/>
              </a:rPr>
              <a:t>0</a:t>
            </a:r>
            <a:r>
              <a:rPr lang="it-IT" sz="2200" dirty="0">
                <a:cs typeface="Arial" pitchFamily="34" charset="0"/>
              </a:rPr>
              <a:t>+</a:t>
            </a:r>
            <a:r>
              <a:rPr lang="el-GR" sz="2200" dirty="0">
                <a:cs typeface="Arial" pitchFamily="34" charset="0"/>
              </a:rPr>
              <a:t>ρ</a:t>
            </a:r>
            <a:r>
              <a:rPr lang="it-IT" sz="2200" dirty="0" err="1" smtClean="0">
                <a:cs typeface="Arial" pitchFamily="34" charset="0"/>
              </a:rPr>
              <a:t>gh</a:t>
            </a:r>
            <a:r>
              <a:rPr lang="it-IT" sz="2200" dirty="0" smtClean="0">
                <a:cs typeface="Arial" pitchFamily="34" charset="0"/>
              </a:rPr>
              <a:t>+ +</a:t>
            </a:r>
            <a:r>
              <a:rPr lang="el-GR" sz="2200" dirty="0">
                <a:cs typeface="Arial" pitchFamily="34" charset="0"/>
              </a:rPr>
              <a:t>ρω</a:t>
            </a:r>
            <a:r>
              <a:rPr lang="it-IT" sz="2200" baseline="30000" dirty="0">
                <a:cs typeface="Arial" pitchFamily="34" charset="0"/>
              </a:rPr>
              <a:t>2</a:t>
            </a:r>
            <a:r>
              <a:rPr lang="it-IT" sz="2200" dirty="0">
                <a:cs typeface="Arial" pitchFamily="34" charset="0"/>
              </a:rPr>
              <a:t>R</a:t>
            </a:r>
            <a:r>
              <a:rPr lang="it-IT" sz="2200" baseline="30000" dirty="0">
                <a:cs typeface="Arial" pitchFamily="34" charset="0"/>
              </a:rPr>
              <a:t>2</a:t>
            </a:r>
            <a:r>
              <a:rPr lang="it-IT" sz="2200" dirty="0">
                <a:cs typeface="Arial" pitchFamily="34" charset="0"/>
              </a:rPr>
              <a:t>/2 </a:t>
            </a:r>
            <a:r>
              <a:rPr lang="it-IT" sz="2200" dirty="0" smtClean="0">
                <a:cs typeface="Arial" pitchFamily="34" charset="0"/>
              </a:rPr>
              <a:t>(a p </a:t>
            </a:r>
            <a:r>
              <a:rPr lang="it-IT" sz="2200" dirty="0">
                <a:cs typeface="Arial" pitchFamily="34" charset="0"/>
              </a:rPr>
              <a:t>= p</a:t>
            </a:r>
            <a:r>
              <a:rPr lang="it-IT" sz="2200" baseline="-25000" dirty="0">
                <a:cs typeface="Arial" pitchFamily="34" charset="0"/>
              </a:rPr>
              <a:t>0</a:t>
            </a:r>
            <a:r>
              <a:rPr lang="it-IT" sz="2200" dirty="0">
                <a:cs typeface="Arial" pitchFamily="34" charset="0"/>
              </a:rPr>
              <a:t>+</a:t>
            </a:r>
            <a:r>
              <a:rPr lang="el-GR" sz="2200" dirty="0">
                <a:cs typeface="Arial" pitchFamily="34" charset="0"/>
              </a:rPr>
              <a:t>ρ</a:t>
            </a:r>
            <a:r>
              <a:rPr lang="it-IT" sz="2200" dirty="0" err="1">
                <a:cs typeface="Arial" pitchFamily="34" charset="0"/>
              </a:rPr>
              <a:t>gh</a:t>
            </a:r>
            <a:r>
              <a:rPr lang="it-IT" sz="2200" dirty="0">
                <a:cs typeface="Arial" pitchFamily="34" charset="0"/>
              </a:rPr>
              <a:t>, in </a:t>
            </a:r>
            <a:r>
              <a:rPr lang="it-IT" sz="2200" dirty="0" smtClean="0">
                <a:cs typeface="Arial" pitchFamily="34" charset="0"/>
              </a:rPr>
              <a:t>quiete, si aggiunge la densit</a:t>
            </a:r>
            <a:r>
              <a:rPr lang="it-IT" sz="2200" dirty="0" smtClean="0">
                <a:latin typeface="Arial"/>
                <a:cs typeface="Arial"/>
              </a:rPr>
              <a:t>à</a:t>
            </a:r>
            <a:r>
              <a:rPr lang="it-IT" sz="2200" dirty="0" smtClean="0">
                <a:cs typeface="Arial" pitchFamily="34" charset="0"/>
              </a:rPr>
              <a:t> di en cin. di rotazione) </a:t>
            </a:r>
            <a:r>
              <a:rPr lang="it-IT" sz="2200" dirty="0">
                <a:cs typeface="Arial" pitchFamily="34" charset="0"/>
              </a:rPr>
              <a:t>– p varia in funzione di R, distanza dall’asse di rotazione: il c. sente una f. maggiore </a:t>
            </a:r>
            <a:r>
              <a:rPr lang="it-IT" sz="2200" dirty="0" smtClean="0">
                <a:cs typeface="Arial" pitchFamily="34" charset="0"/>
              </a:rPr>
              <a:t>lontano dall’asse</a:t>
            </a:r>
            <a:r>
              <a:rPr lang="it-IT" sz="2200" dirty="0">
                <a:cs typeface="Arial" pitchFamily="34" charset="0"/>
              </a:rPr>
              <a:t>;</a:t>
            </a:r>
            <a:r>
              <a:rPr lang="it-IT" sz="2200" dirty="0" smtClean="0">
                <a:cs typeface="Arial" pitchFamily="34" charset="0"/>
              </a:rPr>
              <a:t> la f. risultante, insufficiente </a:t>
            </a:r>
            <a:r>
              <a:rPr lang="it-IT" sz="2200" dirty="0">
                <a:cs typeface="Arial" pitchFamily="34" charset="0"/>
              </a:rPr>
              <a:t>a tenerlo su una </a:t>
            </a:r>
            <a:r>
              <a:rPr lang="it-IT" sz="2200" dirty="0" smtClean="0">
                <a:cs typeface="Arial" pitchFamily="34" charset="0"/>
              </a:rPr>
              <a:t>circonferenza </a:t>
            </a:r>
            <a:r>
              <a:rPr lang="it-IT" sz="2200" dirty="0">
                <a:cs typeface="Arial" pitchFamily="34" charset="0"/>
              </a:rPr>
              <a:t>di raggio R se </a:t>
            </a:r>
            <a:r>
              <a:rPr lang="el-GR" sz="2200" dirty="0">
                <a:cs typeface="Arial" pitchFamily="34" charset="0"/>
              </a:rPr>
              <a:t>ρ</a:t>
            </a:r>
            <a:r>
              <a:rPr lang="it-IT" sz="2200" dirty="0">
                <a:cs typeface="Arial" pitchFamily="34" charset="0"/>
              </a:rPr>
              <a:t>’&gt;</a:t>
            </a:r>
            <a:r>
              <a:rPr lang="el-GR" sz="2200" dirty="0">
                <a:cs typeface="Arial" pitchFamily="34" charset="0"/>
              </a:rPr>
              <a:t>ρ</a:t>
            </a:r>
            <a:r>
              <a:rPr lang="it-IT" sz="2200" dirty="0">
                <a:cs typeface="Arial" pitchFamily="34" charset="0"/>
              </a:rPr>
              <a:t>, </a:t>
            </a:r>
            <a:r>
              <a:rPr lang="it-IT" sz="2200" dirty="0" smtClean="0">
                <a:cs typeface="Arial" pitchFamily="34" charset="0"/>
              </a:rPr>
              <a:t>è </a:t>
            </a:r>
            <a:endParaRPr lang="it-IT" sz="2200" dirty="0">
              <a:cs typeface="Arial" pitchFamily="34" charset="0"/>
            </a:endParaRPr>
          </a:p>
          <a:p>
            <a:pPr>
              <a:buFontTx/>
              <a:buNone/>
            </a:pPr>
            <a:r>
              <a:rPr lang="it-IT" sz="2200" dirty="0">
                <a:cs typeface="Arial" pitchFamily="34" charset="0"/>
              </a:rPr>
              <a:t>	F’ = </a:t>
            </a:r>
            <a:r>
              <a:rPr lang="it-IT" sz="2200" dirty="0" err="1">
                <a:cs typeface="Arial" pitchFamily="34" charset="0"/>
              </a:rPr>
              <a:t>F</a:t>
            </a:r>
            <a:r>
              <a:rPr lang="it-IT" sz="2200" baseline="-25000" dirty="0" err="1">
                <a:cs typeface="Arial" pitchFamily="34" charset="0"/>
              </a:rPr>
              <a:t>c</a:t>
            </a:r>
            <a:r>
              <a:rPr lang="it-IT" sz="2200" dirty="0" err="1">
                <a:cs typeface="Arial" pitchFamily="34" charset="0"/>
              </a:rPr>
              <a:t>-F</a:t>
            </a:r>
            <a:r>
              <a:rPr lang="it-IT" sz="2200" baseline="-25000" dirty="0" err="1">
                <a:cs typeface="Arial" pitchFamily="34" charset="0"/>
              </a:rPr>
              <a:t>r</a:t>
            </a:r>
            <a:r>
              <a:rPr lang="it-IT" sz="2200" dirty="0">
                <a:cs typeface="Arial" pitchFamily="34" charset="0"/>
              </a:rPr>
              <a:t> = (</a:t>
            </a:r>
            <a:r>
              <a:rPr lang="el-GR" sz="2200" dirty="0">
                <a:cs typeface="Arial" pitchFamily="34" charset="0"/>
              </a:rPr>
              <a:t>ρ</a:t>
            </a:r>
            <a:r>
              <a:rPr lang="it-IT" sz="2200" dirty="0">
                <a:cs typeface="Arial" pitchFamily="34" charset="0"/>
              </a:rPr>
              <a:t>’-</a:t>
            </a:r>
            <a:r>
              <a:rPr lang="el-GR" sz="2200" dirty="0">
                <a:cs typeface="Arial" pitchFamily="34" charset="0"/>
              </a:rPr>
              <a:t>ρ</a:t>
            </a:r>
            <a:r>
              <a:rPr lang="it-IT" sz="2200" dirty="0">
                <a:cs typeface="Arial" pitchFamily="34" charset="0"/>
              </a:rPr>
              <a:t>)</a:t>
            </a:r>
            <a:r>
              <a:rPr lang="it-IT" sz="2200" dirty="0"/>
              <a:t>V</a:t>
            </a:r>
            <a:r>
              <a:rPr lang="el-GR" sz="2200" dirty="0">
                <a:cs typeface="Arial" pitchFamily="34" charset="0"/>
              </a:rPr>
              <a:t>ω</a:t>
            </a:r>
            <a:r>
              <a:rPr lang="it-IT" sz="2200" baseline="30000" dirty="0" smtClean="0">
                <a:cs typeface="Arial" pitchFamily="34" charset="0"/>
              </a:rPr>
              <a:t>2</a:t>
            </a:r>
            <a:r>
              <a:rPr lang="it-IT" sz="2200" dirty="0" smtClean="0">
                <a:cs typeface="Arial" pitchFamily="34" charset="0"/>
              </a:rPr>
              <a:t>R, </a:t>
            </a:r>
            <a:endParaRPr lang="it-IT" sz="2200" dirty="0">
              <a:cs typeface="Arial" pitchFamily="34" charset="0"/>
            </a:endParaRPr>
          </a:p>
          <a:p>
            <a:pPr>
              <a:buFontTx/>
              <a:buNone/>
            </a:pPr>
            <a:r>
              <a:rPr lang="it-IT" sz="2200" dirty="0">
                <a:cs typeface="Arial" pitchFamily="34" charset="0"/>
              </a:rPr>
              <a:t>	diretta verso l’esterno, dove </a:t>
            </a:r>
            <a:r>
              <a:rPr lang="it-IT" sz="2200" dirty="0" err="1">
                <a:cs typeface="Arial" pitchFamily="34" charset="0"/>
              </a:rPr>
              <a:t>F</a:t>
            </a:r>
            <a:r>
              <a:rPr lang="it-IT" sz="2200" baseline="-25000" dirty="0" err="1">
                <a:cs typeface="Arial" pitchFamily="34" charset="0"/>
              </a:rPr>
              <a:t>r</a:t>
            </a:r>
            <a:r>
              <a:rPr lang="it-IT" sz="2200" dirty="0">
                <a:cs typeface="Arial" pitchFamily="34" charset="0"/>
              </a:rPr>
              <a:t> è la f. radiale del fluido; al limite F’ sarà equilibrata dalla f. di </a:t>
            </a:r>
            <a:r>
              <a:rPr lang="it-IT" sz="2200" dirty="0" err="1">
                <a:cs typeface="Arial" pitchFamily="34" charset="0"/>
              </a:rPr>
              <a:t>Stokes</a:t>
            </a:r>
            <a:r>
              <a:rPr lang="it-IT" sz="2200" dirty="0">
                <a:cs typeface="Arial" pitchFamily="34" charset="0"/>
              </a:rPr>
              <a:t> ed il c. sedimenterà verso l’esterno (della provetta) </a:t>
            </a:r>
            <a:r>
              <a:rPr lang="it-IT" sz="2200" dirty="0" smtClean="0">
                <a:cs typeface="Arial" pitchFamily="34" charset="0"/>
              </a:rPr>
              <a:t>– [in una giostra un corpo non vincolato parte verso l’esterno]   </a:t>
            </a:r>
            <a:endParaRPr lang="it-IT" sz="2200" dirty="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a:p>
        </p:txBody>
      </p:sp>
      <p:sp>
        <p:nvSpPr>
          <p:cNvPr id="8" name="Slide Number Placeholder 5"/>
          <p:cNvSpPr>
            <a:spLocks noGrp="1"/>
          </p:cNvSpPr>
          <p:nvPr>
            <p:ph type="sldNum" sz="quarter" idx="12"/>
          </p:nvPr>
        </p:nvSpPr>
        <p:spPr/>
        <p:txBody>
          <a:bodyPr/>
          <a:lstStyle/>
          <a:p>
            <a:fld id="{FAB18A06-DB6A-454A-B1C5-56DA2ACC72FF}" type="slidenum">
              <a:rPr lang="en-US"/>
              <a:pPr/>
              <a:t>38</a:t>
            </a:fld>
            <a:endParaRPr lang="en-US"/>
          </a:p>
        </p:txBody>
      </p:sp>
      <p:sp>
        <p:nvSpPr>
          <p:cNvPr id="154626" name="Rectangle 2"/>
          <p:cNvSpPr>
            <a:spLocks noGrp="1" noChangeArrowheads="1"/>
          </p:cNvSpPr>
          <p:nvPr>
            <p:ph type="title"/>
          </p:nvPr>
        </p:nvSpPr>
        <p:spPr/>
        <p:txBody>
          <a:bodyPr/>
          <a:lstStyle/>
          <a:p>
            <a:r>
              <a:rPr lang="it-IT"/>
              <a:t>Centrifugazione (2)</a:t>
            </a:r>
          </a:p>
        </p:txBody>
      </p:sp>
      <p:sp>
        <p:nvSpPr>
          <p:cNvPr id="154627" name="Rectangle 3"/>
          <p:cNvSpPr>
            <a:spLocks noGrp="1" noChangeArrowheads="1"/>
          </p:cNvSpPr>
          <p:nvPr>
            <p:ph type="body" idx="1"/>
          </p:nvPr>
        </p:nvSpPr>
        <p:spPr>
          <a:xfrm>
            <a:off x="179388" y="1052513"/>
            <a:ext cx="8785100" cy="5184775"/>
          </a:xfrm>
        </p:spPr>
        <p:txBody>
          <a:bodyPr/>
          <a:lstStyle/>
          <a:p>
            <a:r>
              <a:rPr lang="it-IT" sz="2400" dirty="0"/>
              <a:t>la v di sedimentazione è ora </a:t>
            </a:r>
            <a:r>
              <a:rPr lang="it-IT" sz="2400" dirty="0" smtClean="0"/>
              <a:t>(g → </a:t>
            </a:r>
            <a:r>
              <a:rPr lang="el-GR" sz="2400" dirty="0" smtClean="0"/>
              <a:t>ω</a:t>
            </a:r>
            <a:r>
              <a:rPr lang="it-IT" sz="2400" baseline="30000" dirty="0" smtClean="0"/>
              <a:t>2</a:t>
            </a:r>
            <a:r>
              <a:rPr lang="it-IT" sz="2400" dirty="0" smtClean="0"/>
              <a:t>R)</a:t>
            </a:r>
            <a:endParaRPr lang="it-IT" sz="2400" dirty="0"/>
          </a:p>
          <a:p>
            <a:pPr>
              <a:buFontTx/>
              <a:buNone/>
            </a:pPr>
            <a:r>
              <a:rPr lang="it-IT" sz="2400" dirty="0">
                <a:cs typeface="Arial" pitchFamily="34" charset="0"/>
              </a:rPr>
              <a:t>	v’ = V(</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dirty="0">
                <a:cs typeface="Arial" pitchFamily="34" charset="0"/>
              </a:rPr>
              <a:t>)</a:t>
            </a:r>
            <a:r>
              <a:rPr lang="el-GR" sz="2400" dirty="0">
                <a:solidFill>
                  <a:srgbClr val="FF6600"/>
                </a:solidFill>
                <a:cs typeface="Arial" pitchFamily="34" charset="0"/>
              </a:rPr>
              <a:t>ω</a:t>
            </a:r>
            <a:r>
              <a:rPr lang="it-IT" sz="2400" baseline="30000" dirty="0">
                <a:solidFill>
                  <a:srgbClr val="FF6600"/>
                </a:solidFill>
                <a:cs typeface="Arial" pitchFamily="34" charset="0"/>
              </a:rPr>
              <a:t>2</a:t>
            </a:r>
            <a:r>
              <a:rPr lang="it-IT" sz="2400" dirty="0">
                <a:solidFill>
                  <a:srgbClr val="FF6600"/>
                </a:solidFill>
                <a:cs typeface="Arial" pitchFamily="34" charset="0"/>
              </a:rPr>
              <a:t>R</a:t>
            </a:r>
            <a:r>
              <a:rPr lang="it-IT" sz="2400" dirty="0" smtClean="0">
                <a:cs typeface="Arial" pitchFamily="34" charset="0"/>
              </a:rPr>
              <a:t>/(kl</a:t>
            </a:r>
            <a:r>
              <a:rPr lang="el-GR" sz="2400" dirty="0" smtClean="0">
                <a:cs typeface="Arial" pitchFamily="34" charset="0"/>
              </a:rPr>
              <a:t>η</a:t>
            </a:r>
            <a:r>
              <a:rPr lang="it-IT" sz="2400" dirty="0" smtClean="0">
                <a:cs typeface="Arial" pitchFamily="34" charset="0"/>
              </a:rPr>
              <a:t>)    </a:t>
            </a:r>
            <a:r>
              <a:rPr lang="it-IT" sz="2400" dirty="0">
                <a:cs typeface="Arial" pitchFamily="34" charset="0"/>
              </a:rPr>
              <a:t>[= 2a</a:t>
            </a:r>
            <a:r>
              <a:rPr lang="it-IT" sz="2400" baseline="30000" dirty="0">
                <a:cs typeface="Arial" pitchFamily="34" charset="0"/>
              </a:rPr>
              <a:t>2</a:t>
            </a:r>
            <a:r>
              <a:rPr lang="it-IT" sz="2400" dirty="0">
                <a:cs typeface="Arial" pitchFamily="34" charset="0"/>
              </a:rPr>
              <a:t>(</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dirty="0">
                <a:cs typeface="Arial" pitchFamily="34" charset="0"/>
              </a:rPr>
              <a:t>)</a:t>
            </a:r>
            <a:r>
              <a:rPr lang="el-GR" sz="2400" dirty="0">
                <a:solidFill>
                  <a:srgbClr val="C00000"/>
                </a:solidFill>
                <a:cs typeface="Arial" pitchFamily="34" charset="0"/>
              </a:rPr>
              <a:t>ω</a:t>
            </a:r>
            <a:r>
              <a:rPr lang="it-IT" sz="2400" baseline="30000" dirty="0">
                <a:solidFill>
                  <a:srgbClr val="C00000"/>
                </a:solidFill>
                <a:cs typeface="Arial" pitchFamily="34" charset="0"/>
              </a:rPr>
              <a:t>2</a:t>
            </a:r>
            <a:r>
              <a:rPr lang="it-IT" sz="2400" dirty="0">
                <a:solidFill>
                  <a:srgbClr val="C00000"/>
                </a:solidFill>
                <a:cs typeface="Arial" pitchFamily="34" charset="0"/>
              </a:rPr>
              <a:t>R</a:t>
            </a:r>
            <a:r>
              <a:rPr lang="it-IT" sz="2400" dirty="0" smtClean="0">
                <a:cs typeface="Arial" pitchFamily="34" charset="0"/>
              </a:rPr>
              <a:t>/(9</a:t>
            </a:r>
            <a:r>
              <a:rPr lang="el-GR" sz="2400" dirty="0" smtClean="0">
                <a:cs typeface="Arial" pitchFamily="34" charset="0"/>
              </a:rPr>
              <a:t>η</a:t>
            </a:r>
            <a:r>
              <a:rPr lang="it-IT" sz="2400" dirty="0" smtClean="0">
                <a:cs typeface="Arial" pitchFamily="34" charset="0"/>
              </a:rPr>
              <a:t>)  </a:t>
            </a:r>
            <a:r>
              <a:rPr lang="it-IT" sz="2400" dirty="0">
                <a:cs typeface="Arial" pitchFamily="34" charset="0"/>
              </a:rPr>
              <a:t>per un c. sferico]</a:t>
            </a:r>
          </a:p>
          <a:p>
            <a:pPr>
              <a:buFontTx/>
              <a:buNone/>
            </a:pPr>
            <a:r>
              <a:rPr lang="it-IT" sz="2400" dirty="0">
                <a:cs typeface="Arial" pitchFamily="34" charset="0"/>
              </a:rPr>
              <a:t>	e si guadagna rispetto alla sedimentazione naturale</a:t>
            </a:r>
          </a:p>
          <a:p>
            <a:pPr>
              <a:buFontTx/>
              <a:buNone/>
            </a:pPr>
            <a:r>
              <a:rPr lang="it-IT" sz="2400" dirty="0">
                <a:cs typeface="Arial" pitchFamily="34" charset="0"/>
              </a:rPr>
              <a:t>	v’/v = </a:t>
            </a:r>
            <a:r>
              <a:rPr lang="el-GR" sz="2400" dirty="0">
                <a:cs typeface="Arial" pitchFamily="34" charset="0"/>
              </a:rPr>
              <a:t>ω</a:t>
            </a:r>
            <a:r>
              <a:rPr lang="it-IT" sz="2400" baseline="30000" dirty="0">
                <a:cs typeface="Arial" pitchFamily="34" charset="0"/>
              </a:rPr>
              <a:t>2</a:t>
            </a:r>
            <a:r>
              <a:rPr lang="it-IT" sz="2400" dirty="0">
                <a:cs typeface="Arial" pitchFamily="34" charset="0"/>
              </a:rPr>
              <a:t>R/g </a:t>
            </a:r>
          </a:p>
          <a:p>
            <a:pPr>
              <a:buFontTx/>
              <a:buNone/>
            </a:pPr>
            <a:r>
              <a:rPr lang="it-IT" sz="2400" dirty="0">
                <a:cs typeface="Arial" pitchFamily="34" charset="0"/>
              </a:rPr>
              <a:t>	ad es. R=10cm, 10k giri/</a:t>
            </a:r>
            <a:r>
              <a:rPr lang="it-IT" sz="2400" dirty="0" err="1">
                <a:cs typeface="Arial" pitchFamily="34" charset="0"/>
              </a:rPr>
              <a:t>min</a:t>
            </a:r>
            <a:r>
              <a:rPr lang="it-IT" sz="2400" dirty="0">
                <a:cs typeface="Arial" pitchFamily="34" charset="0"/>
              </a:rPr>
              <a:t>, </a:t>
            </a:r>
            <a:r>
              <a:rPr lang="el-GR" sz="2400" dirty="0">
                <a:cs typeface="Arial" pitchFamily="34" charset="0"/>
              </a:rPr>
              <a:t>ω</a:t>
            </a:r>
            <a:r>
              <a:rPr lang="it-IT" sz="2400" dirty="0">
                <a:cs typeface="Arial" pitchFamily="34" charset="0"/>
              </a:rPr>
              <a:t>=2</a:t>
            </a:r>
            <a:r>
              <a:rPr lang="el-GR" sz="2400" dirty="0">
                <a:cs typeface="Arial" pitchFamily="34" charset="0"/>
              </a:rPr>
              <a:t>π</a:t>
            </a:r>
            <a:r>
              <a:rPr lang="it-IT" sz="2400" dirty="0">
                <a:cs typeface="Arial" pitchFamily="34" charset="0"/>
              </a:rPr>
              <a:t>/T=2</a:t>
            </a:r>
            <a:r>
              <a:rPr lang="el-GR" sz="2400" dirty="0">
                <a:cs typeface="Arial" pitchFamily="34" charset="0"/>
              </a:rPr>
              <a:t>πν</a:t>
            </a:r>
            <a:r>
              <a:rPr lang="it-IT" sz="2400" dirty="0">
                <a:cs typeface="Arial" pitchFamily="34" charset="0"/>
              </a:rPr>
              <a:t>=1.05 10</a:t>
            </a:r>
            <a:r>
              <a:rPr lang="it-IT" sz="2400" baseline="30000" dirty="0">
                <a:cs typeface="Arial" pitchFamily="34" charset="0"/>
              </a:rPr>
              <a:t>3</a:t>
            </a:r>
            <a:r>
              <a:rPr lang="it-IT" sz="2400" dirty="0">
                <a:cs typeface="Arial" pitchFamily="34" charset="0"/>
              </a:rPr>
              <a:t> s</a:t>
            </a:r>
            <a:r>
              <a:rPr lang="it-IT" sz="2400" baseline="30000" dirty="0">
                <a:cs typeface="Arial" pitchFamily="34" charset="0"/>
              </a:rPr>
              <a:t>-1</a:t>
            </a:r>
            <a:r>
              <a:rPr lang="it-IT" sz="2400" dirty="0">
                <a:cs typeface="Arial" pitchFamily="34" charset="0"/>
              </a:rPr>
              <a:t>, </a:t>
            </a:r>
          </a:p>
          <a:p>
            <a:pPr>
              <a:buFontTx/>
              <a:buNone/>
            </a:pPr>
            <a:r>
              <a:rPr lang="it-IT" sz="2400" dirty="0">
                <a:cs typeface="Arial" pitchFamily="34" charset="0"/>
              </a:rPr>
              <a:t>	</a:t>
            </a:r>
            <a:r>
              <a:rPr lang="el-GR" sz="2400" dirty="0">
                <a:cs typeface="Arial" pitchFamily="34" charset="0"/>
              </a:rPr>
              <a:t>ω</a:t>
            </a:r>
            <a:r>
              <a:rPr lang="it-IT" sz="2400" baseline="30000" dirty="0">
                <a:cs typeface="Arial" pitchFamily="34" charset="0"/>
              </a:rPr>
              <a:t>2</a:t>
            </a:r>
            <a:r>
              <a:rPr lang="it-IT" sz="2400" dirty="0">
                <a:cs typeface="Arial" pitchFamily="34" charset="0"/>
              </a:rPr>
              <a:t>R=1.1 10</a:t>
            </a:r>
            <a:r>
              <a:rPr lang="it-IT" sz="2400" baseline="30000" dirty="0">
                <a:cs typeface="Arial" pitchFamily="34" charset="0"/>
              </a:rPr>
              <a:t>5</a:t>
            </a:r>
            <a:r>
              <a:rPr lang="it-IT" sz="2400" dirty="0">
                <a:cs typeface="Arial" pitchFamily="34" charset="0"/>
              </a:rPr>
              <a:t> m/s</a:t>
            </a:r>
            <a:r>
              <a:rPr lang="it-IT" sz="2400" baseline="30000" dirty="0">
                <a:cs typeface="Arial" pitchFamily="34" charset="0"/>
              </a:rPr>
              <a:t>2</a:t>
            </a:r>
            <a:r>
              <a:rPr lang="it-IT" sz="2400" dirty="0">
                <a:cs typeface="Arial" pitchFamily="34" charset="0"/>
              </a:rPr>
              <a:t>  e   v’/v = 1.1 10</a:t>
            </a:r>
            <a:r>
              <a:rPr lang="it-IT" sz="2400" baseline="30000" dirty="0">
                <a:cs typeface="Arial" pitchFamily="34" charset="0"/>
              </a:rPr>
              <a:t>4</a:t>
            </a:r>
            <a:r>
              <a:rPr lang="it-IT" sz="2400" dirty="0">
                <a:cs typeface="Arial" pitchFamily="34" charset="0"/>
              </a:rPr>
              <a:t>  </a:t>
            </a:r>
          </a:p>
          <a:p>
            <a:pPr>
              <a:buFontTx/>
              <a:buNone/>
            </a:pPr>
            <a:r>
              <a:rPr lang="it-IT" sz="2400" dirty="0">
                <a:cs typeface="Arial" pitchFamily="34" charset="0"/>
              </a:rPr>
              <a:t>    → industria chimica/alimentare, medicina/biologia</a:t>
            </a:r>
          </a:p>
          <a:p>
            <a:pPr>
              <a:buFontTx/>
              <a:buNone/>
            </a:pPr>
            <a:r>
              <a:rPr lang="it-IT" sz="2400" dirty="0">
                <a:cs typeface="Arial" pitchFamily="34" charset="0"/>
              </a:rPr>
              <a:t>	con </a:t>
            </a:r>
            <a:r>
              <a:rPr lang="en-US" sz="2400" dirty="0">
                <a:cs typeface="Arial" pitchFamily="34" charset="0"/>
              </a:rPr>
              <a:t>~</a:t>
            </a:r>
            <a:r>
              <a:rPr lang="it-IT" sz="2400" dirty="0">
                <a:cs typeface="Arial" pitchFamily="34" charset="0"/>
              </a:rPr>
              <a:t>100k giri/</a:t>
            </a:r>
            <a:r>
              <a:rPr lang="it-IT" sz="2400" dirty="0" err="1">
                <a:cs typeface="Arial" pitchFamily="34" charset="0"/>
              </a:rPr>
              <a:t>min</a:t>
            </a:r>
            <a:r>
              <a:rPr lang="it-IT" sz="2400" dirty="0">
                <a:cs typeface="Arial" pitchFamily="34" charset="0"/>
              </a:rPr>
              <a:t> (</a:t>
            </a:r>
            <a:r>
              <a:rPr lang="it-IT" sz="2400" b="1" dirty="0">
                <a:cs typeface="Arial" pitchFamily="34" charset="0"/>
              </a:rPr>
              <a:t>ultracentrifughe</a:t>
            </a:r>
            <a:r>
              <a:rPr lang="it-IT" sz="2400" dirty="0">
                <a:cs typeface="Arial" pitchFamily="34" charset="0"/>
              </a:rPr>
              <a:t>) si arriva fino a </a:t>
            </a:r>
            <a:r>
              <a:rPr lang="en-US" sz="2400" b="1" dirty="0">
                <a:cs typeface="Arial" pitchFamily="34" charset="0"/>
              </a:rPr>
              <a:t>~</a:t>
            </a:r>
            <a:r>
              <a:rPr lang="it-IT" sz="2400" b="1" dirty="0">
                <a:cs typeface="Arial" pitchFamily="34" charset="0"/>
              </a:rPr>
              <a:t>10</a:t>
            </a:r>
            <a:r>
              <a:rPr lang="it-IT" sz="2400" b="1" baseline="30000" dirty="0">
                <a:cs typeface="Arial" pitchFamily="34" charset="0"/>
              </a:rPr>
              <a:t>6 </a:t>
            </a:r>
            <a:r>
              <a:rPr lang="it-IT" sz="2400" b="1" dirty="0">
                <a:cs typeface="Arial" pitchFamily="34" charset="0"/>
              </a:rPr>
              <a:t>g </a:t>
            </a:r>
          </a:p>
          <a:p>
            <a:pPr>
              <a:buFontTx/>
              <a:buNone/>
            </a:pPr>
            <a:r>
              <a:rPr lang="it-IT" sz="2400" dirty="0">
                <a:cs typeface="Arial" pitchFamily="34" charset="0"/>
              </a:rPr>
              <a:t>	→ separazione di corpuscoli (ad es. a &lt; 1</a:t>
            </a:r>
            <a:r>
              <a:rPr lang="el-GR" sz="2400" dirty="0">
                <a:cs typeface="Arial" pitchFamily="34" charset="0"/>
              </a:rPr>
              <a:t>μ</a:t>
            </a:r>
            <a:r>
              <a:rPr lang="it-IT" sz="2400" dirty="0">
                <a:cs typeface="Arial" pitchFamily="34" charset="0"/>
              </a:rPr>
              <a:t>m, virus, macromolecole)</a:t>
            </a:r>
          </a:p>
          <a:p>
            <a:r>
              <a:rPr lang="it-IT" sz="2400" dirty="0">
                <a:cs typeface="Arial" pitchFamily="34" charset="0"/>
              </a:rPr>
              <a:t>limitazioni: volumi provette piccoli </a:t>
            </a:r>
            <a:r>
              <a:rPr lang="en-US" sz="2400" dirty="0">
                <a:cs typeface="Arial" pitchFamily="34" charset="0"/>
              </a:rPr>
              <a:t>~1cm</a:t>
            </a:r>
            <a:r>
              <a:rPr lang="en-US" sz="2400" baseline="30000" dirty="0">
                <a:cs typeface="Arial" pitchFamily="34" charset="0"/>
              </a:rPr>
              <a:t>3</a:t>
            </a:r>
            <a:r>
              <a:rPr lang="en-US" sz="2400" dirty="0">
                <a:cs typeface="Arial" pitchFamily="34" charset="0"/>
              </a:rPr>
              <a:t>, </a:t>
            </a:r>
            <a:r>
              <a:rPr lang="en-US" sz="2400" dirty="0" err="1">
                <a:cs typeface="Arial" pitchFamily="34" charset="0"/>
              </a:rPr>
              <a:t>blindaggio</a:t>
            </a:r>
            <a:r>
              <a:rPr lang="en-US" sz="2400" dirty="0">
                <a:cs typeface="Arial" pitchFamily="34" charset="0"/>
              </a:rPr>
              <a:t> </a:t>
            </a:r>
            <a:r>
              <a:rPr lang="en-US" sz="2400" dirty="0" err="1">
                <a:cs typeface="Arial" pitchFamily="34" charset="0"/>
              </a:rPr>
              <a:t>della</a:t>
            </a:r>
            <a:r>
              <a:rPr lang="en-US" sz="2400" dirty="0">
                <a:cs typeface="Arial" pitchFamily="34" charset="0"/>
              </a:rPr>
              <a:t> </a:t>
            </a:r>
            <a:r>
              <a:rPr lang="en-US" sz="2400" dirty="0" err="1">
                <a:cs typeface="Arial" pitchFamily="34" charset="0"/>
              </a:rPr>
              <a:t>centrifuga</a:t>
            </a:r>
            <a:r>
              <a:rPr lang="en-US" sz="2400" dirty="0">
                <a:cs typeface="Arial" pitchFamily="34" charset="0"/>
              </a:rPr>
              <a:t> (per via di </a:t>
            </a:r>
            <a:r>
              <a:rPr lang="el-GR" sz="2400" dirty="0">
                <a:cs typeface="Arial" pitchFamily="34" charset="0"/>
              </a:rPr>
              <a:t>ω</a:t>
            </a:r>
            <a:r>
              <a:rPr lang="it-IT" sz="2400" dirty="0">
                <a:cs typeface="Arial" pitchFamily="34" charset="0"/>
              </a:rPr>
              <a:t>)</a:t>
            </a:r>
            <a:r>
              <a:rPr lang="en-US" sz="2400" dirty="0">
                <a:cs typeface="Arial" pitchFamily="34" charset="0"/>
              </a:rPr>
              <a:t>, </a:t>
            </a:r>
            <a:r>
              <a:rPr lang="en-US" sz="2400" dirty="0" err="1">
                <a:cs typeface="Arial" pitchFamily="34" charset="0"/>
              </a:rPr>
              <a:t>attriti</a:t>
            </a:r>
            <a:r>
              <a:rPr lang="en-US" sz="2400" dirty="0">
                <a:cs typeface="Arial" pitchFamily="34" charset="0"/>
              </a:rPr>
              <a:t> </a:t>
            </a:r>
            <a:r>
              <a:rPr lang="it-IT" sz="2400" dirty="0">
                <a:cs typeface="Arial" pitchFamily="34" charset="0"/>
              </a:rPr>
              <a:t>→</a:t>
            </a:r>
            <a:r>
              <a:rPr lang="en-US" sz="2400" dirty="0">
                <a:cs typeface="Arial" pitchFamily="34" charset="0"/>
              </a:rPr>
              <a:t> </a:t>
            </a:r>
            <a:r>
              <a:rPr lang="en-US" sz="2400" dirty="0" err="1">
                <a:cs typeface="Arial" pitchFamily="34" charset="0"/>
              </a:rPr>
              <a:t>raffreddamento</a:t>
            </a:r>
            <a:r>
              <a:rPr lang="en-US" sz="2400" dirty="0">
                <a:cs typeface="Arial" pitchFamily="34" charset="0"/>
              </a:rPr>
              <a:t>/</a:t>
            </a:r>
            <a:r>
              <a:rPr lang="en-US" sz="2400" dirty="0" err="1">
                <a:cs typeface="Arial" pitchFamily="34" charset="0"/>
              </a:rPr>
              <a:t>vuoto</a:t>
            </a:r>
            <a:r>
              <a:rPr lang="en-US" sz="2400" dirty="0">
                <a:cs typeface="Arial" pitchFamily="34" charset="0"/>
              </a:rPr>
              <a:t> etc.</a:t>
            </a:r>
            <a:endParaRPr lang="el-GR" sz="2400" dirty="0">
              <a:cs typeface="Arial" pitchFamily="34" charset="0"/>
            </a:endParaRPr>
          </a:p>
        </p:txBody>
      </p:sp>
      <p:sp>
        <p:nvSpPr>
          <p:cNvPr id="154628" name="Text Box 4"/>
          <p:cNvSpPr txBox="1">
            <a:spLocks noChangeArrowheads="1"/>
          </p:cNvSpPr>
          <p:nvPr/>
        </p:nvSpPr>
        <p:spPr bwMode="auto">
          <a:xfrm>
            <a:off x="3995937" y="1484313"/>
            <a:ext cx="2481064" cy="4683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a:spAutoFit/>
          </a:bodyPr>
          <a:lstStyle/>
          <a:p>
            <a:endParaRPr lang="it-IT" sz="1800"/>
          </a:p>
        </p:txBody>
      </p:sp>
      <p:sp>
        <p:nvSpPr>
          <p:cNvPr id="154629" name="Line 5"/>
          <p:cNvSpPr>
            <a:spLocks noChangeShapeType="1"/>
          </p:cNvSpPr>
          <p:nvPr/>
        </p:nvSpPr>
        <p:spPr bwMode="auto">
          <a:xfrm>
            <a:off x="6660232" y="1930855"/>
            <a:ext cx="2159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16</a:t>
            </a:r>
            <a:endParaRPr lang="en-US"/>
          </a:p>
        </p:txBody>
      </p:sp>
      <p:sp>
        <p:nvSpPr>
          <p:cNvPr id="7" name="Slide Number Placeholder 5"/>
          <p:cNvSpPr>
            <a:spLocks noGrp="1"/>
          </p:cNvSpPr>
          <p:nvPr>
            <p:ph type="sldNum" sz="quarter" idx="12"/>
          </p:nvPr>
        </p:nvSpPr>
        <p:spPr/>
        <p:txBody>
          <a:bodyPr/>
          <a:lstStyle/>
          <a:p>
            <a:fld id="{9C78E323-16D2-461E-8481-81C7BECAA19C}" type="slidenum">
              <a:rPr lang="en-US"/>
              <a:pPr/>
              <a:t>39</a:t>
            </a:fld>
            <a:endParaRPr lang="en-US"/>
          </a:p>
        </p:txBody>
      </p:sp>
      <p:sp>
        <p:nvSpPr>
          <p:cNvPr id="155650" name="Rectangle 2"/>
          <p:cNvSpPr>
            <a:spLocks noGrp="1" noChangeArrowheads="1"/>
          </p:cNvSpPr>
          <p:nvPr>
            <p:ph type="title"/>
          </p:nvPr>
        </p:nvSpPr>
        <p:spPr/>
        <p:txBody>
          <a:bodyPr/>
          <a:lstStyle/>
          <a:p>
            <a:r>
              <a:rPr lang="it-IT" dirty="0" smtClean="0"/>
              <a:t>Centrifuga(*)</a:t>
            </a:r>
            <a:endParaRPr lang="it-IT" dirty="0"/>
          </a:p>
        </p:txBody>
      </p:sp>
      <p:sp>
        <p:nvSpPr>
          <p:cNvPr id="155651" name="Rectangle 3"/>
          <p:cNvSpPr>
            <a:spLocks noGrp="1" noChangeArrowheads="1"/>
          </p:cNvSpPr>
          <p:nvPr>
            <p:ph type="body" idx="1"/>
          </p:nvPr>
        </p:nvSpPr>
        <p:spPr/>
        <p:txBody>
          <a:bodyPr/>
          <a:lstStyle/>
          <a:p>
            <a:r>
              <a:rPr lang="it-IT" dirty="0"/>
              <a:t>ad es.</a:t>
            </a:r>
          </a:p>
        </p:txBody>
      </p:sp>
      <p:pic>
        <p:nvPicPr>
          <p:cNvPr id="155652" name="Picture 4" descr="img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363" y="908050"/>
            <a:ext cx="5219700" cy="5616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805264"/>
            <a:ext cx="1236236" cy="646331"/>
          </a:xfrm>
          <a:prstGeom prst="rect">
            <a:avLst/>
          </a:prstGeom>
          <a:noFill/>
        </p:spPr>
        <p:txBody>
          <a:bodyPr wrap="none" rtlCol="0">
            <a:spAutoFit/>
          </a:bodyPr>
          <a:lstStyle/>
          <a:p>
            <a:r>
              <a:rPr lang="en-US" sz="1800" dirty="0" smtClean="0"/>
              <a:t>(*) </a:t>
            </a:r>
            <a:r>
              <a:rPr lang="en-US" sz="1800" dirty="0" err="1" smtClean="0"/>
              <a:t>dettagli</a:t>
            </a:r>
            <a:endParaRPr lang="en-US" sz="1800" dirty="0" smtClean="0"/>
          </a:p>
          <a:p>
            <a:r>
              <a:rPr lang="en-US" sz="1800" dirty="0" err="1" smtClean="0"/>
              <a:t>facoltativi</a:t>
            </a:r>
            <a:endParaRPr lang="en-GB"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16</a:t>
            </a:r>
            <a:endParaRPr lang="en-US"/>
          </a:p>
        </p:txBody>
      </p:sp>
      <p:sp>
        <p:nvSpPr>
          <p:cNvPr id="10" name="Slide Number Placeholder 5"/>
          <p:cNvSpPr>
            <a:spLocks noGrp="1"/>
          </p:cNvSpPr>
          <p:nvPr>
            <p:ph type="sldNum" sz="quarter" idx="12"/>
          </p:nvPr>
        </p:nvSpPr>
        <p:spPr/>
        <p:txBody>
          <a:bodyPr/>
          <a:lstStyle/>
          <a:p>
            <a:fld id="{C93689EA-CCB8-4FC5-9326-0AA482F6ED47}" type="slidenum">
              <a:rPr lang="en-US"/>
              <a:pPr/>
              <a:t>4</a:t>
            </a:fld>
            <a:endParaRPr lang="en-US"/>
          </a:p>
        </p:txBody>
      </p:sp>
      <p:sp>
        <p:nvSpPr>
          <p:cNvPr id="194564" name="Rectangle 4"/>
          <p:cNvSpPr>
            <a:spLocks noChangeArrowheads="1"/>
          </p:cNvSpPr>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800" dirty="0" smtClean="0">
                <a:solidFill>
                  <a:schemeClr val="tx2"/>
                </a:solidFill>
              </a:rPr>
              <a:t>Sforzo (vettore) </a:t>
            </a:r>
            <a:r>
              <a:rPr lang="it-IT" sz="2800" dirty="0">
                <a:solidFill>
                  <a:schemeClr val="tx2"/>
                </a:solidFill>
              </a:rPr>
              <a:t>e </a:t>
            </a:r>
            <a:r>
              <a:rPr lang="it-IT" sz="2800" dirty="0" smtClean="0">
                <a:solidFill>
                  <a:schemeClr val="tx2"/>
                </a:solidFill>
              </a:rPr>
              <a:t>pressione (scalare)</a:t>
            </a:r>
            <a:endParaRPr lang="it-IT" sz="2800" dirty="0">
              <a:solidFill>
                <a:schemeClr val="tx2"/>
              </a:solidFill>
            </a:endParaRPr>
          </a:p>
        </p:txBody>
      </p:sp>
      <p:sp>
        <p:nvSpPr>
          <p:cNvPr id="194565" name="Rectangle 5"/>
          <p:cNvSpPr>
            <a:spLocks noChangeArrowheads="1"/>
          </p:cNvSpPr>
          <p:nvPr/>
        </p:nvSpPr>
        <p:spPr bwMode="auto">
          <a:xfrm>
            <a:off x="323850" y="908050"/>
            <a:ext cx="8496300"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it-IT" sz="2400" dirty="0"/>
              <a:t>solidi</a:t>
            </a:r>
          </a:p>
          <a:p>
            <a:pPr marL="342900" indent="-342900">
              <a:spcBef>
                <a:spcPct val="20000"/>
              </a:spcBef>
            </a:pPr>
            <a:r>
              <a:rPr lang="it-IT" sz="2400" dirty="0"/>
              <a:t>	(forma propria)</a:t>
            </a:r>
          </a:p>
          <a:p>
            <a:pPr marL="342900" indent="-342900">
              <a:spcBef>
                <a:spcPct val="20000"/>
              </a:spcBef>
            </a:pPr>
            <a:endParaRPr lang="it-IT" sz="2400" dirty="0"/>
          </a:p>
          <a:p>
            <a:pPr marL="342900" indent="-342900">
              <a:spcBef>
                <a:spcPct val="20000"/>
              </a:spcBef>
            </a:pPr>
            <a:endParaRPr lang="it-IT" sz="2400" dirty="0"/>
          </a:p>
          <a:p>
            <a:pPr marL="342900" indent="-342900">
              <a:spcBef>
                <a:spcPct val="20000"/>
              </a:spcBef>
              <a:buFontTx/>
              <a:buChar char="•"/>
            </a:pPr>
            <a:r>
              <a:rPr lang="it-IT" sz="2400" dirty="0"/>
              <a:t>fluidi</a:t>
            </a:r>
          </a:p>
          <a:p>
            <a:pPr marL="342900" indent="-342900">
              <a:spcBef>
                <a:spcPct val="20000"/>
              </a:spcBef>
            </a:pPr>
            <a:r>
              <a:rPr lang="it-IT" sz="2400" dirty="0"/>
              <a:t>	(senza forma propria)</a:t>
            </a:r>
          </a:p>
          <a:p>
            <a:pPr marL="342900" indent="-342900">
              <a:spcBef>
                <a:spcPct val="20000"/>
              </a:spcBef>
            </a:pPr>
            <a:endParaRPr lang="it-IT" sz="2400" dirty="0"/>
          </a:p>
          <a:p>
            <a:pPr marL="342900" indent="-342900">
              <a:spcBef>
                <a:spcPct val="20000"/>
              </a:spcBef>
            </a:pPr>
            <a:endParaRPr lang="it-IT" sz="2400" dirty="0"/>
          </a:p>
          <a:p>
            <a:pPr marL="342900" indent="-342900">
              <a:spcBef>
                <a:spcPct val="20000"/>
              </a:spcBef>
              <a:buFontTx/>
              <a:buChar char="•"/>
            </a:pPr>
            <a:r>
              <a:rPr lang="it-IT" sz="2400" dirty="0"/>
              <a:t>gel                         </a:t>
            </a:r>
            <a:r>
              <a:rPr lang="it-IT" sz="2000" dirty="0"/>
              <a:t>equipotenziale</a:t>
            </a:r>
          </a:p>
          <a:p>
            <a:pPr marL="342900" indent="-342900">
              <a:spcBef>
                <a:spcPct val="20000"/>
              </a:spcBef>
            </a:pPr>
            <a:r>
              <a:rPr lang="it-IT" sz="2400" dirty="0"/>
              <a:t>	(</a:t>
            </a:r>
            <a:r>
              <a:rPr lang="en-US" sz="2400" dirty="0">
                <a:cs typeface="Arial" pitchFamily="34" charset="0"/>
              </a:rPr>
              <a:t>~ </a:t>
            </a:r>
            <a:r>
              <a:rPr lang="en-US" sz="2400" dirty="0" err="1">
                <a:cs typeface="Arial" pitchFamily="34" charset="0"/>
              </a:rPr>
              <a:t>senza</a:t>
            </a:r>
            <a:r>
              <a:rPr lang="en-US" sz="2400" dirty="0">
                <a:cs typeface="Arial" pitchFamily="34" charset="0"/>
              </a:rPr>
              <a:t> </a:t>
            </a:r>
            <a:r>
              <a:rPr lang="en-US" sz="2400" dirty="0" err="1">
                <a:cs typeface="Arial" pitchFamily="34" charset="0"/>
              </a:rPr>
              <a:t>f.p</a:t>
            </a:r>
            <a:r>
              <a:rPr lang="en-US" sz="2400" dirty="0" smtClean="0">
                <a:cs typeface="Arial" pitchFamily="34" charset="0"/>
              </a:rPr>
              <a:t>.) </a:t>
            </a:r>
            <a:endParaRPr lang="en-US" sz="2400" dirty="0">
              <a:cs typeface="Arial" pitchFamily="34" charset="0"/>
            </a:endParaRPr>
          </a:p>
          <a:p>
            <a:pPr marL="342900" indent="-342900">
              <a:spcBef>
                <a:spcPct val="20000"/>
              </a:spcBef>
            </a:pPr>
            <a:r>
              <a:rPr lang="it-IT" sz="2400" dirty="0" smtClean="0"/>
              <a:t>    una via di ½, equipot. non ┴</a:t>
            </a:r>
          </a:p>
          <a:p>
            <a:pPr marL="342900" indent="-342900">
              <a:spcBef>
                <a:spcPct val="20000"/>
              </a:spcBef>
            </a:pPr>
            <a:r>
              <a:rPr lang="it-IT" sz="2400" dirty="0"/>
              <a:t> </a:t>
            </a:r>
            <a:r>
              <a:rPr lang="it-IT" sz="2400" dirty="0" smtClean="0"/>
              <a:t>   alla acc. di gravità</a:t>
            </a:r>
            <a:r>
              <a:rPr lang="it-IT" sz="2400" dirty="0" smtClean="0"/>
              <a:t> </a:t>
            </a:r>
            <a:endParaRPr lang="it-IT" sz="2400" dirty="0"/>
          </a:p>
        </p:txBody>
      </p:sp>
      <p:pic>
        <p:nvPicPr>
          <p:cNvPr id="194566" name="Picture 6" descr="img0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2781300"/>
            <a:ext cx="3287713" cy="1631950"/>
          </a:xfrm>
          <a:prstGeom prst="rect">
            <a:avLst/>
          </a:prstGeom>
          <a:noFill/>
          <a:extLst>
            <a:ext uri="{909E8E84-426E-40DD-AFC4-6F175D3DCCD1}">
              <a14:hiddenFill xmlns:a14="http://schemas.microsoft.com/office/drawing/2010/main">
                <a:solidFill>
                  <a:srgbClr val="FFFFFF"/>
                </a:solidFill>
              </a14:hiddenFill>
            </a:ext>
          </a:extLst>
        </p:spPr>
      </p:pic>
      <p:sp>
        <p:nvSpPr>
          <p:cNvPr id="194567" name="Line 7"/>
          <p:cNvSpPr>
            <a:spLocks noChangeShapeType="1"/>
          </p:cNvSpPr>
          <p:nvPr/>
        </p:nvSpPr>
        <p:spPr bwMode="auto">
          <a:xfrm>
            <a:off x="4067175" y="4797425"/>
            <a:ext cx="792163" cy="71438"/>
          </a:xfrm>
          <a:prstGeom prst="line">
            <a:avLst/>
          </a:prstGeom>
          <a:noFill/>
          <a:ln w="2857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94568" name="Picture 8" descr="img0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908050"/>
            <a:ext cx="3228975"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4569" name="Picture 9" descr="img0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363" y="4581525"/>
            <a:ext cx="3243262" cy="153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mar-apr 16</a:t>
            </a:r>
            <a:endParaRPr lang="en-US"/>
          </a:p>
        </p:txBody>
      </p:sp>
      <p:sp>
        <p:nvSpPr>
          <p:cNvPr id="16" name="Slide Number Placeholder 5"/>
          <p:cNvSpPr>
            <a:spLocks noGrp="1"/>
          </p:cNvSpPr>
          <p:nvPr>
            <p:ph type="sldNum" sz="quarter" idx="12"/>
          </p:nvPr>
        </p:nvSpPr>
        <p:spPr/>
        <p:txBody>
          <a:bodyPr/>
          <a:lstStyle/>
          <a:p>
            <a:fld id="{C0AEAA24-166C-4369-936A-BDEDFE5B3D77}" type="slidenum">
              <a:rPr lang="en-US"/>
              <a:pPr/>
              <a:t>40</a:t>
            </a:fld>
            <a:endParaRPr lang="en-US"/>
          </a:p>
        </p:txBody>
      </p:sp>
      <p:sp>
        <p:nvSpPr>
          <p:cNvPr id="156674" name="Rectangle 2"/>
          <p:cNvSpPr>
            <a:spLocks noGrp="1" noChangeArrowheads="1"/>
          </p:cNvSpPr>
          <p:nvPr>
            <p:ph type="title"/>
          </p:nvPr>
        </p:nvSpPr>
        <p:spPr/>
        <p:txBody>
          <a:bodyPr/>
          <a:lstStyle/>
          <a:p>
            <a:r>
              <a:rPr lang="it-IT" dirty="0"/>
              <a:t>Centrifuga (2</a:t>
            </a:r>
            <a:r>
              <a:rPr lang="it-IT" dirty="0" smtClean="0"/>
              <a:t>)(*)</a:t>
            </a:r>
            <a:endParaRPr lang="it-IT" dirty="0"/>
          </a:p>
        </p:txBody>
      </p:sp>
      <p:pic>
        <p:nvPicPr>
          <p:cNvPr id="156676" name="Picture 4" descr="img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268413"/>
            <a:ext cx="4895850" cy="2503487"/>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Picture 5" descr="img1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005263"/>
            <a:ext cx="5199062" cy="2043112"/>
          </a:xfrm>
          <a:prstGeom prst="rect">
            <a:avLst/>
          </a:prstGeom>
          <a:noFill/>
          <a:extLst>
            <a:ext uri="{909E8E84-426E-40DD-AFC4-6F175D3DCCD1}">
              <a14:hiddenFill xmlns:a14="http://schemas.microsoft.com/office/drawing/2010/main">
                <a:solidFill>
                  <a:srgbClr val="FFFFFF"/>
                </a:solidFill>
              </a14:hiddenFill>
            </a:ext>
          </a:extLst>
        </p:spPr>
      </p:pic>
      <p:sp>
        <p:nvSpPr>
          <p:cNvPr id="156678" name="Text Box 6"/>
          <p:cNvSpPr txBox="1">
            <a:spLocks noChangeArrowheads="1"/>
          </p:cNvSpPr>
          <p:nvPr/>
        </p:nvSpPr>
        <p:spPr bwMode="auto">
          <a:xfrm>
            <a:off x="5076825" y="2276475"/>
            <a:ext cx="3794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56679" name="Text Box 7"/>
          <p:cNvSpPr txBox="1">
            <a:spLocks noChangeArrowheads="1"/>
          </p:cNvSpPr>
          <p:nvPr/>
        </p:nvSpPr>
        <p:spPr bwMode="auto">
          <a:xfrm>
            <a:off x="5076825" y="1268413"/>
            <a:ext cx="3794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56680" name="Text Box 8"/>
          <p:cNvSpPr txBox="1">
            <a:spLocks noChangeArrowheads="1"/>
          </p:cNvSpPr>
          <p:nvPr/>
        </p:nvSpPr>
        <p:spPr bwMode="auto">
          <a:xfrm>
            <a:off x="5200650" y="5465763"/>
            <a:ext cx="3492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R</a:t>
            </a:r>
          </a:p>
        </p:txBody>
      </p:sp>
      <p:sp>
        <p:nvSpPr>
          <p:cNvPr id="156681" name="Line 9"/>
          <p:cNvSpPr>
            <a:spLocks noChangeShapeType="1"/>
          </p:cNvSpPr>
          <p:nvPr/>
        </p:nvSpPr>
        <p:spPr bwMode="auto">
          <a:xfrm>
            <a:off x="5003800" y="5516563"/>
            <a:ext cx="7207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682" name="Text Box 10"/>
          <p:cNvSpPr txBox="1">
            <a:spLocks noChangeArrowheads="1"/>
          </p:cNvSpPr>
          <p:nvPr/>
        </p:nvSpPr>
        <p:spPr bwMode="auto">
          <a:xfrm>
            <a:off x="5271615" y="2565400"/>
            <a:ext cx="376488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000" dirty="0"/>
              <a:t>per 30k giri/</a:t>
            </a:r>
            <a:r>
              <a:rPr lang="it-IT" sz="2000" dirty="0" err="1"/>
              <a:t>min</a:t>
            </a:r>
            <a:endParaRPr lang="it-IT" sz="2000" dirty="0"/>
          </a:p>
          <a:p>
            <a:r>
              <a:rPr lang="el-GR" sz="2000" dirty="0">
                <a:cs typeface="Arial" pitchFamily="34" charset="0"/>
              </a:rPr>
              <a:t>ω</a:t>
            </a:r>
            <a:r>
              <a:rPr lang="it-IT" sz="2000" baseline="30000" dirty="0" smtClean="0">
                <a:cs typeface="Arial" pitchFamily="34" charset="0"/>
              </a:rPr>
              <a:t>2</a:t>
            </a:r>
            <a:r>
              <a:rPr lang="it-IT" sz="2000" dirty="0" smtClean="0">
                <a:cs typeface="Arial" pitchFamily="34" charset="0"/>
              </a:rPr>
              <a:t>R = 1.5 </a:t>
            </a:r>
            <a:r>
              <a:rPr lang="it-IT" sz="2000" dirty="0">
                <a:cs typeface="Arial" pitchFamily="34" charset="0"/>
              </a:rPr>
              <a:t>10</a:t>
            </a:r>
            <a:r>
              <a:rPr lang="it-IT" sz="2000" baseline="30000" dirty="0">
                <a:cs typeface="Arial" pitchFamily="34" charset="0"/>
              </a:rPr>
              <a:t>6 </a:t>
            </a:r>
            <a:r>
              <a:rPr lang="it-IT" sz="2000" dirty="0">
                <a:cs typeface="Arial" pitchFamily="34" charset="0"/>
              </a:rPr>
              <a:t>ms</a:t>
            </a:r>
            <a:r>
              <a:rPr lang="it-IT" sz="2000" baseline="30000" dirty="0">
                <a:cs typeface="Arial" pitchFamily="34" charset="0"/>
              </a:rPr>
              <a:t>-2</a:t>
            </a:r>
          </a:p>
          <a:p>
            <a:r>
              <a:rPr lang="it-IT" sz="2000" dirty="0">
                <a:cs typeface="Arial" pitchFamily="34" charset="0"/>
              </a:rPr>
              <a:t>m=1g pesa </a:t>
            </a:r>
            <a:r>
              <a:rPr lang="it-IT" sz="2000" dirty="0" smtClean="0">
                <a:cs typeface="Arial" pitchFamily="34" charset="0"/>
              </a:rPr>
              <a:t>1500 N ~ 150 </a:t>
            </a:r>
            <a:r>
              <a:rPr lang="it-IT" sz="2000" dirty="0" err="1" smtClean="0">
                <a:cs typeface="Arial" pitchFamily="34" charset="0"/>
              </a:rPr>
              <a:t>kgp</a:t>
            </a:r>
            <a:r>
              <a:rPr lang="it-IT" sz="2000" dirty="0" smtClean="0">
                <a:cs typeface="Arial" pitchFamily="34" charset="0"/>
              </a:rPr>
              <a:t> !</a:t>
            </a:r>
          </a:p>
          <a:p>
            <a:r>
              <a:rPr lang="it-IT" sz="2000" dirty="0" smtClean="0">
                <a:solidFill>
                  <a:srgbClr val="C00000"/>
                </a:solidFill>
                <a:cs typeface="Arial" pitchFamily="34" charset="0"/>
              </a:rPr>
              <a:t>(se mai vi fosse da dubitare</a:t>
            </a:r>
          </a:p>
          <a:p>
            <a:r>
              <a:rPr lang="it-IT" sz="2000" dirty="0" smtClean="0">
                <a:solidFill>
                  <a:srgbClr val="C00000"/>
                </a:solidFill>
                <a:cs typeface="Arial" pitchFamily="34" charset="0"/>
              </a:rPr>
              <a:t>della differenza fra m e </a:t>
            </a:r>
            <a:r>
              <a:rPr lang="it-IT" sz="2000" b="1" dirty="0" smtClean="0">
                <a:solidFill>
                  <a:srgbClr val="C00000"/>
                </a:solidFill>
                <a:cs typeface="Arial" pitchFamily="34" charset="0"/>
              </a:rPr>
              <a:t>P</a:t>
            </a:r>
            <a:r>
              <a:rPr lang="it-IT" sz="2000" dirty="0" smtClean="0">
                <a:solidFill>
                  <a:srgbClr val="C00000"/>
                </a:solidFill>
                <a:cs typeface="Arial" pitchFamily="34" charset="0"/>
              </a:rPr>
              <a:t>)</a:t>
            </a:r>
            <a:endParaRPr lang="it-IT" sz="2000" dirty="0">
              <a:solidFill>
                <a:srgbClr val="C00000"/>
              </a:solidFill>
              <a:cs typeface="Arial" pitchFamily="34" charset="0"/>
            </a:endParaRPr>
          </a:p>
        </p:txBody>
      </p:sp>
      <p:sp>
        <p:nvSpPr>
          <p:cNvPr id="156683" name="Text Box 11"/>
          <p:cNvSpPr txBox="1">
            <a:spLocks noChangeArrowheads="1"/>
          </p:cNvSpPr>
          <p:nvPr/>
        </p:nvSpPr>
        <p:spPr bwMode="auto">
          <a:xfrm>
            <a:off x="395288" y="4916488"/>
            <a:ext cx="263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Volume utile provetta </a:t>
            </a:r>
          </a:p>
          <a:p>
            <a:r>
              <a:rPr lang="it-IT" sz="2000"/>
              <a:t>limitato </a:t>
            </a:r>
            <a:r>
              <a:rPr lang="it-IT" sz="2000">
                <a:sym typeface="Symbol" pitchFamily="18" charset="2"/>
              </a:rPr>
              <a:t> </a:t>
            </a:r>
            <a:r>
              <a:rPr lang="it-IT" sz="2000"/>
              <a:t>(1/</a:t>
            </a:r>
            <a:r>
              <a:rPr lang="el-GR" sz="2000"/>
              <a:t>ω</a:t>
            </a:r>
            <a:r>
              <a:rPr lang="it-IT" sz="2000"/>
              <a:t>)</a:t>
            </a:r>
            <a:r>
              <a:rPr lang="it-IT" sz="2000" baseline="30000"/>
              <a:t>2</a:t>
            </a:r>
            <a:r>
              <a:rPr lang="it-IT" sz="1800"/>
              <a:t> </a:t>
            </a:r>
          </a:p>
        </p:txBody>
      </p:sp>
      <p:sp>
        <p:nvSpPr>
          <p:cNvPr id="156684" name="Text Box 12"/>
          <p:cNvSpPr txBox="1">
            <a:spLocks noChangeArrowheads="1"/>
          </p:cNvSpPr>
          <p:nvPr/>
        </p:nvSpPr>
        <p:spPr bwMode="auto">
          <a:xfrm>
            <a:off x="3990975" y="1035050"/>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1800"/>
          </a:p>
        </p:txBody>
      </p:sp>
      <p:pic>
        <p:nvPicPr>
          <p:cNvPr id="156685" name="Picture 13" descr="200px-The-svedber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188913"/>
            <a:ext cx="1474788" cy="2084387"/>
          </a:xfrm>
          <a:prstGeom prst="rect">
            <a:avLst/>
          </a:prstGeom>
          <a:noFill/>
          <a:extLst>
            <a:ext uri="{909E8E84-426E-40DD-AFC4-6F175D3DCCD1}">
              <a14:hiddenFill xmlns:a14="http://schemas.microsoft.com/office/drawing/2010/main">
                <a:solidFill>
                  <a:srgbClr val="FFFFFF"/>
                </a:solidFill>
              </a14:hiddenFill>
            </a:ext>
          </a:extLst>
        </p:spPr>
      </p:pic>
      <p:sp>
        <p:nvSpPr>
          <p:cNvPr id="156686" name="Text Box 14"/>
          <p:cNvSpPr txBox="1">
            <a:spLocks noChangeArrowheads="1"/>
          </p:cNvSpPr>
          <p:nvPr/>
        </p:nvSpPr>
        <p:spPr bwMode="auto">
          <a:xfrm>
            <a:off x="7502525" y="2152650"/>
            <a:ext cx="1723549"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dirty="0"/>
              <a:t>T. </a:t>
            </a:r>
            <a:r>
              <a:rPr lang="it-IT" sz="1800" b="1" dirty="0" err="1" smtClean="0"/>
              <a:t>Svedberg</a:t>
            </a:r>
            <a:endParaRPr lang="it-IT" sz="1800" b="1" dirty="0" smtClean="0"/>
          </a:p>
          <a:p>
            <a:r>
              <a:rPr lang="it-IT" sz="1800" b="1" dirty="0" smtClean="0"/>
              <a:t>PN </a:t>
            </a:r>
            <a:r>
              <a:rPr lang="it-IT" sz="1800" b="1" dirty="0"/>
              <a:t>C</a:t>
            </a:r>
            <a:r>
              <a:rPr lang="it-IT" sz="1800" b="1" dirty="0" smtClean="0"/>
              <a:t>him 1926</a:t>
            </a:r>
            <a:endParaRPr lang="it-IT" sz="1800" b="1" dirty="0"/>
          </a:p>
        </p:txBody>
      </p:sp>
      <p:sp>
        <p:nvSpPr>
          <p:cNvPr id="2" name="TextBox 1"/>
          <p:cNvSpPr txBox="1"/>
          <p:nvPr/>
        </p:nvSpPr>
        <p:spPr>
          <a:xfrm>
            <a:off x="478264" y="5949280"/>
            <a:ext cx="1236236" cy="646331"/>
          </a:xfrm>
          <a:prstGeom prst="rect">
            <a:avLst/>
          </a:prstGeom>
          <a:noFill/>
        </p:spPr>
        <p:txBody>
          <a:bodyPr wrap="none" rtlCol="0">
            <a:spAutoFit/>
          </a:bodyPr>
          <a:lstStyle/>
          <a:p>
            <a:r>
              <a:rPr lang="en-US" sz="1800" dirty="0" smtClean="0"/>
              <a:t>(*) </a:t>
            </a:r>
            <a:r>
              <a:rPr lang="en-US" sz="1800" dirty="0" err="1" smtClean="0"/>
              <a:t>dettagli</a:t>
            </a:r>
            <a:endParaRPr lang="en-US" sz="1800" dirty="0" smtClean="0"/>
          </a:p>
          <a:p>
            <a:r>
              <a:rPr lang="en-US" sz="1800" dirty="0" err="1" smtClean="0"/>
              <a:t>facoltativi</a:t>
            </a:r>
            <a:endParaRPr lang="en-GB"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dirty="0"/>
          </a:p>
        </p:txBody>
      </p:sp>
      <p:sp>
        <p:nvSpPr>
          <p:cNvPr id="8" name="Slide Number Placeholder 5"/>
          <p:cNvSpPr>
            <a:spLocks noGrp="1"/>
          </p:cNvSpPr>
          <p:nvPr>
            <p:ph type="sldNum" sz="quarter" idx="12"/>
          </p:nvPr>
        </p:nvSpPr>
        <p:spPr/>
        <p:txBody>
          <a:bodyPr/>
          <a:lstStyle/>
          <a:p>
            <a:fld id="{DBCE52EC-85D6-4320-BBB6-1AC0F62B1B1A}" type="slidenum">
              <a:rPr lang="en-US"/>
              <a:pPr/>
              <a:t>41</a:t>
            </a:fld>
            <a:endParaRPr lang="en-US" dirty="0"/>
          </a:p>
        </p:txBody>
      </p:sp>
      <p:sp>
        <p:nvSpPr>
          <p:cNvPr id="157698" name="Rectangle 2"/>
          <p:cNvSpPr>
            <a:spLocks noGrp="1" noChangeArrowheads="1"/>
          </p:cNvSpPr>
          <p:nvPr>
            <p:ph type="title"/>
          </p:nvPr>
        </p:nvSpPr>
        <p:spPr>
          <a:xfrm>
            <a:off x="1258888" y="188913"/>
            <a:ext cx="7221537" cy="574675"/>
          </a:xfrm>
        </p:spPr>
        <p:txBody>
          <a:bodyPr/>
          <a:lstStyle/>
          <a:p>
            <a:r>
              <a:rPr lang="it-IT" sz="2400"/>
              <a:t>Regimi laminare e turbolento: n.ro di Reynolds</a:t>
            </a:r>
          </a:p>
        </p:txBody>
      </p:sp>
      <p:sp>
        <p:nvSpPr>
          <p:cNvPr id="157699" name="Rectangle 3"/>
          <p:cNvSpPr>
            <a:spLocks noGrp="1" noChangeArrowheads="1"/>
          </p:cNvSpPr>
          <p:nvPr>
            <p:ph type="body" idx="1"/>
          </p:nvPr>
        </p:nvSpPr>
        <p:spPr/>
        <p:txBody>
          <a:bodyPr/>
          <a:lstStyle/>
          <a:p>
            <a:r>
              <a:rPr lang="it-IT" sz="2300" dirty="0"/>
              <a:t>per v piccola si ha scorrimento laminare del fluido            </a:t>
            </a:r>
            <a:r>
              <a:rPr lang="it-IT" sz="2300" dirty="0" smtClean="0"/>
              <a:t>     </a:t>
            </a:r>
            <a:r>
              <a:rPr lang="it-IT" sz="2300" dirty="0"/>
              <a:t>in un tubo di flusso o relativamente ad un corpo</a:t>
            </a:r>
          </a:p>
          <a:p>
            <a:r>
              <a:rPr lang="it-IT" sz="2300" dirty="0"/>
              <a:t>per v grande lo scorrimento diviene turbolento               </a:t>
            </a:r>
            <a:r>
              <a:rPr lang="it-IT" sz="2300" dirty="0" smtClean="0"/>
              <a:t>     </a:t>
            </a:r>
            <a:r>
              <a:rPr lang="it-IT" sz="2300" dirty="0"/>
              <a:t>con presenza di scia e vortici</a:t>
            </a:r>
          </a:p>
          <a:p>
            <a:r>
              <a:rPr lang="it-IT" sz="2300" dirty="0"/>
              <a:t>si </a:t>
            </a:r>
            <a:r>
              <a:rPr lang="it-IT" sz="2300" dirty="0" smtClean="0"/>
              <a:t>costruisce</a:t>
            </a:r>
            <a:r>
              <a:rPr lang="it-IT" sz="2300" dirty="0" smtClean="0">
                <a:solidFill>
                  <a:srgbClr val="CC3399"/>
                </a:solidFill>
              </a:rPr>
              <a:t>, dimensionalmente</a:t>
            </a:r>
            <a:r>
              <a:rPr lang="it-IT" sz="2300" dirty="0"/>
              <a:t>,</a:t>
            </a:r>
            <a:r>
              <a:rPr lang="it-IT" sz="2300" dirty="0" smtClean="0"/>
              <a:t> una </a:t>
            </a:r>
            <a:r>
              <a:rPr lang="it-IT" sz="2300" dirty="0"/>
              <a:t>lunghezza tipica del fluido in moto: </a:t>
            </a:r>
            <a:r>
              <a:rPr lang="el-GR" sz="2300" dirty="0">
                <a:solidFill>
                  <a:srgbClr val="CC00CC"/>
                </a:solidFill>
                <a:cs typeface="Arial" pitchFamily="34" charset="0"/>
              </a:rPr>
              <a:t>η</a:t>
            </a:r>
            <a:r>
              <a:rPr lang="it-IT" sz="2300" dirty="0">
                <a:solidFill>
                  <a:srgbClr val="CC00CC"/>
                </a:solidFill>
                <a:cs typeface="Arial" pitchFamily="34" charset="0"/>
              </a:rPr>
              <a:t>/</a:t>
            </a:r>
            <a:r>
              <a:rPr lang="el-GR" sz="2300" dirty="0">
                <a:solidFill>
                  <a:srgbClr val="CC00CC"/>
                </a:solidFill>
                <a:cs typeface="Arial" pitchFamily="34" charset="0"/>
              </a:rPr>
              <a:t>ρ</a:t>
            </a:r>
            <a:r>
              <a:rPr lang="it-IT" sz="2300" dirty="0">
                <a:solidFill>
                  <a:srgbClr val="CC00CC"/>
                </a:solidFill>
                <a:cs typeface="Arial" pitchFamily="34" charset="0"/>
              </a:rPr>
              <a:t>v</a:t>
            </a:r>
            <a:r>
              <a:rPr lang="it-IT" sz="2300" dirty="0"/>
              <a:t> </a:t>
            </a:r>
            <a:r>
              <a:rPr lang="it-IT" sz="2300" dirty="0" smtClean="0">
                <a:cs typeface="Arial" pitchFamily="34" charset="0"/>
              </a:rPr>
              <a:t> dove </a:t>
            </a:r>
            <a:r>
              <a:rPr lang="el-GR" sz="2300" dirty="0">
                <a:cs typeface="Arial" pitchFamily="34" charset="0"/>
              </a:rPr>
              <a:t>ρ</a:t>
            </a:r>
            <a:r>
              <a:rPr lang="it-IT" sz="2300" dirty="0">
                <a:cs typeface="Arial" pitchFamily="34" charset="0"/>
              </a:rPr>
              <a:t>, </a:t>
            </a:r>
            <a:r>
              <a:rPr lang="el-GR" sz="2300" dirty="0">
                <a:cs typeface="Arial" pitchFamily="34" charset="0"/>
              </a:rPr>
              <a:t>η</a:t>
            </a:r>
            <a:r>
              <a:rPr lang="it-IT" sz="2300" dirty="0">
                <a:cs typeface="Arial" pitchFamily="34" charset="0"/>
              </a:rPr>
              <a:t> sono del fluido, v è la velocità del corpo o quella media del </a:t>
            </a:r>
            <a:r>
              <a:rPr lang="it-IT" sz="2300" dirty="0" smtClean="0">
                <a:cs typeface="Arial" pitchFamily="34" charset="0"/>
              </a:rPr>
              <a:t>fluido: [ML</a:t>
            </a:r>
            <a:r>
              <a:rPr lang="it-IT" sz="2300" baseline="30000" dirty="0" smtClean="0">
                <a:cs typeface="Arial" pitchFamily="34" charset="0"/>
              </a:rPr>
              <a:t>-1</a:t>
            </a:r>
            <a:r>
              <a:rPr lang="it-IT" sz="2300" dirty="0" smtClean="0">
                <a:cs typeface="Arial" pitchFamily="34" charset="0"/>
              </a:rPr>
              <a:t>T</a:t>
            </a:r>
            <a:r>
              <a:rPr lang="it-IT" sz="2300" baseline="30000" dirty="0" smtClean="0">
                <a:cs typeface="Arial" pitchFamily="34" charset="0"/>
              </a:rPr>
              <a:t>-1</a:t>
            </a:r>
            <a:r>
              <a:rPr lang="it-IT" sz="2300" dirty="0" smtClean="0">
                <a:cs typeface="Arial" pitchFamily="34" charset="0"/>
              </a:rPr>
              <a:t>/(ML</a:t>
            </a:r>
            <a:r>
              <a:rPr lang="it-IT" sz="2300" baseline="30000" dirty="0" smtClean="0">
                <a:cs typeface="Arial" pitchFamily="34" charset="0"/>
              </a:rPr>
              <a:t>-3</a:t>
            </a:r>
            <a:r>
              <a:rPr lang="it-IT" sz="2300" dirty="0" smtClean="0">
                <a:cs typeface="Arial" pitchFamily="34" charset="0"/>
              </a:rPr>
              <a:t>LT</a:t>
            </a:r>
            <a:r>
              <a:rPr lang="it-IT" sz="2300" baseline="30000" dirty="0" smtClean="0">
                <a:cs typeface="Arial" pitchFamily="34" charset="0"/>
              </a:rPr>
              <a:t>-1</a:t>
            </a:r>
            <a:r>
              <a:rPr lang="it-IT" sz="2300" dirty="0" smtClean="0">
                <a:cs typeface="Arial" pitchFamily="34" charset="0"/>
              </a:rPr>
              <a:t>)] = [L]</a:t>
            </a:r>
            <a:endParaRPr lang="it-IT" sz="2300" dirty="0"/>
          </a:p>
          <a:p>
            <a:r>
              <a:rPr lang="it-IT" sz="2300" dirty="0"/>
              <a:t>il rapporto fra </a:t>
            </a:r>
            <a:r>
              <a:rPr lang="it-IT" sz="2300" dirty="0">
                <a:cs typeface="Arial" pitchFamily="34" charset="0"/>
              </a:rPr>
              <a:t>l, una lunghezza tipica del corpo o del condotto, e </a:t>
            </a:r>
            <a:r>
              <a:rPr lang="it-IT" sz="2300" dirty="0"/>
              <a:t>questa lunghezza è </a:t>
            </a:r>
            <a:r>
              <a:rPr lang="it-IT" sz="2300" dirty="0">
                <a:solidFill>
                  <a:srgbClr val="CC00CC"/>
                </a:solidFill>
              </a:rPr>
              <a:t>il numero di Reynolds</a:t>
            </a:r>
          </a:p>
          <a:p>
            <a:pPr>
              <a:buFontTx/>
              <a:buNone/>
            </a:pPr>
            <a:r>
              <a:rPr lang="it-IT" sz="2300" dirty="0"/>
              <a:t>	N</a:t>
            </a:r>
            <a:r>
              <a:rPr lang="it-IT" sz="2300" baseline="-25000" dirty="0"/>
              <a:t>R</a:t>
            </a:r>
            <a:r>
              <a:rPr lang="it-IT" sz="2300" dirty="0"/>
              <a:t> = </a:t>
            </a:r>
            <a:r>
              <a:rPr lang="el-GR" sz="2300" dirty="0">
                <a:cs typeface="Arial" pitchFamily="34" charset="0"/>
              </a:rPr>
              <a:t>ρ</a:t>
            </a:r>
            <a:r>
              <a:rPr lang="it-IT" sz="2300" dirty="0" err="1">
                <a:cs typeface="Arial" pitchFamily="34" charset="0"/>
              </a:rPr>
              <a:t>vl</a:t>
            </a:r>
            <a:r>
              <a:rPr lang="it-IT" sz="2300" dirty="0">
                <a:cs typeface="Arial" pitchFamily="34" charset="0"/>
              </a:rPr>
              <a:t>/</a:t>
            </a:r>
            <a:r>
              <a:rPr lang="el-GR" sz="2300" dirty="0">
                <a:cs typeface="Arial" pitchFamily="34" charset="0"/>
              </a:rPr>
              <a:t>η</a:t>
            </a:r>
            <a:r>
              <a:rPr lang="it-IT" sz="2300" dirty="0">
                <a:cs typeface="Arial" pitchFamily="34" charset="0"/>
              </a:rPr>
              <a:t>                 (adimensionale)</a:t>
            </a:r>
          </a:p>
          <a:p>
            <a:pPr>
              <a:buFontTx/>
              <a:buNone/>
            </a:pPr>
            <a:r>
              <a:rPr lang="it-IT" sz="2300" dirty="0">
                <a:cs typeface="Arial" pitchFamily="34" charset="0"/>
              </a:rPr>
              <a:t>	che permette di distinguere i due regimi: N</a:t>
            </a:r>
            <a:r>
              <a:rPr lang="it-IT" sz="2300" baseline="-25000" dirty="0">
                <a:cs typeface="Arial" pitchFamily="34" charset="0"/>
              </a:rPr>
              <a:t>R</a:t>
            </a:r>
            <a:r>
              <a:rPr lang="it-IT" sz="2300" dirty="0">
                <a:cs typeface="Arial" pitchFamily="34" charset="0"/>
              </a:rPr>
              <a:t> </a:t>
            </a:r>
            <a:r>
              <a:rPr lang="it-IT" sz="2300" dirty="0">
                <a:solidFill>
                  <a:srgbClr val="CC3300"/>
                </a:solidFill>
                <a:cs typeface="Arial" pitchFamily="34" charset="0"/>
              </a:rPr>
              <a:t>piccolo</a:t>
            </a:r>
            <a:r>
              <a:rPr lang="it-IT" sz="2300" dirty="0">
                <a:cs typeface="Arial" pitchFamily="34" charset="0"/>
              </a:rPr>
              <a:t> (</a:t>
            </a:r>
            <a:r>
              <a:rPr lang="it-IT" sz="2300" dirty="0">
                <a:solidFill>
                  <a:srgbClr val="008000"/>
                </a:solidFill>
                <a:cs typeface="Arial" pitchFamily="34" charset="0"/>
              </a:rPr>
              <a:t>grande</a:t>
            </a:r>
            <a:r>
              <a:rPr lang="it-IT" sz="2300" dirty="0">
                <a:cs typeface="Arial" pitchFamily="34" charset="0"/>
              </a:rPr>
              <a:t>) corrisponde al </a:t>
            </a:r>
            <a:r>
              <a:rPr lang="it-IT" sz="2300" dirty="0">
                <a:solidFill>
                  <a:srgbClr val="CC3300"/>
                </a:solidFill>
                <a:cs typeface="Arial" pitchFamily="34" charset="0"/>
              </a:rPr>
              <a:t>regime laminare</a:t>
            </a:r>
            <a:r>
              <a:rPr lang="it-IT" sz="2300" dirty="0"/>
              <a:t> (</a:t>
            </a:r>
            <a:r>
              <a:rPr lang="it-IT" sz="2300" dirty="0">
                <a:solidFill>
                  <a:srgbClr val="008000"/>
                </a:solidFill>
              </a:rPr>
              <a:t>turbolento</a:t>
            </a:r>
            <a:r>
              <a:rPr lang="it-IT" sz="2300" dirty="0"/>
              <a:t>), con limiti che sono diversi nei due casi (fluido o corpo in moto)</a:t>
            </a:r>
          </a:p>
        </p:txBody>
      </p:sp>
      <p:sp>
        <p:nvSpPr>
          <p:cNvPr id="157700" name="Text Box 4"/>
          <p:cNvSpPr txBox="1">
            <a:spLocks noChangeArrowheads="1"/>
          </p:cNvSpPr>
          <p:nvPr/>
        </p:nvSpPr>
        <p:spPr bwMode="auto">
          <a:xfrm>
            <a:off x="608400" y="4554000"/>
            <a:ext cx="1762125"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pic>
        <p:nvPicPr>
          <p:cNvPr id="157701" name="Picture 5" descr="reyno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908720"/>
            <a:ext cx="1312863" cy="154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16</a:t>
            </a:r>
            <a:endParaRPr lang="en-US"/>
          </a:p>
        </p:txBody>
      </p:sp>
      <p:sp>
        <p:nvSpPr>
          <p:cNvPr id="7" name="Slide Number Placeholder 5"/>
          <p:cNvSpPr>
            <a:spLocks noGrp="1"/>
          </p:cNvSpPr>
          <p:nvPr>
            <p:ph type="sldNum" sz="quarter" idx="12"/>
          </p:nvPr>
        </p:nvSpPr>
        <p:spPr/>
        <p:txBody>
          <a:bodyPr/>
          <a:lstStyle/>
          <a:p>
            <a:fld id="{F52E12FC-18C5-439D-8EF0-7DB733949C39}" type="slidenum">
              <a:rPr lang="en-US"/>
              <a:pPr/>
              <a:t>42</a:t>
            </a:fld>
            <a:endParaRPr lang="en-US" dirty="0"/>
          </a:p>
        </p:txBody>
      </p:sp>
      <p:sp>
        <p:nvSpPr>
          <p:cNvPr id="158722" name="Rectangle 2"/>
          <p:cNvSpPr>
            <a:spLocks noGrp="1" noChangeArrowheads="1"/>
          </p:cNvSpPr>
          <p:nvPr>
            <p:ph type="title"/>
          </p:nvPr>
        </p:nvSpPr>
        <p:spPr/>
        <p:txBody>
          <a:bodyPr/>
          <a:lstStyle/>
          <a:p>
            <a:r>
              <a:rPr lang="it-IT"/>
              <a:t>Numero di Reynolds (2)</a:t>
            </a:r>
          </a:p>
        </p:txBody>
      </p:sp>
      <p:sp>
        <p:nvSpPr>
          <p:cNvPr id="158723" name="Rectangle 3"/>
          <p:cNvSpPr>
            <a:spLocks noGrp="1" noChangeArrowheads="1"/>
          </p:cNvSpPr>
          <p:nvPr>
            <p:ph type="body" idx="1"/>
          </p:nvPr>
        </p:nvSpPr>
        <p:spPr>
          <a:xfrm>
            <a:off x="251520" y="980728"/>
            <a:ext cx="8713788" cy="5184775"/>
          </a:xfrm>
        </p:spPr>
        <p:txBody>
          <a:bodyPr/>
          <a:lstStyle/>
          <a:p>
            <a:r>
              <a:rPr lang="it-IT" sz="2400" dirty="0"/>
              <a:t>per un corpo in moto nel fluido con N</a:t>
            </a:r>
            <a:r>
              <a:rPr lang="it-IT" sz="2400" baseline="-25000" dirty="0"/>
              <a:t>R</a:t>
            </a:r>
            <a:r>
              <a:rPr lang="it-IT" sz="2400" dirty="0"/>
              <a:t> piccolo la f. viscosa è data da k</a:t>
            </a:r>
            <a:r>
              <a:rPr lang="el-GR" sz="2400" dirty="0">
                <a:cs typeface="Arial" pitchFamily="34" charset="0"/>
              </a:rPr>
              <a:t>η</a:t>
            </a:r>
            <a:r>
              <a:rPr lang="it-IT" sz="2400" dirty="0" smtClean="0">
                <a:cs typeface="Arial" pitchFamily="34" charset="0"/>
              </a:rPr>
              <a:t>lv = 3</a:t>
            </a:r>
            <a:r>
              <a:rPr lang="el-GR" sz="2400" dirty="0" smtClean="0">
                <a:cs typeface="Arial" pitchFamily="34" charset="0"/>
              </a:rPr>
              <a:t>πη</a:t>
            </a:r>
            <a:r>
              <a:rPr lang="it-IT" sz="2400" dirty="0" smtClean="0">
                <a:cs typeface="Arial" pitchFamily="34" charset="0"/>
              </a:rPr>
              <a:t>2av, </a:t>
            </a:r>
            <a:r>
              <a:rPr lang="it-IT" sz="2400" dirty="0">
                <a:cs typeface="Arial" pitchFamily="34" charset="0"/>
              </a:rPr>
              <a:t>forza di Stokes; se il </a:t>
            </a:r>
            <a:r>
              <a:rPr lang="it-IT" sz="2400" dirty="0" smtClean="0">
                <a:cs typeface="Arial" pitchFamily="34" charset="0"/>
              </a:rPr>
              <a:t>corpo </a:t>
            </a:r>
            <a:r>
              <a:rPr lang="it-IT" sz="2400" dirty="0">
                <a:cs typeface="Arial" pitchFamily="34" charset="0"/>
              </a:rPr>
              <a:t>è </a:t>
            </a:r>
            <a:r>
              <a:rPr lang="it-IT" sz="2400" dirty="0" smtClean="0">
                <a:cs typeface="Arial" pitchFamily="34" charset="0"/>
              </a:rPr>
              <a:t>sferico, l=2a, diametro del corpo(*), </a:t>
            </a:r>
            <a:r>
              <a:rPr lang="it-IT" sz="2400" dirty="0">
                <a:cs typeface="Arial" pitchFamily="34" charset="0"/>
              </a:rPr>
              <a:t>e N</a:t>
            </a:r>
            <a:r>
              <a:rPr lang="it-IT" sz="2400" baseline="-25000" dirty="0">
                <a:cs typeface="Arial" pitchFamily="34" charset="0"/>
              </a:rPr>
              <a:t>R</a:t>
            </a:r>
            <a:r>
              <a:rPr lang="it-IT" sz="2400" dirty="0">
                <a:cs typeface="Arial" pitchFamily="34" charset="0"/>
              </a:rPr>
              <a:t> &lt; </a:t>
            </a:r>
            <a:r>
              <a:rPr lang="it-IT" sz="2400" dirty="0" smtClean="0">
                <a:cs typeface="Arial" pitchFamily="34" charset="0"/>
              </a:rPr>
              <a:t>10 </a:t>
            </a:r>
            <a:r>
              <a:rPr lang="it-IT" sz="2400" dirty="0">
                <a:cs typeface="Arial" pitchFamily="34" charset="0"/>
              </a:rPr>
              <a:t>corrisponde al regime laminare, mentre N</a:t>
            </a:r>
            <a:r>
              <a:rPr lang="it-IT" sz="2400" baseline="-25000" dirty="0">
                <a:cs typeface="Arial" pitchFamily="34" charset="0"/>
              </a:rPr>
              <a:t>R</a:t>
            </a:r>
            <a:r>
              <a:rPr lang="it-IT" sz="2400" dirty="0">
                <a:cs typeface="Arial" pitchFamily="34" charset="0"/>
              </a:rPr>
              <a:t> &gt; 2000 implica </a:t>
            </a:r>
            <a:r>
              <a:rPr lang="it-IT" sz="2400" dirty="0" smtClean="0">
                <a:cs typeface="Arial" pitchFamily="34" charset="0"/>
              </a:rPr>
              <a:t>un regime </a:t>
            </a:r>
            <a:r>
              <a:rPr lang="it-IT" sz="2400" dirty="0">
                <a:cs typeface="Arial" pitchFamily="34" charset="0"/>
              </a:rPr>
              <a:t>turbolento, con una f. resistente </a:t>
            </a:r>
            <a:r>
              <a:rPr lang="it-IT" sz="2400" dirty="0">
                <a:cs typeface="Arial" pitchFamily="34" charset="0"/>
                <a:sym typeface="Symbol" pitchFamily="18" charset="2"/>
              </a:rPr>
              <a:t> v</a:t>
            </a:r>
            <a:r>
              <a:rPr lang="it-IT" sz="2400" baseline="30000" dirty="0">
                <a:cs typeface="Arial" pitchFamily="34" charset="0"/>
                <a:sym typeface="Symbol" pitchFamily="18" charset="2"/>
              </a:rPr>
              <a:t>2</a:t>
            </a:r>
            <a:r>
              <a:rPr lang="it-IT" sz="2400" dirty="0">
                <a:cs typeface="Arial" pitchFamily="34" charset="0"/>
                <a:sym typeface="Symbol" pitchFamily="18" charset="2"/>
              </a:rPr>
              <a:t>; per valori intermedi si ha instabilità</a:t>
            </a:r>
          </a:p>
          <a:p>
            <a:r>
              <a:rPr lang="it-IT" sz="2400" dirty="0">
                <a:cs typeface="Arial" pitchFamily="34" charset="0"/>
                <a:sym typeface="Symbol" pitchFamily="18" charset="2"/>
              </a:rPr>
              <a:t>per un fluido che scorre in un condotto di sez. circolare l=2a, diametro del </a:t>
            </a:r>
            <a:r>
              <a:rPr lang="it-IT" sz="2400" dirty="0" smtClean="0">
                <a:cs typeface="Arial" pitchFamily="34" charset="0"/>
                <a:sym typeface="Symbol" pitchFamily="18" charset="2"/>
              </a:rPr>
              <a:t>condotto(*), </a:t>
            </a:r>
            <a:r>
              <a:rPr lang="it-IT" sz="2400" dirty="0">
                <a:cs typeface="Arial" pitchFamily="34" charset="0"/>
                <a:sym typeface="Symbol" pitchFamily="18" charset="2"/>
              </a:rPr>
              <a:t>con velocità media </a:t>
            </a:r>
            <a:r>
              <a:rPr lang="it-IT" sz="2400" u="sng" dirty="0">
                <a:cs typeface="Arial" pitchFamily="34" charset="0"/>
                <a:sym typeface="Symbol" pitchFamily="18" charset="2"/>
              </a:rPr>
              <a:t>v</a:t>
            </a:r>
            <a:r>
              <a:rPr lang="it-IT" sz="2400" dirty="0">
                <a:cs typeface="Arial" pitchFamily="34" charset="0"/>
                <a:sym typeface="Symbol" pitchFamily="18" charset="2"/>
              </a:rPr>
              <a:t>, </a:t>
            </a:r>
          </a:p>
          <a:p>
            <a:pPr>
              <a:buFontTx/>
              <a:buNone/>
            </a:pPr>
            <a:r>
              <a:rPr lang="it-IT" sz="2400" dirty="0">
                <a:cs typeface="Arial" pitchFamily="34" charset="0"/>
                <a:sym typeface="Symbol" pitchFamily="18" charset="2"/>
              </a:rPr>
              <a:t>	N</a:t>
            </a:r>
            <a:r>
              <a:rPr lang="it-IT" sz="2400" baseline="-25000" dirty="0">
                <a:cs typeface="Arial" pitchFamily="34" charset="0"/>
                <a:sym typeface="Symbol" pitchFamily="18" charset="2"/>
              </a:rPr>
              <a:t>R</a:t>
            </a:r>
            <a:r>
              <a:rPr lang="it-IT" sz="2400" dirty="0">
                <a:cs typeface="Arial" pitchFamily="34" charset="0"/>
                <a:sym typeface="Symbol" pitchFamily="18" charset="2"/>
              </a:rPr>
              <a:t> = 2</a:t>
            </a:r>
            <a:r>
              <a:rPr lang="el-GR" sz="2400" dirty="0">
                <a:cs typeface="Arial" pitchFamily="34" charset="0"/>
              </a:rPr>
              <a:t>ρ</a:t>
            </a:r>
            <a:r>
              <a:rPr lang="it-IT" sz="2400" u="sng" dirty="0">
                <a:cs typeface="Arial" pitchFamily="34" charset="0"/>
              </a:rPr>
              <a:t>v</a:t>
            </a:r>
            <a:r>
              <a:rPr lang="it-IT" sz="2400" dirty="0">
                <a:cs typeface="Arial" pitchFamily="34" charset="0"/>
              </a:rPr>
              <a:t>a/</a:t>
            </a:r>
            <a:r>
              <a:rPr lang="el-GR" sz="2400" dirty="0">
                <a:cs typeface="Arial" pitchFamily="34" charset="0"/>
              </a:rPr>
              <a:t>η</a:t>
            </a:r>
            <a:r>
              <a:rPr lang="it-IT" sz="2400" dirty="0">
                <a:cs typeface="Arial" pitchFamily="34" charset="0"/>
                <a:sym typeface="Symbol" pitchFamily="18" charset="2"/>
              </a:rPr>
              <a:t> </a:t>
            </a:r>
          </a:p>
          <a:p>
            <a:pPr>
              <a:buFontTx/>
              <a:buNone/>
            </a:pPr>
            <a:r>
              <a:rPr lang="it-IT" sz="2400" dirty="0">
                <a:cs typeface="Arial" pitchFamily="34" charset="0"/>
                <a:sym typeface="Symbol" pitchFamily="18" charset="2"/>
              </a:rPr>
              <a:t>	e si ha moto laminare per N</a:t>
            </a:r>
            <a:r>
              <a:rPr lang="it-IT" sz="2400" baseline="-25000" dirty="0">
                <a:cs typeface="Arial" pitchFamily="34" charset="0"/>
                <a:sym typeface="Symbol" pitchFamily="18" charset="2"/>
              </a:rPr>
              <a:t>R</a:t>
            </a:r>
            <a:r>
              <a:rPr lang="it-IT" sz="2400" dirty="0">
                <a:cs typeface="Arial" pitchFamily="34" charset="0"/>
                <a:sym typeface="Symbol" pitchFamily="18" charset="2"/>
              </a:rPr>
              <a:t>&lt; 1000, mentre il flusso diviene vorticoso per N</a:t>
            </a:r>
            <a:r>
              <a:rPr lang="it-IT" sz="2400" baseline="-25000" dirty="0">
                <a:cs typeface="Arial" pitchFamily="34" charset="0"/>
                <a:sym typeface="Symbol" pitchFamily="18" charset="2"/>
              </a:rPr>
              <a:t>R</a:t>
            </a:r>
            <a:r>
              <a:rPr lang="it-IT" sz="2400" dirty="0">
                <a:cs typeface="Arial" pitchFamily="34" charset="0"/>
                <a:sym typeface="Symbol" pitchFamily="18" charset="2"/>
              </a:rPr>
              <a:t> &gt; 3000; il valore critico è </a:t>
            </a:r>
            <a:r>
              <a:rPr lang="en-US" sz="2400" dirty="0">
                <a:cs typeface="Arial" pitchFamily="34" charset="0"/>
                <a:sym typeface="Symbol" pitchFamily="18" charset="2"/>
              </a:rPr>
              <a:t>~2300, ma per </a:t>
            </a:r>
            <a:r>
              <a:rPr lang="en-US" sz="2400" dirty="0" err="1">
                <a:cs typeface="Arial" pitchFamily="34" charset="0"/>
                <a:sym typeface="Symbol" pitchFamily="18" charset="2"/>
              </a:rPr>
              <a:t>valori</a:t>
            </a:r>
            <a:r>
              <a:rPr lang="en-US" sz="2400" dirty="0">
                <a:cs typeface="Arial" pitchFamily="34" charset="0"/>
                <a:sym typeface="Symbol" pitchFamily="18" charset="2"/>
              </a:rPr>
              <a:t> </a:t>
            </a:r>
            <a:r>
              <a:rPr lang="en-US" sz="2400" dirty="0" err="1">
                <a:cs typeface="Arial" pitchFamily="34" charset="0"/>
                <a:sym typeface="Symbol" pitchFamily="18" charset="2"/>
              </a:rPr>
              <a:t>fra</a:t>
            </a:r>
            <a:r>
              <a:rPr lang="en-US" sz="2400" dirty="0">
                <a:cs typeface="Arial" pitchFamily="34" charset="0"/>
                <a:sym typeface="Symbol" pitchFamily="18" charset="2"/>
              </a:rPr>
              <a:t> 1000 e 3000 </a:t>
            </a:r>
            <a:r>
              <a:rPr lang="en-US" sz="2400" dirty="0" err="1">
                <a:cs typeface="Arial" pitchFamily="34" charset="0"/>
                <a:sym typeface="Symbol" pitchFamily="18" charset="2"/>
              </a:rPr>
              <a:t>i</a:t>
            </a:r>
            <a:r>
              <a:rPr lang="en-US" sz="2400" dirty="0">
                <a:cs typeface="Arial" pitchFamily="34" charset="0"/>
                <a:sym typeface="Symbol" pitchFamily="18" charset="2"/>
              </a:rPr>
              <a:t> </a:t>
            </a:r>
            <a:r>
              <a:rPr lang="en-US" sz="2400" dirty="0" err="1">
                <a:cs typeface="Arial" pitchFamily="34" charset="0"/>
                <a:sym typeface="Symbol" pitchFamily="18" charset="2"/>
              </a:rPr>
              <a:t>risultati</a:t>
            </a:r>
            <a:r>
              <a:rPr lang="en-US" sz="2400" dirty="0">
                <a:cs typeface="Arial" pitchFamily="34" charset="0"/>
                <a:sym typeface="Symbol" pitchFamily="18" charset="2"/>
              </a:rPr>
              <a:t> </a:t>
            </a:r>
            <a:r>
              <a:rPr lang="en-US" sz="2400" dirty="0" err="1">
                <a:cs typeface="Arial" pitchFamily="34" charset="0"/>
                <a:sym typeface="Symbol" pitchFamily="18" charset="2"/>
              </a:rPr>
              <a:t>sperimentali</a:t>
            </a:r>
            <a:r>
              <a:rPr lang="en-US" sz="2400" dirty="0">
                <a:cs typeface="Arial" pitchFamily="34" charset="0"/>
                <a:sym typeface="Symbol" pitchFamily="18" charset="2"/>
              </a:rPr>
              <a:t> </a:t>
            </a:r>
            <a:r>
              <a:rPr lang="en-US" sz="2400" dirty="0" err="1">
                <a:cs typeface="Arial" pitchFamily="34" charset="0"/>
                <a:sym typeface="Symbol" pitchFamily="18" charset="2"/>
              </a:rPr>
              <a:t>sono</a:t>
            </a:r>
            <a:r>
              <a:rPr lang="en-US" sz="2400" dirty="0">
                <a:cs typeface="Arial" pitchFamily="34" charset="0"/>
                <a:sym typeface="Symbol" pitchFamily="18" charset="2"/>
              </a:rPr>
              <a:t> </a:t>
            </a:r>
            <a:r>
              <a:rPr lang="en-US" sz="2400" dirty="0" err="1">
                <a:cs typeface="Arial" pitchFamily="34" charset="0"/>
                <a:sym typeface="Symbol" pitchFamily="18" charset="2"/>
              </a:rPr>
              <a:t>instabili</a:t>
            </a:r>
            <a:endParaRPr lang="en-US" sz="2400" dirty="0">
              <a:cs typeface="Arial" pitchFamily="34" charset="0"/>
              <a:sym typeface="Symbol" pitchFamily="18" charset="2"/>
            </a:endParaRPr>
          </a:p>
        </p:txBody>
      </p:sp>
      <p:sp>
        <p:nvSpPr>
          <p:cNvPr id="158724" name="Text Box 4"/>
          <p:cNvSpPr txBox="1">
            <a:spLocks noChangeArrowheads="1"/>
          </p:cNvSpPr>
          <p:nvPr/>
        </p:nvSpPr>
        <p:spPr bwMode="auto">
          <a:xfrm>
            <a:off x="608400" y="4104000"/>
            <a:ext cx="2016125" cy="395288"/>
          </a:xfrm>
          <a:prstGeom prst="rect">
            <a:avLst/>
          </a:prstGeom>
          <a:noFill/>
          <a:ln w="2857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solidFill>
                <a:srgbClr val="CC00CC"/>
              </a:solidFill>
            </a:endParaRPr>
          </a:p>
        </p:txBody>
      </p:sp>
      <p:sp>
        <p:nvSpPr>
          <p:cNvPr id="2" name="TextBox 1"/>
          <p:cNvSpPr txBox="1"/>
          <p:nvPr/>
        </p:nvSpPr>
        <p:spPr>
          <a:xfrm>
            <a:off x="179512" y="5725010"/>
            <a:ext cx="4698722" cy="646331"/>
          </a:xfrm>
          <a:prstGeom prst="rect">
            <a:avLst/>
          </a:prstGeom>
          <a:noFill/>
        </p:spPr>
        <p:txBody>
          <a:bodyPr wrap="none" rtlCol="0">
            <a:spAutoFit/>
          </a:bodyPr>
          <a:lstStyle/>
          <a:p>
            <a:r>
              <a:rPr lang="it-IT" sz="1800" dirty="0" smtClean="0"/>
              <a:t>(*) altri usano l = a ed in questo caso tutti i </a:t>
            </a:r>
          </a:p>
          <a:p>
            <a:r>
              <a:rPr lang="it-IT" sz="1800" dirty="0" smtClean="0"/>
              <a:t>numeri dati in questa pag. vanno divisi per 2</a:t>
            </a:r>
            <a:endParaRPr lang="it-IT"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mar-apr 16</a:t>
            </a:r>
            <a:endParaRPr lang="en-US"/>
          </a:p>
        </p:txBody>
      </p:sp>
      <p:sp>
        <p:nvSpPr>
          <p:cNvPr id="14" name="Slide Number Placeholder 5"/>
          <p:cNvSpPr>
            <a:spLocks noGrp="1"/>
          </p:cNvSpPr>
          <p:nvPr>
            <p:ph type="sldNum" sz="quarter" idx="12"/>
          </p:nvPr>
        </p:nvSpPr>
        <p:spPr/>
        <p:txBody>
          <a:bodyPr/>
          <a:lstStyle/>
          <a:p>
            <a:fld id="{C6AA740A-D5DD-4787-8305-9F2CDABED005}" type="slidenum">
              <a:rPr lang="en-US"/>
              <a:pPr/>
              <a:t>43</a:t>
            </a:fld>
            <a:endParaRPr lang="en-US"/>
          </a:p>
        </p:txBody>
      </p:sp>
      <p:sp>
        <p:nvSpPr>
          <p:cNvPr id="159746" name="Rectangle 2"/>
          <p:cNvSpPr>
            <a:spLocks noGrp="1" noChangeArrowheads="1"/>
          </p:cNvSpPr>
          <p:nvPr>
            <p:ph type="title"/>
          </p:nvPr>
        </p:nvSpPr>
        <p:spPr/>
        <p:txBody>
          <a:bodyPr/>
          <a:lstStyle/>
          <a:p>
            <a:r>
              <a:rPr lang="it-IT"/>
              <a:t>Numero di Reynolds (3)[*]</a:t>
            </a:r>
          </a:p>
        </p:txBody>
      </p:sp>
      <p:sp>
        <p:nvSpPr>
          <p:cNvPr id="159747" name="Rectangle 3"/>
          <p:cNvSpPr>
            <a:spLocks noGrp="1" noChangeArrowheads="1"/>
          </p:cNvSpPr>
          <p:nvPr>
            <p:ph type="body" idx="1"/>
          </p:nvPr>
        </p:nvSpPr>
        <p:spPr/>
        <p:txBody>
          <a:bodyPr/>
          <a:lstStyle/>
          <a:p>
            <a:r>
              <a:rPr lang="en-US" sz="2400">
                <a:cs typeface="Arial" pitchFamily="34" charset="0"/>
                <a:sym typeface="Symbol" pitchFamily="18" charset="2"/>
              </a:rPr>
              <a:t>N</a:t>
            </a:r>
            <a:r>
              <a:rPr lang="en-US" sz="2400" baseline="-25000">
                <a:cs typeface="Arial" pitchFamily="34" charset="0"/>
                <a:sym typeface="Symbol" pitchFamily="18" charset="2"/>
              </a:rPr>
              <a:t>R</a:t>
            </a:r>
            <a:r>
              <a:rPr lang="en-US" sz="2400">
                <a:cs typeface="Arial" pitchFamily="34" charset="0"/>
                <a:sym typeface="Symbol" pitchFamily="18" charset="2"/>
              </a:rPr>
              <a:t> può essere visto come rapporto fra f. inerziali e viscose nel fluido: quando prevale la f. viscosa il regime è laminare e viceversa </a:t>
            </a:r>
          </a:p>
          <a:p>
            <a:r>
              <a:rPr lang="en-US" sz="2400">
                <a:cs typeface="Arial" pitchFamily="34" charset="0"/>
                <a:sym typeface="Symbol" pitchFamily="18" charset="2"/>
              </a:rPr>
              <a:t>il moto è stazionario, v = cost; m/t non è altro che </a:t>
            </a:r>
            <a:r>
              <a:rPr lang="el-GR" sz="2400">
                <a:cs typeface="Arial" pitchFamily="34" charset="0"/>
                <a:sym typeface="Symbol" pitchFamily="18" charset="2"/>
              </a:rPr>
              <a:t>ρ</a:t>
            </a:r>
            <a:r>
              <a:rPr lang="it-IT" sz="2400">
                <a:cs typeface="Arial" pitchFamily="34" charset="0"/>
                <a:sym typeface="Symbol" pitchFamily="18" charset="2"/>
              </a:rPr>
              <a:t>Q e </a:t>
            </a:r>
          </a:p>
          <a:p>
            <a:pPr>
              <a:buFontTx/>
              <a:buNone/>
            </a:pPr>
            <a:r>
              <a:rPr lang="en-US" sz="2400">
                <a:cs typeface="Arial" pitchFamily="34" charset="0"/>
                <a:sym typeface="Symbol" pitchFamily="18" charset="2"/>
              </a:rPr>
              <a:t>	F</a:t>
            </a:r>
            <a:r>
              <a:rPr lang="en-US" sz="2400" baseline="-25000">
                <a:cs typeface="Arial" pitchFamily="34" charset="0"/>
                <a:sym typeface="Symbol" pitchFamily="18" charset="2"/>
              </a:rPr>
              <a:t>i</a:t>
            </a:r>
            <a:r>
              <a:rPr lang="en-US" sz="2400">
                <a:cs typeface="Arial" pitchFamily="34" charset="0"/>
                <a:sym typeface="Symbol" pitchFamily="18" charset="2"/>
              </a:rPr>
              <a:t> = </a:t>
            </a:r>
            <a:r>
              <a:rPr lang="el-GR" sz="2400">
                <a:cs typeface="Arial" pitchFamily="34" charset="0"/>
                <a:sym typeface="Symbol" pitchFamily="18" charset="2"/>
              </a:rPr>
              <a:t>Δ</a:t>
            </a:r>
            <a:r>
              <a:rPr lang="it-IT" sz="2400">
                <a:cs typeface="Arial" pitchFamily="34" charset="0"/>
                <a:sym typeface="Symbol" pitchFamily="18" charset="2"/>
              </a:rPr>
              <a:t>(mv)/</a:t>
            </a:r>
            <a:r>
              <a:rPr lang="el-GR" sz="2400">
                <a:cs typeface="Arial" pitchFamily="34" charset="0"/>
                <a:sym typeface="Symbol" pitchFamily="18" charset="2"/>
              </a:rPr>
              <a:t>Δ</a:t>
            </a:r>
            <a:r>
              <a:rPr lang="it-IT" sz="2400">
                <a:cs typeface="Arial" pitchFamily="34" charset="0"/>
                <a:sym typeface="Symbol" pitchFamily="18" charset="2"/>
              </a:rPr>
              <a:t>t = v</a:t>
            </a:r>
            <a:r>
              <a:rPr lang="el-GR" sz="2400">
                <a:cs typeface="Arial" pitchFamily="34" charset="0"/>
                <a:sym typeface="Symbol" pitchFamily="18" charset="2"/>
              </a:rPr>
              <a:t>Δ</a:t>
            </a:r>
            <a:r>
              <a:rPr lang="it-IT" sz="2400">
                <a:cs typeface="Arial" pitchFamily="34" charset="0"/>
                <a:sym typeface="Symbol" pitchFamily="18" charset="2"/>
              </a:rPr>
              <a:t>m/</a:t>
            </a:r>
            <a:r>
              <a:rPr lang="el-GR" sz="2400">
                <a:cs typeface="Arial" pitchFamily="34" charset="0"/>
                <a:sym typeface="Symbol" pitchFamily="18" charset="2"/>
              </a:rPr>
              <a:t>Δ</a:t>
            </a:r>
            <a:r>
              <a:rPr lang="it-IT" sz="2400">
                <a:cs typeface="Arial" pitchFamily="34" charset="0"/>
                <a:sym typeface="Symbol" pitchFamily="18" charset="2"/>
              </a:rPr>
              <a:t>t ≈ v(</a:t>
            </a:r>
            <a:r>
              <a:rPr lang="el-GR" sz="2400">
                <a:cs typeface="Arial" pitchFamily="34" charset="0"/>
                <a:sym typeface="Symbol" pitchFamily="18" charset="2"/>
              </a:rPr>
              <a:t>ρ</a:t>
            </a:r>
            <a:r>
              <a:rPr lang="it-IT" sz="2400">
                <a:cs typeface="Arial" pitchFamily="34" charset="0"/>
                <a:sym typeface="Symbol" pitchFamily="18" charset="2"/>
              </a:rPr>
              <a:t>Av) = </a:t>
            </a:r>
            <a:r>
              <a:rPr lang="el-GR" sz="2400">
                <a:cs typeface="Arial" pitchFamily="34" charset="0"/>
                <a:sym typeface="Symbol" pitchFamily="18" charset="2"/>
              </a:rPr>
              <a:t>ρ</a:t>
            </a:r>
            <a:r>
              <a:rPr lang="it-IT" sz="2400">
                <a:cs typeface="Arial" pitchFamily="34" charset="0"/>
                <a:sym typeface="Symbol" pitchFamily="18" charset="2"/>
              </a:rPr>
              <a:t>Av</a:t>
            </a:r>
            <a:r>
              <a:rPr lang="it-IT" sz="2400" baseline="30000">
                <a:cs typeface="Arial" pitchFamily="34" charset="0"/>
                <a:sym typeface="Symbol" pitchFamily="18" charset="2"/>
              </a:rPr>
              <a:t>2</a:t>
            </a:r>
            <a:r>
              <a:rPr lang="en-US" sz="2400">
                <a:cs typeface="Arial" pitchFamily="34" charset="0"/>
                <a:sym typeface="Symbol" pitchFamily="18" charset="2"/>
              </a:rPr>
              <a:t> </a:t>
            </a:r>
          </a:p>
          <a:p>
            <a:r>
              <a:rPr lang="en-US" sz="2400">
                <a:cs typeface="Arial" pitchFamily="34" charset="0"/>
                <a:sym typeface="Symbol" pitchFamily="18" charset="2"/>
              </a:rPr>
              <a:t>usando la def. di viscosità (o usando Poiseuille)</a:t>
            </a:r>
          </a:p>
          <a:p>
            <a:pPr>
              <a:buFontTx/>
              <a:buNone/>
            </a:pPr>
            <a:r>
              <a:rPr lang="en-US" sz="2400">
                <a:cs typeface="Arial" pitchFamily="34" charset="0"/>
                <a:sym typeface="Symbol" pitchFamily="18" charset="2"/>
              </a:rPr>
              <a:t>	F</a:t>
            </a:r>
            <a:r>
              <a:rPr lang="en-US" sz="2400" baseline="-25000">
                <a:cs typeface="Arial" pitchFamily="34" charset="0"/>
                <a:sym typeface="Symbol" pitchFamily="18" charset="2"/>
              </a:rPr>
              <a:t>v</a:t>
            </a:r>
            <a:r>
              <a:rPr lang="en-US" sz="2400">
                <a:cs typeface="Arial" pitchFamily="34" charset="0"/>
                <a:sym typeface="Symbol" pitchFamily="18" charset="2"/>
              </a:rPr>
              <a:t> </a:t>
            </a:r>
            <a:r>
              <a:rPr lang="it-IT" sz="2400">
                <a:cs typeface="Arial" pitchFamily="34" charset="0"/>
                <a:sym typeface="Symbol" pitchFamily="18" charset="2"/>
              </a:rPr>
              <a:t>≈ A’</a:t>
            </a:r>
            <a:r>
              <a:rPr lang="el-GR" sz="2400">
                <a:cs typeface="Arial" pitchFamily="34" charset="0"/>
                <a:sym typeface="Symbol" pitchFamily="18" charset="2"/>
              </a:rPr>
              <a:t>η</a:t>
            </a:r>
            <a:r>
              <a:rPr lang="it-IT" sz="2400">
                <a:cs typeface="Arial" pitchFamily="34" charset="0"/>
                <a:sym typeface="Symbol" pitchFamily="18" charset="2"/>
              </a:rPr>
              <a:t>v/l</a:t>
            </a:r>
          </a:p>
          <a:p>
            <a:pPr>
              <a:buFontTx/>
              <a:buNone/>
            </a:pPr>
            <a:r>
              <a:rPr lang="it-IT" sz="2400">
                <a:cs typeface="Arial" pitchFamily="34" charset="0"/>
                <a:sym typeface="Symbol" pitchFamily="18" charset="2"/>
              </a:rPr>
              <a:t>	con l lunghezza tipica </a:t>
            </a:r>
          </a:p>
          <a:p>
            <a:r>
              <a:rPr lang="it-IT" sz="2400">
                <a:cs typeface="Arial" pitchFamily="34" charset="0"/>
                <a:sym typeface="Symbol" pitchFamily="18" charset="2"/>
              </a:rPr>
              <a:t>F</a:t>
            </a:r>
            <a:r>
              <a:rPr lang="it-IT" sz="2400" baseline="-25000">
                <a:cs typeface="Arial" pitchFamily="34" charset="0"/>
                <a:sym typeface="Symbol" pitchFamily="18" charset="2"/>
              </a:rPr>
              <a:t>i</a:t>
            </a:r>
            <a:r>
              <a:rPr lang="it-IT" sz="2400">
                <a:cs typeface="Arial" pitchFamily="34" charset="0"/>
                <a:sym typeface="Symbol" pitchFamily="18" charset="2"/>
              </a:rPr>
              <a:t>/F</a:t>
            </a:r>
            <a:r>
              <a:rPr lang="it-IT" sz="2400" baseline="-25000">
                <a:cs typeface="Arial" pitchFamily="34" charset="0"/>
                <a:sym typeface="Symbol" pitchFamily="18" charset="2"/>
              </a:rPr>
              <a:t>v</a:t>
            </a:r>
            <a:r>
              <a:rPr lang="it-IT" sz="2400">
                <a:cs typeface="Arial" pitchFamily="34" charset="0"/>
                <a:sym typeface="Symbol" pitchFamily="18" charset="2"/>
              </a:rPr>
              <a:t> ≈ </a:t>
            </a:r>
            <a:r>
              <a:rPr lang="el-GR" sz="2400">
                <a:cs typeface="Arial" pitchFamily="34" charset="0"/>
                <a:sym typeface="Symbol" pitchFamily="18" charset="2"/>
              </a:rPr>
              <a:t>ρ</a:t>
            </a:r>
            <a:r>
              <a:rPr lang="it-IT" sz="2400">
                <a:cs typeface="Arial" pitchFamily="34" charset="0"/>
                <a:sym typeface="Symbol" pitchFamily="18" charset="2"/>
              </a:rPr>
              <a:t>Av</a:t>
            </a:r>
            <a:r>
              <a:rPr lang="it-IT" sz="2400" baseline="30000">
                <a:cs typeface="Arial" pitchFamily="34" charset="0"/>
                <a:sym typeface="Symbol" pitchFamily="18" charset="2"/>
              </a:rPr>
              <a:t>2</a:t>
            </a:r>
            <a:r>
              <a:rPr lang="it-IT" sz="2400">
                <a:cs typeface="Arial" pitchFamily="34" charset="0"/>
                <a:sym typeface="Symbol" pitchFamily="18" charset="2"/>
              </a:rPr>
              <a:t>/(A’</a:t>
            </a:r>
            <a:r>
              <a:rPr lang="el-GR" sz="2400">
                <a:cs typeface="Arial" pitchFamily="34" charset="0"/>
                <a:sym typeface="Symbol" pitchFamily="18" charset="2"/>
              </a:rPr>
              <a:t>η</a:t>
            </a:r>
            <a:r>
              <a:rPr lang="it-IT" sz="2400">
                <a:cs typeface="Arial" pitchFamily="34" charset="0"/>
                <a:sym typeface="Symbol" pitchFamily="18" charset="2"/>
              </a:rPr>
              <a:t>v/l) ≈ </a:t>
            </a:r>
            <a:r>
              <a:rPr lang="el-GR" sz="2400">
                <a:cs typeface="Arial" pitchFamily="34" charset="0"/>
                <a:sym typeface="Symbol" pitchFamily="18" charset="2"/>
              </a:rPr>
              <a:t>ρ</a:t>
            </a:r>
            <a:r>
              <a:rPr lang="it-IT" sz="2400">
                <a:cs typeface="Arial" pitchFamily="34" charset="0"/>
                <a:sym typeface="Symbol" pitchFamily="18" charset="2"/>
              </a:rPr>
              <a:t>vl/</a:t>
            </a:r>
            <a:r>
              <a:rPr lang="el-GR" sz="2400">
                <a:cs typeface="Arial" pitchFamily="34" charset="0"/>
                <a:sym typeface="Symbol" pitchFamily="18" charset="2"/>
              </a:rPr>
              <a:t>η</a:t>
            </a:r>
            <a:r>
              <a:rPr lang="it-IT" sz="2400">
                <a:cs typeface="Arial" pitchFamily="34" charset="0"/>
                <a:sym typeface="Symbol" pitchFamily="18" charset="2"/>
              </a:rPr>
              <a:t> = N</a:t>
            </a:r>
            <a:r>
              <a:rPr lang="it-IT" sz="2400" baseline="-25000">
                <a:cs typeface="Arial" pitchFamily="34" charset="0"/>
                <a:sym typeface="Symbol" pitchFamily="18" charset="2"/>
              </a:rPr>
              <a:t>R</a:t>
            </a:r>
            <a:endParaRPr lang="el-GR" sz="2400" baseline="-25000">
              <a:cs typeface="Arial" pitchFamily="34" charset="0"/>
              <a:sym typeface="Symbol" pitchFamily="18" charset="2"/>
            </a:endParaRPr>
          </a:p>
          <a:p>
            <a:endParaRPr lang="it-IT"/>
          </a:p>
        </p:txBody>
      </p:sp>
      <p:pic>
        <p:nvPicPr>
          <p:cNvPr id="159748" name="Picture 4" descr="img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5013325"/>
            <a:ext cx="4437062" cy="1620838"/>
          </a:xfrm>
          <a:prstGeom prst="rect">
            <a:avLst/>
          </a:prstGeom>
          <a:noFill/>
          <a:extLst>
            <a:ext uri="{909E8E84-426E-40DD-AFC4-6F175D3DCCD1}">
              <a14:hiddenFill xmlns:a14="http://schemas.microsoft.com/office/drawing/2010/main">
                <a:solidFill>
                  <a:srgbClr val="FFFFFF"/>
                </a:solidFill>
              </a14:hiddenFill>
            </a:ext>
          </a:extLst>
        </p:spPr>
      </p:pic>
      <p:sp>
        <p:nvSpPr>
          <p:cNvPr id="159749" name="Text Box 5"/>
          <p:cNvSpPr txBox="1">
            <a:spLocks noChangeArrowheads="1"/>
          </p:cNvSpPr>
          <p:nvPr/>
        </p:nvSpPr>
        <p:spPr bwMode="auto">
          <a:xfrm>
            <a:off x="2195513" y="4941888"/>
            <a:ext cx="1008062"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159750" name="Text Box 6"/>
          <p:cNvSpPr txBox="1">
            <a:spLocks noChangeArrowheads="1"/>
          </p:cNvSpPr>
          <p:nvPr/>
        </p:nvSpPr>
        <p:spPr bwMode="auto">
          <a:xfrm>
            <a:off x="6351588" y="5440363"/>
            <a:ext cx="1460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s = </a:t>
            </a:r>
            <a:r>
              <a:rPr lang="el-GR" sz="2000">
                <a:solidFill>
                  <a:srgbClr val="008000"/>
                </a:solidFill>
              </a:rPr>
              <a:t>η</a:t>
            </a:r>
            <a:r>
              <a:rPr lang="it-IT" sz="2000">
                <a:solidFill>
                  <a:srgbClr val="008000"/>
                </a:solidFill>
              </a:rPr>
              <a:t>/(2</a:t>
            </a:r>
            <a:r>
              <a:rPr lang="el-GR" sz="2000">
                <a:solidFill>
                  <a:srgbClr val="008000"/>
                </a:solidFill>
              </a:rPr>
              <a:t>ρ</a:t>
            </a:r>
            <a:r>
              <a:rPr lang="it-IT" sz="2000">
                <a:solidFill>
                  <a:srgbClr val="008000"/>
                </a:solidFill>
              </a:rPr>
              <a:t>v)</a:t>
            </a:r>
            <a:r>
              <a:rPr lang="it-IT" sz="2000"/>
              <a:t> </a:t>
            </a:r>
          </a:p>
        </p:txBody>
      </p:sp>
      <p:sp>
        <p:nvSpPr>
          <p:cNvPr id="159751" name="Text Box 7"/>
          <p:cNvSpPr txBox="1">
            <a:spLocks noChangeArrowheads="1"/>
          </p:cNvSpPr>
          <p:nvPr/>
        </p:nvSpPr>
        <p:spPr bwMode="auto">
          <a:xfrm>
            <a:off x="6227763" y="4845050"/>
            <a:ext cx="10620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F</a:t>
            </a:r>
            <a:r>
              <a:rPr lang="it-IT" sz="2200" baseline="-25000"/>
              <a:t>a</a:t>
            </a:r>
            <a:r>
              <a:rPr lang="it-IT" sz="2200"/>
              <a:t> </a:t>
            </a:r>
            <a:r>
              <a:rPr lang="it-IT" sz="2200">
                <a:sym typeface="Symbol" pitchFamily="18" charset="2"/>
              </a:rPr>
              <a:t> </a:t>
            </a:r>
            <a:r>
              <a:rPr lang="it-IT" sz="2200" u="sng">
                <a:sym typeface="Symbol" pitchFamily="18" charset="2"/>
              </a:rPr>
              <a:t>v</a:t>
            </a:r>
            <a:r>
              <a:rPr lang="it-IT" sz="2200" baseline="30000">
                <a:sym typeface="Symbol" pitchFamily="18" charset="2"/>
              </a:rPr>
              <a:t>2</a:t>
            </a:r>
          </a:p>
        </p:txBody>
      </p:sp>
      <p:sp>
        <p:nvSpPr>
          <p:cNvPr id="159752" name="Text Box 8"/>
          <p:cNvSpPr txBox="1">
            <a:spLocks noChangeArrowheads="1"/>
          </p:cNvSpPr>
          <p:nvPr/>
        </p:nvSpPr>
        <p:spPr bwMode="auto">
          <a:xfrm>
            <a:off x="6877050" y="6142038"/>
            <a:ext cx="955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F</a:t>
            </a:r>
            <a:r>
              <a:rPr lang="it-IT" sz="2200" baseline="-25000"/>
              <a:t>a</a:t>
            </a:r>
            <a:r>
              <a:rPr lang="it-IT" sz="2200"/>
              <a:t> </a:t>
            </a:r>
            <a:r>
              <a:rPr lang="it-IT" sz="2200">
                <a:sym typeface="Symbol" pitchFamily="18" charset="2"/>
              </a:rPr>
              <a:t> </a:t>
            </a:r>
            <a:r>
              <a:rPr lang="it-IT" sz="2200" u="sng">
                <a:sym typeface="Symbol" pitchFamily="18" charset="2"/>
              </a:rPr>
              <a:t>v</a:t>
            </a:r>
          </a:p>
        </p:txBody>
      </p:sp>
      <p:sp>
        <p:nvSpPr>
          <p:cNvPr id="159753" name="Text Box 9"/>
          <p:cNvSpPr txBox="1">
            <a:spLocks noChangeArrowheads="1"/>
          </p:cNvSpPr>
          <p:nvPr/>
        </p:nvSpPr>
        <p:spPr bwMode="auto">
          <a:xfrm>
            <a:off x="6711950" y="2703513"/>
            <a:ext cx="193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(forza inerziale)</a:t>
            </a:r>
          </a:p>
        </p:txBody>
      </p:sp>
      <p:sp>
        <p:nvSpPr>
          <p:cNvPr id="159754" name="Text Box 10"/>
          <p:cNvSpPr txBox="1">
            <a:spLocks noChangeArrowheads="1"/>
          </p:cNvSpPr>
          <p:nvPr/>
        </p:nvSpPr>
        <p:spPr bwMode="auto">
          <a:xfrm>
            <a:off x="6732588" y="3644900"/>
            <a:ext cx="1833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(forza viscosa)</a:t>
            </a:r>
          </a:p>
        </p:txBody>
      </p:sp>
      <p:sp>
        <p:nvSpPr>
          <p:cNvPr id="159755" name="Text Box 11"/>
          <p:cNvSpPr txBox="1">
            <a:spLocks noChangeArrowheads="1"/>
          </p:cNvSpPr>
          <p:nvPr/>
        </p:nvSpPr>
        <p:spPr bwMode="auto">
          <a:xfrm>
            <a:off x="447675" y="6159500"/>
            <a:ext cx="27703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a:t>[*] </a:t>
            </a:r>
            <a:r>
              <a:rPr lang="it-IT" sz="2000" dirty="0" smtClean="0"/>
              <a:t>facoltativo, n. m. a l.</a:t>
            </a:r>
            <a:endParaRPr lang="it-IT"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16</a:t>
            </a:r>
            <a:endParaRPr lang="en-US"/>
          </a:p>
        </p:txBody>
      </p:sp>
      <p:sp>
        <p:nvSpPr>
          <p:cNvPr id="7" name="Slide Number Placeholder 5"/>
          <p:cNvSpPr>
            <a:spLocks noGrp="1"/>
          </p:cNvSpPr>
          <p:nvPr>
            <p:ph type="sldNum" sz="quarter" idx="12"/>
          </p:nvPr>
        </p:nvSpPr>
        <p:spPr/>
        <p:txBody>
          <a:bodyPr/>
          <a:lstStyle/>
          <a:p>
            <a:fld id="{06514B04-3464-407B-AFDD-638C438F934F}" type="slidenum">
              <a:rPr lang="en-US"/>
              <a:pPr/>
              <a:t>44</a:t>
            </a:fld>
            <a:endParaRPr lang="en-US" dirty="0"/>
          </a:p>
        </p:txBody>
      </p:sp>
      <p:sp>
        <p:nvSpPr>
          <p:cNvPr id="147458" name="Rectangle 2"/>
          <p:cNvSpPr>
            <a:spLocks noGrp="1" noChangeArrowheads="1"/>
          </p:cNvSpPr>
          <p:nvPr>
            <p:ph type="title"/>
          </p:nvPr>
        </p:nvSpPr>
        <p:spPr/>
        <p:txBody>
          <a:bodyPr/>
          <a:lstStyle/>
          <a:p>
            <a:r>
              <a:rPr lang="it-IT"/>
              <a:t>Un liquido non newtoniano: il sangue</a:t>
            </a:r>
          </a:p>
        </p:txBody>
      </p:sp>
      <p:sp>
        <p:nvSpPr>
          <p:cNvPr id="147459" name="Rectangle 3"/>
          <p:cNvSpPr>
            <a:spLocks noGrp="1" noChangeArrowheads="1"/>
          </p:cNvSpPr>
          <p:nvPr>
            <p:ph type="body" idx="1"/>
          </p:nvPr>
        </p:nvSpPr>
        <p:spPr>
          <a:xfrm>
            <a:off x="179388" y="836613"/>
            <a:ext cx="8713787" cy="5400675"/>
          </a:xfrm>
        </p:spPr>
        <p:txBody>
          <a:bodyPr/>
          <a:lstStyle/>
          <a:p>
            <a:r>
              <a:rPr lang="it-IT" sz="2600" dirty="0"/>
              <a:t>il s. è un liquido complesso, soluzione acquosa di elettroliti e non elettroliti, globuli rossi (8 </a:t>
            </a:r>
            <a:r>
              <a:rPr lang="el-GR" sz="2600" dirty="0">
                <a:cs typeface="Arial" pitchFamily="34" charset="0"/>
              </a:rPr>
              <a:t>μ</a:t>
            </a:r>
            <a:r>
              <a:rPr lang="it-IT" sz="2600" dirty="0">
                <a:cs typeface="Arial" pitchFamily="34" charset="0"/>
              </a:rPr>
              <a:t>m </a:t>
            </a:r>
            <a:r>
              <a:rPr lang="en-US" sz="2600" dirty="0">
                <a:cs typeface="Arial" pitchFamily="34" charset="0"/>
              </a:rPr>
              <a:t>Ø, 2 </a:t>
            </a:r>
            <a:r>
              <a:rPr lang="el-GR" sz="2600" dirty="0">
                <a:cs typeface="Arial" pitchFamily="34" charset="0"/>
              </a:rPr>
              <a:t>μ</a:t>
            </a:r>
            <a:r>
              <a:rPr lang="it-IT" sz="2600" dirty="0">
                <a:cs typeface="Arial" pitchFamily="34" charset="0"/>
              </a:rPr>
              <a:t>m spessore) e bianchi in sospensione, particelle colloidali (proteine)</a:t>
            </a:r>
          </a:p>
          <a:p>
            <a:r>
              <a:rPr lang="el-GR" sz="2600" dirty="0">
                <a:cs typeface="Arial" pitchFamily="34" charset="0"/>
              </a:rPr>
              <a:t>η</a:t>
            </a:r>
            <a:r>
              <a:rPr lang="it-IT" sz="2600" dirty="0">
                <a:cs typeface="Arial" pitchFamily="34" charset="0"/>
              </a:rPr>
              <a:t> decresce poco all’aumentare degli elettroliti, aumenta molto all’aumentare di corpuscoli e part. colloidali</a:t>
            </a:r>
          </a:p>
          <a:p>
            <a:r>
              <a:rPr lang="it-IT" sz="2600" dirty="0">
                <a:cs typeface="Arial" pitchFamily="34" charset="0"/>
              </a:rPr>
              <a:t>a </a:t>
            </a:r>
            <a:r>
              <a:rPr lang="el-GR" sz="2600" dirty="0">
                <a:cs typeface="Arial" pitchFamily="34" charset="0"/>
              </a:rPr>
              <a:t>θ</a:t>
            </a:r>
            <a:r>
              <a:rPr lang="it-IT" sz="2600" dirty="0">
                <a:cs typeface="Arial" pitchFamily="34" charset="0"/>
              </a:rPr>
              <a:t> = 37 </a:t>
            </a:r>
            <a:r>
              <a:rPr lang="en-US" sz="2600" dirty="0">
                <a:cs typeface="Arial" pitchFamily="34" charset="0"/>
              </a:rPr>
              <a:t>°</a:t>
            </a:r>
            <a:r>
              <a:rPr lang="it-IT" sz="2600" dirty="0">
                <a:cs typeface="Arial" pitchFamily="34" charset="0"/>
              </a:rPr>
              <a:t>C, </a:t>
            </a:r>
            <a:r>
              <a:rPr lang="el-GR" sz="2600" dirty="0">
                <a:cs typeface="Arial" pitchFamily="34" charset="0"/>
              </a:rPr>
              <a:t>η</a:t>
            </a:r>
            <a:r>
              <a:rPr lang="it-IT" sz="2600" b="1" baseline="-25000" dirty="0">
                <a:cs typeface="Arial" pitchFamily="34" charset="0"/>
              </a:rPr>
              <a:t>siero</a:t>
            </a:r>
            <a:r>
              <a:rPr lang="it-IT" sz="2600" dirty="0">
                <a:cs typeface="Arial" pitchFamily="34" charset="0"/>
              </a:rPr>
              <a:t> </a:t>
            </a:r>
            <a:r>
              <a:rPr lang="en-US" sz="2600" dirty="0">
                <a:cs typeface="Arial" pitchFamily="34" charset="0"/>
              </a:rPr>
              <a:t>~ 1 </a:t>
            </a:r>
            <a:r>
              <a:rPr lang="en-US" sz="2600" dirty="0" err="1">
                <a:cs typeface="Arial" pitchFamily="34" charset="0"/>
              </a:rPr>
              <a:t>cP</a:t>
            </a:r>
            <a:r>
              <a:rPr lang="en-US" sz="2600" dirty="0">
                <a:cs typeface="Arial" pitchFamily="34" charset="0"/>
              </a:rPr>
              <a:t>;  </a:t>
            </a:r>
            <a:r>
              <a:rPr lang="el-GR" sz="2600" dirty="0">
                <a:cs typeface="Arial" pitchFamily="34" charset="0"/>
              </a:rPr>
              <a:t>η</a:t>
            </a:r>
            <a:r>
              <a:rPr lang="it-IT" sz="2600" baseline="-25000" dirty="0">
                <a:cs typeface="Arial" pitchFamily="34" charset="0"/>
              </a:rPr>
              <a:t>sangue</a:t>
            </a:r>
            <a:r>
              <a:rPr lang="it-IT" sz="2600" dirty="0">
                <a:cs typeface="Arial" pitchFamily="34" charset="0"/>
              </a:rPr>
              <a:t> </a:t>
            </a:r>
            <a:r>
              <a:rPr lang="en-US" sz="2600" dirty="0">
                <a:cs typeface="Arial" pitchFamily="34" charset="0"/>
              </a:rPr>
              <a:t>~ 4 </a:t>
            </a:r>
            <a:r>
              <a:rPr lang="en-US" sz="2600" dirty="0" err="1">
                <a:cs typeface="Arial" pitchFamily="34" charset="0"/>
              </a:rPr>
              <a:t>cP</a:t>
            </a:r>
            <a:r>
              <a:rPr lang="en-US" sz="2600" dirty="0">
                <a:cs typeface="Arial" pitchFamily="34" charset="0"/>
              </a:rPr>
              <a:t>                            (</a:t>
            </a:r>
            <a:r>
              <a:rPr lang="en-US" sz="2600" dirty="0" err="1">
                <a:cs typeface="Arial" pitchFamily="34" charset="0"/>
              </a:rPr>
              <a:t>cfr</a:t>
            </a:r>
            <a:r>
              <a:rPr lang="en-US" sz="2600" dirty="0">
                <a:cs typeface="Arial" pitchFamily="34" charset="0"/>
              </a:rPr>
              <a:t> </a:t>
            </a:r>
            <a:r>
              <a:rPr lang="el-GR" sz="2600" dirty="0">
                <a:cs typeface="Arial" pitchFamily="34" charset="0"/>
              </a:rPr>
              <a:t>η</a:t>
            </a:r>
            <a:r>
              <a:rPr lang="it-IT" sz="2600" baseline="-25000" dirty="0">
                <a:cs typeface="Arial" pitchFamily="34" charset="0"/>
              </a:rPr>
              <a:t>H2O</a:t>
            </a:r>
            <a:r>
              <a:rPr lang="it-IT" sz="2600" dirty="0">
                <a:cs typeface="Arial" pitchFamily="34" charset="0"/>
              </a:rPr>
              <a:t> = 0.7 cP) </a:t>
            </a:r>
          </a:p>
          <a:p>
            <a:r>
              <a:rPr lang="el-GR" sz="2600" dirty="0">
                <a:cs typeface="Arial" pitchFamily="34" charset="0"/>
              </a:rPr>
              <a:t>η</a:t>
            </a:r>
            <a:r>
              <a:rPr lang="it-IT" sz="2600" dirty="0">
                <a:cs typeface="Arial" pitchFamily="34" charset="0"/>
              </a:rPr>
              <a:t> decresce con </a:t>
            </a:r>
            <a:r>
              <a:rPr lang="el-GR" sz="2600" dirty="0">
                <a:cs typeface="Arial" pitchFamily="34" charset="0"/>
              </a:rPr>
              <a:t>θ</a:t>
            </a:r>
            <a:r>
              <a:rPr lang="it-IT" sz="2600" dirty="0">
                <a:cs typeface="Arial" pitchFamily="34" charset="0"/>
              </a:rPr>
              <a:t> che aumenta (febbre): </a:t>
            </a:r>
            <a:r>
              <a:rPr lang="en-US" sz="2600" dirty="0">
                <a:cs typeface="Arial" pitchFamily="34" charset="0"/>
              </a:rPr>
              <a:t>~3%/</a:t>
            </a:r>
            <a:r>
              <a:rPr lang="en-US" sz="2600" dirty="0" err="1">
                <a:cs typeface="Arial" pitchFamily="34" charset="0"/>
              </a:rPr>
              <a:t>grado</a:t>
            </a:r>
            <a:r>
              <a:rPr lang="en-US" sz="2600" dirty="0">
                <a:cs typeface="Arial" pitchFamily="34" charset="0"/>
              </a:rPr>
              <a:t>  → </a:t>
            </a:r>
            <a:r>
              <a:rPr lang="en-US" sz="2600" dirty="0" err="1">
                <a:cs typeface="Arial" pitchFamily="34" charset="0"/>
              </a:rPr>
              <a:t>facilita</a:t>
            </a:r>
            <a:r>
              <a:rPr lang="en-US" sz="2600" dirty="0">
                <a:cs typeface="Arial" pitchFamily="34" charset="0"/>
              </a:rPr>
              <a:t> la </a:t>
            </a:r>
            <a:r>
              <a:rPr lang="en-US" sz="2600" dirty="0" err="1">
                <a:cs typeface="Arial" pitchFamily="34" charset="0"/>
              </a:rPr>
              <a:t>circolazione</a:t>
            </a:r>
            <a:r>
              <a:rPr lang="en-US" sz="2600" dirty="0">
                <a:cs typeface="Arial" pitchFamily="34" charset="0"/>
              </a:rPr>
              <a:t>   </a:t>
            </a:r>
          </a:p>
          <a:p>
            <a:r>
              <a:rPr lang="en-US" sz="2600" dirty="0" err="1">
                <a:cs typeface="Arial" pitchFamily="34" charset="0"/>
              </a:rPr>
              <a:t>disordini</a:t>
            </a:r>
            <a:r>
              <a:rPr lang="en-US" sz="2600" dirty="0">
                <a:cs typeface="Arial" pitchFamily="34" charset="0"/>
              </a:rPr>
              <a:t> </a:t>
            </a:r>
            <a:r>
              <a:rPr lang="en-US" sz="2600" dirty="0" err="1">
                <a:cs typeface="Arial" pitchFamily="34" charset="0"/>
              </a:rPr>
              <a:t>circolatori</a:t>
            </a:r>
            <a:r>
              <a:rPr lang="en-US" sz="2600" dirty="0">
                <a:cs typeface="Arial" pitchFamily="34" charset="0"/>
              </a:rPr>
              <a:t> e </a:t>
            </a:r>
            <a:r>
              <a:rPr lang="en-US" sz="2600" dirty="0" err="1">
                <a:cs typeface="Arial" pitchFamily="34" charset="0"/>
              </a:rPr>
              <a:t>ipertensione</a:t>
            </a:r>
            <a:r>
              <a:rPr lang="en-US" sz="2600" dirty="0">
                <a:cs typeface="Arial" pitchFamily="34" charset="0"/>
              </a:rPr>
              <a:t>: </a:t>
            </a:r>
            <a:r>
              <a:rPr lang="el-GR" sz="2600" dirty="0">
                <a:cs typeface="Arial" pitchFamily="34" charset="0"/>
              </a:rPr>
              <a:t>η</a:t>
            </a:r>
            <a:r>
              <a:rPr lang="en-US" sz="2600" dirty="0">
                <a:cs typeface="Arial" pitchFamily="34" charset="0"/>
              </a:rPr>
              <a:t>   </a:t>
            </a:r>
            <a:r>
              <a:rPr lang="it-IT" sz="2600" dirty="0">
                <a:cs typeface="Arial" pitchFamily="34" charset="0"/>
              </a:rPr>
              <a:t> , aumenta </a:t>
            </a:r>
            <a:r>
              <a:rPr lang="en-US" sz="2600" dirty="0" err="1">
                <a:latin typeface="Script MT Bold" pitchFamily="66" charset="0"/>
                <a:cs typeface="Arial" pitchFamily="34" charset="0"/>
              </a:rPr>
              <a:t>L</a:t>
            </a:r>
            <a:r>
              <a:rPr lang="en-US" sz="2600" baseline="-25000" dirty="0" err="1">
                <a:latin typeface="Script MT Bold" pitchFamily="66" charset="0"/>
                <a:cs typeface="Arial" pitchFamily="34" charset="0"/>
              </a:rPr>
              <a:t>cuore</a:t>
            </a:r>
            <a:r>
              <a:rPr lang="en-US" sz="2600" baseline="-25000" dirty="0">
                <a:latin typeface="Script MT Bold" pitchFamily="66" charset="0"/>
                <a:cs typeface="Arial" pitchFamily="34" charset="0"/>
              </a:rPr>
              <a:t> </a:t>
            </a:r>
          </a:p>
          <a:p>
            <a:r>
              <a:rPr lang="en-US" sz="2600" dirty="0" err="1">
                <a:cs typeface="Arial" pitchFamily="34" charset="0"/>
              </a:rPr>
              <a:t>situazioni</a:t>
            </a:r>
            <a:r>
              <a:rPr lang="en-US" sz="2600" dirty="0">
                <a:cs typeface="Arial" pitchFamily="34" charset="0"/>
              </a:rPr>
              <a:t> </a:t>
            </a:r>
            <a:r>
              <a:rPr lang="en-US" sz="2600" dirty="0" err="1">
                <a:cs typeface="Arial" pitchFamily="34" charset="0"/>
              </a:rPr>
              <a:t>patologiche</a:t>
            </a:r>
            <a:r>
              <a:rPr lang="en-US" sz="2600" dirty="0">
                <a:cs typeface="Arial" pitchFamily="34" charset="0"/>
              </a:rPr>
              <a:t>: </a:t>
            </a:r>
            <a:r>
              <a:rPr lang="en-US" sz="2600" dirty="0" err="1">
                <a:cs typeface="Arial" pitchFamily="34" charset="0"/>
              </a:rPr>
              <a:t>varia</a:t>
            </a:r>
            <a:r>
              <a:rPr lang="en-US" sz="2600" dirty="0">
                <a:cs typeface="Arial" pitchFamily="34" charset="0"/>
              </a:rPr>
              <a:t> </a:t>
            </a:r>
            <a:r>
              <a:rPr lang="el-GR" sz="2600" dirty="0">
                <a:cs typeface="Arial" pitchFamily="34" charset="0"/>
              </a:rPr>
              <a:t>η</a:t>
            </a:r>
            <a:r>
              <a:rPr lang="it-IT" sz="2600" dirty="0">
                <a:cs typeface="Arial" pitchFamily="34" charset="0"/>
              </a:rPr>
              <a:t> → VES+conteg.corpusc. </a:t>
            </a:r>
            <a:r>
              <a:rPr lang="en-US" sz="2600" dirty="0">
                <a:cs typeface="Arial" pitchFamily="34" charset="0"/>
              </a:rPr>
              <a:t> </a:t>
            </a:r>
          </a:p>
        </p:txBody>
      </p:sp>
      <p:sp>
        <p:nvSpPr>
          <p:cNvPr id="147460" name="Line 4"/>
          <p:cNvSpPr>
            <a:spLocks noChangeShapeType="1"/>
          </p:cNvSpPr>
          <p:nvPr/>
        </p:nvSpPr>
        <p:spPr bwMode="auto">
          <a:xfrm flipV="1">
            <a:off x="6011863" y="5229225"/>
            <a:ext cx="215900"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63577" y="6069115"/>
            <a:ext cx="4095993" cy="369332"/>
          </a:xfrm>
          <a:prstGeom prst="rect">
            <a:avLst/>
          </a:prstGeom>
          <a:noFill/>
        </p:spPr>
        <p:txBody>
          <a:bodyPr wrap="none" rtlCol="0">
            <a:spAutoFit/>
          </a:bodyPr>
          <a:lstStyle/>
          <a:p>
            <a:r>
              <a:rPr lang="it-IT" sz="1800" dirty="0" smtClean="0"/>
              <a:t>VES- velocità di </a:t>
            </a:r>
            <a:r>
              <a:rPr lang="it-IT" sz="1800" dirty="0" smtClean="0"/>
              <a:t>eritrosedimentazione</a:t>
            </a:r>
            <a:endParaRPr lang="it-IT" sz="1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a:p>
        </p:txBody>
      </p:sp>
      <p:sp>
        <p:nvSpPr>
          <p:cNvPr id="8" name="Slide Number Placeholder 5"/>
          <p:cNvSpPr>
            <a:spLocks noGrp="1"/>
          </p:cNvSpPr>
          <p:nvPr>
            <p:ph type="sldNum" sz="quarter" idx="12"/>
          </p:nvPr>
        </p:nvSpPr>
        <p:spPr/>
        <p:txBody>
          <a:bodyPr/>
          <a:lstStyle/>
          <a:p>
            <a:fld id="{71F3DFE1-28D8-42B3-A528-E442FCA878C7}" type="slidenum">
              <a:rPr lang="en-US"/>
              <a:pPr/>
              <a:t>45</a:t>
            </a:fld>
            <a:endParaRPr lang="en-US"/>
          </a:p>
        </p:txBody>
      </p:sp>
      <p:sp>
        <p:nvSpPr>
          <p:cNvPr id="148482" name="Rectangle 2"/>
          <p:cNvSpPr>
            <a:spLocks noGrp="1" noChangeArrowheads="1"/>
          </p:cNvSpPr>
          <p:nvPr>
            <p:ph type="title"/>
          </p:nvPr>
        </p:nvSpPr>
        <p:spPr/>
        <p:txBody>
          <a:bodyPr/>
          <a:lstStyle/>
          <a:p>
            <a:r>
              <a:rPr lang="it-IT"/>
              <a:t>Viscosità del sangue</a:t>
            </a:r>
          </a:p>
        </p:txBody>
      </p:sp>
      <p:sp>
        <p:nvSpPr>
          <p:cNvPr id="148483" name="Rectangle 3"/>
          <p:cNvSpPr>
            <a:spLocks noGrp="1" noChangeArrowheads="1"/>
          </p:cNvSpPr>
          <p:nvPr>
            <p:ph type="body" idx="1"/>
          </p:nvPr>
        </p:nvSpPr>
        <p:spPr/>
        <p:txBody>
          <a:bodyPr/>
          <a:lstStyle/>
          <a:p>
            <a:r>
              <a:rPr lang="it-IT"/>
              <a:t>gli eritrociti passano</a:t>
            </a:r>
          </a:p>
          <a:p>
            <a:pPr>
              <a:buFontTx/>
              <a:buNone/>
            </a:pPr>
            <a:r>
              <a:rPr lang="it-IT"/>
              <a:t>	appena nei capillari,</a:t>
            </a:r>
          </a:p>
          <a:p>
            <a:pPr>
              <a:buFontTx/>
              <a:buNone/>
            </a:pPr>
            <a:r>
              <a:rPr lang="it-IT"/>
              <a:t>	fino a </a:t>
            </a:r>
            <a:r>
              <a:rPr lang="en-US">
                <a:cs typeface="Arial" pitchFamily="34" charset="0"/>
              </a:rPr>
              <a:t>~</a:t>
            </a:r>
            <a:r>
              <a:rPr lang="it-IT"/>
              <a:t>8 </a:t>
            </a:r>
            <a:r>
              <a:rPr lang="el-GR" sz="3000">
                <a:cs typeface="Arial" pitchFamily="34" charset="0"/>
              </a:rPr>
              <a:t>μ</a:t>
            </a:r>
            <a:r>
              <a:rPr lang="it-IT" sz="3000">
                <a:cs typeface="Arial" pitchFamily="34" charset="0"/>
              </a:rPr>
              <a:t>m </a:t>
            </a:r>
            <a:r>
              <a:rPr lang="en-US" sz="3000">
                <a:cs typeface="Arial" pitchFamily="34" charset="0"/>
              </a:rPr>
              <a:t>Ø</a:t>
            </a:r>
            <a:endParaRPr lang="it-IT"/>
          </a:p>
          <a:p>
            <a:pPr>
              <a:buFontTx/>
              <a:buNone/>
            </a:pPr>
            <a:endParaRPr lang="it-IT"/>
          </a:p>
          <a:p>
            <a:r>
              <a:rPr lang="el-GR">
                <a:cs typeface="Arial" pitchFamily="34" charset="0"/>
              </a:rPr>
              <a:t>η</a:t>
            </a:r>
            <a:r>
              <a:rPr lang="it-IT">
                <a:cs typeface="Arial" pitchFamily="34" charset="0"/>
              </a:rPr>
              <a:t> varia al </a:t>
            </a:r>
          </a:p>
          <a:p>
            <a:pPr>
              <a:buFontTx/>
              <a:buNone/>
            </a:pPr>
            <a:r>
              <a:rPr lang="it-IT">
                <a:cs typeface="Arial" pitchFamily="34" charset="0"/>
              </a:rPr>
              <a:t>	variare del</a:t>
            </a:r>
          </a:p>
          <a:p>
            <a:pPr>
              <a:buFontTx/>
              <a:buNone/>
            </a:pPr>
            <a:r>
              <a:rPr lang="it-IT">
                <a:cs typeface="Arial" pitchFamily="34" charset="0"/>
              </a:rPr>
              <a:t>	gradiente di</a:t>
            </a:r>
          </a:p>
          <a:p>
            <a:pPr>
              <a:buFontTx/>
              <a:buNone/>
            </a:pPr>
            <a:r>
              <a:rPr lang="it-IT">
                <a:cs typeface="Arial" pitchFamily="34" charset="0"/>
              </a:rPr>
              <a:t>	pressione a</a:t>
            </a:r>
          </a:p>
          <a:p>
            <a:pPr>
              <a:buFontTx/>
              <a:buNone/>
            </a:pPr>
            <a:r>
              <a:rPr lang="it-IT">
                <a:cs typeface="Arial" pitchFamily="34" charset="0"/>
              </a:rPr>
              <a:t>	differenza di</a:t>
            </a:r>
          </a:p>
          <a:p>
            <a:pPr>
              <a:buFontTx/>
              <a:buNone/>
            </a:pPr>
            <a:r>
              <a:rPr lang="it-IT">
                <a:cs typeface="Arial" pitchFamily="34" charset="0"/>
              </a:rPr>
              <a:t>    un fl. newton.</a:t>
            </a:r>
            <a:endParaRPr lang="el-GR">
              <a:cs typeface="Arial" pitchFamily="34" charset="0"/>
            </a:endParaRPr>
          </a:p>
        </p:txBody>
      </p:sp>
      <p:pic>
        <p:nvPicPr>
          <p:cNvPr id="148484" name="Picture 4" descr="img1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800" y="981075"/>
            <a:ext cx="3568700" cy="2030413"/>
          </a:xfrm>
          <a:prstGeom prst="rect">
            <a:avLst/>
          </a:prstGeom>
          <a:noFill/>
          <a:extLst>
            <a:ext uri="{909E8E84-426E-40DD-AFC4-6F175D3DCCD1}">
              <a14:hiddenFill xmlns:a14="http://schemas.microsoft.com/office/drawing/2010/main">
                <a:solidFill>
                  <a:srgbClr val="FFFFFF"/>
                </a:solidFill>
              </a14:hiddenFill>
            </a:ext>
          </a:extLst>
        </p:spPr>
      </p:pic>
      <p:pic>
        <p:nvPicPr>
          <p:cNvPr id="148485" name="Picture 5" descr="img1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2852738"/>
            <a:ext cx="5675313" cy="351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a:p>
        </p:txBody>
      </p:sp>
      <p:sp>
        <p:nvSpPr>
          <p:cNvPr id="8" name="Slide Number Placeholder 5"/>
          <p:cNvSpPr>
            <a:spLocks noGrp="1"/>
          </p:cNvSpPr>
          <p:nvPr>
            <p:ph type="sldNum" sz="quarter" idx="12"/>
          </p:nvPr>
        </p:nvSpPr>
        <p:spPr/>
        <p:txBody>
          <a:bodyPr/>
          <a:lstStyle/>
          <a:p>
            <a:fld id="{B49347EC-D7F7-480D-995E-740351FD94C0}" type="slidenum">
              <a:rPr lang="en-US"/>
              <a:pPr/>
              <a:t>46</a:t>
            </a:fld>
            <a:endParaRPr lang="en-US"/>
          </a:p>
        </p:txBody>
      </p:sp>
      <p:sp>
        <p:nvSpPr>
          <p:cNvPr id="149506" name="Rectangle 2"/>
          <p:cNvSpPr>
            <a:spLocks noGrp="1" noChangeArrowheads="1"/>
          </p:cNvSpPr>
          <p:nvPr>
            <p:ph type="title"/>
          </p:nvPr>
        </p:nvSpPr>
        <p:spPr/>
        <p:txBody>
          <a:bodyPr/>
          <a:lstStyle/>
          <a:p>
            <a:r>
              <a:rPr lang="it-IT" dirty="0"/>
              <a:t>Viscosità del sangue (2</a:t>
            </a:r>
            <a:r>
              <a:rPr lang="it-IT" dirty="0" smtClean="0"/>
              <a:t>)(*)</a:t>
            </a:r>
            <a:endParaRPr lang="it-IT" dirty="0"/>
          </a:p>
        </p:txBody>
      </p:sp>
      <p:pic>
        <p:nvPicPr>
          <p:cNvPr id="149508" name="Picture 4" descr="img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1052513"/>
            <a:ext cx="5713412" cy="2217737"/>
          </a:xfrm>
          <a:prstGeom prst="rect">
            <a:avLst/>
          </a:prstGeom>
          <a:noFill/>
          <a:extLst>
            <a:ext uri="{909E8E84-426E-40DD-AFC4-6F175D3DCCD1}">
              <a14:hiddenFill xmlns:a14="http://schemas.microsoft.com/office/drawing/2010/main">
                <a:solidFill>
                  <a:srgbClr val="FFFFFF"/>
                </a:solidFill>
              </a14:hiddenFill>
            </a:ext>
          </a:extLst>
        </p:spPr>
      </p:pic>
      <p:pic>
        <p:nvPicPr>
          <p:cNvPr id="149509" name="Picture 5" descr="img1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127375"/>
            <a:ext cx="4895850" cy="3184525"/>
          </a:xfrm>
          <a:prstGeom prst="rect">
            <a:avLst/>
          </a:prstGeom>
          <a:noFill/>
          <a:extLst>
            <a:ext uri="{909E8E84-426E-40DD-AFC4-6F175D3DCCD1}">
              <a14:hiddenFill xmlns:a14="http://schemas.microsoft.com/office/drawing/2010/main">
                <a:solidFill>
                  <a:srgbClr val="FFFFFF"/>
                </a:solidFill>
              </a14:hiddenFill>
            </a:ext>
          </a:extLst>
        </p:spPr>
      </p:pic>
      <p:sp>
        <p:nvSpPr>
          <p:cNvPr id="149510" name="Text Box 6"/>
          <p:cNvSpPr txBox="1">
            <a:spLocks noChangeArrowheads="1"/>
          </p:cNvSpPr>
          <p:nvPr/>
        </p:nvSpPr>
        <p:spPr bwMode="auto">
          <a:xfrm>
            <a:off x="6011863" y="4159250"/>
            <a:ext cx="27273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t>l’allineamento dei</a:t>
            </a:r>
          </a:p>
          <a:p>
            <a:r>
              <a:rPr lang="it-IT" sz="2300"/>
              <a:t>corpuscoli giustifica</a:t>
            </a:r>
          </a:p>
          <a:p>
            <a:r>
              <a:rPr lang="it-IT" sz="2300"/>
              <a:t>il comportamento di</a:t>
            </a:r>
          </a:p>
          <a:p>
            <a:r>
              <a:rPr lang="el-GR" sz="2300">
                <a:cs typeface="Arial" pitchFamily="34" charset="0"/>
              </a:rPr>
              <a:t>η</a:t>
            </a:r>
            <a:r>
              <a:rPr lang="it-IT" sz="2300">
                <a:cs typeface="Arial" pitchFamily="34" charset="0"/>
              </a:rPr>
              <a:t> con la pressione</a:t>
            </a:r>
            <a:endParaRPr lang="el-GR" sz="2300">
              <a:cs typeface="Arial" pitchFamily="34" charset="0"/>
            </a:endParaRPr>
          </a:p>
        </p:txBody>
      </p:sp>
      <p:sp>
        <p:nvSpPr>
          <p:cNvPr id="2" name="TextBox 1"/>
          <p:cNvSpPr txBox="1"/>
          <p:nvPr/>
        </p:nvSpPr>
        <p:spPr>
          <a:xfrm>
            <a:off x="5364088" y="6315597"/>
            <a:ext cx="2808311" cy="400110"/>
          </a:xfrm>
          <a:prstGeom prst="rect">
            <a:avLst/>
          </a:prstGeom>
          <a:noFill/>
        </p:spPr>
        <p:txBody>
          <a:bodyPr wrap="square" rtlCol="0">
            <a:spAutoFit/>
          </a:bodyPr>
          <a:lstStyle/>
          <a:p>
            <a:r>
              <a:rPr lang="en-US" sz="2000" dirty="0" smtClean="0"/>
              <a:t>(*) </a:t>
            </a:r>
            <a:r>
              <a:rPr lang="en-US" sz="2000" dirty="0" err="1" smtClean="0"/>
              <a:t>facoltativo</a:t>
            </a:r>
            <a:r>
              <a:rPr lang="en-US" sz="2000" dirty="0" smtClean="0"/>
              <a:t>, n.m. a l.</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mar-apr 16</a:t>
            </a:r>
            <a:endParaRPr lang="en-US"/>
          </a:p>
        </p:txBody>
      </p:sp>
      <p:sp>
        <p:nvSpPr>
          <p:cNvPr id="18" name="Slide Number Placeholder 5"/>
          <p:cNvSpPr>
            <a:spLocks noGrp="1"/>
          </p:cNvSpPr>
          <p:nvPr>
            <p:ph type="sldNum" sz="quarter" idx="12"/>
          </p:nvPr>
        </p:nvSpPr>
        <p:spPr/>
        <p:txBody>
          <a:bodyPr/>
          <a:lstStyle/>
          <a:p>
            <a:fld id="{3C9BCC6F-7BBD-4D28-89AE-9C34975C9C66}" type="slidenum">
              <a:rPr lang="en-US"/>
              <a:pPr/>
              <a:t>47</a:t>
            </a:fld>
            <a:endParaRPr lang="en-US"/>
          </a:p>
        </p:txBody>
      </p:sp>
      <p:pic>
        <p:nvPicPr>
          <p:cNvPr id="150532" name="Picture 4" descr="img1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908050"/>
            <a:ext cx="4826000" cy="5364163"/>
          </a:xfrm>
          <a:prstGeom prst="rect">
            <a:avLst/>
          </a:prstGeom>
          <a:noFill/>
          <a:extLst>
            <a:ext uri="{909E8E84-426E-40DD-AFC4-6F175D3DCCD1}">
              <a14:hiddenFill xmlns:a14="http://schemas.microsoft.com/office/drawing/2010/main">
                <a:solidFill>
                  <a:srgbClr val="FFFFFF"/>
                </a:solidFill>
              </a14:hiddenFill>
            </a:ext>
          </a:extLst>
        </p:spPr>
      </p:pic>
      <p:sp>
        <p:nvSpPr>
          <p:cNvPr id="150530" name="Rectangle 2"/>
          <p:cNvSpPr>
            <a:spLocks noGrp="1" noChangeArrowheads="1"/>
          </p:cNvSpPr>
          <p:nvPr>
            <p:ph type="title"/>
          </p:nvPr>
        </p:nvSpPr>
        <p:spPr/>
        <p:txBody>
          <a:bodyPr/>
          <a:lstStyle/>
          <a:p>
            <a:r>
              <a:rPr lang="it-IT"/>
              <a:t>Circolazione del sangue</a:t>
            </a:r>
          </a:p>
        </p:txBody>
      </p:sp>
      <p:pic>
        <p:nvPicPr>
          <p:cNvPr id="150533" name="Picture 5" descr="img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781300"/>
            <a:ext cx="2581275" cy="1746250"/>
          </a:xfrm>
          <a:prstGeom prst="rect">
            <a:avLst/>
          </a:prstGeom>
          <a:noFill/>
          <a:extLst>
            <a:ext uri="{909E8E84-426E-40DD-AFC4-6F175D3DCCD1}">
              <a14:hiddenFill xmlns:a14="http://schemas.microsoft.com/office/drawing/2010/main">
                <a:solidFill>
                  <a:srgbClr val="FFFFFF"/>
                </a:solidFill>
              </a14:hiddenFill>
            </a:ext>
          </a:extLst>
        </p:spPr>
      </p:pic>
      <p:sp>
        <p:nvSpPr>
          <p:cNvPr id="150534" name="Text Box 6"/>
          <p:cNvSpPr txBox="1">
            <a:spLocks noChangeArrowheads="1"/>
          </p:cNvSpPr>
          <p:nvPr/>
        </p:nvSpPr>
        <p:spPr bwMode="auto">
          <a:xfrm>
            <a:off x="4859338" y="90805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a:t>
            </a:r>
          </a:p>
        </p:txBody>
      </p:sp>
      <p:sp>
        <p:nvSpPr>
          <p:cNvPr id="150535" name="Text Box 7"/>
          <p:cNvSpPr txBox="1">
            <a:spLocks noChangeArrowheads="1"/>
          </p:cNvSpPr>
          <p:nvPr/>
        </p:nvSpPr>
        <p:spPr bwMode="auto">
          <a:xfrm>
            <a:off x="5795963" y="5445125"/>
            <a:ext cx="24971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008000"/>
                </a:solidFill>
              </a:rPr>
              <a:t>(*) da Tuszynski and Dixon,</a:t>
            </a:r>
          </a:p>
          <a:p>
            <a:r>
              <a:rPr lang="it-IT" sz="1400" b="1">
                <a:solidFill>
                  <a:srgbClr val="008000"/>
                </a:solidFill>
              </a:rPr>
              <a:t>Biomedical applications of</a:t>
            </a:r>
          </a:p>
          <a:p>
            <a:r>
              <a:rPr lang="it-IT" sz="1400" b="1">
                <a:solidFill>
                  <a:srgbClr val="008000"/>
                </a:solidFill>
              </a:rPr>
              <a:t>introductory physics, Wiley</a:t>
            </a:r>
          </a:p>
        </p:txBody>
      </p:sp>
      <p:sp>
        <p:nvSpPr>
          <p:cNvPr id="150536" name="Text Box 8"/>
          <p:cNvSpPr txBox="1">
            <a:spLocks noChangeArrowheads="1"/>
          </p:cNvSpPr>
          <p:nvPr/>
        </p:nvSpPr>
        <p:spPr bwMode="auto">
          <a:xfrm>
            <a:off x="5508625" y="1412875"/>
            <a:ext cx="184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solidFill>
                  <a:srgbClr val="FF3300"/>
                </a:solidFill>
                <a:cs typeface="Arial" pitchFamily="34" charset="0"/>
              </a:rPr>
              <a:t>Δ</a:t>
            </a:r>
            <a:r>
              <a:rPr lang="it-IT" sz="2000">
                <a:solidFill>
                  <a:srgbClr val="FF3300"/>
                </a:solidFill>
                <a:cs typeface="Arial" pitchFamily="34" charset="0"/>
              </a:rPr>
              <a:t>p </a:t>
            </a:r>
            <a:r>
              <a:rPr lang="el-GR" sz="2000">
                <a:solidFill>
                  <a:srgbClr val="FF3300"/>
                </a:solidFill>
                <a:cs typeface="Arial" pitchFamily="34" charset="0"/>
              </a:rPr>
              <a:t>≈</a:t>
            </a:r>
            <a:r>
              <a:rPr lang="it-IT" sz="2000">
                <a:solidFill>
                  <a:srgbClr val="FF3300"/>
                </a:solidFill>
                <a:cs typeface="Arial" pitchFamily="34" charset="0"/>
              </a:rPr>
              <a:t> 150 mbar</a:t>
            </a:r>
            <a:endParaRPr lang="el-GR" sz="2000">
              <a:solidFill>
                <a:srgbClr val="FF3300"/>
              </a:solidFill>
              <a:cs typeface="Arial" pitchFamily="34" charset="0"/>
            </a:endParaRPr>
          </a:p>
        </p:txBody>
      </p:sp>
      <p:sp>
        <p:nvSpPr>
          <p:cNvPr id="150541" name="Line 13"/>
          <p:cNvSpPr>
            <a:spLocks noChangeShapeType="1"/>
          </p:cNvSpPr>
          <p:nvPr/>
        </p:nvSpPr>
        <p:spPr bwMode="auto">
          <a:xfrm>
            <a:off x="1476375" y="3392488"/>
            <a:ext cx="1008063" cy="35877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2" name="Text Box 14"/>
          <p:cNvSpPr txBox="1">
            <a:spLocks noChangeArrowheads="1"/>
          </p:cNvSpPr>
          <p:nvPr/>
        </p:nvSpPr>
        <p:spPr bwMode="auto">
          <a:xfrm>
            <a:off x="179388" y="2840038"/>
            <a:ext cx="14558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a:solidFill>
                  <a:schemeClr val="accent2"/>
                </a:solidFill>
              </a:rPr>
              <a:t>caduta di</a:t>
            </a:r>
          </a:p>
          <a:p>
            <a:r>
              <a:rPr lang="it-IT" sz="2000" dirty="0">
                <a:solidFill>
                  <a:schemeClr val="accent2"/>
                </a:solidFill>
              </a:rPr>
              <a:t>pressione</a:t>
            </a:r>
          </a:p>
          <a:p>
            <a:r>
              <a:rPr lang="it-IT" sz="2000" dirty="0">
                <a:solidFill>
                  <a:schemeClr val="accent2"/>
                </a:solidFill>
              </a:rPr>
              <a:t>(</a:t>
            </a:r>
            <a:r>
              <a:rPr lang="it-IT" sz="2000" dirty="0" err="1" smtClean="0">
                <a:solidFill>
                  <a:schemeClr val="accent2"/>
                </a:solidFill>
              </a:rPr>
              <a:t>Poiseuille</a:t>
            </a:r>
            <a:r>
              <a:rPr lang="it-IT" sz="2000" dirty="0">
                <a:solidFill>
                  <a:schemeClr val="accent2"/>
                </a:solidFill>
              </a:rPr>
              <a:t>)</a:t>
            </a:r>
          </a:p>
        </p:txBody>
      </p:sp>
      <p:sp>
        <p:nvSpPr>
          <p:cNvPr id="150543" name="Line 15"/>
          <p:cNvSpPr>
            <a:spLocks noChangeShapeType="1"/>
          </p:cNvSpPr>
          <p:nvPr/>
        </p:nvSpPr>
        <p:spPr bwMode="auto">
          <a:xfrm flipH="1">
            <a:off x="4284663" y="3716338"/>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4" name="Line 16"/>
          <p:cNvSpPr>
            <a:spLocks noChangeShapeType="1"/>
          </p:cNvSpPr>
          <p:nvPr/>
        </p:nvSpPr>
        <p:spPr bwMode="auto">
          <a:xfrm flipH="1">
            <a:off x="4284663" y="4941888"/>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5" name="Line 17"/>
          <p:cNvSpPr>
            <a:spLocks noChangeShapeType="1"/>
          </p:cNvSpPr>
          <p:nvPr/>
        </p:nvSpPr>
        <p:spPr bwMode="auto">
          <a:xfrm flipH="1">
            <a:off x="4357688" y="2492375"/>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6" name="Line 18"/>
          <p:cNvSpPr>
            <a:spLocks noChangeShapeType="1"/>
          </p:cNvSpPr>
          <p:nvPr/>
        </p:nvSpPr>
        <p:spPr bwMode="auto">
          <a:xfrm flipH="1">
            <a:off x="4284663" y="5876925"/>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7" name="Line 19"/>
          <p:cNvSpPr>
            <a:spLocks noChangeShapeType="1"/>
          </p:cNvSpPr>
          <p:nvPr/>
        </p:nvSpPr>
        <p:spPr bwMode="auto">
          <a:xfrm flipV="1">
            <a:off x="1476375" y="2852738"/>
            <a:ext cx="1079500" cy="4318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8" name="Line 20"/>
          <p:cNvSpPr>
            <a:spLocks noChangeShapeType="1"/>
          </p:cNvSpPr>
          <p:nvPr/>
        </p:nvSpPr>
        <p:spPr bwMode="auto">
          <a:xfrm>
            <a:off x="1547813" y="3500438"/>
            <a:ext cx="1223962" cy="14414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531199" y="1274763"/>
            <a:ext cx="825867" cy="400110"/>
          </a:xfrm>
          <a:prstGeom prst="rect">
            <a:avLst/>
          </a:prstGeom>
          <a:noFill/>
        </p:spPr>
        <p:txBody>
          <a:bodyPr wrap="none" rtlCol="0">
            <a:spAutoFit/>
          </a:bodyPr>
          <a:lstStyle/>
          <a:p>
            <a:r>
              <a:rPr lang="en-US" sz="2000" dirty="0" err="1" smtClean="0">
                <a:solidFill>
                  <a:srgbClr val="FF0000"/>
                </a:solidFill>
              </a:rPr>
              <a:t>cuore</a:t>
            </a:r>
            <a:endParaRPr lang="en-GB"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16</a:t>
            </a:r>
            <a:endParaRPr lang="en-US"/>
          </a:p>
        </p:txBody>
      </p:sp>
      <p:sp>
        <p:nvSpPr>
          <p:cNvPr id="11" name="Slide Number Placeholder 5"/>
          <p:cNvSpPr>
            <a:spLocks noGrp="1"/>
          </p:cNvSpPr>
          <p:nvPr>
            <p:ph type="sldNum" sz="quarter" idx="12"/>
          </p:nvPr>
        </p:nvSpPr>
        <p:spPr/>
        <p:txBody>
          <a:bodyPr/>
          <a:lstStyle/>
          <a:p>
            <a:fld id="{62CF6FED-DF56-4CE7-9F8B-80DD6D7A48D2}" type="slidenum">
              <a:rPr lang="en-US"/>
              <a:pPr/>
              <a:t>48</a:t>
            </a:fld>
            <a:endParaRPr lang="en-US"/>
          </a:p>
        </p:txBody>
      </p:sp>
      <p:sp>
        <p:nvSpPr>
          <p:cNvPr id="160770" name="Rectangle 2"/>
          <p:cNvSpPr>
            <a:spLocks noGrp="1" noChangeArrowheads="1"/>
          </p:cNvSpPr>
          <p:nvPr>
            <p:ph type="title"/>
          </p:nvPr>
        </p:nvSpPr>
        <p:spPr/>
        <p:txBody>
          <a:bodyPr/>
          <a:lstStyle/>
          <a:p>
            <a:r>
              <a:rPr lang="it-IT"/>
              <a:t>Circolazione del sangue[+]</a:t>
            </a:r>
          </a:p>
        </p:txBody>
      </p:sp>
      <p:pic>
        <p:nvPicPr>
          <p:cNvPr id="160772" name="Picture 4" descr="img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981075"/>
            <a:ext cx="3405187" cy="5327650"/>
          </a:xfrm>
          <a:prstGeom prst="rect">
            <a:avLst/>
          </a:prstGeom>
          <a:noFill/>
          <a:extLst>
            <a:ext uri="{909E8E84-426E-40DD-AFC4-6F175D3DCCD1}">
              <a14:hiddenFill xmlns:a14="http://schemas.microsoft.com/office/drawing/2010/main">
                <a:solidFill>
                  <a:srgbClr val="FFFFFF"/>
                </a:solidFill>
              </a14:hiddenFill>
            </a:ext>
          </a:extLst>
        </p:spPr>
      </p:pic>
      <p:pic>
        <p:nvPicPr>
          <p:cNvPr id="160773" name="Picture 5" descr="img1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938" y="1052513"/>
            <a:ext cx="5329237" cy="5014912"/>
          </a:xfrm>
          <a:prstGeom prst="rect">
            <a:avLst/>
          </a:prstGeom>
          <a:noFill/>
          <a:extLst>
            <a:ext uri="{909E8E84-426E-40DD-AFC4-6F175D3DCCD1}">
              <a14:hiddenFill xmlns:a14="http://schemas.microsoft.com/office/drawing/2010/main">
                <a:solidFill>
                  <a:srgbClr val="FFFFFF"/>
                </a:solidFill>
              </a14:hiddenFill>
            </a:ext>
          </a:extLst>
        </p:spPr>
      </p:pic>
      <p:sp>
        <p:nvSpPr>
          <p:cNvPr id="160774" name="Text Box 6"/>
          <p:cNvSpPr txBox="1">
            <a:spLocks noChangeArrowheads="1"/>
          </p:cNvSpPr>
          <p:nvPr/>
        </p:nvSpPr>
        <p:spPr bwMode="auto">
          <a:xfrm>
            <a:off x="4732338" y="3644900"/>
            <a:ext cx="633412" cy="214313"/>
          </a:xfrm>
          <a:prstGeom prst="rect">
            <a:avLst/>
          </a:prstGeom>
          <a:solidFill>
            <a:schemeClr val="bg1"/>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b="1">
                <a:solidFill>
                  <a:srgbClr val="008000"/>
                </a:solidFill>
              </a:rPr>
              <a:t>150 mbar</a:t>
            </a:r>
          </a:p>
        </p:txBody>
      </p:sp>
      <p:sp>
        <p:nvSpPr>
          <p:cNvPr id="160776" name="Text Box 8"/>
          <p:cNvSpPr txBox="1">
            <a:spLocks noChangeArrowheads="1"/>
          </p:cNvSpPr>
          <p:nvPr/>
        </p:nvSpPr>
        <p:spPr bwMode="auto">
          <a:xfrm>
            <a:off x="539750" y="6308725"/>
            <a:ext cx="310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008000"/>
                </a:solidFill>
              </a:rPr>
              <a:t>(*) da Tuszynski and Dixon, op. cit.</a:t>
            </a:r>
          </a:p>
        </p:txBody>
      </p:sp>
      <p:sp>
        <p:nvSpPr>
          <p:cNvPr id="160777" name="Text Box 9"/>
          <p:cNvSpPr txBox="1">
            <a:spLocks noChangeArrowheads="1"/>
          </p:cNvSpPr>
          <p:nvPr/>
        </p:nvSpPr>
        <p:spPr bwMode="auto">
          <a:xfrm>
            <a:off x="3543300" y="85725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a:t>
            </a:r>
          </a:p>
        </p:txBody>
      </p:sp>
      <p:sp>
        <p:nvSpPr>
          <p:cNvPr id="160778" name="Text Box 10"/>
          <p:cNvSpPr txBox="1">
            <a:spLocks noChangeArrowheads="1"/>
          </p:cNvSpPr>
          <p:nvPr/>
        </p:nvSpPr>
        <p:spPr bwMode="auto">
          <a:xfrm>
            <a:off x="5386387" y="6213475"/>
            <a:ext cx="28200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a:t>[+] </a:t>
            </a:r>
            <a:r>
              <a:rPr lang="it-IT" sz="2000" dirty="0" smtClean="0"/>
              <a:t>facoltativo, n. m. a l.</a:t>
            </a:r>
            <a:endParaRPr lang="it-IT"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42D54096-F1A6-4EEC-8A55-7BA885B8EA37}" type="slidenum">
              <a:rPr lang="en-US"/>
              <a:pPr/>
              <a:t>49</a:t>
            </a:fld>
            <a:endParaRPr lang="en-US"/>
          </a:p>
        </p:txBody>
      </p:sp>
      <p:sp>
        <p:nvSpPr>
          <p:cNvPr id="161794" name="Rectangle 2"/>
          <p:cNvSpPr>
            <a:spLocks noGrp="1" noChangeArrowheads="1"/>
          </p:cNvSpPr>
          <p:nvPr>
            <p:ph type="title"/>
          </p:nvPr>
        </p:nvSpPr>
        <p:spPr/>
        <p:txBody>
          <a:bodyPr/>
          <a:lstStyle/>
          <a:p>
            <a:r>
              <a:rPr lang="it-IT"/>
              <a:t>Pressione arteriosa</a:t>
            </a:r>
          </a:p>
        </p:txBody>
      </p:sp>
      <p:sp>
        <p:nvSpPr>
          <p:cNvPr id="161795" name="Rectangle 3"/>
          <p:cNvSpPr>
            <a:spLocks noGrp="1" noChangeArrowheads="1"/>
          </p:cNvSpPr>
          <p:nvPr>
            <p:ph type="body" idx="1"/>
          </p:nvPr>
        </p:nvSpPr>
        <p:spPr>
          <a:xfrm>
            <a:off x="179388" y="1052513"/>
            <a:ext cx="8785225" cy="5184775"/>
          </a:xfrm>
        </p:spPr>
        <p:txBody>
          <a:bodyPr/>
          <a:lstStyle/>
          <a:p>
            <a:r>
              <a:rPr lang="it-IT" sz="2600"/>
              <a:t>i valori di p sono sempre relativi alla p. esterna</a:t>
            </a:r>
          </a:p>
          <a:p>
            <a:r>
              <a:rPr lang="it-IT" sz="2600"/>
              <a:t>in corrispondenza delle arterie del capo, torace e piedi (c,t,p): p è la stessa per una persona sdraiata, molto diversa se in piedi – trascurando la viscosità si ha:</a:t>
            </a:r>
          </a:p>
          <a:p>
            <a:pPr>
              <a:buFontTx/>
              <a:buNone/>
            </a:pPr>
            <a:r>
              <a:rPr lang="it-IT" sz="2600"/>
              <a:t>	</a:t>
            </a:r>
            <a:r>
              <a:rPr lang="it-IT" sz="2600">
                <a:cs typeface="Arial" pitchFamily="34" charset="0"/>
              </a:rPr>
              <a:t>p</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c</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c</a:t>
            </a:r>
            <a:r>
              <a:rPr lang="it-IT" sz="2600" baseline="30000">
                <a:cs typeface="Arial" pitchFamily="34" charset="0"/>
              </a:rPr>
              <a:t>2</a:t>
            </a:r>
            <a:r>
              <a:rPr lang="it-IT" sz="2600">
                <a:cs typeface="Arial" pitchFamily="34" charset="0"/>
              </a:rPr>
              <a:t> = p</a:t>
            </a:r>
            <a:r>
              <a:rPr lang="it-IT" sz="2600" baseline="-25000">
                <a:cs typeface="Arial" pitchFamily="34" charset="0"/>
              </a:rPr>
              <a:t>t</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t</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t</a:t>
            </a:r>
            <a:r>
              <a:rPr lang="it-IT" sz="2600" baseline="30000">
                <a:cs typeface="Arial" pitchFamily="34" charset="0"/>
              </a:rPr>
              <a:t>2</a:t>
            </a:r>
            <a:r>
              <a:rPr lang="it-IT" sz="2600">
                <a:cs typeface="Arial" pitchFamily="34" charset="0"/>
              </a:rPr>
              <a:t> = p</a:t>
            </a:r>
            <a:r>
              <a:rPr lang="it-IT" sz="2600" baseline="-25000">
                <a:cs typeface="Arial" pitchFamily="34" charset="0"/>
              </a:rPr>
              <a:t>p</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p</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p</a:t>
            </a:r>
            <a:r>
              <a:rPr lang="it-IT" sz="2600" baseline="30000">
                <a:cs typeface="Arial" pitchFamily="34" charset="0"/>
              </a:rPr>
              <a:t>2</a:t>
            </a:r>
            <a:r>
              <a:rPr lang="it-IT" sz="2600">
                <a:cs typeface="Arial" pitchFamily="34" charset="0"/>
              </a:rPr>
              <a:t>  </a:t>
            </a:r>
          </a:p>
          <a:p>
            <a:pPr>
              <a:buFontTx/>
              <a:buNone/>
            </a:pPr>
            <a:r>
              <a:rPr lang="it-IT" sz="2600">
                <a:cs typeface="Arial" pitchFamily="34" charset="0"/>
              </a:rPr>
              <a:t>	i termini cinetici ½</a:t>
            </a:r>
            <a:r>
              <a:rPr lang="el-GR" sz="2600">
                <a:cs typeface="Arial" pitchFamily="34" charset="0"/>
              </a:rPr>
              <a:t>ρ</a:t>
            </a:r>
            <a:r>
              <a:rPr lang="it-IT" sz="2600">
                <a:cs typeface="Arial" pitchFamily="34" charset="0"/>
              </a:rPr>
              <a:t>v</a:t>
            </a:r>
            <a:r>
              <a:rPr lang="it-IT" sz="2600" baseline="30000">
                <a:cs typeface="Arial" pitchFamily="34" charset="0"/>
              </a:rPr>
              <a:t>2 </a:t>
            </a:r>
            <a:r>
              <a:rPr lang="it-IT" sz="2600">
                <a:cs typeface="Arial" pitchFamily="34" charset="0"/>
              </a:rPr>
              <a:t>sono piccoli [</a:t>
            </a:r>
            <a:r>
              <a:rPr lang="el-GR" sz="2600">
                <a:cs typeface="Arial" pitchFamily="34" charset="0"/>
              </a:rPr>
              <a:t>ρ</a:t>
            </a:r>
            <a:r>
              <a:rPr lang="it-IT" sz="2600">
                <a:cs typeface="Arial" pitchFamily="34" charset="0"/>
              </a:rPr>
              <a:t>=1050 kg/m</a:t>
            </a:r>
            <a:r>
              <a:rPr lang="it-IT" sz="2600" baseline="30000">
                <a:cs typeface="Arial" pitchFamily="34" charset="0"/>
              </a:rPr>
              <a:t>3</a:t>
            </a:r>
            <a:r>
              <a:rPr lang="it-IT" sz="2600">
                <a:cs typeface="Arial" pitchFamily="34" charset="0"/>
              </a:rPr>
              <a:t>, aorta, v </a:t>
            </a:r>
            <a:r>
              <a:rPr lang="en-US" sz="2600">
                <a:cs typeface="Arial" pitchFamily="34" charset="0"/>
              </a:rPr>
              <a:t>~ 0.3 m/s, </a:t>
            </a:r>
            <a:r>
              <a:rPr lang="it-IT" sz="2600">
                <a:cs typeface="Arial" pitchFamily="34" charset="0"/>
              </a:rPr>
              <a:t>½</a:t>
            </a:r>
            <a:r>
              <a:rPr lang="el-GR" sz="2600">
                <a:cs typeface="Arial" pitchFamily="34" charset="0"/>
              </a:rPr>
              <a:t>ρ</a:t>
            </a:r>
            <a:r>
              <a:rPr lang="it-IT" sz="2600">
                <a:cs typeface="Arial" pitchFamily="34" charset="0"/>
              </a:rPr>
              <a:t>v</a:t>
            </a:r>
            <a:r>
              <a:rPr lang="it-IT" sz="2600" baseline="30000">
                <a:cs typeface="Arial" pitchFamily="34" charset="0"/>
              </a:rPr>
              <a:t>2 </a:t>
            </a:r>
            <a:r>
              <a:rPr lang="en-US" sz="2600">
                <a:cs typeface="Arial" pitchFamily="34" charset="0"/>
              </a:rPr>
              <a:t>~ 47 Pa ~ 0.5 mbar &lt;&lt; 150 mbar],</a:t>
            </a:r>
          </a:p>
          <a:p>
            <a:pPr>
              <a:buFontTx/>
              <a:buNone/>
            </a:pPr>
            <a:r>
              <a:rPr lang="en-US" sz="2600">
                <a:cs typeface="Arial" pitchFamily="34" charset="0"/>
              </a:rPr>
              <a:t>	quindi</a:t>
            </a:r>
          </a:p>
          <a:p>
            <a:pPr>
              <a:buFontTx/>
              <a:buNone/>
            </a:pPr>
            <a:r>
              <a:rPr lang="it-IT" sz="2600">
                <a:cs typeface="Arial" pitchFamily="34" charset="0"/>
              </a:rPr>
              <a:t>	p</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c</a:t>
            </a:r>
            <a:r>
              <a:rPr lang="it-IT" sz="2600">
                <a:cs typeface="Arial" pitchFamily="34" charset="0"/>
              </a:rPr>
              <a:t> = p</a:t>
            </a:r>
            <a:r>
              <a:rPr lang="it-IT" sz="2600" baseline="-25000">
                <a:cs typeface="Arial" pitchFamily="34" charset="0"/>
              </a:rPr>
              <a:t>t</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t</a:t>
            </a:r>
            <a:r>
              <a:rPr lang="it-IT" sz="2600">
                <a:cs typeface="Arial" pitchFamily="34" charset="0"/>
              </a:rPr>
              <a:t> = p</a:t>
            </a:r>
            <a:r>
              <a:rPr lang="it-IT" sz="2600" baseline="-25000">
                <a:cs typeface="Arial" pitchFamily="34" charset="0"/>
              </a:rPr>
              <a:t>p</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p</a:t>
            </a:r>
            <a:r>
              <a:rPr lang="it-IT" sz="2600">
                <a:cs typeface="Arial" pitchFamily="34" charset="0"/>
              </a:rPr>
              <a:t> </a:t>
            </a:r>
          </a:p>
          <a:p>
            <a:r>
              <a:rPr lang="en-US" sz="2600">
                <a:cs typeface="Arial" pitchFamily="34" charset="0"/>
              </a:rPr>
              <a:t>se la persona è sdraiata </a:t>
            </a:r>
            <a:r>
              <a:rPr lang="it-IT" sz="2600">
                <a:cs typeface="Arial" pitchFamily="34" charset="0"/>
              </a:rPr>
              <a:t>p</a:t>
            </a:r>
            <a:r>
              <a:rPr lang="it-IT" sz="2600" baseline="-25000">
                <a:cs typeface="Arial" pitchFamily="34" charset="0"/>
              </a:rPr>
              <a:t>c</a:t>
            </a:r>
            <a:r>
              <a:rPr lang="it-IT" sz="2600">
                <a:cs typeface="Arial" pitchFamily="34" charset="0"/>
              </a:rPr>
              <a:t> ≈ p</a:t>
            </a:r>
            <a:r>
              <a:rPr lang="it-IT" sz="2600" baseline="-25000">
                <a:cs typeface="Arial" pitchFamily="34" charset="0"/>
              </a:rPr>
              <a:t>t</a:t>
            </a:r>
            <a:r>
              <a:rPr lang="it-IT" sz="2600">
                <a:cs typeface="Arial" pitchFamily="34" charset="0"/>
              </a:rPr>
              <a:t> ≈ p</a:t>
            </a:r>
            <a:r>
              <a:rPr lang="it-IT" sz="2600" baseline="-25000">
                <a:cs typeface="Arial" pitchFamily="34" charset="0"/>
              </a:rPr>
              <a:t>p</a:t>
            </a:r>
            <a:r>
              <a:rPr lang="it-IT" sz="2600">
                <a:cs typeface="Arial" pitchFamily="34" charset="0"/>
              </a:rPr>
              <a:t>   (y</a:t>
            </a:r>
            <a:r>
              <a:rPr lang="it-IT" sz="2600" baseline="-25000">
                <a:cs typeface="Arial" pitchFamily="34" charset="0"/>
              </a:rPr>
              <a:t>c</a:t>
            </a:r>
            <a:r>
              <a:rPr lang="it-IT" sz="2600">
                <a:cs typeface="Arial" pitchFamily="34" charset="0"/>
              </a:rPr>
              <a:t> ≈ y</a:t>
            </a:r>
            <a:r>
              <a:rPr lang="it-IT" sz="2600" baseline="-25000">
                <a:cs typeface="Arial" pitchFamily="34" charset="0"/>
              </a:rPr>
              <a:t>t</a:t>
            </a:r>
            <a:r>
              <a:rPr lang="it-IT" sz="2600">
                <a:cs typeface="Arial" pitchFamily="34" charset="0"/>
              </a:rPr>
              <a:t> ≈ y</a:t>
            </a:r>
            <a:r>
              <a:rPr lang="it-IT" sz="2600" baseline="-25000">
                <a:cs typeface="Arial" pitchFamily="34" charset="0"/>
              </a:rPr>
              <a:t>p</a:t>
            </a:r>
            <a:r>
              <a:rPr lang="it-IT" sz="2600">
                <a:cs typeface="Arial" pitchFamily="34" charset="0"/>
              </a:rPr>
              <a:t>)</a:t>
            </a:r>
          </a:p>
          <a:p>
            <a:r>
              <a:rPr lang="it-IT" sz="2600">
                <a:cs typeface="Arial" pitchFamily="34" charset="0"/>
              </a:rPr>
              <a:t>se la persona è in piedi interviene la p idrostatica</a:t>
            </a:r>
            <a:endParaRPr lang="en-US" sz="260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396D7AEA-728C-4973-ABC9-DB46A08AD013}" type="slidenum">
              <a:rPr lang="en-US"/>
              <a:pPr/>
              <a:t>5</a:t>
            </a:fld>
            <a:endParaRPr lang="en-US"/>
          </a:p>
        </p:txBody>
      </p:sp>
      <p:sp>
        <p:nvSpPr>
          <p:cNvPr id="117762" name="Rectangle 2"/>
          <p:cNvSpPr>
            <a:spLocks noGrp="1" noChangeArrowheads="1"/>
          </p:cNvSpPr>
          <p:nvPr>
            <p:ph type="title"/>
          </p:nvPr>
        </p:nvSpPr>
        <p:spPr/>
        <p:txBody>
          <a:bodyPr/>
          <a:lstStyle/>
          <a:p>
            <a:r>
              <a:rPr lang="it-IT" dirty="0"/>
              <a:t>Pressione</a:t>
            </a:r>
          </a:p>
        </p:txBody>
      </p:sp>
      <p:sp>
        <p:nvSpPr>
          <p:cNvPr id="117763" name="Rectangle 3"/>
          <p:cNvSpPr>
            <a:spLocks noGrp="1" noChangeArrowheads="1"/>
          </p:cNvSpPr>
          <p:nvPr>
            <p:ph type="body" idx="1"/>
          </p:nvPr>
        </p:nvSpPr>
        <p:spPr/>
        <p:txBody>
          <a:bodyPr/>
          <a:lstStyle/>
          <a:p>
            <a:pPr>
              <a:lnSpc>
                <a:spcPct val="90000"/>
              </a:lnSpc>
            </a:pPr>
            <a:r>
              <a:rPr lang="it-IT" sz="2400" dirty="0"/>
              <a:t>la pressione (in un fluido) è una grandezza scalare, non dipende dall’orientazione della superficie su cui la forza è applicata – basta prendere </a:t>
            </a:r>
            <a:r>
              <a:rPr lang="it-IT" sz="2400" b="1" dirty="0">
                <a:solidFill>
                  <a:srgbClr val="008000"/>
                </a:solidFill>
              </a:rPr>
              <a:t>un punto di un fluido in quiete:  risultante nulla</a:t>
            </a:r>
            <a:r>
              <a:rPr lang="it-IT" sz="2400" dirty="0"/>
              <a:t>  </a:t>
            </a:r>
            <a:r>
              <a:rPr lang="it-IT" sz="2400" dirty="0">
                <a:cs typeface="Arial" pitchFamily="34" charset="0"/>
              </a:rPr>
              <a:t>→  p = F/A è uguale in tutte le direzioni</a:t>
            </a:r>
          </a:p>
          <a:p>
            <a:pPr>
              <a:lnSpc>
                <a:spcPct val="90000"/>
              </a:lnSpc>
            </a:pPr>
            <a:r>
              <a:rPr lang="it-IT" sz="2400" dirty="0">
                <a:cs typeface="Arial" pitchFamily="34" charset="0"/>
              </a:rPr>
              <a:t>[p] = [F/A] = [ML</a:t>
            </a:r>
            <a:r>
              <a:rPr lang="it-IT" sz="2400" baseline="30000" dirty="0">
                <a:cs typeface="Arial" pitchFamily="34" charset="0"/>
              </a:rPr>
              <a:t>-1</a:t>
            </a:r>
            <a:r>
              <a:rPr lang="it-IT" sz="2400" dirty="0">
                <a:cs typeface="Arial" pitchFamily="34" charset="0"/>
              </a:rPr>
              <a:t>T</a:t>
            </a:r>
            <a:r>
              <a:rPr lang="it-IT" sz="2400" baseline="30000" dirty="0">
                <a:cs typeface="Arial" pitchFamily="34" charset="0"/>
              </a:rPr>
              <a:t>-2</a:t>
            </a:r>
            <a:r>
              <a:rPr lang="it-IT" sz="2400" dirty="0">
                <a:cs typeface="Arial" pitchFamily="34" charset="0"/>
              </a:rPr>
              <a:t>]</a:t>
            </a:r>
            <a:r>
              <a:rPr lang="it-IT" sz="2400" dirty="0"/>
              <a:t> </a:t>
            </a:r>
          </a:p>
          <a:p>
            <a:pPr>
              <a:lnSpc>
                <a:spcPct val="90000"/>
              </a:lnSpc>
              <a:buFontTx/>
              <a:buNone/>
            </a:pPr>
            <a:r>
              <a:rPr lang="it-IT" sz="2400" dirty="0"/>
              <a:t>	unità SI:      N/m</a:t>
            </a:r>
            <a:r>
              <a:rPr lang="it-IT" sz="2400" baseline="30000" dirty="0"/>
              <a:t>2</a:t>
            </a:r>
            <a:r>
              <a:rPr lang="it-IT" sz="2400" dirty="0"/>
              <a:t> ovvero pascal (</a:t>
            </a:r>
            <a:r>
              <a:rPr lang="it-IT" sz="2400" dirty="0" err="1"/>
              <a:t>Pa</a:t>
            </a:r>
            <a:r>
              <a:rPr lang="it-IT" sz="2400" dirty="0"/>
              <a:t>) </a:t>
            </a:r>
          </a:p>
          <a:p>
            <a:pPr>
              <a:lnSpc>
                <a:spcPct val="90000"/>
              </a:lnSpc>
              <a:buFontTx/>
              <a:buNone/>
            </a:pPr>
            <a:r>
              <a:rPr lang="it-IT" sz="2400" dirty="0"/>
              <a:t>	    CGS:       1 </a:t>
            </a:r>
            <a:r>
              <a:rPr lang="it-IT" sz="2400" dirty="0" err="1"/>
              <a:t>dyne</a:t>
            </a:r>
            <a:r>
              <a:rPr lang="it-IT" sz="2400" dirty="0"/>
              <a:t>/cm</a:t>
            </a:r>
            <a:r>
              <a:rPr lang="it-IT" sz="2400" baseline="30000" dirty="0"/>
              <a:t>2</a:t>
            </a:r>
            <a:r>
              <a:rPr lang="it-IT" sz="2400" dirty="0"/>
              <a:t> = 10</a:t>
            </a:r>
            <a:r>
              <a:rPr lang="it-IT" sz="2400" baseline="30000" dirty="0"/>
              <a:t>-5</a:t>
            </a:r>
            <a:r>
              <a:rPr lang="it-IT" sz="2400" dirty="0"/>
              <a:t> N/10</a:t>
            </a:r>
            <a:r>
              <a:rPr lang="it-IT" sz="2400" baseline="30000" dirty="0"/>
              <a:t>-4</a:t>
            </a:r>
            <a:r>
              <a:rPr lang="it-IT" sz="2400" dirty="0"/>
              <a:t> m</a:t>
            </a:r>
            <a:r>
              <a:rPr lang="it-IT" sz="2400" baseline="30000" dirty="0"/>
              <a:t>2</a:t>
            </a:r>
            <a:r>
              <a:rPr lang="it-IT" sz="2400" dirty="0"/>
              <a:t> = 0.1 </a:t>
            </a:r>
            <a:r>
              <a:rPr lang="it-IT" sz="2400" dirty="0" err="1"/>
              <a:t>Pa</a:t>
            </a:r>
            <a:r>
              <a:rPr lang="it-IT" sz="2400" dirty="0"/>
              <a:t>   </a:t>
            </a:r>
            <a:r>
              <a:rPr lang="it-IT" sz="2000" dirty="0"/>
              <a:t>(baria)</a:t>
            </a:r>
          </a:p>
          <a:p>
            <a:pPr>
              <a:lnSpc>
                <a:spcPct val="90000"/>
              </a:lnSpc>
              <a:buFontTx/>
              <a:buNone/>
            </a:pPr>
            <a:r>
              <a:rPr lang="it-IT" sz="2400" dirty="0"/>
              <a:t>	altre unità:   1 atm = 1.01325 10</a:t>
            </a:r>
            <a:r>
              <a:rPr lang="it-IT" sz="2400" baseline="30000" dirty="0"/>
              <a:t>5</a:t>
            </a:r>
            <a:r>
              <a:rPr lang="it-IT" sz="2400" dirty="0"/>
              <a:t> </a:t>
            </a:r>
            <a:r>
              <a:rPr lang="it-IT" sz="2400" dirty="0" err="1"/>
              <a:t>Pa</a:t>
            </a:r>
            <a:endParaRPr lang="it-IT" sz="2400" dirty="0"/>
          </a:p>
          <a:p>
            <a:pPr>
              <a:lnSpc>
                <a:spcPct val="90000"/>
              </a:lnSpc>
              <a:buFontTx/>
              <a:buNone/>
            </a:pPr>
            <a:r>
              <a:rPr lang="it-IT" sz="2400" dirty="0"/>
              <a:t>                        1 bar = 10</a:t>
            </a:r>
            <a:r>
              <a:rPr lang="it-IT" sz="2400" baseline="30000" dirty="0"/>
              <a:t>5</a:t>
            </a:r>
            <a:r>
              <a:rPr lang="it-IT" sz="2400" dirty="0"/>
              <a:t> </a:t>
            </a:r>
            <a:r>
              <a:rPr lang="it-IT" sz="2400" dirty="0" err="1"/>
              <a:t>Pa</a:t>
            </a:r>
            <a:endParaRPr lang="it-IT" sz="2400" dirty="0"/>
          </a:p>
          <a:p>
            <a:pPr>
              <a:lnSpc>
                <a:spcPct val="90000"/>
              </a:lnSpc>
              <a:buFontTx/>
              <a:buNone/>
            </a:pPr>
            <a:r>
              <a:rPr lang="it-IT" sz="2400" dirty="0"/>
              <a:t>		             1 millibar = 10</a:t>
            </a:r>
            <a:r>
              <a:rPr lang="it-IT" sz="2400" baseline="30000" dirty="0"/>
              <a:t>2</a:t>
            </a:r>
            <a:r>
              <a:rPr lang="it-IT" sz="2400" dirty="0"/>
              <a:t> </a:t>
            </a:r>
            <a:r>
              <a:rPr lang="it-IT" sz="2400" dirty="0" err="1"/>
              <a:t>Pa</a:t>
            </a:r>
            <a:endParaRPr lang="it-IT" sz="2400" dirty="0"/>
          </a:p>
          <a:p>
            <a:pPr>
              <a:lnSpc>
                <a:spcPct val="90000"/>
              </a:lnSpc>
              <a:buFontTx/>
              <a:buNone/>
            </a:pPr>
            <a:r>
              <a:rPr lang="it-IT" sz="2400" dirty="0"/>
              <a:t>		             1 mmHg = 1 torr = 1/760 atm = 1.33 10</a:t>
            </a:r>
            <a:r>
              <a:rPr lang="it-IT" sz="2400" baseline="30000" dirty="0"/>
              <a:t>2</a:t>
            </a:r>
            <a:r>
              <a:rPr lang="it-IT" sz="2400" dirty="0"/>
              <a:t> Pa </a:t>
            </a:r>
            <a:endParaRPr lang="it-IT" sz="2400" dirty="0" smtClean="0"/>
          </a:p>
          <a:p>
            <a:pPr>
              <a:lnSpc>
                <a:spcPct val="90000"/>
              </a:lnSpc>
              <a:buFontTx/>
              <a:buNone/>
            </a:pPr>
            <a:r>
              <a:rPr lang="it-IT" sz="2400" dirty="0"/>
              <a:t>	</a:t>
            </a:r>
            <a:r>
              <a:rPr lang="it-IT" sz="2400" dirty="0" smtClean="0"/>
              <a:t>		  1 mmH</a:t>
            </a:r>
            <a:r>
              <a:rPr lang="it-IT" sz="2400" baseline="-25000" dirty="0" smtClean="0"/>
              <a:t>2</a:t>
            </a:r>
            <a:r>
              <a:rPr lang="it-IT" sz="2400" dirty="0" smtClean="0"/>
              <a:t>O = 9.80665 Pa </a:t>
            </a:r>
            <a:endParaRPr lang="it-IT" sz="2400" dirty="0"/>
          </a:p>
          <a:p>
            <a:pPr>
              <a:lnSpc>
                <a:spcPct val="90000"/>
              </a:lnSpc>
              <a:buFontTx/>
              <a:buNone/>
            </a:pPr>
            <a:r>
              <a:rPr lang="it-IT" sz="2400" dirty="0"/>
              <a:t>	(vedi definizioni successive per atm, </a:t>
            </a:r>
            <a:r>
              <a:rPr lang="it-IT" sz="2400" dirty="0" smtClean="0"/>
              <a:t>mmHg, mmH</a:t>
            </a:r>
            <a:r>
              <a:rPr lang="it-IT" sz="2400" baseline="-25000" dirty="0" smtClean="0"/>
              <a:t>2</a:t>
            </a:r>
            <a:r>
              <a:rPr lang="it-IT" sz="2400" dirty="0" smtClean="0"/>
              <a:t>O)</a:t>
            </a:r>
            <a:endParaRPr lang="it-IT" sz="2400" dirty="0"/>
          </a:p>
        </p:txBody>
      </p:sp>
      <p:sp>
        <p:nvSpPr>
          <p:cNvPr id="7" name="Rectangle 6"/>
          <p:cNvSpPr/>
          <p:nvPr/>
        </p:nvSpPr>
        <p:spPr>
          <a:xfrm>
            <a:off x="4652913" y="2060848"/>
            <a:ext cx="1143223"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1E3897E0-742B-429B-8AD6-6D3AAB16ED2A}" type="slidenum">
              <a:rPr lang="en-US"/>
              <a:pPr/>
              <a:t>50</a:t>
            </a:fld>
            <a:endParaRPr lang="en-US"/>
          </a:p>
        </p:txBody>
      </p:sp>
      <p:sp>
        <p:nvSpPr>
          <p:cNvPr id="162818" name="Rectangle 2"/>
          <p:cNvSpPr>
            <a:spLocks noGrp="1" noChangeArrowheads="1"/>
          </p:cNvSpPr>
          <p:nvPr>
            <p:ph type="title"/>
          </p:nvPr>
        </p:nvSpPr>
        <p:spPr/>
        <p:txBody>
          <a:bodyPr/>
          <a:lstStyle/>
          <a:p>
            <a:r>
              <a:rPr lang="it-IT"/>
              <a:t>Pressione arteriosa e lavoro del cuore</a:t>
            </a:r>
          </a:p>
        </p:txBody>
      </p:sp>
      <p:sp>
        <p:nvSpPr>
          <p:cNvPr id="162819" name="Rectangle 3"/>
          <p:cNvSpPr>
            <a:spLocks noGrp="1" noChangeArrowheads="1"/>
          </p:cNvSpPr>
          <p:nvPr>
            <p:ph type="body" idx="1"/>
          </p:nvPr>
        </p:nvSpPr>
        <p:spPr>
          <a:xfrm>
            <a:off x="179388" y="1052513"/>
            <a:ext cx="8713787" cy="5184775"/>
          </a:xfrm>
        </p:spPr>
        <p:txBody>
          <a:bodyPr/>
          <a:lstStyle/>
          <a:p>
            <a:pPr>
              <a:lnSpc>
                <a:spcPct val="90000"/>
              </a:lnSpc>
            </a:pPr>
            <a:r>
              <a:rPr lang="it-IT" sz="2400" dirty="0"/>
              <a:t>persona in piedi         </a:t>
            </a:r>
            <a:r>
              <a:rPr lang="it-IT" sz="2400" dirty="0">
                <a:solidFill>
                  <a:srgbClr val="FF0000"/>
                </a:solidFill>
              </a:rPr>
              <a:t>(1 torr = 1 </a:t>
            </a:r>
            <a:r>
              <a:rPr lang="it-IT" sz="2400" dirty="0" err="1">
                <a:solidFill>
                  <a:srgbClr val="FF0000"/>
                </a:solidFill>
              </a:rPr>
              <a:t>mmHg</a:t>
            </a:r>
            <a:r>
              <a:rPr lang="it-IT" sz="2400" dirty="0">
                <a:solidFill>
                  <a:srgbClr val="FF0000"/>
                </a:solidFill>
              </a:rPr>
              <a:t> = 133 </a:t>
            </a:r>
            <a:r>
              <a:rPr lang="it-IT" sz="2400" dirty="0" err="1">
                <a:solidFill>
                  <a:srgbClr val="FF0000"/>
                </a:solidFill>
              </a:rPr>
              <a:t>Pa</a:t>
            </a:r>
            <a:r>
              <a:rPr lang="it-IT" sz="2400" dirty="0">
                <a:solidFill>
                  <a:srgbClr val="FF0000"/>
                </a:solidFill>
              </a:rPr>
              <a:t>)</a:t>
            </a:r>
          </a:p>
          <a:p>
            <a:pPr>
              <a:lnSpc>
                <a:spcPct val="90000"/>
              </a:lnSpc>
              <a:buFontTx/>
              <a:buNone/>
            </a:pPr>
            <a:r>
              <a:rPr lang="it-IT" sz="2400" dirty="0">
                <a:cs typeface="Arial" pitchFamily="34" charset="0"/>
              </a:rPr>
              <a:t>	p</a:t>
            </a:r>
            <a:r>
              <a:rPr lang="it-IT" sz="2400" baseline="-25000" dirty="0">
                <a:cs typeface="Arial" pitchFamily="34" charset="0"/>
              </a:rPr>
              <a:t>c</a:t>
            </a:r>
            <a:r>
              <a:rPr lang="it-IT" sz="2400" dirty="0">
                <a:cs typeface="Arial" pitchFamily="34" charset="0"/>
              </a:rPr>
              <a:t> = </a:t>
            </a:r>
            <a:r>
              <a:rPr lang="it-IT" sz="2400" dirty="0" err="1">
                <a:cs typeface="Arial" pitchFamily="34" charset="0"/>
              </a:rPr>
              <a:t>p</a:t>
            </a:r>
            <a:r>
              <a:rPr lang="it-IT" sz="2400" baseline="-25000" dirty="0" err="1">
                <a:cs typeface="Arial" pitchFamily="34" charset="0"/>
              </a:rPr>
              <a:t>t</a:t>
            </a: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c</a:t>
            </a:r>
            <a:r>
              <a:rPr lang="it-IT" sz="2400" dirty="0">
                <a:cs typeface="Arial" pitchFamily="34" charset="0"/>
              </a:rPr>
              <a:t>);       </a:t>
            </a:r>
            <a:r>
              <a:rPr lang="it-IT" sz="2400" dirty="0" err="1">
                <a:cs typeface="Arial" pitchFamily="34" charset="0"/>
              </a:rPr>
              <a:t>p</a:t>
            </a:r>
            <a:r>
              <a:rPr lang="it-IT" sz="2400" baseline="-25000" dirty="0" err="1">
                <a:cs typeface="Arial" pitchFamily="34" charset="0"/>
              </a:rPr>
              <a:t>p</a:t>
            </a:r>
            <a:r>
              <a:rPr lang="it-IT" sz="2400" dirty="0">
                <a:cs typeface="Arial" pitchFamily="34" charset="0"/>
              </a:rPr>
              <a:t> = </a:t>
            </a:r>
            <a:r>
              <a:rPr lang="it-IT" sz="2400" dirty="0" err="1">
                <a:cs typeface="Arial" pitchFamily="34" charset="0"/>
              </a:rPr>
              <a:t>p</a:t>
            </a:r>
            <a:r>
              <a:rPr lang="it-IT" sz="2400" baseline="-25000" dirty="0" err="1">
                <a:cs typeface="Arial" pitchFamily="34" charset="0"/>
              </a:rPr>
              <a:t>t</a:t>
            </a: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p</a:t>
            </a:r>
            <a:r>
              <a:rPr lang="it-IT" sz="2400" dirty="0">
                <a:cs typeface="Arial" pitchFamily="34" charset="0"/>
              </a:rPr>
              <a:t>)</a:t>
            </a:r>
          </a:p>
          <a:p>
            <a:pPr>
              <a:lnSpc>
                <a:spcPct val="90000"/>
              </a:lnSpc>
              <a:buFontTx/>
              <a:buNone/>
            </a:pPr>
            <a:r>
              <a:rPr lang="it-IT" sz="2400" dirty="0">
                <a:cs typeface="Arial" pitchFamily="34" charset="0"/>
              </a:rPr>
              <a:t>	ad es. </a:t>
            </a:r>
            <a:r>
              <a:rPr lang="it-IT" sz="2400" dirty="0" err="1">
                <a:solidFill>
                  <a:srgbClr val="008000"/>
                </a:solidFill>
                <a:cs typeface="Arial" pitchFamily="34" charset="0"/>
              </a:rPr>
              <a:t>y</a:t>
            </a:r>
            <a:r>
              <a:rPr lang="it-IT" sz="2400" baseline="-25000" dirty="0" err="1">
                <a:solidFill>
                  <a:srgbClr val="008000"/>
                </a:solidFill>
                <a:cs typeface="Arial" pitchFamily="34" charset="0"/>
              </a:rPr>
              <a:t>t</a:t>
            </a:r>
            <a:r>
              <a:rPr lang="it-IT" sz="2400" dirty="0">
                <a:solidFill>
                  <a:srgbClr val="008000"/>
                </a:solidFill>
                <a:cs typeface="Arial" pitchFamily="34" charset="0"/>
              </a:rPr>
              <a:t> –</a:t>
            </a:r>
            <a:r>
              <a:rPr lang="it-IT" sz="2400" dirty="0" err="1">
                <a:solidFill>
                  <a:srgbClr val="008000"/>
                </a:solidFill>
                <a:cs typeface="Arial" pitchFamily="34" charset="0"/>
              </a:rPr>
              <a:t>y</a:t>
            </a:r>
            <a:r>
              <a:rPr lang="it-IT" sz="2400" baseline="-25000" dirty="0" err="1">
                <a:solidFill>
                  <a:srgbClr val="008000"/>
                </a:solidFill>
                <a:cs typeface="Arial" pitchFamily="34" charset="0"/>
              </a:rPr>
              <a:t>c</a:t>
            </a:r>
            <a:r>
              <a:rPr lang="it-IT" sz="2400" baseline="-25000" dirty="0">
                <a:solidFill>
                  <a:srgbClr val="008000"/>
                </a:solidFill>
                <a:cs typeface="Arial" pitchFamily="34" charset="0"/>
              </a:rPr>
              <a:t> </a:t>
            </a:r>
            <a:r>
              <a:rPr lang="it-IT" sz="2400" dirty="0">
                <a:solidFill>
                  <a:srgbClr val="008000"/>
                </a:solidFill>
                <a:cs typeface="Arial" pitchFamily="34" charset="0"/>
              </a:rPr>
              <a:t>= – 40  cm</a:t>
            </a:r>
            <a:r>
              <a:rPr lang="it-IT" sz="2400" dirty="0">
                <a:cs typeface="Arial" pitchFamily="34" charset="0"/>
              </a:rPr>
              <a:t>,   </a:t>
            </a:r>
            <a:r>
              <a:rPr lang="it-IT" sz="2400" dirty="0" err="1">
                <a:solidFill>
                  <a:srgbClr val="990033"/>
                </a:solidFill>
                <a:cs typeface="Arial" pitchFamily="34" charset="0"/>
              </a:rPr>
              <a:t>y</a:t>
            </a:r>
            <a:r>
              <a:rPr lang="it-IT" sz="2400" baseline="-25000" dirty="0" err="1">
                <a:solidFill>
                  <a:srgbClr val="990033"/>
                </a:solidFill>
                <a:cs typeface="Arial" pitchFamily="34" charset="0"/>
              </a:rPr>
              <a:t>t</a:t>
            </a:r>
            <a:r>
              <a:rPr lang="it-IT" sz="2400" dirty="0">
                <a:solidFill>
                  <a:srgbClr val="990033"/>
                </a:solidFill>
                <a:cs typeface="Arial" pitchFamily="34" charset="0"/>
              </a:rPr>
              <a:t> –</a:t>
            </a:r>
            <a:r>
              <a:rPr lang="it-IT" sz="2400" dirty="0" err="1">
                <a:solidFill>
                  <a:srgbClr val="990033"/>
                </a:solidFill>
                <a:cs typeface="Arial" pitchFamily="34" charset="0"/>
              </a:rPr>
              <a:t>y</a:t>
            </a:r>
            <a:r>
              <a:rPr lang="it-IT" sz="2400" baseline="-25000" dirty="0" err="1">
                <a:solidFill>
                  <a:srgbClr val="990033"/>
                </a:solidFill>
                <a:cs typeface="Arial" pitchFamily="34" charset="0"/>
              </a:rPr>
              <a:t>p</a:t>
            </a:r>
            <a:r>
              <a:rPr lang="it-IT" sz="2400" dirty="0">
                <a:solidFill>
                  <a:srgbClr val="990033"/>
                </a:solidFill>
                <a:cs typeface="Arial" pitchFamily="34" charset="0"/>
              </a:rPr>
              <a:t> = + 130 cm</a:t>
            </a:r>
          </a:p>
          <a:p>
            <a:pPr>
              <a:lnSpc>
                <a:spcPct val="90000"/>
              </a:lnSpc>
              <a:buFontTx/>
              <a:buNone/>
            </a:pP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c</a:t>
            </a:r>
            <a:r>
              <a:rPr lang="it-IT" sz="2400" dirty="0">
                <a:cs typeface="Arial" pitchFamily="34" charset="0"/>
              </a:rPr>
              <a:t>) = –1050∙9.81∙0.4 </a:t>
            </a:r>
            <a:r>
              <a:rPr lang="it-IT" sz="2400" dirty="0" err="1">
                <a:cs typeface="Arial" pitchFamily="34" charset="0"/>
              </a:rPr>
              <a:t>Pa</a:t>
            </a:r>
            <a:r>
              <a:rPr lang="it-IT" sz="2400" dirty="0">
                <a:cs typeface="Arial" pitchFamily="34" charset="0"/>
              </a:rPr>
              <a:t> =  – 4120 </a:t>
            </a:r>
            <a:r>
              <a:rPr lang="it-IT" sz="2400" dirty="0" err="1">
                <a:cs typeface="Arial" pitchFamily="34" charset="0"/>
              </a:rPr>
              <a:t>Pa</a:t>
            </a:r>
            <a:r>
              <a:rPr lang="it-IT" sz="2400" dirty="0">
                <a:cs typeface="Arial" pitchFamily="34" charset="0"/>
              </a:rPr>
              <a:t> ≈  – 30 torr</a:t>
            </a:r>
          </a:p>
          <a:p>
            <a:pPr>
              <a:lnSpc>
                <a:spcPct val="90000"/>
              </a:lnSpc>
              <a:buFontTx/>
              <a:buNone/>
            </a:pPr>
            <a:r>
              <a:rPr lang="it-IT" sz="2400" dirty="0">
                <a:cs typeface="Arial" pitchFamily="34" charset="0"/>
              </a:rPr>
              <a:t>	</a:t>
            </a:r>
            <a:r>
              <a:rPr lang="el-GR" sz="2400" dirty="0">
                <a:cs typeface="Arial" pitchFamily="34" charset="0"/>
              </a:rPr>
              <a:t>ρ</a:t>
            </a:r>
            <a:r>
              <a:rPr lang="it-IT" sz="2400" dirty="0">
                <a:cs typeface="Arial" pitchFamily="34" charset="0"/>
              </a:rPr>
              <a:t>g(</a:t>
            </a:r>
            <a:r>
              <a:rPr lang="it-IT" sz="2400" dirty="0" err="1">
                <a:cs typeface="Arial" pitchFamily="34" charset="0"/>
              </a:rPr>
              <a:t>y</a:t>
            </a:r>
            <a:r>
              <a:rPr lang="it-IT" sz="2400" baseline="-25000" dirty="0" err="1">
                <a:cs typeface="Arial" pitchFamily="34" charset="0"/>
              </a:rPr>
              <a:t>t</a:t>
            </a:r>
            <a:r>
              <a:rPr lang="it-IT" sz="2400" dirty="0">
                <a:cs typeface="Arial" pitchFamily="34" charset="0"/>
              </a:rPr>
              <a:t> –</a:t>
            </a:r>
            <a:r>
              <a:rPr lang="it-IT" sz="2400" dirty="0" err="1">
                <a:cs typeface="Arial" pitchFamily="34" charset="0"/>
              </a:rPr>
              <a:t>y</a:t>
            </a:r>
            <a:r>
              <a:rPr lang="it-IT" sz="2400" baseline="-25000" dirty="0" err="1">
                <a:cs typeface="Arial" pitchFamily="34" charset="0"/>
              </a:rPr>
              <a:t>p</a:t>
            </a:r>
            <a:r>
              <a:rPr lang="it-IT" sz="2400" dirty="0">
                <a:cs typeface="Arial" pitchFamily="34" charset="0"/>
              </a:rPr>
              <a:t>) = + 13/4 30 torr ≈  + 100 torr</a:t>
            </a:r>
          </a:p>
          <a:p>
            <a:pPr>
              <a:lnSpc>
                <a:spcPct val="90000"/>
              </a:lnSpc>
              <a:buFontTx/>
              <a:buNone/>
            </a:pPr>
            <a:r>
              <a:rPr lang="it-IT" sz="2400" dirty="0">
                <a:cs typeface="Arial" pitchFamily="34" charset="0"/>
              </a:rPr>
              <a:t>	</a:t>
            </a:r>
            <a:r>
              <a:rPr lang="it-IT" sz="2400" dirty="0" smtClean="0">
                <a:cs typeface="Arial" pitchFamily="34" charset="0"/>
              </a:rPr>
              <a:t>es. </a:t>
            </a:r>
            <a:r>
              <a:rPr lang="it-IT" sz="2400" dirty="0" err="1" smtClean="0">
                <a:cs typeface="Arial" pitchFamily="34" charset="0"/>
              </a:rPr>
              <a:t>p</a:t>
            </a:r>
            <a:r>
              <a:rPr lang="it-IT" sz="2400" baseline="-25000" dirty="0" err="1" smtClean="0">
                <a:cs typeface="Arial" pitchFamily="34" charset="0"/>
              </a:rPr>
              <a:t>t</a:t>
            </a:r>
            <a:r>
              <a:rPr lang="it-IT" sz="2400" dirty="0" smtClean="0">
                <a:cs typeface="Arial" pitchFamily="34" charset="0"/>
              </a:rPr>
              <a:t> </a:t>
            </a:r>
            <a:r>
              <a:rPr lang="it-IT" sz="2400" dirty="0">
                <a:cs typeface="Arial" pitchFamily="34" charset="0"/>
              </a:rPr>
              <a:t>= 100 torr → p</a:t>
            </a:r>
            <a:r>
              <a:rPr lang="it-IT" sz="2400" baseline="-25000" dirty="0">
                <a:cs typeface="Arial" pitchFamily="34" charset="0"/>
              </a:rPr>
              <a:t>c</a:t>
            </a:r>
            <a:r>
              <a:rPr lang="it-IT" sz="2400" dirty="0">
                <a:cs typeface="Arial" pitchFamily="34" charset="0"/>
              </a:rPr>
              <a:t> = 70 torr, </a:t>
            </a:r>
            <a:r>
              <a:rPr lang="it-IT" sz="2400" dirty="0" err="1">
                <a:cs typeface="Arial" pitchFamily="34" charset="0"/>
              </a:rPr>
              <a:t>p</a:t>
            </a:r>
            <a:r>
              <a:rPr lang="it-IT" sz="2400" baseline="-25000" dirty="0" err="1">
                <a:cs typeface="Arial" pitchFamily="34" charset="0"/>
              </a:rPr>
              <a:t>p</a:t>
            </a:r>
            <a:r>
              <a:rPr lang="it-IT" sz="2400" dirty="0">
                <a:cs typeface="Arial" pitchFamily="34" charset="0"/>
              </a:rPr>
              <a:t> = 200 torr</a:t>
            </a:r>
          </a:p>
          <a:p>
            <a:pPr>
              <a:lnSpc>
                <a:spcPct val="90000"/>
              </a:lnSpc>
              <a:spcBef>
                <a:spcPct val="60000"/>
              </a:spcBef>
            </a:pPr>
            <a:r>
              <a:rPr lang="it-IT" sz="2400" dirty="0">
                <a:cs typeface="Arial" pitchFamily="34" charset="0"/>
              </a:rPr>
              <a:t>lavoro del cuore (V pompato </a:t>
            </a:r>
            <a:r>
              <a:rPr lang="it-IT" sz="2400" dirty="0">
                <a:solidFill>
                  <a:schemeClr val="accent2"/>
                </a:solidFill>
                <a:cs typeface="Arial" pitchFamily="34" charset="0"/>
              </a:rPr>
              <a:t>nell’aorta</a:t>
            </a:r>
            <a:r>
              <a:rPr lang="it-IT" sz="2400" dirty="0">
                <a:cs typeface="Arial" pitchFamily="34" charset="0"/>
              </a:rPr>
              <a:t> e </a:t>
            </a:r>
            <a:r>
              <a:rPr lang="it-IT" sz="2400" dirty="0">
                <a:solidFill>
                  <a:srgbClr val="990033"/>
                </a:solidFill>
                <a:cs typeface="Arial" pitchFamily="34" charset="0"/>
              </a:rPr>
              <a:t>nell’a. polmonare</a:t>
            </a:r>
            <a:r>
              <a:rPr lang="it-IT" sz="2400" dirty="0">
                <a:cs typeface="Arial" pitchFamily="34" charset="0"/>
              </a:rPr>
              <a:t>)</a:t>
            </a:r>
          </a:p>
          <a:p>
            <a:pPr>
              <a:lnSpc>
                <a:spcPct val="90000"/>
              </a:lnSpc>
              <a:buFontTx/>
              <a:buNone/>
            </a:pPr>
            <a:r>
              <a:rPr lang="it-IT" sz="2400" dirty="0">
                <a:cs typeface="Arial" pitchFamily="34" charset="0"/>
              </a:rPr>
              <a:t>	</a:t>
            </a:r>
            <a:r>
              <a:rPr lang="en-US" sz="2400" dirty="0">
                <a:solidFill>
                  <a:schemeClr val="accent2"/>
                </a:solidFill>
                <a:latin typeface="Script MT Bold" pitchFamily="66" charset="0"/>
                <a:cs typeface="Arial" pitchFamily="34" charset="0"/>
              </a:rPr>
              <a:t>L</a:t>
            </a:r>
            <a:r>
              <a:rPr lang="it-IT" sz="2400" dirty="0">
                <a:solidFill>
                  <a:schemeClr val="accent2"/>
                </a:solidFill>
                <a:cs typeface="Arial" pitchFamily="34" charset="0"/>
              </a:rPr>
              <a:t> = </a:t>
            </a:r>
            <a:r>
              <a:rPr lang="it-IT" sz="2400" dirty="0" err="1">
                <a:solidFill>
                  <a:schemeClr val="accent2"/>
                </a:solidFill>
                <a:cs typeface="Arial" pitchFamily="34" charset="0"/>
              </a:rPr>
              <a:t>Fs</a:t>
            </a:r>
            <a:r>
              <a:rPr lang="it-IT" sz="2400" dirty="0">
                <a:solidFill>
                  <a:schemeClr val="accent2"/>
                </a:solidFill>
                <a:cs typeface="Arial" pitchFamily="34" charset="0"/>
              </a:rPr>
              <a:t> = </a:t>
            </a:r>
            <a:r>
              <a:rPr lang="it-IT" sz="2400" dirty="0" err="1">
                <a:solidFill>
                  <a:schemeClr val="accent2"/>
                </a:solidFill>
                <a:cs typeface="Arial" pitchFamily="34" charset="0"/>
              </a:rPr>
              <a:t>pAs</a:t>
            </a:r>
            <a:r>
              <a:rPr lang="it-IT" sz="2400" dirty="0">
                <a:solidFill>
                  <a:schemeClr val="accent2"/>
                </a:solidFill>
                <a:cs typeface="Arial" pitchFamily="34" charset="0"/>
              </a:rPr>
              <a:t> = </a:t>
            </a:r>
            <a:r>
              <a:rPr lang="it-IT" sz="2400" dirty="0" err="1">
                <a:solidFill>
                  <a:schemeClr val="accent2"/>
                </a:solidFill>
                <a:cs typeface="Arial" pitchFamily="34" charset="0"/>
              </a:rPr>
              <a:t>pV</a:t>
            </a:r>
            <a:r>
              <a:rPr lang="it-IT" sz="2400" dirty="0">
                <a:cs typeface="Arial" pitchFamily="34" charset="0"/>
              </a:rPr>
              <a:t>;       </a:t>
            </a:r>
            <a:r>
              <a:rPr lang="en-US" sz="2400" dirty="0">
                <a:solidFill>
                  <a:srgbClr val="990033"/>
                </a:solidFill>
                <a:latin typeface="Script MT Bold" pitchFamily="66" charset="0"/>
                <a:cs typeface="Arial" pitchFamily="34" charset="0"/>
              </a:rPr>
              <a:t>L</a:t>
            </a:r>
            <a:r>
              <a:rPr lang="it-IT" sz="2400" dirty="0">
                <a:solidFill>
                  <a:srgbClr val="990033"/>
                </a:solidFill>
                <a:cs typeface="Arial" pitchFamily="34" charset="0"/>
              </a:rPr>
              <a:t>‘ = </a:t>
            </a:r>
            <a:r>
              <a:rPr lang="it-IT" sz="2400" dirty="0" err="1">
                <a:solidFill>
                  <a:srgbClr val="990033"/>
                </a:solidFill>
                <a:cs typeface="Arial" pitchFamily="34" charset="0"/>
              </a:rPr>
              <a:t>p’V</a:t>
            </a:r>
            <a:r>
              <a:rPr lang="it-IT" sz="2400" dirty="0">
                <a:cs typeface="Arial" pitchFamily="34" charset="0"/>
              </a:rPr>
              <a:t>;       </a:t>
            </a:r>
            <a:r>
              <a:rPr lang="en-US" sz="2400" dirty="0">
                <a:latin typeface="Script MT Bold" pitchFamily="66" charset="0"/>
                <a:cs typeface="Arial" pitchFamily="34" charset="0"/>
              </a:rPr>
              <a:t>L</a:t>
            </a:r>
            <a:r>
              <a:rPr lang="it-IT" sz="2400" baseline="-25000" dirty="0">
                <a:cs typeface="Arial" pitchFamily="34" charset="0"/>
              </a:rPr>
              <a:t>tot </a:t>
            </a:r>
            <a:r>
              <a:rPr lang="it-IT" sz="2400" dirty="0">
                <a:cs typeface="Arial" pitchFamily="34" charset="0"/>
              </a:rPr>
              <a:t>= (</a:t>
            </a:r>
            <a:r>
              <a:rPr lang="it-IT" sz="2400" dirty="0" err="1">
                <a:cs typeface="Arial" pitchFamily="34" charset="0"/>
              </a:rPr>
              <a:t>p+p</a:t>
            </a:r>
            <a:r>
              <a:rPr lang="it-IT" sz="2400" dirty="0">
                <a:cs typeface="Arial" pitchFamily="34" charset="0"/>
              </a:rPr>
              <a:t>’)V </a:t>
            </a:r>
          </a:p>
          <a:p>
            <a:pPr>
              <a:lnSpc>
                <a:spcPct val="90000"/>
              </a:lnSpc>
              <a:buFontTx/>
              <a:buNone/>
            </a:pPr>
            <a:r>
              <a:rPr lang="it-IT" sz="2400" dirty="0">
                <a:cs typeface="Arial" pitchFamily="34" charset="0"/>
              </a:rPr>
              <a:t>	</a:t>
            </a:r>
            <a:r>
              <a:rPr lang="it-IT" sz="2400" dirty="0" err="1">
                <a:cs typeface="Arial" pitchFamily="34" charset="0"/>
              </a:rPr>
              <a:t>p+p</a:t>
            </a:r>
            <a:r>
              <a:rPr lang="it-IT" sz="2400" dirty="0">
                <a:cs typeface="Arial" pitchFamily="34" charset="0"/>
              </a:rPr>
              <a:t>’ = 120 torr = 1.6 10</a:t>
            </a:r>
            <a:r>
              <a:rPr lang="it-IT" sz="2400" baseline="30000" dirty="0">
                <a:cs typeface="Arial" pitchFamily="34" charset="0"/>
              </a:rPr>
              <a:t>4</a:t>
            </a:r>
            <a:r>
              <a:rPr lang="it-IT" sz="2400" dirty="0">
                <a:cs typeface="Arial" pitchFamily="34" charset="0"/>
              </a:rPr>
              <a:t> </a:t>
            </a:r>
            <a:r>
              <a:rPr lang="it-IT" sz="2400" dirty="0" err="1">
                <a:cs typeface="Arial" pitchFamily="34" charset="0"/>
              </a:rPr>
              <a:t>Pa</a:t>
            </a:r>
            <a:endParaRPr lang="it-IT" sz="2400" dirty="0">
              <a:cs typeface="Arial" pitchFamily="34" charset="0"/>
            </a:endParaRPr>
          </a:p>
          <a:p>
            <a:pPr>
              <a:lnSpc>
                <a:spcPct val="90000"/>
              </a:lnSpc>
              <a:buFontTx/>
              <a:buNone/>
            </a:pPr>
            <a:r>
              <a:rPr lang="it-IT" sz="2400" dirty="0">
                <a:cs typeface="Arial" pitchFamily="34" charset="0"/>
              </a:rPr>
              <a:t>	Q ≈ 5 l/</a:t>
            </a:r>
            <a:r>
              <a:rPr lang="it-IT" sz="2400" dirty="0" err="1">
                <a:cs typeface="Arial" pitchFamily="34" charset="0"/>
              </a:rPr>
              <a:t>min</a:t>
            </a:r>
            <a:r>
              <a:rPr lang="it-IT" sz="2400" dirty="0">
                <a:cs typeface="Arial" pitchFamily="34" charset="0"/>
              </a:rPr>
              <a:t> → V = 5 l/</a:t>
            </a:r>
            <a:r>
              <a:rPr lang="it-IT" sz="2400" dirty="0" err="1">
                <a:cs typeface="Arial" pitchFamily="34" charset="0"/>
              </a:rPr>
              <a:t>min</a:t>
            </a:r>
            <a:r>
              <a:rPr lang="it-IT" sz="2400" dirty="0">
                <a:cs typeface="Arial" pitchFamily="34" charset="0"/>
              </a:rPr>
              <a:t> 1/75 </a:t>
            </a:r>
            <a:r>
              <a:rPr lang="it-IT" sz="2400" dirty="0" err="1">
                <a:cs typeface="Arial" pitchFamily="34" charset="0"/>
              </a:rPr>
              <a:t>min</a:t>
            </a:r>
            <a:r>
              <a:rPr lang="it-IT" sz="2400" dirty="0">
                <a:cs typeface="Arial" pitchFamily="34" charset="0"/>
              </a:rPr>
              <a:t> = 0.07 l = 7 10</a:t>
            </a:r>
            <a:r>
              <a:rPr lang="it-IT" sz="2400" baseline="30000" dirty="0">
                <a:cs typeface="Arial" pitchFamily="34" charset="0"/>
              </a:rPr>
              <a:t>-5</a:t>
            </a:r>
            <a:r>
              <a:rPr lang="it-IT" sz="2400" dirty="0">
                <a:cs typeface="Arial" pitchFamily="34" charset="0"/>
              </a:rPr>
              <a:t> m</a:t>
            </a:r>
            <a:r>
              <a:rPr lang="it-IT" sz="2400" baseline="30000" dirty="0">
                <a:cs typeface="Arial" pitchFamily="34" charset="0"/>
              </a:rPr>
              <a:t>3</a:t>
            </a:r>
          </a:p>
          <a:p>
            <a:pPr>
              <a:lnSpc>
                <a:spcPct val="90000"/>
              </a:lnSpc>
              <a:buFontTx/>
              <a:buNone/>
            </a:pPr>
            <a:r>
              <a:rPr lang="it-IT" sz="2400" baseline="30000" dirty="0">
                <a:cs typeface="Arial" pitchFamily="34" charset="0"/>
              </a:rPr>
              <a:t>	 </a:t>
            </a:r>
            <a:r>
              <a:rPr lang="en-US" sz="2400" dirty="0">
                <a:latin typeface="Script MT Bold" pitchFamily="66" charset="0"/>
                <a:cs typeface="Arial" pitchFamily="34" charset="0"/>
              </a:rPr>
              <a:t>L</a:t>
            </a:r>
            <a:r>
              <a:rPr lang="it-IT" sz="2400" baseline="-25000" dirty="0">
                <a:cs typeface="Arial" pitchFamily="34" charset="0"/>
              </a:rPr>
              <a:t>tot </a:t>
            </a:r>
            <a:r>
              <a:rPr lang="it-IT" sz="2400" dirty="0">
                <a:cs typeface="Arial" pitchFamily="34" charset="0"/>
              </a:rPr>
              <a:t>= 1 J ;     </a:t>
            </a:r>
            <a:r>
              <a:rPr lang="en-US" sz="2400" dirty="0">
                <a:latin typeface="Script MT Bold" pitchFamily="66" charset="0"/>
                <a:cs typeface="Arial" pitchFamily="34" charset="0"/>
              </a:rPr>
              <a:t>P</a:t>
            </a:r>
            <a:r>
              <a:rPr lang="it-IT" sz="2400" dirty="0">
                <a:cs typeface="Arial" pitchFamily="34" charset="0"/>
              </a:rPr>
              <a:t> = </a:t>
            </a:r>
            <a:r>
              <a:rPr lang="en-US" sz="2400" dirty="0">
                <a:latin typeface="Script MT Bold" pitchFamily="66" charset="0"/>
                <a:cs typeface="Arial" pitchFamily="34" charset="0"/>
              </a:rPr>
              <a:t>L</a:t>
            </a:r>
            <a:r>
              <a:rPr lang="it-IT" sz="2400" baseline="-25000" dirty="0">
                <a:cs typeface="Arial" pitchFamily="34" charset="0"/>
              </a:rPr>
              <a:t>tot </a:t>
            </a:r>
            <a:r>
              <a:rPr lang="it-IT" sz="2400" dirty="0">
                <a:cs typeface="Arial" pitchFamily="34" charset="0"/>
              </a:rPr>
              <a:t>/t = 1 J/0.8 s = 1.2 W </a:t>
            </a:r>
          </a:p>
          <a:p>
            <a:pPr>
              <a:lnSpc>
                <a:spcPct val="90000"/>
              </a:lnSpc>
              <a:buFontTx/>
              <a:buNone/>
            </a:pPr>
            <a:r>
              <a:rPr lang="it-IT" sz="2400" dirty="0">
                <a:cs typeface="Arial" pitchFamily="34" charset="0"/>
              </a:rPr>
              <a:t>     in realtà il lavoro è maggiore di quello utile calcolato (5.5 W)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16</a:t>
            </a:r>
            <a:endParaRPr lang="en-US"/>
          </a:p>
        </p:txBody>
      </p:sp>
      <p:sp>
        <p:nvSpPr>
          <p:cNvPr id="12" name="Slide Number Placeholder 5"/>
          <p:cNvSpPr>
            <a:spLocks noGrp="1"/>
          </p:cNvSpPr>
          <p:nvPr>
            <p:ph type="sldNum" sz="quarter" idx="12"/>
          </p:nvPr>
        </p:nvSpPr>
        <p:spPr/>
        <p:txBody>
          <a:bodyPr/>
          <a:lstStyle/>
          <a:p>
            <a:fld id="{4D4776A9-A292-4A83-A644-AF8CE5BE42B0}" type="slidenum">
              <a:rPr lang="en-US"/>
              <a:pPr/>
              <a:t>51</a:t>
            </a:fld>
            <a:endParaRPr lang="en-US"/>
          </a:p>
        </p:txBody>
      </p:sp>
      <p:pic>
        <p:nvPicPr>
          <p:cNvPr id="163854" name="Picture 14" descr="img0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4346575"/>
            <a:ext cx="3213100" cy="2176463"/>
          </a:xfrm>
          <a:prstGeom prst="rect">
            <a:avLst/>
          </a:prstGeom>
          <a:noFill/>
          <a:extLst>
            <a:ext uri="{909E8E84-426E-40DD-AFC4-6F175D3DCCD1}">
              <a14:hiddenFill xmlns:a14="http://schemas.microsoft.com/office/drawing/2010/main">
                <a:solidFill>
                  <a:srgbClr val="FFFFFF"/>
                </a:solidFill>
              </a14:hiddenFill>
            </a:ext>
          </a:extLst>
        </p:spPr>
      </p:pic>
      <p:sp>
        <p:nvSpPr>
          <p:cNvPr id="163842" name="Rectangle 2"/>
          <p:cNvSpPr>
            <a:spLocks noGrp="1" noChangeArrowheads="1"/>
          </p:cNvSpPr>
          <p:nvPr>
            <p:ph type="title"/>
          </p:nvPr>
        </p:nvSpPr>
        <p:spPr/>
        <p:txBody>
          <a:bodyPr/>
          <a:lstStyle/>
          <a:p>
            <a:r>
              <a:rPr lang="it-IT"/>
              <a:t>Misura della pressione arteriosa</a:t>
            </a:r>
          </a:p>
        </p:txBody>
      </p:sp>
      <p:sp>
        <p:nvSpPr>
          <p:cNvPr id="163843" name="Rectangle 3"/>
          <p:cNvSpPr>
            <a:spLocks noGrp="1" noChangeArrowheads="1"/>
          </p:cNvSpPr>
          <p:nvPr>
            <p:ph type="body" idx="1"/>
          </p:nvPr>
        </p:nvSpPr>
        <p:spPr/>
        <p:txBody>
          <a:bodyPr/>
          <a:lstStyle/>
          <a:p>
            <a:r>
              <a:rPr lang="it-IT" sz="2400">
                <a:cs typeface="Arial" pitchFamily="34" charset="0"/>
              </a:rPr>
              <a:t>in un’arteria </a:t>
            </a:r>
            <a:r>
              <a:rPr lang="it-IT" sz="2400">
                <a:cs typeface="Arial" pitchFamily="34" charset="0"/>
                <a:sym typeface="Symbol" pitchFamily="18" charset="2"/>
              </a:rPr>
              <a:t>N</a:t>
            </a:r>
            <a:r>
              <a:rPr lang="it-IT" sz="2400" baseline="-25000">
                <a:cs typeface="Arial" pitchFamily="34" charset="0"/>
                <a:sym typeface="Symbol" pitchFamily="18" charset="2"/>
              </a:rPr>
              <a:t>R</a:t>
            </a:r>
            <a:r>
              <a:rPr lang="it-IT" sz="2400">
                <a:cs typeface="Arial" pitchFamily="34" charset="0"/>
                <a:sym typeface="Symbol" pitchFamily="18" charset="2"/>
              </a:rPr>
              <a:t> = 2</a:t>
            </a:r>
            <a:r>
              <a:rPr lang="el-GR" sz="2400">
                <a:cs typeface="Arial" pitchFamily="34" charset="0"/>
              </a:rPr>
              <a:t>ρ</a:t>
            </a:r>
            <a:r>
              <a:rPr lang="it-IT" sz="2400" u="sng">
                <a:cs typeface="Arial" pitchFamily="34" charset="0"/>
              </a:rPr>
              <a:t>v</a:t>
            </a:r>
            <a:r>
              <a:rPr lang="it-IT" sz="2400">
                <a:cs typeface="Arial" pitchFamily="34" charset="0"/>
              </a:rPr>
              <a:t>a/</a:t>
            </a:r>
            <a:r>
              <a:rPr lang="el-GR" sz="2400">
                <a:cs typeface="Arial" pitchFamily="34" charset="0"/>
              </a:rPr>
              <a:t>η</a:t>
            </a:r>
            <a:r>
              <a:rPr lang="it-IT" sz="2400">
                <a:cs typeface="Arial" pitchFamily="34" charset="0"/>
                <a:sym typeface="Symbol" pitchFamily="18" charset="2"/>
              </a:rPr>
              <a:t> = 2</a:t>
            </a:r>
            <a:r>
              <a:rPr lang="el-GR" sz="2400">
                <a:cs typeface="Arial" pitchFamily="34" charset="0"/>
              </a:rPr>
              <a:t>ρ</a:t>
            </a:r>
            <a:r>
              <a:rPr lang="it-IT" sz="2400">
                <a:cs typeface="Arial" pitchFamily="34" charset="0"/>
              </a:rPr>
              <a:t>Q/(</a:t>
            </a:r>
            <a:r>
              <a:rPr lang="el-GR" sz="2400">
                <a:cs typeface="Arial" pitchFamily="34" charset="0"/>
              </a:rPr>
              <a:t>πη</a:t>
            </a:r>
            <a:r>
              <a:rPr lang="it-IT" sz="2400">
                <a:cs typeface="Arial" pitchFamily="34" charset="0"/>
                <a:sym typeface="Symbol" pitchFamily="18" charset="2"/>
              </a:rPr>
              <a:t>a) è                              &lt; 1000, flusso laminare, silenzioso</a:t>
            </a:r>
          </a:p>
          <a:p>
            <a:r>
              <a:rPr lang="it-IT" sz="2400">
                <a:cs typeface="Arial" pitchFamily="34" charset="0"/>
                <a:sym typeface="Symbol" pitchFamily="18" charset="2"/>
              </a:rPr>
              <a:t>se aumento v (riducendo a, senza ridurre Q)          aumenta N</a:t>
            </a:r>
            <a:r>
              <a:rPr lang="it-IT" sz="2400" baseline="-25000">
                <a:cs typeface="Arial" pitchFamily="34" charset="0"/>
                <a:sym typeface="Symbol" pitchFamily="18" charset="2"/>
              </a:rPr>
              <a:t>R</a:t>
            </a:r>
            <a:r>
              <a:rPr lang="it-IT" sz="2400">
                <a:cs typeface="Arial" pitchFamily="34" charset="0"/>
                <a:sym typeface="Symbol" pitchFamily="18" charset="2"/>
              </a:rPr>
              <a:t> → flusso vorticoso → rumore</a:t>
            </a:r>
          </a:p>
          <a:p>
            <a:r>
              <a:rPr lang="it-IT" sz="2400">
                <a:cs typeface="Arial" pitchFamily="34" charset="0"/>
                <a:sym typeface="Symbol" pitchFamily="18" charset="2"/>
              </a:rPr>
              <a:t>se chiudo l’arteria il rumore cessa – la p             corrisponde a quella sistolica (max)</a:t>
            </a:r>
          </a:p>
          <a:p>
            <a:r>
              <a:rPr lang="it-IT" sz="2400">
                <a:cs typeface="Arial" pitchFamily="34" charset="0"/>
                <a:sym typeface="Symbol" pitchFamily="18" charset="2"/>
              </a:rPr>
              <a:t>lasciando riaprire l’arteria quando il moto ridiviene laminare la p corrisponde a quella diastolica (min)</a:t>
            </a:r>
          </a:p>
        </p:txBody>
      </p:sp>
      <p:pic>
        <p:nvPicPr>
          <p:cNvPr id="163844" name="Picture 4" descr="img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4365625"/>
            <a:ext cx="3213100" cy="1971675"/>
          </a:xfrm>
          <a:prstGeom prst="rect">
            <a:avLst/>
          </a:prstGeom>
          <a:noFill/>
          <a:extLst>
            <a:ext uri="{909E8E84-426E-40DD-AFC4-6F175D3DCCD1}">
              <a14:hiddenFill xmlns:a14="http://schemas.microsoft.com/office/drawing/2010/main">
                <a:solidFill>
                  <a:srgbClr val="FFFFFF"/>
                </a:solidFill>
              </a14:hiddenFill>
            </a:ext>
          </a:extLst>
        </p:spPr>
      </p:pic>
      <p:sp>
        <p:nvSpPr>
          <p:cNvPr id="163847" name="Text Box 7"/>
          <p:cNvSpPr txBox="1">
            <a:spLocks noChangeArrowheads="1"/>
          </p:cNvSpPr>
          <p:nvPr/>
        </p:nvSpPr>
        <p:spPr bwMode="auto">
          <a:xfrm>
            <a:off x="684213" y="4437063"/>
            <a:ext cx="3238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cs typeface="Arial" pitchFamily="34" charset="0"/>
              </a:rPr>
              <a:t>p</a:t>
            </a:r>
            <a:endParaRPr lang="el-GR" sz="1800" b="1">
              <a:cs typeface="Arial" pitchFamily="34" charset="0"/>
            </a:endParaRPr>
          </a:p>
        </p:txBody>
      </p:sp>
      <p:sp>
        <p:nvSpPr>
          <p:cNvPr id="163853" name="Text Box 13"/>
          <p:cNvSpPr txBox="1">
            <a:spLocks noChangeArrowheads="1"/>
          </p:cNvSpPr>
          <p:nvPr/>
        </p:nvSpPr>
        <p:spPr bwMode="auto">
          <a:xfrm>
            <a:off x="1835150" y="6200775"/>
            <a:ext cx="217805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distanza dal cuore</a:t>
            </a:r>
          </a:p>
        </p:txBody>
      </p:sp>
      <p:pic>
        <p:nvPicPr>
          <p:cNvPr id="16385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981075"/>
            <a:ext cx="1939925" cy="232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56" name="Text Box 16"/>
          <p:cNvSpPr txBox="1">
            <a:spLocks noChangeArrowheads="1"/>
          </p:cNvSpPr>
          <p:nvPr/>
        </p:nvSpPr>
        <p:spPr bwMode="auto">
          <a:xfrm>
            <a:off x="7164388" y="2997200"/>
            <a:ext cx="17589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Stephen Hales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AF4DA84C-6BF8-45F0-8603-A2DD4A52BEE3}" type="slidenum">
              <a:rPr lang="en-US"/>
              <a:pPr/>
              <a:t>52</a:t>
            </a:fld>
            <a:endParaRPr lang="en-US"/>
          </a:p>
        </p:txBody>
      </p:sp>
      <p:sp>
        <p:nvSpPr>
          <p:cNvPr id="183299" name="Rectangle 3"/>
          <p:cNvSpPr>
            <a:spLocks noGrp="1" noChangeArrowheads="1"/>
          </p:cNvSpPr>
          <p:nvPr>
            <p:ph type="body" idx="1"/>
          </p:nvPr>
        </p:nvSpPr>
        <p:spPr>
          <a:xfrm>
            <a:off x="1042988" y="3141663"/>
            <a:ext cx="7345362" cy="2881312"/>
          </a:xfrm>
          <a:ln w="38100">
            <a:solidFill>
              <a:srgbClr val="CC00CC"/>
            </a:solidFill>
            <a:miter lim="800000"/>
            <a:headEnd/>
            <a:tailEnd/>
          </a:ln>
        </p:spPr>
        <p:txBody>
          <a:bodyPr/>
          <a:lstStyle/>
          <a:p>
            <a:pPr algn="ctr">
              <a:buFontTx/>
              <a:buNone/>
            </a:pPr>
            <a:r>
              <a:rPr lang="it-IT" sz="4000"/>
              <a:t>Fenomeni molecolari in meccanica dei fluidi</a:t>
            </a:r>
          </a:p>
          <a:p>
            <a:r>
              <a:rPr lang="it-IT" sz="4000"/>
              <a:t>Diffusione</a:t>
            </a:r>
          </a:p>
          <a:p>
            <a:r>
              <a:rPr lang="it-IT" sz="4000"/>
              <a:t>Tensione superficiale</a:t>
            </a:r>
          </a:p>
        </p:txBody>
      </p:sp>
      <p:pic>
        <p:nvPicPr>
          <p:cNvPr id="183302" name="Picture 6" descr="capill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196975"/>
            <a:ext cx="2762250"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16</a:t>
            </a:r>
            <a:endParaRPr lang="en-US"/>
          </a:p>
        </p:txBody>
      </p:sp>
      <p:sp>
        <p:nvSpPr>
          <p:cNvPr id="9" name="Slide Number Placeholder 5"/>
          <p:cNvSpPr>
            <a:spLocks noGrp="1"/>
          </p:cNvSpPr>
          <p:nvPr>
            <p:ph type="sldNum" sz="quarter" idx="12"/>
          </p:nvPr>
        </p:nvSpPr>
        <p:spPr/>
        <p:txBody>
          <a:bodyPr/>
          <a:lstStyle/>
          <a:p>
            <a:fld id="{71ED8534-02EB-44F2-B03F-A32F5E681F08}" type="slidenum">
              <a:rPr lang="en-US"/>
              <a:pPr/>
              <a:t>53</a:t>
            </a:fld>
            <a:endParaRPr lang="en-US"/>
          </a:p>
        </p:txBody>
      </p:sp>
      <p:sp>
        <p:nvSpPr>
          <p:cNvPr id="164866" name="Rectangle 2"/>
          <p:cNvSpPr>
            <a:spLocks noGrp="1" noChangeArrowheads="1"/>
          </p:cNvSpPr>
          <p:nvPr>
            <p:ph type="title"/>
          </p:nvPr>
        </p:nvSpPr>
        <p:spPr/>
        <p:txBody>
          <a:bodyPr/>
          <a:lstStyle/>
          <a:p>
            <a:r>
              <a:rPr lang="it-IT"/>
              <a:t>Agitazione termica nei fluidi: diffusione</a:t>
            </a:r>
          </a:p>
        </p:txBody>
      </p:sp>
      <p:sp>
        <p:nvSpPr>
          <p:cNvPr id="164867" name="Rectangle 3"/>
          <p:cNvSpPr>
            <a:spLocks noGrp="1" noChangeArrowheads="1"/>
          </p:cNvSpPr>
          <p:nvPr>
            <p:ph type="body" idx="1"/>
          </p:nvPr>
        </p:nvSpPr>
        <p:spPr>
          <a:xfrm>
            <a:off x="251520" y="908050"/>
            <a:ext cx="8568630" cy="5400675"/>
          </a:xfrm>
        </p:spPr>
        <p:txBody>
          <a:bodyPr/>
          <a:lstStyle/>
          <a:p>
            <a:pPr>
              <a:lnSpc>
                <a:spcPct val="90000"/>
              </a:lnSpc>
            </a:pPr>
            <a:r>
              <a:rPr lang="it-IT" sz="2400" dirty="0"/>
              <a:t>ad es. goccia di soluzione colorata in un liquido, il colore diffonde col tempo; gas in un altro gas; O</a:t>
            </a:r>
            <a:r>
              <a:rPr lang="it-IT" sz="2400" baseline="-25000" dirty="0"/>
              <a:t>2</a:t>
            </a:r>
            <a:r>
              <a:rPr lang="it-IT" sz="2400" dirty="0"/>
              <a:t> + sostanze nutrienti </a:t>
            </a:r>
            <a:r>
              <a:rPr lang="it-IT" sz="2400" dirty="0">
                <a:cs typeface="Arial" pitchFamily="34" charset="0"/>
              </a:rPr>
              <a:t>→ cellule → scorie</a:t>
            </a:r>
          </a:p>
          <a:p>
            <a:pPr>
              <a:lnSpc>
                <a:spcPct val="90000"/>
              </a:lnSpc>
              <a:spcBef>
                <a:spcPct val="60000"/>
              </a:spcBef>
            </a:pPr>
            <a:r>
              <a:rPr lang="it-IT" sz="2400" dirty="0">
                <a:cs typeface="Arial" pitchFamily="34" charset="0"/>
              </a:rPr>
              <a:t>diffusione: conseguenza diretta del moto termico </a:t>
            </a:r>
            <a:r>
              <a:rPr lang="it-IT" sz="2400" dirty="0" smtClean="0">
                <a:cs typeface="Arial" pitchFamily="34" charset="0"/>
              </a:rPr>
              <a:t>casuale(*) </a:t>
            </a:r>
            <a:r>
              <a:rPr lang="it-IT" sz="2400" dirty="0">
                <a:cs typeface="Arial" pitchFamily="34" charset="0"/>
              </a:rPr>
              <a:t>delle molecole (vedi teoria cinetica)</a:t>
            </a:r>
          </a:p>
          <a:p>
            <a:pPr>
              <a:lnSpc>
                <a:spcPct val="90000"/>
              </a:lnSpc>
              <a:buFontTx/>
              <a:buNone/>
            </a:pPr>
            <a:r>
              <a:rPr lang="it-IT" sz="2400" dirty="0">
                <a:cs typeface="Arial" pitchFamily="34" charset="0"/>
              </a:rPr>
              <a:t>	v - velocità media termica</a:t>
            </a:r>
          </a:p>
          <a:p>
            <a:pPr>
              <a:lnSpc>
                <a:spcPct val="90000"/>
              </a:lnSpc>
              <a:buFontTx/>
              <a:buNone/>
            </a:pPr>
            <a:r>
              <a:rPr lang="it-IT" sz="2400" dirty="0">
                <a:cs typeface="Arial" pitchFamily="34" charset="0"/>
              </a:rPr>
              <a:t>	</a:t>
            </a:r>
            <a:r>
              <a:rPr lang="it-IT" sz="2400" u="sng" dirty="0">
                <a:latin typeface="Script MT Bold" pitchFamily="66" charset="0"/>
                <a:cs typeface="Arial" pitchFamily="34" charset="0"/>
              </a:rPr>
              <a:t>l</a:t>
            </a:r>
            <a:r>
              <a:rPr lang="it-IT" sz="2400" dirty="0">
                <a:cs typeface="Arial" pitchFamily="34" charset="0"/>
              </a:rPr>
              <a:t> - cammino libero medio</a:t>
            </a:r>
          </a:p>
          <a:p>
            <a:pPr>
              <a:lnSpc>
                <a:spcPct val="90000"/>
              </a:lnSpc>
              <a:buFontTx/>
              <a:buNone/>
            </a:pPr>
            <a:r>
              <a:rPr lang="it-IT" sz="2400" dirty="0">
                <a:cs typeface="Arial" pitchFamily="34" charset="0"/>
              </a:rPr>
              <a:t>	si trova: s = </a:t>
            </a:r>
            <a:r>
              <a:rPr lang="it-IT" sz="2400" u="sng" dirty="0">
                <a:latin typeface="Script MT Bold" pitchFamily="66" charset="0"/>
                <a:cs typeface="Arial" pitchFamily="34" charset="0"/>
              </a:rPr>
              <a:t>l</a:t>
            </a:r>
            <a:r>
              <a:rPr lang="it-IT" sz="2400" dirty="0">
                <a:latin typeface="Script MT Bold" pitchFamily="66" charset="0"/>
                <a:cs typeface="Arial" pitchFamily="34" charset="0"/>
              </a:rPr>
              <a:t> </a:t>
            </a:r>
            <a:r>
              <a:rPr lang="it-IT" sz="2400" dirty="0">
                <a:cs typeface="Arial" pitchFamily="34" charset="0"/>
              </a:rPr>
              <a:t>√n</a:t>
            </a:r>
          </a:p>
          <a:p>
            <a:pPr>
              <a:lnSpc>
                <a:spcPct val="90000"/>
              </a:lnSpc>
              <a:buFontTx/>
              <a:buNone/>
            </a:pPr>
            <a:r>
              <a:rPr lang="it-IT" sz="2400" dirty="0">
                <a:cs typeface="Arial" pitchFamily="34" charset="0"/>
              </a:rPr>
              <a:t>	L = </a:t>
            </a:r>
            <a:r>
              <a:rPr lang="el-GR" sz="2400" dirty="0">
                <a:cs typeface="Arial" pitchFamily="34" charset="0"/>
              </a:rPr>
              <a:t>Σ</a:t>
            </a:r>
            <a:r>
              <a:rPr lang="it-IT" sz="2400" baseline="-25000" dirty="0">
                <a:cs typeface="Arial" pitchFamily="34" charset="0"/>
              </a:rPr>
              <a:t>i</a:t>
            </a:r>
            <a:r>
              <a:rPr lang="it-IT" sz="2400" dirty="0">
                <a:cs typeface="Arial" pitchFamily="34" charset="0"/>
              </a:rPr>
              <a:t>l</a:t>
            </a:r>
            <a:r>
              <a:rPr lang="it-IT" sz="2400" baseline="-25000" dirty="0">
                <a:cs typeface="Arial" pitchFamily="34" charset="0"/>
              </a:rPr>
              <a:t>i</a:t>
            </a:r>
            <a:r>
              <a:rPr lang="it-IT" sz="2400" dirty="0">
                <a:cs typeface="Arial" pitchFamily="34" charset="0"/>
              </a:rPr>
              <a:t> =n </a:t>
            </a:r>
            <a:r>
              <a:rPr lang="it-IT" sz="2400" u="sng" dirty="0">
                <a:latin typeface="Script MT Bold" pitchFamily="66" charset="0"/>
                <a:cs typeface="Arial" pitchFamily="34" charset="0"/>
              </a:rPr>
              <a:t>l</a:t>
            </a:r>
            <a:r>
              <a:rPr lang="it-IT" sz="2400" dirty="0">
                <a:cs typeface="Arial" pitchFamily="34" charset="0"/>
              </a:rPr>
              <a:t> = s</a:t>
            </a:r>
            <a:r>
              <a:rPr lang="it-IT" sz="2400" baseline="30000" dirty="0">
                <a:cs typeface="Arial" pitchFamily="34" charset="0"/>
              </a:rPr>
              <a:t>2</a:t>
            </a:r>
            <a:r>
              <a:rPr lang="it-IT" sz="2400" dirty="0">
                <a:cs typeface="Arial" pitchFamily="34" charset="0"/>
              </a:rPr>
              <a:t>/ </a:t>
            </a:r>
            <a:r>
              <a:rPr lang="it-IT" sz="2400" u="sng" dirty="0">
                <a:latin typeface="Script MT Bold" pitchFamily="66" charset="0"/>
                <a:cs typeface="Arial" pitchFamily="34" charset="0"/>
              </a:rPr>
              <a:t>l</a:t>
            </a:r>
            <a:endParaRPr lang="it-IT" sz="2400" u="sng" dirty="0">
              <a:cs typeface="Arial" pitchFamily="34" charset="0"/>
            </a:endParaRPr>
          </a:p>
          <a:p>
            <a:pPr>
              <a:lnSpc>
                <a:spcPct val="90000"/>
              </a:lnSpc>
              <a:buFontTx/>
              <a:buNone/>
            </a:pPr>
            <a:r>
              <a:rPr lang="it-IT" sz="2400" dirty="0">
                <a:cs typeface="Arial" pitchFamily="34" charset="0"/>
              </a:rPr>
              <a:t> 	t = L/v = s</a:t>
            </a:r>
            <a:r>
              <a:rPr lang="it-IT" sz="2400" baseline="30000" dirty="0">
                <a:cs typeface="Arial" pitchFamily="34" charset="0"/>
              </a:rPr>
              <a:t>2</a:t>
            </a:r>
            <a:r>
              <a:rPr lang="it-IT" sz="2400" dirty="0">
                <a:cs typeface="Arial" pitchFamily="34" charset="0"/>
              </a:rPr>
              <a:t>/(v </a:t>
            </a:r>
            <a:r>
              <a:rPr lang="it-IT" sz="2400" u="sng" dirty="0">
                <a:latin typeface="Script MT Bold" pitchFamily="66" charset="0"/>
                <a:cs typeface="Arial" pitchFamily="34" charset="0"/>
              </a:rPr>
              <a:t>l</a:t>
            </a:r>
            <a:r>
              <a:rPr lang="it-IT" sz="2400" dirty="0">
                <a:cs typeface="Arial" pitchFamily="34" charset="0"/>
              </a:rPr>
              <a:t>)</a:t>
            </a:r>
          </a:p>
          <a:p>
            <a:pPr>
              <a:lnSpc>
                <a:spcPct val="90000"/>
              </a:lnSpc>
              <a:spcBef>
                <a:spcPct val="10000"/>
              </a:spcBef>
              <a:buFontTx/>
              <a:buNone/>
            </a:pPr>
            <a:r>
              <a:rPr lang="it-IT" sz="2400" dirty="0">
                <a:cs typeface="Arial" pitchFamily="34" charset="0"/>
              </a:rPr>
              <a:t>	</a:t>
            </a:r>
            <a:r>
              <a:rPr lang="it-IT" sz="2400" dirty="0">
                <a:solidFill>
                  <a:srgbClr val="CC00CC"/>
                </a:solidFill>
                <a:cs typeface="Arial" pitchFamily="34" charset="0"/>
              </a:rPr>
              <a:t>H</a:t>
            </a:r>
            <a:r>
              <a:rPr lang="it-IT" sz="2400" baseline="-25000" dirty="0">
                <a:solidFill>
                  <a:srgbClr val="CC00CC"/>
                </a:solidFill>
                <a:cs typeface="Arial" pitchFamily="34" charset="0"/>
              </a:rPr>
              <a:t>2</a:t>
            </a:r>
            <a:r>
              <a:rPr lang="it-IT" sz="2400" dirty="0">
                <a:solidFill>
                  <a:srgbClr val="CC00CC"/>
                </a:solidFill>
                <a:cs typeface="Arial" pitchFamily="34" charset="0"/>
              </a:rPr>
              <a:t>O liq. </a:t>
            </a:r>
            <a:r>
              <a:rPr lang="it-IT" sz="2400" u="sng" dirty="0">
                <a:solidFill>
                  <a:srgbClr val="CC00CC"/>
                </a:solidFill>
                <a:latin typeface="Script MT Bold" pitchFamily="66" charset="0"/>
                <a:cs typeface="Arial" pitchFamily="34" charset="0"/>
              </a:rPr>
              <a:t>l</a:t>
            </a:r>
            <a:r>
              <a:rPr lang="it-IT" sz="2400" dirty="0">
                <a:solidFill>
                  <a:srgbClr val="CC00CC"/>
                </a:solidFill>
                <a:cs typeface="Arial" pitchFamily="34" charset="0"/>
              </a:rPr>
              <a:t> </a:t>
            </a:r>
            <a:r>
              <a:rPr lang="en-US" sz="2400" dirty="0">
                <a:solidFill>
                  <a:srgbClr val="CC00CC"/>
                </a:solidFill>
                <a:cs typeface="Arial" pitchFamily="34" charset="0"/>
              </a:rPr>
              <a:t>~ 10</a:t>
            </a:r>
            <a:r>
              <a:rPr lang="en-US" sz="2400" baseline="30000" dirty="0">
                <a:solidFill>
                  <a:srgbClr val="CC00CC"/>
                </a:solidFill>
                <a:cs typeface="Arial" pitchFamily="34" charset="0"/>
              </a:rPr>
              <a:t>-10</a:t>
            </a:r>
            <a:r>
              <a:rPr lang="en-US" sz="2400" dirty="0">
                <a:solidFill>
                  <a:srgbClr val="CC00CC"/>
                </a:solidFill>
                <a:cs typeface="Arial" pitchFamily="34" charset="0"/>
              </a:rPr>
              <a:t> m, v ~ 10</a:t>
            </a:r>
            <a:r>
              <a:rPr lang="en-US" sz="2400" baseline="30000" dirty="0">
                <a:solidFill>
                  <a:srgbClr val="CC00CC"/>
                </a:solidFill>
                <a:cs typeface="Arial" pitchFamily="34" charset="0"/>
              </a:rPr>
              <a:t>2</a:t>
            </a:r>
            <a:r>
              <a:rPr lang="en-US" sz="2400" dirty="0">
                <a:solidFill>
                  <a:srgbClr val="CC00CC"/>
                </a:solidFill>
                <a:cs typeface="Arial" pitchFamily="34" charset="0"/>
              </a:rPr>
              <a:t> m/s</a:t>
            </a:r>
          </a:p>
          <a:p>
            <a:pPr>
              <a:lnSpc>
                <a:spcPct val="90000"/>
              </a:lnSpc>
              <a:spcBef>
                <a:spcPct val="10000"/>
              </a:spcBef>
              <a:buFontTx/>
              <a:buNone/>
            </a:pPr>
            <a:r>
              <a:rPr lang="en-US" sz="2400" dirty="0">
                <a:solidFill>
                  <a:srgbClr val="CC00CC"/>
                </a:solidFill>
                <a:cs typeface="Arial" pitchFamily="34" charset="0"/>
              </a:rPr>
              <a:t>	             </a:t>
            </a:r>
            <a:r>
              <a:rPr lang="en-US" sz="2400" dirty="0">
                <a:solidFill>
                  <a:srgbClr val="008000"/>
                </a:solidFill>
                <a:cs typeface="Arial" pitchFamily="34" charset="0"/>
              </a:rPr>
              <a:t>s = 1 cm   t = 10</a:t>
            </a:r>
            <a:r>
              <a:rPr lang="en-US" sz="2400" baseline="30000" dirty="0">
                <a:solidFill>
                  <a:srgbClr val="008000"/>
                </a:solidFill>
                <a:cs typeface="Arial" pitchFamily="34" charset="0"/>
              </a:rPr>
              <a:t>4</a:t>
            </a:r>
            <a:r>
              <a:rPr lang="en-US" sz="2400" dirty="0">
                <a:solidFill>
                  <a:srgbClr val="008000"/>
                </a:solidFill>
                <a:cs typeface="Arial" pitchFamily="34" charset="0"/>
              </a:rPr>
              <a:t> s;</a:t>
            </a:r>
            <a:r>
              <a:rPr lang="en-US" sz="2400" dirty="0">
                <a:solidFill>
                  <a:srgbClr val="CC00CC"/>
                </a:solidFill>
                <a:cs typeface="Arial" pitchFamily="34" charset="0"/>
              </a:rPr>
              <a:t>     </a:t>
            </a:r>
            <a:r>
              <a:rPr lang="en-US" sz="2400" dirty="0">
                <a:solidFill>
                  <a:srgbClr val="990033"/>
                </a:solidFill>
                <a:cs typeface="Arial" pitchFamily="34" charset="0"/>
              </a:rPr>
              <a:t>s = 10</a:t>
            </a:r>
            <a:r>
              <a:rPr lang="en-US" sz="2400" baseline="30000" dirty="0">
                <a:solidFill>
                  <a:srgbClr val="990033"/>
                </a:solidFill>
                <a:cs typeface="Arial" pitchFamily="34" charset="0"/>
              </a:rPr>
              <a:t>-3</a:t>
            </a:r>
            <a:r>
              <a:rPr lang="en-US" sz="2400" dirty="0">
                <a:solidFill>
                  <a:srgbClr val="990033"/>
                </a:solidFill>
                <a:cs typeface="Arial" pitchFamily="34" charset="0"/>
              </a:rPr>
              <a:t> cm    t = 10</a:t>
            </a:r>
            <a:r>
              <a:rPr lang="en-US" sz="2400" baseline="30000" dirty="0">
                <a:solidFill>
                  <a:srgbClr val="990033"/>
                </a:solidFill>
                <a:cs typeface="Arial" pitchFamily="34" charset="0"/>
              </a:rPr>
              <a:t>-2</a:t>
            </a:r>
            <a:r>
              <a:rPr lang="en-US" sz="2400" dirty="0">
                <a:solidFill>
                  <a:srgbClr val="990033"/>
                </a:solidFill>
                <a:cs typeface="Arial" pitchFamily="34" charset="0"/>
              </a:rPr>
              <a:t> s</a:t>
            </a:r>
          </a:p>
        </p:txBody>
      </p:sp>
      <p:pic>
        <p:nvPicPr>
          <p:cNvPr id="164868" name="Picture 4" descr="img1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068638"/>
            <a:ext cx="2732087" cy="2054225"/>
          </a:xfrm>
          <a:prstGeom prst="rect">
            <a:avLst/>
          </a:prstGeom>
          <a:noFill/>
          <a:extLst>
            <a:ext uri="{909E8E84-426E-40DD-AFC4-6F175D3DCCD1}">
              <a14:hiddenFill xmlns:a14="http://schemas.microsoft.com/office/drawing/2010/main">
                <a:solidFill>
                  <a:srgbClr val="FFFFFF"/>
                </a:solidFill>
              </a14:hiddenFill>
            </a:ext>
          </a:extLst>
        </p:spPr>
      </p:pic>
      <p:sp>
        <p:nvSpPr>
          <p:cNvPr id="164869" name="Text Box 5"/>
          <p:cNvSpPr txBox="1">
            <a:spLocks noChangeArrowheads="1"/>
          </p:cNvSpPr>
          <p:nvPr/>
        </p:nvSpPr>
        <p:spPr bwMode="auto">
          <a:xfrm>
            <a:off x="7235825" y="3592512"/>
            <a:ext cx="1778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a:solidFill>
                  <a:srgbClr val="FF0000"/>
                </a:solidFill>
              </a:rPr>
              <a:t>(random walk,</a:t>
            </a:r>
          </a:p>
          <a:p>
            <a:r>
              <a:rPr lang="it-IT" sz="2000" dirty="0">
                <a:solidFill>
                  <a:srgbClr val="FF0000"/>
                </a:solidFill>
              </a:rPr>
              <a:t>ubriaco, moto</a:t>
            </a:r>
          </a:p>
          <a:p>
            <a:r>
              <a:rPr lang="it-IT" sz="2000" dirty="0">
                <a:solidFill>
                  <a:srgbClr val="FF0000"/>
                </a:solidFill>
              </a:rPr>
              <a:t>browniano)</a:t>
            </a:r>
          </a:p>
        </p:txBody>
      </p:sp>
      <p:sp>
        <p:nvSpPr>
          <p:cNvPr id="164870" name="Line 6"/>
          <p:cNvSpPr>
            <a:spLocks noChangeShapeType="1"/>
          </p:cNvSpPr>
          <p:nvPr/>
        </p:nvSpPr>
        <p:spPr bwMode="auto">
          <a:xfrm>
            <a:off x="2943225" y="389731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3325597" y="5508000"/>
            <a:ext cx="4596130" cy="369332"/>
          </a:xfrm>
          <a:prstGeom prst="rect">
            <a:avLst/>
          </a:prstGeom>
          <a:noFill/>
        </p:spPr>
        <p:txBody>
          <a:bodyPr wrap="none" rtlCol="0">
            <a:spAutoFit/>
          </a:bodyPr>
          <a:lstStyle/>
          <a:p>
            <a:r>
              <a:rPr lang="it-IT" sz="1800" dirty="0" smtClean="0"/>
              <a:t>(grande)                                          (piccolo)</a:t>
            </a:r>
            <a:endParaRPr lang="it-IT" sz="1800" dirty="0"/>
          </a:p>
        </p:txBody>
      </p:sp>
      <p:sp>
        <p:nvSpPr>
          <p:cNvPr id="3" name="TextBox 2"/>
          <p:cNvSpPr txBox="1"/>
          <p:nvPr/>
        </p:nvSpPr>
        <p:spPr>
          <a:xfrm>
            <a:off x="179512" y="5904000"/>
            <a:ext cx="8674169" cy="923330"/>
          </a:xfrm>
          <a:prstGeom prst="rect">
            <a:avLst/>
          </a:prstGeom>
          <a:noFill/>
        </p:spPr>
        <p:txBody>
          <a:bodyPr wrap="none" rtlCol="0">
            <a:spAutoFit/>
          </a:bodyPr>
          <a:lstStyle/>
          <a:p>
            <a:r>
              <a:rPr lang="it-IT" sz="1800" dirty="0" smtClean="0">
                <a:solidFill>
                  <a:srgbClr val="CC3300"/>
                </a:solidFill>
              </a:rPr>
              <a:t>(*) la probabilità che una molecola in un fluido, o un ubriaco, vada in una certa dire-</a:t>
            </a:r>
          </a:p>
          <a:p>
            <a:r>
              <a:rPr lang="it-IT" sz="1800" dirty="0" smtClean="0">
                <a:solidFill>
                  <a:srgbClr val="CC3300"/>
                </a:solidFill>
              </a:rPr>
              <a:t>zione è uguale a quella che vada in </a:t>
            </a:r>
          </a:p>
          <a:p>
            <a:r>
              <a:rPr lang="it-IT" sz="1800" dirty="0" smtClean="0">
                <a:solidFill>
                  <a:srgbClr val="CC3300"/>
                </a:solidFill>
              </a:rPr>
              <a:t>un’altra (finché non urta e cambia)</a:t>
            </a:r>
            <a:endParaRPr lang="it-IT" sz="1800" dirty="0">
              <a:solidFill>
                <a:srgbClr val="CC33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mar-apr 16</a:t>
            </a:r>
            <a:endParaRPr lang="en-US"/>
          </a:p>
        </p:txBody>
      </p:sp>
      <p:sp>
        <p:nvSpPr>
          <p:cNvPr id="8" name="Slide Number Placeholder 5"/>
          <p:cNvSpPr>
            <a:spLocks noGrp="1"/>
          </p:cNvSpPr>
          <p:nvPr>
            <p:ph type="sldNum" sz="quarter" idx="12"/>
          </p:nvPr>
        </p:nvSpPr>
        <p:spPr/>
        <p:txBody>
          <a:bodyPr/>
          <a:lstStyle/>
          <a:p>
            <a:fld id="{F1A0E7A8-8E62-442E-A104-E08979EB1B72}" type="slidenum">
              <a:rPr lang="en-US"/>
              <a:pPr/>
              <a:t>54</a:t>
            </a:fld>
            <a:endParaRPr lang="en-US"/>
          </a:p>
        </p:txBody>
      </p:sp>
      <p:sp>
        <p:nvSpPr>
          <p:cNvPr id="165890" name="Rectangle 2"/>
          <p:cNvSpPr>
            <a:spLocks noGrp="1" noChangeArrowheads="1"/>
          </p:cNvSpPr>
          <p:nvPr>
            <p:ph type="title"/>
          </p:nvPr>
        </p:nvSpPr>
        <p:spPr/>
        <p:txBody>
          <a:bodyPr/>
          <a:lstStyle/>
          <a:p>
            <a:r>
              <a:rPr lang="it-IT"/>
              <a:t>Concentrazione e diffusione</a:t>
            </a:r>
          </a:p>
        </p:txBody>
      </p:sp>
      <p:sp>
        <p:nvSpPr>
          <p:cNvPr id="165891" name="Rectangle 3"/>
          <p:cNvSpPr>
            <a:spLocks noGrp="1" noChangeArrowheads="1"/>
          </p:cNvSpPr>
          <p:nvPr>
            <p:ph type="body" idx="1"/>
          </p:nvPr>
        </p:nvSpPr>
        <p:spPr/>
        <p:txBody>
          <a:bodyPr/>
          <a:lstStyle/>
          <a:p>
            <a:r>
              <a:rPr lang="it-IT" sz="2600" dirty="0"/>
              <a:t>c = m/V concentrazione (= m di soluto/V di soluzione), omogenea con una densità, in kg/m</a:t>
            </a:r>
            <a:r>
              <a:rPr lang="it-IT" sz="2600" baseline="30000" dirty="0"/>
              <a:t>3</a:t>
            </a:r>
            <a:r>
              <a:rPr lang="it-IT" sz="2600" dirty="0"/>
              <a:t> </a:t>
            </a:r>
            <a:r>
              <a:rPr lang="it-IT" sz="2600" dirty="0" smtClean="0"/>
              <a:t>(*)</a:t>
            </a:r>
            <a:endParaRPr lang="it-IT" sz="2600" dirty="0"/>
          </a:p>
          <a:p>
            <a:r>
              <a:rPr lang="it-IT" sz="2600" dirty="0"/>
              <a:t>la diffusione è evidenziabile quando si parte da una concentrazione non uniforme: al passare di t c’è la tendenza all’uniformità</a:t>
            </a:r>
          </a:p>
          <a:p>
            <a:r>
              <a:rPr lang="it-IT" sz="2600" dirty="0"/>
              <a:t>il risultato dipende, fra l’altro, dalla geometria: ad es. una concentrazione</a:t>
            </a:r>
          </a:p>
          <a:p>
            <a:pPr>
              <a:spcBef>
                <a:spcPct val="0"/>
              </a:spcBef>
              <a:buFontTx/>
              <a:buNone/>
            </a:pPr>
            <a:r>
              <a:rPr lang="it-IT" sz="2600" dirty="0"/>
              <a:t>	‘puntiforme’ diffonderà </a:t>
            </a:r>
          </a:p>
          <a:p>
            <a:pPr>
              <a:spcBef>
                <a:spcPct val="0"/>
              </a:spcBef>
              <a:buFontTx/>
              <a:buNone/>
            </a:pPr>
            <a:r>
              <a:rPr lang="it-IT" sz="2600" dirty="0"/>
              <a:t>	sfericamente: la v media </a:t>
            </a:r>
          </a:p>
          <a:p>
            <a:pPr>
              <a:spcBef>
                <a:spcPct val="0"/>
              </a:spcBef>
              <a:buFontTx/>
              <a:buNone/>
            </a:pPr>
            <a:r>
              <a:rPr lang="it-IT" sz="2600" dirty="0"/>
              <a:t>	è la stessa, </a:t>
            </a:r>
            <a:r>
              <a:rPr lang="it-IT" sz="2600" dirty="0">
                <a:solidFill>
                  <a:srgbClr val="FF0000"/>
                </a:solidFill>
              </a:rPr>
              <a:t>le molecole </a:t>
            </a:r>
          </a:p>
          <a:p>
            <a:pPr>
              <a:spcBef>
                <a:spcPct val="0"/>
              </a:spcBef>
              <a:buFontTx/>
              <a:buNone/>
            </a:pPr>
            <a:r>
              <a:rPr lang="it-IT" sz="2600" dirty="0">
                <a:solidFill>
                  <a:srgbClr val="FF0000"/>
                </a:solidFill>
              </a:rPr>
              <a:t>	migreranno più numerose </a:t>
            </a:r>
          </a:p>
          <a:p>
            <a:pPr>
              <a:spcBef>
                <a:spcPct val="0"/>
              </a:spcBef>
              <a:buFontTx/>
              <a:buNone/>
            </a:pPr>
            <a:r>
              <a:rPr lang="it-IT" sz="2600" dirty="0">
                <a:solidFill>
                  <a:srgbClr val="FF0000"/>
                </a:solidFill>
              </a:rPr>
              <a:t>	da dove c è maggiore</a:t>
            </a:r>
            <a:endParaRPr lang="it-IT" sz="2600" dirty="0">
              <a:solidFill>
                <a:srgbClr val="FF0000"/>
              </a:solidFill>
              <a:cs typeface="Arial" pitchFamily="34" charset="0"/>
            </a:endParaRPr>
          </a:p>
        </p:txBody>
      </p:sp>
      <p:pic>
        <p:nvPicPr>
          <p:cNvPr id="165893" name="Picture 5" descr="img1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3716338"/>
            <a:ext cx="3384550" cy="2282825"/>
          </a:xfrm>
          <a:prstGeom prst="rect">
            <a:avLst/>
          </a:prstGeom>
          <a:noFill/>
          <a:extLst>
            <a:ext uri="{909E8E84-426E-40DD-AFC4-6F175D3DCCD1}">
              <a14:hiddenFill xmlns:a14="http://schemas.microsoft.com/office/drawing/2010/main">
                <a:solidFill>
                  <a:srgbClr val="FFFFFF"/>
                </a:solidFill>
              </a14:hiddenFill>
            </a:ext>
          </a:extLst>
        </p:spPr>
      </p:pic>
      <p:sp>
        <p:nvSpPr>
          <p:cNvPr id="165895" name="Rectangle 7"/>
          <p:cNvSpPr>
            <a:spLocks noChangeArrowheads="1"/>
          </p:cNvSpPr>
          <p:nvPr/>
        </p:nvSpPr>
        <p:spPr bwMode="auto">
          <a:xfrm>
            <a:off x="4643438" y="5589588"/>
            <a:ext cx="2892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 si spostano in media:</a:t>
            </a:r>
          </a:p>
          <a:p>
            <a:r>
              <a:rPr lang="it-IT" sz="2000">
                <a:solidFill>
                  <a:srgbClr val="008000"/>
                </a:solidFill>
              </a:rPr>
              <a:t>è un processo statistico</a:t>
            </a:r>
          </a:p>
        </p:txBody>
      </p:sp>
      <p:sp>
        <p:nvSpPr>
          <p:cNvPr id="2" name="TextBox 1"/>
          <p:cNvSpPr txBox="1"/>
          <p:nvPr/>
        </p:nvSpPr>
        <p:spPr>
          <a:xfrm>
            <a:off x="179512" y="6128978"/>
            <a:ext cx="3813865" cy="646331"/>
          </a:xfrm>
          <a:prstGeom prst="rect">
            <a:avLst/>
          </a:prstGeom>
          <a:noFill/>
        </p:spPr>
        <p:txBody>
          <a:bodyPr wrap="none" rtlCol="0">
            <a:spAutoFit/>
          </a:bodyPr>
          <a:lstStyle/>
          <a:p>
            <a:r>
              <a:rPr lang="it-IT" sz="1800" dirty="0" smtClean="0"/>
              <a:t>(*) ci sono in uso altre definizioni di </a:t>
            </a:r>
          </a:p>
          <a:p>
            <a:r>
              <a:rPr lang="it-IT" sz="1800" dirty="0" smtClean="0"/>
              <a:t>concentrazione e relative unità</a:t>
            </a:r>
            <a:endParaRPr lang="it-IT"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16</a:t>
            </a:r>
            <a:endParaRPr lang="en-US"/>
          </a:p>
        </p:txBody>
      </p:sp>
      <p:sp>
        <p:nvSpPr>
          <p:cNvPr id="11" name="Slide Number Placeholder 5"/>
          <p:cNvSpPr>
            <a:spLocks noGrp="1"/>
          </p:cNvSpPr>
          <p:nvPr>
            <p:ph type="sldNum" sz="quarter" idx="12"/>
          </p:nvPr>
        </p:nvSpPr>
        <p:spPr/>
        <p:txBody>
          <a:bodyPr/>
          <a:lstStyle/>
          <a:p>
            <a:fld id="{BCFA2D8B-5EA3-4D2A-8E52-01EDFCCC30E7}" type="slidenum">
              <a:rPr lang="en-US"/>
              <a:pPr/>
              <a:t>55</a:t>
            </a:fld>
            <a:endParaRPr lang="en-US"/>
          </a:p>
        </p:txBody>
      </p:sp>
      <p:sp>
        <p:nvSpPr>
          <p:cNvPr id="166914" name="Rectangle 2"/>
          <p:cNvSpPr>
            <a:spLocks noGrp="1" noChangeArrowheads="1"/>
          </p:cNvSpPr>
          <p:nvPr>
            <p:ph type="title"/>
          </p:nvPr>
        </p:nvSpPr>
        <p:spPr/>
        <p:txBody>
          <a:bodyPr/>
          <a:lstStyle/>
          <a:p>
            <a:r>
              <a:rPr lang="it-IT"/>
              <a:t>Concentrazione e diffusione (2)</a:t>
            </a:r>
          </a:p>
        </p:txBody>
      </p:sp>
      <p:sp>
        <p:nvSpPr>
          <p:cNvPr id="166915" name="Rectangle 3"/>
          <p:cNvSpPr>
            <a:spLocks noGrp="1" noChangeArrowheads="1"/>
          </p:cNvSpPr>
          <p:nvPr>
            <p:ph type="body" idx="1"/>
          </p:nvPr>
        </p:nvSpPr>
        <p:spPr>
          <a:xfrm>
            <a:off x="323850" y="981075"/>
            <a:ext cx="8496300" cy="5184775"/>
          </a:xfrm>
        </p:spPr>
        <p:txBody>
          <a:bodyPr/>
          <a:lstStyle/>
          <a:p>
            <a:r>
              <a:rPr lang="it-IT" sz="2400"/>
              <a:t>cambiando la geometria</a:t>
            </a:r>
          </a:p>
          <a:p>
            <a:pPr>
              <a:spcBef>
                <a:spcPct val="0"/>
              </a:spcBef>
              <a:buFontTx/>
              <a:buNone/>
            </a:pPr>
            <a:r>
              <a:rPr lang="it-IT" sz="2400"/>
              <a:t>	il fenomeno resta lo stesso</a:t>
            </a:r>
          </a:p>
          <a:p>
            <a:pPr>
              <a:spcBef>
                <a:spcPct val="0"/>
              </a:spcBef>
              <a:buFontTx/>
              <a:buNone/>
            </a:pPr>
            <a:r>
              <a:rPr lang="it-IT" sz="2400"/>
              <a:t>	ma variano le apparenze</a:t>
            </a:r>
          </a:p>
          <a:p>
            <a:pPr>
              <a:spcBef>
                <a:spcPct val="0"/>
              </a:spcBef>
            </a:pPr>
            <a:r>
              <a:rPr lang="it-IT" sz="2400"/>
              <a:t>le molecole migrano tutte</a:t>
            </a:r>
          </a:p>
          <a:p>
            <a:pPr>
              <a:spcBef>
                <a:spcPct val="0"/>
              </a:spcBef>
              <a:buFontTx/>
              <a:buNone/>
            </a:pPr>
            <a:r>
              <a:rPr lang="it-IT" sz="2400"/>
              <a:t>	casualmente: </a:t>
            </a:r>
            <a:r>
              <a:rPr lang="it-IT" sz="2400">
                <a:solidFill>
                  <a:srgbClr val="FF0000"/>
                </a:solidFill>
              </a:rPr>
              <a:t>quelle che si </a:t>
            </a:r>
          </a:p>
          <a:p>
            <a:pPr>
              <a:spcBef>
                <a:spcPct val="0"/>
              </a:spcBef>
              <a:buFontTx/>
              <a:buNone/>
            </a:pPr>
            <a:r>
              <a:rPr lang="it-IT" sz="2400">
                <a:solidFill>
                  <a:srgbClr val="FF0000"/>
                </a:solidFill>
              </a:rPr>
              <a:t>	trovano dove c è maggiore</a:t>
            </a:r>
          </a:p>
          <a:p>
            <a:pPr>
              <a:spcBef>
                <a:spcPct val="0"/>
              </a:spcBef>
              <a:buFontTx/>
              <a:buNone/>
            </a:pPr>
            <a:r>
              <a:rPr lang="it-IT" sz="2400">
                <a:solidFill>
                  <a:srgbClr val="FF0000"/>
                </a:solidFill>
              </a:rPr>
              <a:t>	migrano in maggior numero</a:t>
            </a:r>
          </a:p>
          <a:p>
            <a:pPr>
              <a:spcBef>
                <a:spcPct val="0"/>
              </a:spcBef>
            </a:pPr>
            <a:r>
              <a:rPr lang="it-IT" sz="2400"/>
              <a:t>figure: espansione di un gas</a:t>
            </a:r>
          </a:p>
          <a:p>
            <a:pPr>
              <a:spcBef>
                <a:spcPct val="0"/>
              </a:spcBef>
              <a:buFontTx/>
              <a:buNone/>
            </a:pPr>
            <a:r>
              <a:rPr lang="it-IT" sz="2400"/>
              <a:t>	nel vuoto, soluzione separata</a:t>
            </a:r>
          </a:p>
          <a:p>
            <a:pPr>
              <a:spcBef>
                <a:spcPct val="0"/>
              </a:spcBef>
              <a:buFontTx/>
              <a:buNone/>
            </a:pPr>
            <a:r>
              <a:rPr lang="it-IT" sz="2400"/>
              <a:t>	inizialmente dal solvente </a:t>
            </a:r>
          </a:p>
        </p:txBody>
      </p:sp>
      <p:pic>
        <p:nvPicPr>
          <p:cNvPr id="166916" name="Picture 4" descr="img1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981075"/>
            <a:ext cx="3760787" cy="4757738"/>
          </a:xfrm>
          <a:prstGeom prst="rect">
            <a:avLst/>
          </a:prstGeom>
          <a:noFill/>
          <a:extLst>
            <a:ext uri="{909E8E84-426E-40DD-AFC4-6F175D3DCCD1}">
              <a14:hiddenFill xmlns:a14="http://schemas.microsoft.com/office/drawing/2010/main">
                <a:solidFill>
                  <a:srgbClr val="FFFFFF"/>
                </a:solidFill>
              </a14:hiddenFill>
            </a:ext>
          </a:extLst>
        </p:spPr>
      </p:pic>
      <p:pic>
        <p:nvPicPr>
          <p:cNvPr id="166917" name="Picture 5" descr="img1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4724400"/>
            <a:ext cx="2160587" cy="1608138"/>
          </a:xfrm>
          <a:prstGeom prst="rect">
            <a:avLst/>
          </a:prstGeom>
          <a:noFill/>
          <a:extLst>
            <a:ext uri="{909E8E84-426E-40DD-AFC4-6F175D3DCCD1}">
              <a14:hiddenFill xmlns:a14="http://schemas.microsoft.com/office/drawing/2010/main">
                <a:solidFill>
                  <a:srgbClr val="FFFFFF"/>
                </a:solidFill>
              </a14:hiddenFill>
            </a:ext>
          </a:extLst>
        </p:spPr>
      </p:pic>
      <p:sp>
        <p:nvSpPr>
          <p:cNvPr id="166918" name="Line 6"/>
          <p:cNvSpPr>
            <a:spLocks noChangeShapeType="1"/>
          </p:cNvSpPr>
          <p:nvPr/>
        </p:nvSpPr>
        <p:spPr bwMode="auto">
          <a:xfrm>
            <a:off x="2411413" y="6381750"/>
            <a:ext cx="11525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19" name="Text Box 7"/>
          <p:cNvSpPr txBox="1">
            <a:spLocks noChangeArrowheads="1"/>
          </p:cNvSpPr>
          <p:nvPr/>
        </p:nvSpPr>
        <p:spPr bwMode="auto">
          <a:xfrm>
            <a:off x="3348038" y="594995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t</a:t>
            </a:r>
          </a:p>
        </p:txBody>
      </p:sp>
      <p:sp>
        <p:nvSpPr>
          <p:cNvPr id="166920" name="Rectangle 8"/>
          <p:cNvSpPr>
            <a:spLocks noChangeArrowheads="1"/>
          </p:cNvSpPr>
          <p:nvPr/>
        </p:nvSpPr>
        <p:spPr bwMode="auto">
          <a:xfrm>
            <a:off x="5148263" y="5805488"/>
            <a:ext cx="3187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le m. si spostano in media:</a:t>
            </a:r>
          </a:p>
          <a:p>
            <a:r>
              <a:rPr lang="it-IT" sz="2000">
                <a:solidFill>
                  <a:srgbClr val="008000"/>
                </a:solidFill>
              </a:rPr>
              <a:t>è un processo statistico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5C6C4612-2FC2-4F9E-8BFE-B0363A213708}" type="slidenum">
              <a:rPr lang="en-US"/>
              <a:pPr/>
              <a:t>56</a:t>
            </a:fld>
            <a:endParaRPr lang="en-US"/>
          </a:p>
        </p:txBody>
      </p:sp>
      <p:sp>
        <p:nvSpPr>
          <p:cNvPr id="167938" name="Rectangle 2"/>
          <p:cNvSpPr>
            <a:spLocks noGrp="1" noChangeArrowheads="1"/>
          </p:cNvSpPr>
          <p:nvPr>
            <p:ph type="title"/>
          </p:nvPr>
        </p:nvSpPr>
        <p:spPr/>
        <p:txBody>
          <a:bodyPr/>
          <a:lstStyle/>
          <a:p>
            <a:r>
              <a:rPr lang="it-IT" dirty="0"/>
              <a:t>Fenomeni di </a:t>
            </a:r>
            <a:r>
              <a:rPr lang="it-IT" dirty="0" smtClean="0"/>
              <a:t>trasporto(*)</a:t>
            </a:r>
            <a:endParaRPr lang="it-IT" dirty="0"/>
          </a:p>
        </p:txBody>
      </p:sp>
      <p:sp>
        <p:nvSpPr>
          <p:cNvPr id="167939" name="Rectangle 3"/>
          <p:cNvSpPr>
            <a:spLocks noGrp="1" noChangeArrowheads="1"/>
          </p:cNvSpPr>
          <p:nvPr>
            <p:ph type="body" idx="1"/>
          </p:nvPr>
        </p:nvSpPr>
        <p:spPr>
          <a:xfrm>
            <a:off x="323850" y="981075"/>
            <a:ext cx="8496300" cy="5184775"/>
          </a:xfrm>
        </p:spPr>
        <p:txBody>
          <a:bodyPr/>
          <a:lstStyle/>
          <a:p>
            <a:pPr marL="533400" indent="-533400">
              <a:lnSpc>
                <a:spcPct val="90000"/>
              </a:lnSpc>
              <a:buFontTx/>
              <a:buAutoNum type="arabicPeriod"/>
            </a:pPr>
            <a:r>
              <a:rPr lang="it-IT" sz="2600" dirty="0">
                <a:solidFill>
                  <a:srgbClr val="FF0000"/>
                </a:solidFill>
              </a:rPr>
              <a:t>scorrimento </a:t>
            </a:r>
            <a:r>
              <a:rPr lang="it-IT" sz="2600" dirty="0" smtClean="0">
                <a:solidFill>
                  <a:srgbClr val="FF0000"/>
                </a:solidFill>
              </a:rPr>
              <a:t>viscoso, à </a:t>
            </a:r>
            <a:r>
              <a:rPr lang="it-IT" sz="2600" dirty="0">
                <a:solidFill>
                  <a:srgbClr val="FF0000"/>
                </a:solidFill>
              </a:rPr>
              <a:t>la </a:t>
            </a:r>
            <a:r>
              <a:rPr lang="it-IT" sz="2600" dirty="0" smtClean="0">
                <a:solidFill>
                  <a:srgbClr val="FF0000"/>
                </a:solidFill>
              </a:rPr>
              <a:t>Poiseuille (già visto)</a:t>
            </a:r>
            <a:endParaRPr lang="it-IT" sz="2600" dirty="0">
              <a:solidFill>
                <a:srgbClr val="FF0000"/>
              </a:solidFill>
            </a:endParaRPr>
          </a:p>
          <a:p>
            <a:pPr marL="533400" indent="-533400">
              <a:lnSpc>
                <a:spcPct val="90000"/>
              </a:lnSpc>
              <a:spcBef>
                <a:spcPct val="30000"/>
              </a:spcBef>
              <a:buFontTx/>
              <a:buAutoNum type="arabicPeriod"/>
            </a:pPr>
            <a:r>
              <a:rPr lang="it-IT" sz="2600" dirty="0">
                <a:solidFill>
                  <a:schemeClr val="accent2"/>
                </a:solidFill>
              </a:rPr>
              <a:t>diffusione</a:t>
            </a:r>
            <a:r>
              <a:rPr lang="it-IT" sz="2600" dirty="0"/>
              <a:t> </a:t>
            </a:r>
          </a:p>
          <a:p>
            <a:pPr marL="533400" indent="-533400">
              <a:lnSpc>
                <a:spcPct val="90000"/>
              </a:lnSpc>
              <a:spcBef>
                <a:spcPct val="30000"/>
              </a:spcBef>
              <a:buFontTx/>
              <a:buAutoNum type="arabicPeriod"/>
            </a:pPr>
            <a:r>
              <a:rPr lang="it-IT" sz="2600" dirty="0">
                <a:solidFill>
                  <a:srgbClr val="008000"/>
                </a:solidFill>
              </a:rPr>
              <a:t>conduzione del calore </a:t>
            </a:r>
            <a:r>
              <a:rPr lang="it-IT" sz="2600" dirty="0"/>
              <a:t>(vedi oltre)</a:t>
            </a:r>
          </a:p>
          <a:p>
            <a:pPr marL="533400" indent="-533400">
              <a:lnSpc>
                <a:spcPct val="90000"/>
              </a:lnSpc>
              <a:spcBef>
                <a:spcPct val="30000"/>
              </a:spcBef>
              <a:buFontTx/>
              <a:buAutoNum type="arabicPeriod"/>
            </a:pPr>
            <a:r>
              <a:rPr lang="it-IT" sz="2600" dirty="0">
                <a:solidFill>
                  <a:srgbClr val="990033"/>
                </a:solidFill>
              </a:rPr>
              <a:t>corrente elettrica</a:t>
            </a:r>
            <a:r>
              <a:rPr lang="it-IT" sz="2600" dirty="0"/>
              <a:t> (vedi oltre)</a:t>
            </a:r>
          </a:p>
          <a:p>
            <a:pPr marL="533400" indent="-533400">
              <a:lnSpc>
                <a:spcPct val="90000"/>
              </a:lnSpc>
              <a:spcBef>
                <a:spcPct val="60000"/>
              </a:spcBef>
              <a:buFontTx/>
              <a:buNone/>
            </a:pPr>
            <a:r>
              <a:rPr lang="it-IT" sz="2600" dirty="0"/>
              <a:t>sono tutti fenomeni di trasporto, descrivibili con leggi</a:t>
            </a:r>
          </a:p>
          <a:p>
            <a:pPr marL="533400" indent="-533400">
              <a:lnSpc>
                <a:spcPct val="90000"/>
              </a:lnSpc>
              <a:buFontTx/>
              <a:buNone/>
            </a:pPr>
            <a:r>
              <a:rPr lang="it-IT" sz="2600" dirty="0"/>
              <a:t>analoghe: alla radice dei fenomeni c’è un gradiente,</a:t>
            </a:r>
          </a:p>
          <a:p>
            <a:pPr marL="533400" indent="-533400">
              <a:lnSpc>
                <a:spcPct val="90000"/>
              </a:lnSpc>
              <a:buFontTx/>
              <a:buNone/>
            </a:pPr>
            <a:r>
              <a:rPr lang="it-IT" sz="2600" dirty="0"/>
              <a:t>variazione per unità di distanza, o una differenza</a:t>
            </a:r>
          </a:p>
          <a:p>
            <a:pPr marL="533400" indent="-533400">
              <a:lnSpc>
                <a:spcPct val="90000"/>
              </a:lnSpc>
              <a:buFontTx/>
              <a:buNone/>
            </a:pPr>
            <a:r>
              <a:rPr lang="it-IT" sz="2600" dirty="0"/>
              <a:t>(rispettivamente: </a:t>
            </a:r>
            <a:r>
              <a:rPr lang="it-IT" sz="2600" dirty="0">
                <a:solidFill>
                  <a:srgbClr val="FF0000"/>
                </a:solidFill>
              </a:rPr>
              <a:t>pressione</a:t>
            </a:r>
            <a:r>
              <a:rPr lang="it-IT" sz="2600" dirty="0"/>
              <a:t>, </a:t>
            </a:r>
            <a:r>
              <a:rPr lang="it-IT" sz="2600" dirty="0">
                <a:solidFill>
                  <a:schemeClr val="accent2"/>
                </a:solidFill>
              </a:rPr>
              <a:t>concentrazione</a:t>
            </a:r>
            <a:r>
              <a:rPr lang="it-IT" sz="2600" dirty="0"/>
              <a:t>, </a:t>
            </a:r>
          </a:p>
          <a:p>
            <a:pPr marL="533400" indent="-533400">
              <a:lnSpc>
                <a:spcPct val="90000"/>
              </a:lnSpc>
              <a:buFontTx/>
              <a:buNone/>
            </a:pPr>
            <a:r>
              <a:rPr lang="it-IT" sz="2600" dirty="0">
                <a:solidFill>
                  <a:srgbClr val="008000"/>
                </a:solidFill>
              </a:rPr>
              <a:t>temperatura</a:t>
            </a:r>
            <a:r>
              <a:rPr lang="it-IT" sz="2600" dirty="0"/>
              <a:t>, </a:t>
            </a:r>
            <a:r>
              <a:rPr lang="it-IT" sz="2600" dirty="0">
                <a:solidFill>
                  <a:srgbClr val="990033"/>
                </a:solidFill>
              </a:rPr>
              <a:t>potenziale elettrico</a:t>
            </a:r>
            <a:r>
              <a:rPr lang="it-IT" sz="2600" dirty="0"/>
              <a:t>) che genera il trasporto </a:t>
            </a:r>
          </a:p>
          <a:p>
            <a:pPr marL="533400" indent="-533400">
              <a:lnSpc>
                <a:spcPct val="90000"/>
              </a:lnSpc>
              <a:buFontTx/>
              <a:buNone/>
            </a:pPr>
            <a:r>
              <a:rPr lang="it-IT" sz="2600" dirty="0"/>
              <a:t>(rispettivamente: </a:t>
            </a:r>
            <a:r>
              <a:rPr lang="it-IT" sz="2600" dirty="0">
                <a:solidFill>
                  <a:srgbClr val="FF0000"/>
                </a:solidFill>
              </a:rPr>
              <a:t>fluido</a:t>
            </a:r>
            <a:r>
              <a:rPr lang="it-IT" sz="2600" dirty="0"/>
              <a:t>, </a:t>
            </a:r>
            <a:r>
              <a:rPr lang="it-IT" sz="2600" dirty="0">
                <a:solidFill>
                  <a:schemeClr val="accent2"/>
                </a:solidFill>
              </a:rPr>
              <a:t>soluto</a:t>
            </a:r>
            <a:r>
              <a:rPr lang="it-IT" sz="2600" dirty="0"/>
              <a:t>, </a:t>
            </a:r>
            <a:r>
              <a:rPr lang="it-IT" sz="2600" dirty="0">
                <a:solidFill>
                  <a:srgbClr val="008000"/>
                </a:solidFill>
              </a:rPr>
              <a:t>calore</a:t>
            </a:r>
            <a:r>
              <a:rPr lang="it-IT" sz="2600" dirty="0"/>
              <a:t>, </a:t>
            </a:r>
            <a:r>
              <a:rPr lang="it-IT" sz="2600" dirty="0">
                <a:solidFill>
                  <a:srgbClr val="990033"/>
                </a:solidFill>
              </a:rPr>
              <a:t>carica elettrica</a:t>
            </a:r>
            <a:r>
              <a:rPr lang="it-IT" sz="2600" dirty="0"/>
              <a:t>)</a:t>
            </a:r>
            <a:r>
              <a:rPr lang="it-IT" dirty="0"/>
              <a:t> </a:t>
            </a:r>
          </a:p>
          <a:p>
            <a:pPr marL="533400" indent="-533400">
              <a:lnSpc>
                <a:spcPct val="90000"/>
              </a:lnSpc>
              <a:buFontTx/>
              <a:buChar char="-"/>
            </a:pPr>
            <a:r>
              <a:rPr lang="it-IT" dirty="0"/>
              <a:t>ci limitiamo al caso stazionario, gradienti cost.</a:t>
            </a:r>
          </a:p>
        </p:txBody>
      </p:sp>
      <p:sp>
        <p:nvSpPr>
          <p:cNvPr id="2" name="TextBox 1"/>
          <p:cNvSpPr txBox="1"/>
          <p:nvPr/>
        </p:nvSpPr>
        <p:spPr>
          <a:xfrm>
            <a:off x="489910" y="6271093"/>
            <a:ext cx="1678665" cy="400110"/>
          </a:xfrm>
          <a:prstGeom prst="rect">
            <a:avLst/>
          </a:prstGeom>
          <a:noFill/>
        </p:spPr>
        <p:txBody>
          <a:bodyPr wrap="none" rtlCol="0">
            <a:spAutoFit/>
          </a:bodyPr>
          <a:lstStyle/>
          <a:p>
            <a:r>
              <a:rPr lang="en-US" sz="2000" dirty="0" smtClean="0"/>
              <a:t>(*) </a:t>
            </a:r>
            <a:r>
              <a:rPr lang="en-US" sz="2000" dirty="0" err="1" smtClean="0"/>
              <a:t>facoltativo</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fln mar-apr 16</a:t>
            </a:r>
            <a:endParaRPr lang="en-US"/>
          </a:p>
        </p:txBody>
      </p:sp>
      <p:sp>
        <p:nvSpPr>
          <p:cNvPr id="16" name="Slide Number Placeholder 6"/>
          <p:cNvSpPr>
            <a:spLocks noGrp="1"/>
          </p:cNvSpPr>
          <p:nvPr>
            <p:ph type="sldNum" sz="quarter" idx="12"/>
          </p:nvPr>
        </p:nvSpPr>
        <p:spPr/>
        <p:txBody>
          <a:bodyPr/>
          <a:lstStyle/>
          <a:p>
            <a:fld id="{63939928-04AA-4645-95D9-38A41FA28D43}" type="slidenum">
              <a:rPr lang="en-US"/>
              <a:pPr/>
              <a:t>57</a:t>
            </a:fld>
            <a:endParaRPr lang="en-US"/>
          </a:p>
        </p:txBody>
      </p:sp>
      <p:sp>
        <p:nvSpPr>
          <p:cNvPr id="169986" name="Rectangle 2"/>
          <p:cNvSpPr>
            <a:spLocks noGrp="1" noChangeArrowheads="1"/>
          </p:cNvSpPr>
          <p:nvPr>
            <p:ph type="title"/>
          </p:nvPr>
        </p:nvSpPr>
        <p:spPr/>
        <p:txBody>
          <a:bodyPr/>
          <a:lstStyle/>
          <a:p>
            <a:r>
              <a:rPr lang="it-IT"/>
              <a:t>Diffusione: legge di Fick </a:t>
            </a:r>
          </a:p>
        </p:txBody>
      </p:sp>
      <p:sp>
        <p:nvSpPr>
          <p:cNvPr id="169987" name="Rectangle 3"/>
          <p:cNvSpPr>
            <a:spLocks noGrp="1" noChangeArrowheads="1"/>
          </p:cNvSpPr>
          <p:nvPr>
            <p:ph type="body" sz="half" idx="1"/>
          </p:nvPr>
        </p:nvSpPr>
        <p:spPr>
          <a:xfrm>
            <a:off x="71438" y="966788"/>
            <a:ext cx="4824412" cy="5184775"/>
          </a:xfrm>
          <a:noFill/>
        </p:spPr>
        <p:txBody>
          <a:bodyPr/>
          <a:lstStyle/>
          <a:p>
            <a:r>
              <a:rPr lang="it-IT" sz="2600"/>
              <a:t>diffusione in una soluzione: trasporto di materia fra due regioni a conc. diversa (caso stazionario, valori costanti nel tempo, ‘serbatoi’): da c</a:t>
            </a:r>
            <a:r>
              <a:rPr lang="it-IT" sz="2600" baseline="-25000"/>
              <a:t>2</a:t>
            </a:r>
            <a:r>
              <a:rPr lang="it-IT" sz="2600"/>
              <a:t>, maggiore, a c</a:t>
            </a:r>
            <a:r>
              <a:rPr lang="it-IT" sz="2600" baseline="-25000"/>
              <a:t>1</a:t>
            </a:r>
            <a:r>
              <a:rPr lang="it-IT" sz="2600"/>
              <a:t>, minore </a:t>
            </a:r>
          </a:p>
          <a:p>
            <a:r>
              <a:rPr lang="it-IT" sz="2600"/>
              <a:t>D = D(soluzione, T</a:t>
            </a:r>
            <a:r>
              <a:rPr lang="it-IT" sz="2600">
                <a:solidFill>
                  <a:srgbClr val="CC00CC"/>
                </a:solidFill>
              </a:rPr>
              <a:t>, c</a:t>
            </a:r>
            <a:r>
              <a:rPr lang="it-IT" sz="2600"/>
              <a:t>) è il coefficiente di diffusione     [D] = [L</a:t>
            </a:r>
            <a:r>
              <a:rPr lang="it-IT" sz="2600" baseline="30000"/>
              <a:t>2</a:t>
            </a:r>
            <a:r>
              <a:rPr lang="it-IT" sz="2600"/>
              <a:t>T</a:t>
            </a:r>
            <a:r>
              <a:rPr lang="it-IT" sz="2600" baseline="30000"/>
              <a:t>-1</a:t>
            </a:r>
            <a:r>
              <a:rPr lang="it-IT" sz="2600"/>
              <a:t>]  unità: m</a:t>
            </a:r>
            <a:r>
              <a:rPr lang="it-IT" sz="2600" baseline="30000"/>
              <a:t>2</a:t>
            </a:r>
            <a:r>
              <a:rPr lang="it-IT" sz="2600"/>
              <a:t>/s</a:t>
            </a:r>
          </a:p>
          <a:p>
            <a:r>
              <a:rPr lang="it-IT" sz="2600" b="1"/>
              <a:t>legge di Fick</a:t>
            </a:r>
            <a:r>
              <a:rPr lang="it-IT" sz="2600"/>
              <a:t> (1855)</a:t>
            </a:r>
          </a:p>
          <a:p>
            <a:endParaRPr lang="it-IT" sz="2400"/>
          </a:p>
        </p:txBody>
      </p:sp>
      <p:pic>
        <p:nvPicPr>
          <p:cNvPr id="169988"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988" y="1484313"/>
            <a:ext cx="3068637" cy="4262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9989" name="Object 5"/>
          <p:cNvGraphicFramePr>
            <a:graphicFrameLocks noGrp="1" noChangeAspect="1"/>
          </p:cNvGraphicFramePr>
          <p:nvPr>
            <p:ph sz="half" idx="2"/>
          </p:nvPr>
        </p:nvGraphicFramePr>
        <p:xfrm>
          <a:off x="1042988" y="5300663"/>
          <a:ext cx="2160587" cy="869950"/>
        </p:xfrm>
        <a:graphic>
          <a:graphicData uri="http://schemas.openxmlformats.org/presentationml/2006/ole">
            <mc:AlternateContent xmlns:mc="http://schemas.openxmlformats.org/markup-compatibility/2006">
              <mc:Choice xmlns:v="urn:schemas-microsoft-com:vml" Requires="v">
                <p:oleObj spid="_x0000_s170080" name="Equation" r:id="rId5" imgW="977760" imgH="393480" progId="Equation.3">
                  <p:embed/>
                </p:oleObj>
              </mc:Choice>
              <mc:Fallback>
                <p:oleObj name="Equation" r:id="rId5" imgW="97776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5300663"/>
                        <a:ext cx="2160587"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991" name="Text Box 7"/>
          <p:cNvSpPr txBox="1">
            <a:spLocks noChangeArrowheads="1"/>
          </p:cNvSpPr>
          <p:nvPr/>
        </p:nvSpPr>
        <p:spPr bwMode="auto">
          <a:xfrm>
            <a:off x="7164388" y="1431925"/>
            <a:ext cx="458787"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1</a:t>
            </a:r>
          </a:p>
        </p:txBody>
      </p:sp>
      <p:sp>
        <p:nvSpPr>
          <p:cNvPr id="169992" name="Text Box 8"/>
          <p:cNvSpPr txBox="1">
            <a:spLocks noChangeArrowheads="1"/>
          </p:cNvSpPr>
          <p:nvPr/>
        </p:nvSpPr>
        <p:spPr bwMode="auto">
          <a:xfrm>
            <a:off x="7112000" y="5229225"/>
            <a:ext cx="458788"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2</a:t>
            </a:r>
          </a:p>
        </p:txBody>
      </p:sp>
      <p:sp>
        <p:nvSpPr>
          <p:cNvPr id="169995" name="Text Box 11"/>
          <p:cNvSpPr txBox="1">
            <a:spLocks noChangeArrowheads="1"/>
          </p:cNvSpPr>
          <p:nvPr/>
        </p:nvSpPr>
        <p:spPr bwMode="auto">
          <a:xfrm>
            <a:off x="6877050" y="414972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m/</a:t>
            </a:r>
            <a:r>
              <a:rPr lang="el-GR" sz="2400">
                <a:solidFill>
                  <a:srgbClr val="008000"/>
                </a:solidFill>
                <a:cs typeface="Arial" pitchFamily="34" charset="0"/>
              </a:rPr>
              <a:t>Δ</a:t>
            </a:r>
            <a:r>
              <a:rPr lang="it-IT" sz="2400">
                <a:solidFill>
                  <a:srgbClr val="008000"/>
                </a:solidFill>
                <a:cs typeface="Arial" pitchFamily="34" charset="0"/>
              </a:rPr>
              <a:t>t</a:t>
            </a:r>
            <a:endParaRPr lang="el-GR" sz="2400">
              <a:solidFill>
                <a:srgbClr val="008000"/>
              </a:solidFill>
              <a:cs typeface="Arial" pitchFamily="34" charset="0"/>
            </a:endParaRPr>
          </a:p>
        </p:txBody>
      </p:sp>
      <p:sp>
        <p:nvSpPr>
          <p:cNvPr id="169996" name="Text Box 12"/>
          <p:cNvSpPr txBox="1">
            <a:spLocks noChangeArrowheads="1"/>
          </p:cNvSpPr>
          <p:nvPr/>
        </p:nvSpPr>
        <p:spPr bwMode="auto">
          <a:xfrm>
            <a:off x="6535738" y="594995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c = c</a:t>
            </a:r>
            <a:r>
              <a:rPr lang="it-IT" sz="2400" baseline="-25000">
                <a:solidFill>
                  <a:srgbClr val="008000"/>
                </a:solidFill>
                <a:cs typeface="Arial" pitchFamily="34" charset="0"/>
              </a:rPr>
              <a:t>2 </a:t>
            </a:r>
            <a:r>
              <a:rPr lang="it-IT" sz="2400">
                <a:solidFill>
                  <a:srgbClr val="008000"/>
                </a:solidFill>
                <a:cs typeface="Arial" pitchFamily="34" charset="0"/>
              </a:rPr>
              <a:t>– c</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69999" name="Freeform 15"/>
          <p:cNvSpPr>
            <a:spLocks/>
          </p:cNvSpPr>
          <p:nvPr/>
        </p:nvSpPr>
        <p:spPr bwMode="auto">
          <a:xfrm>
            <a:off x="74517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0000" name="Text Box 16"/>
          <p:cNvSpPr txBox="1">
            <a:spLocks noChangeArrowheads="1"/>
          </p:cNvSpPr>
          <p:nvPr/>
        </p:nvSpPr>
        <p:spPr bwMode="auto">
          <a:xfrm>
            <a:off x="8512175" y="24145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CC"/>
                </a:solidFill>
              </a:rPr>
              <a:t>D</a:t>
            </a:r>
          </a:p>
        </p:txBody>
      </p:sp>
      <p:pic>
        <p:nvPicPr>
          <p:cNvPr id="170002" name="Picture 18" descr="200px-Adolf_Fi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2100" y="3500438"/>
            <a:ext cx="1752600" cy="2663825"/>
          </a:xfrm>
          <a:prstGeom prst="rect">
            <a:avLst/>
          </a:prstGeom>
          <a:noFill/>
          <a:extLst>
            <a:ext uri="{909E8E84-426E-40DD-AFC4-6F175D3DCCD1}">
              <a14:hiddenFill xmlns:a14="http://schemas.microsoft.com/office/drawing/2010/main">
                <a:solidFill>
                  <a:srgbClr val="FFFFFF"/>
                </a:solidFill>
              </a14:hiddenFill>
            </a:ext>
          </a:extLst>
        </p:spPr>
      </p:pic>
      <p:sp>
        <p:nvSpPr>
          <p:cNvPr id="170003" name="Text Box 19"/>
          <p:cNvSpPr txBox="1">
            <a:spLocks noChangeArrowheads="1"/>
          </p:cNvSpPr>
          <p:nvPr/>
        </p:nvSpPr>
        <p:spPr bwMode="auto">
          <a:xfrm>
            <a:off x="1042988" y="5300663"/>
            <a:ext cx="2235200" cy="93503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1800"/>
          </a:p>
          <a:p>
            <a:endParaRPr lang="it-IT" sz="1800"/>
          </a:p>
          <a:p>
            <a:r>
              <a:rPr lang="it-IT" sz="180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mar-apr 16</a:t>
            </a:r>
            <a:endParaRPr lang="en-US"/>
          </a:p>
        </p:txBody>
      </p:sp>
      <p:sp>
        <p:nvSpPr>
          <p:cNvPr id="14" name="Slide Number Placeholder 5"/>
          <p:cNvSpPr>
            <a:spLocks noGrp="1"/>
          </p:cNvSpPr>
          <p:nvPr>
            <p:ph type="sldNum" sz="quarter" idx="12"/>
          </p:nvPr>
        </p:nvSpPr>
        <p:spPr/>
        <p:txBody>
          <a:bodyPr/>
          <a:lstStyle/>
          <a:p>
            <a:fld id="{6A6DC195-F59F-4774-BC71-A7A80849A597}" type="slidenum">
              <a:rPr lang="en-US"/>
              <a:pPr/>
              <a:t>58</a:t>
            </a:fld>
            <a:endParaRPr lang="en-US"/>
          </a:p>
        </p:txBody>
      </p:sp>
      <p:sp>
        <p:nvSpPr>
          <p:cNvPr id="173058" name="Rectangle 2"/>
          <p:cNvSpPr>
            <a:spLocks noGrp="1" noChangeArrowheads="1"/>
          </p:cNvSpPr>
          <p:nvPr>
            <p:ph type="title"/>
          </p:nvPr>
        </p:nvSpPr>
        <p:spPr/>
        <p:txBody>
          <a:bodyPr/>
          <a:lstStyle/>
          <a:p>
            <a:r>
              <a:rPr lang="it-IT" dirty="0"/>
              <a:t>cfr.: moto di un fluido </a:t>
            </a:r>
            <a:r>
              <a:rPr lang="it-IT" dirty="0" smtClean="0"/>
              <a:t>viscoso(*)</a:t>
            </a:r>
            <a:endParaRPr lang="it-IT" dirty="0"/>
          </a:p>
        </p:txBody>
      </p:sp>
      <p:sp>
        <p:nvSpPr>
          <p:cNvPr id="173059" name="Rectangle 3"/>
          <p:cNvSpPr>
            <a:spLocks noGrp="1" noChangeArrowheads="1"/>
          </p:cNvSpPr>
          <p:nvPr>
            <p:ph type="body" idx="1"/>
          </p:nvPr>
        </p:nvSpPr>
        <p:spPr>
          <a:xfrm>
            <a:off x="250825" y="981075"/>
            <a:ext cx="5113338" cy="5184775"/>
          </a:xfrm>
        </p:spPr>
        <p:txBody>
          <a:bodyPr/>
          <a:lstStyle/>
          <a:p>
            <a:r>
              <a:rPr lang="it-IT" sz="2600"/>
              <a:t>riscriviamo la legge di Poiseuille (1842) per lo scorrimento viscoso in un capillare di area </a:t>
            </a:r>
            <a:r>
              <a:rPr lang="it-IT" sz="2600">
                <a:cs typeface="Arial" pitchFamily="34" charset="0"/>
              </a:rPr>
              <a:t>┴ A = </a:t>
            </a:r>
            <a:r>
              <a:rPr lang="el-GR" sz="2600">
                <a:cs typeface="Arial" pitchFamily="34" charset="0"/>
              </a:rPr>
              <a:t>π</a:t>
            </a:r>
            <a:r>
              <a:rPr lang="it-IT" sz="2600">
                <a:cs typeface="Arial" pitchFamily="34" charset="0"/>
              </a:rPr>
              <a:t>a</a:t>
            </a:r>
            <a:r>
              <a:rPr lang="it-IT" sz="2600" baseline="30000">
                <a:cs typeface="Arial" pitchFamily="34" charset="0"/>
              </a:rPr>
              <a:t>2</a:t>
            </a:r>
          </a:p>
          <a:p>
            <a:pPr>
              <a:buFontTx/>
              <a:buNone/>
            </a:pPr>
            <a:r>
              <a:rPr lang="it-IT" sz="2600">
                <a:cs typeface="Arial" pitchFamily="34" charset="0"/>
              </a:rPr>
              <a:t>	</a:t>
            </a:r>
          </a:p>
          <a:p>
            <a:pPr>
              <a:buFontTx/>
              <a:buNone/>
            </a:pPr>
            <a:endParaRPr lang="it-IT" sz="2600">
              <a:cs typeface="Arial" pitchFamily="34" charset="0"/>
            </a:endParaRPr>
          </a:p>
          <a:p>
            <a:pPr>
              <a:buFontTx/>
              <a:buNone/>
            </a:pPr>
            <a:r>
              <a:rPr lang="it-IT" sz="2600">
                <a:cs typeface="Arial" pitchFamily="34" charset="0"/>
              </a:rPr>
              <a:t>	sono evidenti le analogie con la legge di Fick</a:t>
            </a:r>
          </a:p>
          <a:p>
            <a:r>
              <a:rPr lang="it-IT" sz="2600">
                <a:cs typeface="Arial" pitchFamily="34" charset="0"/>
              </a:rPr>
              <a:t>la legge di Poiseuille descrive il trasporto di fluido fra due regioni a p diversa - p</a:t>
            </a:r>
            <a:r>
              <a:rPr lang="it-IT" sz="2600" baseline="-25000">
                <a:cs typeface="Arial" pitchFamily="34" charset="0"/>
              </a:rPr>
              <a:t>1</a:t>
            </a:r>
            <a:r>
              <a:rPr lang="it-IT" sz="2600">
                <a:cs typeface="Arial" pitchFamily="34" charset="0"/>
              </a:rPr>
              <a:t>,p</a:t>
            </a:r>
            <a:r>
              <a:rPr lang="it-IT" sz="2600" baseline="-25000">
                <a:cs typeface="Arial" pitchFamily="34" charset="0"/>
              </a:rPr>
              <a:t>2</a:t>
            </a:r>
            <a:r>
              <a:rPr lang="it-IT" sz="2600">
                <a:cs typeface="Arial" pitchFamily="34" charset="0"/>
              </a:rPr>
              <a:t> cost. – </a:t>
            </a:r>
            <a:r>
              <a:rPr lang="el-GR" sz="2600">
                <a:cs typeface="Arial" pitchFamily="34" charset="0"/>
              </a:rPr>
              <a:t>η</a:t>
            </a:r>
            <a:r>
              <a:rPr lang="it-IT" sz="2600">
                <a:cs typeface="Arial" pitchFamily="34" charset="0"/>
              </a:rPr>
              <a:t> = </a:t>
            </a:r>
            <a:r>
              <a:rPr lang="el-GR" sz="2600">
                <a:cs typeface="Arial" pitchFamily="34" charset="0"/>
              </a:rPr>
              <a:t>η</a:t>
            </a:r>
            <a:r>
              <a:rPr lang="it-IT" sz="2600">
                <a:cs typeface="Arial" pitchFamily="34" charset="0"/>
              </a:rPr>
              <a:t>(fluido, T</a:t>
            </a:r>
            <a:r>
              <a:rPr lang="it-IT" sz="2600">
                <a:solidFill>
                  <a:srgbClr val="CC00CC"/>
                </a:solidFill>
                <a:cs typeface="Arial" pitchFamily="34" charset="0"/>
              </a:rPr>
              <a:t>, </a:t>
            </a:r>
            <a:r>
              <a:rPr lang="el-GR" sz="2600">
                <a:solidFill>
                  <a:srgbClr val="CC00CC"/>
                </a:solidFill>
                <a:cs typeface="Arial" pitchFamily="34" charset="0"/>
              </a:rPr>
              <a:t>Δ</a:t>
            </a:r>
            <a:r>
              <a:rPr lang="it-IT" sz="2600">
                <a:solidFill>
                  <a:srgbClr val="CC00CC"/>
                </a:solidFill>
                <a:cs typeface="Arial" pitchFamily="34" charset="0"/>
              </a:rPr>
              <a:t>p</a:t>
            </a:r>
            <a:r>
              <a:rPr lang="it-IT" sz="2600">
                <a:cs typeface="Arial" pitchFamily="34" charset="0"/>
              </a:rPr>
              <a:t>)</a:t>
            </a:r>
            <a:endParaRPr lang="el-GR" sz="2600">
              <a:cs typeface="Arial" pitchFamily="34" charset="0"/>
            </a:endParaRPr>
          </a:p>
        </p:txBody>
      </p:sp>
      <p:pic>
        <p:nvPicPr>
          <p:cNvPr id="173060"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1484313"/>
            <a:ext cx="3068638" cy="4262437"/>
          </a:xfrm>
          <a:prstGeom prst="rect">
            <a:avLst/>
          </a:prstGeom>
          <a:noFill/>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6784975" y="1431925"/>
            <a:ext cx="476250"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p</a:t>
            </a:r>
            <a:r>
              <a:rPr lang="it-IT" sz="2400" baseline="-25000">
                <a:solidFill>
                  <a:srgbClr val="FF0000"/>
                </a:solidFill>
              </a:rPr>
              <a:t>1</a:t>
            </a:r>
          </a:p>
        </p:txBody>
      </p:sp>
      <p:sp>
        <p:nvSpPr>
          <p:cNvPr id="173062" name="Text Box 6"/>
          <p:cNvSpPr txBox="1">
            <a:spLocks noChangeArrowheads="1"/>
          </p:cNvSpPr>
          <p:nvPr/>
        </p:nvSpPr>
        <p:spPr bwMode="auto">
          <a:xfrm>
            <a:off x="6732588" y="5229225"/>
            <a:ext cx="476250"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p</a:t>
            </a:r>
            <a:r>
              <a:rPr lang="it-IT" sz="2400" baseline="-25000">
                <a:solidFill>
                  <a:srgbClr val="FF0000"/>
                </a:solidFill>
              </a:rPr>
              <a:t>2</a:t>
            </a:r>
          </a:p>
        </p:txBody>
      </p:sp>
      <p:sp>
        <p:nvSpPr>
          <p:cNvPr id="173063" name="Text Box 7"/>
          <p:cNvSpPr txBox="1">
            <a:spLocks noChangeArrowheads="1"/>
          </p:cNvSpPr>
          <p:nvPr/>
        </p:nvSpPr>
        <p:spPr bwMode="auto">
          <a:xfrm>
            <a:off x="6804025" y="4149725"/>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008000"/>
                </a:solidFill>
                <a:cs typeface="Arial" pitchFamily="34" charset="0"/>
              </a:rPr>
              <a:t>Q</a:t>
            </a:r>
            <a:endParaRPr lang="el-GR" sz="2400">
              <a:solidFill>
                <a:srgbClr val="008000"/>
              </a:solidFill>
              <a:cs typeface="Arial" pitchFamily="34" charset="0"/>
            </a:endParaRPr>
          </a:p>
        </p:txBody>
      </p:sp>
      <p:sp>
        <p:nvSpPr>
          <p:cNvPr id="173064" name="Text Box 8"/>
          <p:cNvSpPr txBox="1">
            <a:spLocks noChangeArrowheads="1"/>
          </p:cNvSpPr>
          <p:nvPr/>
        </p:nvSpPr>
        <p:spPr bwMode="auto">
          <a:xfrm>
            <a:off x="6156325" y="5949950"/>
            <a:ext cx="177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p = p</a:t>
            </a:r>
            <a:r>
              <a:rPr lang="it-IT" sz="2400" baseline="-25000">
                <a:solidFill>
                  <a:srgbClr val="008000"/>
                </a:solidFill>
                <a:cs typeface="Arial" pitchFamily="34" charset="0"/>
              </a:rPr>
              <a:t>2 </a:t>
            </a:r>
            <a:r>
              <a:rPr lang="it-IT" sz="2400">
                <a:solidFill>
                  <a:srgbClr val="008000"/>
                </a:solidFill>
                <a:cs typeface="Arial" pitchFamily="34" charset="0"/>
              </a:rPr>
              <a:t>– p</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73065" name="Freeform 9"/>
          <p:cNvSpPr>
            <a:spLocks/>
          </p:cNvSpPr>
          <p:nvPr/>
        </p:nvSpPr>
        <p:spPr bwMode="auto">
          <a:xfrm>
            <a:off x="72358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066" name="Text Box 10"/>
          <p:cNvSpPr txBox="1">
            <a:spLocks noChangeArrowheads="1"/>
          </p:cNvSpPr>
          <p:nvPr/>
        </p:nvSpPr>
        <p:spPr bwMode="auto">
          <a:xfrm>
            <a:off x="8296275" y="24145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solidFill>
                  <a:srgbClr val="CC00CC"/>
                </a:solidFill>
                <a:cs typeface="Arial" pitchFamily="34" charset="0"/>
              </a:rPr>
              <a:t>η</a:t>
            </a:r>
            <a:endParaRPr lang="it-IT" sz="2000">
              <a:solidFill>
                <a:srgbClr val="CC00CC"/>
              </a:solidFill>
            </a:endParaRPr>
          </a:p>
        </p:txBody>
      </p:sp>
      <p:graphicFrame>
        <p:nvGraphicFramePr>
          <p:cNvPr id="173069" name="Object 13"/>
          <p:cNvGraphicFramePr>
            <a:graphicFrameLocks noChangeAspect="1"/>
          </p:cNvGraphicFramePr>
          <p:nvPr>
            <p:extLst>
              <p:ext uri="{D42A27DB-BD31-4B8C-83A1-F6EECF244321}">
                <p14:modId xmlns:p14="http://schemas.microsoft.com/office/powerpoint/2010/main" val="4061926621"/>
              </p:ext>
            </p:extLst>
          </p:nvPr>
        </p:nvGraphicFramePr>
        <p:xfrm>
          <a:off x="900113" y="2636838"/>
          <a:ext cx="3600450" cy="1033462"/>
        </p:xfrm>
        <a:graphic>
          <a:graphicData uri="http://schemas.openxmlformats.org/presentationml/2006/ole">
            <mc:AlternateContent xmlns:mc="http://schemas.openxmlformats.org/markup-compatibility/2006">
              <mc:Choice xmlns:v="urn:schemas-microsoft-com:vml" Requires="v">
                <p:oleObj spid="_x0000_s173148" name="Equazione" r:id="rId5" imgW="1549080" imgH="444240" progId="Equation.3">
                  <p:embed/>
                </p:oleObj>
              </mc:Choice>
              <mc:Fallback>
                <p:oleObj name="Equazione" r:id="rId5" imgW="1549080" imgH="444240" progId="Equation.3">
                  <p:embed/>
                  <p:pic>
                    <p:nvPicPr>
                      <p:cNvPr id="0" name="Object 13"/>
                      <p:cNvPicPr>
                        <a:picLocks noChangeAspect="1" noChangeArrowheads="1"/>
                      </p:cNvPicPr>
                      <p:nvPr/>
                    </p:nvPicPr>
                    <p:blipFill>
                      <a:blip r:embed="rId6"/>
                      <a:srcRect/>
                      <a:stretch>
                        <a:fillRect/>
                      </a:stretch>
                    </p:blipFill>
                    <p:spPr bwMode="auto">
                      <a:xfrm>
                        <a:off x="900113" y="2636838"/>
                        <a:ext cx="3600450"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95536" y="6407150"/>
            <a:ext cx="2799164" cy="400110"/>
          </a:xfrm>
          <a:prstGeom prst="rect">
            <a:avLst/>
          </a:prstGeom>
          <a:noFill/>
        </p:spPr>
        <p:txBody>
          <a:bodyPr wrap="none" rtlCol="0">
            <a:spAutoFit/>
          </a:bodyPr>
          <a:lstStyle/>
          <a:p>
            <a:r>
              <a:rPr lang="it-IT" sz="2000" dirty="0" smtClean="0"/>
              <a:t>(*) </a:t>
            </a:r>
            <a:r>
              <a:rPr lang="it-IT" sz="2000" dirty="0" smtClean="0"/>
              <a:t>facoltativo, n. m. a l.</a:t>
            </a:r>
            <a:endParaRPr lang="it-IT"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mar-apr 16</a:t>
            </a:r>
            <a:endParaRPr lang="en-US"/>
          </a:p>
        </p:txBody>
      </p:sp>
      <p:sp>
        <p:nvSpPr>
          <p:cNvPr id="15" name="Slide Number Placeholder 5"/>
          <p:cNvSpPr>
            <a:spLocks noGrp="1"/>
          </p:cNvSpPr>
          <p:nvPr>
            <p:ph type="sldNum" sz="quarter" idx="12"/>
          </p:nvPr>
        </p:nvSpPr>
        <p:spPr/>
        <p:txBody>
          <a:bodyPr/>
          <a:lstStyle/>
          <a:p>
            <a:fld id="{E9B5A8CC-B78E-4287-AC59-03EBC1709916}" type="slidenum">
              <a:rPr lang="en-US"/>
              <a:pPr/>
              <a:t>59</a:t>
            </a:fld>
            <a:endParaRPr lang="en-US"/>
          </a:p>
        </p:txBody>
      </p:sp>
      <p:sp>
        <p:nvSpPr>
          <p:cNvPr id="177154" name="Rectangle 2"/>
          <p:cNvSpPr>
            <a:spLocks noGrp="1" noChangeArrowheads="1"/>
          </p:cNvSpPr>
          <p:nvPr>
            <p:ph type="title"/>
          </p:nvPr>
        </p:nvSpPr>
        <p:spPr/>
        <p:txBody>
          <a:bodyPr/>
          <a:lstStyle/>
          <a:p>
            <a:r>
              <a:rPr lang="it-IT"/>
              <a:t>Un esempio di diffusione stazionaria(*)</a:t>
            </a:r>
          </a:p>
        </p:txBody>
      </p:sp>
      <p:sp>
        <p:nvSpPr>
          <p:cNvPr id="177155" name="Rectangle 3"/>
          <p:cNvSpPr>
            <a:spLocks noGrp="1" noChangeArrowheads="1"/>
          </p:cNvSpPr>
          <p:nvPr>
            <p:ph type="body" idx="1"/>
          </p:nvPr>
        </p:nvSpPr>
        <p:spPr>
          <a:xfrm>
            <a:off x="323850" y="1052513"/>
            <a:ext cx="4608513" cy="5184775"/>
          </a:xfrm>
        </p:spPr>
        <p:txBody>
          <a:bodyPr/>
          <a:lstStyle/>
          <a:p>
            <a:r>
              <a:rPr lang="it-IT" sz="2600"/>
              <a:t>nella cella di Clack (1924) ad es., c</a:t>
            </a:r>
            <a:r>
              <a:rPr lang="it-IT" sz="2600" baseline="-25000"/>
              <a:t>2</a:t>
            </a:r>
            <a:r>
              <a:rPr lang="it-IT" sz="2600"/>
              <a:t> corrisponde ad una soluzione satura, un sale in equilibrio con la soluzione, c</a:t>
            </a:r>
            <a:r>
              <a:rPr lang="it-IT" sz="2600" baseline="-25000"/>
              <a:t>1</a:t>
            </a:r>
            <a:r>
              <a:rPr lang="it-IT" sz="2600"/>
              <a:t> a puro solvente (un flusso di H</a:t>
            </a:r>
            <a:r>
              <a:rPr lang="it-IT" sz="2600" baseline="-25000"/>
              <a:t>2</a:t>
            </a:r>
            <a:r>
              <a:rPr lang="it-IT" sz="2600"/>
              <a:t>O che rimuove il soluto)</a:t>
            </a:r>
          </a:p>
          <a:p>
            <a:r>
              <a:rPr lang="it-IT" sz="2600"/>
              <a:t> </a:t>
            </a:r>
          </a:p>
          <a:p>
            <a:pPr>
              <a:buFontTx/>
              <a:buNone/>
            </a:pPr>
            <a:endParaRPr lang="it-IT" sz="2600"/>
          </a:p>
          <a:p>
            <a:pPr>
              <a:buFontTx/>
              <a:buNone/>
            </a:pPr>
            <a:r>
              <a:rPr lang="it-IT" sz="2600"/>
              <a:t>	</a:t>
            </a:r>
            <a:r>
              <a:rPr lang="el-GR" sz="2600">
                <a:cs typeface="Arial" pitchFamily="34" charset="0"/>
              </a:rPr>
              <a:t>Δ</a:t>
            </a:r>
            <a:r>
              <a:rPr lang="it-IT" sz="2600">
                <a:cs typeface="Arial" pitchFamily="34" charset="0"/>
              </a:rPr>
              <a:t>c/</a:t>
            </a:r>
            <a:r>
              <a:rPr lang="el-GR" sz="2600">
                <a:cs typeface="Arial" pitchFamily="34" charset="0"/>
              </a:rPr>
              <a:t>Δ</a:t>
            </a:r>
            <a:r>
              <a:rPr lang="it-IT" sz="2600">
                <a:cs typeface="Arial" pitchFamily="34" charset="0"/>
              </a:rPr>
              <a:t>x, costante, si misura con metodi ottici [n = n(c)]</a:t>
            </a:r>
            <a:endParaRPr lang="el-GR" sz="2600">
              <a:cs typeface="Arial" pitchFamily="34" charset="0"/>
            </a:endParaRPr>
          </a:p>
        </p:txBody>
      </p:sp>
      <p:pic>
        <p:nvPicPr>
          <p:cNvPr id="177156"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1484313"/>
            <a:ext cx="3068638" cy="4262437"/>
          </a:xfrm>
          <a:prstGeom prst="rect">
            <a:avLst/>
          </a:prstGeom>
          <a:noFill/>
          <a:extLst>
            <a:ext uri="{909E8E84-426E-40DD-AFC4-6F175D3DCCD1}">
              <a14:hiddenFill xmlns:a14="http://schemas.microsoft.com/office/drawing/2010/main">
                <a:solidFill>
                  <a:srgbClr val="FFFFFF"/>
                </a:solidFill>
              </a14:hiddenFill>
            </a:ext>
          </a:extLst>
        </p:spPr>
      </p:pic>
      <p:sp>
        <p:nvSpPr>
          <p:cNvPr id="177157" name="Text Box 5"/>
          <p:cNvSpPr txBox="1">
            <a:spLocks noChangeArrowheads="1"/>
          </p:cNvSpPr>
          <p:nvPr/>
        </p:nvSpPr>
        <p:spPr bwMode="auto">
          <a:xfrm>
            <a:off x="6784975" y="1431925"/>
            <a:ext cx="947738"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1 </a:t>
            </a:r>
            <a:r>
              <a:rPr lang="it-IT" sz="2400">
                <a:solidFill>
                  <a:srgbClr val="FF0000"/>
                </a:solidFill>
              </a:rPr>
              <a:t>= 0</a:t>
            </a:r>
          </a:p>
        </p:txBody>
      </p:sp>
      <p:sp>
        <p:nvSpPr>
          <p:cNvPr id="177158" name="Text Box 6"/>
          <p:cNvSpPr txBox="1">
            <a:spLocks noChangeArrowheads="1"/>
          </p:cNvSpPr>
          <p:nvPr/>
        </p:nvSpPr>
        <p:spPr bwMode="auto">
          <a:xfrm>
            <a:off x="6732588" y="5229225"/>
            <a:ext cx="1922462"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2 </a:t>
            </a:r>
            <a:r>
              <a:rPr lang="it-IT" sz="2400">
                <a:solidFill>
                  <a:srgbClr val="FF0000"/>
                </a:solidFill>
              </a:rPr>
              <a:t>sol. satura</a:t>
            </a:r>
          </a:p>
        </p:txBody>
      </p:sp>
      <p:sp>
        <p:nvSpPr>
          <p:cNvPr id="177159" name="Text Box 7"/>
          <p:cNvSpPr txBox="1">
            <a:spLocks noChangeArrowheads="1"/>
          </p:cNvSpPr>
          <p:nvPr/>
        </p:nvSpPr>
        <p:spPr bwMode="auto">
          <a:xfrm>
            <a:off x="6516688" y="414972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m/</a:t>
            </a:r>
            <a:r>
              <a:rPr lang="el-GR" sz="2400">
                <a:solidFill>
                  <a:srgbClr val="008000"/>
                </a:solidFill>
                <a:cs typeface="Arial" pitchFamily="34" charset="0"/>
              </a:rPr>
              <a:t>Δ</a:t>
            </a:r>
            <a:r>
              <a:rPr lang="it-IT" sz="2400">
                <a:solidFill>
                  <a:srgbClr val="008000"/>
                </a:solidFill>
                <a:cs typeface="Arial" pitchFamily="34" charset="0"/>
              </a:rPr>
              <a:t>t</a:t>
            </a:r>
            <a:endParaRPr lang="el-GR" sz="2400">
              <a:solidFill>
                <a:srgbClr val="008000"/>
              </a:solidFill>
              <a:cs typeface="Arial" pitchFamily="34" charset="0"/>
            </a:endParaRPr>
          </a:p>
        </p:txBody>
      </p:sp>
      <p:sp>
        <p:nvSpPr>
          <p:cNvPr id="177160" name="Text Box 8"/>
          <p:cNvSpPr txBox="1">
            <a:spLocks noChangeArrowheads="1"/>
          </p:cNvSpPr>
          <p:nvPr/>
        </p:nvSpPr>
        <p:spPr bwMode="auto">
          <a:xfrm>
            <a:off x="6156325" y="594995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c = c</a:t>
            </a:r>
            <a:r>
              <a:rPr lang="it-IT" sz="2400" baseline="-25000">
                <a:solidFill>
                  <a:srgbClr val="008000"/>
                </a:solidFill>
                <a:cs typeface="Arial" pitchFamily="34" charset="0"/>
              </a:rPr>
              <a:t>2 </a:t>
            </a:r>
            <a:r>
              <a:rPr lang="it-IT" sz="2400">
                <a:solidFill>
                  <a:srgbClr val="008000"/>
                </a:solidFill>
                <a:cs typeface="Arial" pitchFamily="34" charset="0"/>
              </a:rPr>
              <a:t>– c</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77161" name="Freeform 9"/>
          <p:cNvSpPr>
            <a:spLocks/>
          </p:cNvSpPr>
          <p:nvPr/>
        </p:nvSpPr>
        <p:spPr bwMode="auto">
          <a:xfrm>
            <a:off x="72358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62" name="Text Box 10"/>
          <p:cNvSpPr txBox="1">
            <a:spLocks noChangeArrowheads="1"/>
          </p:cNvSpPr>
          <p:nvPr/>
        </p:nvSpPr>
        <p:spPr bwMode="auto">
          <a:xfrm>
            <a:off x="8296275" y="24145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CC"/>
                </a:solidFill>
              </a:rPr>
              <a:t>D</a:t>
            </a:r>
          </a:p>
        </p:txBody>
      </p:sp>
      <p:graphicFrame>
        <p:nvGraphicFramePr>
          <p:cNvPr id="177165" name="Object 13"/>
          <p:cNvGraphicFramePr>
            <a:graphicFrameLocks noChangeAspect="1"/>
          </p:cNvGraphicFramePr>
          <p:nvPr/>
        </p:nvGraphicFramePr>
        <p:xfrm>
          <a:off x="827088" y="3933825"/>
          <a:ext cx="2160587" cy="941388"/>
        </p:xfrm>
        <a:graphic>
          <a:graphicData uri="http://schemas.openxmlformats.org/presentationml/2006/ole">
            <mc:AlternateContent xmlns:mc="http://schemas.openxmlformats.org/markup-compatibility/2006">
              <mc:Choice xmlns:v="urn:schemas-microsoft-com:vml" Requires="v">
                <p:oleObj spid="_x0000_s177244" name="Equation" r:id="rId5" imgW="901440" imgH="393480" progId="Equation.3">
                  <p:embed/>
                </p:oleObj>
              </mc:Choice>
              <mc:Fallback>
                <p:oleObj name="Equation" r:id="rId5" imgW="901440" imgH="39348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933825"/>
                        <a:ext cx="2160587"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66" name="Text Box 14"/>
          <p:cNvSpPr txBox="1">
            <a:spLocks noChangeArrowheads="1"/>
          </p:cNvSpPr>
          <p:nvPr/>
        </p:nvSpPr>
        <p:spPr bwMode="auto">
          <a:xfrm>
            <a:off x="395288" y="6092825"/>
            <a:ext cx="27991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a:t>(*) </a:t>
            </a:r>
            <a:r>
              <a:rPr lang="it-IT" sz="2000" dirty="0" smtClean="0"/>
              <a:t>facoltativo, n. m. a l.</a:t>
            </a:r>
            <a:endParaRPr lang="it-IT"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AAF7112C-09FD-4FAD-B5F3-FB9D7BCC1C8C}" type="slidenum">
              <a:rPr lang="en-US"/>
              <a:pPr/>
              <a:t>6</a:t>
            </a:fld>
            <a:endParaRPr lang="en-US"/>
          </a:p>
        </p:txBody>
      </p:sp>
      <p:sp>
        <p:nvSpPr>
          <p:cNvPr id="193538" name="Rectangle 2"/>
          <p:cNvSpPr>
            <a:spLocks noGrp="1" noChangeArrowheads="1"/>
          </p:cNvSpPr>
          <p:nvPr>
            <p:ph type="title"/>
          </p:nvPr>
        </p:nvSpPr>
        <p:spPr/>
        <p:txBody>
          <a:bodyPr/>
          <a:lstStyle/>
          <a:p>
            <a:r>
              <a:rPr lang="it-IT"/>
              <a:t>Pressione (2)</a:t>
            </a:r>
          </a:p>
        </p:txBody>
      </p:sp>
      <p:sp>
        <p:nvSpPr>
          <p:cNvPr id="193539" name="Rectangle 3"/>
          <p:cNvSpPr>
            <a:spLocks noGrp="1" noChangeArrowheads="1"/>
          </p:cNvSpPr>
          <p:nvPr>
            <p:ph type="body" idx="1"/>
          </p:nvPr>
        </p:nvSpPr>
        <p:spPr/>
        <p:txBody>
          <a:bodyPr/>
          <a:lstStyle/>
          <a:p>
            <a:r>
              <a:rPr lang="it-IT" dirty="0"/>
              <a:t>altri esempi di pressione:</a:t>
            </a:r>
          </a:p>
          <a:p>
            <a:pPr lvl="1"/>
            <a:r>
              <a:rPr lang="it-IT" dirty="0"/>
              <a:t>un blocco di massa m e peso </a:t>
            </a:r>
            <a:r>
              <a:rPr lang="it-IT" b="1" dirty="0"/>
              <a:t>F (</a:t>
            </a:r>
            <a:r>
              <a:rPr lang="it-IT" dirty="0"/>
              <a:t>= </a:t>
            </a:r>
            <a:r>
              <a:rPr lang="it-IT" b="1" dirty="0"/>
              <a:t>P)</a:t>
            </a:r>
            <a:r>
              <a:rPr lang="it-IT" dirty="0"/>
              <a:t> = m</a:t>
            </a:r>
            <a:r>
              <a:rPr lang="it-IT" b="1" dirty="0"/>
              <a:t>g</a:t>
            </a:r>
            <a:r>
              <a:rPr lang="it-IT" dirty="0"/>
              <a:t> appoggiato sulla base di area A esercita una pressione p</a:t>
            </a:r>
          </a:p>
          <a:p>
            <a:pPr lvl="1">
              <a:buFontTx/>
              <a:buNone/>
            </a:pPr>
            <a:r>
              <a:rPr lang="it-IT" dirty="0"/>
              <a:t>	p = F/A</a:t>
            </a:r>
          </a:p>
          <a:p>
            <a:pPr lvl="1">
              <a:buFontTx/>
              <a:buNone/>
            </a:pPr>
            <a:r>
              <a:rPr lang="it-IT" dirty="0"/>
              <a:t>	(anche una persona esercita sul pavimento una </a:t>
            </a:r>
            <a:r>
              <a:rPr lang="it-IT" dirty="0" smtClean="0"/>
              <a:t>pressione dovuta al proprio peso)</a:t>
            </a:r>
            <a:endParaRPr lang="it-IT" dirty="0"/>
          </a:p>
          <a:p>
            <a:r>
              <a:rPr lang="it-IT" dirty="0"/>
              <a:t>se conosciamo la pressione p e l’area A possiamo calcolare la forza F corrispondente</a:t>
            </a:r>
          </a:p>
          <a:p>
            <a:pPr>
              <a:buFontTx/>
              <a:buNone/>
            </a:pPr>
            <a:r>
              <a:rPr lang="it-IT" dirty="0"/>
              <a:t>	F = </a:t>
            </a:r>
            <a:r>
              <a:rPr lang="it-IT" dirty="0" err="1"/>
              <a:t>pA</a:t>
            </a:r>
            <a:endParaRPr lang="it-IT" dirty="0"/>
          </a:p>
          <a:p>
            <a:pPr>
              <a:buFontTx/>
              <a:buNone/>
            </a:pPr>
            <a:r>
              <a:rPr lang="it-IT" dirty="0"/>
              <a:t>	quindi, per una data pressione, la forza aumenta in modo </a:t>
            </a:r>
            <a:r>
              <a:rPr lang="it-IT" dirty="0">
                <a:latin typeface="OpenSymbol" pitchFamily="2" charset="0"/>
              </a:rPr>
              <a:t>∝</a:t>
            </a:r>
            <a:r>
              <a:rPr lang="it-IT" dirty="0"/>
              <a:t> area </a:t>
            </a:r>
          </a:p>
        </p:txBody>
      </p:sp>
      <p:sp>
        <p:nvSpPr>
          <p:cNvPr id="2" name="Rectangle 1"/>
          <p:cNvSpPr/>
          <p:nvPr/>
        </p:nvSpPr>
        <p:spPr>
          <a:xfrm>
            <a:off x="1043608" y="2348880"/>
            <a:ext cx="129614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Rectangle 6"/>
          <p:cNvSpPr/>
          <p:nvPr/>
        </p:nvSpPr>
        <p:spPr>
          <a:xfrm>
            <a:off x="683568" y="4581128"/>
            <a:ext cx="129614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mar-apr 16</a:t>
            </a:r>
            <a:endParaRPr lang="en-US"/>
          </a:p>
        </p:txBody>
      </p:sp>
      <p:sp>
        <p:nvSpPr>
          <p:cNvPr id="12" name="Slide Number Placeholder 5"/>
          <p:cNvSpPr>
            <a:spLocks noGrp="1"/>
          </p:cNvSpPr>
          <p:nvPr>
            <p:ph type="sldNum" sz="quarter" idx="12"/>
          </p:nvPr>
        </p:nvSpPr>
        <p:spPr/>
        <p:txBody>
          <a:bodyPr/>
          <a:lstStyle/>
          <a:p>
            <a:fld id="{09AB106C-D4A6-466A-B82E-90D7F571EB70}" type="slidenum">
              <a:rPr lang="en-US"/>
              <a:pPr/>
              <a:t>60</a:t>
            </a:fld>
            <a:endParaRPr lang="en-US"/>
          </a:p>
        </p:txBody>
      </p:sp>
      <p:sp>
        <p:nvSpPr>
          <p:cNvPr id="182274" name="Rectangle 2"/>
          <p:cNvSpPr>
            <a:spLocks noGrp="1" noChangeArrowheads="1"/>
          </p:cNvSpPr>
          <p:nvPr>
            <p:ph type="title"/>
          </p:nvPr>
        </p:nvSpPr>
        <p:spPr/>
        <p:txBody>
          <a:bodyPr/>
          <a:lstStyle/>
          <a:p>
            <a:r>
              <a:rPr lang="it-IT" dirty="0"/>
              <a:t>Coefficiente di diffusione</a:t>
            </a:r>
          </a:p>
        </p:txBody>
      </p:sp>
      <p:sp>
        <p:nvSpPr>
          <p:cNvPr id="182275" name="Rectangle 3"/>
          <p:cNvSpPr>
            <a:spLocks noGrp="1" noChangeArrowheads="1"/>
          </p:cNvSpPr>
          <p:nvPr>
            <p:ph type="body" idx="1"/>
          </p:nvPr>
        </p:nvSpPr>
        <p:spPr>
          <a:xfrm>
            <a:off x="107504" y="908050"/>
            <a:ext cx="8928991" cy="5400675"/>
          </a:xfrm>
        </p:spPr>
        <p:txBody>
          <a:bodyPr/>
          <a:lstStyle/>
          <a:p>
            <a:r>
              <a:rPr lang="it-IT" sz="2500" dirty="0"/>
              <a:t>la formula di Stokes-Einstein vale per le soluzioni liquide e dà la dipendenza </a:t>
            </a:r>
            <a:r>
              <a:rPr lang="it-IT" sz="2500" dirty="0" smtClean="0"/>
              <a:t>dal raggio a e dalla </a:t>
            </a:r>
            <a:r>
              <a:rPr lang="it-IT" sz="2500" dirty="0"/>
              <a:t>T </a:t>
            </a:r>
            <a:r>
              <a:rPr lang="it-IT" sz="2500" dirty="0" smtClean="0"/>
              <a:t>assoluta (vedi termodinamica</a:t>
            </a:r>
            <a:r>
              <a:rPr lang="it-IT" sz="2500" dirty="0" smtClean="0"/>
              <a:t>)</a:t>
            </a:r>
          </a:p>
          <a:p>
            <a:pPr>
              <a:buFontTx/>
              <a:buNone/>
            </a:pPr>
            <a:r>
              <a:rPr lang="it-IT" sz="2600" dirty="0" smtClean="0"/>
              <a:t>	</a:t>
            </a:r>
            <a:r>
              <a:rPr lang="it-IT" sz="2500" dirty="0" smtClean="0"/>
              <a:t>D = k</a:t>
            </a:r>
            <a:r>
              <a:rPr lang="it-IT" sz="2500" baseline="-25000" dirty="0" smtClean="0"/>
              <a:t>B</a:t>
            </a:r>
            <a:r>
              <a:rPr lang="it-IT" sz="2500" dirty="0" smtClean="0"/>
              <a:t>T/(6</a:t>
            </a:r>
            <a:r>
              <a:rPr lang="el-GR" sz="2500" dirty="0" smtClean="0">
                <a:cs typeface="Arial" pitchFamily="34" charset="0"/>
              </a:rPr>
              <a:t>πη</a:t>
            </a:r>
            <a:r>
              <a:rPr lang="it-IT" sz="2500" dirty="0" smtClean="0">
                <a:cs typeface="Arial" pitchFamily="34" charset="0"/>
              </a:rPr>
              <a:t>a)                         </a:t>
            </a:r>
            <a:r>
              <a:rPr lang="it-IT" sz="2400" dirty="0" smtClean="0">
                <a:solidFill>
                  <a:srgbClr val="990033"/>
                </a:solidFill>
                <a:cs typeface="Arial" pitchFamily="34" charset="0"/>
              </a:rPr>
              <a:t>( ma si ricordi che </a:t>
            </a:r>
            <a:r>
              <a:rPr lang="el-GR" sz="2400" dirty="0" smtClean="0">
                <a:solidFill>
                  <a:srgbClr val="990033"/>
                </a:solidFill>
                <a:cs typeface="Arial" pitchFamily="34" charset="0"/>
              </a:rPr>
              <a:t>η</a:t>
            </a:r>
            <a:r>
              <a:rPr lang="it-IT" sz="2400" dirty="0" smtClean="0">
                <a:solidFill>
                  <a:srgbClr val="990033"/>
                </a:solidFill>
                <a:cs typeface="Arial" pitchFamily="34" charset="0"/>
              </a:rPr>
              <a:t> = </a:t>
            </a:r>
            <a:r>
              <a:rPr lang="el-GR" sz="2400" dirty="0" smtClean="0">
                <a:solidFill>
                  <a:srgbClr val="990033"/>
                </a:solidFill>
                <a:cs typeface="Arial" pitchFamily="34" charset="0"/>
              </a:rPr>
              <a:t>η</a:t>
            </a:r>
            <a:r>
              <a:rPr lang="it-IT" sz="2400" dirty="0" smtClean="0">
                <a:solidFill>
                  <a:srgbClr val="990033"/>
                </a:solidFill>
                <a:cs typeface="Arial" pitchFamily="34" charset="0"/>
              </a:rPr>
              <a:t>(T) !)</a:t>
            </a:r>
          </a:p>
          <a:p>
            <a:r>
              <a:rPr lang="it-IT" sz="2500" dirty="0" smtClean="0">
                <a:cs typeface="Arial" pitchFamily="34" charset="0"/>
              </a:rPr>
              <a:t>per </a:t>
            </a:r>
            <a:r>
              <a:rPr lang="it-IT" sz="2500" dirty="0">
                <a:cs typeface="Arial" pitchFamily="34" charset="0"/>
              </a:rPr>
              <a:t>molecole sferiche di soluto</a:t>
            </a:r>
          </a:p>
          <a:p>
            <a:pPr>
              <a:buFontTx/>
              <a:buNone/>
            </a:pPr>
            <a:r>
              <a:rPr lang="it-IT" sz="2500" dirty="0">
                <a:cs typeface="Arial" pitchFamily="34" charset="0"/>
              </a:rPr>
              <a:t>	M = 4/3</a:t>
            </a:r>
            <a:r>
              <a:rPr lang="el-GR" sz="2500" dirty="0">
                <a:cs typeface="Arial" pitchFamily="34" charset="0"/>
              </a:rPr>
              <a:t>π</a:t>
            </a:r>
            <a:r>
              <a:rPr lang="it-IT" sz="2500" dirty="0">
                <a:cs typeface="Arial" pitchFamily="34" charset="0"/>
              </a:rPr>
              <a:t>a</a:t>
            </a:r>
            <a:r>
              <a:rPr lang="it-IT" sz="2500" baseline="30000" dirty="0">
                <a:cs typeface="Arial" pitchFamily="34" charset="0"/>
              </a:rPr>
              <a:t>3</a:t>
            </a:r>
            <a:r>
              <a:rPr lang="el-GR" sz="2500" dirty="0">
                <a:cs typeface="Arial" pitchFamily="34" charset="0"/>
              </a:rPr>
              <a:t>ρ</a:t>
            </a:r>
            <a:r>
              <a:rPr lang="it-IT" sz="2500" dirty="0">
                <a:cs typeface="Arial" pitchFamily="34" charset="0"/>
              </a:rPr>
              <a:t> </a:t>
            </a:r>
            <a:r>
              <a:rPr lang="it-IT" sz="2500" dirty="0">
                <a:cs typeface="Arial" pitchFamily="34" charset="0"/>
                <a:sym typeface="Symbol" pitchFamily="18" charset="2"/>
              </a:rPr>
              <a:t> a</a:t>
            </a:r>
            <a:r>
              <a:rPr lang="it-IT" sz="2500" baseline="30000" dirty="0">
                <a:cs typeface="Arial" pitchFamily="34" charset="0"/>
                <a:sym typeface="Symbol" pitchFamily="18" charset="2"/>
              </a:rPr>
              <a:t>3</a:t>
            </a:r>
          </a:p>
          <a:p>
            <a:pPr>
              <a:buFontTx/>
              <a:buNone/>
            </a:pPr>
            <a:r>
              <a:rPr lang="it-IT" sz="2500" dirty="0">
                <a:cs typeface="Arial" pitchFamily="34" charset="0"/>
                <a:sym typeface="Symbol" pitchFamily="18" charset="2"/>
              </a:rPr>
              <a:t>	e, a parità di solvente,</a:t>
            </a:r>
          </a:p>
          <a:p>
            <a:pPr>
              <a:buFontTx/>
              <a:buNone/>
            </a:pPr>
            <a:r>
              <a:rPr lang="it-IT" sz="2500" dirty="0">
                <a:cs typeface="Arial" pitchFamily="34" charset="0"/>
                <a:sym typeface="Symbol" pitchFamily="18" charset="2"/>
              </a:rPr>
              <a:t>	D  (M)</a:t>
            </a:r>
            <a:r>
              <a:rPr lang="it-IT" sz="2500" baseline="30000" dirty="0">
                <a:cs typeface="Arial" pitchFamily="34" charset="0"/>
                <a:sym typeface="Symbol" pitchFamily="18" charset="2"/>
              </a:rPr>
              <a:t>-1/3</a:t>
            </a:r>
            <a:r>
              <a:rPr lang="it-IT" sz="2500" dirty="0">
                <a:cs typeface="Arial" pitchFamily="34" charset="0"/>
                <a:sym typeface="Symbol" pitchFamily="18" charset="2"/>
              </a:rPr>
              <a:t> </a:t>
            </a:r>
          </a:p>
          <a:p>
            <a:pPr>
              <a:buFontTx/>
              <a:buNone/>
            </a:pPr>
            <a:r>
              <a:rPr lang="it-IT" sz="2500" dirty="0">
                <a:cs typeface="Arial" pitchFamily="34" charset="0"/>
                <a:sym typeface="Symbol" pitchFamily="18" charset="2"/>
              </a:rPr>
              <a:t>	</a:t>
            </a:r>
            <a:r>
              <a:rPr lang="it-IT" sz="2500" dirty="0" err="1">
                <a:cs typeface="Arial" pitchFamily="34" charset="0"/>
                <a:sym typeface="Symbol" pitchFamily="18" charset="2"/>
              </a:rPr>
              <a:t>lnD</a:t>
            </a:r>
            <a:r>
              <a:rPr lang="it-IT" sz="2500" dirty="0">
                <a:cs typeface="Arial" pitchFamily="34" charset="0"/>
                <a:sym typeface="Symbol" pitchFamily="18" charset="2"/>
              </a:rPr>
              <a:t>  -1/3lnM</a:t>
            </a:r>
          </a:p>
          <a:p>
            <a:r>
              <a:rPr lang="it-IT" sz="2000" dirty="0">
                <a:solidFill>
                  <a:srgbClr val="008000"/>
                </a:solidFill>
                <a:cs typeface="Arial" pitchFamily="34" charset="0"/>
                <a:sym typeface="Symbol" pitchFamily="18" charset="2"/>
              </a:rPr>
              <a:t>D in m</a:t>
            </a:r>
            <a:r>
              <a:rPr lang="it-IT" sz="2000" baseline="30000" dirty="0">
                <a:solidFill>
                  <a:srgbClr val="008000"/>
                </a:solidFill>
                <a:cs typeface="Arial" pitchFamily="34" charset="0"/>
                <a:sym typeface="Symbol" pitchFamily="18" charset="2"/>
              </a:rPr>
              <a:t>2</a:t>
            </a:r>
            <a:r>
              <a:rPr lang="it-IT" sz="2000" dirty="0">
                <a:solidFill>
                  <a:srgbClr val="008000"/>
                </a:solidFill>
                <a:cs typeface="Arial" pitchFamily="34" charset="0"/>
                <a:sym typeface="Symbol" pitchFamily="18" charset="2"/>
              </a:rPr>
              <a:t>/s (in H</a:t>
            </a:r>
            <a:r>
              <a:rPr lang="it-IT" sz="2000" baseline="-25000" dirty="0">
                <a:solidFill>
                  <a:srgbClr val="008000"/>
                </a:solidFill>
                <a:cs typeface="Arial" pitchFamily="34" charset="0"/>
                <a:sym typeface="Symbol" pitchFamily="18" charset="2"/>
              </a:rPr>
              <a:t>2</a:t>
            </a:r>
            <a:r>
              <a:rPr lang="it-IT" sz="2000" dirty="0">
                <a:solidFill>
                  <a:srgbClr val="008000"/>
                </a:solidFill>
                <a:cs typeface="Arial" pitchFamily="34" charset="0"/>
                <a:sym typeface="Symbol" pitchFamily="18" charset="2"/>
              </a:rPr>
              <a:t>O 20 </a:t>
            </a:r>
            <a:r>
              <a:rPr lang="en-US" sz="2000" dirty="0">
                <a:solidFill>
                  <a:srgbClr val="008000"/>
                </a:solidFill>
                <a:cs typeface="Arial" pitchFamily="34" charset="0"/>
                <a:sym typeface="Symbol" pitchFamily="18" charset="2"/>
              </a:rPr>
              <a:t>°</a:t>
            </a:r>
            <a:r>
              <a:rPr lang="it-IT" sz="2000" dirty="0">
                <a:solidFill>
                  <a:srgbClr val="008000"/>
                </a:solidFill>
                <a:cs typeface="Arial" pitchFamily="34" charset="0"/>
                <a:sym typeface="Symbol" pitchFamily="18" charset="2"/>
              </a:rPr>
              <a:t>C) </a:t>
            </a:r>
          </a:p>
          <a:p>
            <a:pPr>
              <a:buFontTx/>
              <a:buNone/>
            </a:pPr>
            <a:r>
              <a:rPr lang="it-IT" sz="2000" dirty="0">
                <a:solidFill>
                  <a:srgbClr val="008000"/>
                </a:solidFill>
                <a:cs typeface="Arial" pitchFamily="34" charset="0"/>
                <a:sym typeface="Symbol" pitchFamily="18" charset="2"/>
              </a:rPr>
              <a:t>glucosio        180 </a:t>
            </a:r>
            <a:r>
              <a:rPr lang="it-IT" sz="2000" dirty="0" err="1">
                <a:solidFill>
                  <a:srgbClr val="008000"/>
                </a:solidFill>
                <a:cs typeface="Arial" pitchFamily="34" charset="0"/>
                <a:sym typeface="Symbol" pitchFamily="18" charset="2"/>
              </a:rPr>
              <a:t>uma</a:t>
            </a:r>
            <a:r>
              <a:rPr lang="it-IT" sz="2000" dirty="0">
                <a:solidFill>
                  <a:srgbClr val="008000"/>
                </a:solidFill>
                <a:cs typeface="Arial" pitchFamily="34" charset="0"/>
                <a:sym typeface="Symbol" pitchFamily="18" charset="2"/>
              </a:rPr>
              <a:t>       5.7∙10</a:t>
            </a:r>
            <a:r>
              <a:rPr lang="it-IT" sz="2000" baseline="30000" dirty="0">
                <a:solidFill>
                  <a:srgbClr val="008000"/>
                </a:solidFill>
                <a:cs typeface="Arial" pitchFamily="34" charset="0"/>
                <a:sym typeface="Symbol" pitchFamily="18" charset="2"/>
              </a:rPr>
              <a:t>-10</a:t>
            </a:r>
            <a:endParaRPr lang="it-IT" sz="2000" dirty="0">
              <a:solidFill>
                <a:srgbClr val="008000"/>
              </a:solidFill>
              <a:cs typeface="Arial" pitchFamily="34" charset="0"/>
              <a:sym typeface="Symbol" pitchFamily="18" charset="2"/>
            </a:endParaRPr>
          </a:p>
          <a:p>
            <a:pPr>
              <a:buFontTx/>
              <a:buNone/>
            </a:pPr>
            <a:r>
              <a:rPr lang="it-IT" sz="2000" dirty="0">
                <a:solidFill>
                  <a:srgbClr val="008000"/>
                </a:solidFill>
                <a:cs typeface="Arial" pitchFamily="34" charset="0"/>
                <a:sym typeface="Symbol" pitchFamily="18" charset="2"/>
              </a:rPr>
              <a:t>emoglobina   64 </a:t>
            </a:r>
            <a:r>
              <a:rPr lang="it-IT" sz="2000" dirty="0" err="1">
                <a:solidFill>
                  <a:srgbClr val="008000"/>
                </a:solidFill>
                <a:cs typeface="Arial" pitchFamily="34" charset="0"/>
                <a:sym typeface="Symbol" pitchFamily="18" charset="2"/>
              </a:rPr>
              <a:t>kuma</a:t>
            </a:r>
            <a:r>
              <a:rPr lang="it-IT" sz="2000" dirty="0">
                <a:solidFill>
                  <a:srgbClr val="008000"/>
                </a:solidFill>
                <a:cs typeface="Arial" pitchFamily="34" charset="0"/>
                <a:sym typeface="Symbol" pitchFamily="18" charset="2"/>
              </a:rPr>
              <a:t>       6.3∙10</a:t>
            </a:r>
            <a:r>
              <a:rPr lang="it-IT" sz="2000" baseline="30000" dirty="0">
                <a:solidFill>
                  <a:srgbClr val="008000"/>
                </a:solidFill>
                <a:cs typeface="Arial" pitchFamily="34" charset="0"/>
                <a:sym typeface="Symbol" pitchFamily="18" charset="2"/>
              </a:rPr>
              <a:t>-11</a:t>
            </a:r>
            <a:endParaRPr lang="it-IT" sz="2000" dirty="0">
              <a:solidFill>
                <a:srgbClr val="008000"/>
              </a:solidFill>
              <a:cs typeface="Arial" pitchFamily="34" charset="0"/>
              <a:sym typeface="Symbol" pitchFamily="18" charset="2"/>
            </a:endParaRPr>
          </a:p>
          <a:p>
            <a:pPr>
              <a:buFontTx/>
              <a:buNone/>
            </a:pPr>
            <a:r>
              <a:rPr lang="it-IT" sz="2000" dirty="0" err="1">
                <a:solidFill>
                  <a:srgbClr val="008000"/>
                </a:solidFill>
                <a:cs typeface="Arial" pitchFamily="34" charset="0"/>
                <a:sym typeface="Symbol" pitchFamily="18" charset="2"/>
              </a:rPr>
              <a:t>v.mosaico</a:t>
            </a:r>
            <a:r>
              <a:rPr lang="it-IT" sz="2000" dirty="0">
                <a:solidFill>
                  <a:srgbClr val="008000"/>
                </a:solidFill>
                <a:cs typeface="Arial" pitchFamily="34" charset="0"/>
                <a:sym typeface="Symbol" pitchFamily="18" charset="2"/>
              </a:rPr>
              <a:t> t.  4.1∙10</a:t>
            </a:r>
            <a:r>
              <a:rPr lang="it-IT" sz="2000" baseline="30000" dirty="0">
                <a:solidFill>
                  <a:srgbClr val="008000"/>
                </a:solidFill>
                <a:cs typeface="Arial" pitchFamily="34" charset="0"/>
                <a:sym typeface="Symbol" pitchFamily="18" charset="2"/>
              </a:rPr>
              <a:t>7</a:t>
            </a:r>
            <a:r>
              <a:rPr lang="it-IT" sz="2000" dirty="0">
                <a:solidFill>
                  <a:srgbClr val="008000"/>
                </a:solidFill>
                <a:cs typeface="Arial" pitchFamily="34" charset="0"/>
                <a:sym typeface="Symbol" pitchFamily="18" charset="2"/>
              </a:rPr>
              <a:t>uma   4.6∙10</a:t>
            </a:r>
            <a:r>
              <a:rPr lang="it-IT" sz="2000" baseline="30000" dirty="0">
                <a:solidFill>
                  <a:srgbClr val="008000"/>
                </a:solidFill>
                <a:cs typeface="Arial" pitchFamily="34" charset="0"/>
                <a:sym typeface="Symbol" pitchFamily="18" charset="2"/>
              </a:rPr>
              <a:t>-12</a:t>
            </a:r>
            <a:r>
              <a:rPr lang="it-IT" sz="2000" dirty="0">
                <a:solidFill>
                  <a:srgbClr val="008000"/>
                </a:solidFill>
                <a:cs typeface="Arial" pitchFamily="34" charset="0"/>
                <a:sym typeface="Symbol" pitchFamily="18" charset="2"/>
              </a:rPr>
              <a:t> </a:t>
            </a:r>
          </a:p>
        </p:txBody>
      </p:sp>
      <p:pic>
        <p:nvPicPr>
          <p:cNvPr id="182276" name="Picture 4" descr="img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2995613"/>
            <a:ext cx="4537075" cy="3363912"/>
          </a:xfrm>
          <a:prstGeom prst="rect">
            <a:avLst/>
          </a:prstGeom>
          <a:noFill/>
          <a:extLst>
            <a:ext uri="{909E8E84-426E-40DD-AFC4-6F175D3DCCD1}">
              <a14:hiddenFill xmlns:a14="http://schemas.microsoft.com/office/drawing/2010/main">
                <a:solidFill>
                  <a:srgbClr val="FFFFFF"/>
                </a:solidFill>
              </a14:hiddenFill>
            </a:ext>
          </a:extLst>
        </p:spPr>
      </p:pic>
      <p:sp>
        <p:nvSpPr>
          <p:cNvPr id="182277" name="Text Box 5"/>
          <p:cNvSpPr txBox="1">
            <a:spLocks noChangeArrowheads="1"/>
          </p:cNvSpPr>
          <p:nvPr/>
        </p:nvSpPr>
        <p:spPr bwMode="auto">
          <a:xfrm>
            <a:off x="67200" y="5232400"/>
            <a:ext cx="4176712" cy="1098550"/>
          </a:xfrm>
          <a:prstGeom prst="rect">
            <a:avLst/>
          </a:prstGeom>
          <a:noFill/>
          <a:ln w="2857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a:p>
            <a:endParaRPr lang="it-IT" sz="1600"/>
          </a:p>
          <a:p>
            <a:endParaRPr lang="it-IT" sz="1600"/>
          </a:p>
          <a:p>
            <a:endParaRPr lang="it-IT" sz="1600"/>
          </a:p>
        </p:txBody>
      </p:sp>
      <p:sp>
        <p:nvSpPr>
          <p:cNvPr id="182278" name="Text Box 6"/>
          <p:cNvSpPr txBox="1">
            <a:spLocks noChangeArrowheads="1"/>
          </p:cNvSpPr>
          <p:nvPr/>
        </p:nvSpPr>
        <p:spPr bwMode="auto">
          <a:xfrm>
            <a:off x="467544" y="2204864"/>
            <a:ext cx="2376488" cy="4683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1800"/>
          </a:p>
        </p:txBody>
      </p:sp>
      <p:sp>
        <p:nvSpPr>
          <p:cNvPr id="182279" name="Text Box 7"/>
          <p:cNvSpPr txBox="1">
            <a:spLocks noChangeArrowheads="1"/>
          </p:cNvSpPr>
          <p:nvPr/>
        </p:nvSpPr>
        <p:spPr bwMode="auto">
          <a:xfrm>
            <a:off x="8243888" y="5994400"/>
            <a:ext cx="719137"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chemeClr val="accent2"/>
                </a:solidFill>
              </a:rPr>
              <a:t>(</a:t>
            </a:r>
            <a:r>
              <a:rPr lang="it-IT" sz="1600" b="1">
                <a:solidFill>
                  <a:schemeClr val="accent2"/>
                </a:solidFill>
              </a:rPr>
              <a:t>uma</a:t>
            </a:r>
            <a:r>
              <a:rPr lang="it-IT" sz="1400" b="1">
                <a:solidFill>
                  <a:schemeClr val="accent2"/>
                </a:solidFill>
              </a:rPr>
              <a:t>)</a:t>
            </a:r>
          </a:p>
        </p:txBody>
      </p:sp>
      <p:sp>
        <p:nvSpPr>
          <p:cNvPr id="182280" name="Text Box 8"/>
          <p:cNvSpPr txBox="1">
            <a:spLocks noChangeArrowheads="1"/>
          </p:cNvSpPr>
          <p:nvPr/>
        </p:nvSpPr>
        <p:spPr bwMode="auto">
          <a:xfrm>
            <a:off x="4427538" y="3429000"/>
            <a:ext cx="692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logD</a:t>
            </a:r>
          </a:p>
        </p:txBody>
      </p:sp>
      <p:sp>
        <p:nvSpPr>
          <p:cNvPr id="182281" name="Text Box 9"/>
          <p:cNvSpPr txBox="1">
            <a:spLocks noChangeArrowheads="1"/>
          </p:cNvSpPr>
          <p:nvPr/>
        </p:nvSpPr>
        <p:spPr bwMode="auto">
          <a:xfrm>
            <a:off x="8101013" y="5661025"/>
            <a:ext cx="7175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logM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mar-apr 16</a:t>
            </a:r>
            <a:endParaRPr lang="en-US"/>
          </a:p>
        </p:txBody>
      </p:sp>
      <p:sp>
        <p:nvSpPr>
          <p:cNvPr id="7" name="Slide Number Placeholder 5"/>
          <p:cNvSpPr>
            <a:spLocks noGrp="1"/>
          </p:cNvSpPr>
          <p:nvPr>
            <p:ph type="sldNum" sz="quarter" idx="12"/>
          </p:nvPr>
        </p:nvSpPr>
        <p:spPr/>
        <p:txBody>
          <a:bodyPr/>
          <a:lstStyle/>
          <a:p>
            <a:fld id="{7161C2FB-B6A9-48D6-8D2A-E2DA89662532}" type="slidenum">
              <a:rPr lang="en-US"/>
              <a:pPr/>
              <a:t>61</a:t>
            </a:fld>
            <a:endParaRPr lang="en-US"/>
          </a:p>
        </p:txBody>
      </p:sp>
      <p:sp>
        <p:nvSpPr>
          <p:cNvPr id="184322" name="Rectangle 2"/>
          <p:cNvSpPr>
            <a:spLocks noGrp="1" noChangeArrowheads="1"/>
          </p:cNvSpPr>
          <p:nvPr>
            <p:ph type="title"/>
          </p:nvPr>
        </p:nvSpPr>
        <p:spPr/>
        <p:txBody>
          <a:bodyPr/>
          <a:lstStyle/>
          <a:p>
            <a:r>
              <a:rPr lang="it-IT"/>
              <a:t>Tensione superficiale</a:t>
            </a:r>
          </a:p>
        </p:txBody>
      </p:sp>
      <p:sp>
        <p:nvSpPr>
          <p:cNvPr id="184323" name="Rectangle 3"/>
          <p:cNvSpPr>
            <a:spLocks noGrp="1" noChangeArrowheads="1"/>
          </p:cNvSpPr>
          <p:nvPr>
            <p:ph type="body" idx="1"/>
          </p:nvPr>
        </p:nvSpPr>
        <p:spPr>
          <a:xfrm>
            <a:off x="250825" y="1125538"/>
            <a:ext cx="8713788" cy="5183187"/>
          </a:xfrm>
        </p:spPr>
        <p:txBody>
          <a:bodyPr/>
          <a:lstStyle/>
          <a:p>
            <a:pPr>
              <a:lnSpc>
                <a:spcPct val="90000"/>
              </a:lnSpc>
            </a:pPr>
            <a:r>
              <a:rPr lang="it-IT" sz="2600"/>
              <a:t>forze molecolari (di natura el.magn., attrazione)</a:t>
            </a:r>
          </a:p>
          <a:p>
            <a:pPr lvl="1">
              <a:lnSpc>
                <a:spcPct val="90000"/>
              </a:lnSpc>
            </a:pPr>
            <a:r>
              <a:rPr lang="it-IT" sz="2200"/>
              <a:t>coesione: f. fra mol. della stessa specie</a:t>
            </a:r>
          </a:p>
          <a:p>
            <a:pPr lvl="1">
              <a:lnSpc>
                <a:spcPct val="90000"/>
              </a:lnSpc>
            </a:pPr>
            <a:r>
              <a:rPr lang="it-IT" sz="2200"/>
              <a:t>adesione: f. fra mol. di specie diverse</a:t>
            </a:r>
            <a:r>
              <a:rPr lang="it-IT"/>
              <a:t> </a:t>
            </a:r>
          </a:p>
          <a:p>
            <a:pPr>
              <a:lnSpc>
                <a:spcPct val="90000"/>
              </a:lnSpc>
            </a:pPr>
            <a:r>
              <a:rPr lang="it-IT" sz="2400">
                <a:solidFill>
                  <a:srgbClr val="CC00CC"/>
                </a:solidFill>
              </a:rPr>
              <a:t>mol. all’interno di un liquido: f. bilanciate                          (mol. libere di muoversi)</a:t>
            </a:r>
          </a:p>
          <a:p>
            <a:pPr>
              <a:lnSpc>
                <a:spcPct val="90000"/>
              </a:lnSpc>
            </a:pPr>
            <a:r>
              <a:rPr lang="it-IT" sz="2400">
                <a:solidFill>
                  <a:srgbClr val="FF0000"/>
                </a:solidFill>
              </a:rPr>
              <a:t>mol. sulla superficie: risultante diretta                       all’interno  (f. di richiamo, entro il raggio                    d’azione)</a:t>
            </a:r>
          </a:p>
          <a:p>
            <a:pPr>
              <a:lnSpc>
                <a:spcPct val="90000"/>
              </a:lnSpc>
            </a:pPr>
            <a:r>
              <a:rPr lang="it-IT" sz="2400">
                <a:solidFill>
                  <a:srgbClr val="008000"/>
                </a:solidFill>
              </a:rPr>
              <a:t>agitazione termica: mol. in superficie con molta energia possono superare il r. d’azione della sup. ed evaporare</a:t>
            </a:r>
          </a:p>
          <a:p>
            <a:pPr>
              <a:lnSpc>
                <a:spcPct val="90000"/>
              </a:lnSpc>
            </a:pPr>
            <a:r>
              <a:rPr lang="it-IT" sz="2600">
                <a:solidFill>
                  <a:srgbClr val="990033"/>
                </a:solidFill>
              </a:rPr>
              <a:t>superf. libera dei liquidi </a:t>
            </a:r>
            <a:r>
              <a:rPr lang="it-IT" sz="2600">
                <a:solidFill>
                  <a:srgbClr val="990033"/>
                </a:solidFill>
                <a:cs typeface="Arial" pitchFamily="34" charset="0"/>
              </a:rPr>
              <a:t>→ minima (f. di richiamo)</a:t>
            </a:r>
          </a:p>
          <a:p>
            <a:pPr>
              <a:lnSpc>
                <a:spcPct val="90000"/>
              </a:lnSpc>
            </a:pPr>
            <a:r>
              <a:rPr lang="it-IT" sz="2600">
                <a:solidFill>
                  <a:schemeClr val="accent2"/>
                </a:solidFill>
                <a:cs typeface="Arial" pitchFamily="34" charset="0"/>
              </a:rPr>
              <a:t>ad es. liquidi immiscibili di uguale </a:t>
            </a:r>
            <a:r>
              <a:rPr lang="el-GR" sz="2600">
                <a:solidFill>
                  <a:schemeClr val="accent2"/>
                </a:solidFill>
                <a:cs typeface="Arial" pitchFamily="34" charset="0"/>
              </a:rPr>
              <a:t>ρ</a:t>
            </a:r>
            <a:r>
              <a:rPr lang="it-IT" sz="2600">
                <a:solidFill>
                  <a:schemeClr val="accent2"/>
                </a:solidFill>
                <a:cs typeface="Arial" pitchFamily="34" charset="0"/>
              </a:rPr>
              <a:t>: gocce di forma sferica (sfera, solido di minima A fra tutti, a parità di V)</a:t>
            </a:r>
            <a:r>
              <a:rPr lang="it-IT" sz="2600">
                <a:cs typeface="Arial" pitchFamily="34" charset="0"/>
              </a:rPr>
              <a:t>  </a:t>
            </a:r>
            <a:r>
              <a:rPr lang="it-IT" sz="2600"/>
              <a:t> </a:t>
            </a:r>
          </a:p>
        </p:txBody>
      </p:sp>
      <p:pic>
        <p:nvPicPr>
          <p:cNvPr id="184324" name="Picture 4" descr="tens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700213"/>
            <a:ext cx="2536825" cy="223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mar-apr 16</a:t>
            </a:r>
            <a:endParaRPr lang="en-US"/>
          </a:p>
        </p:txBody>
      </p:sp>
      <p:sp>
        <p:nvSpPr>
          <p:cNvPr id="9" name="Slide Number Placeholder 5"/>
          <p:cNvSpPr>
            <a:spLocks noGrp="1"/>
          </p:cNvSpPr>
          <p:nvPr>
            <p:ph type="sldNum" sz="quarter" idx="12"/>
          </p:nvPr>
        </p:nvSpPr>
        <p:spPr/>
        <p:txBody>
          <a:bodyPr/>
          <a:lstStyle/>
          <a:p>
            <a:fld id="{81D2A8F8-C67D-4DF2-B1E2-C7EA4A74E2D6}" type="slidenum">
              <a:rPr lang="en-US"/>
              <a:pPr/>
              <a:t>62</a:t>
            </a:fld>
            <a:endParaRPr lang="en-US"/>
          </a:p>
        </p:txBody>
      </p:sp>
      <p:sp>
        <p:nvSpPr>
          <p:cNvPr id="185346" name="Rectangle 2"/>
          <p:cNvSpPr>
            <a:spLocks noGrp="1" noChangeArrowheads="1"/>
          </p:cNvSpPr>
          <p:nvPr>
            <p:ph type="title"/>
          </p:nvPr>
        </p:nvSpPr>
        <p:spPr/>
        <p:txBody>
          <a:bodyPr/>
          <a:lstStyle/>
          <a:p>
            <a:r>
              <a:rPr lang="it-IT"/>
              <a:t>Tensione superficiale (2)</a:t>
            </a:r>
          </a:p>
        </p:txBody>
      </p:sp>
      <p:sp>
        <p:nvSpPr>
          <p:cNvPr id="185347" name="Rectangle 3"/>
          <p:cNvSpPr>
            <a:spLocks noGrp="1" noChangeArrowheads="1"/>
          </p:cNvSpPr>
          <p:nvPr>
            <p:ph type="body" idx="1"/>
          </p:nvPr>
        </p:nvSpPr>
        <p:spPr/>
        <p:txBody>
          <a:bodyPr/>
          <a:lstStyle/>
          <a:p>
            <a:pPr>
              <a:lnSpc>
                <a:spcPct val="90000"/>
              </a:lnSpc>
            </a:pPr>
            <a:r>
              <a:rPr lang="it-IT" sz="2600" dirty="0"/>
              <a:t>lamina liquida in aria (telaio con lato mobile</a:t>
            </a:r>
            <a:r>
              <a:rPr lang="it-IT" sz="2600" dirty="0" smtClean="0"/>
              <a:t>), area 2A</a:t>
            </a:r>
            <a:endParaRPr lang="it-IT" sz="2600" dirty="0"/>
          </a:p>
          <a:p>
            <a:pPr>
              <a:lnSpc>
                <a:spcPct val="90000"/>
              </a:lnSpc>
            </a:pPr>
            <a:endParaRPr lang="it-IT" sz="2600" dirty="0"/>
          </a:p>
          <a:p>
            <a:pPr>
              <a:lnSpc>
                <a:spcPct val="90000"/>
              </a:lnSpc>
            </a:pPr>
            <a:endParaRPr lang="it-IT" sz="2600" dirty="0"/>
          </a:p>
          <a:p>
            <a:pPr>
              <a:lnSpc>
                <a:spcPct val="90000"/>
              </a:lnSpc>
            </a:pPr>
            <a:endParaRPr lang="it-IT" sz="2600" dirty="0"/>
          </a:p>
          <a:p>
            <a:pPr>
              <a:lnSpc>
                <a:spcPct val="90000"/>
              </a:lnSpc>
            </a:pPr>
            <a:endParaRPr lang="it-IT" sz="2600" dirty="0"/>
          </a:p>
          <a:p>
            <a:pPr>
              <a:lnSpc>
                <a:spcPct val="90000"/>
              </a:lnSpc>
            </a:pPr>
            <a:r>
              <a:rPr lang="it-IT" sz="2600" dirty="0"/>
              <a:t>per aumentare la </a:t>
            </a:r>
            <a:r>
              <a:rPr lang="it-IT" sz="2600" dirty="0" err="1"/>
              <a:t>sup</a:t>
            </a:r>
            <a:r>
              <a:rPr lang="it-IT" sz="2600" dirty="0"/>
              <a:t>. A di </a:t>
            </a:r>
            <a:r>
              <a:rPr lang="el-GR" sz="2600" dirty="0">
                <a:cs typeface="Arial" pitchFamily="34" charset="0"/>
              </a:rPr>
              <a:t>Δ</a:t>
            </a:r>
            <a:r>
              <a:rPr lang="it-IT" sz="2600" dirty="0">
                <a:cs typeface="Arial" pitchFamily="34" charset="0"/>
              </a:rPr>
              <a:t>A occorre un lavoro </a:t>
            </a:r>
            <a:r>
              <a:rPr lang="el-GR" sz="2600" dirty="0">
                <a:cs typeface="Arial" pitchFamily="34" charset="0"/>
              </a:rPr>
              <a:t>Δ</a:t>
            </a:r>
            <a:r>
              <a:rPr lang="en-US" sz="2600" dirty="0">
                <a:latin typeface="Script MT Bold" pitchFamily="66" charset="0"/>
                <a:cs typeface="Arial" pitchFamily="34" charset="0"/>
              </a:rPr>
              <a:t>L</a:t>
            </a:r>
            <a:r>
              <a:rPr lang="it-IT" sz="2600" dirty="0">
                <a:cs typeface="Arial" pitchFamily="34" charset="0"/>
              </a:rPr>
              <a:t> </a:t>
            </a:r>
          </a:p>
          <a:p>
            <a:pPr>
              <a:lnSpc>
                <a:spcPct val="90000"/>
              </a:lnSpc>
              <a:buFontTx/>
              <a:buNone/>
            </a:pPr>
            <a:r>
              <a:rPr lang="it-IT" sz="2600" dirty="0">
                <a:cs typeface="Arial" pitchFamily="34" charset="0"/>
              </a:rPr>
              <a:t>	 </a:t>
            </a:r>
            <a:r>
              <a:rPr lang="el-GR" sz="2600" dirty="0">
                <a:cs typeface="Arial" pitchFamily="34" charset="0"/>
              </a:rPr>
              <a:t>Δ</a:t>
            </a:r>
            <a:r>
              <a:rPr lang="en-US" sz="2600" dirty="0">
                <a:latin typeface="Script MT Bold" pitchFamily="66" charset="0"/>
                <a:cs typeface="Arial" pitchFamily="34" charset="0"/>
              </a:rPr>
              <a:t>L</a:t>
            </a:r>
            <a:r>
              <a:rPr lang="it-IT" sz="2600" dirty="0">
                <a:cs typeface="Arial" pitchFamily="34" charset="0"/>
              </a:rPr>
              <a:t>/2</a:t>
            </a:r>
            <a:r>
              <a:rPr lang="el-GR" sz="2600" dirty="0">
                <a:cs typeface="Arial" pitchFamily="34" charset="0"/>
              </a:rPr>
              <a:t>Δ</a:t>
            </a:r>
            <a:r>
              <a:rPr lang="it-IT" sz="2600" dirty="0">
                <a:cs typeface="Arial" pitchFamily="34" charset="0"/>
              </a:rPr>
              <a:t>A = 2F</a:t>
            </a:r>
            <a:r>
              <a:rPr lang="el-GR" sz="2600" dirty="0">
                <a:cs typeface="Arial" pitchFamily="34" charset="0"/>
              </a:rPr>
              <a:t>Δ</a:t>
            </a:r>
            <a:r>
              <a:rPr lang="it-IT" sz="2600" dirty="0">
                <a:cs typeface="Arial" pitchFamily="34" charset="0"/>
              </a:rPr>
              <a:t>x/2</a:t>
            </a:r>
            <a:r>
              <a:rPr lang="el-GR" sz="2600" dirty="0">
                <a:cs typeface="Arial" pitchFamily="34" charset="0"/>
              </a:rPr>
              <a:t>Δ</a:t>
            </a:r>
            <a:r>
              <a:rPr lang="it-IT" sz="2600" dirty="0">
                <a:cs typeface="Arial" pitchFamily="34" charset="0"/>
              </a:rPr>
              <a:t>A = </a:t>
            </a:r>
            <a:r>
              <a:rPr lang="it-IT" sz="2600" dirty="0" smtClean="0">
                <a:cs typeface="Arial" pitchFamily="34" charset="0"/>
              </a:rPr>
              <a:t>F/l </a:t>
            </a:r>
            <a:r>
              <a:rPr lang="it-IT" sz="2600" dirty="0">
                <a:cs typeface="Arial" pitchFamily="34" charset="0"/>
              </a:rPr>
              <a:t>= </a:t>
            </a:r>
            <a:r>
              <a:rPr lang="el-GR" sz="2600" dirty="0">
                <a:cs typeface="Arial" pitchFamily="34" charset="0"/>
              </a:rPr>
              <a:t>τ</a:t>
            </a:r>
            <a:r>
              <a:rPr lang="it-IT" sz="2600" dirty="0">
                <a:cs typeface="Arial" pitchFamily="34" charset="0"/>
              </a:rPr>
              <a:t> </a:t>
            </a:r>
          </a:p>
          <a:p>
            <a:pPr>
              <a:lnSpc>
                <a:spcPct val="90000"/>
              </a:lnSpc>
              <a:buFontTx/>
              <a:buNone/>
            </a:pPr>
            <a:r>
              <a:rPr lang="it-IT" sz="2600" dirty="0">
                <a:cs typeface="Arial" pitchFamily="34" charset="0"/>
              </a:rPr>
              <a:t>	tensione superficiale</a:t>
            </a:r>
          </a:p>
          <a:p>
            <a:pPr>
              <a:lnSpc>
                <a:spcPct val="90000"/>
              </a:lnSpc>
            </a:pPr>
            <a:r>
              <a:rPr lang="it-IT" sz="2600" dirty="0">
                <a:cs typeface="Arial" pitchFamily="34" charset="0"/>
              </a:rPr>
              <a:t>altro es. per sollevare un aghetto (o                         una moneta leggera) appoggiato sulla                    </a:t>
            </a:r>
            <a:r>
              <a:rPr lang="it-IT" sz="2600" dirty="0" err="1">
                <a:cs typeface="Arial" pitchFamily="34" charset="0"/>
              </a:rPr>
              <a:t>sup</a:t>
            </a:r>
            <a:r>
              <a:rPr lang="it-IT" sz="2600" dirty="0">
                <a:cs typeface="Arial" pitchFamily="34" charset="0"/>
              </a:rPr>
              <a:t>. di un liquido  occorre fornire una f.</a:t>
            </a:r>
          </a:p>
          <a:p>
            <a:pPr>
              <a:lnSpc>
                <a:spcPct val="90000"/>
              </a:lnSpc>
              <a:buFontTx/>
              <a:buNone/>
            </a:pPr>
            <a:r>
              <a:rPr lang="it-IT" sz="2600" dirty="0">
                <a:cs typeface="Arial" pitchFamily="34" charset="0"/>
              </a:rPr>
              <a:t>	F = mg + 2</a:t>
            </a:r>
            <a:r>
              <a:rPr lang="el-GR" sz="2600" dirty="0">
                <a:cs typeface="Arial" pitchFamily="34" charset="0"/>
              </a:rPr>
              <a:t>τ</a:t>
            </a:r>
            <a:r>
              <a:rPr lang="it-IT" sz="2600" dirty="0">
                <a:cs typeface="Arial" pitchFamily="34" charset="0"/>
              </a:rPr>
              <a:t>L &gt; mg </a:t>
            </a:r>
            <a:endParaRPr lang="el-GR" sz="2600" dirty="0">
              <a:cs typeface="Arial" pitchFamily="34" charset="0"/>
            </a:endParaRPr>
          </a:p>
        </p:txBody>
      </p:sp>
      <p:pic>
        <p:nvPicPr>
          <p:cNvPr id="185350" name="Picture 6" descr="tens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076700"/>
            <a:ext cx="21050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85351" name="Picture 7" descr="img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628775"/>
            <a:ext cx="5759450" cy="1692275"/>
          </a:xfrm>
          <a:prstGeom prst="rect">
            <a:avLst/>
          </a:prstGeom>
          <a:noFill/>
          <a:extLst>
            <a:ext uri="{909E8E84-426E-40DD-AFC4-6F175D3DCCD1}">
              <a14:hiddenFill xmlns:a14="http://schemas.microsoft.com/office/drawing/2010/main">
                <a:solidFill>
                  <a:srgbClr val="FFFFFF"/>
                </a:solidFill>
              </a14:hiddenFill>
            </a:ext>
          </a:extLst>
        </p:spPr>
      </p:pic>
      <p:sp>
        <p:nvSpPr>
          <p:cNvPr id="185352" name="Text Box 8"/>
          <p:cNvSpPr txBox="1">
            <a:spLocks noChangeArrowheads="1"/>
          </p:cNvSpPr>
          <p:nvPr/>
        </p:nvSpPr>
        <p:spPr bwMode="auto">
          <a:xfrm>
            <a:off x="755650" y="3644900"/>
            <a:ext cx="4464050" cy="4619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sz="2000"/>
          </a:p>
        </p:txBody>
      </p:sp>
      <p:sp>
        <p:nvSpPr>
          <p:cNvPr id="2" name="TextBox 1"/>
          <p:cNvSpPr txBox="1"/>
          <p:nvPr/>
        </p:nvSpPr>
        <p:spPr>
          <a:xfrm>
            <a:off x="6862898" y="2276872"/>
            <a:ext cx="1758815" cy="584775"/>
          </a:xfrm>
          <a:prstGeom prst="rect">
            <a:avLst/>
          </a:prstGeom>
          <a:noFill/>
        </p:spPr>
        <p:txBody>
          <a:bodyPr wrap="none" rtlCol="0">
            <a:spAutoFit/>
          </a:bodyPr>
          <a:lstStyle/>
          <a:p>
            <a:pPr algn="ctr"/>
            <a:r>
              <a:rPr lang="en-US" sz="1600" dirty="0" smtClean="0">
                <a:solidFill>
                  <a:srgbClr val="0070C0"/>
                </a:solidFill>
              </a:rPr>
              <a:t>(</a:t>
            </a:r>
            <a:r>
              <a:rPr lang="en-US" sz="1600" dirty="0" err="1" smtClean="0">
                <a:solidFill>
                  <a:srgbClr val="0070C0"/>
                </a:solidFill>
              </a:rPr>
              <a:t>forze</a:t>
            </a:r>
            <a:r>
              <a:rPr lang="en-US" sz="1600" dirty="0" smtClean="0">
                <a:solidFill>
                  <a:srgbClr val="0070C0"/>
                </a:solidFill>
              </a:rPr>
              <a:t> di </a:t>
            </a:r>
            <a:r>
              <a:rPr lang="en-US" sz="1600" dirty="0" err="1" smtClean="0">
                <a:solidFill>
                  <a:srgbClr val="0070C0"/>
                </a:solidFill>
              </a:rPr>
              <a:t>tensione</a:t>
            </a:r>
            <a:endParaRPr lang="en-US" sz="1600" dirty="0" smtClean="0">
              <a:solidFill>
                <a:srgbClr val="0070C0"/>
              </a:solidFill>
            </a:endParaRPr>
          </a:p>
          <a:p>
            <a:pPr algn="ctr"/>
            <a:r>
              <a:rPr lang="en-US" sz="1600" dirty="0" err="1" smtClean="0">
                <a:solidFill>
                  <a:srgbClr val="0070C0"/>
                </a:solidFill>
              </a:rPr>
              <a:t>superficiale</a:t>
            </a:r>
            <a:r>
              <a:rPr lang="en-US" sz="1600" dirty="0" smtClean="0">
                <a:solidFill>
                  <a:srgbClr val="0070C0"/>
                </a:solidFill>
              </a:rPr>
              <a:t>)</a:t>
            </a:r>
            <a:endParaRPr lang="en-GB" sz="1600" dirty="0">
              <a:solidFill>
                <a:srgbClr val="0070C0"/>
              </a:solidFill>
            </a:endParaRPr>
          </a:p>
        </p:txBody>
      </p:sp>
      <p:sp>
        <p:nvSpPr>
          <p:cNvPr id="10" name="TextBox 9"/>
          <p:cNvSpPr txBox="1"/>
          <p:nvPr/>
        </p:nvSpPr>
        <p:spPr>
          <a:xfrm>
            <a:off x="6086081" y="1620425"/>
            <a:ext cx="1656224" cy="338554"/>
          </a:xfrm>
          <a:prstGeom prst="rect">
            <a:avLst/>
          </a:prstGeom>
          <a:noFill/>
        </p:spPr>
        <p:txBody>
          <a:bodyPr wrap="none" rtlCol="0">
            <a:spAutoFit/>
          </a:bodyPr>
          <a:lstStyle/>
          <a:p>
            <a:pPr algn="ctr"/>
            <a:r>
              <a:rPr lang="en-US" sz="1600" dirty="0" smtClean="0">
                <a:solidFill>
                  <a:srgbClr val="FF0000"/>
                </a:solidFill>
              </a:rPr>
              <a:t>(</a:t>
            </a:r>
            <a:r>
              <a:rPr lang="en-US" sz="1600" dirty="0" err="1" smtClean="0">
                <a:solidFill>
                  <a:srgbClr val="FF0000"/>
                </a:solidFill>
              </a:rPr>
              <a:t>forza</a:t>
            </a:r>
            <a:r>
              <a:rPr lang="en-US" sz="1600" dirty="0" smtClean="0">
                <a:solidFill>
                  <a:srgbClr val="FF0000"/>
                </a:solidFill>
              </a:rPr>
              <a:t> </a:t>
            </a:r>
            <a:r>
              <a:rPr lang="en-US" sz="1600" dirty="0" err="1" smtClean="0">
                <a:solidFill>
                  <a:srgbClr val="FF0000"/>
                </a:solidFill>
              </a:rPr>
              <a:t>applicata</a:t>
            </a:r>
            <a:r>
              <a:rPr lang="en-US" sz="1600" dirty="0" smtClean="0">
                <a:solidFill>
                  <a:srgbClr val="FF0000"/>
                </a:solidFill>
              </a:rPr>
              <a:t>)</a:t>
            </a:r>
            <a:endParaRPr lang="en-GB" sz="1600"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C5F338E9-C837-4395-B585-C00FC6614ABE}" type="slidenum">
              <a:rPr lang="en-US"/>
              <a:pPr/>
              <a:t>63</a:t>
            </a:fld>
            <a:endParaRPr lang="en-US"/>
          </a:p>
        </p:txBody>
      </p:sp>
      <p:sp>
        <p:nvSpPr>
          <p:cNvPr id="186370" name="Rectangle 2"/>
          <p:cNvSpPr>
            <a:spLocks noGrp="1" noChangeArrowheads="1"/>
          </p:cNvSpPr>
          <p:nvPr>
            <p:ph type="title"/>
          </p:nvPr>
        </p:nvSpPr>
        <p:spPr/>
        <p:txBody>
          <a:bodyPr/>
          <a:lstStyle/>
          <a:p>
            <a:r>
              <a:rPr lang="it-IT"/>
              <a:t>Tensione superficiale (3)</a:t>
            </a:r>
          </a:p>
        </p:txBody>
      </p:sp>
      <p:sp>
        <p:nvSpPr>
          <p:cNvPr id="186371" name="Rectangle 3"/>
          <p:cNvSpPr>
            <a:spLocks noGrp="1" noChangeArrowheads="1"/>
          </p:cNvSpPr>
          <p:nvPr>
            <p:ph type="body" idx="1"/>
          </p:nvPr>
        </p:nvSpPr>
        <p:spPr/>
        <p:txBody>
          <a:bodyPr/>
          <a:lstStyle/>
          <a:p>
            <a:r>
              <a:rPr lang="it-IT" sz="2500"/>
              <a:t>la </a:t>
            </a:r>
            <a:r>
              <a:rPr lang="it-IT" sz="2500">
                <a:solidFill>
                  <a:srgbClr val="008000"/>
                </a:solidFill>
              </a:rPr>
              <a:t>tensione superficiale</a:t>
            </a:r>
            <a:r>
              <a:rPr lang="it-IT" sz="2500"/>
              <a:t> è quindi </a:t>
            </a:r>
            <a:r>
              <a:rPr lang="it-IT" sz="2500">
                <a:solidFill>
                  <a:srgbClr val="FF0000"/>
                </a:solidFill>
              </a:rPr>
              <a:t>un lavoro per unità di superficie</a:t>
            </a:r>
            <a:r>
              <a:rPr lang="it-IT" sz="2500"/>
              <a:t> oppure </a:t>
            </a:r>
            <a:r>
              <a:rPr lang="it-IT" sz="2500">
                <a:solidFill>
                  <a:srgbClr val="FF0066"/>
                </a:solidFill>
              </a:rPr>
              <a:t>una forza per unità di lunghezza</a:t>
            </a:r>
          </a:p>
          <a:p>
            <a:r>
              <a:rPr lang="it-IT" sz="2500"/>
              <a:t>[</a:t>
            </a:r>
            <a:r>
              <a:rPr lang="el-GR" sz="2500">
                <a:cs typeface="Arial" pitchFamily="34" charset="0"/>
              </a:rPr>
              <a:t>τ</a:t>
            </a:r>
            <a:r>
              <a:rPr lang="it-IT" sz="2500">
                <a:cs typeface="Arial" pitchFamily="34" charset="0"/>
              </a:rPr>
              <a:t>] = [</a:t>
            </a:r>
            <a:r>
              <a:rPr lang="en-US" sz="2500">
                <a:latin typeface="Script MT Bold" pitchFamily="66" charset="0"/>
                <a:cs typeface="Arial" pitchFamily="34" charset="0"/>
              </a:rPr>
              <a:t>L</a:t>
            </a:r>
            <a:r>
              <a:rPr lang="it-IT" sz="2500">
                <a:cs typeface="Arial" pitchFamily="34" charset="0"/>
              </a:rPr>
              <a:t>/A] = [F/l] = [MT</a:t>
            </a:r>
            <a:r>
              <a:rPr lang="it-IT" sz="2500" baseline="30000">
                <a:cs typeface="Arial" pitchFamily="34" charset="0"/>
              </a:rPr>
              <a:t>-2</a:t>
            </a:r>
            <a:r>
              <a:rPr lang="it-IT" sz="2500">
                <a:cs typeface="Arial" pitchFamily="34" charset="0"/>
              </a:rPr>
              <a:t>]</a:t>
            </a:r>
          </a:p>
          <a:p>
            <a:r>
              <a:rPr lang="it-IT" sz="2500">
                <a:cs typeface="Arial" pitchFamily="34" charset="0"/>
              </a:rPr>
              <a:t>unità SI:  1 N/m = 1 J/m</a:t>
            </a:r>
            <a:r>
              <a:rPr lang="it-IT" sz="2500" baseline="30000">
                <a:cs typeface="Arial" pitchFamily="34" charset="0"/>
              </a:rPr>
              <a:t>2</a:t>
            </a:r>
          </a:p>
          <a:p>
            <a:pPr>
              <a:buFontTx/>
              <a:buNone/>
            </a:pPr>
            <a:r>
              <a:rPr lang="it-IT" sz="2500">
                <a:cs typeface="Arial" pitchFamily="34" charset="0"/>
              </a:rPr>
              <a:t>	    CGS:   1 dyne/cm = 1 erg/cm</a:t>
            </a:r>
            <a:r>
              <a:rPr lang="it-IT" sz="2500" baseline="30000">
                <a:cs typeface="Arial" pitchFamily="34" charset="0"/>
              </a:rPr>
              <a:t>2</a:t>
            </a:r>
            <a:r>
              <a:rPr lang="it-IT" sz="2500">
                <a:cs typeface="Arial" pitchFamily="34" charset="0"/>
              </a:rPr>
              <a:t> =       </a:t>
            </a:r>
          </a:p>
          <a:p>
            <a:pPr algn="ctr">
              <a:buFontTx/>
              <a:buNone/>
            </a:pPr>
            <a:r>
              <a:rPr lang="it-IT" sz="2500">
                <a:cs typeface="Arial" pitchFamily="34" charset="0"/>
              </a:rPr>
              <a:t>	              = 10</a:t>
            </a:r>
            <a:r>
              <a:rPr lang="it-IT" sz="2500" baseline="30000">
                <a:cs typeface="Arial" pitchFamily="34" charset="0"/>
              </a:rPr>
              <a:t>-7 </a:t>
            </a:r>
            <a:r>
              <a:rPr lang="it-IT" sz="2500">
                <a:cs typeface="Arial" pitchFamily="34" charset="0"/>
              </a:rPr>
              <a:t>J/10</a:t>
            </a:r>
            <a:r>
              <a:rPr lang="it-IT" sz="2500" baseline="30000">
                <a:cs typeface="Arial" pitchFamily="34" charset="0"/>
              </a:rPr>
              <a:t>-4 </a:t>
            </a:r>
            <a:r>
              <a:rPr lang="it-IT" sz="2500">
                <a:cs typeface="Arial" pitchFamily="34" charset="0"/>
              </a:rPr>
              <a:t>m</a:t>
            </a:r>
            <a:r>
              <a:rPr lang="it-IT" sz="2500" baseline="30000">
                <a:cs typeface="Arial" pitchFamily="34" charset="0"/>
              </a:rPr>
              <a:t>2 </a:t>
            </a:r>
            <a:r>
              <a:rPr lang="it-IT" sz="2500">
                <a:cs typeface="Arial" pitchFamily="34" charset="0"/>
              </a:rPr>
              <a:t>= 10</a:t>
            </a:r>
            <a:r>
              <a:rPr lang="it-IT" sz="2500" baseline="30000">
                <a:cs typeface="Arial" pitchFamily="34" charset="0"/>
              </a:rPr>
              <a:t>-3</a:t>
            </a:r>
            <a:r>
              <a:rPr lang="it-IT" sz="2500">
                <a:cs typeface="Arial" pitchFamily="34" charset="0"/>
              </a:rPr>
              <a:t> J/m</a:t>
            </a:r>
            <a:r>
              <a:rPr lang="it-IT" sz="2500" baseline="30000">
                <a:cs typeface="Arial" pitchFamily="34" charset="0"/>
              </a:rPr>
              <a:t>2</a:t>
            </a:r>
          </a:p>
          <a:p>
            <a:r>
              <a:rPr lang="el-GR" sz="2500">
                <a:solidFill>
                  <a:schemeClr val="accent2"/>
                </a:solidFill>
                <a:cs typeface="Arial" pitchFamily="34" charset="0"/>
              </a:rPr>
              <a:t>τ</a:t>
            </a:r>
            <a:r>
              <a:rPr lang="it-IT" sz="2500">
                <a:solidFill>
                  <a:schemeClr val="accent2"/>
                </a:solidFill>
                <a:cs typeface="Arial" pitchFamily="34" charset="0"/>
              </a:rPr>
              <a:t> dipende da T e dai fluidi a contatto</a:t>
            </a:r>
          </a:p>
          <a:p>
            <a:pPr>
              <a:buFontTx/>
              <a:buNone/>
            </a:pPr>
            <a:r>
              <a:rPr lang="it-IT" sz="2500">
                <a:cs typeface="Arial" pitchFamily="34" charset="0"/>
              </a:rPr>
              <a:t>	aria-H</a:t>
            </a:r>
            <a:r>
              <a:rPr lang="it-IT" sz="2500" baseline="-25000">
                <a:cs typeface="Arial" pitchFamily="34" charset="0"/>
              </a:rPr>
              <a:t>2</a:t>
            </a:r>
            <a:r>
              <a:rPr lang="it-IT" sz="2500">
                <a:cs typeface="Arial" pitchFamily="34" charset="0"/>
              </a:rPr>
              <a:t>O 20 </a:t>
            </a:r>
            <a:r>
              <a:rPr lang="en-US" sz="2500">
                <a:cs typeface="Arial" pitchFamily="34" charset="0"/>
              </a:rPr>
              <a:t>°C  </a:t>
            </a:r>
            <a:r>
              <a:rPr lang="el-GR" sz="2500">
                <a:cs typeface="Arial" pitchFamily="34" charset="0"/>
              </a:rPr>
              <a:t>τ</a:t>
            </a:r>
            <a:r>
              <a:rPr lang="it-IT" sz="2500">
                <a:cs typeface="Arial" pitchFamily="34" charset="0"/>
              </a:rPr>
              <a:t> = 0.073 N/m (= J/m</a:t>
            </a:r>
            <a:r>
              <a:rPr lang="it-IT" sz="2500" baseline="30000">
                <a:cs typeface="Arial" pitchFamily="34" charset="0"/>
              </a:rPr>
              <a:t>2</a:t>
            </a:r>
            <a:r>
              <a:rPr lang="it-IT" sz="2500">
                <a:cs typeface="Arial" pitchFamily="34" charset="0"/>
              </a:rPr>
              <a:t>)</a:t>
            </a:r>
          </a:p>
          <a:p>
            <a:pPr>
              <a:buFontTx/>
              <a:buNone/>
            </a:pPr>
            <a:r>
              <a:rPr lang="it-IT" sz="2500">
                <a:cs typeface="Arial" pitchFamily="34" charset="0"/>
              </a:rPr>
              <a:t>	aria-H</a:t>
            </a:r>
            <a:r>
              <a:rPr lang="it-IT" sz="2500" baseline="-25000">
                <a:cs typeface="Arial" pitchFamily="34" charset="0"/>
              </a:rPr>
              <a:t>2</a:t>
            </a:r>
            <a:r>
              <a:rPr lang="it-IT" sz="2500">
                <a:cs typeface="Arial" pitchFamily="34" charset="0"/>
              </a:rPr>
              <a:t>O 40 </a:t>
            </a:r>
            <a:r>
              <a:rPr lang="en-US" sz="2500">
                <a:cs typeface="Arial" pitchFamily="34" charset="0"/>
              </a:rPr>
              <a:t>°C  </a:t>
            </a:r>
            <a:r>
              <a:rPr lang="el-GR" sz="2500">
                <a:cs typeface="Arial" pitchFamily="34" charset="0"/>
              </a:rPr>
              <a:t>τ</a:t>
            </a:r>
            <a:r>
              <a:rPr lang="it-IT" sz="2500">
                <a:cs typeface="Arial" pitchFamily="34" charset="0"/>
              </a:rPr>
              <a:t> = 0.069 N/m</a:t>
            </a:r>
          </a:p>
          <a:p>
            <a:pPr>
              <a:buFontTx/>
              <a:buNone/>
            </a:pPr>
            <a:r>
              <a:rPr lang="it-IT" sz="2500">
                <a:cs typeface="Arial" pitchFamily="34" charset="0"/>
              </a:rPr>
              <a:t>	olio-H</a:t>
            </a:r>
            <a:r>
              <a:rPr lang="it-IT" sz="2500" baseline="-25000">
                <a:cs typeface="Arial" pitchFamily="34" charset="0"/>
              </a:rPr>
              <a:t>2</a:t>
            </a:r>
            <a:r>
              <a:rPr lang="it-IT" sz="2500">
                <a:cs typeface="Arial" pitchFamily="34" charset="0"/>
              </a:rPr>
              <a:t>O 20 </a:t>
            </a:r>
            <a:r>
              <a:rPr lang="en-US" sz="2500">
                <a:cs typeface="Arial" pitchFamily="34" charset="0"/>
              </a:rPr>
              <a:t>°C  </a:t>
            </a:r>
            <a:r>
              <a:rPr lang="el-GR" sz="2500">
                <a:cs typeface="Arial" pitchFamily="34" charset="0"/>
              </a:rPr>
              <a:t>τ</a:t>
            </a:r>
            <a:r>
              <a:rPr lang="it-IT" sz="2500">
                <a:cs typeface="Arial" pitchFamily="34" charset="0"/>
              </a:rPr>
              <a:t> = 0.032 N/m   (bassa, come per altri liquidi organici)</a:t>
            </a:r>
            <a:endParaRPr lang="en-US" sz="250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mar-apr 16</a:t>
            </a:r>
            <a:endParaRPr lang="en-US"/>
          </a:p>
        </p:txBody>
      </p:sp>
      <p:sp>
        <p:nvSpPr>
          <p:cNvPr id="16" name="Slide Number Placeholder 5"/>
          <p:cNvSpPr>
            <a:spLocks noGrp="1"/>
          </p:cNvSpPr>
          <p:nvPr>
            <p:ph type="sldNum" sz="quarter" idx="12"/>
          </p:nvPr>
        </p:nvSpPr>
        <p:spPr/>
        <p:txBody>
          <a:bodyPr/>
          <a:lstStyle/>
          <a:p>
            <a:fld id="{A7AFFD4B-DFE3-4734-B3DD-14BF4B4AEBED}" type="slidenum">
              <a:rPr lang="en-US"/>
              <a:pPr/>
              <a:t>64</a:t>
            </a:fld>
            <a:endParaRPr lang="en-US"/>
          </a:p>
        </p:txBody>
      </p:sp>
      <p:sp>
        <p:nvSpPr>
          <p:cNvPr id="187394" name="Rectangle 2"/>
          <p:cNvSpPr>
            <a:spLocks noGrp="1" noChangeArrowheads="1"/>
          </p:cNvSpPr>
          <p:nvPr>
            <p:ph type="title"/>
          </p:nvPr>
        </p:nvSpPr>
        <p:spPr/>
        <p:txBody>
          <a:bodyPr/>
          <a:lstStyle/>
          <a:p>
            <a:r>
              <a:rPr lang="it-IT"/>
              <a:t>Tensione superficiale (4)</a:t>
            </a:r>
          </a:p>
        </p:txBody>
      </p:sp>
      <p:sp>
        <p:nvSpPr>
          <p:cNvPr id="187395" name="Rectangle 3"/>
          <p:cNvSpPr>
            <a:spLocks noGrp="1" noChangeArrowheads="1"/>
          </p:cNvSpPr>
          <p:nvPr>
            <p:ph type="body" idx="1"/>
          </p:nvPr>
        </p:nvSpPr>
        <p:spPr>
          <a:xfrm>
            <a:off x="71438" y="1052513"/>
            <a:ext cx="8964612" cy="5184775"/>
          </a:xfrm>
          <a:noFill/>
        </p:spPr>
        <p:txBody>
          <a:bodyPr/>
          <a:lstStyle/>
          <a:p>
            <a:pPr>
              <a:lnSpc>
                <a:spcPct val="90000"/>
              </a:lnSpc>
            </a:pPr>
            <a:r>
              <a:rPr lang="el-GR" sz="2600" dirty="0">
                <a:cs typeface="Arial" pitchFamily="34" charset="0"/>
              </a:rPr>
              <a:t>τ</a:t>
            </a:r>
            <a:r>
              <a:rPr lang="it-IT" sz="2600" dirty="0">
                <a:cs typeface="Arial" pitchFamily="34" charset="0"/>
              </a:rPr>
              <a:t> dipende dalla purezza del </a:t>
            </a:r>
            <a:r>
              <a:rPr lang="it-IT" sz="2600" dirty="0" err="1">
                <a:cs typeface="Arial" pitchFamily="34" charset="0"/>
              </a:rPr>
              <a:t>liq</a:t>
            </a:r>
            <a:r>
              <a:rPr lang="it-IT" sz="2600" dirty="0">
                <a:cs typeface="Arial" pitchFamily="34" charset="0"/>
              </a:rPr>
              <a:t>. e della </a:t>
            </a:r>
            <a:r>
              <a:rPr lang="it-IT" sz="2600" dirty="0" err="1">
                <a:cs typeface="Arial" pitchFamily="34" charset="0"/>
              </a:rPr>
              <a:t>sup</a:t>
            </a:r>
            <a:r>
              <a:rPr lang="it-IT" sz="2600" dirty="0">
                <a:cs typeface="Arial" pitchFamily="34" charset="0"/>
              </a:rPr>
              <a:t>. (l’aggiunta di tensioattivi, saponi, detersivi, diminuisce molto </a:t>
            </a:r>
            <a:r>
              <a:rPr lang="el-GR" sz="2600" dirty="0">
                <a:cs typeface="Arial" pitchFamily="34" charset="0"/>
              </a:rPr>
              <a:t>τ</a:t>
            </a:r>
            <a:r>
              <a:rPr lang="it-IT" sz="2600" dirty="0">
                <a:cs typeface="Arial" pitchFamily="34" charset="0"/>
              </a:rPr>
              <a:t>)</a:t>
            </a:r>
          </a:p>
          <a:p>
            <a:pPr>
              <a:lnSpc>
                <a:spcPct val="90000"/>
              </a:lnSpc>
            </a:pPr>
            <a:r>
              <a:rPr lang="it-IT" sz="2600" dirty="0">
                <a:cs typeface="Arial" pitchFamily="34" charset="0"/>
              </a:rPr>
              <a:t>lamine sottili: goccia d’olio su H</a:t>
            </a:r>
            <a:r>
              <a:rPr lang="it-IT" sz="2600" baseline="-25000" dirty="0">
                <a:cs typeface="Arial" pitchFamily="34" charset="0"/>
              </a:rPr>
              <a:t>2</a:t>
            </a:r>
            <a:r>
              <a:rPr lang="it-IT" sz="2600" dirty="0">
                <a:cs typeface="Arial" pitchFamily="34" charset="0"/>
              </a:rPr>
              <a:t>O</a:t>
            </a:r>
          </a:p>
          <a:p>
            <a:pPr>
              <a:lnSpc>
                <a:spcPct val="90000"/>
              </a:lnSpc>
              <a:buFontTx/>
              <a:buNone/>
            </a:pPr>
            <a:endParaRPr lang="it-IT" dirty="0">
              <a:cs typeface="Arial" pitchFamily="34" charset="0"/>
            </a:endParaRPr>
          </a:p>
          <a:p>
            <a:pPr>
              <a:lnSpc>
                <a:spcPct val="90000"/>
              </a:lnSpc>
              <a:buFontTx/>
              <a:buNone/>
            </a:pPr>
            <a:r>
              <a:rPr lang="it-IT" dirty="0">
                <a:cs typeface="Arial" pitchFamily="34" charset="0"/>
              </a:rPr>
              <a:t>	</a:t>
            </a:r>
          </a:p>
          <a:p>
            <a:pPr>
              <a:lnSpc>
                <a:spcPct val="90000"/>
              </a:lnSpc>
              <a:buFontTx/>
              <a:buNone/>
            </a:pPr>
            <a:r>
              <a:rPr lang="it-IT" dirty="0">
                <a:cs typeface="Arial" pitchFamily="34" charset="0"/>
              </a:rPr>
              <a:t>	</a:t>
            </a:r>
            <a:r>
              <a:rPr lang="it-IT" sz="2600" dirty="0">
                <a:cs typeface="Arial" pitchFamily="34" charset="0"/>
              </a:rPr>
              <a:t>siccome </a:t>
            </a:r>
            <a:r>
              <a:rPr lang="el-GR" sz="2600" dirty="0">
                <a:cs typeface="Arial" pitchFamily="34" charset="0"/>
              </a:rPr>
              <a:t>τ</a:t>
            </a:r>
            <a:r>
              <a:rPr lang="it-IT" sz="2600" baseline="-25000" dirty="0" err="1">
                <a:cs typeface="Arial" pitchFamily="34" charset="0"/>
              </a:rPr>
              <a:t>ar-ac</a:t>
            </a:r>
            <a:r>
              <a:rPr lang="it-IT" sz="2600" dirty="0">
                <a:cs typeface="Arial" pitchFamily="34" charset="0"/>
              </a:rPr>
              <a:t> &gt; </a:t>
            </a:r>
            <a:r>
              <a:rPr lang="el-GR" sz="2600" dirty="0">
                <a:cs typeface="Arial" pitchFamily="34" charset="0"/>
              </a:rPr>
              <a:t>τ</a:t>
            </a:r>
            <a:r>
              <a:rPr lang="it-IT" sz="2600" baseline="-25000" dirty="0" err="1">
                <a:cs typeface="Arial" pitchFamily="34" charset="0"/>
              </a:rPr>
              <a:t>ar-ol</a:t>
            </a:r>
            <a:r>
              <a:rPr lang="it-IT" sz="2600" dirty="0">
                <a:cs typeface="Arial" pitchFamily="34" charset="0"/>
              </a:rPr>
              <a:t> + </a:t>
            </a:r>
            <a:r>
              <a:rPr lang="el-GR" sz="2600" dirty="0">
                <a:cs typeface="Arial" pitchFamily="34" charset="0"/>
              </a:rPr>
              <a:t>τ</a:t>
            </a:r>
            <a:r>
              <a:rPr lang="it-IT" sz="2600" baseline="-25000" dirty="0" err="1">
                <a:cs typeface="Arial" pitchFamily="34" charset="0"/>
              </a:rPr>
              <a:t>ac-ol</a:t>
            </a:r>
            <a:r>
              <a:rPr lang="it-IT" sz="2600" dirty="0">
                <a:cs typeface="Arial" pitchFamily="34" charset="0"/>
              </a:rPr>
              <a:t> anche </a:t>
            </a:r>
            <a:r>
              <a:rPr lang="it-IT" sz="2600" dirty="0">
                <a:solidFill>
                  <a:srgbClr val="FF0000"/>
                </a:solidFill>
                <a:cs typeface="Arial" pitchFamily="34" charset="0"/>
              </a:rPr>
              <a:t>F</a:t>
            </a:r>
            <a:r>
              <a:rPr lang="it-IT" sz="2600" baseline="-25000" dirty="0">
                <a:solidFill>
                  <a:srgbClr val="FF0000"/>
                </a:solidFill>
                <a:cs typeface="Arial" pitchFamily="34" charset="0"/>
              </a:rPr>
              <a:t>ar-</a:t>
            </a:r>
            <a:r>
              <a:rPr lang="it-IT" sz="2600" baseline="-25000" dirty="0" err="1">
                <a:solidFill>
                  <a:srgbClr val="FF0000"/>
                </a:solidFill>
                <a:cs typeface="Arial" pitchFamily="34" charset="0"/>
              </a:rPr>
              <a:t>ac</a:t>
            </a:r>
            <a:r>
              <a:rPr lang="it-IT" sz="2600" dirty="0">
                <a:solidFill>
                  <a:srgbClr val="FF0000"/>
                </a:solidFill>
                <a:cs typeface="Arial" pitchFamily="34" charset="0"/>
              </a:rPr>
              <a:t> &gt; F</a:t>
            </a:r>
            <a:r>
              <a:rPr lang="it-IT" sz="2600" baseline="-25000" dirty="0">
                <a:solidFill>
                  <a:srgbClr val="FF0000"/>
                </a:solidFill>
                <a:cs typeface="Arial" pitchFamily="34" charset="0"/>
              </a:rPr>
              <a:t>ar-</a:t>
            </a:r>
            <a:r>
              <a:rPr lang="it-IT" sz="2600" baseline="-25000" dirty="0" err="1">
                <a:solidFill>
                  <a:srgbClr val="FF0000"/>
                </a:solidFill>
                <a:cs typeface="Arial" pitchFamily="34" charset="0"/>
              </a:rPr>
              <a:t>ol</a:t>
            </a:r>
            <a:r>
              <a:rPr lang="it-IT" sz="2600" dirty="0">
                <a:solidFill>
                  <a:srgbClr val="FF0000"/>
                </a:solidFill>
                <a:cs typeface="Arial" pitchFamily="34" charset="0"/>
              </a:rPr>
              <a:t> + </a:t>
            </a:r>
            <a:r>
              <a:rPr lang="it-IT" sz="2600" dirty="0" err="1">
                <a:solidFill>
                  <a:srgbClr val="FF0000"/>
                </a:solidFill>
                <a:cs typeface="Arial" pitchFamily="34" charset="0"/>
              </a:rPr>
              <a:t>F</a:t>
            </a:r>
            <a:r>
              <a:rPr lang="it-IT" sz="2600" baseline="-25000" dirty="0" err="1">
                <a:solidFill>
                  <a:srgbClr val="FF0000"/>
                </a:solidFill>
                <a:cs typeface="Arial" pitchFamily="34" charset="0"/>
              </a:rPr>
              <a:t>ac-ol</a:t>
            </a:r>
            <a:r>
              <a:rPr lang="it-IT" sz="2600" dirty="0">
                <a:cs typeface="Arial" pitchFamily="34" charset="0"/>
              </a:rPr>
              <a:t>,</a:t>
            </a:r>
          </a:p>
          <a:p>
            <a:pPr>
              <a:lnSpc>
                <a:spcPct val="90000"/>
              </a:lnSpc>
              <a:buFontTx/>
              <a:buNone/>
            </a:pPr>
            <a:r>
              <a:rPr lang="it-IT" sz="2600" dirty="0">
                <a:cs typeface="Arial" pitchFamily="34" charset="0"/>
              </a:rPr>
              <a:t>	</a:t>
            </a:r>
            <a:r>
              <a:rPr lang="it-IT" sz="2600" dirty="0">
                <a:solidFill>
                  <a:srgbClr val="990033"/>
                </a:solidFill>
                <a:cs typeface="Arial" pitchFamily="34" charset="0"/>
              </a:rPr>
              <a:t>non c’è equilibrio e la goccia tende a formare una macchia </a:t>
            </a:r>
            <a:r>
              <a:rPr lang="it-IT" sz="2600" dirty="0" smtClean="0">
                <a:solidFill>
                  <a:srgbClr val="990033"/>
                </a:solidFill>
                <a:cs typeface="Arial" pitchFamily="34" charset="0"/>
              </a:rPr>
              <a:t>«molto» </a:t>
            </a:r>
            <a:r>
              <a:rPr lang="it-IT" sz="2600" dirty="0">
                <a:solidFill>
                  <a:srgbClr val="990033"/>
                </a:solidFill>
                <a:cs typeface="Arial" pitchFamily="34" charset="0"/>
              </a:rPr>
              <a:t>sottile</a:t>
            </a:r>
          </a:p>
          <a:p>
            <a:pPr>
              <a:lnSpc>
                <a:spcPct val="90000"/>
              </a:lnSpc>
            </a:pPr>
            <a:r>
              <a:rPr lang="it-IT" sz="2400" dirty="0" smtClean="0">
                <a:solidFill>
                  <a:srgbClr val="008000"/>
                </a:solidFill>
                <a:cs typeface="Arial" pitchFamily="34" charset="0"/>
              </a:rPr>
              <a:t>(*) semplice </a:t>
            </a:r>
            <a:r>
              <a:rPr lang="it-IT" sz="2400" dirty="0">
                <a:solidFill>
                  <a:srgbClr val="008000"/>
                </a:solidFill>
                <a:cs typeface="Arial" pitchFamily="34" charset="0"/>
              </a:rPr>
              <a:t>esperienza casalinga</a:t>
            </a:r>
            <a:r>
              <a:rPr lang="it-IT" sz="2400" dirty="0">
                <a:cs typeface="Arial" pitchFamily="34" charset="0"/>
              </a:rPr>
              <a:t>:</a:t>
            </a:r>
            <a:r>
              <a:rPr lang="it-IT" dirty="0">
                <a:cs typeface="Arial" pitchFamily="34" charset="0"/>
              </a:rPr>
              <a:t> </a:t>
            </a:r>
            <a:r>
              <a:rPr lang="it-IT" sz="2400" dirty="0">
                <a:cs typeface="Arial" pitchFamily="34" charset="0"/>
              </a:rPr>
              <a:t>bacinella di H</a:t>
            </a:r>
            <a:r>
              <a:rPr lang="it-IT" sz="2400" baseline="-25000" dirty="0">
                <a:cs typeface="Arial" pitchFamily="34" charset="0"/>
              </a:rPr>
              <a:t>2</a:t>
            </a:r>
            <a:r>
              <a:rPr lang="it-IT" sz="2400" dirty="0">
                <a:cs typeface="Arial" pitchFamily="34" charset="0"/>
              </a:rPr>
              <a:t>O (pura), talco spruzzato, una goccia d’olio di volume V (si misura r con una lente prima di lasciarla cadere), si misura poi il R della macchia d’olio:  </a:t>
            </a:r>
            <a:r>
              <a:rPr lang="it-IT" sz="2400" dirty="0">
                <a:solidFill>
                  <a:srgbClr val="FF0066"/>
                </a:solidFill>
                <a:cs typeface="Arial" pitchFamily="34" charset="0"/>
              </a:rPr>
              <a:t>d(spessore della macchia d'olio) = V/(</a:t>
            </a:r>
            <a:r>
              <a:rPr lang="el-GR" sz="2400" dirty="0">
                <a:solidFill>
                  <a:srgbClr val="FF0066"/>
                </a:solidFill>
                <a:cs typeface="Arial" pitchFamily="34" charset="0"/>
              </a:rPr>
              <a:t>π</a:t>
            </a:r>
            <a:r>
              <a:rPr lang="it-IT" sz="2400" dirty="0">
                <a:solidFill>
                  <a:srgbClr val="FF0066"/>
                </a:solidFill>
                <a:cs typeface="Arial" pitchFamily="34" charset="0"/>
              </a:rPr>
              <a:t>R</a:t>
            </a:r>
            <a:r>
              <a:rPr lang="it-IT" sz="2400" baseline="30000" dirty="0">
                <a:solidFill>
                  <a:srgbClr val="FF0066"/>
                </a:solidFill>
                <a:cs typeface="Arial" pitchFamily="34" charset="0"/>
              </a:rPr>
              <a:t>2</a:t>
            </a:r>
            <a:r>
              <a:rPr lang="it-IT" sz="2400" dirty="0">
                <a:solidFill>
                  <a:srgbClr val="FF0066"/>
                </a:solidFill>
                <a:cs typeface="Arial" pitchFamily="34" charset="0"/>
              </a:rPr>
              <a:t>)</a:t>
            </a:r>
            <a:endParaRPr lang="el-GR" sz="2400" dirty="0">
              <a:solidFill>
                <a:srgbClr val="FF0066"/>
              </a:solidFill>
              <a:cs typeface="Arial" pitchFamily="34" charset="0"/>
            </a:endParaRPr>
          </a:p>
        </p:txBody>
      </p:sp>
      <p:grpSp>
        <p:nvGrpSpPr>
          <p:cNvPr id="187400" name="Group 8"/>
          <p:cNvGrpSpPr>
            <a:grpSpLocks/>
          </p:cNvGrpSpPr>
          <p:nvPr/>
        </p:nvGrpSpPr>
        <p:grpSpPr bwMode="auto">
          <a:xfrm>
            <a:off x="2771775" y="2492375"/>
            <a:ext cx="4502150" cy="720725"/>
            <a:chOff x="1746" y="1570"/>
            <a:chExt cx="2836" cy="272"/>
          </a:xfrm>
        </p:grpSpPr>
        <p:sp>
          <p:nvSpPr>
            <p:cNvPr id="187396" name="Line 4"/>
            <p:cNvSpPr>
              <a:spLocks noChangeShapeType="1"/>
            </p:cNvSpPr>
            <p:nvPr/>
          </p:nvSpPr>
          <p:spPr bwMode="auto">
            <a:xfrm flipH="1">
              <a:off x="1746" y="1706"/>
              <a:ext cx="86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7" name="Line 5"/>
            <p:cNvSpPr>
              <a:spLocks noChangeShapeType="1"/>
            </p:cNvSpPr>
            <p:nvPr/>
          </p:nvSpPr>
          <p:spPr bwMode="auto">
            <a:xfrm flipV="1">
              <a:off x="2608" y="1570"/>
              <a:ext cx="453" cy="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8" name="Line 6"/>
            <p:cNvSpPr>
              <a:spLocks noChangeShapeType="1"/>
            </p:cNvSpPr>
            <p:nvPr/>
          </p:nvSpPr>
          <p:spPr bwMode="auto">
            <a:xfrm>
              <a:off x="2608" y="1706"/>
              <a:ext cx="454"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9" name="Oval 7"/>
            <p:cNvSpPr>
              <a:spLocks noChangeArrowheads="1"/>
            </p:cNvSpPr>
            <p:nvPr/>
          </p:nvSpPr>
          <p:spPr bwMode="auto">
            <a:xfrm>
              <a:off x="2677" y="1616"/>
              <a:ext cx="1905" cy="181"/>
            </a:xfrm>
            <a:prstGeom prst="ellipse">
              <a:avLst/>
            </a:prstGeom>
            <a:solidFill>
              <a:srgbClr val="FAFA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800" b="1"/>
                <a:t>olio</a:t>
              </a:r>
            </a:p>
          </p:txBody>
        </p:sp>
      </p:grpSp>
      <p:sp>
        <p:nvSpPr>
          <p:cNvPr id="187403" name="Text Box 11"/>
          <p:cNvSpPr txBox="1">
            <a:spLocks noChangeArrowheads="1"/>
          </p:cNvSpPr>
          <p:nvPr/>
        </p:nvSpPr>
        <p:spPr bwMode="auto">
          <a:xfrm>
            <a:off x="2967038" y="2406650"/>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aria</a:t>
            </a:r>
          </a:p>
        </p:txBody>
      </p:sp>
      <p:sp>
        <p:nvSpPr>
          <p:cNvPr id="187404" name="Text Box 12"/>
          <p:cNvSpPr txBox="1">
            <a:spLocks noChangeArrowheads="1"/>
          </p:cNvSpPr>
          <p:nvPr/>
        </p:nvSpPr>
        <p:spPr bwMode="auto">
          <a:xfrm>
            <a:off x="2843213" y="285273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acqua</a:t>
            </a:r>
          </a:p>
        </p:txBody>
      </p:sp>
      <p:sp>
        <p:nvSpPr>
          <p:cNvPr id="187405" name="Line 13"/>
          <p:cNvSpPr>
            <a:spLocks noChangeShapeType="1"/>
          </p:cNvSpPr>
          <p:nvPr/>
        </p:nvSpPr>
        <p:spPr bwMode="auto">
          <a:xfrm>
            <a:off x="1547813" y="2852738"/>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406" name="Line 14"/>
          <p:cNvSpPr>
            <a:spLocks noChangeShapeType="1"/>
          </p:cNvSpPr>
          <p:nvPr/>
        </p:nvSpPr>
        <p:spPr bwMode="auto">
          <a:xfrm>
            <a:off x="7308850" y="2852738"/>
            <a:ext cx="12239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407" name="Text Box 15"/>
          <p:cNvSpPr txBox="1">
            <a:spLocks noChangeArrowheads="1"/>
          </p:cNvSpPr>
          <p:nvPr/>
        </p:nvSpPr>
        <p:spPr bwMode="auto">
          <a:xfrm>
            <a:off x="663575" y="5872163"/>
            <a:ext cx="7593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cs typeface="Arial" pitchFamily="34" charset="0"/>
              </a:rPr>
              <a:t>→ </a:t>
            </a:r>
            <a:r>
              <a:rPr lang="it-IT" sz="2000"/>
              <a:t>d risulta molto piccolo, al limite diametro di una molecola di olio</a:t>
            </a:r>
          </a:p>
        </p:txBody>
      </p:sp>
      <p:sp>
        <p:nvSpPr>
          <p:cNvPr id="2" name="TextBox 1"/>
          <p:cNvSpPr txBox="1"/>
          <p:nvPr/>
        </p:nvSpPr>
        <p:spPr>
          <a:xfrm>
            <a:off x="394863" y="6385505"/>
            <a:ext cx="1819729" cy="400110"/>
          </a:xfrm>
          <a:prstGeom prst="rect">
            <a:avLst/>
          </a:prstGeom>
          <a:noFill/>
        </p:spPr>
        <p:txBody>
          <a:bodyPr wrap="none" rtlCol="0">
            <a:spAutoFit/>
          </a:bodyPr>
          <a:lstStyle/>
          <a:p>
            <a:r>
              <a:rPr lang="en-US" sz="2000" dirty="0" smtClean="0"/>
              <a:t>(*) </a:t>
            </a:r>
            <a:r>
              <a:rPr lang="en-US" sz="2000" dirty="0" err="1" smtClean="0"/>
              <a:t>facoltativo</a:t>
            </a:r>
            <a:r>
              <a:rPr lang="en-US" sz="2000" dirty="0" smtClean="0"/>
              <a:t>!!</a:t>
            </a:r>
            <a:endParaRPr lang="en-GB" sz="2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mar-apr 16</a:t>
            </a:r>
            <a:endParaRPr lang="en-US"/>
          </a:p>
        </p:txBody>
      </p:sp>
      <p:sp>
        <p:nvSpPr>
          <p:cNvPr id="14" name="Slide Number Placeholder 5"/>
          <p:cNvSpPr>
            <a:spLocks noGrp="1"/>
          </p:cNvSpPr>
          <p:nvPr>
            <p:ph type="sldNum" sz="quarter" idx="12"/>
          </p:nvPr>
        </p:nvSpPr>
        <p:spPr/>
        <p:txBody>
          <a:bodyPr/>
          <a:lstStyle/>
          <a:p>
            <a:fld id="{11746C1E-9A07-4CAA-BEB8-D4EA1743DD0A}" type="slidenum">
              <a:rPr lang="en-US"/>
              <a:pPr/>
              <a:t>65</a:t>
            </a:fld>
            <a:endParaRPr lang="en-US"/>
          </a:p>
        </p:txBody>
      </p:sp>
      <p:sp>
        <p:nvSpPr>
          <p:cNvPr id="188418" name="Rectangle 2"/>
          <p:cNvSpPr>
            <a:spLocks noGrp="1" noChangeArrowheads="1"/>
          </p:cNvSpPr>
          <p:nvPr>
            <p:ph type="title"/>
          </p:nvPr>
        </p:nvSpPr>
        <p:spPr/>
        <p:txBody>
          <a:bodyPr/>
          <a:lstStyle/>
          <a:p>
            <a:r>
              <a:rPr lang="it-IT"/>
              <a:t>Lamine curve: legge di Laplace(*)</a:t>
            </a:r>
          </a:p>
        </p:txBody>
      </p:sp>
      <p:sp>
        <p:nvSpPr>
          <p:cNvPr id="188419" name="Rectangle 3"/>
          <p:cNvSpPr>
            <a:spLocks noGrp="1" noChangeArrowheads="1"/>
          </p:cNvSpPr>
          <p:nvPr>
            <p:ph type="body" idx="1"/>
          </p:nvPr>
        </p:nvSpPr>
        <p:spPr>
          <a:xfrm>
            <a:off x="179388" y="1123950"/>
            <a:ext cx="8785100" cy="5184775"/>
          </a:xfrm>
        </p:spPr>
        <p:txBody>
          <a:bodyPr/>
          <a:lstStyle/>
          <a:p>
            <a:r>
              <a:rPr lang="it-IT" sz="2500" dirty="0"/>
              <a:t>consideriamo una bolla di acqua saponata (</a:t>
            </a:r>
            <a:r>
              <a:rPr lang="el-GR" sz="2500" dirty="0">
                <a:cs typeface="Arial" pitchFamily="34" charset="0"/>
              </a:rPr>
              <a:t>τ</a:t>
            </a:r>
            <a:r>
              <a:rPr lang="it-IT" sz="2500" dirty="0">
                <a:cs typeface="Arial" pitchFamily="34" charset="0"/>
              </a:rPr>
              <a:t> = 0.025 N/m, bolle più facili): la </a:t>
            </a:r>
            <a:r>
              <a:rPr lang="it-IT" sz="2500" dirty="0" err="1">
                <a:cs typeface="Arial" pitchFamily="34" charset="0"/>
              </a:rPr>
              <a:t>sup</a:t>
            </a:r>
            <a:r>
              <a:rPr lang="it-IT" sz="2500" dirty="0">
                <a:cs typeface="Arial" pitchFamily="34" charset="0"/>
              </a:rPr>
              <a:t>. tenderà a contrarsi → </a:t>
            </a:r>
            <a:r>
              <a:rPr lang="it-IT" sz="2500" dirty="0" smtClean="0">
                <a:cs typeface="Arial" pitchFamily="34" charset="0"/>
              </a:rPr>
              <a:t>  </a:t>
            </a:r>
            <a:r>
              <a:rPr lang="it-IT" sz="2500" dirty="0">
                <a:cs typeface="Arial" pitchFamily="34" charset="0"/>
              </a:rPr>
              <a:t>p</a:t>
            </a:r>
            <a:r>
              <a:rPr lang="it-IT" sz="2500" baseline="-25000" dirty="0">
                <a:cs typeface="Arial" pitchFamily="34" charset="0"/>
              </a:rPr>
              <a:t>c</a:t>
            </a:r>
            <a:r>
              <a:rPr lang="it-IT" sz="2500" dirty="0">
                <a:cs typeface="Arial" pitchFamily="34" charset="0"/>
              </a:rPr>
              <a:t> = p</a:t>
            </a:r>
            <a:r>
              <a:rPr lang="it-IT" sz="2500" baseline="-25000" dirty="0">
                <a:cs typeface="Arial" pitchFamily="34" charset="0"/>
              </a:rPr>
              <a:t>i</a:t>
            </a:r>
            <a:r>
              <a:rPr lang="it-IT" sz="2500" dirty="0">
                <a:cs typeface="Arial" pitchFamily="34" charset="0"/>
              </a:rPr>
              <a:t> – p</a:t>
            </a:r>
            <a:r>
              <a:rPr lang="it-IT" sz="2500" baseline="-25000" dirty="0">
                <a:cs typeface="Arial" pitchFamily="34" charset="0"/>
              </a:rPr>
              <a:t>e</a:t>
            </a:r>
            <a:r>
              <a:rPr lang="it-IT" sz="2500" dirty="0">
                <a:cs typeface="Arial" pitchFamily="34" charset="0"/>
              </a:rPr>
              <a:t> </a:t>
            </a:r>
            <a:r>
              <a:rPr lang="it-IT" sz="2500" dirty="0" smtClean="0">
                <a:cs typeface="Arial" pitchFamily="34" charset="0"/>
              </a:rPr>
              <a:t>(p. di curvatura) che </a:t>
            </a:r>
            <a:r>
              <a:rPr lang="it-IT" sz="2500" dirty="0">
                <a:cs typeface="Arial" pitchFamily="34" charset="0"/>
              </a:rPr>
              <a:t>si trova dal lavoro necessario per gonfiare la bolla di </a:t>
            </a:r>
            <a:r>
              <a:rPr lang="el-GR" sz="2500" dirty="0">
                <a:cs typeface="Arial" pitchFamily="34" charset="0"/>
              </a:rPr>
              <a:t>Δ</a:t>
            </a:r>
            <a:r>
              <a:rPr lang="it-IT" sz="2500" dirty="0">
                <a:cs typeface="Arial" pitchFamily="34" charset="0"/>
              </a:rPr>
              <a:t>V = A</a:t>
            </a:r>
            <a:r>
              <a:rPr lang="el-GR" sz="2500" dirty="0">
                <a:cs typeface="Arial" pitchFamily="34" charset="0"/>
              </a:rPr>
              <a:t>Δ</a:t>
            </a:r>
            <a:r>
              <a:rPr lang="it-IT" sz="2500" dirty="0">
                <a:cs typeface="Arial" pitchFamily="34" charset="0"/>
              </a:rPr>
              <a:t>r </a:t>
            </a:r>
          </a:p>
          <a:p>
            <a:pPr>
              <a:buFontTx/>
              <a:buNone/>
            </a:pPr>
            <a:r>
              <a:rPr lang="it-IT" sz="2500" dirty="0">
                <a:cs typeface="Arial" pitchFamily="34" charset="0"/>
              </a:rPr>
              <a:t>	</a:t>
            </a:r>
            <a:r>
              <a:rPr lang="el-GR" sz="2500" dirty="0">
                <a:cs typeface="Arial" pitchFamily="34" charset="0"/>
              </a:rPr>
              <a:t>Δ</a:t>
            </a:r>
            <a:r>
              <a:rPr lang="en-US" sz="2500" dirty="0">
                <a:latin typeface="Script MT Bold" pitchFamily="66" charset="0"/>
                <a:cs typeface="Arial" pitchFamily="34" charset="0"/>
              </a:rPr>
              <a:t>L</a:t>
            </a:r>
            <a:r>
              <a:rPr lang="it-IT" sz="2500" dirty="0">
                <a:cs typeface="Arial" pitchFamily="34" charset="0"/>
              </a:rPr>
              <a:t> = F</a:t>
            </a:r>
            <a:r>
              <a:rPr lang="el-GR" sz="2500" dirty="0">
                <a:cs typeface="Arial" pitchFamily="34" charset="0"/>
              </a:rPr>
              <a:t>Δ</a:t>
            </a:r>
            <a:r>
              <a:rPr lang="it-IT" sz="2500" dirty="0">
                <a:cs typeface="Arial" pitchFamily="34" charset="0"/>
              </a:rPr>
              <a:t>r = </a:t>
            </a:r>
            <a:r>
              <a:rPr lang="it-IT" sz="2500" dirty="0" err="1">
                <a:cs typeface="Arial" pitchFamily="34" charset="0"/>
              </a:rPr>
              <a:t>p</a:t>
            </a:r>
            <a:r>
              <a:rPr lang="it-IT" sz="2500" baseline="-25000" dirty="0" err="1">
                <a:cs typeface="Arial" pitchFamily="34" charset="0"/>
              </a:rPr>
              <a:t>c</a:t>
            </a:r>
            <a:r>
              <a:rPr lang="it-IT" sz="2500" dirty="0" err="1">
                <a:cs typeface="Arial" pitchFamily="34" charset="0"/>
              </a:rPr>
              <a:t>A</a:t>
            </a:r>
            <a:r>
              <a:rPr lang="el-GR" sz="2500" dirty="0">
                <a:cs typeface="Arial" pitchFamily="34" charset="0"/>
              </a:rPr>
              <a:t>Δ</a:t>
            </a:r>
            <a:r>
              <a:rPr lang="it-IT" sz="2500" dirty="0">
                <a:cs typeface="Arial" pitchFamily="34" charset="0"/>
              </a:rPr>
              <a:t>r = p</a:t>
            </a:r>
            <a:r>
              <a:rPr lang="it-IT" sz="2500" baseline="-25000" dirty="0">
                <a:cs typeface="Arial" pitchFamily="34" charset="0"/>
              </a:rPr>
              <a:t>c</a:t>
            </a:r>
            <a:r>
              <a:rPr lang="it-IT" sz="2500" dirty="0">
                <a:cs typeface="Arial" pitchFamily="34" charset="0"/>
              </a:rPr>
              <a:t>4</a:t>
            </a:r>
            <a:r>
              <a:rPr lang="el-GR" sz="2500" dirty="0">
                <a:cs typeface="Arial" pitchFamily="34" charset="0"/>
              </a:rPr>
              <a:t>π</a:t>
            </a:r>
            <a:r>
              <a:rPr lang="it-IT" sz="2500" dirty="0">
                <a:cs typeface="Arial" pitchFamily="34" charset="0"/>
              </a:rPr>
              <a:t>r</a:t>
            </a:r>
            <a:r>
              <a:rPr lang="it-IT" sz="2500" baseline="30000" dirty="0">
                <a:cs typeface="Arial" pitchFamily="34" charset="0"/>
              </a:rPr>
              <a:t>2</a:t>
            </a:r>
            <a:r>
              <a:rPr lang="el-GR" sz="2500" dirty="0">
                <a:cs typeface="Arial" pitchFamily="34" charset="0"/>
              </a:rPr>
              <a:t>Δ</a:t>
            </a:r>
            <a:r>
              <a:rPr lang="it-IT" sz="2500" dirty="0">
                <a:cs typeface="Arial" pitchFamily="34" charset="0"/>
              </a:rPr>
              <a:t>r</a:t>
            </a:r>
          </a:p>
          <a:p>
            <a:pPr>
              <a:buFontTx/>
              <a:buNone/>
            </a:pPr>
            <a:r>
              <a:rPr lang="it-IT" sz="2500" dirty="0">
                <a:cs typeface="Arial" pitchFamily="34" charset="0"/>
              </a:rPr>
              <a:t>	ma anche (2 </a:t>
            </a:r>
            <a:r>
              <a:rPr lang="it-IT" sz="2500" dirty="0" err="1">
                <a:cs typeface="Arial" pitchFamily="34" charset="0"/>
              </a:rPr>
              <a:t>sup</a:t>
            </a:r>
            <a:r>
              <a:rPr lang="it-IT" sz="2500" dirty="0">
                <a:cs typeface="Arial" pitchFamily="34" charset="0"/>
              </a:rPr>
              <a:t>.)</a:t>
            </a:r>
          </a:p>
          <a:p>
            <a:pPr>
              <a:buFontTx/>
              <a:buNone/>
            </a:pPr>
            <a:r>
              <a:rPr lang="it-IT" sz="2500" dirty="0">
                <a:cs typeface="Arial" pitchFamily="34" charset="0"/>
              </a:rPr>
              <a:t>	</a:t>
            </a:r>
            <a:r>
              <a:rPr lang="el-GR" sz="2500" dirty="0">
                <a:cs typeface="Arial" pitchFamily="34" charset="0"/>
              </a:rPr>
              <a:t>Δ</a:t>
            </a:r>
            <a:r>
              <a:rPr lang="en-US" sz="2500" dirty="0">
                <a:latin typeface="Script MT Bold" pitchFamily="66" charset="0"/>
                <a:cs typeface="Arial" pitchFamily="34" charset="0"/>
              </a:rPr>
              <a:t>L</a:t>
            </a:r>
            <a:r>
              <a:rPr lang="it-IT" sz="2500" dirty="0">
                <a:cs typeface="Arial" pitchFamily="34" charset="0"/>
              </a:rPr>
              <a:t> = 2 </a:t>
            </a:r>
            <a:r>
              <a:rPr lang="el-GR" sz="2500" dirty="0">
                <a:cs typeface="Arial" pitchFamily="34" charset="0"/>
              </a:rPr>
              <a:t>τ</a:t>
            </a:r>
            <a:r>
              <a:rPr lang="it-IT" sz="2500" dirty="0">
                <a:cs typeface="Arial" pitchFamily="34" charset="0"/>
              </a:rPr>
              <a:t>[4</a:t>
            </a:r>
            <a:r>
              <a:rPr lang="el-GR" sz="2500" dirty="0">
                <a:cs typeface="Arial" pitchFamily="34" charset="0"/>
              </a:rPr>
              <a:t>π</a:t>
            </a:r>
            <a:r>
              <a:rPr lang="it-IT" sz="2500" dirty="0">
                <a:cs typeface="Arial" pitchFamily="34" charset="0"/>
              </a:rPr>
              <a:t>(r+</a:t>
            </a:r>
            <a:r>
              <a:rPr lang="el-GR" sz="2500" dirty="0">
                <a:cs typeface="Arial" pitchFamily="34" charset="0"/>
              </a:rPr>
              <a:t>Δ</a:t>
            </a:r>
            <a:r>
              <a:rPr lang="it-IT" sz="2500" dirty="0">
                <a:cs typeface="Arial" pitchFamily="34" charset="0"/>
              </a:rPr>
              <a:t>r)</a:t>
            </a:r>
            <a:r>
              <a:rPr lang="it-IT" sz="2500" baseline="30000" dirty="0">
                <a:cs typeface="Arial" pitchFamily="34" charset="0"/>
              </a:rPr>
              <a:t>2 </a:t>
            </a:r>
            <a:r>
              <a:rPr lang="it-IT" sz="2500" dirty="0">
                <a:cs typeface="Arial" pitchFamily="34" charset="0"/>
              </a:rPr>
              <a:t>- 4</a:t>
            </a:r>
            <a:r>
              <a:rPr lang="el-GR" sz="2500" dirty="0">
                <a:cs typeface="Arial" pitchFamily="34" charset="0"/>
              </a:rPr>
              <a:t>π</a:t>
            </a:r>
            <a:r>
              <a:rPr lang="it-IT" sz="2500" dirty="0">
                <a:cs typeface="Arial" pitchFamily="34" charset="0"/>
              </a:rPr>
              <a:t>r</a:t>
            </a:r>
            <a:r>
              <a:rPr lang="it-IT" sz="2500" baseline="30000" dirty="0">
                <a:cs typeface="Arial" pitchFamily="34" charset="0"/>
              </a:rPr>
              <a:t>2</a:t>
            </a:r>
            <a:r>
              <a:rPr lang="it-IT" sz="2500" dirty="0">
                <a:cs typeface="Arial" pitchFamily="34" charset="0"/>
              </a:rPr>
              <a:t>] </a:t>
            </a:r>
            <a:r>
              <a:rPr lang="en-US" sz="2500" dirty="0">
                <a:cs typeface="Arial" pitchFamily="34" charset="0"/>
              </a:rPr>
              <a:t>~</a:t>
            </a:r>
            <a:r>
              <a:rPr lang="it-IT" sz="2500" dirty="0">
                <a:cs typeface="Arial" pitchFamily="34" charset="0"/>
              </a:rPr>
              <a:t> 16 </a:t>
            </a:r>
            <a:r>
              <a:rPr lang="el-GR" sz="2500" dirty="0">
                <a:cs typeface="Arial" pitchFamily="34" charset="0"/>
              </a:rPr>
              <a:t>τ</a:t>
            </a:r>
            <a:r>
              <a:rPr lang="it-IT" sz="2500" dirty="0">
                <a:cs typeface="Arial" pitchFamily="34" charset="0"/>
              </a:rPr>
              <a:t> </a:t>
            </a:r>
            <a:r>
              <a:rPr lang="el-GR" sz="2500" dirty="0">
                <a:cs typeface="Arial" pitchFamily="34" charset="0"/>
              </a:rPr>
              <a:t>π</a:t>
            </a:r>
            <a:r>
              <a:rPr lang="it-IT" sz="2500" dirty="0">
                <a:cs typeface="Arial" pitchFamily="34" charset="0"/>
              </a:rPr>
              <a:t>r</a:t>
            </a:r>
            <a:r>
              <a:rPr lang="el-GR" sz="2500" dirty="0">
                <a:cs typeface="Arial" pitchFamily="34" charset="0"/>
              </a:rPr>
              <a:t>Δ</a:t>
            </a:r>
            <a:r>
              <a:rPr lang="it-IT" sz="2500" dirty="0">
                <a:cs typeface="Arial" pitchFamily="34" charset="0"/>
              </a:rPr>
              <a:t>r            (</a:t>
            </a:r>
            <a:r>
              <a:rPr lang="el-GR" sz="2500" dirty="0">
                <a:cs typeface="Arial" pitchFamily="34" charset="0"/>
              </a:rPr>
              <a:t>Δ</a:t>
            </a:r>
            <a:r>
              <a:rPr lang="it-IT" sz="2500" dirty="0">
                <a:cs typeface="Arial" pitchFamily="34" charset="0"/>
              </a:rPr>
              <a:t>r&lt;&lt;r)</a:t>
            </a:r>
          </a:p>
          <a:p>
            <a:pPr>
              <a:buFontTx/>
              <a:buNone/>
            </a:pPr>
            <a:r>
              <a:rPr lang="it-IT" sz="2500" dirty="0">
                <a:cs typeface="Arial" pitchFamily="34" charset="0"/>
              </a:rPr>
              <a:t>	da cui </a:t>
            </a:r>
          </a:p>
          <a:p>
            <a:pPr>
              <a:buFontTx/>
              <a:buNone/>
            </a:pPr>
            <a:r>
              <a:rPr lang="it-IT" sz="2500" dirty="0">
                <a:cs typeface="Arial" pitchFamily="34" charset="0"/>
              </a:rPr>
              <a:t>	p</a:t>
            </a:r>
            <a:r>
              <a:rPr lang="it-IT" sz="2500" baseline="-25000" dirty="0">
                <a:cs typeface="Arial" pitchFamily="34" charset="0"/>
              </a:rPr>
              <a:t>c</a:t>
            </a:r>
            <a:r>
              <a:rPr lang="it-IT" sz="2500" dirty="0">
                <a:cs typeface="Arial" pitchFamily="34" charset="0"/>
              </a:rPr>
              <a:t> = 4 </a:t>
            </a:r>
            <a:r>
              <a:rPr lang="el-GR" sz="2500" dirty="0">
                <a:cs typeface="Arial" pitchFamily="34" charset="0"/>
              </a:rPr>
              <a:t>τ</a:t>
            </a:r>
            <a:r>
              <a:rPr lang="it-IT" sz="2500" dirty="0">
                <a:cs typeface="Arial" pitchFamily="34" charset="0"/>
              </a:rPr>
              <a:t>/r </a:t>
            </a:r>
          </a:p>
          <a:p>
            <a:pPr>
              <a:buFontTx/>
              <a:buNone/>
            </a:pPr>
            <a:r>
              <a:rPr lang="it-IT" sz="2500" dirty="0">
                <a:cs typeface="Arial" pitchFamily="34" charset="0"/>
              </a:rPr>
              <a:t>   (p</a:t>
            </a:r>
            <a:r>
              <a:rPr lang="it-IT" sz="2500" baseline="-25000" dirty="0">
                <a:cs typeface="Arial" pitchFamily="34" charset="0"/>
              </a:rPr>
              <a:t>c</a:t>
            </a:r>
            <a:r>
              <a:rPr lang="it-IT" sz="2500" dirty="0">
                <a:cs typeface="Arial" pitchFamily="34" charset="0"/>
              </a:rPr>
              <a:t> = 2 </a:t>
            </a:r>
            <a:r>
              <a:rPr lang="el-GR" sz="2500" dirty="0">
                <a:cs typeface="Arial" pitchFamily="34" charset="0"/>
              </a:rPr>
              <a:t>τ</a:t>
            </a:r>
            <a:r>
              <a:rPr lang="it-IT" sz="2500" dirty="0" smtClean="0">
                <a:cs typeface="Arial" pitchFamily="34" charset="0"/>
              </a:rPr>
              <a:t>/r,  pressione di curvatura, per                            una superficie sola</a:t>
            </a:r>
            <a:r>
              <a:rPr lang="it-IT" sz="2500" dirty="0">
                <a:cs typeface="Arial" pitchFamily="34" charset="0"/>
              </a:rPr>
              <a:t>)   legge di Laplace</a:t>
            </a:r>
          </a:p>
        </p:txBody>
      </p:sp>
      <p:sp>
        <p:nvSpPr>
          <p:cNvPr id="188420" name="Oval 4"/>
          <p:cNvSpPr>
            <a:spLocks noChangeArrowheads="1"/>
          </p:cNvSpPr>
          <p:nvPr/>
        </p:nvSpPr>
        <p:spPr bwMode="auto">
          <a:xfrm>
            <a:off x="6156325" y="2636838"/>
            <a:ext cx="1079500"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22" name="Oval 6"/>
          <p:cNvSpPr>
            <a:spLocks noChangeArrowheads="1"/>
          </p:cNvSpPr>
          <p:nvPr/>
        </p:nvSpPr>
        <p:spPr bwMode="auto">
          <a:xfrm>
            <a:off x="6243638" y="2719388"/>
            <a:ext cx="914400" cy="914400"/>
          </a:xfrm>
          <a:prstGeom prst="ellipse">
            <a:avLst/>
          </a:prstGeom>
          <a:solidFill>
            <a:srgbClr val="FAFA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800" b="1"/>
              <a:t>    p</a:t>
            </a:r>
            <a:r>
              <a:rPr lang="it-IT" sz="1800" b="1" baseline="-25000"/>
              <a:t>i</a:t>
            </a:r>
          </a:p>
        </p:txBody>
      </p:sp>
      <p:sp>
        <p:nvSpPr>
          <p:cNvPr id="188424" name="Text Box 8"/>
          <p:cNvSpPr txBox="1">
            <a:spLocks noChangeArrowheads="1"/>
          </p:cNvSpPr>
          <p:nvPr/>
        </p:nvSpPr>
        <p:spPr bwMode="auto">
          <a:xfrm>
            <a:off x="7235825" y="2565400"/>
            <a:ext cx="407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a:t>
            </a:r>
            <a:r>
              <a:rPr lang="it-IT" sz="1800" b="1" baseline="-25000"/>
              <a:t>e</a:t>
            </a:r>
          </a:p>
        </p:txBody>
      </p:sp>
      <p:sp>
        <p:nvSpPr>
          <p:cNvPr id="188425" name="Line 9"/>
          <p:cNvSpPr>
            <a:spLocks noChangeShapeType="1"/>
          </p:cNvSpPr>
          <p:nvPr/>
        </p:nvSpPr>
        <p:spPr bwMode="auto">
          <a:xfrm flipV="1">
            <a:off x="6659563" y="2781300"/>
            <a:ext cx="288925"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8426" name="Text Box 10"/>
          <p:cNvSpPr txBox="1">
            <a:spLocks noChangeArrowheads="1"/>
          </p:cNvSpPr>
          <p:nvPr/>
        </p:nvSpPr>
        <p:spPr bwMode="auto">
          <a:xfrm>
            <a:off x="468000" y="4563043"/>
            <a:ext cx="1538288" cy="4778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1800"/>
          </a:p>
        </p:txBody>
      </p:sp>
      <p:sp>
        <p:nvSpPr>
          <p:cNvPr id="188427" name="Line 11"/>
          <p:cNvSpPr>
            <a:spLocks noChangeShapeType="1"/>
          </p:cNvSpPr>
          <p:nvPr/>
        </p:nvSpPr>
        <p:spPr bwMode="auto">
          <a:xfrm flipV="1">
            <a:off x="6659563" y="2636838"/>
            <a:ext cx="0" cy="5762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88428" name="Picture 12" descr="200px-Pierre-Simon_La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437063"/>
            <a:ext cx="1601787" cy="2138362"/>
          </a:xfrm>
          <a:prstGeom prst="rect">
            <a:avLst/>
          </a:prstGeom>
          <a:noFill/>
          <a:extLst>
            <a:ext uri="{909E8E84-426E-40DD-AFC4-6F175D3DCCD1}">
              <a14:hiddenFill xmlns:a14="http://schemas.microsoft.com/office/drawing/2010/main">
                <a:solidFill>
                  <a:srgbClr val="FFFFFF"/>
                </a:solidFill>
              </a14:hiddenFill>
            </a:ext>
          </a:extLst>
        </p:spPr>
      </p:pic>
      <p:sp>
        <p:nvSpPr>
          <p:cNvPr id="188429" name="Text Box 13"/>
          <p:cNvSpPr txBox="1">
            <a:spLocks noChangeArrowheads="1"/>
          </p:cNvSpPr>
          <p:nvPr/>
        </p:nvSpPr>
        <p:spPr bwMode="auto">
          <a:xfrm>
            <a:off x="179388" y="6237288"/>
            <a:ext cx="27286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dirty="0"/>
              <a:t>(*) solo formule finali</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mar-apr 16</a:t>
            </a:r>
            <a:endParaRPr lang="en-US"/>
          </a:p>
        </p:txBody>
      </p:sp>
      <p:sp>
        <p:nvSpPr>
          <p:cNvPr id="25" name="Slide Number Placeholder 5"/>
          <p:cNvSpPr>
            <a:spLocks noGrp="1"/>
          </p:cNvSpPr>
          <p:nvPr>
            <p:ph type="sldNum" sz="quarter" idx="12"/>
          </p:nvPr>
        </p:nvSpPr>
        <p:spPr/>
        <p:txBody>
          <a:bodyPr/>
          <a:lstStyle/>
          <a:p>
            <a:fld id="{2522D1F8-0556-4038-A59B-3C87DF84F7A2}" type="slidenum">
              <a:rPr lang="en-US"/>
              <a:pPr/>
              <a:t>66</a:t>
            </a:fld>
            <a:endParaRPr lang="en-US"/>
          </a:p>
        </p:txBody>
      </p:sp>
      <p:pic>
        <p:nvPicPr>
          <p:cNvPr id="222233" name="Picture 25" descr="img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725" y="1052513"/>
            <a:ext cx="6480175" cy="5154612"/>
          </a:xfrm>
          <a:prstGeom prst="rect">
            <a:avLst/>
          </a:prstGeom>
          <a:noFill/>
          <a:extLst>
            <a:ext uri="{909E8E84-426E-40DD-AFC4-6F175D3DCCD1}">
              <a14:hiddenFill xmlns:a14="http://schemas.microsoft.com/office/drawing/2010/main">
                <a:solidFill>
                  <a:srgbClr val="FFFFFF"/>
                </a:solidFill>
              </a14:hiddenFill>
            </a:ext>
          </a:extLst>
        </p:spPr>
      </p:pic>
      <p:sp>
        <p:nvSpPr>
          <p:cNvPr id="222234" name="Rectangle 26"/>
          <p:cNvSpPr>
            <a:spLocks noGrp="1" noChangeArrowheads="1"/>
          </p:cNvSpPr>
          <p:nvPr>
            <p:ph type="title"/>
          </p:nvPr>
        </p:nvSpPr>
        <p:spPr>
          <a:noFill/>
          <a:ln/>
        </p:spPr>
        <p:txBody>
          <a:bodyPr/>
          <a:lstStyle/>
          <a:p>
            <a:r>
              <a:rPr lang="it-IT"/>
              <a:t>Forze di adesione e di coesione(*)</a:t>
            </a:r>
          </a:p>
        </p:txBody>
      </p:sp>
      <p:sp>
        <p:nvSpPr>
          <p:cNvPr id="222235" name="Rectangle 27"/>
          <p:cNvSpPr>
            <a:spLocks noGrp="1" noChangeArrowheads="1"/>
          </p:cNvSpPr>
          <p:nvPr>
            <p:ph type="body" idx="1"/>
          </p:nvPr>
        </p:nvSpPr>
        <p:spPr>
          <a:xfrm>
            <a:off x="34925" y="1052513"/>
            <a:ext cx="2736850" cy="5616575"/>
          </a:xfrm>
          <a:noFill/>
          <a:ln/>
        </p:spPr>
        <p:txBody>
          <a:bodyPr/>
          <a:lstStyle/>
          <a:p>
            <a:r>
              <a:rPr lang="it-IT" sz="2400"/>
              <a:t>liquido a contatto con una parete: le mol. saranno soggette a f. di adesione (A) oltre che di coesione (C)</a:t>
            </a:r>
          </a:p>
          <a:p>
            <a:r>
              <a:rPr lang="it-IT" sz="2400"/>
              <a:t>alternativamen.   si possono considerare le </a:t>
            </a:r>
            <a:r>
              <a:rPr lang="el-GR" sz="2400">
                <a:cs typeface="Arial" pitchFamily="34" charset="0"/>
              </a:rPr>
              <a:t>τ</a:t>
            </a:r>
            <a:r>
              <a:rPr lang="it-IT" sz="2400" baseline="-25000">
                <a:cs typeface="Arial" pitchFamily="34" charset="0"/>
              </a:rPr>
              <a:t>liq-sol</a:t>
            </a:r>
            <a:r>
              <a:rPr lang="it-IT" sz="2400">
                <a:cs typeface="Arial" pitchFamily="34" charset="0"/>
              </a:rPr>
              <a:t>, </a:t>
            </a:r>
            <a:r>
              <a:rPr lang="el-GR" sz="2400">
                <a:cs typeface="Arial" pitchFamily="34" charset="0"/>
              </a:rPr>
              <a:t>τ</a:t>
            </a:r>
            <a:r>
              <a:rPr lang="it-IT" sz="2400" baseline="-25000">
                <a:cs typeface="Arial" pitchFamily="34" charset="0"/>
              </a:rPr>
              <a:t>sol-gas</a:t>
            </a:r>
            <a:r>
              <a:rPr lang="it-IT" sz="2400">
                <a:cs typeface="Arial" pitchFamily="34" charset="0"/>
              </a:rPr>
              <a:t> e    </a:t>
            </a:r>
            <a:r>
              <a:rPr lang="el-GR" sz="2400">
                <a:cs typeface="Arial" pitchFamily="34" charset="0"/>
              </a:rPr>
              <a:t>τ</a:t>
            </a:r>
            <a:r>
              <a:rPr lang="it-IT" sz="2400" baseline="-25000">
                <a:cs typeface="Arial" pitchFamily="34" charset="0"/>
              </a:rPr>
              <a:t>liq-gas</a:t>
            </a:r>
            <a:r>
              <a:rPr lang="it-IT" sz="2400">
                <a:cs typeface="Arial" pitchFamily="34" charset="0"/>
              </a:rPr>
              <a:t>: se </a:t>
            </a:r>
            <a:r>
              <a:rPr lang="el-GR" sz="2400">
                <a:cs typeface="Arial" pitchFamily="34" charset="0"/>
              </a:rPr>
              <a:t>τ</a:t>
            </a:r>
            <a:r>
              <a:rPr lang="it-IT" sz="2400" baseline="-25000">
                <a:cs typeface="Arial" pitchFamily="34" charset="0"/>
              </a:rPr>
              <a:t>sg</a:t>
            </a:r>
            <a:r>
              <a:rPr lang="it-IT" sz="2400">
                <a:cs typeface="Arial" pitchFamily="34" charset="0"/>
              </a:rPr>
              <a:t>&gt;</a:t>
            </a:r>
            <a:r>
              <a:rPr lang="el-GR" sz="2400">
                <a:cs typeface="Arial" pitchFamily="34" charset="0"/>
              </a:rPr>
              <a:t>τ</a:t>
            </a:r>
            <a:r>
              <a:rPr lang="it-IT" sz="2400" baseline="-25000">
                <a:cs typeface="Arial" pitchFamily="34" charset="0"/>
              </a:rPr>
              <a:t>sl</a:t>
            </a:r>
            <a:r>
              <a:rPr lang="it-IT" sz="2400">
                <a:cs typeface="Arial" pitchFamily="34" charset="0"/>
              </a:rPr>
              <a:t> (Ades. &gt; Coes.) </a:t>
            </a:r>
            <a:r>
              <a:rPr lang="el-GR" sz="2400">
                <a:cs typeface="Arial" pitchFamily="34" charset="0"/>
              </a:rPr>
              <a:t>→</a:t>
            </a:r>
            <a:r>
              <a:rPr lang="it-IT" sz="2400">
                <a:cs typeface="Arial" pitchFamily="34" charset="0"/>
              </a:rPr>
              <a:t> </a:t>
            </a:r>
            <a:r>
              <a:rPr lang="el-GR" sz="2400">
                <a:cs typeface="Arial" pitchFamily="34" charset="0"/>
              </a:rPr>
              <a:t>θ</a:t>
            </a:r>
            <a:r>
              <a:rPr lang="it-IT" sz="2400" baseline="-25000">
                <a:cs typeface="Arial" pitchFamily="34" charset="0"/>
              </a:rPr>
              <a:t>c</a:t>
            </a:r>
            <a:r>
              <a:rPr lang="it-IT" sz="2400">
                <a:cs typeface="Arial" pitchFamily="34" charset="0"/>
              </a:rPr>
              <a:t> &lt; 90</a:t>
            </a:r>
            <a:r>
              <a:rPr lang="en-US" sz="2400">
                <a:cs typeface="Arial" pitchFamily="34" charset="0"/>
              </a:rPr>
              <a:t>º etc. </a:t>
            </a:r>
          </a:p>
        </p:txBody>
      </p:sp>
      <p:sp>
        <p:nvSpPr>
          <p:cNvPr id="222236" name="Text Box 28"/>
          <p:cNvSpPr txBox="1">
            <a:spLocks noChangeArrowheads="1"/>
          </p:cNvSpPr>
          <p:nvPr/>
        </p:nvSpPr>
        <p:spPr bwMode="auto">
          <a:xfrm>
            <a:off x="5645150" y="5300663"/>
            <a:ext cx="561975" cy="541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pPr>
            <a:r>
              <a:rPr lang="el-GR" sz="1800" b="1">
                <a:solidFill>
                  <a:srgbClr val="008000"/>
                </a:solidFill>
                <a:cs typeface="Arial" pitchFamily="34" charset="0"/>
              </a:rPr>
              <a:t>τ</a:t>
            </a:r>
            <a:r>
              <a:rPr lang="it-IT" sz="1800" b="1" baseline="-25000">
                <a:solidFill>
                  <a:srgbClr val="008000"/>
                </a:solidFill>
                <a:cs typeface="Arial" pitchFamily="34" charset="0"/>
              </a:rPr>
              <a:t>Hg  </a:t>
            </a:r>
          </a:p>
          <a:p>
            <a:pPr>
              <a:spcAft>
                <a:spcPct val="30000"/>
              </a:spcAft>
            </a:pPr>
            <a:endParaRPr lang="el-GR" sz="900" b="1" baseline="-25000">
              <a:solidFill>
                <a:srgbClr val="008000"/>
              </a:solidFill>
              <a:cs typeface="Arial" pitchFamily="34" charset="0"/>
            </a:endParaRPr>
          </a:p>
        </p:txBody>
      </p:sp>
      <p:sp>
        <p:nvSpPr>
          <p:cNvPr id="222237" name="Line 29"/>
          <p:cNvSpPr>
            <a:spLocks noChangeShapeType="1"/>
          </p:cNvSpPr>
          <p:nvPr/>
        </p:nvSpPr>
        <p:spPr bwMode="auto">
          <a:xfrm>
            <a:off x="1835150" y="29241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38" name="Line 30"/>
          <p:cNvSpPr>
            <a:spLocks noChangeShapeType="1"/>
          </p:cNvSpPr>
          <p:nvPr/>
        </p:nvSpPr>
        <p:spPr bwMode="auto">
          <a:xfrm>
            <a:off x="1908175" y="36449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39" name="Text Box 31"/>
          <p:cNvSpPr txBox="1">
            <a:spLocks noChangeArrowheads="1"/>
          </p:cNvSpPr>
          <p:nvPr/>
        </p:nvSpPr>
        <p:spPr bwMode="auto">
          <a:xfrm>
            <a:off x="3348038" y="2924175"/>
            <a:ext cx="1104900" cy="214313"/>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222240" name="Text Box 32"/>
          <p:cNvSpPr txBox="1">
            <a:spLocks noChangeArrowheads="1"/>
          </p:cNvSpPr>
          <p:nvPr/>
        </p:nvSpPr>
        <p:spPr bwMode="auto">
          <a:xfrm>
            <a:off x="3348038" y="5300663"/>
            <a:ext cx="1104900" cy="214312"/>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222241" name="Text Box 33"/>
          <p:cNvSpPr txBox="1">
            <a:spLocks noChangeArrowheads="1"/>
          </p:cNvSpPr>
          <p:nvPr/>
        </p:nvSpPr>
        <p:spPr bwMode="auto">
          <a:xfrm>
            <a:off x="4500563" y="1719263"/>
            <a:ext cx="863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             </a:t>
            </a:r>
          </a:p>
          <a:p>
            <a:r>
              <a:rPr lang="it-IT" sz="1800"/>
              <a:t>                        </a:t>
            </a:r>
          </a:p>
        </p:txBody>
      </p:sp>
      <p:sp>
        <p:nvSpPr>
          <p:cNvPr id="222242" name="Line 34"/>
          <p:cNvSpPr>
            <a:spLocks noChangeShapeType="1"/>
          </p:cNvSpPr>
          <p:nvPr/>
        </p:nvSpPr>
        <p:spPr bwMode="auto">
          <a:xfrm flipH="1">
            <a:off x="4102100" y="1773238"/>
            <a:ext cx="649288" cy="79216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22243" name="Group 35"/>
          <p:cNvGrpSpPr>
            <a:grpSpLocks/>
          </p:cNvGrpSpPr>
          <p:nvPr/>
        </p:nvGrpSpPr>
        <p:grpSpPr bwMode="auto">
          <a:xfrm>
            <a:off x="4792663" y="1700213"/>
            <a:ext cx="1084262" cy="865187"/>
            <a:chOff x="2997" y="1071"/>
            <a:chExt cx="683" cy="545"/>
          </a:xfrm>
        </p:grpSpPr>
        <p:sp>
          <p:nvSpPr>
            <p:cNvPr id="222244" name="Line 36"/>
            <p:cNvSpPr>
              <a:spLocks noChangeShapeType="1"/>
            </p:cNvSpPr>
            <p:nvPr/>
          </p:nvSpPr>
          <p:spPr bwMode="auto">
            <a:xfrm>
              <a:off x="3360" y="1071"/>
              <a:ext cx="90" cy="136"/>
            </a:xfrm>
            <a:prstGeom prst="line">
              <a:avLst/>
            </a:prstGeom>
            <a:noFill/>
            <a:ln w="28575">
              <a:solidFill>
                <a:srgbClr val="CC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5" name="Line 37"/>
            <p:cNvSpPr>
              <a:spLocks noChangeShapeType="1"/>
            </p:cNvSpPr>
            <p:nvPr/>
          </p:nvSpPr>
          <p:spPr bwMode="auto">
            <a:xfrm>
              <a:off x="2997" y="1117"/>
              <a:ext cx="90" cy="136"/>
            </a:xfrm>
            <a:prstGeom prst="line">
              <a:avLst/>
            </a:pr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6" name="Line 38"/>
            <p:cNvSpPr>
              <a:spLocks noChangeShapeType="1"/>
            </p:cNvSpPr>
            <p:nvPr/>
          </p:nvSpPr>
          <p:spPr bwMode="auto">
            <a:xfrm>
              <a:off x="3087" y="1228"/>
              <a:ext cx="318" cy="0"/>
            </a:xfrm>
            <a:prstGeom prst="line">
              <a:avLst/>
            </a:prstGeom>
            <a:noFill/>
            <a:ln w="28575">
              <a:solidFill>
                <a:srgbClr val="CC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7" name="Line 39"/>
            <p:cNvSpPr>
              <a:spLocks noChangeShapeType="1"/>
            </p:cNvSpPr>
            <p:nvPr/>
          </p:nvSpPr>
          <p:spPr bwMode="auto">
            <a:xfrm>
              <a:off x="2997" y="1117"/>
              <a:ext cx="431" cy="90"/>
            </a:xfrm>
            <a:prstGeom prst="line">
              <a:avLst/>
            </a:pr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8" name="Line 40"/>
            <p:cNvSpPr>
              <a:spLocks noChangeShapeType="1"/>
            </p:cNvSpPr>
            <p:nvPr/>
          </p:nvSpPr>
          <p:spPr bwMode="auto">
            <a:xfrm>
              <a:off x="2997" y="1092"/>
              <a:ext cx="363" cy="0"/>
            </a:xfrm>
            <a:prstGeom prst="line">
              <a:avLst/>
            </a:prstGeom>
            <a:noFill/>
            <a:ln w="2857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9" name="Line 41"/>
            <p:cNvSpPr>
              <a:spLocks noChangeShapeType="1"/>
            </p:cNvSpPr>
            <p:nvPr/>
          </p:nvSpPr>
          <p:spPr bwMode="auto">
            <a:xfrm>
              <a:off x="2997" y="1071"/>
              <a:ext cx="0" cy="5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50" name="Text Box 42"/>
            <p:cNvSpPr txBox="1">
              <a:spLocks noChangeArrowheads="1"/>
            </p:cNvSpPr>
            <p:nvPr/>
          </p:nvSpPr>
          <p:spPr bwMode="auto">
            <a:xfrm>
              <a:off x="3483" y="1116"/>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CC00CC"/>
                  </a:solidFill>
                </a:rPr>
                <a:t>R</a:t>
              </a:r>
            </a:p>
          </p:txBody>
        </p:sp>
        <p:sp>
          <p:nvSpPr>
            <p:cNvPr id="222251" name="Line 43"/>
            <p:cNvSpPr>
              <a:spLocks noChangeShapeType="1"/>
            </p:cNvSpPr>
            <p:nvPr/>
          </p:nvSpPr>
          <p:spPr bwMode="auto">
            <a:xfrm>
              <a:off x="3541" y="111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22252" name="Line 44"/>
          <p:cNvSpPr>
            <a:spLocks noChangeShapeType="1"/>
          </p:cNvSpPr>
          <p:nvPr/>
        </p:nvSpPr>
        <p:spPr bwMode="auto">
          <a:xfrm flipV="1">
            <a:off x="4427538" y="1773238"/>
            <a:ext cx="360362" cy="36036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53" name="Text Box 45"/>
          <p:cNvSpPr txBox="1">
            <a:spLocks noChangeArrowheads="1"/>
          </p:cNvSpPr>
          <p:nvPr/>
        </p:nvSpPr>
        <p:spPr bwMode="auto">
          <a:xfrm>
            <a:off x="5364164" y="6308725"/>
            <a:ext cx="2808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sz="1800" b="1" dirty="0"/>
              <a:t>(*) </a:t>
            </a:r>
            <a:r>
              <a:rPr lang="it-IT" sz="1800" b="1" dirty="0" smtClean="0"/>
              <a:t>facoltativo, n. m. a l.</a:t>
            </a:r>
            <a:endParaRPr lang="it-IT" sz="18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mar-apr 16</a:t>
            </a:r>
            <a:endParaRPr lang="en-US"/>
          </a:p>
        </p:txBody>
      </p:sp>
      <p:sp>
        <p:nvSpPr>
          <p:cNvPr id="11" name="Slide Number Placeholder 5"/>
          <p:cNvSpPr>
            <a:spLocks noGrp="1"/>
          </p:cNvSpPr>
          <p:nvPr>
            <p:ph type="sldNum" sz="quarter" idx="12"/>
          </p:nvPr>
        </p:nvSpPr>
        <p:spPr/>
        <p:txBody>
          <a:bodyPr/>
          <a:lstStyle/>
          <a:p>
            <a:fld id="{141C1509-48C0-4E27-9678-536D19D798E1}" type="slidenum">
              <a:rPr lang="en-US"/>
              <a:pPr/>
              <a:t>67</a:t>
            </a:fld>
            <a:endParaRPr lang="en-US"/>
          </a:p>
        </p:txBody>
      </p:sp>
      <p:pic>
        <p:nvPicPr>
          <p:cNvPr id="190468" name="Picture 4" descr="img1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2636838"/>
            <a:ext cx="3578225" cy="3538537"/>
          </a:xfrm>
          <a:prstGeom prst="rect">
            <a:avLst/>
          </a:prstGeom>
          <a:noFill/>
          <a:extLst>
            <a:ext uri="{909E8E84-426E-40DD-AFC4-6F175D3DCCD1}">
              <a14:hiddenFill xmlns:a14="http://schemas.microsoft.com/office/drawing/2010/main">
                <a:solidFill>
                  <a:srgbClr val="FFFFFF"/>
                </a:solidFill>
              </a14:hiddenFill>
            </a:ext>
          </a:extLst>
        </p:spPr>
      </p:pic>
      <p:sp>
        <p:nvSpPr>
          <p:cNvPr id="190466" name="Rectangle 2"/>
          <p:cNvSpPr>
            <a:spLocks noGrp="1" noChangeArrowheads="1"/>
          </p:cNvSpPr>
          <p:nvPr>
            <p:ph type="title"/>
          </p:nvPr>
        </p:nvSpPr>
        <p:spPr>
          <a:xfrm>
            <a:off x="827088" y="188913"/>
            <a:ext cx="7221537" cy="574675"/>
          </a:xfrm>
        </p:spPr>
        <p:txBody>
          <a:bodyPr/>
          <a:lstStyle/>
          <a:p>
            <a:r>
              <a:rPr lang="it-IT"/>
              <a:t>Fenomeni capillari, legge di Borelli-Jurin</a:t>
            </a:r>
          </a:p>
        </p:txBody>
      </p:sp>
      <p:sp>
        <p:nvSpPr>
          <p:cNvPr id="190467" name="Rectangle 3"/>
          <p:cNvSpPr>
            <a:spLocks noGrp="1" noChangeArrowheads="1"/>
          </p:cNvSpPr>
          <p:nvPr>
            <p:ph type="body" idx="1"/>
          </p:nvPr>
        </p:nvSpPr>
        <p:spPr>
          <a:xfrm>
            <a:off x="0" y="1341438"/>
            <a:ext cx="5616575" cy="5184775"/>
          </a:xfrm>
        </p:spPr>
        <p:txBody>
          <a:bodyPr/>
          <a:lstStyle/>
          <a:p>
            <a:r>
              <a:rPr lang="it-IT" sz="2600" dirty="0"/>
              <a:t>in un capillare, </a:t>
            </a:r>
            <a:r>
              <a:rPr lang="it-IT" sz="2600" dirty="0">
                <a:solidFill>
                  <a:srgbClr val="008000"/>
                </a:solidFill>
              </a:rPr>
              <a:t>se il liquido bagna le pareti, acqua</a:t>
            </a:r>
            <a:r>
              <a:rPr lang="it-IT" sz="2600" dirty="0"/>
              <a:t>, (</a:t>
            </a:r>
            <a:r>
              <a:rPr lang="it-IT" sz="2600" dirty="0">
                <a:solidFill>
                  <a:srgbClr val="990033"/>
                </a:solidFill>
              </a:rPr>
              <a:t>non bagna, Hg</a:t>
            </a:r>
            <a:r>
              <a:rPr lang="it-IT" sz="2600" dirty="0"/>
              <a:t>) </a:t>
            </a:r>
            <a:r>
              <a:rPr lang="it-IT" sz="2600" dirty="0">
                <a:solidFill>
                  <a:srgbClr val="008000"/>
                </a:solidFill>
                <a:cs typeface="Arial" pitchFamily="34" charset="0"/>
              </a:rPr>
              <a:t>→ innalzamento</a:t>
            </a:r>
            <a:r>
              <a:rPr lang="it-IT" sz="2600" dirty="0">
                <a:cs typeface="Arial" pitchFamily="34" charset="0"/>
              </a:rPr>
              <a:t> (</a:t>
            </a:r>
            <a:r>
              <a:rPr lang="it-IT" sz="2600" dirty="0">
                <a:solidFill>
                  <a:srgbClr val="990033"/>
                </a:solidFill>
                <a:cs typeface="Arial" pitchFamily="34" charset="0"/>
              </a:rPr>
              <a:t>abbassamento</a:t>
            </a:r>
            <a:r>
              <a:rPr lang="it-IT" sz="2600" dirty="0">
                <a:cs typeface="Arial" pitchFamily="34" charset="0"/>
              </a:rPr>
              <a:t>)</a:t>
            </a:r>
          </a:p>
          <a:p>
            <a:r>
              <a:rPr lang="it-IT" sz="2600" dirty="0">
                <a:cs typeface="Arial" pitchFamily="34" charset="0"/>
              </a:rPr>
              <a:t>si usa la legge di Laplace (1 </a:t>
            </a:r>
            <a:r>
              <a:rPr lang="it-IT" sz="2600" dirty="0" smtClean="0">
                <a:cs typeface="Arial" pitchFamily="34" charset="0"/>
              </a:rPr>
              <a:t>sup.)</a:t>
            </a:r>
            <a:endParaRPr lang="it-IT" sz="2600" dirty="0">
              <a:cs typeface="Arial" pitchFamily="34" charset="0"/>
            </a:endParaRPr>
          </a:p>
          <a:p>
            <a:pPr>
              <a:buFontTx/>
              <a:buNone/>
            </a:pPr>
            <a:r>
              <a:rPr lang="it-IT" sz="2600" dirty="0">
                <a:cs typeface="Arial" pitchFamily="34" charset="0"/>
              </a:rPr>
              <a:t>	p</a:t>
            </a:r>
            <a:r>
              <a:rPr lang="it-IT" sz="2600" baseline="-25000" dirty="0">
                <a:cs typeface="Arial" pitchFamily="34" charset="0"/>
              </a:rPr>
              <a:t>0</a:t>
            </a:r>
            <a:r>
              <a:rPr lang="it-IT" sz="2600" dirty="0">
                <a:cs typeface="Arial" pitchFamily="34" charset="0"/>
              </a:rPr>
              <a:t>-p</a:t>
            </a:r>
            <a:r>
              <a:rPr lang="it-IT" sz="2600" baseline="-25000" dirty="0">
                <a:cs typeface="Arial" pitchFamily="34" charset="0"/>
              </a:rPr>
              <a:t>1</a:t>
            </a:r>
            <a:r>
              <a:rPr lang="it-IT" sz="2600" dirty="0">
                <a:cs typeface="Arial" pitchFamily="34" charset="0"/>
              </a:rPr>
              <a:t> = 2</a:t>
            </a:r>
            <a:r>
              <a:rPr lang="el-GR" sz="2600" dirty="0">
                <a:cs typeface="Arial" pitchFamily="34" charset="0"/>
              </a:rPr>
              <a:t>τ</a:t>
            </a:r>
            <a:r>
              <a:rPr lang="it-IT" sz="2600" dirty="0">
                <a:cs typeface="Arial" pitchFamily="34" charset="0"/>
              </a:rPr>
              <a:t>/a = 2</a:t>
            </a:r>
            <a:r>
              <a:rPr lang="el-GR" sz="2600" dirty="0">
                <a:cs typeface="Arial" pitchFamily="34" charset="0"/>
              </a:rPr>
              <a:t>τ</a:t>
            </a:r>
            <a:r>
              <a:rPr lang="it-IT" sz="2600" dirty="0">
                <a:cs typeface="Arial" pitchFamily="34" charset="0"/>
              </a:rPr>
              <a:t>cos</a:t>
            </a:r>
            <a:r>
              <a:rPr lang="el-GR" sz="2600" dirty="0">
                <a:cs typeface="Arial" pitchFamily="34" charset="0"/>
              </a:rPr>
              <a:t>θ</a:t>
            </a:r>
            <a:r>
              <a:rPr lang="it-IT" sz="2600" baseline="-25000" dirty="0">
                <a:cs typeface="Arial" pitchFamily="34" charset="0"/>
              </a:rPr>
              <a:t>c</a:t>
            </a:r>
            <a:r>
              <a:rPr lang="it-IT" sz="2600" dirty="0">
                <a:cs typeface="Arial" pitchFamily="34" charset="0"/>
              </a:rPr>
              <a:t>/r</a:t>
            </a:r>
          </a:p>
          <a:p>
            <a:pPr>
              <a:buFontTx/>
              <a:buNone/>
            </a:pPr>
            <a:r>
              <a:rPr lang="it-IT" sz="2600" dirty="0">
                <a:cs typeface="Arial" pitchFamily="34" charset="0"/>
              </a:rPr>
              <a:t>	che uguaglia la p idrostatica</a:t>
            </a:r>
          </a:p>
          <a:p>
            <a:pPr>
              <a:buFontTx/>
              <a:buNone/>
            </a:pPr>
            <a:r>
              <a:rPr lang="it-IT" sz="2600" dirty="0">
                <a:cs typeface="Arial" pitchFamily="34" charset="0"/>
              </a:rPr>
              <a:t>	</a:t>
            </a:r>
            <a:r>
              <a:rPr lang="el-GR" sz="2600" dirty="0">
                <a:cs typeface="Arial" pitchFamily="34" charset="0"/>
              </a:rPr>
              <a:t>ρ</a:t>
            </a:r>
            <a:r>
              <a:rPr lang="it-IT" sz="2600" dirty="0">
                <a:cs typeface="Arial" pitchFamily="34" charset="0"/>
              </a:rPr>
              <a:t>gh = 2</a:t>
            </a:r>
            <a:r>
              <a:rPr lang="el-GR" sz="2600" dirty="0">
                <a:cs typeface="Arial" pitchFamily="34" charset="0"/>
              </a:rPr>
              <a:t>τ</a:t>
            </a:r>
            <a:r>
              <a:rPr lang="it-IT" sz="2600" dirty="0">
                <a:cs typeface="Arial" pitchFamily="34" charset="0"/>
              </a:rPr>
              <a:t>cos</a:t>
            </a:r>
            <a:r>
              <a:rPr lang="el-GR" sz="2600" dirty="0">
                <a:cs typeface="Arial" pitchFamily="34" charset="0"/>
              </a:rPr>
              <a:t>θ</a:t>
            </a:r>
            <a:r>
              <a:rPr lang="it-IT" sz="2600" baseline="-25000" dirty="0">
                <a:cs typeface="Arial" pitchFamily="34" charset="0"/>
              </a:rPr>
              <a:t>c</a:t>
            </a:r>
            <a:r>
              <a:rPr lang="it-IT" sz="2600" dirty="0">
                <a:cs typeface="Arial" pitchFamily="34" charset="0"/>
              </a:rPr>
              <a:t>/r</a:t>
            </a:r>
          </a:p>
          <a:p>
            <a:pPr>
              <a:buFontTx/>
              <a:buNone/>
            </a:pPr>
            <a:r>
              <a:rPr lang="it-IT" sz="2600" dirty="0">
                <a:cs typeface="Arial" pitchFamily="34" charset="0"/>
              </a:rPr>
              <a:t>	per cui l’innalza/abbassamento è</a:t>
            </a:r>
          </a:p>
          <a:p>
            <a:pPr>
              <a:buFontTx/>
              <a:buNone/>
            </a:pPr>
            <a:r>
              <a:rPr lang="it-IT" sz="2600" dirty="0">
                <a:cs typeface="Arial" pitchFamily="34" charset="0"/>
              </a:rPr>
              <a:t>	h = 2</a:t>
            </a:r>
            <a:r>
              <a:rPr lang="el-GR" sz="2600" dirty="0">
                <a:cs typeface="Arial" pitchFamily="34" charset="0"/>
              </a:rPr>
              <a:t>τ</a:t>
            </a:r>
            <a:r>
              <a:rPr lang="it-IT" sz="2600" dirty="0">
                <a:cs typeface="Arial" pitchFamily="34" charset="0"/>
              </a:rPr>
              <a:t>cos</a:t>
            </a:r>
            <a:r>
              <a:rPr lang="el-GR" sz="2600" dirty="0">
                <a:cs typeface="Arial" pitchFamily="34" charset="0"/>
              </a:rPr>
              <a:t>θ</a:t>
            </a:r>
            <a:r>
              <a:rPr lang="it-IT" sz="2600" baseline="-25000" dirty="0">
                <a:cs typeface="Arial" pitchFamily="34" charset="0"/>
              </a:rPr>
              <a:t>c</a:t>
            </a:r>
            <a:r>
              <a:rPr lang="it-IT" sz="2600" dirty="0">
                <a:cs typeface="Arial" pitchFamily="34" charset="0"/>
              </a:rPr>
              <a:t>/ </a:t>
            </a:r>
            <a:r>
              <a:rPr lang="el-GR" sz="2600" dirty="0">
                <a:cs typeface="Arial" pitchFamily="34" charset="0"/>
              </a:rPr>
              <a:t>ρ</a:t>
            </a:r>
            <a:r>
              <a:rPr lang="it-IT" sz="2600" dirty="0">
                <a:cs typeface="Arial" pitchFamily="34" charset="0"/>
              </a:rPr>
              <a:t>gr</a:t>
            </a:r>
          </a:p>
          <a:p>
            <a:pPr>
              <a:buFontTx/>
              <a:buNone/>
            </a:pPr>
            <a:r>
              <a:rPr lang="it-IT" sz="2600" dirty="0">
                <a:cs typeface="Arial" pitchFamily="34" charset="0"/>
              </a:rPr>
              <a:t>	</a:t>
            </a:r>
            <a:r>
              <a:rPr lang="it-IT" sz="2600" b="1" dirty="0">
                <a:cs typeface="Arial" pitchFamily="34" charset="0"/>
              </a:rPr>
              <a:t>legge di Borelli-Jurin</a:t>
            </a:r>
            <a:endParaRPr lang="el-GR" sz="2600" b="1" dirty="0">
              <a:cs typeface="Arial" pitchFamily="34" charset="0"/>
            </a:endParaRPr>
          </a:p>
        </p:txBody>
      </p:sp>
      <p:sp>
        <p:nvSpPr>
          <p:cNvPr id="190469" name="Text Box 5"/>
          <p:cNvSpPr txBox="1">
            <a:spLocks noChangeArrowheads="1"/>
          </p:cNvSpPr>
          <p:nvPr/>
        </p:nvSpPr>
        <p:spPr bwMode="auto">
          <a:xfrm>
            <a:off x="6227763" y="1989138"/>
            <a:ext cx="2682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rgbClr val="008000"/>
                </a:solidFill>
              </a:rPr>
              <a:t>a = r/cos</a:t>
            </a:r>
            <a:r>
              <a:rPr lang="el-GR" sz="2000" b="1">
                <a:solidFill>
                  <a:srgbClr val="008000"/>
                </a:solidFill>
              </a:rPr>
              <a:t>θ</a:t>
            </a:r>
            <a:r>
              <a:rPr lang="it-IT" sz="2000" b="1" baseline="-25000">
                <a:solidFill>
                  <a:srgbClr val="008000"/>
                </a:solidFill>
              </a:rPr>
              <a:t>c</a:t>
            </a:r>
          </a:p>
          <a:p>
            <a:r>
              <a:rPr lang="el-GR" sz="2000" b="1">
                <a:solidFill>
                  <a:srgbClr val="008000"/>
                </a:solidFill>
              </a:rPr>
              <a:t>θ</a:t>
            </a:r>
            <a:r>
              <a:rPr lang="it-IT" sz="2000" b="1" baseline="-25000">
                <a:solidFill>
                  <a:srgbClr val="008000"/>
                </a:solidFill>
              </a:rPr>
              <a:t>c</a:t>
            </a:r>
            <a:r>
              <a:rPr lang="it-IT" sz="2000" b="1">
                <a:solidFill>
                  <a:srgbClr val="008000"/>
                </a:solidFill>
              </a:rPr>
              <a:t> angolo di contatto</a:t>
            </a:r>
          </a:p>
        </p:txBody>
      </p:sp>
      <p:sp>
        <p:nvSpPr>
          <p:cNvPr id="190470" name="Text Box 6"/>
          <p:cNvSpPr txBox="1">
            <a:spLocks noChangeArrowheads="1"/>
          </p:cNvSpPr>
          <p:nvPr/>
        </p:nvSpPr>
        <p:spPr bwMode="auto">
          <a:xfrm>
            <a:off x="358775" y="4976813"/>
            <a:ext cx="2519363" cy="5286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2200"/>
          </a:p>
        </p:txBody>
      </p:sp>
      <p:pic>
        <p:nvPicPr>
          <p:cNvPr id="190471" name="Picture 7" descr="11small giovanni alfonso bore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333375"/>
            <a:ext cx="1450975" cy="1450975"/>
          </a:xfrm>
          <a:prstGeom prst="rect">
            <a:avLst/>
          </a:prstGeom>
          <a:noFill/>
          <a:extLst>
            <a:ext uri="{909E8E84-426E-40DD-AFC4-6F175D3DCCD1}">
              <a14:hiddenFill xmlns:a14="http://schemas.microsoft.com/office/drawing/2010/main">
                <a:solidFill>
                  <a:srgbClr val="FFFFFF"/>
                </a:solidFill>
              </a14:hiddenFill>
            </a:ext>
          </a:extLst>
        </p:spPr>
      </p:pic>
      <p:sp>
        <p:nvSpPr>
          <p:cNvPr id="190472" name="Text Box 8"/>
          <p:cNvSpPr txBox="1">
            <a:spLocks noChangeArrowheads="1"/>
          </p:cNvSpPr>
          <p:nvPr/>
        </p:nvSpPr>
        <p:spPr bwMode="auto">
          <a:xfrm>
            <a:off x="7704138" y="1687513"/>
            <a:ext cx="1428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G.A. Borelli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C46E458E-AC01-43D0-942F-B06EC1E3B80C}" type="slidenum">
              <a:rPr lang="en-US"/>
              <a:pPr/>
              <a:t>68</a:t>
            </a:fld>
            <a:endParaRPr lang="en-US"/>
          </a:p>
        </p:txBody>
      </p:sp>
      <p:sp>
        <p:nvSpPr>
          <p:cNvPr id="191491" name="Rectangle 3"/>
          <p:cNvSpPr>
            <a:spLocks noGrp="1" noChangeArrowheads="1"/>
          </p:cNvSpPr>
          <p:nvPr>
            <p:ph type="body" idx="1"/>
          </p:nvPr>
        </p:nvSpPr>
        <p:spPr>
          <a:xfrm>
            <a:off x="1403350" y="5084763"/>
            <a:ext cx="6481763" cy="792162"/>
          </a:xfrm>
          <a:ln w="28575">
            <a:solidFill>
              <a:srgbClr val="FF0000"/>
            </a:solidFill>
            <a:miter lim="800000"/>
            <a:headEnd/>
            <a:tailEnd/>
          </a:ln>
        </p:spPr>
        <p:txBody>
          <a:bodyPr/>
          <a:lstStyle/>
          <a:p>
            <a:pPr>
              <a:buFontTx/>
              <a:buNone/>
            </a:pPr>
            <a:r>
              <a:rPr lang="it-IT" sz="3600"/>
              <a:t>Fine della meccanica dei fluidi</a:t>
            </a:r>
          </a:p>
        </p:txBody>
      </p:sp>
      <p:pic>
        <p:nvPicPr>
          <p:cNvPr id="191492" name="Picture 4" descr="Condensation cloud as an FA-18 Hornet flys at or near the speed of s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981075"/>
            <a:ext cx="5337175" cy="382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16</a:t>
            </a:r>
            <a:endParaRPr lang="en-US"/>
          </a:p>
        </p:txBody>
      </p:sp>
      <p:sp>
        <p:nvSpPr>
          <p:cNvPr id="10" name="Slide Number Placeholder 5"/>
          <p:cNvSpPr>
            <a:spLocks noGrp="1"/>
          </p:cNvSpPr>
          <p:nvPr>
            <p:ph type="sldNum" sz="quarter" idx="12"/>
          </p:nvPr>
        </p:nvSpPr>
        <p:spPr/>
        <p:txBody>
          <a:bodyPr/>
          <a:lstStyle/>
          <a:p>
            <a:fld id="{BA438636-986E-4C54-9E51-69661A338167}" type="slidenum">
              <a:rPr lang="en-US"/>
              <a:pPr/>
              <a:t>69</a:t>
            </a:fld>
            <a:endParaRPr lang="en-US"/>
          </a:p>
        </p:txBody>
      </p:sp>
      <p:sp>
        <p:nvSpPr>
          <p:cNvPr id="198666" name="Rectangle 10"/>
          <p:cNvSpPr>
            <a:spLocks noGrp="1" noChangeArrowheads="1"/>
          </p:cNvSpPr>
          <p:nvPr>
            <p:ph type="title"/>
          </p:nvPr>
        </p:nvSpPr>
        <p:spPr>
          <a:noFill/>
          <a:ln/>
        </p:spPr>
        <p:txBody>
          <a:bodyPr/>
          <a:lstStyle/>
          <a:p>
            <a:r>
              <a:rPr lang="it-IT"/>
              <a:t>Spinta idrostatica (3)</a:t>
            </a:r>
          </a:p>
        </p:txBody>
      </p:sp>
      <p:sp>
        <p:nvSpPr>
          <p:cNvPr id="198667" name="Rectangle 11"/>
          <p:cNvSpPr>
            <a:spLocks noGrp="1" noChangeArrowheads="1"/>
          </p:cNvSpPr>
          <p:nvPr>
            <p:ph type="body" idx="1"/>
          </p:nvPr>
        </p:nvSpPr>
        <p:spPr>
          <a:xfrm>
            <a:off x="179388" y="981075"/>
            <a:ext cx="8785225" cy="5543550"/>
          </a:xfrm>
          <a:noFill/>
          <a:ln/>
        </p:spPr>
        <p:txBody>
          <a:bodyPr/>
          <a:lstStyle/>
          <a:p>
            <a:r>
              <a:rPr lang="it-IT"/>
              <a:t>F</a:t>
            </a:r>
            <a:r>
              <a:rPr lang="it-IT" baseline="-25000"/>
              <a:t>P</a:t>
            </a:r>
            <a:r>
              <a:rPr lang="it-IT"/>
              <a:t> (P) è applicata nel baricentro del corpo, F</a:t>
            </a:r>
            <a:r>
              <a:rPr lang="it-IT" baseline="-25000"/>
              <a:t>A</a:t>
            </a:r>
            <a:r>
              <a:rPr lang="it-IT"/>
              <a:t> (F</a:t>
            </a:r>
            <a:r>
              <a:rPr lang="it-IT" baseline="-25000"/>
              <a:t>S</a:t>
            </a:r>
            <a:r>
              <a:rPr lang="it-IT"/>
              <a:t>) in quello della parte immersa (centro di spinta)</a:t>
            </a:r>
          </a:p>
          <a:p>
            <a:endParaRPr lang="it-IT"/>
          </a:p>
          <a:p>
            <a:endParaRPr lang="it-IT"/>
          </a:p>
          <a:p>
            <a:endParaRPr lang="it-IT"/>
          </a:p>
          <a:p>
            <a:endParaRPr lang="it-IT"/>
          </a:p>
          <a:p>
            <a:endParaRPr lang="it-IT"/>
          </a:p>
          <a:p>
            <a:endParaRPr lang="it-IT"/>
          </a:p>
          <a:p>
            <a:endParaRPr lang="it-IT"/>
          </a:p>
          <a:p>
            <a:r>
              <a:rPr lang="it-IT"/>
              <a:t>se il corpo è omogeneo e totalmente immerso, i due punti coincidono</a:t>
            </a:r>
          </a:p>
        </p:txBody>
      </p:sp>
      <p:pic>
        <p:nvPicPr>
          <p:cNvPr id="198668" name="Picture 12" descr="Principio_di_Archimede_galleggia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46288"/>
            <a:ext cx="4294188" cy="3575050"/>
          </a:xfrm>
          <a:prstGeom prst="rect">
            <a:avLst/>
          </a:prstGeom>
          <a:noFill/>
          <a:extLst>
            <a:ext uri="{909E8E84-426E-40DD-AFC4-6F175D3DCCD1}">
              <a14:hiddenFill xmlns:a14="http://schemas.microsoft.com/office/drawing/2010/main">
                <a:solidFill>
                  <a:srgbClr val="FFFFFF"/>
                </a:solidFill>
              </a14:hiddenFill>
            </a:ext>
          </a:extLst>
        </p:spPr>
      </p:pic>
      <p:pic>
        <p:nvPicPr>
          <p:cNvPr id="198669" name="Picture 13" descr="Principio_di_Archimede_spinta_e_pes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060575"/>
            <a:ext cx="4297362" cy="3573463"/>
          </a:xfrm>
          <a:prstGeom prst="rect">
            <a:avLst/>
          </a:prstGeom>
          <a:noFill/>
          <a:extLst>
            <a:ext uri="{909E8E84-426E-40DD-AFC4-6F175D3DCCD1}">
              <a14:hiddenFill xmlns:a14="http://schemas.microsoft.com/office/drawing/2010/main">
                <a:solidFill>
                  <a:srgbClr val="FFFFFF"/>
                </a:solidFill>
              </a14:hiddenFill>
            </a:ext>
          </a:extLst>
        </p:spPr>
      </p:pic>
      <p:sp>
        <p:nvSpPr>
          <p:cNvPr id="198670" name="Line 14"/>
          <p:cNvSpPr>
            <a:spLocks noChangeShapeType="1"/>
          </p:cNvSpPr>
          <p:nvPr/>
        </p:nvSpPr>
        <p:spPr bwMode="auto">
          <a:xfrm>
            <a:off x="2268538" y="3573463"/>
            <a:ext cx="0" cy="10795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1" name="Line 15"/>
          <p:cNvSpPr>
            <a:spLocks noChangeShapeType="1"/>
          </p:cNvSpPr>
          <p:nvPr/>
        </p:nvSpPr>
        <p:spPr bwMode="auto">
          <a:xfrm flipV="1">
            <a:off x="2339975" y="2708275"/>
            <a:ext cx="0" cy="10810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A73DBDFB-BE7C-4ECE-991E-62D66A5C53B7}" type="slidenum">
              <a:rPr lang="en-US"/>
              <a:pPr/>
              <a:t>7</a:t>
            </a:fld>
            <a:endParaRPr lang="en-US"/>
          </a:p>
        </p:txBody>
      </p:sp>
      <p:sp>
        <p:nvSpPr>
          <p:cNvPr id="116743" name="Text Box 7"/>
          <p:cNvSpPr txBox="1">
            <a:spLocks noChangeArrowheads="1"/>
          </p:cNvSpPr>
          <p:nvPr/>
        </p:nvSpPr>
        <p:spPr bwMode="auto">
          <a:xfrm>
            <a:off x="5219700" y="3357563"/>
            <a:ext cx="3063875" cy="73025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000"/>
              <a:t>Fluidostatica</a:t>
            </a:r>
          </a:p>
        </p:txBody>
      </p:sp>
      <p:pic>
        <p:nvPicPr>
          <p:cNvPr id="116745" name="Picture 9" descr="tableau noir 1 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125538"/>
            <a:ext cx="3617912"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mar-apr 16</a:t>
            </a:r>
            <a:endParaRPr lang="en-US"/>
          </a:p>
        </p:txBody>
      </p:sp>
      <p:sp>
        <p:nvSpPr>
          <p:cNvPr id="6" name="Slide Number Placeholder 5"/>
          <p:cNvSpPr>
            <a:spLocks noGrp="1"/>
          </p:cNvSpPr>
          <p:nvPr>
            <p:ph type="sldNum" sz="quarter" idx="12"/>
          </p:nvPr>
        </p:nvSpPr>
        <p:spPr/>
        <p:txBody>
          <a:bodyPr/>
          <a:lstStyle/>
          <a:p>
            <a:fld id="{5B91F37C-AAE9-4FDC-A9F5-63A3AEEB159B}" type="slidenum">
              <a:rPr lang="en-US"/>
              <a:pPr/>
              <a:t>8</a:t>
            </a:fld>
            <a:endParaRPr lang="en-US"/>
          </a:p>
        </p:txBody>
      </p:sp>
      <p:sp>
        <p:nvSpPr>
          <p:cNvPr id="195586" name="Rectangle 2"/>
          <p:cNvSpPr>
            <a:spLocks noGrp="1" noChangeArrowheads="1"/>
          </p:cNvSpPr>
          <p:nvPr>
            <p:ph type="title"/>
          </p:nvPr>
        </p:nvSpPr>
        <p:spPr/>
        <p:txBody>
          <a:bodyPr/>
          <a:lstStyle/>
          <a:p>
            <a:r>
              <a:rPr lang="it-IT"/>
              <a:t>Liquidi e gas</a:t>
            </a:r>
          </a:p>
        </p:txBody>
      </p:sp>
      <p:sp>
        <p:nvSpPr>
          <p:cNvPr id="195587" name="Rectangle 3"/>
          <p:cNvSpPr>
            <a:spLocks noGrp="1" noChangeArrowheads="1"/>
          </p:cNvSpPr>
          <p:nvPr>
            <p:ph type="body" idx="1"/>
          </p:nvPr>
        </p:nvSpPr>
        <p:spPr/>
        <p:txBody>
          <a:bodyPr/>
          <a:lstStyle/>
          <a:p>
            <a:r>
              <a:rPr lang="it-IT" dirty="0">
                <a:cs typeface="Arial" pitchFamily="34" charset="0"/>
              </a:rPr>
              <a:t>nei fluidi lo sforzo ha carattere di pressione</a:t>
            </a:r>
            <a:endParaRPr lang="it-IT" dirty="0"/>
          </a:p>
          <a:p>
            <a:r>
              <a:rPr lang="it-IT" dirty="0">
                <a:solidFill>
                  <a:srgbClr val="008000"/>
                </a:solidFill>
              </a:rPr>
              <a:t>i liquidi sono poco compressibili</a:t>
            </a:r>
            <a:r>
              <a:rPr lang="it-IT" dirty="0"/>
              <a:t> (vedi Meccanica pag. </a:t>
            </a:r>
            <a:r>
              <a:rPr lang="it-IT" dirty="0" smtClean="0"/>
              <a:t>110, </a:t>
            </a:r>
            <a:r>
              <a:rPr lang="it-IT" dirty="0"/>
              <a:t>tabella dei moduli di elasticità): </a:t>
            </a:r>
            <a:r>
              <a:rPr lang="it-IT" dirty="0" err="1"/>
              <a:t>B</a:t>
            </a:r>
            <a:r>
              <a:rPr lang="it-IT" baseline="-25000" dirty="0" err="1"/>
              <a:t>liq</a:t>
            </a:r>
            <a:r>
              <a:rPr lang="it-IT" dirty="0"/>
              <a:t> </a:t>
            </a:r>
            <a:r>
              <a:rPr lang="en-US" dirty="0">
                <a:cs typeface="Arial" pitchFamily="34" charset="0"/>
              </a:rPr>
              <a:t>~</a:t>
            </a:r>
            <a:r>
              <a:rPr lang="it-IT" dirty="0"/>
              <a:t> </a:t>
            </a:r>
            <a:r>
              <a:rPr lang="it-IT" dirty="0" err="1"/>
              <a:t>B</a:t>
            </a:r>
            <a:r>
              <a:rPr lang="it-IT" baseline="-25000" dirty="0" err="1"/>
              <a:t>sol</a:t>
            </a:r>
            <a:r>
              <a:rPr lang="it-IT" dirty="0"/>
              <a:t> – cioè servono grandi sforzi per piccole variazioni di volume: </a:t>
            </a:r>
            <a:r>
              <a:rPr lang="el-GR" dirty="0">
                <a:cs typeface="Arial" pitchFamily="34" charset="0"/>
              </a:rPr>
              <a:t>Δ</a:t>
            </a:r>
            <a:r>
              <a:rPr lang="it-IT" dirty="0">
                <a:cs typeface="Arial" pitchFamily="34" charset="0"/>
              </a:rPr>
              <a:t>V/V = - (F/A)/B = -</a:t>
            </a:r>
            <a:r>
              <a:rPr lang="el-GR" dirty="0">
                <a:cs typeface="Arial" pitchFamily="34" charset="0"/>
              </a:rPr>
              <a:t>Δ</a:t>
            </a:r>
            <a:r>
              <a:rPr lang="it-IT" dirty="0">
                <a:cs typeface="Arial" pitchFamily="34" charset="0"/>
              </a:rPr>
              <a:t>p/B (nei liquidi le molecole sono vicine </a:t>
            </a:r>
            <a:r>
              <a:rPr lang="en-US" dirty="0">
                <a:cs typeface="Arial" pitchFamily="34" charset="0"/>
              </a:rPr>
              <a:t>~</a:t>
            </a:r>
            <a:r>
              <a:rPr lang="it-IT" dirty="0">
                <a:cs typeface="Arial" pitchFamily="34" charset="0"/>
              </a:rPr>
              <a:t> come nei solidi e </a:t>
            </a:r>
            <a:r>
              <a:rPr lang="el-GR" dirty="0">
                <a:solidFill>
                  <a:srgbClr val="008000"/>
                </a:solidFill>
                <a:cs typeface="Arial" pitchFamily="34" charset="0"/>
              </a:rPr>
              <a:t>ρ</a:t>
            </a:r>
            <a:r>
              <a:rPr lang="it-IT" dirty="0">
                <a:solidFill>
                  <a:srgbClr val="008000"/>
                </a:solidFill>
                <a:cs typeface="Arial" pitchFamily="34" charset="0"/>
              </a:rPr>
              <a:t> </a:t>
            </a:r>
            <a:r>
              <a:rPr lang="en-US" dirty="0">
                <a:solidFill>
                  <a:srgbClr val="008000"/>
                </a:solidFill>
                <a:cs typeface="Arial" pitchFamily="34" charset="0"/>
              </a:rPr>
              <a:t>~ cost.,</a:t>
            </a:r>
            <a:r>
              <a:rPr lang="en-US" dirty="0">
                <a:cs typeface="Arial" pitchFamily="34" charset="0"/>
              </a:rPr>
              <a:t> </a:t>
            </a:r>
            <a:r>
              <a:rPr lang="en-US" dirty="0" err="1" smtClean="0">
                <a:cs typeface="Arial" pitchFamily="34" charset="0"/>
              </a:rPr>
              <a:t>ossia</a:t>
            </a:r>
            <a:r>
              <a:rPr lang="en-US" dirty="0" smtClean="0">
                <a:cs typeface="Arial" pitchFamily="34" charset="0"/>
              </a:rPr>
              <a:t> </a:t>
            </a:r>
            <a:r>
              <a:rPr lang="en-US" dirty="0" err="1" smtClean="0">
                <a:solidFill>
                  <a:srgbClr val="008000"/>
                </a:solidFill>
                <a:cs typeface="Arial" pitchFamily="34" charset="0"/>
              </a:rPr>
              <a:t>indipendente</a:t>
            </a:r>
            <a:r>
              <a:rPr lang="en-US" dirty="0" smtClean="0">
                <a:solidFill>
                  <a:srgbClr val="008000"/>
                </a:solidFill>
                <a:cs typeface="Arial" pitchFamily="34" charset="0"/>
              </a:rPr>
              <a:t> </a:t>
            </a:r>
            <a:r>
              <a:rPr lang="en-US" dirty="0">
                <a:solidFill>
                  <a:srgbClr val="008000"/>
                </a:solidFill>
                <a:cs typeface="Arial" pitchFamily="34" charset="0"/>
              </a:rPr>
              <a:t>da p</a:t>
            </a:r>
            <a:r>
              <a:rPr lang="it-IT" dirty="0">
                <a:cs typeface="Arial" pitchFamily="34" charset="0"/>
              </a:rPr>
              <a:t>)</a:t>
            </a:r>
          </a:p>
          <a:p>
            <a:r>
              <a:rPr lang="it-IT" dirty="0">
                <a:solidFill>
                  <a:srgbClr val="990033"/>
                </a:solidFill>
                <a:cs typeface="Arial" pitchFamily="34" charset="0"/>
              </a:rPr>
              <a:t>i gas invece sono molto compressibili</a:t>
            </a:r>
            <a:r>
              <a:rPr lang="it-IT" dirty="0">
                <a:cs typeface="Arial" pitchFamily="34" charset="0"/>
              </a:rPr>
              <a:t>, </a:t>
            </a:r>
            <a:r>
              <a:rPr lang="it-IT" dirty="0" err="1">
                <a:cs typeface="Arial" pitchFamily="34" charset="0"/>
              </a:rPr>
              <a:t>B</a:t>
            </a:r>
            <a:r>
              <a:rPr lang="it-IT" baseline="-25000" dirty="0" err="1">
                <a:cs typeface="Arial" pitchFamily="34" charset="0"/>
              </a:rPr>
              <a:t>gas</a:t>
            </a:r>
            <a:r>
              <a:rPr lang="it-IT" dirty="0">
                <a:cs typeface="Arial" pitchFamily="34" charset="0"/>
              </a:rPr>
              <a:t> è molto piccolo (le molecole del gas sono lontane fra loro, il volume occupato è quasi vuoto e </a:t>
            </a:r>
            <a:r>
              <a:rPr lang="el-GR" dirty="0">
                <a:solidFill>
                  <a:srgbClr val="990033"/>
                </a:solidFill>
                <a:cs typeface="Arial" pitchFamily="34" charset="0"/>
              </a:rPr>
              <a:t>ρ</a:t>
            </a:r>
            <a:r>
              <a:rPr lang="it-IT" dirty="0">
                <a:solidFill>
                  <a:srgbClr val="990033"/>
                </a:solidFill>
                <a:cs typeface="Arial" pitchFamily="34" charset="0"/>
              </a:rPr>
              <a:t> </a:t>
            </a:r>
            <a:r>
              <a:rPr lang="it-IT" dirty="0" smtClean="0">
                <a:solidFill>
                  <a:srgbClr val="990033"/>
                </a:solidFill>
                <a:cs typeface="Arial" pitchFamily="34" charset="0"/>
              </a:rPr>
              <a:t>= </a:t>
            </a:r>
            <a:r>
              <a:rPr lang="el-GR" dirty="0" smtClean="0">
                <a:solidFill>
                  <a:srgbClr val="990033"/>
                </a:solidFill>
                <a:latin typeface="Arial"/>
                <a:cs typeface="Arial"/>
              </a:rPr>
              <a:t>ρ</a:t>
            </a:r>
            <a:r>
              <a:rPr lang="en-US" dirty="0" smtClean="0">
                <a:solidFill>
                  <a:srgbClr val="990033"/>
                </a:solidFill>
                <a:latin typeface="Arial"/>
                <a:cs typeface="Arial"/>
              </a:rPr>
              <a:t>(p) </a:t>
            </a:r>
            <a:r>
              <a:rPr lang="it-IT" dirty="0" smtClean="0">
                <a:solidFill>
                  <a:srgbClr val="990033"/>
                </a:solidFill>
                <a:cs typeface="Arial" pitchFamily="34" charset="0"/>
              </a:rPr>
              <a:t>dipende </a:t>
            </a:r>
            <a:r>
              <a:rPr lang="it-IT" dirty="0">
                <a:solidFill>
                  <a:srgbClr val="990033"/>
                </a:solidFill>
                <a:cs typeface="Arial" pitchFamily="34" charset="0"/>
              </a:rPr>
              <a:t>da p</a:t>
            </a:r>
            <a:r>
              <a:rPr lang="it-IT" dirty="0">
                <a:cs typeface="Arial" pitchFamily="34" charset="0"/>
              </a:rPr>
              <a:t>, </a:t>
            </a:r>
            <a:r>
              <a:rPr lang="it-IT" dirty="0" smtClean="0">
                <a:cs typeface="Arial" pitchFamily="34" charset="0"/>
              </a:rPr>
              <a:t>cioè </a:t>
            </a:r>
            <a:r>
              <a:rPr lang="it-IT" dirty="0">
                <a:cs typeface="Arial" pitchFamily="34" charset="0"/>
              </a:rPr>
              <a:t>può variare)</a:t>
            </a:r>
            <a:r>
              <a:rPr lang="it-IT"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mar-apr 16</a:t>
            </a:r>
            <a:endParaRPr lang="en-US"/>
          </a:p>
        </p:txBody>
      </p:sp>
      <p:sp>
        <p:nvSpPr>
          <p:cNvPr id="10" name="Slide Number Placeholder 5"/>
          <p:cNvSpPr>
            <a:spLocks noGrp="1"/>
          </p:cNvSpPr>
          <p:nvPr>
            <p:ph type="sldNum" sz="quarter" idx="12"/>
          </p:nvPr>
        </p:nvSpPr>
        <p:spPr/>
        <p:txBody>
          <a:bodyPr/>
          <a:lstStyle/>
          <a:p>
            <a:fld id="{373AC196-9FD6-4614-A22A-33A6189B50D4}" type="slidenum">
              <a:rPr lang="en-US"/>
              <a:pPr/>
              <a:t>9</a:t>
            </a:fld>
            <a:endParaRPr lang="en-US" dirty="0"/>
          </a:p>
        </p:txBody>
      </p:sp>
      <p:pic>
        <p:nvPicPr>
          <p:cNvPr id="118788" name="Picture 4" descr="img0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838" y="2133600"/>
            <a:ext cx="2570162" cy="1763713"/>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it-IT"/>
              <a:t>La pressione nei liquidi: legge di Stevino</a:t>
            </a:r>
          </a:p>
        </p:txBody>
      </p:sp>
      <p:sp>
        <p:nvSpPr>
          <p:cNvPr id="118787" name="Rectangle 3"/>
          <p:cNvSpPr>
            <a:spLocks noGrp="1" noChangeArrowheads="1"/>
          </p:cNvSpPr>
          <p:nvPr>
            <p:ph type="body" idx="1"/>
          </p:nvPr>
        </p:nvSpPr>
        <p:spPr>
          <a:xfrm>
            <a:off x="179388" y="1125538"/>
            <a:ext cx="8642350" cy="5111750"/>
          </a:xfrm>
        </p:spPr>
        <p:txBody>
          <a:bodyPr/>
          <a:lstStyle/>
          <a:p>
            <a:r>
              <a:rPr lang="en-US" sz="2300" dirty="0" err="1">
                <a:cs typeface="Arial" pitchFamily="34" charset="0"/>
              </a:rPr>
              <a:t>consideriamo</a:t>
            </a:r>
            <a:r>
              <a:rPr lang="en-US" sz="2300" dirty="0">
                <a:cs typeface="Arial" pitchFamily="34" charset="0"/>
              </a:rPr>
              <a:t> un </a:t>
            </a:r>
            <a:r>
              <a:rPr lang="en-US" sz="2300" dirty="0" err="1">
                <a:cs typeface="Arial" pitchFamily="34" charset="0"/>
              </a:rPr>
              <a:t>cilindro</a:t>
            </a:r>
            <a:r>
              <a:rPr lang="en-US" sz="2300" dirty="0">
                <a:cs typeface="Arial" pitchFamily="34" charset="0"/>
              </a:rPr>
              <a:t> di </a:t>
            </a:r>
            <a:r>
              <a:rPr lang="en-US" sz="2300" dirty="0" err="1">
                <a:cs typeface="Arial" pitchFamily="34" charset="0"/>
              </a:rPr>
              <a:t>fluido</a:t>
            </a:r>
            <a:r>
              <a:rPr lang="en-US" sz="2300" dirty="0">
                <a:cs typeface="Arial" pitchFamily="34" charset="0"/>
              </a:rPr>
              <a:t> (</a:t>
            </a:r>
            <a:r>
              <a:rPr lang="en-US" sz="2300" dirty="0" err="1">
                <a:cs typeface="Arial" pitchFamily="34" charset="0"/>
              </a:rPr>
              <a:t>liquido</a:t>
            </a:r>
            <a:r>
              <a:rPr lang="en-US" sz="2300" dirty="0">
                <a:cs typeface="Arial" pitchFamily="34" charset="0"/>
              </a:rPr>
              <a:t>) </a:t>
            </a:r>
            <a:r>
              <a:rPr lang="en-US" sz="2300" i="1" dirty="0">
                <a:cs typeface="Arial" pitchFamily="34" charset="0"/>
              </a:rPr>
              <a:t>in </a:t>
            </a:r>
            <a:r>
              <a:rPr lang="en-US" sz="2300" i="1" dirty="0" err="1">
                <a:cs typeface="Arial" pitchFamily="34" charset="0"/>
              </a:rPr>
              <a:t>equilibrio</a:t>
            </a:r>
            <a:endParaRPr lang="en-US" sz="2300" i="1" dirty="0">
              <a:cs typeface="Arial" pitchFamily="34" charset="0"/>
            </a:endParaRPr>
          </a:p>
          <a:p>
            <a:pPr lvl="1"/>
            <a:r>
              <a:rPr lang="en-US" sz="2100" dirty="0" err="1">
                <a:cs typeface="Arial" pitchFamily="34" charset="0"/>
              </a:rPr>
              <a:t>lungo</a:t>
            </a:r>
            <a:r>
              <a:rPr lang="en-US" sz="2100" dirty="0">
                <a:cs typeface="Arial" pitchFamily="34" charset="0"/>
              </a:rPr>
              <a:t> la </a:t>
            </a:r>
            <a:r>
              <a:rPr lang="en-US" sz="2100" dirty="0" err="1">
                <a:cs typeface="Arial" pitchFamily="34" charset="0"/>
              </a:rPr>
              <a:t>verticale</a:t>
            </a:r>
            <a:r>
              <a:rPr lang="en-US" sz="2100" dirty="0">
                <a:cs typeface="Arial" pitchFamily="34" charset="0"/>
              </a:rPr>
              <a:t>             </a:t>
            </a:r>
            <a:r>
              <a:rPr lang="el-GR" sz="2100" dirty="0">
                <a:cs typeface="Arial" pitchFamily="34" charset="0"/>
              </a:rPr>
              <a:t>Σ</a:t>
            </a:r>
            <a:r>
              <a:rPr lang="it-IT" sz="2100" baseline="-25000" dirty="0" err="1">
                <a:cs typeface="Arial" pitchFamily="34" charset="0"/>
              </a:rPr>
              <a:t>i</a:t>
            </a:r>
            <a:r>
              <a:rPr lang="it-IT" sz="2100" dirty="0" err="1">
                <a:cs typeface="Arial" pitchFamily="34" charset="0"/>
              </a:rPr>
              <a:t>F</a:t>
            </a:r>
            <a:r>
              <a:rPr lang="it-IT" sz="2100" baseline="-25000" dirty="0" err="1">
                <a:cs typeface="Arial" pitchFamily="34" charset="0"/>
              </a:rPr>
              <a:t>i</a:t>
            </a:r>
            <a:r>
              <a:rPr lang="it-IT" sz="2100" dirty="0">
                <a:cs typeface="Arial" pitchFamily="34" charset="0"/>
              </a:rPr>
              <a:t> = </a:t>
            </a:r>
            <a:r>
              <a:rPr lang="it-IT" sz="2100" dirty="0">
                <a:solidFill>
                  <a:srgbClr val="00B050"/>
                </a:solidFill>
                <a:cs typeface="Arial" pitchFamily="34" charset="0"/>
              </a:rPr>
              <a:t>0</a:t>
            </a:r>
            <a:r>
              <a:rPr lang="it-IT" sz="2100" dirty="0">
                <a:cs typeface="Arial" pitchFamily="34" charset="0"/>
              </a:rPr>
              <a:t> = p</a:t>
            </a:r>
            <a:r>
              <a:rPr lang="it-IT" sz="2100" baseline="-25000" dirty="0">
                <a:cs typeface="Arial" pitchFamily="34" charset="0"/>
              </a:rPr>
              <a:t>0</a:t>
            </a:r>
            <a:r>
              <a:rPr lang="it-IT" sz="2100" dirty="0">
                <a:solidFill>
                  <a:srgbClr val="FF0000"/>
                </a:solidFill>
                <a:cs typeface="Arial" pitchFamily="34" charset="0"/>
              </a:rPr>
              <a:t>A</a:t>
            </a:r>
            <a:r>
              <a:rPr lang="it-IT" sz="2100" dirty="0">
                <a:cs typeface="Arial" pitchFamily="34" charset="0"/>
              </a:rPr>
              <a:t> + </a:t>
            </a:r>
            <a:r>
              <a:rPr lang="el-GR" sz="2100" dirty="0">
                <a:cs typeface="Arial" pitchFamily="34" charset="0"/>
              </a:rPr>
              <a:t>ρ</a:t>
            </a:r>
            <a:r>
              <a:rPr lang="it-IT" sz="2100" dirty="0" err="1">
                <a:cs typeface="Arial" pitchFamily="34" charset="0"/>
              </a:rPr>
              <a:t>h</a:t>
            </a:r>
            <a:r>
              <a:rPr lang="it-IT" sz="2100" dirty="0" err="1">
                <a:solidFill>
                  <a:srgbClr val="FF0000"/>
                </a:solidFill>
                <a:cs typeface="Arial" pitchFamily="34" charset="0"/>
              </a:rPr>
              <a:t>A</a:t>
            </a:r>
            <a:r>
              <a:rPr lang="it-IT" sz="2100" dirty="0" err="1">
                <a:cs typeface="Arial" pitchFamily="34" charset="0"/>
              </a:rPr>
              <a:t>g</a:t>
            </a:r>
            <a:r>
              <a:rPr lang="it-IT" sz="2100" dirty="0">
                <a:cs typeface="Arial" pitchFamily="34" charset="0"/>
              </a:rPr>
              <a:t> - p(h)</a:t>
            </a:r>
            <a:r>
              <a:rPr lang="it-IT" sz="2100" dirty="0">
                <a:solidFill>
                  <a:srgbClr val="FF0000"/>
                </a:solidFill>
                <a:cs typeface="Arial" pitchFamily="34" charset="0"/>
              </a:rPr>
              <a:t>A</a:t>
            </a:r>
            <a:r>
              <a:rPr lang="it-IT" sz="2100" dirty="0">
                <a:cs typeface="Arial" pitchFamily="34" charset="0"/>
              </a:rPr>
              <a:t>    (*)                      dove </a:t>
            </a:r>
            <a:r>
              <a:rPr lang="it-IT" sz="2100" dirty="0" smtClean="0">
                <a:cs typeface="Arial" pitchFamily="34" charset="0"/>
              </a:rPr>
              <a:t>mg </a:t>
            </a:r>
            <a:r>
              <a:rPr lang="it-IT" sz="2100" dirty="0">
                <a:cs typeface="Arial" pitchFamily="34" charset="0"/>
              </a:rPr>
              <a:t>= </a:t>
            </a:r>
            <a:r>
              <a:rPr lang="el-GR" sz="2100" dirty="0">
                <a:cs typeface="Arial" pitchFamily="34" charset="0"/>
              </a:rPr>
              <a:t>ρ</a:t>
            </a:r>
            <a:r>
              <a:rPr lang="it-IT" sz="2100" dirty="0" err="1" smtClean="0">
                <a:cs typeface="Arial" pitchFamily="34" charset="0"/>
              </a:rPr>
              <a:t>Vg</a:t>
            </a:r>
            <a:r>
              <a:rPr lang="it-IT" sz="2100" dirty="0" smtClean="0">
                <a:cs typeface="Arial" pitchFamily="34" charset="0"/>
              </a:rPr>
              <a:t> </a:t>
            </a:r>
            <a:r>
              <a:rPr lang="it-IT" sz="2100" dirty="0">
                <a:cs typeface="Arial" pitchFamily="34" charset="0"/>
              </a:rPr>
              <a:t>= </a:t>
            </a:r>
            <a:r>
              <a:rPr lang="el-GR" sz="2100" dirty="0">
                <a:cs typeface="Arial" pitchFamily="34" charset="0"/>
              </a:rPr>
              <a:t>ρ</a:t>
            </a:r>
            <a:r>
              <a:rPr lang="it-IT" sz="2100" dirty="0" err="1" smtClean="0">
                <a:cs typeface="Arial" pitchFamily="34" charset="0"/>
              </a:rPr>
              <a:t>hAg</a:t>
            </a:r>
            <a:r>
              <a:rPr lang="it-IT" sz="2100" dirty="0" smtClean="0">
                <a:cs typeface="Arial" pitchFamily="34" charset="0"/>
              </a:rPr>
              <a:t> </a:t>
            </a:r>
            <a:r>
              <a:rPr lang="it-IT" sz="2100" dirty="0">
                <a:cs typeface="Arial" pitchFamily="34" charset="0"/>
              </a:rPr>
              <a:t>è </a:t>
            </a:r>
            <a:r>
              <a:rPr lang="it-IT" sz="2100" dirty="0" smtClean="0">
                <a:cs typeface="Arial" pitchFamily="34" charset="0"/>
              </a:rPr>
              <a:t>il peso </a:t>
            </a:r>
            <a:r>
              <a:rPr lang="it-IT" sz="2100" dirty="0">
                <a:cs typeface="Arial" pitchFamily="34" charset="0"/>
              </a:rPr>
              <a:t>del fluido                                            e h è la profondità nel fluido (+va verso il basso)</a:t>
            </a:r>
          </a:p>
          <a:p>
            <a:pPr lvl="1"/>
            <a:r>
              <a:rPr lang="it-IT" sz="2100" dirty="0">
                <a:cs typeface="Arial" pitchFamily="34" charset="0"/>
              </a:rPr>
              <a:t>la forze sul mantello si elidono a due a </a:t>
            </a:r>
            <a:r>
              <a:rPr lang="it-IT" sz="2100" dirty="0" smtClean="0">
                <a:cs typeface="Arial" pitchFamily="34" charset="0"/>
              </a:rPr>
              <a:t>due                                per simmetria: </a:t>
            </a:r>
            <a:r>
              <a:rPr lang="it-IT" sz="2100" dirty="0">
                <a:cs typeface="Arial" pitchFamily="34" charset="0"/>
              </a:rPr>
              <a:t>prendendo due piccole aree </a:t>
            </a:r>
            <a:r>
              <a:rPr lang="it-IT" sz="2100" dirty="0" smtClean="0">
                <a:cs typeface="Arial" pitchFamily="34" charset="0"/>
              </a:rPr>
              <a:t>                                uguali laterali </a:t>
            </a:r>
            <a:r>
              <a:rPr lang="it-IT" sz="2100" dirty="0">
                <a:cs typeface="Arial" pitchFamily="34" charset="0"/>
              </a:rPr>
              <a:t>alla stessa h  si </a:t>
            </a:r>
            <a:r>
              <a:rPr lang="it-IT" sz="2100" dirty="0" smtClean="0">
                <a:cs typeface="Arial" pitchFamily="34" charset="0"/>
              </a:rPr>
              <a:t>ha                                                  F </a:t>
            </a:r>
            <a:r>
              <a:rPr lang="it-IT" sz="2100" dirty="0">
                <a:cs typeface="Arial" pitchFamily="34" charset="0"/>
              </a:rPr>
              <a:t>= p</a:t>
            </a:r>
            <a:r>
              <a:rPr lang="el-GR" sz="2100" dirty="0">
                <a:cs typeface="Arial" pitchFamily="34" charset="0"/>
              </a:rPr>
              <a:t>Δ</a:t>
            </a:r>
            <a:r>
              <a:rPr lang="it-IT" sz="2100" dirty="0">
                <a:cs typeface="Arial" pitchFamily="34" charset="0"/>
              </a:rPr>
              <a:t>A = p’</a:t>
            </a:r>
            <a:r>
              <a:rPr lang="el-GR" sz="2100" dirty="0">
                <a:cs typeface="Arial" pitchFamily="34" charset="0"/>
              </a:rPr>
              <a:t>Δ</a:t>
            </a:r>
            <a:r>
              <a:rPr lang="it-IT" sz="2100" dirty="0">
                <a:cs typeface="Arial" pitchFamily="34" charset="0"/>
              </a:rPr>
              <a:t>A = F’ </a:t>
            </a:r>
            <a:r>
              <a:rPr lang="it-IT" sz="2100" dirty="0" smtClean="0">
                <a:cs typeface="Arial" pitchFamily="34" charset="0"/>
              </a:rPr>
              <a:t>da </a:t>
            </a:r>
            <a:r>
              <a:rPr lang="it-IT" sz="2100" dirty="0">
                <a:cs typeface="Arial" pitchFamily="34" charset="0"/>
              </a:rPr>
              <a:t>cui p’ = p</a:t>
            </a:r>
            <a:r>
              <a:rPr lang="it-IT" sz="2000" dirty="0">
                <a:cs typeface="Arial" pitchFamily="34" charset="0"/>
              </a:rPr>
              <a:t> </a:t>
            </a:r>
          </a:p>
          <a:p>
            <a:r>
              <a:rPr lang="it-IT" sz="2300" dirty="0">
                <a:cs typeface="Arial" pitchFamily="34" charset="0"/>
              </a:rPr>
              <a:t>eliminando A nella (*) e risolvendo per p(h) si ottiene la legge di </a:t>
            </a:r>
            <a:r>
              <a:rPr lang="it-IT" sz="2300" dirty="0" err="1">
                <a:cs typeface="Arial" pitchFamily="34" charset="0"/>
              </a:rPr>
              <a:t>Stevino</a:t>
            </a:r>
            <a:r>
              <a:rPr lang="it-IT" sz="2300" dirty="0">
                <a:cs typeface="Arial" pitchFamily="34" charset="0"/>
              </a:rPr>
              <a:t> in forma integrale</a:t>
            </a:r>
          </a:p>
          <a:p>
            <a:pPr>
              <a:buFontTx/>
              <a:buNone/>
            </a:pPr>
            <a:r>
              <a:rPr lang="it-IT" sz="2300" dirty="0">
                <a:cs typeface="Arial" pitchFamily="34" charset="0"/>
              </a:rPr>
              <a:t>	p(h) = p</a:t>
            </a:r>
            <a:r>
              <a:rPr lang="it-IT" sz="2300" baseline="-25000" dirty="0">
                <a:cs typeface="Arial" pitchFamily="34" charset="0"/>
              </a:rPr>
              <a:t>0</a:t>
            </a:r>
            <a:r>
              <a:rPr lang="it-IT" sz="2300" dirty="0">
                <a:cs typeface="Arial" pitchFamily="34" charset="0"/>
              </a:rPr>
              <a:t> + </a:t>
            </a:r>
            <a:r>
              <a:rPr lang="el-GR" sz="2300" dirty="0">
                <a:cs typeface="Arial" pitchFamily="34" charset="0"/>
              </a:rPr>
              <a:t>ρ</a:t>
            </a:r>
            <a:r>
              <a:rPr lang="it-IT" sz="2300" dirty="0" err="1">
                <a:cs typeface="Arial" pitchFamily="34" charset="0"/>
              </a:rPr>
              <a:t>gh</a:t>
            </a:r>
            <a:r>
              <a:rPr lang="it-IT" sz="2300" dirty="0">
                <a:cs typeface="Arial" pitchFamily="34" charset="0"/>
              </a:rPr>
              <a:t> </a:t>
            </a:r>
          </a:p>
          <a:p>
            <a:pPr>
              <a:buFontTx/>
              <a:buNone/>
            </a:pPr>
            <a:r>
              <a:rPr lang="it-IT" sz="2300" dirty="0">
                <a:cs typeface="Arial" pitchFamily="34" charset="0"/>
              </a:rPr>
              <a:t>	dove p</a:t>
            </a:r>
            <a:r>
              <a:rPr lang="it-IT" sz="2300" baseline="-25000" dirty="0">
                <a:cs typeface="Arial" pitchFamily="34" charset="0"/>
              </a:rPr>
              <a:t>0</a:t>
            </a:r>
            <a:r>
              <a:rPr lang="it-IT" sz="2300" dirty="0">
                <a:cs typeface="Arial" pitchFamily="34" charset="0"/>
              </a:rPr>
              <a:t> è la pressione sulla superficie superiore </a:t>
            </a:r>
            <a:r>
              <a:rPr lang="it-IT" sz="2300" dirty="0" smtClean="0">
                <a:cs typeface="Arial" pitchFamily="34" charset="0"/>
              </a:rPr>
              <a:t>(h = 0; se </a:t>
            </a:r>
            <a:r>
              <a:rPr lang="it-IT" sz="2300" dirty="0">
                <a:cs typeface="Arial" pitchFamily="34" charset="0"/>
              </a:rPr>
              <a:t>è la sup. libera del </a:t>
            </a:r>
            <a:r>
              <a:rPr lang="it-IT" sz="2300" dirty="0" smtClean="0">
                <a:cs typeface="Arial" pitchFamily="34" charset="0"/>
              </a:rPr>
              <a:t>liquido a contatto con l’aria, </a:t>
            </a:r>
            <a:r>
              <a:rPr lang="it-IT" sz="2300" dirty="0">
                <a:cs typeface="Arial" pitchFamily="34" charset="0"/>
              </a:rPr>
              <a:t>p</a:t>
            </a:r>
            <a:r>
              <a:rPr lang="it-IT" sz="2300" baseline="-25000" dirty="0">
                <a:cs typeface="Arial" pitchFamily="34" charset="0"/>
              </a:rPr>
              <a:t>0</a:t>
            </a:r>
            <a:r>
              <a:rPr lang="it-IT" sz="2300" dirty="0">
                <a:cs typeface="Arial" pitchFamily="34" charset="0"/>
              </a:rPr>
              <a:t> = p atmosf.): </a:t>
            </a:r>
            <a:r>
              <a:rPr lang="it-IT" sz="2300" dirty="0">
                <a:solidFill>
                  <a:srgbClr val="008000"/>
                </a:solidFill>
                <a:cs typeface="Arial" pitchFamily="34" charset="0"/>
              </a:rPr>
              <a:t>p aumenta con </a:t>
            </a:r>
            <a:r>
              <a:rPr lang="it-IT" sz="2300" dirty="0" smtClean="0">
                <a:solidFill>
                  <a:srgbClr val="008000"/>
                </a:solidFill>
                <a:cs typeface="Arial" pitchFamily="34" charset="0"/>
              </a:rPr>
              <a:t>h, perché aumenta il peso della colonna di fluido che sta sopra</a:t>
            </a:r>
            <a:endParaRPr lang="it-IT" sz="2300" dirty="0">
              <a:solidFill>
                <a:srgbClr val="008000"/>
              </a:solidFill>
              <a:cs typeface="Arial" pitchFamily="34" charset="0"/>
            </a:endParaRPr>
          </a:p>
        </p:txBody>
      </p:sp>
      <p:sp>
        <p:nvSpPr>
          <p:cNvPr id="118789" name="Text Box 5"/>
          <p:cNvSpPr txBox="1">
            <a:spLocks noChangeArrowheads="1"/>
          </p:cNvSpPr>
          <p:nvPr/>
        </p:nvSpPr>
        <p:spPr bwMode="auto">
          <a:xfrm>
            <a:off x="468000" y="4734000"/>
            <a:ext cx="2305050" cy="404812"/>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18791" name="Text Box 7"/>
          <p:cNvSpPr txBox="1">
            <a:spLocks noChangeArrowheads="1"/>
          </p:cNvSpPr>
          <p:nvPr/>
        </p:nvSpPr>
        <p:spPr bwMode="auto">
          <a:xfrm>
            <a:off x="6804025" y="2997200"/>
            <a:ext cx="184150" cy="62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1400"/>
          </a:p>
          <a:p>
            <a:pPr>
              <a:spcBef>
                <a:spcPct val="50000"/>
              </a:spcBef>
            </a:pPr>
            <a:endParaRPr lang="it-IT" sz="1400"/>
          </a:p>
        </p:txBody>
      </p:sp>
      <p:sp>
        <p:nvSpPr>
          <p:cNvPr id="118790" name="Line 6"/>
          <p:cNvSpPr>
            <a:spLocks noChangeShapeType="1"/>
          </p:cNvSpPr>
          <p:nvPr/>
        </p:nvSpPr>
        <p:spPr bwMode="auto">
          <a:xfrm flipH="1">
            <a:off x="6985000" y="2565400"/>
            <a:ext cx="0" cy="649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68475</TotalTime>
  <Words>8026</Words>
  <Application>Microsoft Office PowerPoint</Application>
  <PresentationFormat>On-screen Show (4:3)</PresentationFormat>
  <Paragraphs>952</Paragraphs>
  <Slides>69</Slides>
  <Notes>51</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lezioni</vt:lpstr>
      <vt:lpstr>Equazione</vt:lpstr>
      <vt:lpstr>Equation</vt:lpstr>
      <vt:lpstr>PowerPoint Presentation</vt:lpstr>
      <vt:lpstr>Fluidi</vt:lpstr>
      <vt:lpstr>Densità (di massa)</vt:lpstr>
      <vt:lpstr>PowerPoint Presentation</vt:lpstr>
      <vt:lpstr>Pressione</vt:lpstr>
      <vt:lpstr>Pressione (2)</vt:lpstr>
      <vt:lpstr>PowerPoint Presentation</vt:lpstr>
      <vt:lpstr>Liquidi e gas</vt:lpstr>
      <vt:lpstr>La pressione nei liquidi: legge di Stevino</vt:lpstr>
      <vt:lpstr>Legge di Stevino (2)</vt:lpstr>
      <vt:lpstr>Pressione idrostatica</vt:lpstr>
      <vt:lpstr>Misura della pressione, pressione atmosferica</vt:lpstr>
      <vt:lpstr>Legge di Pascal</vt:lpstr>
      <vt:lpstr>Altre conseguenze della legge di Stevino</vt:lpstr>
      <vt:lpstr>Spinta idrostatica</vt:lpstr>
      <vt:lpstr>PowerPoint Presentation</vt:lpstr>
      <vt:lpstr>Spinta idrostatica (2)</vt:lpstr>
      <vt:lpstr>PowerPoint Presentation</vt:lpstr>
      <vt:lpstr>Moto stazionario</vt:lpstr>
      <vt:lpstr>Fluido ideale o perfetto</vt:lpstr>
      <vt:lpstr>Equazione di continuità(*)</vt:lpstr>
      <vt:lpstr>Conservazione della portata</vt:lpstr>
      <vt:lpstr>Teorema di Bernoulli</vt:lpstr>
      <vt:lpstr>Teorema di Bernoulli (2)</vt:lpstr>
      <vt:lpstr>Applicazioni: tubo di Venturi(*)</vt:lpstr>
      <vt:lpstr>Altre applicazioni delle leggi dei fluidi</vt:lpstr>
      <vt:lpstr>Altre applicazioni di ½ρv2 + p = cost (*)</vt:lpstr>
      <vt:lpstr>Fluidi reali, viscosità</vt:lpstr>
      <vt:lpstr>Coefficiente di viscosità</vt:lpstr>
      <vt:lpstr>Viscosità dei liquidi(+)</vt:lpstr>
      <vt:lpstr>Viscosità dei gas(+)</vt:lpstr>
      <vt:lpstr>Scorrimento laminare, legge di Poiseuille (1844)</vt:lpstr>
      <vt:lpstr>Legge di Poiseuille(2)</vt:lpstr>
      <vt:lpstr>Applicazioni</vt:lpstr>
      <vt:lpstr>Moto di un corpo in un fluido, resistenza viscosa</vt:lpstr>
      <vt:lpstr>Sedimentazione</vt:lpstr>
      <vt:lpstr>Centrifugazione</vt:lpstr>
      <vt:lpstr>Centrifugazione (2)</vt:lpstr>
      <vt:lpstr>Centrifuga(*)</vt:lpstr>
      <vt:lpstr>Centrifuga (2)(*)</vt:lpstr>
      <vt:lpstr>Regimi laminare e turbolento: n.ro di Reynolds</vt:lpstr>
      <vt:lpstr>Numero di Reynolds (2)</vt:lpstr>
      <vt:lpstr>Numero di Reynolds (3)[*]</vt:lpstr>
      <vt:lpstr>Un liquido non newtoniano: il sangue</vt:lpstr>
      <vt:lpstr>Viscosità del sangue</vt:lpstr>
      <vt:lpstr>Viscosità del sangue (2)(*)</vt:lpstr>
      <vt:lpstr>Circolazione del sangue</vt:lpstr>
      <vt:lpstr>Circolazione del sangue[+]</vt:lpstr>
      <vt:lpstr>Pressione arteriosa</vt:lpstr>
      <vt:lpstr>Pressione arteriosa e lavoro del cuore</vt:lpstr>
      <vt:lpstr>Misura della pressione arteriosa</vt:lpstr>
      <vt:lpstr>PowerPoint Presentation</vt:lpstr>
      <vt:lpstr>Agitazione termica nei fluidi: diffusione</vt:lpstr>
      <vt:lpstr>Concentrazione e diffusione</vt:lpstr>
      <vt:lpstr>Concentrazione e diffusione (2)</vt:lpstr>
      <vt:lpstr>Fenomeni di trasporto(*)</vt:lpstr>
      <vt:lpstr>Diffusione: legge di Fick </vt:lpstr>
      <vt:lpstr>cfr.: moto di un fluido viscoso(*)</vt:lpstr>
      <vt:lpstr>Un esempio di diffusione stazionaria(*)</vt:lpstr>
      <vt:lpstr>Coefficiente di diffusione</vt:lpstr>
      <vt:lpstr>Tensione superficiale</vt:lpstr>
      <vt:lpstr>Tensione superficiale (2)</vt:lpstr>
      <vt:lpstr>Tensione superficiale (3)</vt:lpstr>
      <vt:lpstr>Tensione superficiale (4)</vt:lpstr>
      <vt:lpstr>Lamine curve: legge di Laplace(*)</vt:lpstr>
      <vt:lpstr>Forze di adesione e di coesione(*)</vt:lpstr>
      <vt:lpstr>Fenomeni capillari, legge di Borelli-Jurin</vt:lpstr>
      <vt:lpstr>PowerPoint Presentation</vt:lpstr>
      <vt:lpstr>Spinta idrostatica (3)</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 navarria</cp:lastModifiedBy>
  <cp:revision>263</cp:revision>
  <dcterms:created xsi:type="dcterms:W3CDTF">2006-02-28T22:04:22Z</dcterms:created>
  <dcterms:modified xsi:type="dcterms:W3CDTF">2016-04-12T16:46:21Z</dcterms:modified>
</cp:coreProperties>
</file>