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sldIdLst>
    <p:sldId id="256" r:id="rId2"/>
    <p:sldId id="368" r:id="rId3"/>
    <p:sldId id="300" r:id="rId4"/>
    <p:sldId id="369" r:id="rId5"/>
    <p:sldId id="301" r:id="rId6"/>
    <p:sldId id="302" r:id="rId7"/>
    <p:sldId id="305" r:id="rId8"/>
    <p:sldId id="304" r:id="rId9"/>
    <p:sldId id="367" r:id="rId10"/>
    <p:sldId id="324" r:id="rId11"/>
    <p:sldId id="306" r:id="rId12"/>
    <p:sldId id="307" r:id="rId13"/>
    <p:sldId id="310" r:id="rId14"/>
    <p:sldId id="325" r:id="rId15"/>
    <p:sldId id="308" r:id="rId16"/>
    <p:sldId id="309" r:id="rId17"/>
    <p:sldId id="311" r:id="rId18"/>
    <p:sldId id="326" r:id="rId19"/>
    <p:sldId id="366" r:id="rId20"/>
    <p:sldId id="312" r:id="rId21"/>
    <p:sldId id="313" r:id="rId22"/>
    <p:sldId id="314" r:id="rId23"/>
    <p:sldId id="315" r:id="rId24"/>
    <p:sldId id="318" r:id="rId25"/>
    <p:sldId id="319" r:id="rId26"/>
    <p:sldId id="327" r:id="rId27"/>
    <p:sldId id="333" r:id="rId28"/>
    <p:sldId id="328" r:id="rId29"/>
    <p:sldId id="329" r:id="rId30"/>
    <p:sldId id="330" r:id="rId31"/>
    <p:sldId id="332" r:id="rId32"/>
    <p:sldId id="370" r:id="rId33"/>
    <p:sldId id="334" r:id="rId34"/>
    <p:sldId id="331" r:id="rId35"/>
    <p:sldId id="335" r:id="rId36"/>
    <p:sldId id="336" r:id="rId37"/>
    <p:sldId id="338" r:id="rId38"/>
    <p:sldId id="341" r:id="rId39"/>
    <p:sldId id="337" r:id="rId40"/>
    <p:sldId id="342" r:id="rId41"/>
    <p:sldId id="339" r:id="rId42"/>
    <p:sldId id="340" r:id="rId43"/>
    <p:sldId id="343" r:id="rId44"/>
    <p:sldId id="344" r:id="rId45"/>
    <p:sldId id="346" r:id="rId46"/>
    <p:sldId id="347" r:id="rId47"/>
    <p:sldId id="348" r:id="rId48"/>
    <p:sldId id="345" r:id="rId49"/>
    <p:sldId id="351" r:id="rId50"/>
    <p:sldId id="349" r:id="rId51"/>
    <p:sldId id="371" r:id="rId52"/>
    <p:sldId id="352" r:id="rId53"/>
    <p:sldId id="353" r:id="rId54"/>
    <p:sldId id="354" r:id="rId55"/>
    <p:sldId id="355" r:id="rId56"/>
    <p:sldId id="356" r:id="rId57"/>
    <p:sldId id="357" r:id="rId58"/>
    <p:sldId id="358" r:id="rId59"/>
    <p:sldId id="359" r:id="rId60"/>
    <p:sldId id="360" r:id="rId61"/>
    <p:sldId id="364" r:id="rId62"/>
    <p:sldId id="361" r:id="rId63"/>
    <p:sldId id="362" r:id="rId64"/>
    <p:sldId id="365" r:id="rId65"/>
    <p:sldId id="363" r:id="rId66"/>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4A7F"/>
    <a:srgbClr val="009900"/>
    <a:srgbClr val="33CC33"/>
    <a:srgbClr val="E1FEA0"/>
    <a:srgbClr val="000000"/>
    <a:srgbClr val="FF0000"/>
    <a:srgbClr val="FF3399"/>
    <a:srgbClr val="CC33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9" autoAdjust="0"/>
    <p:restoredTop sz="82256" autoAdjust="0"/>
  </p:normalViewPr>
  <p:slideViewPr>
    <p:cSldViewPr>
      <p:cViewPr>
        <p:scale>
          <a:sx n="66" d="100"/>
          <a:sy n="66" d="100"/>
        </p:scale>
        <p:origin x="-16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Sheet2!$A$18:$A$38</c:f>
              <c:numCache>
                <c:formatCode>General</c:formatCode>
                <c:ptCount val="21"/>
                <c:pt idx="0">
                  <c:v>15</c:v>
                </c:pt>
                <c:pt idx="1">
                  <c:v>16</c:v>
                </c:pt>
                <c:pt idx="2">
                  <c:v>17</c:v>
                </c:pt>
                <c:pt idx="3">
                  <c:v>18</c:v>
                </c:pt>
                <c:pt idx="4">
                  <c:v>19</c:v>
                </c:pt>
                <c:pt idx="5">
                  <c:v>20</c:v>
                </c:pt>
                <c:pt idx="6">
                  <c:v>21</c:v>
                </c:pt>
                <c:pt idx="7">
                  <c:v>22</c:v>
                </c:pt>
                <c:pt idx="8">
                  <c:v>23</c:v>
                </c:pt>
                <c:pt idx="9">
                  <c:v>24</c:v>
                </c:pt>
                <c:pt idx="10">
                  <c:v>25</c:v>
                </c:pt>
                <c:pt idx="11">
                  <c:v>26</c:v>
                </c:pt>
                <c:pt idx="12">
                  <c:v>27</c:v>
                </c:pt>
                <c:pt idx="13">
                  <c:v>28</c:v>
                </c:pt>
                <c:pt idx="14">
                  <c:v>29</c:v>
                </c:pt>
                <c:pt idx="15">
                  <c:v>30</c:v>
                </c:pt>
                <c:pt idx="16">
                  <c:v>31</c:v>
                </c:pt>
                <c:pt idx="17">
                  <c:v>32</c:v>
                </c:pt>
                <c:pt idx="18">
                  <c:v>33</c:v>
                </c:pt>
                <c:pt idx="19">
                  <c:v>34</c:v>
                </c:pt>
                <c:pt idx="20">
                  <c:v>35</c:v>
                </c:pt>
              </c:numCache>
            </c:numRef>
          </c:cat>
          <c:val>
            <c:numRef>
              <c:f>Sheet2!$C$18:$C$38</c:f>
              <c:numCache>
                <c:formatCode>General</c:formatCode>
                <c:ptCount val="21"/>
                <c:pt idx="0">
                  <c:v>1.9991382550443863E-3</c:v>
                </c:pt>
                <c:pt idx="1">
                  <c:v>4.3731149329095959E-3</c:v>
                </c:pt>
                <c:pt idx="2">
                  <c:v>8.7462298658191866E-3</c:v>
                </c:pt>
                <c:pt idx="3">
                  <c:v>1.6034754754001845E-2</c:v>
                </c:pt>
                <c:pt idx="4">
                  <c:v>2.7005902743582052E-2</c:v>
                </c:pt>
                <c:pt idx="5">
                  <c:v>4.1859149252552179E-2</c:v>
                </c:pt>
                <c:pt idx="6">
                  <c:v>5.9798784646503136E-2</c:v>
                </c:pt>
                <c:pt idx="7">
                  <c:v>7.8825670670390494E-2</c:v>
                </c:pt>
                <c:pt idx="8">
                  <c:v>9.5961686033518845E-2</c:v>
                </c:pt>
                <c:pt idx="9">
                  <c:v>0.10795689678770869</c:v>
                </c:pt>
                <c:pt idx="10">
                  <c:v>0.11227517265921708</c:v>
                </c:pt>
                <c:pt idx="11">
                  <c:v>0.10795689678770869</c:v>
                </c:pt>
                <c:pt idx="12">
                  <c:v>9.5961686033518859E-2</c:v>
                </c:pt>
                <c:pt idx="13">
                  <c:v>7.8825670670390507E-2</c:v>
                </c:pt>
                <c:pt idx="14">
                  <c:v>5.9798784646503129E-2</c:v>
                </c:pt>
                <c:pt idx="15">
                  <c:v>4.1859149252552186E-2</c:v>
                </c:pt>
                <c:pt idx="16">
                  <c:v>2.7005902743582052E-2</c:v>
                </c:pt>
                <c:pt idx="17">
                  <c:v>1.6034754754001845E-2</c:v>
                </c:pt>
                <c:pt idx="18">
                  <c:v>8.7462298658191866E-3</c:v>
                </c:pt>
                <c:pt idx="19">
                  <c:v>4.3731149329095959E-3</c:v>
                </c:pt>
                <c:pt idx="20">
                  <c:v>1.9991382550443863E-3</c:v>
                </c:pt>
              </c:numCache>
            </c:numRef>
          </c:val>
        </c:ser>
        <c:dLbls>
          <c:showLegendKey val="0"/>
          <c:showVal val="0"/>
          <c:showCatName val="0"/>
          <c:showSerName val="0"/>
          <c:showPercent val="0"/>
          <c:showBubbleSize val="0"/>
        </c:dLbls>
        <c:gapWidth val="0"/>
        <c:axId val="234760704"/>
        <c:axId val="213311488"/>
      </c:barChart>
      <c:catAx>
        <c:axId val="234760704"/>
        <c:scaling>
          <c:orientation val="minMax"/>
        </c:scaling>
        <c:delete val="0"/>
        <c:axPos val="b"/>
        <c:numFmt formatCode="General" sourceLinked="1"/>
        <c:majorTickMark val="out"/>
        <c:minorTickMark val="none"/>
        <c:tickLblPos val="nextTo"/>
        <c:crossAx val="213311488"/>
        <c:crosses val="autoZero"/>
        <c:auto val="1"/>
        <c:lblAlgn val="ctr"/>
        <c:lblOffset val="100"/>
        <c:noMultiLvlLbl val="0"/>
      </c:catAx>
      <c:valAx>
        <c:axId val="213311488"/>
        <c:scaling>
          <c:orientation val="minMax"/>
        </c:scaling>
        <c:delete val="0"/>
        <c:axPos val="l"/>
        <c:majorGridlines/>
        <c:numFmt formatCode="General" sourceLinked="1"/>
        <c:majorTickMark val="out"/>
        <c:minorTickMark val="none"/>
        <c:tickLblPos val="nextTo"/>
        <c:crossAx val="23476070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a:solidFill>
                <a:schemeClr val="tx1"/>
              </a:solidFill>
            </a:ln>
          </c:spPr>
          <c:marker>
            <c:spPr>
              <a:ln>
                <a:solidFill>
                  <a:schemeClr val="tx1"/>
                </a:solidFill>
              </a:ln>
            </c:spPr>
          </c:marker>
          <c:xVal>
            <c:numRef>
              <c:f>Sheet3!$A$4:$A$14</c:f>
              <c:numCache>
                <c:formatCode>General</c:formatCode>
                <c:ptCount val="11"/>
                <c:pt idx="0">
                  <c:v>0</c:v>
                </c:pt>
                <c:pt idx="1">
                  <c:v>5</c:v>
                </c:pt>
                <c:pt idx="2">
                  <c:v>10</c:v>
                </c:pt>
                <c:pt idx="3">
                  <c:v>15</c:v>
                </c:pt>
                <c:pt idx="4">
                  <c:v>20</c:v>
                </c:pt>
                <c:pt idx="5">
                  <c:v>25</c:v>
                </c:pt>
                <c:pt idx="6">
                  <c:v>30</c:v>
                </c:pt>
                <c:pt idx="7">
                  <c:v>35</c:v>
                </c:pt>
                <c:pt idx="8">
                  <c:v>40</c:v>
                </c:pt>
                <c:pt idx="9">
                  <c:v>45</c:v>
                </c:pt>
                <c:pt idx="10">
                  <c:v>50</c:v>
                </c:pt>
              </c:numCache>
            </c:numRef>
          </c:xVal>
          <c:yVal>
            <c:numRef>
              <c:f>Sheet3!$B$4:$B$14</c:f>
              <c:numCache>
                <c:formatCode>General</c:formatCode>
                <c:ptCount val="11"/>
                <c:pt idx="0">
                  <c:v>6.11</c:v>
                </c:pt>
                <c:pt idx="1">
                  <c:v>8.7207322590787761</c:v>
                </c:pt>
                <c:pt idx="2">
                  <c:v>12.269499238996815</c:v>
                </c:pt>
                <c:pt idx="3">
                  <c:v>17.030725043323553</c:v>
                </c:pt>
                <c:pt idx="4">
                  <c:v>23.340673695870709</c:v>
                </c:pt>
                <c:pt idx="5">
                  <c:v>31.606988699741429</c:v>
                </c:pt>
                <c:pt idx="6">
                  <c:v>42.318893082903251</c:v>
                </c:pt>
                <c:pt idx="7">
                  <c:v>56.057983302073197</c:v>
                </c:pt>
                <c:pt idx="8">
                  <c:v>73.509538283838097</c:v>
                </c:pt>
                <c:pt idx="9">
                  <c:v>95.474254448133991</c:v>
                </c:pt>
                <c:pt idx="10">
                  <c:v>122.88030897779828</c:v>
                </c:pt>
              </c:numCache>
            </c:numRef>
          </c:yVal>
          <c:smooth val="1"/>
        </c:ser>
        <c:dLbls>
          <c:showLegendKey val="0"/>
          <c:showVal val="0"/>
          <c:showCatName val="0"/>
          <c:showSerName val="0"/>
          <c:showPercent val="0"/>
          <c:showBubbleSize val="0"/>
        </c:dLbls>
        <c:axId val="213285632"/>
        <c:axId val="213282176"/>
      </c:scatterChart>
      <c:valAx>
        <c:axId val="213285632"/>
        <c:scaling>
          <c:orientation val="minMax"/>
        </c:scaling>
        <c:delete val="0"/>
        <c:axPos val="b"/>
        <c:numFmt formatCode="General" sourceLinked="1"/>
        <c:majorTickMark val="out"/>
        <c:minorTickMark val="none"/>
        <c:tickLblPos val="nextTo"/>
        <c:crossAx val="213282176"/>
        <c:crosses val="autoZero"/>
        <c:crossBetween val="midCat"/>
      </c:valAx>
      <c:valAx>
        <c:axId val="213282176"/>
        <c:scaling>
          <c:orientation val="minMax"/>
        </c:scaling>
        <c:delete val="0"/>
        <c:axPos val="l"/>
        <c:majorGridlines/>
        <c:numFmt formatCode="General" sourceLinked="1"/>
        <c:majorTickMark val="out"/>
        <c:minorTickMark val="none"/>
        <c:tickLblPos val="nextTo"/>
        <c:crossAx val="213285632"/>
        <c:crosses val="autoZero"/>
        <c:crossBetween val="midCat"/>
      </c:valAx>
    </c:plotArea>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drawing1.xml><?xml version="1.0" encoding="utf-8"?>
<c:userShapes xmlns:c="http://schemas.openxmlformats.org/drawingml/2006/chart">
  <cdr:relSizeAnchor xmlns:cdr="http://schemas.openxmlformats.org/drawingml/2006/chartDrawing">
    <cdr:from>
      <cdr:x>0.47748</cdr:x>
      <cdr:y>0.7</cdr:y>
    </cdr:from>
    <cdr:to>
      <cdr:x>0.66667</cdr:x>
      <cdr:y>0.7</cdr:y>
    </cdr:to>
    <cdr:cxnSp macro="">
      <cdr:nvCxnSpPr>
        <cdr:cNvPr id="3" name="Straight Connector 2"/>
        <cdr:cNvCxnSpPr/>
      </cdr:nvCxnSpPr>
      <cdr:spPr>
        <a:xfrm xmlns:a="http://schemas.openxmlformats.org/drawingml/2006/main">
          <a:off x="3816424" y="3024336"/>
          <a:ext cx="1512168" cy="0"/>
        </a:xfrm>
        <a:prstGeom xmlns:a="http://schemas.openxmlformats.org/drawingml/2006/main" prst="line">
          <a:avLst/>
        </a:prstGeom>
        <a:ln xmlns:a="http://schemas.openxmlformats.org/drawingml/2006/main">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01EEC872-5DC0-4792-A1C2-6CD109832154}" type="slidenum">
              <a:rPr lang="en-US"/>
              <a:pPr/>
              <a:t>‹#›</a:t>
            </a:fld>
            <a:endParaRPr lang="en-US"/>
          </a:p>
        </p:txBody>
      </p:sp>
    </p:spTree>
    <p:extLst>
      <p:ext uri="{BB962C8B-B14F-4D97-AF65-F5344CB8AC3E}">
        <p14:creationId xmlns:p14="http://schemas.microsoft.com/office/powerpoint/2010/main" val="332036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citizendium.org/wiki?title=Guillaume_Amontons&amp;action=edit&amp;redlink=1" TargetMode="External"/><Relationship Id="rId13" Type="http://schemas.openxmlformats.org/officeDocument/2006/relationships/hyperlink" Target="http://it.wikipedia.org/wiki/Pressione" TargetMode="External"/><Relationship Id="rId18" Type="http://schemas.openxmlformats.org/officeDocument/2006/relationships/hyperlink" Target="http://it.wikipedia.org/wiki/Joseph_Louis_Gay-Lussac" TargetMode="External"/><Relationship Id="rId26" Type="http://schemas.openxmlformats.org/officeDocument/2006/relationships/hyperlink" Target="http://en.citizendium.org/wiki/Amedeo_Avogadro" TargetMode="External"/><Relationship Id="rId3" Type="http://schemas.openxmlformats.org/officeDocument/2006/relationships/hyperlink" Target="http://en.citizendium.org/wiki/Europe" TargetMode="External"/><Relationship Id="rId21" Type="http://schemas.openxmlformats.org/officeDocument/2006/relationships/hyperlink" Target="http://it.wikipedia.org/wiki/1802" TargetMode="External"/><Relationship Id="rId7" Type="http://schemas.openxmlformats.org/officeDocument/2006/relationships/hyperlink" Target="http://en.citizendium.org/wiki/Ideal_gas_law" TargetMode="External"/><Relationship Id="rId12" Type="http://schemas.openxmlformats.org/officeDocument/2006/relationships/hyperlink" Target="http://en.citizendium.org/wiki?title=Joseph_Louis_Gay-Lussac&amp;action=edit&amp;redlink=1" TargetMode="External"/><Relationship Id="rId17" Type="http://schemas.openxmlformats.org/officeDocument/2006/relationships/hyperlink" Target="http://it.wikipedia.org/wiki/Temperatura" TargetMode="External"/><Relationship Id="rId25" Type="http://schemas.openxmlformats.org/officeDocument/2006/relationships/hyperlink" Target="http://it.wikipedia.org/wiki/Alessandro_Volta" TargetMode="External"/><Relationship Id="rId2" Type="http://schemas.openxmlformats.org/officeDocument/2006/relationships/slide" Target="../slides/slide15.xml"/><Relationship Id="rId16" Type="http://schemas.openxmlformats.org/officeDocument/2006/relationships/hyperlink" Target="http://it.wikipedia.org/wiki/Gas" TargetMode="External"/><Relationship Id="rId20" Type="http://schemas.openxmlformats.org/officeDocument/2006/relationships/hyperlink" Target="http://it.wikipedia.org/wiki/1850" TargetMode="External"/><Relationship Id="rId29" Type="http://schemas.openxmlformats.org/officeDocument/2006/relationships/hyperlink" Target="http://en.citizendium.org/wiki?title=Beno%C3%AEt_Paul_%C3%89mile_Clapeyron&amp;action=edit&amp;redlink=1" TargetMode="External"/><Relationship Id="rId1" Type="http://schemas.openxmlformats.org/officeDocument/2006/relationships/notesMaster" Target="../notesMasters/notesMaster1.xml"/><Relationship Id="rId6" Type="http://schemas.openxmlformats.org/officeDocument/2006/relationships/hyperlink" Target="http://en.citizendium.org/wiki?title=Edme_Mariotte&amp;action=edit&amp;redlink=1" TargetMode="External"/><Relationship Id="rId11" Type="http://schemas.openxmlformats.org/officeDocument/2006/relationships/hyperlink" Target="http://en.citizendium.org/wiki/John_Dalton" TargetMode="External"/><Relationship Id="rId24" Type="http://schemas.openxmlformats.org/officeDocument/2006/relationships/hyperlink" Target="http://it.wikipedia.org/wiki/Fisico" TargetMode="External"/><Relationship Id="rId32" Type="http://schemas.openxmlformats.org/officeDocument/2006/relationships/hyperlink" Target="http://en.citizendium.org/wiki?title=Liquefaction&amp;action=edit&amp;redlink=1" TargetMode="External"/><Relationship Id="rId5" Type="http://schemas.openxmlformats.org/officeDocument/2006/relationships/hyperlink" Target="http://en.citizendium.org/wiki/Boyle's_law" TargetMode="External"/><Relationship Id="rId15" Type="http://schemas.openxmlformats.org/officeDocument/2006/relationships/hyperlink" Target="http://it.wikipedia.org/wiki/Volume" TargetMode="External"/><Relationship Id="rId23" Type="http://schemas.openxmlformats.org/officeDocument/2006/relationships/hyperlink" Target="http://it.wikipedia.org/wiki/1791" TargetMode="External"/><Relationship Id="rId28" Type="http://schemas.openxmlformats.org/officeDocument/2006/relationships/hyperlink" Target="http://en.citizendium.org/wiki?title=Avogadro's_law&amp;action=edit&amp;redlink=1" TargetMode="External"/><Relationship Id="rId10" Type="http://schemas.openxmlformats.org/officeDocument/2006/relationships/hyperlink" Target="http://en.citizendium.org/wiki?title=Jacques_Alexandre_C%C3%A9sar_Charles&amp;action=edit&amp;redlink=1" TargetMode="External"/><Relationship Id="rId19" Type="http://schemas.openxmlformats.org/officeDocument/2006/relationships/hyperlink" Target="http://it.wikipedia.org/wiki/1778" TargetMode="External"/><Relationship Id="rId31" Type="http://schemas.openxmlformats.org/officeDocument/2006/relationships/hyperlink" Target="http://en.citizendium.org/wiki/Celsius" TargetMode="External"/><Relationship Id="rId4" Type="http://schemas.openxmlformats.org/officeDocument/2006/relationships/hyperlink" Target="http://en.citizendium.org/wiki?title=Robert_Boyle&amp;action=edit&amp;redlink=1" TargetMode="External"/><Relationship Id="rId9" Type="http://schemas.openxmlformats.org/officeDocument/2006/relationships/hyperlink" Target="http://en.citizendium.org/wiki?title=Amontons'_law&amp;action=edit&amp;redlink=1" TargetMode="External"/><Relationship Id="rId14" Type="http://schemas.openxmlformats.org/officeDocument/2006/relationships/hyperlink" Target="http://it.wikipedia.org/wiki/Prima_legge_di_Gay-Lussac" TargetMode="External"/><Relationship Id="rId22" Type="http://schemas.openxmlformats.org/officeDocument/2006/relationships/hyperlink" Target="http://it.wikipedia.org/w/index.php?title=Jacques_Charles&amp;action=edit&amp;redlink=1" TargetMode="External"/><Relationship Id="rId27" Type="http://schemas.openxmlformats.org/officeDocument/2006/relationships/hyperlink" Target="http://en.citizendium.org/wiki?title=Gay-Lussac's_law&amp;action=edit&amp;redlink=1" TargetMode="External"/><Relationship Id="rId30" Type="http://schemas.openxmlformats.org/officeDocument/2006/relationships/hyperlink" Target="http://en.citizendium.org/wiki?title=Victor_Regnault&amp;action=edit&amp;redlink=1" TargetMode="External"/></Relationships>
</file>

<file path=ppt/notesSlides/_rels/notesSlide11.xml.rels><?xml version="1.0" encoding="UTF-8" standalone="yes"?>
<Relationships xmlns="http://schemas.openxmlformats.org/package/2006/relationships"><Relationship Id="rId13" Type="http://schemas.openxmlformats.org/officeDocument/2006/relationships/hyperlink" Target="http://en.wikipedia.org/wiki/Leonard_Euler" TargetMode="External"/><Relationship Id="rId18" Type="http://schemas.openxmlformats.org/officeDocument/2006/relationships/hyperlink" Target="http://en.wikipedia.org/wiki/Deafness" TargetMode="External"/><Relationship Id="rId26" Type="http://schemas.openxmlformats.org/officeDocument/2006/relationships/hyperlink" Target="http://en.wikipedia.org/wiki/Architecture" TargetMode="External"/><Relationship Id="rId39" Type="http://schemas.openxmlformats.org/officeDocument/2006/relationships/hyperlink" Target="http://en.wikipedia.org/wiki/Gas" TargetMode="External"/><Relationship Id="rId21" Type="http://schemas.openxmlformats.org/officeDocument/2006/relationships/hyperlink" Target="http://en.wikipedia.org/wiki/Mathematics" TargetMode="External"/><Relationship Id="rId34" Type="http://schemas.openxmlformats.org/officeDocument/2006/relationships/hyperlink" Target="http://en.wikipedia.org/wiki/Guillaume_Amontons" TargetMode="External"/><Relationship Id="rId42" Type="http://schemas.openxmlformats.org/officeDocument/2006/relationships/hyperlink" Target="http://en.wikipedia.org/wiki/Boiling_point" TargetMode="External"/><Relationship Id="rId47" Type="http://schemas.openxmlformats.org/officeDocument/2006/relationships/hyperlink" Target="http://en.wikipedia.org/wiki/William_Thomson,_1st_Baron_Kelvin" TargetMode="External"/><Relationship Id="rId7" Type="http://schemas.openxmlformats.org/officeDocument/2006/relationships/hyperlink" Target="http://en.wikipedia.org/wiki/France" TargetMode="External"/><Relationship Id="rId2" Type="http://schemas.openxmlformats.org/officeDocument/2006/relationships/slide" Target="../slides/slide17.xml"/><Relationship Id="rId16" Type="http://schemas.openxmlformats.org/officeDocument/2006/relationships/hyperlink" Target="http://en.wikipedia.org/wiki/Lawyer" TargetMode="External"/><Relationship Id="rId29" Type="http://schemas.openxmlformats.org/officeDocument/2006/relationships/hyperlink" Target="http://en.wikipedia.org/wiki/Public_works" TargetMode="External"/><Relationship Id="rId11" Type="http://schemas.openxmlformats.org/officeDocument/2006/relationships/hyperlink" Target="http://en.wikipedia.org/wiki/Leonardo_da_Vinci" TargetMode="External"/><Relationship Id="rId24" Type="http://schemas.openxmlformats.org/officeDocument/2006/relationships/hyperlink" Target="http://en.wikipedia.org/wiki/Drawing" TargetMode="External"/><Relationship Id="rId32" Type="http://schemas.openxmlformats.org/officeDocument/2006/relationships/hyperlink" Target="http://en.wikipedia.org/wiki/Thermometer" TargetMode="External"/><Relationship Id="rId37" Type="http://schemas.openxmlformats.org/officeDocument/2006/relationships/hyperlink" Target="http://en.wikipedia.org/wiki/Pressure" TargetMode="External"/><Relationship Id="rId40" Type="http://schemas.openxmlformats.org/officeDocument/2006/relationships/hyperlink" Target="http://en.wikipedia.org/wiki/Accuracy_and_precision" TargetMode="External"/><Relationship Id="rId45" Type="http://schemas.openxmlformats.org/officeDocument/2006/relationships/hyperlink" Target="http://en.wikipedia.org/wiki/Charles's_law" TargetMode="External"/><Relationship Id="rId5" Type="http://schemas.openxmlformats.org/officeDocument/2006/relationships/hyperlink" Target="http://en.wikipedia.org/wiki/October_11" TargetMode="External"/><Relationship Id="rId15" Type="http://schemas.openxmlformats.org/officeDocument/2006/relationships/hyperlink" Target="http://en.wikipedia.org/wiki/Paris,_France" TargetMode="External"/><Relationship Id="rId23" Type="http://schemas.openxmlformats.org/officeDocument/2006/relationships/hyperlink" Target="http://en.wikipedia.org/wiki/Celestial_mechanics" TargetMode="External"/><Relationship Id="rId28" Type="http://schemas.openxmlformats.org/officeDocument/2006/relationships/hyperlink" Target="http://en.wikipedia.org/wiki/Government" TargetMode="External"/><Relationship Id="rId36" Type="http://schemas.openxmlformats.org/officeDocument/2006/relationships/hyperlink" Target="http://en.wikipedia.org/wiki/Marine_chronometer" TargetMode="External"/><Relationship Id="rId49" Type="http://schemas.openxmlformats.org/officeDocument/2006/relationships/hyperlink" Target="http://en.wikipedia.org/wiki/Lubricant" TargetMode="External"/><Relationship Id="rId10" Type="http://schemas.openxmlformats.org/officeDocument/2006/relationships/hyperlink" Target="http://en.wikipedia.org/wiki/Tribology" TargetMode="External"/><Relationship Id="rId19" Type="http://schemas.openxmlformats.org/officeDocument/2006/relationships/hyperlink" Target="http://en.wikipedia.org/wiki/Science" TargetMode="External"/><Relationship Id="rId31" Type="http://schemas.openxmlformats.org/officeDocument/2006/relationships/hyperlink" Target="http://en.wikipedia.org/wiki/Hygrometer" TargetMode="External"/><Relationship Id="rId44" Type="http://schemas.openxmlformats.org/officeDocument/2006/relationships/hyperlink" Target="http://en.wikipedia.org/wiki/Gas_laws" TargetMode="External"/><Relationship Id="rId4" Type="http://schemas.openxmlformats.org/officeDocument/2006/relationships/hyperlink" Target="http://en.wikipedia.org/wiki/1663" TargetMode="External"/><Relationship Id="rId9" Type="http://schemas.openxmlformats.org/officeDocument/2006/relationships/hyperlink" Target="http://en.wikipedia.org/wiki/Physicist" TargetMode="External"/><Relationship Id="rId14" Type="http://schemas.openxmlformats.org/officeDocument/2006/relationships/hyperlink" Target="http://en.wikipedia.org/wiki/Charles-Augustin_de_Coulomb" TargetMode="External"/><Relationship Id="rId22" Type="http://schemas.openxmlformats.org/officeDocument/2006/relationships/hyperlink" Target="http://en.wikipedia.org/wiki/Physical_sciences" TargetMode="External"/><Relationship Id="rId27" Type="http://schemas.openxmlformats.org/officeDocument/2006/relationships/hyperlink" Target="http://en.wikipedia.org/wiki/Paris" TargetMode="External"/><Relationship Id="rId30" Type="http://schemas.openxmlformats.org/officeDocument/2006/relationships/hyperlink" Target="http://en.wikipedia.org/wiki/Barometer" TargetMode="External"/><Relationship Id="rId35" Type="http://schemas.openxmlformats.org/officeDocument/2006/relationships/hyperlink" Target="http://en.wikipedia.org/wiki/Water_clock" TargetMode="External"/><Relationship Id="rId43" Type="http://schemas.openxmlformats.org/officeDocument/2006/relationships/hyperlink" Target="http://en.wikipedia.org/wiki/Water" TargetMode="External"/><Relationship Id="rId48" Type="http://schemas.openxmlformats.org/officeDocument/2006/relationships/hyperlink" Target="http://en.wikipedia.org/wiki/Friction" TargetMode="External"/><Relationship Id="rId8" Type="http://schemas.openxmlformats.org/officeDocument/2006/relationships/hyperlink" Target="http://en.wikipedia.org/wiki/Inventor" TargetMode="External"/><Relationship Id="rId3" Type="http://schemas.openxmlformats.org/officeDocument/2006/relationships/hyperlink" Target="http://en.wikipedia.org/wiki/August_31" TargetMode="External"/><Relationship Id="rId12" Type="http://schemas.openxmlformats.org/officeDocument/2006/relationships/hyperlink" Target="http://en.wikipedia.org/w/index.php?title=John_Theophilius_Desanguliers&amp;action=edit&amp;redlink=1" TargetMode="External"/><Relationship Id="rId17" Type="http://schemas.openxmlformats.org/officeDocument/2006/relationships/hyperlink" Target="http://en.wikipedia.org/wiki/Normandy" TargetMode="External"/><Relationship Id="rId25" Type="http://schemas.openxmlformats.org/officeDocument/2006/relationships/hyperlink" Target="http://en.wikipedia.org/wiki/Surveying" TargetMode="External"/><Relationship Id="rId33" Type="http://schemas.openxmlformats.org/officeDocument/2006/relationships/hyperlink" Target="http://en.wikipedia.org/wiki/Optical_telegraph" TargetMode="External"/><Relationship Id="rId38" Type="http://schemas.openxmlformats.org/officeDocument/2006/relationships/hyperlink" Target="http://en.wikipedia.org/wiki/Temperature" TargetMode="External"/><Relationship Id="rId46" Type="http://schemas.openxmlformats.org/officeDocument/2006/relationships/hyperlink" Target="http://en.wikipedia.org/wiki/Absolute_zero" TargetMode="External"/><Relationship Id="rId20" Type="http://schemas.openxmlformats.org/officeDocument/2006/relationships/hyperlink" Target="http://en.wikipedia.org/wiki/University" TargetMode="External"/><Relationship Id="rId41" Type="http://schemas.openxmlformats.org/officeDocument/2006/relationships/hyperlink" Target="http://en.wikipedia.org/wiki/Quantitative" TargetMode="External"/><Relationship Id="rId1" Type="http://schemas.openxmlformats.org/officeDocument/2006/relationships/notesMaster" Target="../notesMasters/notesMaster1.xml"/><Relationship Id="rId6" Type="http://schemas.openxmlformats.org/officeDocument/2006/relationships/hyperlink" Target="http://en.wikipedia.org/wiki/1705"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en.wikipedia.org/wiki/Leiden" TargetMode="External"/><Relationship Id="rId13" Type="http://schemas.openxmlformats.org/officeDocument/2006/relationships/hyperlink" Target="http://en.wikipedia.org/wiki/nl:Jacqueline_E._van_der_Waals" TargetMode="External"/><Relationship Id="rId18" Type="http://schemas.openxmlformats.org/officeDocument/2006/relationships/hyperlink" Target="http://en.wikipedia.org/wiki/The_Hague" TargetMode="External"/><Relationship Id="rId26" Type="http://schemas.openxmlformats.org/officeDocument/2006/relationships/hyperlink" Target="http://en.wikipedia.org/wiki/James_Clerk_Maxwell" TargetMode="External"/><Relationship Id="rId3" Type="http://schemas.openxmlformats.org/officeDocument/2006/relationships/hyperlink" Target="http://en.wikipedia.org/wiki/Physicist" TargetMode="External"/><Relationship Id="rId21" Type="http://schemas.openxmlformats.org/officeDocument/2006/relationships/hyperlink" Target="http://en.wikipedia.org/wiki/Van_der_Waals_force" TargetMode="External"/><Relationship Id="rId7" Type="http://schemas.openxmlformats.org/officeDocument/2006/relationships/hyperlink" Target="http://en.wikipedia.org/wiki/Liquid" TargetMode="External"/><Relationship Id="rId12" Type="http://schemas.openxmlformats.org/officeDocument/2006/relationships/hyperlink" Target="http://en.wikipedia.org/wiki/Physics" TargetMode="External"/><Relationship Id="rId17" Type="http://schemas.openxmlformats.org/officeDocument/2006/relationships/hyperlink" Target="http://en.wikipedia.org/wiki/Arts_and_Crafts_movement" TargetMode="External"/><Relationship Id="rId25" Type="http://schemas.openxmlformats.org/officeDocument/2006/relationships/hyperlink" Target="http://en.wikipedia.org/wiki/Johannes_Diderik_van_der_Waals" TargetMode="External"/><Relationship Id="rId2" Type="http://schemas.openxmlformats.org/officeDocument/2006/relationships/slide" Target="../slides/slide28.xml"/><Relationship Id="rId16" Type="http://schemas.openxmlformats.org/officeDocument/2006/relationships/hyperlink" Target="http://en.wikipedia.org/wiki/Sapperton,_Gloucestershire" TargetMode="External"/><Relationship Id="rId20" Type="http://schemas.openxmlformats.org/officeDocument/2006/relationships/hyperlink" Target="http://en.wikipedia.org/wiki/University_of_Amsterdam" TargetMode="External"/><Relationship Id="rId29" Type="http://schemas.openxmlformats.org/officeDocument/2006/relationships/hyperlink" Target="http://en.wikipedia.org/wiki/Nobel_Prize" TargetMode="External"/><Relationship Id="rId1" Type="http://schemas.openxmlformats.org/officeDocument/2006/relationships/notesMaster" Target="../notesMasters/notesMaster1.xml"/><Relationship Id="rId6" Type="http://schemas.openxmlformats.org/officeDocument/2006/relationships/hyperlink" Target="http://en.wikipedia.org/wiki/Gas" TargetMode="External"/><Relationship Id="rId11" Type="http://schemas.openxmlformats.org/officeDocument/2006/relationships/hyperlink" Target="http://en.wikipedia.org/wiki/Mathematics" TargetMode="External"/><Relationship Id="rId24" Type="http://schemas.openxmlformats.org/officeDocument/2006/relationships/hyperlink" Target="http://en.wikipedia.org/wiki/Heat" TargetMode="External"/><Relationship Id="rId32" Type="http://schemas.openxmlformats.org/officeDocument/2006/relationships/hyperlink" Target="http://en.wikipedia.org/wiki/Amsterdam" TargetMode="External"/><Relationship Id="rId5" Type="http://schemas.openxmlformats.org/officeDocument/2006/relationships/hyperlink" Target="http://en.wikipedia.org/wiki/Equation_of_state" TargetMode="External"/><Relationship Id="rId15" Type="http://schemas.openxmlformats.org/officeDocument/2006/relationships/hyperlink" Target="http://en.wikipedia.org/wiki/Peter_van_der_Waals" TargetMode="External"/><Relationship Id="rId23" Type="http://schemas.openxmlformats.org/officeDocument/2006/relationships/hyperlink" Target="http://en.wikipedia.org/wiki/Rudolf_Clausius" TargetMode="External"/><Relationship Id="rId28" Type="http://schemas.openxmlformats.org/officeDocument/2006/relationships/hyperlink" Target="http://en.wikipedia.org/wiki/Willard_Gibbs" TargetMode="External"/><Relationship Id="rId10" Type="http://schemas.openxmlformats.org/officeDocument/2006/relationships/hyperlink" Target="http://en.wikipedia.org/wiki/Classical_language" TargetMode="External"/><Relationship Id="rId19" Type="http://schemas.openxmlformats.org/officeDocument/2006/relationships/hyperlink" Target="http://en.wikipedia.org/wiki/Pieter_Rijke" TargetMode="External"/><Relationship Id="rId31" Type="http://schemas.openxmlformats.org/officeDocument/2006/relationships/hyperlink" Target="http://en.wikipedia.org/wiki/December_12" TargetMode="External"/><Relationship Id="rId4" Type="http://schemas.openxmlformats.org/officeDocument/2006/relationships/hyperlink" Target="http://en.wikipedia.org/wiki/Thermodynamicist" TargetMode="External"/><Relationship Id="rId9" Type="http://schemas.openxmlformats.org/officeDocument/2006/relationships/hyperlink" Target="http://en.wikipedia.org/wiki/Netherlands" TargetMode="External"/><Relationship Id="rId14" Type="http://schemas.openxmlformats.org/officeDocument/2006/relationships/hyperlink" Target="http://en.wikipedia.org/wiki/nl:Johannes_Diderik_van_der_Waals_Jr" TargetMode="External"/><Relationship Id="rId22" Type="http://schemas.openxmlformats.org/officeDocument/2006/relationships/hyperlink" Target="http://en.wikipedia.org/wiki/Heike_Kamerlingh_Onnes" TargetMode="External"/><Relationship Id="rId27" Type="http://schemas.openxmlformats.org/officeDocument/2006/relationships/hyperlink" Target="http://en.wikipedia.org/wiki/Ludwig_Boltzmann" TargetMode="External"/><Relationship Id="rId30" Type="http://schemas.openxmlformats.org/officeDocument/2006/relationships/hyperlink" Target="http://nobelprize.org/nobel_prizes/physics/laureates/1910/waals-lecture.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it.wikipedia.org/wiki/Temperatura" TargetMode="External"/><Relationship Id="rId13" Type="http://schemas.openxmlformats.org/officeDocument/2006/relationships/hyperlink" Target="http://it.wikipedia.org/wiki/Ponte_di_Wheatstone" TargetMode="External"/><Relationship Id="rId3" Type="http://schemas.openxmlformats.org/officeDocument/2006/relationships/hyperlink" Target="http://it.wikipedia.org/wiki/Strumento_di_misura" TargetMode="External"/><Relationship Id="rId7" Type="http://schemas.openxmlformats.org/officeDocument/2006/relationships/hyperlink" Target="http://it.wikipedia.org/wiki/Umidit%C3%A0" TargetMode="External"/><Relationship Id="rId12" Type="http://schemas.openxmlformats.org/officeDocument/2006/relationships/hyperlink" Target="http://it.wikipedia.org/wiki/Igrometro"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it.wikipedia.org/wiki/Vapore_acqueo" TargetMode="External"/><Relationship Id="rId11" Type="http://schemas.openxmlformats.org/officeDocument/2006/relationships/hyperlink" Target="http://it.wikipedia.org/wiki/Metro_cubo" TargetMode="External"/><Relationship Id="rId5" Type="http://schemas.openxmlformats.org/officeDocument/2006/relationships/hyperlink" Target="http://it.wikipedia.org/wiki/Umidit%C3%A0_assoluta" TargetMode="External"/><Relationship Id="rId15" Type="http://schemas.openxmlformats.org/officeDocument/2006/relationships/hyperlink" Target="http://it.wikipedia.org/wiki/Diagramma_di_Mollier" TargetMode="External"/><Relationship Id="rId10" Type="http://schemas.openxmlformats.org/officeDocument/2006/relationships/hyperlink" Target="http://it.wikipedia.org/wiki/Chilogrammo" TargetMode="External"/><Relationship Id="rId4" Type="http://schemas.openxmlformats.org/officeDocument/2006/relationships/hyperlink" Target="http://it.wikipedia.org/wiki/Umidit%C3%A0_relativa" TargetMode="External"/><Relationship Id="rId9" Type="http://schemas.openxmlformats.org/officeDocument/2006/relationships/hyperlink" Target="http://it.wikipedia.org/wiki/Pressione" TargetMode="External"/><Relationship Id="rId14" Type="http://schemas.openxmlformats.org/officeDocument/2006/relationships/hyperlink" Target="http://it.wikipedia.org/wiki/Punto_di_rugiad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it.wikipedia.org/wiki/1889" TargetMode="External"/><Relationship Id="rId13" Type="http://schemas.openxmlformats.org/officeDocument/2006/relationships/hyperlink" Target="http://it.wikipedia.org/wiki/Chimico" TargetMode="External"/><Relationship Id="rId18" Type="http://schemas.openxmlformats.org/officeDocument/2006/relationships/hyperlink" Target="http://it.wikipedia.org/wiki/Ampere" TargetMode="External"/><Relationship Id="rId26" Type="http://schemas.openxmlformats.org/officeDocument/2006/relationships/hyperlink" Target="http://it.wikipedia.org/wiki/Mulinello_di_Joule" TargetMode="External"/><Relationship Id="rId3" Type="http://schemas.openxmlformats.org/officeDocument/2006/relationships/hyperlink" Target="http://it.wikipedia.org/wiki/Salford" TargetMode="External"/><Relationship Id="rId21" Type="http://schemas.openxmlformats.org/officeDocument/2006/relationships/hyperlink" Target="http://it.wikipedia.org/wiki/Corrente_elettrica" TargetMode="External"/><Relationship Id="rId7" Type="http://schemas.openxmlformats.org/officeDocument/2006/relationships/hyperlink" Target="http://it.wikipedia.org/wiki/11_ottobre" TargetMode="External"/><Relationship Id="rId12" Type="http://schemas.openxmlformats.org/officeDocument/2006/relationships/hyperlink" Target="http://it.wikipedia.org/wiki/Birra" TargetMode="External"/><Relationship Id="rId17" Type="http://schemas.openxmlformats.org/officeDocument/2006/relationships/hyperlink" Target="http://it.wikipedia.org/wiki/Meccanica_(fisica)" TargetMode="External"/><Relationship Id="rId25" Type="http://schemas.openxmlformats.org/officeDocument/2006/relationships/hyperlink" Target="http://it.wikipedia.org/wiki/Equivalente_meccanico_del_calore" TargetMode="External"/><Relationship Id="rId2" Type="http://schemas.openxmlformats.org/officeDocument/2006/relationships/slide" Target="../slides/slide39.xml"/><Relationship Id="rId16" Type="http://schemas.openxmlformats.org/officeDocument/2006/relationships/hyperlink" Target="http://it.wikipedia.org/wiki/Elettricit%C3%A0" TargetMode="External"/><Relationship Id="rId20" Type="http://schemas.openxmlformats.org/officeDocument/2006/relationships/hyperlink" Target="http://it.wikipedia.org/wiki/Royal_Society" TargetMode="External"/><Relationship Id="rId29" Type="http://schemas.openxmlformats.org/officeDocument/2006/relationships/hyperlink" Target="http://it.wikipedia.org/wiki/Principio_di_conservazione" TargetMode="External"/><Relationship Id="rId1" Type="http://schemas.openxmlformats.org/officeDocument/2006/relationships/notesMaster" Target="../notesMasters/notesMaster1.xml"/><Relationship Id="rId6" Type="http://schemas.openxmlformats.org/officeDocument/2006/relationships/hyperlink" Target="http://it.wikipedia.org/wiki/Sale_(Greater_Manchester)" TargetMode="External"/><Relationship Id="rId11" Type="http://schemas.openxmlformats.org/officeDocument/2006/relationships/hyperlink" Target="http://it.wikipedia.org/wiki/Manchester" TargetMode="External"/><Relationship Id="rId24" Type="http://schemas.openxmlformats.org/officeDocument/2006/relationships/hyperlink" Target="http://it.wikipedia.org/wiki/Irlanda" TargetMode="External"/><Relationship Id="rId5" Type="http://schemas.openxmlformats.org/officeDocument/2006/relationships/hyperlink" Target="http://it.wikipedia.org/wiki/1818" TargetMode="External"/><Relationship Id="rId15" Type="http://schemas.openxmlformats.org/officeDocument/2006/relationships/hyperlink" Target="http://it.wikipedia.org/wiki/Calore" TargetMode="External"/><Relationship Id="rId23" Type="http://schemas.openxmlformats.org/officeDocument/2006/relationships/hyperlink" Target="http://it.wikipedia.org/wiki/Effetto_Joule" TargetMode="External"/><Relationship Id="rId28" Type="http://schemas.openxmlformats.org/officeDocument/2006/relationships/hyperlink" Target="http://it.wikipedia.org/wiki/Primo_principio_della_termodinamica" TargetMode="External"/><Relationship Id="rId10" Type="http://schemas.openxmlformats.org/officeDocument/2006/relationships/hyperlink" Target="http://it.wikipedia.org/wiki/Natale" TargetMode="External"/><Relationship Id="rId19" Type="http://schemas.openxmlformats.org/officeDocument/2006/relationships/hyperlink" Target="http://it.wikipedia.org/wiki/1841" TargetMode="External"/><Relationship Id="rId31" Type="http://schemas.openxmlformats.org/officeDocument/2006/relationships/hyperlink" Target="http://it.wikipedia.org/wiki/Sistema_Internazionale" TargetMode="External"/><Relationship Id="rId4" Type="http://schemas.openxmlformats.org/officeDocument/2006/relationships/hyperlink" Target="http://it.wikipedia.org/wiki/24_dicembre" TargetMode="External"/><Relationship Id="rId9" Type="http://schemas.openxmlformats.org/officeDocument/2006/relationships/hyperlink" Target="http://it.wikipedia.org/wiki/Fisico" TargetMode="External"/><Relationship Id="rId14" Type="http://schemas.openxmlformats.org/officeDocument/2006/relationships/hyperlink" Target="http://it.wikipedia.org/wiki/John_Dalton" TargetMode="External"/><Relationship Id="rId22" Type="http://schemas.openxmlformats.org/officeDocument/2006/relationships/hyperlink" Target="http://it.wikipedia.org/wiki/Resistenza_elettrica" TargetMode="External"/><Relationship Id="rId27" Type="http://schemas.openxmlformats.org/officeDocument/2006/relationships/hyperlink" Target="http://it.wikipedia.org/wiki/Lavoro" TargetMode="External"/><Relationship Id="rId30" Type="http://schemas.openxmlformats.org/officeDocument/2006/relationships/hyperlink" Target="http://it.wikipedia.org/wiki/Joul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8" Type="http://schemas.openxmlformats.org/officeDocument/2006/relationships/hyperlink" Target="http://it.wikipedia.org/wiki/Energia" TargetMode="External"/><Relationship Id="rId13" Type="http://schemas.openxmlformats.org/officeDocument/2006/relationships/hyperlink" Target="http://it.wikipedia.org/wiki/Acqua" TargetMode="External"/><Relationship Id="rId18" Type="http://schemas.openxmlformats.org/officeDocument/2006/relationships/hyperlink" Target="http://it.wikipedia.org/wiki/Evaporazione" TargetMode="External"/><Relationship Id="rId3" Type="http://schemas.openxmlformats.org/officeDocument/2006/relationships/hyperlink" Target="http://it.wikipedia.org/wiki/XIX_secolo" TargetMode="External"/><Relationship Id="rId21" Type="http://schemas.openxmlformats.org/officeDocument/2006/relationships/hyperlink" Target="http://it.wikipedia.org/wiki/800" TargetMode="External"/><Relationship Id="rId7" Type="http://schemas.openxmlformats.org/officeDocument/2006/relationships/hyperlink" Target="http://it.wikipedia.org/wiki/1864" TargetMode="External"/><Relationship Id="rId12" Type="http://schemas.openxmlformats.org/officeDocument/2006/relationships/hyperlink" Target="http://it.wikipedia.org/wiki/Temperatura" TargetMode="External"/><Relationship Id="rId17" Type="http://schemas.openxmlformats.org/officeDocument/2006/relationships/hyperlink" Target="http://it.wikipedia.org/wiki/Stato_liquido" TargetMode="External"/><Relationship Id="rId25" Type="http://schemas.openxmlformats.org/officeDocument/2006/relationships/hyperlink" Target="http://it.wikipedia.org/wiki/Teoria_del_caos" TargetMode="External"/><Relationship Id="rId2" Type="http://schemas.openxmlformats.org/officeDocument/2006/relationships/slide" Target="../slides/slide59.xml"/><Relationship Id="rId16" Type="http://schemas.openxmlformats.org/officeDocument/2006/relationships/hyperlink" Target="http://it.wikipedia.org/wiki/Velocit%C3%A0" TargetMode="External"/><Relationship Id="rId20" Type="http://schemas.openxmlformats.org/officeDocument/2006/relationships/hyperlink" Target="http://it.wikipedia.org/wiki/Equilibrio_dinamico" TargetMode="External"/><Relationship Id="rId1" Type="http://schemas.openxmlformats.org/officeDocument/2006/relationships/notesMaster" Target="../notesMasters/notesMaster1.xml"/><Relationship Id="rId6" Type="http://schemas.openxmlformats.org/officeDocument/2006/relationships/hyperlink" Target="http://it.wikipedia.org/wiki/Rudolf_Clausius" TargetMode="External"/><Relationship Id="rId11" Type="http://schemas.openxmlformats.org/officeDocument/2006/relationships/hyperlink" Target="http://it.wikipedia.org/wiki/Calore" TargetMode="External"/><Relationship Id="rId24" Type="http://schemas.openxmlformats.org/officeDocument/2006/relationships/hyperlink" Target="http://it.wikipedia.org/wiki/Informatica_teorica" TargetMode="External"/><Relationship Id="rId5" Type="http://schemas.openxmlformats.org/officeDocument/2006/relationships/hyperlink" Target="http://it.wikipedia.org/wiki/1824" TargetMode="External"/><Relationship Id="rId15" Type="http://schemas.openxmlformats.org/officeDocument/2006/relationships/hyperlink" Target="http://it.wikipedia.org/wiki/Molecola" TargetMode="External"/><Relationship Id="rId23" Type="http://schemas.openxmlformats.org/officeDocument/2006/relationships/hyperlink" Target="http://it.wikipedia.org/wiki/Teoria_dei_segnali" TargetMode="External"/><Relationship Id="rId10" Type="http://schemas.openxmlformats.org/officeDocument/2006/relationships/hyperlink" Target="http://it.wikipedia.org/wiki/Infinitesimo" TargetMode="External"/><Relationship Id="rId19" Type="http://schemas.openxmlformats.org/officeDocument/2006/relationships/hyperlink" Target="http://it.wikipedia.org/wiki/Energia_termica" TargetMode="External"/><Relationship Id="rId4" Type="http://schemas.openxmlformats.org/officeDocument/2006/relationships/hyperlink" Target="http://it.wikipedia.org/wiki/Nicolas_L%C3%A9onard_Sadi_Carnot" TargetMode="External"/><Relationship Id="rId9" Type="http://schemas.openxmlformats.org/officeDocument/2006/relationships/hyperlink" Target="http://it.wikipedia.org/wiki/Illuminismo" TargetMode="External"/><Relationship Id="rId14" Type="http://schemas.openxmlformats.org/officeDocument/2006/relationships/hyperlink" Target="http://it.wikipedia.org/wiki/Diffusione" TargetMode="External"/><Relationship Id="rId22" Type="http://schemas.openxmlformats.org/officeDocument/2006/relationships/hyperlink" Target="http://it.wikipedia.org/wiki/'900"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stro.uu.se/planet/asteroid/astdiv/4169.html"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stro.uu.se/history/celsius_scale.html" TargetMode="External"/><Relationship Id="rId4" Type="http://schemas.openxmlformats.org/officeDocument/2006/relationships/hyperlink" Target="http://www.astro.uu.se/history/profflist_eng.html"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8" Type="http://schemas.openxmlformats.org/officeDocument/2006/relationships/hyperlink" Target="http://it.wikipedia.org/wiki/Funzione_di_stato" TargetMode="External"/><Relationship Id="rId13" Type="http://schemas.openxmlformats.org/officeDocument/2006/relationships/hyperlink" Target="http://it.wikipedia.org/wiki/Entropia" TargetMode="External"/><Relationship Id="rId18" Type="http://schemas.openxmlformats.org/officeDocument/2006/relationships/hyperlink" Target="http://it.wikipedia.org/wiki/Teoria_dei_segnali" TargetMode="External"/><Relationship Id="rId3" Type="http://schemas.openxmlformats.org/officeDocument/2006/relationships/hyperlink" Target="http://it.wikipedia.org/wiki/Fisica" TargetMode="External"/><Relationship Id="rId7" Type="http://schemas.openxmlformats.org/officeDocument/2006/relationships/hyperlink" Target="http://it.wikipedia.org/wiki/Termodinamica_classica" TargetMode="External"/><Relationship Id="rId12" Type="http://schemas.openxmlformats.org/officeDocument/2006/relationships/hyperlink" Target="http://it.wikipedia.org/wiki/Meccanica_statistica" TargetMode="External"/><Relationship Id="rId17" Type="http://schemas.openxmlformats.org/officeDocument/2006/relationships/hyperlink" Target="http://it.wikipedia.org/wiki/Scienze_sociali" TargetMode="External"/><Relationship Id="rId2" Type="http://schemas.openxmlformats.org/officeDocument/2006/relationships/slide" Target="../slides/slide63.xml"/><Relationship Id="rId16" Type="http://schemas.openxmlformats.org/officeDocument/2006/relationships/hyperlink" Target="http://it.wikipedia.org/wiki/Kelvin" TargetMode="External"/><Relationship Id="rId1" Type="http://schemas.openxmlformats.org/officeDocument/2006/relationships/notesMaster" Target="../notesMasters/notesMaster1.xml"/><Relationship Id="rId6" Type="http://schemas.openxmlformats.org/officeDocument/2006/relationships/hyperlink" Target="http://it.wikipedia.org/wiki/Universo" TargetMode="External"/><Relationship Id="rId11" Type="http://schemas.openxmlformats.org/officeDocument/2006/relationships/hyperlink" Target="http://it.wikipedia.org/wiki/Stato_termodinamico" TargetMode="External"/><Relationship Id="rId5" Type="http://schemas.openxmlformats.org/officeDocument/2006/relationships/hyperlink" Target="http://it.wikipedia.org/wiki/Sistema_fisico" TargetMode="External"/><Relationship Id="rId15" Type="http://schemas.openxmlformats.org/officeDocument/2006/relationships/hyperlink" Target="http://it.wikipedia.org/wiki/Joule" TargetMode="External"/><Relationship Id="rId10" Type="http://schemas.openxmlformats.org/officeDocument/2006/relationships/hyperlink" Target="http://it.wikipedia.org/wiki/Secondo_principio_della_termodinamica" TargetMode="External"/><Relationship Id="rId19" Type="http://schemas.openxmlformats.org/officeDocument/2006/relationships/hyperlink" Target="http://it.wikipedia.org/wiki/Teoria_dell'informazione" TargetMode="External"/><Relationship Id="rId4" Type="http://schemas.openxmlformats.org/officeDocument/2006/relationships/hyperlink" Target="http://it.wikipedia.org/wiki/Grandezza_fisica" TargetMode="External"/><Relationship Id="rId9" Type="http://schemas.openxmlformats.org/officeDocument/2006/relationships/hyperlink" Target="http://it.wikipedia.org/wiki/Lavoro_(fisica)" TargetMode="External"/><Relationship Id="rId14" Type="http://schemas.openxmlformats.org/officeDocument/2006/relationships/hyperlink" Target="http://it.wikipedia.org/wiki/Sistema_Internazionale" TargetMode="Externa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Diamond" TargetMode="External"/><Relationship Id="rId13" Type="http://schemas.openxmlformats.org/officeDocument/2006/relationships/hyperlink" Target="http://en.wikipedia.org/wiki/Temperature" TargetMode="External"/><Relationship Id="rId18" Type="http://schemas.openxmlformats.org/officeDocument/2006/relationships/hyperlink" Target="http://en.wikipedia.org/wiki/Ethanol" TargetMode="External"/><Relationship Id="rId26" Type="http://schemas.openxmlformats.org/officeDocument/2006/relationships/hyperlink" Target="http://en.wikipedia.org/wiki/Sitall" TargetMode="External"/><Relationship Id="rId3" Type="http://schemas.openxmlformats.org/officeDocument/2006/relationships/hyperlink" Target="http://en.wikipedia.org/wiki/Aluminium" TargetMode="External"/><Relationship Id="rId21" Type="http://schemas.openxmlformats.org/officeDocument/2006/relationships/hyperlink" Target="http://en.wikipedia.org/wiki/Stainless_steel" TargetMode="External"/><Relationship Id="rId7" Type="http://schemas.openxmlformats.org/officeDocument/2006/relationships/hyperlink" Target="http://en.wikipedia.org/wiki/Copper" TargetMode="External"/><Relationship Id="rId12" Type="http://schemas.openxmlformats.org/officeDocument/2006/relationships/hyperlink" Target="http://en.wikipedia.org/wiki/Modulus_of_elasticity" TargetMode="External"/><Relationship Id="rId17" Type="http://schemas.openxmlformats.org/officeDocument/2006/relationships/hyperlink" Target="http://en.wikipedia.org/wiki/Glass" TargetMode="External"/><Relationship Id="rId25" Type="http://schemas.openxmlformats.org/officeDocument/2006/relationships/hyperlink" Target="http://en.wikipedia.org/wiki/Beryllium" TargetMode="External"/><Relationship Id="rId2" Type="http://schemas.openxmlformats.org/officeDocument/2006/relationships/slide" Target="../slides/slide8.xml"/><Relationship Id="rId16" Type="http://schemas.openxmlformats.org/officeDocument/2006/relationships/hyperlink" Target="http://en.wikipedia.org/wiki/Nobel_Prize" TargetMode="External"/><Relationship Id="rId20" Type="http://schemas.openxmlformats.org/officeDocument/2006/relationships/hyperlink" Target="http://en.wikipedia.org/wiki/Mercury_(element)" TargetMode="External"/><Relationship Id="rId1" Type="http://schemas.openxmlformats.org/officeDocument/2006/relationships/notesMaster" Target="../notesMasters/notesMaster1.xml"/><Relationship Id="rId6" Type="http://schemas.openxmlformats.org/officeDocument/2006/relationships/hyperlink" Target="http://en.wikipedia.org/wiki/Concrete" TargetMode="External"/><Relationship Id="rId11" Type="http://schemas.openxmlformats.org/officeDocument/2006/relationships/hyperlink" Target="http://en.wikipedia.org/wiki/Alloy" TargetMode="External"/><Relationship Id="rId24" Type="http://schemas.openxmlformats.org/officeDocument/2006/relationships/hyperlink" Target="http://en.wikipedia.org/wiki/Titanium" TargetMode="External"/><Relationship Id="rId5" Type="http://schemas.openxmlformats.org/officeDocument/2006/relationships/hyperlink" Target="http://en.wikipedia.org/wiki/Carbon_steel" TargetMode="External"/><Relationship Id="rId15" Type="http://schemas.openxmlformats.org/officeDocument/2006/relationships/hyperlink" Target="http://en.wikipedia.org/wiki/Iron" TargetMode="External"/><Relationship Id="rId23" Type="http://schemas.openxmlformats.org/officeDocument/2006/relationships/hyperlink" Target="http://en.wikipedia.org/wiki/Chromium" TargetMode="External"/><Relationship Id="rId10" Type="http://schemas.openxmlformats.org/officeDocument/2006/relationships/hyperlink" Target="http://en.wikipedia.org/wiki/Steel" TargetMode="External"/><Relationship Id="rId19" Type="http://schemas.openxmlformats.org/officeDocument/2006/relationships/hyperlink" Target="http://en.wikipedia.org/wiki/Iron_(element)" TargetMode="External"/><Relationship Id="rId4" Type="http://schemas.openxmlformats.org/officeDocument/2006/relationships/hyperlink" Target="http://en.wikipedia.org/wiki/Brass" TargetMode="External"/><Relationship Id="rId9" Type="http://schemas.openxmlformats.org/officeDocument/2006/relationships/hyperlink" Target="http://en.wikipedia.org/wiki/Nickel" TargetMode="External"/><Relationship Id="rId14" Type="http://schemas.openxmlformats.org/officeDocument/2006/relationships/hyperlink" Target="http://en.wikipedia.org/wiki/Invar" TargetMode="External"/><Relationship Id="rId22" Type="http://schemas.openxmlformats.org/officeDocument/2006/relationships/hyperlink" Target="http://en.wikipedia.org/wiki/Cobalt" TargetMode="External"/><Relationship Id="rId27" Type="http://schemas.openxmlformats.org/officeDocument/2006/relationships/hyperlink" Target="http://en.wikipedia.org/wiki/Wat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it.wikipedia.org/wiki/Resistenza_elettrica" TargetMode="External"/><Relationship Id="rId13" Type="http://schemas.openxmlformats.org/officeDocument/2006/relationships/hyperlink" Target="http://it.wikipedia.org/wiki/Fonone" TargetMode="External"/><Relationship Id="rId3" Type="http://schemas.openxmlformats.org/officeDocument/2006/relationships/hyperlink" Target="http://it.wikipedia.org/wiki/Sensore" TargetMode="External"/><Relationship Id="rId7" Type="http://schemas.openxmlformats.org/officeDocument/2006/relationships/hyperlink" Target="http://it.wikipedia.org/wiki/Automazione" TargetMode="External"/><Relationship Id="rId12" Type="http://schemas.openxmlformats.org/officeDocument/2006/relationships/hyperlink" Target="http://it.wikipedia.org/wiki/Semiconduttore"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it.wikipedia.org/wiki/Galvanometro" TargetMode="External"/><Relationship Id="rId11" Type="http://schemas.openxmlformats.org/officeDocument/2006/relationships/hyperlink" Target="http://it.wikipedia.org/wiki/Platino" TargetMode="External"/><Relationship Id="rId5" Type="http://schemas.openxmlformats.org/officeDocument/2006/relationships/hyperlink" Target="http://it.wikipedia.org/wiki/Corrente_elettrica" TargetMode="External"/><Relationship Id="rId15" Type="http://schemas.openxmlformats.org/officeDocument/2006/relationships/hyperlink" Target="http://it.wikipedia.org/wiki/Sensibilit%C3%A0_(fisica)" TargetMode="External"/><Relationship Id="rId10" Type="http://schemas.openxmlformats.org/officeDocument/2006/relationships/hyperlink" Target="http://it.wikipedia.org/wiki/Metallo" TargetMode="External"/><Relationship Id="rId4" Type="http://schemas.openxmlformats.org/officeDocument/2006/relationships/hyperlink" Target="http://it.wikipedia.org/wiki/Temperatura" TargetMode="External"/><Relationship Id="rId9" Type="http://schemas.openxmlformats.org/officeDocument/2006/relationships/hyperlink" Target="http://it.wikipedia.org/wiki/Termoresistenza" TargetMode="External"/><Relationship Id="rId14" Type="http://schemas.openxmlformats.org/officeDocument/2006/relationships/hyperlink" Target="http://it.wikipedia.org/wiki/Drogaggio"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6A93C-33F2-4372-9541-82FF0F9C436F}"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r>
              <a:rPr lang="it-IT" dirty="0" smtClean="0"/>
              <a:t>Termodinamica, in effetti ~ termostatica, la termodinamica dell’equilibrio. Anche le trasformazioni sono sa intendersi come quasi statiche, transizioni fra stati di equilibrio successivi.</a:t>
            </a:r>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FCA74-AF93-45DD-88C3-D58613865B65}" type="slidenum">
              <a:rPr lang="en-US"/>
              <a:pPr/>
              <a:t>15</a:t>
            </a:fld>
            <a:endParaRPr lang="en-US"/>
          </a:p>
        </p:txBody>
      </p:sp>
      <p:sp>
        <p:nvSpPr>
          <p:cNvPr id="249858" name="Rectangle 2"/>
          <p:cNvSpPr>
            <a:spLocks noGrp="1" noRot="1" noChangeAspect="1" noChangeArrowheads="1" noTextEdit="1"/>
          </p:cNvSpPr>
          <p:nvPr>
            <p:ph type="sldImg"/>
          </p:nvPr>
        </p:nvSpPr>
        <p:spPr>
          <a:xfrm>
            <a:off x="992188" y="768350"/>
            <a:ext cx="5114925" cy="3836988"/>
          </a:xfrm>
          <a:ln/>
        </p:spPr>
      </p:sp>
      <p:sp>
        <p:nvSpPr>
          <p:cNvPr id="249859" name="Rectangle 3"/>
          <p:cNvSpPr>
            <a:spLocks noGrp="1" noChangeArrowheads="1"/>
          </p:cNvSpPr>
          <p:nvPr>
            <p:ph type="body" idx="1"/>
          </p:nvPr>
        </p:nvSpPr>
        <p:spPr/>
        <p:txBody>
          <a:bodyPr/>
          <a:lstStyle/>
          <a:p>
            <a:pPr>
              <a:lnSpc>
                <a:spcPct val="90000"/>
              </a:lnSpc>
            </a:pPr>
            <a:r>
              <a:rPr lang="it-IT" sz="900" b="1" dirty="0" err="1"/>
              <a:t>Historic</a:t>
            </a:r>
            <a:r>
              <a:rPr lang="it-IT" sz="900" b="1" dirty="0"/>
              <a:t> background </a:t>
            </a:r>
          </a:p>
          <a:p>
            <a:pPr>
              <a:lnSpc>
                <a:spcPct val="90000"/>
              </a:lnSpc>
            </a:pPr>
            <a:r>
              <a:rPr lang="it-IT" sz="900" dirty="0"/>
              <a:t>The </a:t>
            </a:r>
            <a:r>
              <a:rPr lang="it-IT" sz="900" dirty="0" err="1"/>
              <a:t>early</a:t>
            </a:r>
            <a:r>
              <a:rPr lang="it-IT" sz="900" dirty="0"/>
              <a:t> work on the </a:t>
            </a:r>
            <a:r>
              <a:rPr lang="it-IT" sz="900" dirty="0" err="1"/>
              <a:t>behavior</a:t>
            </a:r>
            <a:r>
              <a:rPr lang="it-IT" sz="900" dirty="0"/>
              <a:t> of </a:t>
            </a:r>
            <a:r>
              <a:rPr lang="it-IT" sz="900" dirty="0" err="1"/>
              <a:t>gases</a:t>
            </a:r>
            <a:r>
              <a:rPr lang="it-IT" sz="900" dirty="0"/>
              <a:t> </a:t>
            </a:r>
            <a:r>
              <a:rPr lang="it-IT" sz="900" dirty="0" err="1"/>
              <a:t>began</a:t>
            </a:r>
            <a:r>
              <a:rPr lang="it-IT" sz="900" dirty="0"/>
              <a:t> in </a:t>
            </a:r>
            <a:r>
              <a:rPr lang="it-IT" sz="900" dirty="0" err="1"/>
              <a:t>pre-industrialized</a:t>
            </a:r>
            <a:r>
              <a:rPr lang="it-IT" sz="900" dirty="0"/>
              <a:t> </a:t>
            </a:r>
            <a:r>
              <a:rPr lang="it-IT" sz="900" dirty="0">
                <a:hlinkClick r:id="rId3" tooltip="Europe"/>
              </a:rPr>
              <a:t>Europe</a:t>
            </a:r>
            <a:r>
              <a:rPr lang="it-IT" sz="900" dirty="0"/>
              <a:t> in the </a:t>
            </a:r>
            <a:r>
              <a:rPr lang="it-IT" sz="900" dirty="0" err="1"/>
              <a:t>latter</a:t>
            </a:r>
            <a:r>
              <a:rPr lang="it-IT" sz="900" dirty="0"/>
              <a:t> </a:t>
            </a:r>
            <a:r>
              <a:rPr lang="it-IT" sz="900" dirty="0" err="1"/>
              <a:t>half</a:t>
            </a:r>
            <a:r>
              <a:rPr lang="it-IT" sz="900" dirty="0"/>
              <a:t> of the 17th </a:t>
            </a:r>
            <a:r>
              <a:rPr lang="it-IT" sz="900" dirty="0" err="1"/>
              <a:t>century</a:t>
            </a:r>
            <a:r>
              <a:rPr lang="it-IT" sz="900" dirty="0"/>
              <a:t> by </a:t>
            </a:r>
            <a:r>
              <a:rPr lang="it-IT" sz="900" dirty="0">
                <a:hlinkClick r:id="rId4" tooltip="Robert Boyle (not yet written)"/>
              </a:rPr>
              <a:t>Robert Boyle</a:t>
            </a:r>
            <a:r>
              <a:rPr lang="it-IT" sz="900" dirty="0"/>
              <a:t> </a:t>
            </a:r>
            <a:r>
              <a:rPr lang="it-IT" sz="900" dirty="0" err="1"/>
              <a:t>who</a:t>
            </a:r>
            <a:r>
              <a:rPr lang="it-IT" sz="900" dirty="0"/>
              <a:t> </a:t>
            </a:r>
            <a:r>
              <a:rPr lang="it-IT" sz="900" dirty="0" err="1"/>
              <a:t>formulated</a:t>
            </a:r>
            <a:r>
              <a:rPr lang="it-IT" sz="900" dirty="0"/>
              <a:t> </a:t>
            </a:r>
            <a:r>
              <a:rPr lang="it-IT" sz="900" i="1" dirty="0" err="1">
                <a:hlinkClick r:id="rId5" tooltip="Boyle's law"/>
              </a:rPr>
              <a:t>Boyle's</a:t>
            </a:r>
            <a:r>
              <a:rPr lang="it-IT" sz="900" i="1" dirty="0">
                <a:hlinkClick r:id="rId5" tooltip="Boyle's law"/>
              </a:rPr>
              <a:t> law</a:t>
            </a:r>
            <a:r>
              <a:rPr lang="it-IT" sz="900" dirty="0"/>
              <a:t> in 1662 (</a:t>
            </a:r>
            <a:r>
              <a:rPr lang="it-IT" sz="900" dirty="0" err="1"/>
              <a:t>independently</a:t>
            </a:r>
            <a:r>
              <a:rPr lang="it-IT" sz="900" dirty="0"/>
              <a:t> </a:t>
            </a:r>
            <a:r>
              <a:rPr lang="it-IT" sz="900" dirty="0" err="1"/>
              <a:t>confirmed</a:t>
            </a:r>
            <a:r>
              <a:rPr lang="it-IT" sz="900" dirty="0"/>
              <a:t> by </a:t>
            </a:r>
            <a:r>
              <a:rPr lang="it-IT" sz="900" dirty="0" err="1">
                <a:hlinkClick r:id="rId6" tooltip="Edme Mariotte (not yet written)"/>
              </a:rPr>
              <a:t>Edme</a:t>
            </a:r>
            <a:r>
              <a:rPr lang="it-IT" sz="900" dirty="0">
                <a:hlinkClick r:id="rId6" tooltip="Edme Mariotte (not yet written)"/>
              </a:rPr>
              <a:t> </a:t>
            </a:r>
            <a:r>
              <a:rPr lang="it-IT" sz="900" dirty="0" err="1">
                <a:hlinkClick r:id="rId6" tooltip="Edme Mariotte (not yet written)"/>
              </a:rPr>
              <a:t>Mariotte</a:t>
            </a:r>
            <a:r>
              <a:rPr lang="it-IT" sz="900" dirty="0"/>
              <a:t> </a:t>
            </a:r>
            <a:r>
              <a:rPr lang="it-IT" sz="900" dirty="0" err="1"/>
              <a:t>at</a:t>
            </a:r>
            <a:r>
              <a:rPr lang="it-IT" sz="900" dirty="0"/>
              <a:t> </a:t>
            </a:r>
            <a:r>
              <a:rPr lang="it-IT" sz="900" dirty="0" err="1"/>
              <a:t>about</a:t>
            </a:r>
            <a:r>
              <a:rPr lang="it-IT" sz="900" dirty="0"/>
              <a:t> the </a:t>
            </a:r>
            <a:r>
              <a:rPr lang="it-IT" sz="900" dirty="0" err="1"/>
              <a:t>same</a:t>
            </a:r>
            <a:r>
              <a:rPr lang="it-IT" sz="900" dirty="0"/>
              <a:t> time).</a:t>
            </a:r>
            <a:r>
              <a:rPr lang="it-IT" sz="900" dirty="0">
                <a:hlinkClick r:id="rId7"/>
              </a:rPr>
              <a:t>[4]</a:t>
            </a:r>
            <a:r>
              <a:rPr lang="it-IT" sz="900" dirty="0"/>
              <a:t> </a:t>
            </a:r>
            <a:r>
              <a:rPr lang="it-IT" sz="900" dirty="0" err="1"/>
              <a:t>Their</a:t>
            </a:r>
            <a:r>
              <a:rPr lang="it-IT" sz="900" dirty="0"/>
              <a:t> work on air </a:t>
            </a:r>
            <a:r>
              <a:rPr lang="it-IT" sz="900" dirty="0" err="1"/>
              <a:t>at</a:t>
            </a:r>
            <a:r>
              <a:rPr lang="it-IT" sz="900" dirty="0"/>
              <a:t> </a:t>
            </a:r>
            <a:r>
              <a:rPr lang="it-IT" sz="900" dirty="0" err="1"/>
              <a:t>low</a:t>
            </a:r>
            <a:r>
              <a:rPr lang="it-IT" sz="900" dirty="0"/>
              <a:t> </a:t>
            </a:r>
            <a:r>
              <a:rPr lang="it-IT" sz="900" dirty="0" err="1"/>
              <a:t>pressures</a:t>
            </a:r>
            <a:r>
              <a:rPr lang="it-IT" sz="900" dirty="0"/>
              <a:t> </a:t>
            </a:r>
            <a:r>
              <a:rPr lang="it-IT" sz="900" dirty="0" err="1"/>
              <a:t>established</a:t>
            </a:r>
            <a:r>
              <a:rPr lang="it-IT" sz="900" dirty="0"/>
              <a:t> the inverse </a:t>
            </a:r>
            <a:r>
              <a:rPr lang="it-IT" sz="900" dirty="0" err="1"/>
              <a:t>relationship</a:t>
            </a:r>
            <a:r>
              <a:rPr lang="it-IT" sz="900" dirty="0"/>
              <a:t> </a:t>
            </a:r>
            <a:r>
              <a:rPr lang="it-IT" sz="900" dirty="0" err="1"/>
              <a:t>between</a:t>
            </a:r>
            <a:r>
              <a:rPr lang="it-IT" sz="900" dirty="0"/>
              <a:t> pressure and volume, </a:t>
            </a:r>
            <a:r>
              <a:rPr lang="it-IT" sz="900" i="1" dirty="0"/>
              <a:t>V</a:t>
            </a:r>
            <a:r>
              <a:rPr lang="it-IT" sz="900" dirty="0"/>
              <a:t> = </a:t>
            </a:r>
            <a:r>
              <a:rPr lang="it-IT" sz="900" dirty="0" err="1"/>
              <a:t>constant</a:t>
            </a:r>
            <a:r>
              <a:rPr lang="it-IT" sz="900" dirty="0"/>
              <a:t> / </a:t>
            </a:r>
            <a:r>
              <a:rPr lang="it-IT" sz="900" i="1" dirty="0"/>
              <a:t>p</a:t>
            </a:r>
            <a:r>
              <a:rPr lang="it-IT" sz="900" dirty="0"/>
              <a:t> </a:t>
            </a:r>
            <a:r>
              <a:rPr lang="it-IT" sz="900" dirty="0" err="1"/>
              <a:t>at</a:t>
            </a:r>
            <a:r>
              <a:rPr lang="it-IT" sz="900" dirty="0"/>
              <a:t> </a:t>
            </a:r>
            <a:r>
              <a:rPr lang="it-IT" sz="900" dirty="0" err="1"/>
              <a:t>constant</a:t>
            </a:r>
            <a:r>
              <a:rPr lang="it-IT" sz="900" dirty="0"/>
              <a:t> temperature and a </a:t>
            </a:r>
            <a:r>
              <a:rPr lang="it-IT" sz="900" dirty="0" err="1"/>
              <a:t>fixed</a:t>
            </a:r>
            <a:r>
              <a:rPr lang="it-IT" sz="900" dirty="0"/>
              <a:t> </a:t>
            </a:r>
            <a:r>
              <a:rPr lang="it-IT" sz="900" dirty="0" err="1"/>
              <a:t>amount</a:t>
            </a:r>
            <a:r>
              <a:rPr lang="it-IT" sz="900" dirty="0"/>
              <a:t> of air. </a:t>
            </a:r>
            <a:r>
              <a:rPr lang="it-IT" sz="900" i="1" dirty="0" err="1"/>
              <a:t>Boyle's</a:t>
            </a:r>
            <a:r>
              <a:rPr lang="it-IT" sz="900" i="1" dirty="0"/>
              <a:t> Law</a:t>
            </a:r>
            <a:r>
              <a:rPr lang="it-IT" sz="900" dirty="0"/>
              <a:t> </a:t>
            </a:r>
            <a:r>
              <a:rPr lang="it-IT" sz="900" dirty="0" err="1"/>
              <a:t>is</a:t>
            </a:r>
            <a:r>
              <a:rPr lang="it-IT" sz="900" dirty="0"/>
              <a:t> </a:t>
            </a:r>
            <a:r>
              <a:rPr lang="it-IT" sz="900" dirty="0" err="1"/>
              <a:t>often</a:t>
            </a:r>
            <a:r>
              <a:rPr lang="it-IT" sz="900" dirty="0"/>
              <a:t> </a:t>
            </a:r>
            <a:r>
              <a:rPr lang="it-IT" sz="900" dirty="0" err="1"/>
              <a:t>referred</a:t>
            </a:r>
            <a:r>
              <a:rPr lang="it-IT" sz="900" dirty="0"/>
              <a:t> to </a:t>
            </a:r>
            <a:r>
              <a:rPr lang="it-IT" sz="900" dirty="0" err="1"/>
              <a:t>as</a:t>
            </a:r>
            <a:r>
              <a:rPr lang="it-IT" sz="900" dirty="0"/>
              <a:t> the </a:t>
            </a:r>
            <a:r>
              <a:rPr lang="it-IT" sz="900" i="1" dirty="0" err="1"/>
              <a:t>Boyles-Mariotte</a:t>
            </a:r>
            <a:r>
              <a:rPr lang="it-IT" sz="900" i="1" dirty="0"/>
              <a:t> Law</a:t>
            </a:r>
            <a:r>
              <a:rPr lang="it-IT" sz="900" dirty="0"/>
              <a:t>. </a:t>
            </a:r>
          </a:p>
          <a:p>
            <a:pPr>
              <a:lnSpc>
                <a:spcPct val="90000"/>
              </a:lnSpc>
            </a:pPr>
            <a:r>
              <a:rPr lang="it-IT" sz="900" dirty="0"/>
              <a:t>In 1699, </a:t>
            </a:r>
            <a:r>
              <a:rPr lang="it-IT" sz="900" dirty="0">
                <a:hlinkClick r:id="rId8" tooltip="Guillaume Amontons (not yet written)"/>
              </a:rPr>
              <a:t>Guillaume </a:t>
            </a:r>
            <a:r>
              <a:rPr lang="it-IT" sz="900" dirty="0" err="1">
                <a:hlinkClick r:id="rId8" tooltip="Guillaume Amontons (not yet written)"/>
              </a:rPr>
              <a:t>Amontons</a:t>
            </a:r>
            <a:r>
              <a:rPr lang="it-IT" sz="900" dirty="0"/>
              <a:t> </a:t>
            </a:r>
            <a:r>
              <a:rPr lang="it-IT" sz="900" dirty="0" err="1"/>
              <a:t>formulated</a:t>
            </a:r>
            <a:r>
              <a:rPr lang="it-IT" sz="900" dirty="0"/>
              <a:t> </a:t>
            </a:r>
            <a:r>
              <a:rPr lang="it-IT" sz="900" dirty="0" err="1"/>
              <a:t>what</a:t>
            </a:r>
            <a:r>
              <a:rPr lang="it-IT" sz="900" dirty="0"/>
              <a:t> </a:t>
            </a:r>
            <a:r>
              <a:rPr lang="it-IT" sz="900" dirty="0" err="1"/>
              <a:t>is</a:t>
            </a:r>
            <a:r>
              <a:rPr lang="it-IT" sz="900" dirty="0"/>
              <a:t> </a:t>
            </a:r>
            <a:r>
              <a:rPr lang="it-IT" sz="900" dirty="0" err="1"/>
              <a:t>now</a:t>
            </a:r>
            <a:r>
              <a:rPr lang="it-IT" sz="900" dirty="0"/>
              <a:t> </a:t>
            </a:r>
            <a:r>
              <a:rPr lang="it-IT" sz="900" dirty="0" err="1"/>
              <a:t>known</a:t>
            </a:r>
            <a:r>
              <a:rPr lang="it-IT" sz="900" dirty="0"/>
              <a:t> </a:t>
            </a:r>
            <a:r>
              <a:rPr lang="it-IT" sz="900" dirty="0" err="1"/>
              <a:t>as</a:t>
            </a:r>
            <a:r>
              <a:rPr lang="it-IT" sz="900" dirty="0"/>
              <a:t> </a:t>
            </a:r>
            <a:r>
              <a:rPr lang="it-IT" sz="900" i="1" dirty="0" err="1">
                <a:hlinkClick r:id="rId9" tooltip="Amontons' law (not yet written)"/>
              </a:rPr>
              <a:t>Amontons</a:t>
            </a:r>
            <a:r>
              <a:rPr lang="it-IT" sz="900" i="1" dirty="0">
                <a:hlinkClick r:id="rId9" tooltip="Amontons' law (not yet written)"/>
              </a:rPr>
              <a:t>' law</a:t>
            </a:r>
            <a:r>
              <a:rPr lang="it-IT" sz="900" dirty="0"/>
              <a:t>, </a:t>
            </a:r>
            <a:r>
              <a:rPr lang="it-IT" sz="900" i="1" dirty="0"/>
              <a:t>p</a:t>
            </a:r>
            <a:r>
              <a:rPr lang="it-IT" sz="900" dirty="0"/>
              <a:t> = </a:t>
            </a:r>
            <a:r>
              <a:rPr lang="it-IT" sz="900" dirty="0" err="1"/>
              <a:t>constant</a:t>
            </a:r>
            <a:r>
              <a:rPr lang="it-IT" sz="900" dirty="0"/>
              <a:t> * </a:t>
            </a:r>
            <a:r>
              <a:rPr lang="it-IT" sz="900" i="1" dirty="0"/>
              <a:t>T</a:t>
            </a:r>
            <a:r>
              <a:rPr lang="it-IT" sz="900" dirty="0"/>
              <a:t>. </a:t>
            </a:r>
          </a:p>
          <a:p>
            <a:pPr>
              <a:lnSpc>
                <a:spcPct val="90000"/>
              </a:lnSpc>
            </a:pPr>
            <a:r>
              <a:rPr lang="it-IT" sz="900" dirty="0" err="1"/>
              <a:t>Almost</a:t>
            </a:r>
            <a:r>
              <a:rPr lang="it-IT" sz="900" dirty="0"/>
              <a:t> a </a:t>
            </a:r>
            <a:r>
              <a:rPr lang="it-IT" sz="900" dirty="0" err="1"/>
              <a:t>century</a:t>
            </a:r>
            <a:r>
              <a:rPr lang="it-IT" sz="900" dirty="0"/>
              <a:t> </a:t>
            </a:r>
            <a:r>
              <a:rPr lang="it-IT" sz="900" dirty="0" err="1"/>
              <a:t>later</a:t>
            </a:r>
            <a:r>
              <a:rPr lang="it-IT" sz="900" dirty="0"/>
              <a:t>, </a:t>
            </a:r>
            <a:r>
              <a:rPr lang="it-IT" sz="900" dirty="0">
                <a:hlinkClick r:id="rId10" tooltip="Jacques Alexandre César Charles (not yet written)"/>
              </a:rPr>
              <a:t>Jacques Alexandre </a:t>
            </a:r>
            <a:r>
              <a:rPr lang="it-IT" sz="900" dirty="0" err="1">
                <a:hlinkClick r:id="rId10" tooltip="Jacques Alexandre César Charles (not yet written)"/>
              </a:rPr>
              <a:t>César</a:t>
            </a:r>
            <a:r>
              <a:rPr lang="it-IT" sz="900" dirty="0">
                <a:hlinkClick r:id="rId10" tooltip="Jacques Alexandre César Charles (not yet written)"/>
              </a:rPr>
              <a:t> Charles</a:t>
            </a:r>
            <a:r>
              <a:rPr lang="it-IT" sz="900" dirty="0"/>
              <a:t> </a:t>
            </a:r>
            <a:r>
              <a:rPr lang="it-IT" sz="900" dirty="0" err="1"/>
              <a:t>experimented</a:t>
            </a:r>
            <a:r>
              <a:rPr lang="it-IT" sz="900" dirty="0"/>
              <a:t> with hot-air balloons (</a:t>
            </a:r>
            <a:r>
              <a:rPr lang="it-IT" sz="900" dirty="0" err="1"/>
              <a:t>around</a:t>
            </a:r>
            <a:r>
              <a:rPr lang="it-IT" sz="900" dirty="0"/>
              <a:t> 1780), and </a:t>
            </a:r>
            <a:r>
              <a:rPr lang="it-IT" sz="900" dirty="0" err="1"/>
              <a:t>additional</a:t>
            </a:r>
            <a:r>
              <a:rPr lang="it-IT" sz="900" dirty="0"/>
              <a:t> </a:t>
            </a:r>
            <a:r>
              <a:rPr lang="it-IT" sz="900" dirty="0" err="1"/>
              <a:t>contributions</a:t>
            </a:r>
            <a:r>
              <a:rPr lang="it-IT" sz="900" dirty="0"/>
              <a:t> by </a:t>
            </a:r>
            <a:r>
              <a:rPr lang="it-IT" sz="900" dirty="0">
                <a:hlinkClick r:id="rId11" tooltip="John Dalton"/>
              </a:rPr>
              <a:t>John Dalton</a:t>
            </a:r>
            <a:r>
              <a:rPr lang="it-IT" sz="900" dirty="0"/>
              <a:t> (1801) and </a:t>
            </a:r>
            <a:r>
              <a:rPr lang="it-IT" sz="900" dirty="0">
                <a:hlinkClick r:id="rId12" tooltip="Joseph Louis Gay-Lussac (not yet written)"/>
              </a:rPr>
              <a:t>Joseph Louis Gay-</a:t>
            </a:r>
            <a:r>
              <a:rPr lang="it-IT" sz="900" dirty="0" err="1">
                <a:hlinkClick r:id="rId12" tooltip="Joseph Louis Gay-Lussac (not yet written)"/>
              </a:rPr>
              <a:t>Lussac</a:t>
            </a:r>
            <a:r>
              <a:rPr lang="it-IT" sz="900" dirty="0"/>
              <a:t> (1808) </a:t>
            </a:r>
            <a:r>
              <a:rPr lang="it-IT" sz="900" dirty="0" err="1"/>
              <a:t>showed</a:t>
            </a:r>
            <a:r>
              <a:rPr lang="it-IT" sz="900" dirty="0"/>
              <a:t> </a:t>
            </a:r>
            <a:r>
              <a:rPr lang="it-IT" sz="900" dirty="0" err="1"/>
              <a:t>that</a:t>
            </a:r>
            <a:r>
              <a:rPr lang="it-IT" sz="900" dirty="0"/>
              <a:t> a sample of gas, </a:t>
            </a:r>
            <a:r>
              <a:rPr lang="it-IT" sz="900" dirty="0" err="1"/>
              <a:t>at</a:t>
            </a:r>
            <a:r>
              <a:rPr lang="it-IT" sz="900" dirty="0"/>
              <a:t> a </a:t>
            </a:r>
            <a:r>
              <a:rPr lang="it-IT" sz="900" dirty="0" err="1"/>
              <a:t>fixed</a:t>
            </a:r>
            <a:r>
              <a:rPr lang="it-IT" sz="900" dirty="0"/>
              <a:t> pressure, </a:t>
            </a:r>
            <a:r>
              <a:rPr lang="it-IT" sz="900" dirty="0" err="1"/>
              <a:t>increases</a:t>
            </a:r>
            <a:r>
              <a:rPr lang="it-IT" sz="900" dirty="0"/>
              <a:t> in volume </a:t>
            </a:r>
            <a:r>
              <a:rPr lang="it-IT" sz="900" dirty="0" err="1"/>
              <a:t>linearly</a:t>
            </a:r>
            <a:r>
              <a:rPr lang="it-IT" sz="900" dirty="0"/>
              <a:t> with the temperature, i.e. </a:t>
            </a:r>
            <a:r>
              <a:rPr lang="it-IT" sz="900" i="1" dirty="0"/>
              <a:t>V</a:t>
            </a:r>
            <a:r>
              <a:rPr lang="it-IT" sz="900" dirty="0"/>
              <a:t> / </a:t>
            </a:r>
            <a:r>
              <a:rPr lang="it-IT" sz="900" i="1" dirty="0"/>
              <a:t>T</a:t>
            </a:r>
            <a:r>
              <a:rPr lang="it-IT" sz="900" dirty="0"/>
              <a:t> </a:t>
            </a:r>
            <a:r>
              <a:rPr lang="it-IT" sz="900" dirty="0" err="1"/>
              <a:t>is</a:t>
            </a:r>
            <a:r>
              <a:rPr lang="it-IT" sz="900" dirty="0"/>
              <a:t> </a:t>
            </a:r>
            <a:r>
              <a:rPr lang="it-IT" sz="900" dirty="0" err="1"/>
              <a:t>constant</a:t>
            </a:r>
            <a:r>
              <a:rPr lang="it-IT" sz="900" dirty="0"/>
              <a:t>.</a:t>
            </a:r>
          </a:p>
          <a:p>
            <a:pPr>
              <a:lnSpc>
                <a:spcPct val="90000"/>
              </a:lnSpc>
            </a:pPr>
            <a:r>
              <a:rPr lang="it-IT" sz="900" dirty="0"/>
              <a:t> La </a:t>
            </a:r>
            <a:r>
              <a:rPr lang="it-IT" sz="900" b="1" dirty="0"/>
              <a:t>prima legge di Gay-</a:t>
            </a:r>
            <a:r>
              <a:rPr lang="it-IT" sz="900" b="1" dirty="0" err="1"/>
              <a:t>Lussac</a:t>
            </a:r>
            <a:r>
              <a:rPr lang="it-IT" sz="900" dirty="0"/>
              <a:t>, nota anche come </a:t>
            </a:r>
            <a:r>
              <a:rPr lang="it-IT" sz="900" b="1" dirty="0"/>
              <a:t>legge di Charles</a:t>
            </a:r>
            <a:r>
              <a:rPr lang="it-IT" sz="900" dirty="0"/>
              <a:t> e </a:t>
            </a:r>
            <a:r>
              <a:rPr lang="it-IT" sz="900" b="1" dirty="0"/>
              <a:t>legge di Volta Gay-</a:t>
            </a:r>
            <a:r>
              <a:rPr lang="it-IT" sz="900" b="1" dirty="0" err="1"/>
              <a:t>Lussac</a:t>
            </a:r>
            <a:r>
              <a:rPr lang="it-IT" sz="900" dirty="0"/>
              <a:t>, afferma che in condizioni di </a:t>
            </a:r>
            <a:r>
              <a:rPr lang="it-IT" sz="900" dirty="0">
                <a:hlinkClick r:id="rId13" tooltip="Pressione"/>
              </a:rPr>
              <a:t>pressione</a:t>
            </a:r>
            <a:r>
              <a:rPr lang="it-IT" sz="900" dirty="0"/>
              <a:t> costante</a:t>
            </a:r>
            <a:r>
              <a:rPr lang="it-IT" sz="900" dirty="0">
                <a:hlinkClick r:id="rId14"/>
              </a:rPr>
              <a:t>[1]</a:t>
            </a:r>
            <a:r>
              <a:rPr lang="it-IT" sz="900" dirty="0"/>
              <a:t> il </a:t>
            </a:r>
            <a:r>
              <a:rPr lang="it-IT" sz="900" dirty="0">
                <a:hlinkClick r:id="rId15" tooltip="Volume"/>
              </a:rPr>
              <a:t>volume</a:t>
            </a:r>
            <a:r>
              <a:rPr lang="it-IT" sz="900" dirty="0"/>
              <a:t> di un </a:t>
            </a:r>
            <a:r>
              <a:rPr lang="it-IT" sz="900" dirty="0">
                <a:hlinkClick r:id="rId16" tooltip="Gas"/>
              </a:rPr>
              <a:t>gas</a:t>
            </a:r>
            <a:r>
              <a:rPr lang="it-IT" sz="900" dirty="0"/>
              <a:t> aumenta linearmente con la </a:t>
            </a:r>
            <a:r>
              <a:rPr lang="it-IT" sz="900" dirty="0">
                <a:hlinkClick r:id="rId17" tooltip="Temperatura"/>
              </a:rPr>
              <a:t>temperatura</a:t>
            </a:r>
            <a:r>
              <a:rPr lang="it-IT" sz="900" dirty="0"/>
              <a:t>. La legge prende il nome dal chimico-fisico francese </a:t>
            </a:r>
            <a:r>
              <a:rPr lang="it-IT" sz="900" dirty="0">
                <a:hlinkClick r:id="rId18" tooltip="Joseph Louis Gay-Lussac"/>
              </a:rPr>
              <a:t>Joseph Louis Gay-</a:t>
            </a:r>
            <a:r>
              <a:rPr lang="it-IT" sz="900" dirty="0" err="1">
                <a:hlinkClick r:id="rId18" tooltip="Joseph Louis Gay-Lussac"/>
              </a:rPr>
              <a:t>Lussac</a:t>
            </a:r>
            <a:r>
              <a:rPr lang="it-IT" sz="900" dirty="0"/>
              <a:t> (</a:t>
            </a:r>
            <a:r>
              <a:rPr lang="it-IT" sz="900" dirty="0">
                <a:hlinkClick r:id="rId19" tooltip="1778"/>
              </a:rPr>
              <a:t>1778</a:t>
            </a:r>
            <a:r>
              <a:rPr lang="it-IT" sz="900" dirty="0"/>
              <a:t>-</a:t>
            </a:r>
            <a:r>
              <a:rPr lang="it-IT" sz="900" dirty="0">
                <a:hlinkClick r:id="rId20" tooltip="1850"/>
              </a:rPr>
              <a:t>1850</a:t>
            </a:r>
            <a:r>
              <a:rPr lang="it-IT" sz="900" dirty="0"/>
              <a:t>), che la formulò nel </a:t>
            </a:r>
            <a:r>
              <a:rPr lang="it-IT" sz="900" dirty="0">
                <a:hlinkClick r:id="rId21" tooltip="1802"/>
              </a:rPr>
              <a:t>1802</a:t>
            </a:r>
            <a:r>
              <a:rPr lang="it-IT" sz="900" dirty="0"/>
              <a:t>. Il nome di </a:t>
            </a:r>
            <a:r>
              <a:rPr lang="it-IT" sz="900" i="1" dirty="0"/>
              <a:t>legge di Charles</a:t>
            </a:r>
            <a:r>
              <a:rPr lang="it-IT" sz="900" dirty="0"/>
              <a:t> deriva invece dallo scienziato francese </a:t>
            </a:r>
            <a:r>
              <a:rPr lang="it-IT" sz="900" dirty="0">
                <a:hlinkClick r:id="rId22" tooltip="Jacques Charles (pagina inesistente)"/>
              </a:rPr>
              <a:t>Jacques Charles</a:t>
            </a:r>
            <a:r>
              <a:rPr lang="it-IT" sz="900" dirty="0"/>
              <a:t> che scoprì la legge una quindicina d'anni prima, senza tuttavia pubblicare i risultati delle sue ricerche. Nel </a:t>
            </a:r>
            <a:r>
              <a:rPr lang="it-IT" sz="900" dirty="0">
                <a:hlinkClick r:id="rId23" tooltip="1791"/>
              </a:rPr>
              <a:t>1791</a:t>
            </a:r>
            <a:r>
              <a:rPr lang="it-IT" sz="900" dirty="0"/>
              <a:t> il </a:t>
            </a:r>
            <a:r>
              <a:rPr lang="it-IT" sz="900" dirty="0">
                <a:hlinkClick r:id="rId24" tooltip="Fisico"/>
              </a:rPr>
              <a:t>fisico</a:t>
            </a:r>
            <a:r>
              <a:rPr lang="it-IT" sz="900" dirty="0"/>
              <a:t> italiano </a:t>
            </a:r>
            <a:r>
              <a:rPr lang="it-IT" sz="900" dirty="0">
                <a:hlinkClick r:id="rId25" tooltip="Alessandro Volta"/>
              </a:rPr>
              <a:t>Alessandro Volta</a:t>
            </a:r>
            <a:r>
              <a:rPr lang="it-IT" sz="900" dirty="0"/>
              <a:t> compì analoghe ricerche sulla dilatazione dei gas anticipando i risultati di Gay-</a:t>
            </a:r>
            <a:r>
              <a:rPr lang="it-IT" sz="900" dirty="0" err="1"/>
              <a:t>Lussac</a:t>
            </a:r>
            <a:r>
              <a:rPr lang="it-IT" sz="900" dirty="0"/>
              <a:t>. Per questo la legge sull'espansione dei gas è anche detta </a:t>
            </a:r>
            <a:r>
              <a:rPr lang="it-IT" sz="900" i="1" dirty="0"/>
              <a:t>legge di Volta Gay-</a:t>
            </a:r>
            <a:r>
              <a:rPr lang="it-IT" sz="900" i="1" dirty="0" err="1"/>
              <a:t>Lussac</a:t>
            </a:r>
            <a:r>
              <a:rPr lang="it-IT" sz="900" dirty="0"/>
              <a:t>.</a:t>
            </a:r>
          </a:p>
          <a:p>
            <a:pPr>
              <a:lnSpc>
                <a:spcPct val="90000"/>
              </a:lnSpc>
            </a:pPr>
            <a:r>
              <a:rPr lang="it-IT" sz="900" dirty="0"/>
              <a:t>In 1811, </a:t>
            </a:r>
            <a:r>
              <a:rPr lang="it-IT" sz="900" dirty="0">
                <a:hlinkClick r:id="rId26" tooltip="Amedeo Avogadro"/>
              </a:rPr>
              <a:t>Amedeo Avogadro</a:t>
            </a:r>
            <a:r>
              <a:rPr lang="it-IT" sz="900" dirty="0"/>
              <a:t> re-interpreted </a:t>
            </a:r>
            <a:r>
              <a:rPr lang="it-IT" sz="900" i="1" dirty="0">
                <a:hlinkClick r:id="rId27" tooltip="Gay-Lussac's law (not yet written)"/>
              </a:rPr>
              <a:t>Gay-Lussac's law</a:t>
            </a:r>
            <a:r>
              <a:rPr lang="it-IT" sz="900" dirty="0"/>
              <a:t> </a:t>
            </a:r>
            <a:r>
              <a:rPr lang="it-IT" sz="900" dirty="0" smtClean="0"/>
              <a:t> of </a:t>
            </a:r>
            <a:r>
              <a:rPr lang="it-IT" sz="900" dirty="0"/>
              <a:t>combining volumes to state what is now commonly called </a:t>
            </a:r>
            <a:r>
              <a:rPr lang="it-IT" sz="900" i="1" dirty="0">
                <a:hlinkClick r:id="rId28" tooltip="Avogadro's law (not yet written)"/>
              </a:rPr>
              <a:t>Avogadro's law</a:t>
            </a:r>
            <a:r>
              <a:rPr lang="it-IT" sz="900" dirty="0"/>
              <a:t>: equal volumes of any two gases at the same temperature and pressure contain the same number of molecules. </a:t>
            </a:r>
          </a:p>
          <a:p>
            <a:pPr>
              <a:lnSpc>
                <a:spcPct val="90000"/>
              </a:lnSpc>
            </a:pPr>
            <a:r>
              <a:rPr lang="it-IT" sz="900" dirty="0"/>
              <a:t>In 1834, </a:t>
            </a:r>
            <a:r>
              <a:rPr lang="it-IT" sz="900" dirty="0" err="1">
                <a:hlinkClick r:id="rId29" tooltip="Benoît Paul Émile Clapeyron (not yet written)"/>
              </a:rPr>
              <a:t>Benoît</a:t>
            </a:r>
            <a:r>
              <a:rPr lang="it-IT" sz="900" dirty="0">
                <a:hlinkClick r:id="rId29" tooltip="Benoît Paul Émile Clapeyron (not yet written)"/>
              </a:rPr>
              <a:t> Paul </a:t>
            </a:r>
            <a:r>
              <a:rPr lang="it-IT" sz="900" dirty="0" err="1">
                <a:hlinkClick r:id="rId29" tooltip="Benoît Paul Émile Clapeyron (not yet written)"/>
              </a:rPr>
              <a:t>Émile</a:t>
            </a:r>
            <a:r>
              <a:rPr lang="it-IT" sz="900" dirty="0">
                <a:hlinkClick r:id="rId29" tooltip="Benoît Paul Émile Clapeyron (not yet written)"/>
              </a:rPr>
              <a:t> </a:t>
            </a:r>
            <a:r>
              <a:rPr lang="it-IT" sz="900" dirty="0" err="1">
                <a:hlinkClick r:id="rId29" tooltip="Benoît Paul Émile Clapeyron (not yet written)"/>
              </a:rPr>
              <a:t>Clapeyron</a:t>
            </a:r>
            <a:r>
              <a:rPr lang="it-IT" sz="900" dirty="0"/>
              <a:t> </a:t>
            </a:r>
            <a:r>
              <a:rPr lang="it-IT" sz="900" dirty="0" err="1"/>
              <a:t>combined</a:t>
            </a:r>
            <a:r>
              <a:rPr lang="it-IT" sz="900" dirty="0"/>
              <a:t> the work of Boyle, </a:t>
            </a:r>
            <a:r>
              <a:rPr lang="it-IT" sz="900" dirty="0" err="1"/>
              <a:t>Mariotte</a:t>
            </a:r>
            <a:r>
              <a:rPr lang="it-IT" sz="900" dirty="0"/>
              <a:t>, Charles and Gay-</a:t>
            </a:r>
            <a:r>
              <a:rPr lang="it-IT" sz="900" dirty="0" err="1"/>
              <a:t>Lussac</a:t>
            </a:r>
            <a:r>
              <a:rPr lang="it-IT" sz="900" dirty="0"/>
              <a:t> </a:t>
            </a:r>
            <a:r>
              <a:rPr lang="it-IT" sz="900" dirty="0" err="1"/>
              <a:t>into</a:t>
            </a:r>
            <a:r>
              <a:rPr lang="it-IT" sz="900" dirty="0"/>
              <a:t> an </a:t>
            </a:r>
            <a:r>
              <a:rPr lang="it-IT" sz="900" dirty="0" err="1"/>
              <a:t>equation</a:t>
            </a:r>
            <a:r>
              <a:rPr lang="it-IT" sz="900" dirty="0"/>
              <a:t> of state of a </a:t>
            </a:r>
            <a:r>
              <a:rPr lang="it-IT" sz="900" dirty="0" err="1"/>
              <a:t>perfect</a:t>
            </a:r>
            <a:r>
              <a:rPr lang="it-IT" sz="900" dirty="0"/>
              <a:t> (i.e., </a:t>
            </a:r>
            <a:r>
              <a:rPr lang="it-IT" sz="900" dirty="0" err="1"/>
              <a:t>ideal</a:t>
            </a:r>
            <a:r>
              <a:rPr lang="it-IT" sz="900" dirty="0"/>
              <a:t>) gas: </a:t>
            </a:r>
            <a:r>
              <a:rPr lang="it-IT" sz="900" i="1" dirty="0"/>
              <a:t>PV</a:t>
            </a:r>
            <a:r>
              <a:rPr lang="it-IT" sz="900" dirty="0"/>
              <a:t> = </a:t>
            </a:r>
            <a:r>
              <a:rPr lang="it-IT" sz="900" i="1" dirty="0" err="1"/>
              <a:t>R</a:t>
            </a:r>
            <a:r>
              <a:rPr lang="it-IT" sz="900" dirty="0" err="1"/>
              <a:t>o</a:t>
            </a:r>
            <a:r>
              <a:rPr lang="it-IT" sz="900" i="1" dirty="0" err="1"/>
              <a:t>T</a:t>
            </a:r>
            <a:r>
              <a:rPr lang="it-IT" sz="900" dirty="0"/>
              <a:t> </a:t>
            </a:r>
            <a:r>
              <a:rPr lang="it-IT" sz="900" dirty="0" err="1"/>
              <a:t>where</a:t>
            </a:r>
            <a:r>
              <a:rPr lang="it-IT" sz="900" dirty="0"/>
              <a:t> </a:t>
            </a:r>
            <a:r>
              <a:rPr lang="it-IT" sz="900" i="1" dirty="0"/>
              <a:t>R</a:t>
            </a:r>
            <a:r>
              <a:rPr lang="it-IT" sz="900" dirty="0"/>
              <a:t>o </a:t>
            </a:r>
            <a:r>
              <a:rPr lang="it-IT" sz="900" dirty="0" err="1"/>
              <a:t>was</a:t>
            </a:r>
            <a:r>
              <a:rPr lang="it-IT" sz="900" dirty="0"/>
              <a:t> a gas-</a:t>
            </a:r>
            <a:r>
              <a:rPr lang="it-IT" sz="900" dirty="0" err="1"/>
              <a:t>dependent</a:t>
            </a:r>
            <a:r>
              <a:rPr lang="it-IT" sz="900" dirty="0"/>
              <a:t> </a:t>
            </a:r>
            <a:r>
              <a:rPr lang="it-IT" sz="900" dirty="0" err="1"/>
              <a:t>constant</a:t>
            </a:r>
            <a:r>
              <a:rPr lang="it-IT" sz="900" dirty="0"/>
              <a:t>.</a:t>
            </a:r>
            <a:r>
              <a:rPr lang="it-IT" sz="900" dirty="0">
                <a:hlinkClick r:id="rId7"/>
              </a:rPr>
              <a:t>[4][5]</a:t>
            </a:r>
            <a:r>
              <a:rPr lang="it-IT" sz="900" dirty="0"/>
              <a:t> In 1845, </a:t>
            </a:r>
            <a:r>
              <a:rPr lang="it-IT" sz="900" dirty="0">
                <a:hlinkClick r:id="rId30" tooltip="Victor Regnault (not yet written)"/>
              </a:rPr>
              <a:t>Victor </a:t>
            </a:r>
            <a:r>
              <a:rPr lang="it-IT" sz="900" dirty="0" err="1">
                <a:hlinkClick r:id="rId30" tooltip="Victor Regnault (not yet written)"/>
              </a:rPr>
              <a:t>Regnault</a:t>
            </a:r>
            <a:r>
              <a:rPr lang="it-IT" sz="900" dirty="0"/>
              <a:t> cast </a:t>
            </a:r>
            <a:r>
              <a:rPr lang="it-IT" sz="900" dirty="0" err="1"/>
              <a:t>Clapeyron's</a:t>
            </a:r>
            <a:r>
              <a:rPr lang="it-IT" sz="900" dirty="0"/>
              <a:t> </a:t>
            </a:r>
            <a:r>
              <a:rPr lang="it-IT" sz="900" dirty="0" err="1"/>
              <a:t>perfect</a:t>
            </a:r>
            <a:r>
              <a:rPr lang="it-IT" sz="900" dirty="0"/>
              <a:t> gas </a:t>
            </a:r>
            <a:r>
              <a:rPr lang="it-IT" sz="900" dirty="0" err="1"/>
              <a:t>equation</a:t>
            </a:r>
            <a:r>
              <a:rPr lang="it-IT" sz="900" dirty="0"/>
              <a:t> </a:t>
            </a:r>
            <a:r>
              <a:rPr lang="it-IT" sz="900" dirty="0" err="1"/>
              <a:t>into</a:t>
            </a:r>
            <a:r>
              <a:rPr lang="it-IT" sz="900" dirty="0"/>
              <a:t> the </a:t>
            </a:r>
            <a:r>
              <a:rPr lang="it-IT" sz="900" dirty="0" err="1"/>
              <a:t>familiar</a:t>
            </a:r>
            <a:r>
              <a:rPr lang="it-IT" sz="900" dirty="0"/>
              <a:t> </a:t>
            </a:r>
            <a:r>
              <a:rPr lang="it-IT" sz="900" dirty="0" err="1"/>
              <a:t>ideal</a:t>
            </a:r>
            <a:r>
              <a:rPr lang="it-IT" sz="900" dirty="0"/>
              <a:t> gas </a:t>
            </a:r>
            <a:r>
              <a:rPr lang="it-IT" sz="900" dirty="0" err="1"/>
              <a:t>equation</a:t>
            </a:r>
            <a:r>
              <a:rPr lang="it-IT" sz="900" dirty="0"/>
              <a:t> </a:t>
            </a:r>
            <a:r>
              <a:rPr lang="it-IT" sz="900" dirty="0" err="1"/>
              <a:t>form</a:t>
            </a:r>
            <a:r>
              <a:rPr lang="it-IT" sz="900" dirty="0"/>
              <a:t> by </a:t>
            </a:r>
            <a:r>
              <a:rPr lang="it-IT" sz="900" dirty="0" err="1"/>
              <a:t>applying</a:t>
            </a:r>
            <a:r>
              <a:rPr lang="it-IT" sz="900" dirty="0"/>
              <a:t> </a:t>
            </a:r>
            <a:r>
              <a:rPr lang="it-IT" sz="900" dirty="0" err="1"/>
              <a:t>Avagadro's</a:t>
            </a:r>
            <a:r>
              <a:rPr lang="it-IT" sz="900" dirty="0"/>
              <a:t> </a:t>
            </a:r>
            <a:r>
              <a:rPr lang="it-IT" sz="900" dirty="0" err="1"/>
              <a:t>hypothesis</a:t>
            </a:r>
            <a:r>
              <a:rPr lang="it-IT" sz="900" dirty="0"/>
              <a:t> on the volume of </a:t>
            </a:r>
            <a:r>
              <a:rPr lang="it-IT" sz="900" dirty="0" err="1"/>
              <a:t>one</a:t>
            </a:r>
            <a:r>
              <a:rPr lang="it-IT" sz="900" dirty="0"/>
              <a:t> mole of an </a:t>
            </a:r>
            <a:r>
              <a:rPr lang="it-IT" sz="900" dirty="0" err="1"/>
              <a:t>ideal</a:t>
            </a:r>
            <a:r>
              <a:rPr lang="it-IT" sz="900" dirty="0"/>
              <a:t> gas, i.e. </a:t>
            </a:r>
            <a:r>
              <a:rPr lang="it-IT" sz="900" i="1" dirty="0"/>
              <a:t>PV</a:t>
            </a:r>
            <a:r>
              <a:rPr lang="it-IT" sz="900" dirty="0"/>
              <a:t> = </a:t>
            </a:r>
            <a:r>
              <a:rPr lang="it-IT" sz="900" i="1" dirty="0" err="1"/>
              <a:t>nRT</a:t>
            </a:r>
            <a:r>
              <a:rPr lang="it-IT" sz="900" dirty="0"/>
              <a:t>.</a:t>
            </a:r>
            <a:r>
              <a:rPr lang="it-IT" sz="900" dirty="0">
                <a:hlinkClick r:id="rId7"/>
              </a:rPr>
              <a:t>[4]</a:t>
            </a:r>
            <a:r>
              <a:rPr lang="it-IT" sz="900" dirty="0"/>
              <a:t> </a:t>
            </a:r>
          </a:p>
          <a:p>
            <a:pPr>
              <a:lnSpc>
                <a:spcPct val="90000"/>
              </a:lnSpc>
            </a:pPr>
            <a:r>
              <a:rPr lang="it-IT" sz="900" dirty="0" err="1"/>
              <a:t>Sometimes</a:t>
            </a:r>
            <a:r>
              <a:rPr lang="it-IT" sz="900" dirty="0"/>
              <a:t>, the </a:t>
            </a:r>
            <a:r>
              <a:rPr lang="it-IT" sz="900" dirty="0" err="1"/>
              <a:t>ideal</a:t>
            </a:r>
            <a:r>
              <a:rPr lang="it-IT" sz="900" dirty="0"/>
              <a:t> gas law </a:t>
            </a:r>
            <a:r>
              <a:rPr lang="it-IT" sz="900" dirty="0" err="1"/>
              <a:t>is</a:t>
            </a:r>
            <a:r>
              <a:rPr lang="it-IT" sz="900" dirty="0"/>
              <a:t> </a:t>
            </a:r>
            <a:r>
              <a:rPr lang="it-IT" sz="900" dirty="0" err="1"/>
              <a:t>referred</a:t>
            </a:r>
            <a:r>
              <a:rPr lang="it-IT" sz="900" dirty="0"/>
              <a:t> to </a:t>
            </a:r>
            <a:r>
              <a:rPr lang="it-IT" sz="900" dirty="0" err="1"/>
              <a:t>as</a:t>
            </a:r>
            <a:r>
              <a:rPr lang="it-IT" sz="900" dirty="0"/>
              <a:t> the </a:t>
            </a:r>
            <a:r>
              <a:rPr lang="it-IT" sz="900" i="1" dirty="0"/>
              <a:t>Boyle-Gay-</a:t>
            </a:r>
            <a:r>
              <a:rPr lang="it-IT" sz="900" i="1" dirty="0" err="1"/>
              <a:t>Lussac</a:t>
            </a:r>
            <a:r>
              <a:rPr lang="it-IT" sz="900" i="1" dirty="0"/>
              <a:t> law</a:t>
            </a:r>
            <a:r>
              <a:rPr lang="it-IT" sz="900" dirty="0"/>
              <a:t>. </a:t>
            </a:r>
            <a:r>
              <a:rPr lang="it-IT" sz="900" dirty="0" err="1"/>
              <a:t>However</a:t>
            </a:r>
            <a:r>
              <a:rPr lang="it-IT" sz="900" dirty="0"/>
              <a:t>, with </a:t>
            </a:r>
            <a:r>
              <a:rPr lang="it-IT" sz="900" dirty="0" err="1"/>
              <a:t>hindsight</a:t>
            </a:r>
            <a:r>
              <a:rPr lang="it-IT" sz="900" dirty="0"/>
              <a:t>, the </a:t>
            </a:r>
            <a:r>
              <a:rPr lang="it-IT" sz="900" i="1" dirty="0"/>
              <a:t>Boyle-Gay-</a:t>
            </a:r>
            <a:r>
              <a:rPr lang="it-IT" sz="900" i="1" dirty="0" err="1"/>
              <a:t>Lussac</a:t>
            </a:r>
            <a:r>
              <a:rPr lang="it-IT" sz="900" i="1" dirty="0"/>
              <a:t> law</a:t>
            </a:r>
            <a:r>
              <a:rPr lang="it-IT" sz="900" dirty="0"/>
              <a:t>, </a:t>
            </a:r>
            <a:r>
              <a:rPr lang="it-IT" sz="900" i="1" dirty="0" err="1"/>
              <a:t>Amontons</a:t>
            </a:r>
            <a:r>
              <a:rPr lang="it-IT" sz="900" i="1" dirty="0"/>
              <a:t>' law</a:t>
            </a:r>
            <a:r>
              <a:rPr lang="it-IT" sz="900" dirty="0"/>
              <a:t> and </a:t>
            </a:r>
            <a:r>
              <a:rPr lang="it-IT" sz="900" i="1" dirty="0" err="1"/>
              <a:t>Avogadro's</a:t>
            </a:r>
            <a:r>
              <a:rPr lang="it-IT" sz="900" i="1" dirty="0"/>
              <a:t> law</a:t>
            </a:r>
            <a:r>
              <a:rPr lang="it-IT" sz="900" dirty="0"/>
              <a:t> are </a:t>
            </a:r>
            <a:r>
              <a:rPr lang="it-IT" sz="900" dirty="0" err="1"/>
              <a:t>all</a:t>
            </a:r>
            <a:r>
              <a:rPr lang="it-IT" sz="900" dirty="0"/>
              <a:t> special </a:t>
            </a:r>
            <a:r>
              <a:rPr lang="it-IT" sz="900" dirty="0" err="1"/>
              <a:t>cases</a:t>
            </a:r>
            <a:r>
              <a:rPr lang="it-IT" sz="900" dirty="0"/>
              <a:t> of the </a:t>
            </a:r>
            <a:r>
              <a:rPr lang="it-IT" sz="900" dirty="0" err="1"/>
              <a:t>ideal</a:t>
            </a:r>
            <a:r>
              <a:rPr lang="it-IT" sz="900" dirty="0"/>
              <a:t> gas law. </a:t>
            </a:r>
          </a:p>
          <a:p>
            <a:pPr>
              <a:lnSpc>
                <a:spcPct val="90000"/>
              </a:lnSpc>
            </a:pPr>
            <a:r>
              <a:rPr lang="it-IT" sz="900" dirty="0" err="1"/>
              <a:t>Extrapolation</a:t>
            </a:r>
            <a:r>
              <a:rPr lang="it-IT" sz="900" dirty="0"/>
              <a:t> of the volume/temperature </a:t>
            </a:r>
            <a:r>
              <a:rPr lang="it-IT" sz="900" dirty="0" err="1"/>
              <a:t>relationship</a:t>
            </a:r>
            <a:r>
              <a:rPr lang="it-IT" sz="900" dirty="0"/>
              <a:t> of </a:t>
            </a:r>
            <a:r>
              <a:rPr lang="it-IT" sz="900" dirty="0" err="1"/>
              <a:t>ideal</a:t>
            </a:r>
            <a:r>
              <a:rPr lang="it-IT" sz="900" dirty="0"/>
              <a:t> and </a:t>
            </a:r>
            <a:r>
              <a:rPr lang="it-IT" sz="900" dirty="0" err="1"/>
              <a:t>many</a:t>
            </a:r>
            <a:r>
              <a:rPr lang="it-IT" sz="900" dirty="0"/>
              <a:t> </a:t>
            </a:r>
            <a:r>
              <a:rPr lang="it-IT" sz="900" dirty="0" err="1"/>
              <a:t>real</a:t>
            </a:r>
            <a:r>
              <a:rPr lang="it-IT" sz="900" dirty="0"/>
              <a:t> </a:t>
            </a:r>
            <a:r>
              <a:rPr lang="it-IT" sz="900" dirty="0" err="1"/>
              <a:t>gases</a:t>
            </a:r>
            <a:r>
              <a:rPr lang="it-IT" sz="900" dirty="0"/>
              <a:t> to zero volume </a:t>
            </a:r>
            <a:r>
              <a:rPr lang="it-IT" sz="900" dirty="0" err="1"/>
              <a:t>crosses</a:t>
            </a:r>
            <a:r>
              <a:rPr lang="it-IT" sz="900" dirty="0"/>
              <a:t> the temperature </a:t>
            </a:r>
            <a:r>
              <a:rPr lang="it-IT" sz="900" dirty="0" err="1"/>
              <a:t>axis</a:t>
            </a:r>
            <a:r>
              <a:rPr lang="it-IT" sz="900" dirty="0"/>
              <a:t> </a:t>
            </a:r>
            <a:r>
              <a:rPr lang="it-IT" sz="900" dirty="0" err="1"/>
              <a:t>at</a:t>
            </a:r>
            <a:r>
              <a:rPr lang="it-IT" sz="900" dirty="0"/>
              <a:t> </a:t>
            </a:r>
            <a:r>
              <a:rPr lang="it-IT" sz="900" dirty="0" err="1"/>
              <a:t>about</a:t>
            </a:r>
            <a:r>
              <a:rPr lang="it-IT" sz="900" dirty="0"/>
              <a:t> −273 </a:t>
            </a:r>
            <a:r>
              <a:rPr lang="it-IT" sz="900" dirty="0">
                <a:hlinkClick r:id="rId31" tooltip="Celsius"/>
              </a:rPr>
              <a:t>°C</a:t>
            </a:r>
            <a:r>
              <a:rPr lang="it-IT" sz="900" dirty="0"/>
              <a:t>. </a:t>
            </a:r>
            <a:r>
              <a:rPr lang="it-IT" sz="900" dirty="0" err="1"/>
              <a:t>This</a:t>
            </a:r>
            <a:r>
              <a:rPr lang="it-IT" sz="900" dirty="0"/>
              <a:t> temperature </a:t>
            </a:r>
            <a:r>
              <a:rPr lang="it-IT" sz="900" dirty="0" err="1"/>
              <a:t>is</a:t>
            </a:r>
            <a:r>
              <a:rPr lang="it-IT" sz="900" dirty="0"/>
              <a:t> </a:t>
            </a:r>
            <a:r>
              <a:rPr lang="it-IT" sz="900" dirty="0" err="1"/>
              <a:t>defined</a:t>
            </a:r>
            <a:r>
              <a:rPr lang="it-IT" sz="900" dirty="0"/>
              <a:t> </a:t>
            </a:r>
            <a:r>
              <a:rPr lang="it-IT" sz="900" dirty="0" err="1"/>
              <a:t>as</a:t>
            </a:r>
            <a:r>
              <a:rPr lang="it-IT" sz="900" dirty="0"/>
              <a:t> the </a:t>
            </a:r>
            <a:r>
              <a:rPr lang="it-IT" sz="900" dirty="0" err="1"/>
              <a:t>absolute</a:t>
            </a:r>
            <a:r>
              <a:rPr lang="it-IT" sz="900" dirty="0"/>
              <a:t> zero temperature. </a:t>
            </a:r>
            <a:r>
              <a:rPr lang="it-IT" sz="900" dirty="0" err="1"/>
              <a:t>Since</a:t>
            </a:r>
            <a:r>
              <a:rPr lang="it-IT" sz="900" dirty="0"/>
              <a:t> </a:t>
            </a:r>
            <a:r>
              <a:rPr lang="it-IT" sz="900" dirty="0" err="1"/>
              <a:t>any</a:t>
            </a:r>
            <a:r>
              <a:rPr lang="it-IT" sz="900" dirty="0"/>
              <a:t> </a:t>
            </a:r>
            <a:r>
              <a:rPr lang="it-IT" sz="900" dirty="0" err="1"/>
              <a:t>real</a:t>
            </a:r>
            <a:r>
              <a:rPr lang="it-IT" sz="900" dirty="0"/>
              <a:t> gas </a:t>
            </a:r>
            <a:r>
              <a:rPr lang="it-IT" sz="900" dirty="0" err="1"/>
              <a:t>would</a:t>
            </a:r>
            <a:r>
              <a:rPr lang="it-IT" sz="900" dirty="0"/>
              <a:t> </a:t>
            </a:r>
            <a:r>
              <a:rPr lang="it-IT" sz="900" dirty="0" err="1">
                <a:hlinkClick r:id="rId32" tooltip="Liquefaction (not yet written)"/>
              </a:rPr>
              <a:t>liquefy</a:t>
            </a:r>
            <a:r>
              <a:rPr lang="it-IT" sz="900" dirty="0"/>
              <a:t> </a:t>
            </a:r>
            <a:r>
              <a:rPr lang="it-IT" sz="900" dirty="0" err="1"/>
              <a:t>before</a:t>
            </a:r>
            <a:r>
              <a:rPr lang="it-IT" sz="900" dirty="0"/>
              <a:t> </a:t>
            </a:r>
            <a:r>
              <a:rPr lang="it-IT" sz="900" dirty="0" err="1"/>
              <a:t>reaching</a:t>
            </a:r>
            <a:r>
              <a:rPr lang="it-IT" sz="900" dirty="0"/>
              <a:t> </a:t>
            </a:r>
            <a:r>
              <a:rPr lang="it-IT" sz="900" dirty="0" err="1"/>
              <a:t>it</a:t>
            </a:r>
            <a:r>
              <a:rPr lang="it-IT" sz="900" dirty="0"/>
              <a:t>, </a:t>
            </a:r>
            <a:r>
              <a:rPr lang="it-IT" sz="900" dirty="0" err="1"/>
              <a:t>this</a:t>
            </a:r>
            <a:r>
              <a:rPr lang="it-IT" sz="900" dirty="0"/>
              <a:t> temperature </a:t>
            </a:r>
            <a:r>
              <a:rPr lang="it-IT" sz="900" dirty="0" err="1"/>
              <a:t>region</a:t>
            </a:r>
            <a:r>
              <a:rPr lang="it-IT" sz="900" dirty="0"/>
              <a:t> </a:t>
            </a:r>
            <a:r>
              <a:rPr lang="it-IT" sz="900" dirty="0" err="1"/>
              <a:t>remains</a:t>
            </a:r>
            <a:r>
              <a:rPr lang="it-IT" sz="900" dirty="0"/>
              <a:t> a </a:t>
            </a:r>
            <a:r>
              <a:rPr lang="it-IT" sz="900" dirty="0" err="1"/>
              <a:t>theoretical</a:t>
            </a:r>
            <a:r>
              <a:rPr lang="it-IT" sz="900" dirty="0"/>
              <a:t> minimum.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C03404-693A-4CFD-9284-3C60C640B313}" type="slidenum">
              <a:rPr lang="en-US"/>
              <a:pPr/>
              <a:t>17</a:t>
            </a:fld>
            <a:endParaRPr lang="en-US"/>
          </a:p>
        </p:txBody>
      </p:sp>
      <p:sp>
        <p:nvSpPr>
          <p:cNvPr id="248834" name="Rectangle 2"/>
          <p:cNvSpPr>
            <a:spLocks noGrp="1" noRot="1" noChangeAspect="1" noChangeArrowheads="1" noTextEdit="1"/>
          </p:cNvSpPr>
          <p:nvPr>
            <p:ph type="sldImg"/>
          </p:nvPr>
        </p:nvSpPr>
        <p:spPr>
          <a:xfrm>
            <a:off x="992188" y="768350"/>
            <a:ext cx="5114925" cy="3836988"/>
          </a:xfrm>
          <a:ln/>
        </p:spPr>
      </p:sp>
      <p:sp>
        <p:nvSpPr>
          <p:cNvPr id="248835" name="Rectangle 3"/>
          <p:cNvSpPr>
            <a:spLocks noGrp="1" noChangeArrowheads="1"/>
          </p:cNvSpPr>
          <p:nvPr>
            <p:ph type="body" idx="1"/>
          </p:nvPr>
        </p:nvSpPr>
        <p:spPr/>
        <p:txBody>
          <a:bodyPr/>
          <a:lstStyle/>
          <a:p>
            <a:pPr>
              <a:lnSpc>
                <a:spcPct val="80000"/>
              </a:lnSpc>
            </a:pPr>
            <a:r>
              <a:rPr lang="it-IT" sz="800" dirty="0"/>
              <a:t>Charles' law </a:t>
            </a:r>
            <a:r>
              <a:rPr lang="it-IT" sz="800" dirty="0" err="1"/>
              <a:t>states</a:t>
            </a:r>
            <a:r>
              <a:rPr lang="it-IT" sz="800" dirty="0"/>
              <a:t> </a:t>
            </a:r>
            <a:r>
              <a:rPr lang="it-IT" sz="800" dirty="0" err="1"/>
              <a:t>that</a:t>
            </a:r>
            <a:r>
              <a:rPr lang="it-IT" sz="800" dirty="0"/>
              <a:t> in a </a:t>
            </a:r>
            <a:r>
              <a:rPr lang="it-IT" sz="800" dirty="0" err="1"/>
              <a:t>perfect</a:t>
            </a:r>
            <a:r>
              <a:rPr lang="it-IT" sz="800" dirty="0"/>
              <a:t> gas </a:t>
            </a:r>
            <a:r>
              <a:rPr lang="it-IT" sz="800" dirty="0" err="1"/>
              <a:t>where</a:t>
            </a:r>
            <a:r>
              <a:rPr lang="it-IT" sz="800" dirty="0"/>
              <a:t> the mass and pressure </a:t>
            </a:r>
            <a:r>
              <a:rPr lang="it-IT" sz="800" dirty="0" err="1"/>
              <a:t>is</a:t>
            </a:r>
            <a:r>
              <a:rPr lang="it-IT" sz="800" dirty="0"/>
              <a:t> </a:t>
            </a:r>
            <a:r>
              <a:rPr lang="it-IT" sz="800" dirty="0" err="1"/>
              <a:t>kept</a:t>
            </a:r>
            <a:r>
              <a:rPr lang="it-IT" sz="800" dirty="0"/>
              <a:t> </a:t>
            </a:r>
            <a:r>
              <a:rPr lang="it-IT" sz="800" dirty="0" err="1"/>
              <a:t>constant</a:t>
            </a:r>
            <a:r>
              <a:rPr lang="it-IT" sz="800" dirty="0"/>
              <a:t>, the volume </a:t>
            </a:r>
            <a:r>
              <a:rPr lang="it-IT" sz="800" dirty="0" err="1"/>
              <a:t>vary</a:t>
            </a:r>
            <a:r>
              <a:rPr lang="it-IT" sz="800" dirty="0"/>
              <a:t> </a:t>
            </a:r>
            <a:r>
              <a:rPr lang="it-IT" sz="800" dirty="0" err="1"/>
              <a:t>directly</a:t>
            </a:r>
            <a:r>
              <a:rPr lang="it-IT" sz="800" dirty="0"/>
              <a:t> with the </a:t>
            </a:r>
            <a:r>
              <a:rPr lang="it-IT" sz="800" dirty="0" err="1"/>
              <a:t>absolute</a:t>
            </a:r>
            <a:r>
              <a:rPr lang="it-IT" sz="800" dirty="0"/>
              <a:t> temperature. </a:t>
            </a:r>
          </a:p>
          <a:p>
            <a:pPr>
              <a:lnSpc>
                <a:spcPct val="80000"/>
              </a:lnSpc>
            </a:pPr>
            <a:r>
              <a:rPr lang="it-IT" sz="800" dirty="0"/>
              <a:t>Charles' Law can be </a:t>
            </a:r>
            <a:r>
              <a:rPr lang="it-IT" sz="800" dirty="0" err="1"/>
              <a:t>expressed</a:t>
            </a:r>
            <a:r>
              <a:rPr lang="it-IT" sz="800" dirty="0"/>
              <a:t> </a:t>
            </a:r>
            <a:r>
              <a:rPr lang="it-IT" sz="800" dirty="0" err="1"/>
              <a:t>as</a:t>
            </a:r>
            <a:r>
              <a:rPr lang="it-IT" sz="800" dirty="0"/>
              <a:t>         </a:t>
            </a:r>
            <a:r>
              <a:rPr lang="it-IT" sz="800" i="1" dirty="0"/>
              <a:t>V/T = </a:t>
            </a:r>
            <a:r>
              <a:rPr lang="it-IT" sz="800" i="1" dirty="0" err="1"/>
              <a:t>constant</a:t>
            </a:r>
            <a:r>
              <a:rPr lang="it-IT" sz="800" i="1" dirty="0"/>
              <a:t>        or          V1/T1 = V2/T2</a:t>
            </a:r>
          </a:p>
          <a:p>
            <a:pPr>
              <a:lnSpc>
                <a:spcPct val="80000"/>
              </a:lnSpc>
            </a:pPr>
            <a:r>
              <a:rPr lang="it-IT" sz="800" i="1" dirty="0" err="1"/>
              <a:t>where</a:t>
            </a:r>
            <a:r>
              <a:rPr lang="it-IT" sz="800" i="1" dirty="0"/>
              <a:t>     V = volume (m3, ft3...)               T = </a:t>
            </a:r>
            <a:r>
              <a:rPr lang="it-IT" sz="800" i="1" dirty="0" err="1"/>
              <a:t>absolute</a:t>
            </a:r>
            <a:r>
              <a:rPr lang="it-IT" sz="800" i="1" dirty="0"/>
              <a:t> temperature (K, R)</a:t>
            </a:r>
          </a:p>
          <a:p>
            <a:pPr>
              <a:lnSpc>
                <a:spcPct val="80000"/>
              </a:lnSpc>
            </a:pPr>
            <a:r>
              <a:rPr lang="it-IT" sz="800" i="1" dirty="0"/>
              <a:t>ad es. V1 = (V2/T2)T1 = (2 lt /273)373 = 2.73 lt</a:t>
            </a:r>
          </a:p>
          <a:p>
            <a:pPr>
              <a:lnSpc>
                <a:spcPct val="80000"/>
              </a:lnSpc>
            </a:pPr>
            <a:r>
              <a:rPr lang="it-IT" sz="800" b="1" i="1" dirty="0"/>
              <a:t>Guillaume </a:t>
            </a:r>
            <a:r>
              <a:rPr lang="it-IT" sz="800" b="1" i="1" dirty="0" err="1"/>
              <a:t>Amontons</a:t>
            </a:r>
            <a:r>
              <a:rPr lang="it-IT" sz="800" i="1" dirty="0"/>
              <a:t> (</a:t>
            </a:r>
            <a:r>
              <a:rPr lang="it-IT" sz="800" i="1" dirty="0">
                <a:hlinkClick r:id="rId3" tooltip="August 31"/>
              </a:rPr>
              <a:t>August 31</a:t>
            </a:r>
            <a:r>
              <a:rPr lang="it-IT" sz="800" i="1" dirty="0"/>
              <a:t>, </a:t>
            </a:r>
            <a:r>
              <a:rPr lang="it-IT" sz="800" i="1" dirty="0">
                <a:hlinkClick r:id="rId4" tooltip="1663"/>
              </a:rPr>
              <a:t>1663</a:t>
            </a:r>
            <a:r>
              <a:rPr lang="it-IT" sz="800" i="1" dirty="0"/>
              <a:t> - </a:t>
            </a:r>
            <a:r>
              <a:rPr lang="it-IT" sz="800" i="1" dirty="0" err="1">
                <a:hlinkClick r:id="rId5" tooltip="October 11"/>
              </a:rPr>
              <a:t>October</a:t>
            </a:r>
            <a:r>
              <a:rPr lang="it-IT" sz="800" i="1" dirty="0">
                <a:hlinkClick r:id="rId5" tooltip="October 11"/>
              </a:rPr>
              <a:t> 11</a:t>
            </a:r>
            <a:r>
              <a:rPr lang="it-IT" sz="800" i="1" dirty="0"/>
              <a:t>, </a:t>
            </a:r>
            <a:r>
              <a:rPr lang="it-IT" sz="800" i="1" dirty="0">
                <a:hlinkClick r:id="rId6" tooltip="1705"/>
              </a:rPr>
              <a:t>1705</a:t>
            </a:r>
            <a:r>
              <a:rPr lang="it-IT" sz="800" i="1" dirty="0"/>
              <a:t>) </a:t>
            </a:r>
            <a:r>
              <a:rPr lang="it-IT" sz="800" i="1" dirty="0" err="1"/>
              <a:t>was</a:t>
            </a:r>
            <a:r>
              <a:rPr lang="it-IT" sz="800" i="1" dirty="0"/>
              <a:t> a </a:t>
            </a:r>
            <a:r>
              <a:rPr lang="it-IT" sz="800" i="1" dirty="0">
                <a:hlinkClick r:id="rId7" tooltip="France"/>
              </a:rPr>
              <a:t>French</a:t>
            </a:r>
            <a:r>
              <a:rPr lang="it-IT" sz="800" i="1" dirty="0"/>
              <a:t> </a:t>
            </a:r>
            <a:r>
              <a:rPr lang="it-IT" sz="800" i="1" dirty="0" err="1"/>
              <a:t>scientific</a:t>
            </a:r>
            <a:r>
              <a:rPr lang="it-IT" sz="800" i="1" dirty="0"/>
              <a:t> </a:t>
            </a:r>
            <a:r>
              <a:rPr lang="it-IT" sz="800" i="1" dirty="0" err="1"/>
              <a:t>instrument</a:t>
            </a:r>
            <a:r>
              <a:rPr lang="it-IT" sz="800" i="1" dirty="0"/>
              <a:t> </a:t>
            </a:r>
            <a:r>
              <a:rPr lang="it-IT" sz="800" i="1" dirty="0">
                <a:hlinkClick r:id="rId8" tooltip="Inventor"/>
              </a:rPr>
              <a:t>inventor</a:t>
            </a:r>
            <a:r>
              <a:rPr lang="it-IT" sz="800" i="1" dirty="0"/>
              <a:t> and </a:t>
            </a:r>
            <a:r>
              <a:rPr lang="it-IT" sz="800" i="1" dirty="0" err="1">
                <a:hlinkClick r:id="rId9" tooltip="Physicist"/>
              </a:rPr>
              <a:t>physicist</a:t>
            </a:r>
            <a:r>
              <a:rPr lang="it-IT" sz="800" i="1" dirty="0"/>
              <a:t>. He </a:t>
            </a:r>
            <a:r>
              <a:rPr lang="it-IT" sz="800" i="1" dirty="0" err="1"/>
              <a:t>was</a:t>
            </a:r>
            <a:r>
              <a:rPr lang="it-IT" sz="800" i="1" dirty="0"/>
              <a:t> </a:t>
            </a:r>
            <a:r>
              <a:rPr lang="it-IT" sz="800" i="1" dirty="0" err="1"/>
              <a:t>one</a:t>
            </a:r>
            <a:r>
              <a:rPr lang="it-IT" sz="800" i="1" dirty="0"/>
              <a:t> of the </a:t>
            </a:r>
            <a:r>
              <a:rPr lang="it-IT" sz="800" i="1" dirty="0" err="1"/>
              <a:t>pioneers</a:t>
            </a:r>
            <a:r>
              <a:rPr lang="it-IT" sz="800" i="1" dirty="0"/>
              <a:t> in </a:t>
            </a:r>
            <a:r>
              <a:rPr lang="it-IT" sz="800" i="1" dirty="0" err="1">
                <a:hlinkClick r:id="rId10" tooltip="Tribology"/>
              </a:rPr>
              <a:t>tribology</a:t>
            </a:r>
            <a:r>
              <a:rPr lang="it-IT" sz="800" i="1" dirty="0"/>
              <a:t>, </a:t>
            </a:r>
            <a:r>
              <a:rPr lang="it-IT" sz="800" i="1" dirty="0" err="1"/>
              <a:t>apart</a:t>
            </a:r>
            <a:r>
              <a:rPr lang="it-IT" sz="800" i="1" dirty="0"/>
              <a:t> from </a:t>
            </a:r>
            <a:r>
              <a:rPr lang="it-IT" sz="800" i="1" dirty="0">
                <a:hlinkClick r:id="rId11" tooltip="Leonardo da Vinci"/>
              </a:rPr>
              <a:t>Leonardo da Vinci</a:t>
            </a:r>
            <a:r>
              <a:rPr lang="it-IT" sz="800" i="1" dirty="0"/>
              <a:t>, </a:t>
            </a:r>
            <a:r>
              <a:rPr lang="it-IT" sz="800" i="1" dirty="0">
                <a:hlinkClick r:id="rId12" tooltip="John Theophilius Desanguliers (page does not exist)"/>
              </a:rPr>
              <a:t>John </a:t>
            </a:r>
            <a:r>
              <a:rPr lang="it-IT" sz="800" i="1" dirty="0" err="1">
                <a:hlinkClick r:id="rId12" tooltip="John Theophilius Desanguliers (page does not exist)"/>
              </a:rPr>
              <a:t>Theophilius</a:t>
            </a:r>
            <a:r>
              <a:rPr lang="it-IT" sz="800" i="1" dirty="0">
                <a:hlinkClick r:id="rId12" tooltip="John Theophilius Desanguliers (page does not exist)"/>
              </a:rPr>
              <a:t> </a:t>
            </a:r>
            <a:r>
              <a:rPr lang="it-IT" sz="800" i="1" dirty="0" err="1">
                <a:hlinkClick r:id="rId12" tooltip="John Theophilius Desanguliers (page does not exist)"/>
              </a:rPr>
              <a:t>Desanguliers</a:t>
            </a:r>
            <a:r>
              <a:rPr lang="it-IT" sz="800" i="1" dirty="0"/>
              <a:t>, </a:t>
            </a:r>
            <a:r>
              <a:rPr lang="it-IT" sz="800" i="1" dirty="0">
                <a:hlinkClick r:id="rId13" tooltip="Leonard Euler"/>
              </a:rPr>
              <a:t>Leonard </a:t>
            </a:r>
            <a:r>
              <a:rPr lang="it-IT" sz="800" i="1" dirty="0" err="1">
                <a:hlinkClick r:id="rId13" tooltip="Leonard Euler"/>
              </a:rPr>
              <a:t>Euler</a:t>
            </a:r>
            <a:r>
              <a:rPr lang="it-IT" sz="800" i="1" dirty="0"/>
              <a:t> and </a:t>
            </a:r>
            <a:r>
              <a:rPr lang="it-IT" sz="800" i="1" dirty="0">
                <a:hlinkClick r:id="rId14" tooltip="Charles-Augustin de Coulomb"/>
              </a:rPr>
              <a:t>Charles-</a:t>
            </a:r>
            <a:r>
              <a:rPr lang="it-IT" sz="800" i="1" dirty="0" err="1">
                <a:hlinkClick r:id="rId14" tooltip="Charles-Augustin de Coulomb"/>
              </a:rPr>
              <a:t>Augustin</a:t>
            </a:r>
            <a:r>
              <a:rPr lang="it-IT" sz="800" i="1" dirty="0">
                <a:hlinkClick r:id="rId14" tooltip="Charles-Augustin de Coulomb"/>
              </a:rPr>
              <a:t> de Coulomb</a:t>
            </a:r>
            <a:r>
              <a:rPr lang="it-IT" sz="800" i="1" dirty="0"/>
              <a:t>.</a:t>
            </a:r>
            <a:r>
              <a:rPr lang="it-IT" sz="800" dirty="0"/>
              <a:t> </a:t>
            </a:r>
          </a:p>
          <a:p>
            <a:pPr>
              <a:lnSpc>
                <a:spcPct val="80000"/>
              </a:lnSpc>
            </a:pPr>
            <a:r>
              <a:rPr lang="it-IT" sz="800" b="1" dirty="0"/>
              <a:t>Life</a:t>
            </a:r>
          </a:p>
          <a:p>
            <a:pPr>
              <a:lnSpc>
                <a:spcPct val="80000"/>
              </a:lnSpc>
            </a:pPr>
            <a:r>
              <a:rPr lang="it-IT" sz="800" dirty="0"/>
              <a:t>Guillaume </a:t>
            </a:r>
            <a:r>
              <a:rPr lang="it-IT" sz="800" dirty="0" err="1"/>
              <a:t>was</a:t>
            </a:r>
            <a:r>
              <a:rPr lang="it-IT" sz="800" dirty="0"/>
              <a:t> </a:t>
            </a:r>
            <a:r>
              <a:rPr lang="it-IT" sz="800" dirty="0" err="1"/>
              <a:t>born</a:t>
            </a:r>
            <a:r>
              <a:rPr lang="it-IT" sz="800" dirty="0"/>
              <a:t> in </a:t>
            </a:r>
            <a:r>
              <a:rPr lang="it-IT" sz="800" dirty="0">
                <a:hlinkClick r:id="rId15" tooltip="Paris, France"/>
              </a:rPr>
              <a:t>Paris, France</a:t>
            </a:r>
            <a:r>
              <a:rPr lang="it-IT" sz="800" dirty="0"/>
              <a:t>. His </a:t>
            </a:r>
            <a:r>
              <a:rPr lang="it-IT" sz="800" dirty="0" err="1"/>
              <a:t>father</a:t>
            </a:r>
            <a:r>
              <a:rPr lang="it-IT" sz="800" dirty="0"/>
              <a:t> </a:t>
            </a:r>
            <a:r>
              <a:rPr lang="it-IT" sz="800" dirty="0" err="1"/>
              <a:t>was</a:t>
            </a:r>
            <a:r>
              <a:rPr lang="it-IT" sz="800" dirty="0"/>
              <a:t> a </a:t>
            </a:r>
            <a:r>
              <a:rPr lang="it-IT" sz="800" dirty="0" err="1">
                <a:hlinkClick r:id="rId16" tooltip="Lawyer"/>
              </a:rPr>
              <a:t>lawyer</a:t>
            </a:r>
            <a:r>
              <a:rPr lang="it-IT" sz="800" dirty="0"/>
              <a:t> from </a:t>
            </a:r>
            <a:r>
              <a:rPr lang="it-IT" sz="800" dirty="0" err="1">
                <a:hlinkClick r:id="rId17" tooltip="Normandy"/>
              </a:rPr>
              <a:t>Normandy</a:t>
            </a:r>
            <a:r>
              <a:rPr lang="it-IT" sz="800" dirty="0"/>
              <a:t> </a:t>
            </a:r>
            <a:r>
              <a:rPr lang="it-IT" sz="800" dirty="0" err="1"/>
              <a:t>who</a:t>
            </a:r>
            <a:r>
              <a:rPr lang="it-IT" sz="800" dirty="0"/>
              <a:t> </a:t>
            </a:r>
            <a:r>
              <a:rPr lang="it-IT" sz="800" dirty="0" err="1"/>
              <a:t>had</a:t>
            </a:r>
            <a:r>
              <a:rPr lang="it-IT" sz="800" dirty="0"/>
              <a:t> </a:t>
            </a:r>
            <a:r>
              <a:rPr lang="it-IT" sz="800" dirty="0" err="1"/>
              <a:t>moved</a:t>
            </a:r>
            <a:r>
              <a:rPr lang="it-IT" sz="800" dirty="0"/>
              <a:t> to the French capital. </a:t>
            </a:r>
            <a:r>
              <a:rPr lang="it-IT" sz="800" dirty="0" err="1"/>
              <a:t>While</a:t>
            </a:r>
            <a:r>
              <a:rPr lang="it-IT" sz="800" dirty="0"/>
              <a:t> </a:t>
            </a:r>
            <a:r>
              <a:rPr lang="it-IT" sz="800" dirty="0" err="1"/>
              <a:t>still</a:t>
            </a:r>
            <a:r>
              <a:rPr lang="it-IT" sz="800" dirty="0"/>
              <a:t> </a:t>
            </a:r>
            <a:r>
              <a:rPr lang="it-IT" sz="800" dirty="0" err="1"/>
              <a:t>young</a:t>
            </a:r>
            <a:r>
              <a:rPr lang="it-IT" sz="800" dirty="0"/>
              <a:t>, Guillaume </a:t>
            </a:r>
            <a:r>
              <a:rPr lang="it-IT" sz="800" dirty="0" err="1">
                <a:hlinkClick r:id="rId18" tooltip="Deafness"/>
              </a:rPr>
              <a:t>lost</a:t>
            </a:r>
            <a:r>
              <a:rPr lang="it-IT" sz="800" dirty="0">
                <a:hlinkClick r:id="rId18" tooltip="Deafness"/>
              </a:rPr>
              <a:t> </a:t>
            </a:r>
            <a:r>
              <a:rPr lang="it-IT" sz="800" dirty="0" err="1">
                <a:hlinkClick r:id="rId18" tooltip="Deafness"/>
              </a:rPr>
              <a:t>his</a:t>
            </a:r>
            <a:r>
              <a:rPr lang="it-IT" sz="800" dirty="0">
                <a:hlinkClick r:id="rId18" tooltip="Deafness"/>
              </a:rPr>
              <a:t> </a:t>
            </a:r>
            <a:r>
              <a:rPr lang="it-IT" sz="800" dirty="0" err="1">
                <a:hlinkClick r:id="rId18" tooltip="Deafness"/>
              </a:rPr>
              <a:t>hearing</a:t>
            </a:r>
            <a:r>
              <a:rPr lang="it-IT" sz="800" dirty="0"/>
              <a:t>, </a:t>
            </a:r>
            <a:r>
              <a:rPr lang="it-IT" sz="800" dirty="0" err="1"/>
              <a:t>which</a:t>
            </a:r>
            <a:r>
              <a:rPr lang="it-IT" sz="800" dirty="0"/>
              <a:t> </a:t>
            </a:r>
            <a:r>
              <a:rPr lang="it-IT" sz="800" dirty="0" err="1"/>
              <a:t>may</a:t>
            </a:r>
            <a:r>
              <a:rPr lang="it-IT" sz="800" dirty="0"/>
              <a:t> </a:t>
            </a:r>
            <a:r>
              <a:rPr lang="it-IT" sz="800" dirty="0" err="1"/>
              <a:t>have</a:t>
            </a:r>
            <a:r>
              <a:rPr lang="it-IT" sz="800" dirty="0"/>
              <a:t> </a:t>
            </a:r>
            <a:r>
              <a:rPr lang="it-IT" sz="800" dirty="0" err="1"/>
              <a:t>motivated</a:t>
            </a:r>
            <a:r>
              <a:rPr lang="it-IT" sz="800" dirty="0"/>
              <a:t> </a:t>
            </a:r>
            <a:r>
              <a:rPr lang="it-IT" sz="800" dirty="0" err="1"/>
              <a:t>him</a:t>
            </a:r>
            <a:r>
              <a:rPr lang="it-IT" sz="800" dirty="0"/>
              <a:t> to focus </a:t>
            </a:r>
            <a:r>
              <a:rPr lang="it-IT" sz="800" dirty="0" err="1"/>
              <a:t>entirely</a:t>
            </a:r>
            <a:r>
              <a:rPr lang="it-IT" sz="800" dirty="0"/>
              <a:t> on </a:t>
            </a:r>
            <a:r>
              <a:rPr lang="it-IT" sz="800" dirty="0">
                <a:hlinkClick r:id="rId19" tooltip="Science"/>
              </a:rPr>
              <a:t>science</a:t>
            </a:r>
            <a:r>
              <a:rPr lang="it-IT" sz="800" dirty="0"/>
              <a:t>. He </a:t>
            </a:r>
            <a:r>
              <a:rPr lang="it-IT" sz="800" dirty="0" err="1"/>
              <a:t>never</a:t>
            </a:r>
            <a:r>
              <a:rPr lang="it-IT" sz="800" dirty="0"/>
              <a:t> </a:t>
            </a:r>
            <a:r>
              <a:rPr lang="it-IT" sz="800" dirty="0" err="1"/>
              <a:t>attended</a:t>
            </a:r>
            <a:r>
              <a:rPr lang="it-IT" sz="800" dirty="0"/>
              <a:t> a </a:t>
            </a:r>
            <a:r>
              <a:rPr lang="it-IT" sz="800" dirty="0" err="1">
                <a:hlinkClick r:id="rId20" tooltip="University"/>
              </a:rPr>
              <a:t>university</a:t>
            </a:r>
            <a:r>
              <a:rPr lang="it-IT" sz="800" dirty="0"/>
              <a:t>, </a:t>
            </a:r>
            <a:r>
              <a:rPr lang="it-IT" sz="800" dirty="0" err="1"/>
              <a:t>but</a:t>
            </a:r>
            <a:r>
              <a:rPr lang="it-IT" sz="800" dirty="0"/>
              <a:t> </a:t>
            </a:r>
            <a:r>
              <a:rPr lang="it-IT" sz="800" dirty="0" err="1"/>
              <a:t>was</a:t>
            </a:r>
            <a:r>
              <a:rPr lang="it-IT" sz="800" dirty="0"/>
              <a:t> </a:t>
            </a:r>
            <a:r>
              <a:rPr lang="it-IT" sz="800" dirty="0" err="1"/>
              <a:t>able</a:t>
            </a:r>
            <a:r>
              <a:rPr lang="it-IT" sz="800" dirty="0"/>
              <a:t> to </a:t>
            </a:r>
            <a:r>
              <a:rPr lang="it-IT" sz="800" dirty="0" err="1"/>
              <a:t>study</a:t>
            </a:r>
            <a:r>
              <a:rPr lang="it-IT" sz="800" dirty="0"/>
              <a:t> </a:t>
            </a:r>
            <a:r>
              <a:rPr lang="it-IT" sz="800" dirty="0" err="1">
                <a:hlinkClick r:id="rId21" tooltip="Mathematics"/>
              </a:rPr>
              <a:t>mathematics</a:t>
            </a:r>
            <a:r>
              <a:rPr lang="it-IT" sz="800" dirty="0"/>
              <a:t>, the </a:t>
            </a:r>
            <a:r>
              <a:rPr lang="it-IT" sz="800" dirty="0" err="1">
                <a:hlinkClick r:id="rId22" tooltip="Physical sciences"/>
              </a:rPr>
              <a:t>physical</a:t>
            </a:r>
            <a:r>
              <a:rPr lang="it-IT" sz="800" dirty="0">
                <a:hlinkClick r:id="rId22" tooltip="Physical sciences"/>
              </a:rPr>
              <a:t> </a:t>
            </a:r>
            <a:r>
              <a:rPr lang="it-IT" sz="800" dirty="0" err="1">
                <a:hlinkClick r:id="rId22" tooltip="Physical sciences"/>
              </a:rPr>
              <a:t>sciences</a:t>
            </a:r>
            <a:r>
              <a:rPr lang="it-IT" sz="800" dirty="0"/>
              <a:t>, and </a:t>
            </a:r>
            <a:r>
              <a:rPr lang="it-IT" sz="800" dirty="0" err="1">
                <a:hlinkClick r:id="rId23" tooltip="Celestial mechanics"/>
              </a:rPr>
              <a:t>celestial</a:t>
            </a:r>
            <a:r>
              <a:rPr lang="it-IT" sz="800" dirty="0">
                <a:hlinkClick r:id="rId23" tooltip="Celestial mechanics"/>
              </a:rPr>
              <a:t> </a:t>
            </a:r>
            <a:r>
              <a:rPr lang="it-IT" sz="800" dirty="0" err="1">
                <a:hlinkClick r:id="rId23" tooltip="Celestial mechanics"/>
              </a:rPr>
              <a:t>mechanics</a:t>
            </a:r>
            <a:r>
              <a:rPr lang="it-IT" sz="800" dirty="0"/>
              <a:t>. He </a:t>
            </a:r>
            <a:r>
              <a:rPr lang="it-IT" sz="800" dirty="0" err="1"/>
              <a:t>also</a:t>
            </a:r>
            <a:r>
              <a:rPr lang="it-IT" sz="800" dirty="0"/>
              <a:t> </a:t>
            </a:r>
            <a:r>
              <a:rPr lang="it-IT" sz="800" dirty="0" err="1"/>
              <a:t>spent</a:t>
            </a:r>
            <a:r>
              <a:rPr lang="it-IT" sz="800" dirty="0"/>
              <a:t> time </a:t>
            </a:r>
            <a:r>
              <a:rPr lang="it-IT" sz="800" dirty="0" err="1"/>
              <a:t>studying</a:t>
            </a:r>
            <a:r>
              <a:rPr lang="it-IT" sz="800" dirty="0"/>
              <a:t> the </a:t>
            </a:r>
            <a:r>
              <a:rPr lang="it-IT" sz="800" dirty="0" err="1"/>
              <a:t>skills</a:t>
            </a:r>
            <a:r>
              <a:rPr lang="it-IT" sz="800" dirty="0"/>
              <a:t> of </a:t>
            </a:r>
            <a:r>
              <a:rPr lang="it-IT" sz="800" dirty="0" err="1">
                <a:hlinkClick r:id="rId24" tooltip="Drawing"/>
              </a:rPr>
              <a:t>drawing</a:t>
            </a:r>
            <a:r>
              <a:rPr lang="it-IT" sz="800" dirty="0"/>
              <a:t>, </a:t>
            </a:r>
            <a:r>
              <a:rPr lang="it-IT" sz="800" dirty="0" err="1">
                <a:hlinkClick r:id="rId25" tooltip="Surveying"/>
              </a:rPr>
              <a:t>surveying</a:t>
            </a:r>
            <a:r>
              <a:rPr lang="it-IT" sz="800" dirty="0"/>
              <a:t>, and </a:t>
            </a:r>
            <a:r>
              <a:rPr lang="it-IT" sz="800" dirty="0" err="1">
                <a:hlinkClick r:id="rId26" tooltip="Architecture"/>
              </a:rPr>
              <a:t>architecture</a:t>
            </a:r>
            <a:r>
              <a:rPr lang="it-IT" sz="800" dirty="0"/>
              <a:t>.</a:t>
            </a:r>
          </a:p>
          <a:p>
            <a:pPr>
              <a:lnSpc>
                <a:spcPct val="80000"/>
              </a:lnSpc>
            </a:pPr>
            <a:r>
              <a:rPr lang="it-IT" sz="800" dirty="0"/>
              <a:t>He </a:t>
            </a:r>
            <a:r>
              <a:rPr lang="it-IT" sz="800" dirty="0" err="1"/>
              <a:t>died</a:t>
            </a:r>
            <a:r>
              <a:rPr lang="it-IT" sz="800" dirty="0"/>
              <a:t> in </a:t>
            </a:r>
            <a:r>
              <a:rPr lang="it-IT" sz="800" dirty="0">
                <a:hlinkClick r:id="rId27" tooltip="Paris"/>
              </a:rPr>
              <a:t>Paris</a:t>
            </a:r>
            <a:r>
              <a:rPr lang="it-IT" sz="800" dirty="0"/>
              <a:t>, </a:t>
            </a:r>
            <a:r>
              <a:rPr lang="it-IT" sz="800" dirty="0">
                <a:hlinkClick r:id="rId7" tooltip="France"/>
              </a:rPr>
              <a:t>France</a:t>
            </a:r>
            <a:r>
              <a:rPr lang="it-IT" sz="800" dirty="0"/>
              <a:t>.</a:t>
            </a:r>
            <a:endParaRPr lang="it-IT" sz="800" b="1" dirty="0"/>
          </a:p>
          <a:p>
            <a:pPr>
              <a:lnSpc>
                <a:spcPct val="80000"/>
              </a:lnSpc>
            </a:pPr>
            <a:r>
              <a:rPr lang="it-IT" sz="800" b="1" dirty="0"/>
              <a:t>Work</a:t>
            </a:r>
          </a:p>
          <a:p>
            <a:pPr>
              <a:lnSpc>
                <a:spcPct val="80000"/>
              </a:lnSpc>
            </a:pPr>
            <a:r>
              <a:rPr lang="it-IT" sz="800" dirty="0"/>
              <a:t>He </a:t>
            </a:r>
            <a:r>
              <a:rPr lang="it-IT" sz="800" dirty="0" err="1"/>
              <a:t>was</a:t>
            </a:r>
            <a:r>
              <a:rPr lang="it-IT" sz="800" dirty="0"/>
              <a:t> </a:t>
            </a:r>
            <a:r>
              <a:rPr lang="it-IT" sz="800" dirty="0" err="1"/>
              <a:t>supported</a:t>
            </a:r>
            <a:r>
              <a:rPr lang="it-IT" sz="800" dirty="0"/>
              <a:t> in </a:t>
            </a:r>
            <a:r>
              <a:rPr lang="it-IT" sz="800" dirty="0" err="1"/>
              <a:t>his</a:t>
            </a:r>
            <a:r>
              <a:rPr lang="it-IT" sz="800" dirty="0"/>
              <a:t> </a:t>
            </a:r>
            <a:r>
              <a:rPr lang="it-IT" sz="800" dirty="0" err="1"/>
              <a:t>research</a:t>
            </a:r>
            <a:r>
              <a:rPr lang="it-IT" sz="800" dirty="0"/>
              <a:t> career by the </a:t>
            </a:r>
            <a:r>
              <a:rPr lang="it-IT" sz="800" dirty="0" err="1">
                <a:hlinkClick r:id="rId28" tooltip="Government"/>
              </a:rPr>
              <a:t>government</a:t>
            </a:r>
            <a:r>
              <a:rPr lang="it-IT" sz="800" dirty="0"/>
              <a:t>, and </a:t>
            </a:r>
            <a:r>
              <a:rPr lang="it-IT" sz="800" dirty="0" err="1"/>
              <a:t>was</a:t>
            </a:r>
            <a:r>
              <a:rPr lang="it-IT" sz="800" dirty="0"/>
              <a:t> </a:t>
            </a:r>
            <a:r>
              <a:rPr lang="it-IT" sz="800" dirty="0" err="1"/>
              <a:t>employed</a:t>
            </a:r>
            <a:r>
              <a:rPr lang="it-IT" sz="800" dirty="0"/>
              <a:t> in </a:t>
            </a:r>
            <a:r>
              <a:rPr lang="it-IT" sz="800" dirty="0" err="1"/>
              <a:t>various</a:t>
            </a:r>
            <a:r>
              <a:rPr lang="it-IT" sz="800" dirty="0"/>
              <a:t> </a:t>
            </a:r>
            <a:r>
              <a:rPr lang="it-IT" sz="800" dirty="0">
                <a:hlinkClick r:id="rId29" tooltip="Public works"/>
              </a:rPr>
              <a:t>public </a:t>
            </a:r>
            <a:r>
              <a:rPr lang="it-IT" sz="800" dirty="0" err="1">
                <a:hlinkClick r:id="rId29" tooltip="Public works"/>
              </a:rPr>
              <a:t>works</a:t>
            </a:r>
            <a:r>
              <a:rPr lang="it-IT" sz="800" dirty="0"/>
              <a:t> </a:t>
            </a:r>
            <a:r>
              <a:rPr lang="it-IT" sz="800" dirty="0" err="1"/>
              <a:t>projects</a:t>
            </a:r>
            <a:r>
              <a:rPr lang="it-IT" sz="800" dirty="0"/>
              <a:t>.</a:t>
            </a:r>
            <a:endParaRPr lang="it-IT" sz="800" b="1" dirty="0"/>
          </a:p>
          <a:p>
            <a:pPr>
              <a:lnSpc>
                <a:spcPct val="80000"/>
              </a:lnSpc>
            </a:pPr>
            <a:r>
              <a:rPr lang="it-IT" sz="800" b="1" dirty="0" err="1"/>
              <a:t>Scientific</a:t>
            </a:r>
            <a:r>
              <a:rPr lang="it-IT" sz="800" b="1" dirty="0"/>
              <a:t> </a:t>
            </a:r>
            <a:r>
              <a:rPr lang="it-IT" sz="800" b="1" dirty="0" err="1"/>
              <a:t>instruments</a:t>
            </a:r>
            <a:endParaRPr lang="it-IT" sz="800" b="1" dirty="0"/>
          </a:p>
          <a:p>
            <a:pPr>
              <a:lnSpc>
                <a:spcPct val="80000"/>
              </a:lnSpc>
            </a:pPr>
            <a:r>
              <a:rPr lang="it-IT" sz="800" dirty="0" err="1"/>
              <a:t>Among</a:t>
            </a:r>
            <a:r>
              <a:rPr lang="it-IT" sz="800" dirty="0"/>
              <a:t> </a:t>
            </a:r>
            <a:r>
              <a:rPr lang="it-IT" sz="800" dirty="0" err="1"/>
              <a:t>his</a:t>
            </a:r>
            <a:r>
              <a:rPr lang="it-IT" sz="800" dirty="0"/>
              <a:t> </a:t>
            </a:r>
            <a:r>
              <a:rPr lang="it-IT" sz="800" dirty="0" err="1"/>
              <a:t>contributions</a:t>
            </a:r>
            <a:r>
              <a:rPr lang="it-IT" sz="800" dirty="0"/>
              <a:t> to </a:t>
            </a:r>
            <a:r>
              <a:rPr lang="it-IT" sz="800" dirty="0" err="1"/>
              <a:t>scientific</a:t>
            </a:r>
            <a:r>
              <a:rPr lang="it-IT" sz="800" dirty="0"/>
              <a:t> </a:t>
            </a:r>
            <a:r>
              <a:rPr lang="it-IT" sz="800" dirty="0" err="1"/>
              <a:t>instrumentation</a:t>
            </a:r>
            <a:r>
              <a:rPr lang="it-IT" sz="800" dirty="0"/>
              <a:t> </a:t>
            </a:r>
            <a:r>
              <a:rPr lang="it-IT" sz="800" dirty="0" err="1"/>
              <a:t>were</a:t>
            </a:r>
            <a:r>
              <a:rPr lang="it-IT" sz="800" dirty="0"/>
              <a:t> </a:t>
            </a:r>
            <a:r>
              <a:rPr lang="it-IT" sz="800" dirty="0" err="1"/>
              <a:t>improvements</a:t>
            </a:r>
            <a:r>
              <a:rPr lang="it-IT" sz="800" dirty="0"/>
              <a:t> to the </a:t>
            </a:r>
            <a:r>
              <a:rPr lang="it-IT" sz="800" dirty="0" err="1">
                <a:hlinkClick r:id="rId30" tooltip="Barometer"/>
              </a:rPr>
              <a:t>barometer</a:t>
            </a:r>
            <a:r>
              <a:rPr lang="it-IT" sz="800" dirty="0"/>
              <a:t> (1695), </a:t>
            </a:r>
            <a:r>
              <a:rPr lang="it-IT" sz="800" dirty="0" err="1">
                <a:hlinkClick r:id="rId31" tooltip="Hygrometer"/>
              </a:rPr>
              <a:t>hygrometer</a:t>
            </a:r>
            <a:r>
              <a:rPr lang="it-IT" sz="800" dirty="0"/>
              <a:t> (1687), and </a:t>
            </a:r>
            <a:r>
              <a:rPr lang="it-IT" sz="800" dirty="0" err="1">
                <a:hlinkClick r:id="rId32" tooltip="Thermometer"/>
              </a:rPr>
              <a:t>thermometer</a:t>
            </a:r>
            <a:r>
              <a:rPr lang="it-IT" sz="800" dirty="0"/>
              <a:t> (1695), </a:t>
            </a:r>
            <a:r>
              <a:rPr lang="it-IT" sz="800" dirty="0" err="1"/>
              <a:t>particularly</a:t>
            </a:r>
            <a:r>
              <a:rPr lang="it-IT" sz="800" dirty="0"/>
              <a:t> for use of </a:t>
            </a:r>
            <a:r>
              <a:rPr lang="it-IT" sz="800" dirty="0" err="1"/>
              <a:t>these</a:t>
            </a:r>
            <a:r>
              <a:rPr lang="it-IT" sz="800" dirty="0"/>
              <a:t> </a:t>
            </a:r>
            <a:r>
              <a:rPr lang="it-IT" sz="800" dirty="0" err="1"/>
              <a:t>instruments</a:t>
            </a:r>
            <a:r>
              <a:rPr lang="it-IT" sz="800" dirty="0"/>
              <a:t> </a:t>
            </a:r>
            <a:r>
              <a:rPr lang="it-IT" sz="800" dirty="0" err="1"/>
              <a:t>at</a:t>
            </a:r>
            <a:r>
              <a:rPr lang="it-IT" sz="800" dirty="0"/>
              <a:t> </a:t>
            </a:r>
            <a:r>
              <a:rPr lang="it-IT" sz="800" dirty="0" err="1"/>
              <a:t>sea</a:t>
            </a:r>
            <a:r>
              <a:rPr lang="it-IT" sz="800" dirty="0"/>
              <a:t>. He </a:t>
            </a:r>
            <a:r>
              <a:rPr lang="it-IT" sz="800" dirty="0" err="1"/>
              <a:t>also</a:t>
            </a:r>
            <a:r>
              <a:rPr lang="it-IT" sz="800" dirty="0"/>
              <a:t> </a:t>
            </a:r>
            <a:r>
              <a:rPr lang="it-IT" sz="800" dirty="0" err="1"/>
              <a:t>demonstrated</a:t>
            </a:r>
            <a:r>
              <a:rPr lang="it-IT" sz="800" dirty="0"/>
              <a:t> an </a:t>
            </a:r>
            <a:r>
              <a:rPr lang="it-IT" sz="800" dirty="0" err="1">
                <a:hlinkClick r:id="rId33" tooltip="Optical telegraph"/>
              </a:rPr>
              <a:t>optical</a:t>
            </a:r>
            <a:r>
              <a:rPr lang="it-IT" sz="800" dirty="0">
                <a:hlinkClick r:id="rId33" tooltip="Optical telegraph"/>
              </a:rPr>
              <a:t> </a:t>
            </a:r>
            <a:r>
              <a:rPr lang="it-IT" sz="800" dirty="0" err="1">
                <a:hlinkClick r:id="rId33" tooltip="Optical telegraph"/>
              </a:rPr>
              <a:t>telegraph</a:t>
            </a:r>
            <a:r>
              <a:rPr lang="it-IT" sz="800" dirty="0"/>
              <a:t> and </a:t>
            </a:r>
            <a:r>
              <a:rPr lang="it-IT" sz="800" dirty="0" err="1"/>
              <a:t>proposed</a:t>
            </a:r>
            <a:r>
              <a:rPr lang="it-IT" sz="800" dirty="0"/>
              <a:t> the use of </a:t>
            </a:r>
            <a:r>
              <a:rPr lang="it-IT" sz="800" dirty="0" err="1"/>
              <a:t>his</a:t>
            </a:r>
            <a:r>
              <a:rPr lang="it-IT" sz="800" dirty="0"/>
              <a:t> </a:t>
            </a:r>
            <a:r>
              <a:rPr lang="it-IT" sz="800" dirty="0" err="1"/>
              <a:t>clepsydra</a:t>
            </a:r>
            <a:r>
              <a:rPr lang="it-IT" sz="800" dirty="0">
                <a:hlinkClick r:id="rId34"/>
              </a:rPr>
              <a:t>[1]</a:t>
            </a:r>
            <a:r>
              <a:rPr lang="it-IT" sz="800" dirty="0"/>
              <a:t> (</a:t>
            </a:r>
            <a:r>
              <a:rPr lang="it-IT" sz="800" dirty="0">
                <a:hlinkClick r:id="rId35" tooltip="Water clock"/>
              </a:rPr>
              <a:t>water clock</a:t>
            </a:r>
            <a:r>
              <a:rPr lang="it-IT" sz="800" dirty="0"/>
              <a:t>) for </a:t>
            </a:r>
            <a:r>
              <a:rPr lang="it-IT" sz="800" dirty="0" err="1">
                <a:hlinkClick r:id="rId36" tooltip="Marine chronometer"/>
              </a:rPr>
              <a:t>keeping</a:t>
            </a:r>
            <a:r>
              <a:rPr lang="it-IT" sz="800" dirty="0">
                <a:hlinkClick r:id="rId36" tooltip="Marine chronometer"/>
              </a:rPr>
              <a:t> time on a </a:t>
            </a:r>
            <a:r>
              <a:rPr lang="it-IT" sz="800" dirty="0" err="1">
                <a:hlinkClick r:id="rId36" tooltip="Marine chronometer"/>
              </a:rPr>
              <a:t>ship</a:t>
            </a:r>
            <a:r>
              <a:rPr lang="it-IT" sz="800" dirty="0">
                <a:hlinkClick r:id="rId36" tooltip="Marine chronometer"/>
              </a:rPr>
              <a:t> </a:t>
            </a:r>
            <a:r>
              <a:rPr lang="it-IT" sz="800" dirty="0" err="1">
                <a:hlinkClick r:id="rId36" tooltip="Marine chronometer"/>
              </a:rPr>
              <a:t>at</a:t>
            </a:r>
            <a:r>
              <a:rPr lang="it-IT" sz="800" dirty="0">
                <a:hlinkClick r:id="rId36" tooltip="Marine chronometer"/>
              </a:rPr>
              <a:t> </a:t>
            </a:r>
            <a:r>
              <a:rPr lang="it-IT" sz="800" dirty="0" err="1">
                <a:hlinkClick r:id="rId36" tooltip="Marine chronometer"/>
              </a:rPr>
              <a:t>sea</a:t>
            </a:r>
            <a:r>
              <a:rPr lang="it-IT" sz="800" dirty="0"/>
              <a:t>.</a:t>
            </a:r>
            <a:endParaRPr lang="it-IT" sz="800" b="1" dirty="0"/>
          </a:p>
          <a:p>
            <a:pPr>
              <a:lnSpc>
                <a:spcPct val="80000"/>
              </a:lnSpc>
            </a:pPr>
            <a:r>
              <a:rPr lang="it-IT" sz="800" b="1" dirty="0" err="1"/>
              <a:t>Thermodynamics</a:t>
            </a:r>
            <a:endParaRPr lang="it-IT" sz="800" b="1" dirty="0"/>
          </a:p>
          <a:p>
            <a:pPr>
              <a:lnSpc>
                <a:spcPct val="80000"/>
              </a:lnSpc>
            </a:pPr>
            <a:r>
              <a:rPr lang="it-IT" sz="800" dirty="0" err="1"/>
              <a:t>Amontons</a:t>
            </a:r>
            <a:r>
              <a:rPr lang="it-IT" sz="800" dirty="0"/>
              <a:t> </a:t>
            </a:r>
            <a:r>
              <a:rPr lang="it-IT" sz="800" dirty="0" err="1"/>
              <a:t>investigated</a:t>
            </a:r>
            <a:r>
              <a:rPr lang="it-IT" sz="800" dirty="0"/>
              <a:t> the </a:t>
            </a:r>
            <a:r>
              <a:rPr lang="it-IT" sz="800" dirty="0" err="1"/>
              <a:t>relationship</a:t>
            </a:r>
            <a:r>
              <a:rPr lang="it-IT" sz="800" dirty="0"/>
              <a:t> </a:t>
            </a:r>
            <a:r>
              <a:rPr lang="it-IT" sz="800" dirty="0" err="1"/>
              <a:t>between</a:t>
            </a:r>
            <a:r>
              <a:rPr lang="it-IT" sz="800" dirty="0"/>
              <a:t> </a:t>
            </a:r>
            <a:r>
              <a:rPr lang="it-IT" sz="800" dirty="0">
                <a:hlinkClick r:id="rId37" tooltip="Pressure"/>
              </a:rPr>
              <a:t>pressure</a:t>
            </a:r>
            <a:r>
              <a:rPr lang="it-IT" sz="800" dirty="0"/>
              <a:t> and </a:t>
            </a:r>
            <a:r>
              <a:rPr lang="it-IT" sz="800" dirty="0">
                <a:hlinkClick r:id="rId38" tooltip="Temperature"/>
              </a:rPr>
              <a:t>temperature</a:t>
            </a:r>
            <a:r>
              <a:rPr lang="it-IT" sz="800" dirty="0"/>
              <a:t> in </a:t>
            </a:r>
            <a:r>
              <a:rPr lang="it-IT" sz="800" dirty="0" err="1">
                <a:hlinkClick r:id="rId39" tooltip="Gas"/>
              </a:rPr>
              <a:t>gases</a:t>
            </a:r>
            <a:r>
              <a:rPr lang="it-IT" sz="800" dirty="0"/>
              <a:t> </a:t>
            </a:r>
            <a:r>
              <a:rPr lang="it-IT" sz="800" dirty="0" err="1"/>
              <a:t>though</a:t>
            </a:r>
            <a:r>
              <a:rPr lang="it-IT" sz="800" dirty="0"/>
              <a:t> he </a:t>
            </a:r>
            <a:r>
              <a:rPr lang="it-IT" sz="800" dirty="0" err="1"/>
              <a:t>lacked</a:t>
            </a:r>
            <a:r>
              <a:rPr lang="it-IT" sz="800" dirty="0"/>
              <a:t> </a:t>
            </a:r>
            <a:r>
              <a:rPr lang="it-IT" sz="800" dirty="0">
                <a:hlinkClick r:id="rId40" tooltip="Accuracy and precision"/>
              </a:rPr>
              <a:t>accurate and precise</a:t>
            </a:r>
            <a:r>
              <a:rPr lang="it-IT" sz="800" dirty="0"/>
              <a:t> </a:t>
            </a:r>
            <a:r>
              <a:rPr lang="it-IT" sz="800" dirty="0" err="1">
                <a:hlinkClick r:id="rId32" tooltip="Thermometer"/>
              </a:rPr>
              <a:t>thermometers</a:t>
            </a:r>
            <a:r>
              <a:rPr lang="it-IT" sz="800" dirty="0"/>
              <a:t>. </a:t>
            </a:r>
            <a:r>
              <a:rPr lang="it-IT" sz="800" dirty="0" err="1"/>
              <a:t>Though</a:t>
            </a:r>
            <a:r>
              <a:rPr lang="it-IT" sz="800" dirty="0"/>
              <a:t> </a:t>
            </a:r>
            <a:r>
              <a:rPr lang="it-IT" sz="800" dirty="0" err="1"/>
              <a:t>his</a:t>
            </a:r>
            <a:r>
              <a:rPr lang="it-IT" sz="800" dirty="0"/>
              <a:t> </a:t>
            </a:r>
            <a:r>
              <a:rPr lang="it-IT" sz="800" dirty="0" err="1"/>
              <a:t>results</a:t>
            </a:r>
            <a:r>
              <a:rPr lang="it-IT" sz="800" dirty="0"/>
              <a:t> </a:t>
            </a:r>
            <a:r>
              <a:rPr lang="it-IT" sz="800" dirty="0" err="1"/>
              <a:t>were</a:t>
            </a:r>
            <a:r>
              <a:rPr lang="it-IT" sz="800" dirty="0"/>
              <a:t> </a:t>
            </a:r>
            <a:r>
              <a:rPr lang="it-IT" sz="800" dirty="0" err="1"/>
              <a:t>at</a:t>
            </a:r>
            <a:r>
              <a:rPr lang="it-IT" sz="800" dirty="0"/>
              <a:t> best semi-</a:t>
            </a:r>
            <a:r>
              <a:rPr lang="it-IT" sz="800" dirty="0">
                <a:hlinkClick r:id="rId41" tooltip="Quantitative"/>
              </a:rPr>
              <a:t>quantitative</a:t>
            </a:r>
            <a:r>
              <a:rPr lang="it-IT" sz="800" dirty="0"/>
              <a:t>, he </a:t>
            </a:r>
            <a:r>
              <a:rPr lang="it-IT" sz="800" dirty="0" err="1"/>
              <a:t>established</a:t>
            </a:r>
            <a:r>
              <a:rPr lang="it-IT" sz="800" dirty="0"/>
              <a:t> </a:t>
            </a:r>
            <a:r>
              <a:rPr lang="it-IT" sz="800" dirty="0" err="1"/>
              <a:t>that</a:t>
            </a:r>
            <a:r>
              <a:rPr lang="it-IT" sz="800" dirty="0"/>
              <a:t> the pressure of a gas </a:t>
            </a:r>
            <a:r>
              <a:rPr lang="it-IT" sz="800" dirty="0" err="1"/>
              <a:t>increases</a:t>
            </a:r>
            <a:r>
              <a:rPr lang="it-IT" sz="800" dirty="0"/>
              <a:t> by </a:t>
            </a:r>
            <a:r>
              <a:rPr lang="it-IT" sz="800" dirty="0" err="1"/>
              <a:t>roughly</a:t>
            </a:r>
            <a:r>
              <a:rPr lang="it-IT" sz="800" dirty="0"/>
              <a:t> </a:t>
            </a:r>
            <a:r>
              <a:rPr lang="it-IT" sz="800" dirty="0" err="1"/>
              <a:t>one-third</a:t>
            </a:r>
            <a:r>
              <a:rPr lang="it-IT" sz="800" dirty="0"/>
              <a:t> </a:t>
            </a:r>
            <a:r>
              <a:rPr lang="it-IT" sz="800" dirty="0" err="1"/>
              <a:t>between</a:t>
            </a:r>
            <a:r>
              <a:rPr lang="it-IT" sz="800" dirty="0"/>
              <a:t> the </a:t>
            </a:r>
            <a:r>
              <a:rPr lang="it-IT" sz="800" dirty="0" err="1"/>
              <a:t>temperatures</a:t>
            </a:r>
            <a:r>
              <a:rPr lang="it-IT" sz="800" dirty="0"/>
              <a:t> of </a:t>
            </a:r>
            <a:r>
              <a:rPr lang="it-IT" sz="800" i="1" dirty="0" err="1"/>
              <a:t>cold</a:t>
            </a:r>
            <a:r>
              <a:rPr lang="it-IT" sz="800" dirty="0"/>
              <a:t> and the </a:t>
            </a:r>
            <a:r>
              <a:rPr lang="it-IT" sz="800" dirty="0" err="1">
                <a:hlinkClick r:id="rId42" tooltip="Boiling point"/>
              </a:rPr>
              <a:t>boiling</a:t>
            </a:r>
            <a:r>
              <a:rPr lang="it-IT" sz="800" dirty="0">
                <a:hlinkClick r:id="rId42" tooltip="Boiling point"/>
              </a:rPr>
              <a:t> </a:t>
            </a:r>
            <a:r>
              <a:rPr lang="it-IT" sz="800" dirty="0" err="1">
                <a:hlinkClick r:id="rId42" tooltip="Boiling point"/>
              </a:rPr>
              <a:t>point</a:t>
            </a:r>
            <a:r>
              <a:rPr lang="it-IT" sz="800" dirty="0"/>
              <a:t> of </a:t>
            </a:r>
            <a:r>
              <a:rPr lang="it-IT" sz="800" dirty="0">
                <a:hlinkClick r:id="rId43" tooltip="Water"/>
              </a:rPr>
              <a:t>water</a:t>
            </a:r>
            <a:r>
              <a:rPr lang="it-IT" sz="800" dirty="0">
                <a:hlinkClick r:id="rId34"/>
              </a:rPr>
              <a:t>[2]</a:t>
            </a:r>
            <a:r>
              <a:rPr lang="it-IT" sz="800" dirty="0"/>
              <a:t>. </a:t>
            </a:r>
            <a:r>
              <a:rPr lang="it-IT" sz="800" dirty="0" err="1"/>
              <a:t>This</a:t>
            </a:r>
            <a:r>
              <a:rPr lang="it-IT" sz="800" dirty="0"/>
              <a:t> </a:t>
            </a:r>
            <a:r>
              <a:rPr lang="it-IT" sz="800" dirty="0" err="1"/>
              <a:t>was</a:t>
            </a:r>
            <a:r>
              <a:rPr lang="it-IT" sz="800" dirty="0"/>
              <a:t> a </a:t>
            </a:r>
            <a:r>
              <a:rPr lang="it-IT" sz="800" dirty="0" err="1"/>
              <a:t>substantial</a:t>
            </a:r>
            <a:r>
              <a:rPr lang="it-IT" sz="800" dirty="0"/>
              <a:t> </a:t>
            </a:r>
            <a:r>
              <a:rPr lang="it-IT" sz="800" dirty="0" err="1"/>
              <a:t>step</a:t>
            </a:r>
            <a:r>
              <a:rPr lang="it-IT" sz="800" dirty="0"/>
              <a:t> </a:t>
            </a:r>
            <a:r>
              <a:rPr lang="it-IT" sz="800" dirty="0" err="1"/>
              <a:t>towards</a:t>
            </a:r>
            <a:r>
              <a:rPr lang="it-IT" sz="800" dirty="0"/>
              <a:t> the </a:t>
            </a:r>
            <a:r>
              <a:rPr lang="it-IT" sz="800" dirty="0" err="1"/>
              <a:t>subsequent</a:t>
            </a:r>
            <a:r>
              <a:rPr lang="it-IT" sz="800" dirty="0"/>
              <a:t> </a:t>
            </a:r>
            <a:r>
              <a:rPr lang="it-IT" sz="800" dirty="0">
                <a:hlinkClick r:id="rId44" tooltip="Gas laws"/>
              </a:rPr>
              <a:t>gas </a:t>
            </a:r>
            <a:r>
              <a:rPr lang="it-IT" sz="800" dirty="0" err="1">
                <a:hlinkClick r:id="rId44" tooltip="Gas laws"/>
              </a:rPr>
              <a:t>laws</a:t>
            </a:r>
            <a:r>
              <a:rPr lang="it-IT" sz="800" dirty="0"/>
              <a:t> and, in </a:t>
            </a:r>
            <a:r>
              <a:rPr lang="it-IT" sz="800" dirty="0" err="1"/>
              <a:t>particular</a:t>
            </a:r>
            <a:r>
              <a:rPr lang="it-IT" sz="800" dirty="0"/>
              <a:t>, </a:t>
            </a:r>
            <a:r>
              <a:rPr lang="it-IT" sz="800" dirty="0" err="1">
                <a:hlinkClick r:id="rId45" tooltip="Charles's law"/>
              </a:rPr>
              <a:t>Charles's</a:t>
            </a:r>
            <a:r>
              <a:rPr lang="it-IT" sz="800" dirty="0">
                <a:hlinkClick r:id="rId45" tooltip="Charles's law"/>
              </a:rPr>
              <a:t> law</a:t>
            </a:r>
            <a:r>
              <a:rPr lang="it-IT" sz="800" dirty="0"/>
              <a:t>.</a:t>
            </a:r>
          </a:p>
          <a:p>
            <a:pPr>
              <a:lnSpc>
                <a:spcPct val="80000"/>
              </a:lnSpc>
            </a:pPr>
            <a:r>
              <a:rPr lang="it-IT" sz="800" dirty="0"/>
              <a:t>His work led </a:t>
            </a:r>
            <a:r>
              <a:rPr lang="it-IT" sz="800" dirty="0" err="1"/>
              <a:t>him</a:t>
            </a:r>
            <a:r>
              <a:rPr lang="it-IT" sz="800" dirty="0"/>
              <a:t> to speculate </a:t>
            </a:r>
            <a:r>
              <a:rPr lang="it-IT" sz="800" dirty="0" err="1"/>
              <a:t>that</a:t>
            </a:r>
            <a:r>
              <a:rPr lang="it-IT" sz="800" dirty="0"/>
              <a:t> a </a:t>
            </a:r>
            <a:r>
              <a:rPr lang="it-IT" sz="800" dirty="0" err="1"/>
              <a:t>sufficient</a:t>
            </a:r>
            <a:r>
              <a:rPr lang="it-IT" sz="800" dirty="0"/>
              <a:t> </a:t>
            </a:r>
            <a:r>
              <a:rPr lang="it-IT" sz="800" dirty="0" err="1"/>
              <a:t>reduction</a:t>
            </a:r>
            <a:r>
              <a:rPr lang="it-IT" sz="800" dirty="0"/>
              <a:t> in temperature </a:t>
            </a:r>
            <a:r>
              <a:rPr lang="it-IT" sz="800" dirty="0" err="1"/>
              <a:t>would</a:t>
            </a:r>
            <a:r>
              <a:rPr lang="it-IT" sz="800" dirty="0"/>
              <a:t> </a:t>
            </a:r>
            <a:r>
              <a:rPr lang="it-IT" sz="800" dirty="0" err="1"/>
              <a:t>lead</a:t>
            </a:r>
            <a:r>
              <a:rPr lang="it-IT" sz="800" dirty="0"/>
              <a:t> to the </a:t>
            </a:r>
            <a:r>
              <a:rPr lang="it-IT" sz="800" dirty="0" err="1"/>
              <a:t>disappearance</a:t>
            </a:r>
            <a:r>
              <a:rPr lang="it-IT" sz="800" dirty="0"/>
              <a:t> of pressure. </a:t>
            </a:r>
            <a:r>
              <a:rPr lang="it-IT" sz="800" dirty="0" err="1"/>
              <a:t>Thus</a:t>
            </a:r>
            <a:r>
              <a:rPr lang="it-IT" sz="800" dirty="0"/>
              <a:t>, he </a:t>
            </a:r>
            <a:r>
              <a:rPr lang="it-IT" sz="800" dirty="0" err="1"/>
              <a:t>is</a:t>
            </a:r>
            <a:r>
              <a:rPr lang="it-IT" sz="800" dirty="0"/>
              <a:t> the first </a:t>
            </a:r>
            <a:r>
              <a:rPr lang="it-IT" sz="800" dirty="0" err="1"/>
              <a:t>researcher</a:t>
            </a:r>
            <a:r>
              <a:rPr lang="it-IT" sz="800" dirty="0"/>
              <a:t> to </a:t>
            </a:r>
            <a:r>
              <a:rPr lang="it-IT" sz="800" dirty="0" err="1"/>
              <a:t>discuss</a:t>
            </a:r>
            <a:r>
              <a:rPr lang="it-IT" sz="800" dirty="0"/>
              <a:t> the </a:t>
            </a:r>
            <a:r>
              <a:rPr lang="it-IT" sz="800" dirty="0" err="1"/>
              <a:t>concept</a:t>
            </a:r>
            <a:r>
              <a:rPr lang="it-IT" sz="800" dirty="0"/>
              <a:t> of an </a:t>
            </a:r>
            <a:r>
              <a:rPr lang="it-IT" sz="800" dirty="0" err="1">
                <a:hlinkClick r:id="rId46" tooltip="Absolute zero"/>
              </a:rPr>
              <a:t>absolute</a:t>
            </a:r>
            <a:r>
              <a:rPr lang="it-IT" sz="800" dirty="0">
                <a:hlinkClick r:id="rId46" tooltip="Absolute zero"/>
              </a:rPr>
              <a:t> zero</a:t>
            </a:r>
            <a:r>
              <a:rPr lang="it-IT" sz="800" dirty="0"/>
              <a:t> of temperature, a </a:t>
            </a:r>
            <a:r>
              <a:rPr lang="it-IT" sz="800" dirty="0" err="1"/>
              <a:t>concept</a:t>
            </a:r>
            <a:r>
              <a:rPr lang="it-IT" sz="800" dirty="0"/>
              <a:t> </a:t>
            </a:r>
            <a:r>
              <a:rPr lang="it-IT" sz="800" dirty="0" err="1"/>
              <a:t>later</a:t>
            </a:r>
            <a:r>
              <a:rPr lang="it-IT" sz="800" dirty="0"/>
              <a:t> </a:t>
            </a:r>
            <a:r>
              <a:rPr lang="it-IT" sz="800" dirty="0" err="1"/>
              <a:t>extended</a:t>
            </a:r>
            <a:r>
              <a:rPr lang="it-IT" sz="800" dirty="0"/>
              <a:t> and </a:t>
            </a:r>
            <a:r>
              <a:rPr lang="it-IT" sz="800" dirty="0" err="1"/>
              <a:t>rationalised</a:t>
            </a:r>
            <a:r>
              <a:rPr lang="it-IT" sz="800" dirty="0"/>
              <a:t> by </a:t>
            </a:r>
            <a:r>
              <a:rPr lang="it-IT" sz="800" dirty="0">
                <a:hlinkClick r:id="rId47" tooltip="William Thomson, 1st Baron Kelvin"/>
              </a:rPr>
              <a:t>William Thomson, 1st </a:t>
            </a:r>
            <a:r>
              <a:rPr lang="it-IT" sz="800" dirty="0" err="1">
                <a:hlinkClick r:id="rId47" tooltip="William Thomson, 1st Baron Kelvin"/>
              </a:rPr>
              <a:t>Baron</a:t>
            </a:r>
            <a:r>
              <a:rPr lang="it-IT" sz="800" dirty="0">
                <a:hlinkClick r:id="rId47" tooltip="William Thomson, 1st Baron Kelvin"/>
              </a:rPr>
              <a:t> Kelvin</a:t>
            </a:r>
            <a:r>
              <a:rPr lang="it-IT" sz="800" dirty="0"/>
              <a:t>.</a:t>
            </a:r>
            <a:endParaRPr lang="it-IT" sz="800" b="1" dirty="0"/>
          </a:p>
          <a:p>
            <a:pPr>
              <a:lnSpc>
                <a:spcPct val="80000"/>
              </a:lnSpc>
            </a:pPr>
            <a:r>
              <a:rPr lang="it-IT" sz="800" b="1" dirty="0" err="1"/>
              <a:t>Friction</a:t>
            </a:r>
            <a:endParaRPr lang="it-IT" sz="800" b="1" dirty="0"/>
          </a:p>
          <a:p>
            <a:pPr>
              <a:lnSpc>
                <a:spcPct val="80000"/>
              </a:lnSpc>
            </a:pPr>
            <a:r>
              <a:rPr lang="it-IT" sz="800" dirty="0"/>
              <a:t>In 1699, </a:t>
            </a:r>
            <a:r>
              <a:rPr lang="it-IT" sz="800" dirty="0" err="1"/>
              <a:t>Amontons</a:t>
            </a:r>
            <a:r>
              <a:rPr lang="it-IT" sz="800" dirty="0"/>
              <a:t> </a:t>
            </a:r>
            <a:r>
              <a:rPr lang="it-IT" sz="800" dirty="0" err="1"/>
              <a:t>published</a:t>
            </a:r>
            <a:r>
              <a:rPr lang="it-IT" sz="800" dirty="0"/>
              <a:t> </a:t>
            </a:r>
            <a:r>
              <a:rPr lang="it-IT" sz="800" dirty="0" err="1"/>
              <a:t>his</a:t>
            </a:r>
            <a:r>
              <a:rPr lang="it-IT" sz="800" dirty="0"/>
              <a:t> </a:t>
            </a:r>
            <a:r>
              <a:rPr lang="it-IT" sz="800" dirty="0" err="1"/>
              <a:t>rediscovery</a:t>
            </a:r>
            <a:r>
              <a:rPr lang="it-IT" sz="800" dirty="0"/>
              <a:t> of the </a:t>
            </a:r>
            <a:r>
              <a:rPr lang="it-IT" sz="800" dirty="0" err="1"/>
              <a:t>laws</a:t>
            </a:r>
            <a:r>
              <a:rPr lang="it-IT" sz="800" dirty="0"/>
              <a:t> of </a:t>
            </a:r>
            <a:r>
              <a:rPr lang="it-IT" sz="800" dirty="0" err="1">
                <a:hlinkClick r:id="rId48" tooltip="Friction"/>
              </a:rPr>
              <a:t>friction</a:t>
            </a:r>
            <a:r>
              <a:rPr lang="it-IT" sz="800" dirty="0"/>
              <a:t> first put </a:t>
            </a:r>
            <a:r>
              <a:rPr lang="it-IT" sz="800" dirty="0" err="1"/>
              <a:t>forward</a:t>
            </a:r>
            <a:r>
              <a:rPr lang="it-IT" sz="800" dirty="0"/>
              <a:t> by </a:t>
            </a:r>
            <a:r>
              <a:rPr lang="it-IT" sz="800" dirty="0">
                <a:hlinkClick r:id="rId11" tooltip="Leonardo da Vinci"/>
              </a:rPr>
              <a:t>Leonardo da Vinci</a:t>
            </a:r>
            <a:r>
              <a:rPr lang="it-IT" sz="800" dirty="0">
                <a:hlinkClick r:id="rId34"/>
              </a:rPr>
              <a:t>[3]</a:t>
            </a:r>
            <a:r>
              <a:rPr lang="it-IT" sz="800" dirty="0"/>
              <a:t>. </a:t>
            </a:r>
            <a:r>
              <a:rPr lang="it-IT" sz="800" dirty="0" err="1"/>
              <a:t>Though</a:t>
            </a:r>
            <a:r>
              <a:rPr lang="it-IT" sz="800" dirty="0"/>
              <a:t> </a:t>
            </a:r>
            <a:r>
              <a:rPr lang="it-IT" sz="800" dirty="0" err="1"/>
              <a:t>they</a:t>
            </a:r>
            <a:r>
              <a:rPr lang="it-IT" sz="800" dirty="0"/>
              <a:t> </a:t>
            </a:r>
            <a:r>
              <a:rPr lang="it-IT" sz="800" dirty="0" err="1"/>
              <a:t>were</a:t>
            </a:r>
            <a:r>
              <a:rPr lang="it-IT" sz="800" dirty="0"/>
              <a:t> </a:t>
            </a:r>
            <a:r>
              <a:rPr lang="it-IT" sz="800" dirty="0" err="1"/>
              <a:t>received</a:t>
            </a:r>
            <a:r>
              <a:rPr lang="it-IT" sz="800" dirty="0"/>
              <a:t> with some </a:t>
            </a:r>
            <a:r>
              <a:rPr lang="it-IT" sz="800" dirty="0" err="1"/>
              <a:t>scepticism</a:t>
            </a:r>
            <a:r>
              <a:rPr lang="it-IT" sz="800" dirty="0"/>
              <a:t>, the </a:t>
            </a:r>
            <a:r>
              <a:rPr lang="it-IT" sz="800" dirty="0" err="1"/>
              <a:t>laws</a:t>
            </a:r>
            <a:r>
              <a:rPr lang="it-IT" sz="800" dirty="0"/>
              <a:t> </a:t>
            </a:r>
            <a:r>
              <a:rPr lang="it-IT" sz="800" dirty="0" err="1"/>
              <a:t>were</a:t>
            </a:r>
            <a:r>
              <a:rPr lang="it-IT" sz="800" dirty="0"/>
              <a:t> </a:t>
            </a:r>
            <a:r>
              <a:rPr lang="it-IT" sz="800" dirty="0" err="1"/>
              <a:t>verified</a:t>
            </a:r>
            <a:r>
              <a:rPr lang="it-IT" sz="800" dirty="0"/>
              <a:t> by </a:t>
            </a:r>
            <a:r>
              <a:rPr lang="it-IT" sz="800" dirty="0">
                <a:hlinkClick r:id="rId14" tooltip="Charles-Augustin de Coulomb"/>
              </a:rPr>
              <a:t>Charles-</a:t>
            </a:r>
            <a:r>
              <a:rPr lang="it-IT" sz="800" dirty="0" err="1">
                <a:hlinkClick r:id="rId14" tooltip="Charles-Augustin de Coulomb"/>
              </a:rPr>
              <a:t>Augustin</a:t>
            </a:r>
            <a:r>
              <a:rPr lang="it-IT" sz="800" dirty="0">
                <a:hlinkClick r:id="rId14" tooltip="Charles-Augustin de Coulomb"/>
              </a:rPr>
              <a:t> de Coulomb</a:t>
            </a:r>
            <a:r>
              <a:rPr lang="it-IT" sz="800" dirty="0"/>
              <a:t> in 1781</a:t>
            </a:r>
            <a:r>
              <a:rPr lang="it-IT" sz="800" dirty="0">
                <a:hlinkClick r:id="rId34"/>
              </a:rPr>
              <a:t>[4]</a:t>
            </a:r>
            <a:r>
              <a:rPr lang="it-IT" sz="800" dirty="0"/>
              <a:t>.</a:t>
            </a:r>
            <a:endParaRPr lang="it-IT" sz="800" b="1" dirty="0"/>
          </a:p>
          <a:p>
            <a:pPr>
              <a:lnSpc>
                <a:spcPct val="80000"/>
              </a:lnSpc>
            </a:pPr>
            <a:r>
              <a:rPr lang="it-IT" sz="800" b="1" dirty="0" err="1"/>
              <a:t>Amontons</a:t>
            </a:r>
            <a:r>
              <a:rPr lang="it-IT" sz="800" b="1" dirty="0"/>
              <a:t>' </a:t>
            </a:r>
            <a:r>
              <a:rPr lang="it-IT" sz="800" b="1" dirty="0" err="1"/>
              <a:t>Laws</a:t>
            </a:r>
            <a:r>
              <a:rPr lang="it-IT" sz="800" b="1" dirty="0"/>
              <a:t> of </a:t>
            </a:r>
            <a:r>
              <a:rPr lang="it-IT" sz="800" b="1" dirty="0" err="1"/>
              <a:t>Friction</a:t>
            </a:r>
            <a:endParaRPr lang="it-IT" sz="800" b="1" dirty="0"/>
          </a:p>
          <a:p>
            <a:pPr>
              <a:lnSpc>
                <a:spcPct val="80000"/>
              </a:lnSpc>
            </a:pPr>
            <a:r>
              <a:rPr lang="it-IT" sz="800" dirty="0"/>
              <a:t>Leonardo da Vinci (1452-1519)) can be </a:t>
            </a:r>
            <a:r>
              <a:rPr lang="it-IT" sz="800" dirty="0" err="1"/>
              <a:t>named</a:t>
            </a:r>
            <a:r>
              <a:rPr lang="it-IT" sz="800" dirty="0"/>
              <a:t> </a:t>
            </a:r>
            <a:r>
              <a:rPr lang="it-IT" sz="800" dirty="0" err="1"/>
              <a:t>as</a:t>
            </a:r>
            <a:r>
              <a:rPr lang="it-IT" sz="800" dirty="0"/>
              <a:t> the </a:t>
            </a:r>
            <a:r>
              <a:rPr lang="it-IT" sz="800" dirty="0" err="1"/>
              <a:t>father</a:t>
            </a:r>
            <a:r>
              <a:rPr lang="it-IT" sz="800" dirty="0"/>
              <a:t> of </a:t>
            </a:r>
            <a:r>
              <a:rPr lang="it-IT" sz="800" dirty="0" err="1"/>
              <a:t>modern</a:t>
            </a:r>
            <a:r>
              <a:rPr lang="it-IT" sz="800" dirty="0"/>
              <a:t> </a:t>
            </a:r>
            <a:r>
              <a:rPr lang="it-IT" sz="800" dirty="0" err="1"/>
              <a:t>tribology</a:t>
            </a:r>
            <a:r>
              <a:rPr lang="it-IT" sz="800" dirty="0"/>
              <a:t> </a:t>
            </a:r>
            <a:r>
              <a:rPr lang="it-IT" sz="800" dirty="0" err="1"/>
              <a:t>as</a:t>
            </a:r>
            <a:r>
              <a:rPr lang="it-IT" sz="800" dirty="0"/>
              <a:t> he </a:t>
            </a:r>
            <a:r>
              <a:rPr lang="it-IT" sz="800" dirty="0" err="1"/>
              <a:t>studied</a:t>
            </a:r>
            <a:r>
              <a:rPr lang="it-IT" sz="800" dirty="0"/>
              <a:t> an </a:t>
            </a:r>
            <a:r>
              <a:rPr lang="it-IT" sz="800" dirty="0" err="1"/>
              <a:t>incredible</a:t>
            </a:r>
            <a:r>
              <a:rPr lang="it-IT" sz="800" dirty="0"/>
              <a:t> </a:t>
            </a:r>
            <a:r>
              <a:rPr lang="it-IT" sz="800" dirty="0" err="1"/>
              <a:t>manifold</a:t>
            </a:r>
            <a:r>
              <a:rPr lang="it-IT" sz="800" dirty="0"/>
              <a:t> of </a:t>
            </a:r>
            <a:r>
              <a:rPr lang="it-IT" sz="800" dirty="0" err="1"/>
              <a:t>tribological</a:t>
            </a:r>
            <a:r>
              <a:rPr lang="it-IT" sz="800" dirty="0"/>
              <a:t> </a:t>
            </a:r>
            <a:r>
              <a:rPr lang="it-IT" sz="800" dirty="0" err="1"/>
              <a:t>subtopics</a:t>
            </a:r>
            <a:r>
              <a:rPr lang="it-IT" sz="800" dirty="0"/>
              <a:t> </a:t>
            </a:r>
            <a:r>
              <a:rPr lang="it-IT" sz="800" dirty="0" err="1"/>
              <a:t>such</a:t>
            </a:r>
            <a:r>
              <a:rPr lang="it-IT" sz="800" dirty="0"/>
              <a:t> </a:t>
            </a:r>
            <a:r>
              <a:rPr lang="it-IT" sz="800" dirty="0" err="1"/>
              <a:t>as</a:t>
            </a:r>
            <a:r>
              <a:rPr lang="it-IT" sz="800" dirty="0"/>
              <a:t>: </a:t>
            </a:r>
            <a:r>
              <a:rPr lang="it-IT" sz="800" dirty="0" err="1"/>
              <a:t>friction</a:t>
            </a:r>
            <a:r>
              <a:rPr lang="it-IT" sz="800" dirty="0"/>
              <a:t>, </a:t>
            </a:r>
            <a:r>
              <a:rPr lang="it-IT" sz="800" dirty="0" err="1"/>
              <a:t>wear</a:t>
            </a:r>
            <a:r>
              <a:rPr lang="it-IT" sz="800" dirty="0"/>
              <a:t>, </a:t>
            </a:r>
            <a:r>
              <a:rPr lang="it-IT" sz="800" dirty="0" err="1"/>
              <a:t>bearing</a:t>
            </a:r>
            <a:r>
              <a:rPr lang="it-IT" sz="800" dirty="0"/>
              <a:t> </a:t>
            </a:r>
            <a:r>
              <a:rPr lang="it-IT" sz="800" dirty="0" err="1"/>
              <a:t>materials</a:t>
            </a:r>
            <a:r>
              <a:rPr lang="it-IT" sz="800" dirty="0"/>
              <a:t>, </a:t>
            </a:r>
            <a:r>
              <a:rPr lang="it-IT" sz="800" dirty="0" err="1"/>
              <a:t>plain</a:t>
            </a:r>
            <a:r>
              <a:rPr lang="it-IT" sz="800" dirty="0"/>
              <a:t> </a:t>
            </a:r>
            <a:r>
              <a:rPr lang="it-IT" sz="800" dirty="0" err="1"/>
              <a:t>bearings</a:t>
            </a:r>
            <a:r>
              <a:rPr lang="it-IT" sz="800" dirty="0"/>
              <a:t>, </a:t>
            </a:r>
            <a:r>
              <a:rPr lang="it-IT" sz="800" dirty="0" err="1"/>
              <a:t>lubrication</a:t>
            </a:r>
            <a:r>
              <a:rPr lang="it-IT" sz="800" dirty="0"/>
              <a:t> </a:t>
            </a:r>
            <a:r>
              <a:rPr lang="it-IT" sz="800" dirty="0" err="1"/>
              <a:t>systems</a:t>
            </a:r>
            <a:r>
              <a:rPr lang="it-IT" sz="800" dirty="0"/>
              <a:t>, </a:t>
            </a:r>
            <a:r>
              <a:rPr lang="it-IT" sz="800" dirty="0" err="1"/>
              <a:t>gears</a:t>
            </a:r>
            <a:r>
              <a:rPr lang="it-IT" sz="800" dirty="0"/>
              <a:t>, </a:t>
            </a:r>
            <a:r>
              <a:rPr lang="it-IT" sz="800" dirty="0" err="1"/>
              <a:t>screw-jacks</a:t>
            </a:r>
            <a:r>
              <a:rPr lang="it-IT" sz="800" dirty="0"/>
              <a:t>, and </a:t>
            </a:r>
            <a:r>
              <a:rPr lang="it-IT" sz="800" dirty="0" err="1"/>
              <a:t>rolling-element</a:t>
            </a:r>
            <a:r>
              <a:rPr lang="it-IT" sz="800" dirty="0"/>
              <a:t> </a:t>
            </a:r>
            <a:r>
              <a:rPr lang="it-IT" sz="800" dirty="0" err="1"/>
              <a:t>bearings</a:t>
            </a:r>
            <a:r>
              <a:rPr lang="it-IT" sz="800" dirty="0"/>
              <a:t>. 150 </a:t>
            </a:r>
            <a:r>
              <a:rPr lang="it-IT" sz="800" dirty="0" err="1"/>
              <a:t>years</a:t>
            </a:r>
            <a:r>
              <a:rPr lang="it-IT" sz="800" dirty="0"/>
              <a:t> </a:t>
            </a:r>
            <a:r>
              <a:rPr lang="it-IT" sz="800" dirty="0" err="1"/>
              <a:t>before</a:t>
            </a:r>
            <a:r>
              <a:rPr lang="it-IT" sz="800" dirty="0"/>
              <a:t> </a:t>
            </a:r>
            <a:r>
              <a:rPr lang="it-IT" sz="800" dirty="0" err="1"/>
              <a:t>Amontons</a:t>
            </a:r>
            <a:r>
              <a:rPr lang="it-IT" sz="800" dirty="0"/>
              <a:t>' </a:t>
            </a:r>
            <a:r>
              <a:rPr lang="it-IT" sz="800" dirty="0" err="1"/>
              <a:t>Laws</a:t>
            </a:r>
            <a:r>
              <a:rPr lang="it-IT" sz="800" dirty="0"/>
              <a:t> of </a:t>
            </a:r>
            <a:r>
              <a:rPr lang="it-IT" sz="800" dirty="0" err="1"/>
              <a:t>Friction</a:t>
            </a:r>
            <a:r>
              <a:rPr lang="it-IT" sz="800" dirty="0"/>
              <a:t> </a:t>
            </a:r>
            <a:r>
              <a:rPr lang="it-IT" sz="800" dirty="0" err="1"/>
              <a:t>were</a:t>
            </a:r>
            <a:r>
              <a:rPr lang="it-IT" sz="800" dirty="0"/>
              <a:t> </a:t>
            </a:r>
            <a:r>
              <a:rPr lang="it-IT" sz="800" dirty="0" err="1"/>
              <a:t>introduced</a:t>
            </a:r>
            <a:r>
              <a:rPr lang="it-IT" sz="800" dirty="0"/>
              <a:t>, he </a:t>
            </a:r>
            <a:r>
              <a:rPr lang="it-IT" sz="800" dirty="0" err="1"/>
              <a:t>had</a:t>
            </a:r>
            <a:r>
              <a:rPr lang="it-IT" sz="800" dirty="0"/>
              <a:t> </a:t>
            </a:r>
            <a:r>
              <a:rPr lang="it-IT" sz="800" dirty="0" err="1"/>
              <a:t>already</a:t>
            </a:r>
            <a:r>
              <a:rPr lang="it-IT" sz="800" dirty="0"/>
              <a:t> </a:t>
            </a:r>
            <a:r>
              <a:rPr lang="it-IT" sz="800" dirty="0" err="1"/>
              <a:t>recorded</a:t>
            </a:r>
            <a:r>
              <a:rPr lang="it-IT" sz="800" dirty="0"/>
              <a:t> </a:t>
            </a:r>
            <a:r>
              <a:rPr lang="it-IT" sz="800" dirty="0" err="1"/>
              <a:t>them</a:t>
            </a:r>
            <a:r>
              <a:rPr lang="it-IT" sz="800" dirty="0"/>
              <a:t> in </a:t>
            </a:r>
            <a:r>
              <a:rPr lang="it-IT" sz="800" dirty="0" err="1"/>
              <a:t>his</a:t>
            </a:r>
            <a:r>
              <a:rPr lang="it-IT" sz="800" dirty="0"/>
              <a:t> </a:t>
            </a:r>
            <a:r>
              <a:rPr lang="it-IT" sz="800" dirty="0" err="1"/>
              <a:t>manuscripts</a:t>
            </a:r>
            <a:r>
              <a:rPr lang="it-IT" sz="800" dirty="0"/>
              <a:t>. </a:t>
            </a:r>
            <a:r>
              <a:rPr lang="it-IT" sz="800" dirty="0" err="1"/>
              <a:t>Hidden</a:t>
            </a:r>
            <a:r>
              <a:rPr lang="it-IT" sz="800" dirty="0"/>
              <a:t> or </a:t>
            </a:r>
            <a:r>
              <a:rPr lang="it-IT" sz="800" dirty="0" err="1"/>
              <a:t>lost</a:t>
            </a:r>
            <a:r>
              <a:rPr lang="it-IT" sz="800" dirty="0"/>
              <a:t> for </a:t>
            </a:r>
            <a:r>
              <a:rPr lang="it-IT" sz="800" dirty="0" err="1"/>
              <a:t>centuries</a:t>
            </a:r>
            <a:r>
              <a:rPr lang="it-IT" sz="800" dirty="0"/>
              <a:t>, Leonardo da </a:t>
            </a:r>
            <a:r>
              <a:rPr lang="it-IT" sz="800" dirty="0" err="1"/>
              <a:t>Vinci's</a:t>
            </a:r>
            <a:r>
              <a:rPr lang="it-IT" sz="800" dirty="0"/>
              <a:t> </a:t>
            </a:r>
            <a:r>
              <a:rPr lang="it-IT" sz="800" dirty="0" err="1"/>
              <a:t>manuscripts</a:t>
            </a:r>
            <a:r>
              <a:rPr lang="it-IT" sz="800" dirty="0"/>
              <a:t> </a:t>
            </a:r>
            <a:r>
              <a:rPr lang="it-IT" sz="800" dirty="0" err="1"/>
              <a:t>were</a:t>
            </a:r>
            <a:r>
              <a:rPr lang="it-IT" sz="800" dirty="0"/>
              <a:t> </a:t>
            </a:r>
            <a:r>
              <a:rPr lang="it-IT" sz="800" dirty="0" err="1"/>
              <a:t>read</a:t>
            </a:r>
            <a:r>
              <a:rPr lang="it-IT" sz="800" dirty="0"/>
              <a:t> in </a:t>
            </a:r>
            <a:r>
              <a:rPr lang="it-IT" sz="800" dirty="0" err="1"/>
              <a:t>Spain</a:t>
            </a:r>
            <a:r>
              <a:rPr lang="it-IT" sz="800" dirty="0"/>
              <a:t> a </a:t>
            </a:r>
            <a:r>
              <a:rPr lang="it-IT" sz="800" dirty="0" err="1"/>
              <a:t>quarter</a:t>
            </a:r>
            <a:r>
              <a:rPr lang="it-IT" sz="800" dirty="0"/>
              <a:t> of a </a:t>
            </a:r>
            <a:r>
              <a:rPr lang="it-IT" sz="800" dirty="0" err="1"/>
              <a:t>millennium</a:t>
            </a:r>
            <a:r>
              <a:rPr lang="it-IT" sz="800" dirty="0"/>
              <a:t> </a:t>
            </a:r>
            <a:r>
              <a:rPr lang="it-IT" sz="800" dirty="0" err="1"/>
              <a:t>later</a:t>
            </a:r>
            <a:r>
              <a:rPr lang="it-IT" sz="800" dirty="0"/>
              <a:t>.</a:t>
            </a:r>
          </a:p>
          <a:p>
            <a:pPr>
              <a:lnSpc>
                <a:spcPct val="80000"/>
              </a:lnSpc>
            </a:pPr>
            <a:r>
              <a:rPr lang="it-IT" sz="800" dirty="0" err="1"/>
              <a:t>Amontons</a:t>
            </a:r>
            <a:r>
              <a:rPr lang="it-IT" sz="800" dirty="0"/>
              <a:t>' </a:t>
            </a:r>
            <a:r>
              <a:rPr lang="it-IT" sz="800" dirty="0" err="1"/>
              <a:t>Laws</a:t>
            </a:r>
            <a:r>
              <a:rPr lang="it-IT" sz="800" dirty="0"/>
              <a:t> of </a:t>
            </a:r>
            <a:r>
              <a:rPr lang="it-IT" sz="800" dirty="0" err="1"/>
              <a:t>Friction</a:t>
            </a:r>
            <a:r>
              <a:rPr lang="it-IT" sz="800" dirty="0"/>
              <a:t> </a:t>
            </a:r>
            <a:r>
              <a:rPr lang="it-IT" sz="800" dirty="0" err="1"/>
              <a:t>were</a:t>
            </a:r>
            <a:r>
              <a:rPr lang="it-IT" sz="800" dirty="0"/>
              <a:t> first </a:t>
            </a:r>
            <a:r>
              <a:rPr lang="it-IT" sz="800" dirty="0" err="1"/>
              <a:t>recorded</a:t>
            </a:r>
            <a:r>
              <a:rPr lang="it-IT" sz="800" dirty="0"/>
              <a:t> in books </a:t>
            </a:r>
            <a:r>
              <a:rPr lang="it-IT" sz="800" dirty="0" err="1"/>
              <a:t>during</a:t>
            </a:r>
            <a:r>
              <a:rPr lang="it-IT" sz="800" dirty="0"/>
              <a:t> the late 17th </a:t>
            </a:r>
            <a:r>
              <a:rPr lang="it-IT" sz="800" dirty="0" err="1"/>
              <a:t>century</a:t>
            </a:r>
            <a:r>
              <a:rPr lang="it-IT" sz="800" dirty="0"/>
              <a:t>.</a:t>
            </a:r>
          </a:p>
          <a:p>
            <a:pPr>
              <a:lnSpc>
                <a:spcPct val="80000"/>
              </a:lnSpc>
            </a:pPr>
            <a:r>
              <a:rPr lang="it-IT" sz="800" dirty="0" err="1"/>
              <a:t>There</a:t>
            </a:r>
            <a:r>
              <a:rPr lang="it-IT" sz="800" dirty="0"/>
              <a:t> 3 </a:t>
            </a:r>
            <a:r>
              <a:rPr lang="it-IT" sz="800" dirty="0" err="1"/>
              <a:t>laws</a:t>
            </a:r>
            <a:r>
              <a:rPr lang="it-IT" sz="800" dirty="0"/>
              <a:t> of </a:t>
            </a:r>
            <a:r>
              <a:rPr lang="it-IT" sz="800" dirty="0" err="1"/>
              <a:t>friction</a:t>
            </a:r>
            <a:r>
              <a:rPr lang="it-IT" sz="800" dirty="0"/>
              <a:t> are:</a:t>
            </a:r>
            <a:r>
              <a:rPr lang="it-IT" sz="800" dirty="0">
                <a:hlinkClick r:id="rId34"/>
              </a:rPr>
              <a:t>[5]</a:t>
            </a:r>
            <a:endParaRPr lang="it-IT" sz="800" dirty="0"/>
          </a:p>
          <a:p>
            <a:pPr>
              <a:lnSpc>
                <a:spcPct val="80000"/>
              </a:lnSpc>
            </a:pPr>
            <a:r>
              <a:rPr lang="it-IT" sz="800" dirty="0"/>
              <a:t>1. The force of </a:t>
            </a:r>
            <a:r>
              <a:rPr lang="it-IT" sz="800" dirty="0" err="1"/>
              <a:t>friction</a:t>
            </a:r>
            <a:r>
              <a:rPr lang="it-IT" sz="800" dirty="0"/>
              <a:t> </a:t>
            </a:r>
            <a:r>
              <a:rPr lang="it-IT" sz="800" dirty="0" err="1"/>
              <a:t>is</a:t>
            </a:r>
            <a:r>
              <a:rPr lang="it-IT" sz="800" dirty="0"/>
              <a:t> </a:t>
            </a:r>
            <a:r>
              <a:rPr lang="it-IT" sz="800" dirty="0" err="1"/>
              <a:t>directly</a:t>
            </a:r>
            <a:r>
              <a:rPr lang="it-IT" sz="800" dirty="0"/>
              <a:t> </a:t>
            </a:r>
            <a:r>
              <a:rPr lang="it-IT" sz="800" dirty="0" err="1"/>
              <a:t>proportional</a:t>
            </a:r>
            <a:r>
              <a:rPr lang="it-IT" sz="800" dirty="0"/>
              <a:t> to the </a:t>
            </a:r>
            <a:r>
              <a:rPr lang="it-IT" sz="800" dirty="0" err="1"/>
              <a:t>applied</a:t>
            </a:r>
            <a:r>
              <a:rPr lang="it-IT" sz="800" dirty="0"/>
              <a:t> </a:t>
            </a:r>
            <a:r>
              <a:rPr lang="it-IT" sz="800" dirty="0" err="1"/>
              <a:t>load</a:t>
            </a:r>
            <a:r>
              <a:rPr lang="it-IT" sz="800" dirty="0"/>
              <a:t>. (</a:t>
            </a:r>
            <a:r>
              <a:rPr lang="it-IT" sz="800" dirty="0" err="1"/>
              <a:t>Amontons</a:t>
            </a:r>
            <a:r>
              <a:rPr lang="it-IT" sz="800" dirty="0"/>
              <a:t> 1st Law) </a:t>
            </a:r>
          </a:p>
          <a:p>
            <a:pPr>
              <a:lnSpc>
                <a:spcPct val="80000"/>
              </a:lnSpc>
            </a:pPr>
            <a:r>
              <a:rPr lang="it-IT" sz="800" dirty="0"/>
              <a:t>2. The force of </a:t>
            </a:r>
            <a:r>
              <a:rPr lang="it-IT" sz="800" dirty="0" err="1"/>
              <a:t>friction</a:t>
            </a:r>
            <a:r>
              <a:rPr lang="it-IT" sz="800" dirty="0"/>
              <a:t> </a:t>
            </a:r>
            <a:r>
              <a:rPr lang="it-IT" sz="800" dirty="0" err="1"/>
              <a:t>is</a:t>
            </a:r>
            <a:r>
              <a:rPr lang="it-IT" sz="800" dirty="0"/>
              <a:t> </a:t>
            </a:r>
            <a:r>
              <a:rPr lang="it-IT" sz="800" dirty="0" err="1"/>
              <a:t>independent</a:t>
            </a:r>
            <a:r>
              <a:rPr lang="it-IT" sz="800" dirty="0"/>
              <a:t> of the </a:t>
            </a:r>
            <a:r>
              <a:rPr lang="it-IT" sz="800" dirty="0" err="1"/>
              <a:t>apparent</a:t>
            </a:r>
            <a:r>
              <a:rPr lang="it-IT" sz="800" dirty="0"/>
              <a:t> area of </a:t>
            </a:r>
            <a:r>
              <a:rPr lang="it-IT" sz="800" dirty="0" err="1"/>
              <a:t>contact</a:t>
            </a:r>
            <a:r>
              <a:rPr lang="it-IT" sz="800" dirty="0"/>
              <a:t>. (</a:t>
            </a:r>
            <a:r>
              <a:rPr lang="it-IT" sz="800" dirty="0" err="1"/>
              <a:t>Amontons</a:t>
            </a:r>
            <a:r>
              <a:rPr lang="it-IT" sz="800" dirty="0"/>
              <a:t> 2nd Law) </a:t>
            </a:r>
          </a:p>
          <a:p>
            <a:pPr>
              <a:lnSpc>
                <a:spcPct val="80000"/>
              </a:lnSpc>
            </a:pPr>
            <a:r>
              <a:rPr lang="it-IT" sz="800" dirty="0"/>
              <a:t>3. </a:t>
            </a:r>
            <a:r>
              <a:rPr lang="it-IT" sz="800" dirty="0" err="1"/>
              <a:t>Kinetic</a:t>
            </a:r>
            <a:r>
              <a:rPr lang="it-IT" sz="800" dirty="0"/>
              <a:t> </a:t>
            </a:r>
            <a:r>
              <a:rPr lang="it-IT" sz="800" dirty="0" err="1"/>
              <a:t>friction</a:t>
            </a:r>
            <a:r>
              <a:rPr lang="it-IT" sz="800" dirty="0"/>
              <a:t> </a:t>
            </a:r>
            <a:r>
              <a:rPr lang="it-IT" sz="800" dirty="0" err="1"/>
              <a:t>is</a:t>
            </a:r>
            <a:r>
              <a:rPr lang="it-IT" sz="800" dirty="0"/>
              <a:t> </a:t>
            </a:r>
            <a:r>
              <a:rPr lang="it-IT" sz="800" dirty="0" err="1"/>
              <a:t>independent</a:t>
            </a:r>
            <a:r>
              <a:rPr lang="it-IT" sz="800" dirty="0"/>
              <a:t> of the </a:t>
            </a:r>
            <a:r>
              <a:rPr lang="it-IT" sz="800" dirty="0" err="1"/>
              <a:t>sliding</a:t>
            </a:r>
            <a:r>
              <a:rPr lang="it-IT" sz="800" dirty="0"/>
              <a:t> </a:t>
            </a:r>
            <a:r>
              <a:rPr lang="it-IT" sz="800" dirty="0" err="1"/>
              <a:t>velocity</a:t>
            </a:r>
            <a:r>
              <a:rPr lang="it-IT" sz="800" dirty="0"/>
              <a:t>. (</a:t>
            </a:r>
            <a:r>
              <a:rPr lang="it-IT" sz="800" dirty="0" err="1"/>
              <a:t>Coulomb's</a:t>
            </a:r>
            <a:r>
              <a:rPr lang="it-IT" sz="800" dirty="0"/>
              <a:t> Law) </a:t>
            </a:r>
          </a:p>
          <a:p>
            <a:pPr>
              <a:lnSpc>
                <a:spcPct val="80000"/>
              </a:lnSpc>
            </a:pPr>
            <a:r>
              <a:rPr lang="it-IT" sz="800" dirty="0"/>
              <a:t>NOTE: </a:t>
            </a:r>
            <a:r>
              <a:rPr lang="it-IT" sz="800" dirty="0" err="1"/>
              <a:t>These</a:t>
            </a:r>
            <a:r>
              <a:rPr lang="it-IT" sz="800" dirty="0"/>
              <a:t> 3 </a:t>
            </a:r>
            <a:r>
              <a:rPr lang="it-IT" sz="800" dirty="0" err="1"/>
              <a:t>laws</a:t>
            </a:r>
            <a:r>
              <a:rPr lang="it-IT" sz="800" dirty="0"/>
              <a:t> </a:t>
            </a:r>
            <a:r>
              <a:rPr lang="it-IT" sz="800" dirty="0" err="1"/>
              <a:t>only</a:t>
            </a:r>
            <a:r>
              <a:rPr lang="it-IT" sz="800" dirty="0"/>
              <a:t> </a:t>
            </a:r>
            <a:r>
              <a:rPr lang="it-IT" sz="800" dirty="0" err="1"/>
              <a:t>apply</a:t>
            </a:r>
            <a:r>
              <a:rPr lang="it-IT" sz="800" dirty="0"/>
              <a:t> to dry </a:t>
            </a:r>
            <a:r>
              <a:rPr lang="it-IT" sz="800" dirty="0" err="1">
                <a:hlinkClick r:id="rId48" tooltip="Friction"/>
              </a:rPr>
              <a:t>friction</a:t>
            </a:r>
            <a:r>
              <a:rPr lang="it-IT" sz="800" dirty="0"/>
              <a:t>, in </a:t>
            </a:r>
            <a:r>
              <a:rPr lang="it-IT" sz="800" dirty="0" err="1"/>
              <a:t>which</a:t>
            </a:r>
            <a:r>
              <a:rPr lang="it-IT" sz="800" dirty="0"/>
              <a:t> the </a:t>
            </a:r>
            <a:r>
              <a:rPr lang="it-IT" sz="800" dirty="0" err="1"/>
              <a:t>addition</a:t>
            </a:r>
            <a:r>
              <a:rPr lang="it-IT" sz="800" dirty="0"/>
              <a:t> of a </a:t>
            </a:r>
            <a:r>
              <a:rPr lang="it-IT" sz="800" dirty="0" err="1">
                <a:hlinkClick r:id="rId49" tooltip="Lubricant"/>
              </a:rPr>
              <a:t>lubricant</a:t>
            </a:r>
            <a:r>
              <a:rPr lang="it-IT" sz="800" dirty="0"/>
              <a:t> </a:t>
            </a:r>
            <a:r>
              <a:rPr lang="it-IT" sz="800" dirty="0" err="1"/>
              <a:t>modifies</a:t>
            </a:r>
            <a:r>
              <a:rPr lang="it-IT" sz="800" dirty="0"/>
              <a:t> the </a:t>
            </a:r>
            <a:r>
              <a:rPr lang="it-IT" sz="800" dirty="0" err="1"/>
              <a:t>tribological</a:t>
            </a:r>
            <a:r>
              <a:rPr lang="it-IT" sz="800" dirty="0"/>
              <a:t> </a:t>
            </a:r>
            <a:r>
              <a:rPr lang="it-IT" sz="800" dirty="0" err="1"/>
              <a:t>properties</a:t>
            </a:r>
            <a:r>
              <a:rPr lang="it-IT" sz="800" dirty="0"/>
              <a:t> </a:t>
            </a:r>
            <a:r>
              <a:rPr lang="it-IT" sz="800" dirty="0" err="1"/>
              <a:t>signifiantly</a:t>
            </a:r>
            <a:r>
              <a:rPr lang="it-IT" sz="800" dirty="0"/>
              <a:t>.</a:t>
            </a:r>
          </a:p>
          <a:p>
            <a:pPr>
              <a:lnSpc>
                <a:spcPct val="80000"/>
              </a:lnSpc>
            </a:pPr>
            <a:r>
              <a:rPr lang="it-IT" sz="800" b="1" dirty="0"/>
              <a:t>Guillaume </a:t>
            </a:r>
            <a:r>
              <a:rPr lang="it-IT" sz="800" b="1" dirty="0" err="1"/>
              <a:t>Amontons</a:t>
            </a:r>
            <a:r>
              <a:rPr lang="it-IT" sz="800" b="1" dirty="0"/>
              <a:t> </a:t>
            </a:r>
            <a:r>
              <a:rPr lang="it-IT" sz="800" b="1" dirty="0" err="1"/>
              <a:t>Biography</a:t>
            </a:r>
            <a:r>
              <a:rPr lang="it-IT" sz="800" b="1" dirty="0"/>
              <a:t> (1666-1705)</a:t>
            </a:r>
          </a:p>
          <a:p>
            <a:pPr>
              <a:lnSpc>
                <a:spcPct val="80000"/>
              </a:lnSpc>
            </a:pPr>
            <a:r>
              <a:rPr lang="it-IT" sz="800" dirty="0" err="1"/>
              <a:t>Nationality</a:t>
            </a:r>
            <a:r>
              <a:rPr lang="it-IT" sz="800" dirty="0"/>
              <a:t> French Gender Male </a:t>
            </a:r>
            <a:r>
              <a:rPr lang="it-IT" sz="800" dirty="0" err="1"/>
              <a:t>Occupation</a:t>
            </a:r>
            <a:r>
              <a:rPr lang="it-IT" sz="800" dirty="0"/>
              <a:t> </a:t>
            </a:r>
            <a:r>
              <a:rPr lang="it-IT" sz="800" dirty="0" err="1"/>
              <a:t>physicist</a:t>
            </a:r>
            <a:endParaRPr lang="it-IT" sz="800" dirty="0"/>
          </a:p>
          <a:p>
            <a:pPr>
              <a:lnSpc>
                <a:spcPct val="80000"/>
              </a:lnSpc>
            </a:pPr>
            <a:r>
              <a:rPr lang="it-IT" sz="800" dirty="0" err="1"/>
              <a:t>Amontons</a:t>
            </a:r>
            <a:r>
              <a:rPr lang="it-IT" sz="800" dirty="0"/>
              <a:t> </a:t>
            </a:r>
            <a:r>
              <a:rPr lang="it-IT" sz="800" dirty="0" err="1"/>
              <a:t>was</a:t>
            </a:r>
            <a:r>
              <a:rPr lang="it-IT" sz="800" dirty="0"/>
              <a:t> </a:t>
            </a:r>
            <a:r>
              <a:rPr lang="it-IT" sz="800" dirty="0" err="1"/>
              <a:t>one</a:t>
            </a:r>
            <a:r>
              <a:rPr lang="it-IT" sz="800" dirty="0"/>
              <a:t> of the </a:t>
            </a:r>
            <a:r>
              <a:rPr lang="it-IT" sz="800" dirty="0" err="1"/>
              <a:t>earliest</a:t>
            </a:r>
            <a:r>
              <a:rPr lang="it-IT" sz="800" dirty="0"/>
              <a:t> </a:t>
            </a:r>
            <a:r>
              <a:rPr lang="it-IT" sz="800" dirty="0" err="1"/>
              <a:t>scientists</a:t>
            </a:r>
            <a:r>
              <a:rPr lang="it-IT" sz="800" dirty="0"/>
              <a:t> to </a:t>
            </a:r>
            <a:r>
              <a:rPr lang="it-IT" sz="800" dirty="0" err="1"/>
              <a:t>develop</a:t>
            </a:r>
            <a:r>
              <a:rPr lang="it-IT" sz="800" dirty="0"/>
              <a:t> </a:t>
            </a:r>
            <a:r>
              <a:rPr lang="it-IT" sz="800" dirty="0" err="1"/>
              <a:t>improved</a:t>
            </a:r>
            <a:r>
              <a:rPr lang="it-IT" sz="800" dirty="0"/>
              <a:t> </a:t>
            </a:r>
            <a:r>
              <a:rPr lang="it-IT" sz="800" dirty="0" err="1"/>
              <a:t>scientific</a:t>
            </a:r>
            <a:r>
              <a:rPr lang="it-IT" sz="800" dirty="0"/>
              <a:t> </a:t>
            </a:r>
            <a:r>
              <a:rPr lang="it-IT" sz="800" dirty="0" err="1"/>
              <a:t>instruments</a:t>
            </a:r>
            <a:r>
              <a:rPr lang="it-IT" sz="800" dirty="0"/>
              <a:t> for </a:t>
            </a:r>
            <a:r>
              <a:rPr lang="it-IT" sz="800" dirty="0" err="1"/>
              <a:t>measuring</a:t>
            </a:r>
            <a:r>
              <a:rPr lang="it-IT" sz="800" dirty="0"/>
              <a:t> temperature and pressure. </a:t>
            </a:r>
            <a:r>
              <a:rPr lang="it-IT" sz="800" dirty="0" err="1"/>
              <a:t>Born</a:t>
            </a:r>
            <a:r>
              <a:rPr lang="it-IT" sz="800" dirty="0"/>
              <a:t> in Paris in 1663, </a:t>
            </a:r>
            <a:r>
              <a:rPr lang="it-IT" sz="800" dirty="0" err="1"/>
              <a:t>Amontons</a:t>
            </a:r>
            <a:r>
              <a:rPr lang="it-IT" sz="800" dirty="0"/>
              <a:t> </a:t>
            </a:r>
            <a:r>
              <a:rPr lang="it-IT" sz="800" dirty="0" err="1"/>
              <a:t>became</a:t>
            </a:r>
            <a:r>
              <a:rPr lang="it-IT" sz="800" dirty="0"/>
              <a:t> </a:t>
            </a:r>
            <a:r>
              <a:rPr lang="it-IT" sz="800" dirty="0" err="1"/>
              <a:t>deaf</a:t>
            </a:r>
            <a:r>
              <a:rPr lang="it-IT" sz="800" dirty="0"/>
              <a:t> </a:t>
            </a:r>
            <a:r>
              <a:rPr lang="it-IT" sz="800" dirty="0" err="1"/>
              <a:t>at</a:t>
            </a:r>
            <a:r>
              <a:rPr lang="it-IT" sz="800" dirty="0"/>
              <a:t> a </a:t>
            </a:r>
            <a:r>
              <a:rPr lang="it-IT" sz="800" dirty="0" err="1"/>
              <a:t>very</a:t>
            </a:r>
            <a:r>
              <a:rPr lang="it-IT" sz="800" dirty="0"/>
              <a:t> </a:t>
            </a:r>
            <a:r>
              <a:rPr lang="it-IT" sz="800" dirty="0" err="1"/>
              <a:t>early</a:t>
            </a:r>
            <a:r>
              <a:rPr lang="it-IT" sz="800" dirty="0"/>
              <a:t> </a:t>
            </a:r>
            <a:r>
              <a:rPr lang="it-IT" sz="800" dirty="0" err="1"/>
              <a:t>age</a:t>
            </a:r>
            <a:r>
              <a:rPr lang="it-IT" sz="800" dirty="0"/>
              <a:t>. </a:t>
            </a:r>
            <a:r>
              <a:rPr lang="it-IT" sz="800" dirty="0" err="1"/>
              <a:t>This</a:t>
            </a:r>
            <a:r>
              <a:rPr lang="it-IT" sz="800" dirty="0"/>
              <a:t> </a:t>
            </a:r>
            <a:r>
              <a:rPr lang="it-IT" sz="800" dirty="0" err="1"/>
              <a:t>apparent</a:t>
            </a:r>
            <a:r>
              <a:rPr lang="it-IT" sz="800" dirty="0"/>
              <a:t> </a:t>
            </a:r>
            <a:r>
              <a:rPr lang="it-IT" sz="800" dirty="0" err="1"/>
              <a:t>tragedy</a:t>
            </a:r>
            <a:r>
              <a:rPr lang="it-IT" sz="800" dirty="0"/>
              <a:t> </a:t>
            </a:r>
            <a:r>
              <a:rPr lang="it-IT" sz="800" dirty="0" err="1"/>
              <a:t>served</a:t>
            </a:r>
            <a:r>
              <a:rPr lang="it-IT" sz="800" dirty="0"/>
              <a:t> to </a:t>
            </a:r>
            <a:r>
              <a:rPr lang="it-IT" sz="800" dirty="0" err="1"/>
              <a:t>steer</a:t>
            </a:r>
            <a:r>
              <a:rPr lang="it-IT" sz="800" dirty="0"/>
              <a:t> </a:t>
            </a:r>
            <a:r>
              <a:rPr lang="it-IT" sz="800" dirty="0" err="1"/>
              <a:t>his</a:t>
            </a:r>
            <a:r>
              <a:rPr lang="it-IT" sz="800" dirty="0"/>
              <a:t> </a:t>
            </a:r>
            <a:r>
              <a:rPr lang="it-IT" sz="800" dirty="0" err="1"/>
              <a:t>interests</a:t>
            </a:r>
            <a:r>
              <a:rPr lang="it-IT" sz="800" dirty="0"/>
              <a:t> </a:t>
            </a:r>
            <a:r>
              <a:rPr lang="it-IT" sz="800" dirty="0" err="1"/>
              <a:t>toward</a:t>
            </a:r>
            <a:r>
              <a:rPr lang="it-IT" sz="800" dirty="0"/>
              <a:t> books and </a:t>
            </a:r>
            <a:r>
              <a:rPr lang="it-IT" sz="800" dirty="0" err="1"/>
              <a:t>academia</a:t>
            </a:r>
            <a:r>
              <a:rPr lang="it-IT" sz="800" dirty="0"/>
              <a:t>, and </a:t>
            </a:r>
            <a:r>
              <a:rPr lang="it-IT" sz="800" dirty="0" err="1"/>
              <a:t>later</a:t>
            </a:r>
            <a:r>
              <a:rPr lang="it-IT" sz="800" dirty="0"/>
              <a:t> in life he </a:t>
            </a:r>
            <a:r>
              <a:rPr lang="it-IT" sz="800" dirty="0" err="1"/>
              <a:t>was</a:t>
            </a:r>
            <a:r>
              <a:rPr lang="it-IT" sz="800" dirty="0"/>
              <a:t> </a:t>
            </a:r>
            <a:r>
              <a:rPr lang="it-IT" sz="800" dirty="0" err="1"/>
              <a:t>said</a:t>
            </a:r>
            <a:r>
              <a:rPr lang="it-IT" sz="800" dirty="0"/>
              <a:t> to </a:t>
            </a:r>
            <a:r>
              <a:rPr lang="it-IT" sz="800" dirty="0" err="1"/>
              <a:t>havebeen</a:t>
            </a:r>
            <a:r>
              <a:rPr lang="it-IT" sz="800" dirty="0"/>
              <a:t> </a:t>
            </a:r>
            <a:r>
              <a:rPr lang="it-IT" sz="800" dirty="0" err="1"/>
              <a:t>thankful</a:t>
            </a:r>
            <a:r>
              <a:rPr lang="it-IT" sz="800" dirty="0"/>
              <a:t> for the </a:t>
            </a:r>
            <a:r>
              <a:rPr lang="it-IT" sz="800" dirty="0" err="1"/>
              <a:t>concentration</a:t>
            </a:r>
            <a:r>
              <a:rPr lang="it-IT" sz="800" dirty="0"/>
              <a:t> </a:t>
            </a:r>
            <a:r>
              <a:rPr lang="it-IT" sz="800" dirty="0" err="1"/>
              <a:t>his</a:t>
            </a:r>
            <a:r>
              <a:rPr lang="it-IT" sz="800" dirty="0"/>
              <a:t> </a:t>
            </a:r>
            <a:r>
              <a:rPr lang="it-IT" sz="800" dirty="0" err="1"/>
              <a:t>deafness</a:t>
            </a:r>
            <a:r>
              <a:rPr lang="it-IT" sz="800" dirty="0"/>
              <a:t> </a:t>
            </a:r>
            <a:r>
              <a:rPr lang="it-IT" sz="800" dirty="0" err="1"/>
              <a:t>provided</a:t>
            </a:r>
            <a:r>
              <a:rPr lang="it-IT" sz="800" dirty="0"/>
              <a:t> </a:t>
            </a:r>
            <a:r>
              <a:rPr lang="it-IT" sz="800" dirty="0" err="1"/>
              <a:t>him</a:t>
            </a:r>
            <a:r>
              <a:rPr lang="it-IT" sz="800" dirty="0"/>
              <a:t>. </a:t>
            </a:r>
            <a:r>
              <a:rPr lang="it-IT" sz="800" dirty="0" err="1"/>
              <a:t>As</a:t>
            </a:r>
            <a:r>
              <a:rPr lang="it-IT" sz="800" dirty="0"/>
              <a:t> a </a:t>
            </a:r>
            <a:r>
              <a:rPr lang="it-IT" sz="800" dirty="0" err="1"/>
              <a:t>youth</a:t>
            </a:r>
            <a:r>
              <a:rPr lang="it-IT" sz="800" dirty="0"/>
              <a:t> </a:t>
            </a:r>
            <a:r>
              <a:rPr lang="it-IT" sz="800" dirty="0" err="1"/>
              <a:t>Amontons</a:t>
            </a:r>
            <a:r>
              <a:rPr lang="it-IT" sz="800" dirty="0"/>
              <a:t> </a:t>
            </a:r>
            <a:r>
              <a:rPr lang="it-IT" sz="800" dirty="0" err="1"/>
              <a:t>attempted</a:t>
            </a:r>
            <a:r>
              <a:rPr lang="it-IT" sz="800" dirty="0"/>
              <a:t> to </a:t>
            </a:r>
            <a:r>
              <a:rPr lang="it-IT" sz="800" dirty="0" err="1"/>
              <a:t>construct</a:t>
            </a:r>
            <a:r>
              <a:rPr lang="it-IT" sz="800" dirty="0"/>
              <a:t> a </a:t>
            </a:r>
            <a:r>
              <a:rPr lang="it-IT" sz="800" dirty="0" err="1"/>
              <a:t>perpetual</a:t>
            </a:r>
            <a:r>
              <a:rPr lang="it-IT" sz="800" dirty="0"/>
              <a:t> </a:t>
            </a:r>
            <a:r>
              <a:rPr lang="it-IT" sz="800" dirty="0" err="1"/>
              <a:t>motion</a:t>
            </a:r>
            <a:r>
              <a:rPr lang="it-IT" sz="800" dirty="0"/>
              <a:t> machine, a </a:t>
            </a:r>
            <a:r>
              <a:rPr lang="it-IT" sz="800" dirty="0" err="1"/>
              <a:t>fruitless</a:t>
            </a:r>
            <a:r>
              <a:rPr lang="it-IT" sz="800" dirty="0"/>
              <a:t> </a:t>
            </a:r>
            <a:r>
              <a:rPr lang="it-IT" sz="800" dirty="0" err="1"/>
              <a:t>attemptthat</a:t>
            </a:r>
            <a:r>
              <a:rPr lang="it-IT" sz="800" dirty="0"/>
              <a:t> </a:t>
            </a:r>
            <a:r>
              <a:rPr lang="it-IT" sz="800" dirty="0" err="1"/>
              <a:t>nevertheless</a:t>
            </a:r>
            <a:r>
              <a:rPr lang="it-IT" sz="800" dirty="0"/>
              <a:t> </a:t>
            </a:r>
            <a:r>
              <a:rPr lang="it-IT" sz="800" dirty="0" err="1"/>
              <a:t>solidified</a:t>
            </a:r>
            <a:r>
              <a:rPr lang="it-IT" sz="800" dirty="0"/>
              <a:t> </a:t>
            </a:r>
            <a:r>
              <a:rPr lang="it-IT" sz="800" dirty="0" err="1"/>
              <a:t>his</a:t>
            </a:r>
            <a:r>
              <a:rPr lang="it-IT" sz="800" dirty="0"/>
              <a:t> </a:t>
            </a:r>
            <a:r>
              <a:rPr lang="it-IT" sz="800" dirty="0" err="1"/>
              <a:t>interest</a:t>
            </a:r>
            <a:r>
              <a:rPr lang="it-IT" sz="800" dirty="0"/>
              <a:t> in science and </a:t>
            </a:r>
            <a:r>
              <a:rPr lang="it-IT" sz="800" dirty="0" err="1"/>
              <a:t>mechanics</a:t>
            </a:r>
            <a:r>
              <a:rPr lang="it-IT" sz="800" dirty="0"/>
              <a:t>. </a:t>
            </a:r>
            <a:r>
              <a:rPr lang="it-IT" sz="800" dirty="0" err="1"/>
              <a:t>After</a:t>
            </a:r>
            <a:r>
              <a:rPr lang="it-IT" sz="800" dirty="0"/>
              <a:t> </a:t>
            </a:r>
            <a:r>
              <a:rPr lang="it-IT" sz="800" dirty="0" err="1"/>
              <a:t>working</a:t>
            </a:r>
            <a:r>
              <a:rPr lang="it-IT" sz="800" dirty="0"/>
              <a:t> on </a:t>
            </a:r>
            <a:r>
              <a:rPr lang="it-IT" sz="800" dirty="0" err="1"/>
              <a:t>several</a:t>
            </a:r>
            <a:r>
              <a:rPr lang="it-IT" sz="800" dirty="0"/>
              <a:t> public </a:t>
            </a:r>
            <a:r>
              <a:rPr lang="it-IT" sz="800" dirty="0" err="1"/>
              <a:t>works</a:t>
            </a:r>
            <a:r>
              <a:rPr lang="it-IT" sz="800" dirty="0"/>
              <a:t> </a:t>
            </a:r>
            <a:r>
              <a:rPr lang="it-IT" sz="800" dirty="0" err="1"/>
              <a:t>projects</a:t>
            </a:r>
            <a:r>
              <a:rPr lang="it-IT" sz="800" dirty="0"/>
              <a:t>, </a:t>
            </a:r>
            <a:r>
              <a:rPr lang="it-IT" sz="800" dirty="0" err="1"/>
              <a:t>Amontons</a:t>
            </a:r>
            <a:r>
              <a:rPr lang="it-IT" sz="800" dirty="0"/>
              <a:t> </a:t>
            </a:r>
            <a:r>
              <a:rPr lang="it-IT" sz="800" dirty="0" err="1"/>
              <a:t>applied</a:t>
            </a:r>
            <a:r>
              <a:rPr lang="it-IT" sz="800" dirty="0"/>
              <a:t> </a:t>
            </a:r>
            <a:r>
              <a:rPr lang="it-IT" sz="800" dirty="0" err="1"/>
              <a:t>his</a:t>
            </a:r>
            <a:r>
              <a:rPr lang="it-IT" sz="800" dirty="0"/>
              <a:t> </a:t>
            </a:r>
            <a:r>
              <a:rPr lang="it-IT" sz="800" dirty="0" err="1"/>
              <a:t>skills</a:t>
            </a:r>
            <a:r>
              <a:rPr lang="it-IT" sz="800" dirty="0"/>
              <a:t> to </a:t>
            </a:r>
            <a:r>
              <a:rPr lang="it-IT" sz="800" dirty="0" err="1"/>
              <a:t>inventing</a:t>
            </a:r>
            <a:r>
              <a:rPr lang="it-IT" sz="800" dirty="0"/>
              <a:t>.</a:t>
            </a:r>
          </a:p>
          <a:p>
            <a:pPr>
              <a:lnSpc>
                <a:spcPct val="80000"/>
              </a:lnSpc>
            </a:pPr>
            <a:r>
              <a:rPr lang="it-IT" sz="800" dirty="0" err="1"/>
              <a:t>One</a:t>
            </a:r>
            <a:r>
              <a:rPr lang="it-IT" sz="800" dirty="0"/>
              <a:t> of </a:t>
            </a:r>
            <a:r>
              <a:rPr lang="it-IT" sz="800" dirty="0" err="1"/>
              <a:t>his</a:t>
            </a:r>
            <a:r>
              <a:rPr lang="it-IT" sz="800" dirty="0"/>
              <a:t> first major </a:t>
            </a:r>
            <a:r>
              <a:rPr lang="it-IT" sz="800" dirty="0" err="1"/>
              <a:t>projects</a:t>
            </a:r>
            <a:r>
              <a:rPr lang="it-IT" sz="800" dirty="0"/>
              <a:t> </a:t>
            </a:r>
            <a:r>
              <a:rPr lang="it-IT" sz="800" dirty="0" err="1"/>
              <a:t>was</a:t>
            </a:r>
            <a:r>
              <a:rPr lang="it-IT" sz="800" dirty="0"/>
              <a:t> the </a:t>
            </a:r>
            <a:r>
              <a:rPr lang="it-IT" sz="800" dirty="0" err="1"/>
              <a:t>invention</a:t>
            </a:r>
            <a:r>
              <a:rPr lang="it-IT" sz="800" dirty="0"/>
              <a:t> in 1687 of an </a:t>
            </a:r>
            <a:r>
              <a:rPr lang="it-IT" sz="800" dirty="0" err="1"/>
              <a:t>improved</a:t>
            </a:r>
            <a:r>
              <a:rPr lang="it-IT" sz="800" dirty="0"/>
              <a:t> </a:t>
            </a:r>
            <a:r>
              <a:rPr lang="it-IT" sz="800" dirty="0" err="1"/>
              <a:t>hygrometer</a:t>
            </a:r>
            <a:r>
              <a:rPr lang="it-IT" sz="800" dirty="0"/>
              <a:t>, a </a:t>
            </a:r>
            <a:r>
              <a:rPr lang="it-IT" sz="800" dirty="0" err="1"/>
              <a:t>device</a:t>
            </a:r>
            <a:r>
              <a:rPr lang="it-IT" sz="800" dirty="0"/>
              <a:t> </a:t>
            </a:r>
            <a:r>
              <a:rPr lang="it-IT" sz="800" dirty="0" err="1"/>
              <a:t>used</a:t>
            </a:r>
            <a:r>
              <a:rPr lang="it-IT" sz="800" dirty="0"/>
              <a:t> to </a:t>
            </a:r>
            <a:r>
              <a:rPr lang="it-IT" sz="800" dirty="0" err="1"/>
              <a:t>measure</a:t>
            </a:r>
            <a:r>
              <a:rPr lang="it-IT" sz="800" dirty="0"/>
              <a:t> </a:t>
            </a:r>
            <a:r>
              <a:rPr lang="it-IT" sz="800" dirty="0" err="1"/>
              <a:t>humidity</a:t>
            </a:r>
            <a:r>
              <a:rPr lang="it-IT" sz="800" dirty="0"/>
              <a:t> and </a:t>
            </a:r>
            <a:r>
              <a:rPr lang="it-IT" sz="800" dirty="0" err="1"/>
              <a:t>which</a:t>
            </a:r>
            <a:r>
              <a:rPr lang="it-IT" sz="800" dirty="0"/>
              <a:t> </a:t>
            </a:r>
            <a:r>
              <a:rPr lang="it-IT" sz="800" dirty="0" err="1"/>
              <a:t>consisted</a:t>
            </a:r>
            <a:r>
              <a:rPr lang="it-IT" sz="800" dirty="0"/>
              <a:t> of a </a:t>
            </a:r>
            <a:r>
              <a:rPr lang="it-IT" sz="800" dirty="0" err="1"/>
              <a:t>mercury-filled</a:t>
            </a:r>
            <a:r>
              <a:rPr lang="it-IT" sz="800" dirty="0"/>
              <a:t> </a:t>
            </a:r>
            <a:r>
              <a:rPr lang="it-IT" sz="800" dirty="0" err="1"/>
              <a:t>ball</a:t>
            </a:r>
            <a:r>
              <a:rPr lang="it-IT" sz="800" dirty="0"/>
              <a:t> </a:t>
            </a:r>
            <a:r>
              <a:rPr lang="it-IT" sz="800" dirty="0" err="1"/>
              <a:t>that</a:t>
            </a:r>
            <a:r>
              <a:rPr lang="it-IT" sz="800" dirty="0"/>
              <a:t> </a:t>
            </a:r>
            <a:r>
              <a:rPr lang="it-IT" sz="800" dirty="0" err="1"/>
              <a:t>expanded</a:t>
            </a:r>
            <a:r>
              <a:rPr lang="it-IT" sz="800" dirty="0"/>
              <a:t> or </a:t>
            </a:r>
            <a:r>
              <a:rPr lang="it-IT" sz="800" dirty="0" err="1"/>
              <a:t>contracted</a:t>
            </a:r>
            <a:r>
              <a:rPr lang="it-IT" sz="800" dirty="0"/>
              <a:t> </a:t>
            </a:r>
            <a:r>
              <a:rPr lang="it-IT" sz="800" dirty="0" err="1"/>
              <a:t>according</a:t>
            </a:r>
            <a:r>
              <a:rPr lang="it-IT" sz="800" dirty="0"/>
              <a:t> to the </a:t>
            </a:r>
            <a:r>
              <a:rPr lang="it-IT" sz="800" dirty="0" err="1"/>
              <a:t>air's</a:t>
            </a:r>
            <a:r>
              <a:rPr lang="it-IT" sz="800" dirty="0"/>
              <a:t> water </a:t>
            </a:r>
            <a:r>
              <a:rPr lang="it-IT" sz="800" dirty="0" err="1"/>
              <a:t>content</a:t>
            </a:r>
            <a:r>
              <a:rPr lang="it-IT" sz="800" dirty="0"/>
              <a:t>. Just a </a:t>
            </a:r>
            <a:r>
              <a:rPr lang="it-IT" sz="800" dirty="0" err="1"/>
              <a:t>year</a:t>
            </a:r>
            <a:r>
              <a:rPr lang="it-IT" sz="800" dirty="0"/>
              <a:t> </a:t>
            </a:r>
            <a:r>
              <a:rPr lang="it-IT" sz="800" dirty="0" err="1"/>
              <a:t>later</a:t>
            </a:r>
            <a:r>
              <a:rPr lang="it-IT" sz="800" dirty="0"/>
              <a:t> he </a:t>
            </a:r>
            <a:r>
              <a:rPr lang="it-IT" sz="800" dirty="0" err="1"/>
              <a:t>constructed</a:t>
            </a:r>
            <a:r>
              <a:rPr lang="it-IT" sz="800" dirty="0"/>
              <a:t> a </a:t>
            </a:r>
            <a:r>
              <a:rPr lang="it-IT" sz="800" dirty="0" err="1"/>
              <a:t>barometer</a:t>
            </a:r>
            <a:r>
              <a:rPr lang="it-IT" sz="800" dirty="0"/>
              <a:t>.</a:t>
            </a:r>
          </a:p>
          <a:p>
            <a:pPr>
              <a:lnSpc>
                <a:spcPct val="80000"/>
              </a:lnSpc>
            </a:pPr>
            <a:r>
              <a:rPr lang="it-IT" sz="800" dirty="0" err="1"/>
              <a:t>Beginning</a:t>
            </a:r>
            <a:r>
              <a:rPr lang="it-IT" sz="800" dirty="0"/>
              <a:t> in 1695 </a:t>
            </a:r>
            <a:r>
              <a:rPr lang="it-IT" sz="800" dirty="0" err="1"/>
              <a:t>Amontons</a:t>
            </a:r>
            <a:r>
              <a:rPr lang="it-IT" sz="800" dirty="0"/>
              <a:t> </a:t>
            </a:r>
            <a:r>
              <a:rPr lang="it-IT" sz="800" dirty="0" err="1"/>
              <a:t>worked</a:t>
            </a:r>
            <a:r>
              <a:rPr lang="it-IT" sz="800" dirty="0"/>
              <a:t> on </a:t>
            </a:r>
            <a:r>
              <a:rPr lang="it-IT" sz="800" dirty="0" err="1"/>
              <a:t>several</a:t>
            </a:r>
            <a:r>
              <a:rPr lang="it-IT" sz="800" dirty="0"/>
              <a:t> </a:t>
            </a:r>
            <a:r>
              <a:rPr lang="it-IT" sz="800" dirty="0" err="1"/>
              <a:t>instruments</a:t>
            </a:r>
            <a:r>
              <a:rPr lang="it-IT" sz="800" dirty="0"/>
              <a:t> to be </a:t>
            </a:r>
            <a:r>
              <a:rPr lang="it-IT" sz="800" dirty="0" err="1"/>
              <a:t>used</a:t>
            </a:r>
            <a:r>
              <a:rPr lang="it-IT" sz="800" dirty="0"/>
              <a:t> on </a:t>
            </a:r>
            <a:r>
              <a:rPr lang="it-IT" sz="800" dirty="0" err="1"/>
              <a:t>ships.Many</a:t>
            </a:r>
            <a:r>
              <a:rPr lang="it-IT" sz="800" dirty="0"/>
              <a:t> </a:t>
            </a:r>
            <a:r>
              <a:rPr lang="it-IT" sz="800" dirty="0" err="1"/>
              <a:t>devices</a:t>
            </a:r>
            <a:r>
              <a:rPr lang="it-IT" sz="800" dirty="0"/>
              <a:t> of the </a:t>
            </a:r>
            <a:r>
              <a:rPr lang="it-IT" sz="800" dirty="0" err="1"/>
              <a:t>age</a:t>
            </a:r>
            <a:r>
              <a:rPr lang="it-IT" sz="800" dirty="0"/>
              <a:t> </a:t>
            </a:r>
            <a:r>
              <a:rPr lang="it-IT" sz="800" dirty="0" err="1"/>
              <a:t>relied</a:t>
            </a:r>
            <a:r>
              <a:rPr lang="it-IT" sz="800" dirty="0"/>
              <a:t> </a:t>
            </a:r>
            <a:r>
              <a:rPr lang="it-IT" sz="800" dirty="0" err="1"/>
              <a:t>upon</a:t>
            </a:r>
            <a:r>
              <a:rPr lang="it-IT" sz="800" dirty="0"/>
              <a:t> </a:t>
            </a:r>
            <a:r>
              <a:rPr lang="it-IT" sz="800" dirty="0" err="1"/>
              <a:t>alcohol</a:t>
            </a:r>
            <a:r>
              <a:rPr lang="it-IT" sz="800" dirty="0"/>
              <a:t>, </a:t>
            </a:r>
            <a:r>
              <a:rPr lang="it-IT" sz="800" dirty="0" err="1"/>
              <a:t>mercury</a:t>
            </a:r>
            <a:r>
              <a:rPr lang="it-IT" sz="800" dirty="0"/>
              <a:t>, or </a:t>
            </a:r>
            <a:r>
              <a:rPr lang="it-IT" sz="800" dirty="0" err="1"/>
              <a:t>other</a:t>
            </a:r>
            <a:r>
              <a:rPr lang="it-IT" sz="800" dirty="0"/>
              <a:t> </a:t>
            </a:r>
            <a:r>
              <a:rPr lang="it-IT" sz="800" dirty="0" err="1"/>
              <a:t>liquids</a:t>
            </a:r>
            <a:r>
              <a:rPr lang="it-IT" sz="800" dirty="0"/>
              <a:t> to </a:t>
            </a:r>
            <a:r>
              <a:rPr lang="it-IT" sz="800" dirty="0" err="1"/>
              <a:t>provide</a:t>
            </a:r>
            <a:r>
              <a:rPr lang="it-IT" sz="800" dirty="0"/>
              <a:t> a </a:t>
            </a:r>
            <a:r>
              <a:rPr lang="it-IT" sz="800" dirty="0" err="1"/>
              <a:t>reading</a:t>
            </a:r>
            <a:r>
              <a:rPr lang="it-IT" sz="800" dirty="0"/>
              <a:t>; </a:t>
            </a:r>
            <a:r>
              <a:rPr lang="it-IT" sz="800" dirty="0" err="1"/>
              <a:t>unfortunately</a:t>
            </a:r>
            <a:r>
              <a:rPr lang="it-IT" sz="800" dirty="0"/>
              <a:t>, </a:t>
            </a:r>
            <a:r>
              <a:rPr lang="it-IT" sz="800" dirty="0" err="1"/>
              <a:t>these</a:t>
            </a:r>
            <a:r>
              <a:rPr lang="it-IT" sz="800" dirty="0"/>
              <a:t> </a:t>
            </a:r>
            <a:r>
              <a:rPr lang="it-IT" sz="800" dirty="0" err="1"/>
              <a:t>liquid-based</a:t>
            </a:r>
            <a:r>
              <a:rPr lang="it-IT" sz="800" dirty="0"/>
              <a:t> </a:t>
            </a:r>
            <a:r>
              <a:rPr lang="it-IT" sz="800" dirty="0" err="1"/>
              <a:t>instruments</a:t>
            </a:r>
            <a:r>
              <a:rPr lang="it-IT" sz="800" dirty="0"/>
              <a:t> </a:t>
            </a:r>
            <a:r>
              <a:rPr lang="it-IT" sz="800" dirty="0" err="1"/>
              <a:t>were</a:t>
            </a:r>
            <a:r>
              <a:rPr lang="it-IT" sz="800" dirty="0"/>
              <a:t> </a:t>
            </a:r>
            <a:r>
              <a:rPr lang="it-IT" sz="800" dirty="0" err="1"/>
              <a:t>thrown</a:t>
            </a:r>
            <a:r>
              <a:rPr lang="it-IT" sz="800" dirty="0"/>
              <a:t> off by a </a:t>
            </a:r>
            <a:r>
              <a:rPr lang="it-IT" sz="800" dirty="0" err="1"/>
              <a:t>ship's</a:t>
            </a:r>
            <a:r>
              <a:rPr lang="it-IT" sz="800" dirty="0"/>
              <a:t> </a:t>
            </a:r>
            <a:r>
              <a:rPr lang="it-IT" sz="800" dirty="0" err="1"/>
              <a:t>constant</a:t>
            </a:r>
            <a:r>
              <a:rPr lang="it-IT" sz="800" dirty="0"/>
              <a:t> </a:t>
            </a:r>
            <a:r>
              <a:rPr lang="it-IT" sz="800" dirty="0" err="1"/>
              <a:t>pitching</a:t>
            </a:r>
            <a:r>
              <a:rPr lang="it-IT" sz="800" dirty="0"/>
              <a:t>. </a:t>
            </a:r>
            <a:r>
              <a:rPr lang="it-IT" sz="800" dirty="0" err="1"/>
              <a:t>Several</a:t>
            </a:r>
            <a:r>
              <a:rPr lang="it-IT" sz="800" dirty="0"/>
              <a:t> </a:t>
            </a:r>
            <a:r>
              <a:rPr lang="it-IT" sz="800" dirty="0" err="1"/>
              <a:t>authors</a:t>
            </a:r>
            <a:r>
              <a:rPr lang="it-IT" sz="800" dirty="0"/>
              <a:t> </a:t>
            </a:r>
            <a:r>
              <a:rPr lang="it-IT" sz="800" dirty="0" err="1"/>
              <a:t>have</a:t>
            </a:r>
            <a:r>
              <a:rPr lang="it-IT" sz="800" dirty="0"/>
              <a:t> </a:t>
            </a:r>
            <a:r>
              <a:rPr lang="it-IT" sz="800" dirty="0" err="1"/>
              <a:t>attributed</a:t>
            </a:r>
            <a:r>
              <a:rPr lang="it-IT" sz="800" dirty="0"/>
              <a:t> the </a:t>
            </a:r>
            <a:r>
              <a:rPr lang="it-IT" sz="800" dirty="0" err="1"/>
              <a:t>invention</a:t>
            </a:r>
            <a:r>
              <a:rPr lang="it-IT" sz="800" dirty="0"/>
              <a:t> of a </a:t>
            </a:r>
            <a:r>
              <a:rPr lang="it-IT" sz="800" dirty="0" err="1"/>
              <a:t>fixed</a:t>
            </a:r>
            <a:r>
              <a:rPr lang="it-IT" sz="800" dirty="0"/>
              <a:t>-volume air </a:t>
            </a:r>
            <a:r>
              <a:rPr lang="it-IT" sz="800" dirty="0" err="1"/>
              <a:t>thermometer</a:t>
            </a:r>
            <a:r>
              <a:rPr lang="it-IT" sz="800" dirty="0"/>
              <a:t> to </a:t>
            </a:r>
            <a:r>
              <a:rPr lang="it-IT" sz="800" dirty="0" err="1"/>
              <a:t>Amontons</a:t>
            </a:r>
            <a:r>
              <a:rPr lang="it-IT" sz="800" dirty="0"/>
              <a:t>. </a:t>
            </a:r>
            <a:r>
              <a:rPr lang="it-IT" sz="800" dirty="0" err="1"/>
              <a:t>However</a:t>
            </a:r>
            <a:r>
              <a:rPr lang="it-IT" sz="800" dirty="0"/>
              <a:t>, </a:t>
            </a:r>
            <a:r>
              <a:rPr lang="it-IT" sz="800" dirty="0" err="1"/>
              <a:t>there</a:t>
            </a:r>
            <a:r>
              <a:rPr lang="it-IT" sz="800" dirty="0"/>
              <a:t> </a:t>
            </a:r>
            <a:r>
              <a:rPr lang="it-IT" sz="800" dirty="0" err="1"/>
              <a:t>is</a:t>
            </a:r>
            <a:r>
              <a:rPr lang="it-IT" sz="800" dirty="0"/>
              <a:t> some </a:t>
            </a:r>
            <a:r>
              <a:rPr lang="it-IT" sz="800" dirty="0" err="1"/>
              <a:t>doubtas</a:t>
            </a:r>
            <a:r>
              <a:rPr lang="it-IT" sz="800" dirty="0"/>
              <a:t> to </a:t>
            </a:r>
            <a:r>
              <a:rPr lang="it-IT" sz="800" dirty="0" err="1"/>
              <a:t>whether</a:t>
            </a:r>
            <a:r>
              <a:rPr lang="it-IT" sz="800" dirty="0"/>
              <a:t> </a:t>
            </a:r>
            <a:r>
              <a:rPr lang="it-IT" sz="800" dirty="0" err="1"/>
              <a:t>Amontons</a:t>
            </a:r>
            <a:r>
              <a:rPr lang="it-IT" sz="800" dirty="0"/>
              <a:t> </a:t>
            </a:r>
            <a:r>
              <a:rPr lang="it-IT" sz="800" dirty="0" err="1"/>
              <a:t>truly</a:t>
            </a:r>
            <a:r>
              <a:rPr lang="it-IT" sz="800" dirty="0"/>
              <a:t> </a:t>
            </a:r>
            <a:r>
              <a:rPr lang="it-IT" sz="800" dirty="0" err="1"/>
              <a:t>constructed</a:t>
            </a:r>
            <a:r>
              <a:rPr lang="it-IT" sz="800" dirty="0"/>
              <a:t> </a:t>
            </a:r>
            <a:r>
              <a:rPr lang="it-IT" sz="800" dirty="0" err="1"/>
              <a:t>such</a:t>
            </a:r>
            <a:r>
              <a:rPr lang="it-IT" sz="800" dirty="0"/>
              <a:t> a </a:t>
            </a:r>
            <a:r>
              <a:rPr lang="it-IT" sz="800" dirty="0" err="1"/>
              <a:t>device</a:t>
            </a:r>
            <a:r>
              <a:rPr lang="it-IT" sz="800" dirty="0"/>
              <a:t>, and </a:t>
            </a:r>
            <a:r>
              <a:rPr lang="it-IT" sz="800" dirty="0" err="1"/>
              <a:t>being</a:t>
            </a:r>
            <a:r>
              <a:rPr lang="it-IT" sz="800" dirty="0"/>
              <a:t> the </a:t>
            </a:r>
            <a:r>
              <a:rPr lang="it-IT" sz="800" dirty="0" err="1"/>
              <a:t>invention</a:t>
            </a:r>
            <a:r>
              <a:rPr lang="it-IT" sz="800" dirty="0"/>
              <a:t> </a:t>
            </a:r>
            <a:r>
              <a:rPr lang="it-IT" sz="800" dirty="0" err="1"/>
              <a:t>is</a:t>
            </a:r>
            <a:r>
              <a:rPr lang="it-IT" sz="800" dirty="0"/>
              <a:t> </a:t>
            </a:r>
            <a:r>
              <a:rPr lang="it-IT" sz="800" dirty="0" err="1"/>
              <a:t>credited</a:t>
            </a:r>
            <a:r>
              <a:rPr lang="it-IT" sz="800" dirty="0"/>
              <a:t> to </a:t>
            </a:r>
            <a:r>
              <a:rPr lang="it-IT" sz="800" dirty="0" err="1"/>
              <a:t>Grand</a:t>
            </a:r>
            <a:r>
              <a:rPr lang="it-IT" sz="800" dirty="0"/>
              <a:t> Duke Ferdinand II of </a:t>
            </a:r>
            <a:r>
              <a:rPr lang="it-IT" sz="800" dirty="0" err="1"/>
              <a:t>Tuscany</a:t>
            </a:r>
            <a:r>
              <a:rPr lang="it-IT" sz="800" dirty="0"/>
              <a:t> (1610-1670). </a:t>
            </a:r>
            <a:r>
              <a:rPr lang="it-IT" sz="800" dirty="0" err="1"/>
              <a:t>What</a:t>
            </a:r>
            <a:r>
              <a:rPr lang="it-IT" sz="800" dirty="0"/>
              <a:t> </a:t>
            </a:r>
            <a:r>
              <a:rPr lang="it-IT" sz="800" i="1" dirty="0" err="1"/>
              <a:t>is</a:t>
            </a:r>
            <a:r>
              <a:rPr lang="it-IT" sz="800" dirty="0"/>
              <a:t> </a:t>
            </a:r>
            <a:r>
              <a:rPr lang="it-IT" sz="800" dirty="0" err="1"/>
              <a:t>clear</a:t>
            </a:r>
            <a:r>
              <a:rPr lang="it-IT" sz="800" dirty="0"/>
              <a:t> </a:t>
            </a:r>
            <a:r>
              <a:rPr lang="it-IT" sz="800" dirty="0" err="1"/>
              <a:t>is</a:t>
            </a:r>
            <a:r>
              <a:rPr lang="it-IT" sz="800" dirty="0"/>
              <a:t> </a:t>
            </a:r>
            <a:r>
              <a:rPr lang="it-IT" sz="800" dirty="0" err="1"/>
              <a:t>that</a:t>
            </a:r>
            <a:r>
              <a:rPr lang="it-IT" sz="800" dirty="0"/>
              <a:t> </a:t>
            </a:r>
            <a:r>
              <a:rPr lang="it-IT" sz="800" dirty="0" err="1"/>
              <a:t>Amontons</a:t>
            </a:r>
            <a:r>
              <a:rPr lang="it-IT" sz="800" dirty="0"/>
              <a:t> </a:t>
            </a:r>
            <a:r>
              <a:rPr lang="it-IT" sz="800" dirty="0" err="1"/>
              <a:t>did</a:t>
            </a:r>
            <a:r>
              <a:rPr lang="it-IT" sz="800" dirty="0"/>
              <a:t> </a:t>
            </a:r>
            <a:r>
              <a:rPr lang="it-IT" sz="800" dirty="0" err="1"/>
              <a:t>invent</a:t>
            </a:r>
            <a:r>
              <a:rPr lang="it-IT" sz="800" dirty="0"/>
              <a:t> a pressure-</a:t>
            </a:r>
            <a:r>
              <a:rPr lang="it-IT" sz="800" dirty="0" err="1"/>
              <a:t>independent</a:t>
            </a:r>
            <a:r>
              <a:rPr lang="it-IT" sz="800" dirty="0"/>
              <a:t> air </a:t>
            </a:r>
            <a:r>
              <a:rPr lang="it-IT" sz="800" dirty="0" err="1"/>
              <a:t>thermometeras</a:t>
            </a:r>
            <a:r>
              <a:rPr lang="it-IT" sz="800" dirty="0"/>
              <a:t> </a:t>
            </a:r>
            <a:r>
              <a:rPr lang="it-IT" sz="800" dirty="0" err="1"/>
              <a:t>well</a:t>
            </a:r>
            <a:r>
              <a:rPr lang="it-IT" sz="800" dirty="0"/>
              <a:t> </a:t>
            </a:r>
            <a:r>
              <a:rPr lang="it-IT" sz="800" dirty="0" err="1"/>
              <a:t>as</a:t>
            </a:r>
            <a:r>
              <a:rPr lang="it-IT" sz="800" dirty="0"/>
              <a:t> a </a:t>
            </a:r>
            <a:r>
              <a:rPr lang="it-IT" sz="800" dirty="0" err="1"/>
              <a:t>cisternless</a:t>
            </a:r>
            <a:r>
              <a:rPr lang="it-IT" sz="800" dirty="0"/>
              <a:t> </a:t>
            </a:r>
            <a:r>
              <a:rPr lang="it-IT" sz="800" dirty="0" err="1"/>
              <a:t>barometer</a:t>
            </a:r>
            <a:r>
              <a:rPr lang="it-IT" sz="800" dirty="0"/>
              <a:t>, </a:t>
            </a:r>
            <a:r>
              <a:rPr lang="it-IT" sz="800" dirty="0" err="1"/>
              <a:t>both</a:t>
            </a:r>
            <a:r>
              <a:rPr lang="it-IT" sz="800" dirty="0"/>
              <a:t> </a:t>
            </a:r>
            <a:r>
              <a:rPr lang="it-IT" sz="800" dirty="0" err="1"/>
              <a:t>designed</a:t>
            </a:r>
            <a:r>
              <a:rPr lang="it-IT" sz="800" dirty="0"/>
              <a:t> for </a:t>
            </a:r>
            <a:r>
              <a:rPr lang="it-IT" sz="800" dirty="0" err="1"/>
              <a:t>shipboard</a:t>
            </a:r>
            <a:r>
              <a:rPr lang="it-IT" sz="800" dirty="0"/>
              <a:t> use.</a:t>
            </a:r>
          </a:p>
          <a:p>
            <a:pPr>
              <a:lnSpc>
                <a:spcPct val="80000"/>
              </a:lnSpc>
            </a:pPr>
            <a:r>
              <a:rPr lang="it-IT" sz="800" dirty="0" err="1"/>
              <a:t>Another</a:t>
            </a:r>
            <a:r>
              <a:rPr lang="it-IT" sz="800" dirty="0"/>
              <a:t> area of </a:t>
            </a:r>
            <a:r>
              <a:rPr lang="it-IT" sz="800" dirty="0" err="1"/>
              <a:t>controversy</a:t>
            </a:r>
            <a:r>
              <a:rPr lang="it-IT" sz="800" dirty="0"/>
              <a:t> </a:t>
            </a:r>
            <a:r>
              <a:rPr lang="it-IT" sz="800" dirty="0" err="1"/>
              <a:t>concerning</a:t>
            </a:r>
            <a:r>
              <a:rPr lang="it-IT" sz="800" dirty="0"/>
              <a:t> </a:t>
            </a:r>
            <a:r>
              <a:rPr lang="it-IT" sz="800" dirty="0" err="1"/>
              <a:t>Amonton's</a:t>
            </a:r>
            <a:r>
              <a:rPr lang="it-IT" sz="800" dirty="0"/>
              <a:t> life </a:t>
            </a:r>
            <a:r>
              <a:rPr lang="it-IT" sz="800" dirty="0" err="1"/>
              <a:t>is</a:t>
            </a:r>
            <a:r>
              <a:rPr lang="it-IT" sz="800" dirty="0"/>
              <a:t> </a:t>
            </a:r>
            <a:r>
              <a:rPr lang="it-IT" sz="800" dirty="0" err="1"/>
              <a:t>centered</a:t>
            </a:r>
            <a:r>
              <a:rPr lang="it-IT" sz="800" dirty="0"/>
              <a:t> on the </a:t>
            </a:r>
            <a:r>
              <a:rPr lang="it-IT" sz="800" dirty="0" err="1"/>
              <a:t>theory</a:t>
            </a:r>
            <a:r>
              <a:rPr lang="it-IT" sz="800" dirty="0"/>
              <a:t> of an </a:t>
            </a:r>
            <a:r>
              <a:rPr lang="it-IT" sz="800" i="1" dirty="0" err="1"/>
              <a:t>absolute</a:t>
            </a:r>
            <a:r>
              <a:rPr lang="it-IT" sz="800" i="1" dirty="0"/>
              <a:t> zero temperature</a:t>
            </a:r>
            <a:r>
              <a:rPr lang="it-IT" sz="800" dirty="0"/>
              <a:t>. In 1699 </a:t>
            </a:r>
            <a:r>
              <a:rPr lang="it-IT" sz="800" dirty="0" err="1"/>
              <a:t>Amontons</a:t>
            </a:r>
            <a:r>
              <a:rPr lang="it-IT" sz="800" dirty="0"/>
              <a:t> </a:t>
            </a:r>
            <a:r>
              <a:rPr lang="it-IT" sz="800" dirty="0" err="1"/>
              <a:t>published</a:t>
            </a:r>
            <a:r>
              <a:rPr lang="it-IT" sz="800" dirty="0"/>
              <a:t> a </a:t>
            </a:r>
            <a:r>
              <a:rPr lang="it-IT" sz="800" dirty="0" err="1"/>
              <a:t>series</a:t>
            </a:r>
            <a:r>
              <a:rPr lang="it-IT" sz="800" dirty="0"/>
              <a:t> of </a:t>
            </a:r>
            <a:r>
              <a:rPr lang="it-IT" sz="800" dirty="0" err="1"/>
              <a:t>papers</a:t>
            </a:r>
            <a:r>
              <a:rPr lang="it-IT" sz="800" dirty="0"/>
              <a:t> in </a:t>
            </a:r>
            <a:r>
              <a:rPr lang="it-IT" sz="800" dirty="0" err="1"/>
              <a:t>which</a:t>
            </a:r>
            <a:r>
              <a:rPr lang="it-IT" sz="800" dirty="0"/>
              <a:t> he </a:t>
            </a:r>
            <a:r>
              <a:rPr lang="it-IT" sz="800" dirty="0" err="1"/>
              <a:t>discussed</a:t>
            </a:r>
            <a:r>
              <a:rPr lang="it-IT" sz="800" dirty="0"/>
              <a:t> the </a:t>
            </a:r>
            <a:r>
              <a:rPr lang="it-IT" sz="800" dirty="0" err="1"/>
              <a:t>effect</a:t>
            </a:r>
            <a:r>
              <a:rPr lang="it-IT" sz="800" dirty="0"/>
              <a:t> of </a:t>
            </a:r>
            <a:r>
              <a:rPr lang="it-IT" sz="800" dirty="0" err="1"/>
              <a:t>low</a:t>
            </a:r>
            <a:r>
              <a:rPr lang="it-IT" sz="800" dirty="0"/>
              <a:t> temperature </a:t>
            </a:r>
            <a:r>
              <a:rPr lang="it-IT" sz="800" dirty="0" err="1"/>
              <a:t>upon</a:t>
            </a:r>
            <a:r>
              <a:rPr lang="it-IT" sz="800" dirty="0"/>
              <a:t> gas </a:t>
            </a:r>
            <a:r>
              <a:rPr lang="it-IT" sz="800" dirty="0" err="1"/>
              <a:t>volumes</a:t>
            </a:r>
            <a:r>
              <a:rPr lang="it-IT" sz="800" dirty="0"/>
              <a:t>. </a:t>
            </a:r>
            <a:r>
              <a:rPr lang="it-IT" sz="800" dirty="0" err="1"/>
              <a:t>While</a:t>
            </a:r>
            <a:r>
              <a:rPr lang="it-IT" sz="800" dirty="0"/>
              <a:t> he </a:t>
            </a:r>
            <a:r>
              <a:rPr lang="it-IT" sz="800" dirty="0" err="1"/>
              <a:t>may</a:t>
            </a:r>
            <a:r>
              <a:rPr lang="it-IT" sz="800" dirty="0"/>
              <a:t> </a:t>
            </a:r>
            <a:r>
              <a:rPr lang="it-IT" sz="800" dirty="0" err="1"/>
              <a:t>have</a:t>
            </a:r>
            <a:r>
              <a:rPr lang="it-IT" sz="800" dirty="0"/>
              <a:t> </a:t>
            </a:r>
            <a:r>
              <a:rPr lang="it-IT" sz="800" dirty="0" err="1"/>
              <a:t>considered</a:t>
            </a:r>
            <a:r>
              <a:rPr lang="it-IT" sz="800" dirty="0"/>
              <a:t> the </a:t>
            </a:r>
            <a:r>
              <a:rPr lang="it-IT" sz="800" dirty="0" err="1"/>
              <a:t>possibility</a:t>
            </a:r>
            <a:r>
              <a:rPr lang="it-IT" sz="800" dirty="0"/>
              <a:t> of a temperature so </a:t>
            </a:r>
            <a:r>
              <a:rPr lang="it-IT" sz="800" dirty="0" err="1"/>
              <a:t>low</a:t>
            </a:r>
            <a:r>
              <a:rPr lang="it-IT" sz="800" dirty="0"/>
              <a:t> </a:t>
            </a:r>
            <a:r>
              <a:rPr lang="it-IT" sz="800" dirty="0" err="1"/>
              <a:t>that</a:t>
            </a:r>
            <a:r>
              <a:rPr lang="it-IT" sz="800" dirty="0"/>
              <a:t> gas </a:t>
            </a:r>
            <a:r>
              <a:rPr lang="it-IT" sz="800" dirty="0" err="1"/>
              <a:t>would</a:t>
            </a:r>
            <a:r>
              <a:rPr lang="it-IT" sz="800" dirty="0"/>
              <a:t> </a:t>
            </a:r>
            <a:r>
              <a:rPr lang="it-IT" sz="800" dirty="0" err="1"/>
              <a:t>contract</a:t>
            </a:r>
            <a:r>
              <a:rPr lang="it-IT" sz="800" dirty="0"/>
              <a:t> </a:t>
            </a:r>
            <a:r>
              <a:rPr lang="it-IT" sz="800" dirty="0" err="1"/>
              <a:t>into</a:t>
            </a:r>
            <a:r>
              <a:rPr lang="it-IT" sz="800" dirty="0"/>
              <a:t> </a:t>
            </a:r>
            <a:r>
              <a:rPr lang="it-IT" sz="800" dirty="0" err="1"/>
              <a:t>nothingness</a:t>
            </a:r>
            <a:r>
              <a:rPr lang="it-IT" sz="800" dirty="0"/>
              <a:t>, </a:t>
            </a:r>
            <a:r>
              <a:rPr lang="it-IT" sz="800" dirty="0" err="1"/>
              <a:t>there</a:t>
            </a:r>
            <a:r>
              <a:rPr lang="it-IT" sz="800" dirty="0"/>
              <a:t> </a:t>
            </a:r>
            <a:r>
              <a:rPr lang="it-IT" sz="800" dirty="0" err="1"/>
              <a:t>is</a:t>
            </a:r>
            <a:r>
              <a:rPr lang="it-IT" sz="800" dirty="0"/>
              <a:t> </a:t>
            </a:r>
            <a:r>
              <a:rPr lang="it-IT" sz="800" dirty="0" err="1"/>
              <a:t>little</a:t>
            </a:r>
            <a:r>
              <a:rPr lang="it-IT" sz="800" dirty="0"/>
              <a:t> </a:t>
            </a:r>
            <a:r>
              <a:rPr lang="it-IT" sz="800" dirty="0" err="1"/>
              <a:t>evidence</a:t>
            </a:r>
            <a:r>
              <a:rPr lang="it-IT" sz="800" dirty="0"/>
              <a:t> </a:t>
            </a:r>
            <a:r>
              <a:rPr lang="it-IT" sz="800" dirty="0" err="1"/>
              <a:t>within</a:t>
            </a:r>
            <a:r>
              <a:rPr lang="it-IT" sz="800" dirty="0"/>
              <a:t> </a:t>
            </a:r>
            <a:r>
              <a:rPr lang="it-IT" sz="800" dirty="0" err="1"/>
              <a:t>his</a:t>
            </a:r>
            <a:r>
              <a:rPr lang="it-IT" sz="800" dirty="0"/>
              <a:t> </a:t>
            </a:r>
            <a:r>
              <a:rPr lang="it-IT" sz="800" dirty="0" err="1"/>
              <a:t>papers</a:t>
            </a:r>
            <a:r>
              <a:rPr lang="it-IT" sz="800" dirty="0"/>
              <a:t> </a:t>
            </a:r>
            <a:r>
              <a:rPr lang="it-IT" sz="800" dirty="0" err="1"/>
              <a:t>that</a:t>
            </a:r>
            <a:r>
              <a:rPr lang="it-IT" sz="800" dirty="0"/>
              <a:t> </a:t>
            </a:r>
            <a:r>
              <a:rPr lang="it-IT" sz="800" dirty="0" err="1"/>
              <a:t>Amontons</a:t>
            </a:r>
            <a:r>
              <a:rPr lang="it-IT" sz="800" dirty="0"/>
              <a:t> </a:t>
            </a:r>
            <a:r>
              <a:rPr lang="it-IT" sz="800" dirty="0" err="1"/>
              <a:t>authored</a:t>
            </a:r>
            <a:r>
              <a:rPr lang="it-IT" sz="800" dirty="0"/>
              <a:t> the </a:t>
            </a:r>
            <a:r>
              <a:rPr lang="it-IT" sz="800" dirty="0" err="1"/>
              <a:t>concept</a:t>
            </a:r>
            <a:r>
              <a:rPr lang="it-IT" sz="800" dirty="0"/>
              <a:t> of </a:t>
            </a:r>
            <a:r>
              <a:rPr lang="it-IT" sz="800" dirty="0" err="1"/>
              <a:t>absolute</a:t>
            </a:r>
            <a:r>
              <a:rPr lang="it-IT" sz="800" dirty="0"/>
              <a:t> zero. </a:t>
            </a:r>
            <a:r>
              <a:rPr lang="it-IT" sz="800" dirty="0" err="1"/>
              <a:t>It</a:t>
            </a:r>
            <a:r>
              <a:rPr lang="it-IT" sz="800" dirty="0"/>
              <a:t> </a:t>
            </a:r>
            <a:r>
              <a:rPr lang="it-IT" sz="800" dirty="0" err="1"/>
              <a:t>is</a:t>
            </a:r>
            <a:r>
              <a:rPr lang="it-IT" sz="800" dirty="0"/>
              <a:t> </a:t>
            </a:r>
            <a:r>
              <a:rPr lang="it-IT" sz="800" dirty="0" err="1"/>
              <a:t>quite</a:t>
            </a:r>
            <a:r>
              <a:rPr lang="it-IT" sz="800" dirty="0"/>
              <a:t> </a:t>
            </a:r>
            <a:r>
              <a:rPr lang="it-IT" sz="800" dirty="0" err="1"/>
              <a:t>possible</a:t>
            </a:r>
            <a:r>
              <a:rPr lang="it-IT" sz="800" dirty="0"/>
              <a:t>, </a:t>
            </a:r>
            <a:r>
              <a:rPr lang="it-IT" sz="800" dirty="0" err="1"/>
              <a:t>though</a:t>
            </a:r>
            <a:r>
              <a:rPr lang="it-IT" sz="800" dirty="0"/>
              <a:t>, </a:t>
            </a:r>
            <a:r>
              <a:rPr lang="it-IT" sz="800" dirty="0" err="1"/>
              <a:t>that</a:t>
            </a:r>
            <a:r>
              <a:rPr lang="it-IT" sz="800" dirty="0"/>
              <a:t> </a:t>
            </a:r>
            <a:r>
              <a:rPr lang="it-IT" sz="800" dirty="0" err="1"/>
              <a:t>his</a:t>
            </a:r>
            <a:r>
              <a:rPr lang="it-IT" sz="800" dirty="0"/>
              <a:t> work </a:t>
            </a:r>
            <a:r>
              <a:rPr lang="it-IT" sz="800" dirty="0" err="1"/>
              <a:t>inspired</a:t>
            </a:r>
            <a:r>
              <a:rPr lang="it-IT" sz="800" dirty="0"/>
              <a:t> the </a:t>
            </a:r>
            <a:r>
              <a:rPr lang="it-IT" sz="800" dirty="0" err="1"/>
              <a:t>research</a:t>
            </a:r>
            <a:r>
              <a:rPr lang="it-IT" sz="800" dirty="0"/>
              <a:t> of </a:t>
            </a:r>
            <a:r>
              <a:rPr lang="it-IT" sz="800" dirty="0" err="1"/>
              <a:t>German</a:t>
            </a:r>
            <a:r>
              <a:rPr lang="it-IT" sz="800" dirty="0"/>
              <a:t> </a:t>
            </a:r>
            <a:r>
              <a:rPr lang="it-IT" sz="800" dirty="0" err="1"/>
              <a:t>physicist</a:t>
            </a:r>
            <a:r>
              <a:rPr lang="it-IT" sz="800" dirty="0"/>
              <a:t> and </a:t>
            </a:r>
            <a:r>
              <a:rPr lang="it-IT" sz="800" dirty="0" err="1"/>
              <a:t>mathematician</a:t>
            </a:r>
            <a:r>
              <a:rPr lang="it-IT" sz="800" dirty="0"/>
              <a:t> Johann Heinrich Lambert (1728-1777) and William Thomson, a </a:t>
            </a:r>
            <a:r>
              <a:rPr lang="it-IT" sz="800" dirty="0" err="1"/>
              <a:t>nineteenth-century</a:t>
            </a:r>
            <a:r>
              <a:rPr lang="it-IT" sz="800" dirty="0"/>
              <a:t> Irish </a:t>
            </a:r>
            <a:r>
              <a:rPr lang="it-IT" sz="800" dirty="0" err="1"/>
              <a:t>mathematician</a:t>
            </a:r>
            <a:r>
              <a:rPr lang="it-IT" sz="800" dirty="0"/>
              <a:t> and </a:t>
            </a:r>
            <a:r>
              <a:rPr lang="it-IT" sz="800" dirty="0" err="1"/>
              <a:t>physicist</a:t>
            </a:r>
            <a:r>
              <a:rPr lang="it-IT" sz="800" dirty="0"/>
              <a:t> </a:t>
            </a:r>
            <a:r>
              <a:rPr lang="it-IT" sz="800" dirty="0" err="1"/>
              <a:t>who</a:t>
            </a:r>
            <a:r>
              <a:rPr lang="it-IT" sz="800" dirty="0"/>
              <a:t> </a:t>
            </a:r>
            <a:r>
              <a:rPr lang="it-IT" sz="800" dirty="0" err="1"/>
              <a:t>invented</a:t>
            </a:r>
            <a:r>
              <a:rPr lang="it-IT" sz="800" dirty="0"/>
              <a:t> the </a:t>
            </a:r>
            <a:r>
              <a:rPr lang="it-IT" sz="800" dirty="0" err="1"/>
              <a:t>absolute</a:t>
            </a:r>
            <a:r>
              <a:rPr lang="it-IT" sz="800" dirty="0"/>
              <a:t> scale, or Kelvin scale, in 1848.</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C3EB49-FD82-457F-9D95-C2FDC14887A2}" type="slidenum">
              <a:rPr lang="en-US"/>
              <a:pPr/>
              <a:t>18</a:t>
            </a:fld>
            <a:endParaRPr lang="en-US"/>
          </a:p>
        </p:txBody>
      </p:sp>
      <p:sp>
        <p:nvSpPr>
          <p:cNvPr id="256002" name="Rectangle 2"/>
          <p:cNvSpPr>
            <a:spLocks noGrp="1" noRot="1" noChangeAspect="1" noChangeArrowheads="1" noTextEdit="1"/>
          </p:cNvSpPr>
          <p:nvPr>
            <p:ph type="sldImg"/>
          </p:nvPr>
        </p:nvSpPr>
        <p:spPr>
          <a:xfrm>
            <a:off x="992188" y="768350"/>
            <a:ext cx="5114925" cy="3836988"/>
          </a:xfrm>
          <a:ln/>
        </p:spPr>
      </p:sp>
      <p:sp>
        <p:nvSpPr>
          <p:cNvPr id="256003" name="Rectangle 3"/>
          <p:cNvSpPr>
            <a:spLocks noGrp="1" noChangeArrowheads="1"/>
          </p:cNvSpPr>
          <p:nvPr>
            <p:ph type="body" idx="1"/>
          </p:nvPr>
        </p:nvSpPr>
        <p:spPr/>
        <p:txBody>
          <a:bodyPr/>
          <a:lstStyle/>
          <a:p>
            <a:r>
              <a:rPr lang="it-IT" dirty="0" err="1"/>
              <a:t>pV</a:t>
            </a:r>
            <a:r>
              <a:rPr lang="it-IT" dirty="0"/>
              <a:t> = f(T) segue dall’estrapolazione a p = 0</a:t>
            </a:r>
          </a:p>
          <a:p>
            <a:r>
              <a:rPr lang="it-IT" dirty="0"/>
              <a:t>16.412/200. = 0.08206</a:t>
            </a:r>
          </a:p>
          <a:p>
            <a:r>
              <a:rPr lang="it-IT" dirty="0"/>
              <a:t>22.414/273.16 = 0.082054</a:t>
            </a:r>
          </a:p>
          <a:p>
            <a:r>
              <a:rPr lang="it-IT" dirty="0"/>
              <a:t>30.621/373.15 = 0.08206</a:t>
            </a:r>
          </a:p>
          <a:p>
            <a:r>
              <a:rPr lang="it-IT" dirty="0"/>
              <a:t>58.900/717.75 = 0.08206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isobara</a:t>
            </a:r>
            <a:r>
              <a:rPr lang="en-US" dirty="0" smtClean="0"/>
              <a:t> @p</a:t>
            </a:r>
            <a:r>
              <a:rPr lang="en-US" baseline="-25000" dirty="0" smtClean="0"/>
              <a:t>0</a:t>
            </a:r>
            <a:r>
              <a:rPr lang="en-US" dirty="0" smtClean="0"/>
              <a:t> V</a:t>
            </a:r>
            <a:r>
              <a:rPr lang="en-US" baseline="-25000" dirty="0" smtClean="0"/>
              <a:t>0</a:t>
            </a:r>
            <a:r>
              <a:rPr lang="en-US" dirty="0" smtClean="0"/>
              <a:t> </a:t>
            </a:r>
            <a:r>
              <a:rPr lang="en-US" dirty="0" smtClean="0">
                <a:latin typeface="Arial"/>
                <a:cs typeface="Arial"/>
              </a:rPr>
              <a:t>→</a:t>
            </a:r>
            <a:r>
              <a:rPr lang="en-US" dirty="0" smtClean="0"/>
              <a:t> V</a:t>
            </a:r>
            <a:r>
              <a:rPr lang="en-US" baseline="-25000" dirty="0" smtClean="0"/>
              <a:t>T</a:t>
            </a:r>
            <a:r>
              <a:rPr lang="en-US" baseline="0" dirty="0" smtClean="0"/>
              <a:t>;  V</a:t>
            </a:r>
            <a:r>
              <a:rPr lang="en-US" baseline="-25000" dirty="0" smtClean="0"/>
              <a:t>T</a:t>
            </a:r>
            <a:r>
              <a:rPr lang="en-US" baseline="0" dirty="0" smtClean="0"/>
              <a:t>p</a:t>
            </a:r>
            <a:r>
              <a:rPr lang="en-US" baseline="-25000" dirty="0" smtClean="0"/>
              <a:t>0</a:t>
            </a:r>
            <a:r>
              <a:rPr lang="en-US" baseline="0" dirty="0" smtClean="0"/>
              <a:t> = p</a:t>
            </a:r>
            <a:r>
              <a:rPr lang="en-US" baseline="-25000" dirty="0" smtClean="0"/>
              <a:t>0</a:t>
            </a:r>
            <a:r>
              <a:rPr lang="en-US" baseline="0" dirty="0" smtClean="0"/>
              <a:t>V</a:t>
            </a:r>
            <a:r>
              <a:rPr lang="en-US" baseline="-25000" dirty="0" smtClean="0"/>
              <a:t>0</a:t>
            </a:r>
            <a:r>
              <a:rPr lang="en-US" baseline="0" dirty="0" smtClean="0"/>
              <a:t>alphaT</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20</a:t>
            </a:fld>
            <a:endParaRPr lang="en-US"/>
          </a:p>
        </p:txBody>
      </p:sp>
    </p:spTree>
    <p:extLst>
      <p:ext uri="{BB962C8B-B14F-4D97-AF65-F5344CB8AC3E}">
        <p14:creationId xmlns:p14="http://schemas.microsoft.com/office/powerpoint/2010/main" val="3360883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1 lt atm = 10</a:t>
            </a:r>
            <a:r>
              <a:rPr lang="it-IT" baseline="30000" dirty="0" smtClean="0"/>
              <a:t>-3</a:t>
            </a:r>
            <a:r>
              <a:rPr lang="it-IT" dirty="0" smtClean="0"/>
              <a:t> m</a:t>
            </a:r>
            <a:r>
              <a:rPr lang="it-IT" baseline="30000" dirty="0" smtClean="0"/>
              <a:t>3</a:t>
            </a:r>
            <a:r>
              <a:rPr lang="it-IT" dirty="0" smtClean="0"/>
              <a:t> 1.01325 10</a:t>
            </a:r>
            <a:r>
              <a:rPr lang="it-IT" baseline="30000" dirty="0" smtClean="0"/>
              <a:t>5</a:t>
            </a:r>
            <a:r>
              <a:rPr lang="it-IT" dirty="0" smtClean="0"/>
              <a:t> Nm = 1.01325 10</a:t>
            </a:r>
            <a:r>
              <a:rPr lang="it-IT" baseline="30000" dirty="0" smtClean="0"/>
              <a:t>2</a:t>
            </a:r>
            <a:r>
              <a:rPr lang="it-IT" dirty="0" smtClean="0"/>
              <a:t> J</a:t>
            </a:r>
          </a:p>
          <a:p>
            <a:r>
              <a:rPr lang="it-IT" sz="1200" dirty="0" smtClean="0"/>
              <a:t>Benoît </a:t>
            </a:r>
            <a:r>
              <a:rPr lang="it-IT" dirty="0" smtClean="0"/>
              <a:t>Clapeyron 1834, Victor Regnault 1845: formulazione della legge del</a:t>
            </a:r>
            <a:r>
              <a:rPr lang="it-IT" baseline="0" dirty="0" smtClean="0"/>
              <a:t> gas perfetto</a:t>
            </a:r>
            <a:r>
              <a:rPr lang="it-IT" dirty="0" smtClean="0"/>
              <a: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22</a:t>
            </a:fld>
            <a:endParaRPr lang="en-US"/>
          </a:p>
        </p:txBody>
      </p:sp>
    </p:spTree>
    <p:extLst>
      <p:ext uri="{BB962C8B-B14F-4D97-AF65-F5344CB8AC3E}">
        <p14:creationId xmlns:p14="http://schemas.microsoft.com/office/powerpoint/2010/main" val="3573732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metà del tempo vx, l’altra metà -vx</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23</a:t>
            </a:fld>
            <a:endParaRPr lang="en-US"/>
          </a:p>
        </p:txBody>
      </p:sp>
    </p:spTree>
    <p:extLst>
      <p:ext uri="{BB962C8B-B14F-4D97-AF65-F5344CB8AC3E}">
        <p14:creationId xmlns:p14="http://schemas.microsoft.com/office/powerpoint/2010/main" val="602872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29972-B934-431F-9769-36004EEA4C7B}" type="slidenum">
              <a:rPr lang="en-US"/>
              <a:pPr/>
              <a:t>25</a:t>
            </a:fld>
            <a:endParaRPr lang="en-US"/>
          </a:p>
        </p:txBody>
      </p:sp>
      <p:sp>
        <p:nvSpPr>
          <p:cNvPr id="252930" name="Rectangle 2"/>
          <p:cNvSpPr>
            <a:spLocks noGrp="1" noRot="1" noChangeAspect="1" noChangeArrowheads="1" noTextEdit="1"/>
          </p:cNvSpPr>
          <p:nvPr>
            <p:ph type="sldImg"/>
          </p:nvPr>
        </p:nvSpPr>
        <p:spPr>
          <a:xfrm>
            <a:off x="992188" y="768350"/>
            <a:ext cx="5114925" cy="3836988"/>
          </a:xfrm>
          <a:ln/>
        </p:spPr>
      </p:sp>
      <p:sp>
        <p:nvSpPr>
          <p:cNvPr id="252931" name="Rectangle 3"/>
          <p:cNvSpPr>
            <a:spLocks noGrp="1" noChangeArrowheads="1"/>
          </p:cNvSpPr>
          <p:nvPr>
            <p:ph type="body" idx="1"/>
          </p:nvPr>
        </p:nvSpPr>
        <p:spPr/>
        <p:txBody>
          <a:bodyPr/>
          <a:lstStyle/>
          <a:p>
            <a:r>
              <a:rPr lang="it-IT" dirty="0"/>
              <a:t>si noti il cambiamento di notazione, K diventa </a:t>
            </a:r>
            <a:r>
              <a:rPr lang="it-IT" dirty="0" err="1"/>
              <a:t>E</a:t>
            </a:r>
            <a:r>
              <a:rPr lang="it-IT" baseline="-25000" dirty="0" err="1"/>
              <a:t>c</a:t>
            </a:r>
            <a:r>
              <a:rPr lang="it-IT" dirty="0"/>
              <a:t>, per via di </a:t>
            </a:r>
            <a:r>
              <a:rPr lang="it-IT" dirty="0" err="1" smtClean="0"/>
              <a:t>k</a:t>
            </a:r>
            <a:r>
              <a:rPr lang="it-IT" baseline="-25000" dirty="0" err="1" smtClean="0"/>
              <a:t>B</a:t>
            </a:r>
            <a:endParaRPr lang="it-IT" baseline="-25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questo</a:t>
            </a:r>
            <a:r>
              <a:rPr lang="en-US" dirty="0" smtClean="0"/>
              <a:t> </a:t>
            </a:r>
            <a:r>
              <a:rPr lang="en-US" dirty="0" err="1" smtClean="0"/>
              <a:t>spiega</a:t>
            </a:r>
            <a:r>
              <a:rPr lang="en-US" dirty="0" smtClean="0"/>
              <a:t> </a:t>
            </a:r>
            <a:r>
              <a:rPr lang="en-US" dirty="0" err="1" smtClean="0"/>
              <a:t>perche</a:t>
            </a:r>
            <a:r>
              <a:rPr lang="en-US" dirty="0" smtClean="0"/>
              <a:t>` </a:t>
            </a:r>
            <a:r>
              <a:rPr lang="en-US" dirty="0" err="1" smtClean="0"/>
              <a:t>i</a:t>
            </a:r>
            <a:r>
              <a:rPr lang="en-US" dirty="0" smtClean="0"/>
              <a:t> gas </a:t>
            </a:r>
            <a:r>
              <a:rPr lang="en-US" dirty="0" err="1" smtClean="0"/>
              <a:t>leggeri</a:t>
            </a:r>
            <a:r>
              <a:rPr lang="en-US" dirty="0" smtClean="0"/>
              <a:t> </a:t>
            </a:r>
            <a:r>
              <a:rPr lang="en-US" dirty="0" err="1" smtClean="0"/>
              <a:t>sfuggono</a:t>
            </a:r>
            <a:r>
              <a:rPr lang="en-US" dirty="0" smtClean="0"/>
              <a:t> </a:t>
            </a:r>
            <a:r>
              <a:rPr lang="en-US" dirty="0" err="1" smtClean="0"/>
              <a:t>dall’atmosfera</a:t>
            </a:r>
            <a:r>
              <a:rPr lang="en-US" dirty="0" smtClean="0"/>
              <a:t> </a:t>
            </a:r>
            <a:r>
              <a:rPr lang="en-US" dirty="0" err="1" smtClean="0"/>
              <a:t>terrestre</a:t>
            </a:r>
            <a:r>
              <a:rPr lang="en-US" dirty="0" smtClean="0"/>
              <a:t>, </a:t>
            </a:r>
            <a:r>
              <a:rPr lang="en-US" dirty="0" err="1" smtClean="0"/>
              <a:t>quelli</a:t>
            </a:r>
            <a:r>
              <a:rPr lang="en-US" dirty="0" smtClean="0"/>
              <a:t> </a:t>
            </a:r>
            <a:r>
              <a:rPr lang="en-US" dirty="0" err="1" smtClean="0"/>
              <a:t>pesanti</a:t>
            </a:r>
            <a:r>
              <a:rPr lang="en-US" dirty="0" smtClean="0"/>
              <a:t> no</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26</a:t>
            </a:fld>
            <a:endParaRPr lang="en-US"/>
          </a:p>
        </p:txBody>
      </p:sp>
    </p:spTree>
    <p:extLst>
      <p:ext uri="{BB962C8B-B14F-4D97-AF65-F5344CB8AC3E}">
        <p14:creationId xmlns:p14="http://schemas.microsoft.com/office/powerpoint/2010/main" val="906505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53A7F-989D-426A-83F0-4222A1475EB0}" type="slidenum">
              <a:rPr lang="en-US"/>
              <a:pPr/>
              <a:t>28</a:t>
            </a:fld>
            <a:endParaRPr lang="en-US"/>
          </a:p>
        </p:txBody>
      </p:sp>
      <p:sp>
        <p:nvSpPr>
          <p:cNvPr id="250882" name="Rectangle 2"/>
          <p:cNvSpPr>
            <a:spLocks noGrp="1" noRot="1" noChangeAspect="1" noChangeArrowheads="1" noTextEdit="1"/>
          </p:cNvSpPr>
          <p:nvPr>
            <p:ph type="sldImg"/>
          </p:nvPr>
        </p:nvSpPr>
        <p:spPr>
          <a:xfrm>
            <a:off x="992188" y="768350"/>
            <a:ext cx="5114925" cy="3836988"/>
          </a:xfrm>
          <a:ln/>
        </p:spPr>
      </p:sp>
      <p:sp>
        <p:nvSpPr>
          <p:cNvPr id="250883" name="Rectangle 3"/>
          <p:cNvSpPr>
            <a:spLocks noGrp="1" noChangeArrowheads="1"/>
          </p:cNvSpPr>
          <p:nvPr>
            <p:ph type="body" idx="1"/>
          </p:nvPr>
        </p:nvSpPr>
        <p:spPr/>
        <p:txBody>
          <a:bodyPr/>
          <a:lstStyle/>
          <a:p>
            <a:pPr>
              <a:lnSpc>
                <a:spcPct val="80000"/>
              </a:lnSpc>
            </a:pPr>
            <a:r>
              <a:rPr lang="it-IT" sz="800" b="1" dirty="0"/>
              <a:t>Johannes </a:t>
            </a:r>
            <a:r>
              <a:rPr lang="it-IT" sz="800" b="1" dirty="0" err="1"/>
              <a:t>Diderik</a:t>
            </a:r>
            <a:r>
              <a:rPr lang="it-IT" sz="800" b="1" dirty="0"/>
              <a:t> van </a:t>
            </a:r>
            <a:r>
              <a:rPr lang="it-IT" sz="800" b="1" dirty="0" err="1"/>
              <a:t>der</a:t>
            </a:r>
            <a:r>
              <a:rPr lang="it-IT" sz="800" b="1" dirty="0"/>
              <a:t> </a:t>
            </a:r>
            <a:r>
              <a:rPr lang="it-IT" sz="800" b="1" dirty="0" err="1"/>
              <a:t>Waals</a:t>
            </a:r>
            <a:r>
              <a:rPr lang="it-IT" sz="800" dirty="0"/>
              <a:t> (23 </a:t>
            </a:r>
            <a:r>
              <a:rPr lang="it-IT" sz="800" dirty="0" err="1"/>
              <a:t>November</a:t>
            </a:r>
            <a:r>
              <a:rPr lang="it-IT" sz="800" dirty="0"/>
              <a:t> 1837 – 8 March 1923) </a:t>
            </a:r>
            <a:r>
              <a:rPr lang="it-IT" sz="800" dirty="0" err="1"/>
              <a:t>was</a:t>
            </a:r>
            <a:r>
              <a:rPr lang="it-IT" sz="800" dirty="0"/>
              <a:t> a </a:t>
            </a:r>
            <a:r>
              <a:rPr lang="it-IT" sz="800" dirty="0" err="1"/>
              <a:t>Dutch</a:t>
            </a:r>
            <a:r>
              <a:rPr lang="it-IT" sz="800" dirty="0"/>
              <a:t> </a:t>
            </a:r>
            <a:r>
              <a:rPr lang="it-IT" sz="800" dirty="0" err="1">
                <a:hlinkClick r:id="rId3" tooltip="Physicist"/>
              </a:rPr>
              <a:t>physicist</a:t>
            </a:r>
            <a:r>
              <a:rPr lang="it-IT" sz="800" dirty="0"/>
              <a:t> and </a:t>
            </a:r>
            <a:r>
              <a:rPr lang="it-IT" sz="800" dirty="0" err="1">
                <a:hlinkClick r:id="rId4" tooltip="Thermodynamicist"/>
              </a:rPr>
              <a:t>thermodynamicist</a:t>
            </a:r>
            <a:r>
              <a:rPr lang="it-IT" sz="800" dirty="0"/>
              <a:t> </a:t>
            </a:r>
            <a:r>
              <a:rPr lang="it-IT" sz="800" dirty="0" err="1"/>
              <a:t>famous</a:t>
            </a:r>
            <a:r>
              <a:rPr lang="it-IT" sz="800" dirty="0"/>
              <a:t> for </a:t>
            </a:r>
            <a:r>
              <a:rPr lang="it-IT" sz="800" dirty="0" err="1"/>
              <a:t>his</a:t>
            </a:r>
            <a:r>
              <a:rPr lang="it-IT" sz="800" dirty="0"/>
              <a:t> work on an </a:t>
            </a:r>
            <a:r>
              <a:rPr lang="it-IT" sz="800" dirty="0" err="1">
                <a:hlinkClick r:id="rId5" tooltip="Equation of state"/>
              </a:rPr>
              <a:t>equation</a:t>
            </a:r>
            <a:r>
              <a:rPr lang="it-IT" sz="800" dirty="0">
                <a:hlinkClick r:id="rId5" tooltip="Equation of state"/>
              </a:rPr>
              <a:t> of state</a:t>
            </a:r>
            <a:r>
              <a:rPr lang="it-IT" sz="800" dirty="0"/>
              <a:t> for </a:t>
            </a:r>
            <a:r>
              <a:rPr lang="it-IT" sz="800" dirty="0" err="1">
                <a:hlinkClick r:id="rId6" tooltip="Gas"/>
              </a:rPr>
              <a:t>gases</a:t>
            </a:r>
            <a:r>
              <a:rPr lang="it-IT" sz="800" dirty="0"/>
              <a:t> and </a:t>
            </a:r>
            <a:r>
              <a:rPr lang="it-IT" sz="800" dirty="0" err="1">
                <a:hlinkClick r:id="rId7" tooltip="Liquid"/>
              </a:rPr>
              <a:t>liquids</a:t>
            </a:r>
            <a:r>
              <a:rPr lang="it-IT" sz="800" dirty="0"/>
              <a:t>. </a:t>
            </a:r>
          </a:p>
          <a:p>
            <a:pPr>
              <a:lnSpc>
                <a:spcPct val="80000"/>
              </a:lnSpc>
            </a:pPr>
            <a:r>
              <a:rPr lang="it-IT" sz="800" b="1" dirty="0" err="1"/>
              <a:t>Early</a:t>
            </a:r>
            <a:r>
              <a:rPr lang="it-IT" sz="800" b="1" dirty="0"/>
              <a:t> </a:t>
            </a:r>
            <a:r>
              <a:rPr lang="it-IT" sz="800" b="1" dirty="0" err="1"/>
              <a:t>years</a:t>
            </a:r>
            <a:endParaRPr lang="it-IT" sz="800" b="1" dirty="0"/>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born</a:t>
            </a:r>
            <a:r>
              <a:rPr lang="it-IT" sz="800" dirty="0"/>
              <a:t> in </a:t>
            </a:r>
            <a:r>
              <a:rPr lang="it-IT" sz="800" dirty="0">
                <a:hlinkClick r:id="rId8" tooltip="Leiden"/>
              </a:rPr>
              <a:t>Leiden</a:t>
            </a:r>
            <a:r>
              <a:rPr lang="it-IT" sz="800" dirty="0"/>
              <a:t>, </a:t>
            </a:r>
            <a:r>
              <a:rPr lang="it-IT" sz="800" dirty="0">
                <a:hlinkClick r:id="rId9" tooltip="Netherlands"/>
              </a:rPr>
              <a:t>Netherlands</a:t>
            </a:r>
            <a:r>
              <a:rPr lang="it-IT" sz="800" dirty="0"/>
              <a:t>, to </a:t>
            </a:r>
            <a:r>
              <a:rPr lang="it-IT" sz="800" dirty="0" err="1"/>
              <a:t>Jacobus</a:t>
            </a:r>
            <a:r>
              <a:rPr lang="it-IT" sz="800" dirty="0"/>
              <a:t> van </a:t>
            </a:r>
            <a:r>
              <a:rPr lang="it-IT" sz="800" dirty="0" err="1"/>
              <a:t>der</a:t>
            </a:r>
            <a:r>
              <a:rPr lang="it-IT" sz="800" dirty="0"/>
              <a:t> </a:t>
            </a:r>
            <a:r>
              <a:rPr lang="it-IT" sz="800" dirty="0" err="1"/>
              <a:t>Waals</a:t>
            </a:r>
            <a:r>
              <a:rPr lang="it-IT" sz="800" dirty="0"/>
              <a:t> and </a:t>
            </a:r>
            <a:r>
              <a:rPr lang="it-IT" sz="800" dirty="0" err="1"/>
              <a:t>Elisabeth</a:t>
            </a:r>
            <a:r>
              <a:rPr lang="it-IT" sz="800" dirty="0"/>
              <a:t> van </a:t>
            </a:r>
            <a:r>
              <a:rPr lang="it-IT" sz="800" dirty="0" err="1"/>
              <a:t>den</a:t>
            </a:r>
            <a:r>
              <a:rPr lang="it-IT" sz="800" dirty="0"/>
              <a:t> </a:t>
            </a:r>
            <a:r>
              <a:rPr lang="it-IT" sz="800" dirty="0" err="1"/>
              <a:t>Burg</a:t>
            </a:r>
            <a:r>
              <a:rPr lang="it-IT" sz="800" dirty="0"/>
              <a:t>. He </a:t>
            </a:r>
            <a:r>
              <a:rPr lang="it-IT" sz="800" dirty="0" err="1"/>
              <a:t>became</a:t>
            </a:r>
            <a:r>
              <a:rPr lang="it-IT" sz="800" dirty="0"/>
              <a:t> a </a:t>
            </a:r>
            <a:r>
              <a:rPr lang="it-IT" sz="800" dirty="0" err="1"/>
              <a:t>school</a:t>
            </a:r>
            <a:r>
              <a:rPr lang="it-IT" sz="800" dirty="0"/>
              <a:t> </a:t>
            </a:r>
            <a:r>
              <a:rPr lang="it-IT" sz="800" dirty="0" err="1"/>
              <a:t>teacher</a:t>
            </a:r>
            <a:r>
              <a:rPr lang="it-IT" sz="800" dirty="0"/>
              <a:t>, and </a:t>
            </a:r>
            <a:r>
              <a:rPr lang="it-IT" sz="800" dirty="0" err="1"/>
              <a:t>later</a:t>
            </a:r>
            <a:r>
              <a:rPr lang="it-IT" sz="800" dirty="0"/>
              <a:t> </a:t>
            </a:r>
            <a:r>
              <a:rPr lang="it-IT" sz="800" dirty="0" err="1"/>
              <a:t>was</a:t>
            </a:r>
            <a:r>
              <a:rPr lang="it-IT" sz="800" dirty="0"/>
              <a:t> </a:t>
            </a:r>
            <a:r>
              <a:rPr lang="it-IT" sz="800" dirty="0" err="1"/>
              <a:t>allowed</a:t>
            </a:r>
            <a:r>
              <a:rPr lang="it-IT" sz="800" dirty="0"/>
              <a:t> to </a:t>
            </a:r>
            <a:r>
              <a:rPr lang="it-IT" sz="800" dirty="0" err="1"/>
              <a:t>study</a:t>
            </a:r>
            <a:r>
              <a:rPr lang="it-IT" sz="800" dirty="0"/>
              <a:t> </a:t>
            </a:r>
            <a:r>
              <a:rPr lang="it-IT" sz="800" dirty="0" err="1"/>
              <a:t>at</a:t>
            </a:r>
            <a:r>
              <a:rPr lang="it-IT" sz="800" dirty="0"/>
              <a:t> the </a:t>
            </a:r>
            <a:r>
              <a:rPr lang="it-IT" sz="800" dirty="0" err="1"/>
              <a:t>university</a:t>
            </a:r>
            <a:r>
              <a:rPr lang="it-IT" sz="800" dirty="0"/>
              <a:t>, in </a:t>
            </a:r>
            <a:r>
              <a:rPr lang="it-IT" sz="800" dirty="0" err="1"/>
              <a:t>spite</a:t>
            </a:r>
            <a:r>
              <a:rPr lang="it-IT" sz="800" dirty="0"/>
              <a:t> of </a:t>
            </a:r>
            <a:r>
              <a:rPr lang="it-IT" sz="800" dirty="0" err="1"/>
              <a:t>his</a:t>
            </a:r>
            <a:r>
              <a:rPr lang="it-IT" sz="800" dirty="0"/>
              <a:t> </a:t>
            </a:r>
            <a:r>
              <a:rPr lang="it-IT" sz="800" dirty="0" err="1"/>
              <a:t>lack</a:t>
            </a:r>
            <a:r>
              <a:rPr lang="it-IT" sz="800" dirty="0"/>
              <a:t> of </a:t>
            </a:r>
            <a:r>
              <a:rPr lang="it-IT" sz="800" dirty="0" err="1"/>
              <a:t>education</a:t>
            </a:r>
            <a:r>
              <a:rPr lang="it-IT" sz="800" dirty="0"/>
              <a:t> in the </a:t>
            </a:r>
            <a:r>
              <a:rPr lang="it-IT" sz="800" dirty="0" err="1"/>
              <a:t>field</a:t>
            </a:r>
            <a:r>
              <a:rPr lang="it-IT" sz="800" dirty="0"/>
              <a:t> of </a:t>
            </a:r>
            <a:r>
              <a:rPr lang="it-IT" sz="800" dirty="0" err="1">
                <a:hlinkClick r:id="rId10" tooltip="Classical language"/>
              </a:rPr>
              <a:t>classical</a:t>
            </a:r>
            <a:r>
              <a:rPr lang="it-IT" sz="800" dirty="0">
                <a:hlinkClick r:id="rId10" tooltip="Classical language"/>
              </a:rPr>
              <a:t> </a:t>
            </a:r>
            <a:r>
              <a:rPr lang="it-IT" sz="800" dirty="0" err="1">
                <a:hlinkClick r:id="rId10" tooltip="Classical language"/>
              </a:rPr>
              <a:t>languages</a:t>
            </a:r>
            <a:r>
              <a:rPr lang="it-IT" sz="800" dirty="0"/>
              <a:t>. He </a:t>
            </a:r>
            <a:r>
              <a:rPr lang="it-IT" sz="800" dirty="0" err="1"/>
              <a:t>studied</a:t>
            </a:r>
            <a:r>
              <a:rPr lang="it-IT" sz="800" dirty="0"/>
              <a:t> from 1862 to 1865, </a:t>
            </a:r>
            <a:r>
              <a:rPr lang="it-IT" sz="800" dirty="0" err="1"/>
              <a:t>earning</a:t>
            </a:r>
            <a:r>
              <a:rPr lang="it-IT" sz="800" dirty="0"/>
              <a:t> </a:t>
            </a:r>
            <a:r>
              <a:rPr lang="it-IT" sz="800" dirty="0" err="1"/>
              <a:t>degrees</a:t>
            </a:r>
            <a:r>
              <a:rPr lang="it-IT" sz="800" dirty="0"/>
              <a:t> in </a:t>
            </a:r>
            <a:r>
              <a:rPr lang="it-IT" sz="800" dirty="0" err="1">
                <a:hlinkClick r:id="rId11" tooltip="Mathematics"/>
              </a:rPr>
              <a:t>mathematics</a:t>
            </a:r>
            <a:r>
              <a:rPr lang="it-IT" sz="800" dirty="0"/>
              <a:t> and </a:t>
            </a:r>
            <a:r>
              <a:rPr lang="it-IT" sz="800" dirty="0" err="1">
                <a:hlinkClick r:id="rId12" tooltip="Physics"/>
              </a:rPr>
              <a:t>physics</a:t>
            </a:r>
            <a:r>
              <a:rPr lang="it-IT" sz="800" dirty="0"/>
              <a:t>. He </a:t>
            </a:r>
            <a:r>
              <a:rPr lang="it-IT" sz="800" dirty="0" err="1"/>
              <a:t>married</a:t>
            </a:r>
            <a:r>
              <a:rPr lang="it-IT" sz="800" dirty="0"/>
              <a:t> Anna Magdalena </a:t>
            </a:r>
            <a:r>
              <a:rPr lang="it-IT" sz="800" dirty="0" err="1"/>
              <a:t>Smit</a:t>
            </a:r>
            <a:r>
              <a:rPr lang="it-IT" sz="800" dirty="0"/>
              <a:t> in 1864, and the </a:t>
            </a:r>
            <a:r>
              <a:rPr lang="it-IT" sz="800" dirty="0" err="1"/>
              <a:t>couple</a:t>
            </a:r>
            <a:r>
              <a:rPr lang="it-IT" sz="800" dirty="0"/>
              <a:t> </a:t>
            </a:r>
            <a:r>
              <a:rPr lang="it-IT" sz="800" dirty="0" err="1"/>
              <a:t>had</a:t>
            </a:r>
            <a:r>
              <a:rPr lang="it-IT" sz="800" dirty="0"/>
              <a:t> </a:t>
            </a:r>
            <a:r>
              <a:rPr lang="it-IT" sz="800" dirty="0" err="1"/>
              <a:t>three</a:t>
            </a:r>
            <a:r>
              <a:rPr lang="it-IT" sz="800" dirty="0"/>
              <a:t> </a:t>
            </a:r>
            <a:r>
              <a:rPr lang="it-IT" sz="800" dirty="0" err="1"/>
              <a:t>daughters</a:t>
            </a:r>
            <a:r>
              <a:rPr lang="it-IT" sz="800" dirty="0"/>
              <a:t> (Anne Madeleine, </a:t>
            </a:r>
            <a:r>
              <a:rPr lang="it-IT" sz="800" dirty="0">
                <a:hlinkClick r:id="rId13" tooltip="w:nl:Jacqueline E. van der Waals"/>
              </a:rPr>
              <a:t>Jacqueline </a:t>
            </a:r>
            <a:r>
              <a:rPr lang="it-IT" sz="800" dirty="0" err="1">
                <a:hlinkClick r:id="rId13" tooltip="w:nl:Jacqueline E. van der Waals"/>
              </a:rPr>
              <a:t>Elisabeth</a:t>
            </a:r>
            <a:r>
              <a:rPr lang="it-IT" sz="800" dirty="0"/>
              <a:t> (</a:t>
            </a:r>
            <a:r>
              <a:rPr lang="it-IT" sz="800" dirty="0" err="1"/>
              <a:t>poet</a:t>
            </a:r>
            <a:r>
              <a:rPr lang="it-IT" sz="800" dirty="0"/>
              <a:t>), Johanna </a:t>
            </a:r>
            <a:r>
              <a:rPr lang="it-IT" sz="800" dirty="0" err="1"/>
              <a:t>Diderica</a:t>
            </a:r>
            <a:r>
              <a:rPr lang="it-IT" sz="800" dirty="0"/>
              <a:t>) and </a:t>
            </a:r>
            <a:r>
              <a:rPr lang="it-IT" sz="800" dirty="0" err="1"/>
              <a:t>one</a:t>
            </a:r>
            <a:r>
              <a:rPr lang="it-IT" sz="800" dirty="0"/>
              <a:t> son, the </a:t>
            </a:r>
            <a:r>
              <a:rPr lang="it-IT" sz="800" dirty="0" err="1"/>
              <a:t>physicist</a:t>
            </a:r>
            <a:r>
              <a:rPr lang="it-IT" sz="800" dirty="0"/>
              <a:t> </a:t>
            </a:r>
            <a:r>
              <a:rPr lang="it-IT" sz="800" dirty="0">
                <a:hlinkClick r:id="rId14" tooltip="w:nl:Johannes Diderik van der Waals Jr"/>
              </a:rPr>
              <a:t>Johannes </a:t>
            </a:r>
            <a:r>
              <a:rPr lang="it-IT" sz="800" dirty="0" err="1">
                <a:hlinkClick r:id="rId14" tooltip="w:nl:Johannes Diderik van der Waals Jr"/>
              </a:rPr>
              <a:t>Diderik</a:t>
            </a:r>
            <a:r>
              <a:rPr lang="it-IT" sz="800" dirty="0">
                <a:hlinkClick r:id="rId14" tooltip="w:nl:Johannes Diderik van der Waals Jr"/>
              </a:rPr>
              <a:t>, Jr.</a:t>
            </a:r>
            <a:r>
              <a:rPr lang="it-IT" sz="800" dirty="0"/>
              <a:t> Van </a:t>
            </a:r>
            <a:r>
              <a:rPr lang="it-IT" sz="800" dirty="0" err="1"/>
              <a:t>der</a:t>
            </a:r>
            <a:r>
              <a:rPr lang="it-IT" sz="800" dirty="0"/>
              <a:t> </a:t>
            </a:r>
            <a:r>
              <a:rPr lang="it-IT" sz="800" dirty="0" err="1"/>
              <a:t>Waals</a:t>
            </a:r>
            <a:r>
              <a:rPr lang="it-IT" sz="800" dirty="0"/>
              <a:t>' </a:t>
            </a:r>
            <a:r>
              <a:rPr lang="it-IT" sz="800" dirty="0" err="1"/>
              <a:t>nephew</a:t>
            </a:r>
            <a:r>
              <a:rPr lang="it-IT" sz="800" dirty="0"/>
              <a:t> </a:t>
            </a:r>
            <a:r>
              <a:rPr lang="it-IT" sz="800" dirty="0">
                <a:hlinkClick r:id="rId15" tooltip="Peter van der Waals"/>
              </a:rPr>
              <a:t>Peter van </a:t>
            </a:r>
            <a:r>
              <a:rPr lang="it-IT" sz="800" dirty="0" err="1">
                <a:hlinkClick r:id="rId15" tooltip="Peter van der Waals"/>
              </a:rPr>
              <a:t>der</a:t>
            </a:r>
            <a:r>
              <a:rPr lang="it-IT" sz="800" dirty="0">
                <a:hlinkClick r:id="rId15" tooltip="Peter van der Waals"/>
              </a:rPr>
              <a:t> </a:t>
            </a:r>
            <a:r>
              <a:rPr lang="it-IT" sz="800" dirty="0" err="1">
                <a:hlinkClick r:id="rId15" tooltip="Peter van der Waals"/>
              </a:rPr>
              <a:t>Waals</a:t>
            </a:r>
            <a:r>
              <a:rPr lang="it-IT" sz="800" dirty="0"/>
              <a:t> </a:t>
            </a:r>
            <a:r>
              <a:rPr lang="it-IT" sz="800" dirty="0" err="1"/>
              <a:t>was</a:t>
            </a:r>
            <a:r>
              <a:rPr lang="it-IT" sz="800" dirty="0"/>
              <a:t> a cabinet maker and a </a:t>
            </a:r>
            <a:r>
              <a:rPr lang="it-IT" sz="800" dirty="0" err="1"/>
              <a:t>leading</a:t>
            </a:r>
            <a:r>
              <a:rPr lang="it-IT" sz="800" dirty="0"/>
              <a:t> figure in the </a:t>
            </a:r>
            <a:r>
              <a:rPr lang="it-IT" sz="800" dirty="0" err="1">
                <a:hlinkClick r:id="rId16" tooltip="Sapperton, Gloucestershire"/>
              </a:rPr>
              <a:t>Sapperton</a:t>
            </a:r>
            <a:r>
              <a:rPr lang="it-IT" sz="800" dirty="0">
                <a:hlinkClick r:id="rId16" tooltip="Sapperton, Gloucestershire"/>
              </a:rPr>
              <a:t>, Gloucestershire</a:t>
            </a:r>
            <a:r>
              <a:rPr lang="it-IT" sz="800" dirty="0"/>
              <a:t> </a:t>
            </a:r>
            <a:r>
              <a:rPr lang="it-IT" sz="800" dirty="0" err="1"/>
              <a:t>school</a:t>
            </a:r>
            <a:r>
              <a:rPr lang="it-IT" sz="800" dirty="0"/>
              <a:t> of the </a:t>
            </a:r>
            <a:r>
              <a:rPr lang="it-IT" sz="800" dirty="0" err="1">
                <a:hlinkClick r:id="rId17" tooltip="Arts and Crafts movement"/>
              </a:rPr>
              <a:t>Arts</a:t>
            </a:r>
            <a:r>
              <a:rPr lang="it-IT" sz="800" dirty="0">
                <a:hlinkClick r:id="rId17" tooltip="Arts and Crafts movement"/>
              </a:rPr>
              <a:t> and </a:t>
            </a:r>
            <a:r>
              <a:rPr lang="it-IT" sz="800" dirty="0" err="1">
                <a:hlinkClick r:id="rId17" tooltip="Arts and Crafts movement"/>
              </a:rPr>
              <a:t>Crafts</a:t>
            </a:r>
            <a:r>
              <a:rPr lang="it-IT" sz="800" dirty="0">
                <a:hlinkClick r:id="rId17" tooltip="Arts and Crafts movement"/>
              </a:rPr>
              <a:t> </a:t>
            </a:r>
            <a:r>
              <a:rPr lang="it-IT" sz="800" dirty="0" err="1">
                <a:hlinkClick r:id="rId17" tooltip="Arts and Crafts movement"/>
              </a:rPr>
              <a:t>movement</a:t>
            </a:r>
            <a:r>
              <a:rPr lang="it-IT" sz="800" dirty="0"/>
              <a:t>.</a:t>
            </a:r>
            <a:endParaRPr lang="it-IT" sz="800" b="1" dirty="0"/>
          </a:p>
          <a:p>
            <a:pPr>
              <a:lnSpc>
                <a:spcPct val="80000"/>
              </a:lnSpc>
            </a:pPr>
            <a:r>
              <a:rPr lang="it-IT" sz="800" b="1" dirty="0"/>
              <a:t>Career</a:t>
            </a:r>
          </a:p>
          <a:p>
            <a:pPr>
              <a:lnSpc>
                <a:spcPct val="80000"/>
              </a:lnSpc>
            </a:pPr>
            <a:r>
              <a:rPr lang="it-IT" sz="800" dirty="0"/>
              <a:t>In 1866, van </a:t>
            </a:r>
            <a:r>
              <a:rPr lang="it-IT" sz="800" dirty="0" err="1"/>
              <a:t>der</a:t>
            </a:r>
            <a:r>
              <a:rPr lang="it-IT" sz="800" dirty="0"/>
              <a:t> </a:t>
            </a:r>
            <a:r>
              <a:rPr lang="it-IT" sz="800" dirty="0" err="1"/>
              <a:t>Waals</a:t>
            </a:r>
            <a:r>
              <a:rPr lang="it-IT" sz="800" dirty="0"/>
              <a:t> </a:t>
            </a:r>
            <a:r>
              <a:rPr lang="it-IT" sz="800" dirty="0" err="1"/>
              <a:t>became</a:t>
            </a:r>
            <a:r>
              <a:rPr lang="it-IT" sz="800" dirty="0"/>
              <a:t> </a:t>
            </a:r>
            <a:r>
              <a:rPr lang="it-IT" sz="800" dirty="0" err="1"/>
              <a:t>director</a:t>
            </a:r>
            <a:r>
              <a:rPr lang="it-IT" sz="800" dirty="0"/>
              <a:t> of a </a:t>
            </a:r>
            <a:r>
              <a:rPr lang="it-IT" sz="800" dirty="0" err="1"/>
              <a:t>secondary</a:t>
            </a:r>
            <a:r>
              <a:rPr lang="it-IT" sz="800" dirty="0"/>
              <a:t> </a:t>
            </a:r>
            <a:r>
              <a:rPr lang="it-IT" sz="800" dirty="0" err="1"/>
              <a:t>school</a:t>
            </a:r>
            <a:r>
              <a:rPr lang="it-IT" sz="800" dirty="0"/>
              <a:t> in </a:t>
            </a:r>
            <a:r>
              <a:rPr lang="it-IT" sz="800" dirty="0">
                <a:hlinkClick r:id="rId18" tooltip="The Hague"/>
              </a:rPr>
              <a:t>The Hague</a:t>
            </a:r>
            <a:r>
              <a:rPr lang="it-IT" sz="800" dirty="0"/>
              <a:t>. He </a:t>
            </a:r>
            <a:r>
              <a:rPr lang="it-IT" sz="800" dirty="0" err="1"/>
              <a:t>obtained</a:t>
            </a:r>
            <a:r>
              <a:rPr lang="it-IT" sz="800" dirty="0"/>
              <a:t> a </a:t>
            </a:r>
            <a:r>
              <a:rPr lang="it-IT" sz="800" dirty="0" err="1"/>
              <a:t>doctorate</a:t>
            </a:r>
            <a:r>
              <a:rPr lang="it-IT" sz="800" dirty="0"/>
              <a:t> in Leiden in 1873 under </a:t>
            </a:r>
            <a:r>
              <a:rPr lang="it-IT" sz="800" dirty="0" err="1">
                <a:hlinkClick r:id="rId19" tooltip="Pieter Rijke"/>
              </a:rPr>
              <a:t>Pieter</a:t>
            </a:r>
            <a:r>
              <a:rPr lang="it-IT" sz="800" dirty="0">
                <a:hlinkClick r:id="rId19" tooltip="Pieter Rijke"/>
              </a:rPr>
              <a:t> </a:t>
            </a:r>
            <a:r>
              <a:rPr lang="it-IT" sz="800" dirty="0" err="1">
                <a:hlinkClick r:id="rId19" tooltip="Pieter Rijke"/>
              </a:rPr>
              <a:t>Rijke</a:t>
            </a:r>
            <a:r>
              <a:rPr lang="it-IT" sz="800" dirty="0"/>
              <a:t>, and in 1876 </a:t>
            </a:r>
            <a:r>
              <a:rPr lang="it-IT" sz="800" dirty="0" err="1"/>
              <a:t>was</a:t>
            </a:r>
            <a:r>
              <a:rPr lang="it-IT" sz="800" dirty="0"/>
              <a:t> </a:t>
            </a:r>
            <a:r>
              <a:rPr lang="it-IT" sz="800" dirty="0" err="1"/>
              <a:t>appointed</a:t>
            </a:r>
            <a:r>
              <a:rPr lang="it-IT" sz="800" dirty="0"/>
              <a:t> the first professor of </a:t>
            </a:r>
            <a:r>
              <a:rPr lang="it-IT" sz="800" dirty="0" err="1"/>
              <a:t>physics</a:t>
            </a:r>
            <a:r>
              <a:rPr lang="it-IT" sz="800" dirty="0"/>
              <a:t> </a:t>
            </a:r>
            <a:r>
              <a:rPr lang="it-IT" sz="800" dirty="0" err="1"/>
              <a:t>at</a:t>
            </a:r>
            <a:r>
              <a:rPr lang="it-IT" sz="800" dirty="0"/>
              <a:t> the </a:t>
            </a:r>
            <a:r>
              <a:rPr lang="it-IT" sz="800" dirty="0" err="1"/>
              <a:t>newly</a:t>
            </a:r>
            <a:r>
              <a:rPr lang="it-IT" sz="800" dirty="0"/>
              <a:t> </a:t>
            </a:r>
            <a:r>
              <a:rPr lang="it-IT" sz="800" dirty="0" err="1"/>
              <a:t>established</a:t>
            </a:r>
            <a:r>
              <a:rPr lang="it-IT" sz="800" dirty="0"/>
              <a:t> </a:t>
            </a:r>
            <a:r>
              <a:rPr lang="it-IT" sz="800" dirty="0" err="1">
                <a:hlinkClick r:id="rId20" tooltip="University of Amsterdam"/>
              </a:rPr>
              <a:t>University</a:t>
            </a:r>
            <a:r>
              <a:rPr lang="it-IT" sz="800" dirty="0">
                <a:hlinkClick r:id="rId20" tooltip="University of Amsterdam"/>
              </a:rPr>
              <a:t> of Amsterdam</a:t>
            </a:r>
            <a:r>
              <a:rPr lang="it-IT" sz="800" dirty="0"/>
              <a:t>.</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doctoral</a:t>
            </a:r>
            <a:r>
              <a:rPr lang="it-IT" sz="800" dirty="0"/>
              <a:t> </a:t>
            </a:r>
            <a:r>
              <a:rPr lang="it-IT" sz="800" dirty="0" err="1"/>
              <a:t>thesis</a:t>
            </a:r>
            <a:r>
              <a:rPr lang="it-IT" sz="800" dirty="0"/>
              <a:t> </a:t>
            </a:r>
            <a:r>
              <a:rPr lang="it-IT" sz="800" dirty="0" err="1"/>
              <a:t>was</a:t>
            </a:r>
            <a:r>
              <a:rPr lang="it-IT" sz="800" dirty="0"/>
              <a:t> </a:t>
            </a:r>
            <a:r>
              <a:rPr lang="it-IT" sz="800" dirty="0" err="1"/>
              <a:t>entitled</a:t>
            </a:r>
            <a:r>
              <a:rPr lang="it-IT" sz="800" dirty="0"/>
              <a:t> </a:t>
            </a:r>
            <a:r>
              <a:rPr lang="it-IT" sz="800" i="1" dirty="0"/>
              <a:t>Over de </a:t>
            </a:r>
            <a:r>
              <a:rPr lang="it-IT" sz="800" i="1" dirty="0" err="1"/>
              <a:t>Continuïteit</a:t>
            </a:r>
            <a:r>
              <a:rPr lang="it-IT" sz="800" i="1" dirty="0"/>
              <a:t> van </a:t>
            </a:r>
            <a:r>
              <a:rPr lang="it-IT" sz="800" i="1" dirty="0" err="1"/>
              <a:t>den</a:t>
            </a:r>
            <a:r>
              <a:rPr lang="it-IT" sz="800" i="1" dirty="0"/>
              <a:t> Gas- en </a:t>
            </a:r>
            <a:r>
              <a:rPr lang="it-IT" sz="800" i="1" dirty="0" err="1"/>
              <a:t>Vloeistoftoestand</a:t>
            </a:r>
            <a:r>
              <a:rPr lang="it-IT" sz="800" dirty="0"/>
              <a:t> (On the </a:t>
            </a:r>
            <a:r>
              <a:rPr lang="it-IT" sz="800" dirty="0" err="1"/>
              <a:t>continuity</a:t>
            </a:r>
            <a:r>
              <a:rPr lang="it-IT" sz="800" dirty="0"/>
              <a:t> of the gas and </a:t>
            </a:r>
            <a:r>
              <a:rPr lang="it-IT" sz="800" dirty="0" err="1"/>
              <a:t>liquid</a:t>
            </a:r>
            <a:r>
              <a:rPr lang="it-IT" sz="800" dirty="0"/>
              <a:t> state). In </a:t>
            </a:r>
            <a:r>
              <a:rPr lang="it-IT" sz="800" dirty="0" err="1"/>
              <a:t>this</a:t>
            </a:r>
            <a:r>
              <a:rPr lang="it-IT" sz="800" dirty="0"/>
              <a:t> </a:t>
            </a:r>
            <a:r>
              <a:rPr lang="it-IT" sz="800" dirty="0" err="1"/>
              <a:t>thesis</a:t>
            </a:r>
            <a:r>
              <a:rPr lang="it-IT" sz="800" dirty="0"/>
              <a:t> he </a:t>
            </a:r>
            <a:r>
              <a:rPr lang="it-IT" sz="800" dirty="0" err="1"/>
              <a:t>derived</a:t>
            </a:r>
            <a:r>
              <a:rPr lang="it-IT" sz="800" dirty="0"/>
              <a:t> the </a:t>
            </a:r>
            <a:r>
              <a:rPr lang="it-IT" sz="800" dirty="0" err="1"/>
              <a:t>equation</a:t>
            </a:r>
            <a:r>
              <a:rPr lang="it-IT" sz="800" dirty="0"/>
              <a:t> of state </a:t>
            </a:r>
            <a:r>
              <a:rPr lang="it-IT" sz="800" dirty="0" err="1"/>
              <a:t>bearing</a:t>
            </a:r>
            <a:r>
              <a:rPr lang="it-IT" sz="800" dirty="0"/>
              <a:t> </a:t>
            </a:r>
            <a:r>
              <a:rPr lang="it-IT" sz="800" dirty="0" err="1"/>
              <a:t>his</a:t>
            </a:r>
            <a:r>
              <a:rPr lang="it-IT" sz="800" dirty="0"/>
              <a:t> </a:t>
            </a:r>
            <a:r>
              <a:rPr lang="it-IT" sz="800" dirty="0" err="1"/>
              <a:t>name</a:t>
            </a:r>
            <a:r>
              <a:rPr lang="it-IT" sz="800" dirty="0"/>
              <a:t>. </a:t>
            </a:r>
            <a:r>
              <a:rPr lang="it-IT" sz="800" dirty="0" err="1"/>
              <a:t>This</a:t>
            </a:r>
            <a:r>
              <a:rPr lang="it-IT" sz="800" dirty="0"/>
              <a:t> work </a:t>
            </a:r>
            <a:r>
              <a:rPr lang="it-IT" sz="800" dirty="0" err="1"/>
              <a:t>gave</a:t>
            </a:r>
            <a:r>
              <a:rPr lang="it-IT" sz="800" dirty="0"/>
              <a:t> a model in </a:t>
            </a:r>
            <a:r>
              <a:rPr lang="it-IT" sz="800" dirty="0" err="1"/>
              <a:t>which</a:t>
            </a:r>
            <a:r>
              <a:rPr lang="it-IT" sz="800" dirty="0"/>
              <a:t> the </a:t>
            </a:r>
            <a:r>
              <a:rPr lang="it-IT" sz="800" dirty="0" err="1"/>
              <a:t>liquid</a:t>
            </a:r>
            <a:r>
              <a:rPr lang="it-IT" sz="800" dirty="0"/>
              <a:t> and the gas </a:t>
            </a:r>
            <a:r>
              <a:rPr lang="it-IT" sz="800" dirty="0" err="1"/>
              <a:t>phase</a:t>
            </a:r>
            <a:r>
              <a:rPr lang="it-IT" sz="800" dirty="0"/>
              <a:t> of a </a:t>
            </a:r>
            <a:r>
              <a:rPr lang="it-IT" sz="800" dirty="0" err="1"/>
              <a:t>substance</a:t>
            </a:r>
            <a:r>
              <a:rPr lang="it-IT" sz="800" dirty="0"/>
              <a:t> merge </a:t>
            </a:r>
            <a:r>
              <a:rPr lang="it-IT" sz="800" dirty="0" err="1"/>
              <a:t>into</a:t>
            </a:r>
            <a:r>
              <a:rPr lang="it-IT" sz="800" dirty="0"/>
              <a:t> </a:t>
            </a:r>
            <a:r>
              <a:rPr lang="it-IT" sz="800" dirty="0" err="1"/>
              <a:t>each</a:t>
            </a:r>
            <a:r>
              <a:rPr lang="it-IT" sz="800" dirty="0"/>
              <a:t> </a:t>
            </a:r>
            <a:r>
              <a:rPr lang="it-IT" sz="800" dirty="0" err="1"/>
              <a:t>other</a:t>
            </a:r>
            <a:r>
              <a:rPr lang="it-IT" sz="800" dirty="0"/>
              <a:t> in a </a:t>
            </a:r>
            <a:r>
              <a:rPr lang="it-IT" sz="800" dirty="0" err="1"/>
              <a:t>continuous</a:t>
            </a:r>
            <a:r>
              <a:rPr lang="it-IT" sz="800" dirty="0"/>
              <a:t> </a:t>
            </a:r>
            <a:r>
              <a:rPr lang="it-IT" sz="800" dirty="0" err="1"/>
              <a:t>manner</a:t>
            </a:r>
            <a:r>
              <a:rPr lang="it-IT" sz="800" dirty="0"/>
              <a:t>. </a:t>
            </a:r>
            <a:r>
              <a:rPr lang="it-IT" sz="800" dirty="0" err="1"/>
              <a:t>It</a:t>
            </a:r>
            <a:r>
              <a:rPr lang="it-IT" sz="800" dirty="0"/>
              <a:t> shows </a:t>
            </a:r>
            <a:r>
              <a:rPr lang="it-IT" sz="800" dirty="0" err="1"/>
              <a:t>that</a:t>
            </a:r>
            <a:r>
              <a:rPr lang="it-IT" sz="800" dirty="0"/>
              <a:t> the </a:t>
            </a:r>
            <a:r>
              <a:rPr lang="it-IT" sz="800" dirty="0" err="1"/>
              <a:t>two</a:t>
            </a:r>
            <a:r>
              <a:rPr lang="it-IT" sz="800" dirty="0"/>
              <a:t> </a:t>
            </a:r>
            <a:r>
              <a:rPr lang="it-IT" sz="800" dirty="0" err="1"/>
              <a:t>phases</a:t>
            </a:r>
            <a:r>
              <a:rPr lang="it-IT" sz="800" dirty="0"/>
              <a:t> are of the </a:t>
            </a:r>
            <a:r>
              <a:rPr lang="it-IT" sz="800" dirty="0" err="1"/>
              <a:t>same</a:t>
            </a:r>
            <a:r>
              <a:rPr lang="it-IT" sz="800" dirty="0"/>
              <a:t> nature. In </a:t>
            </a:r>
            <a:r>
              <a:rPr lang="it-IT" sz="800" dirty="0" err="1"/>
              <a:t>deriving</a:t>
            </a:r>
            <a:r>
              <a:rPr lang="it-IT" sz="800" dirty="0"/>
              <a:t> </a:t>
            </a:r>
            <a:r>
              <a:rPr lang="it-IT" sz="800" dirty="0" err="1"/>
              <a:t>his</a:t>
            </a:r>
            <a:r>
              <a:rPr lang="it-IT" sz="800" dirty="0"/>
              <a:t> </a:t>
            </a:r>
            <a:r>
              <a:rPr lang="it-IT" sz="800" dirty="0" err="1"/>
              <a:t>equation</a:t>
            </a:r>
            <a:r>
              <a:rPr lang="it-IT" sz="800" dirty="0"/>
              <a:t> of state van </a:t>
            </a:r>
            <a:r>
              <a:rPr lang="it-IT" sz="800" dirty="0" err="1"/>
              <a:t>der</a:t>
            </a:r>
            <a:r>
              <a:rPr lang="it-IT" sz="800" dirty="0"/>
              <a:t> </a:t>
            </a:r>
            <a:r>
              <a:rPr lang="it-IT" sz="800" dirty="0" err="1"/>
              <a:t>Waals</a:t>
            </a:r>
            <a:r>
              <a:rPr lang="it-IT" sz="800" dirty="0"/>
              <a:t> </a:t>
            </a:r>
            <a:r>
              <a:rPr lang="it-IT" sz="800" dirty="0" err="1"/>
              <a:t>assumed</a:t>
            </a:r>
            <a:r>
              <a:rPr lang="it-IT" sz="800" dirty="0"/>
              <a:t> </a:t>
            </a:r>
            <a:r>
              <a:rPr lang="it-IT" sz="800" dirty="0" err="1"/>
              <a:t>not</a:t>
            </a:r>
            <a:r>
              <a:rPr lang="it-IT" sz="800" dirty="0"/>
              <a:t> </a:t>
            </a:r>
            <a:r>
              <a:rPr lang="it-IT" sz="800" dirty="0" err="1"/>
              <a:t>only</a:t>
            </a:r>
            <a:r>
              <a:rPr lang="it-IT" sz="800" dirty="0"/>
              <a:t> the </a:t>
            </a:r>
            <a:r>
              <a:rPr lang="it-IT" sz="800" dirty="0" err="1"/>
              <a:t>existence</a:t>
            </a:r>
            <a:r>
              <a:rPr lang="it-IT" sz="800" dirty="0"/>
              <a:t> of </a:t>
            </a:r>
            <a:r>
              <a:rPr lang="it-IT" sz="800" dirty="0" err="1"/>
              <a:t>molecules</a:t>
            </a:r>
            <a:r>
              <a:rPr lang="it-IT" sz="800" dirty="0"/>
              <a:t> (</a:t>
            </a:r>
            <a:r>
              <a:rPr lang="it-IT" sz="800" dirty="0" err="1"/>
              <a:t>which</a:t>
            </a:r>
            <a:r>
              <a:rPr lang="it-IT" sz="800" dirty="0"/>
              <a:t> in </a:t>
            </a:r>
            <a:r>
              <a:rPr lang="it-IT" sz="800" dirty="0" err="1"/>
              <a:t>physics</a:t>
            </a:r>
            <a:r>
              <a:rPr lang="it-IT" sz="800" dirty="0"/>
              <a:t> </a:t>
            </a:r>
            <a:r>
              <a:rPr lang="it-IT" sz="800" dirty="0" err="1"/>
              <a:t>was</a:t>
            </a:r>
            <a:r>
              <a:rPr lang="it-IT" sz="800" dirty="0"/>
              <a:t> </a:t>
            </a:r>
            <a:r>
              <a:rPr lang="it-IT" sz="800" dirty="0" err="1"/>
              <a:t>disputed</a:t>
            </a:r>
            <a:r>
              <a:rPr lang="it-IT" sz="800" dirty="0"/>
              <a:t> </a:t>
            </a:r>
            <a:r>
              <a:rPr lang="it-IT" sz="800" dirty="0" err="1"/>
              <a:t>at</a:t>
            </a:r>
            <a:r>
              <a:rPr lang="it-IT" sz="800" dirty="0"/>
              <a:t> the time), </a:t>
            </a:r>
            <a:r>
              <a:rPr lang="it-IT" sz="800" dirty="0" err="1"/>
              <a:t>but</a:t>
            </a:r>
            <a:r>
              <a:rPr lang="it-IT" sz="800" dirty="0"/>
              <a:t> </a:t>
            </a:r>
            <a:r>
              <a:rPr lang="it-IT" sz="800" dirty="0" err="1"/>
              <a:t>also</a:t>
            </a:r>
            <a:r>
              <a:rPr lang="it-IT" sz="800" dirty="0"/>
              <a:t> </a:t>
            </a:r>
            <a:r>
              <a:rPr lang="it-IT" sz="800" dirty="0" err="1"/>
              <a:t>that</a:t>
            </a:r>
            <a:r>
              <a:rPr lang="it-IT" sz="800" dirty="0"/>
              <a:t> </a:t>
            </a:r>
            <a:r>
              <a:rPr lang="it-IT" sz="800" dirty="0" err="1"/>
              <a:t>they</a:t>
            </a:r>
            <a:r>
              <a:rPr lang="it-IT" sz="800" dirty="0"/>
              <a:t> are of finite </a:t>
            </a:r>
            <a:r>
              <a:rPr lang="it-IT" sz="800" dirty="0" err="1"/>
              <a:t>size</a:t>
            </a:r>
            <a:r>
              <a:rPr lang="it-IT" sz="800" dirty="0"/>
              <a:t> and </a:t>
            </a:r>
            <a:r>
              <a:rPr lang="it-IT" sz="800" dirty="0" err="1"/>
              <a:t>attract</a:t>
            </a:r>
            <a:r>
              <a:rPr lang="it-IT" sz="800" dirty="0"/>
              <a:t> </a:t>
            </a:r>
            <a:r>
              <a:rPr lang="it-IT" sz="800" dirty="0" err="1"/>
              <a:t>each</a:t>
            </a:r>
            <a:r>
              <a:rPr lang="it-IT" sz="800" dirty="0"/>
              <a:t> </a:t>
            </a:r>
            <a:r>
              <a:rPr lang="it-IT" sz="800" dirty="0" err="1"/>
              <a:t>other</a:t>
            </a:r>
            <a:r>
              <a:rPr lang="it-IT" sz="800" dirty="0"/>
              <a:t>. </a:t>
            </a:r>
            <a:r>
              <a:rPr lang="it-IT" sz="800" dirty="0" err="1"/>
              <a:t>Since</a:t>
            </a:r>
            <a:r>
              <a:rPr lang="it-IT" sz="800" dirty="0"/>
              <a:t> he </a:t>
            </a:r>
            <a:r>
              <a:rPr lang="it-IT" sz="800" dirty="0" err="1"/>
              <a:t>was</a:t>
            </a:r>
            <a:r>
              <a:rPr lang="it-IT" sz="800" dirty="0"/>
              <a:t> </a:t>
            </a:r>
            <a:r>
              <a:rPr lang="it-IT" sz="800" dirty="0" err="1"/>
              <a:t>one</a:t>
            </a:r>
            <a:r>
              <a:rPr lang="it-IT" sz="800" dirty="0"/>
              <a:t> of the first to postulate an </a:t>
            </a:r>
            <a:r>
              <a:rPr lang="it-IT" sz="800" dirty="0" err="1"/>
              <a:t>intermolecular</a:t>
            </a:r>
            <a:r>
              <a:rPr lang="it-IT" sz="800" dirty="0"/>
              <a:t> force, </a:t>
            </a:r>
            <a:r>
              <a:rPr lang="it-IT" sz="800" dirty="0" err="1"/>
              <a:t>however</a:t>
            </a:r>
            <a:r>
              <a:rPr lang="it-IT" sz="800" dirty="0"/>
              <a:t> </a:t>
            </a:r>
            <a:r>
              <a:rPr lang="it-IT" sz="800" dirty="0" err="1"/>
              <a:t>rudimentary</a:t>
            </a:r>
            <a:r>
              <a:rPr lang="it-IT" sz="800" dirty="0"/>
              <a:t>, </a:t>
            </a:r>
            <a:r>
              <a:rPr lang="it-IT" sz="800" dirty="0" err="1"/>
              <a:t>such</a:t>
            </a:r>
            <a:r>
              <a:rPr lang="it-IT" sz="800" dirty="0"/>
              <a:t> a force </a:t>
            </a:r>
            <a:r>
              <a:rPr lang="it-IT" sz="800" dirty="0" err="1"/>
              <a:t>is</a:t>
            </a:r>
            <a:r>
              <a:rPr lang="it-IT" sz="800" dirty="0"/>
              <a:t> </a:t>
            </a:r>
            <a:r>
              <a:rPr lang="it-IT" sz="800" dirty="0" err="1"/>
              <a:t>now</a:t>
            </a:r>
            <a:r>
              <a:rPr lang="it-IT" sz="800" dirty="0"/>
              <a:t> </a:t>
            </a:r>
            <a:r>
              <a:rPr lang="it-IT" sz="800" dirty="0" err="1"/>
              <a:t>sometimes</a:t>
            </a:r>
            <a:r>
              <a:rPr lang="it-IT" sz="800" dirty="0"/>
              <a:t> </a:t>
            </a:r>
            <a:r>
              <a:rPr lang="it-IT" sz="800" dirty="0" err="1"/>
              <a:t>called</a:t>
            </a:r>
            <a:r>
              <a:rPr lang="it-IT" sz="800" dirty="0"/>
              <a:t> a </a:t>
            </a:r>
            <a:r>
              <a:rPr lang="it-IT" sz="800" dirty="0">
                <a:hlinkClick r:id="rId21" tooltip="Van der Waals force"/>
              </a:rPr>
              <a:t>van </a:t>
            </a:r>
            <a:r>
              <a:rPr lang="it-IT" sz="800" dirty="0" err="1">
                <a:hlinkClick r:id="rId21" tooltip="Van der Waals force"/>
              </a:rPr>
              <a:t>der</a:t>
            </a:r>
            <a:r>
              <a:rPr lang="it-IT" sz="800" dirty="0">
                <a:hlinkClick r:id="rId21" tooltip="Van der Waals force"/>
              </a:rPr>
              <a:t> </a:t>
            </a:r>
            <a:r>
              <a:rPr lang="it-IT" sz="800" dirty="0" err="1">
                <a:hlinkClick r:id="rId21" tooltip="Van der Waals force"/>
              </a:rPr>
              <a:t>Waals</a:t>
            </a:r>
            <a:r>
              <a:rPr lang="it-IT" sz="800" dirty="0">
                <a:hlinkClick r:id="rId21" tooltip="Van der Waals force"/>
              </a:rPr>
              <a:t> force</a:t>
            </a:r>
            <a:r>
              <a:rPr lang="it-IT" sz="800" dirty="0" smtClean="0"/>
              <a:t>. For </a:t>
            </a:r>
            <a:r>
              <a:rPr lang="it-IT" sz="800" dirty="0" err="1" smtClean="0"/>
              <a:t>this</a:t>
            </a:r>
            <a:r>
              <a:rPr lang="it-IT" sz="800" dirty="0" smtClean="0"/>
              <a:t> work he </a:t>
            </a:r>
            <a:r>
              <a:rPr lang="it-IT" sz="800" dirty="0" err="1" smtClean="0"/>
              <a:t>received</a:t>
            </a:r>
            <a:r>
              <a:rPr lang="it-IT" sz="800" dirty="0" smtClean="0"/>
              <a:t> the NP for </a:t>
            </a:r>
            <a:r>
              <a:rPr lang="it-IT" sz="800" dirty="0" err="1" smtClean="0"/>
              <a:t>Physics</a:t>
            </a:r>
            <a:r>
              <a:rPr lang="it-IT" sz="800" dirty="0" smtClean="0"/>
              <a:t> in 1910.</a:t>
            </a:r>
            <a:endParaRPr lang="it-IT" sz="800" dirty="0"/>
          </a:p>
          <a:p>
            <a:pPr>
              <a:lnSpc>
                <a:spcPct val="80000"/>
              </a:lnSpc>
            </a:pPr>
            <a:r>
              <a:rPr lang="it-IT" sz="800" dirty="0"/>
              <a:t>A </a:t>
            </a:r>
            <a:r>
              <a:rPr lang="it-IT" sz="800" dirty="0" err="1"/>
              <a:t>second</a:t>
            </a:r>
            <a:r>
              <a:rPr lang="it-IT" sz="800" dirty="0"/>
              <a:t> </a:t>
            </a:r>
            <a:r>
              <a:rPr lang="it-IT" sz="800" dirty="0" err="1"/>
              <a:t>great</a:t>
            </a:r>
            <a:r>
              <a:rPr lang="it-IT" sz="800" dirty="0"/>
              <a:t> </a:t>
            </a:r>
            <a:r>
              <a:rPr lang="it-IT" sz="800" dirty="0" err="1"/>
              <a:t>discovery</a:t>
            </a:r>
            <a:r>
              <a:rPr lang="it-IT" sz="800" dirty="0"/>
              <a:t> of 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published</a:t>
            </a:r>
            <a:r>
              <a:rPr lang="it-IT" sz="800" dirty="0"/>
              <a:t> in 1880: </a:t>
            </a:r>
            <a:r>
              <a:rPr lang="it-IT" sz="800" i="1" dirty="0"/>
              <a:t>The Law of </a:t>
            </a:r>
            <a:r>
              <a:rPr lang="it-IT" sz="800" i="1" dirty="0" err="1"/>
              <a:t>Corresponding</a:t>
            </a:r>
            <a:r>
              <a:rPr lang="it-IT" sz="800" i="1" dirty="0"/>
              <a:t> </a:t>
            </a:r>
            <a:r>
              <a:rPr lang="it-IT" sz="800" i="1" dirty="0" err="1"/>
              <a:t>States</a:t>
            </a:r>
            <a:r>
              <a:rPr lang="it-IT" sz="800" dirty="0"/>
              <a:t>. </a:t>
            </a:r>
            <a:r>
              <a:rPr lang="it-IT" sz="800" dirty="0" err="1"/>
              <a:t>This</a:t>
            </a:r>
            <a:r>
              <a:rPr lang="it-IT" sz="800" dirty="0"/>
              <a:t> law shows, </a:t>
            </a:r>
            <a:r>
              <a:rPr lang="it-IT" sz="800" dirty="0" err="1"/>
              <a:t>that</a:t>
            </a:r>
            <a:r>
              <a:rPr lang="it-IT" sz="800" dirty="0"/>
              <a:t> </a:t>
            </a:r>
            <a:r>
              <a:rPr lang="it-IT" sz="800" dirty="0" err="1"/>
              <a:t>after</a:t>
            </a:r>
            <a:r>
              <a:rPr lang="it-IT" sz="800" dirty="0"/>
              <a:t> </a:t>
            </a:r>
            <a:r>
              <a:rPr lang="it-IT" sz="800" dirty="0" err="1"/>
              <a:t>scaling</a:t>
            </a:r>
            <a:r>
              <a:rPr lang="it-IT" sz="800" dirty="0"/>
              <a:t> temperature, pressure, and volume by </a:t>
            </a:r>
            <a:r>
              <a:rPr lang="it-IT" sz="800" dirty="0" err="1"/>
              <a:t>their</a:t>
            </a:r>
            <a:r>
              <a:rPr lang="it-IT" sz="800" dirty="0"/>
              <a:t> </a:t>
            </a:r>
            <a:r>
              <a:rPr lang="it-IT" sz="800" dirty="0" err="1"/>
              <a:t>respective</a:t>
            </a:r>
            <a:r>
              <a:rPr lang="it-IT" sz="800" dirty="0"/>
              <a:t> </a:t>
            </a:r>
            <a:r>
              <a:rPr lang="it-IT" sz="800" dirty="0" err="1"/>
              <a:t>critical</a:t>
            </a:r>
            <a:r>
              <a:rPr lang="it-IT" sz="800" dirty="0"/>
              <a:t> </a:t>
            </a:r>
            <a:r>
              <a:rPr lang="it-IT" sz="800" dirty="0" err="1"/>
              <a:t>values</a:t>
            </a:r>
            <a:r>
              <a:rPr lang="it-IT" sz="800" dirty="0"/>
              <a:t>, a general </a:t>
            </a:r>
            <a:r>
              <a:rPr lang="it-IT" sz="800" dirty="0" err="1"/>
              <a:t>form</a:t>
            </a:r>
            <a:r>
              <a:rPr lang="it-IT" sz="800" dirty="0"/>
              <a:t> of the </a:t>
            </a:r>
            <a:r>
              <a:rPr lang="it-IT" sz="800" dirty="0" err="1"/>
              <a:t>equation</a:t>
            </a:r>
            <a:r>
              <a:rPr lang="it-IT" sz="800" dirty="0"/>
              <a:t> of state </a:t>
            </a:r>
            <a:r>
              <a:rPr lang="it-IT" sz="800" dirty="0" err="1"/>
              <a:t>is</a:t>
            </a:r>
            <a:r>
              <a:rPr lang="it-IT" sz="800" dirty="0"/>
              <a:t> </a:t>
            </a:r>
            <a:r>
              <a:rPr lang="it-IT" sz="800" dirty="0" err="1"/>
              <a:t>obtained</a:t>
            </a:r>
            <a:r>
              <a:rPr lang="it-IT" sz="800" dirty="0"/>
              <a:t> </a:t>
            </a:r>
            <a:r>
              <a:rPr lang="it-IT" sz="800" dirty="0" err="1"/>
              <a:t>which</a:t>
            </a:r>
            <a:r>
              <a:rPr lang="it-IT" sz="800" dirty="0"/>
              <a:t> </a:t>
            </a:r>
            <a:r>
              <a:rPr lang="it-IT" sz="800" dirty="0" err="1"/>
              <a:t>is</a:t>
            </a:r>
            <a:r>
              <a:rPr lang="it-IT" sz="800" dirty="0"/>
              <a:t> </a:t>
            </a:r>
            <a:r>
              <a:rPr lang="it-IT" sz="800" dirty="0" err="1"/>
              <a:t>applicable</a:t>
            </a:r>
            <a:r>
              <a:rPr lang="it-IT" sz="800" dirty="0"/>
              <a:t> to </a:t>
            </a:r>
            <a:r>
              <a:rPr lang="it-IT" sz="800" dirty="0" err="1"/>
              <a:t>all</a:t>
            </a:r>
            <a:r>
              <a:rPr lang="it-IT" sz="800" dirty="0"/>
              <a:t> </a:t>
            </a:r>
            <a:r>
              <a:rPr lang="it-IT" sz="800" dirty="0" err="1"/>
              <a:t>substances</a:t>
            </a:r>
            <a:r>
              <a:rPr lang="it-IT" sz="800" dirty="0"/>
              <a:t>. </a:t>
            </a:r>
            <a:r>
              <a:rPr lang="it-IT" sz="800" dirty="0" err="1"/>
              <a:t>This</a:t>
            </a:r>
            <a:r>
              <a:rPr lang="it-IT" sz="800" dirty="0"/>
              <a:t> law </a:t>
            </a:r>
            <a:r>
              <a:rPr lang="it-IT" sz="800" dirty="0" err="1"/>
              <a:t>served</a:t>
            </a:r>
            <a:r>
              <a:rPr lang="it-IT" sz="800" dirty="0"/>
              <a:t> </a:t>
            </a:r>
            <a:r>
              <a:rPr lang="it-IT" sz="800" dirty="0" err="1"/>
              <a:t>as</a:t>
            </a:r>
            <a:r>
              <a:rPr lang="it-IT" sz="800" dirty="0"/>
              <a:t> a guide </a:t>
            </a:r>
            <a:r>
              <a:rPr lang="it-IT" sz="800" dirty="0" err="1"/>
              <a:t>during</a:t>
            </a:r>
            <a:r>
              <a:rPr lang="it-IT" sz="800" dirty="0"/>
              <a:t> the </a:t>
            </a:r>
            <a:r>
              <a:rPr lang="it-IT" sz="800" dirty="0" err="1"/>
              <a:t>experiments</a:t>
            </a:r>
            <a:r>
              <a:rPr lang="it-IT" sz="800" dirty="0"/>
              <a:t> </a:t>
            </a:r>
            <a:r>
              <a:rPr lang="it-IT" sz="800" dirty="0" err="1"/>
              <a:t>that</a:t>
            </a:r>
            <a:r>
              <a:rPr lang="it-IT" sz="800" dirty="0"/>
              <a:t> led to the </a:t>
            </a:r>
            <a:r>
              <a:rPr lang="it-IT" sz="800" dirty="0" err="1"/>
              <a:t>liquefaction</a:t>
            </a:r>
            <a:r>
              <a:rPr lang="it-IT" sz="800" dirty="0"/>
              <a:t> of </a:t>
            </a:r>
            <a:r>
              <a:rPr lang="it-IT" sz="800" dirty="0" err="1"/>
              <a:t>helium</a:t>
            </a:r>
            <a:r>
              <a:rPr lang="it-IT" sz="800" dirty="0"/>
              <a:t> by </a:t>
            </a:r>
            <a:r>
              <a:rPr lang="it-IT" sz="800" dirty="0" err="1">
                <a:hlinkClick r:id="rId22" tooltip="Heike Kamerlingh Onnes"/>
              </a:rPr>
              <a:t>Heike</a:t>
            </a:r>
            <a:r>
              <a:rPr lang="it-IT" sz="800" dirty="0">
                <a:hlinkClick r:id="rId22" tooltip="Heike Kamerlingh Onnes"/>
              </a:rPr>
              <a:t> </a:t>
            </a:r>
            <a:r>
              <a:rPr lang="it-IT" sz="800" dirty="0" err="1">
                <a:hlinkClick r:id="rId22" tooltip="Heike Kamerlingh Onnes"/>
              </a:rPr>
              <a:t>Kamerlingh</a:t>
            </a:r>
            <a:r>
              <a:rPr lang="it-IT" sz="800" dirty="0">
                <a:hlinkClick r:id="rId22" tooltip="Heike Kamerlingh Onnes"/>
              </a:rPr>
              <a:t> </a:t>
            </a:r>
            <a:r>
              <a:rPr lang="it-IT" sz="800" dirty="0" err="1">
                <a:hlinkClick r:id="rId22" tooltip="Heike Kamerlingh Onnes"/>
              </a:rPr>
              <a:t>Onnes</a:t>
            </a:r>
            <a:r>
              <a:rPr lang="it-IT" sz="800" dirty="0"/>
              <a:t>.</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found</a:t>
            </a:r>
            <a:r>
              <a:rPr lang="it-IT" sz="800" dirty="0"/>
              <a:t> </a:t>
            </a:r>
            <a:r>
              <a:rPr lang="it-IT" sz="800" dirty="0" err="1"/>
              <a:t>his</a:t>
            </a:r>
            <a:r>
              <a:rPr lang="it-IT" sz="800" dirty="0"/>
              <a:t> incentive for </a:t>
            </a:r>
            <a:r>
              <a:rPr lang="it-IT" sz="800" dirty="0" err="1"/>
              <a:t>his</a:t>
            </a:r>
            <a:r>
              <a:rPr lang="it-IT" sz="800" dirty="0"/>
              <a:t> </a:t>
            </a:r>
            <a:r>
              <a:rPr lang="it-IT" sz="800" dirty="0" err="1"/>
              <a:t>life's</a:t>
            </a:r>
            <a:r>
              <a:rPr lang="it-IT" sz="800" dirty="0"/>
              <a:t> work </a:t>
            </a:r>
            <a:r>
              <a:rPr lang="it-IT" sz="800" dirty="0" err="1"/>
              <a:t>after</a:t>
            </a:r>
            <a:r>
              <a:rPr lang="it-IT" sz="800" dirty="0"/>
              <a:t> </a:t>
            </a:r>
            <a:r>
              <a:rPr lang="it-IT" sz="800" dirty="0" err="1"/>
              <a:t>reading</a:t>
            </a:r>
            <a:r>
              <a:rPr lang="it-IT" sz="800" dirty="0"/>
              <a:t> the 1857 </a:t>
            </a:r>
            <a:r>
              <a:rPr lang="it-IT" sz="800" dirty="0" err="1"/>
              <a:t>treatise</a:t>
            </a:r>
            <a:r>
              <a:rPr lang="it-IT" sz="800" dirty="0"/>
              <a:t> by </a:t>
            </a:r>
            <a:r>
              <a:rPr lang="it-IT" sz="800" dirty="0">
                <a:hlinkClick r:id="rId23" tooltip="Rudolf Clausius"/>
              </a:rPr>
              <a:t>Rudolf </a:t>
            </a:r>
            <a:r>
              <a:rPr lang="it-IT" sz="800" dirty="0" err="1">
                <a:hlinkClick r:id="rId23" tooltip="Rudolf Clausius"/>
              </a:rPr>
              <a:t>Clausius</a:t>
            </a:r>
            <a:r>
              <a:rPr lang="it-IT" sz="800" dirty="0"/>
              <a:t> </a:t>
            </a:r>
            <a:r>
              <a:rPr lang="it-IT" sz="800" dirty="0" err="1"/>
              <a:t>entitled</a:t>
            </a:r>
            <a:r>
              <a:rPr lang="it-IT" sz="800" dirty="0"/>
              <a:t> </a:t>
            </a:r>
            <a:r>
              <a:rPr lang="it-IT" sz="800" i="1" dirty="0" err="1"/>
              <a:t>Über</a:t>
            </a:r>
            <a:r>
              <a:rPr lang="it-IT" sz="800" i="1" dirty="0"/>
              <a:t> die Art </a:t>
            </a:r>
            <a:r>
              <a:rPr lang="it-IT" sz="800" i="1" dirty="0" err="1"/>
              <a:t>der</a:t>
            </a:r>
            <a:r>
              <a:rPr lang="it-IT" sz="800" i="1" dirty="0"/>
              <a:t> </a:t>
            </a:r>
            <a:r>
              <a:rPr lang="it-IT" sz="800" i="1" dirty="0" err="1"/>
              <a:t>Bewegung</a:t>
            </a:r>
            <a:r>
              <a:rPr lang="it-IT" sz="800" i="1" dirty="0"/>
              <a:t> </a:t>
            </a:r>
            <a:r>
              <a:rPr lang="it-IT" sz="800" i="1" dirty="0" err="1"/>
              <a:t>welche</a:t>
            </a:r>
            <a:r>
              <a:rPr lang="it-IT" sz="800" i="1" dirty="0"/>
              <a:t> </a:t>
            </a:r>
            <a:r>
              <a:rPr lang="it-IT" sz="800" i="1" dirty="0" err="1"/>
              <a:t>wir</a:t>
            </a:r>
            <a:r>
              <a:rPr lang="it-IT" sz="800" i="1" dirty="0"/>
              <a:t> </a:t>
            </a:r>
            <a:r>
              <a:rPr lang="it-IT" sz="800" i="1" dirty="0" err="1"/>
              <a:t>Wärme</a:t>
            </a:r>
            <a:r>
              <a:rPr lang="it-IT" sz="800" i="1" dirty="0"/>
              <a:t> </a:t>
            </a:r>
            <a:r>
              <a:rPr lang="it-IT" sz="800" i="1" dirty="0" err="1"/>
              <a:t>nennen</a:t>
            </a:r>
            <a:r>
              <a:rPr lang="it-IT" sz="800" dirty="0"/>
              <a:t> (On the </a:t>
            </a:r>
            <a:r>
              <a:rPr lang="it-IT" sz="800" dirty="0" err="1"/>
              <a:t>Kind</a:t>
            </a:r>
            <a:r>
              <a:rPr lang="it-IT" sz="800" dirty="0"/>
              <a:t> of Motion </a:t>
            </a:r>
            <a:r>
              <a:rPr lang="it-IT" sz="800" dirty="0" err="1"/>
              <a:t>we</a:t>
            </a:r>
            <a:r>
              <a:rPr lang="it-IT" sz="800" dirty="0"/>
              <a:t> Call </a:t>
            </a:r>
            <a:r>
              <a:rPr lang="it-IT" sz="800" dirty="0" err="1">
                <a:hlinkClick r:id="rId24" tooltip="Heat"/>
              </a:rPr>
              <a:t>Heat</a:t>
            </a:r>
            <a:r>
              <a:rPr lang="it-IT" sz="800" dirty="0"/>
              <a:t>).</a:t>
            </a:r>
            <a:r>
              <a:rPr lang="it-IT" sz="800" dirty="0">
                <a:hlinkClick r:id="rId25"/>
              </a:rPr>
              <a:t>[1]</a:t>
            </a:r>
            <a:r>
              <a:rPr lang="it-IT" sz="800" dirty="0"/>
              <a:t> Van </a:t>
            </a:r>
            <a:r>
              <a:rPr lang="it-IT" sz="800" dirty="0" err="1"/>
              <a:t>der</a:t>
            </a:r>
            <a:r>
              <a:rPr lang="it-IT" sz="800" dirty="0"/>
              <a:t> </a:t>
            </a:r>
            <a:r>
              <a:rPr lang="it-IT" sz="800" dirty="0" err="1"/>
              <a:t>Waals</a:t>
            </a:r>
            <a:r>
              <a:rPr lang="it-IT" sz="800" dirty="0"/>
              <a:t> </a:t>
            </a:r>
            <a:r>
              <a:rPr lang="it-IT" sz="800" dirty="0" err="1"/>
              <a:t>was</a:t>
            </a:r>
            <a:r>
              <a:rPr lang="it-IT" sz="800" dirty="0"/>
              <a:t> </a:t>
            </a:r>
            <a:r>
              <a:rPr lang="it-IT" sz="800" dirty="0" err="1"/>
              <a:t>later</a:t>
            </a:r>
            <a:r>
              <a:rPr lang="it-IT" sz="800" dirty="0"/>
              <a:t> </a:t>
            </a:r>
            <a:r>
              <a:rPr lang="it-IT" sz="800" dirty="0" err="1"/>
              <a:t>greatly</a:t>
            </a:r>
            <a:r>
              <a:rPr lang="it-IT" sz="800" dirty="0"/>
              <a:t> </a:t>
            </a:r>
            <a:r>
              <a:rPr lang="it-IT" sz="800" dirty="0" err="1"/>
              <a:t>influenced</a:t>
            </a:r>
            <a:r>
              <a:rPr lang="it-IT" sz="800" dirty="0"/>
              <a:t> by the </a:t>
            </a:r>
            <a:r>
              <a:rPr lang="it-IT" sz="800" dirty="0" err="1"/>
              <a:t>writings</a:t>
            </a:r>
            <a:r>
              <a:rPr lang="it-IT" sz="800" dirty="0"/>
              <a:t> of </a:t>
            </a:r>
            <a:r>
              <a:rPr lang="it-IT" sz="800" dirty="0">
                <a:hlinkClick r:id="rId26" tooltip="James Clerk Maxwell"/>
              </a:rPr>
              <a:t>James </a:t>
            </a:r>
            <a:r>
              <a:rPr lang="it-IT" sz="800" dirty="0" err="1">
                <a:hlinkClick r:id="rId26" tooltip="James Clerk Maxwell"/>
              </a:rPr>
              <a:t>Clerk</a:t>
            </a:r>
            <a:r>
              <a:rPr lang="it-IT" sz="800" dirty="0">
                <a:hlinkClick r:id="rId26" tooltip="James Clerk Maxwell"/>
              </a:rPr>
              <a:t> Maxwell</a:t>
            </a:r>
            <a:r>
              <a:rPr lang="it-IT" sz="800" dirty="0"/>
              <a:t>, </a:t>
            </a:r>
            <a:r>
              <a:rPr lang="it-IT" sz="800" dirty="0">
                <a:hlinkClick r:id="rId27" tooltip="Ludwig Boltzmann"/>
              </a:rPr>
              <a:t>Ludwig </a:t>
            </a:r>
            <a:r>
              <a:rPr lang="it-IT" sz="800" dirty="0" err="1">
                <a:hlinkClick r:id="rId27" tooltip="Ludwig Boltzmann"/>
              </a:rPr>
              <a:t>Boltzmann</a:t>
            </a:r>
            <a:r>
              <a:rPr lang="it-IT" sz="800" dirty="0"/>
              <a:t>, and </a:t>
            </a:r>
            <a:r>
              <a:rPr lang="it-IT" sz="800" dirty="0">
                <a:hlinkClick r:id="rId28" tooltip="Willard Gibbs"/>
              </a:rPr>
              <a:t>Willard </a:t>
            </a:r>
            <a:r>
              <a:rPr lang="it-IT" sz="800" dirty="0" err="1">
                <a:hlinkClick r:id="rId28" tooltip="Willard Gibbs"/>
              </a:rPr>
              <a:t>Gibbs</a:t>
            </a:r>
            <a:r>
              <a:rPr lang="it-IT" sz="800" dirty="0"/>
              <a:t>. For </a:t>
            </a:r>
            <a:r>
              <a:rPr lang="it-IT" sz="800" dirty="0" err="1"/>
              <a:t>his</a:t>
            </a:r>
            <a:r>
              <a:rPr lang="it-IT" sz="800" dirty="0"/>
              <a:t> work, van </a:t>
            </a:r>
            <a:r>
              <a:rPr lang="it-IT" sz="800" dirty="0" err="1"/>
              <a:t>der</a:t>
            </a:r>
            <a:r>
              <a:rPr lang="it-IT" sz="800" dirty="0"/>
              <a:t> </a:t>
            </a:r>
            <a:r>
              <a:rPr lang="it-IT" sz="800" dirty="0" err="1"/>
              <a:t>Waals</a:t>
            </a:r>
            <a:r>
              <a:rPr lang="it-IT" sz="800" dirty="0"/>
              <a:t> </a:t>
            </a:r>
            <a:r>
              <a:rPr lang="it-IT" sz="800" dirty="0" err="1"/>
              <a:t>won</a:t>
            </a:r>
            <a:r>
              <a:rPr lang="it-IT" sz="800" dirty="0"/>
              <a:t> the 1910 </a:t>
            </a:r>
            <a:r>
              <a:rPr lang="it-IT" sz="800" dirty="0">
                <a:hlinkClick r:id="rId29" tooltip="Nobel Prize"/>
              </a:rPr>
              <a:t>Nobel </a:t>
            </a:r>
            <a:r>
              <a:rPr lang="it-IT" sz="800" dirty="0" err="1">
                <a:hlinkClick r:id="rId29" tooltip="Nobel Prize"/>
              </a:rPr>
              <a:t>Prize</a:t>
            </a:r>
            <a:r>
              <a:rPr lang="it-IT" sz="800" dirty="0"/>
              <a:t> in </a:t>
            </a:r>
            <a:r>
              <a:rPr lang="it-IT" sz="800" dirty="0" err="1"/>
              <a:t>physics</a:t>
            </a:r>
            <a:r>
              <a:rPr lang="it-IT" sz="800" dirty="0"/>
              <a:t>. - Van </a:t>
            </a:r>
            <a:r>
              <a:rPr lang="it-IT" sz="800" dirty="0" err="1"/>
              <a:t>der</a:t>
            </a:r>
            <a:r>
              <a:rPr lang="it-IT" sz="800" dirty="0"/>
              <a:t> </a:t>
            </a:r>
            <a:r>
              <a:rPr lang="it-IT" sz="800" dirty="0" err="1"/>
              <a:t>Waals</a:t>
            </a:r>
            <a:r>
              <a:rPr lang="it-IT" sz="800" dirty="0"/>
              <a:t>, Johannes, D. (1910). "</a:t>
            </a:r>
            <a:r>
              <a:rPr lang="it-IT" sz="800" dirty="0">
                <a:hlinkClick r:id="rId30" tooltip="http://nobelprize.org/nobel_prizes/physics/laureates/1910/waals-lecture.pdf"/>
              </a:rPr>
              <a:t>The Equation of State for </a:t>
            </a:r>
            <a:r>
              <a:rPr lang="it-IT" sz="800" dirty="0" err="1">
                <a:hlinkClick r:id="rId30" tooltip="http://nobelprize.org/nobel_prizes/physics/laureates/1910/waals-lecture.pdf"/>
              </a:rPr>
              <a:t>Gases</a:t>
            </a:r>
            <a:r>
              <a:rPr lang="it-IT" sz="800" dirty="0">
                <a:hlinkClick r:id="rId30" tooltip="http://nobelprize.org/nobel_prizes/physics/laureates/1910/waals-lecture.pdf"/>
              </a:rPr>
              <a:t> and </a:t>
            </a:r>
            <a:r>
              <a:rPr lang="it-IT" sz="800" dirty="0" err="1">
                <a:hlinkClick r:id="rId30" tooltip="http://nobelprize.org/nobel_prizes/physics/laureates/1910/waals-lecture.pdf"/>
              </a:rPr>
              <a:t>Liquids</a:t>
            </a:r>
            <a:r>
              <a:rPr lang="it-IT" sz="800" dirty="0"/>
              <a:t>" </a:t>
            </a:r>
            <a:r>
              <a:rPr lang="it-IT" sz="800" i="1" dirty="0"/>
              <a:t>Nobel </a:t>
            </a:r>
            <a:r>
              <a:rPr lang="it-IT" sz="800" i="1" dirty="0" err="1"/>
              <a:t>Lecture</a:t>
            </a:r>
            <a:r>
              <a:rPr lang="it-IT" sz="800" dirty="0"/>
              <a:t>, </a:t>
            </a:r>
            <a:r>
              <a:rPr lang="it-IT" sz="800" dirty="0" err="1">
                <a:hlinkClick r:id="rId31" tooltip="December 12"/>
              </a:rPr>
              <a:t>December</a:t>
            </a:r>
            <a:r>
              <a:rPr lang="it-IT" sz="800" dirty="0">
                <a:hlinkClick r:id="rId31" tooltip="December 12"/>
              </a:rPr>
              <a:t> 12</a:t>
            </a:r>
            <a:r>
              <a:rPr lang="it-IT" sz="800" dirty="0"/>
              <a:t>. </a:t>
            </a:r>
            <a:endParaRPr lang="it-IT" sz="800" b="1" dirty="0"/>
          </a:p>
          <a:p>
            <a:pPr>
              <a:lnSpc>
                <a:spcPct val="80000"/>
              </a:lnSpc>
            </a:pPr>
            <a:r>
              <a:rPr lang="it-IT" sz="800" b="1" dirty="0"/>
              <a:t>Personal life</a:t>
            </a:r>
          </a:p>
          <a:p>
            <a:pPr>
              <a:lnSpc>
                <a:spcPct val="80000"/>
              </a:lnSpc>
            </a:pPr>
            <a:r>
              <a:rPr lang="it-IT" sz="800" dirty="0"/>
              <a:t>Van </a:t>
            </a:r>
            <a:r>
              <a:rPr lang="it-IT" sz="800" dirty="0" err="1"/>
              <a:t>der</a:t>
            </a:r>
            <a:r>
              <a:rPr lang="it-IT" sz="800" dirty="0"/>
              <a:t> </a:t>
            </a:r>
            <a:r>
              <a:rPr lang="it-IT" sz="800" dirty="0" err="1"/>
              <a:t>Waals</a:t>
            </a:r>
            <a:r>
              <a:rPr lang="it-IT" sz="800" dirty="0"/>
              <a:t> </a:t>
            </a:r>
            <a:r>
              <a:rPr lang="it-IT" sz="800" dirty="0" err="1"/>
              <a:t>died</a:t>
            </a:r>
            <a:r>
              <a:rPr lang="it-IT" sz="800" dirty="0"/>
              <a:t> in </a:t>
            </a:r>
            <a:r>
              <a:rPr lang="it-IT" sz="800" dirty="0">
                <a:hlinkClick r:id="rId32" tooltip="Amsterdam"/>
              </a:rPr>
              <a:t>Amsterdam</a:t>
            </a:r>
            <a:r>
              <a:rPr lang="it-IT" sz="800" dirty="0"/>
              <a:t> in 1923, </a:t>
            </a:r>
            <a:r>
              <a:rPr lang="it-IT" sz="800" dirty="0" err="1"/>
              <a:t>one</a:t>
            </a:r>
            <a:r>
              <a:rPr lang="it-IT" sz="800" dirty="0"/>
              <a:t> </a:t>
            </a:r>
            <a:r>
              <a:rPr lang="it-IT" sz="800" dirty="0" err="1"/>
              <a:t>year</a:t>
            </a:r>
            <a:r>
              <a:rPr lang="it-IT" sz="800" dirty="0"/>
              <a:t> </a:t>
            </a:r>
            <a:r>
              <a:rPr lang="it-IT" sz="800" dirty="0" err="1"/>
              <a:t>after</a:t>
            </a:r>
            <a:r>
              <a:rPr lang="it-IT" sz="800" dirty="0"/>
              <a:t> </a:t>
            </a:r>
            <a:r>
              <a:rPr lang="it-IT" sz="800" dirty="0" err="1"/>
              <a:t>his</a:t>
            </a:r>
            <a:r>
              <a:rPr lang="it-IT" sz="800" dirty="0"/>
              <a:t> </a:t>
            </a:r>
            <a:r>
              <a:rPr lang="it-IT" sz="800" dirty="0" err="1"/>
              <a:t>daughter</a:t>
            </a:r>
            <a:r>
              <a:rPr lang="it-IT" sz="800" dirty="0"/>
              <a:t> Jacqueline.</a:t>
            </a:r>
          </a:p>
          <a:p>
            <a:pPr>
              <a:lnSpc>
                <a:spcPct val="80000"/>
              </a:lnSpc>
            </a:pPr>
            <a:r>
              <a:rPr lang="it-IT" sz="800" b="1" dirty="0"/>
              <a:t>Some van </a:t>
            </a:r>
            <a:r>
              <a:rPr lang="it-IT" sz="800" b="1" dirty="0" err="1"/>
              <a:t>der</a:t>
            </a:r>
            <a:r>
              <a:rPr lang="it-IT" sz="800" b="1" dirty="0"/>
              <a:t> </a:t>
            </a:r>
            <a:r>
              <a:rPr lang="it-IT" sz="800" b="1" dirty="0" err="1"/>
              <a:t>Waals</a:t>
            </a:r>
            <a:r>
              <a:rPr lang="it-IT" sz="800" b="1" dirty="0"/>
              <a:t> </a:t>
            </a:r>
            <a:r>
              <a:rPr lang="it-IT" sz="800" b="1" dirty="0" err="1"/>
              <a:t>Constants</a:t>
            </a:r>
            <a:r>
              <a:rPr lang="it-IT" sz="800" dirty="0"/>
              <a:t> </a:t>
            </a:r>
          </a:p>
          <a:p>
            <a:pPr>
              <a:lnSpc>
                <a:spcPct val="80000"/>
              </a:lnSpc>
            </a:pPr>
            <a:r>
              <a:rPr lang="it-IT" sz="800" b="1" dirty="0" err="1"/>
              <a:t>Substance</a:t>
            </a:r>
            <a:r>
              <a:rPr lang="it-IT" sz="800" b="1" dirty="0"/>
              <a:t>     a</a:t>
            </a:r>
            <a:r>
              <a:rPr lang="it-IT" sz="800" dirty="0"/>
              <a:t>(J. m3/mole2)     </a:t>
            </a:r>
            <a:r>
              <a:rPr lang="it-IT" sz="800" b="1" dirty="0"/>
              <a:t>b</a:t>
            </a:r>
            <a:r>
              <a:rPr lang="it-IT" sz="800" dirty="0"/>
              <a:t>(m3/mole)    </a:t>
            </a:r>
            <a:r>
              <a:rPr lang="it-IT" sz="800" b="1" dirty="0"/>
              <a:t>Pc</a:t>
            </a:r>
            <a:r>
              <a:rPr lang="it-IT" sz="800" dirty="0"/>
              <a:t>(</a:t>
            </a:r>
            <a:r>
              <a:rPr lang="it-IT" sz="800" dirty="0" err="1"/>
              <a:t>MPa</a:t>
            </a:r>
            <a:r>
              <a:rPr lang="it-IT" sz="800" dirty="0"/>
              <a:t>)  </a:t>
            </a:r>
            <a:r>
              <a:rPr lang="it-IT" sz="800" b="1" dirty="0" err="1"/>
              <a:t>Tc</a:t>
            </a:r>
            <a:r>
              <a:rPr lang="it-IT" sz="800" dirty="0"/>
              <a:t> (K)</a:t>
            </a:r>
          </a:p>
          <a:p>
            <a:pPr>
              <a:lnSpc>
                <a:spcPct val="80000"/>
              </a:lnSpc>
            </a:pPr>
            <a:r>
              <a:rPr lang="it-IT" sz="800" dirty="0"/>
              <a:t>Air                            .1358            3.64x10-5        3.77     133 K</a:t>
            </a:r>
          </a:p>
          <a:p>
            <a:pPr>
              <a:lnSpc>
                <a:spcPct val="80000"/>
              </a:lnSpc>
            </a:pPr>
            <a:r>
              <a:rPr lang="it-IT" sz="800" dirty="0"/>
              <a:t>Carbon </a:t>
            </a:r>
            <a:r>
              <a:rPr lang="it-IT" sz="800" dirty="0" err="1"/>
              <a:t>Dioxide</a:t>
            </a:r>
            <a:r>
              <a:rPr lang="it-IT" sz="800" dirty="0"/>
              <a:t> (CO2) .3643            4.27x10-5        7.39     304.2 K </a:t>
            </a:r>
          </a:p>
          <a:p>
            <a:pPr>
              <a:lnSpc>
                <a:spcPct val="80000"/>
              </a:lnSpc>
            </a:pPr>
            <a:r>
              <a:rPr lang="it-IT" sz="800" dirty="0" err="1"/>
              <a:t>Nitrogen</a:t>
            </a:r>
            <a:r>
              <a:rPr lang="it-IT" sz="800" dirty="0"/>
              <a:t> (N2)             .1361            3.85x10-5        3.39    126.2 K </a:t>
            </a:r>
          </a:p>
          <a:p>
            <a:pPr>
              <a:lnSpc>
                <a:spcPct val="80000"/>
              </a:lnSpc>
            </a:pPr>
            <a:r>
              <a:rPr lang="it-IT" sz="800" dirty="0" err="1"/>
              <a:t>Hydrogen</a:t>
            </a:r>
            <a:r>
              <a:rPr lang="it-IT" sz="800" dirty="0"/>
              <a:t> (H2)            .0247           2.65x10-5        1.30     33.2 K </a:t>
            </a:r>
          </a:p>
          <a:p>
            <a:pPr>
              <a:lnSpc>
                <a:spcPct val="80000"/>
              </a:lnSpc>
            </a:pPr>
            <a:r>
              <a:rPr lang="it-IT" sz="800" dirty="0"/>
              <a:t>Water (H2O)               .5507          3.04x10-5         22.09    647.3 K </a:t>
            </a:r>
          </a:p>
          <a:p>
            <a:pPr>
              <a:lnSpc>
                <a:spcPct val="80000"/>
              </a:lnSpc>
            </a:pPr>
            <a:r>
              <a:rPr lang="it-IT" sz="800" dirty="0" err="1"/>
              <a:t>Ammonia</a:t>
            </a:r>
            <a:r>
              <a:rPr lang="it-IT" sz="800" dirty="0"/>
              <a:t> (NH3) </a:t>
            </a:r>
            <a:r>
              <a:rPr lang="it-IT" sz="800" dirty="0" smtClean="0"/>
              <a:t>         .</a:t>
            </a:r>
            <a:r>
              <a:rPr lang="it-IT" sz="800" dirty="0"/>
              <a:t>4233 </a:t>
            </a:r>
            <a:r>
              <a:rPr lang="it-IT" sz="800" dirty="0" smtClean="0"/>
              <a:t>          3.73x10-5        11.28     406 </a:t>
            </a:r>
            <a:r>
              <a:rPr lang="it-IT" sz="800" dirty="0"/>
              <a:t>K </a:t>
            </a:r>
          </a:p>
          <a:p>
            <a:pPr>
              <a:lnSpc>
                <a:spcPct val="80000"/>
              </a:lnSpc>
            </a:pPr>
            <a:r>
              <a:rPr lang="it-IT" sz="800" dirty="0" err="1"/>
              <a:t>Helium</a:t>
            </a:r>
            <a:r>
              <a:rPr lang="it-IT" sz="800" dirty="0"/>
              <a:t> (He) </a:t>
            </a:r>
            <a:r>
              <a:rPr lang="it-IT" sz="800" dirty="0" smtClean="0"/>
              <a:t>               .00341         </a:t>
            </a:r>
            <a:r>
              <a:rPr lang="it-IT" sz="800" dirty="0"/>
              <a:t>2.34x10-5 </a:t>
            </a:r>
            <a:r>
              <a:rPr lang="it-IT" sz="800" dirty="0" smtClean="0"/>
              <a:t>       0.23       5.2 </a:t>
            </a:r>
            <a:r>
              <a:rPr lang="it-IT" sz="800" dirty="0"/>
              <a:t>K </a:t>
            </a:r>
          </a:p>
          <a:p>
            <a:pPr>
              <a:lnSpc>
                <a:spcPct val="80000"/>
              </a:lnSpc>
            </a:pPr>
            <a:r>
              <a:rPr lang="it-IT" sz="800" dirty="0"/>
              <a:t>Freon (CCl2F2) </a:t>
            </a:r>
            <a:r>
              <a:rPr lang="it-IT" sz="800" dirty="0" smtClean="0"/>
              <a:t>           1.078           9.98x10-5        4.12      385 </a:t>
            </a:r>
            <a:r>
              <a:rPr lang="it-IT" sz="800" dirty="0"/>
              <a:t>K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formule empiriche per il punto di ebollizione dell’H2O:</a:t>
            </a:r>
          </a:p>
          <a:p>
            <a:r>
              <a:rPr lang="it-IT" dirty="0" smtClean="0"/>
              <a:t>p[</a:t>
            </a:r>
            <a:r>
              <a:rPr lang="it-IT" dirty="0" err="1" smtClean="0"/>
              <a:t>Pa</a:t>
            </a:r>
            <a:r>
              <a:rPr lang="it-IT" dirty="0" smtClean="0"/>
              <a:t>] = 101325*((288 – 0.0065*h[m])/288)^5.225      pressione normalizzata nella troposfera per 0-11 km</a:t>
            </a:r>
          </a:p>
          <a:p>
            <a:r>
              <a:rPr lang="it-IT" dirty="0" err="1" smtClean="0"/>
              <a:t>Tebollizione</a:t>
            </a:r>
            <a:r>
              <a:rPr lang="it-IT" dirty="0" smtClean="0"/>
              <a:t>[K] ~ 27.312*ln(p[</a:t>
            </a:r>
            <a:r>
              <a:rPr lang="it-IT" dirty="0" err="1" smtClean="0"/>
              <a:t>Pa</a:t>
            </a:r>
            <a:r>
              <a:rPr lang="it-IT" dirty="0" smtClean="0"/>
              <a:t>]) + 58.358                funziona bene a p = 1 atm, per p = 18 </a:t>
            </a:r>
            <a:r>
              <a:rPr lang="it-IT" dirty="0" err="1" smtClean="0"/>
              <a:t>mmHg</a:t>
            </a:r>
            <a:r>
              <a:rPr lang="it-IT" dirty="0" smtClean="0"/>
              <a:t> da 270.93 K !</a:t>
            </a:r>
          </a:p>
          <a:p>
            <a:endParaRPr lang="it-IT" dirty="0" smtClean="0"/>
          </a:p>
          <a:p>
            <a:r>
              <a:rPr lang="it-IT" dirty="0" smtClean="0"/>
              <a:t>pressione di </a:t>
            </a:r>
            <a:r>
              <a:rPr lang="it-IT" dirty="0" err="1" smtClean="0"/>
              <a:t>vapor</a:t>
            </a:r>
            <a:r>
              <a:rPr lang="it-IT" dirty="0" smtClean="0"/>
              <a:t> saturo</a:t>
            </a:r>
          </a:p>
          <a:p>
            <a:r>
              <a:rPr lang="it-IT" dirty="0" smtClean="0"/>
              <a:t>p[</a:t>
            </a:r>
            <a:r>
              <a:rPr lang="it-IT" dirty="0" err="1" smtClean="0"/>
              <a:t>mBar</a:t>
            </a:r>
            <a:r>
              <a:rPr lang="it-IT" dirty="0" smtClean="0"/>
              <a:t>] = 6.11*10^((7.5*</a:t>
            </a:r>
            <a:r>
              <a:rPr lang="it-IT" dirty="0" err="1" smtClean="0"/>
              <a:t>th</a:t>
            </a:r>
            <a:r>
              <a:rPr lang="it-IT" dirty="0" smtClean="0"/>
              <a:t>[C]/(237.7+th[C]))            20 C -&gt;</a:t>
            </a:r>
            <a:r>
              <a:rPr lang="it-IT" baseline="0" dirty="0" smtClean="0"/>
              <a:t> p = 23.3 </a:t>
            </a:r>
            <a:r>
              <a:rPr lang="it-IT" baseline="0" dirty="0" err="1" smtClean="0"/>
              <a:t>mBar</a:t>
            </a:r>
            <a:r>
              <a:rPr lang="it-IT" baseline="0" dirty="0" smtClean="0"/>
              <a:t> = 18 </a:t>
            </a:r>
            <a:r>
              <a:rPr lang="it-IT" baseline="0" dirty="0" err="1" smtClean="0"/>
              <a:t>mmHg</a:t>
            </a:r>
            <a:endParaRPr lang="it-IT" baseline="0" dirty="0" smtClean="0"/>
          </a:p>
          <a:p>
            <a:r>
              <a:rPr lang="it-IT" baseline="0" dirty="0" smtClean="0"/>
              <a:t>                                                                                100 C -&gt; p = 1016 </a:t>
            </a:r>
            <a:r>
              <a:rPr lang="it-IT" baseline="0" dirty="0" err="1" smtClean="0"/>
              <a:t>mBar</a:t>
            </a:r>
            <a:r>
              <a:rPr lang="it-IT" baseline="0" dirty="0" smtClean="0"/>
              <a:t> = 762 </a:t>
            </a:r>
            <a:r>
              <a:rPr lang="it-IT" baseline="0" dirty="0" err="1" smtClean="0"/>
              <a:t>mmHg</a:t>
            </a:r>
            <a:endParaRPr lang="it-IT" dirty="0" smtClean="0"/>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30</a:t>
            </a:fld>
            <a:endParaRPr lang="en-US"/>
          </a:p>
        </p:txBody>
      </p:sp>
    </p:spTree>
    <p:extLst>
      <p:ext uri="{BB962C8B-B14F-4D97-AF65-F5344CB8AC3E}">
        <p14:creationId xmlns:p14="http://schemas.microsoft.com/office/powerpoint/2010/main" val="161240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smtClean="0"/>
              <a:t>http://wanderon.org/Thermodynamics.html</a:t>
            </a:r>
          </a:p>
          <a:p>
            <a:endParaRPr lang="en-US" dirty="0" smtClean="0"/>
          </a:p>
          <a:p>
            <a:r>
              <a:rPr lang="en-GB" dirty="0" smtClean="0"/>
              <a:t>In simplest terms, the Laws of Thermodynamics dictate the specifics for the movement of heat and work. Basically, the First Law of Thermodynamics is a statement of the conservation of energy - the Second Law is a statement about the direction of that conservation - and the Third Law is a statement about reaching Absolute Zero (0 K). However, since their conception, these laws have become some of the most important laws of all science - and are often associated with concepts far beyond what is directly stated in the wording. To give you a better understanding on how these laws came about and their modern scope of coverage, you have to understand when and why these laws were generated. Our story begins back in the mid-seventeenth century. Society prior to the eighteenth century favoured developments in the life sciences (largely for medical research) and astronomy (for navigation and a record of the passage of time - also a source for early mythology and folklore). Science was viewed as purely a philosophic endeavour, where little research was conducted beyond the most useful fields. Indeed, philosophy and science were inseparable in several emerging disciplines (this is always true of new fields where no firm basis of study has yet been conducted). However, European society was about to experience unforeseeable rapid changes. Prior to the mid-eighteenth century, the general European populace randomly dotted the land in small agricultural communities, industry was run out of country cottages, and scientific developments were nearly at a standstill. Suddenly, without much of a transition, new pockets of industry arose, focusing towards large-scaled machines rather than small hand tools; large industrial corporations often crushed small agriculturally centred commerce; and in many areas, city life rendered country farm cottages obsolete. Coinciding with an era of vast social and political changes, this historic event would later come to be called the Industrial Revolution. If necessity were the mother of all innovation, then the Industrial Revolution would be the mother of all necessities. Horrible living conditions in the overcrowded industrial cities bred a plethora of diseases and viruses. This along with other results of spontaneous urbanization demanded science again to address the problems of an ever-changing human civilization. Science of the Industrial Age responded to such needs by centring on medical advances in the early stages of the revolution. Such was the era of crucial medical breakthroughs, and age of greatest physiologists - such as Marie Curie (radium), Wilhelm Roentgen (x-rays), Louis Pasteur (pasteurization), Edward Jenner (smallpox vaccination), Joseph Lister (bacteria antiseptic), and Charles Darwin (evolution). Once the medical crisis was rectified, science could concentrate on the heart of an industrial society - large-scaled machinery. True of nineteenth century mass industry, the company with the greatest machines produced more products, made more money, and was consequently more successful. It is natural, therefore, that fierce competition arose to find the most industrious machinery possible, and how far the limits of these machines could be pushed as to achieve maximum productivity (without consuming much energy). Again, society would fuel scientific advancement. Nineteenth century scientists were encouraged to study the machine, and its efficiency. To do this, physicists analysed the flow of heat in these machines, and the chemical changes that transpire when they perform work. Thus was the establishment of modern thermodynamics. First on the agenda of this new discipline was to find a means convert heat (as produced by machines) into work with full efficiency. If such a flawless conversion could be accomplished, a machine could run off its own heat, producing a never-ending cycle of heat to work, rendering heat, converting to work, and so forth ad infinitum… The idea of such a machine that could run continuously off its own exhaust, or 'perpetual-motion' machine as it was dubbed, excited the industrial corporations, who contributed much funding for its development. However, as the research was completed, the results were all but pleasing to the sponsors. As it turned out, the very same research oriented to create a perpetual-motion machine proved that the very concept is not possible. The proof lies in two theories (now three) that are currently considered the most important laws in the whole body of science - the First and Second Laws of Thermodynamics. The First Law of Thermodynamics is really a prelude to the second. It states that the total energy output (as that produced by a machine) is equal to the amount of heat supplied. Generally, energy can neither be created nor destroyed, so the sum of mass and energy is always conserved. A mathematical approach to this law produced the equation U = Q - W (the change in the internal energy of a closed system equals the heat added to the system minus the work done by the system). By its nature, this finding did not restrict the use of perpetual-motion machines. However, the next law would deal a blow to all believers of such a wonder machine. The first law, a bellwether in the frontier pastures of Thermodynamics, contained one major flaw that rendered it inaccurate as it stood. This law is based on a conceptual reality, one that does not take into consideration limits placed by transactions occurring in the real world. In other words, the first law failed to recognize that not all circumstances that conserve energy actually ensue naturally. As the impracticality of the first law (to describe all natural phenomenon) became apparent, a revision became essential if science hoped fully to understand thermal interactions, and thus keep pace with a machine-driven society. Born as a modification to its older sibling, the Second Law of Thermodynamics made no early promises of importance. Further research into the natural tendencies of thermal movement in the latter nineteenth century developed a code of restrictions as to how heat conversion is achieved in the natural world. Physicists attempting to transform heat into work with full efficacy quickly learned that always some heat would escape into the surrounding environment, eternally doomed to be wasted energy (recall that energy can not be destroyed). Being obsolete, this energy can never be converted into anything useful again. One physicist noted for significant experiments in this field is the Frenchman, </a:t>
            </a:r>
            <a:r>
              <a:rPr lang="en-GB" dirty="0" err="1" smtClean="0"/>
              <a:t>Sadi</a:t>
            </a:r>
            <a:r>
              <a:rPr lang="en-GB" dirty="0" smtClean="0"/>
              <a:t> Carnot. His ideal engine, so properly titled the 'Carnot Engine,' would theoretically have a work output equal to that of its heat input (thus not losing any energy in the process). However, he fell into a similar trap as in the first law, and failed to conduct his experiments as would naturally occur. Realizing his error, he concluded (after further experimentation) that no device could completely make the desired conversion, without losing at least some energy to the environment. Carnot created an equation he employed to prove this statement, and currently used to show the thermodynamic efficiency of a heat machine: e = 1 - TL / TH (the efficiency of a heat machine is equal to one minus the low operating temperature of the machine in degrees Kelvin, divided by the high operating temperate of the machine in degrees Kelvin). For a machine to attain full efficiency, temperatures of absolute zero would have to be incorporated. Reaching absolute zero is later proved impossible by the Third Law of Thermodynamics (which would surface in the late 19th century). These findings frustrated the believers of a perpetual motion machine, and angered the industrial tycoons who sponsored the whole </a:t>
            </a:r>
            <a:r>
              <a:rPr lang="en-GB" dirty="0" err="1" smtClean="0"/>
              <a:t>endeavor</a:t>
            </a:r>
            <a:r>
              <a:rPr lang="en-GB" dirty="0" smtClean="0"/>
              <a:t>. Yet, not all was completely lost. Carnot's equation helped industrial engineers design engines that could operate up to an 80% efficiency level - an enormous improvement over prior designs, increasing productivity exponentially. Moreover, by reversing the heat-to-work process, the invention of the refrigerator was made possible! Yet, the greatest overall fruit of this venture was the development of the Second Thermodynamic Law, which would later achieve a legendary status as a fundamental law of natural science. Let us shortly return to Carnot and the heat engine. The irrevocable loss of some energy to the environment was associated with an increase of disorder in that system. Scientists wishing to further penetrate the realm of chaos needed a variable that could be used to calculate disorder. Thanks to mid-nineteenth century physicist, R.J.E. </a:t>
            </a:r>
            <a:r>
              <a:rPr lang="en-GB" dirty="0" err="1" smtClean="0"/>
              <a:t>Clausius</a:t>
            </a:r>
            <a:r>
              <a:rPr lang="en-GB" dirty="0" smtClean="0"/>
              <a:t>, this Pandemonium could be measured in terms of a quantity named entropy (the variable S). Entropy acts as a function of the state of a system - where a high amount of entropy translates to higher chaos within the system, and low entropy signals a highly ordered state. Like Carnot, </a:t>
            </a:r>
            <a:r>
              <a:rPr lang="en-GB" dirty="0" err="1" smtClean="0"/>
              <a:t>Clausius</a:t>
            </a:r>
            <a:r>
              <a:rPr lang="en-GB" dirty="0" smtClean="0"/>
              <a:t> worked out a general equation, his being devoted to the measurement of entropy change over a period of time: (change)S = Q / T (the change in entropy is equal to the amount of heat added to the system [by an invertible process] divided by the temperature in degrees Kelvin). The beauty of this equation is that it can be used to compute the entropic change of any exchange in nature, not solely limited to machines. This development brought thermodynamics out of the industrial workplace, and opened the possibility for further studies into the tendencies of natural order (and lack therefore of), eventually extending to the universe as a whole. Applying this knowledge to nature, physicists found that the total entropy change (change in S) always increases for every naturally occurring event (within a closed system) that could be then observed. Thus, they theorized, disorder must be continually augmenting evenly throughout the universe. When you put ice into a hot cup of tea (aristocrats of the Victorian era were constantly thinking of tea), heat will flow from the hot tea to the cold ice and melt the ice in the beloved beverage. Then, once the energy in the cup is evenly distributed, the cooled tea would reach a maximum state of entropy. This situation represents a standard increase in disorder, believed to be perpetually occurring throughout the entire universe.</a:t>
            </a:r>
          </a:p>
          <a:p>
            <a:endParaRPr lang="en-GB" dirty="0" smtClean="0"/>
          </a:p>
          <a:p>
            <a:r>
              <a:rPr lang="en-GB" dirty="0" smtClean="0"/>
              <a:t>And so goes the universe...</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2</a:t>
            </a:fld>
            <a:endParaRPr lang="en-US"/>
          </a:p>
        </p:txBody>
      </p:sp>
    </p:spTree>
    <p:extLst>
      <p:ext uri="{BB962C8B-B14F-4D97-AF65-F5344CB8AC3E}">
        <p14:creationId xmlns:p14="http://schemas.microsoft.com/office/powerpoint/2010/main" val="1356609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31FD8-2294-4463-8F58-C266DF6505D9}" type="slidenum">
              <a:rPr lang="en-US"/>
              <a:pPr/>
              <a:t>31</a:t>
            </a:fld>
            <a:endParaRPr lang="en-US"/>
          </a:p>
        </p:txBody>
      </p:sp>
      <p:sp>
        <p:nvSpPr>
          <p:cNvPr id="251906" name="Rectangle 2"/>
          <p:cNvSpPr>
            <a:spLocks noGrp="1" noRot="1" noChangeAspect="1" noChangeArrowheads="1" noTextEdit="1"/>
          </p:cNvSpPr>
          <p:nvPr>
            <p:ph type="sldImg"/>
          </p:nvPr>
        </p:nvSpPr>
        <p:spPr>
          <a:xfrm>
            <a:off x="992188" y="768350"/>
            <a:ext cx="5114925" cy="3836988"/>
          </a:xfrm>
          <a:ln/>
        </p:spPr>
      </p:sp>
      <p:sp>
        <p:nvSpPr>
          <p:cNvPr id="251907" name="Rectangle 3"/>
          <p:cNvSpPr>
            <a:spLocks noGrp="1" noChangeArrowheads="1"/>
          </p:cNvSpPr>
          <p:nvPr>
            <p:ph type="body" idx="1"/>
          </p:nvPr>
        </p:nvSpPr>
        <p:spPr/>
        <p:txBody>
          <a:bodyPr/>
          <a:lstStyle/>
          <a:p>
            <a:pPr>
              <a:lnSpc>
                <a:spcPct val="90000"/>
              </a:lnSpc>
            </a:pPr>
            <a:r>
              <a:rPr lang="it-IT" sz="900" dirty="0"/>
              <a:t>L'</a:t>
            </a:r>
            <a:r>
              <a:rPr lang="it-IT" sz="900" b="1" dirty="0"/>
              <a:t>igrometro</a:t>
            </a:r>
            <a:r>
              <a:rPr lang="it-IT" sz="900" dirty="0"/>
              <a:t> è uno </a:t>
            </a:r>
            <a:r>
              <a:rPr lang="it-IT" sz="900" dirty="0">
                <a:hlinkClick r:id="rId3" tooltip="Strumento di misura"/>
              </a:rPr>
              <a:t>strumento</a:t>
            </a:r>
            <a:r>
              <a:rPr lang="it-IT" sz="900" dirty="0"/>
              <a:t> che misura l'</a:t>
            </a:r>
            <a:r>
              <a:rPr lang="it-IT" sz="900" dirty="0">
                <a:hlinkClick r:id="rId4" tooltip="Umidità relativa"/>
              </a:rPr>
              <a:t>umidità relativa</a:t>
            </a:r>
            <a:r>
              <a:rPr lang="it-IT" sz="900" dirty="0"/>
              <a:t> dell'aria, ovvero il rapporto tra l'</a:t>
            </a:r>
            <a:r>
              <a:rPr lang="it-IT" sz="900" dirty="0">
                <a:hlinkClick r:id="rId5" tooltip="Umidità assoluta"/>
              </a:rPr>
              <a:t>umidità assoluta</a:t>
            </a:r>
            <a:r>
              <a:rPr lang="it-IT" sz="900" dirty="0"/>
              <a:t>, definita come la quantità di </a:t>
            </a:r>
            <a:r>
              <a:rPr lang="it-IT" sz="900" dirty="0">
                <a:hlinkClick r:id="rId6" tooltip="Vapore acqueo"/>
              </a:rPr>
              <a:t>vapore acqueo</a:t>
            </a:r>
            <a:r>
              <a:rPr lang="it-IT" sz="900" dirty="0"/>
              <a:t> presente nell'atmosfera in un dato istante, e l'</a:t>
            </a:r>
            <a:r>
              <a:rPr lang="it-IT" sz="900" dirty="0">
                <a:hlinkClick r:id="rId7" tooltip="Umidità"/>
              </a:rPr>
              <a:t>umidità di saturazione</a:t>
            </a:r>
            <a:r>
              <a:rPr lang="it-IT" sz="900" dirty="0"/>
              <a:t>, cioè la quantità massima di vapore acqueo che può essere presente ad una data </a:t>
            </a:r>
            <a:r>
              <a:rPr lang="it-IT" sz="900" dirty="0">
                <a:hlinkClick r:id="rId8" tooltip="Temperatura"/>
              </a:rPr>
              <a:t>temperatura</a:t>
            </a:r>
            <a:r>
              <a:rPr lang="it-IT" sz="900" dirty="0"/>
              <a:t> e </a:t>
            </a:r>
            <a:r>
              <a:rPr lang="it-IT" sz="900" dirty="0">
                <a:hlinkClick r:id="rId9" tooltip="Pressione"/>
              </a:rPr>
              <a:t>pressione</a:t>
            </a:r>
            <a:r>
              <a:rPr lang="it-IT" sz="900" dirty="0"/>
              <a:t>. Entrambe si esprimono in termini di peso del vapore acqueo per unità di volume (</a:t>
            </a:r>
            <a:r>
              <a:rPr lang="it-IT" sz="900" dirty="0">
                <a:hlinkClick r:id="rId10" tooltip="Chilogrammo"/>
              </a:rPr>
              <a:t>kg</a:t>
            </a:r>
            <a:r>
              <a:rPr lang="it-IT" sz="900" dirty="0"/>
              <a:t>/</a:t>
            </a:r>
            <a:r>
              <a:rPr lang="it-IT" sz="900" dirty="0">
                <a:hlinkClick r:id="rId11" tooltip="Metro cubo"/>
              </a:rPr>
              <a:t>m3</a:t>
            </a:r>
            <a:r>
              <a:rPr lang="it-IT" sz="900" dirty="0"/>
              <a:t>), mentre l'umidità relativa, adimensionale, si esprime in percentuale. l genere più comune di igrometro è l'</a:t>
            </a:r>
            <a:r>
              <a:rPr lang="it-IT" sz="900" dirty="0">
                <a:hlinkClick r:id="rId12"/>
              </a:rPr>
              <a:t>igrometro a capello</a:t>
            </a:r>
            <a:r>
              <a:rPr lang="it-IT" sz="900" dirty="0"/>
              <a:t>, anche se i modelli commerciali usano sistemi diversi. Uno strumento analogo, l'</a:t>
            </a:r>
            <a:r>
              <a:rPr lang="it-IT" sz="900" b="1" dirty="0"/>
              <a:t>igrografo</a:t>
            </a:r>
            <a:r>
              <a:rPr lang="it-IT" sz="900" dirty="0"/>
              <a:t>, misura la variazione dell'umidità in un dato intervallo di tempo. Si compone essenzialmente di un igrometro associato ad un registratore, sia esso meccanico (tipicamente a carta) o elettronico.</a:t>
            </a:r>
          </a:p>
          <a:p>
            <a:pPr>
              <a:lnSpc>
                <a:spcPct val="90000"/>
              </a:lnSpc>
            </a:pPr>
            <a:r>
              <a:rPr lang="it-IT" sz="900" b="1" dirty="0"/>
              <a:t>Igrometro a capello</a:t>
            </a:r>
          </a:p>
          <a:p>
            <a:pPr>
              <a:lnSpc>
                <a:spcPct val="90000"/>
              </a:lnSpc>
            </a:pPr>
            <a:r>
              <a:rPr lang="it-IT" sz="900" dirty="0"/>
              <a:t>L'igrometro a capello è composto da un lungo capello, accuratamente sgrassato ad esempio con etere, montato verticalmente nello strumento per prevenire problemi di accuratezza e stabilità della misura, dovuti ad effetti di sospensione. L'estremità superiore è fissata, tramite una pinzetta, ad una vite di taratura che, regolandone la tensione, permette di calibrare lo strumento. La parte inferiore è avvolta sul tamburo della lancetta dello strumento stesso. In condizioni di bassa umidità, il capello tende ad accorciarsi proporzionalmente ai valori di umidità relativa ambientale, rendendo possibile così la misurazione</a:t>
            </a:r>
            <a:r>
              <a:rPr lang="it-IT" sz="900" dirty="0">
                <a:hlinkClick r:id="rId12"/>
              </a:rPr>
              <a:t>[1]</a:t>
            </a:r>
            <a:r>
              <a:rPr lang="it-IT" sz="900" dirty="0"/>
              <a:t>. L'igrometro a capello, per la sua semplicità e per il costo relativamente basso, viene spesso utilizzato per costruire casette segnatempo.</a:t>
            </a:r>
            <a:endParaRPr lang="it-IT" sz="900" b="1" dirty="0"/>
          </a:p>
          <a:p>
            <a:pPr>
              <a:lnSpc>
                <a:spcPct val="90000"/>
              </a:lnSpc>
            </a:pPr>
            <a:r>
              <a:rPr lang="it-IT" sz="900" b="1" dirty="0"/>
              <a:t>Igrometro elettronico</a:t>
            </a:r>
          </a:p>
          <a:p>
            <a:pPr>
              <a:lnSpc>
                <a:spcPct val="90000"/>
              </a:lnSpc>
            </a:pPr>
            <a:r>
              <a:rPr lang="it-IT" sz="900" dirty="0"/>
              <a:t>L'igrometro elettronico utilizza dei sensori a stato solido che possiedono la caratteristica di variare i propri parametri elettrici proporzionalmente al valore di umidità relativa cui sono esposti. Possono essere di tipo resistivo o capacitivo. In entrambi i casi, il circuito di condizionamento utilizza una configurazione a </a:t>
            </a:r>
            <a:r>
              <a:rPr lang="it-IT" sz="900" dirty="0">
                <a:hlinkClick r:id="rId13" tooltip="Ponte di Wheatstone"/>
              </a:rPr>
              <a:t>Ponte di </a:t>
            </a:r>
            <a:r>
              <a:rPr lang="it-IT" sz="900" dirty="0" err="1">
                <a:hlinkClick r:id="rId13" tooltip="Ponte di Wheatstone"/>
              </a:rPr>
              <a:t>Wheatstone</a:t>
            </a:r>
            <a:r>
              <a:rPr lang="it-IT" sz="900" dirty="0">
                <a:hlinkClick r:id="rId12"/>
              </a:rPr>
              <a:t>[2]</a:t>
            </a:r>
            <a:r>
              <a:rPr lang="it-IT" sz="900" dirty="0"/>
              <a:t> per la sua grande sensibilità, convertendo la variazione resistiva o capacitiva in un segnale elettrico misurabile. Gli igrometri elettronici sono estremamente precisi e compatti, anche se necessitano ovviamente di una fonte energetica per funzionare.</a:t>
            </a:r>
            <a:endParaRPr lang="it-IT" sz="900" b="1" dirty="0"/>
          </a:p>
          <a:p>
            <a:pPr>
              <a:lnSpc>
                <a:spcPct val="90000"/>
              </a:lnSpc>
            </a:pPr>
            <a:r>
              <a:rPr lang="it-IT" sz="900" b="1" dirty="0"/>
              <a:t>Igrometro a bulbo umido</a:t>
            </a:r>
          </a:p>
          <a:p>
            <a:pPr>
              <a:lnSpc>
                <a:spcPct val="90000"/>
              </a:lnSpc>
            </a:pPr>
            <a:r>
              <a:rPr lang="it-IT" sz="900" dirty="0"/>
              <a:t>L'igrometro a bulbo, o igrometro di </a:t>
            </a:r>
            <a:r>
              <a:rPr lang="it-IT" sz="900" dirty="0" err="1"/>
              <a:t>Assman</a:t>
            </a:r>
            <a:r>
              <a:rPr lang="it-IT" sz="900" dirty="0">
                <a:hlinkClick r:id="rId12"/>
              </a:rPr>
              <a:t>[3]</a:t>
            </a:r>
            <a:r>
              <a:rPr lang="it-IT" sz="900" dirty="0"/>
              <a:t>, umido sfrutta l'abbassamento di temperatura causato dall'evaporazione naturale dell'acqua. Tale temperatura (detta anche </a:t>
            </a:r>
            <a:r>
              <a:rPr lang="it-IT" sz="900" dirty="0">
                <a:hlinkClick r:id="rId14" tooltip="Punto di rugiada"/>
              </a:rPr>
              <a:t>punto di rugiada</a:t>
            </a:r>
            <a:r>
              <a:rPr lang="it-IT" sz="900" dirty="0"/>
              <a:t>) viene rilevata da un termometro a bulbo posto a contatto con una pezza bagnata, detto </a:t>
            </a:r>
            <a:r>
              <a:rPr lang="it-IT" sz="900" i="1" dirty="0"/>
              <a:t>bulbo umido</a:t>
            </a:r>
            <a:r>
              <a:rPr lang="it-IT" sz="900" dirty="0"/>
              <a:t>, e viene raffrontata con un analogo termometro che misura la temperatura ambiente reale, detto </a:t>
            </a:r>
            <a:r>
              <a:rPr lang="it-IT" sz="900" i="1" dirty="0"/>
              <a:t>bulbo secco</a:t>
            </a:r>
            <a:r>
              <a:rPr lang="it-IT" sz="900" dirty="0"/>
              <a:t>. Le due temperature consentono di misurare l'umidità ambientale relativa tramite un grafico, detto </a:t>
            </a:r>
            <a:r>
              <a:rPr lang="it-IT" sz="900" i="1" dirty="0"/>
              <a:t>diagramma psicrometrico</a:t>
            </a:r>
            <a:r>
              <a:rPr lang="it-IT" sz="900" dirty="0"/>
              <a:t> o </a:t>
            </a:r>
            <a:r>
              <a:rPr lang="it-IT" sz="900" dirty="0">
                <a:hlinkClick r:id="rId15" tooltip="Diagramma di Mollier"/>
              </a:rPr>
              <a:t>diagramma di </a:t>
            </a:r>
            <a:r>
              <a:rPr lang="it-IT" sz="900" dirty="0" err="1">
                <a:hlinkClick r:id="rId15" tooltip="Diagramma di Mollier"/>
              </a:rPr>
              <a:t>Mollier</a:t>
            </a:r>
            <a:r>
              <a:rPr lang="it-IT" sz="900" dirty="0"/>
              <a:t>, che oltre all'umidità relativa può fornire informazioni anche rispetto all'entalpia, alla tensione di vapore ed all'umidità assoluta.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32</a:t>
            </a:fld>
            <a:endParaRPr lang="en-US"/>
          </a:p>
        </p:txBody>
      </p:sp>
    </p:spTree>
    <p:extLst>
      <p:ext uri="{BB962C8B-B14F-4D97-AF65-F5344CB8AC3E}">
        <p14:creationId xmlns:p14="http://schemas.microsoft.com/office/powerpoint/2010/main" val="695616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GB" dirty="0" err="1" smtClean="0"/>
              <a:t>dQ</a:t>
            </a:r>
            <a:r>
              <a:rPr lang="en-GB" dirty="0" smtClean="0"/>
              <a:t> e </a:t>
            </a:r>
            <a:r>
              <a:rPr lang="en-GB" dirty="0" err="1" smtClean="0"/>
              <a:t>dL</a:t>
            </a:r>
            <a:r>
              <a:rPr lang="en-GB" dirty="0" smtClean="0"/>
              <a:t> non </a:t>
            </a:r>
            <a:r>
              <a:rPr lang="en-GB" dirty="0" err="1" smtClean="0"/>
              <a:t>sono</a:t>
            </a:r>
            <a:r>
              <a:rPr lang="en-GB" dirty="0" smtClean="0"/>
              <a:t> </a:t>
            </a:r>
            <a:r>
              <a:rPr lang="en-GB" dirty="0" err="1" smtClean="0"/>
              <a:t>differenziali</a:t>
            </a:r>
            <a:r>
              <a:rPr lang="en-GB" dirty="0" smtClean="0"/>
              <a:t> </a:t>
            </a:r>
            <a:r>
              <a:rPr lang="en-GB" dirty="0" err="1" smtClean="0"/>
              <a:t>esatti</a:t>
            </a:r>
            <a:r>
              <a:rPr lang="en-GB" dirty="0" smtClean="0"/>
              <a:t> a </a:t>
            </a:r>
            <a:r>
              <a:rPr lang="en-GB" dirty="0" err="1" smtClean="0"/>
              <a:t>differenza</a:t>
            </a:r>
            <a:r>
              <a:rPr lang="en-GB" dirty="0" smtClean="0"/>
              <a:t> di </a:t>
            </a:r>
            <a:r>
              <a:rPr lang="en-GB" dirty="0" err="1" smtClean="0"/>
              <a:t>dU</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33</a:t>
            </a:fld>
            <a:endParaRPr lang="en-US"/>
          </a:p>
        </p:txBody>
      </p:sp>
    </p:spTree>
    <p:extLst>
      <p:ext uri="{BB962C8B-B14F-4D97-AF65-F5344CB8AC3E}">
        <p14:creationId xmlns:p14="http://schemas.microsoft.com/office/powerpoint/2010/main" val="3546704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per solidi e liquidi si usa c</a:t>
            </a:r>
            <a:r>
              <a:rPr lang="it-IT" baseline="-25000" dirty="0" smtClean="0"/>
              <a:t>p</a:t>
            </a:r>
            <a:r>
              <a:rPr lang="it-IT" dirty="0" smtClean="0"/>
              <a:t>: la dilatazione termica dei gas è grosso modo 10 volte più grande di quella dei liquidi, a sua volta 10 volte più grande di quella dei solidi, </a:t>
            </a:r>
            <a:r>
              <a:rPr lang="el-GR" dirty="0" smtClean="0"/>
              <a:t>α</a:t>
            </a:r>
            <a:r>
              <a:rPr lang="it-IT" baseline="-25000" dirty="0" smtClean="0"/>
              <a:t>g</a:t>
            </a:r>
            <a:r>
              <a:rPr lang="it-IT" dirty="0" smtClean="0"/>
              <a:t> ≈ 10 </a:t>
            </a:r>
            <a:r>
              <a:rPr lang="el-GR" dirty="0" smtClean="0"/>
              <a:t>α</a:t>
            </a:r>
            <a:r>
              <a:rPr lang="it-IT" baseline="-25000" dirty="0" smtClean="0"/>
              <a:t>l</a:t>
            </a:r>
            <a:r>
              <a:rPr lang="it-IT" dirty="0" smtClean="0"/>
              <a:t> ≈ 100 </a:t>
            </a:r>
            <a:r>
              <a:rPr lang="el-GR" dirty="0" smtClean="0"/>
              <a:t>α</a:t>
            </a:r>
            <a:r>
              <a:rPr lang="it-IT" baseline="-25000" dirty="0" smtClean="0"/>
              <a:t>s</a:t>
            </a:r>
            <a:r>
              <a:rPr lang="it-IT" dirty="0" smtClean="0"/>
              <a:t>; i corrispondenti termini di lavoro vanno nello stesso senso.</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34</a:t>
            </a:fld>
            <a:endParaRPr lang="en-US"/>
          </a:p>
        </p:txBody>
      </p:sp>
    </p:spTree>
    <p:extLst>
      <p:ext uri="{BB962C8B-B14F-4D97-AF65-F5344CB8AC3E}">
        <p14:creationId xmlns:p14="http://schemas.microsoft.com/office/powerpoint/2010/main" val="4240963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per solidi e liquidi si usa c</a:t>
            </a:r>
            <a:r>
              <a:rPr lang="it-IT" baseline="-25000" dirty="0" smtClean="0"/>
              <a:t>p</a:t>
            </a:r>
            <a:r>
              <a:rPr lang="it-IT" baseline="0" dirty="0" smtClean="0"/>
              <a:t>: ci saranno quindi effetti di lavoro dovuti alla dilatazione termica o viceversa, grosso modo 10 volte più importanti per i liquidi</a:t>
            </a:r>
          </a:p>
          <a:p>
            <a:r>
              <a:rPr lang="it-IT" dirty="0" smtClean="0"/>
              <a:t>cal</a:t>
            </a:r>
            <a:r>
              <a:rPr lang="it-IT" baseline="-25000" dirty="0" smtClean="0"/>
              <a:t>15</a:t>
            </a:r>
            <a:r>
              <a:rPr lang="it-IT" dirty="0" smtClean="0"/>
              <a:t> = (4.1855 +- 0.0005) J</a:t>
            </a:r>
          </a:p>
          <a:p>
            <a:r>
              <a:rPr lang="it-IT" dirty="0" smtClean="0"/>
              <a:t>cal</a:t>
            </a:r>
            <a:r>
              <a:rPr lang="it-IT" baseline="-25000" dirty="0" smtClean="0"/>
              <a:t>th</a:t>
            </a:r>
            <a:r>
              <a:rPr lang="it-IT" dirty="0" smtClean="0"/>
              <a:t> = 4.184 J   ( 1 kg TNT = 1000 cal</a:t>
            </a:r>
            <a:r>
              <a:rPr lang="it-IT" baseline="-25000" dirty="0" smtClean="0"/>
              <a:t>th</a:t>
            </a:r>
            <a:r>
              <a:rPr lang="it-IT" dirty="0" smtClean="0"/>
              <a:t> = 4184 J)</a:t>
            </a:r>
          </a:p>
          <a:p>
            <a:r>
              <a:rPr lang="it-IT" dirty="0" smtClean="0"/>
              <a:t>cal</a:t>
            </a:r>
            <a:r>
              <a:rPr lang="it-IT" baseline="-25000" dirty="0" smtClean="0"/>
              <a:t>IT</a:t>
            </a:r>
            <a:r>
              <a:rPr lang="it-IT" dirty="0" smtClean="0"/>
              <a:t> = 4.1868 J (Internationale</a:t>
            </a:r>
            <a:r>
              <a:rPr lang="it-IT" baseline="0" dirty="0" smtClean="0"/>
              <a:t> (Wasserdampf)-Tafel Kalorie)</a:t>
            </a:r>
          </a:p>
          <a:p>
            <a:r>
              <a:rPr lang="it-IT" baseline="0" dirty="0" smtClean="0"/>
              <a:t>cal</a:t>
            </a:r>
            <a:r>
              <a:rPr lang="it-IT" baseline="-25000" dirty="0" smtClean="0"/>
              <a:t>0-100</a:t>
            </a:r>
            <a:r>
              <a:rPr lang="it-IT" baseline="0" dirty="0" smtClean="0"/>
              <a:t> = 4.1897 J (</a:t>
            </a:r>
            <a:r>
              <a:rPr lang="de-DE" dirty="0" smtClean="0"/>
              <a:t>Die mittlere Kalorie entspricht dem 100. Teil der Wärmemenge, die erforderlich ist, um 1 Gramm Wasser bei einem Atmosphärendruck von 1013 hPa von 0 °C auf 100 °C zu erwärmen.) </a:t>
            </a:r>
          </a:p>
          <a:p>
            <a:r>
              <a:rPr lang="de-DE" dirty="0" smtClean="0"/>
              <a:t>ΔL =p</a:t>
            </a:r>
            <a:r>
              <a:rPr lang="el-GR" dirty="0" smtClean="0"/>
              <a:t>Δ</a:t>
            </a:r>
            <a:r>
              <a:rPr lang="it-IT" dirty="0" smtClean="0"/>
              <a:t>V lavoro contro le forze di pressione: la densità dell’acqua varia da 10°C a 15°C di 0.6 kg/m3 e da 15°C a 20°C di 0.9 kg/m3, diciamo che in media intorno a 15°C varia di 0.15 kg/m3/°C = 0.15</a:t>
            </a:r>
            <a:r>
              <a:rPr lang="it-IT" baseline="0" dirty="0" smtClean="0"/>
              <a:t> 10-3 g/cm3/</a:t>
            </a:r>
            <a:r>
              <a:rPr lang="it-IT" dirty="0" smtClean="0"/>
              <a:t>°C. </a:t>
            </a:r>
            <a:r>
              <a:rPr lang="el-GR" dirty="0" smtClean="0"/>
              <a:t>Δ</a:t>
            </a:r>
            <a:r>
              <a:rPr lang="it-IT" dirty="0" smtClean="0"/>
              <a:t>V = 0.15 10-6 m3</a:t>
            </a:r>
            <a:r>
              <a:rPr lang="it-IT" baseline="0" dirty="0" smtClean="0"/>
              <a:t> and </a:t>
            </a:r>
            <a:r>
              <a:rPr lang="el-GR" baseline="0" dirty="0" smtClean="0"/>
              <a:t>Δ</a:t>
            </a:r>
            <a:r>
              <a:rPr lang="it-IT" baseline="0" dirty="0" smtClean="0"/>
              <a:t>L = 0.015 J.</a:t>
            </a:r>
            <a:r>
              <a:rPr lang="it-IT" dirty="0" smtClean="0"/>
              <a:t>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35</a:t>
            </a:fld>
            <a:endParaRPr lang="en-US"/>
          </a:p>
        </p:txBody>
      </p:sp>
    </p:spTree>
    <p:extLst>
      <p:ext uri="{BB962C8B-B14F-4D97-AF65-F5344CB8AC3E}">
        <p14:creationId xmlns:p14="http://schemas.microsoft.com/office/powerpoint/2010/main" val="3407955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il c. molare dell’acqua è 18.015</a:t>
            </a:r>
            <a:r>
              <a:rPr lang="it-IT" baseline="0" dirty="0" smtClean="0"/>
              <a:t> cal/(moleK)</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37</a:t>
            </a:fld>
            <a:endParaRPr lang="en-US"/>
          </a:p>
        </p:txBody>
      </p:sp>
    </p:spTree>
    <p:extLst>
      <p:ext uri="{BB962C8B-B14F-4D97-AF65-F5344CB8AC3E}">
        <p14:creationId xmlns:p14="http://schemas.microsoft.com/office/powerpoint/2010/main" val="242114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558D26-CA6B-4D89-9E2C-98489F53AEEE}" type="slidenum">
              <a:rPr lang="en-US"/>
              <a:pPr/>
              <a:t>39</a:t>
            </a:fld>
            <a:endParaRPr lang="en-US"/>
          </a:p>
        </p:txBody>
      </p:sp>
      <p:sp>
        <p:nvSpPr>
          <p:cNvPr id="253954" name="Rectangle 2"/>
          <p:cNvSpPr>
            <a:spLocks noGrp="1" noRot="1" noChangeAspect="1" noChangeArrowheads="1" noTextEdit="1"/>
          </p:cNvSpPr>
          <p:nvPr>
            <p:ph type="sldImg"/>
          </p:nvPr>
        </p:nvSpPr>
        <p:spPr>
          <a:xfrm>
            <a:off x="992188" y="768350"/>
            <a:ext cx="5114925" cy="3836988"/>
          </a:xfrm>
          <a:ln/>
        </p:spPr>
      </p:sp>
      <p:sp>
        <p:nvSpPr>
          <p:cNvPr id="253955" name="Rectangle 3"/>
          <p:cNvSpPr>
            <a:spLocks noGrp="1" noChangeArrowheads="1"/>
          </p:cNvSpPr>
          <p:nvPr>
            <p:ph type="body" idx="1"/>
          </p:nvPr>
        </p:nvSpPr>
        <p:spPr/>
        <p:txBody>
          <a:bodyPr/>
          <a:lstStyle/>
          <a:p>
            <a:pPr>
              <a:lnSpc>
                <a:spcPct val="80000"/>
              </a:lnSpc>
            </a:pPr>
            <a:r>
              <a:rPr lang="it-IT" sz="1000" dirty="0"/>
              <a:t>James Prescott Joule (</a:t>
            </a:r>
            <a:r>
              <a:rPr lang="it-IT" sz="1000" dirty="0">
                <a:hlinkClick r:id="rId3" tooltip="Salford"/>
              </a:rPr>
              <a:t>Salford</a:t>
            </a:r>
            <a:r>
              <a:rPr lang="it-IT" sz="1000" dirty="0"/>
              <a:t>, </a:t>
            </a:r>
            <a:r>
              <a:rPr lang="it-IT" sz="1000" dirty="0">
                <a:hlinkClick r:id="rId4" tooltip="24 dicembre"/>
              </a:rPr>
              <a:t>24 dicembre</a:t>
            </a:r>
            <a:r>
              <a:rPr lang="it-IT" sz="1000" dirty="0"/>
              <a:t> </a:t>
            </a:r>
            <a:r>
              <a:rPr lang="it-IT" sz="1000" dirty="0">
                <a:hlinkClick r:id="rId5" tooltip="1818"/>
              </a:rPr>
              <a:t>1818</a:t>
            </a:r>
            <a:r>
              <a:rPr lang="it-IT" sz="1000" dirty="0"/>
              <a:t> – </a:t>
            </a:r>
            <a:r>
              <a:rPr lang="it-IT" sz="1000" dirty="0">
                <a:hlinkClick r:id="rId6" tooltip="Sale (Greater Manchester)"/>
              </a:rPr>
              <a:t>Sale</a:t>
            </a:r>
            <a:r>
              <a:rPr lang="it-IT" sz="1000" dirty="0"/>
              <a:t>, </a:t>
            </a:r>
            <a:r>
              <a:rPr lang="it-IT" sz="1000" dirty="0">
                <a:hlinkClick r:id="rId7" tooltip="11 ottobre"/>
              </a:rPr>
              <a:t>11 ottobre</a:t>
            </a:r>
            <a:r>
              <a:rPr lang="it-IT" sz="1000" dirty="0"/>
              <a:t> </a:t>
            </a:r>
            <a:r>
              <a:rPr lang="it-IT" sz="1000" dirty="0">
                <a:hlinkClick r:id="rId8" tooltip="1889"/>
              </a:rPr>
              <a:t>1889</a:t>
            </a:r>
            <a:r>
              <a:rPr lang="it-IT" sz="1000" dirty="0"/>
              <a:t>) è stato un </a:t>
            </a:r>
            <a:r>
              <a:rPr lang="it-IT" sz="1000" dirty="0">
                <a:hlinkClick r:id="rId9" tooltip="Fisico"/>
              </a:rPr>
              <a:t>fisico</a:t>
            </a:r>
            <a:r>
              <a:rPr lang="it-IT" sz="1000" dirty="0"/>
              <a:t> britannico. Nacque la vigilia di </a:t>
            </a:r>
            <a:r>
              <a:rPr lang="it-IT" sz="1000" dirty="0">
                <a:hlinkClick r:id="rId10" tooltip="Natale"/>
              </a:rPr>
              <a:t>Natale</a:t>
            </a:r>
            <a:r>
              <a:rPr lang="it-IT" sz="1000" dirty="0"/>
              <a:t> del </a:t>
            </a:r>
            <a:r>
              <a:rPr lang="it-IT" sz="1000" dirty="0">
                <a:hlinkClick r:id="rId5" tooltip="1818"/>
              </a:rPr>
              <a:t>1818</a:t>
            </a:r>
            <a:r>
              <a:rPr lang="it-IT" sz="1000" dirty="0"/>
              <a:t> a Salford, un paese nelle vicinanze di </a:t>
            </a:r>
            <a:r>
              <a:rPr lang="it-IT" sz="1000" dirty="0">
                <a:hlinkClick r:id="rId11" tooltip="Manchester"/>
              </a:rPr>
              <a:t>Manchester</a:t>
            </a:r>
            <a:r>
              <a:rPr lang="it-IT" sz="1000" dirty="0"/>
              <a:t>, da una famiglia di produttori di </a:t>
            </a:r>
            <a:r>
              <a:rPr lang="it-IT" sz="1000" dirty="0">
                <a:hlinkClick r:id="rId12" tooltip="Birra"/>
              </a:rPr>
              <a:t>birra</a:t>
            </a:r>
            <a:r>
              <a:rPr lang="it-IT" sz="1000" dirty="0"/>
              <a:t>, ed ebbe tra i suoi insegnanti il </a:t>
            </a:r>
            <a:r>
              <a:rPr lang="it-IT" sz="1000" dirty="0">
                <a:hlinkClick r:id="rId13" tooltip="Chimico"/>
              </a:rPr>
              <a:t>chimico</a:t>
            </a:r>
            <a:r>
              <a:rPr lang="it-IT" sz="1000" dirty="0"/>
              <a:t> </a:t>
            </a:r>
            <a:r>
              <a:rPr lang="it-IT" sz="1000" dirty="0">
                <a:hlinkClick r:id="rId14" tooltip="John Dalton"/>
              </a:rPr>
              <a:t>John Dalton</a:t>
            </a:r>
            <a:r>
              <a:rPr lang="it-IT" sz="1000" dirty="0"/>
              <a:t>.</a:t>
            </a:r>
          </a:p>
          <a:p>
            <a:pPr>
              <a:lnSpc>
                <a:spcPct val="80000"/>
              </a:lnSpc>
            </a:pPr>
            <a:r>
              <a:rPr lang="it-IT" sz="1000" dirty="0"/>
              <a:t>Si dedicò sin da giovane a ricerche scientifiche che eseguiva cercando di spingere all'estremo limite l'accuratezza e la precisione delle misurazioni. Si interessò del </a:t>
            </a:r>
            <a:r>
              <a:rPr lang="it-IT" sz="1000" dirty="0">
                <a:hlinkClick r:id="rId15" tooltip="Calore"/>
              </a:rPr>
              <a:t>calore</a:t>
            </a:r>
            <a:r>
              <a:rPr lang="it-IT" sz="1000" dirty="0"/>
              <a:t> e delle sue connessioni con l'</a:t>
            </a:r>
            <a:r>
              <a:rPr lang="it-IT" sz="1000" dirty="0">
                <a:hlinkClick r:id="rId16" tooltip="Elettricità"/>
              </a:rPr>
              <a:t>elettricità</a:t>
            </a:r>
            <a:r>
              <a:rPr lang="it-IT" sz="1000" dirty="0"/>
              <a:t> e la </a:t>
            </a:r>
            <a:r>
              <a:rPr lang="it-IT" sz="1000" dirty="0">
                <a:hlinkClick r:id="rId17" tooltip="Meccanica (fisica)"/>
              </a:rPr>
              <a:t>meccanica</a:t>
            </a:r>
            <a:r>
              <a:rPr lang="it-IT" sz="1000" dirty="0"/>
              <a:t>. A 25 anni effettuò il primo tentativo di definire l'unità di misura della corrente elettrica, attualmente rappresentata dall'</a:t>
            </a:r>
            <a:r>
              <a:rPr lang="it-IT" sz="1000" dirty="0">
                <a:hlinkClick r:id="rId18" tooltip="Ampere"/>
              </a:rPr>
              <a:t>ampere</a:t>
            </a:r>
            <a:r>
              <a:rPr lang="it-IT" sz="1000" dirty="0"/>
              <a:t>. Nel </a:t>
            </a:r>
            <a:r>
              <a:rPr lang="it-IT" sz="1000" dirty="0">
                <a:hlinkClick r:id="rId19" tooltip="1841"/>
              </a:rPr>
              <a:t>1841</a:t>
            </a:r>
            <a:r>
              <a:rPr lang="it-IT" sz="1000" dirty="0"/>
              <a:t>, indagando sugli effetti termici, inviò alla </a:t>
            </a:r>
            <a:r>
              <a:rPr lang="it-IT" sz="1000" dirty="0">
                <a:hlinkClick r:id="rId20" tooltip="Royal Society"/>
              </a:rPr>
              <a:t>Royal Society</a:t>
            </a:r>
            <a:r>
              <a:rPr lang="it-IT" sz="1000" dirty="0"/>
              <a:t> un articolo in cui dimostrava che un conduttore attraversato da </a:t>
            </a:r>
            <a:r>
              <a:rPr lang="it-IT" sz="1000" dirty="0">
                <a:hlinkClick r:id="rId21" tooltip="Corrente elettrica"/>
              </a:rPr>
              <a:t>corrente elettrica</a:t>
            </a:r>
            <a:r>
              <a:rPr lang="it-IT" sz="1000" dirty="0"/>
              <a:t> produce calore in quantità proporzionale alla </a:t>
            </a:r>
            <a:r>
              <a:rPr lang="it-IT" sz="1000" dirty="0">
                <a:hlinkClick r:id="rId22" tooltip="Resistenza elettrica"/>
              </a:rPr>
              <a:t>resistenza</a:t>
            </a:r>
            <a:r>
              <a:rPr lang="it-IT" sz="1000" dirty="0"/>
              <a:t> del conduttore e al quadrato della corrente stessa. Questo fenomeno è oggi chiamato </a:t>
            </a:r>
            <a:r>
              <a:rPr lang="it-IT" sz="1000" dirty="0">
                <a:hlinkClick r:id="rId23" tooltip="Effetto Joule"/>
              </a:rPr>
              <a:t>effetto Joule</a:t>
            </a:r>
            <a:r>
              <a:rPr lang="it-IT" sz="1000" dirty="0"/>
              <a:t>.</a:t>
            </a:r>
          </a:p>
          <a:p>
            <a:pPr>
              <a:lnSpc>
                <a:spcPct val="80000"/>
              </a:lnSpc>
            </a:pPr>
            <a:r>
              <a:rPr lang="it-IT" sz="1000" dirty="0"/>
              <a:t>Successivamente Joule enunciò ad un congresso in </a:t>
            </a:r>
            <a:r>
              <a:rPr lang="it-IT" sz="1000" dirty="0">
                <a:hlinkClick r:id="rId24" tooltip="Irlanda"/>
              </a:rPr>
              <a:t>Irlanda</a:t>
            </a:r>
            <a:r>
              <a:rPr lang="it-IT" sz="1000" dirty="0"/>
              <a:t> il principio noto come </a:t>
            </a:r>
            <a:r>
              <a:rPr lang="it-IT" sz="1000" i="1" dirty="0">
                <a:hlinkClick r:id="rId25" tooltip="Equivalente meccanico del calore"/>
              </a:rPr>
              <a:t>equivalente meccanico del calore</a:t>
            </a:r>
            <a:r>
              <a:rPr lang="it-IT" sz="1000" dirty="0"/>
              <a:t>. Grazie alle sue sperimentazioni (e usando uno </a:t>
            </a:r>
            <a:r>
              <a:rPr lang="it-IT" sz="1000" dirty="0">
                <a:hlinkClick r:id="rId26" tooltip="Mulinello di Joule"/>
              </a:rPr>
              <a:t>strumento che prende il suo nome</a:t>
            </a:r>
            <a:r>
              <a:rPr lang="it-IT" sz="1000" dirty="0"/>
              <a:t>) dimostrò che </a:t>
            </a:r>
            <a:r>
              <a:rPr lang="it-IT" sz="1000" dirty="0">
                <a:hlinkClick r:id="rId15" tooltip="Calore"/>
              </a:rPr>
              <a:t>calore</a:t>
            </a:r>
            <a:r>
              <a:rPr lang="it-IT" sz="1000" dirty="0"/>
              <a:t> e </a:t>
            </a:r>
            <a:r>
              <a:rPr lang="it-IT" sz="1000" dirty="0">
                <a:hlinkClick r:id="rId27" tooltip="Lavoro"/>
              </a:rPr>
              <a:t>lavoro</a:t>
            </a:r>
            <a:r>
              <a:rPr lang="it-IT" sz="1000" dirty="0"/>
              <a:t> meccanico potevano convertirsi direttamente l'uno nell'altro, mantenendo però costante il loro valore complessivo: nelle macchine idrauliche e meccaniche gli attriti trasformano la potenza meccanica perduta (lavoro) in calore e, viceversa, nelle macchine termiche l'effetto meccanico prodotto (lavoro) deriva da una quantità equivalente di calore. In tal modo Joule cominciò a porre le basi sperimentali del </a:t>
            </a:r>
            <a:r>
              <a:rPr lang="it-IT" sz="1000" dirty="0">
                <a:hlinkClick r:id="rId28" tooltip="Primo principio della termodinamica"/>
              </a:rPr>
              <a:t>primo principio della termodinamica</a:t>
            </a:r>
            <a:r>
              <a:rPr lang="it-IT" sz="1000" dirty="0"/>
              <a:t>.</a:t>
            </a:r>
          </a:p>
          <a:p>
            <a:pPr>
              <a:lnSpc>
                <a:spcPct val="80000"/>
              </a:lnSpc>
            </a:pPr>
            <a:r>
              <a:rPr lang="it-IT" sz="1000" dirty="0"/>
              <a:t>Inizialmente la scoperta non suscitò molto interesse, ma in seguito egli ricevette per questo la Royal e la Copley Medal da parte della Royal Society. In pratica egli dimostrò il </a:t>
            </a:r>
            <a:r>
              <a:rPr lang="it-IT" sz="1000" dirty="0">
                <a:hlinkClick r:id="rId29" tooltip="Principio di conservazione"/>
              </a:rPr>
              <a:t>principio di conservazione</a:t>
            </a:r>
            <a:r>
              <a:rPr lang="it-IT" sz="1000" dirty="0"/>
              <a:t> dell'energia per i sistemi termodinamici (il calore è una forma di energia meccanica).</a:t>
            </a:r>
          </a:p>
          <a:p>
            <a:pPr>
              <a:lnSpc>
                <a:spcPct val="80000"/>
              </a:lnSpc>
            </a:pPr>
            <a:r>
              <a:rPr lang="it-IT" sz="1000" dirty="0"/>
              <a:t>Per dimostrare ulteriormente ciò, egli costruì una macchina in grado di far passare dell'acqua dallo stato solido a quello liquido, tramite ovviamente l'utilizzo dell'energia meccanica. Suddetta macchina, è formata da un recipiente contenente del ghiaccio [recipiente 1], all'interno del quale sarà inserito un altro recipiente (quindi di dimensioni inferiori</a:t>
            </a:r>
            <a:r>
              <a:rPr lang="it-IT" sz="1000" dirty="0" smtClean="0"/>
              <a:t>) contenente </a:t>
            </a:r>
            <a:r>
              <a:rPr lang="it-IT" sz="1000" dirty="0"/>
              <a:t>acqua [recipiente 2]; verranno immerse seguentemente all'interno di H2O delle pale collegate a due carrucole, gravate dal peso di due solidi, esterne al recipiente 1 e al recipiente 2. Grazie all'energia potenziale gravitazionale (calcolabile come </a:t>
            </a:r>
            <a:r>
              <a:rPr lang="it-IT" sz="1000" i="1" dirty="0"/>
              <a:t>m*g*h</a:t>
            </a:r>
            <a:r>
              <a:rPr lang="it-IT" sz="1000" dirty="0"/>
              <a:t>) i 2 pesi scendono, facendo girare le pale; si genererà energia cinetica di rotazione (</a:t>
            </a:r>
            <a:r>
              <a:rPr lang="it-IT" sz="1000" i="1" dirty="0"/>
              <a:t>Ec=½Iw²</a:t>
            </a:r>
            <a:r>
              <a:rPr lang="it-IT" sz="1000" dirty="0"/>
              <a:t>). Detto ciò, si può proseguire dicendo che le pale si fermeranno per attrito, creando una variazione di T (Temperatura); il calore prodotto quindi scioglierà parte del ghiaccio situato tra il recipiente 1 e il recipiente 2. La nuova temperatura del </a:t>
            </a:r>
            <a:r>
              <a:rPr lang="it-IT" sz="1000" dirty="0" smtClean="0"/>
              <a:t>ghiaccio (???) </a:t>
            </a:r>
            <a:r>
              <a:rPr lang="it-IT" sz="1000" dirty="0"/>
              <a:t>si otterrà come: </a:t>
            </a:r>
            <a:r>
              <a:rPr lang="it-IT" sz="1000" i="1" dirty="0"/>
              <a:t>Q = M ghiaccio * Calore latente</a:t>
            </a:r>
            <a:r>
              <a:rPr lang="it-IT" sz="1000" dirty="0"/>
              <a:t>. In suo onore si chiama </a:t>
            </a:r>
            <a:r>
              <a:rPr lang="it-IT" sz="1000" dirty="0">
                <a:hlinkClick r:id="rId30" tooltip="Joule"/>
              </a:rPr>
              <a:t>Joule</a:t>
            </a:r>
            <a:r>
              <a:rPr lang="it-IT" sz="1000" dirty="0"/>
              <a:t> (J) l'unità di misura dell'energia del </a:t>
            </a:r>
            <a:r>
              <a:rPr lang="it-IT" sz="1000" dirty="0">
                <a:hlinkClick r:id="rId31" tooltip="Sistema Internazionale"/>
              </a:rPr>
              <a:t>Sistema Internazionale</a:t>
            </a:r>
            <a:r>
              <a:rPr lang="it-IT" sz="1000" dirty="0"/>
              <a:t> (SI).</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effetti la misura dell’equivalente meccanico della caloria serve a gettare le basi del I principio</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41</a:t>
            </a:fld>
            <a:endParaRPr lang="en-US"/>
          </a:p>
        </p:txBody>
      </p:sp>
    </p:spTree>
    <p:extLst>
      <p:ext uri="{BB962C8B-B14F-4D97-AF65-F5344CB8AC3E}">
        <p14:creationId xmlns:p14="http://schemas.microsoft.com/office/powerpoint/2010/main" val="3567275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43</a:t>
            </a:fld>
            <a:endParaRPr lang="en-US"/>
          </a:p>
        </p:txBody>
      </p:sp>
    </p:spTree>
    <p:extLst>
      <p:ext uri="{BB962C8B-B14F-4D97-AF65-F5344CB8AC3E}">
        <p14:creationId xmlns:p14="http://schemas.microsoft.com/office/powerpoint/2010/main" val="1374672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349FB-B609-4E3D-B90F-2215B856C8D5}" type="slidenum">
              <a:rPr lang="en-US"/>
              <a:pPr/>
              <a:t>44</a:t>
            </a:fld>
            <a:endParaRPr lang="en-US"/>
          </a:p>
        </p:txBody>
      </p:sp>
      <p:sp>
        <p:nvSpPr>
          <p:cNvPr id="254978" name="Rectangle 2"/>
          <p:cNvSpPr>
            <a:spLocks noGrp="1" noRot="1" noChangeAspect="1" noChangeArrowheads="1" noTextEdit="1"/>
          </p:cNvSpPr>
          <p:nvPr>
            <p:ph type="sldImg"/>
          </p:nvPr>
        </p:nvSpPr>
        <p:spPr>
          <a:xfrm>
            <a:off x="992188" y="768350"/>
            <a:ext cx="5114925" cy="3836988"/>
          </a:xfrm>
          <a:ln/>
        </p:spPr>
      </p:sp>
      <p:sp>
        <p:nvSpPr>
          <p:cNvPr id="254979" name="Rectangle 3"/>
          <p:cNvSpPr>
            <a:spLocks noGrp="1" noChangeArrowheads="1"/>
          </p:cNvSpPr>
          <p:nvPr>
            <p:ph type="body" idx="1"/>
          </p:nvPr>
        </p:nvSpPr>
        <p:spPr/>
        <p:txBody>
          <a:bodyPr/>
          <a:lstStyle/>
          <a:p>
            <a:r>
              <a:rPr lang="it-IT" dirty="0" smtClean="0"/>
              <a:t>C</a:t>
            </a:r>
            <a:r>
              <a:rPr lang="it-IT" baseline="-25000" dirty="0" smtClean="0"/>
              <a:t>V</a:t>
            </a:r>
            <a:r>
              <a:rPr lang="it-IT" dirty="0" smtClean="0"/>
              <a:t> =3/2 R ~ 3 cal/(moleK), C</a:t>
            </a:r>
            <a:r>
              <a:rPr lang="it-IT" baseline="-25000" dirty="0" smtClean="0"/>
              <a:t>p</a:t>
            </a:r>
            <a:r>
              <a:rPr lang="it-IT" dirty="0" smtClean="0"/>
              <a:t> = 5/2  R ~ 5 cal/(moleK)</a:t>
            </a:r>
          </a:p>
          <a:p>
            <a:r>
              <a:rPr lang="it-IT" dirty="0" smtClean="0"/>
              <a:t>C </a:t>
            </a:r>
            <a:r>
              <a:rPr lang="it-IT" dirty="0"/>
              <a:t>= 3R applicato all’acqua solida, ghiaccio, dà 24.9 J/(moleK) = 1.39 J/(gK) che è un po’ piu basso dei 2.00 J/(gK) sperimentali</a:t>
            </a:r>
          </a:p>
          <a:p>
            <a:r>
              <a:rPr lang="it-IT" dirty="0"/>
              <a:t>Cp = 5/2 R applicato al vapor d’acqua dà 20.8 J/(moleK) = 1.15 J/(gK) ancora più basso dei 2.02 J/(gK) sperimentali</a:t>
            </a:r>
          </a:p>
          <a:p>
            <a:r>
              <a:rPr lang="it-IT" dirty="0"/>
              <a:t>in generale il calore specifico dell’acqua liquida, 4.186 J/(gK), è alto in modo anomalo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con 50 monete: per il macrostato 25 T 25 C si N!/n!(N-n)!</a:t>
            </a:r>
            <a:r>
              <a:rPr lang="it-IT" baseline="0" dirty="0" smtClean="0"/>
              <a:t> si hanno 1.264 1014 microstati e p(25) = 11.2%, per il macrostato 0 T 50 C si ha un solo microstato e p(0) = 8.88 10-16</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3</a:t>
            </a:fld>
            <a:endParaRPr lang="en-US"/>
          </a:p>
        </p:txBody>
      </p:sp>
    </p:spTree>
    <p:extLst>
      <p:ext uri="{BB962C8B-B14F-4D97-AF65-F5344CB8AC3E}">
        <p14:creationId xmlns:p14="http://schemas.microsoft.com/office/powerpoint/2010/main" val="3218963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45</a:t>
            </a:fld>
            <a:endParaRPr lang="en-US"/>
          </a:p>
        </p:txBody>
      </p:sp>
    </p:spTree>
    <p:extLst>
      <p:ext uri="{BB962C8B-B14F-4D97-AF65-F5344CB8AC3E}">
        <p14:creationId xmlns:p14="http://schemas.microsoft.com/office/powerpoint/2010/main" val="3567504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ricordarsi</a:t>
            </a:r>
            <a:r>
              <a:rPr lang="it-IT" baseline="0" dirty="0" smtClean="0"/>
              <a:t> che è definito </a:t>
            </a:r>
            <a:r>
              <a:rPr lang="it-IT" i="1" baseline="0" dirty="0" smtClean="0"/>
              <a:t>+vo </a:t>
            </a:r>
            <a:r>
              <a:rPr lang="it-IT" baseline="0" dirty="0" smtClean="0"/>
              <a:t>il lavoro fatto </a:t>
            </a:r>
            <a:r>
              <a:rPr lang="it-IT" i="1" baseline="0" dirty="0" smtClean="0"/>
              <a:t>dal</a:t>
            </a:r>
            <a:r>
              <a:rPr lang="it-IT" baseline="0" dirty="0" smtClean="0"/>
              <a:t> gas, mentre è </a:t>
            </a:r>
            <a:r>
              <a:rPr lang="it-IT" i="1" baseline="0" dirty="0" smtClean="0"/>
              <a:t>+vo  </a:t>
            </a:r>
            <a:r>
              <a:rPr lang="it-IT" baseline="0" dirty="0" smtClean="0"/>
              <a:t>il calore fornito </a:t>
            </a:r>
            <a:r>
              <a:rPr lang="it-IT" i="1" baseline="0" dirty="0" smtClean="0"/>
              <a:t>al</a:t>
            </a:r>
            <a:r>
              <a:rPr lang="it-IT" baseline="0" dirty="0" smtClean="0"/>
              <a:t> gas</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46</a:t>
            </a:fld>
            <a:endParaRPr lang="en-US"/>
          </a:p>
        </p:txBody>
      </p:sp>
    </p:spTree>
    <p:extLst>
      <p:ext uri="{BB962C8B-B14F-4D97-AF65-F5344CB8AC3E}">
        <p14:creationId xmlns:p14="http://schemas.microsoft.com/office/powerpoint/2010/main" val="4286368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 nelle adiabatiche non è costante e neanche T e V lo sono, ma localmente p</a:t>
            </a:r>
            <a:r>
              <a:rPr lang="it-IT" baseline="0" dirty="0" smtClean="0"/>
              <a:t> = nRT/V vale lo stesso; 3/2 R = C</a:t>
            </a:r>
            <a:r>
              <a:rPr lang="it-IT" baseline="-25000" dirty="0" smtClean="0"/>
              <a:t>V</a:t>
            </a:r>
            <a:r>
              <a:rPr lang="it-IT" baseline="0" dirty="0" smtClean="0"/>
              <a:t> vale per un gas monoatomico, ma posso usare in generale C</a:t>
            </a:r>
            <a:r>
              <a:rPr lang="it-IT" baseline="-25000" dirty="0" smtClean="0"/>
              <a:t>V</a:t>
            </a:r>
            <a:r>
              <a:rPr lang="it-IT" baseline="0" dirty="0" smtClean="0"/>
              <a:t> [in realtà siccome U = U(T) per un gas ideale non è necessario specificare che il volume deve essere tenuto costante, quindi avrò per una mole C</a:t>
            </a:r>
            <a:r>
              <a:rPr lang="it-IT" baseline="-25000" dirty="0" smtClean="0"/>
              <a:t>V</a:t>
            </a:r>
            <a:r>
              <a:rPr lang="it-IT" baseline="0" dirty="0" smtClean="0"/>
              <a:t> = (dQ/dT)</a:t>
            </a:r>
            <a:r>
              <a:rPr lang="it-IT" baseline="-25000" dirty="0" smtClean="0"/>
              <a:t>V</a:t>
            </a:r>
            <a:r>
              <a:rPr lang="it-IT" baseline="0" dirty="0" smtClean="0"/>
              <a:t> = (∂U/∂T)</a:t>
            </a:r>
            <a:r>
              <a:rPr lang="it-IT" baseline="-25000" dirty="0" smtClean="0"/>
              <a:t>V</a:t>
            </a:r>
            <a:r>
              <a:rPr lang="it-IT" baseline="0" dirty="0" smtClean="0"/>
              <a:t> = dU/dT]  nC</a:t>
            </a:r>
            <a:r>
              <a:rPr lang="it-IT" baseline="-25000" dirty="0" smtClean="0"/>
              <a:t>V</a:t>
            </a:r>
            <a:r>
              <a:rPr lang="it-IT" baseline="0" dirty="0" smtClean="0"/>
              <a:t>dT = -nRTdV/V  -&gt; C</a:t>
            </a:r>
            <a:r>
              <a:rPr lang="it-IT" baseline="-25000" dirty="0" smtClean="0"/>
              <a:t>V</a:t>
            </a:r>
            <a:r>
              <a:rPr lang="it-IT" baseline="0" dirty="0" smtClean="0"/>
              <a:t>lnT = -RlnV + cost -&gt; lnT - R/C</a:t>
            </a:r>
            <a:r>
              <a:rPr lang="it-IT" baseline="-25000" dirty="0" smtClean="0"/>
              <a:t>V</a:t>
            </a:r>
            <a:r>
              <a:rPr lang="it-IT" baseline="0" dirty="0" smtClean="0"/>
              <a:t> lnV = cost -&gt; TV</a:t>
            </a:r>
            <a:r>
              <a:rPr lang="el-GR" baseline="30000" dirty="0" smtClean="0"/>
              <a:t>γ</a:t>
            </a:r>
            <a:r>
              <a:rPr lang="it-IT" baseline="30000" dirty="0" smtClean="0"/>
              <a:t>-1 </a:t>
            </a:r>
            <a:r>
              <a:rPr lang="it-IT" baseline="0" dirty="0" smtClean="0"/>
              <a:t>= cost e risostuendo T = pV/(nR) segue </a:t>
            </a:r>
            <a:r>
              <a:rPr lang="it-IT" sz="1200" dirty="0" smtClean="0">
                <a:cs typeface="Arial" pitchFamily="34" charset="0"/>
              </a:rPr>
              <a:t>pV</a:t>
            </a:r>
            <a:r>
              <a:rPr lang="el-GR" sz="1200" baseline="30000" dirty="0" smtClean="0">
                <a:cs typeface="Arial" pitchFamily="34" charset="0"/>
              </a:rPr>
              <a:t>γ</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47</a:t>
            </a:fld>
            <a:endParaRPr lang="en-US"/>
          </a:p>
        </p:txBody>
      </p:sp>
    </p:spTree>
    <p:extLst>
      <p:ext uri="{BB962C8B-B14F-4D97-AF65-F5344CB8AC3E}">
        <p14:creationId xmlns:p14="http://schemas.microsoft.com/office/powerpoint/2010/main" val="1451722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Potenziali termodinamici: energia interna U(S,V,n) , energia libera di Helmoltz F(T,V,n) = U – TS, entalpia H(S,p,n) = U +</a:t>
            </a:r>
            <a:r>
              <a:rPr lang="it-IT" baseline="0" dirty="0" smtClean="0"/>
              <a:t> pV, energia libera di Gibbs o entalpia libera G(T,p,n) = U + pV –TS = H – TS.  Quindi la transizione di fase implica una variazione di entalpia, dH = dU +pdV a pressione costante. </a:t>
            </a:r>
            <a:r>
              <a:rPr lang="el-GR" sz="1200" b="0" i="0" kern="1200" dirty="0" smtClean="0">
                <a:solidFill>
                  <a:schemeClr val="tx1"/>
                </a:solidFill>
                <a:effectLst/>
                <a:latin typeface="Arial" pitchFamily="34" charset="0"/>
                <a:ea typeface="+mn-ea"/>
                <a:cs typeface="+mn-cs"/>
              </a:rPr>
              <a:t>ἔνθαλπος</a:t>
            </a:r>
            <a:r>
              <a:rPr lang="it-IT" sz="1200" b="0" i="0" kern="1200" dirty="0" smtClean="0">
                <a:solidFill>
                  <a:schemeClr val="tx1"/>
                </a:solidFill>
                <a:effectLst/>
                <a:latin typeface="Arial" pitchFamily="34" charset="0"/>
                <a:ea typeface="+mn-ea"/>
                <a:cs typeface="+mn-cs"/>
              </a:rPr>
              <a:t> in greco significa</a:t>
            </a:r>
            <a:r>
              <a:rPr lang="it-IT" sz="1200" b="0" i="0" kern="1200" baseline="0" dirty="0" smtClean="0">
                <a:solidFill>
                  <a:schemeClr val="tx1"/>
                </a:solidFill>
                <a:effectLst/>
                <a:latin typeface="Arial" pitchFamily="34" charset="0"/>
                <a:ea typeface="+mn-ea"/>
                <a:cs typeface="+mn-cs"/>
              </a:rPr>
              <a:t> riscaldamento, </a:t>
            </a:r>
            <a:r>
              <a:rPr lang="en-US" sz="1200" b="0" i="0" u="none" strike="noStrike" kern="1200" dirty="0" err="1" smtClean="0">
                <a:solidFill>
                  <a:schemeClr val="tx1"/>
                </a:solidFill>
                <a:effectLst/>
                <a:latin typeface="Arial" pitchFamily="34" charset="0"/>
                <a:ea typeface="+mn-ea"/>
                <a:cs typeface="+mn-cs"/>
              </a:rPr>
              <a:t>ἐν</a:t>
            </a:r>
            <a:r>
              <a:rPr lang="en-US" sz="1200" b="0" i="0" u="none" strike="noStrike" kern="1200" dirty="0" smtClean="0">
                <a:solidFill>
                  <a:schemeClr val="tx1"/>
                </a:solidFill>
                <a:effectLst/>
                <a:latin typeface="Arial" pitchFamily="34" charset="0"/>
                <a:ea typeface="+mn-ea"/>
                <a:cs typeface="+mn-cs"/>
              </a:rPr>
              <a:t>-</a:t>
            </a:r>
            <a:r>
              <a:rPr lang="en-US" sz="1200" b="0" i="0" kern="1200" dirty="0" smtClean="0">
                <a:solidFill>
                  <a:schemeClr val="tx1"/>
                </a:solidFill>
                <a:effectLst/>
                <a:latin typeface="Arial" pitchFamily="34" charset="0"/>
                <a:ea typeface="+mn-ea"/>
                <a:cs typeface="+mn-cs"/>
              </a:rPr>
              <a:t>, </a:t>
            </a:r>
            <a:r>
              <a:rPr lang="en-US" sz="1200" b="0" i="1" kern="1200" dirty="0" smtClean="0">
                <a:solidFill>
                  <a:schemeClr val="tx1"/>
                </a:solidFill>
                <a:effectLst/>
                <a:latin typeface="Arial" pitchFamily="34" charset="0"/>
                <a:ea typeface="+mn-ea"/>
                <a:cs typeface="+mn-cs"/>
              </a:rPr>
              <a:t>en-</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significa</a:t>
            </a:r>
            <a:r>
              <a:rPr lang="en-US" sz="1200" b="0" i="0" kern="1200" dirty="0" smtClean="0">
                <a:solidFill>
                  <a:schemeClr val="tx1"/>
                </a:solidFill>
                <a:effectLst/>
                <a:latin typeface="Arial" pitchFamily="34" charset="0"/>
                <a:ea typeface="+mn-ea"/>
                <a:cs typeface="+mn-cs"/>
              </a:rPr>
              <a:t> </a:t>
            </a:r>
            <a:r>
              <a:rPr lang="en-US" sz="1200" b="0" i="1" kern="1200" dirty="0" err="1" smtClean="0">
                <a:solidFill>
                  <a:schemeClr val="tx1"/>
                </a:solidFill>
                <a:effectLst/>
                <a:latin typeface="Arial" pitchFamily="34" charset="0"/>
                <a:ea typeface="+mn-ea"/>
                <a:cs typeface="+mn-cs"/>
              </a:rPr>
              <a:t>mettere</a:t>
            </a:r>
            <a:r>
              <a:rPr lang="en-US" sz="1200" b="0" i="1" kern="1200" dirty="0" smtClean="0">
                <a:solidFill>
                  <a:schemeClr val="tx1"/>
                </a:solidFill>
                <a:effectLst/>
                <a:latin typeface="Arial" pitchFamily="34" charset="0"/>
                <a:ea typeface="+mn-ea"/>
                <a:cs typeface="+mn-cs"/>
              </a:rPr>
              <a:t> </a:t>
            </a:r>
            <a:r>
              <a:rPr lang="en-US" sz="1200" b="0" i="1" kern="1200" dirty="0" err="1" smtClean="0">
                <a:solidFill>
                  <a:schemeClr val="tx1"/>
                </a:solidFill>
                <a:effectLst/>
                <a:latin typeface="Arial" pitchFamily="34" charset="0"/>
                <a:ea typeface="+mn-ea"/>
                <a:cs typeface="+mn-cs"/>
              </a:rPr>
              <a:t>dentro</a:t>
            </a:r>
            <a:r>
              <a:rPr lang="en-US" sz="1200" b="0" i="0" kern="1200" dirty="0" smtClean="0">
                <a:solidFill>
                  <a:schemeClr val="tx1"/>
                </a:solidFill>
                <a:effectLst/>
                <a:latin typeface="Arial" pitchFamily="34" charset="0"/>
                <a:ea typeface="+mn-ea"/>
                <a:cs typeface="+mn-cs"/>
              </a:rPr>
              <a:t>, e </a:t>
            </a:r>
            <a:r>
              <a:rPr lang="en-US" sz="1200" b="0" i="0" kern="1200" dirty="0" err="1" smtClean="0">
                <a:solidFill>
                  <a:schemeClr val="tx1"/>
                </a:solidFill>
                <a:effectLst/>
                <a:latin typeface="Arial" pitchFamily="34" charset="0"/>
                <a:ea typeface="+mn-ea"/>
                <a:cs typeface="+mn-cs"/>
              </a:rPr>
              <a:t>il</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verbo</a:t>
            </a:r>
            <a:r>
              <a:rPr lang="en-US" sz="1200" b="0" i="0" u="none" strike="noStrike" kern="1200" dirty="0" smtClean="0">
                <a:solidFill>
                  <a:schemeClr val="tx1"/>
                </a:solidFill>
                <a:effectLst/>
                <a:latin typeface="Arial" pitchFamily="34" charset="0"/>
                <a:ea typeface="+mn-ea"/>
                <a:cs typeface="+mn-cs"/>
              </a:rPr>
              <a:t> </a:t>
            </a:r>
            <a:r>
              <a:rPr lang="en-US" sz="1200" b="0" i="0" u="none" strike="noStrike" kern="1200" dirty="0" err="1" smtClean="0">
                <a:solidFill>
                  <a:schemeClr val="tx1"/>
                </a:solidFill>
                <a:effectLst/>
                <a:latin typeface="Arial" pitchFamily="34" charset="0"/>
                <a:ea typeface="+mn-ea"/>
                <a:cs typeface="+mn-cs"/>
              </a:rPr>
              <a:t>θάλ</a:t>
            </a:r>
            <a:r>
              <a:rPr lang="en-US" sz="1200" b="0" i="0" u="none" strike="noStrike" kern="1200" dirty="0" smtClean="0">
                <a:solidFill>
                  <a:schemeClr val="tx1"/>
                </a:solidFill>
                <a:effectLst/>
                <a:latin typeface="Arial" pitchFamily="34" charset="0"/>
                <a:ea typeface="+mn-ea"/>
                <a:cs typeface="+mn-cs"/>
              </a:rPr>
              <a:t>πειν</a:t>
            </a:r>
            <a:r>
              <a:rPr lang="en-US" sz="1200" b="0" i="0" kern="1200" dirty="0" smtClean="0">
                <a:solidFill>
                  <a:schemeClr val="tx1"/>
                </a:solidFill>
                <a:effectLst/>
                <a:latin typeface="Arial" pitchFamily="34" charset="0"/>
                <a:ea typeface="+mn-ea"/>
                <a:cs typeface="+mn-cs"/>
              </a:rPr>
              <a:t>, </a:t>
            </a:r>
            <a:r>
              <a:rPr lang="en-US" sz="1200" b="0" i="1" kern="1200" dirty="0" smtClean="0">
                <a:solidFill>
                  <a:schemeClr val="tx1"/>
                </a:solidFill>
                <a:effectLst/>
                <a:latin typeface="Arial" pitchFamily="34" charset="0"/>
                <a:ea typeface="+mn-ea"/>
                <a:cs typeface="+mn-cs"/>
              </a:rPr>
              <a:t>thalpein</a:t>
            </a:r>
            <a:r>
              <a:rPr lang="en-US" sz="1200" b="0" i="0" kern="1200" dirty="0" smtClean="0">
                <a:solidFill>
                  <a:schemeClr val="tx1"/>
                </a:solidFill>
                <a:effectLst/>
                <a:latin typeface="Arial" pitchFamily="34" charset="0"/>
                <a:ea typeface="+mn-ea"/>
                <a:cs typeface="+mn-cs"/>
              </a:rPr>
              <a:t>, significa “scaldare“. La </a:t>
            </a:r>
            <a:r>
              <a:rPr lang="en-US" sz="1200" b="0" i="0" kern="1200" dirty="0" err="1" smtClean="0">
                <a:solidFill>
                  <a:schemeClr val="tx1"/>
                </a:solidFill>
                <a:effectLst/>
                <a:latin typeface="Arial" pitchFamily="34" charset="0"/>
                <a:ea typeface="+mn-ea"/>
                <a:cs typeface="+mn-cs"/>
              </a:rPr>
              <a:t>parola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entalpia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sembra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sia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stata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usata</a:t>
            </a:r>
            <a:r>
              <a:rPr lang="en-US" sz="1200" b="0" i="0" kern="1200" dirty="0" smtClean="0">
                <a:solidFill>
                  <a:schemeClr val="tx1"/>
                </a:solidFill>
                <a:effectLst/>
                <a:latin typeface="Arial" pitchFamily="34" charset="0"/>
                <a:ea typeface="+mn-ea"/>
                <a:cs typeface="+mn-cs"/>
              </a:rPr>
              <a:t> per primo da Heike </a:t>
            </a:r>
            <a:r>
              <a:rPr lang="en-US" sz="1200" b="0" i="0" kern="1200" dirty="0" err="1" smtClean="0">
                <a:solidFill>
                  <a:schemeClr val="tx1"/>
                </a:solidFill>
                <a:effectLst/>
                <a:latin typeface="Arial" pitchFamily="34" charset="0"/>
                <a:ea typeface="+mn-ea"/>
                <a:cs typeface="+mn-cs"/>
              </a:rPr>
              <a:t>Kamerlingh</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Onnes</a:t>
            </a:r>
            <a:r>
              <a:rPr lang="en-US" sz="1200" b="0" i="0" kern="1200" dirty="0" smtClean="0">
                <a:solidFill>
                  <a:schemeClr val="tx1"/>
                </a:solidFill>
                <a:effectLst/>
                <a:latin typeface="Arial" pitchFamily="34" charset="0"/>
                <a:ea typeface="+mn-ea"/>
                <a:cs typeface="+mn-cs"/>
              </a:rPr>
              <a:t> (1853-1926) </a:t>
            </a:r>
            <a:r>
              <a:rPr lang="en-US" sz="1200" b="0" i="0" kern="1200" dirty="0" err="1" smtClean="0">
                <a:solidFill>
                  <a:schemeClr val="tx1"/>
                </a:solidFill>
                <a:effectLst/>
                <a:latin typeface="Arial" pitchFamily="34" charset="0"/>
                <a:ea typeface="+mn-ea"/>
                <a:cs typeface="+mn-cs"/>
              </a:rPr>
              <a:t>all’inizio</a:t>
            </a:r>
            <a:r>
              <a:rPr lang="en-US" sz="1200" b="0" i="0" kern="1200" dirty="0" smtClean="0">
                <a:solidFill>
                  <a:schemeClr val="tx1"/>
                </a:solidFill>
                <a:effectLst/>
                <a:latin typeface="Arial" pitchFamily="34" charset="0"/>
                <a:ea typeface="+mn-ea"/>
                <a:cs typeface="+mn-cs"/>
              </a:rPr>
              <a:t> del 900, </a:t>
            </a:r>
            <a:r>
              <a:rPr lang="en-US" sz="1200" b="0" i="0" kern="1200" dirty="0" err="1" smtClean="0">
                <a:solidFill>
                  <a:schemeClr val="tx1"/>
                </a:solidFill>
                <a:effectLst/>
                <a:latin typeface="Arial" pitchFamily="34" charset="0"/>
                <a:ea typeface="+mn-ea"/>
                <a:cs typeface="+mn-cs"/>
              </a:rPr>
              <a:t>mentre</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il</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concetto</a:t>
            </a:r>
            <a:r>
              <a:rPr lang="en-US" sz="1200" b="0" i="0" kern="1200" dirty="0" smtClean="0">
                <a:solidFill>
                  <a:schemeClr val="tx1"/>
                </a:solidFill>
                <a:effectLst/>
                <a:latin typeface="Arial" pitchFamily="34" charset="0"/>
                <a:ea typeface="+mn-ea"/>
                <a:cs typeface="+mn-cs"/>
              </a:rPr>
              <a:t> di </a:t>
            </a:r>
            <a:r>
              <a:rPr lang="en-US" sz="1200" b="0" i="0" kern="1200" dirty="0" err="1" smtClean="0">
                <a:solidFill>
                  <a:schemeClr val="tx1"/>
                </a:solidFill>
                <a:effectLst/>
                <a:latin typeface="Arial" pitchFamily="34" charset="0"/>
                <a:ea typeface="+mn-ea"/>
                <a:cs typeface="+mn-cs"/>
              </a:rPr>
              <a:t>una</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funzione</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calore</a:t>
            </a:r>
            <a:r>
              <a:rPr lang="en-US" sz="1200" b="0" i="0" kern="1200" dirty="0" smtClean="0">
                <a:solidFill>
                  <a:schemeClr val="tx1"/>
                </a:solidFill>
                <a:effectLst/>
                <a:latin typeface="Arial" pitchFamily="34" charset="0"/>
                <a:ea typeface="+mn-ea"/>
                <a:cs typeface="+mn-cs"/>
              </a:rPr>
              <a:t> a </a:t>
            </a:r>
            <a:r>
              <a:rPr lang="en-US" sz="1200" b="0" i="0" kern="1200" dirty="0" err="1" smtClean="0">
                <a:solidFill>
                  <a:schemeClr val="tx1"/>
                </a:solidFill>
                <a:effectLst/>
                <a:latin typeface="Arial" pitchFamily="34" charset="0"/>
                <a:ea typeface="+mn-ea"/>
                <a:cs typeface="+mn-cs"/>
              </a:rPr>
              <a:t>pressione</a:t>
            </a:r>
            <a:r>
              <a:rPr lang="en-US" sz="1200" b="0" i="0" kern="1200" dirty="0" smtClean="0">
                <a:solidFill>
                  <a:schemeClr val="tx1"/>
                </a:solidFill>
                <a:effectLst/>
                <a:latin typeface="Arial" pitchFamily="34" charset="0"/>
                <a:ea typeface="+mn-ea"/>
                <a:cs typeface="+mn-cs"/>
              </a:rPr>
              <a:t> </a:t>
            </a:r>
            <a:r>
              <a:rPr lang="en-US" sz="1200" b="0" i="0" kern="1200" dirty="0" err="1" smtClean="0">
                <a:solidFill>
                  <a:schemeClr val="tx1"/>
                </a:solidFill>
                <a:effectLst/>
                <a:latin typeface="Arial" pitchFamily="34" charset="0"/>
                <a:ea typeface="+mn-ea"/>
                <a:cs typeface="+mn-cs"/>
              </a:rPr>
              <a:t>costante</a:t>
            </a:r>
            <a:r>
              <a:rPr lang="en-US" sz="1200" b="0" i="0" kern="1200" dirty="0" smtClean="0">
                <a:solidFill>
                  <a:schemeClr val="tx1"/>
                </a:solidFill>
                <a:effectLst/>
                <a:latin typeface="Arial" pitchFamily="34" charset="0"/>
                <a:ea typeface="+mn-ea"/>
                <a:cs typeface="+mn-cs"/>
              </a:rPr>
              <a:t> è </a:t>
            </a:r>
            <a:r>
              <a:rPr lang="en-US" sz="1200" b="0" i="0" kern="1200" dirty="0" err="1" smtClean="0">
                <a:solidFill>
                  <a:schemeClr val="tx1"/>
                </a:solidFill>
                <a:effectLst/>
                <a:latin typeface="Arial" pitchFamily="34" charset="0"/>
                <a:ea typeface="+mn-ea"/>
                <a:cs typeface="+mn-cs"/>
              </a:rPr>
              <a:t>discusso</a:t>
            </a:r>
            <a:r>
              <a:rPr lang="en-US" sz="1200" b="0" i="0" kern="1200" dirty="0" smtClean="0">
                <a:solidFill>
                  <a:schemeClr val="tx1"/>
                </a:solidFill>
                <a:effectLst/>
                <a:latin typeface="Arial" pitchFamily="34" charset="0"/>
                <a:ea typeface="+mn-ea"/>
                <a:cs typeface="+mn-cs"/>
              </a:rPr>
              <a:t> da Josiah Willard Gibbs (February 11, 1839 – April 28, 1903)  </a:t>
            </a:r>
            <a:r>
              <a:rPr lang="en-US" sz="1200" b="0" i="0" kern="1200" dirty="0" err="1" smtClean="0">
                <a:solidFill>
                  <a:schemeClr val="tx1"/>
                </a:solidFill>
                <a:effectLst/>
                <a:latin typeface="Arial" pitchFamily="34" charset="0"/>
                <a:ea typeface="+mn-ea"/>
                <a:cs typeface="+mn-cs"/>
              </a:rPr>
              <a:t>nel</a:t>
            </a:r>
            <a:r>
              <a:rPr lang="en-US" sz="1200" b="0" i="0" kern="1200" dirty="0" smtClean="0">
                <a:solidFill>
                  <a:schemeClr val="tx1"/>
                </a:solidFill>
                <a:effectLst/>
                <a:latin typeface="Arial" pitchFamily="34" charset="0"/>
                <a:ea typeface="+mn-ea"/>
                <a:cs typeface="+mn-cs"/>
              </a:rPr>
              <a:t> 1875.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49</a:t>
            </a:fld>
            <a:endParaRPr lang="en-US"/>
          </a:p>
        </p:txBody>
      </p:sp>
    </p:spTree>
    <p:extLst>
      <p:ext uri="{BB962C8B-B14F-4D97-AF65-F5344CB8AC3E}">
        <p14:creationId xmlns:p14="http://schemas.microsoft.com/office/powerpoint/2010/main" val="2537872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effetti andrebbe meglio l</a:t>
            </a:r>
            <a:r>
              <a:rPr lang="it-IT" baseline="-25000" dirty="0" smtClean="0"/>
              <a:t>V</a:t>
            </a:r>
            <a:r>
              <a:rPr lang="it-IT" dirty="0" smtClean="0"/>
              <a:t> = 2500 – 2.40*theta</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50</a:t>
            </a:fld>
            <a:endParaRPr lang="en-US"/>
          </a:p>
        </p:txBody>
      </p:sp>
    </p:spTree>
    <p:extLst>
      <p:ext uri="{BB962C8B-B14F-4D97-AF65-F5344CB8AC3E}">
        <p14:creationId xmlns:p14="http://schemas.microsoft.com/office/powerpoint/2010/main" val="283329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L’idea</a:t>
            </a:r>
            <a:r>
              <a:rPr lang="en-US" dirty="0" smtClean="0"/>
              <a:t> di Fourier è </a:t>
            </a:r>
            <a:r>
              <a:rPr lang="en-US" dirty="0" err="1" smtClean="0"/>
              <a:t>che</a:t>
            </a:r>
            <a:r>
              <a:rPr lang="en-US" dirty="0" smtClean="0"/>
              <a:t> </a:t>
            </a:r>
            <a:r>
              <a:rPr lang="en-US" dirty="0" err="1" smtClean="0"/>
              <a:t>il</a:t>
            </a:r>
            <a:r>
              <a:rPr lang="en-US" dirty="0" smtClean="0"/>
              <a:t> </a:t>
            </a:r>
            <a:r>
              <a:rPr lang="en-US" dirty="0" err="1" smtClean="0"/>
              <a:t>calore</a:t>
            </a:r>
            <a:r>
              <a:rPr lang="en-US" dirty="0" smtClean="0"/>
              <a:t> </a:t>
            </a:r>
            <a:r>
              <a:rPr lang="en-US" dirty="0" err="1" smtClean="0"/>
              <a:t>si</a:t>
            </a:r>
            <a:r>
              <a:rPr lang="en-US" dirty="0" smtClean="0"/>
              <a:t> </a:t>
            </a:r>
            <a:r>
              <a:rPr lang="en-US" dirty="0" err="1" smtClean="0"/>
              <a:t>propaga</a:t>
            </a:r>
            <a:r>
              <a:rPr lang="en-US" dirty="0" smtClean="0"/>
              <a:t> </a:t>
            </a:r>
            <a:r>
              <a:rPr lang="en-US" dirty="0" err="1" smtClean="0"/>
              <a:t>nei</a:t>
            </a:r>
            <a:r>
              <a:rPr lang="en-US" dirty="0" smtClean="0"/>
              <a:t> </a:t>
            </a:r>
            <a:r>
              <a:rPr lang="en-US" dirty="0" err="1" smtClean="0"/>
              <a:t>corpi</a:t>
            </a:r>
            <a:r>
              <a:rPr lang="en-US" dirty="0" smtClean="0"/>
              <a:t> solidi come </a:t>
            </a:r>
            <a:r>
              <a:rPr lang="en-US" dirty="0" err="1" smtClean="0"/>
              <a:t>un’onda</a:t>
            </a:r>
            <a:r>
              <a:rPr lang="en-US" dirty="0" smtClean="0"/>
              <a:t>. On the propagation of heat in solid bodies è </a:t>
            </a:r>
            <a:r>
              <a:rPr lang="en-US" dirty="0" err="1" smtClean="0"/>
              <a:t>una</a:t>
            </a:r>
            <a:r>
              <a:rPr lang="en-US" dirty="0" smtClean="0"/>
              <a:t> </a:t>
            </a:r>
            <a:r>
              <a:rPr lang="en-US" dirty="0" err="1" smtClean="0"/>
              <a:t>memoria</a:t>
            </a:r>
            <a:r>
              <a:rPr lang="en-US" dirty="0" smtClean="0"/>
              <a:t> </a:t>
            </a:r>
            <a:r>
              <a:rPr lang="en-US" dirty="0" err="1" smtClean="0"/>
              <a:t>letta</a:t>
            </a:r>
            <a:r>
              <a:rPr lang="en-US" dirty="0" smtClean="0"/>
              <a:t> al Paris Institute </a:t>
            </a:r>
            <a:r>
              <a:rPr lang="en-US" dirty="0" err="1" smtClean="0"/>
              <a:t>il</a:t>
            </a:r>
            <a:r>
              <a:rPr lang="en-US" dirty="0" smtClean="0"/>
              <a:t> 21 </a:t>
            </a:r>
            <a:r>
              <a:rPr lang="en-US" dirty="0" err="1" smtClean="0"/>
              <a:t>Dicembre</a:t>
            </a:r>
            <a:r>
              <a:rPr lang="en-US" dirty="0" smtClean="0"/>
              <a:t> 1807. </a:t>
            </a:r>
            <a:r>
              <a:rPr lang="en-US" dirty="0" err="1" smtClean="0"/>
              <a:t>Conteneva</a:t>
            </a:r>
            <a:r>
              <a:rPr lang="en-US" dirty="0" smtClean="0"/>
              <a:t> la </a:t>
            </a:r>
            <a:r>
              <a:rPr lang="en-US" dirty="0" err="1" smtClean="0"/>
              <a:t>serie</a:t>
            </a:r>
            <a:r>
              <a:rPr lang="en-US" dirty="0" smtClean="0"/>
              <a:t> di Fourier, </a:t>
            </a:r>
            <a:r>
              <a:rPr lang="en-US" dirty="0" err="1" smtClean="0"/>
              <a:t>l’espressione</a:t>
            </a:r>
            <a:r>
              <a:rPr lang="en-US" dirty="0" smtClean="0"/>
              <a:t> di </a:t>
            </a:r>
            <a:r>
              <a:rPr lang="en-US" dirty="0" err="1" smtClean="0"/>
              <a:t>funzioni</a:t>
            </a:r>
            <a:r>
              <a:rPr lang="en-US" dirty="0" smtClean="0"/>
              <a:t> come </a:t>
            </a:r>
            <a:r>
              <a:rPr lang="en-US" dirty="0" err="1" smtClean="0"/>
              <a:t>serie</a:t>
            </a:r>
            <a:r>
              <a:rPr lang="en-US" dirty="0" smtClean="0"/>
              <a:t> </a:t>
            </a:r>
            <a:r>
              <a:rPr lang="en-US" dirty="0" err="1" smtClean="0"/>
              <a:t>trigonometriche</a:t>
            </a:r>
            <a:r>
              <a:rPr lang="en-US" dirty="0" smtClean="0"/>
              <a:t> (</a:t>
            </a:r>
            <a:r>
              <a:rPr lang="en-US" dirty="0" err="1" smtClean="0"/>
              <a:t>qualsiasi</a:t>
            </a:r>
            <a:r>
              <a:rPr lang="en-US" dirty="0" smtClean="0"/>
              <a:t> </a:t>
            </a:r>
            <a:r>
              <a:rPr lang="en-US" dirty="0" err="1" smtClean="0"/>
              <a:t>funzione</a:t>
            </a:r>
            <a:r>
              <a:rPr lang="en-US" dirty="0" smtClean="0"/>
              <a:t>/</a:t>
            </a:r>
            <a:r>
              <a:rPr lang="en-US" dirty="0" err="1" smtClean="0"/>
              <a:t>segnale</a:t>
            </a:r>
            <a:r>
              <a:rPr lang="en-US" dirty="0" smtClean="0"/>
              <a:t> di </a:t>
            </a:r>
            <a:r>
              <a:rPr lang="en-US" dirty="0" err="1" smtClean="0"/>
              <a:t>tipo</a:t>
            </a:r>
            <a:r>
              <a:rPr lang="en-US" dirty="0" smtClean="0"/>
              <a:t> </a:t>
            </a:r>
            <a:r>
              <a:rPr lang="en-US" dirty="0" err="1" smtClean="0"/>
              <a:t>ondulatorio</a:t>
            </a:r>
            <a:r>
              <a:rPr lang="en-US" dirty="0" smtClean="0"/>
              <a:t>, </a:t>
            </a:r>
            <a:r>
              <a:rPr lang="en-US" dirty="0" err="1" smtClean="0"/>
              <a:t>indipendentemente</a:t>
            </a:r>
            <a:r>
              <a:rPr lang="en-US" dirty="0" smtClean="0"/>
              <a:t> </a:t>
            </a:r>
            <a:r>
              <a:rPr lang="en-US" dirty="0" err="1" smtClean="0"/>
              <a:t>dalla</a:t>
            </a:r>
            <a:r>
              <a:rPr lang="en-US" dirty="0" smtClean="0"/>
              <a:t> </a:t>
            </a:r>
            <a:r>
              <a:rPr lang="en-US" dirty="0" err="1" smtClean="0"/>
              <a:t>sua</a:t>
            </a:r>
            <a:r>
              <a:rPr lang="en-US" dirty="0" smtClean="0"/>
              <a:t> </a:t>
            </a:r>
            <a:r>
              <a:rPr lang="en-US" dirty="0" err="1" smtClean="0"/>
              <a:t>complessità</a:t>
            </a:r>
            <a:r>
              <a:rPr lang="en-US" dirty="0" smtClean="0"/>
              <a:t>, </a:t>
            </a:r>
            <a:r>
              <a:rPr lang="en-US" dirty="0" err="1" smtClean="0"/>
              <a:t>sia</a:t>
            </a:r>
            <a:r>
              <a:rPr lang="en-US" dirty="0" smtClean="0"/>
              <a:t> continuo </a:t>
            </a:r>
            <a:r>
              <a:rPr lang="en-US" dirty="0" err="1" smtClean="0"/>
              <a:t>che</a:t>
            </a:r>
            <a:r>
              <a:rPr lang="en-US" dirty="0" smtClean="0"/>
              <a:t> </a:t>
            </a:r>
            <a:r>
              <a:rPr lang="en-US" dirty="0" err="1" smtClean="0"/>
              <a:t>discontinuo</a:t>
            </a:r>
            <a:r>
              <a:rPr lang="en-US" dirty="0" smtClean="0"/>
              <a:t>, </a:t>
            </a:r>
            <a:r>
              <a:rPr lang="en-US" dirty="0" err="1" smtClean="0"/>
              <a:t>può</a:t>
            </a:r>
            <a:r>
              <a:rPr lang="en-US" dirty="0" smtClean="0"/>
              <a:t> </a:t>
            </a:r>
            <a:r>
              <a:rPr lang="en-US" dirty="0" err="1" smtClean="0"/>
              <a:t>essere</a:t>
            </a:r>
            <a:r>
              <a:rPr lang="en-US" dirty="0" smtClean="0"/>
              <a:t> espresso </a:t>
            </a:r>
            <a:r>
              <a:rPr lang="en-US" dirty="0" err="1" smtClean="0"/>
              <a:t>sommando</a:t>
            </a:r>
            <a:r>
              <a:rPr lang="en-US" baseline="0" dirty="0" smtClean="0"/>
              <a:t> </a:t>
            </a:r>
            <a:r>
              <a:rPr lang="en-US" baseline="0" dirty="0" err="1" smtClean="0"/>
              <a:t>molte</a:t>
            </a:r>
            <a:r>
              <a:rPr lang="en-US" baseline="0" dirty="0" smtClean="0"/>
              <a:t> </a:t>
            </a:r>
            <a:r>
              <a:rPr lang="en-US" baseline="0" dirty="0" err="1" smtClean="0"/>
              <a:t>onde</a:t>
            </a:r>
            <a:r>
              <a:rPr lang="en-US" baseline="0" dirty="0" smtClean="0"/>
              <a:t> </a:t>
            </a:r>
            <a:r>
              <a:rPr lang="en-US" baseline="0" dirty="0" err="1" smtClean="0"/>
              <a:t>differenti</a:t>
            </a:r>
            <a:r>
              <a:rPr lang="en-US" baseline="0" dirty="0" smtClean="0"/>
              <a:t> </a:t>
            </a:r>
            <a:r>
              <a:rPr lang="en-US" baseline="0" dirty="0" err="1" smtClean="0"/>
              <a:t>semplici</a:t>
            </a:r>
            <a:r>
              <a:rPr lang="en-US" baseline="0" dirty="0" smtClean="0"/>
              <a:t> </a:t>
            </a:r>
            <a:r>
              <a:rPr lang="en-US" baseline="0" dirty="0" err="1" smtClean="0"/>
              <a:t>rappresentate</a:t>
            </a:r>
            <a:r>
              <a:rPr lang="en-US" baseline="0" dirty="0" smtClean="0"/>
              <a:t> da </a:t>
            </a:r>
            <a:r>
              <a:rPr lang="en-US" baseline="0" dirty="0" err="1" smtClean="0"/>
              <a:t>seni</a:t>
            </a:r>
            <a:r>
              <a:rPr lang="en-US" baseline="0" dirty="0" smtClean="0"/>
              <a:t> e </a:t>
            </a:r>
            <a:r>
              <a:rPr lang="en-US" baseline="0" dirty="0" err="1" smtClean="0"/>
              <a:t>coseni</a:t>
            </a:r>
            <a:r>
              <a:rPr lang="en-US" baseline="0" dirty="0" smtClean="0"/>
              <a:t>)</a:t>
            </a:r>
            <a:r>
              <a:rPr lang="en-US" dirty="0" smtClean="0"/>
              <a:t> :</a:t>
            </a:r>
            <a:r>
              <a:rPr lang="en-US" baseline="0" dirty="0" smtClean="0"/>
              <a:t> </a:t>
            </a:r>
            <a:r>
              <a:rPr lang="en-US" baseline="0" dirty="0" err="1" smtClean="0"/>
              <a:t>sia</a:t>
            </a:r>
            <a:r>
              <a:rPr lang="en-US" baseline="0" dirty="0" smtClean="0"/>
              <a:t> Lagrange </a:t>
            </a:r>
            <a:r>
              <a:rPr lang="en-US" baseline="0" dirty="0" err="1" smtClean="0"/>
              <a:t>che</a:t>
            </a:r>
            <a:r>
              <a:rPr lang="en-US" baseline="0" dirty="0" smtClean="0"/>
              <a:t> Laplace e </a:t>
            </a:r>
            <a:r>
              <a:rPr lang="en-US" baseline="0" dirty="0" err="1" smtClean="0"/>
              <a:t>Biot</a:t>
            </a:r>
            <a:r>
              <a:rPr lang="en-US" baseline="0" dirty="0" smtClean="0"/>
              <a:t> </a:t>
            </a:r>
            <a:r>
              <a:rPr lang="en-US" baseline="0" dirty="0" err="1" smtClean="0"/>
              <a:t>obiettarono</a:t>
            </a:r>
            <a:r>
              <a:rPr lang="en-US" baseline="0" dirty="0" smtClean="0"/>
              <a:t> a </a:t>
            </a:r>
            <a:r>
              <a:rPr lang="en-US" baseline="0" dirty="0" err="1" smtClean="0"/>
              <a:t>questa</a:t>
            </a:r>
            <a:r>
              <a:rPr lang="en-US" baseline="0" dirty="0" smtClean="0"/>
              <a:t> </a:t>
            </a:r>
            <a:r>
              <a:rPr lang="en-US" baseline="0" dirty="0" err="1" smtClean="0"/>
              <a:t>nozione</a:t>
            </a:r>
            <a:r>
              <a:rPr lang="en-US" baseline="0" dirty="0" smtClean="0"/>
              <a:t>. </a:t>
            </a:r>
            <a:r>
              <a:rPr lang="en-US" baseline="0" dirty="0" err="1" smtClean="0"/>
              <a:t>Nonostante</a:t>
            </a:r>
            <a:r>
              <a:rPr lang="en-US" baseline="0" dirty="0" smtClean="0"/>
              <a:t> </a:t>
            </a:r>
            <a:r>
              <a:rPr lang="en-US" baseline="0" dirty="0" err="1" smtClean="0"/>
              <a:t>questo</a:t>
            </a:r>
            <a:r>
              <a:rPr lang="en-US" baseline="0" dirty="0" smtClean="0"/>
              <a:t> </a:t>
            </a:r>
            <a:r>
              <a:rPr lang="en-US" baseline="0" dirty="0" err="1" smtClean="0"/>
              <a:t>nel</a:t>
            </a:r>
            <a:r>
              <a:rPr lang="en-US" baseline="0" dirty="0" smtClean="0"/>
              <a:t> 1811 Fourier </a:t>
            </a:r>
            <a:r>
              <a:rPr lang="en-US" baseline="0" dirty="0" err="1" smtClean="0"/>
              <a:t>vinse</a:t>
            </a:r>
            <a:r>
              <a:rPr lang="en-US" baseline="0" dirty="0" smtClean="0"/>
              <a:t> un </a:t>
            </a:r>
            <a:r>
              <a:rPr lang="en-US" baseline="0" dirty="0" err="1" smtClean="0"/>
              <a:t>premio</a:t>
            </a:r>
            <a:r>
              <a:rPr lang="en-US" baseline="0" dirty="0" smtClean="0"/>
              <a:t> in un </a:t>
            </a:r>
            <a:r>
              <a:rPr lang="en-US" baseline="0" dirty="0" err="1" smtClean="0"/>
              <a:t>concorso</a:t>
            </a:r>
            <a:r>
              <a:rPr lang="en-US" baseline="0" dirty="0" smtClean="0"/>
              <a:t> </a:t>
            </a:r>
            <a:r>
              <a:rPr lang="en-US" baseline="0" dirty="0" err="1" smtClean="0"/>
              <a:t>sull’argomento</a:t>
            </a:r>
            <a:r>
              <a:rPr lang="en-US" baseline="0" dirty="0" smtClean="0"/>
              <a:t> ‘come </a:t>
            </a:r>
            <a:r>
              <a:rPr lang="en-US" baseline="0" dirty="0" err="1" smtClean="0"/>
              <a:t>si</a:t>
            </a:r>
            <a:r>
              <a:rPr lang="en-US" baseline="0" dirty="0" smtClean="0"/>
              <a:t> </a:t>
            </a:r>
            <a:r>
              <a:rPr lang="en-US" baseline="0" dirty="0" err="1" smtClean="0"/>
              <a:t>propaga</a:t>
            </a:r>
            <a:r>
              <a:rPr lang="en-US" baseline="0" dirty="0" smtClean="0"/>
              <a:t> </a:t>
            </a:r>
            <a:r>
              <a:rPr lang="en-US" baseline="0" dirty="0" err="1" smtClean="0"/>
              <a:t>il</a:t>
            </a:r>
            <a:r>
              <a:rPr lang="en-US" baseline="0" dirty="0" smtClean="0"/>
              <a:t> </a:t>
            </a:r>
            <a:r>
              <a:rPr lang="en-US" baseline="0" dirty="0" err="1" smtClean="0"/>
              <a:t>calore</a:t>
            </a:r>
            <a:r>
              <a:rPr lang="en-US" baseline="0" dirty="0" smtClean="0"/>
              <a:t> </a:t>
            </a:r>
            <a:r>
              <a:rPr lang="en-US" baseline="0" dirty="0" err="1" smtClean="0"/>
              <a:t>nei</a:t>
            </a:r>
            <a:r>
              <a:rPr lang="en-US" baseline="0" dirty="0" smtClean="0"/>
              <a:t> </a:t>
            </a:r>
            <a:r>
              <a:rPr lang="en-US" baseline="0" dirty="0" err="1" smtClean="0"/>
              <a:t>corpi</a:t>
            </a:r>
            <a:r>
              <a:rPr lang="en-US" baseline="0" dirty="0" smtClean="0"/>
              <a:t> solidi’, con </a:t>
            </a:r>
            <a:r>
              <a:rPr lang="en-US" baseline="0" dirty="0" err="1" smtClean="0"/>
              <a:t>commissari</a:t>
            </a:r>
            <a:r>
              <a:rPr lang="en-US" baseline="0" dirty="0" smtClean="0"/>
              <a:t> Lagrange e Laplace </a:t>
            </a:r>
            <a:r>
              <a:rPr lang="en-US" baseline="0" dirty="0" err="1" smtClean="0"/>
              <a:t>fra</a:t>
            </a:r>
            <a:r>
              <a:rPr lang="en-US" baseline="0" dirty="0" smtClean="0"/>
              <a:t> </a:t>
            </a:r>
            <a:r>
              <a:rPr lang="en-US" baseline="0" dirty="0" err="1" smtClean="0"/>
              <a:t>gli</a:t>
            </a:r>
            <a:r>
              <a:rPr lang="en-US" baseline="0" dirty="0" smtClean="0"/>
              <a:t> </a:t>
            </a:r>
            <a:r>
              <a:rPr lang="en-US" baseline="0" dirty="0" err="1" smtClean="0"/>
              <a:t>altri</a:t>
            </a:r>
            <a:r>
              <a:rPr lang="en-US" baseline="0" dirty="0" smtClean="0"/>
              <a:t> (</a:t>
            </a:r>
            <a:r>
              <a:rPr lang="en-US" baseline="0" dirty="0" err="1" smtClean="0"/>
              <a:t>c’era</a:t>
            </a:r>
            <a:r>
              <a:rPr lang="en-US" baseline="0" dirty="0" smtClean="0"/>
              <a:t> solo un </a:t>
            </a:r>
            <a:r>
              <a:rPr lang="en-US" baseline="0" dirty="0" err="1" smtClean="0"/>
              <a:t>altro</a:t>
            </a:r>
            <a:r>
              <a:rPr lang="en-US" baseline="0" dirty="0" smtClean="0"/>
              <a:t> </a:t>
            </a:r>
            <a:r>
              <a:rPr lang="en-US" baseline="0" dirty="0" err="1" smtClean="0"/>
              <a:t>candidato</a:t>
            </a:r>
            <a:r>
              <a:rPr lang="en-US" baseline="0" dirty="0" smtClean="0"/>
              <a:t>): ci </a:t>
            </a:r>
            <a:r>
              <a:rPr lang="en-US" baseline="0" dirty="0" err="1" smtClean="0"/>
              <a:t>fu</a:t>
            </a:r>
            <a:r>
              <a:rPr lang="en-US" baseline="0" dirty="0" smtClean="0"/>
              <a:t> </a:t>
            </a:r>
            <a:r>
              <a:rPr lang="en-US" baseline="0" dirty="0" err="1" smtClean="0"/>
              <a:t>però</a:t>
            </a:r>
            <a:r>
              <a:rPr lang="en-US" baseline="0" dirty="0" smtClean="0"/>
              <a:t> </a:t>
            </a:r>
            <a:r>
              <a:rPr lang="en-US" baseline="0" dirty="0" err="1" smtClean="0"/>
              <a:t>una</a:t>
            </a:r>
            <a:r>
              <a:rPr lang="en-US" baseline="0" dirty="0" smtClean="0"/>
              <a:t> </a:t>
            </a:r>
            <a:r>
              <a:rPr lang="en-US" baseline="0" dirty="0" err="1" smtClean="0"/>
              <a:t>serie</a:t>
            </a:r>
            <a:r>
              <a:rPr lang="en-US" baseline="0" dirty="0" smtClean="0"/>
              <a:t> di </a:t>
            </a:r>
            <a:r>
              <a:rPr lang="en-US" baseline="0" dirty="0" err="1" smtClean="0"/>
              <a:t>riserve</a:t>
            </a:r>
            <a:r>
              <a:rPr lang="en-US" baseline="0" dirty="0" smtClean="0"/>
              <a:t> </a:t>
            </a:r>
            <a:r>
              <a:rPr lang="en-US" baseline="0" dirty="0" err="1" smtClean="0"/>
              <a:t>riguardo</a:t>
            </a:r>
            <a:r>
              <a:rPr lang="en-US" baseline="0" dirty="0" smtClean="0"/>
              <a:t> al </a:t>
            </a:r>
            <a:r>
              <a:rPr lang="en-US" baseline="0" dirty="0" err="1" smtClean="0"/>
              <a:t>suo</a:t>
            </a:r>
            <a:r>
              <a:rPr lang="en-US" baseline="0" dirty="0" smtClean="0"/>
              <a:t> </a:t>
            </a:r>
            <a:r>
              <a:rPr lang="en-US" baseline="0" dirty="0" err="1" smtClean="0"/>
              <a:t>lavoro</a:t>
            </a:r>
            <a:r>
              <a:rPr lang="en-US" baseline="0" dirty="0" smtClean="0"/>
              <a:t>. Per via </a:t>
            </a:r>
            <a:r>
              <a:rPr lang="en-US" baseline="0" dirty="0" err="1" smtClean="0"/>
              <a:t>della</a:t>
            </a:r>
            <a:r>
              <a:rPr lang="en-US" baseline="0" dirty="0" smtClean="0"/>
              <a:t> </a:t>
            </a:r>
            <a:r>
              <a:rPr lang="en-US" baseline="0" dirty="0" err="1" smtClean="0"/>
              <a:t>controversia</a:t>
            </a:r>
            <a:r>
              <a:rPr lang="en-US" baseline="0" dirty="0" smtClean="0"/>
              <a:t> </a:t>
            </a:r>
            <a:r>
              <a:rPr lang="en-US" baseline="0" dirty="0" err="1" smtClean="0"/>
              <a:t>il</a:t>
            </a:r>
            <a:r>
              <a:rPr lang="en-US" baseline="0" dirty="0" smtClean="0"/>
              <a:t> </a:t>
            </a:r>
            <a:r>
              <a:rPr lang="en-US" baseline="0" dirty="0" err="1" smtClean="0"/>
              <a:t>lavoro</a:t>
            </a:r>
            <a:r>
              <a:rPr lang="en-US" baseline="0" dirty="0" smtClean="0"/>
              <a:t> di Fourier </a:t>
            </a:r>
            <a:r>
              <a:rPr lang="en-US" baseline="0" dirty="0" err="1" smtClean="0"/>
              <a:t>fu</a:t>
            </a:r>
            <a:r>
              <a:rPr lang="en-US" baseline="0" dirty="0" smtClean="0"/>
              <a:t> </a:t>
            </a:r>
            <a:r>
              <a:rPr lang="en-US" baseline="0" dirty="0" err="1" smtClean="0"/>
              <a:t>pubblicato</a:t>
            </a:r>
            <a:r>
              <a:rPr lang="en-US" baseline="0" dirty="0" smtClean="0"/>
              <a:t> solo </a:t>
            </a:r>
            <a:r>
              <a:rPr lang="en-US" baseline="0" dirty="0" err="1" smtClean="0"/>
              <a:t>nel</a:t>
            </a:r>
            <a:r>
              <a:rPr lang="en-US" baseline="0" dirty="0" smtClean="0"/>
              <a:t> 1822, </a:t>
            </a:r>
            <a:r>
              <a:rPr lang="en-US" baseline="0" dirty="0" err="1" smtClean="0"/>
              <a:t>dopo</a:t>
            </a:r>
            <a:r>
              <a:rPr lang="en-US" baseline="0" dirty="0" smtClean="0"/>
              <a:t> </a:t>
            </a:r>
            <a:r>
              <a:rPr lang="en-US" baseline="0" dirty="0" err="1" smtClean="0"/>
              <a:t>essere</a:t>
            </a:r>
            <a:r>
              <a:rPr lang="en-US" baseline="0" dirty="0" smtClean="0"/>
              <a:t> </a:t>
            </a:r>
            <a:r>
              <a:rPr lang="en-US" baseline="0" dirty="0" err="1" smtClean="0"/>
              <a:t>stato</a:t>
            </a:r>
            <a:r>
              <a:rPr lang="en-US" baseline="0" dirty="0" smtClean="0"/>
              <a:t> </a:t>
            </a:r>
            <a:r>
              <a:rPr lang="en-US" baseline="0" dirty="0" err="1" smtClean="0"/>
              <a:t>eletto</a:t>
            </a:r>
            <a:r>
              <a:rPr lang="en-US" baseline="0" dirty="0" smtClean="0"/>
              <a:t> </a:t>
            </a:r>
            <a:r>
              <a:rPr lang="en-US" baseline="0" dirty="0" err="1" smtClean="0"/>
              <a:t>all’Academie</a:t>
            </a:r>
            <a:r>
              <a:rPr lang="en-US" baseline="0" dirty="0" smtClean="0"/>
              <a:t> des Sciences </a:t>
            </a:r>
            <a:r>
              <a:rPr lang="en-US" baseline="0" dirty="0" err="1" smtClean="0"/>
              <a:t>nel</a:t>
            </a:r>
            <a:r>
              <a:rPr lang="en-US" baseline="0" dirty="0" smtClean="0"/>
              <a:t> 1817 e </a:t>
            </a:r>
            <a:r>
              <a:rPr lang="en-US" baseline="0" dirty="0" err="1" smtClean="0"/>
              <a:t>dopo</a:t>
            </a:r>
            <a:r>
              <a:rPr lang="en-US" baseline="0" dirty="0" smtClean="0"/>
              <a:t> </a:t>
            </a:r>
            <a:r>
              <a:rPr lang="en-US" baseline="0" dirty="0" err="1" smtClean="0"/>
              <a:t>che</a:t>
            </a:r>
            <a:r>
              <a:rPr lang="en-US" baseline="0" dirty="0" smtClean="0"/>
              <a:t> </a:t>
            </a:r>
            <a:r>
              <a:rPr lang="en-US" baseline="0" dirty="0" err="1" smtClean="0"/>
              <a:t>lui</a:t>
            </a:r>
            <a:r>
              <a:rPr lang="en-US" baseline="0" dirty="0" smtClean="0"/>
              <a:t> ne era </a:t>
            </a:r>
            <a:r>
              <a:rPr lang="en-US" baseline="0" dirty="0" err="1" smtClean="0"/>
              <a:t>divenuto</a:t>
            </a:r>
            <a:r>
              <a:rPr lang="en-US" baseline="0" dirty="0" smtClean="0"/>
              <a:t> </a:t>
            </a:r>
            <a:r>
              <a:rPr lang="en-US" baseline="0" dirty="0" err="1" smtClean="0"/>
              <a:t>segretario</a:t>
            </a:r>
            <a:r>
              <a:rPr lang="en-US" baseline="0" dirty="0" smtClean="0"/>
              <a:t>. </a:t>
            </a:r>
            <a:r>
              <a:rPr lang="en-US" baseline="0" dirty="0" err="1" smtClean="0"/>
              <a:t>Nel</a:t>
            </a:r>
            <a:r>
              <a:rPr lang="en-US" baseline="0" dirty="0" smtClean="0"/>
              <a:t> 1824 Fourier </a:t>
            </a:r>
            <a:r>
              <a:rPr lang="en-US" baseline="0" dirty="0" err="1" smtClean="0"/>
              <a:t>ebbe</a:t>
            </a:r>
            <a:r>
              <a:rPr lang="en-US" baseline="0" dirty="0" smtClean="0"/>
              <a:t> un </a:t>
            </a:r>
            <a:r>
              <a:rPr lang="en-US" baseline="0" dirty="0" err="1" smtClean="0"/>
              <a:t>altro</a:t>
            </a:r>
            <a:r>
              <a:rPr lang="en-US" baseline="0" dirty="0" smtClean="0"/>
              <a:t> </a:t>
            </a:r>
            <a:r>
              <a:rPr lang="en-US" baseline="0" dirty="0" err="1" smtClean="0"/>
              <a:t>successo</a:t>
            </a:r>
            <a:r>
              <a:rPr lang="en-US" baseline="0" dirty="0" smtClean="0"/>
              <a:t> con la </a:t>
            </a:r>
            <a:r>
              <a:rPr lang="en-US" baseline="0" dirty="0" err="1" smtClean="0"/>
              <a:t>scoperta</a:t>
            </a:r>
            <a:r>
              <a:rPr lang="en-US" baseline="0" dirty="0" smtClean="0"/>
              <a:t> dell’”</a:t>
            </a:r>
            <a:r>
              <a:rPr lang="en-US" baseline="0" dirty="0" err="1" smtClean="0"/>
              <a:t>effetto</a:t>
            </a:r>
            <a:r>
              <a:rPr lang="en-US" baseline="0" dirty="0" smtClean="0"/>
              <a:t> </a:t>
            </a:r>
            <a:r>
              <a:rPr lang="en-US" baseline="0" dirty="0" err="1" smtClean="0"/>
              <a:t>serra</a:t>
            </a:r>
            <a:r>
              <a:rPr lang="en-US" baseline="0" dirty="0" smtClean="0"/>
              <a:t>”.</a:t>
            </a:r>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53</a:t>
            </a:fld>
            <a:endParaRPr lang="en-US"/>
          </a:p>
        </p:txBody>
      </p:sp>
    </p:spTree>
    <p:extLst>
      <p:ext uri="{BB962C8B-B14F-4D97-AF65-F5344CB8AC3E}">
        <p14:creationId xmlns:p14="http://schemas.microsoft.com/office/powerpoint/2010/main" val="24330408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54</a:t>
            </a:fld>
            <a:endParaRPr lang="en-US"/>
          </a:p>
        </p:txBody>
      </p:sp>
    </p:spTree>
    <p:extLst>
      <p:ext uri="{BB962C8B-B14F-4D97-AF65-F5344CB8AC3E}">
        <p14:creationId xmlns:p14="http://schemas.microsoft.com/office/powerpoint/2010/main" val="4213143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(bulk) water: high surface tension (</a:t>
            </a:r>
            <a:r>
              <a:rPr lang="en-US" dirty="0" err="1" smtClean="0"/>
              <a:t>coloured</a:t>
            </a:r>
            <a:r>
              <a:rPr lang="en-US" dirty="0" smtClean="0"/>
              <a:t>) liquid; 18.0153 g/</a:t>
            </a:r>
            <a:r>
              <a:rPr lang="en-US" dirty="0" err="1" smtClean="0"/>
              <a:t>mol</a:t>
            </a:r>
            <a:r>
              <a:rPr lang="en-US" dirty="0" smtClean="0"/>
              <a:t>; triple point 0.010 C 611 Pa; critical p.</a:t>
            </a:r>
            <a:r>
              <a:rPr lang="en-US" baseline="0" dirty="0" smtClean="0"/>
              <a:t> 373.946 C 22.12 </a:t>
            </a:r>
            <a:r>
              <a:rPr lang="en-US" baseline="0" dirty="0" err="1" smtClean="0"/>
              <a:t>MPa</a:t>
            </a:r>
            <a:r>
              <a:rPr lang="en-US" dirty="0" smtClean="0"/>
              <a:t> </a:t>
            </a:r>
          </a:p>
          <a:p>
            <a:endParaRPr lang="en-US" dirty="0" smtClean="0"/>
          </a:p>
          <a:p>
            <a:r>
              <a:rPr lang="en-US" dirty="0" smtClean="0"/>
              <a:t>H</a:t>
            </a:r>
            <a:r>
              <a:rPr lang="en-US" baseline="-25000" dirty="0" smtClean="0"/>
              <a:t>2</a:t>
            </a:r>
            <a:r>
              <a:rPr lang="en-US" dirty="0" smtClean="0"/>
              <a:t>O </a:t>
            </a:r>
            <a:r>
              <a:rPr lang="en-US" dirty="0" err="1" smtClean="0"/>
              <a:t>salata</a:t>
            </a:r>
            <a:r>
              <a:rPr lang="en-US" dirty="0" smtClean="0"/>
              <a:t> </a:t>
            </a:r>
            <a:r>
              <a:rPr lang="en-US" dirty="0" err="1" smtClean="0"/>
              <a:t>oceani</a:t>
            </a:r>
            <a:r>
              <a:rPr lang="en-US" dirty="0" smtClean="0"/>
              <a:t>  1.32</a:t>
            </a:r>
            <a:r>
              <a:rPr lang="en-US" baseline="0" dirty="0" smtClean="0"/>
              <a:t> 10^9 km^3 </a:t>
            </a:r>
            <a:r>
              <a:rPr lang="en-US" dirty="0" smtClean="0"/>
              <a:t>  97%</a:t>
            </a:r>
          </a:p>
          <a:p>
            <a:r>
              <a:rPr lang="en-US" dirty="0" err="1" smtClean="0"/>
              <a:t>ghiacciai</a:t>
            </a:r>
            <a:r>
              <a:rPr lang="en-US" dirty="0" smtClean="0"/>
              <a:t> &amp; </a:t>
            </a:r>
            <a:r>
              <a:rPr lang="en-US" dirty="0" err="1" smtClean="0"/>
              <a:t>poli</a:t>
            </a:r>
            <a:r>
              <a:rPr lang="en-US" dirty="0" smtClean="0"/>
              <a:t>         25 10^6 km^3    2%</a:t>
            </a:r>
          </a:p>
          <a:p>
            <a:r>
              <a:rPr lang="en-US" dirty="0" smtClean="0"/>
              <a:t>H</a:t>
            </a:r>
            <a:r>
              <a:rPr lang="en-US" baseline="-25000" dirty="0" smtClean="0"/>
              <a:t>2</a:t>
            </a:r>
            <a:r>
              <a:rPr lang="en-US" dirty="0" smtClean="0"/>
              <a:t>O </a:t>
            </a:r>
            <a:r>
              <a:rPr lang="en-US" dirty="0" err="1" smtClean="0"/>
              <a:t>sotterranea</a:t>
            </a:r>
            <a:r>
              <a:rPr lang="en-US" dirty="0" smtClean="0"/>
              <a:t>       13 10^6</a:t>
            </a:r>
            <a:r>
              <a:rPr lang="en-US" baseline="0" dirty="0" smtClean="0"/>
              <a:t> km^3    </a:t>
            </a:r>
            <a:r>
              <a:rPr lang="en-US" dirty="0" smtClean="0"/>
              <a:t>1%  (</a:t>
            </a:r>
            <a:r>
              <a:rPr lang="en-US" dirty="0" err="1" smtClean="0"/>
              <a:t>falde</a:t>
            </a:r>
            <a:r>
              <a:rPr lang="en-US" dirty="0" smtClean="0"/>
              <a:t> </a:t>
            </a:r>
            <a:r>
              <a:rPr lang="en-US" dirty="0" err="1" smtClean="0"/>
              <a:t>acquifere</a:t>
            </a:r>
            <a:r>
              <a:rPr lang="en-US" dirty="0" smtClean="0"/>
              <a:t>)</a:t>
            </a:r>
          </a:p>
          <a:p>
            <a:r>
              <a:rPr lang="en-US" dirty="0" err="1" smtClean="0"/>
              <a:t>fiumi</a:t>
            </a:r>
            <a:r>
              <a:rPr lang="en-US" dirty="0" smtClean="0"/>
              <a:t> &amp; </a:t>
            </a:r>
            <a:r>
              <a:rPr lang="en-US" dirty="0" err="1" smtClean="0"/>
              <a:t>laghi</a:t>
            </a:r>
            <a:r>
              <a:rPr lang="en-US" dirty="0" smtClean="0"/>
              <a:t>            2.5 10^5 km^3    0.02%</a:t>
            </a:r>
            <a:r>
              <a:rPr lang="en-US" baseline="0" dirty="0" smtClean="0"/>
              <a:t> </a:t>
            </a:r>
          </a:p>
          <a:p>
            <a:r>
              <a:rPr lang="en-US" baseline="0" dirty="0" err="1" smtClean="0"/>
              <a:t>atmosfera</a:t>
            </a:r>
            <a:r>
              <a:rPr lang="en-US" baseline="0" dirty="0" smtClean="0"/>
              <a:t>                1.3 10^5 km^3  </a:t>
            </a:r>
            <a:r>
              <a:rPr lang="en-US" baseline="0" dirty="0" err="1" smtClean="0"/>
              <a:t>condensata</a:t>
            </a:r>
            <a:r>
              <a:rPr lang="en-US" baseline="0" dirty="0" smtClean="0"/>
              <a:t>        ~2.5 10^-5 * 1500  volume </a:t>
            </a:r>
            <a:r>
              <a:rPr lang="en-US" baseline="0" dirty="0" err="1" smtClean="0"/>
              <a:t>atmosfera</a:t>
            </a:r>
            <a:r>
              <a:rPr lang="en-US" baseline="0" dirty="0" smtClean="0"/>
              <a:t> = 7.5 10^9 km^3  (</a:t>
            </a:r>
            <a:r>
              <a:rPr lang="en-US" baseline="0" dirty="0" err="1" smtClean="0"/>
              <a:t>spessore</a:t>
            </a:r>
            <a:r>
              <a:rPr lang="en-US" baseline="0" dirty="0" smtClean="0"/>
              <a:t> </a:t>
            </a:r>
            <a:r>
              <a:rPr lang="en-US" baseline="0" dirty="0" err="1" smtClean="0"/>
              <a:t>effettivo</a:t>
            </a:r>
            <a:r>
              <a:rPr lang="en-US" baseline="0" dirty="0" smtClean="0"/>
              <a:t> = 15 km)                                       </a:t>
            </a:r>
          </a:p>
          <a:p>
            <a:r>
              <a:rPr lang="en-US" baseline="0" dirty="0" err="1" smtClean="0"/>
              <a:t>totale</a:t>
            </a:r>
            <a:r>
              <a:rPr lang="en-US" baseline="0" dirty="0" smtClean="0"/>
              <a:t> 1.36 10^9 km^3 ~1/1000 del volume </a:t>
            </a:r>
            <a:r>
              <a:rPr lang="en-US" baseline="0" dirty="0" err="1" smtClean="0"/>
              <a:t>totale</a:t>
            </a:r>
            <a:r>
              <a:rPr lang="en-US" baseline="0" dirty="0" smtClean="0"/>
              <a:t> del </a:t>
            </a:r>
            <a:r>
              <a:rPr lang="en-US" baseline="0" dirty="0" err="1" smtClean="0"/>
              <a:t>pianeta</a:t>
            </a:r>
            <a:r>
              <a:rPr lang="en-US" baseline="0" dirty="0" smtClean="0"/>
              <a:t> = 1.07 10^12 km^3  ~1/4500 </a:t>
            </a:r>
            <a:r>
              <a:rPr lang="en-US" baseline="0" dirty="0" err="1" smtClean="0"/>
              <a:t>massa</a:t>
            </a:r>
            <a:r>
              <a:rPr lang="en-US" baseline="0" dirty="0" smtClean="0"/>
              <a:t> </a:t>
            </a:r>
            <a:r>
              <a:rPr lang="en-US" baseline="0" dirty="0" err="1" smtClean="0"/>
              <a:t>totale</a:t>
            </a:r>
            <a:r>
              <a:rPr lang="en-US" baseline="0" dirty="0" smtClean="0"/>
              <a:t> = 6 10^24 kg</a:t>
            </a:r>
          </a:p>
          <a:p>
            <a:endParaRPr lang="en-US" baseline="0" dirty="0" smtClean="0"/>
          </a:p>
          <a:p>
            <a:r>
              <a:rPr lang="en-US" baseline="0" dirty="0" err="1" smtClean="0"/>
              <a:t>caratterizzazione</a:t>
            </a:r>
            <a:r>
              <a:rPr lang="en-US" baseline="0" dirty="0" smtClean="0"/>
              <a:t> in termini di </a:t>
            </a:r>
            <a:r>
              <a:rPr lang="en-US" baseline="0" dirty="0" err="1" smtClean="0"/>
              <a:t>particelle</a:t>
            </a:r>
            <a:r>
              <a:rPr lang="en-US" baseline="0" dirty="0" smtClean="0"/>
              <a:t> </a:t>
            </a:r>
            <a:r>
              <a:rPr lang="en-US" baseline="0" dirty="0" err="1" smtClean="0"/>
              <a:t>presenti</a:t>
            </a:r>
            <a:r>
              <a:rPr lang="en-US" baseline="0" dirty="0" smtClean="0"/>
              <a:t> in H2O:  1) </a:t>
            </a:r>
            <a:r>
              <a:rPr lang="en-US" baseline="0" dirty="0" err="1" smtClean="0"/>
              <a:t>materiali</a:t>
            </a:r>
            <a:r>
              <a:rPr lang="en-US" baseline="0" dirty="0" smtClean="0"/>
              <a:t> </a:t>
            </a:r>
            <a:r>
              <a:rPr lang="en-US" baseline="0" dirty="0" err="1" smtClean="0"/>
              <a:t>sospesi</a:t>
            </a:r>
            <a:r>
              <a:rPr lang="en-US" baseline="0" dirty="0" smtClean="0"/>
              <a:t> :&gt;0.1 µm (</a:t>
            </a:r>
            <a:r>
              <a:rPr lang="it-IT" baseline="0" dirty="0" smtClean="0"/>
              <a:t>argilla, silice, calcare, idrossido ferrico, alghe, grassi, microrganismi, detriti vegetali);   2) materiali dispersi (colloidali): 0,1 ÷ 0,001 µm (silice colloidale, acidi umici);   3) sostanze disciolte: &lt; 10 Å: gas (O2, N2, CO2, NH3, H2S, SO2, ossidi di azoto), anioni (HCO3-), cationi (Ca2+, Mg2+)</a:t>
            </a:r>
          </a:p>
          <a:p>
            <a:endParaRPr lang="it-IT" baseline="0" dirty="0" smtClean="0"/>
          </a:p>
          <a:p>
            <a:r>
              <a:rPr lang="it-IT" baseline="0" dirty="0" smtClean="0"/>
              <a:t>copre il 71% della superficie terrestre, 1.46 Et = 1.46 10^21 kg (sarebbe ~1.36 di un’altra fonte)  1 km^3 = 10^9 m^3 = 10^12 l</a:t>
            </a:r>
          </a:p>
          <a:p>
            <a:endParaRPr lang="it-IT" baseline="0" dirty="0" smtClean="0"/>
          </a:p>
          <a:p>
            <a:r>
              <a:rPr lang="it-IT" baseline="0" dirty="0" smtClean="0"/>
              <a:t>il liquido + comune, essenziale x la vita, il + bizzarro</a:t>
            </a:r>
          </a:p>
          <a:p>
            <a:pPr marL="171450" indent="-171450">
              <a:buFontTx/>
              <a:buChar char="-"/>
            </a:pPr>
            <a:r>
              <a:rPr lang="it-IT" baseline="0" dirty="0" smtClean="0"/>
              <a:t>senza odore</a:t>
            </a:r>
          </a:p>
          <a:p>
            <a:pPr marL="171450" indent="-171450">
              <a:buFontTx/>
              <a:buChar char="-"/>
            </a:pPr>
            <a:r>
              <a:rPr lang="it-IT" baseline="0" dirty="0" smtClean="0"/>
              <a:t>senza sapore (se senza CO2)</a:t>
            </a:r>
          </a:p>
          <a:p>
            <a:pPr marL="171450" indent="-171450">
              <a:buFontTx/>
              <a:buChar char="-"/>
            </a:pPr>
            <a:r>
              <a:rPr lang="it-IT" baseline="0" dirty="0" smtClean="0"/>
              <a:t>senza colore (solo se in piccole </a:t>
            </a:r>
            <a:r>
              <a:rPr lang="it-IT" baseline="0" dirty="0" err="1" smtClean="0"/>
              <a:t>quantita`</a:t>
            </a:r>
            <a:r>
              <a:rPr lang="it-IT" baseline="0" dirty="0" smtClean="0"/>
              <a:t>)</a:t>
            </a:r>
          </a:p>
          <a:p>
            <a:pPr marL="171450" indent="-171450">
              <a:buFontTx/>
              <a:buChar char="-"/>
            </a:pPr>
            <a:r>
              <a:rPr lang="it-IT" baseline="0" dirty="0" smtClean="0"/>
              <a:t>grande tensione superficiale tau</a:t>
            </a:r>
          </a:p>
          <a:p>
            <a:pPr marL="171450" indent="-171450">
              <a:buFontTx/>
              <a:buChar char="-"/>
            </a:pPr>
            <a:r>
              <a:rPr lang="it-IT" baseline="0" dirty="0" smtClean="0"/>
              <a:t>si espande quando solidifica</a:t>
            </a:r>
          </a:p>
          <a:p>
            <a:pPr marL="171450" indent="-171450">
              <a:buFontTx/>
              <a:buChar char="-"/>
            </a:pPr>
            <a:r>
              <a:rPr lang="it-IT" baseline="0" dirty="0" smtClean="0"/>
              <a:t>ottimo solvente (x composti ionici) – elevata costante dielettrica</a:t>
            </a:r>
          </a:p>
          <a:p>
            <a:pPr marL="171450" indent="-171450">
              <a:buFontTx/>
              <a:buChar char="-"/>
            </a:pPr>
            <a:r>
              <a:rPr lang="it-IT" baseline="0" dirty="0" smtClean="0"/>
              <a:t>elevato </a:t>
            </a:r>
            <a:r>
              <a:rPr lang="it-IT" baseline="0" dirty="0" err="1" smtClean="0"/>
              <a:t>cs</a:t>
            </a:r>
            <a:r>
              <a:rPr lang="it-IT" baseline="0" dirty="0" smtClean="0"/>
              <a:t> (particolarmente per la forma liquida, ma anche per ghiaccio e vapore)</a:t>
            </a:r>
          </a:p>
          <a:p>
            <a:pPr marL="171450" indent="-171450">
              <a:buFontTx/>
              <a:buChar char="-"/>
            </a:pPr>
            <a:r>
              <a:rPr lang="it-IT" baseline="0" dirty="0" smtClean="0"/>
              <a:t>elevato </a:t>
            </a:r>
            <a:r>
              <a:rPr lang="it-IT" baseline="0" dirty="0" err="1" smtClean="0"/>
              <a:t>ls</a:t>
            </a:r>
            <a:r>
              <a:rPr lang="it-IT" baseline="0" dirty="0" smtClean="0"/>
              <a:t>, lv </a:t>
            </a:r>
          </a:p>
          <a:p>
            <a:pPr marL="0" indent="0">
              <a:buFontTx/>
              <a:buNone/>
            </a:pPr>
            <a:endParaRPr lang="it-IT" baseline="0" dirty="0" smtClean="0"/>
          </a:p>
          <a:p>
            <a:pPr marL="0" indent="0">
              <a:buFontTx/>
              <a:buNone/>
            </a:pPr>
            <a:r>
              <a:rPr lang="it-IT" baseline="0" dirty="0" smtClean="0"/>
              <a:t>iceberg.jpg    water-strider.jpg   beads-on-water.jpg</a:t>
            </a:r>
          </a:p>
          <a:p>
            <a:pPr marL="0" indent="0">
              <a:buFontTx/>
              <a:buNone/>
            </a:pPr>
            <a:endParaRPr lang="it-IT" baseline="0" dirty="0" smtClean="0"/>
          </a:p>
          <a:p>
            <a:pPr marL="171450" indent="-171450">
              <a:buFontTx/>
              <a:buChar char="-"/>
            </a:pPr>
            <a:r>
              <a:rPr lang="it-IT" baseline="0" dirty="0" smtClean="0"/>
              <a:t>l’H2O assorbe nel rosso e appare blu, assorbe molto a 2.45 GHz, 12.25 cm (forno a microonde) </a:t>
            </a:r>
          </a:p>
          <a:p>
            <a:pPr marL="171450" indent="-171450">
              <a:buFontTx/>
              <a:buChar char="-"/>
            </a:pPr>
            <a:r>
              <a:rPr lang="it-IT" baseline="0" dirty="0" smtClean="0"/>
              <a:t>molecola polare, elevato punto di fusione e di ebollizione (rispetto a composti con peso molecolare simile), elevato tau, espansione alla solidificazione , buon solvente</a:t>
            </a:r>
          </a:p>
          <a:p>
            <a:pPr marL="171450" indent="-171450">
              <a:buFontTx/>
              <a:buChar char="-"/>
            </a:pPr>
            <a:r>
              <a:rPr lang="it-IT" baseline="0" dirty="0" smtClean="0"/>
              <a:t>l’aria contiene ~3% di H2O -&gt; umidità relativa</a:t>
            </a:r>
          </a:p>
          <a:p>
            <a:pPr marL="171450" indent="-171450">
              <a:buFontTx/>
              <a:buChar char="-"/>
            </a:pPr>
            <a:r>
              <a:rPr lang="it-IT" baseline="0" dirty="0" smtClean="0"/>
              <a:t>l’aria bagnata pesa meno di quella asciutta</a:t>
            </a:r>
          </a:p>
          <a:p>
            <a:pPr marL="171450" indent="-171450">
              <a:buFontTx/>
              <a:buChar char="-"/>
            </a:pPr>
            <a:r>
              <a:rPr lang="it-IT" baseline="0" dirty="0" smtClean="0"/>
              <a:t>la pressione atmosferica può sollevare 10.1325 m di H2O ossia se si prende un tubo riempito di H2O non cavita estraendo aria fino ad una lunghezza di 10 m</a:t>
            </a:r>
          </a:p>
          <a:p>
            <a:pPr marL="0" indent="0">
              <a:buFontTx/>
              <a:buNone/>
            </a:pPr>
            <a:endParaRPr lang="it-IT" baseline="0" dirty="0" smtClean="0"/>
          </a:p>
          <a:p>
            <a:pPr marL="0" indent="0">
              <a:buFontTx/>
              <a:buNone/>
            </a:pPr>
            <a:r>
              <a:rPr lang="it-IT" baseline="0" dirty="0" smtClean="0"/>
              <a:t>formule empiriche per il punto di ebollizione dell’H2O:</a:t>
            </a:r>
          </a:p>
          <a:p>
            <a:pPr marL="0" indent="0">
              <a:buFontTx/>
              <a:buNone/>
            </a:pPr>
            <a:r>
              <a:rPr lang="it-IT" baseline="0" dirty="0" smtClean="0"/>
              <a:t>p[</a:t>
            </a:r>
            <a:r>
              <a:rPr lang="it-IT" baseline="0" dirty="0" err="1" smtClean="0"/>
              <a:t>Pa</a:t>
            </a:r>
            <a:r>
              <a:rPr lang="it-IT" baseline="0" dirty="0" smtClean="0"/>
              <a:t>] = 101325*((288 – 0.0065*h[m])/288)^5.225      pressione normalizzata nella troposfera per 0-11 km</a:t>
            </a:r>
          </a:p>
          <a:p>
            <a:pPr marL="0" indent="0">
              <a:buFontTx/>
              <a:buNone/>
            </a:pPr>
            <a:r>
              <a:rPr lang="it-IT" baseline="0" dirty="0" err="1" smtClean="0"/>
              <a:t>Tebollizione</a:t>
            </a:r>
            <a:r>
              <a:rPr lang="it-IT" baseline="0" dirty="0" smtClean="0"/>
              <a:t>[K] ~ 27.312*ln(p[</a:t>
            </a:r>
            <a:r>
              <a:rPr lang="it-IT" baseline="0" dirty="0" err="1" smtClean="0"/>
              <a:t>Pa</a:t>
            </a:r>
            <a:r>
              <a:rPr lang="it-IT" baseline="0" dirty="0" smtClean="0"/>
              <a:t>]) + 58.358        </a:t>
            </a:r>
            <a:r>
              <a:rPr lang="en-GB" baseline="0" dirty="0" smtClean="0"/>
              <a:t>        </a:t>
            </a:r>
            <a:r>
              <a:rPr lang="en-GB" baseline="0" dirty="0" err="1" smtClean="0"/>
              <a:t>funziona</a:t>
            </a:r>
            <a:r>
              <a:rPr lang="en-GB" baseline="0" dirty="0" smtClean="0"/>
              <a:t> </a:t>
            </a:r>
            <a:r>
              <a:rPr lang="en-GB" baseline="0" dirty="0" err="1" smtClean="0"/>
              <a:t>bene</a:t>
            </a:r>
            <a:r>
              <a:rPr lang="en-GB" baseline="0" dirty="0" smtClean="0"/>
              <a:t> per 1 </a:t>
            </a:r>
            <a:r>
              <a:rPr lang="en-GB" baseline="0" dirty="0" err="1" smtClean="0"/>
              <a:t>atm</a:t>
            </a:r>
            <a:endParaRPr lang="it-IT" baseline="0" dirty="0" smtClean="0"/>
          </a:p>
        </p:txBody>
      </p:sp>
      <p:sp>
        <p:nvSpPr>
          <p:cNvPr id="4" name="Slide Number Placeholder 3"/>
          <p:cNvSpPr>
            <a:spLocks noGrp="1"/>
          </p:cNvSpPr>
          <p:nvPr>
            <p:ph type="sldNum" sz="quarter" idx="10"/>
          </p:nvPr>
        </p:nvSpPr>
        <p:spPr/>
        <p:txBody>
          <a:bodyPr/>
          <a:lstStyle/>
          <a:p>
            <a:fld id="{01EEC872-5DC0-4792-A1C2-6CD109832154}" type="slidenum">
              <a:rPr lang="en-US" smtClean="0"/>
              <a:pPr/>
              <a:t>58</a:t>
            </a:fld>
            <a:endParaRPr lang="en-US"/>
          </a:p>
        </p:txBody>
      </p:sp>
    </p:spTree>
    <p:extLst>
      <p:ext uri="{BB962C8B-B14F-4D97-AF65-F5344CB8AC3E}">
        <p14:creationId xmlns:p14="http://schemas.microsoft.com/office/powerpoint/2010/main" val="2934395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altro</a:t>
            </a:r>
            <a:r>
              <a:rPr lang="en-US" dirty="0" smtClean="0"/>
              <a:t> </a:t>
            </a:r>
            <a:r>
              <a:rPr lang="en-US" dirty="0" err="1" smtClean="0"/>
              <a:t>es</a:t>
            </a:r>
            <a:r>
              <a:rPr lang="en-US" dirty="0" smtClean="0"/>
              <a:t>. </a:t>
            </a:r>
            <a:r>
              <a:rPr lang="en-US" dirty="0" err="1" smtClean="0"/>
              <a:t>una</a:t>
            </a:r>
            <a:r>
              <a:rPr lang="en-US" dirty="0" smtClean="0"/>
              <a:t> </a:t>
            </a:r>
            <a:r>
              <a:rPr lang="en-US" dirty="0" err="1" smtClean="0"/>
              <a:t>pallina</a:t>
            </a:r>
            <a:r>
              <a:rPr lang="en-US" baseline="0" dirty="0" smtClean="0"/>
              <a:t> </a:t>
            </a:r>
            <a:r>
              <a:rPr lang="en-US" baseline="0" dirty="0" err="1" smtClean="0"/>
              <a:t>che</a:t>
            </a:r>
            <a:r>
              <a:rPr lang="en-US" baseline="0" dirty="0" smtClean="0"/>
              <a:t> </a:t>
            </a:r>
            <a:r>
              <a:rPr lang="en-US" baseline="0" dirty="0" err="1" smtClean="0"/>
              <a:t>rimbalza</a:t>
            </a:r>
            <a:r>
              <a:rPr lang="en-US" baseline="0" dirty="0" smtClean="0"/>
              <a:t> </a:t>
            </a:r>
            <a:r>
              <a:rPr lang="en-US" baseline="0" dirty="0" err="1" smtClean="0"/>
              <a:t>sul</a:t>
            </a:r>
            <a:r>
              <a:rPr lang="en-US" baseline="0" dirty="0" smtClean="0"/>
              <a:t> </a:t>
            </a:r>
            <a:r>
              <a:rPr lang="en-US" baseline="0" dirty="0" err="1" smtClean="0"/>
              <a:t>pavimento</a:t>
            </a:r>
            <a:r>
              <a:rPr lang="en-US" baseline="0" dirty="0" smtClean="0"/>
              <a:t>, con </a:t>
            </a:r>
            <a:r>
              <a:rPr lang="en-US" baseline="0" dirty="0" err="1" smtClean="0"/>
              <a:t>rimbalzi</a:t>
            </a:r>
            <a:r>
              <a:rPr lang="en-US" baseline="0" dirty="0" smtClean="0"/>
              <a:t> </a:t>
            </a:r>
            <a:r>
              <a:rPr lang="en-US" baseline="0" dirty="0" err="1" smtClean="0"/>
              <a:t>sempre</a:t>
            </a:r>
            <a:r>
              <a:rPr lang="en-US" baseline="0" dirty="0" smtClean="0"/>
              <a:t> </a:t>
            </a:r>
            <a:r>
              <a:rPr lang="en-US" baseline="0" dirty="0" err="1" smtClean="0"/>
              <a:t>piu</a:t>
            </a:r>
            <a:r>
              <a:rPr lang="en-US" baseline="0" dirty="0" smtClean="0"/>
              <a:t>` </a:t>
            </a:r>
            <a:r>
              <a:rPr lang="en-US" baseline="0" dirty="0" err="1" smtClean="0"/>
              <a:t>piccoli</a:t>
            </a:r>
            <a:endParaRPr lang="en-US" dirty="0" smtClean="0"/>
          </a:p>
          <a:p>
            <a:r>
              <a:rPr lang="en-US" dirty="0" err="1" smtClean="0"/>
              <a:t>altro</a:t>
            </a:r>
            <a:r>
              <a:rPr lang="en-US" dirty="0" smtClean="0"/>
              <a:t> </a:t>
            </a:r>
            <a:r>
              <a:rPr lang="en-US" dirty="0" err="1" smtClean="0"/>
              <a:t>es</a:t>
            </a:r>
            <a:r>
              <a:rPr lang="en-US" dirty="0" smtClean="0"/>
              <a:t>.</a:t>
            </a:r>
            <a:r>
              <a:rPr lang="en-US" baseline="0" dirty="0" smtClean="0"/>
              <a:t> </a:t>
            </a:r>
            <a:r>
              <a:rPr lang="en-US" dirty="0" smtClean="0"/>
              <a:t>un </a:t>
            </a:r>
            <a:r>
              <a:rPr lang="en-US" dirty="0" err="1" smtClean="0"/>
              <a:t>cubetto</a:t>
            </a:r>
            <a:r>
              <a:rPr lang="en-US" dirty="0" smtClean="0"/>
              <a:t> di </a:t>
            </a:r>
            <a:r>
              <a:rPr lang="en-US" dirty="0" err="1" smtClean="0"/>
              <a:t>ghiaccio</a:t>
            </a:r>
            <a:r>
              <a:rPr lang="en-US" dirty="0" smtClean="0"/>
              <a:t> </a:t>
            </a:r>
            <a:r>
              <a:rPr lang="en-US" dirty="0" err="1" smtClean="0"/>
              <a:t>che</a:t>
            </a:r>
            <a:r>
              <a:rPr lang="en-US" dirty="0" smtClean="0"/>
              <a:t> </a:t>
            </a:r>
            <a:r>
              <a:rPr lang="en-US" dirty="0" err="1" smtClean="0"/>
              <a:t>fonde</a:t>
            </a:r>
            <a:r>
              <a:rPr lang="en-US" dirty="0" smtClean="0"/>
              <a:t> in un </a:t>
            </a:r>
            <a:r>
              <a:rPr lang="en-US" dirty="0" err="1" smtClean="0"/>
              <a:t>bicchiere</a:t>
            </a:r>
            <a:r>
              <a:rPr lang="en-US" dirty="0" smtClean="0"/>
              <a:t> </a:t>
            </a:r>
            <a:r>
              <a:rPr lang="en-US" dirty="0" err="1" smtClean="0"/>
              <a:t>d’acqua</a:t>
            </a:r>
            <a:endParaRPr lang="en-US" dirty="0" smtClean="0"/>
          </a:p>
          <a:p>
            <a:endParaRPr lang="en-US" dirty="0" smtClean="0"/>
          </a:p>
          <a:p>
            <a:r>
              <a:rPr lang="it-IT" dirty="0" smtClean="0"/>
              <a:t>Il concetto di entropia fu introdotto agli inizi del </a:t>
            </a:r>
            <a:r>
              <a:rPr lang="it-IT" dirty="0" smtClean="0">
                <a:hlinkClick r:id="rId3"/>
              </a:rPr>
              <a:t>XIX secolo</a:t>
            </a:r>
            <a:r>
              <a:rPr lang="it-IT" dirty="0" smtClean="0"/>
              <a:t>, nell'ambito della termodinamica, per descrivere una caratteristica (la cui estrema generalità venne osservata per la prima volta da </a:t>
            </a:r>
            <a:r>
              <a:rPr lang="it-IT" dirty="0" err="1" smtClean="0">
                <a:hlinkClick r:id="rId4" tooltip="Nicolas Léonard Sadi Carnot"/>
              </a:rPr>
              <a:t>Sadi</a:t>
            </a:r>
            <a:r>
              <a:rPr lang="it-IT" dirty="0" smtClean="0">
                <a:hlinkClick r:id="rId4" tooltip="Nicolas Léonard Sadi Carnot"/>
              </a:rPr>
              <a:t> Carnot</a:t>
            </a:r>
            <a:r>
              <a:rPr lang="it-IT" dirty="0" smtClean="0"/>
              <a:t> nel </a:t>
            </a:r>
            <a:r>
              <a:rPr lang="it-IT" dirty="0" smtClean="0">
                <a:hlinkClick r:id="rId5"/>
              </a:rPr>
              <a:t>1824</a:t>
            </a:r>
            <a:r>
              <a:rPr lang="it-IT" dirty="0" smtClean="0"/>
              <a:t>) di tutti i sistemi allora conosciuti nei quali si osservava che le trasformazioni avvenivano invariabilmente in una direzione sola, ovvero quella verso il maggior disordine.</a:t>
            </a:r>
          </a:p>
          <a:p>
            <a:r>
              <a:rPr lang="it-IT" dirty="0" smtClean="0"/>
              <a:t>In particolare la parola </a:t>
            </a:r>
            <a:r>
              <a:rPr lang="it-IT" b="1" dirty="0" smtClean="0"/>
              <a:t>entropia</a:t>
            </a:r>
            <a:r>
              <a:rPr lang="it-IT" dirty="0" smtClean="0"/>
              <a:t> venne introdotta per la prima volta da </a:t>
            </a:r>
            <a:r>
              <a:rPr lang="it-IT" dirty="0" smtClean="0">
                <a:hlinkClick r:id="rId6"/>
              </a:rPr>
              <a:t>Rudolf </a:t>
            </a:r>
            <a:r>
              <a:rPr lang="it-IT" dirty="0" err="1" smtClean="0">
                <a:hlinkClick r:id="rId6"/>
              </a:rPr>
              <a:t>Clausius</a:t>
            </a:r>
            <a:r>
              <a:rPr lang="it-IT" dirty="0" smtClean="0"/>
              <a:t> nel suo </a:t>
            </a:r>
            <a:r>
              <a:rPr lang="it-IT" i="1" dirty="0" err="1" smtClean="0"/>
              <a:t>Abhandlungen</a:t>
            </a:r>
            <a:r>
              <a:rPr lang="it-IT" i="1" dirty="0" smtClean="0"/>
              <a:t> </a:t>
            </a:r>
            <a:r>
              <a:rPr lang="it-IT" i="1" dirty="0" err="1" smtClean="0"/>
              <a:t>über</a:t>
            </a:r>
            <a:r>
              <a:rPr lang="it-IT" i="1" dirty="0" smtClean="0"/>
              <a:t> die </a:t>
            </a:r>
            <a:r>
              <a:rPr lang="it-IT" i="1" dirty="0" err="1" smtClean="0"/>
              <a:t>mechanische</a:t>
            </a:r>
            <a:r>
              <a:rPr lang="it-IT" i="1" dirty="0" smtClean="0"/>
              <a:t> </a:t>
            </a:r>
            <a:r>
              <a:rPr lang="it-IT" i="1" dirty="0" err="1" smtClean="0"/>
              <a:t>Wärmetheorie</a:t>
            </a:r>
            <a:r>
              <a:rPr lang="it-IT" dirty="0" smtClean="0"/>
              <a:t> (</a:t>
            </a:r>
            <a:r>
              <a:rPr lang="it-IT" i="1" dirty="0" smtClean="0"/>
              <a:t>Trattato sulla teoria meccanica del calore</a:t>
            </a:r>
            <a:r>
              <a:rPr lang="it-IT" dirty="0" smtClean="0"/>
              <a:t>), pubblicato nel </a:t>
            </a:r>
            <a:r>
              <a:rPr lang="it-IT" dirty="0" smtClean="0">
                <a:hlinkClick r:id="rId7"/>
              </a:rPr>
              <a:t>1864</a:t>
            </a:r>
            <a:r>
              <a:rPr lang="it-IT" dirty="0" smtClean="0"/>
              <a:t>. In tedesco, </a:t>
            </a:r>
            <a:r>
              <a:rPr lang="it-IT" i="1" dirty="0" smtClean="0"/>
              <a:t>Entropie</a:t>
            </a:r>
            <a:r>
              <a:rPr lang="it-IT" dirty="0" smtClean="0"/>
              <a:t>, deriva dal greco </a:t>
            </a:r>
            <a:r>
              <a:rPr lang="it-IT" i="1" dirty="0" err="1" smtClean="0"/>
              <a:t>εν</a:t>
            </a:r>
            <a:r>
              <a:rPr lang="it-IT" dirty="0" smtClean="0"/>
              <a:t>, "dentro", e da </a:t>
            </a:r>
            <a:r>
              <a:rPr lang="it-IT" i="1" dirty="0" err="1" smtClean="0"/>
              <a:t>τρο</a:t>
            </a:r>
            <a:r>
              <a:rPr lang="it-IT" i="1" dirty="0" smtClean="0"/>
              <a:t>πή</a:t>
            </a:r>
            <a:r>
              <a:rPr lang="it-IT" dirty="0" smtClean="0"/>
              <a:t>, "cambiamento", "punto di svolta", "rivolgimento" (sul modello di </a:t>
            </a:r>
            <a:r>
              <a:rPr lang="it-IT" i="1" dirty="0" smtClean="0"/>
              <a:t>Energie</a:t>
            </a:r>
            <a:r>
              <a:rPr lang="it-IT" dirty="0" smtClean="0"/>
              <a:t>, "</a:t>
            </a:r>
            <a:r>
              <a:rPr lang="it-IT" dirty="0" smtClean="0">
                <a:hlinkClick r:id="rId8"/>
              </a:rPr>
              <a:t>energia</a:t>
            </a:r>
            <a:r>
              <a:rPr lang="it-IT" dirty="0" smtClean="0"/>
              <a:t>"): per Clausius indicava quindi dove va a finire l'energia fornita ad un sistema. Propriamente </a:t>
            </a:r>
            <a:r>
              <a:rPr lang="it-IT" dirty="0" err="1" smtClean="0"/>
              <a:t>Clausius</a:t>
            </a:r>
            <a:r>
              <a:rPr lang="it-IT" dirty="0" smtClean="0"/>
              <a:t> intendeva riferirsi al legame tra movimento interno (al corpo o sistema) ed energia interna o calore, legame che esplicitava la grande intuizione del </a:t>
            </a:r>
            <a:r>
              <a:rPr lang="it-IT" dirty="0" smtClean="0">
                <a:hlinkClick r:id="rId9" tooltip="Illuminismo"/>
              </a:rPr>
              <a:t>secolo dei Lumi</a:t>
            </a:r>
            <a:r>
              <a:rPr lang="it-IT" dirty="0" smtClean="0"/>
              <a:t>, che in qualche modo il calore dovesse riferirsi al movimento di particelle meccaniche interne al corpo. Egli infatti la definiva come il rapporto tra la somma dei piccoli incrementi (</a:t>
            </a:r>
            <a:r>
              <a:rPr lang="it-IT" dirty="0" smtClean="0">
                <a:hlinkClick r:id="rId10" tooltip="Infinitesimo"/>
              </a:rPr>
              <a:t>infinitesimi</a:t>
            </a:r>
            <a:r>
              <a:rPr lang="it-IT" dirty="0" smtClean="0"/>
              <a:t>) di </a:t>
            </a:r>
            <a:r>
              <a:rPr lang="it-IT" dirty="0" smtClean="0">
                <a:hlinkClick r:id="rId11"/>
              </a:rPr>
              <a:t>calore</a:t>
            </a:r>
            <a:r>
              <a:rPr lang="it-IT" dirty="0" smtClean="0"/>
              <a:t>, divisa per la </a:t>
            </a:r>
            <a:r>
              <a:rPr lang="it-IT" dirty="0" smtClean="0">
                <a:hlinkClick r:id="rId12"/>
              </a:rPr>
              <a:t>temperatura</a:t>
            </a:r>
            <a:r>
              <a:rPr lang="it-IT" dirty="0" smtClean="0"/>
              <a:t> assoluta durante l'assorbimento del calore.</a:t>
            </a:r>
          </a:p>
          <a:p>
            <a:r>
              <a:rPr lang="it-IT" dirty="0" smtClean="0"/>
              <a:t>Per chiarire maggiormente il concetto di entropia possiamo presentare alcuni esempi:</a:t>
            </a:r>
          </a:p>
          <a:p>
            <a:r>
              <a:rPr lang="it-IT" dirty="0" smtClean="0"/>
              <a:t>Si pensi di far cadere una gocciolina d'inchiostro in un bicchiere d'</a:t>
            </a:r>
            <a:r>
              <a:rPr lang="it-IT" dirty="0" smtClean="0">
                <a:hlinkClick r:id="rId13"/>
              </a:rPr>
              <a:t>acqua</a:t>
            </a:r>
            <a:r>
              <a:rPr lang="it-IT" dirty="0" smtClean="0"/>
              <a:t>: quello che si osserva immediatamente è che, invece di restare una goccia più o meno separata dal resto dell'ambiente (che sarebbe uno stato completamente ordinato), l'inchiostro inizia a </a:t>
            </a:r>
            <a:r>
              <a:rPr lang="it-IT" dirty="0" smtClean="0">
                <a:hlinkClick r:id="rId14" tooltip="Diffusione"/>
              </a:rPr>
              <a:t>diffondere</a:t>
            </a:r>
            <a:r>
              <a:rPr lang="it-IT" dirty="0" smtClean="0"/>
              <a:t> e, in un certo tempo, si ottiene una miscela uniforme (stato completamente disordinato). È esperienza comune che, mentre questo processo avviene spontaneamente, il processo inverso (separare l'acqua e l'inchiostro) richiederebbe energia esterna.</a:t>
            </a:r>
          </a:p>
          <a:p>
            <a:r>
              <a:rPr lang="it-IT" dirty="0" smtClean="0"/>
              <a:t>Immaginiamo un profumo contenuto in una boccetta colma come un insieme di </a:t>
            </a:r>
            <a:r>
              <a:rPr lang="it-IT" dirty="0" smtClean="0">
                <a:hlinkClick r:id="rId15" tooltip="Molecola"/>
              </a:rPr>
              <a:t>molecole</a:t>
            </a:r>
            <a:r>
              <a:rPr lang="it-IT" dirty="0" smtClean="0"/>
              <a:t> puntiformi dotate di una certa </a:t>
            </a:r>
            <a:r>
              <a:rPr lang="it-IT" dirty="0" smtClean="0">
                <a:hlinkClick r:id="rId16"/>
              </a:rPr>
              <a:t>velocità</a:t>
            </a:r>
            <a:r>
              <a:rPr lang="it-IT" dirty="0" smtClean="0"/>
              <a:t> derivante dalla </a:t>
            </a:r>
            <a:r>
              <a:rPr lang="it-IT" dirty="0" smtClean="0">
                <a:hlinkClick r:id="rId12"/>
              </a:rPr>
              <a:t>temperatura</a:t>
            </a:r>
            <a:r>
              <a:rPr lang="it-IT" dirty="0" smtClean="0"/>
              <a:t> del profumo. Fino a quando la boccetta è tappata, ossia isolata dal resto dell'universo, le molecole saranno costrette a rimanere all'interno e non avendo spazio (la boccetta è colma) rimarranno abbastanza ordinate (</a:t>
            </a:r>
            <a:r>
              <a:rPr lang="it-IT" dirty="0" smtClean="0">
                <a:hlinkClick r:id="rId17" tooltip="Stato liquido"/>
              </a:rPr>
              <a:t>stato liquido</a:t>
            </a:r>
            <a:r>
              <a:rPr lang="it-IT" dirty="0" smtClean="0"/>
              <a:t>). Nel momento in cui la boccetta viene stappata le molecole della superficie del liquido inizieranno a staccarsi dalle altre ed urtando casualmente tra di loro e contro le pareti della boccetta usciranno da questa disperdendosi all'esterno (</a:t>
            </a:r>
            <a:r>
              <a:rPr lang="it-IT" dirty="0" smtClean="0">
                <a:hlinkClick r:id="rId18"/>
              </a:rPr>
              <a:t>evaporazione</a:t>
            </a:r>
            <a:r>
              <a:rPr lang="it-IT" dirty="0" smtClean="0"/>
              <a:t>). Dopo un certo tempo tutte le molecole saranno uscite disperdendosi. Anche se casualmente qualche molecola rientrerà nella boccetta, il sistema complessivo è ormai disordinato e l'</a:t>
            </a:r>
            <a:r>
              <a:rPr lang="it-IT" dirty="0" smtClean="0">
                <a:hlinkClick r:id="rId19"/>
              </a:rPr>
              <a:t>energia termica</a:t>
            </a:r>
            <a:r>
              <a:rPr lang="it-IT" dirty="0" smtClean="0"/>
              <a:t> che ha messo in moto il fenomeno è dispersa e quindi non più recuperabile (si ha un </a:t>
            </a:r>
            <a:r>
              <a:rPr lang="it-IT" dirty="0" smtClean="0">
                <a:hlinkClick r:id="rId20"/>
              </a:rPr>
              <a:t>equilibrio dinamico</a:t>
            </a:r>
            <a:r>
              <a:rPr lang="it-IT" dirty="0" smtClean="0"/>
              <a:t>).</a:t>
            </a:r>
          </a:p>
          <a:p>
            <a:r>
              <a:rPr lang="it-IT" dirty="0" smtClean="0"/>
              <a:t>Il concetto di entropia ha conosciuto grandissima popolarità nell'</a:t>
            </a:r>
            <a:r>
              <a:rPr lang="it-IT" dirty="0" smtClean="0">
                <a:hlinkClick r:id="rId21"/>
              </a:rPr>
              <a:t>800</a:t>
            </a:r>
            <a:r>
              <a:rPr lang="it-IT" dirty="0" smtClean="0"/>
              <a:t> e nel </a:t>
            </a:r>
            <a:r>
              <a:rPr lang="it-IT" dirty="0" smtClean="0">
                <a:hlinkClick r:id="rId22" tooltip="'900"/>
              </a:rPr>
              <a:t>'900</a:t>
            </a:r>
            <a:r>
              <a:rPr lang="it-IT" dirty="0" smtClean="0"/>
              <a:t>, grazie proprio alla grande quantità di fenomeni che aiuta a descrivere, fino ad uscire dall'ambito prettamente fisico ed essere adottato anche dalle scienze sociali, nella </a:t>
            </a:r>
            <a:r>
              <a:rPr lang="it-IT" dirty="0" smtClean="0">
                <a:hlinkClick r:id="rId23"/>
              </a:rPr>
              <a:t>teoria dei segnali</a:t>
            </a:r>
            <a:r>
              <a:rPr lang="it-IT" dirty="0" smtClean="0"/>
              <a:t> e nell'</a:t>
            </a:r>
            <a:r>
              <a:rPr lang="it-IT" dirty="0" smtClean="0">
                <a:hlinkClick r:id="rId24"/>
              </a:rPr>
              <a:t>informatica teorica</a:t>
            </a:r>
            <a:r>
              <a:rPr lang="it-IT" dirty="0" smtClean="0"/>
              <a:t>. È tuttavia bene notare che esiste tutta una classe di fenomeni, detti </a:t>
            </a:r>
            <a:r>
              <a:rPr lang="it-IT" i="1" dirty="0" smtClean="0"/>
              <a:t>fenomeni non lineari</a:t>
            </a:r>
            <a:r>
              <a:rPr lang="it-IT" dirty="0" smtClean="0"/>
              <a:t> (ad esempio i fenomeni </a:t>
            </a:r>
            <a:r>
              <a:rPr lang="it-IT" dirty="0" smtClean="0">
                <a:hlinkClick r:id="rId25" tooltip="Teoria del caos"/>
              </a:rPr>
              <a:t>caotici</a:t>
            </a:r>
            <a:r>
              <a:rPr lang="it-IT" dirty="0" smtClean="0"/>
              <a:t>) per i quali le leggi della termodinamica (e quindi anche l'entropia) devono essere profondamente riviste e non hanno più validità generale.</a:t>
            </a:r>
            <a:r>
              <a:rPr lang="en-GB" baseline="0" dirty="0" smtClean="0"/>
              <a:t> </a:t>
            </a:r>
            <a:endParaRPr lang="it-IT" dirty="0" smtClean="0"/>
          </a:p>
        </p:txBody>
      </p:sp>
      <p:sp>
        <p:nvSpPr>
          <p:cNvPr id="4" name="Slide Number Placeholder 3"/>
          <p:cNvSpPr>
            <a:spLocks noGrp="1"/>
          </p:cNvSpPr>
          <p:nvPr>
            <p:ph type="sldNum" sz="quarter" idx="10"/>
          </p:nvPr>
        </p:nvSpPr>
        <p:spPr/>
        <p:txBody>
          <a:bodyPr/>
          <a:lstStyle/>
          <a:p>
            <a:fld id="{01EEC872-5DC0-4792-A1C2-6CD109832154}" type="slidenum">
              <a:rPr lang="en-US" smtClean="0"/>
              <a:pPr/>
              <a:t>59</a:t>
            </a:fld>
            <a:endParaRPr lang="en-US"/>
          </a:p>
        </p:txBody>
      </p:sp>
    </p:spTree>
    <p:extLst>
      <p:ext uri="{BB962C8B-B14F-4D97-AF65-F5344CB8AC3E}">
        <p14:creationId xmlns:p14="http://schemas.microsoft.com/office/powerpoint/2010/main" val="688192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ovviamente vale il I principio DeltaU = 0 = -L +</a:t>
            </a:r>
            <a:r>
              <a:rPr lang="it-IT" baseline="0" dirty="0" smtClean="0"/>
              <a:t> DeltaQ</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60</a:t>
            </a:fld>
            <a:endParaRPr lang="en-US"/>
          </a:p>
        </p:txBody>
      </p:sp>
    </p:spTree>
    <p:extLst>
      <p:ext uri="{BB962C8B-B14F-4D97-AF65-F5344CB8AC3E}">
        <p14:creationId xmlns:p14="http://schemas.microsoft.com/office/powerpoint/2010/main" val="26507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6ECBF6-4938-4BC0-A7DB-FCF0C283AF85}" type="slidenum">
              <a:rPr lang="en-US"/>
              <a:pPr/>
              <a:t>7</a:t>
            </a:fld>
            <a:endParaRPr lang="en-US"/>
          </a:p>
        </p:txBody>
      </p:sp>
      <p:sp>
        <p:nvSpPr>
          <p:cNvPr id="247810" name="Rectangle 2"/>
          <p:cNvSpPr>
            <a:spLocks noGrp="1" noRot="1" noChangeAspect="1" noChangeArrowheads="1" noTextEdit="1"/>
          </p:cNvSpPr>
          <p:nvPr>
            <p:ph type="sldImg"/>
          </p:nvPr>
        </p:nvSpPr>
        <p:spPr>
          <a:xfrm>
            <a:off x="992188" y="768350"/>
            <a:ext cx="5114925" cy="3836988"/>
          </a:xfrm>
          <a:ln/>
        </p:spPr>
      </p:sp>
      <p:sp>
        <p:nvSpPr>
          <p:cNvPr id="247811" name="Rectangle 3"/>
          <p:cNvSpPr>
            <a:spLocks noGrp="1" noChangeArrowheads="1"/>
          </p:cNvSpPr>
          <p:nvPr>
            <p:ph type="body" idx="1"/>
          </p:nvPr>
        </p:nvSpPr>
        <p:spPr/>
        <p:txBody>
          <a:bodyPr/>
          <a:lstStyle/>
          <a:p>
            <a:r>
              <a:rPr lang="it-IT" b="1" dirty="0" err="1"/>
              <a:t>Anders</a:t>
            </a:r>
            <a:r>
              <a:rPr lang="it-IT" b="1" dirty="0"/>
              <a:t> Celsius</a:t>
            </a:r>
            <a:r>
              <a:rPr lang="it-IT" dirty="0"/>
              <a:t> </a:t>
            </a:r>
            <a:r>
              <a:rPr lang="it-IT" b="1" dirty="0"/>
              <a:t>1701-1744</a:t>
            </a:r>
            <a:r>
              <a:rPr lang="it-IT" dirty="0"/>
              <a:t> </a:t>
            </a:r>
            <a:r>
              <a:rPr lang="it-IT" dirty="0" err="1"/>
              <a:t>died</a:t>
            </a:r>
            <a:r>
              <a:rPr lang="it-IT" dirty="0"/>
              <a:t> of </a:t>
            </a:r>
            <a:r>
              <a:rPr lang="it-IT" dirty="0" err="1"/>
              <a:t>tuberculosis</a:t>
            </a:r>
            <a:endParaRPr lang="it-IT" dirty="0"/>
          </a:p>
          <a:p>
            <a:r>
              <a:rPr lang="it-IT" dirty="0" err="1">
                <a:hlinkClick r:id="rId3"/>
              </a:rPr>
              <a:t>Anders</a:t>
            </a:r>
            <a:r>
              <a:rPr lang="it-IT" dirty="0">
                <a:hlinkClick r:id="rId3"/>
              </a:rPr>
              <a:t> Celsius</a:t>
            </a:r>
            <a:r>
              <a:rPr lang="it-IT" dirty="0"/>
              <a:t>, </a:t>
            </a:r>
            <a:r>
              <a:rPr lang="it-IT" dirty="0" err="1"/>
              <a:t>born</a:t>
            </a:r>
            <a:r>
              <a:rPr lang="it-IT" dirty="0"/>
              <a:t> in Uppsala, </a:t>
            </a:r>
            <a:r>
              <a:rPr lang="it-IT" dirty="0" err="1"/>
              <a:t>was</a:t>
            </a:r>
            <a:r>
              <a:rPr lang="it-IT" dirty="0"/>
              <a:t> </a:t>
            </a:r>
            <a:r>
              <a:rPr lang="it-IT" dirty="0" err="1"/>
              <a:t>one</a:t>
            </a:r>
            <a:r>
              <a:rPr lang="it-IT" dirty="0"/>
              <a:t> of a large </a:t>
            </a:r>
            <a:r>
              <a:rPr lang="it-IT" dirty="0" err="1"/>
              <a:t>number</a:t>
            </a:r>
            <a:r>
              <a:rPr lang="it-IT" dirty="0"/>
              <a:t> of </a:t>
            </a:r>
            <a:r>
              <a:rPr lang="it-IT" dirty="0" err="1"/>
              <a:t>scientists</a:t>
            </a:r>
            <a:r>
              <a:rPr lang="it-IT" dirty="0"/>
              <a:t> (</a:t>
            </a:r>
            <a:r>
              <a:rPr lang="it-IT" dirty="0" err="1"/>
              <a:t>all</a:t>
            </a:r>
            <a:r>
              <a:rPr lang="it-IT" dirty="0"/>
              <a:t> </a:t>
            </a:r>
            <a:r>
              <a:rPr lang="it-IT" dirty="0" err="1"/>
              <a:t>related</a:t>
            </a:r>
            <a:r>
              <a:rPr lang="it-IT" dirty="0"/>
              <a:t>) </a:t>
            </a:r>
            <a:r>
              <a:rPr lang="it-IT" dirty="0" err="1"/>
              <a:t>originating</a:t>
            </a:r>
            <a:r>
              <a:rPr lang="it-IT" dirty="0"/>
              <a:t> from </a:t>
            </a:r>
            <a:r>
              <a:rPr lang="it-IT" dirty="0" err="1"/>
              <a:t>Ovanåker</a:t>
            </a:r>
            <a:r>
              <a:rPr lang="it-IT" dirty="0"/>
              <a:t> in the province of </a:t>
            </a:r>
            <a:r>
              <a:rPr lang="it-IT" dirty="0" err="1"/>
              <a:t>Hälsingland</a:t>
            </a:r>
            <a:r>
              <a:rPr lang="it-IT" dirty="0"/>
              <a:t>. The family </a:t>
            </a:r>
            <a:r>
              <a:rPr lang="it-IT" dirty="0" err="1"/>
              <a:t>name</a:t>
            </a:r>
            <a:r>
              <a:rPr lang="it-IT" dirty="0"/>
              <a:t> </a:t>
            </a:r>
            <a:r>
              <a:rPr lang="it-IT" dirty="0" err="1"/>
              <a:t>is</a:t>
            </a:r>
            <a:r>
              <a:rPr lang="it-IT" dirty="0"/>
              <a:t> a </a:t>
            </a:r>
            <a:r>
              <a:rPr lang="it-IT" dirty="0" err="1"/>
              <a:t>latinised</a:t>
            </a:r>
            <a:r>
              <a:rPr lang="it-IT" dirty="0"/>
              <a:t> </a:t>
            </a:r>
            <a:r>
              <a:rPr lang="it-IT" dirty="0" err="1"/>
              <a:t>version</a:t>
            </a:r>
            <a:r>
              <a:rPr lang="it-IT" dirty="0"/>
              <a:t> of the </a:t>
            </a:r>
            <a:r>
              <a:rPr lang="it-IT" dirty="0" err="1"/>
              <a:t>name</a:t>
            </a:r>
            <a:r>
              <a:rPr lang="it-IT" dirty="0"/>
              <a:t> of the </a:t>
            </a:r>
            <a:r>
              <a:rPr lang="it-IT" dirty="0" err="1"/>
              <a:t>vicarage</a:t>
            </a:r>
            <a:r>
              <a:rPr lang="it-IT" dirty="0"/>
              <a:t> (</a:t>
            </a:r>
            <a:r>
              <a:rPr lang="it-IT" dirty="0" err="1"/>
              <a:t>Högen</a:t>
            </a:r>
            <a:r>
              <a:rPr lang="it-IT" dirty="0"/>
              <a:t>). His </a:t>
            </a:r>
            <a:r>
              <a:rPr lang="it-IT" dirty="0" err="1"/>
              <a:t>grandfathers</a:t>
            </a:r>
            <a:r>
              <a:rPr lang="it-IT" dirty="0"/>
              <a:t> </a:t>
            </a:r>
            <a:r>
              <a:rPr lang="it-IT" dirty="0" err="1"/>
              <a:t>were</a:t>
            </a:r>
            <a:r>
              <a:rPr lang="it-IT" dirty="0"/>
              <a:t> </a:t>
            </a:r>
            <a:r>
              <a:rPr lang="it-IT" dirty="0" err="1"/>
              <a:t>both</a:t>
            </a:r>
            <a:r>
              <a:rPr lang="it-IT" dirty="0"/>
              <a:t> </a:t>
            </a:r>
            <a:r>
              <a:rPr lang="it-IT" dirty="0" err="1"/>
              <a:t>professors</a:t>
            </a:r>
            <a:r>
              <a:rPr lang="it-IT" dirty="0"/>
              <a:t> in Uppsala: Magnus Celsius the </a:t>
            </a:r>
            <a:r>
              <a:rPr lang="it-IT" dirty="0" err="1"/>
              <a:t>mathematician</a:t>
            </a:r>
            <a:r>
              <a:rPr lang="it-IT" dirty="0"/>
              <a:t> and </a:t>
            </a:r>
            <a:r>
              <a:rPr lang="it-IT" dirty="0" err="1"/>
              <a:t>Anders</a:t>
            </a:r>
            <a:r>
              <a:rPr lang="it-IT" dirty="0"/>
              <a:t> Spole the </a:t>
            </a:r>
            <a:r>
              <a:rPr lang="it-IT" dirty="0" err="1"/>
              <a:t>astronomer</a:t>
            </a:r>
            <a:r>
              <a:rPr lang="it-IT" dirty="0"/>
              <a:t>. His </a:t>
            </a:r>
            <a:r>
              <a:rPr lang="it-IT" dirty="0" err="1"/>
              <a:t>father</a:t>
            </a:r>
            <a:r>
              <a:rPr lang="it-IT" dirty="0"/>
              <a:t>, Nils Celsius, </a:t>
            </a:r>
            <a:r>
              <a:rPr lang="it-IT" dirty="0" err="1"/>
              <a:t>was</a:t>
            </a:r>
            <a:r>
              <a:rPr lang="it-IT" dirty="0"/>
              <a:t> </a:t>
            </a:r>
            <a:r>
              <a:rPr lang="it-IT" dirty="0" err="1"/>
              <a:t>also</a:t>
            </a:r>
            <a:r>
              <a:rPr lang="it-IT" dirty="0"/>
              <a:t> professor in </a:t>
            </a:r>
            <a:r>
              <a:rPr lang="it-IT" dirty="0" err="1"/>
              <a:t>astronomy</a:t>
            </a:r>
            <a:r>
              <a:rPr lang="it-IT" dirty="0"/>
              <a:t>. Celsius, </a:t>
            </a:r>
            <a:r>
              <a:rPr lang="it-IT" dirty="0" err="1"/>
              <a:t>who</a:t>
            </a:r>
            <a:r>
              <a:rPr lang="it-IT" dirty="0"/>
              <a:t> </a:t>
            </a:r>
            <a:r>
              <a:rPr lang="it-IT" dirty="0" err="1"/>
              <a:t>was</a:t>
            </a:r>
            <a:r>
              <a:rPr lang="it-IT" dirty="0"/>
              <a:t> </a:t>
            </a:r>
            <a:r>
              <a:rPr lang="it-IT" dirty="0" err="1"/>
              <a:t>said</a:t>
            </a:r>
            <a:r>
              <a:rPr lang="it-IT" dirty="0"/>
              <a:t> to </a:t>
            </a:r>
            <a:r>
              <a:rPr lang="it-IT" dirty="0" err="1"/>
              <a:t>have</a:t>
            </a:r>
            <a:r>
              <a:rPr lang="it-IT" dirty="0"/>
              <a:t> </a:t>
            </a:r>
            <a:r>
              <a:rPr lang="it-IT" dirty="0" err="1"/>
              <a:t>been</a:t>
            </a:r>
            <a:r>
              <a:rPr lang="it-IT" dirty="0"/>
              <a:t> </a:t>
            </a:r>
            <a:r>
              <a:rPr lang="it-IT" dirty="0" err="1"/>
              <a:t>very</a:t>
            </a:r>
            <a:r>
              <a:rPr lang="it-IT" dirty="0"/>
              <a:t> </a:t>
            </a:r>
            <a:r>
              <a:rPr lang="it-IT" dirty="0" err="1"/>
              <a:t>talented</a:t>
            </a:r>
            <a:r>
              <a:rPr lang="it-IT" dirty="0"/>
              <a:t> in </a:t>
            </a:r>
            <a:r>
              <a:rPr lang="it-IT" dirty="0" err="1"/>
              <a:t>mathematics</a:t>
            </a:r>
            <a:r>
              <a:rPr lang="it-IT" dirty="0"/>
              <a:t> from an </a:t>
            </a:r>
            <a:r>
              <a:rPr lang="it-IT" dirty="0" err="1"/>
              <a:t>early</a:t>
            </a:r>
            <a:r>
              <a:rPr lang="it-IT" dirty="0"/>
              <a:t> </a:t>
            </a:r>
            <a:r>
              <a:rPr lang="it-IT" dirty="0" err="1"/>
              <a:t>age</a:t>
            </a:r>
            <a:r>
              <a:rPr lang="it-IT" dirty="0"/>
              <a:t>, </a:t>
            </a:r>
            <a:r>
              <a:rPr lang="it-IT" dirty="0" err="1"/>
              <a:t>was</a:t>
            </a:r>
            <a:r>
              <a:rPr lang="it-IT" dirty="0"/>
              <a:t> </a:t>
            </a:r>
            <a:r>
              <a:rPr lang="it-IT" dirty="0" err="1"/>
              <a:t>appointed</a:t>
            </a:r>
            <a:r>
              <a:rPr lang="it-IT" dirty="0"/>
              <a:t> </a:t>
            </a:r>
            <a:r>
              <a:rPr lang="it-IT" dirty="0">
                <a:hlinkClick r:id="rId4"/>
              </a:rPr>
              <a:t>professor</a:t>
            </a:r>
            <a:r>
              <a:rPr lang="it-IT" dirty="0"/>
              <a:t> of </a:t>
            </a:r>
            <a:r>
              <a:rPr lang="it-IT" dirty="0" err="1"/>
              <a:t>astronomy</a:t>
            </a:r>
            <a:r>
              <a:rPr lang="it-IT" dirty="0"/>
              <a:t> in 1730. </a:t>
            </a:r>
          </a:p>
          <a:p>
            <a:r>
              <a:rPr lang="it-IT" dirty="0"/>
              <a:t>For </a:t>
            </a:r>
            <a:r>
              <a:rPr lang="it-IT" dirty="0" err="1"/>
              <a:t>his</a:t>
            </a:r>
            <a:r>
              <a:rPr lang="it-IT" dirty="0"/>
              <a:t> </a:t>
            </a:r>
            <a:r>
              <a:rPr lang="it-IT" dirty="0" err="1"/>
              <a:t>metereological</a:t>
            </a:r>
            <a:r>
              <a:rPr lang="it-IT" dirty="0"/>
              <a:t> </a:t>
            </a:r>
            <a:r>
              <a:rPr lang="it-IT" dirty="0" err="1"/>
              <a:t>observations</a:t>
            </a:r>
            <a:r>
              <a:rPr lang="it-IT" dirty="0"/>
              <a:t> he </a:t>
            </a:r>
            <a:r>
              <a:rPr lang="it-IT" dirty="0" err="1"/>
              <a:t>constructed</a:t>
            </a:r>
            <a:r>
              <a:rPr lang="it-IT" dirty="0"/>
              <a:t> </a:t>
            </a:r>
            <a:r>
              <a:rPr lang="it-IT" dirty="0" err="1"/>
              <a:t>his</a:t>
            </a:r>
            <a:r>
              <a:rPr lang="it-IT" dirty="0"/>
              <a:t> world </a:t>
            </a:r>
            <a:r>
              <a:rPr lang="it-IT" dirty="0" err="1"/>
              <a:t>famous</a:t>
            </a:r>
            <a:r>
              <a:rPr lang="it-IT" dirty="0"/>
              <a:t> </a:t>
            </a:r>
            <a:r>
              <a:rPr lang="it-IT" b="1" dirty="0">
                <a:hlinkClick r:id="rId5"/>
              </a:rPr>
              <a:t>Celsius </a:t>
            </a:r>
            <a:r>
              <a:rPr lang="it-IT" b="1" dirty="0" err="1">
                <a:hlinkClick r:id="rId5"/>
              </a:rPr>
              <a:t>thermometer</a:t>
            </a:r>
            <a:r>
              <a:rPr lang="it-IT" dirty="0"/>
              <a:t>, with 0 for the </a:t>
            </a:r>
            <a:r>
              <a:rPr lang="it-IT" dirty="0" err="1"/>
              <a:t>boiling</a:t>
            </a:r>
            <a:r>
              <a:rPr lang="it-IT" dirty="0"/>
              <a:t> </a:t>
            </a:r>
            <a:r>
              <a:rPr lang="it-IT" dirty="0" err="1"/>
              <a:t>point</a:t>
            </a:r>
            <a:r>
              <a:rPr lang="it-IT" dirty="0"/>
              <a:t> of water and 100 for the </a:t>
            </a:r>
            <a:r>
              <a:rPr lang="it-IT" dirty="0" err="1"/>
              <a:t>freezing</a:t>
            </a:r>
            <a:r>
              <a:rPr lang="it-IT" dirty="0"/>
              <a:t> </a:t>
            </a:r>
            <a:r>
              <a:rPr lang="it-IT" dirty="0" err="1"/>
              <a:t>point</a:t>
            </a:r>
            <a:r>
              <a:rPr lang="it-IT" dirty="0"/>
              <a:t>. </a:t>
            </a:r>
            <a:r>
              <a:rPr lang="it-IT" dirty="0" err="1"/>
              <a:t>After</a:t>
            </a:r>
            <a:r>
              <a:rPr lang="it-IT" dirty="0"/>
              <a:t> </a:t>
            </a:r>
            <a:r>
              <a:rPr lang="it-IT" dirty="0" err="1"/>
              <a:t>his</a:t>
            </a:r>
            <a:r>
              <a:rPr lang="it-IT" dirty="0"/>
              <a:t> </a:t>
            </a:r>
            <a:r>
              <a:rPr lang="it-IT" dirty="0" err="1"/>
              <a:t>death</a:t>
            </a:r>
            <a:r>
              <a:rPr lang="it-IT" dirty="0"/>
              <a:t> in 1744 the scale </a:t>
            </a:r>
            <a:r>
              <a:rPr lang="it-IT" dirty="0" err="1"/>
              <a:t>was</a:t>
            </a:r>
            <a:r>
              <a:rPr lang="it-IT" dirty="0"/>
              <a:t> </a:t>
            </a:r>
            <a:r>
              <a:rPr lang="it-IT" dirty="0" err="1"/>
              <a:t>reversed</a:t>
            </a:r>
            <a:r>
              <a:rPr lang="it-IT" dirty="0"/>
              <a:t> to </a:t>
            </a:r>
            <a:r>
              <a:rPr lang="it-IT" dirty="0" err="1"/>
              <a:t>its</a:t>
            </a:r>
            <a:r>
              <a:rPr lang="it-IT" dirty="0"/>
              <a:t> </a:t>
            </a:r>
            <a:r>
              <a:rPr lang="it-IT" dirty="0" err="1"/>
              <a:t>present</a:t>
            </a:r>
            <a:r>
              <a:rPr lang="it-IT" dirty="0"/>
              <a:t> </a:t>
            </a:r>
            <a:r>
              <a:rPr lang="it-IT" dirty="0" err="1"/>
              <a:t>form</a:t>
            </a:r>
            <a:r>
              <a:rPr lang="it-IT" dirty="0"/>
              <a:t>. </a:t>
            </a:r>
            <a:endParaRPr lang="it-IT" dirty="0" smtClean="0"/>
          </a:p>
          <a:p>
            <a:endParaRPr lang="it-IT" dirty="0" smtClean="0"/>
          </a:p>
          <a:p>
            <a:r>
              <a:rPr lang="fr-FR" dirty="0" smtClean="0"/>
              <a:t>Le degré Fahrenheit (℉, caractère Unicode U+2109) est une unité de mesure de la température, qui doit son nom au physicien allemand Daniel Gabriel Fahrenheit, qui la proposa en 1724. Dans l’échelle des températures en Fahrenheit, le point de fusion de l’eau est de 32 degrés, et son point d’ébullition est de 212 degrés. On en déduit qu’une différence d’un degré Fahrenheit équivaut à une différence de 5⁄9 de kelvin ou de degré Celsius.</a:t>
            </a:r>
          </a:p>
          <a:p>
            <a:endParaRPr lang="fr-FR" dirty="0" smtClean="0"/>
          </a:p>
          <a:p>
            <a:r>
              <a:rPr lang="fr-FR" dirty="0" smtClean="0"/>
              <a:t>Fahrenheit décida de fixer le zéro de son échelle comme étant la plus basse température qu’il ait mesurée durant le rude hiver de 1708 à 1709 dans sa ville natale de Danzig. Plus tard, en laboratoire, il a atteint cette température lors de la solidification d’un mélange d’un volume égal de chlorure d’ammonium et d’eau. Il fixa la valeur à 96 degrés (96 valant 12 × 8) comme la température du sang (il utilisa un cheval pour ses premiers calibrages). Tout d’abord, son échelle n’avait que douze divisions, mais plus tard, il subdivisa chaque division en 8 degrés égaux, d’où la valeur de 96 degrés pour le haut de son échelle. Il observa alors que l’eau gèle à 32 degrés et bout à 212 degrés. Il y a donc 180 degrés entre la solidification et l’ébullition de l’eau.</a:t>
            </a:r>
          </a:p>
          <a:p>
            <a:endParaRPr lang="fr-FR" dirty="0" smtClean="0"/>
          </a:p>
          <a:p>
            <a:r>
              <a:rPr lang="de-DE" dirty="0" smtClean="0"/>
              <a:t>Fahrenheit wählte als Nullpunkt seiner Temperaturskala die tiefste Temperatur des strengen Winters 1708/1709 in seiner Heimatstadt Danzig. Mit einer Mischung aus „Eis, Wasser und Salmiak oder Seesalz“ (Kältemischung) konnte er danach den Nullpunkt bzw. ersten Fixpunkt wieder herstellen (−17,8 °C). Fahrenheit wollte dadurch negative Temperaturen vermeiden, wie sie bei der </a:t>
            </a:r>
            <a:r>
              <a:rPr lang="de-DE" dirty="0" err="1" smtClean="0"/>
              <a:t>Rømer</a:t>
            </a:r>
            <a:r>
              <a:rPr lang="de-DE" dirty="0" smtClean="0"/>
              <a:t>-Skala schon im normalen Alltagsgebrauch auftraten.</a:t>
            </a:r>
          </a:p>
          <a:p>
            <a:endParaRPr lang="de-DE" dirty="0" smtClean="0"/>
          </a:p>
          <a:p>
            <a:r>
              <a:rPr lang="de-DE" dirty="0" smtClean="0"/>
              <a:t>Als zweiten und dritten Fixpunkt legte er 1714 den Gefrierpunkt des reinen Wassers (Eispunkt) bei 32 °F und die „Körpertemperatur eines gesunden Menschen“ bei 96 °F fest.[1] Der Nachteil dieser Skala bestand darin, dass insbesondere der untere und der obere Fixpunkt nach heutigen Maßstäben nicht hinreichend genau reproduzierbar sind. Es wurde daher eine neue Definition notwendig.</a:t>
            </a:r>
            <a:endParaRPr lang="it-IT"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qui mi interessa estrarre Q1 da T1, il I principio vale sempre L+Q1 = Q2.</a:t>
            </a:r>
          </a:p>
          <a:p>
            <a:r>
              <a:rPr lang="it-IT" dirty="0" smtClean="0"/>
              <a:t>Violato K, allora a T1 ho Q1 -&gt;</a:t>
            </a:r>
            <a:r>
              <a:rPr lang="it-IT" baseline="0" dirty="0" smtClean="0"/>
              <a:t> L, posso quindi convertire L in Q1 per es. per attrito ad una T2 &gt;T1 violando C.</a:t>
            </a:r>
          </a:p>
          <a:p>
            <a:r>
              <a:rPr lang="it-IT" baseline="0" dirty="0" smtClean="0"/>
              <a:t>Violato C, allora posso ritrasferire il Q1 da T1 a T2&gt;T1 e Q2-Q1 = L è trasformabile integralmente in lavoro meccanico violando K. </a:t>
            </a:r>
            <a:endParaRPr lang="it-IT"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62</a:t>
            </a:fld>
            <a:endParaRPr lang="en-US"/>
          </a:p>
        </p:txBody>
      </p:sp>
    </p:spTree>
    <p:extLst>
      <p:ext uri="{BB962C8B-B14F-4D97-AF65-F5344CB8AC3E}">
        <p14:creationId xmlns:p14="http://schemas.microsoft.com/office/powerpoint/2010/main" val="2572807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smtClean="0"/>
              <a:t>In </a:t>
            </a:r>
            <a:r>
              <a:rPr lang="it-IT" dirty="0" smtClean="0">
                <a:hlinkClick r:id="rId3"/>
              </a:rPr>
              <a:t>fisica</a:t>
            </a:r>
            <a:r>
              <a:rPr lang="it-IT" dirty="0" smtClean="0"/>
              <a:t> l'</a:t>
            </a:r>
            <a:r>
              <a:rPr lang="it-IT" b="1" dirty="0" smtClean="0"/>
              <a:t>entropia</a:t>
            </a:r>
            <a:r>
              <a:rPr lang="it-IT" dirty="0" smtClean="0"/>
              <a:t> è una </a:t>
            </a:r>
            <a:r>
              <a:rPr lang="it-IT" dirty="0" smtClean="0">
                <a:hlinkClick r:id="rId4" tooltip="Grandezza fisica"/>
              </a:rPr>
              <a:t>grandezza</a:t>
            </a:r>
            <a:r>
              <a:rPr lang="it-IT" dirty="0" smtClean="0"/>
              <a:t> che viene interpretata come una misura del caos in un </a:t>
            </a:r>
            <a:r>
              <a:rPr lang="it-IT" dirty="0" smtClean="0">
                <a:hlinkClick r:id="rId5" tooltip="Sistema fisico"/>
              </a:rPr>
              <a:t>sistema fisico</a:t>
            </a:r>
            <a:r>
              <a:rPr lang="it-IT" dirty="0" smtClean="0"/>
              <a:t> o più in generale nell'</a:t>
            </a:r>
            <a:r>
              <a:rPr lang="it-IT" dirty="0" smtClean="0">
                <a:hlinkClick r:id="rId6"/>
              </a:rPr>
              <a:t>universo</a:t>
            </a:r>
            <a:r>
              <a:rPr lang="it-IT" dirty="0" smtClean="0"/>
              <a:t>. Viene generalmente rappresentata dalla lettera </a:t>
            </a:r>
            <a:r>
              <a:rPr lang="it-IT" i="1" dirty="0" smtClean="0"/>
              <a:t>S</a:t>
            </a:r>
            <a:r>
              <a:rPr lang="it-IT" dirty="0" smtClean="0"/>
              <a:t>.</a:t>
            </a:r>
            <a:br>
              <a:rPr lang="it-IT" dirty="0" smtClean="0"/>
            </a:br>
            <a:r>
              <a:rPr lang="it-IT" dirty="0" smtClean="0"/>
              <a:t>In </a:t>
            </a:r>
            <a:r>
              <a:rPr lang="it-IT" dirty="0" smtClean="0">
                <a:hlinkClick r:id="rId7" tooltip="Termodinamica classica"/>
              </a:rPr>
              <a:t>termodinamica classica</a:t>
            </a:r>
            <a:r>
              <a:rPr lang="it-IT" dirty="0" smtClean="0"/>
              <a:t>, il primo ambito in cui l'entropia venne introdotta, </a:t>
            </a:r>
            <a:r>
              <a:rPr lang="it-IT" i="1" dirty="0" smtClean="0"/>
              <a:t>S</a:t>
            </a:r>
            <a:r>
              <a:rPr lang="it-IT" dirty="0" smtClean="0"/>
              <a:t> è una </a:t>
            </a:r>
            <a:r>
              <a:rPr lang="it-IT" dirty="0" smtClean="0">
                <a:hlinkClick r:id="rId8"/>
              </a:rPr>
              <a:t>funzione di stato</a:t>
            </a:r>
            <a:r>
              <a:rPr lang="it-IT" dirty="0" smtClean="0"/>
              <a:t>, che, quantificando l'indisponibilità di un sistema a produrre </a:t>
            </a:r>
            <a:r>
              <a:rPr lang="it-IT" dirty="0" smtClean="0">
                <a:hlinkClick r:id="rId9" tooltip="Lavoro (fisica)"/>
              </a:rPr>
              <a:t>lavoro</a:t>
            </a:r>
            <a:r>
              <a:rPr lang="it-IT" dirty="0" smtClean="0"/>
              <a:t>, si introduce insieme al </a:t>
            </a:r>
            <a:r>
              <a:rPr lang="it-IT" dirty="0" smtClean="0">
                <a:hlinkClick r:id="rId10"/>
              </a:rPr>
              <a:t>secondo principio della termodinamica</a:t>
            </a:r>
            <a:r>
              <a:rPr lang="it-IT" dirty="0" smtClean="0"/>
              <a:t>. In base a questa definizione si può dire, in forma non rigorosa ma esplicativa, che quando un sistema passa da uno </a:t>
            </a:r>
            <a:r>
              <a:rPr lang="it-IT" dirty="0" smtClean="0">
                <a:hlinkClick r:id="rId11" tooltip="Stato termodinamico"/>
              </a:rPr>
              <a:t>stato</a:t>
            </a:r>
            <a:r>
              <a:rPr lang="it-IT" dirty="0" smtClean="0"/>
              <a:t> </a:t>
            </a:r>
            <a:r>
              <a:rPr lang="it-IT" i="1" dirty="0" smtClean="0"/>
              <a:t>ordinato</a:t>
            </a:r>
            <a:r>
              <a:rPr lang="it-IT" dirty="0" smtClean="0"/>
              <a:t> ad uno </a:t>
            </a:r>
            <a:r>
              <a:rPr lang="it-IT" i="1" dirty="0" smtClean="0"/>
              <a:t>disordinato</a:t>
            </a:r>
            <a:r>
              <a:rPr lang="it-IT" dirty="0" smtClean="0"/>
              <a:t> la sua entropia aumenta; questo fatto fornisce indicazioni sulla direzione in cui evolve spontaneamente un sistema. Anche l'approccio molecolare della </a:t>
            </a:r>
            <a:r>
              <a:rPr lang="it-IT" dirty="0" smtClean="0">
                <a:hlinkClick r:id="rId12"/>
              </a:rPr>
              <a:t>meccanica statistica</a:t>
            </a:r>
            <a:r>
              <a:rPr lang="it-IT" dirty="0" smtClean="0"/>
              <a:t> correla ancora più intimamente l'entropia al concetto di ordine, e precisamente alle possibili diverse disposizioni dei livelli molecolari e quindi differenti probabilità in cui può trovarsi macroscopicamente un sistema</a:t>
            </a:r>
            <a:r>
              <a:rPr lang="it-IT" baseline="30000" dirty="0" smtClean="0">
                <a:hlinkClick r:id="rId13"/>
              </a:rPr>
              <a:t>[1]</a:t>
            </a:r>
            <a:r>
              <a:rPr lang="it-IT" dirty="0" smtClean="0"/>
              <a:t>.</a:t>
            </a:r>
            <a:br>
              <a:rPr lang="it-IT" dirty="0" smtClean="0"/>
            </a:br>
            <a:r>
              <a:rPr lang="it-IT" dirty="0" smtClean="0"/>
              <a:t>Nel </a:t>
            </a:r>
            <a:r>
              <a:rPr lang="it-IT" dirty="0" smtClean="0">
                <a:hlinkClick r:id="rId14" tooltip="Sistema Internazionale"/>
              </a:rPr>
              <a:t>Sistema Internazionale</a:t>
            </a:r>
            <a:r>
              <a:rPr lang="it-IT" dirty="0" smtClean="0"/>
              <a:t> si misura in </a:t>
            </a:r>
            <a:r>
              <a:rPr lang="it-IT" dirty="0" smtClean="0">
                <a:hlinkClick r:id="rId15"/>
              </a:rPr>
              <a:t>joule</a:t>
            </a:r>
            <a:r>
              <a:rPr lang="it-IT" dirty="0" smtClean="0"/>
              <a:t> su </a:t>
            </a:r>
            <a:r>
              <a:rPr lang="it-IT" dirty="0" smtClean="0">
                <a:hlinkClick r:id="rId16"/>
              </a:rPr>
              <a:t>kelvin</a:t>
            </a:r>
            <a:r>
              <a:rPr lang="it-IT" dirty="0" smtClean="0"/>
              <a:t> (J/K).</a:t>
            </a:r>
          </a:p>
          <a:p>
            <a:r>
              <a:rPr lang="it-IT" dirty="0" smtClean="0"/>
              <a:t>Il concetto di entropia ha conosciuto una vastissima popolarità, tanto da essere esteso ad ambiti non strettamente fisici, come le </a:t>
            </a:r>
            <a:r>
              <a:rPr lang="it-IT" dirty="0" smtClean="0">
                <a:hlinkClick r:id="rId17"/>
              </a:rPr>
              <a:t>scienze sociali</a:t>
            </a:r>
            <a:r>
              <a:rPr lang="it-IT" dirty="0" smtClean="0"/>
              <a:t>, la </a:t>
            </a:r>
            <a:r>
              <a:rPr lang="it-IT" dirty="0" smtClean="0">
                <a:hlinkClick r:id="rId18"/>
              </a:rPr>
              <a:t>teoria dei segnali</a:t>
            </a:r>
            <a:r>
              <a:rPr lang="it-IT" dirty="0" smtClean="0"/>
              <a:t>, la </a:t>
            </a:r>
            <a:r>
              <a:rPr lang="it-IT" dirty="0" smtClean="0">
                <a:hlinkClick r:id="rId19"/>
              </a:rPr>
              <a:t>teoria dell'informazione</a:t>
            </a:r>
            <a:r>
              <a:rPr lang="it-IT" dirty="0" smtClean="0"/>
              <a:t>.</a:t>
            </a:r>
          </a:p>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63</a:t>
            </a:fld>
            <a:endParaRPr lang="en-US"/>
          </a:p>
        </p:txBody>
      </p:sp>
    </p:spTree>
    <p:extLst>
      <p:ext uri="{BB962C8B-B14F-4D97-AF65-F5344CB8AC3E}">
        <p14:creationId xmlns:p14="http://schemas.microsoft.com/office/powerpoint/2010/main" val="1667189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it-IT" dirty="0" err="1" smtClean="0"/>
              <a:t>Galinstan</a:t>
            </a:r>
            <a:r>
              <a:rPr lang="it-IT" dirty="0" smtClean="0"/>
              <a:t>, marchio depositato della</a:t>
            </a:r>
            <a:r>
              <a:rPr lang="it-IT" baseline="0" dirty="0" smtClean="0"/>
              <a:t> ditta tedesca </a:t>
            </a:r>
            <a:r>
              <a:rPr lang="it-IT" baseline="0" dirty="0" err="1" smtClean="0"/>
              <a:t>Geratherm</a:t>
            </a:r>
            <a:r>
              <a:rPr lang="it-IT" baseline="0" dirty="0" smtClean="0"/>
              <a:t> </a:t>
            </a:r>
            <a:r>
              <a:rPr lang="it-IT" baseline="0" dirty="0" err="1" smtClean="0"/>
              <a:t>Medical</a:t>
            </a:r>
            <a:r>
              <a:rPr lang="it-IT" baseline="0" dirty="0" smtClean="0"/>
              <a:t> AG, è un eutettico all’incirca 68.5%, 21.5%, 10% (composizione esatta ignota)- solidifica a -19 </a:t>
            </a:r>
            <a:r>
              <a:rPr lang="it-IT" baseline="0" dirty="0" smtClean="0">
                <a:latin typeface="Arial"/>
                <a:cs typeface="Arial"/>
              </a:rPr>
              <a:t>°C</a:t>
            </a:r>
            <a:r>
              <a:rPr lang="it-IT" baseline="0" dirty="0" smtClean="0"/>
              <a:t> (-2 °F) e ha bassa tensione di vapore </a:t>
            </a:r>
            <a:r>
              <a:rPr lang="it-IT" baseline="0" dirty="0" smtClean="0">
                <a:latin typeface="Arial"/>
                <a:cs typeface="Arial"/>
              </a:rPr>
              <a:t>&lt;</a:t>
            </a:r>
            <a:r>
              <a:rPr lang="it-IT" baseline="0" dirty="0" smtClean="0"/>
              <a:t>10</a:t>
            </a:r>
            <a:r>
              <a:rPr lang="it-IT" baseline="30000" dirty="0" smtClean="0"/>
              <a:t>-8</a:t>
            </a:r>
            <a:r>
              <a:rPr lang="it-IT" baseline="0" dirty="0" smtClean="0"/>
              <a:t> torr a 500 °C, però bagna il vetro (che deve essere protetto con Ga</a:t>
            </a:r>
            <a:r>
              <a:rPr lang="it-IT" baseline="-25000" dirty="0" smtClean="0"/>
              <a:t>2</a:t>
            </a:r>
            <a:r>
              <a:rPr lang="it-IT" baseline="0" dirty="0" smtClean="0"/>
              <a:t>O</a:t>
            </a:r>
            <a:r>
              <a:rPr lang="it-IT" baseline="-25000" dirty="0" smtClean="0"/>
              <a:t>3</a:t>
            </a:r>
            <a:r>
              <a:rPr lang="it-IT" baseline="0" dirty="0" smtClean="0"/>
              <a:t>). </a:t>
            </a:r>
            <a:r>
              <a:rPr lang="it-IT" dirty="0" smtClean="0"/>
              <a:t> </a:t>
            </a:r>
            <a:endParaRPr lang="en-GB" dirty="0" smtClean="0"/>
          </a:p>
          <a:p>
            <a:r>
              <a:rPr lang="en-GB" dirty="0" smtClean="0"/>
              <a:t>Material        Linear coefficient, </a:t>
            </a:r>
            <a:r>
              <a:rPr lang="el-GR" i="1" dirty="0" smtClean="0"/>
              <a:t>α</a:t>
            </a:r>
            <a:r>
              <a:rPr lang="el-GR" dirty="0" smtClean="0"/>
              <a:t>, </a:t>
            </a:r>
            <a:r>
              <a:rPr lang="en-GB" dirty="0" smtClean="0"/>
              <a:t>at 20 °C</a:t>
            </a:r>
            <a:r>
              <a:rPr lang="en-GB" baseline="0" dirty="0" smtClean="0"/>
              <a:t> </a:t>
            </a:r>
            <a:r>
              <a:rPr lang="en-GB" dirty="0" smtClean="0"/>
              <a:t>(10</a:t>
            </a:r>
            <a:r>
              <a:rPr lang="en-GB" baseline="30000" dirty="0" smtClean="0"/>
              <a:t>−6</a:t>
            </a:r>
            <a:r>
              <a:rPr lang="en-GB" dirty="0" smtClean="0"/>
              <a:t>/°C)     Volumetric coefficient, </a:t>
            </a:r>
            <a:r>
              <a:rPr lang="el-GR" i="1" dirty="0" smtClean="0"/>
              <a:t>β</a:t>
            </a:r>
            <a:r>
              <a:rPr lang="el-GR" dirty="0" smtClean="0"/>
              <a:t>, </a:t>
            </a:r>
            <a:r>
              <a:rPr lang="en-GB" dirty="0" smtClean="0"/>
              <a:t>at 20 °C</a:t>
            </a:r>
            <a:r>
              <a:rPr lang="en-GB" baseline="0" dirty="0" smtClean="0"/>
              <a:t> </a:t>
            </a:r>
            <a:r>
              <a:rPr lang="en-GB" dirty="0" smtClean="0"/>
              <a:t>(10</a:t>
            </a:r>
            <a:r>
              <a:rPr lang="en-GB" baseline="30000" dirty="0" smtClean="0"/>
              <a:t>−6</a:t>
            </a:r>
            <a:r>
              <a:rPr lang="en-GB" dirty="0" smtClean="0"/>
              <a:t>/°C)          </a:t>
            </a:r>
            <a:r>
              <a:rPr lang="el-GR" i="1" dirty="0" smtClean="0"/>
              <a:t>β</a:t>
            </a:r>
            <a:r>
              <a:rPr lang="en-US" i="1" dirty="0" smtClean="0"/>
              <a:t>  =  </a:t>
            </a:r>
            <a:r>
              <a:rPr lang="el-GR" i="1" dirty="0" smtClean="0"/>
              <a:t>3α</a:t>
            </a:r>
            <a:r>
              <a:rPr lang="en-US" i="1" dirty="0" smtClean="0"/>
              <a:t> approximately</a:t>
            </a:r>
          </a:p>
          <a:p>
            <a:r>
              <a:rPr lang="en-US" i="0" dirty="0" err="1" smtClean="0"/>
              <a:t>Galinstan</a:t>
            </a:r>
            <a:r>
              <a:rPr lang="en-US" i="0" dirty="0" smtClean="0"/>
              <a:t>            42</a:t>
            </a:r>
            <a:r>
              <a:rPr lang="en-US" i="0" baseline="0" dirty="0" smtClean="0"/>
              <a:t>            126</a:t>
            </a:r>
            <a:endParaRPr lang="en-GB" dirty="0" smtClean="0">
              <a:hlinkClick r:id="rId3"/>
            </a:endParaRPr>
          </a:p>
          <a:p>
            <a:r>
              <a:rPr lang="en-GB" dirty="0" smtClean="0">
                <a:hlinkClick r:id="rId3"/>
              </a:rPr>
              <a:t>Aluminium</a:t>
            </a:r>
            <a:r>
              <a:rPr lang="en-GB" dirty="0" smtClean="0"/>
              <a:t>          23              69</a:t>
            </a:r>
          </a:p>
          <a:p>
            <a:r>
              <a:rPr lang="it-IT" dirty="0" smtClean="0">
                <a:hlinkClick r:id="rId4"/>
              </a:rPr>
              <a:t>Brass</a:t>
            </a:r>
            <a:r>
              <a:rPr lang="it-IT" dirty="0" smtClean="0"/>
              <a:t>                 19              57 </a:t>
            </a:r>
          </a:p>
          <a:p>
            <a:r>
              <a:rPr lang="it-IT" dirty="0" smtClean="0">
                <a:hlinkClick r:id="rId5"/>
              </a:rPr>
              <a:t>Carbon </a:t>
            </a:r>
            <a:r>
              <a:rPr lang="it-IT" dirty="0" err="1" smtClean="0">
                <a:hlinkClick r:id="rId5"/>
              </a:rPr>
              <a:t>steel</a:t>
            </a:r>
            <a:r>
              <a:rPr lang="it-IT" dirty="0" smtClean="0"/>
              <a:t>    10.8           32.4 </a:t>
            </a:r>
          </a:p>
          <a:p>
            <a:r>
              <a:rPr lang="it-IT" dirty="0" smtClean="0">
                <a:hlinkClick r:id="rId6"/>
              </a:rPr>
              <a:t>Concrete</a:t>
            </a:r>
            <a:r>
              <a:rPr lang="it-IT" dirty="0" smtClean="0"/>
              <a:t>            12              36 </a:t>
            </a:r>
          </a:p>
          <a:p>
            <a:r>
              <a:rPr lang="it-IT" dirty="0" err="1" smtClean="0">
                <a:hlinkClick r:id="rId7"/>
              </a:rPr>
              <a:t>Copper</a:t>
            </a:r>
            <a:r>
              <a:rPr lang="it-IT" dirty="0" smtClean="0"/>
              <a:t>              17              51 </a:t>
            </a:r>
          </a:p>
          <a:p>
            <a:r>
              <a:rPr lang="it-IT" dirty="0" smtClean="0">
                <a:hlinkClick r:id="rId8"/>
              </a:rPr>
              <a:t>Diamond</a:t>
            </a:r>
            <a:r>
              <a:rPr lang="it-IT" dirty="0" smtClean="0"/>
              <a:t>             1                3</a:t>
            </a:r>
          </a:p>
          <a:p>
            <a:r>
              <a:rPr lang="it-IT" dirty="0" err="1" smtClean="0"/>
              <a:t>Elinvar</a:t>
            </a:r>
            <a:r>
              <a:rPr lang="it-IT" dirty="0" smtClean="0"/>
              <a:t>                                            (</a:t>
            </a:r>
            <a:r>
              <a:rPr lang="en-GB" dirty="0" smtClean="0">
                <a:hlinkClick r:id="rId9"/>
              </a:rPr>
              <a:t>nickel</a:t>
            </a:r>
            <a:r>
              <a:rPr lang="en-GB" dirty="0" smtClean="0"/>
              <a:t> </a:t>
            </a:r>
            <a:r>
              <a:rPr lang="en-GB" dirty="0" smtClean="0">
                <a:hlinkClick r:id="rId10"/>
              </a:rPr>
              <a:t>steel</a:t>
            </a:r>
            <a:r>
              <a:rPr lang="en-GB" dirty="0" smtClean="0"/>
              <a:t> </a:t>
            </a:r>
            <a:r>
              <a:rPr lang="en-GB" dirty="0" smtClean="0">
                <a:hlinkClick r:id="rId11"/>
              </a:rPr>
              <a:t>alloy</a:t>
            </a:r>
            <a:r>
              <a:rPr lang="en-GB" dirty="0" smtClean="0"/>
              <a:t> with a </a:t>
            </a:r>
            <a:r>
              <a:rPr lang="en-GB" dirty="0" smtClean="0">
                <a:hlinkClick r:id="rId12" tooltip="Modulus of elasticity"/>
              </a:rPr>
              <a:t>modulus of elasticity</a:t>
            </a:r>
            <a:r>
              <a:rPr lang="en-GB" dirty="0" smtClean="0"/>
              <a:t> which does not change much with </a:t>
            </a:r>
            <a:r>
              <a:rPr lang="en-GB" dirty="0" smtClean="0">
                <a:hlinkClick r:id="rId13"/>
              </a:rPr>
              <a:t>temperature</a:t>
            </a:r>
            <a:r>
              <a:rPr lang="en-GB" dirty="0" smtClean="0"/>
              <a:t> changes;</a:t>
            </a:r>
            <a:r>
              <a:rPr lang="en-GB" baseline="0" dirty="0" smtClean="0"/>
              <a:t> t</a:t>
            </a:r>
            <a:r>
              <a:rPr lang="en-GB" dirty="0" smtClean="0"/>
              <a:t>he name is a contraction of the French </a:t>
            </a:r>
            <a:r>
              <a:rPr lang="en-GB" b="1" i="1" dirty="0" err="1" smtClean="0"/>
              <a:t>el</a:t>
            </a:r>
            <a:r>
              <a:rPr lang="en-GB" i="1" dirty="0" err="1" smtClean="0"/>
              <a:t>asticité</a:t>
            </a:r>
            <a:r>
              <a:rPr lang="en-GB" i="1" dirty="0" smtClean="0"/>
              <a:t> </a:t>
            </a:r>
            <a:r>
              <a:rPr lang="en-GB" b="1" i="1" dirty="0" smtClean="0"/>
              <a:t>invar</a:t>
            </a:r>
            <a:r>
              <a:rPr lang="en-GB" i="1" dirty="0" smtClean="0"/>
              <a:t>iable;</a:t>
            </a:r>
            <a:r>
              <a:rPr lang="en-GB" dirty="0" smtClean="0"/>
              <a:t> it was invented in the late 1890s by Charles </a:t>
            </a:r>
            <a:r>
              <a:rPr lang="en-GB" dirty="0" err="1" smtClean="0"/>
              <a:t>Édouard</a:t>
            </a:r>
            <a:r>
              <a:rPr lang="en-GB" dirty="0" smtClean="0"/>
              <a:t> Guillaume, a Swiss physicist who also invented </a:t>
            </a:r>
            <a:r>
              <a:rPr lang="en-GB" dirty="0" smtClean="0">
                <a:hlinkClick r:id="rId14"/>
              </a:rPr>
              <a:t>Invar</a:t>
            </a:r>
            <a:r>
              <a:rPr lang="en-GB" dirty="0" smtClean="0"/>
              <a:t>, another alloy of </a:t>
            </a:r>
            <a:r>
              <a:rPr lang="en-GB" dirty="0" smtClean="0">
                <a:hlinkClick r:id="rId9"/>
              </a:rPr>
              <a:t>nickel</a:t>
            </a:r>
            <a:r>
              <a:rPr lang="en-GB" dirty="0" smtClean="0"/>
              <a:t> and </a:t>
            </a:r>
            <a:r>
              <a:rPr lang="en-GB" dirty="0" smtClean="0">
                <a:hlinkClick r:id="rId15"/>
              </a:rPr>
              <a:t>iron</a:t>
            </a:r>
            <a:r>
              <a:rPr lang="en-GB" dirty="0" smtClean="0"/>
              <a:t>, which has very low thermal expansion. Guillaume won the 1920 </a:t>
            </a:r>
            <a:r>
              <a:rPr lang="en-GB" dirty="0" smtClean="0">
                <a:hlinkClick r:id="rId16"/>
              </a:rPr>
              <a:t>Nobel Prize</a:t>
            </a:r>
            <a:r>
              <a:rPr lang="en-GB" dirty="0" smtClean="0"/>
              <a:t> in Physics)</a:t>
            </a:r>
            <a:r>
              <a:rPr lang="it-IT" dirty="0" smtClean="0"/>
              <a:t> </a:t>
            </a:r>
          </a:p>
          <a:p>
            <a:r>
              <a:rPr lang="en-GB" dirty="0" smtClean="0">
                <a:hlinkClick r:id="rId17"/>
              </a:rPr>
              <a:t>Glass</a:t>
            </a:r>
            <a:r>
              <a:rPr lang="en-GB" dirty="0" smtClean="0"/>
              <a:t>                8.5           25.5</a:t>
            </a:r>
            <a:endParaRPr lang="en-GB" dirty="0" smtClean="0">
              <a:hlinkClick r:id="rId18"/>
            </a:endParaRPr>
          </a:p>
          <a:p>
            <a:r>
              <a:rPr lang="en-GB" dirty="0" smtClean="0">
                <a:hlinkClick r:id="rId18"/>
              </a:rPr>
              <a:t>Ethanol</a:t>
            </a:r>
            <a:r>
              <a:rPr lang="en-GB" dirty="0" smtClean="0"/>
              <a:t>            250            750 </a:t>
            </a:r>
          </a:p>
          <a:p>
            <a:r>
              <a:rPr lang="sv-SE" dirty="0" smtClean="0">
                <a:hlinkClick r:id="rId14"/>
              </a:rPr>
              <a:t>Invar</a:t>
            </a:r>
            <a:r>
              <a:rPr lang="sv-SE" dirty="0" smtClean="0"/>
              <a:t>                1.2             3.6        (metal, invented by Guillaume, </a:t>
            </a:r>
            <a:r>
              <a:rPr lang="en-GB" i="1" dirty="0" smtClean="0"/>
              <a:t>Swiss </a:t>
            </a:r>
            <a:r>
              <a:rPr lang="en-GB" i="1" dirty="0" err="1" smtClean="0"/>
              <a:t>metrologist</a:t>
            </a:r>
            <a:r>
              <a:rPr lang="en-GB" i="1" dirty="0" smtClean="0"/>
              <a:t> (1861–1938), </a:t>
            </a:r>
            <a:r>
              <a:rPr lang="sv-SE" dirty="0" smtClean="0"/>
              <a:t>NP</a:t>
            </a:r>
            <a:r>
              <a:rPr lang="sv-SE" baseline="0" dirty="0" smtClean="0"/>
              <a:t> for Physics in 1920)</a:t>
            </a:r>
            <a:endParaRPr lang="sv-SE" dirty="0" smtClean="0"/>
          </a:p>
          <a:p>
            <a:r>
              <a:rPr lang="sv-SE" dirty="0" smtClean="0">
                <a:hlinkClick r:id="rId19" tooltip="Iron (element)"/>
              </a:rPr>
              <a:t>Iron</a:t>
            </a:r>
            <a:r>
              <a:rPr lang="sv-SE" dirty="0" smtClean="0"/>
              <a:t>                11.1           33.3</a:t>
            </a:r>
          </a:p>
          <a:p>
            <a:r>
              <a:rPr lang="en-GB" dirty="0" smtClean="0">
                <a:hlinkClick r:id="rId20" tooltip="Mercury (element)"/>
              </a:rPr>
              <a:t>Mercury</a:t>
            </a:r>
            <a:r>
              <a:rPr lang="en-GB" dirty="0" smtClean="0"/>
              <a:t>             61            182</a:t>
            </a:r>
          </a:p>
          <a:p>
            <a:r>
              <a:rPr lang="en-US" dirty="0" err="1" smtClean="0"/>
              <a:t>Nivarox</a:t>
            </a:r>
            <a:r>
              <a:rPr lang="en-US" dirty="0" smtClean="0"/>
              <a:t>                                           (</a:t>
            </a:r>
            <a:r>
              <a:rPr lang="en-GB" dirty="0" err="1" smtClean="0"/>
              <a:t>Nicht</a:t>
            </a:r>
            <a:r>
              <a:rPr lang="en-GB" dirty="0" smtClean="0"/>
              <a:t> Variable </a:t>
            </a:r>
            <a:r>
              <a:rPr lang="en-GB" dirty="0" err="1" smtClean="0"/>
              <a:t>Oxydfest</a:t>
            </a:r>
            <a:r>
              <a:rPr lang="en-GB" dirty="0" smtClean="0"/>
              <a:t>, </a:t>
            </a:r>
            <a:r>
              <a:rPr lang="en-GB" dirty="0" smtClean="0">
                <a:hlinkClick r:id="rId21"/>
              </a:rPr>
              <a:t>stainless steel</a:t>
            </a:r>
            <a:r>
              <a:rPr lang="en-GB" dirty="0" smtClean="0"/>
              <a:t> alloys with high concentrations of </a:t>
            </a:r>
            <a:r>
              <a:rPr lang="en-GB" dirty="0" smtClean="0">
                <a:hlinkClick r:id="rId22"/>
              </a:rPr>
              <a:t>Cobalt</a:t>
            </a:r>
            <a:r>
              <a:rPr lang="en-GB" dirty="0" smtClean="0"/>
              <a:t> (42-48%), </a:t>
            </a:r>
            <a:r>
              <a:rPr lang="en-GB" dirty="0" smtClean="0">
                <a:hlinkClick r:id="rId9"/>
              </a:rPr>
              <a:t>Nickel</a:t>
            </a:r>
            <a:r>
              <a:rPr lang="en-GB" dirty="0" smtClean="0"/>
              <a:t> (15-25%)</a:t>
            </a:r>
            <a:r>
              <a:rPr lang="en-GB" baseline="0" dirty="0" smtClean="0"/>
              <a:t> </a:t>
            </a:r>
            <a:r>
              <a:rPr lang="en-GB" dirty="0" smtClean="0"/>
              <a:t>and </a:t>
            </a:r>
            <a:r>
              <a:rPr lang="en-GB" dirty="0" smtClean="0">
                <a:hlinkClick r:id="rId23"/>
              </a:rPr>
              <a:t>Chromium</a:t>
            </a:r>
            <a:r>
              <a:rPr lang="en-GB" dirty="0" smtClean="0"/>
              <a:t> (16-22%), there are also small amounts of </a:t>
            </a:r>
            <a:r>
              <a:rPr lang="en-GB" dirty="0" smtClean="0">
                <a:hlinkClick r:id="rId24"/>
              </a:rPr>
              <a:t>titanium</a:t>
            </a:r>
            <a:r>
              <a:rPr lang="en-GB" dirty="0" smtClean="0"/>
              <a:t> and </a:t>
            </a:r>
            <a:r>
              <a:rPr lang="en-GB" dirty="0" smtClean="0">
                <a:hlinkClick r:id="rId25"/>
              </a:rPr>
              <a:t>beryllium</a:t>
            </a:r>
            <a:r>
              <a:rPr lang="en-GB" dirty="0" smtClean="0"/>
              <a:t>)</a:t>
            </a:r>
          </a:p>
          <a:p>
            <a:r>
              <a:rPr lang="en-GB" dirty="0" err="1" smtClean="0">
                <a:hlinkClick r:id="rId26"/>
              </a:rPr>
              <a:t>Sitall</a:t>
            </a:r>
            <a:r>
              <a:rPr lang="en-GB" dirty="0" smtClean="0"/>
              <a:t>               0.15           0.45        (transparent glass ceramic used in astronomical mirrors) </a:t>
            </a:r>
          </a:p>
          <a:p>
            <a:r>
              <a:rPr lang="en-GB" dirty="0" smtClean="0">
                <a:hlinkClick r:id="rId21"/>
              </a:rPr>
              <a:t>Stainless steel</a:t>
            </a:r>
            <a:r>
              <a:rPr lang="en-GB" dirty="0" smtClean="0"/>
              <a:t>  17.3           51.9</a:t>
            </a:r>
          </a:p>
          <a:p>
            <a:r>
              <a:rPr lang="en-GB" dirty="0" smtClean="0">
                <a:hlinkClick r:id="rId10"/>
              </a:rPr>
              <a:t>Steel</a:t>
            </a:r>
            <a:r>
              <a:rPr lang="en-GB" dirty="0" smtClean="0"/>
              <a:t>    11.0 ~ 13.0 33.0 ~ 39.0</a:t>
            </a:r>
          </a:p>
          <a:p>
            <a:r>
              <a:rPr lang="en-GB" dirty="0" smtClean="0">
                <a:hlinkClick r:id="rId27"/>
              </a:rPr>
              <a:t>Water</a:t>
            </a:r>
            <a:r>
              <a:rPr lang="en-GB" dirty="0" smtClean="0"/>
              <a:t>                69            207</a:t>
            </a:r>
          </a:p>
        </p:txBody>
      </p:sp>
      <p:sp>
        <p:nvSpPr>
          <p:cNvPr id="4" name="Slide Number Placeholder 3"/>
          <p:cNvSpPr>
            <a:spLocks noGrp="1"/>
          </p:cNvSpPr>
          <p:nvPr>
            <p:ph type="sldNum" sz="quarter" idx="10"/>
          </p:nvPr>
        </p:nvSpPr>
        <p:spPr/>
        <p:txBody>
          <a:bodyPr/>
          <a:lstStyle/>
          <a:p>
            <a:fld id="{01EEC872-5DC0-4792-A1C2-6CD109832154}" type="slidenum">
              <a:rPr lang="en-US" smtClean="0"/>
              <a:pPr/>
              <a:t>8</a:t>
            </a:fld>
            <a:endParaRPr lang="en-US"/>
          </a:p>
        </p:txBody>
      </p:sp>
    </p:spTree>
    <p:extLst>
      <p:ext uri="{BB962C8B-B14F-4D97-AF65-F5344CB8AC3E}">
        <p14:creationId xmlns:p14="http://schemas.microsoft.com/office/powerpoint/2010/main" val="3129254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smtClean="0"/>
              <a:t>Specie </a:t>
            </a:r>
            <a:r>
              <a:rPr lang="en-US" dirty="0" err="1" smtClean="0"/>
              <a:t>differenti</a:t>
            </a:r>
            <a:r>
              <a:rPr lang="en-US" baseline="0" dirty="0" smtClean="0"/>
              <a:t> di </a:t>
            </a:r>
            <a:r>
              <a:rPr lang="en-US" baseline="0" dirty="0" err="1" smtClean="0"/>
              <a:t>grilli</a:t>
            </a:r>
            <a:r>
              <a:rPr lang="en-US" baseline="0" dirty="0" smtClean="0"/>
              <a:t> </a:t>
            </a:r>
            <a:r>
              <a:rPr lang="en-US" baseline="0" dirty="0" err="1" smtClean="0"/>
              <a:t>hanno</a:t>
            </a:r>
            <a:r>
              <a:rPr lang="en-US" baseline="0" dirty="0" smtClean="0"/>
              <a:t> un </a:t>
            </a:r>
            <a:r>
              <a:rPr lang="en-US" baseline="0" dirty="0" err="1" smtClean="0"/>
              <a:t>n_c</a:t>
            </a:r>
            <a:r>
              <a:rPr lang="en-US" baseline="0" dirty="0" smtClean="0"/>
              <a:t> </a:t>
            </a:r>
            <a:r>
              <a:rPr lang="en-US" baseline="0" dirty="0" err="1" smtClean="0"/>
              <a:t>diverso</a:t>
            </a:r>
            <a:r>
              <a:rPr lang="en-US" baseline="0" dirty="0" smtClean="0"/>
              <a:t>, </a:t>
            </a:r>
            <a:r>
              <a:rPr lang="en-US" baseline="0" dirty="0" err="1" smtClean="0"/>
              <a:t>comunemente</a:t>
            </a:r>
            <a:r>
              <a:rPr lang="en-US" baseline="0" dirty="0" smtClean="0"/>
              <a:t> 62 </a:t>
            </a:r>
            <a:r>
              <a:rPr lang="en-US" baseline="0" dirty="0" err="1" smtClean="0"/>
              <a:t>frinii</a:t>
            </a:r>
            <a:r>
              <a:rPr lang="en-US" baseline="0" dirty="0" smtClean="0"/>
              <a:t> al secondo a 13 </a:t>
            </a:r>
            <a:r>
              <a:rPr lang="en-US" baseline="0" dirty="0" smtClean="0">
                <a:latin typeface="Arial"/>
                <a:cs typeface="Arial"/>
              </a:rPr>
              <a:t>°C. </a:t>
            </a:r>
            <a:r>
              <a:rPr lang="en-US" baseline="0" dirty="0" err="1" smtClean="0">
                <a:latin typeface="Arial"/>
                <a:cs typeface="Arial"/>
              </a:rPr>
              <a:t>Una</a:t>
            </a:r>
            <a:r>
              <a:rPr lang="en-US" baseline="0" dirty="0" smtClean="0">
                <a:latin typeface="Arial"/>
                <a:cs typeface="Arial"/>
              </a:rPr>
              <a:t> specie di </a:t>
            </a:r>
            <a:r>
              <a:rPr lang="en-US" baseline="0" dirty="0" err="1" smtClean="0">
                <a:latin typeface="Arial"/>
                <a:cs typeface="Arial"/>
              </a:rPr>
              <a:t>grilli</a:t>
            </a:r>
            <a:r>
              <a:rPr lang="en-US" baseline="0" dirty="0" smtClean="0">
                <a:latin typeface="Arial"/>
                <a:cs typeface="Arial"/>
              </a:rPr>
              <a:t> </a:t>
            </a:r>
            <a:r>
              <a:rPr lang="en-US" baseline="0" dirty="0" err="1" smtClean="0">
                <a:latin typeface="Arial"/>
                <a:cs typeface="Arial"/>
              </a:rPr>
              <a:t>polinesiani</a:t>
            </a:r>
            <a:r>
              <a:rPr lang="en-US" baseline="0" dirty="0" smtClean="0">
                <a:latin typeface="Arial"/>
                <a:cs typeface="Arial"/>
              </a:rPr>
              <a:t> produce due </a:t>
            </a:r>
            <a:r>
              <a:rPr lang="en-US" baseline="0" dirty="0" err="1" smtClean="0">
                <a:latin typeface="Arial"/>
                <a:cs typeface="Arial"/>
              </a:rPr>
              <a:t>frequenze</a:t>
            </a:r>
            <a:r>
              <a:rPr lang="en-US" baseline="0" dirty="0" smtClean="0">
                <a:latin typeface="Arial"/>
                <a:cs typeface="Arial"/>
              </a:rPr>
              <a:t>, </a:t>
            </a:r>
            <a:r>
              <a:rPr lang="en-US" baseline="0" dirty="0" err="1" smtClean="0">
                <a:latin typeface="Arial"/>
                <a:cs typeface="Arial"/>
              </a:rPr>
              <a:t>una</a:t>
            </a:r>
            <a:r>
              <a:rPr lang="en-US" baseline="0" dirty="0" smtClean="0">
                <a:latin typeface="Arial"/>
                <a:cs typeface="Arial"/>
              </a:rPr>
              <a:t> </a:t>
            </a:r>
            <a:r>
              <a:rPr lang="en-US" baseline="0" dirty="0" err="1" smtClean="0">
                <a:latin typeface="Arial"/>
                <a:cs typeface="Arial"/>
              </a:rPr>
              <a:t>bassa</a:t>
            </a:r>
            <a:r>
              <a:rPr lang="en-US" baseline="0" dirty="0" smtClean="0">
                <a:latin typeface="Arial"/>
                <a:cs typeface="Arial"/>
              </a:rPr>
              <a:t> </a:t>
            </a:r>
            <a:r>
              <a:rPr lang="en-US" baseline="0" dirty="0" err="1" smtClean="0">
                <a:latin typeface="Arial"/>
                <a:cs typeface="Arial"/>
              </a:rPr>
              <a:t>che</a:t>
            </a:r>
            <a:r>
              <a:rPr lang="en-US" baseline="0" dirty="0" smtClean="0">
                <a:latin typeface="Arial"/>
                <a:cs typeface="Arial"/>
              </a:rPr>
              <a:t> </a:t>
            </a:r>
            <a:r>
              <a:rPr lang="en-US" baseline="0" dirty="0" err="1" smtClean="0">
                <a:latin typeface="Arial"/>
                <a:cs typeface="Arial"/>
              </a:rPr>
              <a:t>indica</a:t>
            </a:r>
            <a:r>
              <a:rPr lang="en-US" baseline="0" dirty="0" smtClean="0">
                <a:latin typeface="Arial"/>
                <a:cs typeface="Arial"/>
              </a:rPr>
              <a:t> “amici” &lt;13 kHz (~5 kHz), </a:t>
            </a:r>
            <a:r>
              <a:rPr lang="en-US" baseline="0" dirty="0" err="1" smtClean="0">
                <a:latin typeface="Arial"/>
                <a:cs typeface="Arial"/>
              </a:rPr>
              <a:t>una</a:t>
            </a:r>
            <a:r>
              <a:rPr lang="en-US" baseline="0" dirty="0" smtClean="0">
                <a:latin typeface="Arial"/>
                <a:cs typeface="Arial"/>
              </a:rPr>
              <a:t> </a:t>
            </a:r>
            <a:r>
              <a:rPr lang="en-US" baseline="0" dirty="0" err="1" smtClean="0">
                <a:latin typeface="Arial"/>
                <a:cs typeface="Arial"/>
              </a:rPr>
              <a:t>alta</a:t>
            </a:r>
            <a:r>
              <a:rPr lang="en-US" baseline="0" dirty="0" smtClean="0">
                <a:latin typeface="Arial"/>
                <a:cs typeface="Arial"/>
              </a:rPr>
              <a:t> </a:t>
            </a:r>
            <a:r>
              <a:rPr lang="en-US" baseline="0" dirty="0" err="1" smtClean="0">
                <a:latin typeface="Arial"/>
                <a:cs typeface="Arial"/>
              </a:rPr>
              <a:t>che</a:t>
            </a:r>
            <a:r>
              <a:rPr lang="en-US" baseline="0" dirty="0" smtClean="0">
                <a:latin typeface="Arial"/>
                <a:cs typeface="Arial"/>
              </a:rPr>
              <a:t> </a:t>
            </a:r>
            <a:r>
              <a:rPr lang="en-US" baseline="0" dirty="0" err="1" smtClean="0">
                <a:latin typeface="Arial"/>
                <a:cs typeface="Arial"/>
              </a:rPr>
              <a:t>indica</a:t>
            </a:r>
            <a:r>
              <a:rPr lang="en-US" baseline="0" dirty="0" smtClean="0">
                <a:latin typeface="Arial"/>
                <a:cs typeface="Arial"/>
              </a:rPr>
              <a:t> “</a:t>
            </a:r>
            <a:r>
              <a:rPr lang="en-US" baseline="0" dirty="0" err="1" smtClean="0">
                <a:latin typeface="Arial"/>
                <a:cs typeface="Arial"/>
              </a:rPr>
              <a:t>nemici</a:t>
            </a:r>
            <a:r>
              <a:rPr lang="en-US" baseline="0" dirty="0" smtClean="0">
                <a:latin typeface="Arial"/>
                <a:cs typeface="Arial"/>
              </a:rPr>
              <a:t>” &gt;16 kHz (</a:t>
            </a:r>
            <a:r>
              <a:rPr lang="en-US" baseline="0" dirty="0" err="1" smtClean="0">
                <a:latin typeface="Arial"/>
                <a:cs typeface="Arial"/>
              </a:rPr>
              <a:t>i</a:t>
            </a:r>
            <a:r>
              <a:rPr lang="en-US" baseline="0" dirty="0" smtClean="0">
                <a:latin typeface="Arial"/>
                <a:cs typeface="Arial"/>
              </a:rPr>
              <a:t> </a:t>
            </a:r>
            <a:r>
              <a:rPr lang="en-US" baseline="0" dirty="0" err="1" smtClean="0">
                <a:latin typeface="Arial"/>
                <a:cs typeface="Arial"/>
              </a:rPr>
              <a:t>predatori</a:t>
            </a:r>
            <a:r>
              <a:rPr lang="en-US" baseline="0" dirty="0" smtClean="0">
                <a:latin typeface="Arial"/>
                <a:cs typeface="Arial"/>
              </a:rPr>
              <a:t> </a:t>
            </a:r>
            <a:r>
              <a:rPr lang="en-US" baseline="0" dirty="0" err="1" smtClean="0">
                <a:latin typeface="Arial"/>
                <a:cs typeface="Arial"/>
              </a:rPr>
              <a:t>si</a:t>
            </a:r>
            <a:r>
              <a:rPr lang="en-US" baseline="0" dirty="0" smtClean="0">
                <a:latin typeface="Arial"/>
                <a:cs typeface="Arial"/>
              </a:rPr>
              <a:t> </a:t>
            </a:r>
            <a:r>
              <a:rPr lang="en-US" baseline="0" dirty="0" err="1" smtClean="0">
                <a:latin typeface="Arial"/>
                <a:cs typeface="Arial"/>
              </a:rPr>
              <a:t>esprimono</a:t>
            </a:r>
            <a:r>
              <a:rPr lang="en-US" baseline="0" dirty="0" smtClean="0">
                <a:latin typeface="Arial"/>
                <a:cs typeface="Arial"/>
              </a:rPr>
              <a:t> a </a:t>
            </a:r>
            <a:r>
              <a:rPr lang="en-US" baseline="0" dirty="0" err="1" smtClean="0">
                <a:latin typeface="Arial"/>
                <a:cs typeface="Arial"/>
              </a:rPr>
              <a:t>frequenze</a:t>
            </a:r>
            <a:r>
              <a:rPr lang="en-US" baseline="0" dirty="0" smtClean="0">
                <a:latin typeface="Arial"/>
                <a:cs typeface="Arial"/>
              </a:rPr>
              <a:t> elevate, </a:t>
            </a:r>
            <a:r>
              <a:rPr lang="en-US" baseline="0" dirty="0" err="1" smtClean="0">
                <a:latin typeface="Arial"/>
                <a:cs typeface="Arial"/>
              </a:rPr>
              <a:t>eg</a:t>
            </a:r>
            <a:r>
              <a:rPr lang="en-US" baseline="0" dirty="0" smtClean="0">
                <a:latin typeface="Arial"/>
                <a:cs typeface="Arial"/>
              </a:rPr>
              <a:t> </a:t>
            </a:r>
            <a:r>
              <a:rPr lang="en-US" baseline="0" dirty="0" err="1" smtClean="0">
                <a:latin typeface="Arial"/>
                <a:cs typeface="Arial"/>
              </a:rPr>
              <a:t>i</a:t>
            </a:r>
            <a:r>
              <a:rPr lang="en-US" baseline="0" dirty="0" smtClean="0">
                <a:latin typeface="Arial"/>
                <a:cs typeface="Arial"/>
              </a:rPr>
              <a:t> </a:t>
            </a:r>
            <a:r>
              <a:rPr lang="en-US" baseline="0" dirty="0" err="1" smtClean="0">
                <a:latin typeface="Arial"/>
                <a:cs typeface="Arial"/>
              </a:rPr>
              <a:t>pipistrelli</a:t>
            </a:r>
            <a:r>
              <a:rPr lang="en-US" baseline="0" dirty="0" smtClean="0">
                <a:latin typeface="Arial"/>
                <a:cs typeface="Arial"/>
              </a:rPr>
              <a:t>) </a:t>
            </a:r>
          </a:p>
          <a:p>
            <a:endParaRPr lang="en-US" baseline="0" dirty="0" smtClean="0">
              <a:latin typeface="Arial"/>
              <a:cs typeface="Arial"/>
            </a:endParaRPr>
          </a:p>
          <a:p>
            <a:r>
              <a:rPr lang="en-GB" baseline="0" dirty="0" smtClean="0">
                <a:latin typeface="Arial"/>
                <a:cs typeface="Arial"/>
              </a:rPr>
              <a:t>There are four types of cricket song: The calling song attracts females and repels other males, and is fairly loud. The courting song is used when a female cricket is near, and is a very quiet song. An aggressive song is triggered by chemoreceptors on the antennae that detect the near presence of another male cricket and a </a:t>
            </a:r>
            <a:r>
              <a:rPr lang="en-GB" baseline="0" dirty="0" err="1" smtClean="0">
                <a:latin typeface="Arial"/>
                <a:cs typeface="Arial"/>
              </a:rPr>
              <a:t>copulatory</a:t>
            </a:r>
            <a:r>
              <a:rPr lang="en-GB" baseline="0" dirty="0" smtClean="0">
                <a:latin typeface="Arial"/>
                <a:cs typeface="Arial"/>
              </a:rPr>
              <a:t> song is produced for a brief period after a successful mating.[2]</a:t>
            </a:r>
          </a:p>
          <a:p>
            <a:endParaRPr lang="en-GB" baseline="0" dirty="0" smtClean="0">
              <a:latin typeface="Arial"/>
              <a:cs typeface="Arial"/>
            </a:endParaRPr>
          </a:p>
          <a:p>
            <a:r>
              <a:rPr lang="en-GB" baseline="0" dirty="0" smtClean="0">
                <a:latin typeface="Arial"/>
                <a:cs typeface="Arial"/>
              </a:rPr>
              <a:t>Crickets chirp at different rates depending on their species and the temperature of their environment. Most species chirp at higher rates the higher the temperature is (approximately 62 chirps a minute at 13°C in one common species; each species has its own rate). The relationship between temperature and the rate of chirping is known as </a:t>
            </a:r>
            <a:r>
              <a:rPr lang="en-GB" baseline="0" dirty="0" err="1" smtClean="0">
                <a:latin typeface="Arial"/>
                <a:cs typeface="Arial"/>
              </a:rPr>
              <a:t>Dolbear's</a:t>
            </a:r>
            <a:r>
              <a:rPr lang="en-GB" baseline="0" dirty="0" smtClean="0">
                <a:latin typeface="Arial"/>
                <a:cs typeface="Arial"/>
              </a:rPr>
              <a:t> Law. According to this law, counting the number of chirps produced in 14 seconds by the snowy tree cricket common in the United States and adding 40 will approximately equal the temperature in degrees Fahrenheit.[3]</a:t>
            </a:r>
          </a:p>
          <a:p>
            <a:endParaRPr lang="en-GB" baseline="0" dirty="0" smtClean="0">
              <a:latin typeface="Arial"/>
              <a:cs typeface="Arial"/>
            </a:endParaRPr>
          </a:p>
          <a:p>
            <a:r>
              <a:rPr lang="en-GB" baseline="0" dirty="0" smtClean="0">
                <a:latin typeface="Arial"/>
                <a:cs typeface="Arial"/>
              </a:rPr>
              <a:t>Crickets, like all other insects, are cold-blooded. They take on the temperature of their surroundings. Many characteristics of cold-blooded animals, like the rate at which crickets chirp, or the speed at which ants walk, follow an equation called the Arrhenius equation. This equation describes the activation energy or threshold energy required to induce a chemical reaction. For instance, crickets, like all other organisms, have many chemical reactions occurring within their bodies. As the temperature rises, it becomes easier to reach a certain activation or threshold energy, and chemical reactions, like those that occur during the muscle contractions used to produce chirping, happen more rapidly. As the temperature falls, the rate of chemical reactions inside the crickets' bodies slow down, causing characteristics, such as chirping, to also slow down.</a:t>
            </a:r>
            <a:endParaRPr lang="en-US" baseline="0" dirty="0" smtClean="0">
              <a:latin typeface="Arial"/>
              <a:cs typeface="Arial"/>
            </a:endParaRPr>
          </a:p>
        </p:txBody>
      </p:sp>
      <p:sp>
        <p:nvSpPr>
          <p:cNvPr id="4" name="Slide Number Placeholder 3"/>
          <p:cNvSpPr>
            <a:spLocks noGrp="1"/>
          </p:cNvSpPr>
          <p:nvPr>
            <p:ph type="sldNum" sz="quarter" idx="10"/>
          </p:nvPr>
        </p:nvSpPr>
        <p:spPr/>
        <p:txBody>
          <a:bodyPr/>
          <a:lstStyle/>
          <a:p>
            <a:fld id="{01EEC872-5DC0-4792-A1C2-6CD109832154}" type="slidenum">
              <a:rPr lang="en-US" smtClean="0"/>
              <a:pPr/>
              <a:t>9</a:t>
            </a:fld>
            <a:endParaRPr lang="en-US"/>
          </a:p>
        </p:txBody>
      </p:sp>
    </p:spTree>
    <p:extLst>
      <p:ext uri="{BB962C8B-B14F-4D97-AF65-F5344CB8AC3E}">
        <p14:creationId xmlns:p14="http://schemas.microsoft.com/office/powerpoint/2010/main" val="632456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765F4-0EC6-4AD0-9839-3E71B31CD5BE}" type="slidenum">
              <a:rPr lang="en-US"/>
              <a:pPr/>
              <a:t>11</a:t>
            </a:fld>
            <a:endParaRPr lang="en-US"/>
          </a:p>
        </p:txBody>
      </p:sp>
      <p:sp>
        <p:nvSpPr>
          <p:cNvPr id="246786" name="Rectangle 2"/>
          <p:cNvSpPr>
            <a:spLocks noGrp="1" noRot="1" noChangeAspect="1" noChangeArrowheads="1" noTextEdit="1"/>
          </p:cNvSpPr>
          <p:nvPr>
            <p:ph type="sldImg"/>
          </p:nvPr>
        </p:nvSpPr>
        <p:spPr>
          <a:xfrm>
            <a:off x="992188" y="768350"/>
            <a:ext cx="5114925" cy="3836988"/>
          </a:xfrm>
          <a:ln/>
        </p:spPr>
      </p:sp>
      <p:sp>
        <p:nvSpPr>
          <p:cNvPr id="246787" name="Rectangle 3"/>
          <p:cNvSpPr>
            <a:spLocks noGrp="1" noChangeArrowheads="1"/>
          </p:cNvSpPr>
          <p:nvPr>
            <p:ph type="body" idx="1"/>
          </p:nvPr>
        </p:nvSpPr>
        <p:spPr/>
        <p:txBody>
          <a:bodyPr/>
          <a:lstStyle/>
          <a:p>
            <a:r>
              <a:rPr lang="it-IT" sz="1000" dirty="0"/>
              <a:t>Un </a:t>
            </a:r>
            <a:r>
              <a:rPr lang="it-IT" sz="1000" i="1" dirty="0"/>
              <a:t>termistore</a:t>
            </a:r>
            <a:r>
              <a:rPr lang="it-IT" sz="1000" dirty="0"/>
              <a:t> è un </a:t>
            </a:r>
            <a:r>
              <a:rPr lang="it-IT" sz="1000" dirty="0">
                <a:hlinkClick r:id="rId3" tooltip="Sensore"/>
              </a:rPr>
              <a:t>sensore</a:t>
            </a:r>
            <a:r>
              <a:rPr lang="it-IT" sz="1000" dirty="0"/>
              <a:t> utilizzato per convertire una </a:t>
            </a:r>
            <a:r>
              <a:rPr lang="it-IT" sz="1000" dirty="0">
                <a:hlinkClick r:id="rId4" tooltip="Temperatura"/>
              </a:rPr>
              <a:t>temperatura</a:t>
            </a:r>
            <a:r>
              <a:rPr lang="it-IT" sz="1000" dirty="0"/>
              <a:t> in un valore rappresentativo di </a:t>
            </a:r>
            <a:r>
              <a:rPr lang="it-IT" sz="1000" dirty="0">
                <a:hlinkClick r:id="rId5" tooltip="Corrente elettrica"/>
              </a:rPr>
              <a:t>corrente elettrica</a:t>
            </a:r>
            <a:r>
              <a:rPr lang="it-IT" sz="1000" dirty="0"/>
              <a:t>, facilmente misurabile ad esempio con un </a:t>
            </a:r>
            <a:r>
              <a:rPr lang="it-IT" sz="1000" dirty="0">
                <a:hlinkClick r:id="rId6" tooltip="Galvanometro"/>
              </a:rPr>
              <a:t>galvanometro</a:t>
            </a:r>
            <a:r>
              <a:rPr lang="it-IT" sz="1000" dirty="0"/>
              <a:t>, soprattutto in applicazioni industriali e nel settore dell'</a:t>
            </a:r>
            <a:r>
              <a:rPr lang="it-IT" sz="1000" dirty="0">
                <a:hlinkClick r:id="rId7" tooltip="Automazione"/>
              </a:rPr>
              <a:t>automazione</a:t>
            </a:r>
            <a:r>
              <a:rPr lang="it-IT" sz="1000" dirty="0"/>
              <a:t>. Il termine deriva dalla parola inglese </a:t>
            </a:r>
            <a:r>
              <a:rPr lang="it-IT" sz="1000" i="1" dirty="0" err="1"/>
              <a:t>thermistor</a:t>
            </a:r>
            <a:r>
              <a:rPr lang="it-IT" sz="1000" dirty="0"/>
              <a:t>, che è una combinazione delle parole </a:t>
            </a:r>
            <a:r>
              <a:rPr lang="it-IT" sz="1000" i="1" dirty="0" err="1"/>
              <a:t>thermal</a:t>
            </a:r>
            <a:r>
              <a:rPr lang="it-IT" sz="1000" dirty="0"/>
              <a:t> e </a:t>
            </a:r>
            <a:r>
              <a:rPr lang="it-IT" sz="1000" i="1" dirty="0" err="1"/>
              <a:t>resistors</a:t>
            </a:r>
            <a:r>
              <a:rPr lang="it-IT" sz="1000" dirty="0"/>
              <a:t>. </a:t>
            </a:r>
          </a:p>
          <a:p>
            <a:r>
              <a:rPr lang="it-IT" sz="1000" b="1" dirty="0"/>
              <a:t>Dettagli tecnici</a:t>
            </a:r>
          </a:p>
          <a:p>
            <a:r>
              <a:rPr lang="it-IT" sz="1000" dirty="0"/>
              <a:t>Le misure tramite termistori sfruttano la variabilità della </a:t>
            </a:r>
            <a:r>
              <a:rPr lang="it-IT" sz="1000" dirty="0">
                <a:hlinkClick r:id="rId8" tooltip="Resistenza elettrica"/>
              </a:rPr>
              <a:t>resistenza elettrica</a:t>
            </a:r>
            <a:r>
              <a:rPr lang="it-IT" sz="1000" dirty="0"/>
              <a:t> di un materiale con la temperatura. Si basano pertanto sullo stesso principio delle </a:t>
            </a:r>
            <a:r>
              <a:rPr lang="it-IT" sz="1000" dirty="0" err="1">
                <a:hlinkClick r:id="rId9" tooltip="Termoresistenza"/>
              </a:rPr>
              <a:t>termoresistenze</a:t>
            </a:r>
            <a:r>
              <a:rPr lang="it-IT" sz="1000" dirty="0"/>
              <a:t>, l'unica differenza tra i due sensori risiede nel materiale con cui sono realizzati le </a:t>
            </a:r>
            <a:r>
              <a:rPr lang="it-IT" sz="1000" dirty="0" err="1"/>
              <a:t>termoresistenze</a:t>
            </a:r>
            <a:r>
              <a:rPr lang="it-IT" sz="1000" dirty="0"/>
              <a:t> sono composte da materiali conduttori </a:t>
            </a:r>
            <a:r>
              <a:rPr lang="it-IT" sz="1000" dirty="0">
                <a:hlinkClick r:id="rId10" tooltip="Metallo"/>
              </a:rPr>
              <a:t>metallici</a:t>
            </a:r>
            <a:r>
              <a:rPr lang="it-IT" sz="1000" dirty="0"/>
              <a:t> (per esempio </a:t>
            </a:r>
            <a:r>
              <a:rPr lang="it-IT" sz="1000" dirty="0">
                <a:hlinkClick r:id="rId11" tooltip="Platino"/>
              </a:rPr>
              <a:t>platino</a:t>
            </a:r>
            <a:r>
              <a:rPr lang="it-IT" sz="1000" dirty="0"/>
              <a:t>) i termistori sono composti da materiali </a:t>
            </a:r>
            <a:r>
              <a:rPr lang="it-IT" sz="1000" dirty="0">
                <a:hlinkClick r:id="rId12" tooltip="Semiconduttore"/>
              </a:rPr>
              <a:t>semiconduttori</a:t>
            </a:r>
            <a:r>
              <a:rPr lang="it-IT" sz="1000" dirty="0"/>
              <a:t> mentre nei metalli la conducibilità, e quindi la corrente, diminuisce in ogni caso con la temperatura, nei semiconduttori è possibile ottenere un comportamento opposto. Infatti, mentre nei conduttori gli unici meccanismi che </a:t>
            </a:r>
            <a:r>
              <a:rPr lang="it-IT" sz="1000" dirty="0" err="1"/>
              <a:t>intevengono</a:t>
            </a:r>
            <a:r>
              <a:rPr lang="it-IT" sz="1000" dirty="0"/>
              <a:t> nel trasporto sono le </a:t>
            </a:r>
            <a:r>
              <a:rPr lang="it-IT" sz="1000" dirty="0">
                <a:hlinkClick r:id="rId13" tooltip="Fonone"/>
              </a:rPr>
              <a:t>vibrazioni termiche</a:t>
            </a:r>
            <a:r>
              <a:rPr lang="it-IT" sz="1000" dirty="0"/>
              <a:t> del materiale, nei semiconduttori l'incremento di temperatura incentiva la rottura dei legami molecolari e di conseguenza la generazione di portatori di carica. Semiconduttori pesantemente </a:t>
            </a:r>
            <a:r>
              <a:rPr lang="it-IT" sz="1000" dirty="0">
                <a:hlinkClick r:id="rId14" tooltip="Drogaggio"/>
              </a:rPr>
              <a:t>drogati</a:t>
            </a:r>
            <a:r>
              <a:rPr lang="it-IT" sz="1000" dirty="0"/>
              <a:t> presentano comunque in questo senso caratteristiche analoghe a quelle dei conduttori in quanto, a basse temperature, i meccanismi di generazione sono in qualche modo "coperti" dall'enorme quantità di portatori disponibili: rispetto alle </a:t>
            </a:r>
            <a:r>
              <a:rPr lang="it-IT" sz="1000" dirty="0" err="1"/>
              <a:t>termoresistenze</a:t>
            </a:r>
            <a:r>
              <a:rPr lang="it-IT" sz="1000" dirty="0"/>
              <a:t>, è tuttavia possibile ottenere con i termistori </a:t>
            </a:r>
            <a:r>
              <a:rPr lang="it-IT" sz="1000" dirty="0">
                <a:hlinkClick r:id="rId15" tooltip="Sensibilità (fisica)"/>
              </a:rPr>
              <a:t>sensibilità</a:t>
            </a:r>
            <a:r>
              <a:rPr lang="it-IT" sz="1000" dirty="0"/>
              <a:t> molto migliori.</a:t>
            </a:r>
            <a:endParaRPr lang="it-IT" sz="1000" b="1" dirty="0"/>
          </a:p>
          <a:p>
            <a:r>
              <a:rPr lang="it-IT" sz="1000" b="1" dirty="0"/>
              <a:t>Classificazione dei termistori</a:t>
            </a:r>
          </a:p>
          <a:p>
            <a:r>
              <a:rPr lang="it-IT" sz="1000" dirty="0"/>
              <a:t>I termistori si possono quindi classificare in:</a:t>
            </a:r>
          </a:p>
          <a:p>
            <a:r>
              <a:rPr lang="it-IT" sz="1000" dirty="0"/>
              <a:t>NTC (</a:t>
            </a:r>
            <a:r>
              <a:rPr lang="it-IT" sz="1000" i="1" dirty="0"/>
              <a:t>Negative Temperature </a:t>
            </a:r>
            <a:r>
              <a:rPr lang="it-IT" sz="1000" i="1" dirty="0" err="1"/>
              <a:t>Coefficient</a:t>
            </a:r>
            <a:r>
              <a:rPr lang="it-IT" sz="1000" dirty="0"/>
              <a:t>) (resistenza che decresce con l'aumentare della temperatura); </a:t>
            </a:r>
          </a:p>
          <a:p>
            <a:r>
              <a:rPr lang="it-IT" sz="1000" dirty="0"/>
              <a:t>PTC (</a:t>
            </a:r>
            <a:r>
              <a:rPr lang="it-IT" sz="1000" i="1" dirty="0"/>
              <a:t>Positive Temperature </a:t>
            </a:r>
            <a:r>
              <a:rPr lang="it-IT" sz="1000" i="1" dirty="0" err="1"/>
              <a:t>Coefficient</a:t>
            </a:r>
            <a:r>
              <a:rPr lang="it-IT" sz="1000" dirty="0"/>
              <a:t>) (resistenza che cresce con l'aumentare della temperatura). </a:t>
            </a:r>
          </a:p>
          <a:p>
            <a:endParaRPr lang="it-IT" sz="10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12</a:t>
            </a:fld>
            <a:endParaRPr lang="en-US"/>
          </a:p>
        </p:txBody>
      </p:sp>
    </p:spTree>
    <p:extLst>
      <p:ext uri="{BB962C8B-B14F-4D97-AF65-F5344CB8AC3E}">
        <p14:creationId xmlns:p14="http://schemas.microsoft.com/office/powerpoint/2010/main" val="109664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r>
              <a:rPr lang="en-US" dirty="0" err="1" smtClean="0"/>
              <a:t>All’inizio</a:t>
            </a:r>
            <a:r>
              <a:rPr lang="en-US" dirty="0" smtClean="0"/>
              <a:t> del XVII </a:t>
            </a:r>
            <a:r>
              <a:rPr lang="en-US" dirty="0" err="1" smtClean="0"/>
              <a:t>secolo</a:t>
            </a:r>
            <a:r>
              <a:rPr lang="en-US" dirty="0" smtClean="0"/>
              <a:t> (1620), </a:t>
            </a:r>
            <a:r>
              <a:rPr lang="en-US" dirty="0" err="1" smtClean="0"/>
              <a:t>il</a:t>
            </a:r>
            <a:r>
              <a:rPr lang="en-US" dirty="0" smtClean="0"/>
              <a:t> </a:t>
            </a:r>
            <a:r>
              <a:rPr lang="en-US" dirty="0" err="1" smtClean="0"/>
              <a:t>chimico</a:t>
            </a:r>
            <a:r>
              <a:rPr lang="en-US" dirty="0" smtClean="0"/>
              <a:t> </a:t>
            </a:r>
            <a:r>
              <a:rPr lang="en-US" dirty="0" err="1" smtClean="0"/>
              <a:t>fiammingo</a:t>
            </a:r>
            <a:r>
              <a:rPr lang="en-US" dirty="0" smtClean="0"/>
              <a:t> Jan </a:t>
            </a:r>
            <a:r>
              <a:rPr lang="en-US" dirty="0" err="1" smtClean="0"/>
              <a:t>Baptista</a:t>
            </a:r>
            <a:r>
              <a:rPr lang="en-US" dirty="0" smtClean="0"/>
              <a:t> van </a:t>
            </a:r>
            <a:r>
              <a:rPr lang="en-US" dirty="0" err="1" smtClean="0"/>
              <a:t>Helmont</a:t>
            </a:r>
            <a:r>
              <a:rPr lang="en-US" dirty="0" smtClean="0"/>
              <a:t> </a:t>
            </a:r>
            <a:r>
              <a:rPr lang="en-US" dirty="0" err="1" smtClean="0"/>
              <a:t>che</a:t>
            </a:r>
            <a:r>
              <a:rPr lang="en-US" dirty="0" smtClean="0"/>
              <a:t> </a:t>
            </a:r>
            <a:r>
              <a:rPr lang="en-US" dirty="0" err="1" smtClean="0"/>
              <a:t>studiava</a:t>
            </a:r>
            <a:r>
              <a:rPr lang="en-US" dirty="0" smtClean="0"/>
              <a:t> </a:t>
            </a:r>
            <a:r>
              <a:rPr lang="en-US" dirty="0" err="1" smtClean="0"/>
              <a:t>l’aria</a:t>
            </a:r>
            <a:r>
              <a:rPr lang="en-US" dirty="0" smtClean="0"/>
              <a:t> </a:t>
            </a:r>
            <a:r>
              <a:rPr lang="en-US" dirty="0" err="1" smtClean="0"/>
              <a:t>fu</a:t>
            </a:r>
            <a:r>
              <a:rPr lang="en-US" dirty="0" smtClean="0"/>
              <a:t> </a:t>
            </a:r>
            <a:r>
              <a:rPr lang="en-US" dirty="0" err="1" smtClean="0"/>
              <a:t>il</a:t>
            </a:r>
            <a:r>
              <a:rPr lang="en-US" dirty="0" smtClean="0"/>
              <a:t> primo a </a:t>
            </a:r>
            <a:r>
              <a:rPr lang="en-US" dirty="0" err="1" smtClean="0"/>
              <a:t>usare</a:t>
            </a:r>
            <a:r>
              <a:rPr lang="en-US" dirty="0" smtClean="0"/>
              <a:t> </a:t>
            </a:r>
            <a:r>
              <a:rPr lang="en-US" dirty="0" err="1" smtClean="0"/>
              <a:t>il</a:t>
            </a:r>
            <a:r>
              <a:rPr lang="en-US" dirty="0" smtClean="0"/>
              <a:t> </a:t>
            </a:r>
            <a:r>
              <a:rPr lang="en-US" dirty="0" err="1" smtClean="0"/>
              <a:t>termine</a:t>
            </a:r>
            <a:r>
              <a:rPr lang="en-US" dirty="0" smtClean="0"/>
              <a:t> </a:t>
            </a:r>
            <a:r>
              <a:rPr lang="en-US" i="1" dirty="0" smtClean="0"/>
              <a:t>gas</a:t>
            </a:r>
            <a:r>
              <a:rPr lang="en-US" dirty="0" smtClean="0"/>
              <a:t> </a:t>
            </a:r>
            <a:r>
              <a:rPr lang="en-US" dirty="0" err="1" smtClean="0"/>
              <a:t>rifacendosi</a:t>
            </a:r>
            <a:r>
              <a:rPr lang="en-US" dirty="0" smtClean="0"/>
              <a:t> al </a:t>
            </a:r>
            <a:r>
              <a:rPr lang="en-US" dirty="0" err="1" smtClean="0"/>
              <a:t>termine</a:t>
            </a:r>
            <a:r>
              <a:rPr lang="en-US" dirty="0" smtClean="0"/>
              <a:t> </a:t>
            </a:r>
            <a:r>
              <a:rPr lang="en-US" dirty="0" err="1" smtClean="0"/>
              <a:t>greco</a:t>
            </a:r>
            <a:r>
              <a:rPr lang="en-US" dirty="0" smtClean="0"/>
              <a:t> </a:t>
            </a:r>
            <a:r>
              <a:rPr lang="en-US" i="1" dirty="0" smtClean="0"/>
              <a:t>chaos</a:t>
            </a:r>
            <a:r>
              <a:rPr lang="en-US" dirty="0" smtClean="0"/>
              <a:t> </a:t>
            </a:r>
            <a:r>
              <a:rPr lang="en-US" dirty="0" err="1" smtClean="0"/>
              <a:t>che</a:t>
            </a:r>
            <a:r>
              <a:rPr lang="en-US" dirty="0" smtClean="0"/>
              <a:t> </a:t>
            </a:r>
            <a:r>
              <a:rPr lang="en-US" dirty="0" err="1" smtClean="0"/>
              <a:t>indica</a:t>
            </a:r>
            <a:r>
              <a:rPr lang="en-US" dirty="0" smtClean="0"/>
              <a:t> la </a:t>
            </a:r>
            <a:r>
              <a:rPr lang="en-US" dirty="0" err="1" smtClean="0"/>
              <a:t>sostanza</a:t>
            </a:r>
            <a:r>
              <a:rPr lang="en-US" dirty="0" smtClean="0"/>
              <a:t> </a:t>
            </a:r>
            <a:r>
              <a:rPr lang="en-US" dirty="0" err="1" smtClean="0"/>
              <a:t>originaria</a:t>
            </a:r>
            <a:r>
              <a:rPr lang="en-US" dirty="0" smtClean="0"/>
              <a:t> con cui e` </a:t>
            </a:r>
            <a:r>
              <a:rPr lang="en-US" dirty="0" err="1" smtClean="0"/>
              <a:t>stato</a:t>
            </a:r>
            <a:r>
              <a:rPr lang="en-US" dirty="0" smtClean="0"/>
              <a:t> </a:t>
            </a:r>
            <a:r>
              <a:rPr lang="en-US" dirty="0" err="1" smtClean="0"/>
              <a:t>fatto</a:t>
            </a:r>
            <a:r>
              <a:rPr lang="en-US" dirty="0" smtClean="0"/>
              <a:t> </a:t>
            </a:r>
            <a:r>
              <a:rPr lang="en-US" dirty="0" err="1" smtClean="0"/>
              <a:t>l’universo</a:t>
            </a:r>
            <a:r>
              <a:rPr lang="en-US" dirty="0" smtClean="0"/>
              <a:t>. </a:t>
            </a:r>
            <a:r>
              <a:rPr lang="en-US" dirty="0" err="1" smtClean="0"/>
              <a:t>Egli</a:t>
            </a:r>
            <a:r>
              <a:rPr lang="en-US" dirty="0" smtClean="0"/>
              <a:t> </a:t>
            </a:r>
            <a:r>
              <a:rPr lang="en-US" dirty="0" err="1" smtClean="0"/>
              <a:t>sospetto</a:t>
            </a:r>
            <a:r>
              <a:rPr lang="en-US" dirty="0" smtClean="0"/>
              <a:t>` </a:t>
            </a:r>
            <a:r>
              <a:rPr lang="en-US" dirty="0" err="1" smtClean="0"/>
              <a:t>che</a:t>
            </a:r>
            <a:r>
              <a:rPr lang="en-US" dirty="0" smtClean="0"/>
              <a:t> </a:t>
            </a:r>
            <a:r>
              <a:rPr lang="en-US" dirty="0" err="1" smtClean="0"/>
              <a:t>nell’aria</a:t>
            </a:r>
            <a:r>
              <a:rPr lang="en-US" dirty="0" smtClean="0"/>
              <a:t> </a:t>
            </a:r>
            <a:r>
              <a:rPr lang="en-US" dirty="0" err="1" smtClean="0"/>
              <a:t>fossero</a:t>
            </a:r>
            <a:r>
              <a:rPr lang="en-US" dirty="0" smtClean="0"/>
              <a:t> </a:t>
            </a:r>
            <a:r>
              <a:rPr lang="en-US" dirty="0" err="1" smtClean="0"/>
              <a:t>presenti</a:t>
            </a:r>
            <a:r>
              <a:rPr lang="en-US" dirty="0" smtClean="0"/>
              <a:t> </a:t>
            </a:r>
            <a:r>
              <a:rPr lang="en-US" dirty="0" err="1" smtClean="0"/>
              <a:t>vari</a:t>
            </a:r>
            <a:r>
              <a:rPr lang="en-US" dirty="0" smtClean="0"/>
              <a:t> gas </a:t>
            </a:r>
            <a:r>
              <a:rPr lang="en-US" dirty="0" err="1" smtClean="0"/>
              <a:t>chimicamente</a:t>
            </a:r>
            <a:r>
              <a:rPr lang="en-US" dirty="0" smtClean="0"/>
              <a:t> </a:t>
            </a:r>
            <a:r>
              <a:rPr lang="en-US" dirty="0" err="1" smtClean="0"/>
              <a:t>diversi</a:t>
            </a:r>
            <a:r>
              <a:rPr lang="en-US" dirty="0" smtClean="0"/>
              <a:t> e </a:t>
            </a:r>
            <a:r>
              <a:rPr lang="en-US" dirty="0" err="1" smtClean="0"/>
              <a:t>studiò</a:t>
            </a:r>
            <a:r>
              <a:rPr lang="en-US" dirty="0" smtClean="0"/>
              <a:t> </a:t>
            </a:r>
            <a:r>
              <a:rPr lang="en-US" dirty="0" err="1" smtClean="0"/>
              <a:t>il</a:t>
            </a:r>
            <a:r>
              <a:rPr lang="en-US" dirty="0" smtClean="0"/>
              <a:t> </a:t>
            </a:r>
            <a:r>
              <a:rPr lang="en-US" dirty="0" err="1" smtClean="0"/>
              <a:t>vapore</a:t>
            </a:r>
            <a:r>
              <a:rPr lang="en-US" dirty="0" smtClean="0"/>
              <a:t> </a:t>
            </a:r>
            <a:r>
              <a:rPr lang="en-US" dirty="0" err="1" smtClean="0"/>
              <a:t>emesso</a:t>
            </a:r>
            <a:r>
              <a:rPr lang="en-US" dirty="0" smtClean="0"/>
              <a:t> </a:t>
            </a:r>
            <a:r>
              <a:rPr lang="en-US" dirty="0" err="1" smtClean="0"/>
              <a:t>dalla</a:t>
            </a:r>
            <a:r>
              <a:rPr lang="en-US" dirty="0" smtClean="0"/>
              <a:t> </a:t>
            </a:r>
            <a:r>
              <a:rPr lang="en-US" dirty="0" err="1" smtClean="0"/>
              <a:t>fermentazione</a:t>
            </a:r>
            <a:r>
              <a:rPr lang="en-US" dirty="0" smtClean="0"/>
              <a:t> </a:t>
            </a:r>
            <a:r>
              <a:rPr lang="en-US" dirty="0" err="1" smtClean="0"/>
              <a:t>della</a:t>
            </a:r>
            <a:r>
              <a:rPr lang="en-US" dirty="0" smtClean="0"/>
              <a:t> </a:t>
            </a:r>
            <a:r>
              <a:rPr lang="en-US" dirty="0" err="1" smtClean="0"/>
              <a:t>frutta</a:t>
            </a:r>
            <a:r>
              <a:rPr lang="en-US" dirty="0" smtClean="0"/>
              <a:t> (</a:t>
            </a:r>
            <a:r>
              <a:rPr lang="en-US" dirty="0" err="1" smtClean="0"/>
              <a:t>anidride</a:t>
            </a:r>
            <a:r>
              <a:rPr lang="en-US" dirty="0" smtClean="0"/>
              <a:t> </a:t>
            </a:r>
            <a:r>
              <a:rPr lang="en-US" dirty="0" err="1" smtClean="0"/>
              <a:t>carbonica</a:t>
            </a:r>
            <a:r>
              <a:rPr lang="en-US" dirty="0" smtClean="0"/>
              <a:t>), </a:t>
            </a:r>
            <a:r>
              <a:rPr lang="en-US" dirty="0" err="1" smtClean="0"/>
              <a:t>riconoscendovi</a:t>
            </a:r>
            <a:r>
              <a:rPr lang="en-US" dirty="0" smtClean="0"/>
              <a:t> </a:t>
            </a:r>
            <a:r>
              <a:rPr lang="en-US" dirty="0" err="1" smtClean="0"/>
              <a:t>una</a:t>
            </a:r>
            <a:r>
              <a:rPr lang="en-US" dirty="0" smtClean="0"/>
              <a:t> </a:t>
            </a:r>
            <a:r>
              <a:rPr lang="en-US" dirty="0" err="1" smtClean="0"/>
              <a:t>nuova</a:t>
            </a:r>
            <a:r>
              <a:rPr lang="en-US" dirty="0" smtClean="0"/>
              <a:t> </a:t>
            </a:r>
            <a:r>
              <a:rPr lang="en-US" dirty="0" err="1" smtClean="0"/>
              <a:t>sostanza</a:t>
            </a:r>
            <a:r>
              <a:rPr lang="en-US" dirty="0" smtClean="0"/>
              <a:t>. </a:t>
            </a:r>
            <a:r>
              <a:rPr lang="en-US" dirty="0" err="1" smtClean="0"/>
              <a:t>Negli</a:t>
            </a:r>
            <a:r>
              <a:rPr lang="en-US" dirty="0" smtClean="0"/>
              <a:t> </a:t>
            </a:r>
            <a:r>
              <a:rPr lang="en-US" dirty="0" err="1" smtClean="0"/>
              <a:t>anni</a:t>
            </a:r>
            <a:r>
              <a:rPr lang="en-US" dirty="0" smtClean="0"/>
              <a:t> </a:t>
            </a:r>
            <a:r>
              <a:rPr lang="en-US" dirty="0" err="1" smtClean="0"/>
              <a:t>successivi</a:t>
            </a:r>
            <a:r>
              <a:rPr lang="en-US" dirty="0" smtClean="0"/>
              <a:t> al 1760, Henry Cavendish studio` un gas </a:t>
            </a:r>
            <a:r>
              <a:rPr lang="en-US" dirty="0" err="1" smtClean="0"/>
              <a:t>infiammabile</a:t>
            </a:r>
            <a:r>
              <a:rPr lang="en-US" dirty="0" smtClean="0"/>
              <a:t> </a:t>
            </a:r>
            <a:r>
              <a:rPr lang="en-US" dirty="0" err="1" smtClean="0"/>
              <a:t>che</a:t>
            </a:r>
            <a:r>
              <a:rPr lang="en-US" dirty="0" smtClean="0"/>
              <a:t> non </a:t>
            </a:r>
            <a:r>
              <a:rPr lang="en-US" dirty="0" err="1" smtClean="0"/>
              <a:t>si</a:t>
            </a:r>
            <a:r>
              <a:rPr lang="en-US" dirty="0" smtClean="0"/>
              <a:t> </a:t>
            </a:r>
            <a:r>
              <a:rPr lang="en-US" dirty="0" err="1" smtClean="0"/>
              <a:t>trovava</a:t>
            </a:r>
            <a:r>
              <a:rPr lang="en-US" dirty="0" smtClean="0"/>
              <a:t> </a:t>
            </a:r>
            <a:r>
              <a:rPr lang="en-US" dirty="0" err="1" smtClean="0"/>
              <a:t>nell’atmosfera</a:t>
            </a:r>
            <a:r>
              <a:rPr lang="en-US" dirty="0" smtClean="0"/>
              <a:t> cui </a:t>
            </a:r>
            <a:r>
              <a:rPr lang="en-US" dirty="0" err="1" smtClean="0"/>
              <a:t>venne</a:t>
            </a:r>
            <a:r>
              <a:rPr lang="en-US" dirty="0" smtClean="0"/>
              <a:t> </a:t>
            </a:r>
            <a:r>
              <a:rPr lang="en-US" dirty="0" err="1" smtClean="0"/>
              <a:t>dato</a:t>
            </a:r>
            <a:r>
              <a:rPr lang="en-US" dirty="0" smtClean="0"/>
              <a:t> </a:t>
            </a:r>
            <a:r>
              <a:rPr lang="en-US" dirty="0" err="1" smtClean="0"/>
              <a:t>il</a:t>
            </a:r>
            <a:r>
              <a:rPr lang="en-US" dirty="0" smtClean="0"/>
              <a:t> </a:t>
            </a:r>
            <a:r>
              <a:rPr lang="en-US" dirty="0" err="1" smtClean="0"/>
              <a:t>nome</a:t>
            </a:r>
            <a:r>
              <a:rPr lang="en-US" dirty="0" smtClean="0"/>
              <a:t> di </a:t>
            </a:r>
            <a:r>
              <a:rPr lang="en-US" dirty="0" err="1" smtClean="0"/>
              <a:t>idrogeno</a:t>
            </a:r>
            <a:r>
              <a:rPr lang="en-US" dirty="0" smtClean="0"/>
              <a:t>. Il </a:t>
            </a:r>
            <a:r>
              <a:rPr lang="en-US" dirty="0" err="1" smtClean="0"/>
              <a:t>chimico</a:t>
            </a:r>
            <a:r>
              <a:rPr lang="en-US" baseline="0" dirty="0" smtClean="0"/>
              <a:t> </a:t>
            </a:r>
            <a:r>
              <a:rPr lang="en-US" baseline="0" dirty="0" err="1" smtClean="0"/>
              <a:t>francesce</a:t>
            </a:r>
            <a:r>
              <a:rPr lang="en-US" baseline="0" dirty="0" smtClean="0"/>
              <a:t> Antoine-Laurent Lavoisier </a:t>
            </a:r>
            <a:r>
              <a:rPr lang="en-US" baseline="0" dirty="0" err="1" smtClean="0"/>
              <a:t>negli</a:t>
            </a:r>
            <a:r>
              <a:rPr lang="en-US" baseline="0" dirty="0" smtClean="0"/>
              <a:t> </a:t>
            </a:r>
            <a:r>
              <a:rPr lang="en-US" baseline="0" dirty="0" err="1" smtClean="0"/>
              <a:t>anni</a:t>
            </a:r>
            <a:r>
              <a:rPr lang="en-US" baseline="0" dirty="0" smtClean="0"/>
              <a:t> </a:t>
            </a:r>
            <a:r>
              <a:rPr lang="en-US" baseline="0" dirty="0" err="1" smtClean="0"/>
              <a:t>successivi</a:t>
            </a:r>
            <a:r>
              <a:rPr lang="en-US" baseline="0" dirty="0" smtClean="0"/>
              <a:t> al 1770 </a:t>
            </a:r>
            <a:r>
              <a:rPr lang="en-US" baseline="0" dirty="0" err="1" smtClean="0"/>
              <a:t>che</a:t>
            </a:r>
            <a:r>
              <a:rPr lang="en-US" baseline="0" dirty="0" smtClean="0"/>
              <a:t> </a:t>
            </a:r>
            <a:r>
              <a:rPr lang="en-US" baseline="0" dirty="0" err="1" smtClean="0"/>
              <a:t>l’aria</a:t>
            </a:r>
            <a:r>
              <a:rPr lang="en-US" baseline="0" dirty="0" smtClean="0"/>
              <a:t> e` </a:t>
            </a:r>
            <a:r>
              <a:rPr lang="en-US" baseline="0" dirty="0" err="1" smtClean="0"/>
              <a:t>una</a:t>
            </a:r>
            <a:r>
              <a:rPr lang="en-US" baseline="0" dirty="0" smtClean="0"/>
              <a:t> </a:t>
            </a:r>
            <a:r>
              <a:rPr lang="en-US" baseline="0" dirty="0" err="1" smtClean="0"/>
              <a:t>miscela</a:t>
            </a:r>
            <a:r>
              <a:rPr lang="en-US" baseline="0" dirty="0" smtClean="0"/>
              <a:t> di </a:t>
            </a:r>
            <a:r>
              <a:rPr lang="en-US" baseline="0" dirty="0" err="1" smtClean="0"/>
              <a:t>diversi</a:t>
            </a:r>
            <a:r>
              <a:rPr lang="en-US" baseline="0" dirty="0" smtClean="0"/>
              <a:t> gas (</a:t>
            </a:r>
            <a:r>
              <a:rPr lang="en-US" baseline="0" dirty="0" err="1" smtClean="0"/>
              <a:t>riscaldando</a:t>
            </a:r>
            <a:r>
              <a:rPr lang="en-US" baseline="0" dirty="0" smtClean="0"/>
              <a:t> </a:t>
            </a:r>
            <a:r>
              <a:rPr lang="en-US" baseline="0" dirty="0" err="1" smtClean="0"/>
              <a:t>il</a:t>
            </a:r>
            <a:r>
              <a:rPr lang="en-US" baseline="0" dirty="0" smtClean="0"/>
              <a:t> </a:t>
            </a:r>
            <a:r>
              <a:rPr lang="en-US" baseline="0" dirty="0" err="1" smtClean="0"/>
              <a:t>mercurio</a:t>
            </a:r>
            <a:r>
              <a:rPr lang="en-US" baseline="0" dirty="0" smtClean="0"/>
              <a:t> </a:t>
            </a:r>
            <a:r>
              <a:rPr lang="en-US" baseline="0" dirty="0" err="1" smtClean="0"/>
              <a:t>scopri</a:t>
            </a:r>
            <a:r>
              <a:rPr lang="en-US" baseline="0" dirty="0" smtClean="0"/>
              <a:t>` </a:t>
            </a:r>
            <a:r>
              <a:rPr lang="en-US" baseline="0" dirty="0" err="1" smtClean="0"/>
              <a:t>che</a:t>
            </a:r>
            <a:r>
              <a:rPr lang="en-US" baseline="0" dirty="0" smtClean="0"/>
              <a:t> 1/5 di aria </a:t>
            </a:r>
            <a:r>
              <a:rPr lang="en-US" baseline="0" dirty="0" err="1" smtClean="0"/>
              <a:t>si</a:t>
            </a:r>
            <a:r>
              <a:rPr lang="en-US" baseline="0" dirty="0" smtClean="0"/>
              <a:t> </a:t>
            </a:r>
            <a:r>
              <a:rPr lang="en-US" baseline="0" dirty="0" err="1" smtClean="0"/>
              <a:t>combinava</a:t>
            </a:r>
            <a:r>
              <a:rPr lang="en-US" baseline="0" dirty="0" smtClean="0"/>
              <a:t> </a:t>
            </a:r>
            <a:r>
              <a:rPr lang="en-US" baseline="0" dirty="0" err="1" smtClean="0"/>
              <a:t>formando</a:t>
            </a:r>
            <a:r>
              <a:rPr lang="en-US" baseline="0" dirty="0" smtClean="0"/>
              <a:t> </a:t>
            </a:r>
            <a:r>
              <a:rPr lang="en-US" baseline="0" dirty="0" err="1" smtClean="0"/>
              <a:t>ossido</a:t>
            </a:r>
            <a:r>
              <a:rPr lang="en-US" baseline="0" dirty="0" smtClean="0"/>
              <a:t> di </a:t>
            </a:r>
            <a:r>
              <a:rPr lang="en-US" baseline="0" dirty="0" err="1" smtClean="0"/>
              <a:t>mercurio</a:t>
            </a:r>
            <a:r>
              <a:rPr lang="en-US" baseline="0" dirty="0" smtClean="0"/>
              <a:t> </a:t>
            </a:r>
            <a:r>
              <a:rPr lang="en-US" baseline="0" dirty="0" err="1" smtClean="0"/>
              <a:t>mentre</a:t>
            </a:r>
            <a:r>
              <a:rPr lang="en-US" baseline="0" dirty="0" smtClean="0"/>
              <a:t> </a:t>
            </a:r>
            <a:r>
              <a:rPr lang="en-US" baseline="0" dirty="0" err="1" smtClean="0"/>
              <a:t>il</a:t>
            </a:r>
            <a:r>
              <a:rPr lang="en-US" baseline="0" dirty="0" smtClean="0"/>
              <a:t> </a:t>
            </a:r>
            <a:r>
              <a:rPr lang="en-US" baseline="0" dirty="0" err="1" smtClean="0"/>
              <a:t>resto</a:t>
            </a:r>
            <a:r>
              <a:rPr lang="en-US" baseline="0" dirty="0" smtClean="0"/>
              <a:t> </a:t>
            </a:r>
            <a:r>
              <a:rPr lang="en-US" baseline="0" dirty="0" err="1" smtClean="0"/>
              <a:t>rimaneva</a:t>
            </a:r>
            <a:r>
              <a:rPr lang="en-US" baseline="0" dirty="0" smtClean="0"/>
              <a:t> </a:t>
            </a:r>
            <a:r>
              <a:rPr lang="en-US" baseline="0" dirty="0" err="1" smtClean="0"/>
              <a:t>gassoso</a:t>
            </a:r>
            <a:r>
              <a:rPr lang="en-US" baseline="0" dirty="0" smtClean="0"/>
              <a:t>, gas in cui non </a:t>
            </a:r>
            <a:r>
              <a:rPr lang="en-US" baseline="0" dirty="0" err="1" smtClean="0"/>
              <a:t>bruciavano</a:t>
            </a:r>
            <a:r>
              <a:rPr lang="en-US" baseline="0" dirty="0" smtClean="0"/>
              <a:t> le </a:t>
            </a:r>
            <a:r>
              <a:rPr lang="en-US" baseline="0" dirty="0" err="1" smtClean="0"/>
              <a:t>candele</a:t>
            </a:r>
            <a:r>
              <a:rPr lang="en-US" baseline="0" dirty="0" smtClean="0"/>
              <a:t> e non </a:t>
            </a:r>
            <a:r>
              <a:rPr lang="en-US" baseline="0" dirty="0" err="1" smtClean="0"/>
              <a:t>sopravvivevano</a:t>
            </a:r>
            <a:r>
              <a:rPr lang="en-US" baseline="0" dirty="0" smtClean="0"/>
              <a:t> </a:t>
            </a:r>
            <a:r>
              <a:rPr lang="en-US" baseline="0" dirty="0" err="1" smtClean="0"/>
              <a:t>i</a:t>
            </a:r>
            <a:r>
              <a:rPr lang="en-US" baseline="0" dirty="0" smtClean="0"/>
              <a:t> </a:t>
            </a:r>
            <a:r>
              <a:rPr lang="en-US" baseline="0" dirty="0" err="1" smtClean="0"/>
              <a:t>topi</a:t>
            </a:r>
            <a:r>
              <a:rPr lang="en-US" baseline="0" dirty="0" smtClean="0"/>
              <a:t>, </a:t>
            </a:r>
            <a:r>
              <a:rPr lang="en-US" baseline="0" dirty="0" err="1" smtClean="0"/>
              <a:t>azoto</a:t>
            </a:r>
            <a:r>
              <a:rPr lang="en-US" baseline="0" dirty="0" smtClean="0"/>
              <a:t> dal </a:t>
            </a:r>
            <a:r>
              <a:rPr lang="en-US" baseline="0" dirty="0" err="1" smtClean="0"/>
              <a:t>greco</a:t>
            </a:r>
            <a:r>
              <a:rPr lang="en-US" baseline="0" dirty="0" smtClean="0"/>
              <a:t> </a:t>
            </a:r>
            <a:r>
              <a:rPr lang="en-US" baseline="0" dirty="0" err="1" smtClean="0"/>
              <a:t>senza</a:t>
            </a:r>
            <a:r>
              <a:rPr lang="en-US" baseline="0" dirty="0" smtClean="0"/>
              <a:t> vita, </a:t>
            </a:r>
            <a:r>
              <a:rPr lang="en-US" baseline="0" dirty="0" err="1" smtClean="0"/>
              <a:t>nitrogeno</a:t>
            </a:r>
            <a:r>
              <a:rPr lang="en-US" baseline="0" dirty="0" smtClean="0"/>
              <a:t> in </a:t>
            </a:r>
            <a:r>
              <a:rPr lang="en-US" baseline="0" dirty="0" err="1" smtClean="0"/>
              <a:t>varie</a:t>
            </a:r>
            <a:r>
              <a:rPr lang="en-US" baseline="0" dirty="0" smtClean="0"/>
              <a:t> </a:t>
            </a:r>
            <a:r>
              <a:rPr lang="en-US" baseline="0" dirty="0" err="1" smtClean="0"/>
              <a:t>lingue</a:t>
            </a:r>
            <a:r>
              <a:rPr lang="en-US" baseline="0" dirty="0" smtClean="0"/>
              <a:t> </a:t>
            </a:r>
            <a:r>
              <a:rPr lang="en-US" baseline="0" dirty="0" err="1" smtClean="0"/>
              <a:t>perche</a:t>
            </a:r>
            <a:r>
              <a:rPr lang="en-US" baseline="0" dirty="0" smtClean="0"/>
              <a:t>` </a:t>
            </a:r>
            <a:r>
              <a:rPr lang="en-US" baseline="0" dirty="0" err="1" smtClean="0"/>
              <a:t>presente</a:t>
            </a:r>
            <a:r>
              <a:rPr lang="en-US" baseline="0" dirty="0" smtClean="0"/>
              <a:t> </a:t>
            </a:r>
            <a:r>
              <a:rPr lang="en-US" baseline="0" dirty="0" err="1" smtClean="0"/>
              <a:t>nel</a:t>
            </a:r>
            <a:r>
              <a:rPr lang="en-US" baseline="0" dirty="0" smtClean="0"/>
              <a:t> </a:t>
            </a:r>
            <a:r>
              <a:rPr lang="en-US" baseline="0" dirty="0" err="1" smtClean="0"/>
              <a:t>nitrato</a:t>
            </a:r>
            <a:r>
              <a:rPr lang="en-US" baseline="0" dirty="0" smtClean="0"/>
              <a:t> di </a:t>
            </a:r>
            <a:r>
              <a:rPr lang="en-US" baseline="0" dirty="0" err="1" smtClean="0"/>
              <a:t>sodio</a:t>
            </a:r>
            <a:r>
              <a:rPr lang="en-US" baseline="0" dirty="0" smtClean="0"/>
              <a:t> o nitro; la parte </a:t>
            </a:r>
            <a:r>
              <a:rPr lang="en-US" baseline="0" dirty="0" err="1" smtClean="0"/>
              <a:t>che</a:t>
            </a:r>
            <a:r>
              <a:rPr lang="en-US" baseline="0" dirty="0" smtClean="0"/>
              <a:t> </a:t>
            </a:r>
            <a:r>
              <a:rPr lang="en-US" baseline="0" dirty="0" err="1" smtClean="0"/>
              <a:t>si</a:t>
            </a:r>
            <a:r>
              <a:rPr lang="en-US" baseline="0" dirty="0" smtClean="0"/>
              <a:t> </a:t>
            </a:r>
            <a:r>
              <a:rPr lang="en-US" baseline="0" dirty="0" err="1" smtClean="0"/>
              <a:t>combinava</a:t>
            </a:r>
            <a:r>
              <a:rPr lang="en-US" baseline="0" dirty="0" smtClean="0"/>
              <a:t> e </a:t>
            </a:r>
            <a:r>
              <a:rPr lang="en-US" baseline="0" dirty="0" err="1" smtClean="0"/>
              <a:t>che</a:t>
            </a:r>
            <a:r>
              <a:rPr lang="en-US" baseline="0" dirty="0" smtClean="0"/>
              <a:t> </a:t>
            </a:r>
            <a:r>
              <a:rPr lang="en-US" baseline="0" dirty="0" err="1" smtClean="0"/>
              <a:t>sosteneva</a:t>
            </a:r>
            <a:r>
              <a:rPr lang="en-US" baseline="0" dirty="0" smtClean="0"/>
              <a:t> la vita e la </a:t>
            </a:r>
            <a:r>
              <a:rPr lang="en-US" baseline="0" dirty="0" err="1" smtClean="0"/>
              <a:t>combustione</a:t>
            </a:r>
            <a:r>
              <a:rPr lang="en-US" baseline="0" dirty="0" smtClean="0"/>
              <a:t> </a:t>
            </a:r>
            <a:r>
              <a:rPr lang="en-US" baseline="0" dirty="0" err="1" smtClean="0"/>
              <a:t>fu</a:t>
            </a:r>
            <a:r>
              <a:rPr lang="en-US" baseline="0" dirty="0" smtClean="0"/>
              <a:t> </a:t>
            </a:r>
            <a:r>
              <a:rPr lang="en-US" baseline="0" dirty="0" err="1" smtClean="0"/>
              <a:t>chiamata</a:t>
            </a:r>
            <a:r>
              <a:rPr lang="en-US" baseline="0" dirty="0" smtClean="0"/>
              <a:t> </a:t>
            </a:r>
            <a:r>
              <a:rPr lang="en-US" baseline="0" dirty="0" err="1" smtClean="0"/>
              <a:t>ossigeno</a:t>
            </a:r>
            <a:r>
              <a:rPr lang="en-US" baseline="0" dirty="0" smtClean="0"/>
              <a:t>). </a:t>
            </a:r>
            <a:r>
              <a:rPr lang="en-US" baseline="0" dirty="0" err="1" smtClean="0"/>
              <a:t>Piu</a:t>
            </a:r>
            <a:r>
              <a:rPr lang="en-US" baseline="0" dirty="0" smtClean="0"/>
              <a:t>` </a:t>
            </a:r>
            <a:r>
              <a:rPr lang="en-US" baseline="0" dirty="0" err="1" smtClean="0"/>
              <a:t>tardi</a:t>
            </a:r>
            <a:r>
              <a:rPr lang="en-US" baseline="0" dirty="0" smtClean="0"/>
              <a:t> verso la meta` del </a:t>
            </a:r>
            <a:r>
              <a:rPr lang="en-US" baseline="0" dirty="0" err="1" smtClean="0"/>
              <a:t>secolo</a:t>
            </a:r>
            <a:r>
              <a:rPr lang="en-US" baseline="0" dirty="0" smtClean="0"/>
              <a:t> XIX  </a:t>
            </a:r>
            <a:r>
              <a:rPr lang="en-US" baseline="0" dirty="0" err="1" smtClean="0"/>
              <a:t>il</a:t>
            </a:r>
            <a:r>
              <a:rPr lang="en-US" baseline="0" dirty="0" smtClean="0"/>
              <a:t> </a:t>
            </a:r>
            <a:r>
              <a:rPr lang="en-US" baseline="0" dirty="0" err="1" smtClean="0"/>
              <a:t>chimico</a:t>
            </a:r>
            <a:r>
              <a:rPr lang="en-US" baseline="0" dirty="0" smtClean="0"/>
              <a:t> </a:t>
            </a:r>
            <a:r>
              <a:rPr lang="en-US" baseline="0" dirty="0" err="1" smtClean="0"/>
              <a:t>francese</a:t>
            </a:r>
            <a:r>
              <a:rPr lang="en-US" baseline="0" dirty="0" smtClean="0"/>
              <a:t> Henri Victor </a:t>
            </a:r>
            <a:r>
              <a:rPr lang="en-US" baseline="0" dirty="0" err="1" smtClean="0"/>
              <a:t>Regnault</a:t>
            </a:r>
            <a:r>
              <a:rPr lang="en-US" baseline="0" dirty="0" smtClean="0"/>
              <a:t> </a:t>
            </a:r>
            <a:r>
              <a:rPr lang="en-US" baseline="0" dirty="0" err="1" smtClean="0"/>
              <a:t>stabili</a:t>
            </a:r>
            <a:r>
              <a:rPr lang="en-US" baseline="0" dirty="0" smtClean="0"/>
              <a:t>` </a:t>
            </a:r>
            <a:r>
              <a:rPr lang="en-US" baseline="0" dirty="0" err="1" smtClean="0"/>
              <a:t>che</a:t>
            </a:r>
            <a:r>
              <a:rPr lang="en-US" baseline="0" dirty="0" smtClean="0"/>
              <a:t> la </a:t>
            </a:r>
            <a:r>
              <a:rPr lang="en-US" baseline="0" dirty="0" err="1" smtClean="0"/>
              <a:t>composizione</a:t>
            </a:r>
            <a:r>
              <a:rPr lang="en-US" baseline="0" dirty="0" smtClean="0"/>
              <a:t> </a:t>
            </a:r>
            <a:r>
              <a:rPr lang="en-US" baseline="0" dirty="0" err="1" smtClean="0"/>
              <a:t>dell’aria</a:t>
            </a:r>
            <a:r>
              <a:rPr lang="en-US" baseline="0" dirty="0" smtClean="0"/>
              <a:t> non </a:t>
            </a:r>
            <a:r>
              <a:rPr lang="en-US" baseline="0" dirty="0" err="1" smtClean="0"/>
              <a:t>dipendeva</a:t>
            </a:r>
            <a:r>
              <a:rPr lang="en-US" baseline="0" dirty="0" smtClean="0"/>
              <a:t> </a:t>
            </a:r>
            <a:r>
              <a:rPr lang="en-US" baseline="0" dirty="0" err="1" smtClean="0"/>
              <a:t>dalla</a:t>
            </a:r>
            <a:r>
              <a:rPr lang="en-US" baseline="0" dirty="0" smtClean="0"/>
              <a:t> parte del </a:t>
            </a:r>
            <a:r>
              <a:rPr lang="en-US" baseline="0" dirty="0" err="1" smtClean="0"/>
              <a:t>mondo</a:t>
            </a:r>
            <a:r>
              <a:rPr lang="en-US" baseline="0" dirty="0" smtClean="0"/>
              <a:t> da cui </a:t>
            </a:r>
            <a:r>
              <a:rPr lang="en-US" baseline="0" dirty="0" err="1" smtClean="0"/>
              <a:t>provenivano</a:t>
            </a:r>
            <a:r>
              <a:rPr lang="en-US" baseline="0" dirty="0" smtClean="0"/>
              <a:t> </a:t>
            </a:r>
            <a:r>
              <a:rPr lang="en-US" baseline="0" dirty="0" err="1" smtClean="0"/>
              <a:t>i</a:t>
            </a:r>
            <a:r>
              <a:rPr lang="en-US" baseline="0" dirty="0" smtClean="0"/>
              <a:t> </a:t>
            </a:r>
            <a:r>
              <a:rPr lang="en-US" baseline="0" dirty="0" err="1" smtClean="0"/>
              <a:t>campioni</a:t>
            </a:r>
            <a:r>
              <a:rPr lang="en-US" baseline="0" dirty="0" smtClean="0"/>
              <a:t>: </a:t>
            </a:r>
            <a:r>
              <a:rPr lang="en-US" baseline="0" dirty="0" err="1" smtClean="0"/>
              <a:t>il</a:t>
            </a:r>
            <a:r>
              <a:rPr lang="en-US" baseline="0" dirty="0" smtClean="0"/>
              <a:t> </a:t>
            </a:r>
            <a:r>
              <a:rPr lang="en-US" baseline="0" dirty="0" err="1" smtClean="0"/>
              <a:t>contenuto</a:t>
            </a:r>
            <a:r>
              <a:rPr lang="en-US" baseline="0" dirty="0" smtClean="0"/>
              <a:t> di O2 era del 20.9% e </a:t>
            </a:r>
            <a:r>
              <a:rPr lang="en-US" baseline="0" dirty="0" err="1" smtClean="0"/>
              <a:t>il</a:t>
            </a:r>
            <a:r>
              <a:rPr lang="en-US" baseline="0" dirty="0" smtClean="0"/>
              <a:t> </a:t>
            </a:r>
            <a:r>
              <a:rPr lang="en-US" baseline="0" dirty="0" err="1" smtClean="0"/>
              <a:t>resto</a:t>
            </a:r>
            <a:r>
              <a:rPr lang="en-US" baseline="0" dirty="0" smtClean="0"/>
              <a:t> era N2 a parte </a:t>
            </a:r>
            <a:r>
              <a:rPr lang="en-US" baseline="0" dirty="0" err="1" smtClean="0"/>
              <a:t>una</a:t>
            </a:r>
            <a:r>
              <a:rPr lang="en-US" baseline="0" dirty="0" smtClean="0"/>
              <a:t> </a:t>
            </a:r>
            <a:r>
              <a:rPr lang="en-US" baseline="0" dirty="0" err="1" smtClean="0"/>
              <a:t>piccola</a:t>
            </a:r>
            <a:r>
              <a:rPr lang="en-US" baseline="0" dirty="0" smtClean="0"/>
              <a:t> </a:t>
            </a:r>
            <a:r>
              <a:rPr lang="en-US" baseline="0" dirty="0" err="1" smtClean="0"/>
              <a:t>traccia</a:t>
            </a:r>
            <a:r>
              <a:rPr lang="en-US" baseline="0" dirty="0" smtClean="0"/>
              <a:t> di CO2 (e di gas </a:t>
            </a:r>
            <a:r>
              <a:rPr lang="en-US" baseline="0" dirty="0" err="1" smtClean="0"/>
              <a:t>nobili</a:t>
            </a:r>
            <a:r>
              <a:rPr lang="en-US" baseline="0" dirty="0" smtClean="0"/>
              <a:t>!). In </a:t>
            </a:r>
            <a:r>
              <a:rPr lang="en-US" baseline="0" dirty="0" err="1" smtClean="0"/>
              <a:t>precedenza</a:t>
            </a:r>
            <a:r>
              <a:rPr lang="en-US" baseline="0" dirty="0" smtClean="0"/>
              <a:t> Henry Cavendish </a:t>
            </a:r>
            <a:r>
              <a:rPr lang="en-US" baseline="0" dirty="0" err="1" smtClean="0"/>
              <a:t>aveva</a:t>
            </a:r>
            <a:r>
              <a:rPr lang="en-US" baseline="0" dirty="0" smtClean="0"/>
              <a:t> </a:t>
            </a:r>
            <a:r>
              <a:rPr lang="en-US" baseline="0" dirty="0" err="1" smtClean="0"/>
              <a:t>cercato</a:t>
            </a:r>
            <a:r>
              <a:rPr lang="en-US" baseline="0" dirty="0" smtClean="0"/>
              <a:t> di </a:t>
            </a:r>
            <a:r>
              <a:rPr lang="en-US" baseline="0" dirty="0" err="1" smtClean="0"/>
              <a:t>eliminare</a:t>
            </a:r>
            <a:r>
              <a:rPr lang="en-US" baseline="0" dirty="0" smtClean="0"/>
              <a:t> </a:t>
            </a:r>
            <a:r>
              <a:rPr lang="en-US" baseline="0" dirty="0" err="1" smtClean="0"/>
              <a:t>tutto</a:t>
            </a:r>
            <a:r>
              <a:rPr lang="en-US" baseline="0" dirty="0" smtClean="0"/>
              <a:t> l’N2 </a:t>
            </a:r>
            <a:r>
              <a:rPr lang="en-US" baseline="0" dirty="0" err="1" smtClean="0"/>
              <a:t>senza</a:t>
            </a:r>
            <a:r>
              <a:rPr lang="en-US" baseline="0" dirty="0" smtClean="0"/>
              <a:t> </a:t>
            </a:r>
            <a:r>
              <a:rPr lang="en-US" baseline="0" dirty="0" err="1" smtClean="0"/>
              <a:t>successo</a:t>
            </a:r>
            <a:r>
              <a:rPr lang="en-US" baseline="0" dirty="0" smtClean="0"/>
              <a:t>: </a:t>
            </a:r>
            <a:r>
              <a:rPr lang="en-US" baseline="0" dirty="0" err="1" smtClean="0"/>
              <a:t>meno</a:t>
            </a:r>
            <a:r>
              <a:rPr lang="en-US" baseline="0" dirty="0" smtClean="0"/>
              <a:t> dell’1% </a:t>
            </a:r>
            <a:r>
              <a:rPr lang="en-US" baseline="0" dirty="0" err="1" smtClean="0"/>
              <a:t>resisteva</a:t>
            </a:r>
            <a:r>
              <a:rPr lang="en-US" baseline="0" dirty="0" smtClean="0"/>
              <a:t>. Solo </a:t>
            </a:r>
            <a:r>
              <a:rPr lang="en-US" baseline="0" dirty="0" err="1" smtClean="0"/>
              <a:t>nel</a:t>
            </a:r>
            <a:r>
              <a:rPr lang="en-US" baseline="0" dirty="0" smtClean="0"/>
              <a:t> 1882 </a:t>
            </a:r>
            <a:r>
              <a:rPr lang="en-US" baseline="0" dirty="0" err="1" smtClean="0"/>
              <a:t>il</a:t>
            </a:r>
            <a:r>
              <a:rPr lang="en-US" baseline="0" dirty="0" smtClean="0"/>
              <a:t> </a:t>
            </a:r>
            <a:r>
              <a:rPr lang="en-US" baseline="0" dirty="0" err="1" smtClean="0"/>
              <a:t>fisico</a:t>
            </a:r>
            <a:r>
              <a:rPr lang="en-US" baseline="0" dirty="0" smtClean="0"/>
              <a:t> </a:t>
            </a:r>
            <a:r>
              <a:rPr lang="en-US" baseline="0" dirty="0" err="1" smtClean="0"/>
              <a:t>inglese</a:t>
            </a:r>
            <a:r>
              <a:rPr lang="en-US" baseline="0" dirty="0" smtClean="0"/>
              <a:t> Robert John </a:t>
            </a:r>
            <a:r>
              <a:rPr lang="en-US" baseline="0" dirty="0" err="1" smtClean="0"/>
              <a:t>Strutt</a:t>
            </a:r>
            <a:r>
              <a:rPr lang="en-US" baseline="0" dirty="0" smtClean="0"/>
              <a:t>, Lord Rayleigh, </a:t>
            </a:r>
            <a:r>
              <a:rPr lang="en-US" baseline="0" dirty="0" err="1" smtClean="0"/>
              <a:t>aiutato</a:t>
            </a:r>
            <a:r>
              <a:rPr lang="en-US" baseline="0" dirty="0" smtClean="0"/>
              <a:t> dal </a:t>
            </a:r>
            <a:r>
              <a:rPr lang="en-US" baseline="0" dirty="0" err="1" smtClean="0"/>
              <a:t>chimico</a:t>
            </a:r>
            <a:r>
              <a:rPr lang="en-US" baseline="0" dirty="0" smtClean="0"/>
              <a:t> </a:t>
            </a:r>
            <a:r>
              <a:rPr lang="en-US" baseline="0" dirty="0" err="1" smtClean="0"/>
              <a:t>scozzese</a:t>
            </a:r>
            <a:r>
              <a:rPr lang="en-US" baseline="0" dirty="0" smtClean="0"/>
              <a:t> Sir William Ramsay, </a:t>
            </a:r>
            <a:r>
              <a:rPr lang="en-US" baseline="0" dirty="0" err="1" smtClean="0"/>
              <a:t>mediante</a:t>
            </a:r>
            <a:r>
              <a:rPr lang="en-US" baseline="0" dirty="0" smtClean="0"/>
              <a:t> </a:t>
            </a:r>
            <a:r>
              <a:rPr lang="en-US" baseline="0" dirty="0" err="1" smtClean="0"/>
              <a:t>spettroscopia</a:t>
            </a:r>
            <a:r>
              <a:rPr lang="en-US" baseline="0" dirty="0" smtClean="0"/>
              <a:t> </a:t>
            </a:r>
            <a:r>
              <a:rPr lang="en-US" baseline="0" dirty="0" err="1" smtClean="0"/>
              <a:t>scopri</a:t>
            </a:r>
            <a:r>
              <a:rPr lang="en-US" baseline="0" dirty="0" smtClean="0"/>
              <a:t>` le </a:t>
            </a:r>
            <a:r>
              <a:rPr lang="en-US" baseline="0" dirty="0" err="1" smtClean="0"/>
              <a:t>righe</a:t>
            </a:r>
            <a:r>
              <a:rPr lang="en-US" baseline="0" dirty="0" smtClean="0"/>
              <a:t> </a:t>
            </a:r>
            <a:r>
              <a:rPr lang="en-US" baseline="0" dirty="0" err="1" smtClean="0"/>
              <a:t>dell’argo</a:t>
            </a:r>
            <a:r>
              <a:rPr lang="en-US" baseline="0" dirty="0" smtClean="0"/>
              <a:t> (in </a:t>
            </a:r>
            <a:r>
              <a:rPr lang="en-US" baseline="0" dirty="0" err="1" smtClean="0"/>
              <a:t>greco</a:t>
            </a:r>
            <a:r>
              <a:rPr lang="en-US" baseline="0" dirty="0" smtClean="0"/>
              <a:t> </a:t>
            </a:r>
            <a:r>
              <a:rPr lang="en-US" baseline="0" dirty="0" err="1" smtClean="0"/>
              <a:t>inerte</a:t>
            </a:r>
            <a:r>
              <a:rPr lang="en-US" baseline="0" dirty="0" smtClean="0"/>
              <a:t>); </a:t>
            </a:r>
            <a:r>
              <a:rPr lang="en-US" baseline="0" dirty="0" err="1" smtClean="0"/>
              <a:t>successivamente</a:t>
            </a:r>
            <a:r>
              <a:rPr lang="en-US" baseline="0" dirty="0" smtClean="0"/>
              <a:t> Ramsay </a:t>
            </a:r>
            <a:r>
              <a:rPr lang="en-US" baseline="0" dirty="0" err="1" smtClean="0"/>
              <a:t>scopri</a:t>
            </a:r>
            <a:r>
              <a:rPr lang="en-US" baseline="0" dirty="0" smtClean="0"/>
              <a:t>` </a:t>
            </a:r>
            <a:r>
              <a:rPr lang="en-US" baseline="0" dirty="0" err="1" smtClean="0"/>
              <a:t>altri</a:t>
            </a:r>
            <a:r>
              <a:rPr lang="en-US" baseline="0" dirty="0" smtClean="0"/>
              <a:t> 4 gas </a:t>
            </a:r>
            <a:r>
              <a:rPr lang="en-US" baseline="0" dirty="0" err="1" smtClean="0"/>
              <a:t>inerti</a:t>
            </a:r>
            <a:r>
              <a:rPr lang="en-US" baseline="0" dirty="0" smtClean="0"/>
              <a:t>: neon (</a:t>
            </a:r>
            <a:r>
              <a:rPr lang="en-US" baseline="0" dirty="0" err="1" smtClean="0"/>
              <a:t>nuovo</a:t>
            </a:r>
            <a:r>
              <a:rPr lang="en-US" baseline="0" dirty="0" smtClean="0"/>
              <a:t>), </a:t>
            </a:r>
            <a:r>
              <a:rPr lang="en-US" baseline="0" dirty="0" err="1" smtClean="0"/>
              <a:t>cripto</a:t>
            </a:r>
            <a:r>
              <a:rPr lang="en-US" baseline="0" dirty="0" smtClean="0"/>
              <a:t> (</a:t>
            </a:r>
            <a:r>
              <a:rPr lang="en-US" baseline="0" dirty="0" err="1" smtClean="0"/>
              <a:t>nascosto</a:t>
            </a:r>
            <a:r>
              <a:rPr lang="en-US" baseline="0" dirty="0" smtClean="0"/>
              <a:t>), </a:t>
            </a:r>
            <a:r>
              <a:rPr lang="en-US" baseline="0" dirty="0" err="1" smtClean="0"/>
              <a:t>xeno</a:t>
            </a:r>
            <a:r>
              <a:rPr lang="en-US" baseline="0" dirty="0" smtClean="0"/>
              <a:t> (</a:t>
            </a:r>
            <a:r>
              <a:rPr lang="en-US" baseline="0" dirty="0" err="1" smtClean="0"/>
              <a:t>straniero</a:t>
            </a:r>
            <a:r>
              <a:rPr lang="en-US" baseline="0" dirty="0" smtClean="0"/>
              <a:t>) e </a:t>
            </a:r>
            <a:r>
              <a:rPr lang="en-US" baseline="0" dirty="0" err="1" smtClean="0"/>
              <a:t>elio</a:t>
            </a:r>
            <a:r>
              <a:rPr lang="en-US" baseline="0" dirty="0" smtClean="0"/>
              <a:t> (</a:t>
            </a:r>
            <a:r>
              <a:rPr lang="en-US" baseline="0" dirty="0" err="1" smtClean="0"/>
              <a:t>che</a:t>
            </a:r>
            <a:r>
              <a:rPr lang="en-US" baseline="0" dirty="0" smtClean="0"/>
              <a:t> era </a:t>
            </a:r>
            <a:r>
              <a:rPr lang="en-US" baseline="0" dirty="0" err="1" smtClean="0"/>
              <a:t>stato</a:t>
            </a:r>
            <a:r>
              <a:rPr lang="en-US" baseline="0" dirty="0" smtClean="0"/>
              <a:t> </a:t>
            </a:r>
            <a:r>
              <a:rPr lang="en-US" baseline="0" dirty="0" err="1" smtClean="0"/>
              <a:t>visto</a:t>
            </a:r>
            <a:r>
              <a:rPr lang="en-US" baseline="0" dirty="0" smtClean="0"/>
              <a:t> </a:t>
            </a:r>
            <a:r>
              <a:rPr lang="en-US" baseline="0" dirty="0" err="1" smtClean="0"/>
              <a:t>piu</a:t>
            </a:r>
            <a:r>
              <a:rPr lang="en-US" baseline="0" dirty="0" smtClean="0"/>
              <a:t>` di 30 </a:t>
            </a:r>
            <a:r>
              <a:rPr lang="en-US" baseline="0" dirty="0" err="1" smtClean="0"/>
              <a:t>anni</a:t>
            </a:r>
            <a:r>
              <a:rPr lang="en-US" baseline="0" dirty="0" smtClean="0"/>
              <a:t> prima </a:t>
            </a:r>
            <a:r>
              <a:rPr lang="en-US" baseline="0" dirty="0" err="1" smtClean="0"/>
              <a:t>nello</a:t>
            </a:r>
            <a:r>
              <a:rPr lang="en-US" baseline="0" dirty="0" smtClean="0"/>
              <a:t> </a:t>
            </a:r>
            <a:r>
              <a:rPr lang="en-US" baseline="0" dirty="0" err="1" smtClean="0"/>
              <a:t>spettro</a:t>
            </a:r>
            <a:r>
              <a:rPr lang="en-US" baseline="0" dirty="0" smtClean="0"/>
              <a:t> </a:t>
            </a:r>
            <a:r>
              <a:rPr lang="en-US" baseline="0" dirty="0" err="1" smtClean="0"/>
              <a:t>solare</a:t>
            </a:r>
            <a:r>
              <a:rPr lang="en-US" baseline="0" dirty="0" smtClean="0"/>
              <a:t>). </a:t>
            </a:r>
            <a:r>
              <a:rPr lang="en-US" baseline="0" dirty="0" err="1" smtClean="0"/>
              <a:t>Successivamente</a:t>
            </a:r>
            <a:r>
              <a:rPr lang="en-US" baseline="0" dirty="0" smtClean="0"/>
              <a:t> </a:t>
            </a:r>
            <a:r>
              <a:rPr lang="en-US" baseline="0" dirty="0" err="1" smtClean="0"/>
              <a:t>nell’aria</a:t>
            </a:r>
            <a:r>
              <a:rPr lang="en-US" baseline="0" dirty="0" smtClean="0"/>
              <a:t> e` </a:t>
            </a:r>
            <a:r>
              <a:rPr lang="en-US" baseline="0" dirty="0" err="1" smtClean="0"/>
              <a:t>stato</a:t>
            </a:r>
            <a:r>
              <a:rPr lang="en-US" baseline="0" dirty="0" smtClean="0"/>
              <a:t> </a:t>
            </a:r>
            <a:r>
              <a:rPr lang="en-US" baseline="0" dirty="0" err="1" smtClean="0"/>
              <a:t>trovato</a:t>
            </a:r>
            <a:r>
              <a:rPr lang="en-US" baseline="0" dirty="0" smtClean="0"/>
              <a:t> </a:t>
            </a:r>
            <a:r>
              <a:rPr lang="en-US" baseline="0" dirty="0" err="1" smtClean="0"/>
              <a:t>protossido</a:t>
            </a:r>
            <a:r>
              <a:rPr lang="en-US" baseline="0" dirty="0" smtClean="0"/>
              <a:t> di </a:t>
            </a:r>
            <a:r>
              <a:rPr lang="en-US" baseline="0" dirty="0" err="1" smtClean="0"/>
              <a:t>azoto</a:t>
            </a:r>
            <a:r>
              <a:rPr lang="en-US" baseline="0" dirty="0" smtClean="0"/>
              <a:t>, </a:t>
            </a:r>
            <a:r>
              <a:rPr lang="en-US" baseline="0" dirty="0" err="1" smtClean="0"/>
              <a:t>metano</a:t>
            </a:r>
            <a:r>
              <a:rPr lang="en-US" baseline="0" dirty="0" smtClean="0"/>
              <a:t> (</a:t>
            </a:r>
            <a:r>
              <a:rPr lang="en-US" baseline="0" dirty="0" err="1" smtClean="0"/>
              <a:t>proveniente</a:t>
            </a:r>
            <a:r>
              <a:rPr lang="en-US" baseline="0" dirty="0" smtClean="0"/>
              <a:t> </a:t>
            </a:r>
            <a:r>
              <a:rPr lang="en-US" baseline="0" dirty="0" err="1" smtClean="0"/>
              <a:t>dalla</a:t>
            </a:r>
            <a:r>
              <a:rPr lang="en-US" baseline="0" dirty="0" smtClean="0"/>
              <a:t> </a:t>
            </a:r>
            <a:r>
              <a:rPr lang="en-US" baseline="0" dirty="0" err="1" smtClean="0"/>
              <a:t>decomposizione</a:t>
            </a:r>
            <a:r>
              <a:rPr lang="en-US" baseline="0" dirty="0" smtClean="0"/>
              <a:t> </a:t>
            </a:r>
            <a:r>
              <a:rPr lang="en-US" baseline="0" dirty="0" err="1" smtClean="0"/>
              <a:t>delle</a:t>
            </a:r>
            <a:r>
              <a:rPr lang="en-US" baseline="0" dirty="0" smtClean="0"/>
              <a:t> </a:t>
            </a:r>
            <a:r>
              <a:rPr lang="en-US" baseline="0" dirty="0" err="1" smtClean="0"/>
              <a:t>sostanze</a:t>
            </a:r>
            <a:r>
              <a:rPr lang="en-US" baseline="0" dirty="0" smtClean="0"/>
              <a:t> </a:t>
            </a:r>
            <a:r>
              <a:rPr lang="en-US" baseline="0" dirty="0" err="1" smtClean="0"/>
              <a:t>organiche</a:t>
            </a:r>
            <a:r>
              <a:rPr lang="en-US" baseline="0" dirty="0" smtClean="0"/>
              <a:t>, </a:t>
            </a:r>
            <a:r>
              <a:rPr lang="en-US" baseline="0" dirty="0" err="1" smtClean="0"/>
              <a:t>eg</a:t>
            </a:r>
            <a:r>
              <a:rPr lang="en-US" baseline="0" dirty="0" smtClean="0"/>
              <a:t> gas </a:t>
            </a:r>
            <a:r>
              <a:rPr lang="en-US" baseline="0" dirty="0" err="1" smtClean="0"/>
              <a:t>intestinali</a:t>
            </a:r>
            <a:r>
              <a:rPr lang="en-US" baseline="0" dirty="0" smtClean="0"/>
              <a:t> </a:t>
            </a:r>
            <a:r>
              <a:rPr lang="en-US" baseline="0" dirty="0" err="1" smtClean="0"/>
              <a:t>dei</a:t>
            </a:r>
            <a:r>
              <a:rPr lang="en-US" baseline="0" dirty="0" smtClean="0"/>
              <a:t> </a:t>
            </a:r>
            <a:r>
              <a:rPr lang="en-US" baseline="0" dirty="0" err="1" smtClean="0"/>
              <a:t>bovini</a:t>
            </a:r>
            <a:r>
              <a:rPr lang="en-US" baseline="0" dirty="0" smtClean="0"/>
              <a:t>, 40 Mt/anno), CO </a:t>
            </a:r>
            <a:r>
              <a:rPr lang="en-US" baseline="0" dirty="0" err="1" smtClean="0"/>
              <a:t>proveniente</a:t>
            </a:r>
            <a:r>
              <a:rPr lang="en-US" baseline="0" dirty="0" smtClean="0"/>
              <a:t> da </a:t>
            </a:r>
            <a:r>
              <a:rPr lang="en-US" baseline="0" dirty="0" err="1" smtClean="0"/>
              <a:t>combustione</a:t>
            </a:r>
            <a:r>
              <a:rPr lang="en-US" baseline="0" dirty="0" smtClean="0"/>
              <a:t> </a:t>
            </a:r>
            <a:r>
              <a:rPr lang="en-US" baseline="0" dirty="0" err="1" smtClean="0"/>
              <a:t>incompleta</a:t>
            </a:r>
            <a:r>
              <a:rPr lang="en-US" baseline="0" dirty="0" smtClean="0"/>
              <a:t>. </a:t>
            </a:r>
            <a:r>
              <a:rPr lang="en-US" dirty="0" smtClean="0"/>
              <a:t> </a:t>
            </a:r>
          </a:p>
          <a:p>
            <a:r>
              <a:rPr lang="en-US" dirty="0" smtClean="0"/>
              <a:t>L’O </a:t>
            </a:r>
            <a:r>
              <a:rPr lang="en-US" dirty="0" err="1" smtClean="0"/>
              <a:t>atomico</a:t>
            </a:r>
            <a:r>
              <a:rPr lang="en-US" dirty="0" smtClean="0"/>
              <a:t> </a:t>
            </a:r>
            <a:r>
              <a:rPr lang="en-US" dirty="0" err="1" smtClean="0"/>
              <a:t>emette</a:t>
            </a:r>
            <a:r>
              <a:rPr lang="en-US" dirty="0" smtClean="0"/>
              <a:t> </a:t>
            </a:r>
            <a:r>
              <a:rPr lang="en-US" dirty="0" err="1" smtClean="0"/>
              <a:t>righe</a:t>
            </a:r>
            <a:r>
              <a:rPr lang="en-US" dirty="0" smtClean="0"/>
              <a:t> </a:t>
            </a:r>
            <a:r>
              <a:rPr lang="en-US" dirty="0" err="1" smtClean="0"/>
              <a:t>caratteristiche</a:t>
            </a:r>
            <a:r>
              <a:rPr lang="en-US" dirty="0" smtClean="0"/>
              <a:t> </a:t>
            </a:r>
            <a:r>
              <a:rPr lang="en-US" dirty="0" err="1" smtClean="0"/>
              <a:t>nel</a:t>
            </a:r>
            <a:r>
              <a:rPr lang="en-US" dirty="0" smtClean="0"/>
              <a:t> </a:t>
            </a:r>
            <a:r>
              <a:rPr lang="en-US" dirty="0" err="1" smtClean="0"/>
              <a:t>verde</a:t>
            </a:r>
            <a:r>
              <a:rPr lang="en-US" dirty="0" smtClean="0"/>
              <a:t>, </a:t>
            </a:r>
            <a:r>
              <a:rPr lang="en-US" dirty="0" err="1" smtClean="0"/>
              <a:t>l’N</a:t>
            </a:r>
            <a:r>
              <a:rPr lang="en-US" dirty="0" smtClean="0"/>
              <a:t> </a:t>
            </a:r>
            <a:r>
              <a:rPr lang="en-US" dirty="0" err="1" smtClean="0"/>
              <a:t>atomico</a:t>
            </a:r>
            <a:r>
              <a:rPr lang="en-US" dirty="0" smtClean="0"/>
              <a:t> </a:t>
            </a:r>
            <a:r>
              <a:rPr lang="en-US" dirty="0" err="1" smtClean="0"/>
              <a:t>nel</a:t>
            </a:r>
            <a:r>
              <a:rPr lang="en-US" dirty="0" smtClean="0"/>
              <a:t> </a:t>
            </a:r>
            <a:r>
              <a:rPr lang="en-US" dirty="0" err="1" smtClean="0"/>
              <a:t>rosso</a:t>
            </a:r>
            <a:r>
              <a:rPr lang="en-US" dirty="0" smtClean="0"/>
              <a:t> e </a:t>
            </a:r>
            <a:r>
              <a:rPr lang="en-US" dirty="0" err="1" smtClean="0"/>
              <a:t>il</a:t>
            </a:r>
            <a:r>
              <a:rPr lang="en-US" dirty="0" smtClean="0"/>
              <a:t> Na </a:t>
            </a:r>
            <a:r>
              <a:rPr lang="en-US" dirty="0" err="1" smtClean="0"/>
              <a:t>nel</a:t>
            </a:r>
            <a:r>
              <a:rPr lang="en-US" dirty="0" smtClean="0"/>
              <a:t> </a:t>
            </a:r>
            <a:r>
              <a:rPr lang="en-US" dirty="0" err="1" smtClean="0"/>
              <a:t>giallo</a:t>
            </a:r>
            <a:r>
              <a:rPr lang="en-US" dirty="0" smtClean="0"/>
              <a:t>.</a:t>
            </a:r>
            <a:endParaRPr lang="en-GB" dirty="0"/>
          </a:p>
        </p:txBody>
      </p:sp>
      <p:sp>
        <p:nvSpPr>
          <p:cNvPr id="4" name="Slide Number Placeholder 3"/>
          <p:cNvSpPr>
            <a:spLocks noGrp="1"/>
          </p:cNvSpPr>
          <p:nvPr>
            <p:ph type="sldNum" sz="quarter" idx="10"/>
          </p:nvPr>
        </p:nvSpPr>
        <p:spPr/>
        <p:txBody>
          <a:bodyPr/>
          <a:lstStyle/>
          <a:p>
            <a:fld id="{01EEC872-5DC0-4792-A1C2-6CD109832154}" type="slidenum">
              <a:rPr lang="en-US" smtClean="0"/>
              <a:pPr/>
              <a:t>13</a:t>
            </a:fld>
            <a:endParaRPr lang="en-US"/>
          </a:p>
        </p:txBody>
      </p:sp>
    </p:spTree>
    <p:extLst>
      <p:ext uri="{BB962C8B-B14F-4D97-AF65-F5344CB8AC3E}">
        <p14:creationId xmlns:p14="http://schemas.microsoft.com/office/powerpoint/2010/main" val="1589609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14</a:t>
            </a:r>
            <a:endParaRPr lang="en-US"/>
          </a:p>
        </p:txBody>
      </p:sp>
      <p:sp>
        <p:nvSpPr>
          <p:cNvPr id="6" name="Slide Number Placeholder 5"/>
          <p:cNvSpPr>
            <a:spLocks noGrp="1"/>
          </p:cNvSpPr>
          <p:nvPr>
            <p:ph type="sldNum" sz="quarter" idx="12"/>
          </p:nvPr>
        </p:nvSpPr>
        <p:spPr/>
        <p:txBody>
          <a:bodyPr/>
          <a:lstStyle>
            <a:lvl1pPr>
              <a:defRPr/>
            </a:lvl1pPr>
          </a:lstStyle>
          <a:p>
            <a:fld id="{EDA6783C-EBCA-461B-874A-62FBBD8A0069}" type="slidenum">
              <a:rPr lang="en-US"/>
              <a:pPr/>
              <a:t>‹#›</a:t>
            </a:fld>
            <a:endParaRPr lang="en-US"/>
          </a:p>
        </p:txBody>
      </p:sp>
    </p:spTree>
    <p:extLst>
      <p:ext uri="{BB962C8B-B14F-4D97-AF65-F5344CB8AC3E}">
        <p14:creationId xmlns:p14="http://schemas.microsoft.com/office/powerpoint/2010/main" val="14356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14</a:t>
            </a:r>
            <a:endParaRPr lang="en-US"/>
          </a:p>
        </p:txBody>
      </p:sp>
      <p:sp>
        <p:nvSpPr>
          <p:cNvPr id="6" name="Slide Number Placeholder 5"/>
          <p:cNvSpPr>
            <a:spLocks noGrp="1"/>
          </p:cNvSpPr>
          <p:nvPr>
            <p:ph type="sldNum" sz="quarter" idx="12"/>
          </p:nvPr>
        </p:nvSpPr>
        <p:spPr/>
        <p:txBody>
          <a:bodyPr/>
          <a:lstStyle>
            <a:lvl1pPr>
              <a:defRPr/>
            </a:lvl1pPr>
          </a:lstStyle>
          <a:p>
            <a:fld id="{5706228F-C4A6-4829-B939-2A204D406C61}" type="slidenum">
              <a:rPr lang="en-US"/>
              <a:pPr/>
              <a:t>‹#›</a:t>
            </a:fld>
            <a:endParaRPr lang="en-US"/>
          </a:p>
        </p:txBody>
      </p:sp>
    </p:spTree>
    <p:extLst>
      <p:ext uri="{BB962C8B-B14F-4D97-AF65-F5344CB8AC3E}">
        <p14:creationId xmlns:p14="http://schemas.microsoft.com/office/powerpoint/2010/main" val="183742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14</a:t>
            </a:r>
            <a:endParaRPr lang="en-US"/>
          </a:p>
        </p:txBody>
      </p:sp>
      <p:sp>
        <p:nvSpPr>
          <p:cNvPr id="6" name="Slide Number Placeholder 5"/>
          <p:cNvSpPr>
            <a:spLocks noGrp="1"/>
          </p:cNvSpPr>
          <p:nvPr>
            <p:ph type="sldNum" sz="quarter" idx="12"/>
          </p:nvPr>
        </p:nvSpPr>
        <p:spPr/>
        <p:txBody>
          <a:bodyPr/>
          <a:lstStyle>
            <a:lvl1pPr>
              <a:defRPr/>
            </a:lvl1pPr>
          </a:lstStyle>
          <a:p>
            <a:fld id="{D211180B-8EB1-4181-AD2B-BFFA874EC38D}" type="slidenum">
              <a:rPr lang="en-US"/>
              <a:pPr/>
              <a:t>‹#›</a:t>
            </a:fld>
            <a:endParaRPr lang="en-US"/>
          </a:p>
        </p:txBody>
      </p:sp>
    </p:spTree>
    <p:extLst>
      <p:ext uri="{BB962C8B-B14F-4D97-AF65-F5344CB8AC3E}">
        <p14:creationId xmlns:p14="http://schemas.microsoft.com/office/powerpoint/2010/main" val="1754314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apr 14</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B974EEB4-68A8-4D81-9821-5C0F9C6CAB78}" type="slidenum">
              <a:rPr lang="en-US"/>
              <a:pPr/>
              <a:t>‹#›</a:t>
            </a:fld>
            <a:endParaRPr lang="en-US"/>
          </a:p>
        </p:txBody>
      </p:sp>
    </p:spTree>
    <p:extLst>
      <p:ext uri="{BB962C8B-B14F-4D97-AF65-F5344CB8AC3E}">
        <p14:creationId xmlns:p14="http://schemas.microsoft.com/office/powerpoint/2010/main" val="1103017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apr 14</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8F28F6F2-CE93-4ACA-AEF6-EFD6D0AAC99A}" type="slidenum">
              <a:rPr lang="en-US"/>
              <a:pPr/>
              <a:t>‹#›</a:t>
            </a:fld>
            <a:endParaRPr lang="en-US"/>
          </a:p>
        </p:txBody>
      </p:sp>
    </p:spTree>
    <p:extLst>
      <p:ext uri="{BB962C8B-B14F-4D97-AF65-F5344CB8AC3E}">
        <p14:creationId xmlns:p14="http://schemas.microsoft.com/office/powerpoint/2010/main" val="259833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14</a:t>
            </a:r>
            <a:endParaRPr lang="en-US"/>
          </a:p>
        </p:txBody>
      </p:sp>
      <p:sp>
        <p:nvSpPr>
          <p:cNvPr id="6" name="Slide Number Placeholder 5"/>
          <p:cNvSpPr>
            <a:spLocks noGrp="1"/>
          </p:cNvSpPr>
          <p:nvPr>
            <p:ph type="sldNum" sz="quarter" idx="12"/>
          </p:nvPr>
        </p:nvSpPr>
        <p:spPr/>
        <p:txBody>
          <a:bodyPr/>
          <a:lstStyle>
            <a:lvl1pPr>
              <a:defRPr/>
            </a:lvl1pPr>
          </a:lstStyle>
          <a:p>
            <a:fld id="{1351C2C1-604E-4556-BE9F-C732D8AAC2CB}" type="slidenum">
              <a:rPr lang="en-US"/>
              <a:pPr/>
              <a:t>‹#›</a:t>
            </a:fld>
            <a:endParaRPr lang="en-US"/>
          </a:p>
        </p:txBody>
      </p:sp>
    </p:spTree>
    <p:extLst>
      <p:ext uri="{BB962C8B-B14F-4D97-AF65-F5344CB8AC3E}">
        <p14:creationId xmlns:p14="http://schemas.microsoft.com/office/powerpoint/2010/main" val="1102038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apr 14</a:t>
            </a:r>
            <a:endParaRPr lang="en-US"/>
          </a:p>
        </p:txBody>
      </p:sp>
      <p:sp>
        <p:nvSpPr>
          <p:cNvPr id="6" name="Slide Number Placeholder 5"/>
          <p:cNvSpPr>
            <a:spLocks noGrp="1"/>
          </p:cNvSpPr>
          <p:nvPr>
            <p:ph type="sldNum" sz="quarter" idx="12"/>
          </p:nvPr>
        </p:nvSpPr>
        <p:spPr/>
        <p:txBody>
          <a:bodyPr/>
          <a:lstStyle>
            <a:lvl1pPr>
              <a:defRPr/>
            </a:lvl1pPr>
          </a:lstStyle>
          <a:p>
            <a:fld id="{30712546-203C-4A95-989C-43B636160219}" type="slidenum">
              <a:rPr lang="en-US"/>
              <a:pPr/>
              <a:t>‹#›</a:t>
            </a:fld>
            <a:endParaRPr lang="en-US"/>
          </a:p>
        </p:txBody>
      </p:sp>
    </p:spTree>
    <p:extLst>
      <p:ext uri="{BB962C8B-B14F-4D97-AF65-F5344CB8AC3E}">
        <p14:creationId xmlns:p14="http://schemas.microsoft.com/office/powerpoint/2010/main" val="408441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apr 14</a:t>
            </a:r>
            <a:endParaRPr lang="en-US"/>
          </a:p>
        </p:txBody>
      </p:sp>
      <p:sp>
        <p:nvSpPr>
          <p:cNvPr id="7" name="Slide Number Placeholder 6"/>
          <p:cNvSpPr>
            <a:spLocks noGrp="1"/>
          </p:cNvSpPr>
          <p:nvPr>
            <p:ph type="sldNum" sz="quarter" idx="12"/>
          </p:nvPr>
        </p:nvSpPr>
        <p:spPr/>
        <p:txBody>
          <a:bodyPr/>
          <a:lstStyle>
            <a:lvl1pPr>
              <a:defRPr/>
            </a:lvl1pPr>
          </a:lstStyle>
          <a:p>
            <a:fld id="{2F516EED-AE53-4430-80A3-BF3F9D6F0F00}" type="slidenum">
              <a:rPr lang="en-US"/>
              <a:pPr/>
              <a:t>‹#›</a:t>
            </a:fld>
            <a:endParaRPr lang="en-US"/>
          </a:p>
        </p:txBody>
      </p:sp>
    </p:spTree>
    <p:extLst>
      <p:ext uri="{BB962C8B-B14F-4D97-AF65-F5344CB8AC3E}">
        <p14:creationId xmlns:p14="http://schemas.microsoft.com/office/powerpoint/2010/main" val="2146992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apr 14</a:t>
            </a:r>
            <a:endParaRPr lang="en-US"/>
          </a:p>
        </p:txBody>
      </p:sp>
      <p:sp>
        <p:nvSpPr>
          <p:cNvPr id="9" name="Slide Number Placeholder 8"/>
          <p:cNvSpPr>
            <a:spLocks noGrp="1"/>
          </p:cNvSpPr>
          <p:nvPr>
            <p:ph type="sldNum" sz="quarter" idx="12"/>
          </p:nvPr>
        </p:nvSpPr>
        <p:spPr/>
        <p:txBody>
          <a:bodyPr/>
          <a:lstStyle>
            <a:lvl1pPr>
              <a:defRPr/>
            </a:lvl1pPr>
          </a:lstStyle>
          <a:p>
            <a:fld id="{44C9FE6A-C257-435E-B8EB-9A2A8F41FF9F}" type="slidenum">
              <a:rPr lang="en-US"/>
              <a:pPr/>
              <a:t>‹#›</a:t>
            </a:fld>
            <a:endParaRPr lang="en-US"/>
          </a:p>
        </p:txBody>
      </p:sp>
    </p:spTree>
    <p:extLst>
      <p:ext uri="{BB962C8B-B14F-4D97-AF65-F5344CB8AC3E}">
        <p14:creationId xmlns:p14="http://schemas.microsoft.com/office/powerpoint/2010/main" val="2028894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apr 14</a:t>
            </a:r>
            <a:endParaRPr lang="en-US"/>
          </a:p>
        </p:txBody>
      </p:sp>
      <p:sp>
        <p:nvSpPr>
          <p:cNvPr id="5" name="Slide Number Placeholder 4"/>
          <p:cNvSpPr>
            <a:spLocks noGrp="1"/>
          </p:cNvSpPr>
          <p:nvPr>
            <p:ph type="sldNum" sz="quarter" idx="12"/>
          </p:nvPr>
        </p:nvSpPr>
        <p:spPr/>
        <p:txBody>
          <a:bodyPr/>
          <a:lstStyle>
            <a:lvl1pPr>
              <a:defRPr/>
            </a:lvl1pPr>
          </a:lstStyle>
          <a:p>
            <a:fld id="{A27485B8-864E-4E29-B8BB-E809F6F63E6A}" type="slidenum">
              <a:rPr lang="en-US"/>
              <a:pPr/>
              <a:t>‹#›</a:t>
            </a:fld>
            <a:endParaRPr lang="en-US"/>
          </a:p>
        </p:txBody>
      </p:sp>
    </p:spTree>
    <p:extLst>
      <p:ext uri="{BB962C8B-B14F-4D97-AF65-F5344CB8AC3E}">
        <p14:creationId xmlns:p14="http://schemas.microsoft.com/office/powerpoint/2010/main" val="159248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apr 14</a:t>
            </a:r>
            <a:endParaRPr lang="en-US"/>
          </a:p>
        </p:txBody>
      </p:sp>
      <p:sp>
        <p:nvSpPr>
          <p:cNvPr id="4" name="Slide Number Placeholder 3"/>
          <p:cNvSpPr>
            <a:spLocks noGrp="1"/>
          </p:cNvSpPr>
          <p:nvPr>
            <p:ph type="sldNum" sz="quarter" idx="12"/>
          </p:nvPr>
        </p:nvSpPr>
        <p:spPr/>
        <p:txBody>
          <a:bodyPr/>
          <a:lstStyle>
            <a:lvl1pPr>
              <a:defRPr/>
            </a:lvl1pPr>
          </a:lstStyle>
          <a:p>
            <a:fld id="{5ED00817-F57A-46E6-8D75-13959AD728A8}" type="slidenum">
              <a:rPr lang="en-US"/>
              <a:pPr/>
              <a:t>‹#›</a:t>
            </a:fld>
            <a:endParaRPr lang="en-US"/>
          </a:p>
        </p:txBody>
      </p:sp>
    </p:spTree>
    <p:extLst>
      <p:ext uri="{BB962C8B-B14F-4D97-AF65-F5344CB8AC3E}">
        <p14:creationId xmlns:p14="http://schemas.microsoft.com/office/powerpoint/2010/main" val="829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apr 14</a:t>
            </a:r>
            <a:endParaRPr lang="en-US"/>
          </a:p>
        </p:txBody>
      </p:sp>
      <p:sp>
        <p:nvSpPr>
          <p:cNvPr id="7" name="Slide Number Placeholder 6"/>
          <p:cNvSpPr>
            <a:spLocks noGrp="1"/>
          </p:cNvSpPr>
          <p:nvPr>
            <p:ph type="sldNum" sz="quarter" idx="12"/>
          </p:nvPr>
        </p:nvSpPr>
        <p:spPr/>
        <p:txBody>
          <a:bodyPr/>
          <a:lstStyle>
            <a:lvl1pPr>
              <a:defRPr/>
            </a:lvl1pPr>
          </a:lstStyle>
          <a:p>
            <a:fld id="{AF773685-8F46-4FA3-AE39-8FDE47992638}" type="slidenum">
              <a:rPr lang="en-US"/>
              <a:pPr/>
              <a:t>‹#›</a:t>
            </a:fld>
            <a:endParaRPr lang="en-US"/>
          </a:p>
        </p:txBody>
      </p:sp>
    </p:spTree>
    <p:extLst>
      <p:ext uri="{BB962C8B-B14F-4D97-AF65-F5344CB8AC3E}">
        <p14:creationId xmlns:p14="http://schemas.microsoft.com/office/powerpoint/2010/main" val="92470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apr 14</a:t>
            </a:r>
            <a:endParaRPr lang="en-US"/>
          </a:p>
        </p:txBody>
      </p:sp>
      <p:sp>
        <p:nvSpPr>
          <p:cNvPr id="7" name="Slide Number Placeholder 6"/>
          <p:cNvSpPr>
            <a:spLocks noGrp="1"/>
          </p:cNvSpPr>
          <p:nvPr>
            <p:ph type="sldNum" sz="quarter" idx="12"/>
          </p:nvPr>
        </p:nvSpPr>
        <p:spPr/>
        <p:txBody>
          <a:bodyPr/>
          <a:lstStyle>
            <a:lvl1pPr>
              <a:defRPr/>
            </a:lvl1pPr>
          </a:lstStyle>
          <a:p>
            <a:fld id="{EAF7ADC5-D611-43C5-B3D1-A527BCCF1292}" type="slidenum">
              <a:rPr lang="en-US"/>
              <a:pPr/>
              <a:t>‹#›</a:t>
            </a:fld>
            <a:endParaRPr lang="en-US"/>
          </a:p>
        </p:txBody>
      </p:sp>
    </p:spTree>
    <p:extLst>
      <p:ext uri="{BB962C8B-B14F-4D97-AF65-F5344CB8AC3E}">
        <p14:creationId xmlns:p14="http://schemas.microsoft.com/office/powerpoint/2010/main" val="300982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smtClean="0"/>
              <a:t>fln apr 14</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92A4767-D696-490C-924B-FBCBE58CE418}"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65"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765175"/>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4.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7.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5.wmf"/><Relationship Id="rId4" Type="http://schemas.openxmlformats.org/officeDocument/2006/relationships/oleObject" Target="../embeddings/oleObject7.bin"/></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C47AAD77-44E7-4394-AC03-2B17811C7D7E}" type="slidenum">
              <a:rPr lang="en-US"/>
              <a:pPr/>
              <a:t>1</a:t>
            </a:fld>
            <a:endParaRPr lang="en-US"/>
          </a:p>
        </p:txBody>
      </p:sp>
      <p:sp>
        <p:nvSpPr>
          <p:cNvPr id="2053" name="Rectangle 5"/>
          <p:cNvSpPr>
            <a:spLocks noGrp="1" noChangeArrowheads="1"/>
          </p:cNvSpPr>
          <p:nvPr>
            <p:ph type="subTitle" idx="1"/>
          </p:nvPr>
        </p:nvSpPr>
        <p:spPr>
          <a:xfrm>
            <a:off x="1403350" y="5157788"/>
            <a:ext cx="6400800" cy="1081087"/>
          </a:xfrm>
        </p:spPr>
        <p:txBody>
          <a:bodyPr/>
          <a:lstStyle/>
          <a:p>
            <a:r>
              <a:rPr lang="it-IT" dirty="0"/>
              <a:t>Corso di Fisica per CTF </a:t>
            </a:r>
          </a:p>
          <a:p>
            <a:r>
              <a:rPr lang="it-IT" dirty="0"/>
              <a:t>AA </a:t>
            </a:r>
            <a:r>
              <a:rPr lang="it-IT" dirty="0" smtClean="0"/>
              <a:t>2013/14</a:t>
            </a:r>
            <a:endParaRPr lang="it-IT" dirty="0"/>
          </a:p>
        </p:txBody>
      </p:sp>
      <p:sp>
        <p:nvSpPr>
          <p:cNvPr id="2054" name="Text Box 6"/>
          <p:cNvSpPr txBox="1">
            <a:spLocks noChangeArrowheads="1"/>
          </p:cNvSpPr>
          <p:nvPr/>
        </p:nvSpPr>
        <p:spPr bwMode="auto">
          <a:xfrm>
            <a:off x="2916238" y="4292600"/>
            <a:ext cx="3333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3600">
                <a:solidFill>
                  <a:schemeClr val="accent2"/>
                </a:solidFill>
              </a:rPr>
              <a:t>Termodinamica</a:t>
            </a:r>
          </a:p>
        </p:txBody>
      </p:sp>
      <p:pic>
        <p:nvPicPr>
          <p:cNvPr id="2057" name="Picture 9" descr="fuo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1628775"/>
            <a:ext cx="3022600" cy="226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14</a:t>
            </a:r>
            <a:endParaRPr lang="en-US"/>
          </a:p>
        </p:txBody>
      </p:sp>
      <p:sp>
        <p:nvSpPr>
          <p:cNvPr id="10" name="Slide Number Placeholder 5"/>
          <p:cNvSpPr>
            <a:spLocks noGrp="1"/>
          </p:cNvSpPr>
          <p:nvPr>
            <p:ph type="sldNum" sz="quarter" idx="12"/>
          </p:nvPr>
        </p:nvSpPr>
        <p:spPr/>
        <p:txBody>
          <a:bodyPr/>
          <a:lstStyle/>
          <a:p>
            <a:fld id="{C0CB8F57-B706-4FCE-BAE4-3C66384FA9FB}" type="slidenum">
              <a:rPr lang="en-US"/>
              <a:pPr/>
              <a:t>10</a:t>
            </a:fld>
            <a:endParaRPr lang="en-US"/>
          </a:p>
        </p:txBody>
      </p:sp>
      <p:sp>
        <p:nvSpPr>
          <p:cNvPr id="192514" name="Rectangle 2"/>
          <p:cNvSpPr>
            <a:spLocks noGrp="1" noChangeArrowheads="1"/>
          </p:cNvSpPr>
          <p:nvPr>
            <p:ph type="title"/>
          </p:nvPr>
        </p:nvSpPr>
        <p:spPr/>
        <p:txBody>
          <a:bodyPr/>
          <a:lstStyle/>
          <a:p>
            <a:r>
              <a:rPr lang="it-IT"/>
              <a:t>Punti fissi (*)</a:t>
            </a:r>
          </a:p>
        </p:txBody>
      </p:sp>
      <p:sp>
        <p:nvSpPr>
          <p:cNvPr id="192515" name="Rectangle 3"/>
          <p:cNvSpPr>
            <a:spLocks noGrp="1" noChangeArrowheads="1"/>
          </p:cNvSpPr>
          <p:nvPr>
            <p:ph type="body" idx="1"/>
          </p:nvPr>
        </p:nvSpPr>
        <p:spPr>
          <a:xfrm>
            <a:off x="179512" y="1052513"/>
            <a:ext cx="8737476" cy="5184775"/>
          </a:xfrm>
        </p:spPr>
        <p:txBody>
          <a:bodyPr/>
          <a:lstStyle/>
          <a:p>
            <a:r>
              <a:rPr lang="it-IT" dirty="0"/>
              <a:t>corrispondono a situazioni in cui T non varia </a:t>
            </a:r>
            <a:r>
              <a:rPr lang="it-IT" dirty="0" smtClean="0"/>
              <a:t>finch</a:t>
            </a:r>
            <a:r>
              <a:rPr lang="it-IT" dirty="0" smtClean="0">
                <a:latin typeface="Arial"/>
                <a:cs typeface="Arial"/>
              </a:rPr>
              <a:t>é</a:t>
            </a:r>
            <a:r>
              <a:rPr lang="it-IT" dirty="0" smtClean="0"/>
              <a:t> </a:t>
            </a:r>
            <a:r>
              <a:rPr lang="it-IT" dirty="0"/>
              <a:t>non si è passati da uno stato </a:t>
            </a:r>
            <a:r>
              <a:rPr lang="it-IT" dirty="0" smtClean="0"/>
              <a:t>all’altro (vedi oltre)</a:t>
            </a:r>
            <a:endParaRPr lang="it-IT" dirty="0"/>
          </a:p>
          <a:p>
            <a:r>
              <a:rPr lang="it-IT" dirty="0"/>
              <a:t>a p</a:t>
            </a:r>
            <a:r>
              <a:rPr lang="it-IT" baseline="-25000" dirty="0"/>
              <a:t>0</a:t>
            </a:r>
            <a:r>
              <a:rPr lang="it-IT" dirty="0"/>
              <a:t> = 1 atm</a:t>
            </a:r>
          </a:p>
          <a:p>
            <a:pPr lvl="1"/>
            <a:r>
              <a:rPr lang="it-IT" dirty="0"/>
              <a:t>punto dell’O</a:t>
            </a:r>
            <a:r>
              <a:rPr lang="it-IT" baseline="-25000" dirty="0"/>
              <a:t>2</a:t>
            </a:r>
            <a:r>
              <a:rPr lang="it-IT" dirty="0"/>
              <a:t>        ebollizione   -182.96       90.19        ?</a:t>
            </a:r>
          </a:p>
          <a:p>
            <a:pPr lvl="1"/>
            <a:r>
              <a:rPr lang="it-IT" dirty="0">
                <a:solidFill>
                  <a:srgbClr val="009900"/>
                </a:solidFill>
              </a:rPr>
              <a:t>    “     dell’H</a:t>
            </a:r>
            <a:r>
              <a:rPr lang="it-IT" baseline="-25000" dirty="0">
                <a:solidFill>
                  <a:srgbClr val="009900"/>
                </a:solidFill>
              </a:rPr>
              <a:t>2</a:t>
            </a:r>
            <a:r>
              <a:rPr lang="it-IT" dirty="0">
                <a:solidFill>
                  <a:srgbClr val="009900"/>
                </a:solidFill>
              </a:rPr>
              <a:t>O      fusione              0.0      273.15     32.0</a:t>
            </a:r>
          </a:p>
          <a:p>
            <a:pPr lvl="1"/>
            <a:r>
              <a:rPr lang="it-IT" dirty="0">
                <a:solidFill>
                  <a:srgbClr val="009900"/>
                </a:solidFill>
              </a:rPr>
              <a:t>    “     dell’H</a:t>
            </a:r>
            <a:r>
              <a:rPr lang="it-IT" baseline="-25000" dirty="0">
                <a:solidFill>
                  <a:srgbClr val="009900"/>
                </a:solidFill>
              </a:rPr>
              <a:t>2</a:t>
            </a:r>
            <a:r>
              <a:rPr lang="it-IT" dirty="0">
                <a:solidFill>
                  <a:srgbClr val="009900"/>
                </a:solidFill>
              </a:rPr>
              <a:t>O      ebollizione     100.0      373.15   212.0</a:t>
            </a:r>
          </a:p>
          <a:p>
            <a:pPr lvl="1"/>
            <a:r>
              <a:rPr lang="it-IT" dirty="0"/>
              <a:t>    “     dello S         fusione         444.60    717.75         </a:t>
            </a:r>
          </a:p>
          <a:p>
            <a:pPr lvl="1"/>
            <a:r>
              <a:rPr lang="it-IT" dirty="0"/>
              <a:t>    “     dell’Ag              “               961.78  1234.93</a:t>
            </a:r>
          </a:p>
          <a:p>
            <a:pPr lvl="1"/>
            <a:r>
              <a:rPr lang="it-IT" dirty="0"/>
              <a:t>    “     dell’</a:t>
            </a:r>
            <a:r>
              <a:rPr lang="it-IT" dirty="0" err="1"/>
              <a:t>Au</a:t>
            </a:r>
            <a:r>
              <a:rPr lang="it-IT" dirty="0"/>
              <a:t>              “             1064.18  1337.33        ?</a:t>
            </a:r>
          </a:p>
          <a:p>
            <a:r>
              <a:rPr lang="it-IT" dirty="0"/>
              <a:t>a p = 0.006 atm</a:t>
            </a:r>
          </a:p>
          <a:p>
            <a:pPr lvl="1"/>
            <a:r>
              <a:rPr lang="it-IT" dirty="0"/>
              <a:t>punto triplo dell’H</a:t>
            </a:r>
            <a:r>
              <a:rPr lang="it-IT" baseline="-25000" dirty="0"/>
              <a:t>2</a:t>
            </a:r>
            <a:r>
              <a:rPr lang="it-IT" dirty="0"/>
              <a:t>O                    0.010    273.160 </a:t>
            </a:r>
          </a:p>
        </p:txBody>
      </p:sp>
      <p:sp>
        <p:nvSpPr>
          <p:cNvPr id="192516" name="Text Box 4"/>
          <p:cNvSpPr txBox="1">
            <a:spLocks noChangeArrowheads="1"/>
          </p:cNvSpPr>
          <p:nvPr/>
        </p:nvSpPr>
        <p:spPr bwMode="auto">
          <a:xfrm>
            <a:off x="5775325" y="63039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 facoltativo</a:t>
            </a:r>
          </a:p>
        </p:txBody>
      </p:sp>
      <p:sp>
        <p:nvSpPr>
          <p:cNvPr id="192517" name="Text Box 5"/>
          <p:cNvSpPr txBox="1">
            <a:spLocks noChangeArrowheads="1"/>
          </p:cNvSpPr>
          <p:nvPr/>
        </p:nvSpPr>
        <p:spPr bwMode="auto">
          <a:xfrm>
            <a:off x="5632450" y="1982788"/>
            <a:ext cx="2852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cs typeface="Arial" pitchFamily="34" charset="0"/>
              </a:rPr>
              <a:t>°C                K            °F</a:t>
            </a:r>
          </a:p>
        </p:txBody>
      </p:sp>
      <p:sp>
        <p:nvSpPr>
          <p:cNvPr id="192518" name="Text Box 6"/>
          <p:cNvSpPr txBox="1">
            <a:spLocks noChangeArrowheads="1"/>
          </p:cNvSpPr>
          <p:nvPr/>
        </p:nvSpPr>
        <p:spPr bwMode="auto">
          <a:xfrm>
            <a:off x="7885113" y="2517775"/>
            <a:ext cx="103187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a:t>
            </a:r>
            <a:r>
              <a:rPr lang="it-IT" sz="2400">
                <a:solidFill>
                  <a:srgbClr val="CC0000"/>
                </a:solidFill>
              </a:rPr>
              <a:t>297.3</a:t>
            </a:r>
          </a:p>
        </p:txBody>
      </p:sp>
      <p:sp>
        <p:nvSpPr>
          <p:cNvPr id="192519" name="Text Box 7"/>
          <p:cNvSpPr txBox="1">
            <a:spLocks noChangeArrowheads="1"/>
          </p:cNvSpPr>
          <p:nvPr/>
        </p:nvSpPr>
        <p:spPr bwMode="auto">
          <a:xfrm>
            <a:off x="7812088" y="4652963"/>
            <a:ext cx="11176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400">
                <a:solidFill>
                  <a:srgbClr val="CC0000"/>
                </a:solidFill>
              </a:rPr>
              <a:t>1947.5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2518"/>
                                        </p:tgtEl>
                                        <p:attrNameLst>
                                          <p:attrName>style.visibility</p:attrName>
                                        </p:attrNameLst>
                                      </p:cBhvr>
                                      <p:to>
                                        <p:strVal val="visible"/>
                                      </p:to>
                                    </p:set>
                                    <p:anim calcmode="lin" valueType="num">
                                      <p:cBhvr additive="base">
                                        <p:cTn id="7" dur="500" fill="hold"/>
                                        <p:tgtEl>
                                          <p:spTgt spid="192518"/>
                                        </p:tgtEl>
                                        <p:attrNameLst>
                                          <p:attrName>ppt_x</p:attrName>
                                        </p:attrNameLst>
                                      </p:cBhvr>
                                      <p:tavLst>
                                        <p:tav tm="0">
                                          <p:val>
                                            <p:strVal val="#ppt_x"/>
                                          </p:val>
                                        </p:tav>
                                        <p:tav tm="100000">
                                          <p:val>
                                            <p:strVal val="#ppt_x"/>
                                          </p:val>
                                        </p:tav>
                                      </p:tavLst>
                                    </p:anim>
                                    <p:anim calcmode="lin" valueType="num">
                                      <p:cBhvr additive="base">
                                        <p:cTn id="8" dur="500" fill="hold"/>
                                        <p:tgtEl>
                                          <p:spTgt spid="1925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2519"/>
                                        </p:tgtEl>
                                        <p:attrNameLst>
                                          <p:attrName>style.visibility</p:attrName>
                                        </p:attrNameLst>
                                      </p:cBhvr>
                                      <p:to>
                                        <p:strVal val="visible"/>
                                      </p:to>
                                    </p:set>
                                    <p:anim calcmode="lin" valueType="num">
                                      <p:cBhvr additive="base">
                                        <p:cTn id="11" dur="500" fill="hold"/>
                                        <p:tgtEl>
                                          <p:spTgt spid="192519"/>
                                        </p:tgtEl>
                                        <p:attrNameLst>
                                          <p:attrName>ppt_x</p:attrName>
                                        </p:attrNameLst>
                                      </p:cBhvr>
                                      <p:tavLst>
                                        <p:tav tm="0">
                                          <p:val>
                                            <p:strVal val="#ppt_x"/>
                                          </p:val>
                                        </p:tav>
                                        <p:tav tm="100000">
                                          <p:val>
                                            <p:strVal val="#ppt_x"/>
                                          </p:val>
                                        </p:tav>
                                      </p:tavLst>
                                    </p:anim>
                                    <p:anim calcmode="lin" valueType="num">
                                      <p:cBhvr additive="base">
                                        <p:cTn id="12" dur="500" fill="hold"/>
                                        <p:tgtEl>
                                          <p:spTgt spid="1925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8" grpId="0" animBg="1"/>
      <p:bldP spid="1925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14</a:t>
            </a:r>
            <a:endParaRPr lang="en-US"/>
          </a:p>
        </p:txBody>
      </p:sp>
      <p:sp>
        <p:nvSpPr>
          <p:cNvPr id="10" name="Slide Number Placeholder 5"/>
          <p:cNvSpPr>
            <a:spLocks noGrp="1"/>
          </p:cNvSpPr>
          <p:nvPr>
            <p:ph type="sldNum" sz="quarter" idx="12"/>
          </p:nvPr>
        </p:nvSpPr>
        <p:spPr/>
        <p:txBody>
          <a:bodyPr/>
          <a:lstStyle/>
          <a:p>
            <a:fld id="{4ECC3F96-EC2C-4DF6-B76F-8998725ED5C0}" type="slidenum">
              <a:rPr lang="en-US"/>
              <a:pPr/>
              <a:t>11</a:t>
            </a:fld>
            <a:endParaRPr lang="en-US"/>
          </a:p>
        </p:txBody>
      </p:sp>
      <p:pic>
        <p:nvPicPr>
          <p:cNvPr id="118792" name="Picture 8" descr="180px-Termometro_a_g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638" y="2349500"/>
            <a:ext cx="2314575" cy="1903413"/>
          </a:xfrm>
          <a:prstGeom prst="rect">
            <a:avLst/>
          </a:prstGeom>
          <a:noFill/>
          <a:extLst>
            <a:ext uri="{909E8E84-426E-40DD-AFC4-6F175D3DCCD1}">
              <a14:hiddenFill xmlns:a14="http://schemas.microsoft.com/office/drawing/2010/main">
                <a:solidFill>
                  <a:srgbClr val="FFFFFF"/>
                </a:solidFill>
              </a14:hiddenFill>
            </a:ext>
          </a:extLst>
        </p:spPr>
      </p:pic>
      <p:sp>
        <p:nvSpPr>
          <p:cNvPr id="118786" name="Rectangle 2"/>
          <p:cNvSpPr>
            <a:spLocks noGrp="1" noChangeArrowheads="1"/>
          </p:cNvSpPr>
          <p:nvPr>
            <p:ph type="title"/>
          </p:nvPr>
        </p:nvSpPr>
        <p:spPr/>
        <p:txBody>
          <a:bodyPr/>
          <a:lstStyle/>
          <a:p>
            <a:r>
              <a:rPr lang="it-IT"/>
              <a:t>Termometri e scale di temperatura</a:t>
            </a:r>
          </a:p>
        </p:txBody>
      </p:sp>
      <p:sp>
        <p:nvSpPr>
          <p:cNvPr id="118787" name="Rectangle 3"/>
          <p:cNvSpPr>
            <a:spLocks noGrp="1" noChangeArrowheads="1"/>
          </p:cNvSpPr>
          <p:nvPr>
            <p:ph type="body" idx="1"/>
          </p:nvPr>
        </p:nvSpPr>
        <p:spPr>
          <a:xfrm>
            <a:off x="71438" y="1054100"/>
            <a:ext cx="8642350" cy="5111750"/>
          </a:xfrm>
          <a:noFill/>
        </p:spPr>
        <p:txBody>
          <a:bodyPr/>
          <a:lstStyle/>
          <a:p>
            <a:r>
              <a:rPr lang="it-IT">
                <a:solidFill>
                  <a:srgbClr val="008000"/>
                </a:solidFill>
              </a:rPr>
              <a:t>altri term.: resistenza elettrica, termistori,          f.e.m. termoelettrica fra materiali diversi </a:t>
            </a:r>
          </a:p>
          <a:p>
            <a:pPr>
              <a:spcBef>
                <a:spcPct val="40000"/>
              </a:spcBef>
            </a:pPr>
            <a:r>
              <a:rPr lang="it-IT">
                <a:solidFill>
                  <a:schemeClr val="accent2"/>
                </a:solidFill>
              </a:rPr>
              <a:t>term. a gas (lab. specializzato) a V cost.:    permette di definire la scala assoluta</a:t>
            </a:r>
          </a:p>
          <a:p>
            <a:pPr>
              <a:buFontTx/>
              <a:buNone/>
            </a:pPr>
            <a:r>
              <a:rPr lang="it-IT">
                <a:solidFill>
                  <a:schemeClr val="accent2"/>
                </a:solidFill>
              </a:rPr>
              <a:t>    T(K) </a:t>
            </a:r>
            <a:r>
              <a:rPr lang="it-IT">
                <a:solidFill>
                  <a:schemeClr val="accent2"/>
                </a:solidFill>
                <a:cs typeface="Arial" pitchFamily="34" charset="0"/>
              </a:rPr>
              <a:t>≡ 273.160(p/p</a:t>
            </a:r>
            <a:r>
              <a:rPr lang="it-IT" baseline="-25000">
                <a:solidFill>
                  <a:schemeClr val="accent2"/>
                </a:solidFill>
                <a:cs typeface="Arial" pitchFamily="34" charset="0"/>
              </a:rPr>
              <a:t>pt</a:t>
            </a:r>
            <a:r>
              <a:rPr lang="it-IT">
                <a:solidFill>
                  <a:schemeClr val="accent2"/>
                </a:solidFill>
                <a:cs typeface="Arial" pitchFamily="34" charset="0"/>
              </a:rPr>
              <a:t>)</a:t>
            </a:r>
            <a:r>
              <a:rPr lang="it-IT">
                <a:solidFill>
                  <a:schemeClr val="accent2"/>
                </a:solidFill>
              </a:rPr>
              <a:t> </a:t>
            </a:r>
          </a:p>
          <a:p>
            <a:pPr>
              <a:buFontTx/>
              <a:buNone/>
            </a:pPr>
            <a:r>
              <a:rPr lang="it-IT">
                <a:solidFill>
                  <a:schemeClr val="accent2"/>
                </a:solidFill>
              </a:rPr>
              <a:t>	dove </a:t>
            </a:r>
            <a:r>
              <a:rPr lang="it-IT">
                <a:solidFill>
                  <a:schemeClr val="accent2"/>
                </a:solidFill>
                <a:cs typeface="Arial" pitchFamily="34" charset="0"/>
              </a:rPr>
              <a:t>p</a:t>
            </a:r>
            <a:r>
              <a:rPr lang="it-IT" baseline="-25000">
                <a:solidFill>
                  <a:schemeClr val="accent2"/>
                </a:solidFill>
                <a:cs typeface="Arial" pitchFamily="34" charset="0"/>
              </a:rPr>
              <a:t>pt </a:t>
            </a:r>
            <a:r>
              <a:rPr lang="it-IT">
                <a:solidFill>
                  <a:schemeClr val="accent2"/>
                </a:solidFill>
                <a:cs typeface="Arial" pitchFamily="34" charset="0"/>
              </a:rPr>
              <a:t>= 0.006 atm</a:t>
            </a:r>
            <a:r>
              <a:rPr lang="it-IT" baseline="-25000">
                <a:solidFill>
                  <a:schemeClr val="accent2"/>
                </a:solidFill>
                <a:cs typeface="Arial" pitchFamily="34" charset="0"/>
              </a:rPr>
              <a:t> </a:t>
            </a:r>
            <a:r>
              <a:rPr lang="it-IT">
                <a:solidFill>
                  <a:schemeClr val="accent2"/>
                </a:solidFill>
                <a:cs typeface="Arial" pitchFamily="34" charset="0"/>
              </a:rPr>
              <a:t>è la pressione del            </a:t>
            </a:r>
            <a:r>
              <a:rPr lang="it-IT" i="1">
                <a:solidFill>
                  <a:schemeClr val="accent2"/>
                </a:solidFill>
                <a:cs typeface="Arial" pitchFamily="34" charset="0"/>
              </a:rPr>
              <a:t>punto triplo</a:t>
            </a:r>
            <a:r>
              <a:rPr lang="it-IT">
                <a:solidFill>
                  <a:schemeClr val="accent2"/>
                </a:solidFill>
                <a:cs typeface="Arial" pitchFamily="34" charset="0"/>
              </a:rPr>
              <a:t> dell’H</a:t>
            </a:r>
            <a:r>
              <a:rPr lang="it-IT" baseline="-25000">
                <a:solidFill>
                  <a:schemeClr val="accent2"/>
                </a:solidFill>
                <a:cs typeface="Arial" pitchFamily="34" charset="0"/>
              </a:rPr>
              <a:t>2</a:t>
            </a:r>
            <a:r>
              <a:rPr lang="it-IT">
                <a:solidFill>
                  <a:schemeClr val="accent2"/>
                </a:solidFill>
                <a:cs typeface="Arial" pitchFamily="34" charset="0"/>
              </a:rPr>
              <a:t>O (</a:t>
            </a:r>
            <a:r>
              <a:rPr lang="it-IT" i="1">
                <a:solidFill>
                  <a:schemeClr val="accent2"/>
                </a:solidFill>
                <a:cs typeface="Arial" pitchFamily="34" charset="0"/>
              </a:rPr>
              <a:t>equil. fra liquido,           vapore e solido</a:t>
            </a:r>
            <a:r>
              <a:rPr lang="it-IT">
                <a:solidFill>
                  <a:schemeClr val="accent2"/>
                </a:solidFill>
                <a:cs typeface="Arial" pitchFamily="34" charset="0"/>
              </a:rPr>
              <a:t>) e T è espressa in kelvin (K)</a:t>
            </a:r>
          </a:p>
          <a:p>
            <a:pPr>
              <a:spcBef>
                <a:spcPct val="40000"/>
              </a:spcBef>
            </a:pPr>
            <a:r>
              <a:rPr lang="it-IT">
                <a:solidFill>
                  <a:srgbClr val="CC0000"/>
                </a:solidFill>
                <a:cs typeface="Arial" pitchFamily="34" charset="0"/>
              </a:rPr>
              <a:t>relazione con la scala Celsius</a:t>
            </a:r>
          </a:p>
          <a:p>
            <a:pPr>
              <a:spcBef>
                <a:spcPct val="40000"/>
              </a:spcBef>
              <a:buFontTx/>
              <a:buNone/>
            </a:pPr>
            <a:r>
              <a:rPr lang="it-IT">
                <a:solidFill>
                  <a:srgbClr val="CC0000"/>
                </a:solidFill>
                <a:cs typeface="Arial" pitchFamily="34" charset="0"/>
              </a:rPr>
              <a:t>	</a:t>
            </a:r>
            <a:r>
              <a:rPr lang="el-GR">
                <a:solidFill>
                  <a:srgbClr val="CC0000"/>
                </a:solidFill>
                <a:cs typeface="Arial" pitchFamily="34" charset="0"/>
              </a:rPr>
              <a:t>θ</a:t>
            </a:r>
            <a:r>
              <a:rPr lang="it-IT">
                <a:solidFill>
                  <a:srgbClr val="CC0000"/>
                </a:solidFill>
                <a:cs typeface="Arial" pitchFamily="34" charset="0"/>
              </a:rPr>
              <a:t>(</a:t>
            </a:r>
            <a:r>
              <a:rPr lang="en-US">
                <a:solidFill>
                  <a:srgbClr val="CC0000"/>
                </a:solidFill>
                <a:cs typeface="Arial" pitchFamily="34" charset="0"/>
              </a:rPr>
              <a:t>°C) ≡ T(K) – 273.15;           T(K) ≡ </a:t>
            </a:r>
            <a:r>
              <a:rPr lang="el-GR">
                <a:solidFill>
                  <a:srgbClr val="CC0000"/>
                </a:solidFill>
                <a:cs typeface="Arial" pitchFamily="34" charset="0"/>
              </a:rPr>
              <a:t>θ</a:t>
            </a:r>
            <a:r>
              <a:rPr lang="it-IT">
                <a:solidFill>
                  <a:srgbClr val="CC0000"/>
                </a:solidFill>
                <a:cs typeface="Arial" pitchFamily="34" charset="0"/>
              </a:rPr>
              <a:t>(</a:t>
            </a:r>
            <a:r>
              <a:rPr lang="en-US">
                <a:solidFill>
                  <a:srgbClr val="CC0000"/>
                </a:solidFill>
                <a:cs typeface="Arial" pitchFamily="34" charset="0"/>
              </a:rPr>
              <a:t>°C) + 273.15 </a:t>
            </a:r>
          </a:p>
        </p:txBody>
      </p:sp>
      <p:sp>
        <p:nvSpPr>
          <p:cNvPr id="118790" name="Text Box 6"/>
          <p:cNvSpPr txBox="1">
            <a:spLocks noChangeArrowheads="1"/>
          </p:cNvSpPr>
          <p:nvPr/>
        </p:nvSpPr>
        <p:spPr bwMode="auto">
          <a:xfrm>
            <a:off x="371475" y="5621338"/>
            <a:ext cx="3913188"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118791" name="Text Box 7"/>
          <p:cNvSpPr txBox="1">
            <a:spLocks noChangeArrowheads="1"/>
          </p:cNvSpPr>
          <p:nvPr/>
        </p:nvSpPr>
        <p:spPr bwMode="auto">
          <a:xfrm>
            <a:off x="4926013" y="5624513"/>
            <a:ext cx="3913187" cy="455612"/>
          </a:xfrm>
          <a:prstGeom prst="rect">
            <a:avLst/>
          </a:prstGeom>
          <a:noFill/>
          <a:ln w="28575">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118793" name="Picture 9" descr="180px-NTC_b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1725" y="1125538"/>
            <a:ext cx="928688" cy="83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14</a:t>
            </a:r>
            <a:endParaRPr lang="en-US"/>
          </a:p>
        </p:txBody>
      </p:sp>
      <p:sp>
        <p:nvSpPr>
          <p:cNvPr id="12" name="Slide Number Placeholder 5"/>
          <p:cNvSpPr>
            <a:spLocks noGrp="1"/>
          </p:cNvSpPr>
          <p:nvPr>
            <p:ph type="sldNum" sz="quarter" idx="12"/>
          </p:nvPr>
        </p:nvSpPr>
        <p:spPr/>
        <p:txBody>
          <a:bodyPr/>
          <a:lstStyle/>
          <a:p>
            <a:fld id="{9B834436-1DE9-4A36-B878-9C410F458227}" type="slidenum">
              <a:rPr lang="en-US"/>
              <a:pPr/>
              <a:t>12</a:t>
            </a:fld>
            <a:endParaRPr lang="en-US"/>
          </a:p>
        </p:txBody>
      </p:sp>
      <p:sp>
        <p:nvSpPr>
          <p:cNvPr id="119810" name="Rectangle 2"/>
          <p:cNvSpPr>
            <a:spLocks noGrp="1" noChangeArrowheads="1"/>
          </p:cNvSpPr>
          <p:nvPr>
            <p:ph type="title"/>
          </p:nvPr>
        </p:nvSpPr>
        <p:spPr/>
        <p:txBody>
          <a:bodyPr/>
          <a:lstStyle/>
          <a:p>
            <a:r>
              <a:rPr lang="it-IT"/>
              <a:t>Scale di temperatura (2)</a:t>
            </a:r>
          </a:p>
        </p:txBody>
      </p:sp>
      <p:sp>
        <p:nvSpPr>
          <p:cNvPr id="119811" name="Rectangle 3"/>
          <p:cNvSpPr>
            <a:spLocks noGrp="1" noChangeArrowheads="1"/>
          </p:cNvSpPr>
          <p:nvPr>
            <p:ph type="body" idx="1"/>
          </p:nvPr>
        </p:nvSpPr>
        <p:spPr>
          <a:xfrm>
            <a:off x="250825" y="1052513"/>
            <a:ext cx="8713788" cy="5184775"/>
          </a:xfrm>
        </p:spPr>
        <p:txBody>
          <a:bodyPr/>
          <a:lstStyle/>
          <a:p>
            <a:r>
              <a:rPr lang="it-IT" b="1" dirty="0">
                <a:solidFill>
                  <a:srgbClr val="FF0000"/>
                </a:solidFill>
                <a:cs typeface="Arial" pitchFamily="34" charset="0"/>
              </a:rPr>
              <a:t>NB:</a:t>
            </a:r>
            <a:r>
              <a:rPr lang="it-IT" dirty="0">
                <a:cs typeface="Arial" pitchFamily="34" charset="0"/>
              </a:rPr>
              <a:t> siccome </a:t>
            </a:r>
            <a:r>
              <a:rPr lang="it-IT" dirty="0">
                <a:solidFill>
                  <a:srgbClr val="CC0000"/>
                </a:solidFill>
                <a:cs typeface="Arial" pitchFamily="34" charset="0"/>
              </a:rPr>
              <a:t>le due scale differiscono per una costante</a:t>
            </a:r>
            <a:r>
              <a:rPr lang="it-IT" dirty="0">
                <a:cs typeface="Arial" pitchFamily="34" charset="0"/>
              </a:rPr>
              <a:t>, </a:t>
            </a:r>
            <a:r>
              <a:rPr lang="it-IT" i="1" dirty="0">
                <a:solidFill>
                  <a:srgbClr val="009900"/>
                </a:solidFill>
                <a:cs typeface="Arial" pitchFamily="34" charset="0"/>
              </a:rPr>
              <a:t>un grado Celsius</a:t>
            </a:r>
            <a:r>
              <a:rPr lang="it-IT" dirty="0">
                <a:solidFill>
                  <a:srgbClr val="009900"/>
                </a:solidFill>
                <a:cs typeface="Arial" pitchFamily="34" charset="0"/>
              </a:rPr>
              <a:t> inteso come differenza di temperature e </a:t>
            </a:r>
            <a:r>
              <a:rPr lang="it-IT" i="1" dirty="0">
                <a:solidFill>
                  <a:srgbClr val="009900"/>
                </a:solidFill>
                <a:cs typeface="Arial" pitchFamily="34" charset="0"/>
              </a:rPr>
              <a:t>un kelvin</a:t>
            </a:r>
            <a:r>
              <a:rPr lang="it-IT" dirty="0">
                <a:solidFill>
                  <a:srgbClr val="009900"/>
                </a:solidFill>
                <a:cs typeface="Arial" pitchFamily="34" charset="0"/>
              </a:rPr>
              <a:t> hanno </a:t>
            </a:r>
            <a:r>
              <a:rPr lang="it-IT" i="1" dirty="0">
                <a:solidFill>
                  <a:srgbClr val="009900"/>
                </a:solidFill>
                <a:cs typeface="Arial" pitchFamily="34" charset="0"/>
              </a:rPr>
              <a:t>la stessa ampiezza</a:t>
            </a:r>
          </a:p>
          <a:p>
            <a:pPr>
              <a:buFontTx/>
              <a:buNone/>
            </a:pPr>
            <a:r>
              <a:rPr lang="it-IT" dirty="0">
                <a:cs typeface="Arial" pitchFamily="34" charset="0"/>
              </a:rPr>
              <a:t>	</a:t>
            </a:r>
            <a:r>
              <a:rPr lang="el-GR" dirty="0">
                <a:solidFill>
                  <a:srgbClr val="FF0000"/>
                </a:solidFill>
                <a:cs typeface="Arial" pitchFamily="34" charset="0"/>
              </a:rPr>
              <a:t>Δ</a:t>
            </a:r>
            <a:r>
              <a:rPr lang="it-IT" dirty="0">
                <a:solidFill>
                  <a:srgbClr val="FF0000"/>
                </a:solidFill>
                <a:cs typeface="Arial" pitchFamily="34" charset="0"/>
              </a:rPr>
              <a:t>T</a:t>
            </a:r>
            <a:r>
              <a:rPr lang="it-IT" dirty="0">
                <a:cs typeface="Arial" pitchFamily="34" charset="0"/>
              </a:rPr>
              <a:t> = T</a:t>
            </a:r>
            <a:r>
              <a:rPr lang="it-IT" baseline="-25000" dirty="0">
                <a:cs typeface="Arial" pitchFamily="34" charset="0"/>
              </a:rPr>
              <a:t>2</a:t>
            </a:r>
            <a:r>
              <a:rPr lang="it-IT" dirty="0">
                <a:cs typeface="Arial" pitchFamily="34" charset="0"/>
              </a:rPr>
              <a:t> – T</a:t>
            </a:r>
            <a:r>
              <a:rPr lang="it-IT" baseline="-25000" dirty="0">
                <a:cs typeface="Arial" pitchFamily="34" charset="0"/>
              </a:rPr>
              <a:t>1</a:t>
            </a:r>
            <a:r>
              <a:rPr lang="it-IT" dirty="0">
                <a:cs typeface="Arial" pitchFamily="34" charset="0"/>
              </a:rPr>
              <a:t> = </a:t>
            </a:r>
            <a:r>
              <a:rPr lang="el-GR" dirty="0">
                <a:cs typeface="Arial" pitchFamily="34" charset="0"/>
              </a:rPr>
              <a:t>θ</a:t>
            </a:r>
            <a:r>
              <a:rPr lang="it-IT" baseline="-25000" dirty="0">
                <a:cs typeface="Arial" pitchFamily="34" charset="0"/>
              </a:rPr>
              <a:t>2</a:t>
            </a:r>
            <a:r>
              <a:rPr lang="it-IT" dirty="0">
                <a:cs typeface="Arial" pitchFamily="34" charset="0"/>
              </a:rPr>
              <a:t>+273.15 – (</a:t>
            </a:r>
            <a:r>
              <a:rPr lang="el-GR" dirty="0">
                <a:cs typeface="Arial" pitchFamily="34" charset="0"/>
              </a:rPr>
              <a:t>θ</a:t>
            </a:r>
            <a:r>
              <a:rPr lang="it-IT" baseline="-25000" dirty="0">
                <a:cs typeface="Arial" pitchFamily="34" charset="0"/>
              </a:rPr>
              <a:t>1</a:t>
            </a:r>
            <a:r>
              <a:rPr lang="it-IT" dirty="0">
                <a:cs typeface="Arial" pitchFamily="34" charset="0"/>
              </a:rPr>
              <a:t>+273.15) = </a:t>
            </a:r>
          </a:p>
          <a:p>
            <a:pPr>
              <a:buFontTx/>
              <a:buNone/>
            </a:pPr>
            <a:r>
              <a:rPr lang="it-IT" dirty="0">
                <a:cs typeface="Arial" pitchFamily="34" charset="0"/>
              </a:rPr>
              <a:t>		= </a:t>
            </a:r>
            <a:r>
              <a:rPr lang="el-GR" dirty="0">
                <a:cs typeface="Arial" pitchFamily="34" charset="0"/>
              </a:rPr>
              <a:t>θ</a:t>
            </a:r>
            <a:r>
              <a:rPr lang="it-IT" baseline="-25000" dirty="0">
                <a:cs typeface="Arial" pitchFamily="34" charset="0"/>
              </a:rPr>
              <a:t>2</a:t>
            </a:r>
            <a:r>
              <a:rPr lang="it-IT" dirty="0">
                <a:cs typeface="Arial" pitchFamily="34" charset="0"/>
              </a:rPr>
              <a:t> – </a:t>
            </a:r>
            <a:r>
              <a:rPr lang="el-GR" dirty="0">
                <a:cs typeface="Arial" pitchFamily="34" charset="0"/>
              </a:rPr>
              <a:t>θ</a:t>
            </a:r>
            <a:r>
              <a:rPr lang="it-IT" baseline="-25000" dirty="0">
                <a:cs typeface="Arial" pitchFamily="34" charset="0"/>
              </a:rPr>
              <a:t>1</a:t>
            </a:r>
            <a:r>
              <a:rPr lang="it-IT" dirty="0">
                <a:cs typeface="Arial" pitchFamily="34" charset="0"/>
              </a:rPr>
              <a:t> = </a:t>
            </a:r>
            <a:r>
              <a:rPr lang="el-GR" dirty="0">
                <a:solidFill>
                  <a:srgbClr val="FF0000"/>
                </a:solidFill>
                <a:cs typeface="Arial" pitchFamily="34" charset="0"/>
              </a:rPr>
              <a:t>Δθ</a:t>
            </a:r>
            <a:endParaRPr lang="it-IT" dirty="0">
              <a:solidFill>
                <a:srgbClr val="FF0000"/>
              </a:solidFill>
              <a:cs typeface="Arial" pitchFamily="34" charset="0"/>
            </a:endParaRPr>
          </a:p>
          <a:p>
            <a:r>
              <a:rPr lang="it-IT" dirty="0">
                <a:cs typeface="Arial" pitchFamily="34" charset="0"/>
              </a:rPr>
              <a:t>scala Fahrenheit (US): acqua-ghiaccio a p</a:t>
            </a:r>
            <a:r>
              <a:rPr lang="it-IT" baseline="-25000" dirty="0">
                <a:cs typeface="Arial" pitchFamily="34" charset="0"/>
              </a:rPr>
              <a:t>0</a:t>
            </a:r>
            <a:r>
              <a:rPr lang="it-IT" dirty="0">
                <a:cs typeface="Arial" pitchFamily="34" charset="0"/>
              </a:rPr>
              <a:t> =&gt; 32 </a:t>
            </a:r>
            <a:r>
              <a:rPr lang="en-US" dirty="0">
                <a:cs typeface="Arial" pitchFamily="34" charset="0"/>
              </a:rPr>
              <a:t>°F, </a:t>
            </a:r>
            <a:r>
              <a:rPr lang="en-US" dirty="0" err="1">
                <a:cs typeface="Arial" pitchFamily="34" charset="0"/>
              </a:rPr>
              <a:t>acqua</a:t>
            </a:r>
            <a:r>
              <a:rPr lang="en-US" dirty="0">
                <a:cs typeface="Arial" pitchFamily="34" charset="0"/>
              </a:rPr>
              <a:t> </a:t>
            </a:r>
            <a:r>
              <a:rPr lang="en-US" dirty="0" err="1">
                <a:cs typeface="Arial" pitchFamily="34" charset="0"/>
              </a:rPr>
              <a:t>bollente</a:t>
            </a:r>
            <a:r>
              <a:rPr lang="en-US" dirty="0">
                <a:cs typeface="Arial" pitchFamily="34" charset="0"/>
              </a:rPr>
              <a:t> a p</a:t>
            </a:r>
            <a:r>
              <a:rPr lang="en-US" baseline="-25000" dirty="0">
                <a:cs typeface="Arial" pitchFamily="34" charset="0"/>
              </a:rPr>
              <a:t>0</a:t>
            </a:r>
            <a:r>
              <a:rPr lang="en-US" dirty="0">
                <a:cs typeface="Arial" pitchFamily="34" charset="0"/>
              </a:rPr>
              <a:t> =&gt; 212 °</a:t>
            </a:r>
            <a:r>
              <a:rPr lang="en-US" dirty="0" smtClean="0">
                <a:cs typeface="Arial" pitchFamily="34" charset="0"/>
              </a:rPr>
              <a:t>F        </a:t>
            </a:r>
            <a:r>
              <a:rPr lang="el-GR" dirty="0" smtClean="0">
                <a:latin typeface="Arial"/>
                <a:cs typeface="Arial"/>
              </a:rPr>
              <a:t>Δ</a:t>
            </a:r>
            <a:r>
              <a:rPr lang="en-US" baseline="-25000" dirty="0" err="1" smtClean="0">
                <a:latin typeface="Arial"/>
                <a:cs typeface="Arial"/>
              </a:rPr>
              <a:t>ab-ag</a:t>
            </a:r>
            <a:r>
              <a:rPr lang="en-US" dirty="0" smtClean="0">
                <a:latin typeface="Arial"/>
                <a:cs typeface="Arial"/>
              </a:rPr>
              <a:t>=180 °F</a:t>
            </a:r>
            <a:endParaRPr lang="en-US" dirty="0">
              <a:cs typeface="Arial" pitchFamily="34" charset="0"/>
            </a:endParaRPr>
          </a:p>
          <a:p>
            <a:pPr>
              <a:buFontTx/>
              <a:buNone/>
            </a:pPr>
            <a:r>
              <a:rPr lang="en-US" dirty="0">
                <a:cs typeface="Arial" pitchFamily="34" charset="0"/>
              </a:rPr>
              <a:t>	</a:t>
            </a:r>
            <a:r>
              <a:rPr lang="el-GR" dirty="0">
                <a:cs typeface="Arial" pitchFamily="34" charset="0"/>
              </a:rPr>
              <a:t>θ</a:t>
            </a:r>
            <a:r>
              <a:rPr lang="it-IT" dirty="0">
                <a:cs typeface="Arial" pitchFamily="34" charset="0"/>
              </a:rPr>
              <a:t> = </a:t>
            </a:r>
            <a:r>
              <a:rPr lang="it-IT" dirty="0">
                <a:solidFill>
                  <a:srgbClr val="CC3399"/>
                </a:solidFill>
                <a:cs typeface="Arial" pitchFamily="34" charset="0"/>
              </a:rPr>
              <a:t>5/9</a:t>
            </a:r>
            <a:r>
              <a:rPr lang="it-IT" dirty="0">
                <a:cs typeface="Arial" pitchFamily="34" charset="0"/>
              </a:rPr>
              <a:t>∙(</a:t>
            </a:r>
            <a:r>
              <a:rPr lang="en-US" dirty="0">
                <a:cs typeface="Arial" pitchFamily="34" charset="0"/>
              </a:rPr>
              <a:t>T</a:t>
            </a:r>
            <a:r>
              <a:rPr lang="en-US" baseline="-25000" dirty="0">
                <a:cs typeface="Arial" pitchFamily="34" charset="0"/>
              </a:rPr>
              <a:t>F</a:t>
            </a:r>
            <a:r>
              <a:rPr lang="en-US" dirty="0">
                <a:cs typeface="Arial" pitchFamily="34" charset="0"/>
              </a:rPr>
              <a:t> – 32);               T</a:t>
            </a:r>
            <a:r>
              <a:rPr lang="en-US" baseline="-25000" dirty="0">
                <a:cs typeface="Arial" pitchFamily="34" charset="0"/>
              </a:rPr>
              <a:t>F</a:t>
            </a:r>
            <a:r>
              <a:rPr lang="en-US" dirty="0">
                <a:cs typeface="Arial" pitchFamily="34" charset="0"/>
              </a:rPr>
              <a:t> = </a:t>
            </a:r>
            <a:r>
              <a:rPr lang="en-US" dirty="0">
                <a:solidFill>
                  <a:srgbClr val="CC3399"/>
                </a:solidFill>
                <a:cs typeface="Arial" pitchFamily="34" charset="0"/>
              </a:rPr>
              <a:t>9/5</a:t>
            </a:r>
            <a:r>
              <a:rPr lang="en-US" dirty="0">
                <a:cs typeface="Arial" pitchFamily="34" charset="0"/>
              </a:rPr>
              <a:t>∙</a:t>
            </a:r>
            <a:r>
              <a:rPr lang="el-GR" dirty="0">
                <a:cs typeface="Arial" pitchFamily="34" charset="0"/>
              </a:rPr>
              <a:t>θ</a:t>
            </a:r>
            <a:r>
              <a:rPr lang="it-IT" dirty="0">
                <a:cs typeface="Arial" pitchFamily="34" charset="0"/>
              </a:rPr>
              <a:t> + 32</a:t>
            </a:r>
          </a:p>
          <a:p>
            <a:pPr>
              <a:buFontTx/>
              <a:buNone/>
            </a:pPr>
            <a:r>
              <a:rPr lang="it-IT" dirty="0">
                <a:cs typeface="Arial" pitchFamily="34" charset="0"/>
              </a:rPr>
              <a:t>	</a:t>
            </a:r>
            <a:r>
              <a:rPr lang="el-GR" dirty="0">
                <a:cs typeface="Arial" pitchFamily="34" charset="0"/>
              </a:rPr>
              <a:t>Δ</a:t>
            </a:r>
            <a:r>
              <a:rPr lang="it-IT" dirty="0">
                <a:cs typeface="Arial" pitchFamily="34" charset="0"/>
              </a:rPr>
              <a:t>T</a:t>
            </a:r>
            <a:r>
              <a:rPr lang="it-IT" baseline="-25000" dirty="0">
                <a:cs typeface="Arial" pitchFamily="34" charset="0"/>
              </a:rPr>
              <a:t>F</a:t>
            </a:r>
            <a:r>
              <a:rPr lang="it-IT" dirty="0">
                <a:cs typeface="Arial" pitchFamily="34" charset="0"/>
              </a:rPr>
              <a:t> = </a:t>
            </a:r>
            <a:r>
              <a:rPr lang="it-IT" dirty="0">
                <a:solidFill>
                  <a:srgbClr val="CC3399"/>
                </a:solidFill>
                <a:cs typeface="Arial" pitchFamily="34" charset="0"/>
              </a:rPr>
              <a:t>9/5</a:t>
            </a:r>
            <a:r>
              <a:rPr lang="el-GR" dirty="0">
                <a:cs typeface="Arial" pitchFamily="34" charset="0"/>
              </a:rPr>
              <a:t>Δθ </a:t>
            </a:r>
            <a:r>
              <a:rPr lang="it-IT" dirty="0">
                <a:cs typeface="Arial" pitchFamily="34" charset="0"/>
              </a:rPr>
              <a:t>= </a:t>
            </a:r>
            <a:r>
              <a:rPr lang="it-IT" dirty="0">
                <a:solidFill>
                  <a:srgbClr val="CC3399"/>
                </a:solidFill>
                <a:cs typeface="Arial" pitchFamily="34" charset="0"/>
              </a:rPr>
              <a:t>9/5</a:t>
            </a:r>
            <a:r>
              <a:rPr lang="el-GR" dirty="0">
                <a:cs typeface="Arial" pitchFamily="34" charset="0"/>
              </a:rPr>
              <a:t>Δ</a:t>
            </a:r>
            <a:r>
              <a:rPr lang="it-IT" dirty="0">
                <a:cs typeface="Arial" pitchFamily="34" charset="0"/>
              </a:rPr>
              <a:t>T;        </a:t>
            </a:r>
            <a:r>
              <a:rPr lang="el-GR" dirty="0">
                <a:cs typeface="Arial" pitchFamily="34" charset="0"/>
              </a:rPr>
              <a:t>Δ</a:t>
            </a:r>
            <a:r>
              <a:rPr lang="it-IT" dirty="0">
                <a:cs typeface="Arial" pitchFamily="34" charset="0"/>
              </a:rPr>
              <a:t>T = </a:t>
            </a:r>
            <a:r>
              <a:rPr lang="el-GR" dirty="0">
                <a:cs typeface="Arial" pitchFamily="34" charset="0"/>
              </a:rPr>
              <a:t>Δθ</a:t>
            </a:r>
            <a:r>
              <a:rPr lang="it-IT" dirty="0">
                <a:cs typeface="Arial" pitchFamily="34" charset="0"/>
              </a:rPr>
              <a:t> = </a:t>
            </a:r>
            <a:r>
              <a:rPr lang="it-IT" dirty="0">
                <a:solidFill>
                  <a:srgbClr val="CC3399"/>
                </a:solidFill>
                <a:cs typeface="Arial" pitchFamily="34" charset="0"/>
              </a:rPr>
              <a:t>5/9</a:t>
            </a:r>
            <a:r>
              <a:rPr lang="el-GR" dirty="0">
                <a:cs typeface="Arial" pitchFamily="34" charset="0"/>
              </a:rPr>
              <a:t>Δ</a:t>
            </a:r>
            <a:r>
              <a:rPr lang="it-IT" dirty="0">
                <a:cs typeface="Arial" pitchFamily="34" charset="0"/>
              </a:rPr>
              <a:t>T</a:t>
            </a:r>
            <a:r>
              <a:rPr lang="it-IT" baseline="-25000" dirty="0">
                <a:cs typeface="Arial" pitchFamily="34" charset="0"/>
              </a:rPr>
              <a:t>F</a:t>
            </a:r>
            <a:r>
              <a:rPr lang="it-IT" dirty="0">
                <a:cs typeface="Arial" pitchFamily="34" charset="0"/>
              </a:rPr>
              <a:t>     </a:t>
            </a:r>
            <a:r>
              <a:rPr lang="en-US" dirty="0">
                <a:cs typeface="Arial" pitchFamily="34" charset="0"/>
              </a:rPr>
              <a:t>etc.</a:t>
            </a:r>
          </a:p>
          <a:p>
            <a:pPr>
              <a:buFontTx/>
              <a:buNone/>
            </a:pPr>
            <a:r>
              <a:rPr lang="en-US" dirty="0">
                <a:cs typeface="Arial" pitchFamily="34" charset="0"/>
              </a:rPr>
              <a:t>   </a:t>
            </a:r>
            <a:r>
              <a:rPr lang="en-US" sz="2400" dirty="0">
                <a:cs typeface="Arial" pitchFamily="34" charset="0"/>
              </a:rPr>
              <a:t>(</a:t>
            </a:r>
            <a:r>
              <a:rPr lang="en-US" sz="2400" dirty="0" err="1">
                <a:cs typeface="Arial" pitchFamily="34" charset="0"/>
              </a:rPr>
              <a:t>significa</a:t>
            </a:r>
            <a:r>
              <a:rPr lang="en-US" sz="2400" dirty="0">
                <a:cs typeface="Arial" pitchFamily="34" charset="0"/>
              </a:rPr>
              <a:t> </a:t>
            </a:r>
            <a:r>
              <a:rPr lang="en-US" sz="2400" dirty="0" err="1">
                <a:cs typeface="Arial" pitchFamily="34" charset="0"/>
              </a:rPr>
              <a:t>che</a:t>
            </a:r>
            <a:r>
              <a:rPr lang="en-US" sz="2400" dirty="0">
                <a:cs typeface="Arial" pitchFamily="34" charset="0"/>
              </a:rPr>
              <a:t> </a:t>
            </a:r>
            <a:r>
              <a:rPr lang="en-US" sz="2400" dirty="0" err="1">
                <a:cs typeface="Arial" pitchFamily="34" charset="0"/>
              </a:rPr>
              <a:t>l’ampiezza</a:t>
            </a:r>
            <a:r>
              <a:rPr lang="en-US" sz="2400" dirty="0">
                <a:cs typeface="Arial" pitchFamily="34" charset="0"/>
              </a:rPr>
              <a:t> di un </a:t>
            </a:r>
            <a:r>
              <a:rPr lang="en-US" sz="2400" dirty="0" err="1">
                <a:cs typeface="Arial" pitchFamily="34" charset="0"/>
              </a:rPr>
              <a:t>grado</a:t>
            </a:r>
            <a:r>
              <a:rPr lang="en-US" dirty="0">
                <a:cs typeface="Arial" pitchFamily="34" charset="0"/>
              </a:rPr>
              <a:t> </a:t>
            </a:r>
            <a:r>
              <a:rPr lang="en-US" sz="2400" dirty="0">
                <a:cs typeface="Arial" pitchFamily="34" charset="0"/>
              </a:rPr>
              <a:t>F è </a:t>
            </a:r>
            <a:r>
              <a:rPr lang="en-US" sz="2400" dirty="0">
                <a:solidFill>
                  <a:srgbClr val="CC3399"/>
                </a:solidFill>
                <a:cs typeface="Arial" pitchFamily="34" charset="0"/>
              </a:rPr>
              <a:t>5/9</a:t>
            </a:r>
            <a:r>
              <a:rPr lang="en-US" sz="2400" dirty="0">
                <a:cs typeface="Arial" pitchFamily="34" charset="0"/>
              </a:rPr>
              <a:t> di un </a:t>
            </a:r>
            <a:r>
              <a:rPr lang="en-US" sz="2400" dirty="0" err="1">
                <a:cs typeface="Arial" pitchFamily="34" charset="0"/>
              </a:rPr>
              <a:t>grado</a:t>
            </a:r>
            <a:r>
              <a:rPr lang="en-US" sz="2400" dirty="0">
                <a:cs typeface="Arial" pitchFamily="34" charset="0"/>
              </a:rPr>
              <a:t> C)</a:t>
            </a:r>
          </a:p>
        </p:txBody>
      </p:sp>
      <p:sp>
        <p:nvSpPr>
          <p:cNvPr id="119814" name="Line 6"/>
          <p:cNvSpPr>
            <a:spLocks noChangeShapeType="1"/>
          </p:cNvSpPr>
          <p:nvPr/>
        </p:nvSpPr>
        <p:spPr bwMode="auto">
          <a:xfrm flipV="1">
            <a:off x="3779838" y="2781300"/>
            <a:ext cx="576262" cy="5762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5" name="Line 7"/>
          <p:cNvSpPr>
            <a:spLocks noChangeShapeType="1"/>
          </p:cNvSpPr>
          <p:nvPr/>
        </p:nvSpPr>
        <p:spPr bwMode="auto">
          <a:xfrm flipV="1">
            <a:off x="6081713" y="2781300"/>
            <a:ext cx="576262" cy="6477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9816" name="AutoShape 8"/>
          <p:cNvSpPr>
            <a:spLocks noChangeArrowheads="1"/>
          </p:cNvSpPr>
          <p:nvPr/>
        </p:nvSpPr>
        <p:spPr bwMode="auto">
          <a:xfrm>
            <a:off x="7596188" y="39338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7" name="AutoShape 9"/>
          <p:cNvSpPr>
            <a:spLocks noChangeArrowheads="1"/>
          </p:cNvSpPr>
          <p:nvPr/>
        </p:nvSpPr>
        <p:spPr bwMode="auto">
          <a:xfrm>
            <a:off x="4392000" y="43656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9818" name="Text Box 10"/>
          <p:cNvSpPr txBox="1">
            <a:spLocks noChangeArrowheads="1"/>
          </p:cNvSpPr>
          <p:nvPr/>
        </p:nvSpPr>
        <p:spPr bwMode="auto">
          <a:xfrm>
            <a:off x="611188" y="2924175"/>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9819" name="Text Box 11"/>
          <p:cNvSpPr txBox="1">
            <a:spLocks noChangeArrowheads="1"/>
          </p:cNvSpPr>
          <p:nvPr/>
        </p:nvSpPr>
        <p:spPr bwMode="auto">
          <a:xfrm>
            <a:off x="2987675" y="3429000"/>
            <a:ext cx="600075"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3" name="AutoShape 9"/>
          <p:cNvSpPr>
            <a:spLocks noChangeArrowheads="1"/>
          </p:cNvSpPr>
          <p:nvPr/>
        </p:nvSpPr>
        <p:spPr bwMode="auto">
          <a:xfrm>
            <a:off x="6081713" y="4365625"/>
            <a:ext cx="433387" cy="360363"/>
          </a:xfrm>
          <a:prstGeom prst="rightArrow">
            <a:avLst>
              <a:gd name="adj1" fmla="val 50000"/>
              <a:gd name="adj2" fmla="val 3006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2E0705B0-142B-4F07-95AB-1B959841135C}" type="slidenum">
              <a:rPr lang="en-US"/>
              <a:pPr/>
              <a:t>13</a:t>
            </a:fld>
            <a:endParaRPr lang="en-US"/>
          </a:p>
        </p:txBody>
      </p:sp>
      <p:sp>
        <p:nvSpPr>
          <p:cNvPr id="122882" name="Rectangle 2"/>
          <p:cNvSpPr>
            <a:spLocks noGrp="1" noChangeArrowheads="1"/>
          </p:cNvSpPr>
          <p:nvPr>
            <p:ph type="title"/>
          </p:nvPr>
        </p:nvSpPr>
        <p:spPr/>
        <p:txBody>
          <a:bodyPr/>
          <a:lstStyle/>
          <a:p>
            <a:r>
              <a:rPr lang="it-IT"/>
              <a:t>I gas</a:t>
            </a:r>
          </a:p>
        </p:txBody>
      </p:sp>
      <p:sp>
        <p:nvSpPr>
          <p:cNvPr id="122883" name="Rectangle 3"/>
          <p:cNvSpPr>
            <a:spLocks noGrp="1" noChangeArrowheads="1"/>
          </p:cNvSpPr>
          <p:nvPr>
            <p:ph type="body" idx="1"/>
          </p:nvPr>
        </p:nvSpPr>
        <p:spPr>
          <a:xfrm>
            <a:off x="323850" y="981075"/>
            <a:ext cx="8424863" cy="5256213"/>
          </a:xfrm>
          <a:ln/>
          <a:extLst>
            <a:ext uri="{91240B29-F687-4F45-9708-019B960494DF}">
              <a14:hiddenLine xmlns:a14="http://schemas.microsoft.com/office/drawing/2010/main" w="9525">
                <a:solidFill>
                  <a:srgbClr val="008000"/>
                </a:solidFill>
                <a:miter lim="800000"/>
                <a:headEnd/>
                <a:tailEnd/>
              </a14:hiddenLine>
            </a:ext>
          </a:extLst>
        </p:spPr>
        <p:txBody>
          <a:bodyPr/>
          <a:lstStyle/>
          <a:p>
            <a:r>
              <a:rPr lang="it-IT" sz="2400">
                <a:cs typeface="Arial" pitchFamily="34" charset="0"/>
              </a:rPr>
              <a:t>microscopicamente un gas è un insieme di tante molecole (1 mole contiene N</a:t>
            </a:r>
            <a:r>
              <a:rPr lang="it-IT" sz="2400" baseline="-25000">
                <a:cs typeface="Arial" pitchFamily="34" charset="0"/>
              </a:rPr>
              <a:t>Av</a:t>
            </a:r>
            <a:r>
              <a:rPr lang="it-IT" sz="2400">
                <a:cs typeface="Arial" pitchFamily="34" charset="0"/>
              </a:rPr>
              <a:t> molecole) che si muovono di moto casuale suscettibile di descrizione statistica</a:t>
            </a:r>
          </a:p>
          <a:p>
            <a:endParaRPr lang="it-IT" sz="2400">
              <a:cs typeface="Arial" pitchFamily="34" charset="0"/>
            </a:endParaRPr>
          </a:p>
          <a:p>
            <a:endParaRPr lang="it-IT" sz="2400">
              <a:cs typeface="Arial" pitchFamily="34" charset="0"/>
            </a:endParaRPr>
          </a:p>
          <a:p>
            <a:endParaRPr lang="it-IT" sz="2400">
              <a:cs typeface="Arial" pitchFamily="34" charset="0"/>
            </a:endParaRPr>
          </a:p>
          <a:p>
            <a:endParaRPr lang="it-IT" sz="2400">
              <a:cs typeface="Arial" pitchFamily="34" charset="0"/>
            </a:endParaRPr>
          </a:p>
          <a:p>
            <a:r>
              <a:rPr lang="it-IT" sz="2400">
                <a:cs typeface="Arial" pitchFamily="34" charset="0"/>
              </a:rPr>
              <a:t>come già detto,</a:t>
            </a:r>
            <a:r>
              <a:rPr lang="it-IT" sz="2400">
                <a:solidFill>
                  <a:srgbClr val="009900"/>
                </a:solidFill>
                <a:cs typeface="Arial" pitchFamily="34" charset="0"/>
              </a:rPr>
              <a:t> macroscopicamente il gas in equilibrio è descrivibile mediante pochi parametri</a:t>
            </a:r>
            <a:r>
              <a:rPr lang="it-IT" sz="2400">
                <a:cs typeface="Arial" pitchFamily="34" charset="0"/>
              </a:rPr>
              <a:t>: </a:t>
            </a:r>
            <a:r>
              <a:rPr lang="it-IT" sz="2400">
                <a:solidFill>
                  <a:srgbClr val="FF3399"/>
                </a:solidFill>
                <a:cs typeface="Arial" pitchFamily="34" charset="0"/>
              </a:rPr>
              <a:t>il volume occupato dal gas, V</a:t>
            </a:r>
            <a:r>
              <a:rPr lang="it-IT" sz="2400">
                <a:cs typeface="Arial" pitchFamily="34" charset="0"/>
              </a:rPr>
              <a:t>, </a:t>
            </a:r>
            <a:r>
              <a:rPr lang="it-IT" sz="2400">
                <a:solidFill>
                  <a:schemeClr val="accent2"/>
                </a:solidFill>
                <a:cs typeface="Arial" pitchFamily="34" charset="0"/>
              </a:rPr>
              <a:t>la pressione, p</a:t>
            </a:r>
            <a:r>
              <a:rPr lang="it-IT" sz="2400">
                <a:cs typeface="Arial" pitchFamily="34" charset="0"/>
              </a:rPr>
              <a:t>, </a:t>
            </a:r>
            <a:r>
              <a:rPr lang="it-IT" sz="2400">
                <a:solidFill>
                  <a:srgbClr val="CC0000"/>
                </a:solidFill>
                <a:cs typeface="Arial" pitchFamily="34" charset="0"/>
              </a:rPr>
              <a:t>la temperatura T (o </a:t>
            </a:r>
            <a:r>
              <a:rPr lang="el-GR" sz="2400">
                <a:solidFill>
                  <a:srgbClr val="CC0000"/>
                </a:solidFill>
                <a:cs typeface="Arial" pitchFamily="34" charset="0"/>
              </a:rPr>
              <a:t>θ</a:t>
            </a:r>
            <a:r>
              <a:rPr lang="it-IT" sz="2400">
                <a:solidFill>
                  <a:srgbClr val="CC0000"/>
                </a:solidFill>
                <a:cs typeface="Arial" pitchFamily="34" charset="0"/>
              </a:rPr>
              <a:t>)</a:t>
            </a:r>
            <a:r>
              <a:rPr lang="it-IT" sz="2400">
                <a:cs typeface="Arial" pitchFamily="34" charset="0"/>
              </a:rPr>
              <a:t> – descrizione termodinamica</a:t>
            </a:r>
          </a:p>
          <a:p>
            <a:r>
              <a:rPr lang="it-IT" sz="2400">
                <a:cs typeface="Arial" pitchFamily="34" charset="0"/>
              </a:rPr>
              <a:t>vediamo prima la relazione fra i parametri macroscopici e poi l’interpretazione microscopica </a:t>
            </a:r>
            <a:endParaRPr lang="el-GR" sz="2400">
              <a:cs typeface="Arial" pitchFamily="34" charset="0"/>
            </a:endParaRPr>
          </a:p>
        </p:txBody>
      </p:sp>
      <p:pic>
        <p:nvPicPr>
          <p:cNvPr id="122885" name="Picture 5" descr="img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3055938" y="2236788"/>
            <a:ext cx="2427287" cy="1665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14</a:t>
            </a:r>
            <a:endParaRPr lang="en-US"/>
          </a:p>
        </p:txBody>
      </p:sp>
      <p:sp>
        <p:nvSpPr>
          <p:cNvPr id="6" name="Slide Number Placeholder 5"/>
          <p:cNvSpPr>
            <a:spLocks noGrp="1"/>
          </p:cNvSpPr>
          <p:nvPr>
            <p:ph type="sldNum" sz="quarter" idx="12"/>
          </p:nvPr>
        </p:nvSpPr>
        <p:spPr/>
        <p:txBody>
          <a:bodyPr/>
          <a:lstStyle/>
          <a:p>
            <a:fld id="{0AE1726E-F3D6-437D-A1A1-EA4B13A4466C}" type="slidenum">
              <a:rPr lang="en-US"/>
              <a:pPr/>
              <a:t>14</a:t>
            </a:fld>
            <a:endParaRPr lang="en-US"/>
          </a:p>
        </p:txBody>
      </p:sp>
      <p:sp>
        <p:nvSpPr>
          <p:cNvPr id="193538" name="Rectangle 2"/>
          <p:cNvSpPr>
            <a:spLocks noGrp="1" noChangeArrowheads="1"/>
          </p:cNvSpPr>
          <p:nvPr>
            <p:ph type="title"/>
          </p:nvPr>
        </p:nvSpPr>
        <p:spPr/>
        <p:txBody>
          <a:bodyPr/>
          <a:lstStyle/>
          <a:p>
            <a:r>
              <a:rPr lang="it-IT"/>
              <a:t>Il gas perfetto</a:t>
            </a:r>
          </a:p>
        </p:txBody>
      </p:sp>
      <p:sp>
        <p:nvSpPr>
          <p:cNvPr id="193539" name="Rectangle 3"/>
          <p:cNvSpPr>
            <a:spLocks noGrp="1" noChangeArrowheads="1"/>
          </p:cNvSpPr>
          <p:nvPr>
            <p:ph type="body" idx="1"/>
          </p:nvPr>
        </p:nvSpPr>
        <p:spPr/>
        <p:txBody>
          <a:bodyPr/>
          <a:lstStyle/>
          <a:p>
            <a:pPr>
              <a:lnSpc>
                <a:spcPct val="90000"/>
              </a:lnSpc>
            </a:pPr>
            <a:r>
              <a:rPr lang="it-IT" sz="2700"/>
              <a:t>è un semplice sistema termodinamico, con cui è facile lavorare</a:t>
            </a:r>
          </a:p>
          <a:p>
            <a:pPr>
              <a:lnSpc>
                <a:spcPct val="90000"/>
              </a:lnSpc>
            </a:pPr>
            <a:r>
              <a:rPr lang="it-IT" sz="2700"/>
              <a:t>è una buona approssimazione per gas reali rarefatti (a bassa p) e ad alta temperatura</a:t>
            </a:r>
          </a:p>
          <a:p>
            <a:pPr>
              <a:lnSpc>
                <a:spcPct val="90000"/>
              </a:lnSpc>
            </a:pPr>
            <a:r>
              <a:rPr lang="it-IT" sz="2700"/>
              <a:t>caratteristiche microscopiche:</a:t>
            </a:r>
            <a:r>
              <a:rPr lang="it-IT" sz="2600"/>
              <a:t> </a:t>
            </a:r>
          </a:p>
          <a:p>
            <a:pPr lvl="1">
              <a:lnSpc>
                <a:spcPct val="90000"/>
              </a:lnSpc>
            </a:pPr>
            <a:r>
              <a:rPr lang="it-IT" sz="2300">
                <a:solidFill>
                  <a:srgbClr val="008000"/>
                </a:solidFill>
              </a:rPr>
              <a:t>numero molecole molto grande (~ N</a:t>
            </a:r>
            <a:r>
              <a:rPr lang="it-IT" sz="2300" baseline="-25000">
                <a:solidFill>
                  <a:srgbClr val="008000"/>
                </a:solidFill>
              </a:rPr>
              <a:t>Av</a:t>
            </a:r>
            <a:r>
              <a:rPr lang="it-IT" sz="2300">
                <a:solidFill>
                  <a:srgbClr val="008000"/>
                </a:solidFill>
              </a:rPr>
              <a:t>),</a:t>
            </a:r>
          </a:p>
          <a:p>
            <a:pPr lvl="1">
              <a:lnSpc>
                <a:spcPct val="90000"/>
              </a:lnSpc>
            </a:pPr>
            <a:r>
              <a:rPr lang="it-IT" sz="2300">
                <a:solidFill>
                  <a:srgbClr val="FF0000"/>
                </a:solidFill>
              </a:rPr>
              <a:t>volume (gas) &gt;&gt; volume (proprio delle molecole),</a:t>
            </a:r>
          </a:p>
          <a:p>
            <a:pPr lvl="1">
              <a:lnSpc>
                <a:spcPct val="90000"/>
              </a:lnSpc>
            </a:pPr>
            <a:r>
              <a:rPr lang="it-IT" sz="2300">
                <a:solidFill>
                  <a:srgbClr val="FF0000"/>
                </a:solidFill>
              </a:rPr>
              <a:t>urti elastici tra molecole e con le pareti,</a:t>
            </a:r>
          </a:p>
          <a:p>
            <a:pPr lvl="1">
              <a:lnSpc>
                <a:spcPct val="90000"/>
              </a:lnSpc>
            </a:pPr>
            <a:r>
              <a:rPr lang="it-IT" sz="2300"/>
              <a:t>uniche forze presenti:  contatto durante le collisioni tra molecole + pareti (molecole);</a:t>
            </a:r>
          </a:p>
          <a:p>
            <a:pPr>
              <a:lnSpc>
                <a:spcPct val="90000"/>
              </a:lnSpc>
            </a:pPr>
            <a:r>
              <a:rPr lang="it-IT" sz="2700"/>
              <a:t>in pratica, macroscopicamente: p</a:t>
            </a:r>
            <a:r>
              <a:rPr lang="it-IT" sz="2700" b="1" i="1"/>
              <a:t> </a:t>
            </a:r>
            <a:r>
              <a:rPr lang="it-IT" sz="2700"/>
              <a:t>piccola, </a:t>
            </a:r>
            <a:r>
              <a:rPr lang="el-GR" sz="2700">
                <a:cs typeface="Arial" pitchFamily="34" charset="0"/>
              </a:rPr>
              <a:t>ρ</a:t>
            </a:r>
            <a:r>
              <a:rPr lang="it-IT" sz="2700">
                <a:cs typeface="Arial" pitchFamily="34" charset="0"/>
              </a:rPr>
              <a:t> = m/V</a:t>
            </a:r>
            <a:r>
              <a:rPr lang="it-IT" sz="2700"/>
              <a:t> piccola, T</a:t>
            </a:r>
            <a:r>
              <a:rPr lang="it-IT" sz="2700" i="1"/>
              <a:t> </a:t>
            </a:r>
            <a:r>
              <a:rPr lang="it-IT" sz="2700"/>
              <a:t>grande</a:t>
            </a:r>
            <a:r>
              <a:rPr lang="it-IT" sz="2700" b="1"/>
              <a:t>.</a:t>
            </a:r>
            <a:endParaRPr lang="it-IT" sz="2700"/>
          </a:p>
          <a:p>
            <a:pPr>
              <a:lnSpc>
                <a:spcPct val="90000"/>
              </a:lnSpc>
            </a:pPr>
            <a:endParaRPr lang="it-IT" sz="2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14</a:t>
            </a:r>
            <a:endParaRPr lang="en-US"/>
          </a:p>
        </p:txBody>
      </p:sp>
      <p:sp>
        <p:nvSpPr>
          <p:cNvPr id="10" name="Slide Number Placeholder 5"/>
          <p:cNvSpPr>
            <a:spLocks noGrp="1"/>
          </p:cNvSpPr>
          <p:nvPr>
            <p:ph type="sldNum" sz="quarter" idx="12"/>
          </p:nvPr>
        </p:nvSpPr>
        <p:spPr/>
        <p:txBody>
          <a:bodyPr/>
          <a:lstStyle/>
          <a:p>
            <a:fld id="{FFBAF304-FE65-4C40-8469-6D0717357437}" type="slidenum">
              <a:rPr lang="en-US"/>
              <a:pPr/>
              <a:t>15</a:t>
            </a:fld>
            <a:endParaRPr lang="en-US"/>
          </a:p>
        </p:txBody>
      </p:sp>
      <p:sp>
        <p:nvSpPr>
          <p:cNvPr id="120834" name="Rectangle 2"/>
          <p:cNvSpPr>
            <a:spLocks noGrp="1" noChangeArrowheads="1"/>
          </p:cNvSpPr>
          <p:nvPr>
            <p:ph type="title"/>
          </p:nvPr>
        </p:nvSpPr>
        <p:spPr/>
        <p:txBody>
          <a:bodyPr/>
          <a:lstStyle/>
          <a:p>
            <a:r>
              <a:rPr lang="it-IT"/>
              <a:t>Le leggi dei gas</a:t>
            </a:r>
          </a:p>
        </p:txBody>
      </p:sp>
      <p:sp>
        <p:nvSpPr>
          <p:cNvPr id="120835" name="Rectangle 3"/>
          <p:cNvSpPr>
            <a:spLocks noGrp="1" noChangeArrowheads="1"/>
          </p:cNvSpPr>
          <p:nvPr>
            <p:ph type="body" idx="1"/>
          </p:nvPr>
        </p:nvSpPr>
        <p:spPr>
          <a:xfrm>
            <a:off x="179388" y="836613"/>
            <a:ext cx="8857108" cy="5545137"/>
          </a:xfrm>
        </p:spPr>
        <p:txBody>
          <a:bodyPr/>
          <a:lstStyle/>
          <a:p>
            <a:pPr marL="533400" indent="-533400">
              <a:buFontTx/>
              <a:buNone/>
            </a:pPr>
            <a:r>
              <a:rPr lang="it-IT" sz="2400" dirty="0"/>
              <a:t>i g.p., o meglio i gas reali al limite di basse p,               </a:t>
            </a:r>
          </a:p>
          <a:p>
            <a:pPr marL="533400" indent="-533400">
              <a:buFontTx/>
              <a:buNone/>
            </a:pPr>
            <a:r>
              <a:rPr lang="it-IT" sz="2400" dirty="0"/>
              <a:t>seguono le seguenti leggi sperimentali:</a:t>
            </a:r>
          </a:p>
          <a:p>
            <a:pPr marL="533400" indent="-533400">
              <a:buFontTx/>
              <a:buAutoNum type="arabicPeriod"/>
            </a:pPr>
            <a:r>
              <a:rPr lang="it-IT" sz="2400" dirty="0">
                <a:solidFill>
                  <a:srgbClr val="FF0066"/>
                </a:solidFill>
              </a:rPr>
              <a:t>a T e p costanti, il volume occupato da un g.p. è                </a:t>
            </a:r>
            <a:r>
              <a:rPr lang="it-IT" sz="2400" dirty="0" smtClean="0">
                <a:solidFill>
                  <a:srgbClr val="FF0066"/>
                </a:solidFill>
              </a:rPr>
              <a:t>  </a:t>
            </a:r>
            <a:r>
              <a:rPr lang="it-IT" sz="2400" dirty="0" smtClean="0">
                <a:solidFill>
                  <a:srgbClr val="FF0066"/>
                </a:solidFill>
                <a:sym typeface="Symbol" pitchFamily="18" charset="2"/>
              </a:rPr>
              <a:t></a:t>
            </a:r>
            <a:r>
              <a:rPr lang="it-IT" sz="2400" dirty="0" smtClean="0">
                <a:solidFill>
                  <a:srgbClr val="FF0066"/>
                </a:solidFill>
              </a:rPr>
              <a:t> </a:t>
            </a:r>
            <a:r>
              <a:rPr lang="it-IT" sz="2400" dirty="0">
                <a:solidFill>
                  <a:srgbClr val="FF0066"/>
                </a:solidFill>
              </a:rPr>
              <a:t>al numero N di molecole,  quindi a parità di N, </a:t>
            </a:r>
            <a:r>
              <a:rPr lang="it-IT" sz="2400" dirty="0" smtClean="0">
                <a:solidFill>
                  <a:srgbClr val="FF0066"/>
                </a:solidFill>
              </a:rPr>
              <a:t>g.p</a:t>
            </a:r>
            <a:r>
              <a:rPr lang="it-IT" sz="2400" dirty="0">
                <a:solidFill>
                  <a:srgbClr val="FF0066"/>
                </a:solidFill>
              </a:rPr>
              <a:t>. differenti occupano lo stesso volume (</a:t>
            </a:r>
            <a:r>
              <a:rPr lang="it-IT" sz="2400" dirty="0" smtClean="0">
                <a:solidFill>
                  <a:srgbClr val="FF0066"/>
                </a:solidFill>
              </a:rPr>
              <a:t>Avogadro, 1811) </a:t>
            </a:r>
            <a:r>
              <a:rPr lang="it-IT" sz="2400" dirty="0">
                <a:solidFill>
                  <a:srgbClr val="FF0066"/>
                </a:solidFill>
              </a:rPr>
              <a:t>;</a:t>
            </a:r>
          </a:p>
          <a:p>
            <a:pPr marL="533400" indent="-533400">
              <a:buFontTx/>
              <a:buNone/>
            </a:pPr>
            <a:r>
              <a:rPr lang="it-IT" sz="2400" dirty="0"/>
              <a:t>2.   </a:t>
            </a:r>
            <a:r>
              <a:rPr lang="it-IT" sz="2400" dirty="0">
                <a:solidFill>
                  <a:srgbClr val="008000"/>
                </a:solidFill>
              </a:rPr>
              <a:t>a T costante, la pressione di un g.p. è inversamente </a:t>
            </a:r>
            <a:r>
              <a:rPr lang="it-IT" sz="2400" dirty="0">
                <a:solidFill>
                  <a:srgbClr val="008000"/>
                </a:solidFill>
                <a:sym typeface="Symbol" pitchFamily="18" charset="2"/>
              </a:rPr>
              <a:t> </a:t>
            </a:r>
            <a:r>
              <a:rPr lang="it-IT" sz="2400" dirty="0">
                <a:solidFill>
                  <a:srgbClr val="008000"/>
                </a:solidFill>
              </a:rPr>
              <a:t>al volume, pV</a:t>
            </a:r>
            <a:r>
              <a:rPr lang="it-IT" sz="2400" i="1" dirty="0">
                <a:solidFill>
                  <a:srgbClr val="008000"/>
                </a:solidFill>
              </a:rPr>
              <a:t> </a:t>
            </a:r>
            <a:r>
              <a:rPr lang="it-IT" sz="2400" dirty="0">
                <a:solidFill>
                  <a:srgbClr val="008000"/>
                </a:solidFill>
              </a:rPr>
              <a:t>= costante (</a:t>
            </a:r>
            <a:r>
              <a:rPr lang="it-IT" sz="2400" dirty="0" smtClean="0">
                <a:solidFill>
                  <a:srgbClr val="008000"/>
                </a:solidFill>
              </a:rPr>
              <a:t>Boyle-Mariotte, 1662) </a:t>
            </a:r>
            <a:r>
              <a:rPr lang="it-IT" sz="2400" dirty="0">
                <a:solidFill>
                  <a:srgbClr val="008000"/>
                </a:solidFill>
              </a:rPr>
              <a:t>- isoterma;</a:t>
            </a:r>
          </a:p>
          <a:p>
            <a:pPr marL="533400" indent="-533400">
              <a:buFontTx/>
              <a:buNone/>
            </a:pPr>
            <a:r>
              <a:rPr lang="it-IT" sz="2400" dirty="0"/>
              <a:t>3.   </a:t>
            </a:r>
            <a:r>
              <a:rPr lang="it-IT" sz="2400" dirty="0">
                <a:solidFill>
                  <a:schemeClr val="accent2"/>
                </a:solidFill>
              </a:rPr>
              <a:t>a p costante, il volume di un g.p. è </a:t>
            </a:r>
            <a:r>
              <a:rPr lang="it-IT" sz="2400" dirty="0">
                <a:solidFill>
                  <a:schemeClr val="accent2"/>
                </a:solidFill>
                <a:sym typeface="Symbol" pitchFamily="18" charset="2"/>
              </a:rPr>
              <a:t> </a:t>
            </a:r>
            <a:r>
              <a:rPr lang="it-IT" sz="2400" dirty="0">
                <a:solidFill>
                  <a:schemeClr val="accent2"/>
                </a:solidFill>
              </a:rPr>
              <a:t>alla sua temperatura assoluta,</a:t>
            </a:r>
            <a:r>
              <a:rPr lang="it-IT" sz="2400" b="1" dirty="0">
                <a:solidFill>
                  <a:schemeClr val="accent2"/>
                </a:solidFill>
              </a:rPr>
              <a:t> </a:t>
            </a:r>
            <a:r>
              <a:rPr lang="it-IT" sz="2400" dirty="0">
                <a:solidFill>
                  <a:schemeClr val="accent2"/>
                </a:solidFill>
              </a:rPr>
              <a:t>V = V</a:t>
            </a:r>
            <a:r>
              <a:rPr lang="it-IT" sz="2400" baseline="-25000" dirty="0">
                <a:solidFill>
                  <a:schemeClr val="accent2"/>
                </a:solidFill>
              </a:rPr>
              <a:t>0</a:t>
            </a:r>
            <a:r>
              <a:rPr lang="it-IT" sz="2400" dirty="0">
                <a:solidFill>
                  <a:schemeClr val="accent2"/>
                </a:solidFill>
              </a:rPr>
              <a:t>T</a:t>
            </a:r>
            <a:r>
              <a:rPr lang="it-IT" sz="2400" i="1" dirty="0">
                <a:solidFill>
                  <a:schemeClr val="accent2"/>
                </a:solidFill>
              </a:rPr>
              <a:t> </a:t>
            </a:r>
            <a:r>
              <a:rPr lang="it-IT" sz="2400" dirty="0">
                <a:solidFill>
                  <a:schemeClr val="accent2"/>
                </a:solidFill>
              </a:rPr>
              <a:t>/T</a:t>
            </a:r>
            <a:r>
              <a:rPr lang="it-IT" sz="2400" baseline="-25000" dirty="0">
                <a:solidFill>
                  <a:schemeClr val="accent2"/>
                </a:solidFill>
              </a:rPr>
              <a:t>0</a:t>
            </a:r>
            <a:r>
              <a:rPr lang="it-IT" sz="2400" dirty="0">
                <a:solidFill>
                  <a:schemeClr val="accent2"/>
                </a:solidFill>
              </a:rPr>
              <a:t>; V</a:t>
            </a:r>
            <a:r>
              <a:rPr lang="it-IT" sz="2400" baseline="-25000" dirty="0">
                <a:solidFill>
                  <a:schemeClr val="accent2"/>
                </a:solidFill>
              </a:rPr>
              <a:t>0</a:t>
            </a:r>
            <a:r>
              <a:rPr lang="it-IT" sz="2400" dirty="0">
                <a:solidFill>
                  <a:schemeClr val="accent2"/>
                </a:solidFill>
              </a:rPr>
              <a:t> = </a:t>
            </a:r>
            <a:r>
              <a:rPr lang="it-IT" sz="2400" dirty="0" smtClean="0">
                <a:solidFill>
                  <a:schemeClr val="accent2"/>
                </a:solidFill>
              </a:rPr>
              <a:t>volume alla temperatura T</a:t>
            </a:r>
            <a:r>
              <a:rPr lang="it-IT" sz="2400" baseline="-25000" dirty="0" smtClean="0">
                <a:solidFill>
                  <a:schemeClr val="accent2"/>
                </a:solidFill>
              </a:rPr>
              <a:t>0</a:t>
            </a:r>
            <a:r>
              <a:rPr lang="it-IT" sz="2400" dirty="0" smtClean="0">
                <a:solidFill>
                  <a:schemeClr val="accent2"/>
                </a:solidFill>
              </a:rPr>
              <a:t> (Charles o 1a di Gay-Lussac, ~1780-1800) </a:t>
            </a:r>
            <a:r>
              <a:rPr lang="it-IT" sz="2400" dirty="0">
                <a:solidFill>
                  <a:schemeClr val="accent2"/>
                </a:solidFill>
              </a:rPr>
              <a:t>- isobara; </a:t>
            </a:r>
          </a:p>
          <a:p>
            <a:pPr marL="533400" indent="-533400">
              <a:buFontTx/>
              <a:buAutoNum type="arabicPeriod" startAt="4"/>
            </a:pPr>
            <a:r>
              <a:rPr lang="it-IT" sz="2400" dirty="0">
                <a:solidFill>
                  <a:srgbClr val="990033"/>
                </a:solidFill>
              </a:rPr>
              <a:t>a V costante, la pressione di un g.p. è </a:t>
            </a:r>
            <a:r>
              <a:rPr lang="it-IT" sz="2400" dirty="0">
                <a:solidFill>
                  <a:srgbClr val="990033"/>
                </a:solidFill>
                <a:sym typeface="Symbol" pitchFamily="18" charset="2"/>
              </a:rPr>
              <a:t> </a:t>
            </a:r>
            <a:r>
              <a:rPr lang="it-IT" sz="2400" dirty="0">
                <a:solidFill>
                  <a:srgbClr val="990033"/>
                </a:solidFill>
              </a:rPr>
              <a:t>alla sua temperatura assoluta</a:t>
            </a:r>
            <a:r>
              <a:rPr lang="it-IT" sz="2400" b="1" dirty="0">
                <a:solidFill>
                  <a:srgbClr val="990033"/>
                </a:solidFill>
              </a:rPr>
              <a:t>,</a:t>
            </a:r>
            <a:r>
              <a:rPr lang="it-IT" sz="2400" dirty="0">
                <a:solidFill>
                  <a:srgbClr val="990033"/>
                </a:solidFill>
              </a:rPr>
              <a:t> p = p</a:t>
            </a:r>
            <a:r>
              <a:rPr lang="it-IT" sz="2400" baseline="-25000" dirty="0">
                <a:solidFill>
                  <a:srgbClr val="990033"/>
                </a:solidFill>
              </a:rPr>
              <a:t>0</a:t>
            </a:r>
            <a:r>
              <a:rPr lang="it-IT" sz="2400" dirty="0">
                <a:solidFill>
                  <a:srgbClr val="990033"/>
                </a:solidFill>
              </a:rPr>
              <a:t>T/T</a:t>
            </a:r>
            <a:r>
              <a:rPr lang="it-IT" sz="2400" baseline="-25000" dirty="0">
                <a:solidFill>
                  <a:srgbClr val="990033"/>
                </a:solidFill>
              </a:rPr>
              <a:t>0</a:t>
            </a:r>
            <a:r>
              <a:rPr lang="it-IT" sz="2400" dirty="0">
                <a:solidFill>
                  <a:srgbClr val="990033"/>
                </a:solidFill>
              </a:rPr>
              <a:t>; p</a:t>
            </a:r>
            <a:r>
              <a:rPr lang="it-IT" sz="2400" baseline="-25000" dirty="0">
                <a:solidFill>
                  <a:srgbClr val="990033"/>
                </a:solidFill>
              </a:rPr>
              <a:t>0</a:t>
            </a:r>
            <a:r>
              <a:rPr lang="it-IT" sz="2400" dirty="0">
                <a:solidFill>
                  <a:srgbClr val="990033"/>
                </a:solidFill>
              </a:rPr>
              <a:t> = pressione alla temperatura T</a:t>
            </a:r>
            <a:r>
              <a:rPr lang="it-IT" sz="2400" baseline="-25000" dirty="0">
                <a:solidFill>
                  <a:srgbClr val="990033"/>
                </a:solidFill>
              </a:rPr>
              <a:t>0</a:t>
            </a:r>
            <a:r>
              <a:rPr lang="it-IT" sz="2400" dirty="0">
                <a:solidFill>
                  <a:srgbClr val="990033"/>
                </a:solidFill>
              </a:rPr>
              <a:t> (Amontons o 2a di </a:t>
            </a:r>
            <a:r>
              <a:rPr lang="it-IT" sz="2400" dirty="0" smtClean="0">
                <a:solidFill>
                  <a:srgbClr val="990033"/>
                </a:solidFill>
              </a:rPr>
              <a:t>Gay-Lussac, 1699) </a:t>
            </a:r>
            <a:r>
              <a:rPr lang="it-IT" sz="2400" dirty="0">
                <a:solidFill>
                  <a:srgbClr val="990033"/>
                </a:solidFill>
              </a:rPr>
              <a:t>- isocora.</a:t>
            </a:r>
            <a:r>
              <a:rPr lang="it-IT" sz="2400" dirty="0"/>
              <a:t> </a:t>
            </a:r>
          </a:p>
        </p:txBody>
      </p:sp>
      <p:sp>
        <p:nvSpPr>
          <p:cNvPr id="120842" name="Text Box 10"/>
          <p:cNvSpPr txBox="1">
            <a:spLocks noChangeArrowheads="1"/>
          </p:cNvSpPr>
          <p:nvPr/>
        </p:nvSpPr>
        <p:spPr bwMode="auto">
          <a:xfrm>
            <a:off x="1908175" y="3284538"/>
            <a:ext cx="2016125" cy="458787"/>
          </a:xfrm>
          <a:prstGeom prst="rect">
            <a:avLst/>
          </a:prstGeom>
          <a:noFill/>
          <a:ln w="1905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endParaRPr lang="it-IT"/>
          </a:p>
        </p:txBody>
      </p:sp>
      <p:sp>
        <p:nvSpPr>
          <p:cNvPr id="120843" name="Text Box 11"/>
          <p:cNvSpPr txBox="1">
            <a:spLocks noChangeArrowheads="1"/>
          </p:cNvSpPr>
          <p:nvPr/>
        </p:nvSpPr>
        <p:spPr bwMode="auto">
          <a:xfrm>
            <a:off x="2051050" y="4076700"/>
            <a:ext cx="1657350" cy="452438"/>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sz="2000"/>
          </a:p>
        </p:txBody>
      </p:sp>
      <p:sp>
        <p:nvSpPr>
          <p:cNvPr id="120844" name="Text Box 12"/>
          <p:cNvSpPr txBox="1">
            <a:spLocks noChangeArrowheads="1"/>
          </p:cNvSpPr>
          <p:nvPr/>
        </p:nvSpPr>
        <p:spPr bwMode="auto">
          <a:xfrm>
            <a:off x="3779838" y="5300663"/>
            <a:ext cx="1512887" cy="415925"/>
          </a:xfrm>
          <a:prstGeom prst="rect">
            <a:avLst/>
          </a:prstGeom>
          <a:noFill/>
          <a:ln w="190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46800">
            <a:spAutoFit/>
          </a:bodyPr>
          <a:lstStyle/>
          <a:p>
            <a:endParaRPr lang="it-IT" sz="2000"/>
          </a:p>
        </p:txBody>
      </p:sp>
      <p:pic>
        <p:nvPicPr>
          <p:cNvPr id="120845" name="Picture 13" descr="bo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013" y="0"/>
            <a:ext cx="1550987" cy="1860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smtClean="0"/>
              <a:t>fln apr 14</a:t>
            </a:r>
            <a:endParaRPr lang="en-US" dirty="0"/>
          </a:p>
        </p:txBody>
      </p:sp>
      <p:sp>
        <p:nvSpPr>
          <p:cNvPr id="8" name="Slide Number Placeholder 7"/>
          <p:cNvSpPr>
            <a:spLocks noGrp="1"/>
          </p:cNvSpPr>
          <p:nvPr>
            <p:ph type="sldNum" sz="quarter" idx="12"/>
          </p:nvPr>
        </p:nvSpPr>
        <p:spPr/>
        <p:txBody>
          <a:bodyPr/>
          <a:lstStyle/>
          <a:p>
            <a:fld id="{D9646D47-020F-483F-B7DB-B1336DB2AE9B}" type="slidenum">
              <a:rPr lang="en-US"/>
              <a:pPr/>
              <a:t>16</a:t>
            </a:fld>
            <a:endParaRPr lang="en-US"/>
          </a:p>
        </p:txBody>
      </p:sp>
      <p:sp>
        <p:nvSpPr>
          <p:cNvPr id="121858" name="Rectangle 2"/>
          <p:cNvSpPr>
            <a:spLocks noGrp="1" noChangeArrowheads="1"/>
          </p:cNvSpPr>
          <p:nvPr>
            <p:ph type="title"/>
          </p:nvPr>
        </p:nvSpPr>
        <p:spPr/>
        <p:txBody>
          <a:bodyPr/>
          <a:lstStyle/>
          <a:p>
            <a:r>
              <a:rPr lang="it-IT"/>
              <a:t>Le leggi dei gas (2)</a:t>
            </a:r>
          </a:p>
        </p:txBody>
      </p:sp>
      <p:sp>
        <p:nvSpPr>
          <p:cNvPr id="121859" name="Rectangle 3"/>
          <p:cNvSpPr>
            <a:spLocks noGrp="1" noChangeArrowheads="1"/>
          </p:cNvSpPr>
          <p:nvPr>
            <p:ph type="body" sz="half" idx="1"/>
          </p:nvPr>
        </p:nvSpPr>
        <p:spPr>
          <a:xfrm>
            <a:off x="250825" y="1052513"/>
            <a:ext cx="3168650" cy="5472112"/>
          </a:xfrm>
        </p:spPr>
        <p:txBody>
          <a:bodyPr/>
          <a:lstStyle/>
          <a:p>
            <a:r>
              <a:rPr lang="it-IT" sz="2400" dirty="0">
                <a:cs typeface="Arial" pitchFamily="34" charset="0"/>
              </a:rPr>
              <a:t>in realtà queste leggi sono rappresentabili su un piano </a:t>
            </a:r>
            <a:r>
              <a:rPr lang="it-IT" sz="2400" dirty="0" err="1">
                <a:cs typeface="Arial" pitchFamily="34" charset="0"/>
              </a:rPr>
              <a:t>pV</a:t>
            </a:r>
            <a:r>
              <a:rPr lang="it-IT" sz="2400" dirty="0">
                <a:cs typeface="Arial" pitchFamily="34" charset="0"/>
              </a:rPr>
              <a:t>, </a:t>
            </a:r>
            <a:r>
              <a:rPr lang="it-IT" sz="2400" dirty="0" err="1">
                <a:cs typeface="Arial" pitchFamily="34" charset="0"/>
              </a:rPr>
              <a:t>pT</a:t>
            </a:r>
            <a:r>
              <a:rPr lang="it-IT" sz="2400" dirty="0">
                <a:cs typeface="Arial" pitchFamily="34" charset="0"/>
              </a:rPr>
              <a:t> etc. solo se intese come sequenze di stati di equilibrio (trasformazioni quasi statiche) </a:t>
            </a:r>
          </a:p>
          <a:p>
            <a:r>
              <a:rPr lang="it-IT" sz="2400" dirty="0">
                <a:cs typeface="Arial" pitchFamily="34" charset="0"/>
              </a:rPr>
              <a:t>un’isoterma è rappresentata da un’iperbole equilatera                 p = </a:t>
            </a:r>
            <a:r>
              <a:rPr lang="it-IT" sz="2400" dirty="0" err="1" smtClean="0">
                <a:cs typeface="Arial" pitchFamily="34" charset="0"/>
              </a:rPr>
              <a:t>cost</a:t>
            </a:r>
            <a:r>
              <a:rPr lang="it-IT" sz="2400" dirty="0" smtClean="0">
                <a:cs typeface="Arial" pitchFamily="34" charset="0"/>
              </a:rPr>
              <a:t>/V = p</a:t>
            </a:r>
            <a:r>
              <a:rPr lang="it-IT" sz="2400" baseline="-25000" dirty="0" smtClean="0">
                <a:cs typeface="Arial" pitchFamily="34" charset="0"/>
              </a:rPr>
              <a:t>0</a:t>
            </a:r>
            <a:r>
              <a:rPr lang="it-IT" sz="2400" dirty="0" smtClean="0">
                <a:cs typeface="Arial" pitchFamily="34" charset="0"/>
              </a:rPr>
              <a:t>V</a:t>
            </a:r>
            <a:r>
              <a:rPr lang="it-IT" sz="2400" baseline="-25000" dirty="0" smtClean="0">
                <a:cs typeface="Arial" pitchFamily="34" charset="0"/>
              </a:rPr>
              <a:t>0</a:t>
            </a:r>
            <a:r>
              <a:rPr lang="it-IT" sz="2400" dirty="0" smtClean="0">
                <a:cs typeface="Arial" pitchFamily="34" charset="0"/>
              </a:rPr>
              <a:t>/V</a:t>
            </a:r>
            <a:endParaRPr lang="el-GR" sz="2400" dirty="0">
              <a:cs typeface="Arial" pitchFamily="34" charset="0"/>
            </a:endParaRPr>
          </a:p>
        </p:txBody>
      </p:sp>
      <p:pic>
        <p:nvPicPr>
          <p:cNvPr id="121867" name="Picture 11" descr="img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475" y="1052513"/>
            <a:ext cx="5545138" cy="5095875"/>
          </a:xfrm>
          <a:prstGeom prst="rect">
            <a:avLst/>
          </a:prstGeom>
          <a:noFill/>
          <a:extLst>
            <a:ext uri="{909E8E84-426E-40DD-AFC4-6F175D3DCCD1}">
              <a14:hiddenFill xmlns:a14="http://schemas.microsoft.com/office/drawing/2010/main">
                <a:solidFill>
                  <a:srgbClr val="FFFFFF"/>
                </a:solidFill>
              </a14:hiddenFill>
            </a:ext>
          </a:extLst>
        </p:spPr>
      </p:pic>
      <p:sp>
        <p:nvSpPr>
          <p:cNvPr id="121868" name="Text Box 12"/>
          <p:cNvSpPr txBox="1">
            <a:spLocks noChangeArrowheads="1"/>
          </p:cNvSpPr>
          <p:nvPr/>
        </p:nvSpPr>
        <p:spPr bwMode="auto">
          <a:xfrm>
            <a:off x="7524750" y="1773238"/>
            <a:ext cx="109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T = cost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14</a:t>
            </a:r>
            <a:endParaRPr lang="en-US"/>
          </a:p>
        </p:txBody>
      </p:sp>
      <p:sp>
        <p:nvSpPr>
          <p:cNvPr id="9" name="Slide Number Placeholder 5"/>
          <p:cNvSpPr>
            <a:spLocks noGrp="1"/>
          </p:cNvSpPr>
          <p:nvPr>
            <p:ph type="sldNum" sz="quarter" idx="12"/>
          </p:nvPr>
        </p:nvSpPr>
        <p:spPr/>
        <p:txBody>
          <a:bodyPr/>
          <a:lstStyle/>
          <a:p>
            <a:fld id="{FCAC681E-A2AE-4E4F-934F-EDD087748FEA}" type="slidenum">
              <a:rPr lang="en-US"/>
              <a:pPr/>
              <a:t>17</a:t>
            </a:fld>
            <a:endParaRPr lang="en-US"/>
          </a:p>
        </p:txBody>
      </p:sp>
      <p:sp>
        <p:nvSpPr>
          <p:cNvPr id="125954" name="Rectangle 2"/>
          <p:cNvSpPr>
            <a:spLocks noGrp="1" noChangeArrowheads="1"/>
          </p:cNvSpPr>
          <p:nvPr>
            <p:ph type="title"/>
          </p:nvPr>
        </p:nvSpPr>
        <p:spPr/>
        <p:txBody>
          <a:bodyPr/>
          <a:lstStyle/>
          <a:p>
            <a:r>
              <a:rPr lang="it-IT"/>
              <a:t>Le leggi dei gas (3)</a:t>
            </a:r>
          </a:p>
        </p:txBody>
      </p:sp>
      <p:sp>
        <p:nvSpPr>
          <p:cNvPr id="125955" name="Rectangle 3"/>
          <p:cNvSpPr>
            <a:spLocks noGrp="1" noChangeArrowheads="1"/>
          </p:cNvSpPr>
          <p:nvPr>
            <p:ph type="body" idx="1"/>
          </p:nvPr>
        </p:nvSpPr>
        <p:spPr>
          <a:xfrm>
            <a:off x="251520" y="1052513"/>
            <a:ext cx="8640960" cy="5400823"/>
          </a:xfrm>
        </p:spPr>
        <p:txBody>
          <a:bodyPr/>
          <a:lstStyle/>
          <a:p>
            <a:r>
              <a:rPr lang="it-IT" sz="2600" dirty="0">
                <a:cs typeface="Arial" pitchFamily="34" charset="0"/>
              </a:rPr>
              <a:t>si può esprimere la p nella legge di </a:t>
            </a:r>
            <a:r>
              <a:rPr lang="it-IT" sz="2600" dirty="0" err="1">
                <a:cs typeface="Arial" pitchFamily="34" charset="0"/>
              </a:rPr>
              <a:t>Amontons</a:t>
            </a:r>
            <a:r>
              <a:rPr lang="it-IT" sz="2600" dirty="0">
                <a:cs typeface="Arial" pitchFamily="34" charset="0"/>
              </a:rPr>
              <a:t> ( o V in quella di Charles) anche in funzione della temperatura Celsius, p = p</a:t>
            </a:r>
            <a:r>
              <a:rPr lang="it-IT" sz="2600" baseline="-25000" dirty="0">
                <a:cs typeface="Arial" pitchFamily="34" charset="0"/>
              </a:rPr>
              <a:t>0</a:t>
            </a:r>
            <a:r>
              <a:rPr lang="it-IT" sz="2600" dirty="0">
                <a:cs typeface="Arial" pitchFamily="34" charset="0"/>
              </a:rPr>
              <a:t>(1+</a:t>
            </a:r>
            <a:r>
              <a:rPr lang="el-GR" sz="2600" dirty="0">
                <a:cs typeface="Arial" pitchFamily="34" charset="0"/>
              </a:rPr>
              <a:t>αθ</a:t>
            </a:r>
            <a:r>
              <a:rPr lang="it-IT" sz="2600" dirty="0">
                <a:cs typeface="Arial" pitchFamily="34" charset="0"/>
              </a:rPr>
              <a:t>)      (al posto di p/p</a:t>
            </a:r>
            <a:r>
              <a:rPr lang="it-IT" sz="2600" baseline="-25000" dirty="0">
                <a:cs typeface="Arial" pitchFamily="34" charset="0"/>
              </a:rPr>
              <a:t>0</a:t>
            </a:r>
            <a:r>
              <a:rPr lang="it-IT" sz="2600" dirty="0">
                <a:cs typeface="Arial" pitchFamily="34" charset="0"/>
              </a:rPr>
              <a:t> =T/T</a:t>
            </a:r>
            <a:r>
              <a:rPr lang="it-IT" sz="2600" baseline="-25000" dirty="0">
                <a:cs typeface="Arial" pitchFamily="34" charset="0"/>
              </a:rPr>
              <a:t>0</a:t>
            </a:r>
            <a:r>
              <a:rPr lang="it-IT" sz="2600" dirty="0">
                <a:cs typeface="Arial" pitchFamily="34" charset="0"/>
              </a:rPr>
              <a:t>)</a:t>
            </a: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endParaRPr lang="it-IT" sz="2600" dirty="0">
              <a:cs typeface="Arial" pitchFamily="34" charset="0"/>
            </a:endParaRPr>
          </a:p>
          <a:p>
            <a:r>
              <a:rPr lang="it-IT" sz="2600" dirty="0">
                <a:cs typeface="Arial" pitchFamily="34" charset="0"/>
              </a:rPr>
              <a:t>quindi T/273.15 = 1 + </a:t>
            </a:r>
            <a:r>
              <a:rPr lang="el-GR" sz="2600" dirty="0">
                <a:cs typeface="Arial" pitchFamily="34" charset="0"/>
              </a:rPr>
              <a:t>α</a:t>
            </a:r>
            <a:r>
              <a:rPr lang="it-IT" sz="2600" dirty="0">
                <a:cs typeface="Arial" pitchFamily="34" charset="0"/>
              </a:rPr>
              <a:t>(T–273.15)  → </a:t>
            </a:r>
            <a:r>
              <a:rPr lang="el-GR" sz="2600" dirty="0">
                <a:cs typeface="Arial" pitchFamily="34" charset="0"/>
              </a:rPr>
              <a:t>α</a:t>
            </a:r>
            <a:r>
              <a:rPr lang="it-IT" sz="2600" dirty="0">
                <a:cs typeface="Arial" pitchFamily="34" charset="0"/>
              </a:rPr>
              <a:t> = 1/273.15 = 0.003661 K</a:t>
            </a:r>
            <a:r>
              <a:rPr lang="it-IT" sz="2600" baseline="30000" dirty="0">
                <a:cs typeface="Arial" pitchFamily="34" charset="0"/>
              </a:rPr>
              <a:t>-1</a:t>
            </a:r>
            <a:r>
              <a:rPr lang="it-IT" sz="2600" dirty="0">
                <a:cs typeface="Arial" pitchFamily="34" charset="0"/>
              </a:rPr>
              <a:t> </a:t>
            </a:r>
            <a:r>
              <a:rPr lang="it-IT" sz="2000" dirty="0" smtClean="0">
                <a:cs typeface="Arial" pitchFamily="34" charset="0"/>
              </a:rPr>
              <a:t>(uguale </a:t>
            </a:r>
            <a:r>
              <a:rPr lang="it-IT" sz="2000" dirty="0">
                <a:cs typeface="Arial" pitchFamily="34" charset="0"/>
              </a:rPr>
              <a:t>al coefficiente di dilatazione termica di </a:t>
            </a:r>
            <a:r>
              <a:rPr lang="it-IT" sz="2000" dirty="0" smtClean="0">
                <a:cs typeface="Arial" pitchFamily="34" charset="0"/>
              </a:rPr>
              <a:t>volume del gas, come si vede ripetendo il ragionamento per la legge di Charles)</a:t>
            </a:r>
            <a:endParaRPr lang="el-GR" sz="2000" dirty="0">
              <a:cs typeface="Arial" pitchFamily="34" charset="0"/>
            </a:endParaRPr>
          </a:p>
        </p:txBody>
      </p:sp>
      <p:pic>
        <p:nvPicPr>
          <p:cNvPr id="125958" name="Picture 6" descr="img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613" y="2454275"/>
            <a:ext cx="5184775" cy="2566988"/>
          </a:xfrm>
          <a:prstGeom prst="rect">
            <a:avLst/>
          </a:prstGeom>
          <a:noFill/>
          <a:extLst>
            <a:ext uri="{909E8E84-426E-40DD-AFC4-6F175D3DCCD1}">
              <a14:hiddenFill xmlns:a14="http://schemas.microsoft.com/office/drawing/2010/main">
                <a:solidFill>
                  <a:srgbClr val="FFFFFF"/>
                </a:solidFill>
              </a14:hiddenFill>
            </a:ext>
          </a:extLst>
        </p:spPr>
      </p:pic>
      <p:sp>
        <p:nvSpPr>
          <p:cNvPr id="125959" name="Text Box 7"/>
          <p:cNvSpPr txBox="1">
            <a:spLocks noChangeArrowheads="1"/>
          </p:cNvSpPr>
          <p:nvPr/>
        </p:nvSpPr>
        <p:spPr bwMode="auto">
          <a:xfrm>
            <a:off x="5795963" y="3213100"/>
            <a:ext cx="1327150" cy="70167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t>Amontons</a:t>
            </a:r>
          </a:p>
          <a:p>
            <a:pPr algn="ctr"/>
            <a:r>
              <a:rPr lang="it-IT" sz="2000"/>
              <a:t>(isocora)</a:t>
            </a:r>
          </a:p>
        </p:txBody>
      </p:sp>
      <p:sp>
        <p:nvSpPr>
          <p:cNvPr id="125960" name="Text Box 8"/>
          <p:cNvSpPr txBox="1">
            <a:spLocks noChangeArrowheads="1"/>
          </p:cNvSpPr>
          <p:nvPr/>
        </p:nvSpPr>
        <p:spPr bwMode="auto">
          <a:xfrm>
            <a:off x="6300192" y="5229225"/>
            <a:ext cx="18970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14</a:t>
            </a:r>
            <a:endParaRPr lang="en-US"/>
          </a:p>
        </p:txBody>
      </p:sp>
      <p:sp>
        <p:nvSpPr>
          <p:cNvPr id="9" name="Slide Number Placeholder 5"/>
          <p:cNvSpPr>
            <a:spLocks noGrp="1"/>
          </p:cNvSpPr>
          <p:nvPr>
            <p:ph type="sldNum" sz="quarter" idx="12"/>
          </p:nvPr>
        </p:nvSpPr>
        <p:spPr/>
        <p:txBody>
          <a:bodyPr/>
          <a:lstStyle/>
          <a:p>
            <a:fld id="{0FD7930F-A0A4-45AF-A9B4-8D8A4635A2E7}" type="slidenum">
              <a:rPr lang="en-US"/>
              <a:pPr/>
              <a:t>18</a:t>
            </a:fld>
            <a:endParaRPr lang="en-US"/>
          </a:p>
        </p:txBody>
      </p:sp>
      <p:sp>
        <p:nvSpPr>
          <p:cNvPr id="194562" name="Rectangle 2"/>
          <p:cNvSpPr>
            <a:spLocks noGrp="1" noChangeArrowheads="1"/>
          </p:cNvSpPr>
          <p:nvPr>
            <p:ph type="title"/>
          </p:nvPr>
        </p:nvSpPr>
        <p:spPr/>
        <p:txBody>
          <a:bodyPr/>
          <a:lstStyle/>
          <a:p>
            <a:r>
              <a:rPr lang="it-IT"/>
              <a:t>Le leggi dei gas (4)</a:t>
            </a:r>
          </a:p>
        </p:txBody>
      </p:sp>
      <p:sp>
        <p:nvSpPr>
          <p:cNvPr id="194563" name="Rectangle 3"/>
          <p:cNvSpPr>
            <a:spLocks noGrp="1" noChangeArrowheads="1"/>
          </p:cNvSpPr>
          <p:nvPr>
            <p:ph type="body" idx="1"/>
          </p:nvPr>
        </p:nvSpPr>
        <p:spPr/>
        <p:txBody>
          <a:bodyPr/>
          <a:lstStyle/>
          <a:p>
            <a:r>
              <a:rPr lang="it-IT" sz="2500"/>
              <a:t>si può far vedere </a:t>
            </a:r>
            <a:r>
              <a:rPr lang="it-IT" sz="2500">
                <a:solidFill>
                  <a:srgbClr val="CC0000"/>
                </a:solidFill>
              </a:rPr>
              <a:t>sperimentalmente</a:t>
            </a:r>
            <a:r>
              <a:rPr lang="it-IT" sz="2500"/>
              <a:t> che il prodotto pV/n (n-numero di moli) a bassa p non dipende dal gas, ma solo da T</a:t>
            </a:r>
            <a:r>
              <a:rPr lang="it-IT" sz="2600"/>
              <a:t> </a:t>
            </a:r>
          </a:p>
          <a:p>
            <a:endParaRPr lang="it-IT" sz="2600"/>
          </a:p>
          <a:p>
            <a:endParaRPr lang="it-IT" sz="2600"/>
          </a:p>
          <a:p>
            <a:endParaRPr lang="it-IT" sz="2600"/>
          </a:p>
          <a:p>
            <a:endParaRPr lang="it-IT" sz="2600"/>
          </a:p>
          <a:p>
            <a:endParaRPr lang="it-IT" sz="2600"/>
          </a:p>
          <a:p>
            <a:endParaRPr lang="it-IT" sz="2600"/>
          </a:p>
          <a:p>
            <a:endParaRPr lang="it-IT" sz="2600"/>
          </a:p>
          <a:p>
            <a:r>
              <a:rPr lang="it-IT" sz="2600">
                <a:solidFill>
                  <a:srgbClr val="FF0066"/>
                </a:solidFill>
              </a:rPr>
              <a:t>cioè   pV </a:t>
            </a:r>
            <a:r>
              <a:rPr lang="it-IT" sz="2600">
                <a:solidFill>
                  <a:srgbClr val="FF0066"/>
                </a:solidFill>
                <a:sym typeface="Symbol" pitchFamily="18" charset="2"/>
              </a:rPr>
              <a:t> nT </a:t>
            </a:r>
          </a:p>
        </p:txBody>
      </p:sp>
      <p:pic>
        <p:nvPicPr>
          <p:cNvPr id="194564" name="Picture 4" descr="img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2276475"/>
            <a:ext cx="4392613" cy="3411538"/>
          </a:xfrm>
          <a:prstGeom prst="rect">
            <a:avLst/>
          </a:prstGeom>
          <a:noFill/>
          <a:extLst>
            <a:ext uri="{909E8E84-426E-40DD-AFC4-6F175D3DCCD1}">
              <a14:hiddenFill xmlns:a14="http://schemas.microsoft.com/office/drawing/2010/main">
                <a:solidFill>
                  <a:srgbClr val="FFFFFF"/>
                </a:solidFill>
              </a14:hiddenFill>
            </a:ext>
          </a:extLst>
        </p:spPr>
      </p:pic>
      <p:pic>
        <p:nvPicPr>
          <p:cNvPr id="194565" name="Picture 5" descr="img00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1989138"/>
            <a:ext cx="4011612" cy="4105275"/>
          </a:xfrm>
          <a:prstGeom prst="rect">
            <a:avLst/>
          </a:prstGeom>
          <a:noFill/>
          <a:extLst>
            <a:ext uri="{909E8E84-426E-40DD-AFC4-6F175D3DCCD1}">
              <a14:hiddenFill xmlns:a14="http://schemas.microsoft.com/office/drawing/2010/main">
                <a:solidFill>
                  <a:srgbClr val="FFFFFF"/>
                </a:solidFill>
              </a14:hiddenFill>
            </a:ext>
          </a:extLst>
        </p:spPr>
      </p:pic>
      <p:sp>
        <p:nvSpPr>
          <p:cNvPr id="194566" name="Text Box 6"/>
          <p:cNvSpPr txBox="1">
            <a:spLocks noChangeArrowheads="1"/>
          </p:cNvSpPr>
          <p:nvPr/>
        </p:nvSpPr>
        <p:spPr bwMode="auto">
          <a:xfrm>
            <a:off x="1547813" y="5695950"/>
            <a:ext cx="1392237"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chemeClr val="accent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A51E8578-DB7A-483E-B877-4077A5DE21DE}" type="slidenum">
              <a:rPr lang="en-US"/>
              <a:pPr/>
              <a:t>19</a:t>
            </a:fld>
            <a:endParaRPr lang="en-US"/>
          </a:p>
        </p:txBody>
      </p:sp>
      <p:sp>
        <p:nvSpPr>
          <p:cNvPr id="257026" name="Rectangle 2"/>
          <p:cNvSpPr>
            <a:spLocks noGrp="1" noChangeArrowheads="1"/>
          </p:cNvSpPr>
          <p:nvPr>
            <p:ph type="title"/>
          </p:nvPr>
        </p:nvSpPr>
        <p:spPr/>
        <p:txBody>
          <a:bodyPr/>
          <a:lstStyle/>
          <a:p>
            <a:r>
              <a:rPr lang="it-IT" dirty="0"/>
              <a:t>Leggi dei gas (4’)</a:t>
            </a:r>
          </a:p>
        </p:txBody>
      </p:sp>
      <p:sp>
        <p:nvSpPr>
          <p:cNvPr id="257027" name="Rectangle 3"/>
          <p:cNvSpPr>
            <a:spLocks noGrp="1" noChangeArrowheads="1"/>
          </p:cNvSpPr>
          <p:nvPr>
            <p:ph type="body" idx="1"/>
          </p:nvPr>
        </p:nvSpPr>
        <p:spPr>
          <a:xfrm>
            <a:off x="395288" y="4724400"/>
            <a:ext cx="8496300" cy="1225550"/>
          </a:xfrm>
        </p:spPr>
        <p:txBody>
          <a:bodyPr/>
          <a:lstStyle/>
          <a:p>
            <a:r>
              <a:rPr lang="it-IT" dirty="0"/>
              <a:t>dai dati sperimentali si ha </a:t>
            </a:r>
            <a:r>
              <a:rPr lang="it-IT" dirty="0" smtClean="0"/>
              <a:t>che, </a:t>
            </a:r>
            <a:r>
              <a:rPr lang="it-IT" dirty="0"/>
              <a:t>per una </a:t>
            </a:r>
            <a:r>
              <a:rPr lang="it-IT" dirty="0" smtClean="0"/>
              <a:t>mole,       </a:t>
            </a:r>
            <a:r>
              <a:rPr lang="it-IT" dirty="0"/>
              <a:t>pV </a:t>
            </a:r>
            <a:r>
              <a:rPr lang="it-IT" sz="3000" dirty="0">
                <a:solidFill>
                  <a:srgbClr val="FF0066"/>
                </a:solidFill>
                <a:sym typeface="Symbol" pitchFamily="18" charset="2"/>
              </a:rPr>
              <a:t> T</a:t>
            </a:r>
            <a:r>
              <a:rPr lang="it-IT" dirty="0"/>
              <a:t>, da cui, per la 1a legge, segue pV </a:t>
            </a:r>
            <a:r>
              <a:rPr lang="it-IT" sz="3000" dirty="0">
                <a:solidFill>
                  <a:srgbClr val="FF0066"/>
                </a:solidFill>
                <a:sym typeface="Symbol" pitchFamily="18" charset="2"/>
              </a:rPr>
              <a:t> nT </a:t>
            </a:r>
            <a:endParaRPr lang="it-IT" dirty="0"/>
          </a:p>
          <a:p>
            <a:endParaRPr lang="it-IT" dirty="0"/>
          </a:p>
        </p:txBody>
      </p:sp>
      <p:graphicFrame>
        <p:nvGraphicFramePr>
          <p:cNvPr id="257028" name="Object 4"/>
          <p:cNvGraphicFramePr>
            <a:graphicFrameLocks noChangeAspect="1"/>
          </p:cNvGraphicFramePr>
          <p:nvPr/>
        </p:nvGraphicFramePr>
        <p:xfrm>
          <a:off x="755650" y="1052513"/>
          <a:ext cx="7431088" cy="3482975"/>
        </p:xfrm>
        <a:graphic>
          <a:graphicData uri="http://schemas.openxmlformats.org/presentationml/2006/ole">
            <mc:AlternateContent xmlns:mc="http://schemas.openxmlformats.org/markup-compatibility/2006">
              <mc:Choice xmlns:v="urn:schemas-microsoft-com:vml" Requires="v">
                <p:oleObj spid="_x0000_s257091" name="Chart" r:id="rId3" imgW="5343525" imgH="2505075" progId="Excel.Chart.8">
                  <p:embed/>
                </p:oleObj>
              </mc:Choice>
              <mc:Fallback>
                <p:oleObj name="Chart" r:id="rId3" imgW="5343525" imgH="2505075" progId="Excel.Char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7431088" cy="348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t>
            </a:r>
            <a:r>
              <a:rPr lang="en-US" dirty="0" err="1" smtClean="0"/>
              <a:t>pochissime</a:t>
            </a:r>
            <a:r>
              <a:rPr lang="en-US" dirty="0" smtClean="0"/>
              <a:t> parole</a:t>
            </a:r>
            <a:endParaRPr lang="en-GB" dirty="0"/>
          </a:p>
        </p:txBody>
      </p:sp>
      <p:sp>
        <p:nvSpPr>
          <p:cNvPr id="3" name="Content Placeholder 2"/>
          <p:cNvSpPr>
            <a:spLocks noGrp="1"/>
          </p:cNvSpPr>
          <p:nvPr>
            <p:ph idx="1"/>
          </p:nvPr>
        </p:nvSpPr>
        <p:spPr/>
        <p:txBody>
          <a:bodyPr/>
          <a:lstStyle/>
          <a:p>
            <a:pPr marL="0" indent="0">
              <a:buNone/>
            </a:pPr>
            <a:r>
              <a:rPr lang="en-GB" sz="2400" dirty="0" smtClean="0"/>
              <a:t>The </a:t>
            </a:r>
            <a:r>
              <a:rPr lang="en-GB" sz="2400" dirty="0"/>
              <a:t>British scientist and author C.P. Snow had an excellent way of remembering the three laws:</a:t>
            </a:r>
          </a:p>
          <a:p>
            <a:endParaRPr lang="en-GB" sz="2400" dirty="0"/>
          </a:p>
          <a:p>
            <a:r>
              <a:rPr lang="en-GB" sz="2400" dirty="0"/>
              <a:t>1. You cannot win (that is, you cannot get something for nothing, because matter and energy are conserved).</a:t>
            </a:r>
          </a:p>
          <a:p>
            <a:endParaRPr lang="en-GB" sz="2400" dirty="0"/>
          </a:p>
          <a:p>
            <a:r>
              <a:rPr lang="en-GB" sz="2400" dirty="0"/>
              <a:t>2. You cannot break even (you cannot return to the same energy state, because there is always an increase in disorder; entropy always increases).</a:t>
            </a:r>
          </a:p>
          <a:p>
            <a:endParaRPr lang="en-GB" sz="2400" dirty="0"/>
          </a:p>
          <a:p>
            <a:r>
              <a:rPr lang="en-GB" sz="2400" dirty="0"/>
              <a:t>3. You cannot get out of the game (because absolute zero is unattainable).</a:t>
            </a:r>
          </a:p>
        </p:txBody>
      </p:sp>
      <p:sp>
        <p:nvSpPr>
          <p:cNvPr id="4" name="Footer Placeholder 3"/>
          <p:cNvSpPr>
            <a:spLocks noGrp="1"/>
          </p:cNvSpPr>
          <p:nvPr>
            <p:ph type="ftr" sz="quarter" idx="11"/>
          </p:nvPr>
        </p:nvSpPr>
        <p:spPr/>
        <p:txBody>
          <a:bodyPr/>
          <a:lstStyle/>
          <a:p>
            <a:r>
              <a:rPr lang="en-US" smtClean="0"/>
              <a:t>fln apr 14</a:t>
            </a:r>
            <a:endParaRPr lang="en-US" dirty="0"/>
          </a:p>
        </p:txBody>
      </p:sp>
      <p:sp>
        <p:nvSpPr>
          <p:cNvPr id="5" name="Slide Number Placeholder 4"/>
          <p:cNvSpPr>
            <a:spLocks noGrp="1"/>
          </p:cNvSpPr>
          <p:nvPr>
            <p:ph type="sldNum" sz="quarter" idx="12"/>
          </p:nvPr>
        </p:nvSpPr>
        <p:spPr/>
        <p:txBody>
          <a:bodyPr/>
          <a:lstStyle/>
          <a:p>
            <a:fld id="{1351C2C1-604E-4556-BE9F-C732D8AAC2CB}" type="slidenum">
              <a:rPr lang="en-US" smtClean="0"/>
              <a:pPr/>
              <a:t>2</a:t>
            </a:fld>
            <a:endParaRPr lang="en-US" dirty="0"/>
          </a:p>
        </p:txBody>
      </p:sp>
    </p:spTree>
    <p:extLst>
      <p:ext uri="{BB962C8B-B14F-4D97-AF65-F5344CB8AC3E}">
        <p14:creationId xmlns:p14="http://schemas.microsoft.com/office/powerpoint/2010/main" val="1556210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dirty="0" err="1" smtClean="0"/>
              <a:t>fln</a:t>
            </a:r>
            <a:r>
              <a:rPr lang="en-US" dirty="0" smtClean="0"/>
              <a:t> </a:t>
            </a:r>
            <a:r>
              <a:rPr lang="en-US" dirty="0" err="1" smtClean="0"/>
              <a:t>apr</a:t>
            </a:r>
            <a:r>
              <a:rPr lang="en-US" dirty="0" smtClean="0"/>
              <a:t> 14</a:t>
            </a:r>
            <a:endParaRPr lang="en-US" dirty="0"/>
          </a:p>
        </p:txBody>
      </p:sp>
      <p:sp>
        <p:nvSpPr>
          <p:cNvPr id="12" name="Slide Number Placeholder 5"/>
          <p:cNvSpPr>
            <a:spLocks noGrp="1"/>
          </p:cNvSpPr>
          <p:nvPr>
            <p:ph type="sldNum" sz="quarter" idx="12"/>
          </p:nvPr>
        </p:nvSpPr>
        <p:spPr/>
        <p:txBody>
          <a:bodyPr/>
          <a:lstStyle/>
          <a:p>
            <a:fld id="{0C695A2F-54F8-4CE6-B4E7-CFF717F0FB78}" type="slidenum">
              <a:rPr lang="en-US"/>
              <a:pPr/>
              <a:t>20</a:t>
            </a:fld>
            <a:endParaRPr lang="en-US"/>
          </a:p>
        </p:txBody>
      </p:sp>
      <p:sp>
        <p:nvSpPr>
          <p:cNvPr id="126978" name="Rectangle 2"/>
          <p:cNvSpPr>
            <a:spLocks noGrp="1" noChangeArrowheads="1"/>
          </p:cNvSpPr>
          <p:nvPr>
            <p:ph type="title"/>
          </p:nvPr>
        </p:nvSpPr>
        <p:spPr/>
        <p:txBody>
          <a:bodyPr/>
          <a:lstStyle/>
          <a:p>
            <a:r>
              <a:rPr lang="it-IT"/>
              <a:t>Le leggi dei gas (5)</a:t>
            </a:r>
            <a:r>
              <a:rPr lang="it-IT">
                <a:solidFill>
                  <a:srgbClr val="CC0000"/>
                </a:solidFill>
              </a:rPr>
              <a:t>(*)</a:t>
            </a:r>
          </a:p>
        </p:txBody>
      </p:sp>
      <p:sp>
        <p:nvSpPr>
          <p:cNvPr id="126985" name="Text Box 9"/>
          <p:cNvSpPr txBox="1">
            <a:spLocks noChangeArrowheads="1"/>
          </p:cNvSpPr>
          <p:nvPr/>
        </p:nvSpPr>
        <p:spPr bwMode="auto">
          <a:xfrm>
            <a:off x="7019925" y="3500438"/>
            <a:ext cx="184150" cy="214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sz="800"/>
          </a:p>
        </p:txBody>
      </p:sp>
      <p:pic>
        <p:nvPicPr>
          <p:cNvPr id="126986" name="Picture 10" descr="img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338" y="1125538"/>
            <a:ext cx="6154737" cy="5092700"/>
          </a:xfrm>
          <a:prstGeom prst="rect">
            <a:avLst/>
          </a:prstGeom>
          <a:noFill/>
          <a:extLst>
            <a:ext uri="{909E8E84-426E-40DD-AFC4-6F175D3DCCD1}">
              <a14:hiddenFill xmlns:a14="http://schemas.microsoft.com/office/drawing/2010/main">
                <a:solidFill>
                  <a:srgbClr val="FFFFFF"/>
                </a:solidFill>
              </a14:hiddenFill>
            </a:ext>
          </a:extLst>
        </p:spPr>
      </p:pic>
      <p:sp>
        <p:nvSpPr>
          <p:cNvPr id="126987" name="Text Box 11"/>
          <p:cNvSpPr txBox="1">
            <a:spLocks noChangeArrowheads="1"/>
          </p:cNvSpPr>
          <p:nvPr/>
        </p:nvSpPr>
        <p:spPr bwMode="auto">
          <a:xfrm>
            <a:off x="3635375" y="4292600"/>
            <a:ext cx="1119188"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82800" bIns="82800">
            <a:spAutoFit/>
          </a:bodyPr>
          <a:lstStyle/>
          <a:p>
            <a:r>
              <a:rPr lang="it-IT" b="1">
                <a:cs typeface="Arial" pitchFamily="34" charset="0"/>
              </a:rPr>
              <a:t>p</a:t>
            </a:r>
            <a:r>
              <a:rPr lang="it-IT" b="1" baseline="-25000">
                <a:cs typeface="Arial" pitchFamily="34" charset="0"/>
              </a:rPr>
              <a:t>T</a:t>
            </a:r>
            <a:r>
              <a:rPr lang="it-IT" b="1">
                <a:cs typeface="Arial" pitchFamily="34" charset="0"/>
              </a:rPr>
              <a:t>=p</a:t>
            </a:r>
            <a:r>
              <a:rPr lang="it-IT" b="1" baseline="-25000">
                <a:cs typeface="Arial" pitchFamily="34" charset="0"/>
              </a:rPr>
              <a:t>0</a:t>
            </a:r>
            <a:r>
              <a:rPr lang="el-GR" b="1">
                <a:cs typeface="Arial" pitchFamily="34" charset="0"/>
              </a:rPr>
              <a:t>α</a:t>
            </a:r>
            <a:r>
              <a:rPr lang="it-IT" b="1">
                <a:cs typeface="Arial" pitchFamily="34" charset="0"/>
              </a:rPr>
              <a:t>T </a:t>
            </a:r>
            <a:endParaRPr lang="el-GR" b="1">
              <a:cs typeface="Arial" pitchFamily="34" charset="0"/>
            </a:endParaRPr>
          </a:p>
        </p:txBody>
      </p:sp>
      <p:sp>
        <p:nvSpPr>
          <p:cNvPr id="126988" name="Text Box 12"/>
          <p:cNvSpPr txBox="1">
            <a:spLocks noChangeArrowheads="1"/>
          </p:cNvSpPr>
          <p:nvPr/>
        </p:nvSpPr>
        <p:spPr bwMode="auto">
          <a:xfrm>
            <a:off x="1763713" y="479742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l-GR" b="1">
              <a:cs typeface="Arial" pitchFamily="34" charset="0"/>
            </a:endParaRPr>
          </a:p>
        </p:txBody>
      </p:sp>
      <p:sp>
        <p:nvSpPr>
          <p:cNvPr id="126989" name="Rectangle 13"/>
          <p:cNvSpPr>
            <a:spLocks noChangeArrowheads="1"/>
          </p:cNvSpPr>
          <p:nvPr/>
        </p:nvSpPr>
        <p:spPr bwMode="auto">
          <a:xfrm>
            <a:off x="3238500" y="4724400"/>
            <a:ext cx="1598613" cy="4397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62000" tIns="82800" bIns="82800">
            <a:spAutoFit/>
          </a:bodyPr>
          <a:lstStyle/>
          <a:p>
            <a:r>
              <a:rPr lang="it-IT" b="1"/>
              <a:t>p</a:t>
            </a:r>
            <a:r>
              <a:rPr lang="it-IT" b="1" baseline="-25000"/>
              <a:t>T</a:t>
            </a:r>
            <a:r>
              <a:rPr lang="it-IT" b="1"/>
              <a:t>V</a:t>
            </a:r>
            <a:r>
              <a:rPr lang="it-IT" b="1" baseline="-25000"/>
              <a:t>0</a:t>
            </a:r>
            <a:r>
              <a:rPr lang="it-IT" b="1"/>
              <a:t>=p</a:t>
            </a:r>
            <a:r>
              <a:rPr lang="it-IT" b="1" baseline="-25000"/>
              <a:t>0</a:t>
            </a:r>
            <a:r>
              <a:rPr lang="it-IT" b="1"/>
              <a:t>V</a:t>
            </a:r>
            <a:r>
              <a:rPr lang="it-IT" b="1" baseline="-25000"/>
              <a:t>0</a:t>
            </a:r>
            <a:r>
              <a:rPr lang="el-GR" b="1"/>
              <a:t>α</a:t>
            </a:r>
            <a:r>
              <a:rPr lang="it-IT" b="1"/>
              <a:t>T</a:t>
            </a:r>
            <a:endParaRPr lang="el-GR" b="1"/>
          </a:p>
        </p:txBody>
      </p:sp>
      <p:sp>
        <p:nvSpPr>
          <p:cNvPr id="126992" name="Text Box 16"/>
          <p:cNvSpPr txBox="1">
            <a:spLocks noChangeArrowheads="1"/>
          </p:cNvSpPr>
          <p:nvPr/>
        </p:nvSpPr>
        <p:spPr bwMode="auto">
          <a:xfrm>
            <a:off x="250824" y="1052482"/>
            <a:ext cx="2449513"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000" dirty="0"/>
              <a:t>con una isocora ad es, p</a:t>
            </a:r>
            <a:r>
              <a:rPr lang="it-IT" sz="2000" baseline="-25000" dirty="0"/>
              <a:t>0 </a:t>
            </a:r>
            <a:r>
              <a:rPr lang="it-IT" sz="2000" dirty="0">
                <a:cs typeface="Arial" pitchFamily="34" charset="0"/>
              </a:rPr>
              <a:t>→ </a:t>
            </a:r>
            <a:r>
              <a:rPr lang="it-IT" sz="2000" dirty="0" err="1">
                <a:cs typeface="Arial" pitchFamily="34" charset="0"/>
              </a:rPr>
              <a:t>p</a:t>
            </a:r>
            <a:r>
              <a:rPr lang="it-IT" sz="2000" baseline="-25000" dirty="0" err="1">
                <a:cs typeface="Arial" pitchFamily="34" charset="0"/>
              </a:rPr>
              <a:t>T</a:t>
            </a:r>
            <a:r>
              <a:rPr lang="it-IT" sz="2000" dirty="0">
                <a:cs typeface="Arial" pitchFamily="34" charset="0"/>
              </a:rPr>
              <a:t>, ho </a:t>
            </a:r>
          </a:p>
          <a:p>
            <a:r>
              <a:rPr lang="it-IT" sz="2000" b="1" dirty="0" err="1">
                <a:cs typeface="Arial" pitchFamily="34" charset="0"/>
              </a:rPr>
              <a:t>p</a:t>
            </a:r>
            <a:r>
              <a:rPr lang="it-IT" sz="2000" b="1" baseline="-25000" dirty="0" err="1">
                <a:cs typeface="Arial" pitchFamily="34" charset="0"/>
              </a:rPr>
              <a:t>T</a:t>
            </a:r>
            <a:r>
              <a:rPr lang="it-IT" sz="2000" b="1" baseline="-25000" dirty="0">
                <a:cs typeface="Arial" pitchFamily="34" charset="0"/>
              </a:rPr>
              <a:t> </a:t>
            </a:r>
            <a:r>
              <a:rPr lang="it-IT" sz="2000" b="1" dirty="0">
                <a:cs typeface="Arial" pitchFamily="34" charset="0"/>
              </a:rPr>
              <a:t>= </a:t>
            </a:r>
            <a:r>
              <a:rPr lang="it-IT" sz="2000" b="1" dirty="0" smtClean="0">
                <a:cs typeface="Arial" pitchFamily="34" charset="0"/>
              </a:rPr>
              <a:t>p</a:t>
            </a:r>
            <a:r>
              <a:rPr lang="it-IT" sz="2000" b="1" baseline="-25000" dirty="0" smtClean="0">
                <a:cs typeface="Arial" pitchFamily="34" charset="0"/>
              </a:rPr>
              <a:t>0</a:t>
            </a:r>
            <a:r>
              <a:rPr lang="it-IT" sz="2000" b="1" dirty="0" smtClean="0">
                <a:cs typeface="Arial" pitchFamily="34" charset="0"/>
              </a:rPr>
              <a:t>T/T</a:t>
            </a:r>
            <a:r>
              <a:rPr lang="it-IT" sz="2000" b="1" baseline="-25000" dirty="0" smtClean="0">
                <a:cs typeface="Arial" pitchFamily="34" charset="0"/>
              </a:rPr>
              <a:t>0</a:t>
            </a:r>
            <a:r>
              <a:rPr lang="it-IT" sz="2000" b="1" dirty="0" smtClean="0">
                <a:cs typeface="Arial" pitchFamily="34" charset="0"/>
              </a:rPr>
              <a:t> </a:t>
            </a:r>
            <a:r>
              <a:rPr lang="it-IT" sz="2000" b="1" dirty="0">
                <a:cs typeface="Arial" pitchFamily="34" charset="0"/>
              </a:rPr>
              <a:t>= p</a:t>
            </a:r>
            <a:r>
              <a:rPr lang="it-IT" sz="2000" b="1" baseline="-25000" dirty="0">
                <a:cs typeface="Arial" pitchFamily="34" charset="0"/>
              </a:rPr>
              <a:t>0</a:t>
            </a:r>
            <a:r>
              <a:rPr lang="el-GR" sz="2000" b="1" dirty="0">
                <a:cs typeface="Arial" pitchFamily="34" charset="0"/>
              </a:rPr>
              <a:t>α</a:t>
            </a:r>
            <a:r>
              <a:rPr lang="it-IT" sz="2000" b="1" dirty="0">
                <a:cs typeface="Arial" pitchFamily="34" charset="0"/>
              </a:rPr>
              <a:t>T </a:t>
            </a:r>
          </a:p>
          <a:p>
            <a:r>
              <a:rPr lang="it-IT" sz="2000" dirty="0">
                <a:cs typeface="Arial" pitchFamily="34" charset="0"/>
              </a:rPr>
              <a:t>ossia</a:t>
            </a:r>
          </a:p>
          <a:p>
            <a:r>
              <a:rPr lang="it-IT" sz="2000" b="1" dirty="0"/>
              <a:t>p</a:t>
            </a:r>
            <a:r>
              <a:rPr lang="it-IT" sz="2000" b="1" baseline="-25000" dirty="0"/>
              <a:t>T</a:t>
            </a:r>
            <a:r>
              <a:rPr lang="it-IT" sz="2000" b="1" dirty="0"/>
              <a:t>V</a:t>
            </a:r>
            <a:r>
              <a:rPr lang="it-IT" sz="2000" b="1" baseline="-25000" dirty="0"/>
              <a:t>0 </a:t>
            </a:r>
            <a:r>
              <a:rPr lang="it-IT" sz="2000" b="1" dirty="0"/>
              <a:t>= p</a:t>
            </a:r>
            <a:r>
              <a:rPr lang="it-IT" sz="2000" b="1" baseline="-25000" dirty="0"/>
              <a:t>0</a:t>
            </a:r>
            <a:r>
              <a:rPr lang="it-IT" sz="2000" b="1" dirty="0"/>
              <a:t>V</a:t>
            </a:r>
            <a:r>
              <a:rPr lang="it-IT" sz="2000" b="1" baseline="-25000" dirty="0"/>
              <a:t>0</a:t>
            </a:r>
            <a:r>
              <a:rPr lang="el-GR" sz="2000" b="1" dirty="0"/>
              <a:t>α</a:t>
            </a:r>
            <a:r>
              <a:rPr lang="it-IT" sz="2000" b="1" dirty="0"/>
              <a:t>T</a:t>
            </a:r>
          </a:p>
          <a:p>
            <a:r>
              <a:rPr lang="it-IT" sz="2000" dirty="0"/>
              <a:t>faccio seguire una isoterma e mi porto per es da </a:t>
            </a:r>
            <a:r>
              <a:rPr lang="it-IT" sz="2000" dirty="0" err="1"/>
              <a:t>p</a:t>
            </a:r>
            <a:r>
              <a:rPr lang="it-IT" sz="2000" baseline="-25000" dirty="0" err="1"/>
              <a:t>T</a:t>
            </a:r>
            <a:r>
              <a:rPr lang="it-IT" sz="2000" baseline="-25000" dirty="0"/>
              <a:t> </a:t>
            </a:r>
            <a:r>
              <a:rPr lang="it-IT" sz="2000" dirty="0"/>
              <a:t>a p</a:t>
            </a:r>
            <a:r>
              <a:rPr lang="it-IT" sz="2000" baseline="-25000" dirty="0"/>
              <a:t>0</a:t>
            </a:r>
          </a:p>
          <a:p>
            <a:r>
              <a:rPr lang="it-IT" sz="2000" b="1" dirty="0"/>
              <a:t>p</a:t>
            </a:r>
            <a:r>
              <a:rPr lang="it-IT" sz="2000" b="1" baseline="-25000" dirty="0"/>
              <a:t>0</a:t>
            </a:r>
            <a:r>
              <a:rPr lang="it-IT" sz="2000" b="1" dirty="0"/>
              <a:t>V</a:t>
            </a:r>
            <a:r>
              <a:rPr lang="it-IT" sz="2000" b="1" baseline="-25000" dirty="0"/>
              <a:t>T</a:t>
            </a:r>
            <a:r>
              <a:rPr lang="it-IT" sz="2000" b="1" dirty="0"/>
              <a:t> = p</a:t>
            </a:r>
            <a:r>
              <a:rPr lang="it-IT" sz="2000" b="1" baseline="-25000" dirty="0"/>
              <a:t>T</a:t>
            </a:r>
            <a:r>
              <a:rPr lang="it-IT" sz="2000" b="1" dirty="0"/>
              <a:t>V</a:t>
            </a:r>
            <a:r>
              <a:rPr lang="it-IT" sz="2000" b="1" baseline="-25000" dirty="0"/>
              <a:t>0</a:t>
            </a:r>
            <a:r>
              <a:rPr lang="it-IT" sz="2000" baseline="-25000" dirty="0"/>
              <a:t> </a:t>
            </a:r>
          </a:p>
          <a:p>
            <a:r>
              <a:rPr lang="it-IT" sz="2000" dirty="0" smtClean="0"/>
              <a:t>(o </a:t>
            </a:r>
            <a:r>
              <a:rPr lang="it-IT" sz="2000" dirty="0"/>
              <a:t>a qualsiasi altro </a:t>
            </a:r>
          </a:p>
          <a:p>
            <a:r>
              <a:rPr lang="it-IT" sz="2000" dirty="0"/>
              <a:t>valore </a:t>
            </a:r>
            <a:r>
              <a:rPr lang="it-IT" sz="2000" dirty="0" smtClean="0"/>
              <a:t>pV</a:t>
            </a:r>
            <a:r>
              <a:rPr lang="it-IT" sz="2000" baseline="30000" dirty="0" smtClean="0"/>
              <a:t>(+)</a:t>
            </a:r>
            <a:r>
              <a:rPr lang="it-IT" sz="2000" dirty="0" smtClean="0"/>
              <a:t>, Boyle)</a:t>
            </a:r>
            <a:endParaRPr lang="it-IT" sz="2000" dirty="0"/>
          </a:p>
          <a:p>
            <a:r>
              <a:rPr lang="it-IT" sz="2000" b="1" dirty="0" err="1"/>
              <a:t>pV</a:t>
            </a:r>
            <a:r>
              <a:rPr lang="it-IT" sz="2000" b="1" dirty="0"/>
              <a:t> = p</a:t>
            </a:r>
            <a:r>
              <a:rPr lang="it-IT" sz="2000" b="1" baseline="-25000" dirty="0"/>
              <a:t>0</a:t>
            </a:r>
            <a:r>
              <a:rPr lang="it-IT" sz="2000" b="1" dirty="0"/>
              <a:t>V</a:t>
            </a:r>
            <a:r>
              <a:rPr lang="it-IT" sz="2000" b="1" baseline="-25000" dirty="0"/>
              <a:t>0</a:t>
            </a:r>
            <a:r>
              <a:rPr lang="el-GR" sz="2000" b="1" dirty="0"/>
              <a:t>α</a:t>
            </a:r>
            <a:r>
              <a:rPr lang="it-IT" sz="2000" b="1" dirty="0"/>
              <a:t>T</a:t>
            </a:r>
          </a:p>
          <a:p>
            <a:r>
              <a:rPr lang="it-IT" sz="2000" dirty="0"/>
              <a:t>che posso scrivere </a:t>
            </a:r>
            <a:r>
              <a:rPr lang="it-IT" sz="2000" dirty="0" smtClean="0"/>
              <a:t>come (Avogadro)</a:t>
            </a:r>
            <a:r>
              <a:rPr lang="it-IT" sz="2000" b="1" dirty="0" smtClean="0"/>
              <a:t> </a:t>
            </a:r>
            <a:endParaRPr lang="it-IT" sz="2000" b="1" dirty="0"/>
          </a:p>
          <a:p>
            <a:r>
              <a:rPr lang="it-IT" sz="2000" b="1" dirty="0" err="1"/>
              <a:t>pV</a:t>
            </a:r>
            <a:r>
              <a:rPr lang="it-IT" sz="2000" b="1" dirty="0"/>
              <a:t> = n RT</a:t>
            </a:r>
          </a:p>
          <a:p>
            <a:r>
              <a:rPr lang="it-IT" sz="2000" dirty="0"/>
              <a:t>dove R è una </a:t>
            </a:r>
            <a:r>
              <a:rPr lang="it-IT" sz="2000" dirty="0" smtClean="0"/>
              <a:t>cost. e n il n.o di moli</a:t>
            </a:r>
            <a:endParaRPr lang="it-IT" sz="2000" dirty="0"/>
          </a:p>
        </p:txBody>
      </p:sp>
      <p:sp>
        <p:nvSpPr>
          <p:cNvPr id="126993" name="Text Box 17"/>
          <p:cNvSpPr txBox="1">
            <a:spLocks noChangeArrowheads="1"/>
          </p:cNvSpPr>
          <p:nvPr/>
        </p:nvSpPr>
        <p:spPr bwMode="auto">
          <a:xfrm>
            <a:off x="5148263" y="6308725"/>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
        <p:nvSpPr>
          <p:cNvPr id="2" name="TextBox 1"/>
          <p:cNvSpPr txBox="1"/>
          <p:nvPr/>
        </p:nvSpPr>
        <p:spPr>
          <a:xfrm>
            <a:off x="250824" y="6377017"/>
            <a:ext cx="2691763" cy="369332"/>
          </a:xfrm>
          <a:prstGeom prst="rect">
            <a:avLst/>
          </a:prstGeom>
          <a:noFill/>
        </p:spPr>
        <p:txBody>
          <a:bodyPr wrap="none" rtlCol="0">
            <a:spAutoFit/>
          </a:bodyPr>
          <a:lstStyle/>
          <a:p>
            <a:r>
              <a:rPr lang="it-IT" dirty="0" smtClean="0"/>
              <a:t>(+) sulla stessa isoterma</a:t>
            </a:r>
            <a:endParaRPr lang="it-IT" dirty="0"/>
          </a:p>
        </p:txBody>
      </p:sp>
      <p:sp>
        <p:nvSpPr>
          <p:cNvPr id="3" name="TextBox 2"/>
          <p:cNvSpPr txBox="1"/>
          <p:nvPr/>
        </p:nvSpPr>
        <p:spPr>
          <a:xfrm>
            <a:off x="6084168" y="802372"/>
            <a:ext cx="2880320" cy="646331"/>
          </a:xfrm>
          <a:prstGeom prst="rect">
            <a:avLst/>
          </a:prstGeom>
          <a:noFill/>
        </p:spPr>
        <p:txBody>
          <a:bodyPr wrap="square" rtlCol="0">
            <a:spAutoFit/>
          </a:bodyPr>
          <a:lstStyle/>
          <a:p>
            <a:r>
              <a:rPr lang="it-IT" dirty="0" smtClean="0">
                <a:solidFill>
                  <a:srgbClr val="C00000"/>
                </a:solidFill>
              </a:rPr>
              <a:t>R = 22.414/273.15  l∙atm</a:t>
            </a:r>
          </a:p>
          <a:p>
            <a:r>
              <a:rPr lang="it-IT" dirty="0">
                <a:solidFill>
                  <a:srgbClr val="C00000"/>
                </a:solidFill>
              </a:rPr>
              <a:t> </a:t>
            </a:r>
            <a:r>
              <a:rPr lang="it-IT" dirty="0" smtClean="0">
                <a:solidFill>
                  <a:srgbClr val="C00000"/>
                </a:solidFill>
              </a:rPr>
              <a:t>                             mole∙K  </a:t>
            </a:r>
            <a:endParaRPr lang="it-IT" dirty="0">
              <a:solidFill>
                <a:srgbClr val="C00000"/>
              </a:solidFill>
            </a:endParaRPr>
          </a:p>
        </p:txBody>
      </p:sp>
      <p:cxnSp>
        <p:nvCxnSpPr>
          <p:cNvPr id="5" name="Straight Connector 4"/>
          <p:cNvCxnSpPr/>
          <p:nvPr/>
        </p:nvCxnSpPr>
        <p:spPr>
          <a:xfrm flipV="1">
            <a:off x="8100000" y="1116000"/>
            <a:ext cx="648000"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14</a:t>
            </a:r>
            <a:endParaRPr lang="en-US"/>
          </a:p>
        </p:txBody>
      </p:sp>
      <p:sp>
        <p:nvSpPr>
          <p:cNvPr id="9" name="Slide Number Placeholder 5"/>
          <p:cNvSpPr>
            <a:spLocks noGrp="1"/>
          </p:cNvSpPr>
          <p:nvPr>
            <p:ph type="sldNum" sz="quarter" idx="12"/>
          </p:nvPr>
        </p:nvSpPr>
        <p:spPr/>
        <p:txBody>
          <a:bodyPr/>
          <a:lstStyle/>
          <a:p>
            <a:fld id="{E0A8F277-8CD6-4362-8B0C-97FA105A8030}" type="slidenum">
              <a:rPr lang="en-US"/>
              <a:pPr/>
              <a:t>21</a:t>
            </a:fld>
            <a:endParaRPr lang="en-US"/>
          </a:p>
        </p:txBody>
      </p:sp>
      <p:sp>
        <p:nvSpPr>
          <p:cNvPr id="128002" name="Rectangle 2"/>
          <p:cNvSpPr>
            <a:spLocks noGrp="1" noChangeArrowheads="1"/>
          </p:cNvSpPr>
          <p:nvPr>
            <p:ph type="title"/>
          </p:nvPr>
        </p:nvSpPr>
        <p:spPr/>
        <p:txBody>
          <a:bodyPr/>
          <a:lstStyle/>
          <a:p>
            <a:r>
              <a:rPr lang="it-IT" dirty="0"/>
              <a:t>Le leggi dei gas (6)</a:t>
            </a:r>
            <a:r>
              <a:rPr lang="it-IT" dirty="0">
                <a:solidFill>
                  <a:srgbClr val="CC0000"/>
                </a:solidFill>
              </a:rPr>
              <a:t>(*)</a:t>
            </a:r>
          </a:p>
        </p:txBody>
      </p:sp>
      <p:pic>
        <p:nvPicPr>
          <p:cNvPr id="128004" name="Picture 4" descr="img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1773238"/>
            <a:ext cx="6245225" cy="3943350"/>
          </a:xfrm>
          <a:prstGeom prst="rect">
            <a:avLst/>
          </a:prstGeom>
          <a:noFill/>
          <a:extLst>
            <a:ext uri="{909E8E84-426E-40DD-AFC4-6F175D3DCCD1}">
              <a14:hiddenFill xmlns:a14="http://schemas.microsoft.com/office/drawing/2010/main">
                <a:solidFill>
                  <a:srgbClr val="FFFFFF"/>
                </a:solidFill>
              </a14:hiddenFill>
            </a:ext>
          </a:extLst>
        </p:spPr>
      </p:pic>
      <p:sp>
        <p:nvSpPr>
          <p:cNvPr id="128005" name="Text Box 5"/>
          <p:cNvSpPr txBox="1">
            <a:spLocks noChangeArrowheads="1"/>
          </p:cNvSpPr>
          <p:nvPr/>
        </p:nvSpPr>
        <p:spPr bwMode="auto">
          <a:xfrm>
            <a:off x="6405563" y="2673350"/>
            <a:ext cx="271462" cy="433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p>
            <a:pPr>
              <a:spcBef>
                <a:spcPct val="50000"/>
              </a:spcBef>
            </a:pPr>
            <a:r>
              <a:rPr lang="el-GR" sz="2000" b="1">
                <a:cs typeface="Arial" pitchFamily="34" charset="0"/>
              </a:rPr>
              <a:t>α</a:t>
            </a:r>
          </a:p>
        </p:txBody>
      </p:sp>
      <p:sp>
        <p:nvSpPr>
          <p:cNvPr id="128006" name="Text Box 6"/>
          <p:cNvSpPr txBox="1">
            <a:spLocks noChangeArrowheads="1"/>
          </p:cNvSpPr>
          <p:nvPr/>
        </p:nvSpPr>
        <p:spPr bwMode="auto">
          <a:xfrm>
            <a:off x="179388" y="1316038"/>
            <a:ext cx="2376487"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100" dirty="0" smtClean="0"/>
              <a:t>esplicitamente (una mole):</a:t>
            </a:r>
            <a:r>
              <a:rPr lang="it-IT" sz="2100" dirty="0"/>
              <a:t> </a:t>
            </a:r>
            <a:r>
              <a:rPr lang="it-IT" sz="2100" dirty="0" smtClean="0"/>
              <a:t>posso considerare una </a:t>
            </a:r>
            <a:r>
              <a:rPr lang="it-IT" sz="2100" dirty="0"/>
              <a:t>mole di g.p. e </a:t>
            </a:r>
          </a:p>
          <a:p>
            <a:r>
              <a:rPr lang="it-IT" sz="2100" dirty="0"/>
              <a:t>ripetere il ragiona-</a:t>
            </a:r>
          </a:p>
          <a:p>
            <a:r>
              <a:rPr lang="it-IT" sz="2100" dirty="0"/>
              <a:t>mento, ottenendo</a:t>
            </a:r>
          </a:p>
          <a:p>
            <a:r>
              <a:rPr lang="it-IT" sz="2100" dirty="0"/>
              <a:t>pV</a:t>
            </a:r>
            <a:r>
              <a:rPr lang="it-IT" sz="2100" baseline="-25000" dirty="0"/>
              <a:t>M</a:t>
            </a:r>
            <a:r>
              <a:rPr lang="it-IT" sz="2100" dirty="0"/>
              <a:t> = RT</a:t>
            </a:r>
          </a:p>
          <a:p>
            <a:r>
              <a:rPr lang="it-IT" sz="2100" dirty="0" smtClean="0"/>
              <a:t>V</a:t>
            </a:r>
            <a:r>
              <a:rPr lang="it-IT" sz="2100" baseline="-25000" dirty="0" smtClean="0"/>
              <a:t>M</a:t>
            </a:r>
            <a:r>
              <a:rPr lang="it-IT" sz="2100" dirty="0" smtClean="0"/>
              <a:t> – vol. molare, a </a:t>
            </a:r>
            <a:r>
              <a:rPr lang="it-IT" sz="2100" dirty="0"/>
              <a:t>questo punto </a:t>
            </a:r>
          </a:p>
          <a:p>
            <a:r>
              <a:rPr lang="it-IT" sz="2100" dirty="0"/>
              <a:t>uso la legge di </a:t>
            </a:r>
          </a:p>
          <a:p>
            <a:r>
              <a:rPr lang="it-IT" sz="2100" dirty="0"/>
              <a:t>Avogadro e se ho </a:t>
            </a:r>
          </a:p>
          <a:p>
            <a:r>
              <a:rPr lang="it-IT" sz="2100" dirty="0"/>
              <a:t>n moli di gas</a:t>
            </a:r>
          </a:p>
          <a:p>
            <a:r>
              <a:rPr lang="it-IT" sz="2100" dirty="0"/>
              <a:t>V = nV</a:t>
            </a:r>
            <a:r>
              <a:rPr lang="it-IT" sz="2100" baseline="-25000" dirty="0"/>
              <a:t>M</a:t>
            </a:r>
          </a:p>
          <a:p>
            <a:r>
              <a:rPr lang="it-IT" sz="2100" dirty="0"/>
              <a:t>ossia di nuovo</a:t>
            </a:r>
          </a:p>
          <a:p>
            <a:r>
              <a:rPr lang="it-IT" sz="2100" dirty="0"/>
              <a:t>pV = nRT</a:t>
            </a:r>
          </a:p>
        </p:txBody>
      </p:sp>
      <p:sp>
        <p:nvSpPr>
          <p:cNvPr id="128007" name="Text Box 7"/>
          <p:cNvSpPr txBox="1">
            <a:spLocks noChangeArrowheads="1"/>
          </p:cNvSpPr>
          <p:nvPr/>
        </p:nvSpPr>
        <p:spPr bwMode="auto">
          <a:xfrm>
            <a:off x="5219700" y="5949950"/>
            <a:ext cx="300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solidFill>
                  <a:srgbClr val="CC0000"/>
                </a:solidFill>
              </a:rPr>
              <a:t>(*) dimostrazione facoltativa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14</a:t>
            </a:r>
            <a:endParaRPr lang="en-US"/>
          </a:p>
        </p:txBody>
      </p:sp>
      <p:sp>
        <p:nvSpPr>
          <p:cNvPr id="9" name="Slide Number Placeholder 5"/>
          <p:cNvSpPr>
            <a:spLocks noGrp="1"/>
          </p:cNvSpPr>
          <p:nvPr>
            <p:ph type="sldNum" sz="quarter" idx="12"/>
          </p:nvPr>
        </p:nvSpPr>
        <p:spPr/>
        <p:txBody>
          <a:bodyPr/>
          <a:lstStyle/>
          <a:p>
            <a:fld id="{162E3C90-4EBB-4C2C-A1AE-2F8FDC235125}" type="slidenum">
              <a:rPr lang="en-US"/>
              <a:pPr/>
              <a:t>22</a:t>
            </a:fld>
            <a:endParaRPr lang="en-US"/>
          </a:p>
        </p:txBody>
      </p:sp>
      <p:sp>
        <p:nvSpPr>
          <p:cNvPr id="129028" name="Rectangle 4"/>
          <p:cNvSpPr>
            <a:spLocks noGrp="1" noChangeArrowheads="1"/>
          </p:cNvSpPr>
          <p:nvPr>
            <p:ph type="body" idx="1"/>
          </p:nvPr>
        </p:nvSpPr>
        <p:spPr/>
        <p:txBody>
          <a:bodyPr/>
          <a:lstStyle/>
          <a:p>
            <a:pPr>
              <a:lnSpc>
                <a:spcPct val="90000"/>
              </a:lnSpc>
            </a:pPr>
            <a:r>
              <a:rPr lang="it-IT" sz="2500"/>
              <a:t>le leggi dei gas possono essere quindi riunite in un’unica legge, l’eq. di stato del g.p., nella forma </a:t>
            </a:r>
            <a:r>
              <a:rPr lang="it-IT" sz="2500">
                <a:solidFill>
                  <a:srgbClr val="CC0000"/>
                </a:solidFill>
              </a:rPr>
              <a:t>f(p,V,T) = 0</a:t>
            </a:r>
            <a:r>
              <a:rPr lang="it-IT" sz="2500"/>
              <a:t>, o</a:t>
            </a:r>
          </a:p>
          <a:p>
            <a:pPr>
              <a:lnSpc>
                <a:spcPct val="90000"/>
              </a:lnSpc>
              <a:buFontTx/>
              <a:buNone/>
            </a:pPr>
            <a:r>
              <a:rPr lang="it-IT" sz="2500"/>
              <a:t>	pV = nRT</a:t>
            </a:r>
          </a:p>
          <a:p>
            <a:pPr>
              <a:lnSpc>
                <a:spcPct val="90000"/>
              </a:lnSpc>
              <a:buFontTx/>
              <a:buNone/>
            </a:pPr>
            <a:r>
              <a:rPr lang="it-IT" sz="2500"/>
              <a:t>	dove R = p</a:t>
            </a:r>
            <a:r>
              <a:rPr lang="it-IT" sz="2500" baseline="-25000"/>
              <a:t>0</a:t>
            </a:r>
            <a:r>
              <a:rPr lang="it-IT" sz="2500"/>
              <a:t>V</a:t>
            </a:r>
            <a:r>
              <a:rPr lang="it-IT" sz="2500" baseline="-25000"/>
              <a:t>M</a:t>
            </a:r>
            <a:r>
              <a:rPr lang="el-GR" sz="2500">
                <a:cs typeface="Arial" pitchFamily="34" charset="0"/>
              </a:rPr>
              <a:t>α</a:t>
            </a:r>
            <a:r>
              <a:rPr lang="it-IT" sz="2500"/>
              <a:t> = 1 atm </a:t>
            </a:r>
            <a:r>
              <a:rPr lang="en-US" sz="2500">
                <a:cs typeface="Arial" pitchFamily="34" charset="0"/>
              </a:rPr>
              <a:t>· 22.414 litri / 273.15</a:t>
            </a:r>
            <a:r>
              <a:rPr lang="it-IT" sz="2500"/>
              <a:t> K</a:t>
            </a:r>
          </a:p>
          <a:p>
            <a:pPr>
              <a:lnSpc>
                <a:spcPct val="90000"/>
              </a:lnSpc>
              <a:buFontTx/>
              <a:buNone/>
            </a:pPr>
            <a:r>
              <a:rPr lang="it-IT" sz="2500"/>
              <a:t>		       = 0.08206 litri atm/(mole K)</a:t>
            </a:r>
          </a:p>
          <a:p>
            <a:pPr>
              <a:lnSpc>
                <a:spcPct val="90000"/>
              </a:lnSpc>
              <a:buFontTx/>
              <a:buNone/>
            </a:pPr>
            <a:r>
              <a:rPr lang="it-IT" sz="2500"/>
              <a:t> 		       = 8.314 J/(mole K)</a:t>
            </a:r>
          </a:p>
          <a:p>
            <a:pPr>
              <a:lnSpc>
                <a:spcPct val="90000"/>
              </a:lnSpc>
              <a:buFontTx/>
              <a:buNone/>
            </a:pPr>
            <a:r>
              <a:rPr lang="it-IT" sz="2500"/>
              <a:t>	è la costante dei gas</a:t>
            </a:r>
          </a:p>
          <a:p>
            <a:pPr>
              <a:lnSpc>
                <a:spcPct val="90000"/>
              </a:lnSpc>
            </a:pPr>
            <a:r>
              <a:rPr lang="it-IT" sz="2500"/>
              <a:t>si introduce un’altra costante, k di Boltzmann</a:t>
            </a:r>
          </a:p>
          <a:p>
            <a:pPr>
              <a:lnSpc>
                <a:spcPct val="90000"/>
              </a:lnSpc>
              <a:buFontTx/>
              <a:buNone/>
            </a:pPr>
            <a:r>
              <a:rPr lang="it-IT" sz="2500"/>
              <a:t>	R = k</a:t>
            </a:r>
            <a:r>
              <a:rPr lang="it-IT" sz="2500" baseline="-25000"/>
              <a:t>B</a:t>
            </a:r>
            <a:r>
              <a:rPr lang="it-IT" sz="2500"/>
              <a:t> N</a:t>
            </a:r>
            <a:r>
              <a:rPr lang="it-IT" sz="2500" baseline="-25000"/>
              <a:t>Av                          </a:t>
            </a:r>
            <a:r>
              <a:rPr lang="it-IT" sz="2500"/>
              <a:t> k</a:t>
            </a:r>
            <a:r>
              <a:rPr lang="it-IT" sz="2500" baseline="-25000"/>
              <a:t>B </a:t>
            </a:r>
            <a:r>
              <a:rPr lang="it-IT" sz="2500"/>
              <a:t>=</a:t>
            </a:r>
            <a:r>
              <a:rPr lang="it-IT" sz="2500" baseline="-25000"/>
              <a:t> </a:t>
            </a:r>
            <a:r>
              <a:rPr lang="it-IT" sz="2500"/>
              <a:t>1.38 10</a:t>
            </a:r>
            <a:r>
              <a:rPr lang="it-IT" sz="2500" baseline="30000"/>
              <a:t>-23</a:t>
            </a:r>
            <a:r>
              <a:rPr lang="it-IT" sz="2500"/>
              <a:t> J/K</a:t>
            </a:r>
          </a:p>
          <a:p>
            <a:pPr>
              <a:lnSpc>
                <a:spcPct val="90000"/>
              </a:lnSpc>
            </a:pPr>
            <a:r>
              <a:rPr lang="it-IT" sz="2500"/>
              <a:t>l’eq. del g.p. può essere anche scritta                            in termini del numero N di molecole </a:t>
            </a:r>
          </a:p>
          <a:p>
            <a:pPr>
              <a:lnSpc>
                <a:spcPct val="90000"/>
              </a:lnSpc>
              <a:buFontTx/>
              <a:buNone/>
            </a:pPr>
            <a:r>
              <a:rPr lang="it-IT" sz="2500"/>
              <a:t>	pV = Nk</a:t>
            </a:r>
            <a:r>
              <a:rPr lang="it-IT" sz="2500" baseline="-25000"/>
              <a:t>B</a:t>
            </a:r>
            <a:r>
              <a:rPr lang="it-IT" sz="2500"/>
              <a:t>T </a:t>
            </a:r>
          </a:p>
        </p:txBody>
      </p:sp>
      <p:sp>
        <p:nvSpPr>
          <p:cNvPr id="129029" name="Rectangle 5"/>
          <p:cNvSpPr>
            <a:spLocks noGrp="1" noChangeArrowheads="1"/>
          </p:cNvSpPr>
          <p:nvPr>
            <p:ph type="title"/>
          </p:nvPr>
        </p:nvSpPr>
        <p:spPr>
          <a:noFill/>
          <a:ln/>
        </p:spPr>
        <p:txBody>
          <a:bodyPr/>
          <a:lstStyle/>
          <a:p>
            <a:r>
              <a:rPr lang="it-IT"/>
              <a:t>Eq. di stato</a:t>
            </a:r>
          </a:p>
        </p:txBody>
      </p:sp>
      <p:sp>
        <p:nvSpPr>
          <p:cNvPr id="129030" name="Text Box 6"/>
          <p:cNvSpPr txBox="1">
            <a:spLocks noChangeArrowheads="1"/>
          </p:cNvSpPr>
          <p:nvPr/>
        </p:nvSpPr>
        <p:spPr bwMode="auto">
          <a:xfrm>
            <a:off x="658813" y="1865313"/>
            <a:ext cx="1536700" cy="404812"/>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
        <p:nvSpPr>
          <p:cNvPr id="129031" name="Text Box 7"/>
          <p:cNvSpPr txBox="1">
            <a:spLocks noChangeArrowheads="1"/>
          </p:cNvSpPr>
          <p:nvPr/>
        </p:nvSpPr>
        <p:spPr bwMode="auto">
          <a:xfrm>
            <a:off x="684213" y="5516563"/>
            <a:ext cx="1655762" cy="44132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bIns="82800">
            <a:spAutoFit/>
          </a:bodyPr>
          <a:lstStyle/>
          <a:p>
            <a:endParaRPr lang="it-IT"/>
          </a:p>
        </p:txBody>
      </p:sp>
      <p:pic>
        <p:nvPicPr>
          <p:cNvPr id="129032" name="Picture 8" descr="boltz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581525"/>
            <a:ext cx="1482725"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14</a:t>
            </a:r>
            <a:endParaRPr lang="en-US"/>
          </a:p>
        </p:txBody>
      </p:sp>
      <p:sp>
        <p:nvSpPr>
          <p:cNvPr id="9" name="Slide Number Placeholder 5"/>
          <p:cNvSpPr>
            <a:spLocks noGrp="1"/>
          </p:cNvSpPr>
          <p:nvPr>
            <p:ph type="sldNum" sz="quarter" idx="12"/>
          </p:nvPr>
        </p:nvSpPr>
        <p:spPr/>
        <p:txBody>
          <a:bodyPr/>
          <a:lstStyle/>
          <a:p>
            <a:fld id="{062B68A3-204A-4396-AF91-828C1B7C8B83}" type="slidenum">
              <a:rPr lang="en-US"/>
              <a:pPr/>
              <a:t>23</a:t>
            </a:fld>
            <a:endParaRPr lang="en-US"/>
          </a:p>
        </p:txBody>
      </p:sp>
      <p:sp>
        <p:nvSpPr>
          <p:cNvPr id="130050" name="Rectangle 2"/>
          <p:cNvSpPr>
            <a:spLocks noGrp="1" noChangeArrowheads="1"/>
          </p:cNvSpPr>
          <p:nvPr>
            <p:ph type="title"/>
          </p:nvPr>
        </p:nvSpPr>
        <p:spPr/>
        <p:txBody>
          <a:bodyPr/>
          <a:lstStyle/>
          <a:p>
            <a:r>
              <a:rPr lang="it-IT"/>
              <a:t>Teoria cinetica dei gas</a:t>
            </a:r>
          </a:p>
        </p:txBody>
      </p:sp>
      <p:sp>
        <p:nvSpPr>
          <p:cNvPr id="130051" name="Rectangle 3"/>
          <p:cNvSpPr>
            <a:spLocks noGrp="1" noChangeArrowheads="1"/>
          </p:cNvSpPr>
          <p:nvPr>
            <p:ph type="body" idx="1"/>
          </p:nvPr>
        </p:nvSpPr>
        <p:spPr>
          <a:xfrm>
            <a:off x="179388" y="1052513"/>
            <a:ext cx="8713787" cy="5184775"/>
          </a:xfrm>
        </p:spPr>
        <p:txBody>
          <a:bodyPr/>
          <a:lstStyle/>
          <a:p>
            <a:pPr marL="533400" indent="-533400"/>
            <a:r>
              <a:rPr lang="it-IT" sz="2600" dirty="0">
                <a:solidFill>
                  <a:srgbClr val="CC3300"/>
                </a:solidFill>
              </a:rPr>
              <a:t>gas perfetto</a:t>
            </a:r>
          </a:p>
          <a:p>
            <a:pPr marL="533400" indent="-533400"/>
            <a:r>
              <a:rPr lang="it-IT" sz="2600" dirty="0" err="1">
                <a:solidFill>
                  <a:srgbClr val="008000"/>
                </a:solidFill>
              </a:rPr>
              <a:t>Hp</a:t>
            </a:r>
            <a:r>
              <a:rPr lang="it-IT" sz="2600" dirty="0">
                <a:solidFill>
                  <a:srgbClr val="008000"/>
                </a:solidFill>
              </a:rPr>
              <a:t>.</a:t>
            </a:r>
          </a:p>
          <a:p>
            <a:pPr marL="914400" lvl="1" indent="-457200">
              <a:buFontTx/>
              <a:buAutoNum type="arabicPeriod"/>
            </a:pPr>
            <a:r>
              <a:rPr lang="it-IT" dirty="0" err="1">
                <a:solidFill>
                  <a:srgbClr val="008000"/>
                </a:solidFill>
              </a:rPr>
              <a:t>V</a:t>
            </a:r>
            <a:r>
              <a:rPr lang="it-IT" baseline="-25000" dirty="0" err="1">
                <a:solidFill>
                  <a:srgbClr val="008000"/>
                </a:solidFill>
              </a:rPr>
              <a:t>m</a:t>
            </a:r>
            <a:r>
              <a:rPr lang="it-IT" dirty="0">
                <a:solidFill>
                  <a:srgbClr val="008000"/>
                </a:solidFill>
              </a:rPr>
              <a:t> &lt;&lt; V (molecole puntiformi)</a:t>
            </a:r>
          </a:p>
          <a:p>
            <a:pPr marL="914400" lvl="1" indent="-457200">
              <a:buFontTx/>
              <a:buAutoNum type="arabicPeriod"/>
            </a:pPr>
            <a:r>
              <a:rPr lang="it-IT" dirty="0">
                <a:solidFill>
                  <a:srgbClr val="008000"/>
                </a:solidFill>
              </a:rPr>
              <a:t>urti elastici (solo energia cinetica)</a:t>
            </a:r>
          </a:p>
          <a:p>
            <a:pPr marL="0" indent="0">
              <a:spcBef>
                <a:spcPct val="50000"/>
              </a:spcBef>
              <a:buNone/>
            </a:pPr>
            <a:r>
              <a:rPr lang="it-IT" sz="2500" dirty="0"/>
              <a:t>consideriamo un </a:t>
            </a:r>
            <a:r>
              <a:rPr lang="it-IT" sz="2500" dirty="0" err="1"/>
              <a:t>g.p.</a:t>
            </a:r>
            <a:r>
              <a:rPr lang="it-IT" sz="2500" dirty="0"/>
              <a:t> </a:t>
            </a:r>
            <a:r>
              <a:rPr lang="it-IT" sz="2500" dirty="0" smtClean="0"/>
              <a:t>confinato in </a:t>
            </a:r>
            <a:r>
              <a:rPr lang="it-IT" sz="2500" dirty="0"/>
              <a:t>una scatola cubica di </a:t>
            </a:r>
            <a:r>
              <a:rPr lang="it-IT" sz="2500" dirty="0" smtClean="0"/>
              <a:t>lato L </a:t>
            </a:r>
            <a:r>
              <a:rPr lang="it-IT" sz="2500" dirty="0"/>
              <a:t>e, </a:t>
            </a:r>
            <a:r>
              <a:rPr lang="it-IT" sz="2500" dirty="0" smtClean="0"/>
              <a:t>per </a:t>
            </a:r>
            <a:r>
              <a:rPr lang="it-IT" sz="2500" dirty="0"/>
              <a:t>semplicità, all’inizio una sola direzione (x) ed </a:t>
            </a:r>
            <a:r>
              <a:rPr lang="it-IT" sz="2500" dirty="0" smtClean="0"/>
              <a:t>una sola </a:t>
            </a:r>
            <a:r>
              <a:rPr lang="it-IT" sz="2500" dirty="0"/>
              <a:t>molecola: ad ogni urto varia la </a:t>
            </a:r>
            <a:r>
              <a:rPr lang="it-IT" sz="2500" dirty="0" err="1"/>
              <a:t>q.d.m</a:t>
            </a:r>
            <a:r>
              <a:rPr lang="it-IT" sz="2500" dirty="0"/>
              <a:t>. </a:t>
            </a:r>
            <a:r>
              <a:rPr lang="it-IT" sz="1800" dirty="0">
                <a:solidFill>
                  <a:srgbClr val="CC0000"/>
                </a:solidFill>
              </a:rPr>
              <a:t>(es. sulla parete destra</a:t>
            </a:r>
            <a:r>
              <a:rPr lang="it-IT" sz="1800" dirty="0" smtClean="0">
                <a:solidFill>
                  <a:srgbClr val="CC0000"/>
                </a:solidFill>
              </a:rPr>
              <a:t>! il segno </a:t>
            </a:r>
            <a:r>
              <a:rPr lang="it-IT" sz="1800" dirty="0" smtClean="0">
                <a:solidFill>
                  <a:srgbClr val="CC0000"/>
                </a:solidFill>
                <a:latin typeface="Arial"/>
                <a:cs typeface="Arial"/>
              </a:rPr>
              <a:t>è</a:t>
            </a:r>
            <a:r>
              <a:rPr lang="it-IT" sz="1800" dirty="0">
                <a:solidFill>
                  <a:srgbClr val="CC0000"/>
                </a:solidFill>
              </a:rPr>
              <a:t> </a:t>
            </a:r>
            <a:r>
              <a:rPr lang="it-IT" sz="1800" dirty="0" smtClean="0">
                <a:solidFill>
                  <a:srgbClr val="CC0000"/>
                </a:solidFill>
              </a:rPr>
              <a:t>irrilevante, la press. di un gas implica una F </a:t>
            </a:r>
            <a:r>
              <a:rPr lang="it-IT" sz="1800" dirty="0" smtClean="0">
                <a:solidFill>
                  <a:srgbClr val="CC0000"/>
                </a:solidFill>
                <a:latin typeface="Arial"/>
                <a:cs typeface="Arial"/>
              </a:rPr>
              <a:t>┴</a:t>
            </a:r>
            <a:r>
              <a:rPr lang="it-IT" sz="1800" dirty="0">
                <a:solidFill>
                  <a:srgbClr val="CC0000"/>
                </a:solidFill>
              </a:rPr>
              <a:t> </a:t>
            </a:r>
            <a:r>
              <a:rPr lang="it-IT" sz="1800" dirty="0" err="1" smtClean="0">
                <a:solidFill>
                  <a:srgbClr val="CC0000"/>
                </a:solidFill>
              </a:rPr>
              <a:t>superf</a:t>
            </a:r>
            <a:r>
              <a:rPr lang="it-IT" sz="1800" dirty="0" smtClean="0">
                <a:solidFill>
                  <a:srgbClr val="CC0000"/>
                </a:solidFill>
              </a:rPr>
              <a:t>.)</a:t>
            </a:r>
            <a:endParaRPr lang="it-IT" sz="2500" dirty="0">
              <a:solidFill>
                <a:srgbClr val="CC0000"/>
              </a:solidFill>
            </a:endParaRPr>
          </a:p>
          <a:p>
            <a:pPr marL="533400" indent="-533400">
              <a:buFontTx/>
              <a:buNone/>
            </a:pPr>
            <a:r>
              <a:rPr lang="el-GR" sz="2500" dirty="0">
                <a:cs typeface="Arial" pitchFamily="34" charset="0"/>
              </a:rPr>
              <a:t>Δ</a:t>
            </a:r>
            <a:r>
              <a:rPr lang="it-IT" sz="2500" dirty="0">
                <a:cs typeface="Arial" pitchFamily="34" charset="0"/>
              </a:rPr>
              <a:t>(</a:t>
            </a:r>
            <a:r>
              <a:rPr lang="it-IT" sz="2500" dirty="0" err="1">
                <a:cs typeface="Arial" pitchFamily="34" charset="0"/>
              </a:rPr>
              <a:t>mv</a:t>
            </a:r>
            <a:r>
              <a:rPr lang="it-IT" sz="2500" baseline="-25000" dirty="0" err="1">
                <a:cs typeface="Arial" pitchFamily="34" charset="0"/>
              </a:rPr>
              <a:t>x</a:t>
            </a:r>
            <a:r>
              <a:rPr lang="it-IT" sz="2500" dirty="0">
                <a:cs typeface="Arial" pitchFamily="34" charset="0"/>
              </a:rPr>
              <a:t>) = </a:t>
            </a:r>
            <a:r>
              <a:rPr lang="it-IT" sz="2500" dirty="0" err="1">
                <a:cs typeface="Arial" pitchFamily="34" charset="0"/>
              </a:rPr>
              <a:t>mv</a:t>
            </a:r>
            <a:r>
              <a:rPr lang="it-IT" sz="2500" baseline="-25000" dirty="0" err="1">
                <a:cs typeface="Arial" pitchFamily="34" charset="0"/>
              </a:rPr>
              <a:t>x</a:t>
            </a:r>
            <a:r>
              <a:rPr lang="it-IT" sz="2500" dirty="0">
                <a:cs typeface="Arial" pitchFamily="34" charset="0"/>
              </a:rPr>
              <a:t>– (–</a:t>
            </a:r>
            <a:r>
              <a:rPr lang="it-IT" sz="2500" dirty="0" err="1">
                <a:cs typeface="Arial" pitchFamily="34" charset="0"/>
              </a:rPr>
              <a:t>mv</a:t>
            </a:r>
            <a:r>
              <a:rPr lang="it-IT" sz="2500" baseline="-25000" dirty="0" err="1">
                <a:cs typeface="Arial" pitchFamily="34" charset="0"/>
              </a:rPr>
              <a:t>x</a:t>
            </a:r>
            <a:r>
              <a:rPr lang="it-IT" sz="2500" dirty="0">
                <a:cs typeface="Arial" pitchFamily="34" charset="0"/>
              </a:rPr>
              <a:t>) = 2mv</a:t>
            </a:r>
            <a:r>
              <a:rPr lang="it-IT" sz="2500" baseline="-25000" dirty="0">
                <a:cs typeface="Arial" pitchFamily="34" charset="0"/>
              </a:rPr>
              <a:t>x</a:t>
            </a:r>
            <a:r>
              <a:rPr lang="it-IT" sz="2500" dirty="0">
                <a:cs typeface="Arial" pitchFamily="34" charset="0"/>
              </a:rPr>
              <a:t> </a:t>
            </a:r>
          </a:p>
          <a:p>
            <a:pPr marL="533400" indent="-533400">
              <a:spcBef>
                <a:spcPct val="50000"/>
              </a:spcBef>
              <a:buFontTx/>
              <a:buNone/>
            </a:pPr>
            <a:r>
              <a:rPr lang="it-IT" sz="2500" b="1" dirty="0">
                <a:solidFill>
                  <a:srgbClr val="CC0000"/>
                </a:solidFill>
                <a:cs typeface="Arial" pitchFamily="34" charset="0"/>
              </a:rPr>
              <a:t>NB</a:t>
            </a:r>
            <a:r>
              <a:rPr lang="it-IT" sz="2500" dirty="0">
                <a:cs typeface="Arial" pitchFamily="34" charset="0"/>
              </a:rPr>
              <a:t> la </a:t>
            </a:r>
            <a:r>
              <a:rPr lang="it-IT" sz="2500" dirty="0" err="1" smtClean="0">
                <a:cs typeface="Arial" pitchFamily="34" charset="0"/>
              </a:rPr>
              <a:t>vel</a:t>
            </a:r>
            <a:r>
              <a:rPr lang="it-IT" sz="2500" dirty="0" smtClean="0">
                <a:cs typeface="Arial" pitchFamily="34" charset="0"/>
              </a:rPr>
              <a:t>. media </a:t>
            </a:r>
            <a:r>
              <a:rPr lang="it-IT" sz="2500" u="sng" dirty="0" err="1">
                <a:cs typeface="Arial" pitchFamily="34" charset="0"/>
              </a:rPr>
              <a:t>v</a:t>
            </a:r>
            <a:r>
              <a:rPr lang="it-IT" sz="2500" u="sng" baseline="-25000" dirty="0" err="1">
                <a:cs typeface="Arial" pitchFamily="34" charset="0"/>
              </a:rPr>
              <a:t>x</a:t>
            </a:r>
            <a:r>
              <a:rPr lang="it-IT" sz="2500" dirty="0">
                <a:cs typeface="Arial" pitchFamily="34" charset="0"/>
              </a:rPr>
              <a:t> = (</a:t>
            </a:r>
            <a:r>
              <a:rPr lang="it-IT" sz="2500" dirty="0" err="1">
                <a:cs typeface="Arial" pitchFamily="34" charset="0"/>
              </a:rPr>
              <a:t>v</a:t>
            </a:r>
            <a:r>
              <a:rPr lang="it-IT" sz="2500" baseline="-25000" dirty="0" err="1">
                <a:cs typeface="Arial" pitchFamily="34" charset="0"/>
              </a:rPr>
              <a:t>x</a:t>
            </a:r>
            <a:r>
              <a:rPr lang="it-IT" sz="2500" dirty="0">
                <a:cs typeface="Arial" pitchFamily="34" charset="0"/>
              </a:rPr>
              <a:t>+(–</a:t>
            </a:r>
            <a:r>
              <a:rPr lang="it-IT" sz="2500" dirty="0" err="1">
                <a:cs typeface="Arial" pitchFamily="34" charset="0"/>
              </a:rPr>
              <a:t>v</a:t>
            </a:r>
            <a:r>
              <a:rPr lang="it-IT" sz="2500" baseline="-25000" dirty="0" err="1">
                <a:cs typeface="Arial" pitchFamily="34" charset="0"/>
              </a:rPr>
              <a:t>x</a:t>
            </a:r>
            <a:r>
              <a:rPr lang="it-IT" sz="2500" dirty="0">
                <a:cs typeface="Arial" pitchFamily="34" charset="0"/>
              </a:rPr>
              <a:t>))/2 = 0 !</a:t>
            </a:r>
          </a:p>
          <a:p>
            <a:pPr marL="533400" indent="-533400">
              <a:buFontTx/>
              <a:buNone/>
            </a:pPr>
            <a:r>
              <a:rPr lang="it-IT" sz="2500" dirty="0">
                <a:cs typeface="Arial" pitchFamily="34" charset="0"/>
              </a:rPr>
              <a:t>(</a:t>
            </a:r>
            <a:r>
              <a:rPr lang="it-IT" sz="2500" dirty="0">
                <a:solidFill>
                  <a:srgbClr val="CC0000"/>
                </a:solidFill>
                <a:cs typeface="Arial" pitchFamily="34" charset="0"/>
              </a:rPr>
              <a:t>la molecola </a:t>
            </a:r>
            <a:r>
              <a:rPr lang="it-IT" sz="2500" b="1" dirty="0">
                <a:solidFill>
                  <a:srgbClr val="CC0000"/>
                </a:solidFill>
                <a:cs typeface="Arial" pitchFamily="34" charset="0"/>
              </a:rPr>
              <a:t>non</a:t>
            </a:r>
            <a:r>
              <a:rPr lang="it-IT" sz="2500" dirty="0">
                <a:solidFill>
                  <a:srgbClr val="CC0000"/>
                </a:solidFill>
                <a:cs typeface="Arial" pitchFamily="34" charset="0"/>
              </a:rPr>
              <a:t> esce dalla scatola</a:t>
            </a:r>
            <a:r>
              <a:rPr lang="it-IT" sz="2500" dirty="0">
                <a:cs typeface="Arial" pitchFamily="34" charset="0"/>
              </a:rPr>
              <a:t>,</a:t>
            </a:r>
          </a:p>
          <a:p>
            <a:pPr marL="533400" indent="-533400">
              <a:buFontTx/>
              <a:buNone/>
            </a:pPr>
            <a:r>
              <a:rPr lang="it-IT" sz="2500" dirty="0">
                <a:cs typeface="Arial" pitchFamily="34" charset="0"/>
              </a:rPr>
              <a:t>anche </a:t>
            </a:r>
            <a:r>
              <a:rPr lang="it-IT" sz="2500" u="sng" dirty="0" err="1">
                <a:cs typeface="Arial" pitchFamily="34" charset="0"/>
              </a:rPr>
              <a:t>v</a:t>
            </a:r>
            <a:r>
              <a:rPr lang="it-IT" sz="2500" u="sng" baseline="-25000" dirty="0" err="1">
                <a:cs typeface="Arial" pitchFamily="34" charset="0"/>
              </a:rPr>
              <a:t>y</a:t>
            </a:r>
            <a:r>
              <a:rPr lang="it-IT" sz="2500" dirty="0">
                <a:cs typeface="Arial" pitchFamily="34" charset="0"/>
              </a:rPr>
              <a:t> = </a:t>
            </a:r>
            <a:r>
              <a:rPr lang="it-IT" sz="2500" u="sng" dirty="0" err="1">
                <a:cs typeface="Arial" pitchFamily="34" charset="0"/>
              </a:rPr>
              <a:t>v</a:t>
            </a:r>
            <a:r>
              <a:rPr lang="it-IT" sz="2500" u="sng" baseline="-25000" dirty="0" err="1">
                <a:cs typeface="Arial" pitchFamily="34" charset="0"/>
              </a:rPr>
              <a:t>z</a:t>
            </a:r>
            <a:r>
              <a:rPr lang="it-IT" sz="2500" dirty="0">
                <a:cs typeface="Arial" pitchFamily="34" charset="0"/>
              </a:rPr>
              <a:t> = 0</a:t>
            </a:r>
            <a:r>
              <a:rPr lang="it-IT" sz="2500" dirty="0" smtClean="0">
                <a:cs typeface="Arial" pitchFamily="34" charset="0"/>
              </a:rPr>
              <a:t>)</a:t>
            </a:r>
            <a:endParaRPr lang="el-GR" sz="2500" dirty="0">
              <a:cs typeface="Arial" pitchFamily="34" charset="0"/>
            </a:endParaRPr>
          </a:p>
        </p:txBody>
      </p:sp>
      <p:sp>
        <p:nvSpPr>
          <p:cNvPr id="130053" name="Text Box 5"/>
          <p:cNvSpPr txBox="1">
            <a:spLocks noChangeArrowheads="1"/>
          </p:cNvSpPr>
          <p:nvPr/>
        </p:nvSpPr>
        <p:spPr bwMode="auto">
          <a:xfrm>
            <a:off x="7720013" y="1936750"/>
            <a:ext cx="10287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p:txBody>
      </p:sp>
      <p:pic>
        <p:nvPicPr>
          <p:cNvPr id="130054" name="Picture 6" descr="img0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325" y="1052513"/>
            <a:ext cx="2686050" cy="1868487"/>
          </a:xfrm>
          <a:prstGeom prst="rect">
            <a:avLst/>
          </a:prstGeom>
          <a:noFill/>
          <a:extLst>
            <a:ext uri="{909E8E84-426E-40DD-AFC4-6F175D3DCCD1}">
              <a14:hiddenFill xmlns:a14="http://schemas.microsoft.com/office/drawing/2010/main">
                <a:solidFill>
                  <a:srgbClr val="FFFFFF"/>
                </a:solidFill>
              </a14:hiddenFill>
            </a:ext>
          </a:extLst>
        </p:spPr>
      </p:pic>
      <p:pic>
        <p:nvPicPr>
          <p:cNvPr id="130055" name="Picture 7" descr="img0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4437063"/>
            <a:ext cx="2122488" cy="1827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p:cNvSpPr>
            <a:spLocks noGrp="1"/>
          </p:cNvSpPr>
          <p:nvPr>
            <p:ph type="ftr" sz="quarter" idx="11"/>
          </p:nvPr>
        </p:nvSpPr>
        <p:spPr/>
        <p:txBody>
          <a:bodyPr/>
          <a:lstStyle/>
          <a:p>
            <a:r>
              <a:rPr lang="en-US" smtClean="0"/>
              <a:t>fln apr 14</a:t>
            </a:r>
            <a:endParaRPr lang="en-US"/>
          </a:p>
        </p:txBody>
      </p:sp>
      <p:sp>
        <p:nvSpPr>
          <p:cNvPr id="16" name="Slide Number Placeholder 6"/>
          <p:cNvSpPr>
            <a:spLocks noGrp="1"/>
          </p:cNvSpPr>
          <p:nvPr>
            <p:ph type="sldNum" sz="quarter" idx="12"/>
          </p:nvPr>
        </p:nvSpPr>
        <p:spPr/>
        <p:txBody>
          <a:bodyPr/>
          <a:lstStyle/>
          <a:p>
            <a:fld id="{57377EDF-D563-48A5-A116-818327BC760A}" type="slidenum">
              <a:rPr lang="en-US"/>
              <a:pPr/>
              <a:t>24</a:t>
            </a:fld>
            <a:endParaRPr lang="en-US"/>
          </a:p>
        </p:txBody>
      </p:sp>
      <p:sp>
        <p:nvSpPr>
          <p:cNvPr id="133122" name="Rectangle 2"/>
          <p:cNvSpPr>
            <a:spLocks noGrp="1" noChangeArrowheads="1"/>
          </p:cNvSpPr>
          <p:nvPr>
            <p:ph type="title"/>
          </p:nvPr>
        </p:nvSpPr>
        <p:spPr/>
        <p:txBody>
          <a:bodyPr/>
          <a:lstStyle/>
          <a:p>
            <a:r>
              <a:rPr lang="it-IT"/>
              <a:t>Calcolo della pressione</a:t>
            </a:r>
          </a:p>
        </p:txBody>
      </p:sp>
      <p:graphicFrame>
        <p:nvGraphicFramePr>
          <p:cNvPr id="133124" name="Object 4"/>
          <p:cNvGraphicFramePr>
            <a:graphicFrameLocks noGrp="1" noChangeAspect="1"/>
          </p:cNvGraphicFramePr>
          <p:nvPr>
            <p:ph sz="half" idx="1"/>
            <p:extLst>
              <p:ext uri="{D42A27DB-BD31-4B8C-83A1-F6EECF244321}">
                <p14:modId xmlns:p14="http://schemas.microsoft.com/office/powerpoint/2010/main" val="1129792865"/>
              </p:ext>
            </p:extLst>
          </p:nvPr>
        </p:nvGraphicFramePr>
        <p:xfrm>
          <a:off x="755650" y="1052513"/>
          <a:ext cx="6945313" cy="766762"/>
        </p:xfrm>
        <a:graphic>
          <a:graphicData uri="http://schemas.openxmlformats.org/presentationml/2006/ole">
            <mc:AlternateContent xmlns:mc="http://schemas.openxmlformats.org/markup-compatibility/2006">
              <mc:Choice xmlns:v="urn:schemas-microsoft-com:vml" Requires="v">
                <p:oleObj spid="_x0000_s133400" name="Equation" r:id="rId3" imgW="3263760" imgH="419040" progId="Equation.3">
                  <p:embed/>
                </p:oleObj>
              </mc:Choice>
              <mc:Fallback>
                <p:oleObj name="Equation" r:id="rId3" imgW="3263760" imgH="419040" progId="Equation.3">
                  <p:embed/>
                  <p:pic>
                    <p:nvPicPr>
                      <p:cNvPr id="0" name="Object 4"/>
                      <p:cNvPicPr>
                        <a:picLocks noChangeAspect="1" noChangeArrowheads="1"/>
                      </p:cNvPicPr>
                      <p:nvPr/>
                    </p:nvPicPr>
                    <p:blipFill>
                      <a:blip r:embed="rId4"/>
                      <a:srcRect/>
                      <a:stretch>
                        <a:fillRect/>
                      </a:stretch>
                    </p:blipFill>
                    <p:spPr bwMode="auto">
                      <a:xfrm>
                        <a:off x="755650" y="1052513"/>
                        <a:ext cx="6945313"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26" name="Text Box 6"/>
          <p:cNvSpPr txBox="1">
            <a:spLocks noChangeArrowheads="1"/>
          </p:cNvSpPr>
          <p:nvPr/>
        </p:nvSpPr>
        <p:spPr bwMode="auto">
          <a:xfrm>
            <a:off x="250825" y="1989138"/>
            <a:ext cx="847248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200"/>
              <a:t>che dà la pressione dovuta ad una molecola (si è usato: </a:t>
            </a:r>
            <a:r>
              <a:rPr lang="it-IT" sz="2200">
                <a:solidFill>
                  <a:srgbClr val="CC0000"/>
                </a:solidFill>
              </a:rPr>
              <a:t>la II legge </a:t>
            </a:r>
          </a:p>
          <a:p>
            <a:r>
              <a:rPr lang="it-IT" sz="2200">
                <a:solidFill>
                  <a:srgbClr val="CC0000"/>
                </a:solidFill>
              </a:rPr>
              <a:t>della dinamica;</a:t>
            </a:r>
            <a:r>
              <a:rPr lang="it-IT" sz="2200"/>
              <a:t> </a:t>
            </a:r>
            <a:r>
              <a:rPr lang="it-IT" sz="2200">
                <a:solidFill>
                  <a:srgbClr val="009900"/>
                </a:solidFill>
              </a:rPr>
              <a:t>il moto è uniforme fra un urto e l’altro;</a:t>
            </a:r>
            <a:r>
              <a:rPr lang="it-IT" sz="2200"/>
              <a:t> </a:t>
            </a:r>
            <a:r>
              <a:rPr lang="it-IT" sz="2200">
                <a:solidFill>
                  <a:schemeClr val="accent2"/>
                </a:solidFill>
              </a:rPr>
              <a:t>prima di </a:t>
            </a:r>
          </a:p>
          <a:p>
            <a:r>
              <a:rPr lang="it-IT" sz="2200">
                <a:solidFill>
                  <a:schemeClr val="accent2"/>
                </a:solidFill>
              </a:rPr>
              <a:t>ribattere sulla stessa parete il percorso è 2L</a:t>
            </a:r>
            <a:r>
              <a:rPr lang="it-IT" sz="2200"/>
              <a:t>)  </a:t>
            </a:r>
          </a:p>
          <a:p>
            <a:r>
              <a:rPr lang="it-IT" sz="2200"/>
              <a:t>se ci sono N molecole che si muovono con v</a:t>
            </a:r>
            <a:r>
              <a:rPr lang="it-IT" sz="2200" baseline="-25000"/>
              <a:t>x</a:t>
            </a:r>
            <a:r>
              <a:rPr lang="it-IT" sz="2200" baseline="30000"/>
              <a:t>2 </a:t>
            </a:r>
            <a:r>
              <a:rPr lang="it-IT" sz="2200"/>
              <a:t>diverse, avrò</a:t>
            </a:r>
          </a:p>
        </p:txBody>
      </p:sp>
      <p:graphicFrame>
        <p:nvGraphicFramePr>
          <p:cNvPr id="133127" name="Object 7"/>
          <p:cNvGraphicFramePr>
            <a:graphicFrameLocks noGrp="1" noChangeAspect="1"/>
          </p:cNvGraphicFramePr>
          <p:nvPr>
            <p:ph sz="half" idx="2"/>
          </p:nvPr>
        </p:nvGraphicFramePr>
        <p:xfrm>
          <a:off x="611188" y="3605213"/>
          <a:ext cx="5545137" cy="814387"/>
        </p:xfrm>
        <a:graphic>
          <a:graphicData uri="http://schemas.openxmlformats.org/presentationml/2006/ole">
            <mc:AlternateContent xmlns:mc="http://schemas.openxmlformats.org/markup-compatibility/2006">
              <mc:Choice xmlns:v="urn:schemas-microsoft-com:vml" Requires="v">
                <p:oleObj spid="_x0000_s133401" name="Equation" r:id="rId5" imgW="3022560" imgH="444240" progId="Equation.3">
                  <p:embed/>
                </p:oleObj>
              </mc:Choice>
              <mc:Fallback>
                <p:oleObj name="Equation" r:id="rId5" imgW="3022560" imgH="44424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3605213"/>
                        <a:ext cx="554513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30" name="Text Box 10"/>
          <p:cNvSpPr txBox="1">
            <a:spLocks noChangeArrowheads="1"/>
          </p:cNvSpPr>
          <p:nvPr/>
        </p:nvSpPr>
        <p:spPr bwMode="auto">
          <a:xfrm>
            <a:off x="395288" y="4660900"/>
            <a:ext cx="8466137"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10000"/>
              </a:spcBef>
              <a:spcAft>
                <a:spcPct val="10000"/>
              </a:spcAft>
            </a:pPr>
            <a:r>
              <a:rPr lang="it-IT" sz="2200"/>
              <a:t>dove la </a:t>
            </a:r>
            <a:r>
              <a:rPr lang="it-IT" sz="2200">
                <a:cs typeface="Arial" pitchFamily="34" charset="0"/>
              </a:rPr>
              <a:t>∑ è estesa alle N molecole e si è usata la </a:t>
            </a:r>
            <a:r>
              <a:rPr lang="it-IT" sz="2200">
                <a:solidFill>
                  <a:srgbClr val="FF3399"/>
                </a:solidFill>
                <a:cs typeface="Arial" pitchFamily="34" charset="0"/>
              </a:rPr>
              <a:t>definiz. di media</a:t>
            </a:r>
            <a:r>
              <a:rPr lang="it-IT" sz="2200">
                <a:solidFill>
                  <a:srgbClr val="CC0000"/>
                </a:solidFill>
                <a:cs typeface="Arial" pitchFamily="34" charset="0"/>
              </a:rPr>
              <a:t>,</a:t>
            </a:r>
          </a:p>
          <a:p>
            <a:pPr>
              <a:spcBef>
                <a:spcPct val="10000"/>
              </a:spcBef>
              <a:spcAft>
                <a:spcPct val="10000"/>
              </a:spcAft>
            </a:pPr>
            <a:r>
              <a:rPr lang="it-IT" sz="2200">
                <a:cs typeface="Arial" pitchFamily="34" charset="0"/>
              </a:rPr>
              <a:t>                    e                            ,  il </a:t>
            </a:r>
            <a:endParaRPr lang="it-IT" sz="2200"/>
          </a:p>
          <a:p>
            <a:pPr>
              <a:spcBef>
                <a:spcPct val="10000"/>
              </a:spcBef>
              <a:spcAft>
                <a:spcPct val="10000"/>
              </a:spcAft>
            </a:pPr>
            <a:r>
              <a:rPr lang="it-IT" sz="2200"/>
              <a:t>fattore 3 viene dal teorema di Pitagora v</a:t>
            </a:r>
            <a:r>
              <a:rPr lang="it-IT" sz="2200" baseline="-25000"/>
              <a:t>x</a:t>
            </a:r>
            <a:r>
              <a:rPr lang="it-IT" sz="2200" baseline="30000"/>
              <a:t>2</a:t>
            </a:r>
            <a:r>
              <a:rPr lang="it-IT" sz="2200"/>
              <a:t> = v</a:t>
            </a:r>
            <a:r>
              <a:rPr lang="it-IT" sz="2200" baseline="-25000"/>
              <a:t>y</a:t>
            </a:r>
            <a:r>
              <a:rPr lang="it-IT" sz="2200" baseline="30000"/>
              <a:t>2</a:t>
            </a:r>
            <a:r>
              <a:rPr lang="it-IT" sz="2200"/>
              <a:t> = v</a:t>
            </a:r>
            <a:r>
              <a:rPr lang="it-IT" sz="2200" baseline="-25000"/>
              <a:t>z</a:t>
            </a:r>
            <a:r>
              <a:rPr lang="it-IT" sz="2200" baseline="30000"/>
              <a:t>2</a:t>
            </a:r>
            <a:r>
              <a:rPr lang="it-IT" sz="2200"/>
              <a:t> = v</a:t>
            </a:r>
            <a:r>
              <a:rPr lang="it-IT" sz="2200" baseline="30000"/>
              <a:t>2</a:t>
            </a:r>
            <a:r>
              <a:rPr lang="it-IT" sz="2200"/>
              <a:t>/3 e tiene</a:t>
            </a:r>
          </a:p>
          <a:p>
            <a:pPr>
              <a:spcBef>
                <a:spcPct val="10000"/>
              </a:spcBef>
              <a:spcAft>
                <a:spcPct val="10000"/>
              </a:spcAft>
            </a:pPr>
            <a:r>
              <a:rPr lang="it-IT" sz="2200"/>
              <a:t>conto delle 3 direzioni</a:t>
            </a:r>
          </a:p>
        </p:txBody>
      </p:sp>
      <p:grpSp>
        <p:nvGrpSpPr>
          <p:cNvPr id="133140" name="Group 20"/>
          <p:cNvGrpSpPr>
            <a:grpSpLocks/>
          </p:cNvGrpSpPr>
          <p:nvPr/>
        </p:nvGrpSpPr>
        <p:grpSpPr bwMode="auto">
          <a:xfrm>
            <a:off x="5292725" y="5516563"/>
            <a:ext cx="2230438" cy="7937"/>
            <a:chOff x="3198" y="3203"/>
            <a:chExt cx="1405" cy="5"/>
          </a:xfrm>
        </p:grpSpPr>
        <p:sp>
          <p:nvSpPr>
            <p:cNvPr id="133131" name="Line 11"/>
            <p:cNvSpPr>
              <a:spLocks noChangeShapeType="1"/>
            </p:cNvSpPr>
            <p:nvPr/>
          </p:nvSpPr>
          <p:spPr bwMode="auto">
            <a:xfrm>
              <a:off x="3198" y="3208"/>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2" name="Line 12"/>
            <p:cNvSpPr>
              <a:spLocks noChangeShapeType="1"/>
            </p:cNvSpPr>
            <p:nvPr/>
          </p:nvSpPr>
          <p:spPr bwMode="auto">
            <a:xfrm>
              <a:off x="3606"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3" name="Line 13"/>
            <p:cNvSpPr>
              <a:spLocks noChangeShapeType="1"/>
            </p:cNvSpPr>
            <p:nvPr/>
          </p:nvSpPr>
          <p:spPr bwMode="auto">
            <a:xfrm>
              <a:off x="4014"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4" name="Line 14"/>
            <p:cNvSpPr>
              <a:spLocks noChangeShapeType="1"/>
            </p:cNvSpPr>
            <p:nvPr/>
          </p:nvSpPr>
          <p:spPr bwMode="auto">
            <a:xfrm>
              <a:off x="4422" y="3203"/>
              <a:ext cx="181"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aphicFrame>
        <p:nvGraphicFramePr>
          <p:cNvPr id="133137" name="Object 17"/>
          <p:cNvGraphicFramePr>
            <a:graphicFrameLocks noChangeAspect="1"/>
          </p:cNvGraphicFramePr>
          <p:nvPr/>
        </p:nvGraphicFramePr>
        <p:xfrm>
          <a:off x="468313" y="5013325"/>
          <a:ext cx="1490662" cy="496888"/>
        </p:xfrm>
        <a:graphic>
          <a:graphicData uri="http://schemas.openxmlformats.org/presentationml/2006/ole">
            <mc:AlternateContent xmlns:mc="http://schemas.openxmlformats.org/markup-compatibility/2006">
              <mc:Choice xmlns:v="urn:schemas-microsoft-com:vml" Requires="v">
                <p:oleObj spid="_x0000_s133402" name="Equation" r:id="rId7" imgW="799920" imgH="266400" progId="Equation.3">
                  <p:embed/>
                </p:oleObj>
              </mc:Choice>
              <mc:Fallback>
                <p:oleObj name="Equation" r:id="rId7" imgW="799920" imgH="2664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5013325"/>
                        <a:ext cx="1490662"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43" name="Object 23"/>
          <p:cNvGraphicFramePr>
            <a:graphicFrameLocks noChangeAspect="1"/>
          </p:cNvGraphicFramePr>
          <p:nvPr/>
        </p:nvGraphicFramePr>
        <p:xfrm>
          <a:off x="2411413" y="5013325"/>
          <a:ext cx="1990725" cy="520700"/>
        </p:xfrm>
        <a:graphic>
          <a:graphicData uri="http://schemas.openxmlformats.org/presentationml/2006/ole">
            <mc:AlternateContent xmlns:mc="http://schemas.openxmlformats.org/markup-compatibility/2006">
              <mc:Choice xmlns:v="urn:schemas-microsoft-com:vml" Requires="v">
                <p:oleObj spid="_x0000_s133403" name="Equation" r:id="rId9" imgW="1066680" imgH="279360" progId="Equation.3">
                  <p:embed/>
                </p:oleObj>
              </mc:Choice>
              <mc:Fallback>
                <p:oleObj name="Equation" r:id="rId9" imgW="1066680" imgH="279360" progId="Equation.3">
                  <p:embed/>
                  <p:pic>
                    <p:nvPicPr>
                      <p:cNvPr id="0" name="Object 2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5013325"/>
                        <a:ext cx="19907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apr 14</a:t>
            </a:r>
            <a:endParaRPr lang="en-US"/>
          </a:p>
        </p:txBody>
      </p:sp>
      <p:sp>
        <p:nvSpPr>
          <p:cNvPr id="11" name="Slide Number Placeholder 5"/>
          <p:cNvSpPr>
            <a:spLocks noGrp="1"/>
          </p:cNvSpPr>
          <p:nvPr>
            <p:ph type="sldNum" sz="quarter" idx="12"/>
          </p:nvPr>
        </p:nvSpPr>
        <p:spPr/>
        <p:txBody>
          <a:bodyPr/>
          <a:lstStyle/>
          <a:p>
            <a:fld id="{6CAF297C-62E9-4645-98AA-AC9784328B38}" type="slidenum">
              <a:rPr lang="en-US"/>
              <a:pPr/>
              <a:t>25</a:t>
            </a:fld>
            <a:endParaRPr lang="en-US"/>
          </a:p>
        </p:txBody>
      </p:sp>
      <p:sp>
        <p:nvSpPr>
          <p:cNvPr id="134146" name="Rectangle 2"/>
          <p:cNvSpPr>
            <a:spLocks noGrp="1" noChangeArrowheads="1"/>
          </p:cNvSpPr>
          <p:nvPr>
            <p:ph type="title"/>
          </p:nvPr>
        </p:nvSpPr>
        <p:spPr/>
        <p:txBody>
          <a:bodyPr/>
          <a:lstStyle/>
          <a:p>
            <a:r>
              <a:rPr lang="it-IT"/>
              <a:t>Calcolo della temperatura</a:t>
            </a:r>
          </a:p>
        </p:txBody>
      </p:sp>
      <p:sp>
        <p:nvSpPr>
          <p:cNvPr id="134153" name="Rectangle 9"/>
          <p:cNvSpPr>
            <a:spLocks noGrp="1" noChangeArrowheads="1"/>
          </p:cNvSpPr>
          <p:nvPr>
            <p:ph type="body" idx="1"/>
          </p:nvPr>
        </p:nvSpPr>
        <p:spPr>
          <a:noFill/>
          <a:ln/>
        </p:spPr>
        <p:txBody>
          <a:bodyPr/>
          <a:lstStyle/>
          <a:p>
            <a:pPr marL="533400" indent="-533400"/>
            <a:r>
              <a:rPr lang="it-IT" sz="2600" dirty="0">
                <a:cs typeface="Arial" pitchFamily="34" charset="0"/>
              </a:rPr>
              <a:t>la pressione risulta proporzionale all’en. cinetica media delle </a:t>
            </a:r>
            <a:r>
              <a:rPr lang="it-IT" sz="2600" dirty="0" err="1">
                <a:cs typeface="Arial" pitchFamily="34" charset="0"/>
              </a:rPr>
              <a:t>mol</a:t>
            </a:r>
            <a:r>
              <a:rPr lang="it-IT" sz="2600" dirty="0">
                <a:cs typeface="Arial" pitchFamily="34" charset="0"/>
              </a:rPr>
              <a:t>. e portando V a sinistra</a:t>
            </a:r>
          </a:p>
          <a:p>
            <a:pPr marL="533400" indent="-533400">
              <a:buFontTx/>
              <a:buNone/>
            </a:pPr>
            <a:r>
              <a:rPr lang="it-IT" dirty="0">
                <a:cs typeface="Arial" pitchFamily="34" charset="0"/>
              </a:rPr>
              <a:t>	</a:t>
            </a:r>
            <a:r>
              <a:rPr lang="it-IT" dirty="0" err="1">
                <a:cs typeface="Arial" pitchFamily="34" charset="0"/>
              </a:rPr>
              <a:t>pV</a:t>
            </a:r>
            <a:r>
              <a:rPr lang="it-IT" dirty="0">
                <a:cs typeface="Arial" pitchFamily="34" charset="0"/>
              </a:rPr>
              <a:t> = N(2</a:t>
            </a:r>
            <a:r>
              <a:rPr lang="it-IT" u="sng" dirty="0">
                <a:cs typeface="Arial" pitchFamily="34" charset="0"/>
              </a:rPr>
              <a:t>E</a:t>
            </a:r>
            <a:r>
              <a:rPr lang="it-IT" baseline="-25000" dirty="0">
                <a:cs typeface="Arial" pitchFamily="34" charset="0"/>
              </a:rPr>
              <a:t>c</a:t>
            </a:r>
            <a:r>
              <a:rPr lang="it-IT" dirty="0">
                <a:cs typeface="Arial" pitchFamily="34" charset="0"/>
              </a:rPr>
              <a:t>/3)        con </a:t>
            </a:r>
            <a:r>
              <a:rPr lang="it-IT" u="sng" dirty="0" err="1">
                <a:cs typeface="Arial" pitchFamily="34" charset="0"/>
              </a:rPr>
              <a:t>E</a:t>
            </a:r>
            <a:r>
              <a:rPr lang="it-IT" baseline="-25000" dirty="0" err="1">
                <a:cs typeface="Arial" pitchFamily="34" charset="0"/>
              </a:rPr>
              <a:t>c</a:t>
            </a:r>
            <a:r>
              <a:rPr lang="it-IT" dirty="0">
                <a:cs typeface="Arial" pitchFamily="34" charset="0"/>
              </a:rPr>
              <a:t> = </a:t>
            </a:r>
            <a:r>
              <a:rPr lang="en-US" u="sng" dirty="0">
                <a:cs typeface="Arial" pitchFamily="34" charset="0"/>
              </a:rPr>
              <a:t>½mv</a:t>
            </a:r>
            <a:r>
              <a:rPr lang="en-US" u="sng" baseline="30000" dirty="0">
                <a:cs typeface="Arial" pitchFamily="34" charset="0"/>
              </a:rPr>
              <a:t>2</a:t>
            </a:r>
          </a:p>
          <a:p>
            <a:pPr marL="533400" indent="-533400">
              <a:spcBef>
                <a:spcPct val="55000"/>
              </a:spcBef>
              <a:buFontTx/>
              <a:buNone/>
            </a:pPr>
            <a:r>
              <a:rPr lang="en-US" baseline="30000" dirty="0">
                <a:cs typeface="Arial" pitchFamily="34" charset="0"/>
              </a:rPr>
              <a:t>	</a:t>
            </a:r>
            <a:r>
              <a:rPr lang="en-US" dirty="0">
                <a:cs typeface="Arial" pitchFamily="34" charset="0"/>
              </a:rPr>
              <a:t>=&gt;     T = ⅔ </a:t>
            </a:r>
            <a:r>
              <a:rPr lang="it-IT" u="sng" dirty="0" err="1">
                <a:cs typeface="Arial" pitchFamily="34" charset="0"/>
              </a:rPr>
              <a:t>E</a:t>
            </a:r>
            <a:r>
              <a:rPr lang="it-IT" baseline="-25000" dirty="0" err="1">
                <a:cs typeface="Arial" pitchFamily="34" charset="0"/>
              </a:rPr>
              <a:t>c</a:t>
            </a:r>
            <a:r>
              <a:rPr lang="it-IT" dirty="0">
                <a:cs typeface="Arial" pitchFamily="34" charset="0"/>
              </a:rPr>
              <a:t>/</a:t>
            </a:r>
            <a:r>
              <a:rPr lang="it-IT" dirty="0" err="1">
                <a:cs typeface="Arial" pitchFamily="34" charset="0"/>
              </a:rPr>
              <a:t>k</a:t>
            </a:r>
            <a:r>
              <a:rPr lang="it-IT" baseline="-25000" dirty="0" err="1">
                <a:cs typeface="Arial" pitchFamily="34" charset="0"/>
              </a:rPr>
              <a:t>B</a:t>
            </a:r>
            <a:endParaRPr lang="it-IT" baseline="-25000" dirty="0">
              <a:cs typeface="Arial" pitchFamily="34" charset="0"/>
            </a:endParaRPr>
          </a:p>
          <a:p>
            <a:pPr marL="533400" indent="-533400">
              <a:spcBef>
                <a:spcPct val="55000"/>
              </a:spcBef>
              <a:buFontTx/>
              <a:buNone/>
            </a:pPr>
            <a:r>
              <a:rPr lang="it-IT" dirty="0">
                <a:cs typeface="Arial" pitchFamily="34" charset="0"/>
              </a:rPr>
              <a:t>	</a:t>
            </a:r>
            <a:r>
              <a:rPr lang="it-IT" dirty="0" smtClean="0">
                <a:cs typeface="Arial" pitchFamily="34" charset="0"/>
              </a:rPr>
              <a:t>confrontando </a:t>
            </a:r>
            <a:r>
              <a:rPr lang="it-IT" dirty="0">
                <a:cs typeface="Arial" pitchFamily="34" charset="0"/>
              </a:rPr>
              <a:t>con pV = </a:t>
            </a:r>
            <a:r>
              <a:rPr lang="it-IT" dirty="0" smtClean="0">
                <a:cs typeface="Arial" pitchFamily="34" charset="0"/>
              </a:rPr>
              <a:t>N</a:t>
            </a:r>
            <a:r>
              <a:rPr lang="en-US" dirty="0" err="1" smtClean="0">
                <a:cs typeface="Arial" pitchFamily="34" charset="0"/>
              </a:rPr>
              <a:t>k</a:t>
            </a:r>
            <a:r>
              <a:rPr lang="en-US" baseline="-25000" dirty="0" err="1" smtClean="0">
                <a:cs typeface="Arial" pitchFamily="34" charset="0"/>
              </a:rPr>
              <a:t>B</a:t>
            </a:r>
            <a:r>
              <a:rPr lang="it-IT" dirty="0" smtClean="0">
                <a:cs typeface="Arial" pitchFamily="34" charset="0"/>
              </a:rPr>
              <a:t>T</a:t>
            </a:r>
            <a:endParaRPr lang="it-IT" dirty="0">
              <a:cs typeface="Arial" pitchFamily="34" charset="0"/>
            </a:endParaRPr>
          </a:p>
          <a:p>
            <a:pPr marL="533400" indent="-533400"/>
            <a:r>
              <a:rPr lang="en-US" dirty="0" err="1">
                <a:solidFill>
                  <a:srgbClr val="FF0000"/>
                </a:solidFill>
                <a:cs typeface="Arial" pitchFamily="34" charset="0"/>
              </a:rPr>
              <a:t>equipartizione</a:t>
            </a:r>
            <a:r>
              <a:rPr lang="en-US" dirty="0">
                <a:solidFill>
                  <a:srgbClr val="FF0000"/>
                </a:solidFill>
                <a:cs typeface="Arial" pitchFamily="34" charset="0"/>
              </a:rPr>
              <a:t> </a:t>
            </a:r>
            <a:r>
              <a:rPr lang="en-US" dirty="0" err="1">
                <a:solidFill>
                  <a:srgbClr val="FF0000"/>
                </a:solidFill>
                <a:cs typeface="Arial" pitchFamily="34" charset="0"/>
              </a:rPr>
              <a:t>dell’energia</a:t>
            </a:r>
            <a:r>
              <a:rPr lang="en-US" dirty="0">
                <a:cs typeface="Arial" pitchFamily="34" charset="0"/>
              </a:rPr>
              <a:t> (</a:t>
            </a:r>
            <a:r>
              <a:rPr lang="en-US" dirty="0">
                <a:solidFill>
                  <a:srgbClr val="990033"/>
                </a:solidFill>
                <a:cs typeface="Arial" pitchFamily="34" charset="0"/>
              </a:rPr>
              <a:t>gas </a:t>
            </a:r>
            <a:r>
              <a:rPr lang="en-US" dirty="0" err="1">
                <a:solidFill>
                  <a:srgbClr val="990033"/>
                </a:solidFill>
                <a:cs typeface="Arial" pitchFamily="34" charset="0"/>
              </a:rPr>
              <a:t>monoatomico</a:t>
            </a:r>
            <a:r>
              <a:rPr lang="en-US" dirty="0">
                <a:solidFill>
                  <a:srgbClr val="990033"/>
                </a:solidFill>
                <a:cs typeface="Arial" pitchFamily="34" charset="0"/>
              </a:rPr>
              <a:t>,    3 </a:t>
            </a:r>
            <a:r>
              <a:rPr lang="en-US" dirty="0" err="1">
                <a:solidFill>
                  <a:srgbClr val="990033"/>
                </a:solidFill>
                <a:cs typeface="Arial" pitchFamily="34" charset="0"/>
              </a:rPr>
              <a:t>gradi</a:t>
            </a:r>
            <a:r>
              <a:rPr lang="en-US" dirty="0">
                <a:solidFill>
                  <a:srgbClr val="990033"/>
                </a:solidFill>
                <a:cs typeface="Arial" pitchFamily="34" charset="0"/>
              </a:rPr>
              <a:t> di </a:t>
            </a:r>
            <a:r>
              <a:rPr lang="en-US" dirty="0" err="1">
                <a:solidFill>
                  <a:srgbClr val="990033"/>
                </a:solidFill>
                <a:cs typeface="Arial" pitchFamily="34" charset="0"/>
              </a:rPr>
              <a:t>libertà</a:t>
            </a:r>
            <a:r>
              <a:rPr lang="en-US" dirty="0">
                <a:solidFill>
                  <a:srgbClr val="990033"/>
                </a:solidFill>
                <a:cs typeface="Arial" pitchFamily="34" charset="0"/>
              </a:rPr>
              <a:t> di </a:t>
            </a:r>
            <a:r>
              <a:rPr lang="en-US" dirty="0" err="1">
                <a:solidFill>
                  <a:srgbClr val="990033"/>
                </a:solidFill>
                <a:cs typeface="Arial" pitchFamily="34" charset="0"/>
              </a:rPr>
              <a:t>traslazione</a:t>
            </a:r>
            <a:r>
              <a:rPr lang="en-US" dirty="0">
                <a:cs typeface="Arial" pitchFamily="34" charset="0"/>
              </a:rPr>
              <a:t>)</a:t>
            </a:r>
          </a:p>
          <a:p>
            <a:pPr marL="533400" indent="-533400">
              <a:buFontTx/>
              <a:buNone/>
            </a:pPr>
            <a:r>
              <a:rPr lang="en-US" dirty="0">
                <a:cs typeface="Arial" pitchFamily="34" charset="0"/>
              </a:rPr>
              <a:t>	 </a:t>
            </a:r>
            <a:r>
              <a:rPr lang="en-US" u="sng" dirty="0">
                <a:solidFill>
                  <a:srgbClr val="008000"/>
                </a:solidFill>
                <a:cs typeface="Arial" pitchFamily="34" charset="0"/>
              </a:rPr>
              <a:t>½mv</a:t>
            </a:r>
            <a:r>
              <a:rPr lang="en-US" u="sng" baseline="30000" dirty="0">
                <a:solidFill>
                  <a:srgbClr val="008000"/>
                </a:solidFill>
                <a:cs typeface="Arial" pitchFamily="34" charset="0"/>
              </a:rPr>
              <a:t>2</a:t>
            </a:r>
            <a:r>
              <a:rPr lang="en-US" baseline="30000" dirty="0">
                <a:solidFill>
                  <a:srgbClr val="008000"/>
                </a:solidFill>
                <a:cs typeface="Arial" pitchFamily="34" charset="0"/>
              </a:rPr>
              <a:t> </a:t>
            </a:r>
            <a:r>
              <a:rPr lang="en-US" dirty="0">
                <a:solidFill>
                  <a:srgbClr val="008000"/>
                </a:solidFill>
                <a:cs typeface="Arial" pitchFamily="34" charset="0"/>
              </a:rPr>
              <a:t>= </a:t>
            </a:r>
            <a:r>
              <a:rPr lang="en-US" sz="2400" dirty="0">
                <a:solidFill>
                  <a:srgbClr val="008000"/>
                </a:solidFill>
                <a:cs typeface="Arial" pitchFamily="34" charset="0"/>
              </a:rPr>
              <a:t>3/2</a:t>
            </a:r>
            <a:r>
              <a:rPr lang="en-US" dirty="0">
                <a:solidFill>
                  <a:srgbClr val="008000"/>
                </a:solidFill>
                <a:cs typeface="Arial" pitchFamily="34" charset="0"/>
              </a:rPr>
              <a:t> </a:t>
            </a:r>
            <a:r>
              <a:rPr lang="en-US" dirty="0" err="1">
                <a:solidFill>
                  <a:srgbClr val="008000"/>
                </a:solidFill>
                <a:cs typeface="Arial" pitchFamily="34" charset="0"/>
              </a:rPr>
              <a:t>k</a:t>
            </a:r>
            <a:r>
              <a:rPr lang="en-US" baseline="-25000" dirty="0" err="1">
                <a:solidFill>
                  <a:srgbClr val="008000"/>
                </a:solidFill>
                <a:cs typeface="Arial" pitchFamily="34" charset="0"/>
              </a:rPr>
              <a:t>B</a:t>
            </a:r>
            <a:r>
              <a:rPr lang="en-US" dirty="0" err="1">
                <a:solidFill>
                  <a:srgbClr val="008000"/>
                </a:solidFill>
                <a:cs typeface="Arial" pitchFamily="34" charset="0"/>
              </a:rPr>
              <a:t>T</a:t>
            </a:r>
            <a:r>
              <a:rPr lang="en-US" dirty="0">
                <a:solidFill>
                  <a:srgbClr val="008000"/>
                </a:solidFill>
                <a:cs typeface="Arial" pitchFamily="34" charset="0"/>
              </a:rPr>
              <a:t>                  </a:t>
            </a:r>
            <a:r>
              <a:rPr lang="en-US" dirty="0" err="1">
                <a:solidFill>
                  <a:srgbClr val="008000"/>
                </a:solidFill>
                <a:cs typeface="Arial" pitchFamily="34" charset="0"/>
              </a:rPr>
              <a:t>una</a:t>
            </a:r>
            <a:r>
              <a:rPr lang="en-US" dirty="0">
                <a:solidFill>
                  <a:srgbClr val="008000"/>
                </a:solidFill>
                <a:cs typeface="Arial" pitchFamily="34" charset="0"/>
              </a:rPr>
              <a:t> </a:t>
            </a:r>
            <a:r>
              <a:rPr lang="en-US" dirty="0" err="1">
                <a:solidFill>
                  <a:srgbClr val="008000"/>
                </a:solidFill>
                <a:cs typeface="Arial" pitchFamily="34" charset="0"/>
              </a:rPr>
              <a:t>molecola</a:t>
            </a:r>
            <a:endParaRPr lang="en-US" dirty="0">
              <a:solidFill>
                <a:srgbClr val="008000"/>
              </a:solidFill>
              <a:cs typeface="Arial" pitchFamily="34" charset="0"/>
            </a:endParaRPr>
          </a:p>
          <a:p>
            <a:pPr marL="533400" indent="-533400">
              <a:buFontTx/>
              <a:buNone/>
            </a:pPr>
            <a:r>
              <a:rPr lang="en-US" dirty="0">
                <a:cs typeface="Arial" pitchFamily="34" charset="0"/>
              </a:rPr>
              <a:t>	</a:t>
            </a:r>
            <a:r>
              <a:rPr lang="en-US" dirty="0">
                <a:solidFill>
                  <a:schemeClr val="accent2"/>
                </a:solidFill>
                <a:cs typeface="Arial" pitchFamily="34" charset="0"/>
              </a:rPr>
              <a:t>U = </a:t>
            </a:r>
            <a:r>
              <a:rPr lang="en-US" sz="2400" dirty="0">
                <a:solidFill>
                  <a:schemeClr val="accent2"/>
                </a:solidFill>
                <a:cs typeface="Arial" pitchFamily="34" charset="0"/>
              </a:rPr>
              <a:t>3/2</a:t>
            </a:r>
            <a:r>
              <a:rPr lang="en-US" dirty="0">
                <a:solidFill>
                  <a:schemeClr val="accent2"/>
                </a:solidFill>
                <a:cs typeface="Arial" pitchFamily="34" charset="0"/>
              </a:rPr>
              <a:t> </a:t>
            </a:r>
            <a:r>
              <a:rPr lang="en-US" dirty="0" err="1">
                <a:solidFill>
                  <a:schemeClr val="accent2"/>
                </a:solidFill>
                <a:cs typeface="Arial" pitchFamily="34" charset="0"/>
              </a:rPr>
              <a:t>N</a:t>
            </a:r>
            <a:r>
              <a:rPr lang="en-US" baseline="-25000" dirty="0" err="1">
                <a:solidFill>
                  <a:schemeClr val="accent2"/>
                </a:solidFill>
                <a:cs typeface="Arial" pitchFamily="34" charset="0"/>
              </a:rPr>
              <a:t>Av</a:t>
            </a:r>
            <a:r>
              <a:rPr lang="en-US" dirty="0" err="1">
                <a:solidFill>
                  <a:schemeClr val="accent2"/>
                </a:solidFill>
                <a:cs typeface="Arial" pitchFamily="34" charset="0"/>
              </a:rPr>
              <a:t>k</a:t>
            </a:r>
            <a:r>
              <a:rPr lang="en-US" baseline="-25000" dirty="0" err="1">
                <a:solidFill>
                  <a:schemeClr val="accent2"/>
                </a:solidFill>
                <a:cs typeface="Arial" pitchFamily="34" charset="0"/>
              </a:rPr>
              <a:t>B</a:t>
            </a:r>
            <a:r>
              <a:rPr lang="en-US" dirty="0" err="1">
                <a:solidFill>
                  <a:schemeClr val="accent2"/>
                </a:solidFill>
                <a:cs typeface="Arial" pitchFamily="34" charset="0"/>
              </a:rPr>
              <a:t>T</a:t>
            </a:r>
            <a:r>
              <a:rPr lang="en-US" dirty="0">
                <a:solidFill>
                  <a:schemeClr val="accent2"/>
                </a:solidFill>
                <a:cs typeface="Arial" pitchFamily="34" charset="0"/>
              </a:rPr>
              <a:t> = </a:t>
            </a:r>
            <a:r>
              <a:rPr lang="en-US" sz="2400" dirty="0">
                <a:solidFill>
                  <a:schemeClr val="accent2"/>
                </a:solidFill>
                <a:cs typeface="Arial" pitchFamily="34" charset="0"/>
              </a:rPr>
              <a:t>3/2</a:t>
            </a:r>
            <a:r>
              <a:rPr lang="en-US" dirty="0">
                <a:solidFill>
                  <a:schemeClr val="accent2"/>
                </a:solidFill>
                <a:cs typeface="Arial" pitchFamily="34" charset="0"/>
              </a:rPr>
              <a:t> RT      </a:t>
            </a:r>
            <a:r>
              <a:rPr lang="en-US" dirty="0" err="1">
                <a:solidFill>
                  <a:schemeClr val="accent2"/>
                </a:solidFill>
                <a:cs typeface="Arial" pitchFamily="34" charset="0"/>
              </a:rPr>
              <a:t>una</a:t>
            </a:r>
            <a:r>
              <a:rPr lang="en-US" dirty="0">
                <a:solidFill>
                  <a:schemeClr val="accent2"/>
                </a:solidFill>
                <a:cs typeface="Arial" pitchFamily="34" charset="0"/>
              </a:rPr>
              <a:t> mole </a:t>
            </a:r>
          </a:p>
        </p:txBody>
      </p:sp>
      <p:sp>
        <p:nvSpPr>
          <p:cNvPr id="134155" name="Text Box 11"/>
          <p:cNvSpPr txBox="1">
            <a:spLocks noChangeArrowheads="1"/>
          </p:cNvSpPr>
          <p:nvPr/>
        </p:nvSpPr>
        <p:spPr bwMode="auto">
          <a:xfrm>
            <a:off x="1763713" y="2636838"/>
            <a:ext cx="2195512" cy="48577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400"/>
          </a:p>
        </p:txBody>
      </p:sp>
      <p:sp>
        <p:nvSpPr>
          <p:cNvPr id="134156" name="AutoShape 12"/>
          <p:cNvSpPr>
            <a:spLocks noChangeArrowheads="1"/>
          </p:cNvSpPr>
          <p:nvPr/>
        </p:nvSpPr>
        <p:spPr bwMode="auto">
          <a:xfrm>
            <a:off x="900113" y="2708275"/>
            <a:ext cx="647700" cy="287338"/>
          </a:xfrm>
          <a:prstGeom prst="rightArrow">
            <a:avLst>
              <a:gd name="adj1" fmla="val 50000"/>
              <a:gd name="adj2" fmla="val 5635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7" name="Text Box 13"/>
          <p:cNvSpPr txBox="1">
            <a:spLocks noChangeArrowheads="1"/>
          </p:cNvSpPr>
          <p:nvPr/>
        </p:nvSpPr>
        <p:spPr bwMode="auto">
          <a:xfrm>
            <a:off x="6064250" y="2584450"/>
            <a:ext cx="2600325" cy="944563"/>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la temperatura non è</a:t>
            </a:r>
          </a:p>
          <a:p>
            <a:r>
              <a:rPr lang="it-IT" b="1">
                <a:solidFill>
                  <a:srgbClr val="008000"/>
                </a:solidFill>
              </a:rPr>
              <a:t>altro che l’en. cinetica</a:t>
            </a:r>
          </a:p>
          <a:p>
            <a:r>
              <a:rPr lang="it-IT" b="1">
                <a:solidFill>
                  <a:srgbClr val="008000"/>
                </a:solidFill>
              </a:rPr>
              <a:t>media delle molecole</a:t>
            </a:r>
          </a:p>
        </p:txBody>
      </p:sp>
      <p:sp>
        <p:nvSpPr>
          <p:cNvPr id="134158" name="Text Box 14"/>
          <p:cNvSpPr txBox="1">
            <a:spLocks noChangeArrowheads="1"/>
          </p:cNvSpPr>
          <p:nvPr/>
        </p:nvSpPr>
        <p:spPr bwMode="auto">
          <a:xfrm>
            <a:off x="6804025" y="5300663"/>
            <a:ext cx="2130425" cy="94456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l’energia (interna)</a:t>
            </a:r>
          </a:p>
          <a:p>
            <a:r>
              <a:rPr lang="it-IT" b="1">
                <a:solidFill>
                  <a:srgbClr val="990033"/>
                </a:solidFill>
              </a:rPr>
              <a:t>del g.p. dipende</a:t>
            </a:r>
          </a:p>
          <a:p>
            <a:r>
              <a:rPr lang="it-IT" b="1">
                <a:solidFill>
                  <a:srgbClr val="990033"/>
                </a:solidFill>
              </a:rPr>
              <a:t>solo dalla temp</a:t>
            </a:r>
            <a:r>
              <a:rPr lang="it-IT"/>
              <a:t>.</a:t>
            </a:r>
          </a:p>
        </p:txBody>
      </p:sp>
      <p:sp>
        <p:nvSpPr>
          <p:cNvPr id="134159" name="Text Box 15"/>
          <p:cNvSpPr txBox="1">
            <a:spLocks noChangeArrowheads="1"/>
          </p:cNvSpPr>
          <p:nvPr/>
        </p:nvSpPr>
        <p:spPr bwMode="auto">
          <a:xfrm>
            <a:off x="827088" y="5264150"/>
            <a:ext cx="3852862" cy="455613"/>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apr 14</a:t>
            </a:r>
            <a:endParaRPr lang="en-US"/>
          </a:p>
        </p:txBody>
      </p:sp>
      <p:sp>
        <p:nvSpPr>
          <p:cNvPr id="13" name="Slide Number Placeholder 5"/>
          <p:cNvSpPr>
            <a:spLocks noGrp="1"/>
          </p:cNvSpPr>
          <p:nvPr>
            <p:ph type="sldNum" sz="quarter" idx="12"/>
          </p:nvPr>
        </p:nvSpPr>
        <p:spPr/>
        <p:txBody>
          <a:bodyPr/>
          <a:lstStyle/>
          <a:p>
            <a:fld id="{51290FCE-3363-455E-BE4F-BD7FDA76170D}" type="slidenum">
              <a:rPr lang="en-US"/>
              <a:pPr/>
              <a:t>26</a:t>
            </a:fld>
            <a:endParaRPr lang="en-US"/>
          </a:p>
        </p:txBody>
      </p:sp>
      <p:sp>
        <p:nvSpPr>
          <p:cNvPr id="201730" name="Rectangle 2"/>
          <p:cNvSpPr>
            <a:spLocks noGrp="1" noChangeArrowheads="1"/>
          </p:cNvSpPr>
          <p:nvPr>
            <p:ph type="title"/>
          </p:nvPr>
        </p:nvSpPr>
        <p:spPr/>
        <p:txBody>
          <a:bodyPr/>
          <a:lstStyle/>
          <a:p>
            <a:r>
              <a:rPr lang="it-IT" dirty="0"/>
              <a:t>Velocità molecolari</a:t>
            </a:r>
          </a:p>
        </p:txBody>
      </p:sp>
      <p:sp>
        <p:nvSpPr>
          <p:cNvPr id="201731" name="Rectangle 3"/>
          <p:cNvSpPr>
            <a:spLocks noGrp="1" noChangeArrowheads="1"/>
          </p:cNvSpPr>
          <p:nvPr>
            <p:ph type="body" idx="1"/>
          </p:nvPr>
        </p:nvSpPr>
        <p:spPr>
          <a:xfrm>
            <a:off x="250825" y="1052513"/>
            <a:ext cx="8569325" cy="5184775"/>
          </a:xfrm>
        </p:spPr>
        <p:txBody>
          <a:bodyPr/>
          <a:lstStyle/>
          <a:p>
            <a:r>
              <a:rPr lang="it-IT" sz="2600" dirty="0"/>
              <a:t>la v. delle molecole è una funzione di T: se considero una sola specie molecolare m</a:t>
            </a:r>
          </a:p>
          <a:p>
            <a:endParaRPr lang="it-IT" sz="2600" dirty="0"/>
          </a:p>
          <a:p>
            <a:endParaRPr lang="it-IT" sz="2600" dirty="0"/>
          </a:p>
          <a:p>
            <a:r>
              <a:rPr lang="it-IT" sz="2600" dirty="0"/>
              <a:t>le v. non sono costanti, ma seguono la distribuzione di Maxwell</a:t>
            </a:r>
          </a:p>
          <a:p>
            <a:r>
              <a:rPr lang="it-IT" sz="2600" dirty="0"/>
              <a:t>es. T = 300 K, </a:t>
            </a:r>
            <a:r>
              <a:rPr lang="it-IT" sz="2200" dirty="0"/>
              <a:t>pura traslazione</a:t>
            </a:r>
          </a:p>
          <a:p>
            <a:pPr lvl="1"/>
            <a:r>
              <a:rPr lang="it-IT" sz="2300" dirty="0">
                <a:solidFill>
                  <a:srgbClr val="FF0000"/>
                </a:solidFill>
              </a:rPr>
              <a:t>v</a:t>
            </a:r>
            <a:r>
              <a:rPr lang="it-IT" sz="2300" baseline="-25000" dirty="0">
                <a:solidFill>
                  <a:srgbClr val="FF0000"/>
                </a:solidFill>
              </a:rPr>
              <a:t>H2</a:t>
            </a:r>
            <a:r>
              <a:rPr lang="it-IT" sz="2300" dirty="0">
                <a:solidFill>
                  <a:srgbClr val="FF0000"/>
                </a:solidFill>
              </a:rPr>
              <a:t>  </a:t>
            </a:r>
            <a:r>
              <a:rPr lang="it-IT" sz="2300" dirty="0"/>
              <a:t>= (3</a:t>
            </a:r>
            <a:r>
              <a:rPr lang="en-US" sz="2300" dirty="0">
                <a:cs typeface="Arial" pitchFamily="34" charset="0"/>
              </a:rPr>
              <a:t>·1.38 10</a:t>
            </a:r>
            <a:r>
              <a:rPr lang="en-US" sz="2300" baseline="30000" dirty="0">
                <a:cs typeface="Arial" pitchFamily="34" charset="0"/>
              </a:rPr>
              <a:t>-23</a:t>
            </a:r>
            <a:r>
              <a:rPr lang="en-US" sz="2300" dirty="0">
                <a:cs typeface="Arial" pitchFamily="34" charset="0"/>
              </a:rPr>
              <a:t>·300</a:t>
            </a:r>
            <a:r>
              <a:rPr lang="en-US" sz="2300" dirty="0" smtClean="0">
                <a:cs typeface="Arial" pitchFamily="34" charset="0"/>
              </a:rPr>
              <a:t>/                                                             /</a:t>
            </a:r>
            <a:r>
              <a:rPr lang="en-US" sz="2300" dirty="0">
                <a:cs typeface="Arial" pitchFamily="34" charset="0"/>
              </a:rPr>
              <a:t>2·1.67 10</a:t>
            </a:r>
            <a:r>
              <a:rPr lang="en-US" sz="2300" baseline="30000" dirty="0">
                <a:cs typeface="Arial" pitchFamily="34" charset="0"/>
              </a:rPr>
              <a:t>-27</a:t>
            </a:r>
            <a:r>
              <a:rPr lang="en-US" sz="2300" dirty="0">
                <a:cs typeface="Arial" pitchFamily="34" charset="0"/>
              </a:rPr>
              <a:t>) = </a:t>
            </a:r>
            <a:r>
              <a:rPr lang="en-US" sz="2300" dirty="0">
                <a:solidFill>
                  <a:srgbClr val="FF0000"/>
                </a:solidFill>
                <a:cs typeface="Arial" pitchFamily="34" charset="0"/>
              </a:rPr>
              <a:t>1930 m/s</a:t>
            </a:r>
          </a:p>
          <a:p>
            <a:pPr lvl="1"/>
            <a:r>
              <a:rPr lang="en-US" sz="2300" dirty="0">
                <a:solidFill>
                  <a:schemeClr val="accent2"/>
                </a:solidFill>
                <a:cs typeface="Arial" pitchFamily="34" charset="0"/>
              </a:rPr>
              <a:t>v</a:t>
            </a:r>
            <a:r>
              <a:rPr lang="en-US" sz="2300" baseline="-25000" dirty="0">
                <a:solidFill>
                  <a:schemeClr val="accent2"/>
                </a:solidFill>
                <a:cs typeface="Arial" pitchFamily="34" charset="0"/>
              </a:rPr>
              <a:t>N2</a:t>
            </a:r>
            <a:r>
              <a:rPr lang="en-US" sz="2300" dirty="0">
                <a:cs typeface="Arial" pitchFamily="34" charset="0"/>
              </a:rPr>
              <a:t> = v</a:t>
            </a:r>
            <a:r>
              <a:rPr lang="en-US" sz="2300" baseline="-25000" dirty="0">
                <a:cs typeface="Arial" pitchFamily="34" charset="0"/>
              </a:rPr>
              <a:t>H2</a:t>
            </a:r>
            <a:r>
              <a:rPr lang="en-US" sz="2300" dirty="0">
                <a:cs typeface="Arial" pitchFamily="34" charset="0"/>
              </a:rPr>
              <a:t>/√14 = </a:t>
            </a:r>
            <a:r>
              <a:rPr lang="en-US" sz="2300" dirty="0">
                <a:solidFill>
                  <a:schemeClr val="accent2"/>
                </a:solidFill>
                <a:cs typeface="Arial" pitchFamily="34" charset="0"/>
              </a:rPr>
              <a:t>515 m/s</a:t>
            </a:r>
          </a:p>
          <a:p>
            <a:pPr lvl="1"/>
            <a:r>
              <a:rPr lang="it-IT" sz="2300" dirty="0"/>
              <a:t>cfr </a:t>
            </a:r>
            <a:r>
              <a:rPr lang="it-IT" sz="2300" dirty="0">
                <a:solidFill>
                  <a:srgbClr val="990033"/>
                </a:solidFill>
              </a:rPr>
              <a:t>v</a:t>
            </a:r>
            <a:r>
              <a:rPr lang="it-IT" sz="2300" baseline="-25000" dirty="0">
                <a:solidFill>
                  <a:srgbClr val="990033"/>
                </a:solidFill>
              </a:rPr>
              <a:t>fuga</a:t>
            </a:r>
            <a:r>
              <a:rPr lang="it-IT" sz="2300" dirty="0">
                <a:solidFill>
                  <a:srgbClr val="990033"/>
                </a:solidFill>
              </a:rPr>
              <a:t> = </a:t>
            </a:r>
            <a:r>
              <a:rPr lang="it-IT" sz="2300" dirty="0">
                <a:solidFill>
                  <a:srgbClr val="990033"/>
                </a:solidFill>
                <a:cs typeface="Arial" pitchFamily="34" charset="0"/>
              </a:rPr>
              <a:t>√(2Gm</a:t>
            </a:r>
            <a:r>
              <a:rPr lang="it-IT" sz="2300" baseline="-25000" dirty="0">
                <a:solidFill>
                  <a:srgbClr val="990033"/>
                </a:solidFill>
                <a:cs typeface="Arial" pitchFamily="34" charset="0"/>
              </a:rPr>
              <a:t>T</a:t>
            </a:r>
            <a:r>
              <a:rPr lang="it-IT" sz="2300" dirty="0">
                <a:solidFill>
                  <a:srgbClr val="990033"/>
                </a:solidFill>
                <a:cs typeface="Arial" pitchFamily="34" charset="0"/>
              </a:rPr>
              <a:t>/r</a:t>
            </a:r>
            <a:r>
              <a:rPr lang="it-IT" sz="2300" baseline="-25000" dirty="0">
                <a:solidFill>
                  <a:srgbClr val="990033"/>
                </a:solidFill>
                <a:cs typeface="Arial" pitchFamily="34" charset="0"/>
              </a:rPr>
              <a:t>T</a:t>
            </a:r>
            <a:r>
              <a:rPr lang="it-IT" sz="2300" dirty="0">
                <a:solidFill>
                  <a:srgbClr val="990033"/>
                </a:solidFill>
                <a:cs typeface="Arial" pitchFamily="34" charset="0"/>
              </a:rPr>
              <a:t>) = 11.2 </a:t>
            </a:r>
            <a:r>
              <a:rPr lang="it-IT" sz="2300" dirty="0" smtClean="0">
                <a:solidFill>
                  <a:srgbClr val="990033"/>
                </a:solidFill>
                <a:cs typeface="Arial" pitchFamily="34" charset="0"/>
              </a:rPr>
              <a:t>km/s                                       dal </a:t>
            </a:r>
            <a:r>
              <a:rPr lang="it-IT" sz="2300" dirty="0">
                <a:solidFill>
                  <a:srgbClr val="990033"/>
                </a:solidFill>
                <a:cs typeface="Arial" pitchFamily="34" charset="0"/>
              </a:rPr>
              <a:t>campo di attrazione </a:t>
            </a:r>
            <a:r>
              <a:rPr lang="it-IT" sz="2300" dirty="0" smtClean="0">
                <a:solidFill>
                  <a:srgbClr val="990033"/>
                </a:solidFill>
                <a:cs typeface="Arial" pitchFamily="34" charset="0"/>
              </a:rPr>
              <a:t>terrestre:                                           i gas leggeri sfuggono</a:t>
            </a:r>
            <a:endParaRPr lang="it-IT" sz="2300" dirty="0">
              <a:solidFill>
                <a:srgbClr val="990033"/>
              </a:solidFill>
              <a:cs typeface="Arial" pitchFamily="34" charset="0"/>
            </a:endParaRPr>
          </a:p>
        </p:txBody>
      </p:sp>
      <p:graphicFrame>
        <p:nvGraphicFramePr>
          <p:cNvPr id="201734" name="Object 6"/>
          <p:cNvGraphicFramePr>
            <a:graphicFrameLocks noChangeAspect="1"/>
          </p:cNvGraphicFramePr>
          <p:nvPr/>
        </p:nvGraphicFramePr>
        <p:xfrm>
          <a:off x="827088" y="1989138"/>
          <a:ext cx="2962275" cy="828675"/>
        </p:xfrm>
        <a:graphic>
          <a:graphicData uri="http://schemas.openxmlformats.org/presentationml/2006/ole">
            <mc:AlternateContent xmlns:mc="http://schemas.openxmlformats.org/markup-compatibility/2006">
              <mc:Choice xmlns:v="urn:schemas-microsoft-com:vml" Requires="v">
                <p:oleObj spid="_x0000_s201867" name="Equation" r:id="rId4" imgW="1498320" imgH="419040" progId="Equation.3">
                  <p:embed/>
                </p:oleObj>
              </mc:Choice>
              <mc:Fallback>
                <p:oleObj name="Equation" r:id="rId4" imgW="1498320" imgH="41904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1989138"/>
                        <a:ext cx="2962275" cy="828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1735" name="AutoShape 7"/>
          <p:cNvSpPr>
            <a:spLocks noChangeArrowheads="1"/>
          </p:cNvSpPr>
          <p:nvPr/>
        </p:nvSpPr>
        <p:spPr bwMode="auto">
          <a:xfrm>
            <a:off x="4716463" y="2276475"/>
            <a:ext cx="720725" cy="288925"/>
          </a:xfrm>
          <a:prstGeom prst="rightArrow">
            <a:avLst>
              <a:gd name="adj1" fmla="val 50000"/>
              <a:gd name="adj2" fmla="val 6236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aphicFrame>
        <p:nvGraphicFramePr>
          <p:cNvPr id="201738" name="Object 10"/>
          <p:cNvGraphicFramePr>
            <a:graphicFrameLocks noChangeAspect="1"/>
          </p:cNvGraphicFramePr>
          <p:nvPr/>
        </p:nvGraphicFramePr>
        <p:xfrm>
          <a:off x="6011863" y="1916113"/>
          <a:ext cx="2016125" cy="966787"/>
        </p:xfrm>
        <a:graphic>
          <a:graphicData uri="http://schemas.openxmlformats.org/presentationml/2006/ole">
            <mc:AlternateContent xmlns:mc="http://schemas.openxmlformats.org/markup-compatibility/2006">
              <mc:Choice xmlns:v="urn:schemas-microsoft-com:vml" Requires="v">
                <p:oleObj spid="_x0000_s201868" name="Equation" r:id="rId6" imgW="927000" imgH="444240" progId="Equation.3">
                  <p:embed/>
                </p:oleObj>
              </mc:Choice>
              <mc:Fallback>
                <p:oleObj name="Equation" r:id="rId6" imgW="927000" imgH="44424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1916113"/>
                        <a:ext cx="2016125" cy="966787"/>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01739" name="Picture 11" descr="img0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08625" y="3573463"/>
            <a:ext cx="3333750" cy="2649537"/>
          </a:xfrm>
          <a:prstGeom prst="rect">
            <a:avLst/>
          </a:prstGeom>
          <a:noFill/>
          <a:extLst>
            <a:ext uri="{909E8E84-426E-40DD-AFC4-6F175D3DCCD1}">
              <a14:hiddenFill xmlns:a14="http://schemas.microsoft.com/office/drawing/2010/main">
                <a:solidFill>
                  <a:srgbClr val="FFFFFF"/>
                </a:solidFill>
              </a14:hiddenFill>
            </a:ext>
          </a:extLst>
        </p:spPr>
      </p:pic>
      <p:sp>
        <p:nvSpPr>
          <p:cNvPr id="201740" name="Text Box 12"/>
          <p:cNvSpPr txBox="1">
            <a:spLocks noChangeArrowheads="1"/>
          </p:cNvSpPr>
          <p:nvPr/>
        </p:nvSpPr>
        <p:spPr bwMode="auto">
          <a:xfrm>
            <a:off x="7666038" y="4071938"/>
            <a:ext cx="1290637" cy="701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T = 300 K</a:t>
            </a:r>
          </a:p>
          <a:p>
            <a:pPr algn="ctr"/>
            <a:r>
              <a:rPr lang="it-IT" sz="2000">
                <a:solidFill>
                  <a:srgbClr val="FF0000"/>
                </a:solidFill>
              </a:rPr>
              <a:t>H</a:t>
            </a:r>
            <a:r>
              <a:rPr lang="it-IT" sz="2000" baseline="-25000">
                <a:solidFill>
                  <a:srgbClr val="FF0000"/>
                </a:solidFill>
              </a:rPr>
              <a:t>2</a:t>
            </a:r>
          </a:p>
        </p:txBody>
      </p:sp>
      <p:sp>
        <p:nvSpPr>
          <p:cNvPr id="201741" name="Line 13"/>
          <p:cNvSpPr>
            <a:spLocks noChangeShapeType="1"/>
          </p:cNvSpPr>
          <p:nvPr/>
        </p:nvSpPr>
        <p:spPr bwMode="auto">
          <a:xfrm>
            <a:off x="7286625" y="5445125"/>
            <a:ext cx="0" cy="1444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1742" name="Text Box 14"/>
          <p:cNvSpPr txBox="1">
            <a:spLocks noChangeArrowheads="1"/>
          </p:cNvSpPr>
          <p:nvPr/>
        </p:nvSpPr>
        <p:spPr bwMode="auto">
          <a:xfrm>
            <a:off x="6877050" y="6067425"/>
            <a:ext cx="930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0000"/>
                </a:solidFill>
              </a:rPr>
              <a:t>2 km/s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14</a:t>
            </a:r>
            <a:endParaRPr lang="en-US"/>
          </a:p>
        </p:txBody>
      </p:sp>
      <p:sp>
        <p:nvSpPr>
          <p:cNvPr id="8" name="Slide Number Placeholder 5"/>
          <p:cNvSpPr>
            <a:spLocks noGrp="1"/>
          </p:cNvSpPr>
          <p:nvPr>
            <p:ph type="sldNum" sz="quarter" idx="12"/>
          </p:nvPr>
        </p:nvSpPr>
        <p:spPr/>
        <p:txBody>
          <a:bodyPr/>
          <a:lstStyle/>
          <a:p>
            <a:fld id="{62C6B724-8840-454B-8882-10EE8AAEC549}" type="slidenum">
              <a:rPr lang="en-US"/>
              <a:pPr/>
              <a:t>27</a:t>
            </a:fld>
            <a:endParaRPr lang="en-US"/>
          </a:p>
        </p:txBody>
      </p:sp>
      <p:sp>
        <p:nvSpPr>
          <p:cNvPr id="211970" name="Rectangle 2"/>
          <p:cNvSpPr>
            <a:spLocks noGrp="1" noChangeArrowheads="1"/>
          </p:cNvSpPr>
          <p:nvPr>
            <p:ph type="title"/>
          </p:nvPr>
        </p:nvSpPr>
        <p:spPr/>
        <p:txBody>
          <a:bodyPr/>
          <a:lstStyle/>
          <a:p>
            <a:r>
              <a:rPr lang="it-IT"/>
              <a:t>Gas reali, forze intermolecolari</a:t>
            </a:r>
          </a:p>
        </p:txBody>
      </p:sp>
      <p:sp>
        <p:nvSpPr>
          <p:cNvPr id="211971" name="Rectangle 3"/>
          <p:cNvSpPr>
            <a:spLocks noGrp="1" noChangeArrowheads="1"/>
          </p:cNvSpPr>
          <p:nvPr>
            <p:ph type="body" idx="1"/>
          </p:nvPr>
        </p:nvSpPr>
        <p:spPr>
          <a:xfrm>
            <a:off x="0" y="1097757"/>
            <a:ext cx="3888431" cy="5472112"/>
          </a:xfrm>
        </p:spPr>
        <p:txBody>
          <a:bodyPr/>
          <a:lstStyle/>
          <a:p>
            <a:pPr>
              <a:lnSpc>
                <a:spcPct val="80000"/>
              </a:lnSpc>
            </a:pPr>
            <a:r>
              <a:rPr lang="it-IT" sz="2400" dirty="0"/>
              <a:t>le molecole in realtà non sono puntiformi, ma sono distribuzioni di cariche </a:t>
            </a:r>
            <a:r>
              <a:rPr lang="it-IT" sz="2400" dirty="0" smtClean="0"/>
              <a:t>elettriche (vedi oltre), </a:t>
            </a:r>
            <a:r>
              <a:rPr lang="it-IT" sz="2400" dirty="0"/>
              <a:t>globalmente neutre</a:t>
            </a:r>
          </a:p>
          <a:p>
            <a:pPr>
              <a:lnSpc>
                <a:spcPct val="80000"/>
              </a:lnSpc>
            </a:pPr>
            <a:r>
              <a:rPr lang="it-IT" sz="2400" dirty="0"/>
              <a:t> le f. intermolecolari sono di natura elettrica e dipendono fortemente dalla distanza (f. di Van der Waals): nulle a grande d, diventano attrattive quando il nucleo di un atomo attrae gli e</a:t>
            </a:r>
            <a:r>
              <a:rPr lang="it-IT" sz="2400" baseline="30000" dirty="0">
                <a:cs typeface="Arial" pitchFamily="34" charset="0"/>
              </a:rPr>
              <a:t>–</a:t>
            </a:r>
            <a:r>
              <a:rPr lang="it-IT" sz="2400" dirty="0"/>
              <a:t> dell’altro, repulsive quando i due nuclei si respingono a d molto piccola </a:t>
            </a:r>
          </a:p>
        </p:txBody>
      </p:sp>
      <p:pic>
        <p:nvPicPr>
          <p:cNvPr id="211972" name="Picture 4" descr="img0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1275" y="1700213"/>
            <a:ext cx="5292725" cy="4267200"/>
          </a:xfrm>
          <a:prstGeom prst="rect">
            <a:avLst/>
          </a:prstGeom>
          <a:noFill/>
          <a:extLst>
            <a:ext uri="{909E8E84-426E-40DD-AFC4-6F175D3DCCD1}">
              <a14:hiddenFill xmlns:a14="http://schemas.microsoft.com/office/drawing/2010/main">
                <a:solidFill>
                  <a:srgbClr val="FFFFFF"/>
                </a:solidFill>
              </a14:hiddenFill>
            </a:ext>
          </a:extLst>
        </p:spPr>
      </p:pic>
      <p:sp>
        <p:nvSpPr>
          <p:cNvPr id="211973" name="Text Box 5"/>
          <p:cNvSpPr txBox="1">
            <a:spLocks noChangeArrowheads="1"/>
          </p:cNvSpPr>
          <p:nvPr/>
        </p:nvSpPr>
        <p:spPr bwMode="auto">
          <a:xfrm>
            <a:off x="5416550" y="1144588"/>
            <a:ext cx="2101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schematicamente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14</a:t>
            </a:r>
            <a:endParaRPr lang="en-US"/>
          </a:p>
        </p:txBody>
      </p:sp>
      <p:sp>
        <p:nvSpPr>
          <p:cNvPr id="12" name="Slide Number Placeholder 5"/>
          <p:cNvSpPr>
            <a:spLocks noGrp="1"/>
          </p:cNvSpPr>
          <p:nvPr>
            <p:ph type="sldNum" sz="quarter" idx="12"/>
          </p:nvPr>
        </p:nvSpPr>
        <p:spPr/>
        <p:txBody>
          <a:bodyPr/>
          <a:lstStyle/>
          <a:p>
            <a:fld id="{D3767CA4-666E-43BC-947E-29334E89C673}" type="slidenum">
              <a:rPr lang="en-US"/>
              <a:pPr/>
              <a:t>28</a:t>
            </a:fld>
            <a:endParaRPr lang="en-US"/>
          </a:p>
        </p:txBody>
      </p:sp>
      <p:pic>
        <p:nvPicPr>
          <p:cNvPr id="202758" name="Picture 6" descr="img01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2349500"/>
            <a:ext cx="7367587" cy="4005263"/>
          </a:xfrm>
          <a:prstGeom prst="rect">
            <a:avLst/>
          </a:prstGeom>
          <a:noFill/>
          <a:extLst>
            <a:ext uri="{909E8E84-426E-40DD-AFC4-6F175D3DCCD1}">
              <a14:hiddenFill xmlns:a14="http://schemas.microsoft.com/office/drawing/2010/main">
                <a:solidFill>
                  <a:srgbClr val="FFFFFF"/>
                </a:solidFill>
              </a14:hiddenFill>
            </a:ext>
          </a:extLst>
        </p:spPr>
      </p:pic>
      <p:sp>
        <p:nvSpPr>
          <p:cNvPr id="202755" name="Rectangle 3"/>
          <p:cNvSpPr>
            <a:spLocks noGrp="1" noChangeArrowheads="1"/>
          </p:cNvSpPr>
          <p:nvPr>
            <p:ph type="body" idx="1"/>
          </p:nvPr>
        </p:nvSpPr>
        <p:spPr>
          <a:xfrm>
            <a:off x="179388" y="981075"/>
            <a:ext cx="8496300" cy="5184775"/>
          </a:xfrm>
        </p:spPr>
        <p:txBody>
          <a:bodyPr/>
          <a:lstStyle/>
          <a:p>
            <a:r>
              <a:rPr lang="it-IT" sz="2400" dirty="0"/>
              <a:t>le molecole dei gas reali hanno</a:t>
            </a:r>
            <a:r>
              <a:rPr lang="it-IT" dirty="0"/>
              <a:t> </a:t>
            </a:r>
          </a:p>
          <a:p>
            <a:pPr lvl="1"/>
            <a:r>
              <a:rPr lang="it-IT" sz="2200" dirty="0"/>
              <a:t>volume proprio:    </a:t>
            </a:r>
            <a:r>
              <a:rPr lang="it-IT" sz="2200" dirty="0">
                <a:solidFill>
                  <a:srgbClr val="008000"/>
                </a:solidFill>
              </a:rPr>
              <a:t>V  </a:t>
            </a:r>
            <a:r>
              <a:rPr lang="it-IT" sz="2200" dirty="0">
                <a:solidFill>
                  <a:srgbClr val="008000"/>
                </a:solidFill>
                <a:cs typeface="Arial" pitchFamily="34" charset="0"/>
              </a:rPr>
              <a:t>→  V–b</a:t>
            </a:r>
            <a:r>
              <a:rPr lang="it-IT" sz="2200" dirty="0">
                <a:cs typeface="Arial" pitchFamily="34" charset="0"/>
              </a:rPr>
              <a:t>         (b covolume)</a:t>
            </a:r>
          </a:p>
          <a:p>
            <a:pPr lvl="1"/>
            <a:r>
              <a:rPr lang="it-IT" sz="2200" dirty="0">
                <a:cs typeface="Arial" pitchFamily="34" charset="0"/>
              </a:rPr>
              <a:t>interazioni (forze intermolecolari):   </a:t>
            </a:r>
            <a:r>
              <a:rPr lang="it-IT" sz="2200" dirty="0">
                <a:solidFill>
                  <a:srgbClr val="008000"/>
                </a:solidFill>
                <a:cs typeface="Arial" pitchFamily="34" charset="0"/>
              </a:rPr>
              <a:t>p  →  </a:t>
            </a:r>
            <a:r>
              <a:rPr lang="it-IT" sz="2200" dirty="0" err="1">
                <a:solidFill>
                  <a:srgbClr val="008000"/>
                </a:solidFill>
                <a:cs typeface="Arial" pitchFamily="34" charset="0"/>
              </a:rPr>
              <a:t>p+a</a:t>
            </a:r>
            <a:r>
              <a:rPr lang="it-IT" sz="2200" dirty="0">
                <a:solidFill>
                  <a:srgbClr val="008000"/>
                </a:solidFill>
                <a:cs typeface="Arial" pitchFamily="34" charset="0"/>
              </a:rPr>
              <a:t>/V</a:t>
            </a:r>
            <a:r>
              <a:rPr lang="it-IT" sz="2200" baseline="30000" dirty="0">
                <a:solidFill>
                  <a:srgbClr val="008000"/>
                </a:solidFill>
                <a:cs typeface="Arial" pitchFamily="34" charset="0"/>
              </a:rPr>
              <a:t>2</a:t>
            </a: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endParaRPr lang="it-IT" sz="2400" dirty="0">
              <a:cs typeface="Arial" pitchFamily="34" charset="0"/>
            </a:endParaRPr>
          </a:p>
          <a:p>
            <a:r>
              <a:rPr lang="it-IT" sz="2400" dirty="0">
                <a:cs typeface="Arial" pitchFamily="34" charset="0"/>
              </a:rPr>
              <a:t>l’</a:t>
            </a:r>
            <a:r>
              <a:rPr lang="it-IT" sz="2400" dirty="0" err="1">
                <a:cs typeface="Arial" pitchFamily="34" charset="0"/>
              </a:rPr>
              <a:t>eq</a:t>
            </a:r>
            <a:r>
              <a:rPr lang="it-IT" sz="2400" dirty="0">
                <a:cs typeface="Arial" pitchFamily="34" charset="0"/>
              </a:rPr>
              <a:t>. di stato corrispondente è l’</a:t>
            </a:r>
            <a:r>
              <a:rPr lang="it-IT" sz="2400" dirty="0" err="1">
                <a:cs typeface="Arial" pitchFamily="34" charset="0"/>
              </a:rPr>
              <a:t>eq</a:t>
            </a:r>
            <a:r>
              <a:rPr lang="it-IT" sz="2400" dirty="0">
                <a:cs typeface="Arial" pitchFamily="34" charset="0"/>
              </a:rPr>
              <a:t>. di Van </a:t>
            </a:r>
            <a:r>
              <a:rPr lang="it-IT" sz="2400" dirty="0" err="1">
                <a:cs typeface="Arial" pitchFamily="34" charset="0"/>
              </a:rPr>
              <a:t>der</a:t>
            </a:r>
            <a:r>
              <a:rPr lang="it-IT" sz="2400" dirty="0">
                <a:cs typeface="Arial" pitchFamily="34" charset="0"/>
              </a:rPr>
              <a:t> </a:t>
            </a:r>
            <a:r>
              <a:rPr lang="it-IT" sz="2400" dirty="0" err="1">
                <a:cs typeface="Arial" pitchFamily="34" charset="0"/>
              </a:rPr>
              <a:t>Waals</a:t>
            </a:r>
            <a:endParaRPr lang="it-IT" sz="2400" dirty="0">
              <a:cs typeface="Arial" pitchFamily="34" charset="0"/>
            </a:endParaRPr>
          </a:p>
          <a:p>
            <a:pPr>
              <a:buFontTx/>
              <a:buNone/>
            </a:pPr>
            <a:r>
              <a:rPr lang="it-IT" sz="2400" dirty="0">
                <a:solidFill>
                  <a:srgbClr val="008000"/>
                </a:solidFill>
                <a:cs typeface="Arial" pitchFamily="34" charset="0"/>
              </a:rPr>
              <a:t>	(</a:t>
            </a:r>
            <a:r>
              <a:rPr lang="it-IT" sz="2400" dirty="0" err="1">
                <a:solidFill>
                  <a:srgbClr val="008000"/>
                </a:solidFill>
                <a:cs typeface="Arial" pitchFamily="34" charset="0"/>
              </a:rPr>
              <a:t>p+a</a:t>
            </a:r>
            <a:r>
              <a:rPr lang="it-IT" sz="2400" dirty="0">
                <a:solidFill>
                  <a:srgbClr val="008000"/>
                </a:solidFill>
                <a:cs typeface="Arial" pitchFamily="34" charset="0"/>
              </a:rPr>
              <a:t>/V</a:t>
            </a:r>
            <a:r>
              <a:rPr lang="it-IT" sz="2400" baseline="30000" dirty="0">
                <a:solidFill>
                  <a:srgbClr val="008000"/>
                </a:solidFill>
                <a:cs typeface="Arial" pitchFamily="34" charset="0"/>
              </a:rPr>
              <a:t>2</a:t>
            </a:r>
            <a:r>
              <a:rPr lang="it-IT" sz="2400" dirty="0">
                <a:solidFill>
                  <a:srgbClr val="008000"/>
                </a:solidFill>
                <a:cs typeface="Arial" pitchFamily="34" charset="0"/>
              </a:rPr>
              <a:t>)(V–b) = </a:t>
            </a:r>
            <a:r>
              <a:rPr lang="it-IT" sz="2400" dirty="0" err="1">
                <a:solidFill>
                  <a:srgbClr val="008000"/>
                </a:solidFill>
                <a:cs typeface="Arial" pitchFamily="34" charset="0"/>
              </a:rPr>
              <a:t>nRT</a:t>
            </a:r>
            <a:endParaRPr lang="it-IT" sz="2400" dirty="0">
              <a:solidFill>
                <a:srgbClr val="008000"/>
              </a:solidFill>
              <a:cs typeface="Arial" pitchFamily="34" charset="0"/>
            </a:endParaRPr>
          </a:p>
        </p:txBody>
      </p:sp>
      <p:sp>
        <p:nvSpPr>
          <p:cNvPr id="202754" name="Rectangle 2"/>
          <p:cNvSpPr>
            <a:spLocks noGrp="1" noChangeArrowheads="1"/>
          </p:cNvSpPr>
          <p:nvPr>
            <p:ph type="title"/>
          </p:nvPr>
        </p:nvSpPr>
        <p:spPr/>
        <p:txBody>
          <a:bodyPr/>
          <a:lstStyle/>
          <a:p>
            <a:r>
              <a:rPr lang="it-IT"/>
              <a:t>Gas reali</a:t>
            </a:r>
          </a:p>
        </p:txBody>
      </p:sp>
      <p:sp>
        <p:nvSpPr>
          <p:cNvPr id="202759" name="Text Box 7"/>
          <p:cNvSpPr txBox="1">
            <a:spLocks noChangeArrowheads="1"/>
          </p:cNvSpPr>
          <p:nvPr/>
        </p:nvSpPr>
        <p:spPr bwMode="auto">
          <a:xfrm>
            <a:off x="539750" y="5805488"/>
            <a:ext cx="3059113"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
        <p:nvSpPr>
          <p:cNvPr id="202761" name="Freeform 9"/>
          <p:cNvSpPr>
            <a:spLocks/>
          </p:cNvSpPr>
          <p:nvPr/>
        </p:nvSpPr>
        <p:spPr bwMode="auto">
          <a:xfrm>
            <a:off x="3048000" y="3830638"/>
            <a:ext cx="769938" cy="179387"/>
          </a:xfrm>
          <a:custGeom>
            <a:avLst/>
            <a:gdLst>
              <a:gd name="T0" fmla="*/ 0 w 485"/>
              <a:gd name="T1" fmla="*/ 46 h 113"/>
              <a:gd name="T2" fmla="*/ 91 w 485"/>
              <a:gd name="T3" fmla="*/ 101 h 113"/>
              <a:gd name="T4" fmla="*/ 119 w 485"/>
              <a:gd name="T5" fmla="*/ 110 h 113"/>
              <a:gd name="T6" fmla="*/ 183 w 485"/>
              <a:gd name="T7" fmla="*/ 101 h 113"/>
              <a:gd name="T8" fmla="*/ 219 w 485"/>
              <a:gd name="T9" fmla="*/ 46 h 113"/>
              <a:gd name="T10" fmla="*/ 247 w 485"/>
              <a:gd name="T11" fmla="*/ 37 h 113"/>
              <a:gd name="T12" fmla="*/ 393 w 485"/>
              <a:gd name="T13" fmla="*/ 19 h 113"/>
              <a:gd name="T14" fmla="*/ 466 w 485"/>
              <a:gd name="T15" fmla="*/ 56 h 113"/>
              <a:gd name="T16" fmla="*/ 485 w 485"/>
              <a:gd name="T17" fmla="*/ 9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113">
                <a:moveTo>
                  <a:pt x="0" y="46"/>
                </a:moveTo>
                <a:cubicBezTo>
                  <a:pt x="33" y="81"/>
                  <a:pt x="40" y="84"/>
                  <a:pt x="91" y="101"/>
                </a:cubicBezTo>
                <a:cubicBezTo>
                  <a:pt x="100" y="104"/>
                  <a:pt x="119" y="110"/>
                  <a:pt x="119" y="110"/>
                </a:cubicBezTo>
                <a:cubicBezTo>
                  <a:pt x="140" y="107"/>
                  <a:pt x="165" y="113"/>
                  <a:pt x="183" y="101"/>
                </a:cubicBezTo>
                <a:cubicBezTo>
                  <a:pt x="201" y="89"/>
                  <a:pt x="198" y="53"/>
                  <a:pt x="219" y="46"/>
                </a:cubicBezTo>
                <a:cubicBezTo>
                  <a:pt x="228" y="43"/>
                  <a:pt x="238" y="40"/>
                  <a:pt x="247" y="37"/>
                </a:cubicBezTo>
                <a:cubicBezTo>
                  <a:pt x="303" y="0"/>
                  <a:pt x="315" y="11"/>
                  <a:pt x="393" y="19"/>
                </a:cubicBezTo>
                <a:cubicBezTo>
                  <a:pt x="456" y="40"/>
                  <a:pt x="435" y="23"/>
                  <a:pt x="466" y="56"/>
                </a:cubicBezTo>
                <a:cubicBezTo>
                  <a:pt x="476" y="87"/>
                  <a:pt x="468" y="77"/>
                  <a:pt x="485" y="92"/>
                </a:cubicBezTo>
              </a:path>
            </a:pathLst>
          </a:custGeom>
          <a:noFill/>
          <a:ln w="38100" cap="flat" cmpd="sng">
            <a:solidFill>
              <a:srgbClr val="990033"/>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2762" name="Text Box 10"/>
          <p:cNvSpPr txBox="1">
            <a:spLocks noChangeArrowheads="1"/>
          </p:cNvSpPr>
          <p:nvPr/>
        </p:nvSpPr>
        <p:spPr bwMode="auto">
          <a:xfrm>
            <a:off x="7308850" y="4365625"/>
            <a:ext cx="1728788" cy="954088"/>
          </a:xfrm>
          <a:prstGeom prst="rect">
            <a:avLst/>
          </a:prstGeom>
          <a:noFill/>
          <a:ln w="38100">
            <a:solidFill>
              <a:schemeClr val="accent2"/>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b="1">
                <a:solidFill>
                  <a:srgbClr val="990033"/>
                </a:solidFill>
              </a:rPr>
              <a:t>l’isot. di VdW</a:t>
            </a:r>
          </a:p>
          <a:p>
            <a:r>
              <a:rPr lang="it-IT" b="1">
                <a:solidFill>
                  <a:srgbClr val="990033"/>
                </a:solidFill>
              </a:rPr>
              <a:t>è la curva a</a:t>
            </a:r>
          </a:p>
          <a:p>
            <a:r>
              <a:rPr lang="it-IT" b="1">
                <a:solidFill>
                  <a:srgbClr val="990033"/>
                </a:solidFill>
              </a:rPr>
              <a:t>tratteggio</a:t>
            </a:r>
          </a:p>
        </p:txBody>
      </p:sp>
      <p:pic>
        <p:nvPicPr>
          <p:cNvPr id="202763" name="Picture 11" descr="180px-Johannes_Diderik_van_der_Wa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0"/>
            <a:ext cx="1714500" cy="1943100"/>
          </a:xfrm>
          <a:prstGeom prst="rect">
            <a:avLst/>
          </a:prstGeom>
          <a:noFill/>
          <a:extLst>
            <a:ext uri="{909E8E84-426E-40DD-AFC4-6F175D3DCCD1}">
              <a14:hiddenFill xmlns:a14="http://schemas.microsoft.com/office/drawing/2010/main">
                <a:solidFill>
                  <a:srgbClr val="FFFFFF"/>
                </a:solidFill>
              </a14:hiddenFill>
            </a:ext>
          </a:extLst>
        </p:spPr>
      </p:pic>
      <p:sp>
        <p:nvSpPr>
          <p:cNvPr id="202764" name="Text Box 12"/>
          <p:cNvSpPr txBox="1">
            <a:spLocks noChangeArrowheads="1"/>
          </p:cNvSpPr>
          <p:nvPr/>
        </p:nvSpPr>
        <p:spPr bwMode="auto">
          <a:xfrm>
            <a:off x="5919788" y="5872163"/>
            <a:ext cx="25003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i="1">
                <a:solidFill>
                  <a:srgbClr val="FF0000"/>
                </a:solidFill>
              </a:rPr>
              <a:t>universale</a:t>
            </a:r>
            <a:r>
              <a:rPr lang="it-IT" sz="2000">
                <a:solidFill>
                  <a:srgbClr val="FF0000"/>
                </a:solidFill>
              </a:rPr>
              <a:t>, scalando</a:t>
            </a:r>
          </a:p>
          <a:p>
            <a:r>
              <a:rPr lang="it-IT" sz="2000">
                <a:solidFill>
                  <a:srgbClr val="FF0000"/>
                </a:solidFill>
              </a:rPr>
              <a:t>p,V,T con p</a:t>
            </a:r>
            <a:r>
              <a:rPr lang="it-IT" sz="2000" baseline="-25000">
                <a:solidFill>
                  <a:srgbClr val="FF0000"/>
                </a:solidFill>
              </a:rPr>
              <a:t>c</a:t>
            </a:r>
            <a:r>
              <a:rPr lang="it-IT" sz="2000">
                <a:solidFill>
                  <a:srgbClr val="FF0000"/>
                </a:solidFill>
              </a:rPr>
              <a:t>,V</a:t>
            </a:r>
            <a:r>
              <a:rPr lang="it-IT" sz="2000" baseline="-25000">
                <a:solidFill>
                  <a:srgbClr val="FF0000"/>
                </a:solidFill>
              </a:rPr>
              <a:t>c</a:t>
            </a:r>
            <a:r>
              <a:rPr lang="it-IT" sz="2000">
                <a:solidFill>
                  <a:srgbClr val="FF0000"/>
                </a:solidFill>
              </a:rPr>
              <a:t>,T</a:t>
            </a:r>
            <a:r>
              <a:rPr lang="it-IT" sz="2000" baseline="-25000">
                <a:solidFill>
                  <a:srgbClr val="FF0000"/>
                </a:solidFill>
              </a:rPr>
              <a:t>c</a:t>
            </a:r>
            <a:r>
              <a:rPr lang="it-IT" sz="2000">
                <a:solidFill>
                  <a:srgbClr val="FF0000"/>
                </a:solidFill>
              </a:rPr>
              <a:t> </a:t>
            </a:r>
          </a:p>
        </p:txBody>
      </p:sp>
      <p:sp>
        <p:nvSpPr>
          <p:cNvPr id="2" name="TextBox 1"/>
          <p:cNvSpPr txBox="1"/>
          <p:nvPr/>
        </p:nvSpPr>
        <p:spPr>
          <a:xfrm>
            <a:off x="7263442" y="1941653"/>
            <a:ext cx="1915845" cy="646331"/>
          </a:xfrm>
          <a:prstGeom prst="rect">
            <a:avLst/>
          </a:prstGeom>
          <a:noFill/>
        </p:spPr>
        <p:txBody>
          <a:bodyPr wrap="none" rtlCol="0">
            <a:spAutoFit/>
          </a:bodyPr>
          <a:lstStyle/>
          <a:p>
            <a:r>
              <a:rPr lang="en-US" dirty="0" smtClean="0"/>
              <a:t>J. Van der Waals</a:t>
            </a:r>
          </a:p>
          <a:p>
            <a:r>
              <a:rPr lang="en-US" dirty="0" smtClean="0"/>
              <a:t>  PN </a:t>
            </a:r>
            <a:r>
              <a:rPr lang="en-US" dirty="0" err="1" smtClean="0"/>
              <a:t>fisica</a:t>
            </a:r>
            <a:r>
              <a:rPr lang="en-US" dirty="0" smtClean="0"/>
              <a:t> 1910</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80825EE9-97E1-4A94-9EBF-F026CF9EE0E4}" type="slidenum">
              <a:rPr lang="en-US"/>
              <a:pPr/>
              <a:t>29</a:t>
            </a:fld>
            <a:endParaRPr lang="en-US"/>
          </a:p>
        </p:txBody>
      </p:sp>
      <p:sp>
        <p:nvSpPr>
          <p:cNvPr id="207874" name="Rectangle 2"/>
          <p:cNvSpPr>
            <a:spLocks noGrp="1" noChangeArrowheads="1"/>
          </p:cNvSpPr>
          <p:nvPr>
            <p:ph type="title"/>
          </p:nvPr>
        </p:nvSpPr>
        <p:spPr/>
        <p:txBody>
          <a:bodyPr/>
          <a:lstStyle/>
          <a:p>
            <a:r>
              <a:rPr lang="it-IT"/>
              <a:t>Gas reali vs gas perfetto</a:t>
            </a:r>
          </a:p>
        </p:txBody>
      </p:sp>
      <p:sp>
        <p:nvSpPr>
          <p:cNvPr id="207875" name="Rectangle 3"/>
          <p:cNvSpPr>
            <a:spLocks noGrp="1" noChangeArrowheads="1"/>
          </p:cNvSpPr>
          <p:nvPr>
            <p:ph type="body" idx="1"/>
          </p:nvPr>
        </p:nvSpPr>
        <p:spPr>
          <a:xfrm>
            <a:off x="250825" y="908050"/>
            <a:ext cx="8713788" cy="5400675"/>
          </a:xfrm>
        </p:spPr>
        <p:txBody>
          <a:bodyPr/>
          <a:lstStyle/>
          <a:p>
            <a:r>
              <a:rPr lang="it-IT" sz="2600" dirty="0" smtClean="0"/>
              <a:t>a T </a:t>
            </a:r>
            <a:r>
              <a:rPr lang="it-IT" sz="2600" dirty="0" err="1" smtClean="0"/>
              <a:t>cost</a:t>
            </a:r>
            <a:r>
              <a:rPr lang="it-IT" sz="2600" dirty="0" smtClean="0"/>
              <a:t>., gas </a:t>
            </a:r>
            <a:r>
              <a:rPr lang="it-IT" sz="2600" dirty="0"/>
              <a:t>reale, (</a:t>
            </a:r>
            <a:r>
              <a:rPr lang="it-IT" sz="2600" dirty="0" err="1"/>
              <a:t>p+a</a:t>
            </a:r>
            <a:r>
              <a:rPr lang="it-IT" sz="2600" dirty="0"/>
              <a:t>/V</a:t>
            </a:r>
            <a:r>
              <a:rPr lang="it-IT" sz="2600" baseline="30000" dirty="0"/>
              <a:t>2</a:t>
            </a:r>
            <a:r>
              <a:rPr lang="it-IT" sz="2600" dirty="0"/>
              <a:t>)(V-b) = </a:t>
            </a:r>
            <a:r>
              <a:rPr lang="it-IT" sz="2600" dirty="0" err="1"/>
              <a:t>cost</a:t>
            </a:r>
            <a:r>
              <a:rPr lang="it-IT" sz="2600" dirty="0"/>
              <a:t>, </a:t>
            </a:r>
            <a:r>
              <a:rPr lang="it-IT" sz="2600" dirty="0" err="1"/>
              <a:t>cfr</a:t>
            </a:r>
            <a:r>
              <a:rPr lang="it-IT" sz="2600" dirty="0"/>
              <a:t> con le isoterme del </a:t>
            </a:r>
            <a:r>
              <a:rPr lang="it-IT" sz="2600" dirty="0" err="1"/>
              <a:t>g.p.</a:t>
            </a:r>
            <a:r>
              <a:rPr lang="it-IT" sz="2600" dirty="0"/>
              <a:t> che non ha struttura, </a:t>
            </a:r>
            <a:r>
              <a:rPr lang="it-IT" sz="2600" dirty="0" err="1"/>
              <a:t>pV</a:t>
            </a:r>
            <a:r>
              <a:rPr lang="it-IT" sz="2600" dirty="0"/>
              <a:t> = </a:t>
            </a:r>
            <a:r>
              <a:rPr lang="it-IT" sz="2600" dirty="0" err="1"/>
              <a:t>cost</a:t>
            </a:r>
            <a:endParaRPr lang="it-IT" sz="2600" dirty="0"/>
          </a:p>
          <a:p>
            <a:endParaRPr lang="it-IT" sz="2600" dirty="0"/>
          </a:p>
          <a:p>
            <a:endParaRPr lang="it-IT" sz="2600" dirty="0"/>
          </a:p>
          <a:p>
            <a:endParaRPr lang="it-IT" sz="2600" dirty="0"/>
          </a:p>
          <a:p>
            <a:endParaRPr lang="it-IT" sz="2600" dirty="0"/>
          </a:p>
          <a:p>
            <a:endParaRPr lang="it-IT" sz="2600" dirty="0"/>
          </a:p>
          <a:p>
            <a:endParaRPr lang="it-IT" sz="2600" dirty="0"/>
          </a:p>
          <a:p>
            <a:pPr>
              <a:spcBef>
                <a:spcPct val="69000"/>
              </a:spcBef>
            </a:pPr>
            <a:r>
              <a:rPr lang="it-IT" sz="2600" dirty="0"/>
              <a:t>il gas reale si avvicina al comportamento del </a:t>
            </a:r>
            <a:r>
              <a:rPr lang="it-IT" sz="2600" dirty="0" err="1"/>
              <a:t>g.p.</a:t>
            </a:r>
            <a:r>
              <a:rPr lang="it-IT" sz="2600" dirty="0"/>
              <a:t> sopra l’isoterma critica </a:t>
            </a:r>
            <a:r>
              <a:rPr lang="it-IT" sz="2600" dirty="0" err="1" smtClean="0"/>
              <a:t>T</a:t>
            </a:r>
            <a:r>
              <a:rPr lang="it-IT" sz="2600" baseline="-25000" dirty="0" err="1" smtClean="0"/>
              <a:t>c</a:t>
            </a:r>
            <a:r>
              <a:rPr lang="it-IT" sz="2600" dirty="0" smtClean="0"/>
              <a:t>(la </a:t>
            </a:r>
            <a:r>
              <a:rPr lang="it-IT" sz="2600" dirty="0"/>
              <a:t>T al di sopra della quale non può essere liquefatto, </a:t>
            </a:r>
            <a:r>
              <a:rPr lang="it-IT" sz="2600" dirty="0">
                <a:sym typeface="Symbol" pitchFamily="18" charset="2"/>
              </a:rPr>
              <a:t>p)</a:t>
            </a:r>
            <a:r>
              <a:rPr lang="it-IT" sz="2600" dirty="0"/>
              <a:t> </a:t>
            </a:r>
          </a:p>
          <a:p>
            <a:pPr>
              <a:buFontTx/>
              <a:buNone/>
            </a:pPr>
            <a:endParaRPr lang="it-IT" sz="2600" dirty="0"/>
          </a:p>
        </p:txBody>
      </p:sp>
      <p:pic>
        <p:nvPicPr>
          <p:cNvPr id="207876" name="Picture 4" descr="img0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1844675"/>
            <a:ext cx="5897562" cy="294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en-US" smtClean="0"/>
              <a:t>fln apr 14</a:t>
            </a:r>
            <a:endParaRPr lang="en-US"/>
          </a:p>
        </p:txBody>
      </p:sp>
      <p:sp>
        <p:nvSpPr>
          <p:cNvPr id="8" name="Slide Number Placeholder 6"/>
          <p:cNvSpPr>
            <a:spLocks noGrp="1"/>
          </p:cNvSpPr>
          <p:nvPr>
            <p:ph type="sldNum" sz="quarter" idx="12"/>
          </p:nvPr>
        </p:nvSpPr>
        <p:spPr/>
        <p:txBody>
          <a:bodyPr/>
          <a:lstStyle/>
          <a:p>
            <a:fld id="{86207C8C-D25F-4C0F-953E-EE4A5AF72AE2}" type="slidenum">
              <a:rPr lang="en-US"/>
              <a:pPr/>
              <a:t>3</a:t>
            </a:fld>
            <a:endParaRPr lang="en-US"/>
          </a:p>
        </p:txBody>
      </p:sp>
      <p:sp>
        <p:nvSpPr>
          <p:cNvPr id="109570" name="Rectangle 2"/>
          <p:cNvSpPr>
            <a:spLocks noGrp="1" noChangeArrowheads="1"/>
          </p:cNvSpPr>
          <p:nvPr>
            <p:ph type="title"/>
          </p:nvPr>
        </p:nvSpPr>
        <p:spPr/>
        <p:txBody>
          <a:bodyPr/>
          <a:lstStyle/>
          <a:p>
            <a:r>
              <a:rPr lang="it-IT"/>
              <a:t>Meccanica vs termodinamica</a:t>
            </a:r>
          </a:p>
        </p:txBody>
      </p:sp>
      <p:sp>
        <p:nvSpPr>
          <p:cNvPr id="109571" name="Rectangle 3"/>
          <p:cNvSpPr>
            <a:spLocks noGrp="1" noChangeArrowheads="1"/>
          </p:cNvSpPr>
          <p:nvPr>
            <p:ph type="body" sz="half" idx="1"/>
          </p:nvPr>
        </p:nvSpPr>
        <p:spPr>
          <a:xfrm>
            <a:off x="107950" y="1052513"/>
            <a:ext cx="8569325" cy="5184775"/>
          </a:xfrm>
          <a:noFill/>
        </p:spPr>
        <p:txBody>
          <a:bodyPr/>
          <a:lstStyle/>
          <a:p>
            <a:pPr>
              <a:lnSpc>
                <a:spcPct val="90000"/>
              </a:lnSpc>
            </a:pPr>
            <a:r>
              <a:rPr lang="it-IT" sz="2500"/>
              <a:t>meccanica del punto e dei sistemi</a:t>
            </a:r>
            <a:r>
              <a:rPr lang="it-IT" sz="2400"/>
              <a:t>:</a:t>
            </a:r>
          </a:p>
          <a:p>
            <a:pPr lvl="1">
              <a:lnSpc>
                <a:spcPct val="90000"/>
              </a:lnSpc>
            </a:pPr>
            <a:r>
              <a:rPr lang="it-IT" sz="2200">
                <a:solidFill>
                  <a:srgbClr val="CC0000"/>
                </a:solidFill>
              </a:rPr>
              <a:t>pochi oggetti macroscopici</a:t>
            </a:r>
          </a:p>
          <a:p>
            <a:pPr lvl="1">
              <a:lnSpc>
                <a:spcPct val="90000"/>
              </a:lnSpc>
            </a:pPr>
            <a:r>
              <a:rPr lang="it-IT" sz="2200">
                <a:solidFill>
                  <a:schemeClr val="accent2"/>
                </a:solidFill>
              </a:rPr>
              <a:t>proprietà individuali e trattamento deterministico</a:t>
            </a:r>
          </a:p>
          <a:p>
            <a:pPr lvl="1">
              <a:lnSpc>
                <a:spcPct val="90000"/>
              </a:lnSpc>
            </a:pPr>
            <a:r>
              <a:rPr lang="it-IT" sz="2200">
                <a:solidFill>
                  <a:srgbClr val="009900"/>
                </a:solidFill>
              </a:rPr>
              <a:t>moti coerenti</a:t>
            </a:r>
          </a:p>
          <a:p>
            <a:pPr>
              <a:lnSpc>
                <a:spcPct val="90000"/>
              </a:lnSpc>
            </a:pPr>
            <a:r>
              <a:rPr lang="it-IT" sz="2500"/>
              <a:t>termodinamica:</a:t>
            </a:r>
            <a:r>
              <a:rPr lang="it-IT" sz="2400"/>
              <a:t> </a:t>
            </a:r>
          </a:p>
          <a:p>
            <a:pPr lvl="1">
              <a:lnSpc>
                <a:spcPct val="90000"/>
              </a:lnSpc>
            </a:pPr>
            <a:r>
              <a:rPr lang="it-IT" sz="2200">
                <a:solidFill>
                  <a:srgbClr val="CC0000"/>
                </a:solidFill>
              </a:rPr>
              <a:t>sistemi con molti oggetti microscopici, ad es. gas (1 mole, N</a:t>
            </a:r>
            <a:r>
              <a:rPr lang="it-IT" sz="2200" baseline="-25000">
                <a:solidFill>
                  <a:srgbClr val="CC0000"/>
                </a:solidFill>
              </a:rPr>
              <a:t>Av</a:t>
            </a:r>
            <a:r>
              <a:rPr lang="it-IT" sz="2200">
                <a:solidFill>
                  <a:srgbClr val="CC0000"/>
                </a:solidFill>
              </a:rPr>
              <a:t> = 6.022</a:t>
            </a:r>
            <a:r>
              <a:rPr lang="it-IT" sz="2200">
                <a:solidFill>
                  <a:srgbClr val="CC0000"/>
                </a:solidFill>
                <a:cs typeface="Arial" pitchFamily="34" charset="0"/>
              </a:rPr>
              <a:t>∙10</a:t>
            </a:r>
            <a:r>
              <a:rPr lang="it-IT" sz="2200" baseline="30000">
                <a:solidFill>
                  <a:srgbClr val="CC0000"/>
                </a:solidFill>
                <a:cs typeface="Arial" pitchFamily="34" charset="0"/>
              </a:rPr>
              <a:t>23</a:t>
            </a:r>
            <a:r>
              <a:rPr lang="it-IT" sz="2200">
                <a:solidFill>
                  <a:srgbClr val="CC0000"/>
                </a:solidFill>
                <a:cs typeface="Arial" pitchFamily="34" charset="0"/>
              </a:rPr>
              <a:t>, n =N/</a:t>
            </a:r>
            <a:r>
              <a:rPr lang="it-IT" sz="2200">
                <a:solidFill>
                  <a:srgbClr val="CC0000"/>
                </a:solidFill>
              </a:rPr>
              <a:t>N</a:t>
            </a:r>
            <a:r>
              <a:rPr lang="it-IT" sz="2200" baseline="-25000">
                <a:solidFill>
                  <a:srgbClr val="CC0000"/>
                </a:solidFill>
              </a:rPr>
              <a:t>Av</a:t>
            </a:r>
            <a:r>
              <a:rPr lang="it-IT" sz="2200">
                <a:solidFill>
                  <a:srgbClr val="CC0000"/>
                </a:solidFill>
              </a:rPr>
              <a:t> = mN/mN</a:t>
            </a:r>
            <a:r>
              <a:rPr lang="it-IT" sz="2200" baseline="-25000">
                <a:solidFill>
                  <a:srgbClr val="CC0000"/>
                </a:solidFill>
              </a:rPr>
              <a:t>Av</a:t>
            </a:r>
            <a:r>
              <a:rPr lang="it-IT" sz="2200">
                <a:solidFill>
                  <a:srgbClr val="CC0000"/>
                </a:solidFill>
              </a:rPr>
              <a:t> = M/M</a:t>
            </a:r>
            <a:r>
              <a:rPr lang="it-IT" sz="2200" baseline="-25000">
                <a:solidFill>
                  <a:srgbClr val="CC0000"/>
                </a:solidFill>
              </a:rPr>
              <a:t>M</a:t>
            </a:r>
            <a:r>
              <a:rPr lang="it-IT" sz="2200">
                <a:solidFill>
                  <a:srgbClr val="CC0000"/>
                </a:solidFill>
              </a:rPr>
              <a:t> numero di moli</a:t>
            </a:r>
            <a:r>
              <a:rPr lang="it-IT" sz="2200">
                <a:solidFill>
                  <a:srgbClr val="CC0000"/>
                </a:solidFill>
                <a:cs typeface="Arial" pitchFamily="34" charset="0"/>
              </a:rPr>
              <a:t>)</a:t>
            </a:r>
          </a:p>
          <a:p>
            <a:pPr lvl="1">
              <a:lnSpc>
                <a:spcPct val="90000"/>
              </a:lnSpc>
            </a:pPr>
            <a:r>
              <a:rPr lang="it-IT" sz="2200">
                <a:solidFill>
                  <a:schemeClr val="accent2"/>
                </a:solidFill>
                <a:cs typeface="Arial" pitchFamily="34" charset="0"/>
              </a:rPr>
              <a:t>proprietà collettive e trattamento statistico, valori medi, ad es. dell’en. cinetica delle molecole (teoria cinetica) </a:t>
            </a:r>
          </a:p>
          <a:p>
            <a:pPr lvl="1">
              <a:lnSpc>
                <a:spcPct val="90000"/>
              </a:lnSpc>
            </a:pPr>
            <a:r>
              <a:rPr lang="it-IT" sz="2200">
                <a:solidFill>
                  <a:srgbClr val="009900"/>
                </a:solidFill>
              </a:rPr>
              <a:t>moti incoerenti, casuali delle molecole</a:t>
            </a:r>
          </a:p>
          <a:p>
            <a:pPr>
              <a:lnSpc>
                <a:spcPct val="90000"/>
              </a:lnSpc>
            </a:pPr>
            <a:r>
              <a:rPr lang="it-IT" sz="2500"/>
              <a:t>descrizione termodinamica possibile anche in termini di </a:t>
            </a:r>
            <a:r>
              <a:rPr lang="it-IT" sz="2500">
                <a:solidFill>
                  <a:srgbClr val="FF3399"/>
                </a:solidFill>
              </a:rPr>
              <a:t>pochi parametri macroscopici</a:t>
            </a:r>
            <a:r>
              <a:rPr lang="it-IT" sz="2500"/>
              <a:t>, ad es. per un gas </a:t>
            </a:r>
            <a:r>
              <a:rPr lang="it-IT" sz="2500">
                <a:solidFill>
                  <a:srgbClr val="CC0000"/>
                </a:solidFill>
              </a:rPr>
              <a:t>in equilibrio</a:t>
            </a:r>
            <a:r>
              <a:rPr lang="it-IT" sz="2500"/>
              <a:t> pressione p, volume occupato V e temperatura T (p e T collegabili ai parametri microscopici)</a:t>
            </a:r>
            <a:endParaRPr lang="el-GR" sz="2500"/>
          </a:p>
        </p:txBody>
      </p:sp>
      <p:sp>
        <p:nvSpPr>
          <p:cNvPr id="109583" name="AutoShape 15"/>
          <p:cNvSpPr>
            <a:spLocks noChangeArrowheads="1"/>
          </p:cNvSpPr>
          <p:nvPr/>
        </p:nvSpPr>
        <p:spPr bwMode="auto">
          <a:xfrm>
            <a:off x="6588125" y="1052513"/>
            <a:ext cx="733425" cy="2087562"/>
          </a:xfrm>
          <a:prstGeom prst="curvedLeftArrow">
            <a:avLst>
              <a:gd name="adj1" fmla="val 56926"/>
              <a:gd name="adj2" fmla="val 11385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09596" name="Picture 28" descr="img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0000">
            <a:off x="7378700" y="-3175"/>
            <a:ext cx="1762125" cy="1209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A451EC22-57F0-4F84-83C2-2D941C296711}" type="slidenum">
              <a:rPr lang="en-US"/>
              <a:pPr/>
              <a:t>30</a:t>
            </a:fld>
            <a:endParaRPr lang="en-US"/>
          </a:p>
        </p:txBody>
      </p:sp>
      <p:sp>
        <p:nvSpPr>
          <p:cNvPr id="208898" name="Rectangle 2"/>
          <p:cNvSpPr>
            <a:spLocks noGrp="1" noChangeArrowheads="1"/>
          </p:cNvSpPr>
          <p:nvPr>
            <p:ph type="title"/>
          </p:nvPr>
        </p:nvSpPr>
        <p:spPr/>
        <p:txBody>
          <a:bodyPr/>
          <a:lstStyle/>
          <a:p>
            <a:r>
              <a:rPr lang="it-IT"/>
              <a:t>Pressione di vapor saturo</a:t>
            </a:r>
          </a:p>
        </p:txBody>
      </p:sp>
      <p:sp>
        <p:nvSpPr>
          <p:cNvPr id="208899" name="Rectangle 3"/>
          <p:cNvSpPr>
            <a:spLocks noGrp="1" noChangeArrowheads="1"/>
          </p:cNvSpPr>
          <p:nvPr>
            <p:ph type="body" idx="1"/>
          </p:nvPr>
        </p:nvSpPr>
        <p:spPr>
          <a:xfrm>
            <a:off x="179388" y="1052513"/>
            <a:ext cx="8640762" cy="5184775"/>
          </a:xfrm>
        </p:spPr>
        <p:txBody>
          <a:bodyPr/>
          <a:lstStyle/>
          <a:p>
            <a:pPr>
              <a:lnSpc>
                <a:spcPct val="90000"/>
              </a:lnSpc>
            </a:pPr>
            <a:r>
              <a:rPr lang="it-IT" sz="2600"/>
              <a:t>la pressione di vapor saturo, la p a cui il vapore è in equilibrio col liquido, è funzione di T </a:t>
            </a:r>
            <a:r>
              <a:rPr lang="it-IT" sz="2600">
                <a:cs typeface="Arial" pitchFamily="34" charset="0"/>
              </a:rPr>
              <a:t>– cfr il tratto rettilineo orizzontale delle isoterme del gas reale</a:t>
            </a:r>
          </a:p>
          <a:p>
            <a:pPr>
              <a:lnSpc>
                <a:spcPct val="90000"/>
              </a:lnSpc>
            </a:pPr>
            <a:r>
              <a:rPr lang="it-IT" sz="2400"/>
              <a:t>es.1  la p di vapor</a:t>
            </a:r>
          </a:p>
          <a:p>
            <a:pPr>
              <a:lnSpc>
                <a:spcPct val="90000"/>
              </a:lnSpc>
              <a:buFontTx/>
              <a:buNone/>
            </a:pPr>
            <a:r>
              <a:rPr lang="it-IT" sz="2400"/>
              <a:t>	saturo dell’H</a:t>
            </a:r>
            <a:r>
              <a:rPr lang="it-IT" sz="2400" baseline="-25000"/>
              <a:t>2</a:t>
            </a:r>
            <a:r>
              <a:rPr lang="it-IT" sz="2400"/>
              <a:t>O a</a:t>
            </a:r>
          </a:p>
          <a:p>
            <a:pPr>
              <a:lnSpc>
                <a:spcPct val="90000"/>
              </a:lnSpc>
              <a:buFontTx/>
              <a:buNone/>
            </a:pPr>
            <a:r>
              <a:rPr lang="it-IT" sz="2400"/>
              <a:t>	100 </a:t>
            </a:r>
            <a:r>
              <a:rPr lang="en-US" sz="2400">
                <a:cs typeface="Arial" pitchFamily="34" charset="0"/>
              </a:rPr>
              <a:t>°C è proprio</a:t>
            </a:r>
          </a:p>
          <a:p>
            <a:pPr>
              <a:lnSpc>
                <a:spcPct val="90000"/>
              </a:lnSpc>
              <a:buFontTx/>
              <a:buNone/>
            </a:pPr>
            <a:r>
              <a:rPr lang="en-US" sz="2400">
                <a:cs typeface="Arial" pitchFamily="34" charset="0"/>
              </a:rPr>
              <a:t>	1 atm (acqua liq. e</a:t>
            </a:r>
          </a:p>
          <a:p>
            <a:pPr>
              <a:lnSpc>
                <a:spcPct val="90000"/>
              </a:lnSpc>
              <a:buFontTx/>
              <a:buNone/>
            </a:pPr>
            <a:r>
              <a:rPr lang="en-US" sz="2400">
                <a:cs typeface="Arial" pitchFamily="34" charset="0"/>
              </a:rPr>
              <a:t>	vap. d’acqua sono</a:t>
            </a:r>
          </a:p>
          <a:p>
            <a:pPr>
              <a:lnSpc>
                <a:spcPct val="90000"/>
              </a:lnSpc>
              <a:buFontTx/>
              <a:buNone/>
            </a:pPr>
            <a:r>
              <a:rPr lang="en-US" sz="2400">
                <a:cs typeface="Arial" pitchFamily="34" charset="0"/>
              </a:rPr>
              <a:t>	in equilibrio)</a:t>
            </a:r>
          </a:p>
          <a:p>
            <a:pPr>
              <a:lnSpc>
                <a:spcPct val="90000"/>
              </a:lnSpc>
            </a:pPr>
            <a:r>
              <a:rPr lang="en-US" sz="2400">
                <a:cs typeface="Arial" pitchFamily="34" charset="0"/>
              </a:rPr>
              <a:t>es.2 a p&lt;&lt;p</a:t>
            </a:r>
            <a:r>
              <a:rPr lang="en-US" sz="2400" baseline="-25000">
                <a:cs typeface="Arial" pitchFamily="34" charset="0"/>
              </a:rPr>
              <a:t>0</a:t>
            </a:r>
            <a:r>
              <a:rPr lang="en-US" sz="2400">
                <a:cs typeface="Arial" pitchFamily="34" charset="0"/>
              </a:rPr>
              <a:t>, l’H</a:t>
            </a:r>
            <a:r>
              <a:rPr lang="en-US" sz="2400" baseline="-25000">
                <a:cs typeface="Arial" pitchFamily="34" charset="0"/>
              </a:rPr>
              <a:t>2</a:t>
            </a:r>
            <a:r>
              <a:rPr lang="en-US" sz="2400">
                <a:cs typeface="Arial" pitchFamily="34" charset="0"/>
              </a:rPr>
              <a:t>O</a:t>
            </a:r>
          </a:p>
          <a:p>
            <a:pPr>
              <a:lnSpc>
                <a:spcPct val="90000"/>
              </a:lnSpc>
              <a:buFontTx/>
              <a:buNone/>
            </a:pPr>
            <a:r>
              <a:rPr lang="en-US" sz="2400">
                <a:cs typeface="Arial" pitchFamily="34" charset="0"/>
              </a:rPr>
              <a:t>	“bolle” a T&lt;&lt;100°C:</a:t>
            </a:r>
          </a:p>
          <a:p>
            <a:pPr>
              <a:lnSpc>
                <a:spcPct val="90000"/>
              </a:lnSpc>
              <a:buFontTx/>
              <a:buNone/>
            </a:pPr>
            <a:r>
              <a:rPr lang="en-US" sz="2400">
                <a:cs typeface="Arial" pitchFamily="34" charset="0"/>
              </a:rPr>
              <a:t>	20 °C a 18 mmHg</a:t>
            </a:r>
          </a:p>
        </p:txBody>
      </p:sp>
      <p:pic>
        <p:nvPicPr>
          <p:cNvPr id="208900" name="Picture 4" descr="img0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375" y="2420938"/>
            <a:ext cx="5070475" cy="3779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E84D4D74-F5CA-4B01-9A9D-8E8BDC4BD802}" type="slidenum">
              <a:rPr lang="en-US"/>
              <a:pPr/>
              <a:t>31</a:t>
            </a:fld>
            <a:endParaRPr lang="en-US"/>
          </a:p>
        </p:txBody>
      </p:sp>
      <p:sp>
        <p:nvSpPr>
          <p:cNvPr id="210946" name="Rectangle 2"/>
          <p:cNvSpPr>
            <a:spLocks noGrp="1" noChangeArrowheads="1"/>
          </p:cNvSpPr>
          <p:nvPr>
            <p:ph type="title"/>
          </p:nvPr>
        </p:nvSpPr>
        <p:spPr/>
        <p:txBody>
          <a:bodyPr/>
          <a:lstStyle/>
          <a:p>
            <a:r>
              <a:rPr lang="it-IT"/>
              <a:t>Umidità relativa</a:t>
            </a:r>
          </a:p>
        </p:txBody>
      </p:sp>
      <p:sp>
        <p:nvSpPr>
          <p:cNvPr id="210947" name="Rectangle 3"/>
          <p:cNvSpPr>
            <a:spLocks noGrp="1" noChangeArrowheads="1"/>
          </p:cNvSpPr>
          <p:nvPr>
            <p:ph type="body" idx="1"/>
          </p:nvPr>
        </p:nvSpPr>
        <p:spPr>
          <a:xfrm>
            <a:off x="179388" y="1125538"/>
            <a:ext cx="8496300" cy="5184775"/>
          </a:xfrm>
        </p:spPr>
        <p:txBody>
          <a:bodyPr/>
          <a:lstStyle/>
          <a:p>
            <a:r>
              <a:rPr lang="it-IT" sz="2500">
                <a:solidFill>
                  <a:srgbClr val="CC0000"/>
                </a:solidFill>
              </a:rPr>
              <a:t>Umidità relativa (%) =  </a:t>
            </a:r>
          </a:p>
          <a:p>
            <a:pPr>
              <a:buFontTx/>
              <a:buNone/>
            </a:pPr>
            <a:r>
              <a:rPr lang="it-IT" sz="2500">
                <a:solidFill>
                  <a:srgbClr val="CC0000"/>
                </a:solidFill>
              </a:rPr>
              <a:t>	 	= 100 </a:t>
            </a:r>
            <a:r>
              <a:rPr lang="en-US" sz="2500">
                <a:solidFill>
                  <a:srgbClr val="CC0000"/>
                </a:solidFill>
                <a:cs typeface="Arial" pitchFamily="34" charset="0"/>
              </a:rPr>
              <a:t>· </a:t>
            </a:r>
            <a:r>
              <a:rPr lang="it-IT" sz="2500">
                <a:solidFill>
                  <a:srgbClr val="CC0000"/>
                </a:solidFill>
              </a:rPr>
              <a:t>(press. parziale di vapore)/(p</a:t>
            </a:r>
            <a:r>
              <a:rPr lang="it-IT" sz="2500" baseline="-25000">
                <a:solidFill>
                  <a:srgbClr val="CC0000"/>
                </a:solidFill>
              </a:rPr>
              <a:t>s </a:t>
            </a:r>
            <a:r>
              <a:rPr lang="it-IT" sz="2500">
                <a:solidFill>
                  <a:srgbClr val="CC0000"/>
                </a:solidFill>
              </a:rPr>
              <a:t>alla stessa T)</a:t>
            </a:r>
            <a:r>
              <a:rPr lang="it-IT" sz="2600"/>
              <a:t> </a:t>
            </a:r>
          </a:p>
          <a:p>
            <a:r>
              <a:rPr lang="it-IT" sz="2500"/>
              <a:t>punto di rugiada: T alla quale l’aria umida diviene satura, si può ottenere facilmente raffreddando una lastra  metallica o uno specchio fino a quando non appaiono le goccioline della condensazione</a:t>
            </a:r>
            <a:r>
              <a:rPr lang="it-IT" sz="2600"/>
              <a:t> sulla superficie </a:t>
            </a:r>
          </a:p>
          <a:p>
            <a:r>
              <a:rPr lang="it-IT" sz="2500"/>
              <a:t>quindi l’umidità relativa è esprimibile anche in funzione del punto di rugiada</a:t>
            </a:r>
          </a:p>
          <a:p>
            <a:pPr>
              <a:buFontTx/>
              <a:buNone/>
            </a:pPr>
            <a:r>
              <a:rPr lang="it-IT" sz="2500"/>
              <a:t>	</a:t>
            </a:r>
            <a:r>
              <a:rPr lang="it-IT" sz="2500">
                <a:solidFill>
                  <a:srgbClr val="CC0000"/>
                </a:solidFill>
              </a:rPr>
              <a:t>Umidità relativa (%) =  </a:t>
            </a:r>
          </a:p>
          <a:p>
            <a:pPr>
              <a:buFontTx/>
              <a:buNone/>
            </a:pPr>
            <a:r>
              <a:rPr lang="it-IT" sz="2500">
                <a:solidFill>
                  <a:srgbClr val="CC0000"/>
                </a:solidFill>
              </a:rPr>
              <a:t>	 	= 100 </a:t>
            </a:r>
            <a:r>
              <a:rPr lang="en-US" sz="2500">
                <a:solidFill>
                  <a:srgbClr val="CC0000"/>
                </a:solidFill>
                <a:cs typeface="Arial" pitchFamily="34" charset="0"/>
              </a:rPr>
              <a:t>· </a:t>
            </a:r>
            <a:r>
              <a:rPr lang="it-IT" sz="2500">
                <a:solidFill>
                  <a:srgbClr val="CC0000"/>
                </a:solidFill>
              </a:rPr>
              <a:t>(p</a:t>
            </a:r>
            <a:r>
              <a:rPr lang="it-IT" sz="2500" baseline="-25000">
                <a:solidFill>
                  <a:srgbClr val="CC0000"/>
                </a:solidFill>
              </a:rPr>
              <a:t>s</a:t>
            </a:r>
            <a:r>
              <a:rPr lang="it-IT" sz="2500">
                <a:solidFill>
                  <a:srgbClr val="CC0000"/>
                </a:solidFill>
              </a:rPr>
              <a:t> al punto di rugiada)/(p</a:t>
            </a:r>
            <a:r>
              <a:rPr lang="it-IT" sz="2500" baseline="-25000">
                <a:solidFill>
                  <a:srgbClr val="CC0000"/>
                </a:solidFill>
              </a:rPr>
              <a:t>s</a:t>
            </a:r>
            <a:r>
              <a:rPr lang="it-IT" sz="2500">
                <a:solidFill>
                  <a:srgbClr val="CC0000"/>
                </a:solidFill>
              </a:rPr>
              <a:t> a T effettiva)</a:t>
            </a:r>
            <a:r>
              <a:rPr lang="it-IT" sz="2500"/>
              <a:t> </a:t>
            </a:r>
          </a:p>
          <a:p>
            <a:r>
              <a:rPr lang="it-IT" sz="2500"/>
              <a:t>l’umidità relativa è importante per la termoregolazione degli animali a sangue caldo (vedi oltre)</a:t>
            </a:r>
          </a:p>
        </p:txBody>
      </p:sp>
      <p:pic>
        <p:nvPicPr>
          <p:cNvPr id="210949" name="Picture 5" descr="300px-Haar-Hygr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325" y="0"/>
            <a:ext cx="1590675" cy="159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Umidità relativa (2)</a:t>
            </a:r>
            <a:endParaRPr lang="it-IT" dirty="0"/>
          </a:p>
        </p:txBody>
      </p:sp>
      <p:sp>
        <p:nvSpPr>
          <p:cNvPr id="4" name="Footer Placeholder 3"/>
          <p:cNvSpPr>
            <a:spLocks noGrp="1"/>
          </p:cNvSpPr>
          <p:nvPr>
            <p:ph type="ftr" sz="quarter" idx="11"/>
          </p:nvPr>
        </p:nvSpPr>
        <p:spPr/>
        <p:txBody>
          <a:bodyPr/>
          <a:lstStyle/>
          <a:p>
            <a:r>
              <a:rPr lang="en-US" smtClean="0"/>
              <a:t>fln apr 14</a:t>
            </a:r>
            <a:endParaRPr lang="en-US"/>
          </a:p>
        </p:txBody>
      </p:sp>
      <p:sp>
        <p:nvSpPr>
          <p:cNvPr id="5" name="Slide Number Placeholder 4"/>
          <p:cNvSpPr>
            <a:spLocks noGrp="1"/>
          </p:cNvSpPr>
          <p:nvPr>
            <p:ph type="sldNum" sz="quarter" idx="12"/>
          </p:nvPr>
        </p:nvSpPr>
        <p:spPr/>
        <p:txBody>
          <a:bodyPr/>
          <a:lstStyle/>
          <a:p>
            <a:fld id="{1351C2C1-604E-4556-BE9F-C732D8AAC2CB}"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49772376"/>
              </p:ext>
            </p:extLst>
          </p:nvPr>
        </p:nvGraphicFramePr>
        <p:xfrm>
          <a:off x="611560" y="1340768"/>
          <a:ext cx="7992888" cy="432045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2834" y="1461848"/>
            <a:ext cx="889987" cy="923330"/>
          </a:xfrm>
          <a:prstGeom prst="rect">
            <a:avLst/>
          </a:prstGeom>
          <a:noFill/>
        </p:spPr>
        <p:txBody>
          <a:bodyPr wrap="none" rtlCol="0">
            <a:spAutoFit/>
          </a:bodyPr>
          <a:lstStyle/>
          <a:p>
            <a:r>
              <a:rPr lang="it-IT" dirty="0" smtClean="0"/>
              <a:t>    p</a:t>
            </a:r>
            <a:r>
              <a:rPr lang="it-IT" baseline="-25000" dirty="0" smtClean="0"/>
              <a:t>s</a:t>
            </a:r>
          </a:p>
          <a:p>
            <a:r>
              <a:rPr lang="it-IT" dirty="0" smtClean="0"/>
              <a:t>    p</a:t>
            </a:r>
          </a:p>
          <a:p>
            <a:r>
              <a:rPr lang="it-IT" dirty="0" smtClean="0"/>
              <a:t>(mBar)</a:t>
            </a:r>
            <a:endParaRPr lang="it-IT" dirty="0"/>
          </a:p>
        </p:txBody>
      </p:sp>
      <p:sp>
        <p:nvSpPr>
          <p:cNvPr id="8" name="TextBox 7"/>
          <p:cNvSpPr txBox="1"/>
          <p:nvPr/>
        </p:nvSpPr>
        <p:spPr>
          <a:xfrm>
            <a:off x="7236296" y="1628800"/>
            <a:ext cx="877163" cy="369332"/>
          </a:xfrm>
          <a:prstGeom prst="rect">
            <a:avLst/>
          </a:prstGeom>
          <a:noFill/>
        </p:spPr>
        <p:txBody>
          <a:bodyPr wrap="none" rtlCol="0">
            <a:spAutoFit/>
          </a:bodyPr>
          <a:lstStyle/>
          <a:p>
            <a:r>
              <a:rPr lang="it-IT" dirty="0" smtClean="0"/>
              <a:t>p</a:t>
            </a:r>
            <a:r>
              <a:rPr lang="it-IT" baseline="-25000" dirty="0" smtClean="0"/>
              <a:t>s</a:t>
            </a:r>
            <a:r>
              <a:rPr lang="it-IT" dirty="0" smtClean="0"/>
              <a:t> vs </a:t>
            </a:r>
            <a:r>
              <a:rPr lang="el-GR" dirty="0" smtClean="0"/>
              <a:t>θ</a:t>
            </a:r>
            <a:endParaRPr lang="it-IT" dirty="0"/>
          </a:p>
        </p:txBody>
      </p:sp>
      <p:sp>
        <p:nvSpPr>
          <p:cNvPr id="9" name="TextBox 8"/>
          <p:cNvSpPr txBox="1"/>
          <p:nvPr/>
        </p:nvSpPr>
        <p:spPr>
          <a:xfrm>
            <a:off x="7674877" y="5720621"/>
            <a:ext cx="790601" cy="369332"/>
          </a:xfrm>
          <a:prstGeom prst="rect">
            <a:avLst/>
          </a:prstGeom>
          <a:noFill/>
        </p:spPr>
        <p:txBody>
          <a:bodyPr wrap="none" rtlCol="0">
            <a:spAutoFit/>
          </a:bodyPr>
          <a:lstStyle/>
          <a:p>
            <a:r>
              <a:rPr lang="el-GR" dirty="0" smtClean="0"/>
              <a:t>θ</a:t>
            </a:r>
            <a:r>
              <a:rPr lang="it-IT" dirty="0" smtClean="0"/>
              <a:t> (°C)</a:t>
            </a:r>
            <a:endParaRPr lang="it-IT" dirty="0"/>
          </a:p>
        </p:txBody>
      </p:sp>
      <p:cxnSp>
        <p:nvCxnSpPr>
          <p:cNvPr id="11" name="Straight Connector 10"/>
          <p:cNvCxnSpPr/>
          <p:nvPr/>
        </p:nvCxnSpPr>
        <p:spPr>
          <a:xfrm>
            <a:off x="5940152" y="3356992"/>
            <a:ext cx="0" cy="201622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355976" y="4365104"/>
            <a:ext cx="0" cy="1008112"/>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10352" y="4191256"/>
            <a:ext cx="1685077" cy="369332"/>
          </a:xfrm>
          <a:prstGeom prst="rect">
            <a:avLst/>
          </a:prstGeom>
          <a:noFill/>
        </p:spPr>
        <p:txBody>
          <a:bodyPr wrap="none" rtlCol="0">
            <a:spAutoFit/>
          </a:bodyPr>
          <a:lstStyle/>
          <a:p>
            <a:r>
              <a:rPr lang="it-IT" dirty="0" smtClean="0"/>
              <a:t>press. parziale</a:t>
            </a:r>
            <a:endParaRPr lang="it-IT" dirty="0"/>
          </a:p>
        </p:txBody>
      </p:sp>
      <p:sp>
        <p:nvSpPr>
          <p:cNvPr id="15" name="TextBox 14"/>
          <p:cNvSpPr txBox="1"/>
          <p:nvPr/>
        </p:nvSpPr>
        <p:spPr>
          <a:xfrm>
            <a:off x="3853274" y="5443622"/>
            <a:ext cx="1005403" cy="646331"/>
          </a:xfrm>
          <a:prstGeom prst="rect">
            <a:avLst/>
          </a:prstGeom>
          <a:noFill/>
        </p:spPr>
        <p:txBody>
          <a:bodyPr wrap="none" rtlCol="0">
            <a:spAutoFit/>
          </a:bodyPr>
          <a:lstStyle/>
          <a:p>
            <a:r>
              <a:rPr lang="it-IT" dirty="0" smtClean="0"/>
              <a:t>punto di</a:t>
            </a:r>
          </a:p>
          <a:p>
            <a:r>
              <a:rPr lang="it-IT" dirty="0" smtClean="0"/>
              <a:t>rugiada</a:t>
            </a:r>
            <a:endParaRPr lang="it-IT" dirty="0"/>
          </a:p>
        </p:txBody>
      </p:sp>
      <p:sp>
        <p:nvSpPr>
          <p:cNvPr id="16" name="TextBox 15"/>
          <p:cNvSpPr txBox="1"/>
          <p:nvPr/>
        </p:nvSpPr>
        <p:spPr>
          <a:xfrm>
            <a:off x="2843808" y="2708920"/>
            <a:ext cx="1614545" cy="369332"/>
          </a:xfrm>
          <a:prstGeom prst="rect">
            <a:avLst/>
          </a:prstGeom>
          <a:noFill/>
        </p:spPr>
        <p:txBody>
          <a:bodyPr wrap="none" rtlCol="0">
            <a:spAutoFit/>
          </a:bodyPr>
          <a:lstStyle/>
          <a:p>
            <a:r>
              <a:rPr lang="it-IT" dirty="0" smtClean="0"/>
              <a:t>es. UR = 50%</a:t>
            </a:r>
            <a:endParaRPr lang="it-IT" dirty="0"/>
          </a:p>
        </p:txBody>
      </p:sp>
      <p:sp>
        <p:nvSpPr>
          <p:cNvPr id="17" name="TextBox 16"/>
          <p:cNvSpPr txBox="1"/>
          <p:nvPr/>
        </p:nvSpPr>
        <p:spPr>
          <a:xfrm>
            <a:off x="2520418" y="1138681"/>
            <a:ext cx="2018501" cy="646331"/>
          </a:xfrm>
          <a:prstGeom prst="rect">
            <a:avLst/>
          </a:prstGeom>
          <a:solidFill>
            <a:schemeClr val="accent3"/>
          </a:solidFill>
          <a:ln>
            <a:solidFill>
              <a:srgbClr val="FF0000"/>
            </a:solidFill>
          </a:ln>
        </p:spPr>
        <p:txBody>
          <a:bodyPr wrap="none" rtlCol="0">
            <a:spAutoFit/>
          </a:bodyPr>
          <a:lstStyle/>
          <a:p>
            <a:r>
              <a:rPr lang="el-GR" dirty="0" smtClean="0"/>
              <a:t>θ</a:t>
            </a:r>
            <a:r>
              <a:rPr lang="it-IT" dirty="0" smtClean="0"/>
              <a:t>, pdr si misurano</a:t>
            </a:r>
          </a:p>
          <a:p>
            <a:r>
              <a:rPr lang="it-IT" dirty="0" smtClean="0"/>
              <a:t>  p</a:t>
            </a:r>
            <a:r>
              <a:rPr lang="it-IT" baseline="-25000" dirty="0" smtClean="0"/>
              <a:t>s</a:t>
            </a:r>
            <a:r>
              <a:rPr lang="it-IT" dirty="0" smtClean="0"/>
              <a:t>: dalle tabelle</a:t>
            </a:r>
            <a:endParaRPr lang="it-IT" dirty="0"/>
          </a:p>
        </p:txBody>
      </p:sp>
    </p:spTree>
    <p:extLst>
      <p:ext uri="{BB962C8B-B14F-4D97-AF65-F5344CB8AC3E}">
        <p14:creationId xmlns:p14="http://schemas.microsoft.com/office/powerpoint/2010/main" val="91876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14</a:t>
            </a:r>
            <a:endParaRPr lang="en-US"/>
          </a:p>
        </p:txBody>
      </p:sp>
      <p:sp>
        <p:nvSpPr>
          <p:cNvPr id="6" name="Slide Number Placeholder 5"/>
          <p:cNvSpPr>
            <a:spLocks noGrp="1"/>
          </p:cNvSpPr>
          <p:nvPr>
            <p:ph type="sldNum" sz="quarter" idx="12"/>
          </p:nvPr>
        </p:nvSpPr>
        <p:spPr/>
        <p:txBody>
          <a:bodyPr/>
          <a:lstStyle/>
          <a:p>
            <a:fld id="{4C0A8DF7-2E7C-4047-BE91-627264CA5C24}" type="slidenum">
              <a:rPr lang="en-US"/>
              <a:pPr/>
              <a:t>33</a:t>
            </a:fld>
            <a:endParaRPr lang="en-US"/>
          </a:p>
        </p:txBody>
      </p:sp>
      <p:sp>
        <p:nvSpPr>
          <p:cNvPr id="212994" name="Rectangle 2"/>
          <p:cNvSpPr>
            <a:spLocks noGrp="1" noChangeArrowheads="1"/>
          </p:cNvSpPr>
          <p:nvPr>
            <p:ph type="title"/>
          </p:nvPr>
        </p:nvSpPr>
        <p:spPr/>
        <p:txBody>
          <a:bodyPr/>
          <a:lstStyle/>
          <a:p>
            <a:r>
              <a:rPr lang="it-IT"/>
              <a:t>Calore ed energia</a:t>
            </a:r>
          </a:p>
        </p:txBody>
      </p:sp>
      <p:sp>
        <p:nvSpPr>
          <p:cNvPr id="212995" name="Rectangle 3"/>
          <p:cNvSpPr>
            <a:spLocks noGrp="1" noChangeArrowheads="1"/>
          </p:cNvSpPr>
          <p:nvPr>
            <p:ph type="body" idx="1"/>
          </p:nvPr>
        </p:nvSpPr>
        <p:spPr>
          <a:xfrm>
            <a:off x="250825" y="981075"/>
            <a:ext cx="8713788" cy="5327650"/>
          </a:xfrm>
        </p:spPr>
        <p:txBody>
          <a:bodyPr/>
          <a:lstStyle/>
          <a:p>
            <a:r>
              <a:rPr lang="it-IT" sz="2600" dirty="0">
                <a:solidFill>
                  <a:srgbClr val="FF0000"/>
                </a:solidFill>
              </a:rPr>
              <a:t>calore</a:t>
            </a:r>
            <a:r>
              <a:rPr lang="it-IT" sz="2600" dirty="0"/>
              <a:t> = energia (in transito), </a:t>
            </a:r>
            <a:r>
              <a:rPr lang="it-IT" sz="2600" dirty="0">
                <a:solidFill>
                  <a:srgbClr val="FF0000"/>
                </a:solidFill>
              </a:rPr>
              <a:t>energia trasferibile con mezzi termici (conduzione, convezione, irraggiamento), </a:t>
            </a:r>
            <a:r>
              <a:rPr lang="it-IT" sz="2600" dirty="0"/>
              <a:t>oppure</a:t>
            </a:r>
            <a:r>
              <a:rPr lang="it-IT" sz="2600" dirty="0">
                <a:solidFill>
                  <a:srgbClr val="FF0000"/>
                </a:solidFill>
              </a:rPr>
              <a:t> </a:t>
            </a:r>
            <a:r>
              <a:rPr lang="it-IT" sz="2600" dirty="0">
                <a:solidFill>
                  <a:srgbClr val="008000"/>
                </a:solidFill>
              </a:rPr>
              <a:t>scambiata durante le transizioni di fase</a:t>
            </a:r>
            <a:r>
              <a:rPr lang="it-IT" sz="2600" dirty="0">
                <a:solidFill>
                  <a:srgbClr val="FF0000"/>
                </a:solidFill>
              </a:rPr>
              <a:t> </a:t>
            </a:r>
          </a:p>
          <a:p>
            <a:r>
              <a:rPr lang="it-IT" sz="2600" dirty="0"/>
              <a:t>altre forme di energia si possono trasformare in calore</a:t>
            </a:r>
          </a:p>
          <a:p>
            <a:pPr lvl="1"/>
            <a:r>
              <a:rPr lang="it-IT" dirty="0"/>
              <a:t>attrito: en. </a:t>
            </a:r>
            <a:r>
              <a:rPr lang="it-IT" dirty="0" err="1"/>
              <a:t>mecc</a:t>
            </a:r>
            <a:r>
              <a:rPr lang="it-IT" dirty="0"/>
              <a:t>. </a:t>
            </a:r>
            <a:r>
              <a:rPr lang="it-IT" dirty="0">
                <a:cs typeface="Arial" pitchFamily="34" charset="0"/>
              </a:rPr>
              <a:t>→ calore;   fiamma: </a:t>
            </a:r>
            <a:r>
              <a:rPr lang="it-IT" dirty="0"/>
              <a:t>en. </a:t>
            </a:r>
            <a:r>
              <a:rPr lang="it-IT" dirty="0" err="1"/>
              <a:t>chim</a:t>
            </a:r>
            <a:r>
              <a:rPr lang="it-IT" dirty="0"/>
              <a:t>. </a:t>
            </a:r>
            <a:r>
              <a:rPr lang="it-IT" dirty="0">
                <a:cs typeface="Arial" pitchFamily="34" charset="0"/>
              </a:rPr>
              <a:t>→ calore</a:t>
            </a:r>
            <a:r>
              <a:rPr lang="it-IT" dirty="0"/>
              <a:t> </a:t>
            </a:r>
          </a:p>
          <a:p>
            <a:r>
              <a:rPr lang="it-IT" sz="2600" dirty="0">
                <a:solidFill>
                  <a:srgbClr val="008000"/>
                </a:solidFill>
              </a:rPr>
              <a:t>un corpo </a:t>
            </a:r>
            <a:r>
              <a:rPr lang="it-IT" sz="2600" b="1" dirty="0">
                <a:solidFill>
                  <a:srgbClr val="008000"/>
                </a:solidFill>
              </a:rPr>
              <a:t>non</a:t>
            </a:r>
            <a:r>
              <a:rPr lang="it-IT" sz="2600" dirty="0">
                <a:solidFill>
                  <a:srgbClr val="008000"/>
                </a:solidFill>
              </a:rPr>
              <a:t> possiede calore, può solo cederlo o acquistarlo</a:t>
            </a:r>
            <a:r>
              <a:rPr lang="it-IT" sz="2600" dirty="0"/>
              <a:t> </a:t>
            </a:r>
          </a:p>
          <a:p>
            <a:r>
              <a:rPr lang="it-IT" sz="2600" dirty="0">
                <a:solidFill>
                  <a:srgbClr val="FF0066"/>
                </a:solidFill>
              </a:rPr>
              <a:t>un </a:t>
            </a:r>
            <a:r>
              <a:rPr lang="it-IT" sz="2600" dirty="0" smtClean="0">
                <a:solidFill>
                  <a:srgbClr val="FF0066"/>
                </a:solidFill>
              </a:rPr>
              <a:t>corpo </a:t>
            </a:r>
            <a:r>
              <a:rPr lang="it-IT" sz="2600" b="1" dirty="0">
                <a:solidFill>
                  <a:srgbClr val="FF0066"/>
                </a:solidFill>
              </a:rPr>
              <a:t>non</a:t>
            </a:r>
            <a:r>
              <a:rPr lang="it-IT" sz="2600" dirty="0">
                <a:solidFill>
                  <a:srgbClr val="FF0066"/>
                </a:solidFill>
              </a:rPr>
              <a:t> possiede lavoro, può solo farlo o subirlo</a:t>
            </a:r>
          </a:p>
          <a:p>
            <a:r>
              <a:rPr lang="it-IT" sz="2600" dirty="0">
                <a:solidFill>
                  <a:schemeClr val="accent2"/>
                </a:solidFill>
              </a:rPr>
              <a:t>unità della quantità di calore  Q (= Energia)</a:t>
            </a:r>
            <a:r>
              <a:rPr lang="it-IT" sz="2600" dirty="0"/>
              <a:t> </a:t>
            </a:r>
          </a:p>
          <a:p>
            <a:pPr lvl="1"/>
            <a:r>
              <a:rPr lang="it-IT" dirty="0">
                <a:solidFill>
                  <a:srgbClr val="990033"/>
                </a:solidFill>
              </a:rPr>
              <a:t>J, erg     (meccaniche, </a:t>
            </a:r>
            <a:r>
              <a:rPr lang="it-IT" dirty="0" err="1">
                <a:solidFill>
                  <a:srgbClr val="990033"/>
                </a:solidFill>
              </a:rPr>
              <a:t>def</a:t>
            </a:r>
            <a:r>
              <a:rPr lang="it-IT" dirty="0">
                <a:solidFill>
                  <a:srgbClr val="990033"/>
                </a:solidFill>
              </a:rPr>
              <a:t>. op.: mulinello di Joule)</a:t>
            </a:r>
          </a:p>
          <a:p>
            <a:pPr lvl="1"/>
            <a:r>
              <a:rPr lang="it-IT" dirty="0" err="1">
                <a:solidFill>
                  <a:srgbClr val="990033"/>
                </a:solidFill>
              </a:rPr>
              <a:t>cal</a:t>
            </a:r>
            <a:r>
              <a:rPr lang="it-IT" dirty="0">
                <a:solidFill>
                  <a:srgbClr val="990033"/>
                </a:solidFill>
              </a:rPr>
              <a:t>         (caloria, unità termica, </a:t>
            </a:r>
            <a:r>
              <a:rPr lang="it-IT" dirty="0" err="1">
                <a:solidFill>
                  <a:srgbClr val="990033"/>
                </a:solidFill>
              </a:rPr>
              <a:t>defin</a:t>
            </a:r>
            <a:r>
              <a:rPr lang="it-IT" dirty="0">
                <a:solidFill>
                  <a:srgbClr val="990033"/>
                </a:solidFill>
              </a:rPr>
              <a:t>. </a:t>
            </a:r>
            <a:r>
              <a:rPr lang="it-IT" dirty="0" err="1">
                <a:solidFill>
                  <a:srgbClr val="990033"/>
                </a:solidFill>
              </a:rPr>
              <a:t>oper</a:t>
            </a:r>
            <a:r>
              <a:rPr lang="it-IT" dirty="0">
                <a:solidFill>
                  <a:srgbClr val="990033"/>
                </a:solidFill>
              </a:rPr>
              <a:t>. vedi oltre)</a:t>
            </a:r>
          </a:p>
          <a:p>
            <a:pPr lvl="1"/>
            <a:r>
              <a:rPr lang="it-IT" dirty="0">
                <a:solidFill>
                  <a:srgbClr val="990033"/>
                </a:solidFill>
              </a:rPr>
              <a:t>(le varie unità sono collegate)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dirty="0" err="1" smtClean="0"/>
              <a:t>fln</a:t>
            </a:r>
            <a:r>
              <a:rPr lang="en-US" dirty="0" smtClean="0"/>
              <a:t> </a:t>
            </a:r>
            <a:r>
              <a:rPr lang="en-US" dirty="0" err="1" smtClean="0"/>
              <a:t>apr</a:t>
            </a:r>
            <a:r>
              <a:rPr lang="en-US" dirty="0" smtClean="0"/>
              <a:t> 14</a:t>
            </a:r>
            <a:endParaRPr lang="en-US" dirty="0"/>
          </a:p>
        </p:txBody>
      </p:sp>
      <p:sp>
        <p:nvSpPr>
          <p:cNvPr id="9" name="Slide Number Placeholder 5"/>
          <p:cNvSpPr>
            <a:spLocks noGrp="1"/>
          </p:cNvSpPr>
          <p:nvPr>
            <p:ph type="sldNum" sz="quarter" idx="12"/>
          </p:nvPr>
        </p:nvSpPr>
        <p:spPr/>
        <p:txBody>
          <a:bodyPr/>
          <a:lstStyle/>
          <a:p>
            <a:fld id="{1F64B318-DF31-4DA9-8D58-97558A1E17D9}" type="slidenum">
              <a:rPr lang="en-US"/>
              <a:pPr/>
              <a:t>34</a:t>
            </a:fld>
            <a:endParaRPr lang="en-US"/>
          </a:p>
        </p:txBody>
      </p:sp>
      <p:sp>
        <p:nvSpPr>
          <p:cNvPr id="209922" name="Rectangle 2"/>
          <p:cNvSpPr>
            <a:spLocks noGrp="1" noChangeArrowheads="1"/>
          </p:cNvSpPr>
          <p:nvPr>
            <p:ph type="title"/>
          </p:nvPr>
        </p:nvSpPr>
        <p:spPr/>
        <p:txBody>
          <a:bodyPr/>
          <a:lstStyle/>
          <a:p>
            <a:r>
              <a:rPr lang="it-IT"/>
              <a:t>Capacità termica, calore specifico e molare</a:t>
            </a:r>
          </a:p>
        </p:txBody>
      </p:sp>
      <p:sp>
        <p:nvSpPr>
          <p:cNvPr id="209923" name="Rectangle 3"/>
          <p:cNvSpPr>
            <a:spLocks noGrp="1" noChangeArrowheads="1"/>
          </p:cNvSpPr>
          <p:nvPr>
            <p:ph type="body" idx="1"/>
          </p:nvPr>
        </p:nvSpPr>
        <p:spPr>
          <a:xfrm>
            <a:off x="323850" y="836613"/>
            <a:ext cx="8496300" cy="5184775"/>
          </a:xfrm>
        </p:spPr>
        <p:txBody>
          <a:bodyPr/>
          <a:lstStyle/>
          <a:p>
            <a:r>
              <a:rPr lang="it-IT" sz="2400" dirty="0"/>
              <a:t>se non c’è </a:t>
            </a:r>
            <a:r>
              <a:rPr lang="it-IT" sz="2400" dirty="0" err="1"/>
              <a:t>transiz</a:t>
            </a:r>
            <a:r>
              <a:rPr lang="it-IT" sz="2400" dirty="0"/>
              <a:t>. di fase,</a:t>
            </a:r>
            <a:r>
              <a:rPr lang="it-IT" sz="2600" dirty="0">
                <a:solidFill>
                  <a:srgbClr val="FF0000"/>
                </a:solidFill>
              </a:rPr>
              <a:t> fornendo Q ad un corpo: T</a:t>
            </a:r>
            <a:r>
              <a:rPr lang="it-IT" sz="2600" dirty="0">
                <a:solidFill>
                  <a:srgbClr val="FF0000"/>
                </a:solidFill>
                <a:cs typeface="Arial" pitchFamily="34" charset="0"/>
              </a:rPr>
              <a:t>↑</a:t>
            </a:r>
            <a:r>
              <a:rPr lang="it-IT" sz="2600" dirty="0">
                <a:cs typeface="Arial" pitchFamily="34" charset="0"/>
              </a:rPr>
              <a:t>;        </a:t>
            </a:r>
            <a:r>
              <a:rPr lang="it-IT" sz="2600" dirty="0">
                <a:solidFill>
                  <a:srgbClr val="FF0066"/>
                </a:solidFill>
                <a:cs typeface="Arial" pitchFamily="34" charset="0"/>
              </a:rPr>
              <a:t>togliendo Q: T↓</a:t>
            </a:r>
          </a:p>
          <a:p>
            <a:pPr>
              <a:spcBef>
                <a:spcPct val="40000"/>
              </a:spcBef>
            </a:pPr>
            <a:r>
              <a:rPr lang="it-IT" sz="2600" dirty="0">
                <a:cs typeface="Arial" pitchFamily="34" charset="0"/>
              </a:rPr>
              <a:t>si definisce </a:t>
            </a:r>
            <a:r>
              <a:rPr lang="it-IT" sz="2600" dirty="0">
                <a:solidFill>
                  <a:srgbClr val="008000"/>
                </a:solidFill>
                <a:cs typeface="Arial" pitchFamily="34" charset="0"/>
              </a:rPr>
              <a:t>capacità termica</a:t>
            </a:r>
            <a:r>
              <a:rPr lang="it-IT" sz="2600" dirty="0">
                <a:cs typeface="Arial" pitchFamily="34" charset="0"/>
              </a:rPr>
              <a:t> il rapporto fra Q e il </a:t>
            </a:r>
            <a:r>
              <a:rPr lang="el-GR" sz="2600" dirty="0">
                <a:cs typeface="Arial" pitchFamily="34" charset="0"/>
              </a:rPr>
              <a:t>Δ</a:t>
            </a:r>
            <a:r>
              <a:rPr lang="it-IT" sz="2600" dirty="0">
                <a:cs typeface="Arial" pitchFamily="34" charset="0"/>
              </a:rPr>
              <a:t>T risultante </a:t>
            </a:r>
            <a:r>
              <a:rPr lang="it-IT" sz="2600" dirty="0">
                <a:solidFill>
                  <a:srgbClr val="990033"/>
                </a:solidFill>
                <a:cs typeface="Arial" pitchFamily="34" charset="0"/>
              </a:rPr>
              <a:t>(</a:t>
            </a:r>
            <a:r>
              <a:rPr lang="it-IT" sz="2400" dirty="0">
                <a:solidFill>
                  <a:srgbClr val="990033"/>
                </a:solidFill>
                <a:cs typeface="Arial" pitchFamily="34" charset="0"/>
              </a:rPr>
              <a:t>in K o </a:t>
            </a:r>
            <a:r>
              <a:rPr lang="en-US" sz="2400" dirty="0">
                <a:solidFill>
                  <a:srgbClr val="990033"/>
                </a:solidFill>
                <a:cs typeface="Arial" pitchFamily="34" charset="0"/>
              </a:rPr>
              <a:t>°C, </a:t>
            </a:r>
            <a:r>
              <a:rPr lang="en-US" sz="2400" dirty="0" err="1">
                <a:solidFill>
                  <a:srgbClr val="990033"/>
                </a:solidFill>
                <a:cs typeface="Arial" pitchFamily="34" charset="0"/>
              </a:rPr>
              <a:t>si</a:t>
            </a:r>
            <a:r>
              <a:rPr lang="en-US" sz="2400" dirty="0">
                <a:solidFill>
                  <a:srgbClr val="990033"/>
                </a:solidFill>
                <a:cs typeface="Arial" pitchFamily="34" charset="0"/>
              </a:rPr>
              <a:t> </a:t>
            </a:r>
            <a:r>
              <a:rPr lang="en-US" sz="2400" dirty="0" err="1">
                <a:solidFill>
                  <a:srgbClr val="990033"/>
                </a:solidFill>
                <a:cs typeface="Arial" pitchFamily="34" charset="0"/>
              </a:rPr>
              <a:t>ricordi</a:t>
            </a:r>
            <a:r>
              <a:rPr lang="en-US" sz="2400" dirty="0">
                <a:solidFill>
                  <a:srgbClr val="990033"/>
                </a:solidFill>
                <a:cs typeface="Arial" pitchFamily="34" charset="0"/>
              </a:rPr>
              <a:t> </a:t>
            </a:r>
            <a:r>
              <a:rPr lang="en-US" sz="2400" dirty="0" err="1">
                <a:solidFill>
                  <a:srgbClr val="990033"/>
                </a:solidFill>
                <a:cs typeface="Arial" pitchFamily="34" charset="0"/>
              </a:rPr>
              <a:t>che</a:t>
            </a:r>
            <a:r>
              <a:rPr lang="en-US" sz="2400" dirty="0">
                <a:solidFill>
                  <a:srgbClr val="990033"/>
                </a:solidFill>
                <a:cs typeface="Arial" pitchFamily="34" charset="0"/>
              </a:rPr>
              <a:t> </a:t>
            </a:r>
            <a:r>
              <a:rPr lang="el-GR" sz="2400" u="sng" dirty="0">
                <a:solidFill>
                  <a:srgbClr val="990033"/>
                </a:solidFill>
                <a:cs typeface="Arial" pitchFamily="34" charset="0"/>
              </a:rPr>
              <a:t>Δ</a:t>
            </a:r>
            <a:r>
              <a:rPr lang="it-IT" sz="2400" u="sng" dirty="0">
                <a:solidFill>
                  <a:srgbClr val="990033"/>
                </a:solidFill>
                <a:cs typeface="Arial" pitchFamily="34" charset="0"/>
              </a:rPr>
              <a:t>T = </a:t>
            </a:r>
            <a:r>
              <a:rPr lang="el-GR" sz="2400" u="sng" dirty="0" smtClean="0">
                <a:solidFill>
                  <a:srgbClr val="990033"/>
                </a:solidFill>
                <a:cs typeface="Arial" pitchFamily="34" charset="0"/>
              </a:rPr>
              <a:t>Δθ</a:t>
            </a:r>
            <a:r>
              <a:rPr lang="en-US" sz="2400" u="sng" dirty="0" smtClean="0">
                <a:solidFill>
                  <a:srgbClr val="990033"/>
                </a:solidFill>
                <a:cs typeface="Arial" pitchFamily="34" charset="0"/>
              </a:rPr>
              <a:t> </a:t>
            </a:r>
            <a:r>
              <a:rPr lang="en-US" sz="2400" dirty="0" smtClean="0">
                <a:solidFill>
                  <a:srgbClr val="990033"/>
                </a:solidFill>
                <a:cs typeface="Arial" pitchFamily="34" charset="0"/>
              </a:rPr>
              <a:t>! </a:t>
            </a:r>
            <a:r>
              <a:rPr lang="it-IT" sz="2600" dirty="0" smtClean="0">
                <a:solidFill>
                  <a:srgbClr val="990033"/>
                </a:solidFill>
                <a:cs typeface="Arial" pitchFamily="34" charset="0"/>
              </a:rPr>
              <a:t>)</a:t>
            </a:r>
            <a:endParaRPr lang="el-GR" sz="2600" dirty="0">
              <a:solidFill>
                <a:srgbClr val="990033"/>
              </a:solidFill>
              <a:cs typeface="Arial" pitchFamily="34" charset="0"/>
            </a:endParaRPr>
          </a:p>
          <a:p>
            <a:pPr>
              <a:buFontTx/>
              <a:buNone/>
            </a:pPr>
            <a:r>
              <a:rPr lang="it-IT" sz="2600" dirty="0">
                <a:cs typeface="Arial" pitchFamily="34" charset="0"/>
              </a:rPr>
              <a:t>	</a:t>
            </a:r>
            <a:r>
              <a:rPr lang="it-IT" sz="2600" dirty="0" err="1">
                <a:cs typeface="Arial" pitchFamily="34" charset="0"/>
              </a:rPr>
              <a:t>C</a:t>
            </a:r>
            <a:r>
              <a:rPr lang="it-IT" sz="2600" baseline="-25000" dirty="0" err="1">
                <a:cs typeface="Arial" pitchFamily="34" charset="0"/>
              </a:rPr>
              <a:t>p,V</a:t>
            </a:r>
            <a:r>
              <a:rPr lang="it-IT" sz="2600" dirty="0">
                <a:cs typeface="Arial" pitchFamily="34" charset="0"/>
              </a:rPr>
              <a:t> = </a:t>
            </a:r>
            <a:r>
              <a:rPr lang="it-IT" sz="2600" dirty="0" err="1">
                <a:cs typeface="Arial" pitchFamily="34" charset="0"/>
              </a:rPr>
              <a:t>Q</a:t>
            </a:r>
            <a:r>
              <a:rPr lang="it-IT" sz="2600" baseline="-25000" dirty="0" err="1">
                <a:cs typeface="Arial" pitchFamily="34" charset="0"/>
              </a:rPr>
              <a:t>p,V</a:t>
            </a:r>
            <a:r>
              <a:rPr lang="it-IT" sz="2600" dirty="0">
                <a:cs typeface="Arial" pitchFamily="34" charset="0"/>
              </a:rPr>
              <a:t>/</a:t>
            </a:r>
            <a:r>
              <a:rPr lang="el-GR" sz="2600" dirty="0">
                <a:cs typeface="Arial" pitchFamily="34" charset="0"/>
              </a:rPr>
              <a:t>Δ</a:t>
            </a:r>
            <a:r>
              <a:rPr lang="it-IT" sz="2600" dirty="0">
                <a:cs typeface="Arial" pitchFamily="34" charset="0"/>
              </a:rPr>
              <a:t>T                            unità SI:   J/K</a:t>
            </a:r>
          </a:p>
          <a:p>
            <a:pPr lvl="1"/>
            <a:r>
              <a:rPr lang="it-IT" sz="2200" dirty="0">
                <a:cs typeface="Arial" pitchFamily="34" charset="0"/>
              </a:rPr>
              <a:t>V = </a:t>
            </a:r>
            <a:r>
              <a:rPr lang="it-IT" sz="2200" dirty="0" err="1">
                <a:cs typeface="Arial" pitchFamily="34" charset="0"/>
              </a:rPr>
              <a:t>cost</a:t>
            </a:r>
            <a:r>
              <a:rPr lang="it-IT" sz="2200" dirty="0">
                <a:cs typeface="Arial" pitchFamily="34" charset="0"/>
              </a:rPr>
              <a:t>   	  </a:t>
            </a:r>
            <a:r>
              <a:rPr lang="en-US" sz="2200" dirty="0">
                <a:latin typeface="Script MT Bold" pitchFamily="66" charset="0"/>
                <a:cs typeface="Arial" pitchFamily="34" charset="0"/>
              </a:rPr>
              <a:t>L </a:t>
            </a:r>
            <a:r>
              <a:rPr lang="it-IT" sz="2200" dirty="0">
                <a:cs typeface="Arial" pitchFamily="34" charset="0"/>
              </a:rPr>
              <a:t>= 0	       </a:t>
            </a:r>
            <a:r>
              <a:rPr lang="it-IT" sz="2000" dirty="0">
                <a:solidFill>
                  <a:srgbClr val="FF0066"/>
                </a:solidFill>
                <a:cs typeface="Arial" pitchFamily="34" charset="0"/>
              </a:rPr>
              <a:t>la distinzione è</a:t>
            </a:r>
          </a:p>
          <a:p>
            <a:pPr lvl="1"/>
            <a:r>
              <a:rPr lang="it-IT" sz="2200" dirty="0">
                <a:cs typeface="Arial" pitchFamily="34" charset="0"/>
              </a:rPr>
              <a:t>p = </a:t>
            </a:r>
            <a:r>
              <a:rPr lang="it-IT" sz="2200" dirty="0" err="1">
                <a:cs typeface="Arial" pitchFamily="34" charset="0"/>
              </a:rPr>
              <a:t>cost</a:t>
            </a:r>
            <a:r>
              <a:rPr lang="it-IT" sz="2200" dirty="0">
                <a:cs typeface="Arial" pitchFamily="34" charset="0"/>
              </a:rPr>
              <a:t>               </a:t>
            </a:r>
            <a:r>
              <a:rPr lang="en-US" sz="2200" dirty="0">
                <a:latin typeface="Script MT Bold" pitchFamily="66" charset="0"/>
                <a:cs typeface="Arial" pitchFamily="34" charset="0"/>
              </a:rPr>
              <a:t>L</a:t>
            </a:r>
            <a:r>
              <a:rPr lang="it-IT" sz="2200" dirty="0">
                <a:cs typeface="Arial" pitchFamily="34" charset="0"/>
              </a:rPr>
              <a:t> ≠ 0         </a:t>
            </a:r>
            <a:r>
              <a:rPr lang="it-IT" sz="2000" dirty="0">
                <a:solidFill>
                  <a:srgbClr val="FF0066"/>
                </a:solidFill>
                <a:cs typeface="Arial" pitchFamily="34" charset="0"/>
              </a:rPr>
              <a:t>rilevante per i gas</a:t>
            </a:r>
          </a:p>
          <a:p>
            <a:pPr>
              <a:spcBef>
                <a:spcPct val="40000"/>
              </a:spcBef>
            </a:pPr>
            <a:r>
              <a:rPr lang="it-IT" sz="2600" dirty="0">
                <a:solidFill>
                  <a:srgbClr val="008000"/>
                </a:solidFill>
                <a:cs typeface="Arial" pitchFamily="34" charset="0"/>
              </a:rPr>
              <a:t>calore specifico</a:t>
            </a:r>
            <a:r>
              <a:rPr lang="it-IT" sz="2600" dirty="0">
                <a:cs typeface="Arial" pitchFamily="34" charset="0"/>
              </a:rPr>
              <a:t> (C per unità di massa)</a:t>
            </a:r>
          </a:p>
          <a:p>
            <a:pPr>
              <a:buFontTx/>
              <a:buNone/>
            </a:pPr>
            <a:r>
              <a:rPr lang="it-IT" sz="2600" dirty="0">
                <a:cs typeface="Arial" pitchFamily="34" charset="0"/>
              </a:rPr>
              <a:t>	</a:t>
            </a:r>
            <a:r>
              <a:rPr lang="it-IT" sz="2600" dirty="0" err="1">
                <a:cs typeface="Arial" pitchFamily="34" charset="0"/>
              </a:rPr>
              <a:t>c</a:t>
            </a:r>
            <a:r>
              <a:rPr lang="it-IT" sz="2600" baseline="-25000" dirty="0" err="1">
                <a:cs typeface="Arial" pitchFamily="34" charset="0"/>
              </a:rPr>
              <a:t>p,V</a:t>
            </a:r>
            <a:r>
              <a:rPr lang="it-IT" sz="2600" dirty="0">
                <a:cs typeface="Arial" pitchFamily="34" charset="0"/>
              </a:rPr>
              <a:t> = </a:t>
            </a:r>
            <a:r>
              <a:rPr lang="it-IT" sz="2600" dirty="0" err="1">
                <a:cs typeface="Arial" pitchFamily="34" charset="0"/>
              </a:rPr>
              <a:t>C</a:t>
            </a:r>
            <a:r>
              <a:rPr lang="it-IT" sz="2600" baseline="-25000" dirty="0" err="1">
                <a:cs typeface="Arial" pitchFamily="34" charset="0"/>
              </a:rPr>
              <a:t>p,V</a:t>
            </a:r>
            <a:r>
              <a:rPr lang="it-IT" sz="2600" dirty="0">
                <a:cs typeface="Arial" pitchFamily="34" charset="0"/>
              </a:rPr>
              <a:t>/m                                               J/(kg</a:t>
            </a:r>
            <a:r>
              <a:rPr lang="en-US" sz="2600" dirty="0">
                <a:cs typeface="Arial" pitchFamily="34" charset="0"/>
              </a:rPr>
              <a:t>·K)</a:t>
            </a:r>
          </a:p>
          <a:p>
            <a:pPr>
              <a:buFontTx/>
              <a:buNone/>
            </a:pPr>
            <a:r>
              <a:rPr lang="en-US" sz="2600" dirty="0">
                <a:cs typeface="Arial" pitchFamily="34" charset="0"/>
              </a:rPr>
              <a:t>	</a:t>
            </a:r>
            <a:r>
              <a:rPr lang="en-US" sz="2400" b="1" dirty="0" err="1">
                <a:solidFill>
                  <a:srgbClr val="008000"/>
                </a:solidFill>
                <a:cs typeface="Arial" pitchFamily="34" charset="0"/>
              </a:rPr>
              <a:t>attenzione</a:t>
            </a:r>
            <a:r>
              <a:rPr lang="en-US" sz="2400" dirty="0">
                <a:solidFill>
                  <a:srgbClr val="008000"/>
                </a:solidFill>
                <a:cs typeface="Arial" pitchFamily="34" charset="0"/>
              </a:rPr>
              <a:t>: </a:t>
            </a:r>
            <a:r>
              <a:rPr lang="en-US" sz="2400" i="1" dirty="0" smtClean="0">
                <a:solidFill>
                  <a:srgbClr val="008000"/>
                </a:solidFill>
                <a:cs typeface="Arial" pitchFamily="34" charset="0"/>
              </a:rPr>
              <a:t>molto</a:t>
            </a:r>
            <a:r>
              <a:rPr lang="en-US" sz="2400" dirty="0" smtClean="0">
                <a:solidFill>
                  <a:srgbClr val="008000"/>
                </a:solidFill>
                <a:cs typeface="Arial" pitchFamily="34" charset="0"/>
              </a:rPr>
              <a:t> </a:t>
            </a:r>
            <a:r>
              <a:rPr lang="en-US" sz="2400" i="1" dirty="0" err="1" smtClean="0">
                <a:solidFill>
                  <a:srgbClr val="008000"/>
                </a:solidFill>
                <a:cs typeface="Arial" pitchFamily="34" charset="0"/>
              </a:rPr>
              <a:t>spesso</a:t>
            </a:r>
            <a:r>
              <a:rPr lang="en-US" sz="2400" dirty="0" smtClean="0">
                <a:solidFill>
                  <a:srgbClr val="008000"/>
                </a:solidFill>
                <a:cs typeface="Arial" pitchFamily="34" charset="0"/>
              </a:rPr>
              <a:t> </a:t>
            </a:r>
            <a:r>
              <a:rPr lang="en-US" sz="2400" dirty="0">
                <a:solidFill>
                  <a:srgbClr val="008000"/>
                </a:solidFill>
                <a:cs typeface="Arial" pitchFamily="34" charset="0"/>
              </a:rPr>
              <a:t>è </a:t>
            </a:r>
            <a:r>
              <a:rPr lang="en-US" sz="2400" dirty="0" err="1">
                <a:solidFill>
                  <a:srgbClr val="008000"/>
                </a:solidFill>
                <a:cs typeface="Arial" pitchFamily="34" charset="0"/>
              </a:rPr>
              <a:t>usata</a:t>
            </a:r>
            <a:r>
              <a:rPr lang="en-US" sz="2400" dirty="0">
                <a:solidFill>
                  <a:srgbClr val="008000"/>
                </a:solidFill>
                <a:cs typeface="Arial" pitchFamily="34" charset="0"/>
              </a:rPr>
              <a:t> </a:t>
            </a:r>
            <a:r>
              <a:rPr lang="en-US" sz="2400" dirty="0" err="1">
                <a:solidFill>
                  <a:srgbClr val="008000"/>
                </a:solidFill>
                <a:cs typeface="Arial" pitchFamily="34" charset="0"/>
              </a:rPr>
              <a:t>l’unità</a:t>
            </a:r>
            <a:r>
              <a:rPr lang="en-US" sz="2400" dirty="0">
                <a:solidFill>
                  <a:srgbClr val="008000"/>
                </a:solidFill>
                <a:cs typeface="Arial" pitchFamily="34" charset="0"/>
              </a:rPr>
              <a:t> J/(</a:t>
            </a:r>
            <a:r>
              <a:rPr lang="en-US" sz="2400" dirty="0" err="1">
                <a:solidFill>
                  <a:srgbClr val="008000"/>
                </a:solidFill>
                <a:cs typeface="Arial" pitchFamily="34" charset="0"/>
              </a:rPr>
              <a:t>g·K</a:t>
            </a:r>
            <a:r>
              <a:rPr lang="en-US" sz="2400" dirty="0">
                <a:solidFill>
                  <a:srgbClr val="008000"/>
                </a:solidFill>
                <a:cs typeface="Arial" pitchFamily="34" charset="0"/>
              </a:rPr>
              <a:t>)</a:t>
            </a:r>
          </a:p>
          <a:p>
            <a:pPr>
              <a:spcBef>
                <a:spcPct val="40000"/>
              </a:spcBef>
            </a:pPr>
            <a:r>
              <a:rPr lang="en-US" sz="2600" dirty="0" err="1">
                <a:solidFill>
                  <a:srgbClr val="008000"/>
                </a:solidFill>
                <a:cs typeface="Arial" pitchFamily="34" charset="0"/>
              </a:rPr>
              <a:t>calore</a:t>
            </a:r>
            <a:r>
              <a:rPr lang="en-US" sz="2600" dirty="0">
                <a:solidFill>
                  <a:srgbClr val="008000"/>
                </a:solidFill>
                <a:cs typeface="Arial" pitchFamily="34" charset="0"/>
              </a:rPr>
              <a:t> </a:t>
            </a:r>
            <a:r>
              <a:rPr lang="en-US" sz="2600" dirty="0" err="1">
                <a:solidFill>
                  <a:srgbClr val="008000"/>
                </a:solidFill>
                <a:cs typeface="Arial" pitchFamily="34" charset="0"/>
              </a:rPr>
              <a:t>molare</a:t>
            </a:r>
            <a:r>
              <a:rPr lang="en-US" sz="2600" dirty="0">
                <a:cs typeface="Arial" pitchFamily="34" charset="0"/>
              </a:rPr>
              <a:t> (C per </a:t>
            </a:r>
            <a:r>
              <a:rPr lang="en-US" sz="2600" dirty="0" err="1">
                <a:cs typeface="Arial" pitchFamily="34" charset="0"/>
              </a:rPr>
              <a:t>una</a:t>
            </a:r>
            <a:r>
              <a:rPr lang="en-US" sz="2600" dirty="0">
                <a:cs typeface="Arial" pitchFamily="34" charset="0"/>
              </a:rPr>
              <a:t> mole)</a:t>
            </a:r>
          </a:p>
          <a:p>
            <a:pPr>
              <a:buFontTx/>
              <a:buNone/>
            </a:pPr>
            <a:r>
              <a:rPr lang="en-US" sz="2600" dirty="0">
                <a:cs typeface="Arial" pitchFamily="34" charset="0"/>
              </a:rPr>
              <a:t>	C</a:t>
            </a:r>
            <a:r>
              <a:rPr lang="en-US" sz="2600" baseline="-25000" dirty="0">
                <a:cs typeface="Arial" pitchFamily="34" charset="0"/>
              </a:rPr>
              <a:t>m </a:t>
            </a:r>
            <a:r>
              <a:rPr lang="en-US" sz="2600" baseline="-25000" dirty="0" err="1">
                <a:cs typeface="Arial" pitchFamily="34" charset="0"/>
              </a:rPr>
              <a:t>p,V</a:t>
            </a:r>
            <a:r>
              <a:rPr lang="en-US" sz="2600" dirty="0">
                <a:cs typeface="Arial" pitchFamily="34" charset="0"/>
              </a:rPr>
              <a:t> = </a:t>
            </a:r>
            <a:r>
              <a:rPr lang="en-US" sz="2600" dirty="0" err="1">
                <a:cs typeface="Arial" pitchFamily="34" charset="0"/>
              </a:rPr>
              <a:t>C</a:t>
            </a:r>
            <a:r>
              <a:rPr lang="en-US" sz="2600" baseline="-25000" dirty="0" err="1">
                <a:cs typeface="Arial" pitchFamily="34" charset="0"/>
              </a:rPr>
              <a:t>p,V</a:t>
            </a:r>
            <a:r>
              <a:rPr lang="en-US" sz="2600" dirty="0">
                <a:cs typeface="Arial" pitchFamily="34" charset="0"/>
              </a:rPr>
              <a:t>/n                                            J/(</a:t>
            </a:r>
            <a:r>
              <a:rPr lang="en-US" sz="2600" dirty="0" err="1">
                <a:cs typeface="Arial" pitchFamily="34" charset="0"/>
              </a:rPr>
              <a:t>moleK</a:t>
            </a:r>
            <a:r>
              <a:rPr lang="en-US" sz="2600" dirty="0">
                <a:cs typeface="Arial" pitchFamily="34" charset="0"/>
              </a:rPr>
              <a:t>)</a:t>
            </a:r>
          </a:p>
        </p:txBody>
      </p:sp>
      <p:sp>
        <p:nvSpPr>
          <p:cNvPr id="209924" name="AutoShape 4"/>
          <p:cNvSpPr>
            <a:spLocks noChangeArrowheads="1"/>
          </p:cNvSpPr>
          <p:nvPr/>
        </p:nvSpPr>
        <p:spPr bwMode="auto">
          <a:xfrm>
            <a:off x="2406650" y="32670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5" name="AutoShape 5"/>
          <p:cNvSpPr>
            <a:spLocks noChangeArrowheads="1"/>
          </p:cNvSpPr>
          <p:nvPr/>
        </p:nvSpPr>
        <p:spPr bwMode="auto">
          <a:xfrm>
            <a:off x="2406650" y="3644900"/>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9926" name="AutoShape 6"/>
          <p:cNvSpPr>
            <a:spLocks/>
          </p:cNvSpPr>
          <p:nvPr/>
        </p:nvSpPr>
        <p:spPr bwMode="auto">
          <a:xfrm>
            <a:off x="4140200" y="3213100"/>
            <a:ext cx="80963" cy="649288"/>
          </a:xfrm>
          <a:prstGeom prst="rightBrace">
            <a:avLst>
              <a:gd name="adj1" fmla="val 66830"/>
              <a:gd name="adj2" fmla="val 50000"/>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solidFill>
                <a:schemeClr val="accent2"/>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14</a:t>
            </a:r>
            <a:endParaRPr lang="en-US"/>
          </a:p>
        </p:txBody>
      </p:sp>
      <p:sp>
        <p:nvSpPr>
          <p:cNvPr id="6" name="Slide Number Placeholder 5"/>
          <p:cNvSpPr>
            <a:spLocks noGrp="1"/>
          </p:cNvSpPr>
          <p:nvPr>
            <p:ph type="sldNum" sz="quarter" idx="12"/>
          </p:nvPr>
        </p:nvSpPr>
        <p:spPr/>
        <p:txBody>
          <a:bodyPr/>
          <a:lstStyle/>
          <a:p>
            <a:fld id="{9842D7E8-B904-498E-BDAA-7A7D7632BF1D}" type="slidenum">
              <a:rPr lang="en-US"/>
              <a:pPr/>
              <a:t>35</a:t>
            </a:fld>
            <a:endParaRPr lang="en-US"/>
          </a:p>
        </p:txBody>
      </p:sp>
      <p:sp>
        <p:nvSpPr>
          <p:cNvPr id="214018" name="Rectangle 2"/>
          <p:cNvSpPr>
            <a:spLocks noGrp="1" noChangeArrowheads="1"/>
          </p:cNvSpPr>
          <p:nvPr>
            <p:ph type="title"/>
          </p:nvPr>
        </p:nvSpPr>
        <p:spPr/>
        <p:txBody>
          <a:bodyPr/>
          <a:lstStyle/>
          <a:p>
            <a:r>
              <a:rPr lang="it-IT"/>
              <a:t>Calore specifico dell’acqua, caloria</a:t>
            </a:r>
          </a:p>
        </p:txBody>
      </p:sp>
      <p:sp>
        <p:nvSpPr>
          <p:cNvPr id="214019" name="Rectangle 3"/>
          <p:cNvSpPr>
            <a:spLocks noGrp="1" noChangeArrowheads="1"/>
          </p:cNvSpPr>
          <p:nvPr>
            <p:ph type="body" idx="1"/>
          </p:nvPr>
        </p:nvSpPr>
        <p:spPr/>
        <p:txBody>
          <a:bodyPr/>
          <a:lstStyle/>
          <a:p>
            <a:r>
              <a:rPr lang="it-IT" sz="2600" dirty="0"/>
              <a:t>invertendo le definizioni (</a:t>
            </a:r>
            <a:r>
              <a:rPr lang="it-IT" sz="2600" dirty="0" err="1"/>
              <a:t>sottointendo</a:t>
            </a:r>
            <a:r>
              <a:rPr lang="it-IT" sz="2600" dirty="0"/>
              <a:t> gli indici </a:t>
            </a:r>
            <a:r>
              <a:rPr lang="it-IT" sz="2600" dirty="0" err="1"/>
              <a:t>p,V</a:t>
            </a:r>
            <a:r>
              <a:rPr lang="it-IT" sz="2600" dirty="0"/>
              <a:t> se </a:t>
            </a:r>
            <a:r>
              <a:rPr lang="it-IT" sz="2600" dirty="0" smtClean="0"/>
              <a:t>irrilevanti, solidi, liquidi)</a:t>
            </a:r>
            <a:endParaRPr lang="it-IT" sz="2600" dirty="0"/>
          </a:p>
          <a:p>
            <a:pPr>
              <a:buFontTx/>
              <a:buNone/>
            </a:pPr>
            <a:r>
              <a:rPr lang="it-IT" sz="2600" dirty="0"/>
              <a:t>	Q = C</a:t>
            </a:r>
            <a:r>
              <a:rPr lang="el-GR" sz="2600" dirty="0">
                <a:cs typeface="Arial" pitchFamily="34" charset="0"/>
              </a:rPr>
              <a:t>Δ</a:t>
            </a:r>
            <a:r>
              <a:rPr lang="it-IT" sz="2600" dirty="0">
                <a:cs typeface="Arial" pitchFamily="34" charset="0"/>
              </a:rPr>
              <a:t>T = mc</a:t>
            </a:r>
            <a:r>
              <a:rPr lang="el-GR" sz="2600" dirty="0">
                <a:cs typeface="Arial" pitchFamily="34" charset="0"/>
              </a:rPr>
              <a:t>Δ</a:t>
            </a:r>
            <a:r>
              <a:rPr lang="it-IT" sz="2600" dirty="0">
                <a:cs typeface="Arial" pitchFamily="34" charset="0"/>
              </a:rPr>
              <a:t>T = </a:t>
            </a:r>
            <a:r>
              <a:rPr lang="it-IT" sz="2600" dirty="0" err="1">
                <a:cs typeface="Arial" pitchFamily="34" charset="0"/>
              </a:rPr>
              <a:t>nC</a:t>
            </a:r>
            <a:r>
              <a:rPr lang="it-IT" sz="2600" baseline="-25000" dirty="0" err="1">
                <a:cs typeface="Arial" pitchFamily="34" charset="0"/>
              </a:rPr>
              <a:t>m</a:t>
            </a:r>
            <a:r>
              <a:rPr lang="el-GR" sz="2600" dirty="0">
                <a:cs typeface="Arial" pitchFamily="34" charset="0"/>
              </a:rPr>
              <a:t>Δ</a:t>
            </a:r>
            <a:r>
              <a:rPr lang="it-IT" sz="2600" dirty="0">
                <a:cs typeface="Arial" pitchFamily="34" charset="0"/>
              </a:rPr>
              <a:t>T</a:t>
            </a:r>
            <a:endParaRPr lang="el-GR" sz="2600" dirty="0">
              <a:cs typeface="Arial" pitchFamily="34" charset="0"/>
            </a:endParaRPr>
          </a:p>
          <a:p>
            <a:pPr>
              <a:spcBef>
                <a:spcPct val="40000"/>
              </a:spcBef>
            </a:pPr>
            <a:r>
              <a:rPr lang="it-IT" sz="2400" dirty="0"/>
              <a:t>es. m = 180 g H</a:t>
            </a:r>
            <a:r>
              <a:rPr lang="it-IT" sz="2400" baseline="-25000" dirty="0"/>
              <a:t>2</a:t>
            </a:r>
            <a:r>
              <a:rPr lang="it-IT" sz="2400" dirty="0"/>
              <a:t>O a 15</a:t>
            </a:r>
            <a:r>
              <a:rPr lang="en-US" sz="2400" dirty="0">
                <a:cs typeface="Arial" pitchFamily="34" charset="0"/>
              </a:rPr>
              <a:t>°C, n = 9.99 </a:t>
            </a:r>
            <a:r>
              <a:rPr lang="en-US" sz="2400" dirty="0" err="1">
                <a:cs typeface="Arial" pitchFamily="34" charset="0"/>
              </a:rPr>
              <a:t>moli</a:t>
            </a:r>
            <a:r>
              <a:rPr lang="en-US" sz="2400" dirty="0">
                <a:cs typeface="Arial" pitchFamily="34" charset="0"/>
              </a:rPr>
              <a:t>, c = 4.186 J/(</a:t>
            </a:r>
            <a:r>
              <a:rPr lang="en-US" sz="2400" dirty="0" err="1">
                <a:cs typeface="Arial" pitchFamily="34" charset="0"/>
              </a:rPr>
              <a:t>gK</a:t>
            </a:r>
            <a:r>
              <a:rPr lang="en-US" sz="2400" dirty="0">
                <a:cs typeface="Arial" pitchFamily="34" charset="0"/>
              </a:rPr>
              <a:t>)</a:t>
            </a:r>
          </a:p>
          <a:p>
            <a:pPr lvl="1"/>
            <a:r>
              <a:rPr lang="en-US" sz="2100" dirty="0">
                <a:cs typeface="Arial" pitchFamily="34" charset="0"/>
              </a:rPr>
              <a:t>C = mc = 753 J/K</a:t>
            </a:r>
          </a:p>
          <a:p>
            <a:pPr lvl="1"/>
            <a:r>
              <a:rPr lang="en-US" sz="2100" dirty="0">
                <a:cs typeface="Arial" pitchFamily="34" charset="0"/>
              </a:rPr>
              <a:t>C</a:t>
            </a:r>
            <a:r>
              <a:rPr lang="en-US" sz="2100" baseline="-25000" dirty="0">
                <a:cs typeface="Arial" pitchFamily="34" charset="0"/>
              </a:rPr>
              <a:t>m</a:t>
            </a:r>
            <a:r>
              <a:rPr lang="en-US" sz="2100" dirty="0">
                <a:cs typeface="Arial" pitchFamily="34" charset="0"/>
              </a:rPr>
              <a:t> = </a:t>
            </a:r>
            <a:r>
              <a:rPr lang="en-US" sz="2100" dirty="0" err="1">
                <a:cs typeface="Arial" pitchFamily="34" charset="0"/>
              </a:rPr>
              <a:t>C/n</a:t>
            </a:r>
            <a:r>
              <a:rPr lang="en-US" sz="2100" dirty="0">
                <a:cs typeface="Arial" pitchFamily="34" charset="0"/>
              </a:rPr>
              <a:t> = 75.4 J/(</a:t>
            </a:r>
            <a:r>
              <a:rPr lang="en-US" sz="2100" dirty="0" err="1">
                <a:cs typeface="Arial" pitchFamily="34" charset="0"/>
              </a:rPr>
              <a:t>moleK</a:t>
            </a:r>
            <a:r>
              <a:rPr lang="en-US" sz="2100" dirty="0">
                <a:cs typeface="Arial" pitchFamily="34" charset="0"/>
              </a:rPr>
              <a:t>)</a:t>
            </a:r>
          </a:p>
          <a:p>
            <a:pPr>
              <a:spcBef>
                <a:spcPct val="40000"/>
              </a:spcBef>
            </a:pPr>
            <a:r>
              <a:rPr lang="en-US" sz="2600" dirty="0">
                <a:cs typeface="Arial" pitchFamily="34" charset="0"/>
              </a:rPr>
              <a:t>def. </a:t>
            </a:r>
            <a:r>
              <a:rPr lang="en-US" sz="2600" dirty="0" err="1">
                <a:cs typeface="Arial" pitchFamily="34" charset="0"/>
              </a:rPr>
              <a:t>operativa</a:t>
            </a:r>
            <a:r>
              <a:rPr lang="en-US" sz="2600" dirty="0">
                <a:solidFill>
                  <a:srgbClr val="FF0000"/>
                </a:solidFill>
                <a:cs typeface="Arial" pitchFamily="34" charset="0"/>
              </a:rPr>
              <a:t>: 1 </a:t>
            </a:r>
            <a:r>
              <a:rPr lang="en-US" sz="2600" dirty="0" err="1">
                <a:solidFill>
                  <a:srgbClr val="FF0000"/>
                </a:solidFill>
                <a:cs typeface="Arial" pitchFamily="34" charset="0"/>
              </a:rPr>
              <a:t>caloria</a:t>
            </a:r>
            <a:r>
              <a:rPr lang="en-US" sz="2600" dirty="0">
                <a:solidFill>
                  <a:srgbClr val="FF0000"/>
                </a:solidFill>
                <a:cs typeface="Arial" pitchFamily="34" charset="0"/>
              </a:rPr>
              <a:t> (</a:t>
            </a:r>
            <a:r>
              <a:rPr lang="en-US" sz="2600" dirty="0" err="1">
                <a:solidFill>
                  <a:srgbClr val="FF0000"/>
                </a:solidFill>
                <a:cs typeface="Arial" pitchFamily="34" charset="0"/>
              </a:rPr>
              <a:t>cal</a:t>
            </a:r>
            <a:r>
              <a:rPr lang="en-US" sz="2600" dirty="0">
                <a:solidFill>
                  <a:srgbClr val="FF0000"/>
                </a:solidFill>
                <a:cs typeface="Arial" pitchFamily="34" charset="0"/>
              </a:rPr>
              <a:t>)</a:t>
            </a:r>
            <a:r>
              <a:rPr lang="en-US" sz="2600" dirty="0">
                <a:cs typeface="Arial" pitchFamily="34" charset="0"/>
              </a:rPr>
              <a:t> </a:t>
            </a:r>
            <a:r>
              <a:rPr lang="en-US" sz="2600" dirty="0">
                <a:solidFill>
                  <a:srgbClr val="CC3300"/>
                </a:solidFill>
                <a:cs typeface="Arial" pitchFamily="34" charset="0"/>
              </a:rPr>
              <a:t>= </a:t>
            </a:r>
            <a:r>
              <a:rPr lang="en-US" sz="2600" dirty="0" err="1">
                <a:solidFill>
                  <a:srgbClr val="CC3300"/>
                </a:solidFill>
                <a:cs typeface="Arial" pitchFamily="34" charset="0"/>
              </a:rPr>
              <a:t>quantità</a:t>
            </a:r>
            <a:r>
              <a:rPr lang="en-US" sz="2600" dirty="0">
                <a:solidFill>
                  <a:srgbClr val="CC3300"/>
                </a:solidFill>
                <a:cs typeface="Arial" pitchFamily="34" charset="0"/>
              </a:rPr>
              <a:t> di </a:t>
            </a:r>
            <a:r>
              <a:rPr lang="en-US" sz="2600" dirty="0" err="1">
                <a:solidFill>
                  <a:srgbClr val="CC3300"/>
                </a:solidFill>
                <a:cs typeface="Arial" pitchFamily="34" charset="0"/>
              </a:rPr>
              <a:t>calore</a:t>
            </a:r>
            <a:r>
              <a:rPr lang="en-US" sz="2600" dirty="0">
                <a:solidFill>
                  <a:srgbClr val="CC3300"/>
                </a:solidFill>
                <a:cs typeface="Arial" pitchFamily="34" charset="0"/>
              </a:rPr>
              <a:t> </a:t>
            </a:r>
            <a:r>
              <a:rPr lang="en-US" sz="2600" dirty="0" err="1">
                <a:solidFill>
                  <a:srgbClr val="CC3300"/>
                </a:solidFill>
                <a:cs typeface="Arial" pitchFamily="34" charset="0"/>
              </a:rPr>
              <a:t>necessaria</a:t>
            </a:r>
            <a:r>
              <a:rPr lang="en-US" sz="2600" dirty="0">
                <a:solidFill>
                  <a:srgbClr val="CC3300"/>
                </a:solidFill>
                <a:cs typeface="Arial" pitchFamily="34" charset="0"/>
              </a:rPr>
              <a:t> per far </a:t>
            </a:r>
            <a:r>
              <a:rPr lang="en-US" sz="2600" dirty="0" err="1">
                <a:solidFill>
                  <a:srgbClr val="CC3300"/>
                </a:solidFill>
                <a:cs typeface="Arial" pitchFamily="34" charset="0"/>
              </a:rPr>
              <a:t>passare</a:t>
            </a:r>
            <a:r>
              <a:rPr lang="en-US" sz="2600" dirty="0">
                <a:solidFill>
                  <a:srgbClr val="CC3300"/>
                </a:solidFill>
                <a:cs typeface="Arial" pitchFamily="34" charset="0"/>
              </a:rPr>
              <a:t> a p</a:t>
            </a:r>
            <a:r>
              <a:rPr lang="en-US" sz="2600" baseline="-25000" dirty="0">
                <a:solidFill>
                  <a:srgbClr val="CC3300"/>
                </a:solidFill>
                <a:cs typeface="Arial" pitchFamily="34" charset="0"/>
              </a:rPr>
              <a:t>0</a:t>
            </a:r>
            <a:r>
              <a:rPr lang="en-US" sz="2600" dirty="0">
                <a:solidFill>
                  <a:srgbClr val="CC3300"/>
                </a:solidFill>
                <a:cs typeface="Arial" pitchFamily="34" charset="0"/>
              </a:rPr>
              <a:t> 1 g di H</a:t>
            </a:r>
            <a:r>
              <a:rPr lang="en-US" sz="2600" baseline="-25000" dirty="0">
                <a:solidFill>
                  <a:srgbClr val="CC3300"/>
                </a:solidFill>
                <a:cs typeface="Arial" pitchFamily="34" charset="0"/>
              </a:rPr>
              <a:t>2</a:t>
            </a:r>
            <a:r>
              <a:rPr lang="en-US" sz="2600" dirty="0">
                <a:solidFill>
                  <a:srgbClr val="CC3300"/>
                </a:solidFill>
                <a:cs typeface="Arial" pitchFamily="34" charset="0"/>
              </a:rPr>
              <a:t>O da 14.5 a 15.5 °C</a:t>
            </a:r>
            <a:r>
              <a:rPr lang="en-US" sz="2600" dirty="0">
                <a:cs typeface="Arial" pitchFamily="34" charset="0"/>
              </a:rPr>
              <a:t>   [</a:t>
            </a:r>
            <a:r>
              <a:rPr lang="en-US" sz="2600" dirty="0" err="1">
                <a:cs typeface="Arial" pitchFamily="34" charset="0"/>
              </a:rPr>
              <a:t>ossia</a:t>
            </a:r>
            <a:r>
              <a:rPr lang="en-US" sz="2600" dirty="0">
                <a:cs typeface="Arial" pitchFamily="34" charset="0"/>
              </a:rPr>
              <a:t>  c</a:t>
            </a:r>
            <a:r>
              <a:rPr lang="en-US" sz="2600" baseline="-25000" dirty="0">
                <a:cs typeface="Arial" pitchFamily="34" charset="0"/>
              </a:rPr>
              <a:t>H2O</a:t>
            </a:r>
            <a:r>
              <a:rPr lang="en-US" sz="2600" dirty="0">
                <a:cs typeface="Arial" pitchFamily="34" charset="0"/>
              </a:rPr>
              <a:t> = 4.186 J/(</a:t>
            </a:r>
            <a:r>
              <a:rPr lang="en-US" sz="2600" dirty="0" err="1">
                <a:cs typeface="Arial" pitchFamily="34" charset="0"/>
              </a:rPr>
              <a:t>gK</a:t>
            </a:r>
            <a:r>
              <a:rPr lang="en-US" sz="2600" dirty="0">
                <a:cs typeface="Arial" pitchFamily="34" charset="0"/>
              </a:rPr>
              <a:t>) = 1 </a:t>
            </a:r>
            <a:r>
              <a:rPr lang="en-US" sz="2600" dirty="0" err="1">
                <a:cs typeface="Arial" pitchFamily="34" charset="0"/>
              </a:rPr>
              <a:t>cal</a:t>
            </a:r>
            <a:r>
              <a:rPr lang="en-US" sz="2600" dirty="0">
                <a:cs typeface="Arial" pitchFamily="34" charset="0"/>
              </a:rPr>
              <a:t>/(</a:t>
            </a:r>
            <a:r>
              <a:rPr lang="en-US" sz="2600" dirty="0" err="1">
                <a:cs typeface="Arial" pitchFamily="34" charset="0"/>
              </a:rPr>
              <a:t>gK</a:t>
            </a:r>
            <a:r>
              <a:rPr lang="en-US" sz="2600" dirty="0">
                <a:cs typeface="Arial" pitchFamily="34" charset="0"/>
              </a:rPr>
              <a:t>)]</a:t>
            </a:r>
          </a:p>
          <a:p>
            <a:pPr>
              <a:spcBef>
                <a:spcPct val="40000"/>
              </a:spcBef>
              <a:buFontTx/>
              <a:buNone/>
            </a:pPr>
            <a:r>
              <a:rPr lang="en-US" sz="2600" dirty="0">
                <a:cs typeface="Arial" pitchFamily="34" charset="0"/>
              </a:rPr>
              <a:t>	</a:t>
            </a:r>
            <a:r>
              <a:rPr lang="en-US" sz="2600" dirty="0">
                <a:solidFill>
                  <a:srgbClr val="CC3300"/>
                </a:solidFill>
                <a:cs typeface="Arial" pitchFamily="34" charset="0"/>
              </a:rPr>
              <a:t>1 </a:t>
            </a:r>
            <a:r>
              <a:rPr lang="en-US" sz="2600" dirty="0" err="1">
                <a:solidFill>
                  <a:srgbClr val="CC3300"/>
                </a:solidFill>
                <a:cs typeface="Arial" pitchFamily="34" charset="0"/>
              </a:rPr>
              <a:t>cal</a:t>
            </a:r>
            <a:r>
              <a:rPr lang="en-US" sz="2600" dirty="0">
                <a:solidFill>
                  <a:srgbClr val="CC3300"/>
                </a:solidFill>
                <a:cs typeface="Arial" pitchFamily="34" charset="0"/>
              </a:rPr>
              <a:t> = 4.186 J ( 1J = 0.2389 </a:t>
            </a:r>
            <a:r>
              <a:rPr lang="en-US" sz="2600" dirty="0" err="1">
                <a:solidFill>
                  <a:srgbClr val="CC3300"/>
                </a:solidFill>
                <a:cs typeface="Arial" pitchFamily="34" charset="0"/>
              </a:rPr>
              <a:t>cal</a:t>
            </a:r>
            <a:r>
              <a:rPr lang="en-US" sz="2600" dirty="0">
                <a:solidFill>
                  <a:srgbClr val="CC3300"/>
                </a:solidFill>
                <a:cs typeface="Arial" pitchFamily="34" charset="0"/>
              </a:rPr>
              <a:t>)</a:t>
            </a:r>
            <a:r>
              <a:rPr lang="en-US" sz="2600" dirty="0">
                <a:cs typeface="Arial" pitchFamily="34" charset="0"/>
              </a:rPr>
              <a:t>     </a:t>
            </a:r>
            <a:r>
              <a:rPr lang="en-US" sz="2300" dirty="0" err="1">
                <a:cs typeface="Arial" pitchFamily="34" charset="0"/>
              </a:rPr>
              <a:t>vedi</a:t>
            </a:r>
            <a:r>
              <a:rPr lang="en-US" sz="2300" dirty="0">
                <a:cs typeface="Arial" pitchFamily="34" charset="0"/>
              </a:rPr>
              <a:t> </a:t>
            </a:r>
            <a:r>
              <a:rPr lang="en-US" sz="2300" dirty="0" err="1">
                <a:cs typeface="Arial" pitchFamily="34" charset="0"/>
              </a:rPr>
              <a:t>più</a:t>
            </a:r>
            <a:r>
              <a:rPr lang="en-US" sz="2300" dirty="0">
                <a:cs typeface="Arial" pitchFamily="34" charset="0"/>
              </a:rPr>
              <a:t> </a:t>
            </a:r>
            <a:r>
              <a:rPr lang="en-US" sz="2300" dirty="0" err="1">
                <a:cs typeface="Arial" pitchFamily="34" charset="0"/>
              </a:rPr>
              <a:t>avanti</a:t>
            </a:r>
            <a:endParaRPr lang="en-US" sz="2300" dirty="0">
              <a:cs typeface="Arial" pitchFamily="34" charset="0"/>
            </a:endParaRPr>
          </a:p>
          <a:p>
            <a:pPr>
              <a:spcBef>
                <a:spcPct val="40000"/>
              </a:spcBef>
              <a:buFontTx/>
              <a:buNone/>
            </a:pPr>
            <a:r>
              <a:rPr lang="en-US" sz="2600" dirty="0">
                <a:cs typeface="Arial" pitchFamily="34" charset="0"/>
              </a:rPr>
              <a:t>	1 kcal = 4186 J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14</a:t>
            </a:r>
            <a:endParaRPr lang="en-US"/>
          </a:p>
        </p:txBody>
      </p:sp>
      <p:sp>
        <p:nvSpPr>
          <p:cNvPr id="8" name="Slide Number Placeholder 5"/>
          <p:cNvSpPr>
            <a:spLocks noGrp="1"/>
          </p:cNvSpPr>
          <p:nvPr>
            <p:ph type="sldNum" sz="quarter" idx="12"/>
          </p:nvPr>
        </p:nvSpPr>
        <p:spPr/>
        <p:txBody>
          <a:bodyPr/>
          <a:lstStyle/>
          <a:p>
            <a:fld id="{CB2CF297-3CE8-423A-904D-F11544D8BED9}" type="slidenum">
              <a:rPr lang="en-US"/>
              <a:pPr/>
              <a:t>36</a:t>
            </a:fld>
            <a:endParaRPr lang="en-US"/>
          </a:p>
        </p:txBody>
      </p:sp>
      <p:sp>
        <p:nvSpPr>
          <p:cNvPr id="215042" name="Rectangle 2"/>
          <p:cNvSpPr>
            <a:spLocks noGrp="1" noChangeArrowheads="1"/>
          </p:cNvSpPr>
          <p:nvPr>
            <p:ph type="title"/>
          </p:nvPr>
        </p:nvSpPr>
        <p:spPr/>
        <p:txBody>
          <a:bodyPr/>
          <a:lstStyle/>
          <a:p>
            <a:r>
              <a:rPr lang="it-IT"/>
              <a:t>Calore specifico dell’acqua vs T</a:t>
            </a:r>
          </a:p>
        </p:txBody>
      </p:sp>
      <p:sp>
        <p:nvSpPr>
          <p:cNvPr id="215043" name="Rectangle 3"/>
          <p:cNvSpPr>
            <a:spLocks noGrp="1" noChangeArrowheads="1"/>
          </p:cNvSpPr>
          <p:nvPr>
            <p:ph type="body" idx="1"/>
          </p:nvPr>
        </p:nvSpPr>
        <p:spPr>
          <a:xfrm>
            <a:off x="250825" y="981075"/>
            <a:ext cx="8642350" cy="5184775"/>
          </a:xfrm>
        </p:spPr>
        <p:txBody>
          <a:bodyPr/>
          <a:lstStyle/>
          <a:p>
            <a:r>
              <a:rPr lang="it-IT" sz="2600"/>
              <a:t>i c.s. dipendono da T e quello dell’acqua non fa eccezione: dipende debolmente da T; la variazione totale è </a:t>
            </a:r>
            <a:r>
              <a:rPr lang="it-IT" sz="2600">
                <a:latin typeface="Script MT Bold" pitchFamily="66" charset="0"/>
              </a:rPr>
              <a:t>≈ </a:t>
            </a:r>
            <a:r>
              <a:rPr lang="it-IT" sz="2600"/>
              <a:t>1% nell’intervallo  0-100 </a:t>
            </a:r>
            <a:r>
              <a:rPr lang="en-US" sz="2600">
                <a:cs typeface="Arial" pitchFamily="34" charset="0"/>
              </a:rPr>
              <a:t>°C</a:t>
            </a:r>
            <a:r>
              <a:rPr lang="it-IT"/>
              <a:t> a p</a:t>
            </a:r>
            <a:r>
              <a:rPr lang="it-IT" baseline="-25000"/>
              <a:t>0</a:t>
            </a:r>
          </a:p>
          <a:p>
            <a:r>
              <a:rPr lang="it-IT"/>
              <a:t>intorno a 15 (e a 65) </a:t>
            </a:r>
            <a:r>
              <a:rPr lang="en-US">
                <a:cs typeface="Arial" pitchFamily="34" charset="0"/>
              </a:rPr>
              <a:t>°C </a:t>
            </a:r>
          </a:p>
          <a:p>
            <a:pPr>
              <a:buFontTx/>
              <a:buNone/>
            </a:pPr>
            <a:r>
              <a:rPr lang="en-US">
                <a:cs typeface="Arial" pitchFamily="34" charset="0"/>
              </a:rPr>
              <a:t>	</a:t>
            </a:r>
            <a:r>
              <a:rPr lang="en-US" sz="2600">
                <a:cs typeface="Arial" pitchFamily="34" charset="0"/>
              </a:rPr>
              <a:t>c = 4.186 J/(gK) = 4.186 10</a:t>
            </a:r>
            <a:r>
              <a:rPr lang="en-US" sz="2600" baseline="30000">
                <a:cs typeface="Arial" pitchFamily="34" charset="0"/>
              </a:rPr>
              <a:t>7</a:t>
            </a:r>
            <a:r>
              <a:rPr lang="en-US" sz="2600">
                <a:cs typeface="Arial" pitchFamily="34" charset="0"/>
              </a:rPr>
              <a:t> erg/(gK) = 1.0000 cal/(gK)</a:t>
            </a:r>
          </a:p>
        </p:txBody>
      </p:sp>
      <p:pic>
        <p:nvPicPr>
          <p:cNvPr id="215044" name="Picture 4" descr="img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913" y="3429000"/>
            <a:ext cx="6550025" cy="2663825"/>
          </a:xfrm>
          <a:prstGeom prst="rect">
            <a:avLst/>
          </a:prstGeom>
          <a:noFill/>
          <a:extLst>
            <a:ext uri="{909E8E84-426E-40DD-AFC4-6F175D3DCCD1}">
              <a14:hiddenFill xmlns:a14="http://schemas.microsoft.com/office/drawing/2010/main">
                <a:solidFill>
                  <a:srgbClr val="FFFFFF"/>
                </a:solidFill>
              </a14:hiddenFill>
            </a:ext>
          </a:extLst>
        </p:spPr>
      </p:pic>
      <p:sp>
        <p:nvSpPr>
          <p:cNvPr id="215045" name="Text Box 5"/>
          <p:cNvSpPr txBox="1">
            <a:spLocks noChangeArrowheads="1"/>
          </p:cNvSpPr>
          <p:nvPr/>
        </p:nvSpPr>
        <p:spPr bwMode="auto">
          <a:xfrm>
            <a:off x="6227763" y="5373688"/>
            <a:ext cx="790575"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sz="1900" b="1">
                <a:cs typeface="Arial" pitchFamily="34" charset="0"/>
              </a:rPr>
              <a:t>θ</a:t>
            </a:r>
            <a:r>
              <a:rPr lang="it-IT" sz="1900" b="1">
                <a:cs typeface="Arial" pitchFamily="34" charset="0"/>
              </a:rPr>
              <a:t>(</a:t>
            </a:r>
            <a:r>
              <a:rPr lang="en-US" sz="1900" b="1">
                <a:cs typeface="Arial" pitchFamily="34" charset="0"/>
              </a:rPr>
              <a:t>°C)</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14</a:t>
            </a:r>
            <a:endParaRPr lang="en-US" dirty="0"/>
          </a:p>
        </p:txBody>
      </p:sp>
      <p:sp>
        <p:nvSpPr>
          <p:cNvPr id="8" name="Slide Number Placeholder 5"/>
          <p:cNvSpPr>
            <a:spLocks noGrp="1"/>
          </p:cNvSpPr>
          <p:nvPr>
            <p:ph type="sldNum" sz="quarter" idx="12"/>
          </p:nvPr>
        </p:nvSpPr>
        <p:spPr>
          <a:xfrm>
            <a:off x="6588224" y="6290159"/>
            <a:ext cx="2133600" cy="412750"/>
          </a:xfrm>
        </p:spPr>
        <p:txBody>
          <a:bodyPr/>
          <a:lstStyle/>
          <a:p>
            <a:fld id="{4BAF3268-A9A4-4BCE-AE10-F1B08B33903B}" type="slidenum">
              <a:rPr lang="en-US"/>
              <a:pPr/>
              <a:t>37</a:t>
            </a:fld>
            <a:endParaRPr lang="en-US"/>
          </a:p>
        </p:txBody>
      </p:sp>
      <p:sp>
        <p:nvSpPr>
          <p:cNvPr id="217090" name="Rectangle 2"/>
          <p:cNvSpPr>
            <a:spLocks noGrp="1" noChangeArrowheads="1"/>
          </p:cNvSpPr>
          <p:nvPr>
            <p:ph type="title"/>
          </p:nvPr>
        </p:nvSpPr>
        <p:spPr/>
        <p:txBody>
          <a:bodyPr/>
          <a:lstStyle/>
          <a:p>
            <a:r>
              <a:rPr lang="it-IT"/>
              <a:t>Calori specifici dei solidi</a:t>
            </a:r>
          </a:p>
        </p:txBody>
      </p:sp>
      <p:sp>
        <p:nvSpPr>
          <p:cNvPr id="217091" name="Rectangle 3"/>
          <p:cNvSpPr>
            <a:spLocks noGrp="1" noChangeArrowheads="1"/>
          </p:cNvSpPr>
          <p:nvPr>
            <p:ph type="body" idx="1"/>
          </p:nvPr>
        </p:nvSpPr>
        <p:spPr>
          <a:xfrm>
            <a:off x="250825" y="908050"/>
            <a:ext cx="8713788" cy="5184775"/>
          </a:xfrm>
        </p:spPr>
        <p:txBody>
          <a:bodyPr/>
          <a:lstStyle/>
          <a:p>
            <a:r>
              <a:rPr lang="it-IT" sz="2500" dirty="0"/>
              <a:t>il c. molare dei solidi (cristallini) è </a:t>
            </a:r>
            <a:r>
              <a:rPr lang="it-IT" sz="2500" dirty="0">
                <a:solidFill>
                  <a:srgbClr val="008000"/>
                </a:solidFill>
              </a:rPr>
              <a:t>3R </a:t>
            </a:r>
            <a:r>
              <a:rPr lang="en-US" sz="2500" dirty="0">
                <a:solidFill>
                  <a:srgbClr val="008000"/>
                </a:solidFill>
              </a:rPr>
              <a:t>~ </a:t>
            </a:r>
            <a:r>
              <a:rPr lang="it-IT" sz="2500" dirty="0">
                <a:solidFill>
                  <a:srgbClr val="008000"/>
                </a:solidFill>
              </a:rPr>
              <a:t>6 </a:t>
            </a:r>
            <a:r>
              <a:rPr lang="it-IT" sz="2500" dirty="0" err="1">
                <a:solidFill>
                  <a:srgbClr val="008000"/>
                </a:solidFill>
              </a:rPr>
              <a:t>cal</a:t>
            </a:r>
            <a:r>
              <a:rPr lang="it-IT" sz="2500" dirty="0">
                <a:solidFill>
                  <a:srgbClr val="008000"/>
                </a:solidFill>
              </a:rPr>
              <a:t>/(</a:t>
            </a:r>
            <a:r>
              <a:rPr lang="it-IT" sz="2500" dirty="0" err="1">
                <a:solidFill>
                  <a:srgbClr val="008000"/>
                </a:solidFill>
              </a:rPr>
              <a:t>moleK</a:t>
            </a:r>
            <a:r>
              <a:rPr lang="it-IT" sz="2500" dirty="0">
                <a:solidFill>
                  <a:srgbClr val="008000"/>
                </a:solidFill>
              </a:rPr>
              <a:t>)</a:t>
            </a:r>
            <a:r>
              <a:rPr lang="it-IT" sz="2500" dirty="0"/>
              <a:t> - </a:t>
            </a:r>
            <a:r>
              <a:rPr lang="it-IT" sz="2500" dirty="0">
                <a:solidFill>
                  <a:srgbClr val="008000"/>
                </a:solidFill>
              </a:rPr>
              <a:t>legge di </a:t>
            </a:r>
            <a:r>
              <a:rPr lang="it-IT" sz="2500" dirty="0" err="1">
                <a:solidFill>
                  <a:srgbClr val="008000"/>
                </a:solidFill>
              </a:rPr>
              <a:t>Dulong</a:t>
            </a:r>
            <a:r>
              <a:rPr lang="it-IT" sz="2500" dirty="0">
                <a:solidFill>
                  <a:srgbClr val="008000"/>
                </a:solidFill>
              </a:rPr>
              <a:t> e Petit</a:t>
            </a:r>
            <a:r>
              <a:rPr lang="it-IT" sz="2500" dirty="0"/>
              <a:t>: ben verificata a parte eccezioni; spiegazione: un atomo in un solido regolare ha 6 gradi di </a:t>
            </a:r>
            <a:r>
              <a:rPr lang="it-IT" sz="2500" dirty="0" smtClean="0"/>
              <a:t>libertà(*), </a:t>
            </a:r>
            <a:r>
              <a:rPr lang="it-IT" sz="2500" dirty="0"/>
              <a:t>3RT per mole dall’equipartizione dell’energia</a:t>
            </a:r>
            <a:r>
              <a:rPr lang="it-IT" sz="2600" dirty="0"/>
              <a:t>  </a:t>
            </a:r>
          </a:p>
          <a:p>
            <a:endParaRPr lang="it-IT" sz="2600" dirty="0"/>
          </a:p>
          <a:p>
            <a:endParaRPr lang="it-IT" sz="2600" dirty="0"/>
          </a:p>
          <a:p>
            <a:endParaRPr lang="it-IT" sz="2600" dirty="0"/>
          </a:p>
          <a:p>
            <a:endParaRPr lang="it-IT" sz="2600" dirty="0"/>
          </a:p>
          <a:p>
            <a:endParaRPr lang="it-IT" sz="2600" dirty="0"/>
          </a:p>
          <a:p>
            <a:pPr>
              <a:spcBef>
                <a:spcPct val="40000"/>
              </a:spcBef>
            </a:pPr>
            <a:r>
              <a:rPr lang="it-IT" sz="2500" b="1" dirty="0"/>
              <a:t>NB</a:t>
            </a:r>
            <a:r>
              <a:rPr lang="it-IT" sz="2500" dirty="0"/>
              <a:t> a bassa T, il c.m. va come T</a:t>
            </a:r>
            <a:r>
              <a:rPr lang="it-IT" sz="2500" baseline="30000" dirty="0"/>
              <a:t>3</a:t>
            </a:r>
            <a:r>
              <a:rPr lang="it-IT" sz="2500" dirty="0"/>
              <a:t> (</a:t>
            </a:r>
            <a:r>
              <a:rPr lang="it-IT" sz="2500" dirty="0">
                <a:solidFill>
                  <a:srgbClr val="FF0066"/>
                </a:solidFill>
              </a:rPr>
              <a:t>legge di </a:t>
            </a:r>
            <a:r>
              <a:rPr lang="it-IT" sz="2500" dirty="0" err="1" smtClean="0">
                <a:solidFill>
                  <a:srgbClr val="FF0066"/>
                </a:solidFill>
              </a:rPr>
              <a:t>Debye</a:t>
            </a:r>
            <a:r>
              <a:rPr lang="it-IT" sz="2500" dirty="0" smtClean="0">
                <a:solidFill>
                  <a:srgbClr val="FF0066"/>
                </a:solidFill>
              </a:rPr>
              <a:t>, quanto meccanica</a:t>
            </a:r>
            <a:r>
              <a:rPr lang="it-IT" sz="2500" dirty="0" smtClean="0"/>
              <a:t>), </a:t>
            </a:r>
            <a:r>
              <a:rPr lang="it-IT" sz="2500" dirty="0"/>
              <a:t>da cui l’impossibilità di raggiungere lo 0 assoluto – </a:t>
            </a:r>
            <a:r>
              <a:rPr lang="it-IT" sz="2500" dirty="0">
                <a:solidFill>
                  <a:schemeClr val="accent2"/>
                </a:solidFill>
              </a:rPr>
              <a:t>III principio della termodinamica</a:t>
            </a:r>
          </a:p>
        </p:txBody>
      </p:sp>
      <p:pic>
        <p:nvPicPr>
          <p:cNvPr id="217092" name="Picture 4" descr="img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713" y="2565400"/>
            <a:ext cx="5472112" cy="2374900"/>
          </a:xfrm>
          <a:prstGeom prst="rect">
            <a:avLst/>
          </a:prstGeom>
          <a:noFill/>
          <a:extLst>
            <a:ext uri="{909E8E84-426E-40DD-AFC4-6F175D3DCCD1}">
              <a14:hiddenFill xmlns:a14="http://schemas.microsoft.com/office/drawing/2010/main">
                <a:solidFill>
                  <a:srgbClr val="FFFFFF"/>
                </a:solidFill>
              </a14:hiddenFill>
            </a:ext>
          </a:extLst>
        </p:spPr>
      </p:pic>
      <p:sp>
        <p:nvSpPr>
          <p:cNvPr id="217093" name="Text Box 5"/>
          <p:cNvSpPr txBox="1">
            <a:spLocks noChangeArrowheads="1"/>
          </p:cNvSpPr>
          <p:nvPr/>
        </p:nvSpPr>
        <p:spPr bwMode="auto">
          <a:xfrm>
            <a:off x="2103438" y="2513013"/>
            <a:ext cx="442912"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C</a:t>
            </a:r>
            <a:r>
              <a:rPr lang="it-IT" b="1" baseline="-25000"/>
              <a:t>p</a:t>
            </a:r>
          </a:p>
        </p:txBody>
      </p:sp>
      <p:sp>
        <p:nvSpPr>
          <p:cNvPr id="2" name="TextBox 1"/>
          <p:cNvSpPr txBox="1"/>
          <p:nvPr/>
        </p:nvSpPr>
        <p:spPr>
          <a:xfrm>
            <a:off x="971600" y="6274907"/>
            <a:ext cx="5852884" cy="369332"/>
          </a:xfrm>
          <a:prstGeom prst="rect">
            <a:avLst/>
          </a:prstGeom>
          <a:solidFill>
            <a:schemeClr val="bg1"/>
          </a:solidFill>
        </p:spPr>
        <p:txBody>
          <a:bodyPr wrap="none" rtlCol="0">
            <a:spAutoFit/>
          </a:bodyPr>
          <a:lstStyle/>
          <a:p>
            <a:r>
              <a:rPr lang="en-US" dirty="0" smtClean="0"/>
              <a:t>(*) </a:t>
            </a:r>
            <a:r>
              <a:rPr lang="en-US" dirty="0" err="1" smtClean="0"/>
              <a:t>vibrazioni</a:t>
            </a:r>
            <a:r>
              <a:rPr lang="en-US" dirty="0" smtClean="0"/>
              <a:t> </a:t>
            </a:r>
            <a:r>
              <a:rPr lang="en-US" dirty="0" err="1" smtClean="0"/>
              <a:t>intorno</a:t>
            </a:r>
            <a:r>
              <a:rPr lang="en-US" dirty="0" smtClean="0"/>
              <a:t> </a:t>
            </a:r>
            <a:r>
              <a:rPr lang="en-US" dirty="0" err="1" smtClean="0"/>
              <a:t>alla</a:t>
            </a:r>
            <a:r>
              <a:rPr lang="en-US" dirty="0" smtClean="0"/>
              <a:t> </a:t>
            </a:r>
            <a:r>
              <a:rPr lang="en-US" dirty="0" err="1" smtClean="0"/>
              <a:t>posizione</a:t>
            </a:r>
            <a:r>
              <a:rPr lang="en-US" dirty="0" smtClean="0"/>
              <a:t> di </a:t>
            </a:r>
            <a:r>
              <a:rPr lang="en-US" dirty="0" err="1" smtClean="0"/>
              <a:t>equilibrio</a:t>
            </a:r>
            <a:r>
              <a:rPr lang="en-US" dirty="0" smtClean="0"/>
              <a:t> </a:t>
            </a:r>
            <a:r>
              <a:rPr lang="en-US" dirty="0" err="1" smtClean="0"/>
              <a:t>degli</a:t>
            </a:r>
            <a:r>
              <a:rPr lang="en-US" dirty="0" smtClean="0"/>
              <a:t> </a:t>
            </a:r>
            <a:r>
              <a:rPr lang="en-US" dirty="0" err="1" smtClean="0"/>
              <a:t>ioni</a:t>
            </a:r>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14</a:t>
            </a:r>
            <a:endParaRPr lang="en-US"/>
          </a:p>
        </p:txBody>
      </p:sp>
      <p:sp>
        <p:nvSpPr>
          <p:cNvPr id="8" name="Slide Number Placeholder 5"/>
          <p:cNvSpPr>
            <a:spLocks noGrp="1"/>
          </p:cNvSpPr>
          <p:nvPr>
            <p:ph type="sldNum" sz="quarter" idx="12"/>
          </p:nvPr>
        </p:nvSpPr>
        <p:spPr/>
        <p:txBody>
          <a:bodyPr/>
          <a:lstStyle/>
          <a:p>
            <a:fld id="{72828971-6254-4343-8FD1-E95C08688DBA}" type="slidenum">
              <a:rPr lang="en-US"/>
              <a:pPr/>
              <a:t>38</a:t>
            </a:fld>
            <a:endParaRPr lang="en-US" dirty="0"/>
          </a:p>
        </p:txBody>
      </p:sp>
      <p:sp>
        <p:nvSpPr>
          <p:cNvPr id="220162" name="Rectangle 2"/>
          <p:cNvSpPr>
            <a:spLocks noGrp="1" noChangeArrowheads="1"/>
          </p:cNvSpPr>
          <p:nvPr>
            <p:ph type="title"/>
          </p:nvPr>
        </p:nvSpPr>
        <p:spPr>
          <a:xfrm>
            <a:off x="1258888" y="188913"/>
            <a:ext cx="7437437" cy="574675"/>
          </a:xfrm>
        </p:spPr>
        <p:txBody>
          <a:bodyPr/>
          <a:lstStyle/>
          <a:p>
            <a:r>
              <a:rPr lang="it-IT"/>
              <a:t>Energia interna di un sistema termodinamico</a:t>
            </a:r>
          </a:p>
        </p:txBody>
      </p:sp>
      <p:sp>
        <p:nvSpPr>
          <p:cNvPr id="220163" name="Rectangle 3"/>
          <p:cNvSpPr>
            <a:spLocks noGrp="1" noChangeArrowheads="1"/>
          </p:cNvSpPr>
          <p:nvPr>
            <p:ph type="body" idx="1"/>
          </p:nvPr>
        </p:nvSpPr>
        <p:spPr>
          <a:xfrm>
            <a:off x="250825" y="1052513"/>
            <a:ext cx="8713788" cy="5184775"/>
          </a:xfrm>
        </p:spPr>
        <p:txBody>
          <a:bodyPr/>
          <a:lstStyle/>
          <a:p>
            <a:r>
              <a:rPr lang="it-IT" sz="2600" dirty="0"/>
              <a:t>in generale ogni atomo/molecola di solidi, liquidi e gas è in agitazione termica (en. cinetica, K),  oltre ad avere interazioni con altri a/m (en. potenziale, W) </a:t>
            </a:r>
          </a:p>
          <a:p>
            <a:r>
              <a:rPr lang="it-IT" sz="2600" dirty="0"/>
              <a:t>la grandezza </a:t>
            </a:r>
            <a:r>
              <a:rPr lang="it-IT" sz="2600" dirty="0">
                <a:solidFill>
                  <a:srgbClr val="FF0000"/>
                </a:solidFill>
              </a:rPr>
              <a:t>U = W+K</a:t>
            </a:r>
            <a:r>
              <a:rPr lang="it-IT" sz="2600" dirty="0"/>
              <a:t> è l’energia interna del sistema (microscopica) </a:t>
            </a:r>
          </a:p>
          <a:p>
            <a:r>
              <a:rPr lang="it-IT" sz="2600" dirty="0"/>
              <a:t>solido: W&gt;&gt;K;   liquido: W</a:t>
            </a:r>
            <a:r>
              <a:rPr lang="it-IT" sz="2600" dirty="0">
                <a:latin typeface="Script MT Bold" pitchFamily="66" charset="0"/>
              </a:rPr>
              <a:t>≈</a:t>
            </a:r>
            <a:r>
              <a:rPr lang="it-IT" sz="2600" dirty="0"/>
              <a:t>K;    gas: W&lt;&lt;K</a:t>
            </a:r>
          </a:p>
          <a:p>
            <a:pPr>
              <a:buFontTx/>
              <a:buNone/>
            </a:pPr>
            <a:r>
              <a:rPr lang="it-IT" sz="2600" dirty="0"/>
              <a:t>	</a:t>
            </a:r>
            <a:r>
              <a:rPr lang="it-IT" sz="2300" dirty="0"/>
              <a:t>(per un gas bi/poliatomico ci sono anche rotazioni e vibrazioni)</a:t>
            </a:r>
          </a:p>
          <a:p>
            <a:r>
              <a:rPr lang="it-IT" sz="2600" dirty="0"/>
              <a:t>1 mole di g.p. monoatomico </a:t>
            </a:r>
            <a:r>
              <a:rPr lang="it-IT" sz="2400" dirty="0"/>
              <a:t>(W=0, 3 gradi di libertà)</a:t>
            </a:r>
          </a:p>
          <a:p>
            <a:pPr>
              <a:buFontTx/>
              <a:buNone/>
            </a:pPr>
            <a:r>
              <a:rPr lang="it-IT" sz="2600" dirty="0"/>
              <a:t>	U = 3/2 RT     </a:t>
            </a:r>
            <a:r>
              <a:rPr lang="it-IT" sz="2600" dirty="0">
                <a:solidFill>
                  <a:srgbClr val="CC3300"/>
                </a:solidFill>
              </a:rPr>
              <a:t>(</a:t>
            </a:r>
            <a:r>
              <a:rPr lang="it-IT" sz="2000" dirty="0">
                <a:solidFill>
                  <a:srgbClr val="CC3300"/>
                </a:solidFill>
              </a:rPr>
              <a:t>vedi teoria cinetica)</a:t>
            </a:r>
            <a:r>
              <a:rPr lang="it-IT" sz="2600" dirty="0"/>
              <a:t>      </a:t>
            </a:r>
            <a:r>
              <a:rPr lang="it-IT" sz="2600" dirty="0">
                <a:solidFill>
                  <a:srgbClr val="FF0066"/>
                </a:solidFill>
              </a:rPr>
              <a:t>U dipende solo da T</a:t>
            </a:r>
          </a:p>
          <a:p>
            <a:r>
              <a:rPr lang="it-IT" sz="2600" dirty="0"/>
              <a:t>1 mole di</a:t>
            </a:r>
            <a:r>
              <a:rPr lang="it-IT" sz="2600" dirty="0">
                <a:solidFill>
                  <a:srgbClr val="FF0066"/>
                </a:solidFill>
              </a:rPr>
              <a:t> </a:t>
            </a:r>
            <a:r>
              <a:rPr lang="it-IT" sz="2600" dirty="0"/>
              <a:t>solido cristallino </a:t>
            </a:r>
            <a:r>
              <a:rPr lang="it-IT" sz="2400" dirty="0"/>
              <a:t>(vibrazioni in 3 direz., 6 g.d.l.)</a:t>
            </a:r>
          </a:p>
          <a:p>
            <a:pPr>
              <a:buFontTx/>
              <a:buNone/>
            </a:pPr>
            <a:r>
              <a:rPr lang="it-IT" sz="2600" dirty="0"/>
              <a:t>	U = 3RT         </a:t>
            </a:r>
            <a:r>
              <a:rPr lang="it-IT" sz="2600" dirty="0">
                <a:solidFill>
                  <a:srgbClr val="008000"/>
                </a:solidFill>
              </a:rPr>
              <a:t>(</a:t>
            </a:r>
            <a:r>
              <a:rPr lang="el-GR" sz="2000" dirty="0">
                <a:solidFill>
                  <a:srgbClr val="008000"/>
                </a:solidFill>
                <a:cs typeface="Arial" pitchFamily="34" charset="0"/>
              </a:rPr>
              <a:t>Δ</a:t>
            </a:r>
            <a:r>
              <a:rPr lang="it-IT" sz="2000" dirty="0">
                <a:solidFill>
                  <a:srgbClr val="008000"/>
                </a:solidFill>
                <a:cs typeface="Arial" pitchFamily="34" charset="0"/>
              </a:rPr>
              <a:t>U = 3R</a:t>
            </a:r>
            <a:r>
              <a:rPr lang="el-GR" sz="2000" dirty="0">
                <a:solidFill>
                  <a:srgbClr val="008000"/>
                </a:solidFill>
                <a:cs typeface="Arial" pitchFamily="34" charset="0"/>
              </a:rPr>
              <a:t>Δ</a:t>
            </a:r>
            <a:r>
              <a:rPr lang="it-IT" sz="2000" dirty="0">
                <a:solidFill>
                  <a:srgbClr val="008000"/>
                </a:solidFill>
                <a:cs typeface="Arial" pitchFamily="34" charset="0"/>
              </a:rPr>
              <a:t>T, se si fornisce Q:  C</a:t>
            </a:r>
            <a:r>
              <a:rPr lang="it-IT" sz="2000" baseline="-25000" dirty="0">
                <a:solidFill>
                  <a:srgbClr val="008000"/>
                </a:solidFill>
                <a:cs typeface="Arial" pitchFamily="34" charset="0"/>
              </a:rPr>
              <a:t>m</a:t>
            </a:r>
            <a:r>
              <a:rPr lang="it-IT" sz="2000" dirty="0">
                <a:solidFill>
                  <a:srgbClr val="008000"/>
                </a:solidFill>
                <a:cs typeface="Arial" pitchFamily="34" charset="0"/>
              </a:rPr>
              <a:t> = Q/</a:t>
            </a:r>
            <a:r>
              <a:rPr lang="el-GR" sz="2000" dirty="0">
                <a:solidFill>
                  <a:srgbClr val="008000"/>
                </a:solidFill>
                <a:cs typeface="Arial" pitchFamily="34" charset="0"/>
              </a:rPr>
              <a:t>Δ</a:t>
            </a:r>
            <a:r>
              <a:rPr lang="it-IT" sz="2000" dirty="0">
                <a:solidFill>
                  <a:srgbClr val="008000"/>
                </a:solidFill>
                <a:cs typeface="Arial" pitchFamily="34" charset="0"/>
              </a:rPr>
              <a:t>T </a:t>
            </a:r>
            <a:r>
              <a:rPr lang="it-IT" sz="2000" dirty="0" smtClean="0">
                <a:solidFill>
                  <a:srgbClr val="008000"/>
                </a:solidFill>
                <a:cs typeface="Arial" pitchFamily="34" charset="0"/>
              </a:rPr>
              <a:t>≈ </a:t>
            </a:r>
            <a:r>
              <a:rPr lang="it-IT" sz="2000" dirty="0">
                <a:solidFill>
                  <a:srgbClr val="008000"/>
                </a:solidFill>
                <a:cs typeface="Arial" pitchFamily="34" charset="0"/>
              </a:rPr>
              <a:t>3R) </a:t>
            </a:r>
            <a:endParaRPr lang="el-GR" sz="2000" dirty="0">
              <a:solidFill>
                <a:srgbClr val="008000"/>
              </a:solidFill>
              <a:cs typeface="Arial" pitchFamily="34" charset="0"/>
            </a:endParaRPr>
          </a:p>
        </p:txBody>
      </p:sp>
      <p:sp>
        <p:nvSpPr>
          <p:cNvPr id="220164" name="Text Box 4"/>
          <p:cNvSpPr txBox="1">
            <a:spLocks noChangeArrowheads="1"/>
          </p:cNvSpPr>
          <p:nvPr/>
        </p:nvSpPr>
        <p:spPr bwMode="auto">
          <a:xfrm>
            <a:off x="611188" y="4652963"/>
            <a:ext cx="1798637" cy="39528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solidFill>
                <a:srgbClr val="FF0000"/>
              </a:solidFill>
            </a:endParaRPr>
          </a:p>
        </p:txBody>
      </p:sp>
      <p:sp>
        <p:nvSpPr>
          <p:cNvPr id="220165" name="Text Box 5"/>
          <p:cNvSpPr txBox="1">
            <a:spLocks noChangeArrowheads="1"/>
          </p:cNvSpPr>
          <p:nvPr/>
        </p:nvSpPr>
        <p:spPr bwMode="auto">
          <a:xfrm>
            <a:off x="6011863" y="5995988"/>
            <a:ext cx="290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0000"/>
                </a:solidFill>
              </a:rPr>
              <a:t>(legge di Dulong e Petit)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14</a:t>
            </a:r>
            <a:endParaRPr lang="en-US"/>
          </a:p>
        </p:txBody>
      </p:sp>
      <p:sp>
        <p:nvSpPr>
          <p:cNvPr id="9" name="Slide Number Placeholder 5"/>
          <p:cNvSpPr>
            <a:spLocks noGrp="1"/>
          </p:cNvSpPr>
          <p:nvPr>
            <p:ph type="sldNum" sz="quarter" idx="12"/>
          </p:nvPr>
        </p:nvSpPr>
        <p:spPr/>
        <p:txBody>
          <a:bodyPr/>
          <a:lstStyle/>
          <a:p>
            <a:fld id="{E74677C5-733E-45E0-8931-5F234F67BD4A}" type="slidenum">
              <a:rPr lang="en-US"/>
              <a:pPr/>
              <a:t>39</a:t>
            </a:fld>
            <a:endParaRPr lang="en-US"/>
          </a:p>
        </p:txBody>
      </p:sp>
      <p:sp>
        <p:nvSpPr>
          <p:cNvPr id="216066" name="Rectangle 2"/>
          <p:cNvSpPr>
            <a:spLocks noGrp="1" noChangeArrowheads="1"/>
          </p:cNvSpPr>
          <p:nvPr>
            <p:ph type="title"/>
          </p:nvPr>
        </p:nvSpPr>
        <p:spPr>
          <a:xfrm>
            <a:off x="971550" y="188913"/>
            <a:ext cx="7221538" cy="574675"/>
          </a:xfrm>
        </p:spPr>
        <p:txBody>
          <a:bodyPr/>
          <a:lstStyle/>
          <a:p>
            <a:r>
              <a:rPr lang="it-IT"/>
              <a:t>I principio della termodinamica</a:t>
            </a:r>
          </a:p>
        </p:txBody>
      </p:sp>
      <p:sp>
        <p:nvSpPr>
          <p:cNvPr id="216067" name="Rectangle 3"/>
          <p:cNvSpPr>
            <a:spLocks noGrp="1" noChangeArrowheads="1"/>
          </p:cNvSpPr>
          <p:nvPr>
            <p:ph type="body" idx="1"/>
          </p:nvPr>
        </p:nvSpPr>
        <p:spPr>
          <a:xfrm>
            <a:off x="250825" y="981075"/>
            <a:ext cx="8569325" cy="5184775"/>
          </a:xfrm>
        </p:spPr>
        <p:txBody>
          <a:bodyPr/>
          <a:lstStyle/>
          <a:p>
            <a:r>
              <a:rPr lang="it-IT" sz="2600"/>
              <a:t>è la generalizzazione della conservazione   dell’energia meccanica</a:t>
            </a:r>
          </a:p>
          <a:p>
            <a:r>
              <a:rPr lang="it-IT" sz="2600">
                <a:solidFill>
                  <a:srgbClr val="CC0000"/>
                </a:solidFill>
              </a:rPr>
              <a:t>in una trasformazione di un sistema</a:t>
            </a:r>
            <a:r>
              <a:rPr lang="it-IT" sz="2600"/>
              <a:t> (es. gas  contenuto in un cilindro con pistone a tenuta)              </a:t>
            </a:r>
            <a:r>
              <a:rPr lang="it-IT" sz="2600">
                <a:solidFill>
                  <a:srgbClr val="CC0000"/>
                </a:solidFill>
              </a:rPr>
              <a:t>la variazione di en. interna del sistema uguaglia         Q assorbita meno </a:t>
            </a:r>
            <a:r>
              <a:rPr lang="en-US" sz="2600">
                <a:solidFill>
                  <a:srgbClr val="CC0000"/>
                </a:solidFill>
                <a:latin typeface="Script MT Bold" pitchFamily="66" charset="0"/>
              </a:rPr>
              <a:t>L </a:t>
            </a:r>
            <a:r>
              <a:rPr lang="it-IT" sz="2600">
                <a:solidFill>
                  <a:srgbClr val="CC0000"/>
                </a:solidFill>
              </a:rPr>
              <a:t>fatto dal sistema </a:t>
            </a:r>
          </a:p>
          <a:p>
            <a:pPr>
              <a:buFontTx/>
              <a:buNone/>
            </a:pPr>
            <a:r>
              <a:rPr lang="it-IT" sz="2600"/>
              <a:t>	U</a:t>
            </a:r>
            <a:r>
              <a:rPr lang="it-IT" sz="2600" baseline="-25000"/>
              <a:t>2</a:t>
            </a:r>
            <a:r>
              <a:rPr lang="it-IT" sz="2600">
                <a:cs typeface="Arial" pitchFamily="34" charset="0"/>
              </a:rPr>
              <a:t>–U</a:t>
            </a:r>
            <a:r>
              <a:rPr lang="it-IT" sz="2600" baseline="-25000">
                <a:cs typeface="Arial" pitchFamily="34" charset="0"/>
              </a:rPr>
              <a:t>1</a:t>
            </a:r>
            <a:r>
              <a:rPr lang="it-IT" sz="2600">
                <a:cs typeface="Arial" pitchFamily="34" charset="0"/>
              </a:rPr>
              <a:t> = Q – </a:t>
            </a:r>
            <a:r>
              <a:rPr lang="en-US" sz="2600">
                <a:latin typeface="Script MT Bold" pitchFamily="66" charset="0"/>
                <a:cs typeface="Arial" pitchFamily="34" charset="0"/>
              </a:rPr>
              <a:t>L</a:t>
            </a:r>
          </a:p>
          <a:p>
            <a:pPr>
              <a:buFontTx/>
              <a:buNone/>
            </a:pPr>
            <a:r>
              <a:rPr lang="en-US" sz="2600">
                <a:latin typeface="Script MT Bold" pitchFamily="66" charset="0"/>
                <a:cs typeface="Arial" pitchFamily="34" charset="0"/>
              </a:rPr>
              <a:t>	</a:t>
            </a:r>
            <a:r>
              <a:rPr lang="en-US" sz="2600">
                <a:cs typeface="Arial" pitchFamily="34" charset="0"/>
              </a:rPr>
              <a:t>Q - energia trasferita in processi termici (+va se ceduta al sistema)</a:t>
            </a:r>
          </a:p>
          <a:p>
            <a:pPr>
              <a:buFontTx/>
              <a:buNone/>
            </a:pPr>
            <a:r>
              <a:rPr lang="en-US" sz="2600">
                <a:cs typeface="Arial" pitchFamily="34" charset="0"/>
              </a:rPr>
              <a:t>	</a:t>
            </a:r>
            <a:r>
              <a:rPr lang="en-US" sz="2600">
                <a:latin typeface="Script MT Bold" pitchFamily="66" charset="0"/>
                <a:cs typeface="Arial" pitchFamily="34" charset="0"/>
              </a:rPr>
              <a:t>L </a:t>
            </a:r>
            <a:r>
              <a:rPr lang="en-US" sz="2600">
                <a:cs typeface="Arial" pitchFamily="34" charset="0"/>
              </a:rPr>
              <a:t>- energia trasferita in processi meccanici (+vo se fatto dal sistema)</a:t>
            </a:r>
          </a:p>
          <a:p>
            <a:pPr>
              <a:buFontTx/>
              <a:buNone/>
            </a:pPr>
            <a:r>
              <a:rPr lang="en-US" sz="2600">
                <a:solidFill>
                  <a:srgbClr val="FF0066"/>
                </a:solidFill>
                <a:cs typeface="Arial" pitchFamily="34" charset="0"/>
              </a:rPr>
              <a:t>NB </a:t>
            </a:r>
            <a:r>
              <a:rPr lang="en-US" sz="2600" i="1">
                <a:solidFill>
                  <a:srgbClr val="FF0066"/>
                </a:solidFill>
                <a:cs typeface="Arial" pitchFamily="34" charset="0"/>
              </a:rPr>
              <a:t>esistono altre convenzioni per i segni </a:t>
            </a:r>
            <a:r>
              <a:rPr lang="en-US" sz="2400">
                <a:solidFill>
                  <a:srgbClr val="009900"/>
                </a:solidFill>
                <a:cs typeface="Arial" pitchFamily="34" charset="0"/>
              </a:rPr>
              <a:t>(controllate il vs. testo)</a:t>
            </a:r>
          </a:p>
        </p:txBody>
      </p:sp>
      <p:sp>
        <p:nvSpPr>
          <p:cNvPr id="216068" name="Text Box 4"/>
          <p:cNvSpPr txBox="1">
            <a:spLocks noChangeArrowheads="1"/>
          </p:cNvSpPr>
          <p:nvPr/>
        </p:nvSpPr>
        <p:spPr bwMode="auto">
          <a:xfrm>
            <a:off x="611188" y="3573463"/>
            <a:ext cx="2376487" cy="455612"/>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pic>
        <p:nvPicPr>
          <p:cNvPr id="216069" name="Picture 5" descr="jo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2388" y="0"/>
            <a:ext cx="1471612" cy="2232025"/>
          </a:xfrm>
          <a:prstGeom prst="rect">
            <a:avLst/>
          </a:prstGeom>
          <a:noFill/>
          <a:extLst>
            <a:ext uri="{909E8E84-426E-40DD-AFC4-6F175D3DCCD1}">
              <a14:hiddenFill xmlns:a14="http://schemas.microsoft.com/office/drawing/2010/main">
                <a:solidFill>
                  <a:srgbClr val="FFFFFF"/>
                </a:solidFill>
              </a14:hiddenFill>
            </a:ext>
          </a:extLst>
        </p:spPr>
      </p:pic>
      <p:sp>
        <p:nvSpPr>
          <p:cNvPr id="216070" name="Text Box 6"/>
          <p:cNvSpPr txBox="1">
            <a:spLocks noChangeArrowheads="1"/>
          </p:cNvSpPr>
          <p:nvPr/>
        </p:nvSpPr>
        <p:spPr bwMode="auto">
          <a:xfrm>
            <a:off x="7805738" y="2205038"/>
            <a:ext cx="125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J.P. Joule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L’aspetto microscopico</a:t>
            </a:r>
            <a:endParaRPr lang="it-IT" dirty="0"/>
          </a:p>
        </p:txBody>
      </p:sp>
      <p:sp>
        <p:nvSpPr>
          <p:cNvPr id="3" name="Text Placeholder 2"/>
          <p:cNvSpPr>
            <a:spLocks noGrp="1"/>
          </p:cNvSpPr>
          <p:nvPr>
            <p:ph type="body" sz="half" idx="1"/>
          </p:nvPr>
        </p:nvSpPr>
        <p:spPr/>
        <p:txBody>
          <a:bodyPr/>
          <a:lstStyle/>
          <a:p>
            <a:r>
              <a:rPr lang="it-IT" sz="2000" dirty="0" smtClean="0"/>
              <a:t>es. N monete in una scatola, si scuote la scatola e si osserva il macrostato, ad es. </a:t>
            </a:r>
            <a:r>
              <a:rPr lang="it-IT" sz="2000" dirty="0"/>
              <a:t>n</a:t>
            </a:r>
            <a:r>
              <a:rPr lang="it-IT" sz="2000" dirty="0" smtClean="0"/>
              <a:t> T N-n C, il numero di microstati è </a:t>
            </a:r>
          </a:p>
          <a:p>
            <a:pPr marL="0" indent="0">
              <a:buNone/>
            </a:pPr>
            <a:r>
              <a:rPr lang="it-IT" sz="2000" dirty="0"/>
              <a:t>	</a:t>
            </a:r>
            <a:r>
              <a:rPr lang="it-IT" sz="2000" dirty="0" smtClean="0"/>
              <a:t>N!/(n!(N-n)! </a:t>
            </a:r>
          </a:p>
          <a:p>
            <a:pPr marL="0" indent="0">
              <a:buNone/>
            </a:pPr>
            <a:r>
              <a:rPr lang="it-IT" sz="2000" dirty="0"/>
              <a:t> </a:t>
            </a:r>
            <a:r>
              <a:rPr lang="it-IT" sz="2000" dirty="0" smtClean="0"/>
              <a:t>   es. N = 50</a:t>
            </a:r>
          </a:p>
          <a:p>
            <a:pPr marL="0" indent="0">
              <a:buNone/>
            </a:pPr>
            <a:r>
              <a:rPr lang="it-IT" sz="2000" dirty="0"/>
              <a:t> </a:t>
            </a:r>
            <a:r>
              <a:rPr lang="it-IT" sz="2000" dirty="0" smtClean="0"/>
              <a:t>   n    n.o microst.  probabilità</a:t>
            </a:r>
          </a:p>
          <a:p>
            <a:pPr marL="0" indent="0">
              <a:buNone/>
            </a:pPr>
            <a:r>
              <a:rPr lang="it-IT" sz="2000" dirty="0" smtClean="0"/>
              <a:t>    25   1.264 10</a:t>
            </a:r>
            <a:r>
              <a:rPr lang="it-IT" sz="2000" baseline="30000" dirty="0" smtClean="0"/>
              <a:t>14</a:t>
            </a:r>
            <a:r>
              <a:rPr lang="it-IT" sz="2000" dirty="0" smtClean="0"/>
              <a:t>   11.2%</a:t>
            </a:r>
          </a:p>
          <a:p>
            <a:pPr marL="0" indent="0">
              <a:buNone/>
            </a:pPr>
            <a:r>
              <a:rPr lang="it-IT" sz="2000" dirty="0"/>
              <a:t> </a:t>
            </a:r>
            <a:r>
              <a:rPr lang="it-IT" sz="2000" dirty="0" smtClean="0"/>
              <a:t>   24   1.215 10</a:t>
            </a:r>
            <a:r>
              <a:rPr lang="it-IT" sz="2000" baseline="30000" dirty="0" smtClean="0"/>
              <a:t>14</a:t>
            </a:r>
            <a:r>
              <a:rPr lang="it-IT" sz="2000" dirty="0" smtClean="0"/>
              <a:t>   10.8%</a:t>
            </a:r>
          </a:p>
          <a:p>
            <a:pPr marL="0" indent="0">
              <a:buNone/>
            </a:pPr>
            <a:r>
              <a:rPr lang="it-IT" sz="2000" dirty="0"/>
              <a:t> </a:t>
            </a:r>
            <a:r>
              <a:rPr lang="it-IT" sz="2000" dirty="0" smtClean="0"/>
              <a:t>   ...</a:t>
            </a:r>
          </a:p>
          <a:p>
            <a:pPr marL="0" indent="0">
              <a:buNone/>
            </a:pPr>
            <a:r>
              <a:rPr lang="it-IT" sz="2000" dirty="0"/>
              <a:t> </a:t>
            </a:r>
            <a:r>
              <a:rPr lang="it-IT" sz="2000" dirty="0" smtClean="0"/>
              <a:t>   1     50                  4.44 10</a:t>
            </a:r>
            <a:r>
              <a:rPr lang="it-IT" sz="2000" baseline="30000" dirty="0" smtClean="0"/>
              <a:t>-14</a:t>
            </a:r>
          </a:p>
          <a:p>
            <a:pPr marL="0" indent="0">
              <a:buNone/>
            </a:pPr>
            <a:r>
              <a:rPr lang="it-IT" sz="2000" dirty="0"/>
              <a:t> </a:t>
            </a:r>
            <a:r>
              <a:rPr lang="it-IT" sz="2000" dirty="0" smtClean="0"/>
              <a:t>   0     1                    8.88 10</a:t>
            </a:r>
            <a:r>
              <a:rPr lang="it-IT" sz="2000" baseline="30000" dirty="0" smtClean="0"/>
              <a:t>-16</a:t>
            </a:r>
            <a:endParaRPr lang="it-IT" sz="2000" baseline="30000" dirty="0"/>
          </a:p>
        </p:txBody>
      </p:sp>
      <p:sp>
        <p:nvSpPr>
          <p:cNvPr id="4" name="Content Placeholder 3"/>
          <p:cNvSpPr>
            <a:spLocks noGrp="1"/>
          </p:cNvSpPr>
          <p:nvPr>
            <p:ph sz="half" idx="2"/>
          </p:nvPr>
        </p:nvSpPr>
        <p:spPr>
          <a:xfrm>
            <a:off x="4283968" y="3645024"/>
            <a:ext cx="4536504" cy="2736304"/>
          </a:xfrm>
        </p:spPr>
        <p:txBody>
          <a:bodyPr/>
          <a:lstStyle/>
          <a:p>
            <a:r>
              <a:rPr lang="it-IT" sz="2000" dirty="0" smtClean="0"/>
              <a:t>stesso ragionamento per particelle che si muovono con velocità v</a:t>
            </a:r>
            <a:r>
              <a:rPr lang="it-IT" sz="2000" baseline="-25000" dirty="0" smtClean="0"/>
              <a:t>x</a:t>
            </a:r>
            <a:r>
              <a:rPr lang="it-IT" sz="2000" dirty="0" smtClean="0"/>
              <a:t> diverse in un volume (allungato) diviso in due parti, sx e dx: la p di trovarne metà nel volume sx e metà nel volume dx è massima </a:t>
            </a:r>
          </a:p>
          <a:p>
            <a:r>
              <a:rPr lang="it-IT" sz="2000" dirty="0" smtClean="0"/>
              <a:t>tipicamente qui N ~ 10</a:t>
            </a:r>
            <a:r>
              <a:rPr lang="it-IT" sz="2000" baseline="30000" dirty="0" smtClean="0"/>
              <a:t>24</a:t>
            </a:r>
            <a:endParaRPr lang="it-IT" sz="2000" baseline="30000" dirty="0"/>
          </a:p>
        </p:txBody>
      </p:sp>
      <p:sp>
        <p:nvSpPr>
          <p:cNvPr id="5" name="Footer Placeholder 4"/>
          <p:cNvSpPr>
            <a:spLocks noGrp="1"/>
          </p:cNvSpPr>
          <p:nvPr>
            <p:ph type="ftr" sz="quarter" idx="11"/>
          </p:nvPr>
        </p:nvSpPr>
        <p:spPr/>
        <p:txBody>
          <a:bodyPr/>
          <a:lstStyle/>
          <a:p>
            <a:r>
              <a:rPr lang="en-US" smtClean="0"/>
              <a:t>fln apr 14</a:t>
            </a:r>
            <a:endParaRPr lang="en-US"/>
          </a:p>
        </p:txBody>
      </p:sp>
      <p:sp>
        <p:nvSpPr>
          <p:cNvPr id="6" name="Slide Number Placeholder 5"/>
          <p:cNvSpPr>
            <a:spLocks noGrp="1"/>
          </p:cNvSpPr>
          <p:nvPr>
            <p:ph type="sldNum" sz="quarter" idx="12"/>
          </p:nvPr>
        </p:nvSpPr>
        <p:spPr/>
        <p:txBody>
          <a:bodyPr/>
          <a:lstStyle/>
          <a:p>
            <a:fld id="{B974EEB4-68A8-4D81-9821-5C0F9C6CAB78}" type="slidenum">
              <a:rPr lang="en-US" smtClean="0"/>
              <a:pPr/>
              <a:t>4</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475297598"/>
              </p:ext>
            </p:extLst>
          </p:nvPr>
        </p:nvGraphicFramePr>
        <p:xfrm>
          <a:off x="4572000" y="908720"/>
          <a:ext cx="4248472" cy="25991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7781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14</a:t>
            </a:r>
            <a:endParaRPr lang="en-US"/>
          </a:p>
        </p:txBody>
      </p:sp>
      <p:sp>
        <p:nvSpPr>
          <p:cNvPr id="6" name="Slide Number Placeholder 5"/>
          <p:cNvSpPr>
            <a:spLocks noGrp="1"/>
          </p:cNvSpPr>
          <p:nvPr>
            <p:ph type="sldNum" sz="quarter" idx="12"/>
          </p:nvPr>
        </p:nvSpPr>
        <p:spPr/>
        <p:txBody>
          <a:bodyPr/>
          <a:lstStyle/>
          <a:p>
            <a:fld id="{FB7323F2-EF98-4EFE-A3FF-C7D290FF56E7}" type="slidenum">
              <a:rPr lang="en-US"/>
              <a:pPr/>
              <a:t>40</a:t>
            </a:fld>
            <a:endParaRPr lang="en-US"/>
          </a:p>
        </p:txBody>
      </p:sp>
      <p:sp>
        <p:nvSpPr>
          <p:cNvPr id="222210" name="Rectangle 2"/>
          <p:cNvSpPr>
            <a:spLocks noGrp="1" noChangeArrowheads="1"/>
          </p:cNvSpPr>
          <p:nvPr>
            <p:ph type="title"/>
          </p:nvPr>
        </p:nvSpPr>
        <p:spPr/>
        <p:txBody>
          <a:bodyPr/>
          <a:lstStyle/>
          <a:p>
            <a:r>
              <a:rPr lang="it-IT"/>
              <a:t>I principio (2)</a:t>
            </a:r>
          </a:p>
        </p:txBody>
      </p:sp>
      <p:sp>
        <p:nvSpPr>
          <p:cNvPr id="222211" name="Rectangle 3"/>
          <p:cNvSpPr>
            <a:spLocks noGrp="1" noChangeArrowheads="1"/>
          </p:cNvSpPr>
          <p:nvPr>
            <p:ph type="body" idx="1"/>
          </p:nvPr>
        </p:nvSpPr>
        <p:spPr>
          <a:xfrm>
            <a:off x="250825" y="908050"/>
            <a:ext cx="8713788" cy="5184775"/>
          </a:xfrm>
        </p:spPr>
        <p:txBody>
          <a:bodyPr/>
          <a:lstStyle/>
          <a:p>
            <a:r>
              <a:rPr lang="it-IT" sz="2400" dirty="0">
                <a:solidFill>
                  <a:schemeClr val="accent2"/>
                </a:solidFill>
              </a:rPr>
              <a:t>un sistema termodinamico </a:t>
            </a:r>
            <a:r>
              <a:rPr lang="it-IT" sz="2400" b="1" dirty="0">
                <a:solidFill>
                  <a:schemeClr val="accent2"/>
                </a:solidFill>
              </a:rPr>
              <a:t>non</a:t>
            </a:r>
            <a:r>
              <a:rPr lang="it-IT" sz="2400" dirty="0">
                <a:solidFill>
                  <a:schemeClr val="accent2"/>
                </a:solidFill>
              </a:rPr>
              <a:t> contiene/possiede </a:t>
            </a:r>
            <a:r>
              <a:rPr lang="it-IT" sz="2400" b="1" dirty="0" err="1">
                <a:solidFill>
                  <a:schemeClr val="accent2"/>
                </a:solidFill>
              </a:rPr>
              <a:t>nè</a:t>
            </a:r>
            <a:r>
              <a:rPr lang="it-IT" sz="2400" dirty="0">
                <a:solidFill>
                  <a:schemeClr val="accent2"/>
                </a:solidFill>
              </a:rPr>
              <a:t> calore (Q) </a:t>
            </a:r>
            <a:r>
              <a:rPr lang="it-IT" sz="2400" b="1" dirty="0" err="1">
                <a:solidFill>
                  <a:schemeClr val="accent2"/>
                </a:solidFill>
              </a:rPr>
              <a:t>nè</a:t>
            </a:r>
            <a:r>
              <a:rPr lang="it-IT" sz="2400" dirty="0">
                <a:solidFill>
                  <a:schemeClr val="accent2"/>
                </a:solidFill>
              </a:rPr>
              <a:t> lavoro (</a:t>
            </a:r>
            <a:r>
              <a:rPr lang="en-US" sz="2400" dirty="0">
                <a:solidFill>
                  <a:schemeClr val="accent2"/>
                </a:solidFill>
                <a:latin typeface="Script MT Bold" pitchFamily="66" charset="0"/>
              </a:rPr>
              <a:t>L</a:t>
            </a:r>
            <a:r>
              <a:rPr lang="it-IT" sz="2400" dirty="0">
                <a:solidFill>
                  <a:schemeClr val="accent2"/>
                </a:solidFill>
              </a:rPr>
              <a:t>), ma ha un’energia interna (U) che è una funzione di stato</a:t>
            </a:r>
            <a:r>
              <a:rPr lang="it-IT" sz="2500" dirty="0"/>
              <a:t> </a:t>
            </a:r>
            <a:r>
              <a:rPr lang="it-IT" sz="2000" dirty="0" smtClean="0"/>
              <a:t>(quindi </a:t>
            </a:r>
            <a:r>
              <a:rPr lang="it-IT" sz="2000" b="1" dirty="0" smtClean="0"/>
              <a:t>possiede</a:t>
            </a:r>
            <a:r>
              <a:rPr lang="it-IT" sz="2000" dirty="0" smtClean="0"/>
              <a:t> un’energia interna)</a:t>
            </a:r>
            <a:endParaRPr lang="it-IT" sz="2000" dirty="0"/>
          </a:p>
          <a:p>
            <a:r>
              <a:rPr lang="it-IT" sz="2400" dirty="0">
                <a:solidFill>
                  <a:srgbClr val="008000"/>
                </a:solidFill>
              </a:rPr>
              <a:t>Q e </a:t>
            </a:r>
            <a:r>
              <a:rPr lang="en-US" sz="2400" dirty="0">
                <a:solidFill>
                  <a:srgbClr val="008000"/>
                </a:solidFill>
                <a:latin typeface="Script MT Bold" pitchFamily="66" charset="0"/>
              </a:rPr>
              <a:t>L</a:t>
            </a:r>
            <a:r>
              <a:rPr lang="it-IT" sz="2400" dirty="0">
                <a:solidFill>
                  <a:srgbClr val="008000"/>
                </a:solidFill>
              </a:rPr>
              <a:t> dipendono dalla particolare trasformazione</a:t>
            </a:r>
          </a:p>
          <a:p>
            <a:r>
              <a:rPr lang="el-GR" sz="2500" dirty="0">
                <a:cs typeface="Arial" pitchFamily="34" charset="0"/>
              </a:rPr>
              <a:t>Δ</a:t>
            </a:r>
            <a:r>
              <a:rPr lang="it-IT" sz="2500" dirty="0">
                <a:cs typeface="Arial" pitchFamily="34" charset="0"/>
              </a:rPr>
              <a:t>U può essere ottenuto con mezzi termici, ad es. contatto con un corpo a T</a:t>
            </a:r>
            <a:r>
              <a:rPr lang="it-IT" sz="2500" baseline="-25000" dirty="0">
                <a:cs typeface="Arial" pitchFamily="34" charset="0"/>
              </a:rPr>
              <a:t>2</a:t>
            </a:r>
            <a:r>
              <a:rPr lang="it-IT" sz="2500" dirty="0">
                <a:cs typeface="Arial" pitchFamily="34" charset="0"/>
              </a:rPr>
              <a:t>&gt;T</a:t>
            </a:r>
            <a:r>
              <a:rPr lang="it-IT" sz="2500" baseline="-25000" dirty="0">
                <a:cs typeface="Arial" pitchFamily="34" charset="0"/>
              </a:rPr>
              <a:t>1</a:t>
            </a:r>
            <a:r>
              <a:rPr lang="it-IT" sz="2500" dirty="0">
                <a:cs typeface="Arial" pitchFamily="34" charset="0"/>
              </a:rPr>
              <a:t>, passaggio di calore                     </a:t>
            </a:r>
            <a:r>
              <a:rPr lang="el-GR" sz="2500" dirty="0">
                <a:cs typeface="Arial" pitchFamily="34" charset="0"/>
              </a:rPr>
              <a:t>Δ</a:t>
            </a:r>
            <a:r>
              <a:rPr lang="it-IT" sz="2500" dirty="0">
                <a:cs typeface="Arial" pitchFamily="34" charset="0"/>
              </a:rPr>
              <a:t>U = Q                      </a:t>
            </a:r>
            <a:r>
              <a:rPr lang="it-IT" sz="2400" dirty="0">
                <a:solidFill>
                  <a:srgbClr val="008000"/>
                </a:solidFill>
                <a:cs typeface="Arial" pitchFamily="34" charset="0"/>
              </a:rPr>
              <a:t>(a livello microscopico)</a:t>
            </a:r>
          </a:p>
          <a:p>
            <a:r>
              <a:rPr lang="it-IT" sz="2500" dirty="0">
                <a:cs typeface="Arial" pitchFamily="34" charset="0"/>
              </a:rPr>
              <a:t>oppure trasformando energia meccanica, ad es. un blocco che scivola su un  piano con attrito inizialmente con </a:t>
            </a:r>
            <a:r>
              <a:rPr lang="en-US" sz="2500" dirty="0">
                <a:cs typeface="Arial" pitchFamily="34" charset="0"/>
              </a:rPr>
              <a:t>½mv</a:t>
            </a:r>
            <a:r>
              <a:rPr lang="en-US" sz="2500" baseline="30000" dirty="0">
                <a:cs typeface="Arial" pitchFamily="34" charset="0"/>
              </a:rPr>
              <a:t>2</a:t>
            </a:r>
            <a:r>
              <a:rPr lang="en-US" sz="2500" dirty="0">
                <a:cs typeface="Arial" pitchFamily="34" charset="0"/>
              </a:rPr>
              <a:t>, </a:t>
            </a:r>
            <a:r>
              <a:rPr lang="en-US" sz="2500" dirty="0" err="1">
                <a:cs typeface="Arial" pitchFamily="34" charset="0"/>
              </a:rPr>
              <a:t>alla</a:t>
            </a:r>
            <a:r>
              <a:rPr lang="en-US" sz="2500" dirty="0">
                <a:cs typeface="Arial" pitchFamily="34" charset="0"/>
              </a:rPr>
              <a:t> fine con v = 0 (</a:t>
            </a:r>
            <a:r>
              <a:rPr lang="en-US" sz="2500" dirty="0" err="1">
                <a:cs typeface="Arial" pitchFamily="34" charset="0"/>
              </a:rPr>
              <a:t>dopo</a:t>
            </a:r>
            <a:r>
              <a:rPr lang="en-US" sz="2500" dirty="0">
                <a:cs typeface="Arial" pitchFamily="34" charset="0"/>
              </a:rPr>
              <a:t> s): </a:t>
            </a:r>
            <a:r>
              <a:rPr lang="en-US" sz="2500" dirty="0">
                <a:latin typeface="Script MT Bold" pitchFamily="66" charset="0"/>
                <a:cs typeface="Arial" pitchFamily="34" charset="0"/>
              </a:rPr>
              <a:t>L </a:t>
            </a:r>
            <a:r>
              <a:rPr lang="en-US" sz="2500" dirty="0">
                <a:cs typeface="Arial" pitchFamily="34" charset="0"/>
              </a:rPr>
              <a:t>= -F</a:t>
            </a:r>
            <a:r>
              <a:rPr lang="en-US" sz="2500" baseline="-25000" dirty="0">
                <a:cs typeface="Arial" pitchFamily="34" charset="0"/>
              </a:rPr>
              <a:t>a</a:t>
            </a:r>
            <a:r>
              <a:rPr lang="en-US" sz="2500" dirty="0">
                <a:cs typeface="Arial" pitchFamily="34" charset="0"/>
              </a:rPr>
              <a:t>s = - ½mv</a:t>
            </a:r>
            <a:r>
              <a:rPr lang="en-US" sz="2500" baseline="30000" dirty="0">
                <a:cs typeface="Arial" pitchFamily="34" charset="0"/>
              </a:rPr>
              <a:t>2</a:t>
            </a:r>
            <a:r>
              <a:rPr lang="en-US" sz="2500" dirty="0">
                <a:cs typeface="Arial" pitchFamily="34" charset="0"/>
              </a:rPr>
              <a:t>,                                                                       </a:t>
            </a:r>
            <a:r>
              <a:rPr lang="el-GR" sz="2500" dirty="0">
                <a:cs typeface="Arial" pitchFamily="34" charset="0"/>
              </a:rPr>
              <a:t>Δ</a:t>
            </a:r>
            <a:r>
              <a:rPr lang="it-IT" sz="2500" dirty="0">
                <a:cs typeface="Arial" pitchFamily="34" charset="0"/>
              </a:rPr>
              <a:t>U = - </a:t>
            </a:r>
            <a:r>
              <a:rPr lang="en-US" sz="2500" dirty="0">
                <a:latin typeface="Script MT Bold" pitchFamily="66" charset="0"/>
                <a:cs typeface="Arial" pitchFamily="34" charset="0"/>
              </a:rPr>
              <a:t>L </a:t>
            </a:r>
            <a:r>
              <a:rPr lang="it-IT" sz="2500" dirty="0">
                <a:cs typeface="Arial" pitchFamily="34" charset="0"/>
              </a:rPr>
              <a:t>= + </a:t>
            </a:r>
            <a:r>
              <a:rPr lang="en-US" sz="2500" dirty="0">
                <a:cs typeface="Arial" pitchFamily="34" charset="0"/>
              </a:rPr>
              <a:t>½mv</a:t>
            </a:r>
            <a:r>
              <a:rPr lang="en-US" sz="2500" baseline="30000" dirty="0">
                <a:cs typeface="Arial" pitchFamily="34" charset="0"/>
              </a:rPr>
              <a:t>2</a:t>
            </a:r>
            <a:r>
              <a:rPr lang="it-IT" sz="2500" dirty="0">
                <a:cs typeface="Arial" pitchFamily="34" charset="0"/>
              </a:rPr>
              <a:t>    </a:t>
            </a:r>
            <a:r>
              <a:rPr lang="it-IT" sz="2400" dirty="0">
                <a:solidFill>
                  <a:srgbClr val="FF0066"/>
                </a:solidFill>
                <a:cs typeface="Arial" pitchFamily="34" charset="0"/>
              </a:rPr>
              <a:t>(da macroscopico a microscopico)</a:t>
            </a:r>
          </a:p>
          <a:p>
            <a:pPr>
              <a:buFontTx/>
              <a:buNone/>
            </a:pPr>
            <a:r>
              <a:rPr lang="it-IT" sz="2400" dirty="0">
                <a:solidFill>
                  <a:srgbClr val="FF0066"/>
                </a:solidFill>
                <a:cs typeface="Arial" pitchFamily="34" charset="0"/>
              </a:rPr>
              <a:t>	</a:t>
            </a:r>
            <a:r>
              <a:rPr lang="it-IT" sz="2400" dirty="0">
                <a:cs typeface="Arial" pitchFamily="34" charset="0"/>
              </a:rPr>
              <a:t>[sia blocco che piano si scaldano]</a:t>
            </a:r>
          </a:p>
          <a:p>
            <a:r>
              <a:rPr lang="it-IT" sz="2400" dirty="0">
                <a:solidFill>
                  <a:srgbClr val="CC3300"/>
                </a:solidFill>
                <a:cs typeface="Arial" pitchFamily="34" charset="0"/>
              </a:rPr>
              <a:t>le trasformazioni devono essere quasi statiche (</a:t>
            </a:r>
            <a:r>
              <a:rPr lang="en-US" sz="2400" dirty="0">
                <a:solidFill>
                  <a:srgbClr val="CC3300"/>
                </a:solidFill>
                <a:cs typeface="Arial" pitchFamily="34" charset="0"/>
              </a:rPr>
              <a:t>~</a:t>
            </a:r>
            <a:r>
              <a:rPr lang="en-US" sz="2400" dirty="0" err="1">
                <a:solidFill>
                  <a:srgbClr val="CC3300"/>
                </a:solidFill>
                <a:cs typeface="Arial" pitchFamily="34" charset="0"/>
              </a:rPr>
              <a:t>equilibrio</a:t>
            </a:r>
            <a:r>
              <a:rPr lang="en-US" sz="2400" dirty="0">
                <a:solidFill>
                  <a:srgbClr val="CC3300"/>
                </a:solidFill>
                <a:cs typeface="Arial" pitchFamily="34" charset="0"/>
              </a:rPr>
              <a:t>)</a:t>
            </a:r>
            <a:endParaRPr lang="el-GR" sz="2400" dirty="0">
              <a:solidFill>
                <a:srgbClr val="CC3300"/>
              </a:solidFill>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apr 14</a:t>
            </a:r>
            <a:endParaRPr lang="en-US"/>
          </a:p>
        </p:txBody>
      </p:sp>
      <p:sp>
        <p:nvSpPr>
          <p:cNvPr id="12" name="Slide Number Placeholder 5"/>
          <p:cNvSpPr>
            <a:spLocks noGrp="1"/>
          </p:cNvSpPr>
          <p:nvPr>
            <p:ph type="sldNum" sz="quarter" idx="12"/>
          </p:nvPr>
        </p:nvSpPr>
        <p:spPr/>
        <p:txBody>
          <a:bodyPr/>
          <a:lstStyle/>
          <a:p>
            <a:fld id="{1939C4FE-FA4C-4399-81F3-1FACAA378F78}" type="slidenum">
              <a:rPr lang="en-US"/>
              <a:pPr/>
              <a:t>41</a:t>
            </a:fld>
            <a:endParaRPr lang="en-US"/>
          </a:p>
        </p:txBody>
      </p:sp>
      <p:sp>
        <p:nvSpPr>
          <p:cNvPr id="218114" name="Rectangle 2"/>
          <p:cNvSpPr>
            <a:spLocks noGrp="1" noChangeArrowheads="1"/>
          </p:cNvSpPr>
          <p:nvPr>
            <p:ph type="title"/>
          </p:nvPr>
        </p:nvSpPr>
        <p:spPr/>
        <p:txBody>
          <a:bodyPr/>
          <a:lstStyle/>
          <a:p>
            <a:r>
              <a:rPr lang="it-IT"/>
              <a:t>Equivalente meccanico del calore</a:t>
            </a:r>
          </a:p>
        </p:txBody>
      </p:sp>
      <p:sp>
        <p:nvSpPr>
          <p:cNvPr id="218117" name="Rectangle 5"/>
          <p:cNvSpPr>
            <a:spLocks noGrp="1" noChangeArrowheads="1"/>
          </p:cNvSpPr>
          <p:nvPr>
            <p:ph type="body" idx="1"/>
          </p:nvPr>
        </p:nvSpPr>
        <p:spPr>
          <a:xfrm>
            <a:off x="179512" y="1052513"/>
            <a:ext cx="8640638" cy="5184775"/>
          </a:xfrm>
          <a:noFill/>
          <a:ln/>
        </p:spPr>
        <p:txBody>
          <a:bodyPr/>
          <a:lstStyle/>
          <a:p>
            <a:r>
              <a:rPr lang="it-IT" sz="2700" dirty="0"/>
              <a:t>esperimento di Joule (mulinello)</a:t>
            </a:r>
          </a:p>
          <a:p>
            <a:pPr lvl="1"/>
            <a:r>
              <a:rPr lang="it-IT" sz="2300" dirty="0"/>
              <a:t>in una prima fase si fornisce </a:t>
            </a:r>
            <a:r>
              <a:rPr lang="it-IT" sz="2300" dirty="0" smtClean="0"/>
              <a:t>una Q </a:t>
            </a:r>
            <a:r>
              <a:rPr lang="it-IT" sz="2300" dirty="0"/>
              <a:t>nota  </a:t>
            </a:r>
            <a:r>
              <a:rPr lang="it-IT" sz="2300" dirty="0" smtClean="0"/>
              <a:t>                         (ad es. fiamma) con </a:t>
            </a:r>
            <a:r>
              <a:rPr lang="en-US" sz="2300" dirty="0">
                <a:latin typeface="Script MT Bold" pitchFamily="66" charset="0"/>
              </a:rPr>
              <a:t>L</a:t>
            </a:r>
            <a:r>
              <a:rPr lang="en-US" sz="2300" dirty="0"/>
              <a:t> </a:t>
            </a:r>
            <a:r>
              <a:rPr lang="it-IT" sz="2300" dirty="0"/>
              <a:t>= 0</a:t>
            </a:r>
          </a:p>
          <a:p>
            <a:pPr lvl="1"/>
            <a:r>
              <a:rPr lang="it-IT" sz="2300" dirty="0"/>
              <a:t>nella seconda il sistema è </a:t>
            </a:r>
          </a:p>
          <a:p>
            <a:pPr lvl="1">
              <a:buFontTx/>
              <a:buNone/>
            </a:pPr>
            <a:r>
              <a:rPr lang="it-IT" sz="2300" dirty="0"/>
              <a:t>	termicamente isolato e si </a:t>
            </a:r>
          </a:p>
          <a:p>
            <a:pPr lvl="1">
              <a:buFontTx/>
              <a:buNone/>
            </a:pPr>
            <a:r>
              <a:rPr lang="it-IT" sz="2300" dirty="0"/>
              <a:t>	fornisce </a:t>
            </a:r>
            <a:r>
              <a:rPr lang="en-US" sz="2300" dirty="0">
                <a:latin typeface="Script MT Bold" pitchFamily="66" charset="0"/>
              </a:rPr>
              <a:t>L</a:t>
            </a:r>
            <a:r>
              <a:rPr lang="en-US" sz="2300" dirty="0"/>
              <a:t> </a:t>
            </a:r>
            <a:r>
              <a:rPr lang="it-IT" sz="2300" dirty="0"/>
              <a:t>= mgh (-</a:t>
            </a:r>
            <a:r>
              <a:rPr lang="en-US" sz="2300" dirty="0"/>
              <a:t>½mv</a:t>
            </a:r>
            <a:r>
              <a:rPr lang="en-US" sz="2300" baseline="30000" dirty="0"/>
              <a:t>2</a:t>
            </a:r>
            <a:r>
              <a:rPr lang="en-US" sz="2300" dirty="0" smtClean="0"/>
              <a:t>)                                                      </a:t>
            </a:r>
            <a:r>
              <a:rPr lang="en-US" sz="2300" dirty="0" err="1" smtClean="0"/>
              <a:t>che</a:t>
            </a:r>
            <a:r>
              <a:rPr lang="en-US" sz="2300" dirty="0" smtClean="0"/>
              <a:t> </a:t>
            </a:r>
            <a:r>
              <a:rPr lang="en-US" sz="2300" dirty="0" err="1" smtClean="0"/>
              <a:t>va</a:t>
            </a:r>
            <a:r>
              <a:rPr lang="en-US" sz="2300" dirty="0" smtClean="0"/>
              <a:t> in </a:t>
            </a:r>
            <a:r>
              <a:rPr lang="en-US" sz="2300" dirty="0" err="1" smtClean="0"/>
              <a:t>attrito</a:t>
            </a:r>
            <a:r>
              <a:rPr lang="en-US" sz="2300" dirty="0" smtClean="0"/>
              <a:t> nell’H</a:t>
            </a:r>
            <a:r>
              <a:rPr lang="en-US" sz="2300" baseline="-25000" dirty="0" smtClean="0"/>
              <a:t>2</a:t>
            </a:r>
            <a:r>
              <a:rPr lang="en-US" sz="2300" dirty="0" smtClean="0"/>
              <a:t>O</a:t>
            </a:r>
            <a:endParaRPr lang="en-US" sz="2300" dirty="0"/>
          </a:p>
          <a:p>
            <a:pPr lvl="1"/>
            <a:r>
              <a:rPr lang="it-IT" sz="2300" dirty="0"/>
              <a:t>si fa in modo da avere lo </a:t>
            </a:r>
          </a:p>
          <a:p>
            <a:pPr lvl="1">
              <a:buFontTx/>
              <a:buNone/>
            </a:pPr>
            <a:r>
              <a:rPr lang="it-IT" sz="2300" dirty="0"/>
              <a:t>	stesso </a:t>
            </a:r>
            <a:r>
              <a:rPr lang="el-GR" sz="2300" dirty="0"/>
              <a:t>Δ</a:t>
            </a:r>
            <a:r>
              <a:rPr lang="it-IT" sz="2300" dirty="0"/>
              <a:t>T (</a:t>
            </a:r>
            <a:r>
              <a:rPr lang="el-GR" sz="2300" dirty="0">
                <a:cs typeface="Arial" pitchFamily="34" charset="0"/>
              </a:rPr>
              <a:t>Δ</a:t>
            </a:r>
            <a:r>
              <a:rPr lang="it-IT" sz="2300" dirty="0">
                <a:cs typeface="Arial" pitchFamily="34" charset="0"/>
              </a:rPr>
              <a:t>U uguale)</a:t>
            </a:r>
            <a:endParaRPr lang="el-GR" sz="2300" dirty="0">
              <a:cs typeface="Arial" pitchFamily="34" charset="0"/>
            </a:endParaRPr>
          </a:p>
          <a:p>
            <a:pPr lvl="1"/>
            <a:r>
              <a:rPr lang="it-IT" sz="2300" dirty="0"/>
              <a:t>1 cal = 4.186 J </a:t>
            </a:r>
            <a:r>
              <a:rPr lang="it-IT" sz="2300" dirty="0" smtClean="0"/>
              <a:t>  (</a:t>
            </a:r>
            <a:r>
              <a:rPr lang="it-IT" sz="2300" dirty="0"/>
              <a:t>equiv.</a:t>
            </a:r>
          </a:p>
          <a:p>
            <a:pPr lvl="1">
              <a:buFontTx/>
              <a:buNone/>
            </a:pPr>
            <a:r>
              <a:rPr lang="it-IT" sz="2300" dirty="0"/>
              <a:t>	meccanico della </a:t>
            </a:r>
            <a:r>
              <a:rPr lang="it-IT" sz="2300" dirty="0" smtClean="0"/>
              <a:t>caloria)</a:t>
            </a:r>
          </a:p>
          <a:p>
            <a:pPr lvl="1">
              <a:buFontTx/>
              <a:buNone/>
            </a:pPr>
            <a:r>
              <a:rPr lang="it-IT" sz="2300" dirty="0" smtClean="0">
                <a:solidFill>
                  <a:srgbClr val="009900"/>
                </a:solidFill>
              </a:rPr>
              <a:t>NB</a:t>
            </a:r>
            <a:r>
              <a:rPr lang="it-IT" sz="2300" dirty="0" smtClean="0"/>
              <a:t> </a:t>
            </a:r>
            <a:r>
              <a:rPr lang="it-IT" sz="2300" dirty="0"/>
              <a:t>i </a:t>
            </a:r>
            <a:r>
              <a:rPr lang="el-GR" sz="2300" dirty="0">
                <a:cs typeface="Arial" pitchFamily="34" charset="0"/>
              </a:rPr>
              <a:t>Δ</a:t>
            </a:r>
            <a:r>
              <a:rPr lang="it-IT" sz="2300" dirty="0">
                <a:cs typeface="Arial" pitchFamily="34" charset="0"/>
              </a:rPr>
              <a:t>T sono piuttosto piccoli, l’esperimento è </a:t>
            </a:r>
            <a:r>
              <a:rPr lang="it-IT" sz="2300" dirty="0" smtClean="0">
                <a:cs typeface="Arial" pitchFamily="34" charset="0"/>
              </a:rPr>
              <a:t>molto difficile</a:t>
            </a:r>
            <a:r>
              <a:rPr lang="it-IT" sz="2300" dirty="0">
                <a:cs typeface="Arial" pitchFamily="34" charset="0"/>
              </a:rPr>
              <a:t>, oggi si usa </a:t>
            </a:r>
            <a:r>
              <a:rPr lang="it-IT" sz="2300" dirty="0" smtClean="0">
                <a:cs typeface="Arial" pitchFamily="34" charset="0"/>
              </a:rPr>
              <a:t>invece una </a:t>
            </a:r>
            <a:r>
              <a:rPr lang="it-IT" sz="2300" dirty="0">
                <a:cs typeface="Arial" pitchFamily="34" charset="0"/>
              </a:rPr>
              <a:t>resistenza elettrica</a:t>
            </a:r>
            <a:endParaRPr lang="el-GR" sz="2300" dirty="0">
              <a:cs typeface="Arial" pitchFamily="34" charset="0"/>
            </a:endParaRPr>
          </a:p>
        </p:txBody>
      </p:sp>
      <p:pic>
        <p:nvPicPr>
          <p:cNvPr id="218118" name="Picture 6" descr="ex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989138"/>
            <a:ext cx="3975100" cy="3402012"/>
          </a:xfrm>
          <a:prstGeom prst="rect">
            <a:avLst/>
          </a:prstGeom>
          <a:noFill/>
          <a:extLst>
            <a:ext uri="{909E8E84-426E-40DD-AFC4-6F175D3DCCD1}">
              <a14:hiddenFill xmlns:a14="http://schemas.microsoft.com/office/drawing/2010/main">
                <a:solidFill>
                  <a:srgbClr val="FFFFFF"/>
                </a:solidFill>
              </a14:hiddenFill>
            </a:ext>
          </a:extLst>
        </p:spPr>
      </p:pic>
      <p:sp>
        <p:nvSpPr>
          <p:cNvPr id="218119" name="Line 7"/>
          <p:cNvSpPr>
            <a:spLocks noChangeShapeType="1"/>
          </p:cNvSpPr>
          <p:nvPr/>
        </p:nvSpPr>
        <p:spPr bwMode="auto">
          <a:xfrm flipH="1" flipV="1">
            <a:off x="7164388" y="4652963"/>
            <a:ext cx="431800" cy="576262"/>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8120" name="Text Box 8"/>
          <p:cNvSpPr txBox="1">
            <a:spLocks noChangeArrowheads="1"/>
          </p:cNvSpPr>
          <p:nvPr/>
        </p:nvSpPr>
        <p:spPr bwMode="auto">
          <a:xfrm>
            <a:off x="7596188" y="5084763"/>
            <a:ext cx="6111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H</a:t>
            </a:r>
            <a:r>
              <a:rPr lang="it-IT" b="1" baseline="-25000">
                <a:solidFill>
                  <a:srgbClr val="008000"/>
                </a:solidFill>
              </a:rPr>
              <a:t>2</a:t>
            </a:r>
            <a:r>
              <a:rPr lang="it-IT" b="1">
                <a:solidFill>
                  <a:srgbClr val="008000"/>
                </a:solidFill>
              </a:rPr>
              <a:t>O</a:t>
            </a:r>
          </a:p>
        </p:txBody>
      </p:sp>
      <p:sp>
        <p:nvSpPr>
          <p:cNvPr id="218121" name="Text Box 9"/>
          <p:cNvSpPr txBox="1">
            <a:spLocks noChangeArrowheads="1"/>
          </p:cNvSpPr>
          <p:nvPr/>
        </p:nvSpPr>
        <p:spPr bwMode="auto">
          <a:xfrm>
            <a:off x="6927850" y="961682"/>
            <a:ext cx="1879041" cy="1015663"/>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dirty="0" smtClean="0"/>
              <a:t>(applicazione</a:t>
            </a:r>
          </a:p>
          <a:p>
            <a:r>
              <a:rPr lang="it-IT" sz="2000" dirty="0" smtClean="0"/>
              <a:t>o anche) base </a:t>
            </a:r>
            <a:endParaRPr lang="it-IT" sz="2000" dirty="0"/>
          </a:p>
          <a:p>
            <a:r>
              <a:rPr lang="it-IT" sz="2000" dirty="0"/>
              <a:t>del I principio</a:t>
            </a:r>
          </a:p>
        </p:txBody>
      </p:sp>
      <p:sp>
        <p:nvSpPr>
          <p:cNvPr id="218122" name="AutoShape 10"/>
          <p:cNvSpPr>
            <a:spLocks noChangeArrowheads="1"/>
          </p:cNvSpPr>
          <p:nvPr/>
        </p:nvSpPr>
        <p:spPr bwMode="auto">
          <a:xfrm>
            <a:off x="467544" y="4868863"/>
            <a:ext cx="504825" cy="288925"/>
          </a:xfrm>
          <a:prstGeom prst="rightArrow">
            <a:avLst>
              <a:gd name="adj1" fmla="val 50000"/>
              <a:gd name="adj2" fmla="val 436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8123" name="Text Box 11"/>
          <p:cNvSpPr txBox="1">
            <a:spLocks noChangeArrowheads="1"/>
          </p:cNvSpPr>
          <p:nvPr/>
        </p:nvSpPr>
        <p:spPr bwMode="auto">
          <a:xfrm>
            <a:off x="992652" y="4797425"/>
            <a:ext cx="2052637" cy="431800"/>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Ins="198000" bIns="82800">
            <a:spAutoFit/>
          </a:bodyPr>
          <a:lstStyle/>
          <a:p>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smtClean="0"/>
              <a:t>fln apr 14</a:t>
            </a:r>
            <a:endParaRPr lang="en-US"/>
          </a:p>
        </p:txBody>
      </p:sp>
      <p:sp>
        <p:nvSpPr>
          <p:cNvPr id="15" name="Slide Number Placeholder 5"/>
          <p:cNvSpPr>
            <a:spLocks noGrp="1"/>
          </p:cNvSpPr>
          <p:nvPr>
            <p:ph type="sldNum" sz="quarter" idx="12"/>
          </p:nvPr>
        </p:nvSpPr>
        <p:spPr/>
        <p:txBody>
          <a:bodyPr/>
          <a:lstStyle/>
          <a:p>
            <a:fld id="{3437B9C5-CC3C-48C5-A2E1-2E191AD7AB92}" type="slidenum">
              <a:rPr lang="en-US"/>
              <a:pPr/>
              <a:t>42</a:t>
            </a:fld>
            <a:endParaRPr lang="en-US"/>
          </a:p>
        </p:txBody>
      </p:sp>
      <p:sp>
        <p:nvSpPr>
          <p:cNvPr id="219138" name="Rectangle 2"/>
          <p:cNvSpPr>
            <a:spLocks noGrp="1" noChangeArrowheads="1"/>
          </p:cNvSpPr>
          <p:nvPr>
            <p:ph type="title"/>
          </p:nvPr>
        </p:nvSpPr>
        <p:spPr/>
        <p:txBody>
          <a:bodyPr/>
          <a:lstStyle/>
          <a:p>
            <a:r>
              <a:rPr lang="it-IT"/>
              <a:t>Trasformazioni reversibili e irreversibili</a:t>
            </a:r>
          </a:p>
        </p:txBody>
      </p:sp>
      <p:sp>
        <p:nvSpPr>
          <p:cNvPr id="219139" name="Rectangle 3"/>
          <p:cNvSpPr>
            <a:spLocks noGrp="1" noChangeArrowheads="1"/>
          </p:cNvSpPr>
          <p:nvPr>
            <p:ph type="body" idx="1"/>
          </p:nvPr>
        </p:nvSpPr>
        <p:spPr/>
        <p:txBody>
          <a:bodyPr/>
          <a:lstStyle/>
          <a:p>
            <a:r>
              <a:rPr lang="it-IT" sz="2500"/>
              <a:t>per poter utilizzare il I principio si deve poter passare dall’equilibrio iniziale a quello finale attraverso una </a:t>
            </a:r>
            <a:r>
              <a:rPr lang="it-IT" sz="2500">
                <a:solidFill>
                  <a:srgbClr val="FF3399"/>
                </a:solidFill>
              </a:rPr>
              <a:t>successione di stati di equilibrio (quasi-statiche)</a:t>
            </a:r>
            <a:r>
              <a:rPr lang="it-IT" sz="2500"/>
              <a:t>: ad es. per un gas solo gli stati di equilibrio sono rappresentabili su un diagramma (p,V).</a:t>
            </a:r>
          </a:p>
          <a:p>
            <a:r>
              <a:rPr lang="it-IT" sz="2500">
                <a:solidFill>
                  <a:srgbClr val="CC0000"/>
                </a:solidFill>
              </a:rPr>
              <a:t>le trasformazioni quasi-statiche sono reversibili o invertibili</a:t>
            </a:r>
            <a:r>
              <a:rPr lang="it-IT" sz="2500"/>
              <a:t>, </a:t>
            </a:r>
            <a:r>
              <a:rPr lang="it-IT" sz="2500">
                <a:solidFill>
                  <a:srgbClr val="009900"/>
                </a:solidFill>
              </a:rPr>
              <a:t>le trasformazioni durante le quali ci si allontana dall’equilibrio sono irreversibili</a:t>
            </a:r>
            <a:r>
              <a:rPr lang="it-IT" sz="2500"/>
              <a:t> – in pratica le trasformazioni reali sono irrev. e le trasformazioni rever. sono avvicinabili solo al limite</a:t>
            </a:r>
            <a:r>
              <a:rPr lang="it-IT"/>
              <a:t>  </a:t>
            </a:r>
          </a:p>
          <a:p>
            <a:r>
              <a:rPr lang="it-IT" sz="2500"/>
              <a:t>espansioni e compressioni del gas                        devono essere effettuate con estrema                  lentezza</a:t>
            </a:r>
          </a:p>
        </p:txBody>
      </p:sp>
      <p:sp>
        <p:nvSpPr>
          <p:cNvPr id="219141"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2"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3" name="Text Box 7"/>
          <p:cNvSpPr txBox="1">
            <a:spLocks noChangeArrowheads="1"/>
          </p:cNvSpPr>
          <p:nvPr/>
        </p:nvSpPr>
        <p:spPr bwMode="auto">
          <a:xfrm>
            <a:off x="7720013" y="6113463"/>
            <a:ext cx="33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19144" name="Text Box 8"/>
          <p:cNvSpPr txBox="1">
            <a:spLocks noChangeArrowheads="1"/>
          </p:cNvSpPr>
          <p:nvPr/>
        </p:nvSpPr>
        <p:spPr bwMode="auto">
          <a:xfrm>
            <a:off x="5919788" y="481647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19145" name="Freeform 9"/>
          <p:cNvSpPr>
            <a:spLocks/>
          </p:cNvSpPr>
          <p:nvPr/>
        </p:nvSpPr>
        <p:spPr bwMode="auto">
          <a:xfrm>
            <a:off x="6732588" y="5084763"/>
            <a:ext cx="1349375" cy="473075"/>
          </a:xfrm>
          <a:custGeom>
            <a:avLst/>
            <a:gdLst>
              <a:gd name="T0" fmla="*/ 0 w 850"/>
              <a:gd name="T1" fmla="*/ 33 h 298"/>
              <a:gd name="T2" fmla="*/ 438 w 850"/>
              <a:gd name="T3" fmla="*/ 51 h 298"/>
              <a:gd name="T4" fmla="*/ 557 w 850"/>
              <a:gd name="T5" fmla="*/ 79 h 298"/>
              <a:gd name="T6" fmla="*/ 612 w 850"/>
              <a:gd name="T7" fmla="*/ 115 h 298"/>
              <a:gd name="T8" fmla="*/ 694 w 850"/>
              <a:gd name="T9" fmla="*/ 161 h 298"/>
              <a:gd name="T10" fmla="*/ 768 w 850"/>
              <a:gd name="T11" fmla="*/ 216 h 298"/>
              <a:gd name="T12" fmla="*/ 850 w 850"/>
              <a:gd name="T13" fmla="*/ 298 h 298"/>
            </a:gdLst>
            <a:ahLst/>
            <a:cxnLst>
              <a:cxn ang="0">
                <a:pos x="T0" y="T1"/>
              </a:cxn>
              <a:cxn ang="0">
                <a:pos x="T2" y="T3"/>
              </a:cxn>
              <a:cxn ang="0">
                <a:pos x="T4" y="T5"/>
              </a:cxn>
              <a:cxn ang="0">
                <a:pos x="T6" y="T7"/>
              </a:cxn>
              <a:cxn ang="0">
                <a:pos x="T8" y="T9"/>
              </a:cxn>
              <a:cxn ang="0">
                <a:pos x="T10" y="T11"/>
              </a:cxn>
              <a:cxn ang="0">
                <a:pos x="T12" y="T13"/>
              </a:cxn>
            </a:cxnLst>
            <a:rect l="0" t="0" r="r" b="b"/>
            <a:pathLst>
              <a:path w="850" h="298">
                <a:moveTo>
                  <a:pt x="0" y="33"/>
                </a:moveTo>
                <a:cubicBezTo>
                  <a:pt x="132" y="0"/>
                  <a:pt x="300" y="43"/>
                  <a:pt x="438" y="51"/>
                </a:cubicBezTo>
                <a:cubicBezTo>
                  <a:pt x="476" y="61"/>
                  <a:pt x="522" y="60"/>
                  <a:pt x="557" y="79"/>
                </a:cubicBezTo>
                <a:cubicBezTo>
                  <a:pt x="576" y="90"/>
                  <a:pt x="591" y="108"/>
                  <a:pt x="612" y="115"/>
                </a:cubicBezTo>
                <a:cubicBezTo>
                  <a:pt x="642" y="126"/>
                  <a:pt x="694" y="161"/>
                  <a:pt x="694" y="161"/>
                </a:cubicBezTo>
                <a:cubicBezTo>
                  <a:pt x="719" y="198"/>
                  <a:pt x="731" y="192"/>
                  <a:pt x="768" y="216"/>
                </a:cubicBezTo>
                <a:cubicBezTo>
                  <a:pt x="792" y="252"/>
                  <a:pt x="820" y="268"/>
                  <a:pt x="850" y="29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6" name="Text Box 10"/>
          <p:cNvSpPr txBox="1">
            <a:spLocks noChangeArrowheads="1"/>
          </p:cNvSpPr>
          <p:nvPr/>
        </p:nvSpPr>
        <p:spPr bwMode="auto">
          <a:xfrm>
            <a:off x="8101013" y="5373688"/>
            <a:ext cx="23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i</a:t>
            </a:r>
          </a:p>
        </p:txBody>
      </p:sp>
      <p:sp>
        <p:nvSpPr>
          <p:cNvPr id="219147" name="Text Box 11"/>
          <p:cNvSpPr txBox="1">
            <a:spLocks noChangeArrowheads="1"/>
          </p:cNvSpPr>
          <p:nvPr/>
        </p:nvSpPr>
        <p:spPr bwMode="auto">
          <a:xfrm>
            <a:off x="6588125" y="4797425"/>
            <a:ext cx="247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f</a:t>
            </a:r>
          </a:p>
        </p:txBody>
      </p:sp>
      <p:sp>
        <p:nvSpPr>
          <p:cNvPr id="219148" name="Line 12"/>
          <p:cNvSpPr>
            <a:spLocks noChangeShapeType="1"/>
          </p:cNvSpPr>
          <p:nvPr/>
        </p:nvSpPr>
        <p:spPr bwMode="auto">
          <a:xfrm flipH="1" flipV="1">
            <a:off x="7451725" y="4941888"/>
            <a:ext cx="360363"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9149" name="Line 13"/>
          <p:cNvSpPr>
            <a:spLocks noChangeShapeType="1"/>
          </p:cNvSpPr>
          <p:nvPr/>
        </p:nvSpPr>
        <p:spPr bwMode="auto">
          <a:xfrm>
            <a:off x="7235825" y="5300663"/>
            <a:ext cx="3603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p:txBody>
          <a:bodyPr/>
          <a:lstStyle/>
          <a:p>
            <a:r>
              <a:rPr lang="en-US" smtClean="0"/>
              <a:t>fln apr 14</a:t>
            </a:r>
            <a:endParaRPr lang="en-US"/>
          </a:p>
        </p:txBody>
      </p:sp>
      <p:sp>
        <p:nvSpPr>
          <p:cNvPr id="21" name="Slide Number Placeholder 5"/>
          <p:cNvSpPr>
            <a:spLocks noGrp="1"/>
          </p:cNvSpPr>
          <p:nvPr>
            <p:ph type="sldNum" sz="quarter" idx="12"/>
          </p:nvPr>
        </p:nvSpPr>
        <p:spPr/>
        <p:txBody>
          <a:bodyPr/>
          <a:lstStyle/>
          <a:p>
            <a:fld id="{D3F73462-1C05-4328-95F9-5E66820D79EC}" type="slidenum">
              <a:rPr lang="en-US"/>
              <a:pPr/>
              <a:t>43</a:t>
            </a:fld>
            <a:endParaRPr lang="en-US"/>
          </a:p>
        </p:txBody>
      </p:sp>
      <p:sp>
        <p:nvSpPr>
          <p:cNvPr id="223234" name="Rectangle 2"/>
          <p:cNvSpPr>
            <a:spLocks noGrp="1" noChangeArrowheads="1"/>
          </p:cNvSpPr>
          <p:nvPr>
            <p:ph type="title"/>
          </p:nvPr>
        </p:nvSpPr>
        <p:spPr/>
        <p:txBody>
          <a:bodyPr/>
          <a:lstStyle/>
          <a:p>
            <a:r>
              <a:rPr lang="it-IT" dirty="0"/>
              <a:t>Lavoro </a:t>
            </a:r>
            <a:r>
              <a:rPr lang="it-IT" dirty="0" smtClean="0"/>
              <a:t>termodinamico (di un gas)</a:t>
            </a:r>
            <a:endParaRPr lang="it-IT" dirty="0"/>
          </a:p>
        </p:txBody>
      </p:sp>
      <p:sp>
        <p:nvSpPr>
          <p:cNvPr id="223235" name="Rectangle 3"/>
          <p:cNvSpPr>
            <a:spLocks noGrp="1" noChangeArrowheads="1"/>
          </p:cNvSpPr>
          <p:nvPr>
            <p:ph type="body" idx="1"/>
          </p:nvPr>
        </p:nvSpPr>
        <p:spPr/>
        <p:txBody>
          <a:bodyPr/>
          <a:lstStyle/>
          <a:p>
            <a:r>
              <a:rPr lang="it-IT" sz="2600" dirty="0"/>
              <a:t>ad es. gas racchiuso in un cilindro con pistone mobile a tenuta, all’equilibrio le forze                                      di p sono uguali e opposte sui                                  due lati del pistone</a:t>
            </a:r>
          </a:p>
          <a:p>
            <a:r>
              <a:rPr lang="it-IT" sz="2600" dirty="0"/>
              <a:t>se si sposta il pistone (quasi                                 senza alterare l’equilibrio), </a:t>
            </a:r>
            <a:r>
              <a:rPr lang="it-IT" sz="2600" dirty="0">
                <a:solidFill>
                  <a:schemeClr val="accent2"/>
                </a:solidFill>
              </a:rPr>
              <a:t>il                                 lavoro fatto dal gas</a:t>
            </a:r>
            <a:r>
              <a:rPr lang="it-IT" sz="2600" dirty="0"/>
              <a:t> sarà +vo                                       (-vo) per una espansione (compressione)                                                          </a:t>
            </a:r>
            <a:r>
              <a:rPr lang="el-GR" sz="2600" dirty="0">
                <a:cs typeface="Arial" pitchFamily="34" charset="0"/>
              </a:rPr>
              <a:t>Δ</a:t>
            </a:r>
            <a:r>
              <a:rPr lang="en-US" sz="2600" dirty="0">
                <a:latin typeface="Script MT Bold" pitchFamily="66" charset="0"/>
                <a:cs typeface="Arial" pitchFamily="34" charset="0"/>
              </a:rPr>
              <a:t>L</a:t>
            </a:r>
            <a:r>
              <a:rPr lang="it-IT" sz="2600" dirty="0">
                <a:cs typeface="Arial" pitchFamily="34" charset="0"/>
              </a:rPr>
              <a:t> = F</a:t>
            </a:r>
            <a:r>
              <a:rPr lang="el-GR" sz="2600" dirty="0">
                <a:cs typeface="Arial" pitchFamily="34" charset="0"/>
              </a:rPr>
              <a:t>Δ</a:t>
            </a:r>
            <a:r>
              <a:rPr lang="it-IT" sz="2600" dirty="0">
                <a:cs typeface="Arial" pitchFamily="34" charset="0"/>
              </a:rPr>
              <a:t>x = </a:t>
            </a:r>
            <a:r>
              <a:rPr lang="it-IT" sz="2600" dirty="0" err="1">
                <a:cs typeface="Arial" pitchFamily="34" charset="0"/>
              </a:rPr>
              <a:t>pA</a:t>
            </a:r>
            <a:r>
              <a:rPr lang="el-GR" sz="2600" dirty="0">
                <a:cs typeface="Arial" pitchFamily="34" charset="0"/>
              </a:rPr>
              <a:t>Δ</a:t>
            </a:r>
            <a:r>
              <a:rPr lang="it-IT" sz="2600" dirty="0">
                <a:cs typeface="Arial" pitchFamily="34" charset="0"/>
              </a:rPr>
              <a:t>x = p</a:t>
            </a:r>
            <a:r>
              <a:rPr lang="el-GR" sz="2600" dirty="0">
                <a:cs typeface="Arial" pitchFamily="34" charset="0"/>
              </a:rPr>
              <a:t>Δ</a:t>
            </a:r>
            <a:r>
              <a:rPr lang="it-IT" sz="2600" dirty="0">
                <a:cs typeface="Arial" pitchFamily="34" charset="0"/>
              </a:rPr>
              <a:t>V                                              e per una trasformazione finita</a:t>
            </a:r>
          </a:p>
          <a:p>
            <a:pPr>
              <a:buFontTx/>
              <a:buNone/>
            </a:pPr>
            <a:r>
              <a:rPr lang="it-IT" sz="2600" dirty="0">
                <a:cs typeface="Arial" pitchFamily="34" charset="0"/>
              </a:rPr>
              <a:t>	</a:t>
            </a:r>
            <a:r>
              <a:rPr lang="en-US" sz="2600" dirty="0">
                <a:latin typeface="Script MT Bold" pitchFamily="66" charset="0"/>
                <a:cs typeface="Arial" pitchFamily="34" charset="0"/>
              </a:rPr>
              <a:t>L </a:t>
            </a:r>
            <a:r>
              <a:rPr lang="it-IT" sz="2600" dirty="0">
                <a:cs typeface="Arial" pitchFamily="34" charset="0"/>
              </a:rPr>
              <a:t>= ∫</a:t>
            </a:r>
            <a:r>
              <a:rPr lang="it-IT" sz="2600" baseline="-25000" dirty="0">
                <a:cs typeface="Arial" pitchFamily="34" charset="0"/>
              </a:rPr>
              <a:t>V1</a:t>
            </a:r>
            <a:r>
              <a:rPr lang="it-IT" sz="2600" baseline="30000" dirty="0">
                <a:cs typeface="Arial" pitchFamily="34" charset="0"/>
              </a:rPr>
              <a:t>V2</a:t>
            </a:r>
            <a:r>
              <a:rPr lang="it-IT" sz="2600" dirty="0">
                <a:cs typeface="Arial" pitchFamily="34" charset="0"/>
              </a:rPr>
              <a:t>pdV</a:t>
            </a:r>
          </a:p>
          <a:p>
            <a:pPr>
              <a:buFontTx/>
              <a:buNone/>
            </a:pPr>
            <a:r>
              <a:rPr lang="it-IT" sz="2600" dirty="0">
                <a:cs typeface="Arial" pitchFamily="34" charset="0"/>
              </a:rPr>
              <a:t>	(è l’area tratteggiata in figura)</a:t>
            </a:r>
          </a:p>
        </p:txBody>
      </p:sp>
      <p:pic>
        <p:nvPicPr>
          <p:cNvPr id="223236" name="Picture 4" descr="img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1628775"/>
            <a:ext cx="2886075" cy="2216150"/>
          </a:xfrm>
          <a:prstGeom prst="rect">
            <a:avLst/>
          </a:prstGeom>
          <a:noFill/>
          <a:extLst>
            <a:ext uri="{909E8E84-426E-40DD-AFC4-6F175D3DCCD1}">
              <a14:hiddenFill xmlns:a14="http://schemas.microsoft.com/office/drawing/2010/main">
                <a:solidFill>
                  <a:srgbClr val="FFFFFF"/>
                </a:solidFill>
              </a14:hiddenFill>
            </a:ext>
          </a:extLst>
        </p:spPr>
      </p:pic>
      <p:sp>
        <p:nvSpPr>
          <p:cNvPr id="223237" name="Line 5"/>
          <p:cNvSpPr>
            <a:spLocks noChangeShapeType="1"/>
          </p:cNvSpPr>
          <p:nvPr/>
        </p:nvSpPr>
        <p:spPr bwMode="auto">
          <a:xfrm>
            <a:off x="6372225" y="6021388"/>
            <a:ext cx="17287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8" name="Line 6"/>
          <p:cNvSpPr>
            <a:spLocks noChangeShapeType="1"/>
          </p:cNvSpPr>
          <p:nvPr/>
        </p:nvSpPr>
        <p:spPr bwMode="auto">
          <a:xfrm flipV="1">
            <a:off x="6372225" y="4724400"/>
            <a:ext cx="0" cy="1296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39" name="Text Box 7"/>
          <p:cNvSpPr txBox="1">
            <a:spLocks noChangeArrowheads="1"/>
          </p:cNvSpPr>
          <p:nvPr/>
        </p:nvSpPr>
        <p:spPr bwMode="auto">
          <a:xfrm>
            <a:off x="7956550" y="6092825"/>
            <a:ext cx="33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p>
        </p:txBody>
      </p:sp>
      <p:sp>
        <p:nvSpPr>
          <p:cNvPr id="223240" name="Text Box 8"/>
          <p:cNvSpPr txBox="1">
            <a:spLocks noChangeArrowheads="1"/>
          </p:cNvSpPr>
          <p:nvPr/>
        </p:nvSpPr>
        <p:spPr bwMode="auto">
          <a:xfrm>
            <a:off x="5940425" y="4581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p</a:t>
            </a:r>
          </a:p>
        </p:txBody>
      </p:sp>
      <p:sp>
        <p:nvSpPr>
          <p:cNvPr id="223241" name="Freeform 9"/>
          <p:cNvSpPr>
            <a:spLocks/>
          </p:cNvSpPr>
          <p:nvPr/>
        </p:nvSpPr>
        <p:spPr bwMode="auto">
          <a:xfrm>
            <a:off x="6732588" y="4868863"/>
            <a:ext cx="842962" cy="520700"/>
          </a:xfrm>
          <a:custGeom>
            <a:avLst/>
            <a:gdLst>
              <a:gd name="T0" fmla="*/ 0 w 531"/>
              <a:gd name="T1" fmla="*/ 0 h 283"/>
              <a:gd name="T2" fmla="*/ 19 w 531"/>
              <a:gd name="T3" fmla="*/ 27 h 283"/>
              <a:gd name="T4" fmla="*/ 73 w 531"/>
              <a:gd name="T5" fmla="*/ 45 h 283"/>
              <a:gd name="T6" fmla="*/ 192 w 531"/>
              <a:gd name="T7" fmla="*/ 137 h 283"/>
              <a:gd name="T8" fmla="*/ 265 w 531"/>
              <a:gd name="T9" fmla="*/ 182 h 283"/>
              <a:gd name="T10" fmla="*/ 448 w 531"/>
              <a:gd name="T11" fmla="*/ 246 h 283"/>
              <a:gd name="T12" fmla="*/ 503 w 531"/>
              <a:gd name="T13" fmla="*/ 265 h 283"/>
              <a:gd name="T14" fmla="*/ 531 w 531"/>
              <a:gd name="T15" fmla="*/ 283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1" h="283">
                <a:moveTo>
                  <a:pt x="0" y="0"/>
                </a:moveTo>
                <a:cubicBezTo>
                  <a:pt x="6" y="9"/>
                  <a:pt x="10" y="21"/>
                  <a:pt x="19" y="27"/>
                </a:cubicBezTo>
                <a:cubicBezTo>
                  <a:pt x="35" y="37"/>
                  <a:pt x="73" y="45"/>
                  <a:pt x="73" y="45"/>
                </a:cubicBezTo>
                <a:cubicBezTo>
                  <a:pt x="113" y="85"/>
                  <a:pt x="135" y="123"/>
                  <a:pt x="192" y="137"/>
                </a:cubicBezTo>
                <a:cubicBezTo>
                  <a:pt x="215" y="159"/>
                  <a:pt x="235" y="172"/>
                  <a:pt x="265" y="182"/>
                </a:cubicBezTo>
                <a:cubicBezTo>
                  <a:pt x="308" y="225"/>
                  <a:pt x="389" y="236"/>
                  <a:pt x="448" y="246"/>
                </a:cubicBezTo>
                <a:cubicBezTo>
                  <a:pt x="466" y="252"/>
                  <a:pt x="487" y="255"/>
                  <a:pt x="503" y="265"/>
                </a:cubicBezTo>
                <a:cubicBezTo>
                  <a:pt x="512" y="271"/>
                  <a:pt x="531" y="283"/>
                  <a:pt x="531" y="28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2" name="Line 10"/>
          <p:cNvSpPr>
            <a:spLocks noChangeShapeType="1"/>
          </p:cNvSpPr>
          <p:nvPr/>
        </p:nvSpPr>
        <p:spPr bwMode="auto">
          <a:xfrm>
            <a:off x="6732588" y="4941888"/>
            <a:ext cx="0" cy="1079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3" name="Line 11"/>
          <p:cNvSpPr>
            <a:spLocks noChangeShapeType="1"/>
          </p:cNvSpPr>
          <p:nvPr/>
        </p:nvSpPr>
        <p:spPr bwMode="auto">
          <a:xfrm>
            <a:off x="7596188" y="5445125"/>
            <a:ext cx="0" cy="5762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4" name="Text Box 12"/>
          <p:cNvSpPr txBox="1">
            <a:spLocks noChangeArrowheads="1"/>
          </p:cNvSpPr>
          <p:nvPr/>
        </p:nvSpPr>
        <p:spPr bwMode="auto">
          <a:xfrm>
            <a:off x="6659563" y="6021388"/>
            <a:ext cx="4206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1</a:t>
            </a:r>
          </a:p>
        </p:txBody>
      </p:sp>
      <p:sp>
        <p:nvSpPr>
          <p:cNvPr id="223245" name="Text Box 13"/>
          <p:cNvSpPr txBox="1">
            <a:spLocks noChangeArrowheads="1"/>
          </p:cNvSpPr>
          <p:nvPr/>
        </p:nvSpPr>
        <p:spPr bwMode="auto">
          <a:xfrm>
            <a:off x="7451725" y="6021388"/>
            <a:ext cx="4206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V</a:t>
            </a:r>
            <a:r>
              <a:rPr lang="it-IT" baseline="-25000"/>
              <a:t>2</a:t>
            </a:r>
          </a:p>
        </p:txBody>
      </p:sp>
      <p:sp>
        <p:nvSpPr>
          <p:cNvPr id="223246" name="Line 14"/>
          <p:cNvSpPr>
            <a:spLocks noChangeShapeType="1"/>
          </p:cNvSpPr>
          <p:nvPr/>
        </p:nvSpPr>
        <p:spPr bwMode="auto">
          <a:xfrm flipH="1">
            <a:off x="6732588" y="5157788"/>
            <a:ext cx="287337"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7" name="Line 15"/>
          <p:cNvSpPr>
            <a:spLocks noChangeShapeType="1"/>
          </p:cNvSpPr>
          <p:nvPr/>
        </p:nvSpPr>
        <p:spPr bwMode="auto">
          <a:xfrm flipH="1">
            <a:off x="6804025" y="5300663"/>
            <a:ext cx="504825" cy="433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8" name="Line 16"/>
          <p:cNvSpPr>
            <a:spLocks noChangeShapeType="1"/>
          </p:cNvSpPr>
          <p:nvPr/>
        </p:nvSpPr>
        <p:spPr bwMode="auto">
          <a:xfrm flipH="1">
            <a:off x="6948488" y="5516563"/>
            <a:ext cx="576262"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49" name="Line 17"/>
          <p:cNvSpPr>
            <a:spLocks noChangeShapeType="1"/>
          </p:cNvSpPr>
          <p:nvPr/>
        </p:nvSpPr>
        <p:spPr bwMode="auto">
          <a:xfrm flipH="1">
            <a:off x="7380288" y="5876925"/>
            <a:ext cx="21590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3250" name="Text Box 18"/>
          <p:cNvSpPr txBox="1">
            <a:spLocks noChangeArrowheads="1"/>
          </p:cNvSpPr>
          <p:nvPr/>
        </p:nvSpPr>
        <p:spPr bwMode="auto">
          <a:xfrm>
            <a:off x="611188" y="4365625"/>
            <a:ext cx="3852862" cy="395288"/>
          </a:xfrm>
          <a:prstGeom prst="rect">
            <a:avLst/>
          </a:prstGeom>
          <a:noFill/>
          <a:ln w="28575">
            <a:solidFill>
              <a:srgbClr val="CC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apr 14</a:t>
            </a:r>
            <a:endParaRPr lang="en-US"/>
          </a:p>
        </p:txBody>
      </p:sp>
      <p:sp>
        <p:nvSpPr>
          <p:cNvPr id="13" name="Slide Number Placeholder 5"/>
          <p:cNvSpPr>
            <a:spLocks noGrp="1"/>
          </p:cNvSpPr>
          <p:nvPr>
            <p:ph type="sldNum" sz="quarter" idx="12"/>
          </p:nvPr>
        </p:nvSpPr>
        <p:spPr/>
        <p:txBody>
          <a:bodyPr/>
          <a:lstStyle/>
          <a:p>
            <a:fld id="{F749E5C3-63F6-48F7-AFB0-31DC54CC9401}" type="slidenum">
              <a:rPr lang="en-US"/>
              <a:pPr/>
              <a:t>44</a:t>
            </a:fld>
            <a:endParaRPr lang="en-US"/>
          </a:p>
        </p:txBody>
      </p:sp>
      <p:sp>
        <p:nvSpPr>
          <p:cNvPr id="224258" name="Rectangle 2"/>
          <p:cNvSpPr>
            <a:spLocks noGrp="1" noChangeArrowheads="1"/>
          </p:cNvSpPr>
          <p:nvPr>
            <p:ph type="title"/>
          </p:nvPr>
        </p:nvSpPr>
        <p:spPr/>
        <p:txBody>
          <a:bodyPr/>
          <a:lstStyle/>
          <a:p>
            <a:r>
              <a:rPr lang="it-IT"/>
              <a:t>Calori molari dei gas e dei solidi</a:t>
            </a:r>
          </a:p>
        </p:txBody>
      </p:sp>
      <p:sp>
        <p:nvSpPr>
          <p:cNvPr id="224259" name="Rectangle 3"/>
          <p:cNvSpPr>
            <a:spLocks noGrp="1" noChangeArrowheads="1"/>
          </p:cNvSpPr>
          <p:nvPr>
            <p:ph type="body" idx="1"/>
          </p:nvPr>
        </p:nvSpPr>
        <p:spPr>
          <a:xfrm>
            <a:off x="250825" y="981075"/>
            <a:ext cx="8713788" cy="5184775"/>
          </a:xfrm>
        </p:spPr>
        <p:txBody>
          <a:bodyPr/>
          <a:lstStyle/>
          <a:p>
            <a:r>
              <a:rPr lang="it-IT" sz="2600" dirty="0"/>
              <a:t>applichiamo il I principio:  Q = U</a:t>
            </a:r>
            <a:r>
              <a:rPr lang="it-IT" sz="2600" baseline="-25000" dirty="0"/>
              <a:t>2</a:t>
            </a:r>
            <a:r>
              <a:rPr lang="it-IT" sz="2600" dirty="0"/>
              <a:t>-U</a:t>
            </a:r>
            <a:r>
              <a:rPr lang="it-IT" sz="2600" baseline="-25000" dirty="0"/>
              <a:t>1</a:t>
            </a:r>
            <a:r>
              <a:rPr lang="it-IT" sz="2600" dirty="0"/>
              <a:t> + p</a:t>
            </a:r>
            <a:r>
              <a:rPr lang="el-GR" sz="2600" dirty="0">
                <a:cs typeface="Arial" pitchFamily="34" charset="0"/>
              </a:rPr>
              <a:t>Δ</a:t>
            </a:r>
            <a:r>
              <a:rPr lang="it-IT" sz="2600" dirty="0">
                <a:cs typeface="Arial" pitchFamily="34" charset="0"/>
              </a:rPr>
              <a:t>V</a:t>
            </a:r>
            <a:r>
              <a:rPr lang="it-IT" sz="2600" dirty="0"/>
              <a:t> </a:t>
            </a:r>
          </a:p>
          <a:p>
            <a:r>
              <a:rPr lang="it-IT" sz="2600" dirty="0"/>
              <a:t>gas, V = </a:t>
            </a:r>
            <a:r>
              <a:rPr lang="it-IT" sz="2600" dirty="0" err="1"/>
              <a:t>cost</a:t>
            </a:r>
            <a:r>
              <a:rPr lang="it-IT" sz="2600" dirty="0"/>
              <a:t>                                                                        Q</a:t>
            </a:r>
            <a:r>
              <a:rPr lang="it-IT" sz="2600" baseline="-25000" dirty="0"/>
              <a:t>V</a:t>
            </a:r>
            <a:r>
              <a:rPr lang="it-IT" sz="2600" dirty="0"/>
              <a:t> = </a:t>
            </a:r>
            <a:r>
              <a:rPr lang="it-IT" sz="2600" dirty="0" err="1"/>
              <a:t>nC</a:t>
            </a:r>
            <a:r>
              <a:rPr lang="it-IT" sz="2600" baseline="-25000" dirty="0" err="1"/>
              <a:t>V</a:t>
            </a:r>
            <a:r>
              <a:rPr lang="it-IT" sz="2600" dirty="0"/>
              <a:t>(T</a:t>
            </a:r>
            <a:r>
              <a:rPr lang="it-IT" sz="2600" baseline="-25000" dirty="0"/>
              <a:t>2</a:t>
            </a:r>
            <a:r>
              <a:rPr lang="it-IT" sz="2600" dirty="0"/>
              <a:t>-T</a:t>
            </a:r>
            <a:r>
              <a:rPr lang="it-IT" sz="2600" baseline="-25000" dirty="0"/>
              <a:t>1</a:t>
            </a:r>
            <a:r>
              <a:rPr lang="it-IT" sz="2600" dirty="0"/>
              <a:t>) = U</a:t>
            </a:r>
            <a:r>
              <a:rPr lang="it-IT" sz="2600" baseline="-25000" dirty="0"/>
              <a:t>2</a:t>
            </a:r>
            <a:r>
              <a:rPr lang="it-IT" sz="2600" dirty="0"/>
              <a:t>-U</a:t>
            </a:r>
            <a:r>
              <a:rPr lang="it-IT" sz="2600" baseline="-25000" dirty="0"/>
              <a:t>1</a:t>
            </a:r>
            <a:r>
              <a:rPr lang="it-IT" sz="2600" dirty="0"/>
              <a:t> + 0  = 3/2 </a:t>
            </a:r>
            <a:r>
              <a:rPr lang="it-IT" sz="2600" dirty="0" err="1"/>
              <a:t>nR</a:t>
            </a:r>
            <a:r>
              <a:rPr lang="it-IT" sz="2600" dirty="0"/>
              <a:t>(T</a:t>
            </a:r>
            <a:r>
              <a:rPr lang="it-IT" sz="2600" baseline="-25000" dirty="0"/>
              <a:t>2</a:t>
            </a:r>
            <a:r>
              <a:rPr lang="it-IT" sz="2600" dirty="0"/>
              <a:t>-T</a:t>
            </a:r>
            <a:r>
              <a:rPr lang="it-IT" sz="2600" baseline="-25000" dirty="0"/>
              <a:t>1</a:t>
            </a:r>
            <a:r>
              <a:rPr lang="it-IT" sz="2600" dirty="0"/>
              <a:t>)</a:t>
            </a:r>
          </a:p>
          <a:p>
            <a:pPr>
              <a:buFontTx/>
              <a:buNone/>
            </a:pPr>
            <a:r>
              <a:rPr lang="it-IT" sz="2600" dirty="0"/>
              <a:t>	         C</a:t>
            </a:r>
            <a:r>
              <a:rPr lang="it-IT" sz="2600" baseline="-25000" dirty="0"/>
              <a:t>V</a:t>
            </a:r>
            <a:r>
              <a:rPr lang="it-IT" sz="2600" dirty="0"/>
              <a:t> = 3/2 R      </a:t>
            </a:r>
            <a:r>
              <a:rPr lang="it-IT" sz="2400" dirty="0"/>
              <a:t>(uso C senza </a:t>
            </a:r>
            <a:r>
              <a:rPr lang="it-IT" sz="2400" baseline="-25000" dirty="0"/>
              <a:t>m</a:t>
            </a:r>
            <a:r>
              <a:rPr lang="it-IT" sz="2400" dirty="0"/>
              <a:t> per non appesantire)</a:t>
            </a:r>
          </a:p>
          <a:p>
            <a:r>
              <a:rPr lang="it-IT" sz="2600" dirty="0"/>
              <a:t>gas, p = </a:t>
            </a:r>
            <a:r>
              <a:rPr lang="it-IT" sz="2600" dirty="0" err="1"/>
              <a:t>cost</a:t>
            </a:r>
            <a:endParaRPr lang="it-IT" sz="2600" dirty="0"/>
          </a:p>
          <a:p>
            <a:pPr>
              <a:spcAft>
                <a:spcPct val="25000"/>
              </a:spcAft>
              <a:buFontTx/>
              <a:buNone/>
            </a:pPr>
            <a:r>
              <a:rPr lang="it-IT" sz="2600" dirty="0"/>
              <a:t>	</a:t>
            </a:r>
            <a:r>
              <a:rPr lang="it-IT" sz="2600" dirty="0" err="1"/>
              <a:t>Q</a:t>
            </a:r>
            <a:r>
              <a:rPr lang="it-IT" sz="2600" baseline="-25000" dirty="0" err="1"/>
              <a:t>p</a:t>
            </a:r>
            <a:r>
              <a:rPr lang="it-IT" sz="2600" baseline="-25000" dirty="0"/>
              <a:t> </a:t>
            </a:r>
            <a:r>
              <a:rPr lang="it-IT" sz="2600" dirty="0"/>
              <a:t> = </a:t>
            </a:r>
            <a:r>
              <a:rPr lang="it-IT" sz="2600" dirty="0" err="1"/>
              <a:t>nC</a:t>
            </a:r>
            <a:r>
              <a:rPr lang="it-IT" sz="2600" baseline="-25000" dirty="0" err="1"/>
              <a:t>p</a:t>
            </a:r>
            <a:r>
              <a:rPr lang="it-IT" sz="2600" dirty="0"/>
              <a:t>(T</a:t>
            </a:r>
            <a:r>
              <a:rPr lang="it-IT" sz="2600" baseline="-25000" dirty="0"/>
              <a:t>2</a:t>
            </a:r>
            <a:r>
              <a:rPr lang="it-IT" sz="2600" dirty="0"/>
              <a:t>-T</a:t>
            </a:r>
            <a:r>
              <a:rPr lang="it-IT" sz="2600" baseline="-25000" dirty="0"/>
              <a:t>1</a:t>
            </a:r>
            <a:r>
              <a:rPr lang="it-IT" sz="2600" dirty="0"/>
              <a:t>) = U</a:t>
            </a:r>
            <a:r>
              <a:rPr lang="it-IT" sz="2600" baseline="-25000" dirty="0"/>
              <a:t>2</a:t>
            </a:r>
            <a:r>
              <a:rPr lang="it-IT" sz="2600" dirty="0"/>
              <a:t>-U</a:t>
            </a:r>
            <a:r>
              <a:rPr lang="it-IT" sz="2600" baseline="-25000" dirty="0"/>
              <a:t>1</a:t>
            </a:r>
            <a:r>
              <a:rPr lang="it-IT" sz="2600" dirty="0"/>
              <a:t> + p</a:t>
            </a:r>
            <a:r>
              <a:rPr lang="el-GR" sz="2600" dirty="0">
                <a:cs typeface="Arial" pitchFamily="34" charset="0"/>
              </a:rPr>
              <a:t>Δ</a:t>
            </a:r>
            <a:r>
              <a:rPr lang="it-IT" sz="2600" dirty="0">
                <a:cs typeface="Arial" pitchFamily="34" charset="0"/>
              </a:rPr>
              <a:t>V                                     	= 3/2 </a:t>
            </a:r>
            <a:r>
              <a:rPr lang="it-IT" sz="2600" dirty="0" err="1"/>
              <a:t>nR</a:t>
            </a:r>
            <a:r>
              <a:rPr lang="it-IT" sz="2600" dirty="0"/>
              <a:t>(T</a:t>
            </a:r>
            <a:r>
              <a:rPr lang="it-IT" sz="2600" baseline="-25000" dirty="0"/>
              <a:t>2</a:t>
            </a:r>
            <a:r>
              <a:rPr lang="it-IT" sz="2600" dirty="0"/>
              <a:t>-T</a:t>
            </a:r>
            <a:r>
              <a:rPr lang="it-IT" sz="2600" baseline="-25000" dirty="0"/>
              <a:t>1</a:t>
            </a:r>
            <a:r>
              <a:rPr lang="it-IT" sz="2600" dirty="0"/>
              <a:t>) + </a:t>
            </a:r>
            <a:r>
              <a:rPr lang="it-IT" sz="2600" dirty="0" err="1"/>
              <a:t>nR</a:t>
            </a:r>
            <a:r>
              <a:rPr lang="it-IT" sz="2600" dirty="0"/>
              <a:t>(T</a:t>
            </a:r>
            <a:r>
              <a:rPr lang="it-IT" sz="2600" baseline="-25000" dirty="0"/>
              <a:t>2</a:t>
            </a:r>
            <a:r>
              <a:rPr lang="it-IT" sz="2600" dirty="0"/>
              <a:t>-T</a:t>
            </a:r>
            <a:r>
              <a:rPr lang="it-IT" sz="2600" baseline="-25000" dirty="0"/>
              <a:t>1</a:t>
            </a:r>
            <a:r>
              <a:rPr lang="it-IT" sz="2600" dirty="0"/>
              <a:t>)</a:t>
            </a:r>
          </a:p>
          <a:p>
            <a:pPr>
              <a:buFontTx/>
              <a:buNone/>
            </a:pPr>
            <a:r>
              <a:rPr lang="it-IT" sz="2600" dirty="0"/>
              <a:t>		</a:t>
            </a:r>
            <a:r>
              <a:rPr lang="it-IT" sz="2600" dirty="0">
                <a:solidFill>
                  <a:srgbClr val="CC0000"/>
                </a:solidFill>
              </a:rPr>
              <a:t>[per un </a:t>
            </a:r>
            <a:r>
              <a:rPr lang="it-IT" sz="2600" dirty="0" err="1">
                <a:solidFill>
                  <a:srgbClr val="CC0000"/>
                </a:solidFill>
              </a:rPr>
              <a:t>g.p.</a:t>
            </a:r>
            <a:r>
              <a:rPr lang="it-IT" sz="2600" dirty="0">
                <a:solidFill>
                  <a:srgbClr val="CC0000"/>
                </a:solidFill>
              </a:rPr>
              <a:t> </a:t>
            </a:r>
            <a:r>
              <a:rPr lang="it-IT" sz="2600" dirty="0" smtClean="0">
                <a:solidFill>
                  <a:srgbClr val="CC0000"/>
                </a:solidFill>
              </a:rPr>
              <a:t>a p=</a:t>
            </a:r>
            <a:r>
              <a:rPr lang="it-IT" sz="2600" dirty="0" err="1" smtClean="0">
                <a:solidFill>
                  <a:srgbClr val="CC0000"/>
                </a:solidFill>
              </a:rPr>
              <a:t>cost</a:t>
            </a:r>
            <a:r>
              <a:rPr lang="it-IT" sz="2600" dirty="0" smtClean="0">
                <a:solidFill>
                  <a:srgbClr val="CC0000"/>
                </a:solidFill>
              </a:rPr>
              <a:t> p</a:t>
            </a:r>
            <a:r>
              <a:rPr lang="el-GR" sz="2600" dirty="0">
                <a:solidFill>
                  <a:srgbClr val="CC0000"/>
                </a:solidFill>
                <a:cs typeface="Arial" pitchFamily="34" charset="0"/>
              </a:rPr>
              <a:t>Δ</a:t>
            </a:r>
            <a:r>
              <a:rPr lang="it-IT" sz="2600" dirty="0">
                <a:solidFill>
                  <a:srgbClr val="CC0000"/>
                </a:solidFill>
                <a:cs typeface="Arial" pitchFamily="34" charset="0"/>
              </a:rPr>
              <a:t>V = </a:t>
            </a:r>
            <a:r>
              <a:rPr lang="it-IT" sz="2600" dirty="0" err="1">
                <a:solidFill>
                  <a:srgbClr val="CC0000"/>
                </a:solidFill>
                <a:cs typeface="Arial" pitchFamily="34" charset="0"/>
              </a:rPr>
              <a:t>nR</a:t>
            </a:r>
            <a:r>
              <a:rPr lang="el-GR" sz="2600" dirty="0">
                <a:solidFill>
                  <a:srgbClr val="CC0000"/>
                </a:solidFill>
                <a:cs typeface="Arial" pitchFamily="34" charset="0"/>
              </a:rPr>
              <a:t>Δ</a:t>
            </a:r>
            <a:r>
              <a:rPr lang="it-IT" sz="2600" dirty="0">
                <a:solidFill>
                  <a:srgbClr val="CC0000"/>
                </a:solidFill>
                <a:cs typeface="Arial" pitchFamily="34" charset="0"/>
              </a:rPr>
              <a:t>T]</a:t>
            </a:r>
          </a:p>
          <a:p>
            <a:pPr>
              <a:buFontTx/>
              <a:buNone/>
            </a:pPr>
            <a:r>
              <a:rPr lang="it-IT" sz="2600" dirty="0">
                <a:cs typeface="Arial" pitchFamily="34" charset="0"/>
              </a:rPr>
              <a:t>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 = 5/2 R</a:t>
            </a:r>
          </a:p>
          <a:p>
            <a:r>
              <a:rPr lang="it-IT" sz="2600" dirty="0">
                <a:cs typeface="Arial" pitchFamily="34" charset="0"/>
              </a:rPr>
              <a:t>solidi (6 g.d.l.),</a:t>
            </a:r>
            <a:r>
              <a:rPr lang="it-IT" sz="2000" dirty="0">
                <a:cs typeface="Arial" pitchFamily="34" charset="0"/>
              </a:rPr>
              <a:t> </a:t>
            </a:r>
            <a:r>
              <a:rPr lang="it-IT" sz="1900" dirty="0" smtClean="0">
                <a:cs typeface="Arial" pitchFamily="34" charset="0"/>
              </a:rPr>
              <a:t>p = cost, </a:t>
            </a:r>
            <a:r>
              <a:rPr lang="el-GR" sz="1900" dirty="0" smtClean="0">
                <a:cs typeface="Arial" pitchFamily="34" charset="0"/>
              </a:rPr>
              <a:t>Δ</a:t>
            </a:r>
            <a:r>
              <a:rPr lang="it-IT" sz="1900" dirty="0">
                <a:cs typeface="Arial" pitchFamily="34" charset="0"/>
              </a:rPr>
              <a:t>V </a:t>
            </a:r>
            <a:r>
              <a:rPr lang="en-US" sz="1900" dirty="0">
                <a:latin typeface="Script MT Bold" pitchFamily="66" charset="0"/>
                <a:cs typeface="Arial" pitchFamily="34" charset="0"/>
              </a:rPr>
              <a:t>≈</a:t>
            </a:r>
            <a:r>
              <a:rPr lang="it-IT" sz="1900" dirty="0">
                <a:cs typeface="Arial" pitchFamily="34" charset="0"/>
              </a:rPr>
              <a:t> </a:t>
            </a:r>
            <a:r>
              <a:rPr lang="it-IT" sz="1900" dirty="0" smtClean="0">
                <a:cs typeface="Arial" pitchFamily="34" charset="0"/>
              </a:rPr>
              <a:t>0  [finalmente si giustifica Dulong &amp; Petit]</a:t>
            </a:r>
            <a:endParaRPr lang="it-IT" sz="1900" dirty="0">
              <a:cs typeface="Arial" pitchFamily="34" charset="0"/>
            </a:endParaRPr>
          </a:p>
          <a:p>
            <a:pPr>
              <a:buFontTx/>
              <a:buNone/>
            </a:pPr>
            <a:r>
              <a:rPr lang="it-IT" sz="2600" dirty="0">
                <a:cs typeface="Arial" pitchFamily="34" charset="0"/>
              </a:rPr>
              <a:t>	Q = </a:t>
            </a:r>
            <a:r>
              <a:rPr lang="it-IT" sz="2600" dirty="0" err="1">
                <a:cs typeface="Arial" pitchFamily="34" charset="0"/>
              </a:rPr>
              <a:t>nC</a:t>
            </a:r>
            <a:r>
              <a:rPr lang="it-IT" sz="2600" dirty="0"/>
              <a:t>(T</a:t>
            </a:r>
            <a:r>
              <a:rPr lang="it-IT" sz="2600" baseline="-25000" dirty="0"/>
              <a:t>2</a:t>
            </a:r>
            <a:r>
              <a:rPr lang="it-IT" sz="2600" dirty="0"/>
              <a:t>-T</a:t>
            </a:r>
            <a:r>
              <a:rPr lang="it-IT" sz="2600" baseline="-25000" dirty="0"/>
              <a:t>1</a:t>
            </a:r>
            <a:r>
              <a:rPr lang="it-IT" sz="2600" dirty="0"/>
              <a:t>) = U</a:t>
            </a:r>
            <a:r>
              <a:rPr lang="it-IT" sz="2600" baseline="-25000" dirty="0"/>
              <a:t>2</a:t>
            </a:r>
            <a:r>
              <a:rPr lang="it-IT" sz="2600" dirty="0"/>
              <a:t>-U</a:t>
            </a:r>
            <a:r>
              <a:rPr lang="it-IT" sz="2600" baseline="-25000" dirty="0"/>
              <a:t>1</a:t>
            </a:r>
            <a:r>
              <a:rPr lang="it-IT" sz="2600" dirty="0"/>
              <a:t> + 0  = 3nR(T</a:t>
            </a:r>
            <a:r>
              <a:rPr lang="it-IT" sz="2600" baseline="-25000" dirty="0"/>
              <a:t>2</a:t>
            </a:r>
            <a:r>
              <a:rPr lang="it-IT" sz="2600" dirty="0"/>
              <a:t>-T</a:t>
            </a:r>
            <a:r>
              <a:rPr lang="it-IT" sz="2600" baseline="-25000" dirty="0"/>
              <a:t>1</a:t>
            </a:r>
            <a:r>
              <a:rPr lang="it-IT" sz="2600" dirty="0"/>
              <a:t>)            C = 3R</a:t>
            </a:r>
            <a:endParaRPr lang="it-IT" dirty="0"/>
          </a:p>
          <a:p>
            <a:pPr>
              <a:buFontTx/>
              <a:buNone/>
            </a:pPr>
            <a:endParaRPr lang="el-GR" sz="2600" dirty="0">
              <a:cs typeface="Arial" pitchFamily="34" charset="0"/>
            </a:endParaRPr>
          </a:p>
        </p:txBody>
      </p:sp>
      <p:sp>
        <p:nvSpPr>
          <p:cNvPr id="224260" name="AutoShape 4"/>
          <p:cNvSpPr>
            <a:spLocks noChangeArrowheads="1"/>
          </p:cNvSpPr>
          <p:nvPr/>
        </p:nvSpPr>
        <p:spPr bwMode="auto">
          <a:xfrm>
            <a:off x="755650" y="249237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2" name="Line 6"/>
          <p:cNvSpPr>
            <a:spLocks noChangeShapeType="1"/>
          </p:cNvSpPr>
          <p:nvPr/>
        </p:nvSpPr>
        <p:spPr bwMode="auto">
          <a:xfrm>
            <a:off x="4500563" y="2276475"/>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3" name="AutoShape 7"/>
          <p:cNvSpPr>
            <a:spLocks noChangeArrowheads="1"/>
          </p:cNvSpPr>
          <p:nvPr/>
        </p:nvSpPr>
        <p:spPr bwMode="auto">
          <a:xfrm>
            <a:off x="755650" y="4797425"/>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4" name="Line 8"/>
          <p:cNvSpPr>
            <a:spLocks noChangeShapeType="1"/>
          </p:cNvSpPr>
          <p:nvPr/>
        </p:nvSpPr>
        <p:spPr bwMode="auto">
          <a:xfrm>
            <a:off x="4211638" y="6165850"/>
            <a:ext cx="360362"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4265" name="AutoShape 9"/>
          <p:cNvSpPr>
            <a:spLocks noChangeArrowheads="1"/>
          </p:cNvSpPr>
          <p:nvPr/>
        </p:nvSpPr>
        <p:spPr bwMode="auto">
          <a:xfrm>
            <a:off x="6804025" y="5805488"/>
            <a:ext cx="647700" cy="288925"/>
          </a:xfrm>
          <a:prstGeom prst="rightArrow">
            <a:avLst>
              <a:gd name="adj1" fmla="val 50000"/>
              <a:gd name="adj2" fmla="val 560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4266" name="Text Box 10"/>
          <p:cNvSpPr txBox="1">
            <a:spLocks noChangeArrowheads="1"/>
          </p:cNvSpPr>
          <p:nvPr/>
        </p:nvSpPr>
        <p:spPr bwMode="auto">
          <a:xfrm>
            <a:off x="7696200" y="1674813"/>
            <a:ext cx="11001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
        <p:nvSpPr>
          <p:cNvPr id="224267" name="Text Box 11"/>
          <p:cNvSpPr txBox="1">
            <a:spLocks noChangeArrowheads="1"/>
          </p:cNvSpPr>
          <p:nvPr/>
        </p:nvSpPr>
        <p:spPr bwMode="auto">
          <a:xfrm>
            <a:off x="7767638" y="3548063"/>
            <a:ext cx="11001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it-IT" sz="2000">
                <a:solidFill>
                  <a:srgbClr val="FF0000"/>
                </a:solidFill>
              </a:rPr>
              <a:t>gas</a:t>
            </a:r>
          </a:p>
          <a:p>
            <a:pPr algn="ctr"/>
            <a:r>
              <a:rPr lang="it-IT" sz="2000">
                <a:solidFill>
                  <a:srgbClr val="FF0000"/>
                </a:solidFill>
              </a:rPr>
              <a:t>monoat.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apr 14</a:t>
            </a:r>
            <a:endParaRPr lang="en-US"/>
          </a:p>
        </p:txBody>
      </p:sp>
      <p:sp>
        <p:nvSpPr>
          <p:cNvPr id="14" name="Slide Number Placeholder 5"/>
          <p:cNvSpPr>
            <a:spLocks noGrp="1"/>
          </p:cNvSpPr>
          <p:nvPr>
            <p:ph type="sldNum" sz="quarter" idx="12"/>
          </p:nvPr>
        </p:nvSpPr>
        <p:spPr/>
        <p:txBody>
          <a:bodyPr/>
          <a:lstStyle/>
          <a:p>
            <a:fld id="{C85DB4D7-4599-4369-B26E-1B722F030A8E}" type="slidenum">
              <a:rPr lang="en-US"/>
              <a:pPr/>
              <a:t>45</a:t>
            </a:fld>
            <a:endParaRPr lang="en-US"/>
          </a:p>
        </p:txBody>
      </p:sp>
      <p:sp>
        <p:nvSpPr>
          <p:cNvPr id="226306" name="Rectangle 2"/>
          <p:cNvSpPr>
            <a:spLocks noGrp="1" noChangeArrowheads="1"/>
          </p:cNvSpPr>
          <p:nvPr>
            <p:ph type="title"/>
          </p:nvPr>
        </p:nvSpPr>
        <p:spPr/>
        <p:txBody>
          <a:bodyPr/>
          <a:lstStyle/>
          <a:p>
            <a:r>
              <a:rPr lang="it-IT"/>
              <a:t>Calori molari dei gas (2)</a:t>
            </a:r>
          </a:p>
        </p:txBody>
      </p:sp>
      <p:sp>
        <p:nvSpPr>
          <p:cNvPr id="226307" name="Rectangle 3"/>
          <p:cNvSpPr>
            <a:spLocks noGrp="1" noChangeArrowheads="1"/>
          </p:cNvSpPr>
          <p:nvPr>
            <p:ph type="body" idx="1"/>
          </p:nvPr>
        </p:nvSpPr>
        <p:spPr/>
        <p:txBody>
          <a:bodyPr/>
          <a:lstStyle/>
          <a:p>
            <a:r>
              <a:rPr lang="it-IT" sz="2600" dirty="0"/>
              <a:t>il rapporto </a:t>
            </a:r>
            <a:r>
              <a:rPr lang="it-IT" sz="2600" dirty="0" err="1"/>
              <a:t>C</a:t>
            </a:r>
            <a:r>
              <a:rPr lang="it-IT" sz="2600" baseline="-25000" dirty="0" err="1"/>
              <a:t>p</a:t>
            </a:r>
            <a:r>
              <a:rPr lang="it-IT" sz="2600" dirty="0"/>
              <a:t>/C</a:t>
            </a:r>
            <a:r>
              <a:rPr lang="it-IT" sz="2600" baseline="-25000" dirty="0"/>
              <a:t>V</a:t>
            </a:r>
            <a:r>
              <a:rPr lang="it-IT" sz="2600" dirty="0"/>
              <a:t> si indica con </a:t>
            </a:r>
            <a:r>
              <a:rPr lang="el-GR" sz="2600" dirty="0" smtClean="0">
                <a:cs typeface="Arial" pitchFamily="34" charset="0"/>
              </a:rPr>
              <a:t>γ</a:t>
            </a:r>
            <a:r>
              <a:rPr lang="it-IT" sz="2600" dirty="0">
                <a:cs typeface="Arial" pitchFamily="34" charset="0"/>
              </a:rPr>
              <a:t>;</a:t>
            </a:r>
            <a:r>
              <a:rPr lang="it-IT" sz="2600" dirty="0" smtClean="0">
                <a:cs typeface="Arial" pitchFamily="34" charset="0"/>
              </a:rPr>
              <a:t> </a:t>
            </a:r>
            <a:r>
              <a:rPr lang="it-IT" sz="2600" dirty="0">
                <a:cs typeface="Arial" pitchFamily="34" charset="0"/>
              </a:rPr>
              <a:t>per un gas </a:t>
            </a:r>
            <a:r>
              <a:rPr lang="it-IT" sz="2600" i="1" dirty="0">
                <a:cs typeface="Arial" pitchFamily="34" charset="0"/>
              </a:rPr>
              <a:t>monoatomico</a:t>
            </a:r>
          </a:p>
          <a:p>
            <a:pPr>
              <a:buFontTx/>
              <a:buNone/>
            </a:pPr>
            <a:r>
              <a:rPr lang="it-IT" sz="2600" dirty="0">
                <a:cs typeface="Arial" pitchFamily="34" charset="0"/>
              </a:rPr>
              <a:t>	</a:t>
            </a:r>
            <a:r>
              <a:rPr lang="el-GR" sz="2600" dirty="0">
                <a:cs typeface="Arial" pitchFamily="34" charset="0"/>
              </a:rPr>
              <a:t>γ</a:t>
            </a:r>
            <a:r>
              <a:rPr lang="it-IT" sz="2600" dirty="0">
                <a:cs typeface="Arial" pitchFamily="34" charset="0"/>
              </a:rPr>
              <a:t> =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/C</a:t>
            </a:r>
            <a:r>
              <a:rPr lang="it-IT" sz="2600" baseline="-25000" dirty="0">
                <a:cs typeface="Arial" pitchFamily="34" charset="0"/>
              </a:rPr>
              <a:t>V</a:t>
            </a:r>
            <a:r>
              <a:rPr lang="it-IT" sz="2600" dirty="0">
                <a:cs typeface="Arial" pitchFamily="34" charset="0"/>
              </a:rPr>
              <a:t> = 5/2R/(3/2)R = 5/3 = 1.67</a:t>
            </a:r>
          </a:p>
          <a:p>
            <a:r>
              <a:rPr lang="it-IT" sz="2600" dirty="0">
                <a:cs typeface="Arial" pitchFamily="34" charset="0"/>
              </a:rPr>
              <a:t>molecole </a:t>
            </a:r>
            <a:r>
              <a:rPr lang="it-IT" sz="2600" i="1" dirty="0">
                <a:cs typeface="Arial" pitchFamily="34" charset="0"/>
              </a:rPr>
              <a:t>biatomiche</a:t>
            </a:r>
            <a:r>
              <a:rPr lang="it-IT" sz="2600" dirty="0">
                <a:cs typeface="Arial" pitchFamily="34" charset="0"/>
              </a:rPr>
              <a:t> (H</a:t>
            </a:r>
            <a:r>
              <a:rPr lang="it-IT" sz="2600" baseline="-25000" dirty="0">
                <a:cs typeface="Arial" pitchFamily="34" charset="0"/>
              </a:rPr>
              <a:t>2</a:t>
            </a:r>
            <a:r>
              <a:rPr lang="it-IT" sz="2600" dirty="0">
                <a:cs typeface="Arial" pitchFamily="34" charset="0"/>
              </a:rPr>
              <a:t>, N</a:t>
            </a:r>
            <a:r>
              <a:rPr lang="it-IT" sz="2600" baseline="-25000" dirty="0">
                <a:cs typeface="Arial" pitchFamily="34" charset="0"/>
              </a:rPr>
              <a:t>2</a:t>
            </a:r>
            <a:r>
              <a:rPr lang="it-IT" sz="2600" dirty="0">
                <a:cs typeface="Arial" pitchFamily="34" charset="0"/>
              </a:rPr>
              <a:t>, O</a:t>
            </a:r>
            <a:r>
              <a:rPr lang="it-IT" sz="2600" baseline="-25000" dirty="0">
                <a:cs typeface="Arial" pitchFamily="34" charset="0"/>
              </a:rPr>
              <a:t>2</a:t>
            </a:r>
            <a:r>
              <a:rPr lang="it-IT" sz="2600" dirty="0">
                <a:cs typeface="Arial" pitchFamily="34" charset="0"/>
              </a:rPr>
              <a:t>): bisogna aggiungere 2 </a:t>
            </a:r>
            <a:r>
              <a:rPr lang="it-IT" sz="2600" dirty="0" err="1">
                <a:cs typeface="Arial" pitchFamily="34" charset="0"/>
              </a:rPr>
              <a:t>g.d.l</a:t>
            </a:r>
            <a:r>
              <a:rPr lang="it-IT" sz="2600" dirty="0">
                <a:cs typeface="Arial" pitchFamily="34" charset="0"/>
              </a:rPr>
              <a:t>. per la rotazione ┴ all’asse della molecola </a:t>
            </a:r>
          </a:p>
          <a:p>
            <a:pPr>
              <a:buFontTx/>
              <a:buNone/>
            </a:pPr>
            <a:r>
              <a:rPr lang="it-IT" sz="2600" dirty="0">
                <a:cs typeface="Arial" pitchFamily="34" charset="0"/>
              </a:rPr>
              <a:t>		      C</a:t>
            </a:r>
            <a:r>
              <a:rPr lang="it-IT" sz="2600" baseline="-25000" dirty="0">
                <a:cs typeface="Arial" pitchFamily="34" charset="0"/>
              </a:rPr>
              <a:t>V</a:t>
            </a:r>
            <a:r>
              <a:rPr lang="it-IT" sz="2600" dirty="0">
                <a:cs typeface="Arial" pitchFamily="34" charset="0"/>
              </a:rPr>
              <a:t> = 5/2 R  ;        </a:t>
            </a:r>
            <a:r>
              <a:rPr lang="it-IT" sz="2600" dirty="0" err="1">
                <a:cs typeface="Arial" pitchFamily="34" charset="0"/>
              </a:rPr>
              <a:t>C</a:t>
            </a:r>
            <a:r>
              <a:rPr lang="it-IT" sz="2600" baseline="-25000" dirty="0" err="1">
                <a:cs typeface="Arial" pitchFamily="34" charset="0"/>
              </a:rPr>
              <a:t>p</a:t>
            </a:r>
            <a:r>
              <a:rPr lang="it-IT" sz="2600" dirty="0">
                <a:cs typeface="Arial" pitchFamily="34" charset="0"/>
              </a:rPr>
              <a:t> = 7/2 R</a:t>
            </a:r>
          </a:p>
          <a:p>
            <a:pPr>
              <a:buFontTx/>
              <a:buNone/>
            </a:pPr>
            <a:r>
              <a:rPr lang="it-IT" sz="2600" dirty="0">
                <a:cs typeface="Arial" pitchFamily="34" charset="0"/>
              </a:rPr>
              <a:t>		      </a:t>
            </a:r>
            <a:r>
              <a:rPr lang="el-GR" sz="2600" dirty="0">
                <a:cs typeface="Arial" pitchFamily="34" charset="0"/>
              </a:rPr>
              <a:t>γ</a:t>
            </a:r>
            <a:r>
              <a:rPr lang="it-IT" sz="2600" dirty="0">
                <a:cs typeface="Arial" pitchFamily="34" charset="0"/>
              </a:rPr>
              <a:t> = 7/5 = 1.4 </a:t>
            </a:r>
          </a:p>
          <a:p>
            <a:pPr>
              <a:buFontTx/>
              <a:buNone/>
            </a:pPr>
            <a:r>
              <a:rPr lang="it-IT" sz="2600" dirty="0">
                <a:cs typeface="Arial" pitchFamily="34" charset="0"/>
              </a:rPr>
              <a:t>	in accordo con i dati </a:t>
            </a:r>
          </a:p>
          <a:p>
            <a:pPr>
              <a:buFontTx/>
              <a:buNone/>
            </a:pPr>
            <a:r>
              <a:rPr lang="it-IT" sz="2600" dirty="0">
                <a:cs typeface="Arial" pitchFamily="34" charset="0"/>
              </a:rPr>
              <a:t>	a T non troppo grande,</a:t>
            </a:r>
          </a:p>
          <a:p>
            <a:pPr>
              <a:buFontTx/>
              <a:buNone/>
            </a:pPr>
            <a:r>
              <a:rPr lang="it-IT" sz="2600" dirty="0">
                <a:cs typeface="Arial" pitchFamily="34" charset="0"/>
              </a:rPr>
              <a:t>	altrimenti ci sono le </a:t>
            </a:r>
          </a:p>
          <a:p>
            <a:pPr>
              <a:buFontTx/>
              <a:buNone/>
            </a:pPr>
            <a:r>
              <a:rPr lang="it-IT" sz="2600" dirty="0">
                <a:cs typeface="Arial" pitchFamily="34" charset="0"/>
              </a:rPr>
              <a:t>	vibrazioni (altri 2 </a:t>
            </a:r>
            <a:r>
              <a:rPr lang="it-IT" sz="2600" dirty="0" err="1">
                <a:cs typeface="Arial" pitchFamily="34" charset="0"/>
              </a:rPr>
              <a:t>g.d.l</a:t>
            </a:r>
            <a:r>
              <a:rPr lang="it-IT" sz="2600" dirty="0">
                <a:cs typeface="Arial" pitchFamily="34" charset="0"/>
              </a:rPr>
              <a:t>.)</a:t>
            </a:r>
            <a:endParaRPr lang="el-GR" dirty="0">
              <a:cs typeface="Arial" pitchFamily="34" charset="0"/>
            </a:endParaRPr>
          </a:p>
        </p:txBody>
      </p:sp>
      <p:sp>
        <p:nvSpPr>
          <p:cNvPr id="226308" name="AutoShape 4"/>
          <p:cNvSpPr>
            <a:spLocks noChangeArrowheads="1"/>
          </p:cNvSpPr>
          <p:nvPr/>
        </p:nvSpPr>
        <p:spPr bwMode="auto">
          <a:xfrm>
            <a:off x="827088" y="3357563"/>
            <a:ext cx="792162" cy="360362"/>
          </a:xfrm>
          <a:prstGeom prst="rightArrow">
            <a:avLst>
              <a:gd name="adj1" fmla="val 50000"/>
              <a:gd name="adj2" fmla="val 549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26309" name="Picture 5" descr="img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3933825"/>
            <a:ext cx="4465637" cy="2305050"/>
          </a:xfrm>
          <a:prstGeom prst="rect">
            <a:avLst/>
          </a:prstGeom>
          <a:noFill/>
          <a:extLst>
            <a:ext uri="{909E8E84-426E-40DD-AFC4-6F175D3DCCD1}">
              <a14:hiddenFill xmlns:a14="http://schemas.microsoft.com/office/drawing/2010/main">
                <a:solidFill>
                  <a:srgbClr val="FFFFFF"/>
                </a:solidFill>
              </a14:hiddenFill>
            </a:ext>
          </a:extLst>
        </p:spPr>
      </p:pic>
      <p:sp>
        <p:nvSpPr>
          <p:cNvPr id="226310" name="Line 6"/>
          <p:cNvSpPr>
            <a:spLocks noChangeShapeType="1"/>
          </p:cNvSpPr>
          <p:nvPr/>
        </p:nvSpPr>
        <p:spPr bwMode="auto">
          <a:xfrm flipV="1">
            <a:off x="3059113" y="1989138"/>
            <a:ext cx="144462"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1" name="Line 7"/>
          <p:cNvSpPr>
            <a:spLocks noChangeShapeType="1"/>
          </p:cNvSpPr>
          <p:nvPr/>
        </p:nvSpPr>
        <p:spPr bwMode="auto">
          <a:xfrm flipV="1">
            <a:off x="4067175" y="1989138"/>
            <a:ext cx="144463" cy="28733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2" name="Line 8"/>
          <p:cNvSpPr>
            <a:spLocks noChangeShapeType="1"/>
          </p:cNvSpPr>
          <p:nvPr/>
        </p:nvSpPr>
        <p:spPr bwMode="auto">
          <a:xfrm flipV="1">
            <a:off x="2843213" y="1989138"/>
            <a:ext cx="73025"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3" name="Line 9"/>
          <p:cNvSpPr>
            <a:spLocks noChangeShapeType="1"/>
          </p:cNvSpPr>
          <p:nvPr/>
        </p:nvSpPr>
        <p:spPr bwMode="auto">
          <a:xfrm flipV="1">
            <a:off x="3779838" y="1989138"/>
            <a:ext cx="71437" cy="287337"/>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6314" name="Text Box 10"/>
          <p:cNvSpPr txBox="1">
            <a:spLocks noChangeArrowheads="1"/>
          </p:cNvSpPr>
          <p:nvPr/>
        </p:nvSpPr>
        <p:spPr bwMode="auto">
          <a:xfrm>
            <a:off x="8388350" y="5805488"/>
            <a:ext cx="430213"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1400" b="1"/>
              <a:t>(K)</a:t>
            </a:r>
          </a:p>
        </p:txBody>
      </p:sp>
      <p:sp>
        <p:nvSpPr>
          <p:cNvPr id="226315" name="Text Box 11"/>
          <p:cNvSpPr txBox="1">
            <a:spLocks noChangeArrowheads="1"/>
          </p:cNvSpPr>
          <p:nvPr/>
        </p:nvSpPr>
        <p:spPr bwMode="auto">
          <a:xfrm>
            <a:off x="4572000" y="4005263"/>
            <a:ext cx="374650"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c</a:t>
            </a:r>
            <a:r>
              <a:rPr lang="it-IT" baseline="-25000"/>
              <a:t>v</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dirty="0" err="1" smtClean="0"/>
              <a:t>fln</a:t>
            </a:r>
            <a:r>
              <a:rPr lang="en-US" dirty="0" smtClean="0"/>
              <a:t> </a:t>
            </a:r>
            <a:r>
              <a:rPr lang="en-US" dirty="0" err="1" smtClean="0"/>
              <a:t>apr</a:t>
            </a:r>
            <a:r>
              <a:rPr lang="en-US" dirty="0" smtClean="0"/>
              <a:t> 14</a:t>
            </a:r>
            <a:endParaRPr lang="en-US" dirty="0"/>
          </a:p>
        </p:txBody>
      </p:sp>
      <p:sp>
        <p:nvSpPr>
          <p:cNvPr id="13" name="Slide Number Placeholder 5"/>
          <p:cNvSpPr>
            <a:spLocks noGrp="1"/>
          </p:cNvSpPr>
          <p:nvPr>
            <p:ph type="sldNum" sz="quarter" idx="12"/>
          </p:nvPr>
        </p:nvSpPr>
        <p:spPr/>
        <p:txBody>
          <a:bodyPr/>
          <a:lstStyle/>
          <a:p>
            <a:fld id="{ABFBB5EC-BDEE-4E2A-B4BD-9BC20317F4B0}" type="slidenum">
              <a:rPr lang="en-US"/>
              <a:pPr/>
              <a:t>46</a:t>
            </a:fld>
            <a:endParaRPr lang="en-US" dirty="0"/>
          </a:p>
        </p:txBody>
      </p:sp>
      <p:sp>
        <p:nvSpPr>
          <p:cNvPr id="227330" name="Rectangle 2"/>
          <p:cNvSpPr>
            <a:spLocks noGrp="1" noChangeArrowheads="1"/>
          </p:cNvSpPr>
          <p:nvPr>
            <p:ph type="title"/>
          </p:nvPr>
        </p:nvSpPr>
        <p:spPr>
          <a:xfrm>
            <a:off x="1403350" y="114300"/>
            <a:ext cx="7221538" cy="574675"/>
          </a:xfrm>
          <a:noFill/>
        </p:spPr>
        <p:txBody>
          <a:bodyPr/>
          <a:lstStyle/>
          <a:p>
            <a:r>
              <a:rPr lang="it-IT" sz="2600"/>
              <a:t>Trasformazioni adiabatiche, (isocore, isobare,) isoterme, cicliche, libere</a:t>
            </a:r>
            <a:r>
              <a:rPr lang="it-IT" sz="2400"/>
              <a:t> </a:t>
            </a:r>
          </a:p>
        </p:txBody>
      </p:sp>
      <p:sp>
        <p:nvSpPr>
          <p:cNvPr id="227331" name="Rectangle 3"/>
          <p:cNvSpPr>
            <a:spLocks noGrp="1" noChangeArrowheads="1"/>
          </p:cNvSpPr>
          <p:nvPr>
            <p:ph type="body" idx="1"/>
          </p:nvPr>
        </p:nvSpPr>
        <p:spPr>
          <a:xfrm>
            <a:off x="323850" y="1296000"/>
            <a:ext cx="8496300" cy="4968875"/>
          </a:xfrm>
        </p:spPr>
        <p:txBody>
          <a:bodyPr/>
          <a:lstStyle/>
          <a:p>
            <a:pPr>
              <a:buFontTx/>
              <a:buNone/>
            </a:pPr>
            <a:r>
              <a:rPr lang="it-IT" sz="2500" dirty="0">
                <a:solidFill>
                  <a:srgbClr val="9A6633"/>
                </a:solidFill>
                <a:latin typeface="Wingdings" pitchFamily="2" charset="2"/>
              </a:rPr>
              <a:t>Ø</a:t>
            </a:r>
            <a:r>
              <a:rPr lang="it-IT" sz="2500" dirty="0">
                <a:solidFill>
                  <a:srgbClr val="9A6633"/>
                </a:solidFill>
              </a:rPr>
              <a:t>adiabatiche : senza scambi di calore con l’esterno        (Q = 0     </a:t>
            </a:r>
            <a:r>
              <a:rPr lang="it-IT" sz="2500" b="1" dirty="0">
                <a:solidFill>
                  <a:srgbClr val="9A6633"/>
                </a:solidFill>
                <a:latin typeface="Symbol,Bold" charset="0"/>
              </a:rPr>
              <a:t>        </a:t>
            </a:r>
            <a:r>
              <a:rPr lang="it-IT" sz="2500" dirty="0">
                <a:solidFill>
                  <a:srgbClr val="9A6633"/>
                </a:solidFill>
                <a:latin typeface="Symbol" pitchFamily="18" charset="2"/>
              </a:rPr>
              <a:t>D</a:t>
            </a:r>
            <a:r>
              <a:rPr lang="it-IT" sz="2500" dirty="0">
                <a:solidFill>
                  <a:srgbClr val="9A6633"/>
                </a:solidFill>
              </a:rPr>
              <a:t>U = - </a:t>
            </a:r>
            <a:r>
              <a:rPr lang="en-US" sz="2500" dirty="0">
                <a:solidFill>
                  <a:srgbClr val="9A6633"/>
                </a:solidFill>
                <a:latin typeface="Script MT Bold" pitchFamily="66" charset="0"/>
              </a:rPr>
              <a:t>L</a:t>
            </a:r>
            <a:r>
              <a:rPr lang="it-IT" sz="2500" dirty="0">
                <a:solidFill>
                  <a:srgbClr val="9A6633"/>
                </a:solidFill>
              </a:rPr>
              <a:t>);</a:t>
            </a:r>
          </a:p>
          <a:p>
            <a:pPr>
              <a:buFontTx/>
              <a:buNone/>
            </a:pPr>
            <a:r>
              <a:rPr lang="it-IT" sz="2500" dirty="0">
                <a:solidFill>
                  <a:srgbClr val="3333CD"/>
                </a:solidFill>
                <a:latin typeface="Wingdings" pitchFamily="2" charset="2"/>
              </a:rPr>
              <a:t>Ø</a:t>
            </a:r>
            <a:r>
              <a:rPr lang="it-IT" sz="2500" dirty="0">
                <a:solidFill>
                  <a:srgbClr val="3333CD"/>
                </a:solidFill>
              </a:rPr>
              <a:t>isocore : senza cambiamenti di volume della sostanza (</a:t>
            </a:r>
            <a:r>
              <a:rPr lang="it-IT" sz="2500" dirty="0">
                <a:solidFill>
                  <a:srgbClr val="3333CD"/>
                </a:solidFill>
                <a:latin typeface="Symbol" pitchFamily="18" charset="2"/>
              </a:rPr>
              <a:t>D</a:t>
            </a:r>
            <a:r>
              <a:rPr lang="it-IT" sz="2500" dirty="0">
                <a:solidFill>
                  <a:srgbClr val="3333CD"/>
                </a:solidFill>
              </a:rPr>
              <a:t>V = 0 </a:t>
            </a:r>
            <a:r>
              <a:rPr lang="it-IT" sz="2500" b="1" dirty="0">
                <a:solidFill>
                  <a:srgbClr val="3333CD"/>
                </a:solidFill>
                <a:latin typeface="Symbol,Bold" charset="0"/>
              </a:rPr>
              <a:t>            </a:t>
            </a:r>
            <a:r>
              <a:rPr lang="en-US" sz="2500" b="1" dirty="0">
                <a:solidFill>
                  <a:srgbClr val="3333CD"/>
                </a:solidFill>
                <a:latin typeface="Script MT Bold" pitchFamily="66" charset="0"/>
              </a:rPr>
              <a:t>L</a:t>
            </a:r>
            <a:r>
              <a:rPr lang="it-IT" sz="2500" dirty="0">
                <a:solidFill>
                  <a:srgbClr val="3333CD"/>
                </a:solidFill>
              </a:rPr>
              <a:t> = 0   </a:t>
            </a:r>
            <a:r>
              <a:rPr lang="it-IT" sz="2500" b="1" dirty="0">
                <a:solidFill>
                  <a:srgbClr val="3333CD"/>
                </a:solidFill>
                <a:latin typeface="Symbol,Bold" charset="0"/>
              </a:rPr>
              <a:t>          </a:t>
            </a:r>
            <a:r>
              <a:rPr lang="it-IT" sz="2500" dirty="0">
                <a:solidFill>
                  <a:srgbClr val="3333CD"/>
                </a:solidFill>
                <a:latin typeface="Symbol" pitchFamily="18" charset="2"/>
              </a:rPr>
              <a:t>D</a:t>
            </a:r>
            <a:r>
              <a:rPr lang="it-IT" sz="2500" dirty="0">
                <a:solidFill>
                  <a:srgbClr val="3333CD"/>
                </a:solidFill>
              </a:rPr>
              <a:t>U = Q);        </a:t>
            </a:r>
            <a:r>
              <a:rPr lang="it-IT" sz="2200" dirty="0" smtClean="0">
                <a:solidFill>
                  <a:srgbClr val="3333CD"/>
                </a:solidFill>
              </a:rPr>
              <a:t>(già viste)</a:t>
            </a:r>
            <a:endParaRPr lang="it-IT" sz="2200" dirty="0">
              <a:solidFill>
                <a:srgbClr val="3333CD"/>
              </a:solidFill>
            </a:endParaRPr>
          </a:p>
          <a:p>
            <a:pPr>
              <a:buFontTx/>
              <a:buNone/>
            </a:pPr>
            <a:r>
              <a:rPr lang="it-IT" sz="2500" dirty="0">
                <a:solidFill>
                  <a:srgbClr val="009A00"/>
                </a:solidFill>
                <a:latin typeface="Wingdings" pitchFamily="2" charset="2"/>
              </a:rPr>
              <a:t>Ø</a:t>
            </a:r>
            <a:r>
              <a:rPr lang="it-IT" sz="2500" dirty="0">
                <a:solidFill>
                  <a:srgbClr val="009A00"/>
                </a:solidFill>
              </a:rPr>
              <a:t>isobare : senza cambiamenti di pressione sulla sostanza (</a:t>
            </a:r>
            <a:r>
              <a:rPr lang="en-US" sz="2500" dirty="0">
                <a:solidFill>
                  <a:srgbClr val="009A00"/>
                </a:solidFill>
                <a:latin typeface="Script MT Bold" pitchFamily="66" charset="0"/>
              </a:rPr>
              <a:t>L</a:t>
            </a:r>
            <a:r>
              <a:rPr lang="it-IT" sz="2500" dirty="0">
                <a:solidFill>
                  <a:srgbClr val="009A00"/>
                </a:solidFill>
              </a:rPr>
              <a:t> = p </a:t>
            </a:r>
            <a:r>
              <a:rPr lang="it-IT" sz="2500" dirty="0">
                <a:solidFill>
                  <a:srgbClr val="009A00"/>
                </a:solidFill>
                <a:latin typeface="Symbol" pitchFamily="18" charset="2"/>
              </a:rPr>
              <a:t>D</a:t>
            </a:r>
            <a:r>
              <a:rPr lang="it-IT" sz="2500" dirty="0">
                <a:solidFill>
                  <a:srgbClr val="009A00"/>
                </a:solidFill>
              </a:rPr>
              <a:t>V  </a:t>
            </a:r>
            <a:r>
              <a:rPr lang="it-IT" sz="2500" b="1" dirty="0">
                <a:solidFill>
                  <a:srgbClr val="009A00"/>
                </a:solidFill>
                <a:latin typeface="Symbol,Bold" charset="0"/>
              </a:rPr>
              <a:t>           </a:t>
            </a:r>
            <a:r>
              <a:rPr lang="it-IT" sz="2500" dirty="0">
                <a:solidFill>
                  <a:srgbClr val="009A00"/>
                </a:solidFill>
                <a:latin typeface="Symbol" pitchFamily="18" charset="2"/>
              </a:rPr>
              <a:t>D</a:t>
            </a:r>
            <a:r>
              <a:rPr lang="it-IT" sz="2500" dirty="0">
                <a:solidFill>
                  <a:srgbClr val="009A00"/>
                </a:solidFill>
              </a:rPr>
              <a:t>U = Q - p </a:t>
            </a:r>
            <a:r>
              <a:rPr lang="it-IT" sz="2500" dirty="0">
                <a:solidFill>
                  <a:srgbClr val="009A00"/>
                </a:solidFill>
                <a:latin typeface="Symbol" pitchFamily="18" charset="2"/>
              </a:rPr>
              <a:t>D</a:t>
            </a:r>
            <a:r>
              <a:rPr lang="it-IT" sz="2500" dirty="0">
                <a:solidFill>
                  <a:srgbClr val="009A00"/>
                </a:solidFill>
              </a:rPr>
              <a:t>V</a:t>
            </a:r>
            <a:r>
              <a:rPr lang="it-IT" sz="2500" i="1" dirty="0">
                <a:solidFill>
                  <a:srgbClr val="009A00"/>
                </a:solidFill>
              </a:rPr>
              <a:t> </a:t>
            </a:r>
            <a:r>
              <a:rPr lang="it-IT" sz="2500" dirty="0">
                <a:solidFill>
                  <a:srgbClr val="009A00"/>
                </a:solidFill>
              </a:rPr>
              <a:t>);              </a:t>
            </a:r>
            <a:r>
              <a:rPr lang="it-IT" sz="2200" dirty="0" smtClean="0">
                <a:solidFill>
                  <a:srgbClr val="009A00"/>
                </a:solidFill>
              </a:rPr>
              <a:t>(già viste)</a:t>
            </a:r>
            <a:endParaRPr lang="it-IT" sz="2200" dirty="0">
              <a:solidFill>
                <a:srgbClr val="009A00"/>
              </a:solidFill>
            </a:endParaRPr>
          </a:p>
          <a:p>
            <a:pPr>
              <a:buFontTx/>
              <a:buNone/>
            </a:pPr>
            <a:r>
              <a:rPr lang="it-IT" sz="2500" dirty="0">
                <a:solidFill>
                  <a:srgbClr val="FF3300"/>
                </a:solidFill>
                <a:latin typeface="Wingdings" pitchFamily="2" charset="2"/>
              </a:rPr>
              <a:t>Ø</a:t>
            </a:r>
            <a:r>
              <a:rPr lang="it-IT" sz="2500" dirty="0">
                <a:solidFill>
                  <a:srgbClr val="FF3300"/>
                </a:solidFill>
              </a:rPr>
              <a:t>isoterme : a temperatura costante (dipende dalla sostanza, es. gas perfetto    </a:t>
            </a:r>
            <a:r>
              <a:rPr lang="it-IT" sz="2500" b="1" dirty="0">
                <a:solidFill>
                  <a:srgbClr val="FF3300"/>
                </a:solidFill>
                <a:latin typeface="Symbol,Bold" charset="0"/>
              </a:rPr>
              <a:t>        </a:t>
            </a:r>
            <a:r>
              <a:rPr lang="it-IT" sz="2500" dirty="0">
                <a:solidFill>
                  <a:srgbClr val="FF3300"/>
                </a:solidFill>
                <a:latin typeface="Symbol" pitchFamily="18" charset="2"/>
              </a:rPr>
              <a:t>D</a:t>
            </a:r>
            <a:r>
              <a:rPr lang="it-IT" sz="2500" dirty="0">
                <a:solidFill>
                  <a:srgbClr val="FF3300"/>
                </a:solidFill>
              </a:rPr>
              <a:t>U = 0        </a:t>
            </a:r>
            <a:r>
              <a:rPr lang="it-IT" sz="2500" b="1" dirty="0">
                <a:solidFill>
                  <a:srgbClr val="FF3300"/>
                </a:solidFill>
                <a:latin typeface="Symbol,Bold" charset="0"/>
              </a:rPr>
              <a:t>     </a:t>
            </a:r>
            <a:r>
              <a:rPr lang="it-IT" sz="2500" dirty="0">
                <a:solidFill>
                  <a:srgbClr val="FF3300"/>
                </a:solidFill>
              </a:rPr>
              <a:t>Q = </a:t>
            </a:r>
            <a:r>
              <a:rPr lang="en-US" sz="2500" dirty="0">
                <a:solidFill>
                  <a:srgbClr val="FF3300"/>
                </a:solidFill>
                <a:latin typeface="Script MT Bold" pitchFamily="66" charset="0"/>
              </a:rPr>
              <a:t>L</a:t>
            </a:r>
            <a:r>
              <a:rPr lang="it-IT" sz="2500" dirty="0">
                <a:solidFill>
                  <a:srgbClr val="FF3300"/>
                </a:solidFill>
              </a:rPr>
              <a:t> );</a:t>
            </a:r>
          </a:p>
          <a:p>
            <a:pPr>
              <a:buFontTx/>
              <a:buNone/>
            </a:pPr>
            <a:r>
              <a:rPr lang="it-IT" sz="2500" dirty="0">
                <a:solidFill>
                  <a:srgbClr val="000000"/>
                </a:solidFill>
                <a:latin typeface="Wingdings" pitchFamily="2" charset="2"/>
              </a:rPr>
              <a:t>Ø</a:t>
            </a:r>
            <a:r>
              <a:rPr lang="it-IT" sz="2500" dirty="0">
                <a:solidFill>
                  <a:srgbClr val="000000"/>
                </a:solidFill>
              </a:rPr>
              <a:t>cicliche : stato finale = stato </a:t>
            </a:r>
            <a:r>
              <a:rPr lang="it-IT" sz="2500" dirty="0" smtClean="0">
                <a:solidFill>
                  <a:srgbClr val="000000"/>
                </a:solidFill>
              </a:rPr>
              <a:t>iniziale: </a:t>
            </a:r>
            <a:r>
              <a:rPr lang="it-IT" sz="2500" dirty="0">
                <a:solidFill>
                  <a:srgbClr val="000000"/>
                </a:solidFill>
                <a:latin typeface="Symbol" pitchFamily="18" charset="2"/>
              </a:rPr>
              <a:t>D</a:t>
            </a:r>
            <a:r>
              <a:rPr lang="it-IT" sz="2500" dirty="0">
                <a:solidFill>
                  <a:srgbClr val="000000"/>
                </a:solidFill>
              </a:rPr>
              <a:t>U = 0 </a:t>
            </a:r>
            <a:r>
              <a:rPr lang="it-IT" sz="2500" dirty="0" smtClean="0">
                <a:solidFill>
                  <a:srgbClr val="000000"/>
                </a:solidFill>
              </a:rPr>
              <a:t>   </a:t>
            </a:r>
            <a:r>
              <a:rPr lang="it-IT" sz="2500" b="1" dirty="0" smtClean="0">
                <a:solidFill>
                  <a:srgbClr val="000000"/>
                </a:solidFill>
                <a:latin typeface="Symbol,Bold" charset="0"/>
              </a:rPr>
              <a:t>        </a:t>
            </a:r>
            <a:r>
              <a:rPr lang="it-IT" sz="2500" dirty="0" smtClean="0">
                <a:solidFill>
                  <a:srgbClr val="000000"/>
                </a:solidFill>
              </a:rPr>
              <a:t>Q </a:t>
            </a:r>
            <a:r>
              <a:rPr lang="it-IT" sz="2500" dirty="0">
                <a:solidFill>
                  <a:srgbClr val="000000"/>
                </a:solidFill>
              </a:rPr>
              <a:t>= </a:t>
            </a:r>
            <a:r>
              <a:rPr lang="en-US" sz="2500" dirty="0">
                <a:solidFill>
                  <a:srgbClr val="000000"/>
                </a:solidFill>
                <a:latin typeface="Script MT Bold" pitchFamily="66" charset="0"/>
              </a:rPr>
              <a:t>L</a:t>
            </a:r>
            <a:r>
              <a:rPr lang="it-IT" sz="2500" dirty="0">
                <a:solidFill>
                  <a:srgbClr val="000000"/>
                </a:solidFill>
              </a:rPr>
              <a:t>;</a:t>
            </a:r>
          </a:p>
          <a:p>
            <a:pPr>
              <a:buFontTx/>
              <a:buNone/>
            </a:pPr>
            <a:r>
              <a:rPr lang="it-IT" sz="2500" dirty="0">
                <a:solidFill>
                  <a:srgbClr val="FF33CD"/>
                </a:solidFill>
                <a:latin typeface="Wingdings" pitchFamily="2" charset="2"/>
              </a:rPr>
              <a:t>Ø</a:t>
            </a:r>
            <a:r>
              <a:rPr lang="it-IT" sz="2500" dirty="0">
                <a:solidFill>
                  <a:srgbClr val="FF33CD"/>
                </a:solidFill>
              </a:rPr>
              <a:t>libere (espansione libera</a:t>
            </a:r>
            <a:r>
              <a:rPr lang="it-IT" sz="2500" dirty="0" smtClean="0">
                <a:solidFill>
                  <a:srgbClr val="FF33CD"/>
                </a:solidFill>
              </a:rPr>
              <a:t>): </a:t>
            </a:r>
            <a:r>
              <a:rPr lang="it-IT" sz="2500" dirty="0">
                <a:solidFill>
                  <a:srgbClr val="FF33CD"/>
                </a:solidFill>
              </a:rPr>
              <a:t>p = </a:t>
            </a:r>
            <a:r>
              <a:rPr lang="it-IT" sz="2500" dirty="0" smtClean="0">
                <a:solidFill>
                  <a:srgbClr val="FF33CD"/>
                </a:solidFill>
              </a:rPr>
              <a:t>0; </a:t>
            </a:r>
            <a:r>
              <a:rPr lang="it-IT" sz="2500" dirty="0">
                <a:solidFill>
                  <a:srgbClr val="FF33CD"/>
                </a:solidFill>
              </a:rPr>
              <a:t>Q = </a:t>
            </a:r>
            <a:r>
              <a:rPr lang="en-US" sz="2500" dirty="0">
                <a:solidFill>
                  <a:srgbClr val="FF33CD"/>
                </a:solidFill>
                <a:latin typeface="Script MT Bold" pitchFamily="66" charset="0"/>
              </a:rPr>
              <a:t>L</a:t>
            </a:r>
            <a:r>
              <a:rPr lang="it-IT" sz="2500" dirty="0">
                <a:solidFill>
                  <a:srgbClr val="FF33CD"/>
                </a:solidFill>
              </a:rPr>
              <a:t> = </a:t>
            </a:r>
            <a:r>
              <a:rPr lang="it-IT" sz="2500" dirty="0" smtClean="0">
                <a:solidFill>
                  <a:srgbClr val="FF33CD"/>
                </a:solidFill>
              </a:rPr>
              <a:t>0   </a:t>
            </a:r>
            <a:r>
              <a:rPr lang="it-IT" sz="2500" dirty="0" smtClean="0">
                <a:solidFill>
                  <a:srgbClr val="FF33CD"/>
                </a:solidFill>
                <a:latin typeface="Symbol" pitchFamily="18" charset="2"/>
              </a:rPr>
              <a:t>         D</a:t>
            </a:r>
            <a:r>
              <a:rPr lang="it-IT" sz="2500" dirty="0" smtClean="0">
                <a:solidFill>
                  <a:srgbClr val="FF33CD"/>
                </a:solidFill>
              </a:rPr>
              <a:t>U </a:t>
            </a:r>
            <a:r>
              <a:rPr lang="it-IT" sz="2500" dirty="0">
                <a:solidFill>
                  <a:srgbClr val="FF33CD"/>
                </a:solidFill>
              </a:rPr>
              <a:t>= 0.</a:t>
            </a:r>
            <a:endParaRPr lang="it-IT" sz="2500" dirty="0">
              <a:solidFill>
                <a:srgbClr val="000000"/>
              </a:solidFill>
            </a:endParaRPr>
          </a:p>
          <a:p>
            <a:endParaRPr lang="it-IT" sz="2500" dirty="0"/>
          </a:p>
        </p:txBody>
      </p:sp>
      <p:sp>
        <p:nvSpPr>
          <p:cNvPr id="227332" name="AutoShape 4"/>
          <p:cNvSpPr>
            <a:spLocks noChangeArrowheads="1"/>
          </p:cNvSpPr>
          <p:nvPr/>
        </p:nvSpPr>
        <p:spPr bwMode="auto">
          <a:xfrm>
            <a:off x="1835150" y="17732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3" name="AutoShape 5"/>
          <p:cNvSpPr>
            <a:spLocks noChangeArrowheads="1"/>
          </p:cNvSpPr>
          <p:nvPr/>
        </p:nvSpPr>
        <p:spPr bwMode="auto">
          <a:xfrm>
            <a:off x="6659563" y="42926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4" name="AutoShape 6"/>
          <p:cNvSpPr>
            <a:spLocks noChangeArrowheads="1"/>
          </p:cNvSpPr>
          <p:nvPr/>
        </p:nvSpPr>
        <p:spPr bwMode="auto">
          <a:xfrm>
            <a:off x="3851275"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5" name="AutoShape 7"/>
          <p:cNvSpPr>
            <a:spLocks noChangeArrowheads="1"/>
          </p:cNvSpPr>
          <p:nvPr/>
        </p:nvSpPr>
        <p:spPr bwMode="auto">
          <a:xfrm>
            <a:off x="2051050" y="2636838"/>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6" name="AutoShape 8"/>
          <p:cNvSpPr>
            <a:spLocks noChangeArrowheads="1"/>
          </p:cNvSpPr>
          <p:nvPr/>
        </p:nvSpPr>
        <p:spPr bwMode="auto">
          <a:xfrm>
            <a:off x="2268538" y="3500438"/>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7" name="AutoShape 9"/>
          <p:cNvSpPr>
            <a:spLocks noChangeArrowheads="1"/>
          </p:cNvSpPr>
          <p:nvPr/>
        </p:nvSpPr>
        <p:spPr bwMode="auto">
          <a:xfrm>
            <a:off x="4572000" y="4292600"/>
            <a:ext cx="792163"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7338" name="AutoShape 10"/>
          <p:cNvSpPr>
            <a:spLocks noChangeArrowheads="1"/>
          </p:cNvSpPr>
          <p:nvPr/>
        </p:nvSpPr>
        <p:spPr bwMode="auto">
          <a:xfrm>
            <a:off x="6768000" y="52200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10"/>
          <p:cNvSpPr>
            <a:spLocks noChangeArrowheads="1"/>
          </p:cNvSpPr>
          <p:nvPr/>
        </p:nvSpPr>
        <p:spPr bwMode="auto">
          <a:xfrm>
            <a:off x="6912000" y="4752000"/>
            <a:ext cx="792162" cy="215900"/>
          </a:xfrm>
          <a:prstGeom prst="rightArrow">
            <a:avLst>
              <a:gd name="adj1" fmla="val 50000"/>
              <a:gd name="adj2" fmla="val 9172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4"/>
          <p:cNvSpPr>
            <a:spLocks noGrp="1"/>
          </p:cNvSpPr>
          <p:nvPr>
            <p:ph type="ftr" sz="quarter" idx="11"/>
          </p:nvPr>
        </p:nvSpPr>
        <p:spPr/>
        <p:txBody>
          <a:bodyPr/>
          <a:lstStyle/>
          <a:p>
            <a:r>
              <a:rPr lang="en-US" dirty="0" err="1" smtClean="0"/>
              <a:t>fln</a:t>
            </a:r>
            <a:r>
              <a:rPr lang="en-US" dirty="0" smtClean="0"/>
              <a:t> </a:t>
            </a:r>
            <a:r>
              <a:rPr lang="en-US" dirty="0" err="1" smtClean="0"/>
              <a:t>apr</a:t>
            </a:r>
            <a:r>
              <a:rPr lang="en-US" dirty="0" smtClean="0"/>
              <a:t> 14</a:t>
            </a:r>
            <a:endParaRPr lang="en-US" dirty="0"/>
          </a:p>
        </p:txBody>
      </p:sp>
      <p:sp>
        <p:nvSpPr>
          <p:cNvPr id="23" name="Slide Number Placeholder 5"/>
          <p:cNvSpPr>
            <a:spLocks noGrp="1"/>
          </p:cNvSpPr>
          <p:nvPr>
            <p:ph type="sldNum" sz="quarter" idx="12"/>
          </p:nvPr>
        </p:nvSpPr>
        <p:spPr/>
        <p:txBody>
          <a:bodyPr/>
          <a:lstStyle/>
          <a:p>
            <a:fld id="{C35E548D-DDEC-4033-B23A-117EC0353849}" type="slidenum">
              <a:rPr lang="en-US"/>
              <a:pPr/>
              <a:t>47</a:t>
            </a:fld>
            <a:endParaRPr lang="en-US"/>
          </a:p>
        </p:txBody>
      </p:sp>
      <p:sp>
        <p:nvSpPr>
          <p:cNvPr id="228354" name="Rectangle 2"/>
          <p:cNvSpPr>
            <a:spLocks noGrp="1" noChangeArrowheads="1"/>
          </p:cNvSpPr>
          <p:nvPr>
            <p:ph type="title"/>
          </p:nvPr>
        </p:nvSpPr>
        <p:spPr/>
        <p:txBody>
          <a:bodyPr/>
          <a:lstStyle/>
          <a:p>
            <a:r>
              <a:rPr lang="it-IT" sz="2600"/>
              <a:t>Rappresentazione grafica delle trasformazioni</a:t>
            </a:r>
          </a:p>
        </p:txBody>
      </p:sp>
      <p:sp>
        <p:nvSpPr>
          <p:cNvPr id="228355" name="Rectangle 3"/>
          <p:cNvSpPr>
            <a:spLocks noGrp="1" noChangeArrowheads="1"/>
          </p:cNvSpPr>
          <p:nvPr>
            <p:ph type="body" idx="1"/>
          </p:nvPr>
        </p:nvSpPr>
        <p:spPr>
          <a:xfrm>
            <a:off x="323850" y="908050"/>
            <a:ext cx="8496300" cy="5184775"/>
          </a:xfrm>
        </p:spPr>
        <p:txBody>
          <a:bodyPr/>
          <a:lstStyle/>
          <a:p>
            <a:r>
              <a:rPr lang="it-IT" sz="2600" dirty="0">
                <a:solidFill>
                  <a:srgbClr val="990033"/>
                </a:solidFill>
              </a:rPr>
              <a:t>lavoro isotermo</a:t>
            </a:r>
            <a:r>
              <a:rPr lang="it-IT" sz="2600" dirty="0"/>
              <a:t> del g.p.                                                </a:t>
            </a:r>
            <a:r>
              <a:rPr lang="en-US" sz="2600" dirty="0">
                <a:latin typeface="Script MT Bold" pitchFamily="66" charset="0"/>
              </a:rPr>
              <a:t>L </a:t>
            </a:r>
            <a:r>
              <a:rPr lang="it-IT" sz="2600" dirty="0"/>
              <a:t>= </a:t>
            </a:r>
            <a:r>
              <a:rPr lang="it-IT" sz="2600" dirty="0">
                <a:cs typeface="Arial" pitchFamily="34" charset="0"/>
              </a:rPr>
              <a:t>∫</a:t>
            </a:r>
            <a:r>
              <a:rPr lang="it-IT" sz="2600" baseline="-25000" dirty="0">
                <a:cs typeface="Arial" pitchFamily="34" charset="0"/>
              </a:rPr>
              <a:t>V1</a:t>
            </a:r>
            <a:r>
              <a:rPr lang="it-IT" sz="2600" baseline="30000" dirty="0">
                <a:cs typeface="Arial" pitchFamily="34" charset="0"/>
              </a:rPr>
              <a:t>V2</a:t>
            </a:r>
            <a:r>
              <a:rPr lang="it-IT" sz="2600" dirty="0">
                <a:cs typeface="Arial" pitchFamily="34" charset="0"/>
              </a:rPr>
              <a:t>pdV =                                                               = nRT ∫</a:t>
            </a:r>
            <a:r>
              <a:rPr lang="it-IT" sz="2600" baseline="-25000" dirty="0">
                <a:cs typeface="Arial" pitchFamily="34" charset="0"/>
              </a:rPr>
              <a:t>V1</a:t>
            </a:r>
            <a:r>
              <a:rPr lang="it-IT" sz="2600" baseline="30000" dirty="0">
                <a:cs typeface="Arial" pitchFamily="34" charset="0"/>
              </a:rPr>
              <a:t>V2</a:t>
            </a:r>
            <a:r>
              <a:rPr lang="it-IT" sz="2600" dirty="0">
                <a:cs typeface="Arial" pitchFamily="34" charset="0"/>
              </a:rPr>
              <a:t>dV/ V =                                                        = nRTln(V</a:t>
            </a:r>
            <a:r>
              <a:rPr lang="it-IT" sz="2600" baseline="-25000" dirty="0">
                <a:cs typeface="Arial" pitchFamily="34" charset="0"/>
              </a:rPr>
              <a:t>2</a:t>
            </a:r>
            <a:r>
              <a:rPr lang="it-IT" sz="2600" dirty="0">
                <a:cs typeface="Arial" pitchFamily="34" charset="0"/>
              </a:rPr>
              <a:t>/ V</a:t>
            </a:r>
            <a:r>
              <a:rPr lang="it-IT" sz="2600" baseline="-25000" dirty="0">
                <a:cs typeface="Arial" pitchFamily="34" charset="0"/>
              </a:rPr>
              <a:t>1</a:t>
            </a:r>
            <a:r>
              <a:rPr lang="it-IT" sz="2600" dirty="0">
                <a:cs typeface="Arial" pitchFamily="34" charset="0"/>
              </a:rPr>
              <a:t>)                                                            (si usa p = nRT/ V,                                                        T = cost)</a:t>
            </a:r>
          </a:p>
          <a:p>
            <a:r>
              <a:rPr lang="it-IT" sz="2600" dirty="0">
                <a:cs typeface="Arial" pitchFamily="34" charset="0"/>
              </a:rPr>
              <a:t>le </a:t>
            </a:r>
            <a:r>
              <a:rPr lang="it-IT" sz="2600" dirty="0">
                <a:solidFill>
                  <a:srgbClr val="990033"/>
                </a:solidFill>
                <a:cs typeface="Arial" pitchFamily="34" charset="0"/>
              </a:rPr>
              <a:t>tr. adiabatiche</a:t>
            </a:r>
            <a:r>
              <a:rPr lang="it-IT" sz="2600" dirty="0">
                <a:cs typeface="Arial" pitchFamily="34" charset="0"/>
              </a:rPr>
              <a:t> hanno                                                    una pendenza maggiore                                              delle isoterme: pV</a:t>
            </a:r>
            <a:r>
              <a:rPr lang="el-GR" sz="2600" baseline="30000" dirty="0">
                <a:cs typeface="Arial" pitchFamily="34" charset="0"/>
              </a:rPr>
              <a:t>γ</a:t>
            </a:r>
            <a:r>
              <a:rPr lang="it-IT" sz="2600" dirty="0">
                <a:cs typeface="Arial" pitchFamily="34" charset="0"/>
              </a:rPr>
              <a:t> = cost </a:t>
            </a:r>
            <a:r>
              <a:rPr lang="it-IT" sz="2600" dirty="0" smtClean="0">
                <a:cs typeface="Arial" pitchFamily="34" charset="0"/>
              </a:rPr>
              <a:t>(*)   </a:t>
            </a:r>
            <a:endParaRPr lang="it-IT" sz="2600" dirty="0">
              <a:cs typeface="Arial" pitchFamily="34" charset="0"/>
            </a:endParaRPr>
          </a:p>
          <a:p>
            <a:r>
              <a:rPr lang="it-IT" sz="2600" dirty="0">
                <a:cs typeface="Arial" pitchFamily="34" charset="0"/>
              </a:rPr>
              <a:t>un es. di </a:t>
            </a:r>
            <a:r>
              <a:rPr lang="it-IT" sz="2600" dirty="0">
                <a:solidFill>
                  <a:srgbClr val="990033"/>
                </a:solidFill>
                <a:cs typeface="Arial" pitchFamily="34" charset="0"/>
              </a:rPr>
              <a:t>tr. ciclica</a:t>
            </a:r>
            <a:r>
              <a:rPr lang="it-IT" sz="2600" dirty="0">
                <a:cs typeface="Arial" pitchFamily="34" charset="0"/>
              </a:rPr>
              <a:t>: p</a:t>
            </a:r>
            <a:r>
              <a:rPr lang="it-IT" sz="2600" baseline="-25000" dirty="0">
                <a:cs typeface="Arial" pitchFamily="34" charset="0"/>
              </a:rPr>
              <a:t>1</a:t>
            </a:r>
            <a:r>
              <a:rPr lang="it-IT" sz="2600" dirty="0">
                <a:cs typeface="Arial" pitchFamily="34" charset="0"/>
              </a:rPr>
              <a:t>V</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2</a:t>
            </a:r>
            <a:r>
              <a:rPr lang="it-IT" sz="2600" dirty="0">
                <a:cs typeface="Arial" pitchFamily="34" charset="0"/>
              </a:rPr>
              <a:t>V</a:t>
            </a:r>
            <a:r>
              <a:rPr lang="it-IT" sz="2600" baseline="-25000" dirty="0">
                <a:cs typeface="Arial" pitchFamily="34" charset="0"/>
              </a:rPr>
              <a:t>1</a:t>
            </a:r>
            <a:r>
              <a:rPr lang="it-IT" sz="2600" dirty="0">
                <a:cs typeface="Arial" pitchFamily="34" charset="0"/>
              </a:rPr>
              <a:t> →  p</a:t>
            </a:r>
            <a:r>
              <a:rPr lang="it-IT" sz="2600" baseline="-25000" dirty="0">
                <a:cs typeface="Arial" pitchFamily="34" charset="0"/>
              </a:rPr>
              <a:t>1</a:t>
            </a:r>
            <a:r>
              <a:rPr lang="it-IT" sz="2600" dirty="0">
                <a:cs typeface="Arial" pitchFamily="34" charset="0"/>
              </a:rPr>
              <a:t>V</a:t>
            </a:r>
            <a:r>
              <a:rPr lang="it-IT" sz="2600" baseline="-25000" dirty="0">
                <a:cs typeface="Arial" pitchFamily="34" charset="0"/>
              </a:rPr>
              <a:t>2 </a:t>
            </a:r>
            <a:r>
              <a:rPr lang="it-IT" sz="2600" dirty="0">
                <a:cs typeface="Arial" pitchFamily="34" charset="0"/>
              </a:rPr>
              <a:t> →  p</a:t>
            </a:r>
            <a:r>
              <a:rPr lang="it-IT" sz="2600" baseline="-25000" dirty="0">
                <a:cs typeface="Arial" pitchFamily="34" charset="0"/>
              </a:rPr>
              <a:t>1</a:t>
            </a:r>
            <a:r>
              <a:rPr lang="it-IT" sz="2600" dirty="0">
                <a:cs typeface="Arial" pitchFamily="34" charset="0"/>
              </a:rPr>
              <a:t>V</a:t>
            </a:r>
            <a:r>
              <a:rPr lang="it-IT" sz="2600" baseline="-25000" dirty="0">
                <a:cs typeface="Arial" pitchFamily="34" charset="0"/>
              </a:rPr>
              <a:t>1   </a:t>
            </a:r>
            <a:r>
              <a:rPr lang="it-IT" sz="2600" dirty="0">
                <a:cs typeface="Arial" pitchFamily="34" charset="0"/>
              </a:rPr>
              <a:t>(isocora-isoterma-isobara);    </a:t>
            </a:r>
            <a:r>
              <a:rPr lang="it-IT" sz="2600" dirty="0">
                <a:solidFill>
                  <a:srgbClr val="008000"/>
                </a:solidFill>
                <a:cs typeface="Arial" pitchFamily="34" charset="0"/>
              </a:rPr>
              <a:t>oppure p</a:t>
            </a:r>
            <a:r>
              <a:rPr lang="it-IT" sz="2600" baseline="-25000" dirty="0">
                <a:solidFill>
                  <a:srgbClr val="008000"/>
                </a:solidFill>
                <a:cs typeface="Arial" pitchFamily="34" charset="0"/>
              </a:rPr>
              <a:t>1</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 → p</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 p</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2</a:t>
            </a:r>
            <a:r>
              <a:rPr lang="it-IT" sz="2600" dirty="0">
                <a:solidFill>
                  <a:srgbClr val="008000"/>
                </a:solidFill>
                <a:cs typeface="Arial" pitchFamily="34" charset="0"/>
              </a:rPr>
              <a:t>→p</a:t>
            </a:r>
            <a:r>
              <a:rPr lang="it-IT" sz="2600" baseline="-25000" dirty="0">
                <a:solidFill>
                  <a:srgbClr val="008000"/>
                </a:solidFill>
                <a:cs typeface="Arial" pitchFamily="34" charset="0"/>
              </a:rPr>
              <a:t>1</a:t>
            </a:r>
            <a:r>
              <a:rPr lang="it-IT" sz="2600" dirty="0">
                <a:solidFill>
                  <a:srgbClr val="008000"/>
                </a:solidFill>
                <a:cs typeface="Arial" pitchFamily="34" charset="0"/>
              </a:rPr>
              <a:t>V</a:t>
            </a:r>
            <a:r>
              <a:rPr lang="it-IT" sz="2600" baseline="-25000" dirty="0">
                <a:solidFill>
                  <a:srgbClr val="008000"/>
                </a:solidFill>
                <a:cs typeface="Arial" pitchFamily="34" charset="0"/>
              </a:rPr>
              <a:t>2</a:t>
            </a:r>
            <a:r>
              <a:rPr lang="it-IT" sz="2600" dirty="0">
                <a:solidFill>
                  <a:srgbClr val="008000"/>
                </a:solidFill>
                <a:cs typeface="Arial" pitchFamily="34" charset="0"/>
              </a:rPr>
              <a:t>→p</a:t>
            </a:r>
            <a:r>
              <a:rPr lang="it-IT" sz="2600" baseline="-25000" dirty="0">
                <a:solidFill>
                  <a:srgbClr val="008000"/>
                </a:solidFill>
                <a:cs typeface="Arial" pitchFamily="34" charset="0"/>
              </a:rPr>
              <a:t>1</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  </a:t>
            </a:r>
            <a:r>
              <a:rPr lang="en-US" sz="2600" dirty="0">
                <a:solidFill>
                  <a:srgbClr val="008000"/>
                </a:solidFill>
                <a:latin typeface="Script MT Bold" pitchFamily="66" charset="0"/>
                <a:cs typeface="Arial" pitchFamily="34" charset="0"/>
              </a:rPr>
              <a:t>L </a:t>
            </a:r>
            <a:r>
              <a:rPr lang="it-IT" sz="2600" dirty="0">
                <a:solidFill>
                  <a:srgbClr val="008000"/>
                </a:solidFill>
                <a:cs typeface="Arial" pitchFamily="34" charset="0"/>
              </a:rPr>
              <a:t>= (p</a:t>
            </a:r>
            <a:r>
              <a:rPr lang="it-IT" sz="2600" baseline="-25000" dirty="0">
                <a:solidFill>
                  <a:srgbClr val="008000"/>
                </a:solidFill>
                <a:cs typeface="Arial" pitchFamily="34" charset="0"/>
              </a:rPr>
              <a:t>1</a:t>
            </a:r>
            <a:r>
              <a:rPr lang="it-IT" sz="2600" dirty="0">
                <a:solidFill>
                  <a:srgbClr val="008000"/>
                </a:solidFill>
                <a:cs typeface="Arial" pitchFamily="34" charset="0"/>
              </a:rPr>
              <a:t>-p</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2</a:t>
            </a:r>
            <a:r>
              <a:rPr lang="it-IT" sz="2600" dirty="0">
                <a:solidFill>
                  <a:srgbClr val="008000"/>
                </a:solidFill>
                <a:cs typeface="Arial" pitchFamily="34" charset="0"/>
              </a:rPr>
              <a:t>-V</a:t>
            </a:r>
            <a:r>
              <a:rPr lang="it-IT" sz="2600" baseline="-25000" dirty="0">
                <a:solidFill>
                  <a:srgbClr val="008000"/>
                </a:solidFill>
                <a:cs typeface="Arial" pitchFamily="34" charset="0"/>
              </a:rPr>
              <a:t>1</a:t>
            </a:r>
            <a:r>
              <a:rPr lang="it-IT" sz="2600" dirty="0">
                <a:solidFill>
                  <a:srgbClr val="008000"/>
                </a:solidFill>
                <a:cs typeface="Arial" pitchFamily="34" charset="0"/>
              </a:rPr>
              <a:t>)</a:t>
            </a:r>
            <a:r>
              <a:rPr lang="it-IT" sz="2600" dirty="0">
                <a:cs typeface="Arial" pitchFamily="34" charset="0"/>
              </a:rPr>
              <a:t> </a:t>
            </a:r>
            <a:r>
              <a:rPr lang="it-IT" sz="2600" dirty="0">
                <a:solidFill>
                  <a:srgbClr val="FF0066"/>
                </a:solidFill>
                <a:cs typeface="Arial" pitchFamily="34" charset="0"/>
              </a:rPr>
              <a:t>area del ciclo, vero in generale</a:t>
            </a:r>
            <a:r>
              <a:rPr lang="it-IT" sz="3000" dirty="0">
                <a:solidFill>
                  <a:srgbClr val="FF0066"/>
                </a:solidFill>
                <a:cs typeface="Arial" pitchFamily="34" charset="0"/>
              </a:rPr>
              <a:t> </a:t>
            </a:r>
          </a:p>
        </p:txBody>
      </p:sp>
      <p:sp>
        <p:nvSpPr>
          <p:cNvPr id="228357" name="Line 5"/>
          <p:cNvSpPr>
            <a:spLocks noChangeShapeType="1"/>
          </p:cNvSpPr>
          <p:nvPr/>
        </p:nvSpPr>
        <p:spPr bwMode="auto">
          <a:xfrm>
            <a:off x="5003800" y="1412875"/>
            <a:ext cx="0" cy="2663825"/>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58" name="Line 6"/>
          <p:cNvSpPr>
            <a:spLocks noChangeShapeType="1"/>
          </p:cNvSpPr>
          <p:nvPr/>
        </p:nvSpPr>
        <p:spPr bwMode="auto">
          <a:xfrm>
            <a:off x="5003800" y="4076700"/>
            <a:ext cx="34559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1" name="Freeform 9"/>
          <p:cNvSpPr>
            <a:spLocks/>
          </p:cNvSpPr>
          <p:nvPr/>
        </p:nvSpPr>
        <p:spPr bwMode="auto">
          <a:xfrm>
            <a:off x="5292725" y="2133600"/>
            <a:ext cx="2016125" cy="1582738"/>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4" name="Freeform 12"/>
          <p:cNvSpPr>
            <a:spLocks/>
          </p:cNvSpPr>
          <p:nvPr/>
        </p:nvSpPr>
        <p:spPr bwMode="auto">
          <a:xfrm>
            <a:off x="5724525" y="1700213"/>
            <a:ext cx="1871663" cy="1439862"/>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5" name="Line 13"/>
          <p:cNvSpPr>
            <a:spLocks noChangeShapeType="1"/>
          </p:cNvSpPr>
          <p:nvPr/>
        </p:nvSpPr>
        <p:spPr bwMode="auto">
          <a:xfrm>
            <a:off x="5757863" y="2997200"/>
            <a:ext cx="1223962" cy="0"/>
          </a:xfrm>
          <a:prstGeom prst="line">
            <a:avLst/>
          </a:prstGeom>
          <a:noFill/>
          <a:ln w="38100">
            <a:solidFill>
              <a:schemeClr val="accent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6" name="Line 14"/>
          <p:cNvSpPr>
            <a:spLocks noChangeShapeType="1"/>
          </p:cNvSpPr>
          <p:nvPr/>
        </p:nvSpPr>
        <p:spPr bwMode="auto">
          <a:xfrm flipV="1">
            <a:off x="5795963" y="1916113"/>
            <a:ext cx="0" cy="1081087"/>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67" name="Text Box 15"/>
          <p:cNvSpPr txBox="1">
            <a:spLocks noChangeArrowheads="1"/>
          </p:cNvSpPr>
          <p:nvPr/>
        </p:nvSpPr>
        <p:spPr bwMode="auto">
          <a:xfrm>
            <a:off x="6948488" y="32131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1</a:t>
            </a:r>
          </a:p>
        </p:txBody>
      </p:sp>
      <p:sp>
        <p:nvSpPr>
          <p:cNvPr id="228368" name="Text Box 16"/>
          <p:cNvSpPr txBox="1">
            <a:spLocks noChangeArrowheads="1"/>
          </p:cNvSpPr>
          <p:nvPr/>
        </p:nvSpPr>
        <p:spPr bwMode="auto">
          <a:xfrm>
            <a:off x="7164388" y="25654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T</a:t>
            </a:r>
            <a:r>
              <a:rPr lang="it-IT" b="1" baseline="-25000"/>
              <a:t>2</a:t>
            </a:r>
          </a:p>
        </p:txBody>
      </p:sp>
      <p:sp>
        <p:nvSpPr>
          <p:cNvPr id="228369" name="Text Box 17"/>
          <p:cNvSpPr txBox="1">
            <a:spLocks noChangeArrowheads="1"/>
          </p:cNvSpPr>
          <p:nvPr/>
        </p:nvSpPr>
        <p:spPr bwMode="auto">
          <a:xfrm>
            <a:off x="4500563" y="2781300"/>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1</a:t>
            </a:r>
          </a:p>
        </p:txBody>
      </p:sp>
      <p:sp>
        <p:nvSpPr>
          <p:cNvPr id="228370" name="Text Box 18"/>
          <p:cNvSpPr txBox="1">
            <a:spLocks noChangeArrowheads="1"/>
          </p:cNvSpPr>
          <p:nvPr/>
        </p:nvSpPr>
        <p:spPr bwMode="auto">
          <a:xfrm>
            <a:off x="4551363" y="1647825"/>
            <a:ext cx="40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p</a:t>
            </a:r>
            <a:r>
              <a:rPr lang="it-IT" b="1" baseline="-25000"/>
              <a:t>2</a:t>
            </a:r>
          </a:p>
        </p:txBody>
      </p:sp>
      <p:sp>
        <p:nvSpPr>
          <p:cNvPr id="228371" name="Text Box 19"/>
          <p:cNvSpPr txBox="1">
            <a:spLocks noChangeArrowheads="1"/>
          </p:cNvSpPr>
          <p:nvPr/>
        </p:nvSpPr>
        <p:spPr bwMode="auto">
          <a:xfrm>
            <a:off x="5651500"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1</a:t>
            </a:r>
          </a:p>
        </p:txBody>
      </p:sp>
      <p:sp>
        <p:nvSpPr>
          <p:cNvPr id="228372" name="Text Box 20"/>
          <p:cNvSpPr txBox="1">
            <a:spLocks noChangeArrowheads="1"/>
          </p:cNvSpPr>
          <p:nvPr/>
        </p:nvSpPr>
        <p:spPr bwMode="auto">
          <a:xfrm>
            <a:off x="6804025" y="4076700"/>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V</a:t>
            </a:r>
            <a:r>
              <a:rPr lang="it-IT" b="1" baseline="-25000"/>
              <a:t>2</a:t>
            </a:r>
          </a:p>
        </p:txBody>
      </p:sp>
      <p:sp>
        <p:nvSpPr>
          <p:cNvPr id="228373" name="Freeform 21"/>
          <p:cNvSpPr>
            <a:spLocks/>
          </p:cNvSpPr>
          <p:nvPr/>
        </p:nvSpPr>
        <p:spPr bwMode="auto">
          <a:xfrm>
            <a:off x="5364163" y="2060575"/>
            <a:ext cx="935037" cy="1654175"/>
          </a:xfrm>
          <a:custGeom>
            <a:avLst/>
            <a:gdLst>
              <a:gd name="T0" fmla="*/ 0 w 1739"/>
              <a:gd name="T1" fmla="*/ 0 h 1316"/>
              <a:gd name="T2" fmla="*/ 118 w 1739"/>
              <a:gd name="T3" fmla="*/ 274 h 1316"/>
              <a:gd name="T4" fmla="*/ 155 w 1739"/>
              <a:gd name="T5" fmla="*/ 356 h 1316"/>
              <a:gd name="T6" fmla="*/ 219 w 1739"/>
              <a:gd name="T7" fmla="*/ 448 h 1316"/>
              <a:gd name="T8" fmla="*/ 256 w 1739"/>
              <a:gd name="T9" fmla="*/ 503 h 1316"/>
              <a:gd name="T10" fmla="*/ 329 w 1739"/>
              <a:gd name="T11" fmla="*/ 585 h 1316"/>
              <a:gd name="T12" fmla="*/ 356 w 1739"/>
              <a:gd name="T13" fmla="*/ 631 h 1316"/>
              <a:gd name="T14" fmla="*/ 411 w 1739"/>
              <a:gd name="T15" fmla="*/ 667 h 1316"/>
              <a:gd name="T16" fmla="*/ 475 w 1739"/>
              <a:gd name="T17" fmla="*/ 731 h 1316"/>
              <a:gd name="T18" fmla="*/ 539 w 1739"/>
              <a:gd name="T19" fmla="*/ 795 h 1316"/>
              <a:gd name="T20" fmla="*/ 576 w 1739"/>
              <a:gd name="T21" fmla="*/ 841 h 1316"/>
              <a:gd name="T22" fmla="*/ 594 w 1739"/>
              <a:gd name="T23" fmla="*/ 868 h 1316"/>
              <a:gd name="T24" fmla="*/ 667 w 1739"/>
              <a:gd name="T25" fmla="*/ 932 h 1316"/>
              <a:gd name="T26" fmla="*/ 841 w 1739"/>
              <a:gd name="T27" fmla="*/ 1042 h 1316"/>
              <a:gd name="T28" fmla="*/ 886 w 1739"/>
              <a:gd name="T29" fmla="*/ 1079 h 1316"/>
              <a:gd name="T30" fmla="*/ 996 w 1739"/>
              <a:gd name="T31" fmla="*/ 1124 h 1316"/>
              <a:gd name="T32" fmla="*/ 1115 w 1739"/>
              <a:gd name="T33" fmla="*/ 1170 h 1316"/>
              <a:gd name="T34" fmla="*/ 1334 w 1739"/>
              <a:gd name="T35" fmla="*/ 1207 h 1316"/>
              <a:gd name="T36" fmla="*/ 1526 w 1739"/>
              <a:gd name="T37" fmla="*/ 1271 h 1316"/>
              <a:gd name="T38" fmla="*/ 1664 w 1739"/>
              <a:gd name="T39" fmla="*/ 1280 h 1316"/>
              <a:gd name="T40" fmla="*/ 1718 w 1739"/>
              <a:gd name="T41" fmla="*/ 1316 h 1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9" h="1316">
                <a:moveTo>
                  <a:pt x="0" y="0"/>
                </a:moveTo>
                <a:cubicBezTo>
                  <a:pt x="15" y="106"/>
                  <a:pt x="41" y="197"/>
                  <a:pt x="118" y="274"/>
                </a:cubicBezTo>
                <a:cubicBezTo>
                  <a:pt x="129" y="304"/>
                  <a:pt x="137" y="329"/>
                  <a:pt x="155" y="356"/>
                </a:cubicBezTo>
                <a:cubicBezTo>
                  <a:pt x="169" y="399"/>
                  <a:pt x="194" y="414"/>
                  <a:pt x="219" y="448"/>
                </a:cubicBezTo>
                <a:cubicBezTo>
                  <a:pt x="232" y="466"/>
                  <a:pt x="256" y="503"/>
                  <a:pt x="256" y="503"/>
                </a:cubicBezTo>
                <a:cubicBezTo>
                  <a:pt x="268" y="539"/>
                  <a:pt x="301" y="559"/>
                  <a:pt x="329" y="585"/>
                </a:cubicBezTo>
                <a:cubicBezTo>
                  <a:pt x="337" y="610"/>
                  <a:pt x="335" y="615"/>
                  <a:pt x="356" y="631"/>
                </a:cubicBezTo>
                <a:cubicBezTo>
                  <a:pt x="374" y="644"/>
                  <a:pt x="411" y="667"/>
                  <a:pt x="411" y="667"/>
                </a:cubicBezTo>
                <a:cubicBezTo>
                  <a:pt x="431" y="697"/>
                  <a:pt x="445" y="711"/>
                  <a:pt x="475" y="731"/>
                </a:cubicBezTo>
                <a:cubicBezTo>
                  <a:pt x="495" y="761"/>
                  <a:pt x="509" y="775"/>
                  <a:pt x="539" y="795"/>
                </a:cubicBezTo>
                <a:cubicBezTo>
                  <a:pt x="556" y="849"/>
                  <a:pt x="534" y="800"/>
                  <a:pt x="576" y="841"/>
                </a:cubicBezTo>
                <a:cubicBezTo>
                  <a:pt x="584" y="849"/>
                  <a:pt x="587" y="860"/>
                  <a:pt x="594" y="868"/>
                </a:cubicBezTo>
                <a:cubicBezTo>
                  <a:pt x="668" y="952"/>
                  <a:pt x="612" y="887"/>
                  <a:pt x="667" y="932"/>
                </a:cubicBezTo>
                <a:cubicBezTo>
                  <a:pt x="722" y="978"/>
                  <a:pt x="772" y="1020"/>
                  <a:pt x="841" y="1042"/>
                </a:cubicBezTo>
                <a:cubicBezTo>
                  <a:pt x="857" y="1053"/>
                  <a:pt x="869" y="1070"/>
                  <a:pt x="886" y="1079"/>
                </a:cubicBezTo>
                <a:cubicBezTo>
                  <a:pt x="896" y="1084"/>
                  <a:pt x="980" y="1119"/>
                  <a:pt x="996" y="1124"/>
                </a:cubicBezTo>
                <a:cubicBezTo>
                  <a:pt x="1028" y="1158"/>
                  <a:pt x="1071" y="1161"/>
                  <a:pt x="1115" y="1170"/>
                </a:cubicBezTo>
                <a:cubicBezTo>
                  <a:pt x="1188" y="1186"/>
                  <a:pt x="1260" y="1195"/>
                  <a:pt x="1334" y="1207"/>
                </a:cubicBezTo>
                <a:cubicBezTo>
                  <a:pt x="1383" y="1223"/>
                  <a:pt x="1476" y="1265"/>
                  <a:pt x="1526" y="1271"/>
                </a:cubicBezTo>
                <a:cubicBezTo>
                  <a:pt x="1572" y="1276"/>
                  <a:pt x="1618" y="1277"/>
                  <a:pt x="1664" y="1280"/>
                </a:cubicBezTo>
                <a:cubicBezTo>
                  <a:pt x="1695" y="1290"/>
                  <a:pt x="1739" y="1277"/>
                  <a:pt x="1718" y="1316"/>
                </a:cubicBezTo>
              </a:path>
            </a:pathLst>
          </a:custGeom>
          <a:noFill/>
          <a:ln w="28575" cmpd="sng">
            <a:solidFill>
              <a:srgbClr val="92D05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92D050"/>
              </a:solidFill>
            </a:endParaRPr>
          </a:p>
        </p:txBody>
      </p:sp>
      <p:sp>
        <p:nvSpPr>
          <p:cNvPr id="228374" name="Text Box 22"/>
          <p:cNvSpPr txBox="1">
            <a:spLocks noChangeArrowheads="1"/>
          </p:cNvSpPr>
          <p:nvPr/>
        </p:nvSpPr>
        <p:spPr bwMode="auto">
          <a:xfrm>
            <a:off x="5127625" y="3305175"/>
            <a:ext cx="6223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solidFill>
                  <a:srgbClr val="92D050"/>
                </a:solidFill>
              </a:rPr>
              <a:t>Q=0</a:t>
            </a:r>
          </a:p>
        </p:txBody>
      </p:sp>
      <p:sp>
        <p:nvSpPr>
          <p:cNvPr id="228376" name="Freeform 24"/>
          <p:cNvSpPr>
            <a:spLocks/>
          </p:cNvSpPr>
          <p:nvPr/>
        </p:nvSpPr>
        <p:spPr bwMode="auto">
          <a:xfrm>
            <a:off x="5867400" y="1989138"/>
            <a:ext cx="1079500" cy="1008062"/>
          </a:xfrm>
          <a:custGeom>
            <a:avLst/>
            <a:gdLst>
              <a:gd name="T0" fmla="*/ 0 w 658"/>
              <a:gd name="T1" fmla="*/ 0 h 622"/>
              <a:gd name="T2" fmla="*/ 73 w 658"/>
              <a:gd name="T3" fmla="*/ 138 h 622"/>
              <a:gd name="T4" fmla="*/ 155 w 658"/>
              <a:gd name="T5" fmla="*/ 238 h 622"/>
              <a:gd name="T6" fmla="*/ 164 w 658"/>
              <a:gd name="T7" fmla="*/ 266 h 622"/>
              <a:gd name="T8" fmla="*/ 219 w 658"/>
              <a:gd name="T9" fmla="*/ 302 h 622"/>
              <a:gd name="T10" fmla="*/ 247 w 658"/>
              <a:gd name="T11" fmla="*/ 330 h 622"/>
              <a:gd name="T12" fmla="*/ 274 w 658"/>
              <a:gd name="T13" fmla="*/ 339 h 622"/>
              <a:gd name="T14" fmla="*/ 338 w 658"/>
              <a:gd name="T15" fmla="*/ 403 h 622"/>
              <a:gd name="T16" fmla="*/ 356 w 658"/>
              <a:gd name="T17" fmla="*/ 430 h 622"/>
              <a:gd name="T18" fmla="*/ 384 w 658"/>
              <a:gd name="T19" fmla="*/ 439 h 622"/>
              <a:gd name="T20" fmla="*/ 475 w 658"/>
              <a:gd name="T21" fmla="*/ 503 h 622"/>
              <a:gd name="T22" fmla="*/ 539 w 658"/>
              <a:gd name="T23" fmla="*/ 549 h 622"/>
              <a:gd name="T24" fmla="*/ 658 w 658"/>
              <a:gd name="T25" fmla="*/ 622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622">
                <a:moveTo>
                  <a:pt x="0" y="0"/>
                </a:moveTo>
                <a:cubicBezTo>
                  <a:pt x="21" y="85"/>
                  <a:pt x="18" y="79"/>
                  <a:pt x="73" y="138"/>
                </a:cubicBezTo>
                <a:cubicBezTo>
                  <a:pt x="90" y="190"/>
                  <a:pt x="100" y="220"/>
                  <a:pt x="155" y="238"/>
                </a:cubicBezTo>
                <a:cubicBezTo>
                  <a:pt x="158" y="247"/>
                  <a:pt x="157" y="259"/>
                  <a:pt x="164" y="266"/>
                </a:cubicBezTo>
                <a:cubicBezTo>
                  <a:pt x="179" y="281"/>
                  <a:pt x="204" y="287"/>
                  <a:pt x="219" y="302"/>
                </a:cubicBezTo>
                <a:cubicBezTo>
                  <a:pt x="228" y="311"/>
                  <a:pt x="236" y="323"/>
                  <a:pt x="247" y="330"/>
                </a:cubicBezTo>
                <a:cubicBezTo>
                  <a:pt x="255" y="335"/>
                  <a:pt x="265" y="336"/>
                  <a:pt x="274" y="339"/>
                </a:cubicBezTo>
                <a:cubicBezTo>
                  <a:pt x="296" y="360"/>
                  <a:pt x="319" y="379"/>
                  <a:pt x="338" y="403"/>
                </a:cubicBezTo>
                <a:cubicBezTo>
                  <a:pt x="345" y="412"/>
                  <a:pt x="347" y="423"/>
                  <a:pt x="356" y="430"/>
                </a:cubicBezTo>
                <a:cubicBezTo>
                  <a:pt x="364" y="436"/>
                  <a:pt x="375" y="436"/>
                  <a:pt x="384" y="439"/>
                </a:cubicBezTo>
                <a:cubicBezTo>
                  <a:pt x="410" y="466"/>
                  <a:pt x="440" y="491"/>
                  <a:pt x="475" y="503"/>
                </a:cubicBezTo>
                <a:cubicBezTo>
                  <a:pt x="497" y="526"/>
                  <a:pt x="508" y="539"/>
                  <a:pt x="539" y="549"/>
                </a:cubicBezTo>
                <a:cubicBezTo>
                  <a:pt x="575" y="585"/>
                  <a:pt x="603" y="622"/>
                  <a:pt x="658" y="622"/>
                </a:cubicBezTo>
              </a:path>
            </a:pathLst>
          </a:custGeom>
          <a:noFill/>
          <a:ln w="38100" cmpd="sng">
            <a:solidFill>
              <a:srgbClr val="FF0066"/>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8" name="Line 26"/>
          <p:cNvSpPr>
            <a:spLocks noChangeShapeType="1"/>
          </p:cNvSpPr>
          <p:nvPr/>
        </p:nvSpPr>
        <p:spPr bwMode="auto">
          <a:xfrm>
            <a:off x="5795963" y="1989138"/>
            <a:ext cx="1223962" cy="0"/>
          </a:xfrm>
          <a:prstGeom prst="line">
            <a:avLst/>
          </a:prstGeom>
          <a:noFill/>
          <a:ln w="38100">
            <a:solidFill>
              <a:schemeClr val="accent2"/>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8379" name="Line 27"/>
          <p:cNvSpPr>
            <a:spLocks noChangeShapeType="1"/>
          </p:cNvSpPr>
          <p:nvPr/>
        </p:nvSpPr>
        <p:spPr bwMode="auto">
          <a:xfrm flipV="1">
            <a:off x="6985000" y="1952625"/>
            <a:ext cx="0" cy="1081088"/>
          </a:xfrm>
          <a:prstGeom prst="line">
            <a:avLst/>
          </a:prstGeom>
          <a:noFill/>
          <a:ln w="38100">
            <a:solidFill>
              <a:srgbClr val="008000"/>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216086" y="6349108"/>
            <a:ext cx="8748401" cy="369332"/>
          </a:xfrm>
          <a:prstGeom prst="rect">
            <a:avLst/>
          </a:prstGeom>
          <a:solidFill>
            <a:schemeClr val="accent3"/>
          </a:solidFill>
          <a:ln>
            <a:solidFill>
              <a:schemeClr val="accent3"/>
            </a:solidFill>
          </a:ln>
        </p:spPr>
        <p:txBody>
          <a:bodyPr wrap="square" rtlCol="0">
            <a:spAutoFit/>
          </a:bodyPr>
          <a:lstStyle/>
          <a:p>
            <a:r>
              <a:rPr lang="it-IT" dirty="0" smtClean="0"/>
              <a:t>(*) si dimostra partendo da dU = nC</a:t>
            </a:r>
            <a:r>
              <a:rPr lang="it-IT" baseline="-25000" dirty="0" smtClean="0"/>
              <a:t>V</a:t>
            </a:r>
            <a:r>
              <a:rPr lang="it-IT" dirty="0" smtClean="0"/>
              <a:t>dT = -pdV, usando p = nRT/V, R/C</a:t>
            </a:r>
            <a:r>
              <a:rPr lang="it-IT" baseline="-25000" dirty="0" smtClean="0"/>
              <a:t>V</a:t>
            </a:r>
            <a:r>
              <a:rPr lang="it-IT" dirty="0" smtClean="0"/>
              <a:t> = </a:t>
            </a:r>
            <a:r>
              <a:rPr lang="el-GR" dirty="0" smtClean="0"/>
              <a:t>γ</a:t>
            </a:r>
            <a:r>
              <a:rPr lang="it-IT" dirty="0" smtClean="0"/>
              <a:t>-1 etc.</a:t>
            </a:r>
            <a:endParaRPr lang="it-IT"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14</a:t>
            </a:r>
            <a:endParaRPr lang="en-US"/>
          </a:p>
        </p:txBody>
      </p:sp>
      <p:sp>
        <p:nvSpPr>
          <p:cNvPr id="6" name="Slide Number Placeholder 5"/>
          <p:cNvSpPr>
            <a:spLocks noGrp="1"/>
          </p:cNvSpPr>
          <p:nvPr>
            <p:ph type="sldNum" sz="quarter" idx="12"/>
          </p:nvPr>
        </p:nvSpPr>
        <p:spPr/>
        <p:txBody>
          <a:bodyPr/>
          <a:lstStyle/>
          <a:p>
            <a:fld id="{94009656-3396-4198-BA93-951305018036}" type="slidenum">
              <a:rPr lang="en-US"/>
              <a:pPr/>
              <a:t>48</a:t>
            </a:fld>
            <a:endParaRPr lang="en-US"/>
          </a:p>
        </p:txBody>
      </p:sp>
      <p:sp>
        <p:nvSpPr>
          <p:cNvPr id="225282" name="Rectangle 2"/>
          <p:cNvSpPr>
            <a:spLocks noGrp="1" noChangeArrowheads="1"/>
          </p:cNvSpPr>
          <p:nvPr>
            <p:ph type="title"/>
          </p:nvPr>
        </p:nvSpPr>
        <p:spPr/>
        <p:txBody>
          <a:bodyPr/>
          <a:lstStyle/>
          <a:p>
            <a:r>
              <a:rPr lang="it-IT"/>
              <a:t>Transizione di fase e calori latenti</a:t>
            </a:r>
          </a:p>
        </p:txBody>
      </p:sp>
      <p:sp>
        <p:nvSpPr>
          <p:cNvPr id="225283" name="Rectangle 3"/>
          <p:cNvSpPr>
            <a:spLocks noGrp="1" noChangeArrowheads="1"/>
          </p:cNvSpPr>
          <p:nvPr>
            <p:ph type="body" idx="1"/>
          </p:nvPr>
        </p:nvSpPr>
        <p:spPr>
          <a:ln/>
          <a:extLst>
            <a:ext uri="{91240B29-F687-4F45-9708-019B960494DF}">
              <a14:hiddenLine xmlns:a14="http://schemas.microsoft.com/office/drawing/2010/main" w="9525">
                <a:solidFill>
                  <a:srgbClr val="990033"/>
                </a:solidFill>
                <a:miter lim="800000"/>
                <a:headEnd/>
                <a:tailEnd/>
              </a14:hiddenLine>
            </a:ext>
          </a:extLst>
        </p:spPr>
        <p:txBody>
          <a:bodyPr/>
          <a:lstStyle/>
          <a:p>
            <a:r>
              <a:rPr lang="it-IT" sz="2400"/>
              <a:t>fasi</a:t>
            </a:r>
          </a:p>
          <a:p>
            <a:pPr lvl="1"/>
            <a:r>
              <a:rPr lang="it-IT" sz="2100">
                <a:solidFill>
                  <a:srgbClr val="FF0066"/>
                </a:solidFill>
              </a:rPr>
              <a:t>gas (v)</a:t>
            </a:r>
          </a:p>
          <a:p>
            <a:pPr lvl="1"/>
            <a:r>
              <a:rPr lang="it-IT" sz="2100">
                <a:solidFill>
                  <a:srgbClr val="008000"/>
                </a:solidFill>
              </a:rPr>
              <a:t>liquido (l)</a:t>
            </a:r>
          </a:p>
          <a:p>
            <a:pPr lvl="1"/>
            <a:r>
              <a:rPr lang="it-IT" sz="2100">
                <a:solidFill>
                  <a:schemeClr val="accent2"/>
                </a:solidFill>
              </a:rPr>
              <a:t>solido (s)</a:t>
            </a:r>
          </a:p>
          <a:p>
            <a:r>
              <a:rPr lang="it-IT" sz="2400"/>
              <a:t>transizioni di fase</a:t>
            </a:r>
          </a:p>
          <a:p>
            <a:pPr lvl="1"/>
            <a:r>
              <a:rPr lang="it-IT" sz="2100"/>
              <a:t>vaporizzazione   l </a:t>
            </a:r>
            <a:r>
              <a:rPr lang="it-IT" sz="2100">
                <a:cs typeface="Arial" pitchFamily="34" charset="0"/>
              </a:rPr>
              <a:t>→ v    </a:t>
            </a:r>
            <a:r>
              <a:rPr lang="it-IT" sz="2100">
                <a:solidFill>
                  <a:srgbClr val="FF0000"/>
                </a:solidFill>
                <a:cs typeface="Arial" pitchFamily="34" charset="0"/>
              </a:rPr>
              <a:t>(←)</a:t>
            </a:r>
          </a:p>
          <a:p>
            <a:pPr lvl="1"/>
            <a:r>
              <a:rPr lang="it-IT" sz="2100">
                <a:cs typeface="Arial" pitchFamily="34" charset="0"/>
              </a:rPr>
              <a:t>fusione               </a:t>
            </a:r>
            <a:r>
              <a:rPr lang="it-IT" sz="2100"/>
              <a:t>s </a:t>
            </a:r>
            <a:r>
              <a:rPr lang="it-IT" sz="2100">
                <a:cs typeface="Arial" pitchFamily="34" charset="0"/>
              </a:rPr>
              <a:t>→ l     </a:t>
            </a:r>
            <a:r>
              <a:rPr lang="it-IT" sz="2100">
                <a:solidFill>
                  <a:srgbClr val="FF0000"/>
                </a:solidFill>
                <a:cs typeface="Arial" pitchFamily="34" charset="0"/>
              </a:rPr>
              <a:t>(←)</a:t>
            </a:r>
          </a:p>
          <a:p>
            <a:pPr lvl="1"/>
            <a:r>
              <a:rPr lang="it-IT" sz="2100">
                <a:cs typeface="Arial" pitchFamily="34" charset="0"/>
              </a:rPr>
              <a:t>sublimazione      </a:t>
            </a:r>
            <a:r>
              <a:rPr lang="it-IT" sz="2100"/>
              <a:t>s </a:t>
            </a:r>
            <a:r>
              <a:rPr lang="it-IT" sz="2100">
                <a:cs typeface="Arial" pitchFamily="34" charset="0"/>
              </a:rPr>
              <a:t>→ v   </a:t>
            </a:r>
            <a:r>
              <a:rPr lang="it-IT" sz="2100">
                <a:solidFill>
                  <a:srgbClr val="FF0000"/>
                </a:solidFill>
                <a:cs typeface="Arial" pitchFamily="34" charset="0"/>
              </a:rPr>
              <a:t>(←)</a:t>
            </a:r>
          </a:p>
          <a:p>
            <a:r>
              <a:rPr lang="it-IT" sz="2400">
                <a:cs typeface="Arial" pitchFamily="34" charset="0"/>
              </a:rPr>
              <a:t>calore latente, energia necessaria a passare da uno stato più ordinato ad uno meno ordinato (→), si riottiene nel processo inverso </a:t>
            </a:r>
            <a:r>
              <a:rPr lang="it-IT" sz="2400">
                <a:solidFill>
                  <a:srgbClr val="FF0000"/>
                </a:solidFill>
                <a:cs typeface="Arial" pitchFamily="34" charset="0"/>
              </a:rPr>
              <a:t>(←)</a:t>
            </a:r>
            <a:endParaRPr lang="it-IT" sz="2400">
              <a:cs typeface="Arial" pitchFamily="34" charset="0"/>
            </a:endParaRPr>
          </a:p>
          <a:p>
            <a:pPr lvl="1"/>
            <a:r>
              <a:rPr lang="it-IT" sz="2100">
                <a:cs typeface="Arial" pitchFamily="34" charset="0"/>
              </a:rPr>
              <a:t>l</a:t>
            </a:r>
            <a:r>
              <a:rPr lang="it-IT" sz="2100" baseline="-25000">
                <a:cs typeface="Arial" pitchFamily="34" charset="0"/>
              </a:rPr>
              <a:t>v,f,s</a:t>
            </a:r>
            <a:r>
              <a:rPr lang="it-IT" sz="2100">
                <a:cs typeface="Arial" pitchFamily="34" charset="0"/>
              </a:rPr>
              <a:t>        (J/kg)</a:t>
            </a:r>
          </a:p>
          <a:p>
            <a:pPr lvl="1"/>
            <a:r>
              <a:rPr lang="it-IT" sz="2100">
                <a:cs typeface="Arial" pitchFamily="34" charset="0"/>
              </a:rPr>
              <a:t>L</a:t>
            </a:r>
            <a:r>
              <a:rPr lang="it-IT" sz="2100" baseline="-25000">
                <a:cs typeface="Arial" pitchFamily="34" charset="0"/>
              </a:rPr>
              <a:t>v,f,s</a:t>
            </a:r>
            <a:r>
              <a:rPr lang="it-IT" sz="2100">
                <a:cs typeface="Arial" pitchFamily="34" charset="0"/>
              </a:rPr>
              <a:t>       (J/mole)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dirty="0" err="1" smtClean="0"/>
              <a:t>fln</a:t>
            </a:r>
            <a:r>
              <a:rPr lang="en-US" dirty="0" smtClean="0"/>
              <a:t> </a:t>
            </a:r>
            <a:r>
              <a:rPr lang="en-US" dirty="0" err="1" smtClean="0"/>
              <a:t>apr</a:t>
            </a:r>
            <a:r>
              <a:rPr lang="en-US" dirty="0" smtClean="0"/>
              <a:t> 14</a:t>
            </a:r>
            <a:endParaRPr lang="en-US" dirty="0"/>
          </a:p>
        </p:txBody>
      </p:sp>
      <p:sp>
        <p:nvSpPr>
          <p:cNvPr id="10" name="Slide Number Placeholder 5"/>
          <p:cNvSpPr>
            <a:spLocks noGrp="1"/>
          </p:cNvSpPr>
          <p:nvPr>
            <p:ph type="sldNum" sz="quarter" idx="12"/>
          </p:nvPr>
        </p:nvSpPr>
        <p:spPr/>
        <p:txBody>
          <a:bodyPr/>
          <a:lstStyle/>
          <a:p>
            <a:fld id="{847E01F5-9AB4-4791-A613-7609CE4581CD}" type="slidenum">
              <a:rPr lang="en-US"/>
              <a:pPr/>
              <a:t>49</a:t>
            </a:fld>
            <a:endParaRPr lang="en-US"/>
          </a:p>
        </p:txBody>
      </p:sp>
      <p:sp>
        <p:nvSpPr>
          <p:cNvPr id="231426" name="Rectangle 2"/>
          <p:cNvSpPr>
            <a:spLocks noGrp="1" noChangeArrowheads="1"/>
          </p:cNvSpPr>
          <p:nvPr>
            <p:ph type="title"/>
          </p:nvPr>
        </p:nvSpPr>
        <p:spPr/>
        <p:txBody>
          <a:bodyPr/>
          <a:lstStyle/>
          <a:p>
            <a:r>
              <a:rPr lang="it-IT"/>
              <a:t>Transizioni di fase e calori latenti (2)</a:t>
            </a:r>
          </a:p>
        </p:txBody>
      </p:sp>
      <p:sp>
        <p:nvSpPr>
          <p:cNvPr id="231427" name="Rectangle 3"/>
          <p:cNvSpPr>
            <a:spLocks noGrp="1" noChangeArrowheads="1"/>
          </p:cNvSpPr>
          <p:nvPr>
            <p:ph type="body" idx="1"/>
          </p:nvPr>
        </p:nvSpPr>
        <p:spPr/>
        <p:txBody>
          <a:bodyPr/>
          <a:lstStyle/>
          <a:p>
            <a:pPr>
              <a:lnSpc>
                <a:spcPct val="90000"/>
              </a:lnSpc>
            </a:pPr>
            <a:r>
              <a:rPr lang="it-IT" sz="2600" dirty="0"/>
              <a:t>es. l </a:t>
            </a:r>
            <a:r>
              <a:rPr lang="it-IT" sz="2600" dirty="0">
                <a:cs typeface="Arial" pitchFamily="34" charset="0"/>
              </a:rPr>
              <a:t>→ v </a:t>
            </a:r>
            <a:r>
              <a:rPr lang="it-IT" sz="2600" dirty="0"/>
              <a:t>: 1 g H</a:t>
            </a:r>
            <a:r>
              <a:rPr lang="it-IT" sz="2600" baseline="-25000" dirty="0"/>
              <a:t>2</a:t>
            </a:r>
            <a:r>
              <a:rPr lang="it-IT" sz="2600" dirty="0"/>
              <a:t>O liq.  </a:t>
            </a:r>
            <a:r>
              <a:rPr lang="it-IT" sz="2600" dirty="0">
                <a:cs typeface="Arial" pitchFamily="34" charset="0"/>
              </a:rPr>
              <a:t>→ 1 g H</a:t>
            </a:r>
            <a:r>
              <a:rPr lang="it-IT" sz="2600" baseline="-25000" dirty="0">
                <a:cs typeface="Arial" pitchFamily="34" charset="0"/>
              </a:rPr>
              <a:t>2</a:t>
            </a:r>
            <a:r>
              <a:rPr lang="it-IT" sz="2600" dirty="0">
                <a:cs typeface="Arial" pitchFamily="34" charset="0"/>
              </a:rPr>
              <a:t>O vapore</a:t>
            </a:r>
          </a:p>
          <a:p>
            <a:pPr lvl="1">
              <a:lnSpc>
                <a:spcPct val="90000"/>
              </a:lnSpc>
            </a:pPr>
            <a:r>
              <a:rPr lang="it-IT" sz="2500" dirty="0">
                <a:solidFill>
                  <a:schemeClr val="accent2"/>
                </a:solidFill>
                <a:cs typeface="Arial" pitchFamily="34" charset="0"/>
              </a:rPr>
              <a:t>p</a:t>
            </a:r>
            <a:r>
              <a:rPr lang="it-IT" sz="2500" baseline="-25000" dirty="0">
                <a:solidFill>
                  <a:schemeClr val="accent2"/>
                </a:solidFill>
                <a:cs typeface="Arial" pitchFamily="34" charset="0"/>
              </a:rPr>
              <a:t>0</a:t>
            </a:r>
            <a:r>
              <a:rPr lang="it-IT" sz="2500" dirty="0">
                <a:solidFill>
                  <a:schemeClr val="accent2"/>
                </a:solidFill>
                <a:cs typeface="Arial" pitchFamily="34" charset="0"/>
              </a:rPr>
              <a:t> = 1 atm, </a:t>
            </a:r>
            <a:r>
              <a:rPr lang="el-GR" sz="2500" dirty="0">
                <a:solidFill>
                  <a:schemeClr val="accent2"/>
                </a:solidFill>
                <a:cs typeface="Arial" pitchFamily="34" charset="0"/>
              </a:rPr>
              <a:t>θ</a:t>
            </a:r>
            <a:r>
              <a:rPr lang="it-IT" sz="2500" dirty="0">
                <a:solidFill>
                  <a:schemeClr val="accent2"/>
                </a:solidFill>
                <a:cs typeface="Arial" pitchFamily="34" charset="0"/>
              </a:rPr>
              <a:t> = 100 </a:t>
            </a:r>
            <a:r>
              <a:rPr lang="en-US" sz="2500" dirty="0">
                <a:solidFill>
                  <a:schemeClr val="accent2"/>
                </a:solidFill>
                <a:cs typeface="Arial" pitchFamily="34" charset="0"/>
              </a:rPr>
              <a:t>°C</a:t>
            </a:r>
          </a:p>
          <a:p>
            <a:pPr lvl="1">
              <a:lnSpc>
                <a:spcPct val="90000"/>
              </a:lnSpc>
            </a:pPr>
            <a:r>
              <a:rPr lang="en-US" sz="2500" dirty="0" err="1">
                <a:solidFill>
                  <a:srgbClr val="FF0066"/>
                </a:solidFill>
                <a:cs typeface="Arial" pitchFamily="34" charset="0"/>
              </a:rPr>
              <a:t>V</a:t>
            </a:r>
            <a:r>
              <a:rPr lang="en-US" sz="2500" baseline="-25000" dirty="0" err="1">
                <a:solidFill>
                  <a:srgbClr val="FF0066"/>
                </a:solidFill>
                <a:cs typeface="Arial" pitchFamily="34" charset="0"/>
              </a:rPr>
              <a:t>l</a:t>
            </a:r>
            <a:r>
              <a:rPr lang="en-US" sz="2500" baseline="-25000" dirty="0">
                <a:solidFill>
                  <a:srgbClr val="FF0066"/>
                </a:solidFill>
                <a:cs typeface="Arial" pitchFamily="34" charset="0"/>
              </a:rPr>
              <a:t> </a:t>
            </a:r>
            <a:r>
              <a:rPr lang="en-US" sz="2500" dirty="0">
                <a:solidFill>
                  <a:srgbClr val="FF0066"/>
                </a:solidFill>
                <a:cs typeface="Arial" pitchFamily="34" charset="0"/>
              </a:rPr>
              <a:t>= 1 cm</a:t>
            </a:r>
            <a:r>
              <a:rPr lang="en-US" sz="2500" baseline="30000" dirty="0">
                <a:solidFill>
                  <a:srgbClr val="FF0066"/>
                </a:solidFill>
                <a:cs typeface="Arial" pitchFamily="34" charset="0"/>
              </a:rPr>
              <a:t>3</a:t>
            </a:r>
            <a:r>
              <a:rPr lang="en-US" sz="2500" dirty="0">
                <a:solidFill>
                  <a:srgbClr val="FF0066"/>
                </a:solidFill>
                <a:cs typeface="Arial" pitchFamily="34" charset="0"/>
              </a:rPr>
              <a:t>  </a:t>
            </a:r>
            <a:r>
              <a:rPr lang="en-US" sz="2500" dirty="0" err="1">
                <a:solidFill>
                  <a:srgbClr val="FF0066"/>
                </a:solidFill>
                <a:cs typeface="Arial" pitchFamily="34" charset="0"/>
              </a:rPr>
              <a:t>mentre</a:t>
            </a:r>
            <a:r>
              <a:rPr lang="en-US" sz="2500" dirty="0">
                <a:solidFill>
                  <a:srgbClr val="FF0066"/>
                </a:solidFill>
                <a:cs typeface="Arial" pitchFamily="34" charset="0"/>
              </a:rPr>
              <a:t> </a:t>
            </a:r>
            <a:r>
              <a:rPr lang="en-US" sz="2500" dirty="0" err="1">
                <a:solidFill>
                  <a:srgbClr val="FF0066"/>
                </a:solidFill>
                <a:cs typeface="Arial" pitchFamily="34" charset="0"/>
              </a:rPr>
              <a:t>V</a:t>
            </a:r>
            <a:r>
              <a:rPr lang="en-US" sz="2500" baseline="-25000" dirty="0" err="1">
                <a:solidFill>
                  <a:srgbClr val="FF0066"/>
                </a:solidFill>
                <a:cs typeface="Arial" pitchFamily="34" charset="0"/>
              </a:rPr>
              <a:t>v</a:t>
            </a:r>
            <a:r>
              <a:rPr lang="en-US" sz="2500" dirty="0">
                <a:solidFill>
                  <a:srgbClr val="FF0066"/>
                </a:solidFill>
                <a:cs typeface="Arial" pitchFamily="34" charset="0"/>
              </a:rPr>
              <a:t> = 1673 cm</a:t>
            </a:r>
            <a:r>
              <a:rPr lang="en-US" sz="2500" baseline="30000" dirty="0">
                <a:solidFill>
                  <a:srgbClr val="FF0066"/>
                </a:solidFill>
                <a:cs typeface="Arial" pitchFamily="34" charset="0"/>
              </a:rPr>
              <a:t>3</a:t>
            </a:r>
            <a:r>
              <a:rPr lang="en-US" sz="2500" dirty="0">
                <a:solidFill>
                  <a:srgbClr val="FF0066"/>
                </a:solidFill>
                <a:cs typeface="Arial" pitchFamily="34" charset="0"/>
              </a:rPr>
              <a:t>                                  → </a:t>
            </a:r>
            <a:r>
              <a:rPr lang="el-GR" sz="2500" dirty="0">
                <a:solidFill>
                  <a:srgbClr val="FF0066"/>
                </a:solidFill>
                <a:cs typeface="Arial" pitchFamily="34" charset="0"/>
              </a:rPr>
              <a:t>Δ</a:t>
            </a:r>
            <a:r>
              <a:rPr lang="it-IT" sz="2500" dirty="0">
                <a:solidFill>
                  <a:srgbClr val="FF0066"/>
                </a:solidFill>
                <a:cs typeface="Arial" pitchFamily="34" charset="0"/>
              </a:rPr>
              <a:t>V = 1672 cm</a:t>
            </a:r>
            <a:r>
              <a:rPr lang="it-IT" sz="2500" baseline="30000" dirty="0">
                <a:solidFill>
                  <a:srgbClr val="FF0066"/>
                </a:solidFill>
                <a:cs typeface="Arial" pitchFamily="34" charset="0"/>
              </a:rPr>
              <a:t>3</a:t>
            </a:r>
            <a:endParaRPr lang="el-GR" sz="2500" baseline="30000" dirty="0">
              <a:solidFill>
                <a:srgbClr val="FF0066"/>
              </a:solidFill>
              <a:cs typeface="Arial" pitchFamily="34" charset="0"/>
            </a:endParaRPr>
          </a:p>
          <a:p>
            <a:pPr lvl="1">
              <a:lnSpc>
                <a:spcPct val="90000"/>
              </a:lnSpc>
            </a:pPr>
            <a:r>
              <a:rPr lang="en-US" sz="2500" dirty="0" err="1">
                <a:cs typeface="Arial" pitchFamily="34" charset="0"/>
              </a:rPr>
              <a:t>valutiamo</a:t>
            </a:r>
            <a:r>
              <a:rPr lang="en-US" sz="2500" dirty="0">
                <a:cs typeface="Arial" pitchFamily="34" charset="0"/>
              </a:rPr>
              <a:t> </a:t>
            </a:r>
            <a:r>
              <a:rPr lang="en-US" sz="2500" dirty="0" err="1">
                <a:cs typeface="Arial" pitchFamily="34" charset="0"/>
              </a:rPr>
              <a:t>il</a:t>
            </a:r>
            <a:r>
              <a:rPr lang="en-US" sz="2500" dirty="0">
                <a:cs typeface="Arial" pitchFamily="34" charset="0"/>
              </a:rPr>
              <a:t> </a:t>
            </a:r>
            <a:r>
              <a:rPr lang="en-US" sz="2500" dirty="0" err="1">
                <a:cs typeface="Arial" pitchFamily="34" charset="0"/>
              </a:rPr>
              <a:t>lavoro</a:t>
            </a:r>
            <a:r>
              <a:rPr lang="en-US" sz="2500" dirty="0">
                <a:cs typeface="Arial" pitchFamily="34" charset="0"/>
              </a:rPr>
              <a:t> </a:t>
            </a:r>
            <a:r>
              <a:rPr lang="en-US" sz="2500" dirty="0" err="1">
                <a:cs typeface="Arial" pitchFamily="34" charset="0"/>
              </a:rPr>
              <a:t>fatto</a:t>
            </a:r>
            <a:r>
              <a:rPr lang="en-US" sz="2500" dirty="0">
                <a:cs typeface="Arial" pitchFamily="34" charset="0"/>
              </a:rPr>
              <a:t> dal gas                                   per </a:t>
            </a:r>
            <a:r>
              <a:rPr lang="en-US" sz="2500" dirty="0" err="1">
                <a:cs typeface="Arial" pitchFamily="34" charset="0"/>
              </a:rPr>
              <a:t>espandersi</a:t>
            </a:r>
            <a:r>
              <a:rPr lang="en-US" sz="2500" dirty="0">
                <a:cs typeface="Arial" pitchFamily="34" charset="0"/>
              </a:rPr>
              <a:t> </a:t>
            </a:r>
            <a:r>
              <a:rPr lang="en-US" sz="2500" dirty="0" err="1">
                <a:cs typeface="Arial" pitchFamily="34" charset="0"/>
              </a:rPr>
              <a:t>contro</a:t>
            </a:r>
            <a:r>
              <a:rPr lang="en-US" sz="2500" dirty="0">
                <a:cs typeface="Arial" pitchFamily="34" charset="0"/>
              </a:rPr>
              <a:t> le </a:t>
            </a:r>
            <a:r>
              <a:rPr lang="en-US" sz="2500" dirty="0" err="1">
                <a:cs typeface="Arial" pitchFamily="34" charset="0"/>
              </a:rPr>
              <a:t>forze</a:t>
            </a:r>
            <a:r>
              <a:rPr lang="en-US" sz="2500" dirty="0">
                <a:cs typeface="Arial" pitchFamily="34" charset="0"/>
              </a:rPr>
              <a:t>                                        di </a:t>
            </a:r>
            <a:r>
              <a:rPr lang="en-US" sz="2500" dirty="0" err="1">
                <a:cs typeface="Arial" pitchFamily="34" charset="0"/>
              </a:rPr>
              <a:t>pressione</a:t>
            </a:r>
            <a:r>
              <a:rPr lang="en-US" sz="2500" dirty="0">
                <a:cs typeface="Arial" pitchFamily="34" charset="0"/>
              </a:rPr>
              <a:t>                                                                        </a:t>
            </a:r>
            <a:r>
              <a:rPr lang="en-US" sz="2500" dirty="0">
                <a:solidFill>
                  <a:srgbClr val="008000"/>
                </a:solidFill>
                <a:latin typeface="Script MT Bold" pitchFamily="66" charset="0"/>
                <a:cs typeface="Arial" pitchFamily="34" charset="0"/>
              </a:rPr>
              <a:t>L</a:t>
            </a:r>
            <a:r>
              <a:rPr lang="en-US" sz="2500" dirty="0">
                <a:solidFill>
                  <a:srgbClr val="008000"/>
                </a:solidFill>
                <a:cs typeface="Arial" pitchFamily="34" charset="0"/>
              </a:rPr>
              <a:t> = F</a:t>
            </a:r>
            <a:r>
              <a:rPr lang="el-GR" sz="2500" dirty="0">
                <a:solidFill>
                  <a:srgbClr val="008000"/>
                </a:solidFill>
                <a:cs typeface="Arial" pitchFamily="34" charset="0"/>
              </a:rPr>
              <a:t>Δ</a:t>
            </a:r>
            <a:r>
              <a:rPr lang="it-IT" sz="2500" dirty="0">
                <a:solidFill>
                  <a:srgbClr val="008000"/>
                </a:solidFill>
                <a:cs typeface="Arial" pitchFamily="34" charset="0"/>
              </a:rPr>
              <a:t>h = </a:t>
            </a:r>
            <a:r>
              <a:rPr lang="en-US" sz="2500" dirty="0">
                <a:solidFill>
                  <a:srgbClr val="008000"/>
                </a:solidFill>
                <a:cs typeface="Arial" pitchFamily="34" charset="0"/>
              </a:rPr>
              <a:t>p</a:t>
            </a:r>
            <a:r>
              <a:rPr lang="en-US" sz="2500" baseline="-25000" dirty="0">
                <a:solidFill>
                  <a:srgbClr val="008000"/>
                </a:solidFill>
                <a:cs typeface="Arial" pitchFamily="34" charset="0"/>
              </a:rPr>
              <a:t>0</a:t>
            </a:r>
            <a:r>
              <a:rPr lang="en-US" sz="2500" dirty="0">
                <a:solidFill>
                  <a:srgbClr val="008000"/>
                </a:solidFill>
                <a:cs typeface="Arial" pitchFamily="34" charset="0"/>
              </a:rPr>
              <a:t>A</a:t>
            </a:r>
            <a:r>
              <a:rPr lang="el-GR" sz="2500" dirty="0">
                <a:solidFill>
                  <a:srgbClr val="008000"/>
                </a:solidFill>
                <a:cs typeface="Arial" pitchFamily="34" charset="0"/>
              </a:rPr>
              <a:t>Δ</a:t>
            </a:r>
            <a:r>
              <a:rPr lang="it-IT" sz="2500" dirty="0">
                <a:solidFill>
                  <a:srgbClr val="008000"/>
                </a:solidFill>
                <a:cs typeface="Arial" pitchFamily="34" charset="0"/>
              </a:rPr>
              <a:t>h = p</a:t>
            </a:r>
            <a:r>
              <a:rPr lang="it-IT" sz="2500" baseline="-25000" dirty="0">
                <a:solidFill>
                  <a:srgbClr val="008000"/>
                </a:solidFill>
                <a:cs typeface="Arial" pitchFamily="34" charset="0"/>
              </a:rPr>
              <a:t>0</a:t>
            </a:r>
            <a:r>
              <a:rPr lang="el-GR" sz="2500" dirty="0">
                <a:solidFill>
                  <a:srgbClr val="008000"/>
                </a:solidFill>
                <a:cs typeface="Arial" pitchFamily="34" charset="0"/>
              </a:rPr>
              <a:t>Δ</a:t>
            </a:r>
            <a:r>
              <a:rPr lang="it-IT" sz="2500" dirty="0">
                <a:solidFill>
                  <a:srgbClr val="008000"/>
                </a:solidFill>
                <a:cs typeface="Arial" pitchFamily="34" charset="0"/>
              </a:rPr>
              <a:t>V =                                               </a:t>
            </a:r>
            <a:r>
              <a:rPr lang="en-US" sz="2500" dirty="0">
                <a:solidFill>
                  <a:srgbClr val="008000"/>
                </a:solidFill>
                <a:cs typeface="Arial" pitchFamily="34" charset="0"/>
              </a:rPr>
              <a:t>~</a:t>
            </a:r>
            <a:r>
              <a:rPr lang="it-IT" sz="2500" dirty="0">
                <a:solidFill>
                  <a:srgbClr val="008000"/>
                </a:solidFill>
                <a:cs typeface="Arial" pitchFamily="34" charset="0"/>
              </a:rPr>
              <a:t> 1.013 10</a:t>
            </a:r>
            <a:r>
              <a:rPr lang="it-IT" sz="2500" baseline="30000" dirty="0">
                <a:solidFill>
                  <a:srgbClr val="008000"/>
                </a:solidFill>
                <a:cs typeface="Arial" pitchFamily="34" charset="0"/>
              </a:rPr>
              <a:t>5</a:t>
            </a:r>
            <a:r>
              <a:rPr lang="it-IT" sz="2500" dirty="0">
                <a:solidFill>
                  <a:srgbClr val="008000"/>
                </a:solidFill>
                <a:cs typeface="Arial" pitchFamily="34" charset="0"/>
              </a:rPr>
              <a:t> </a:t>
            </a:r>
            <a:r>
              <a:rPr lang="en-US" sz="2500" dirty="0">
                <a:solidFill>
                  <a:srgbClr val="008000"/>
                </a:solidFill>
                <a:cs typeface="Arial" pitchFamily="34" charset="0"/>
              </a:rPr>
              <a:t>·</a:t>
            </a:r>
            <a:r>
              <a:rPr lang="it-IT" sz="2500" dirty="0">
                <a:solidFill>
                  <a:srgbClr val="008000"/>
                </a:solidFill>
                <a:cs typeface="Arial" pitchFamily="34" charset="0"/>
              </a:rPr>
              <a:t>1.67 10</a:t>
            </a:r>
            <a:r>
              <a:rPr lang="it-IT" sz="2500" baseline="30000" dirty="0">
                <a:solidFill>
                  <a:srgbClr val="008000"/>
                </a:solidFill>
                <a:cs typeface="Arial" pitchFamily="34" charset="0"/>
              </a:rPr>
              <a:t>–3</a:t>
            </a:r>
            <a:r>
              <a:rPr lang="it-IT" sz="2500" dirty="0">
                <a:solidFill>
                  <a:srgbClr val="008000"/>
                </a:solidFill>
                <a:cs typeface="Arial" pitchFamily="34" charset="0"/>
              </a:rPr>
              <a:t> = 169 J</a:t>
            </a:r>
            <a:r>
              <a:rPr lang="it-IT" sz="2500" dirty="0">
                <a:cs typeface="Arial" pitchFamily="34" charset="0"/>
              </a:rPr>
              <a:t> </a:t>
            </a:r>
          </a:p>
          <a:p>
            <a:pPr lvl="1">
              <a:lnSpc>
                <a:spcPct val="90000"/>
              </a:lnSpc>
            </a:pPr>
            <a:r>
              <a:rPr lang="it-IT" sz="2500" dirty="0">
                <a:cs typeface="Arial" pitchFamily="34" charset="0"/>
              </a:rPr>
              <a:t>invece occorrono </a:t>
            </a:r>
            <a:r>
              <a:rPr lang="it-IT" sz="2500" dirty="0" smtClean="0">
                <a:cs typeface="Arial" pitchFamily="34" charset="0"/>
              </a:rPr>
              <a:t>l</a:t>
            </a:r>
            <a:r>
              <a:rPr lang="it-IT" sz="2500" baseline="-25000" dirty="0" smtClean="0">
                <a:cs typeface="Arial" pitchFamily="34" charset="0"/>
              </a:rPr>
              <a:t>V</a:t>
            </a:r>
            <a:r>
              <a:rPr lang="it-IT" sz="2500" dirty="0" smtClean="0">
                <a:cs typeface="Arial" pitchFamily="34" charset="0"/>
              </a:rPr>
              <a:t> = 2256 </a:t>
            </a:r>
            <a:r>
              <a:rPr lang="it-IT" sz="2500" dirty="0">
                <a:cs typeface="Arial" pitchFamily="34" charset="0"/>
              </a:rPr>
              <a:t>J,                                 riferendosi a 1 </a:t>
            </a:r>
            <a:r>
              <a:rPr lang="it-IT" sz="2500" dirty="0" smtClean="0">
                <a:cs typeface="Arial" pitchFamily="34" charset="0"/>
              </a:rPr>
              <a:t>g, in generale                                                              </a:t>
            </a:r>
            <a:r>
              <a:rPr lang="it-IT" sz="2500" dirty="0">
                <a:solidFill>
                  <a:srgbClr val="990033"/>
                </a:solidFill>
                <a:cs typeface="Arial" pitchFamily="34" charset="0"/>
              </a:rPr>
              <a:t>(m)l</a:t>
            </a:r>
            <a:r>
              <a:rPr lang="it-IT" sz="2500" baseline="-25000" dirty="0">
                <a:solidFill>
                  <a:srgbClr val="990033"/>
                </a:solidFill>
                <a:cs typeface="Arial" pitchFamily="34" charset="0"/>
              </a:rPr>
              <a:t>v</a:t>
            </a:r>
            <a:r>
              <a:rPr lang="it-IT" sz="2500" dirty="0">
                <a:solidFill>
                  <a:srgbClr val="990033"/>
                </a:solidFill>
                <a:cs typeface="Arial" pitchFamily="34" charset="0"/>
              </a:rPr>
              <a:t> = </a:t>
            </a:r>
            <a:r>
              <a:rPr lang="en-US" sz="2500" dirty="0">
                <a:solidFill>
                  <a:srgbClr val="990033"/>
                </a:solidFill>
                <a:latin typeface="Script MT Bold" pitchFamily="66" charset="0"/>
                <a:cs typeface="Arial" pitchFamily="34" charset="0"/>
              </a:rPr>
              <a:t>L</a:t>
            </a:r>
            <a:r>
              <a:rPr lang="it-IT" sz="2500" dirty="0">
                <a:solidFill>
                  <a:srgbClr val="990033"/>
                </a:solidFill>
                <a:cs typeface="Arial" pitchFamily="34" charset="0"/>
              </a:rPr>
              <a:t> +</a:t>
            </a:r>
            <a:r>
              <a:rPr lang="en-US" sz="2500" dirty="0">
                <a:solidFill>
                  <a:srgbClr val="990033"/>
                </a:solidFill>
                <a:cs typeface="Arial" pitchFamily="34" charset="0"/>
              </a:rPr>
              <a:t> U</a:t>
            </a:r>
            <a:r>
              <a:rPr lang="en-US" sz="2500" baseline="-25000" dirty="0">
                <a:solidFill>
                  <a:srgbClr val="990033"/>
                </a:solidFill>
                <a:cs typeface="Arial" pitchFamily="34" charset="0"/>
              </a:rPr>
              <a:t>2</a:t>
            </a:r>
            <a:r>
              <a:rPr lang="en-US" sz="2500" dirty="0">
                <a:solidFill>
                  <a:srgbClr val="990033"/>
                </a:solidFill>
                <a:cs typeface="Arial" pitchFamily="34" charset="0"/>
              </a:rPr>
              <a:t>-U</a:t>
            </a:r>
            <a:r>
              <a:rPr lang="en-US" sz="2500" baseline="-25000" dirty="0">
                <a:solidFill>
                  <a:srgbClr val="990033"/>
                </a:solidFill>
                <a:cs typeface="Arial" pitchFamily="34" charset="0"/>
              </a:rPr>
              <a:t>1</a:t>
            </a:r>
            <a:r>
              <a:rPr lang="en-US" sz="2500" baseline="-25000" dirty="0">
                <a:cs typeface="Arial" pitchFamily="34" charset="0"/>
              </a:rPr>
              <a:t> </a:t>
            </a:r>
          </a:p>
          <a:p>
            <a:pPr lvl="1">
              <a:lnSpc>
                <a:spcPct val="90000"/>
              </a:lnSpc>
            </a:pPr>
            <a:r>
              <a:rPr lang="en-US" sz="2500" dirty="0">
                <a:cs typeface="Arial" pitchFamily="34" charset="0"/>
              </a:rPr>
              <a:t>l</a:t>
            </a:r>
            <a:r>
              <a:rPr lang="en-US" sz="2500" baseline="-25000" dirty="0">
                <a:cs typeface="Arial" pitchFamily="34" charset="0"/>
              </a:rPr>
              <a:t>v </a:t>
            </a:r>
            <a:r>
              <a:rPr lang="en-US" sz="2500" dirty="0" err="1">
                <a:cs typeface="Arial" pitchFamily="34" charset="0"/>
              </a:rPr>
              <a:t>va</a:t>
            </a:r>
            <a:r>
              <a:rPr lang="en-US" sz="2500" dirty="0">
                <a:cs typeface="Arial" pitchFamily="34" charset="0"/>
              </a:rPr>
              <a:t> parte in </a:t>
            </a:r>
            <a:r>
              <a:rPr lang="en-US" sz="2500" dirty="0" err="1">
                <a:cs typeface="Arial" pitchFamily="34" charset="0"/>
              </a:rPr>
              <a:t>lavoro</a:t>
            </a:r>
            <a:r>
              <a:rPr lang="en-US" sz="2500" dirty="0">
                <a:cs typeface="Arial" pitchFamily="34" charset="0"/>
              </a:rPr>
              <a:t>, parte in en. </a:t>
            </a:r>
            <a:r>
              <a:rPr lang="en-US" sz="2500" dirty="0" err="1">
                <a:cs typeface="Arial" pitchFamily="34" charset="0"/>
              </a:rPr>
              <a:t>interna</a:t>
            </a:r>
            <a:r>
              <a:rPr lang="en-US" sz="2500" dirty="0">
                <a:cs typeface="Arial" pitchFamily="34" charset="0"/>
              </a:rPr>
              <a:t> (</a:t>
            </a:r>
            <a:r>
              <a:rPr lang="en-US" sz="2500" dirty="0" err="1">
                <a:cs typeface="Arial" pitchFamily="34" charset="0"/>
              </a:rPr>
              <a:t>nuova</a:t>
            </a:r>
            <a:r>
              <a:rPr lang="en-US" sz="2500" dirty="0">
                <a:cs typeface="Arial" pitchFamily="34" charset="0"/>
              </a:rPr>
              <a:t> </a:t>
            </a:r>
            <a:r>
              <a:rPr lang="en-US" sz="2500" dirty="0" err="1">
                <a:cs typeface="Arial" pitchFamily="34" charset="0"/>
              </a:rPr>
              <a:t>fase</a:t>
            </a:r>
            <a:r>
              <a:rPr lang="en-US" sz="2500" dirty="0">
                <a:cs typeface="Arial" pitchFamily="34" charset="0"/>
              </a:rPr>
              <a:t>)</a:t>
            </a:r>
          </a:p>
        </p:txBody>
      </p:sp>
      <p:pic>
        <p:nvPicPr>
          <p:cNvPr id="231428" name="Picture 4" descr="img05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420938"/>
            <a:ext cx="2663825" cy="2255837"/>
          </a:xfrm>
          <a:prstGeom prst="rect">
            <a:avLst/>
          </a:prstGeom>
          <a:noFill/>
          <a:extLst>
            <a:ext uri="{909E8E84-426E-40DD-AFC4-6F175D3DCCD1}">
              <a14:hiddenFill xmlns:a14="http://schemas.microsoft.com/office/drawing/2010/main">
                <a:solidFill>
                  <a:srgbClr val="FFFFFF"/>
                </a:solidFill>
              </a14:hiddenFill>
            </a:ext>
          </a:extLst>
        </p:spPr>
      </p:pic>
      <p:sp>
        <p:nvSpPr>
          <p:cNvPr id="231429" name="Line 5"/>
          <p:cNvSpPr>
            <a:spLocks noChangeShapeType="1"/>
          </p:cNvSpPr>
          <p:nvPr/>
        </p:nvSpPr>
        <p:spPr bwMode="auto">
          <a:xfrm>
            <a:off x="8316913" y="3068638"/>
            <a:ext cx="431800" cy="576262"/>
          </a:xfrm>
          <a:prstGeom prst="line">
            <a:avLst/>
          </a:prstGeom>
          <a:noFill/>
          <a:ln w="28575">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1430" name="Text Box 6"/>
          <p:cNvSpPr txBox="1">
            <a:spLocks noChangeArrowheads="1"/>
          </p:cNvSpPr>
          <p:nvPr/>
        </p:nvSpPr>
        <p:spPr bwMode="auto">
          <a:xfrm>
            <a:off x="8604250" y="3716338"/>
            <a:ext cx="349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8000"/>
                </a:solidFill>
              </a:rPr>
              <a:t>A</a:t>
            </a:r>
          </a:p>
        </p:txBody>
      </p:sp>
      <p:sp>
        <p:nvSpPr>
          <p:cNvPr id="231431" name="Text Box 7"/>
          <p:cNvSpPr txBox="1">
            <a:spLocks noChangeArrowheads="1"/>
          </p:cNvSpPr>
          <p:nvPr/>
        </p:nvSpPr>
        <p:spPr bwMode="auto">
          <a:xfrm>
            <a:off x="7000875" y="19827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r>
              <a:rPr lang="en-US" smtClean="0"/>
              <a:t>fln apr 14</a:t>
            </a:r>
            <a:endParaRPr lang="en-US"/>
          </a:p>
        </p:txBody>
      </p:sp>
      <p:sp>
        <p:nvSpPr>
          <p:cNvPr id="31" name="Slide Number Placeholder 5"/>
          <p:cNvSpPr>
            <a:spLocks noGrp="1"/>
          </p:cNvSpPr>
          <p:nvPr>
            <p:ph type="sldNum" sz="quarter" idx="12"/>
          </p:nvPr>
        </p:nvSpPr>
        <p:spPr/>
        <p:txBody>
          <a:bodyPr/>
          <a:lstStyle/>
          <a:p>
            <a:fld id="{0E146B80-BC85-49FB-85F9-2BEA94542FB7}" type="slidenum">
              <a:rPr lang="en-US"/>
              <a:pPr/>
              <a:t>5</a:t>
            </a:fld>
            <a:endParaRPr lang="en-US"/>
          </a:p>
        </p:txBody>
      </p:sp>
      <p:grpSp>
        <p:nvGrpSpPr>
          <p:cNvPr id="110609" name="Group 17"/>
          <p:cNvGrpSpPr>
            <a:grpSpLocks/>
          </p:cNvGrpSpPr>
          <p:nvPr/>
        </p:nvGrpSpPr>
        <p:grpSpPr bwMode="auto">
          <a:xfrm>
            <a:off x="1331913" y="1341438"/>
            <a:ext cx="7200900" cy="1582737"/>
            <a:chOff x="839" y="845"/>
            <a:chExt cx="4536" cy="997"/>
          </a:xfrm>
        </p:grpSpPr>
        <p:sp>
          <p:nvSpPr>
            <p:cNvPr id="110600" name="Line 8"/>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1" name="Line 9"/>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2" name="Line 10"/>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3" name="Line 11"/>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5"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594" name="Rectangle 2"/>
          <p:cNvSpPr>
            <a:spLocks noGrp="1" noChangeArrowheads="1"/>
          </p:cNvSpPr>
          <p:nvPr>
            <p:ph type="title"/>
          </p:nvPr>
        </p:nvSpPr>
        <p:spPr/>
        <p:txBody>
          <a:bodyPr/>
          <a:lstStyle/>
          <a:p>
            <a:r>
              <a:rPr lang="it-IT"/>
              <a:t>Principio zero</a:t>
            </a:r>
          </a:p>
        </p:txBody>
      </p:sp>
      <p:sp>
        <p:nvSpPr>
          <p:cNvPr id="110595" name="Rectangle 3"/>
          <p:cNvSpPr>
            <a:spLocks noGrp="1" noChangeArrowheads="1"/>
          </p:cNvSpPr>
          <p:nvPr>
            <p:ph type="body" idx="1"/>
          </p:nvPr>
        </p:nvSpPr>
        <p:spPr>
          <a:xfrm>
            <a:off x="323850" y="908050"/>
            <a:ext cx="8640763" cy="5329238"/>
          </a:xfrm>
        </p:spPr>
        <p:txBody>
          <a:bodyPr/>
          <a:lstStyle/>
          <a:p>
            <a:r>
              <a:rPr lang="it-IT" sz="2400"/>
              <a:t>sistema termodinamico, pochi parametri, ad es. gas</a:t>
            </a:r>
          </a:p>
          <a:p>
            <a:endParaRPr lang="it-IT" sz="2400"/>
          </a:p>
          <a:p>
            <a:endParaRPr lang="it-IT" sz="2400"/>
          </a:p>
          <a:p>
            <a:pPr>
              <a:buFontTx/>
              <a:buNone/>
            </a:pPr>
            <a:endParaRPr lang="it-IT" sz="2400"/>
          </a:p>
          <a:p>
            <a:endParaRPr lang="it-IT" sz="2400"/>
          </a:p>
          <a:p>
            <a:pPr>
              <a:buFontTx/>
              <a:buNone/>
            </a:pPr>
            <a:r>
              <a:rPr lang="it-IT" sz="2400"/>
              <a:t>	(universo termodinamico = sistema + ambiente)</a:t>
            </a:r>
          </a:p>
          <a:p>
            <a:r>
              <a:rPr lang="it-IT" sz="2400"/>
              <a:t>principio zero (si postula che due sistemi in contatto fra loro raggiungano l’equilibrio t.dinamico, T</a:t>
            </a:r>
            <a:r>
              <a:rPr lang="it-IT" sz="2400" baseline="-25000"/>
              <a:t>A</a:t>
            </a:r>
            <a:r>
              <a:rPr lang="it-IT" sz="2400"/>
              <a:t> = T</a:t>
            </a:r>
            <a:r>
              <a:rPr lang="it-IT" sz="2400" baseline="-25000"/>
              <a:t>B</a:t>
            </a:r>
            <a:r>
              <a:rPr lang="it-IT" sz="2400"/>
              <a:t>,</a:t>
            </a:r>
            <a:r>
              <a:rPr lang="it-IT" sz="2400" baseline="-25000"/>
              <a:t> </a:t>
            </a:r>
            <a:r>
              <a:rPr lang="it-IT" sz="2400"/>
              <a:t>T temperatura)</a:t>
            </a:r>
          </a:p>
        </p:txBody>
      </p:sp>
      <p:sp>
        <p:nvSpPr>
          <p:cNvPr id="110604" name="Oval 12"/>
          <p:cNvSpPr>
            <a:spLocks noChangeArrowheads="1"/>
          </p:cNvSpPr>
          <p:nvPr/>
        </p:nvSpPr>
        <p:spPr bwMode="auto">
          <a:xfrm>
            <a:off x="3276600" y="1700213"/>
            <a:ext cx="2663825"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it-IT" sz="2000"/>
              <a:t>sistema</a:t>
            </a:r>
          </a:p>
          <a:p>
            <a:pPr algn="ctr"/>
            <a:r>
              <a:rPr lang="it-IT" sz="2000"/>
              <a:t>p, V, T</a:t>
            </a:r>
          </a:p>
        </p:txBody>
      </p:sp>
      <p:sp>
        <p:nvSpPr>
          <p:cNvPr id="110606" name="Text Box 14"/>
          <p:cNvSpPr txBox="1">
            <a:spLocks noChangeArrowheads="1"/>
          </p:cNvSpPr>
          <p:nvPr/>
        </p:nvSpPr>
        <p:spPr bwMode="auto">
          <a:xfrm>
            <a:off x="6351588" y="1622425"/>
            <a:ext cx="12287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ambiente</a:t>
            </a:r>
          </a:p>
        </p:txBody>
      </p:sp>
      <p:sp>
        <p:nvSpPr>
          <p:cNvPr id="110607" name="Line 15"/>
          <p:cNvSpPr>
            <a:spLocks noChangeShapeType="1"/>
          </p:cNvSpPr>
          <p:nvPr/>
        </p:nvSpPr>
        <p:spPr bwMode="auto">
          <a:xfrm flipV="1">
            <a:off x="3419475" y="2276475"/>
            <a:ext cx="576263" cy="288925"/>
          </a:xfrm>
          <a:prstGeom prst="line">
            <a:avLst/>
          </a:prstGeom>
          <a:noFill/>
          <a:ln w="762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08" name="Line 16"/>
          <p:cNvSpPr>
            <a:spLocks noChangeShapeType="1"/>
          </p:cNvSpPr>
          <p:nvPr/>
        </p:nvSpPr>
        <p:spPr bwMode="auto">
          <a:xfrm>
            <a:off x="5292725" y="2276475"/>
            <a:ext cx="574675" cy="288925"/>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10610" name="Group 18"/>
          <p:cNvGrpSpPr>
            <a:grpSpLocks/>
          </p:cNvGrpSpPr>
          <p:nvPr/>
        </p:nvGrpSpPr>
        <p:grpSpPr bwMode="auto">
          <a:xfrm>
            <a:off x="971550" y="4292600"/>
            <a:ext cx="7200900" cy="1582738"/>
            <a:chOff x="839" y="845"/>
            <a:chExt cx="4536" cy="997"/>
          </a:xfrm>
        </p:grpSpPr>
        <p:sp>
          <p:nvSpPr>
            <p:cNvPr id="110611" name="Line 1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2" name="Line 2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3" name="Line 2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4" name="Line 2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5" name="Line 2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0616" name="Oval 24"/>
          <p:cNvSpPr>
            <a:spLocks noChangeArrowheads="1"/>
          </p:cNvSpPr>
          <p:nvPr/>
        </p:nvSpPr>
        <p:spPr bwMode="auto">
          <a:xfrm>
            <a:off x="2843213" y="4437063"/>
            <a:ext cx="3095625"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110617" name="Line 25"/>
          <p:cNvSpPr>
            <a:spLocks noChangeShapeType="1"/>
          </p:cNvSpPr>
          <p:nvPr/>
        </p:nvSpPr>
        <p:spPr bwMode="auto">
          <a:xfrm>
            <a:off x="4500563" y="4437063"/>
            <a:ext cx="0" cy="10795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19" name="Text Box 27"/>
          <p:cNvSpPr txBox="1">
            <a:spLocks noChangeArrowheads="1"/>
          </p:cNvSpPr>
          <p:nvPr/>
        </p:nvSpPr>
        <p:spPr bwMode="auto">
          <a:xfrm>
            <a:off x="3419475" y="5011738"/>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a:t>A</a:t>
            </a:r>
          </a:p>
        </p:txBody>
      </p:sp>
      <p:sp>
        <p:nvSpPr>
          <p:cNvPr id="110620" name="Text Box 28"/>
          <p:cNvSpPr txBox="1">
            <a:spLocks noChangeArrowheads="1"/>
          </p:cNvSpPr>
          <p:nvPr/>
        </p:nvSpPr>
        <p:spPr bwMode="auto">
          <a:xfrm>
            <a:off x="5219700" y="5011738"/>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p>
        </p:txBody>
      </p:sp>
      <p:sp>
        <p:nvSpPr>
          <p:cNvPr id="110621" name="Text Box 29"/>
          <p:cNvSpPr txBox="1">
            <a:spLocks noChangeArrowheads="1"/>
          </p:cNvSpPr>
          <p:nvPr/>
        </p:nvSpPr>
        <p:spPr bwMode="auto">
          <a:xfrm>
            <a:off x="3924300" y="4772025"/>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0622" name="Text Box 30"/>
          <p:cNvSpPr txBox="1">
            <a:spLocks noChangeArrowheads="1"/>
          </p:cNvSpPr>
          <p:nvPr/>
        </p:nvSpPr>
        <p:spPr bwMode="auto">
          <a:xfrm>
            <a:off x="4716463" y="4772025"/>
            <a:ext cx="449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0623" name="Line 31"/>
          <p:cNvSpPr>
            <a:spLocks noChangeShapeType="1"/>
          </p:cNvSpPr>
          <p:nvPr/>
        </p:nvSpPr>
        <p:spPr bwMode="auto">
          <a:xfrm flipV="1">
            <a:off x="4140200" y="5300663"/>
            <a:ext cx="792163" cy="1587"/>
          </a:xfrm>
          <a:prstGeom prst="line">
            <a:avLst/>
          </a:prstGeom>
          <a:noFill/>
          <a:ln w="76200">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4" name="Line 32"/>
          <p:cNvSpPr>
            <a:spLocks noChangeShapeType="1"/>
          </p:cNvSpPr>
          <p:nvPr/>
        </p:nvSpPr>
        <p:spPr bwMode="auto">
          <a:xfrm flipH="1">
            <a:off x="4067175" y="4724400"/>
            <a:ext cx="792163"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0626" name="Text Box 34"/>
          <p:cNvSpPr txBox="1">
            <a:spLocks noChangeArrowheads="1"/>
          </p:cNvSpPr>
          <p:nvPr/>
        </p:nvSpPr>
        <p:spPr bwMode="auto">
          <a:xfrm>
            <a:off x="611188" y="1628775"/>
            <a:ext cx="2017712"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(sistema chiuso:</a:t>
            </a:r>
          </a:p>
          <a:p>
            <a:r>
              <a:rPr lang="it-IT" sz="2000">
                <a:solidFill>
                  <a:srgbClr val="990033"/>
                </a:solidFill>
              </a:rPr>
              <a:t>senza scambi</a:t>
            </a:r>
          </a:p>
          <a:p>
            <a:r>
              <a:rPr lang="it-IT" sz="2000">
                <a:solidFill>
                  <a:srgbClr val="990033"/>
                </a:solidFill>
              </a:rPr>
              <a:t>con l’ambiente)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31BF4F02-C4B4-4337-86B8-80FA940B5E1D}" type="slidenum">
              <a:rPr lang="en-US"/>
              <a:pPr/>
              <a:t>50</a:t>
            </a:fld>
            <a:endParaRPr lang="en-US"/>
          </a:p>
        </p:txBody>
      </p:sp>
      <p:sp>
        <p:nvSpPr>
          <p:cNvPr id="229378" name="Rectangle 2"/>
          <p:cNvSpPr>
            <a:spLocks noGrp="1" noChangeArrowheads="1"/>
          </p:cNvSpPr>
          <p:nvPr>
            <p:ph type="title"/>
          </p:nvPr>
        </p:nvSpPr>
        <p:spPr/>
        <p:txBody>
          <a:bodyPr/>
          <a:lstStyle/>
          <a:p>
            <a:r>
              <a:rPr lang="it-IT"/>
              <a:t>Calori latenti, esempi</a:t>
            </a:r>
          </a:p>
        </p:txBody>
      </p:sp>
      <p:sp>
        <p:nvSpPr>
          <p:cNvPr id="229379" name="Rectangle 3"/>
          <p:cNvSpPr>
            <a:spLocks noGrp="1" noChangeArrowheads="1"/>
          </p:cNvSpPr>
          <p:nvPr>
            <p:ph type="body" idx="1"/>
          </p:nvPr>
        </p:nvSpPr>
        <p:spPr/>
        <p:txBody>
          <a:bodyPr/>
          <a:lstStyle/>
          <a:p>
            <a:r>
              <a:rPr lang="it-IT" sz="2600" dirty="0"/>
              <a:t>es. termoregolazione di animali a sangue caldo</a:t>
            </a:r>
          </a:p>
          <a:p>
            <a:pPr lvl="1"/>
            <a:r>
              <a:rPr lang="it-IT" sz="2300" dirty="0"/>
              <a:t>l</a:t>
            </a:r>
            <a:r>
              <a:rPr lang="it-IT" sz="2300" baseline="-25000" dirty="0"/>
              <a:t>v</a:t>
            </a:r>
            <a:r>
              <a:rPr lang="it-IT" sz="2300" dirty="0"/>
              <a:t> dipende da </a:t>
            </a:r>
            <a:r>
              <a:rPr lang="el-GR" sz="2300" dirty="0">
                <a:cs typeface="Arial" pitchFamily="34" charset="0"/>
              </a:rPr>
              <a:t>θ</a:t>
            </a:r>
            <a:endParaRPr lang="it-IT" sz="2300" dirty="0">
              <a:cs typeface="Arial" pitchFamily="34" charset="0"/>
            </a:endParaRPr>
          </a:p>
          <a:p>
            <a:pPr lvl="1"/>
            <a:r>
              <a:rPr lang="it-IT" sz="2300" dirty="0">
                <a:cs typeface="Arial" pitchFamily="34" charset="0"/>
              </a:rPr>
              <a:t>in generale fra 0 e 100 </a:t>
            </a:r>
            <a:r>
              <a:rPr lang="en-US" sz="2300" dirty="0">
                <a:cs typeface="Arial" pitchFamily="34" charset="0"/>
              </a:rPr>
              <a:t>°C per </a:t>
            </a:r>
            <a:r>
              <a:rPr lang="en-US" sz="2300" dirty="0" err="1">
                <a:cs typeface="Arial" pitchFamily="34" charset="0"/>
              </a:rPr>
              <a:t>l’acqua</a:t>
            </a:r>
            <a:r>
              <a:rPr lang="en-US" sz="2300" dirty="0">
                <a:cs typeface="Arial" pitchFamily="34" charset="0"/>
              </a:rPr>
              <a:t> </a:t>
            </a:r>
            <a:r>
              <a:rPr lang="en-US" sz="2300" dirty="0" err="1">
                <a:cs typeface="Arial" pitchFamily="34" charset="0"/>
              </a:rPr>
              <a:t>si</a:t>
            </a:r>
            <a:r>
              <a:rPr lang="en-US" sz="2300" dirty="0">
                <a:cs typeface="Arial" pitchFamily="34" charset="0"/>
              </a:rPr>
              <a:t> ha </a:t>
            </a:r>
            <a:r>
              <a:rPr lang="en-US" sz="2300" dirty="0" err="1" smtClean="0">
                <a:cs typeface="Arial" pitchFamily="34" charset="0"/>
              </a:rPr>
              <a:t>appross</a:t>
            </a:r>
            <a:r>
              <a:rPr lang="en-US" sz="2300" dirty="0" smtClean="0">
                <a:cs typeface="Arial" pitchFamily="34" charset="0"/>
              </a:rPr>
              <a:t>.                           </a:t>
            </a:r>
            <a:r>
              <a:rPr lang="en-US" sz="2300" dirty="0">
                <a:cs typeface="Arial" pitchFamily="34" charset="0"/>
              </a:rPr>
              <a:t>l</a:t>
            </a:r>
            <a:r>
              <a:rPr lang="en-US" sz="2300" baseline="-25000" dirty="0">
                <a:cs typeface="Arial" pitchFamily="34" charset="0"/>
              </a:rPr>
              <a:t>v</a:t>
            </a:r>
            <a:r>
              <a:rPr lang="en-US" sz="2300" dirty="0">
                <a:cs typeface="Arial" pitchFamily="34" charset="0"/>
              </a:rPr>
              <a:t> ~ 2539 – 2.909 </a:t>
            </a:r>
            <a:r>
              <a:rPr lang="el-GR" sz="2300" dirty="0">
                <a:cs typeface="Arial" pitchFamily="34" charset="0"/>
              </a:rPr>
              <a:t>θ</a:t>
            </a:r>
            <a:r>
              <a:rPr lang="it-IT" sz="2300" dirty="0">
                <a:cs typeface="Arial" pitchFamily="34" charset="0"/>
              </a:rPr>
              <a:t>         (J/g)                                         l</a:t>
            </a:r>
            <a:r>
              <a:rPr lang="it-IT" sz="2300" baseline="-25000" dirty="0">
                <a:cs typeface="Arial" pitchFamily="34" charset="0"/>
              </a:rPr>
              <a:t>v</a:t>
            </a:r>
            <a:r>
              <a:rPr lang="it-IT" sz="2300" dirty="0">
                <a:cs typeface="Arial" pitchFamily="34" charset="0"/>
              </a:rPr>
              <a:t>(37</a:t>
            </a:r>
            <a:r>
              <a:rPr lang="en-US" sz="2300" dirty="0">
                <a:cs typeface="Arial" pitchFamily="34" charset="0"/>
              </a:rPr>
              <a:t>°C) = </a:t>
            </a:r>
            <a:r>
              <a:rPr lang="en-US" sz="2300" dirty="0" smtClean="0">
                <a:cs typeface="Arial" pitchFamily="34" charset="0"/>
              </a:rPr>
              <a:t>2430 </a:t>
            </a:r>
            <a:r>
              <a:rPr lang="en-US" sz="2300" dirty="0">
                <a:cs typeface="Arial" pitchFamily="34" charset="0"/>
              </a:rPr>
              <a:t>J/g</a:t>
            </a:r>
          </a:p>
          <a:p>
            <a:pPr lvl="1"/>
            <a:r>
              <a:rPr lang="en-US" sz="2300" dirty="0" err="1">
                <a:cs typeface="Arial" pitchFamily="34" charset="0"/>
              </a:rPr>
              <a:t>sudando</a:t>
            </a:r>
            <a:r>
              <a:rPr lang="en-US" sz="2300" dirty="0">
                <a:cs typeface="Arial" pitchFamily="34" charset="0"/>
              </a:rPr>
              <a:t> </a:t>
            </a:r>
            <a:r>
              <a:rPr lang="en-US" sz="2300" dirty="0" err="1">
                <a:cs typeface="Arial" pitchFamily="34" charset="0"/>
              </a:rPr>
              <a:t>si</a:t>
            </a:r>
            <a:r>
              <a:rPr lang="en-US" sz="2300" dirty="0">
                <a:cs typeface="Arial" pitchFamily="34" charset="0"/>
              </a:rPr>
              <a:t> </a:t>
            </a:r>
            <a:r>
              <a:rPr lang="en-US" sz="2300" dirty="0" err="1">
                <a:cs typeface="Arial" pitchFamily="34" charset="0"/>
              </a:rPr>
              <a:t>disperde</a:t>
            </a:r>
            <a:r>
              <a:rPr lang="en-US" sz="2300" dirty="0">
                <a:cs typeface="Arial" pitchFamily="34" charset="0"/>
              </a:rPr>
              <a:t> </a:t>
            </a:r>
            <a:r>
              <a:rPr lang="en-US" sz="2300" dirty="0" err="1">
                <a:cs typeface="Arial" pitchFamily="34" charset="0"/>
              </a:rPr>
              <a:t>calore</a:t>
            </a:r>
            <a:r>
              <a:rPr lang="en-US" sz="2300" dirty="0">
                <a:cs typeface="Arial" pitchFamily="34" charset="0"/>
              </a:rPr>
              <a:t>, </a:t>
            </a:r>
            <a:r>
              <a:rPr lang="en-US" sz="2300" dirty="0" err="1">
                <a:cs typeface="Arial" pitchFamily="34" charset="0"/>
              </a:rPr>
              <a:t>il</a:t>
            </a:r>
            <a:r>
              <a:rPr lang="en-US" sz="2300" dirty="0">
                <a:cs typeface="Arial" pitchFamily="34" charset="0"/>
              </a:rPr>
              <a:t> </a:t>
            </a:r>
            <a:r>
              <a:rPr lang="en-US" sz="2300" dirty="0" err="1">
                <a:cs typeface="Arial" pitchFamily="34" charset="0"/>
              </a:rPr>
              <a:t>sudore</a:t>
            </a:r>
            <a:r>
              <a:rPr lang="en-US" sz="2300" dirty="0">
                <a:cs typeface="Arial" pitchFamily="34" charset="0"/>
              </a:rPr>
              <a:t> </a:t>
            </a:r>
            <a:r>
              <a:rPr lang="en-US" sz="2300" dirty="0" err="1">
                <a:cs typeface="Arial" pitchFamily="34" charset="0"/>
              </a:rPr>
              <a:t>evapora</a:t>
            </a:r>
            <a:r>
              <a:rPr lang="en-US" sz="2300" dirty="0">
                <a:cs typeface="Arial" pitchFamily="34" charset="0"/>
              </a:rPr>
              <a:t> → </a:t>
            </a:r>
            <a:r>
              <a:rPr lang="en-US" sz="2300" dirty="0" err="1">
                <a:cs typeface="Arial" pitchFamily="34" charset="0"/>
              </a:rPr>
              <a:t>il</a:t>
            </a:r>
            <a:r>
              <a:rPr lang="en-US" sz="2300" dirty="0">
                <a:cs typeface="Arial" pitchFamily="34" charset="0"/>
              </a:rPr>
              <a:t> </a:t>
            </a:r>
            <a:r>
              <a:rPr lang="en-US" sz="2300" dirty="0" err="1">
                <a:cs typeface="Arial" pitchFamily="34" charset="0"/>
              </a:rPr>
              <a:t>corpo</a:t>
            </a:r>
            <a:r>
              <a:rPr lang="en-US" sz="2300" dirty="0">
                <a:cs typeface="Arial" pitchFamily="34" charset="0"/>
              </a:rPr>
              <a:t> </a:t>
            </a:r>
            <a:r>
              <a:rPr lang="en-US" sz="2300" dirty="0" err="1">
                <a:cs typeface="Arial" pitchFamily="34" charset="0"/>
              </a:rPr>
              <a:t>diminuisce</a:t>
            </a:r>
            <a:r>
              <a:rPr lang="en-US" sz="2300" dirty="0">
                <a:cs typeface="Arial" pitchFamily="34" charset="0"/>
              </a:rPr>
              <a:t> la </a:t>
            </a:r>
            <a:r>
              <a:rPr lang="en-US" sz="2300" dirty="0" err="1">
                <a:cs typeface="Arial" pitchFamily="34" charset="0"/>
              </a:rPr>
              <a:t>sua</a:t>
            </a:r>
            <a:r>
              <a:rPr lang="en-US" sz="2300" dirty="0">
                <a:cs typeface="Arial" pitchFamily="34" charset="0"/>
              </a:rPr>
              <a:t> temp. </a:t>
            </a:r>
          </a:p>
          <a:p>
            <a:r>
              <a:rPr lang="en-US" sz="2600" dirty="0" err="1">
                <a:cs typeface="Arial" pitchFamily="34" charset="0"/>
              </a:rPr>
              <a:t>es</a:t>
            </a:r>
            <a:r>
              <a:rPr lang="en-US" sz="2600" dirty="0">
                <a:cs typeface="Arial" pitchFamily="34" charset="0"/>
              </a:rPr>
              <a:t>. s → l : </a:t>
            </a:r>
            <a:r>
              <a:rPr lang="en-US" sz="2600" dirty="0" err="1">
                <a:cs typeface="Arial" pitchFamily="34" charset="0"/>
              </a:rPr>
              <a:t>fusione</a:t>
            </a:r>
            <a:r>
              <a:rPr lang="en-US" sz="2600" dirty="0">
                <a:cs typeface="Arial" pitchFamily="34" charset="0"/>
              </a:rPr>
              <a:t> del </a:t>
            </a:r>
            <a:r>
              <a:rPr lang="en-US" sz="2600" dirty="0" err="1">
                <a:cs typeface="Arial" pitchFamily="34" charset="0"/>
              </a:rPr>
              <a:t>ghiaccio</a:t>
            </a:r>
            <a:r>
              <a:rPr lang="en-US" sz="2600" dirty="0">
                <a:cs typeface="Arial" pitchFamily="34" charset="0"/>
              </a:rPr>
              <a:t> a 0 °C</a:t>
            </a:r>
          </a:p>
          <a:p>
            <a:pPr lvl="1"/>
            <a:r>
              <a:rPr lang="en-US" sz="2300" dirty="0">
                <a:cs typeface="Arial" pitchFamily="34" charset="0"/>
              </a:rPr>
              <a:t>l</a:t>
            </a:r>
            <a:r>
              <a:rPr lang="en-US" sz="2300" baseline="-25000" dirty="0">
                <a:cs typeface="Arial" pitchFamily="34" charset="0"/>
              </a:rPr>
              <a:t>f</a:t>
            </a:r>
            <a:r>
              <a:rPr lang="en-US" sz="2300" dirty="0">
                <a:cs typeface="Arial" pitchFamily="34" charset="0"/>
              </a:rPr>
              <a:t> = 335 J/g </a:t>
            </a:r>
          </a:p>
          <a:p>
            <a:pPr lvl="1"/>
            <a:r>
              <a:rPr lang="el-GR" sz="2300" dirty="0">
                <a:cs typeface="Arial" pitchFamily="34" charset="0"/>
              </a:rPr>
              <a:t>ρ</a:t>
            </a:r>
            <a:r>
              <a:rPr lang="it-IT" sz="2300" baseline="-25000" dirty="0">
                <a:cs typeface="Arial" pitchFamily="34" charset="0"/>
              </a:rPr>
              <a:t>s</a:t>
            </a:r>
            <a:r>
              <a:rPr lang="it-IT" sz="2300" dirty="0">
                <a:cs typeface="Arial" pitchFamily="34" charset="0"/>
              </a:rPr>
              <a:t> &lt; </a:t>
            </a:r>
            <a:r>
              <a:rPr lang="el-GR" sz="2300" dirty="0">
                <a:cs typeface="Arial" pitchFamily="34" charset="0"/>
              </a:rPr>
              <a:t>ρ</a:t>
            </a:r>
            <a:r>
              <a:rPr lang="it-IT" sz="2300" baseline="-25000" dirty="0">
                <a:cs typeface="Arial" pitchFamily="34" charset="0"/>
              </a:rPr>
              <a:t>l</a:t>
            </a:r>
            <a:r>
              <a:rPr lang="it-IT" sz="2300" dirty="0">
                <a:cs typeface="Arial" pitchFamily="34" charset="0"/>
              </a:rPr>
              <a:t>                 </a:t>
            </a:r>
            <a:r>
              <a:rPr lang="it-IT" sz="2300" dirty="0">
                <a:solidFill>
                  <a:srgbClr val="FF0066"/>
                </a:solidFill>
                <a:cs typeface="Arial" pitchFamily="34" charset="0"/>
              </a:rPr>
              <a:t>(</a:t>
            </a:r>
            <a:r>
              <a:rPr lang="el-GR" sz="2300" dirty="0">
                <a:solidFill>
                  <a:srgbClr val="FF0066"/>
                </a:solidFill>
                <a:cs typeface="Arial" pitchFamily="34" charset="0"/>
              </a:rPr>
              <a:t>ρ</a:t>
            </a:r>
            <a:r>
              <a:rPr lang="it-IT" sz="2300" baseline="-25000" dirty="0">
                <a:solidFill>
                  <a:srgbClr val="FF0066"/>
                </a:solidFill>
                <a:cs typeface="Arial" pitchFamily="34" charset="0"/>
              </a:rPr>
              <a:t>s</a:t>
            </a:r>
            <a:r>
              <a:rPr lang="it-IT" sz="2300" dirty="0">
                <a:solidFill>
                  <a:srgbClr val="FF0066"/>
                </a:solidFill>
                <a:cs typeface="Arial" pitchFamily="34" charset="0"/>
              </a:rPr>
              <a:t> = 0.92 </a:t>
            </a:r>
            <a:r>
              <a:rPr lang="el-GR" sz="2300" dirty="0">
                <a:solidFill>
                  <a:srgbClr val="FF0066"/>
                </a:solidFill>
                <a:cs typeface="Arial" pitchFamily="34" charset="0"/>
              </a:rPr>
              <a:t>ρ</a:t>
            </a:r>
            <a:r>
              <a:rPr lang="it-IT" sz="2300" baseline="-25000" dirty="0">
                <a:solidFill>
                  <a:srgbClr val="FF0066"/>
                </a:solidFill>
                <a:cs typeface="Arial" pitchFamily="34" charset="0"/>
              </a:rPr>
              <a:t>l</a:t>
            </a:r>
            <a:r>
              <a:rPr lang="it-IT" sz="2300" dirty="0">
                <a:solidFill>
                  <a:srgbClr val="FF0066"/>
                </a:solidFill>
                <a:cs typeface="Arial" pitchFamily="34" charset="0"/>
              </a:rPr>
              <a:t>) </a:t>
            </a:r>
          </a:p>
          <a:p>
            <a:pPr lvl="1">
              <a:buFontTx/>
              <a:buNone/>
            </a:pPr>
            <a:r>
              <a:rPr lang="it-IT" sz="2300" dirty="0">
                <a:cs typeface="Arial" pitchFamily="34" charset="0"/>
              </a:rPr>
              <a:t>	       se p cresce, siccome questa volta </a:t>
            </a:r>
            <a:r>
              <a:rPr lang="en-US" sz="2300" dirty="0">
                <a:latin typeface="Script MT Bold" pitchFamily="66" charset="0"/>
                <a:cs typeface="Arial" pitchFamily="34" charset="0"/>
              </a:rPr>
              <a:t>L</a:t>
            </a:r>
            <a:r>
              <a:rPr lang="it-IT" sz="2300" dirty="0">
                <a:cs typeface="Arial" pitchFamily="34" charset="0"/>
              </a:rPr>
              <a:t>  è negativo la fusione è favorita</a:t>
            </a:r>
            <a:endParaRPr lang="el-GR" sz="2300" dirty="0">
              <a:cs typeface="Arial" pitchFamily="34" charset="0"/>
            </a:endParaRPr>
          </a:p>
        </p:txBody>
      </p:sp>
      <p:sp>
        <p:nvSpPr>
          <p:cNvPr id="229380" name="AutoShape 4"/>
          <p:cNvSpPr>
            <a:spLocks noChangeArrowheads="1"/>
          </p:cNvSpPr>
          <p:nvPr/>
        </p:nvSpPr>
        <p:spPr bwMode="auto">
          <a:xfrm>
            <a:off x="827088" y="5286375"/>
            <a:ext cx="720725" cy="215900"/>
          </a:xfrm>
          <a:prstGeom prst="rightArrow">
            <a:avLst>
              <a:gd name="adj1" fmla="val 50000"/>
              <a:gd name="adj2" fmla="val 834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Calore molare di vapor. dell’acqua vs T(*)</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980728"/>
            <a:ext cx="6052757" cy="5350002"/>
          </a:xfrm>
        </p:spPr>
      </p:pic>
      <p:sp>
        <p:nvSpPr>
          <p:cNvPr id="4" name="Footer Placeholder 3"/>
          <p:cNvSpPr>
            <a:spLocks noGrp="1"/>
          </p:cNvSpPr>
          <p:nvPr>
            <p:ph type="ftr" sz="quarter" idx="11"/>
          </p:nvPr>
        </p:nvSpPr>
        <p:spPr/>
        <p:txBody>
          <a:bodyPr/>
          <a:lstStyle/>
          <a:p>
            <a:r>
              <a:rPr lang="en-US" smtClean="0"/>
              <a:t>fln apr 14</a:t>
            </a:r>
            <a:endParaRPr lang="en-US"/>
          </a:p>
        </p:txBody>
      </p:sp>
      <p:sp>
        <p:nvSpPr>
          <p:cNvPr id="5" name="Slide Number Placeholder 4"/>
          <p:cNvSpPr>
            <a:spLocks noGrp="1"/>
          </p:cNvSpPr>
          <p:nvPr>
            <p:ph type="sldNum" sz="quarter" idx="12"/>
          </p:nvPr>
        </p:nvSpPr>
        <p:spPr/>
        <p:txBody>
          <a:bodyPr/>
          <a:lstStyle/>
          <a:p>
            <a:fld id="{1351C2C1-604E-4556-BE9F-C732D8AAC2CB}" type="slidenum">
              <a:rPr lang="en-US" smtClean="0"/>
              <a:pPr/>
              <a:t>51</a:t>
            </a:fld>
            <a:endParaRPr lang="en-US"/>
          </a:p>
        </p:txBody>
      </p:sp>
      <p:sp>
        <p:nvSpPr>
          <p:cNvPr id="7" name="TextBox 6"/>
          <p:cNvSpPr txBox="1"/>
          <p:nvPr/>
        </p:nvSpPr>
        <p:spPr>
          <a:xfrm>
            <a:off x="453863" y="6268670"/>
            <a:ext cx="1531188" cy="369332"/>
          </a:xfrm>
          <a:prstGeom prst="rect">
            <a:avLst/>
          </a:prstGeom>
          <a:noFill/>
        </p:spPr>
        <p:txBody>
          <a:bodyPr wrap="none" rtlCol="0">
            <a:spAutoFit/>
          </a:bodyPr>
          <a:lstStyle/>
          <a:p>
            <a:r>
              <a:rPr lang="it-IT" smtClean="0"/>
              <a:t>(*) </a:t>
            </a:r>
            <a:r>
              <a:rPr lang="it-IT" smtClean="0"/>
              <a:t>facoltativo</a:t>
            </a:r>
            <a:endParaRPr lang="it-IT" dirty="0"/>
          </a:p>
        </p:txBody>
      </p:sp>
    </p:spTree>
    <p:extLst>
      <p:ext uri="{BB962C8B-B14F-4D97-AF65-F5344CB8AC3E}">
        <p14:creationId xmlns:p14="http://schemas.microsoft.com/office/powerpoint/2010/main" val="2075964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14</a:t>
            </a:r>
            <a:endParaRPr lang="en-US"/>
          </a:p>
        </p:txBody>
      </p:sp>
      <p:sp>
        <p:nvSpPr>
          <p:cNvPr id="8" name="Slide Number Placeholder 5"/>
          <p:cNvSpPr>
            <a:spLocks noGrp="1"/>
          </p:cNvSpPr>
          <p:nvPr>
            <p:ph type="sldNum" sz="quarter" idx="12"/>
          </p:nvPr>
        </p:nvSpPr>
        <p:spPr/>
        <p:txBody>
          <a:bodyPr/>
          <a:lstStyle/>
          <a:p>
            <a:fld id="{E193D088-DB62-4766-9887-FE0DB84F8D83}" type="slidenum">
              <a:rPr lang="en-US"/>
              <a:pPr/>
              <a:t>52</a:t>
            </a:fld>
            <a:endParaRPr lang="en-US"/>
          </a:p>
        </p:txBody>
      </p:sp>
      <p:sp>
        <p:nvSpPr>
          <p:cNvPr id="232450" name="Rectangle 2"/>
          <p:cNvSpPr>
            <a:spLocks noGrp="1" noChangeArrowheads="1"/>
          </p:cNvSpPr>
          <p:nvPr>
            <p:ph type="title"/>
          </p:nvPr>
        </p:nvSpPr>
        <p:spPr/>
        <p:txBody>
          <a:bodyPr/>
          <a:lstStyle/>
          <a:p>
            <a:r>
              <a:rPr lang="it-IT"/>
              <a:t>Da </a:t>
            </a:r>
            <a:r>
              <a:rPr lang="it-IT">
                <a:cs typeface="Arial" pitchFamily="34" charset="0"/>
              </a:rPr>
              <a:t>–50 </a:t>
            </a:r>
            <a:r>
              <a:rPr lang="en-US">
                <a:cs typeface="Arial" pitchFamily="34" charset="0"/>
              </a:rPr>
              <a:t>°C, ghiaccio, a +150 °C, vapore  (*)</a:t>
            </a:r>
          </a:p>
        </p:txBody>
      </p:sp>
      <p:pic>
        <p:nvPicPr>
          <p:cNvPr id="232452" name="Picture 4" descr="img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981075"/>
            <a:ext cx="6708775" cy="5132388"/>
          </a:xfrm>
          <a:prstGeom prst="rect">
            <a:avLst/>
          </a:prstGeom>
          <a:noFill/>
          <a:extLst>
            <a:ext uri="{909E8E84-426E-40DD-AFC4-6F175D3DCCD1}">
              <a14:hiddenFill xmlns:a14="http://schemas.microsoft.com/office/drawing/2010/main">
                <a:solidFill>
                  <a:srgbClr val="FFFFFF"/>
                </a:solidFill>
              </a14:hiddenFill>
            </a:ext>
          </a:extLst>
        </p:spPr>
      </p:pic>
      <p:sp>
        <p:nvSpPr>
          <p:cNvPr id="232453" name="Text Box 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
        <p:nvSpPr>
          <p:cNvPr id="232454" name="Text Box 6"/>
          <p:cNvSpPr txBox="1">
            <a:spLocks noChangeArrowheads="1"/>
          </p:cNvSpPr>
          <p:nvPr/>
        </p:nvSpPr>
        <p:spPr bwMode="auto">
          <a:xfrm>
            <a:off x="7019925" y="2997200"/>
            <a:ext cx="1970088" cy="1474788"/>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990033"/>
                </a:solidFill>
              </a:rPr>
              <a:t>c</a:t>
            </a:r>
            <a:r>
              <a:rPr lang="it-IT" b="1" baseline="-25000">
                <a:solidFill>
                  <a:srgbClr val="990033"/>
                </a:solidFill>
              </a:rPr>
              <a:t>v,p</a:t>
            </a:r>
            <a:r>
              <a:rPr lang="it-IT" b="1">
                <a:solidFill>
                  <a:srgbClr val="990033"/>
                </a:solidFill>
              </a:rPr>
              <a:t>= 2.02 J/(gk)</a:t>
            </a:r>
          </a:p>
          <a:p>
            <a:r>
              <a:rPr lang="it-IT" b="1">
                <a:solidFill>
                  <a:srgbClr val="990033"/>
                </a:solidFill>
              </a:rPr>
              <a:t>l</a:t>
            </a:r>
            <a:r>
              <a:rPr lang="it-IT" b="1" baseline="-25000">
                <a:solidFill>
                  <a:srgbClr val="990033"/>
                </a:solidFill>
              </a:rPr>
              <a:t>e     </a:t>
            </a:r>
            <a:r>
              <a:rPr lang="it-IT" b="1">
                <a:solidFill>
                  <a:srgbClr val="990033"/>
                </a:solidFill>
              </a:rPr>
              <a:t>= 2260 J/g</a:t>
            </a:r>
          </a:p>
          <a:p>
            <a:r>
              <a:rPr lang="it-IT" b="1">
                <a:solidFill>
                  <a:srgbClr val="990033"/>
                </a:solidFill>
              </a:rPr>
              <a:t>c</a:t>
            </a:r>
            <a:r>
              <a:rPr lang="it-IT" b="1" baseline="-25000">
                <a:solidFill>
                  <a:srgbClr val="990033"/>
                </a:solidFill>
              </a:rPr>
              <a:t>l</a:t>
            </a:r>
            <a:r>
              <a:rPr lang="it-IT" b="1">
                <a:solidFill>
                  <a:srgbClr val="990033"/>
                </a:solidFill>
              </a:rPr>
              <a:t>   = 4.19 J/(gK) </a:t>
            </a:r>
          </a:p>
          <a:p>
            <a:r>
              <a:rPr lang="it-IT" b="1">
                <a:solidFill>
                  <a:srgbClr val="990033"/>
                </a:solidFill>
              </a:rPr>
              <a:t>l</a:t>
            </a:r>
            <a:r>
              <a:rPr lang="it-IT" b="1" baseline="-25000">
                <a:solidFill>
                  <a:srgbClr val="990033"/>
                </a:solidFill>
              </a:rPr>
              <a:t>f</a:t>
            </a:r>
            <a:r>
              <a:rPr lang="it-IT" b="1">
                <a:solidFill>
                  <a:srgbClr val="990033"/>
                </a:solidFill>
              </a:rPr>
              <a:t>    = 335 J/g</a:t>
            </a:r>
          </a:p>
          <a:p>
            <a:r>
              <a:rPr lang="it-IT" b="1">
                <a:solidFill>
                  <a:srgbClr val="990033"/>
                </a:solidFill>
              </a:rPr>
              <a:t>c</a:t>
            </a:r>
            <a:r>
              <a:rPr lang="it-IT" b="1" baseline="-25000">
                <a:solidFill>
                  <a:srgbClr val="990033"/>
                </a:solidFill>
              </a:rPr>
              <a:t>s   </a:t>
            </a:r>
            <a:r>
              <a:rPr lang="it-IT" b="1">
                <a:solidFill>
                  <a:srgbClr val="990033"/>
                </a:solidFill>
              </a:rPr>
              <a:t>= 2.00 J/(gK)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apr 14</a:t>
            </a:r>
            <a:endParaRPr lang="en-US"/>
          </a:p>
        </p:txBody>
      </p:sp>
      <p:sp>
        <p:nvSpPr>
          <p:cNvPr id="11" name="Slide Number Placeholder 5"/>
          <p:cNvSpPr>
            <a:spLocks noGrp="1"/>
          </p:cNvSpPr>
          <p:nvPr>
            <p:ph type="sldNum" sz="quarter" idx="12"/>
          </p:nvPr>
        </p:nvSpPr>
        <p:spPr/>
        <p:txBody>
          <a:bodyPr/>
          <a:lstStyle/>
          <a:p>
            <a:fld id="{2AE403C6-D996-4539-AD29-42E3469D1330}" type="slidenum">
              <a:rPr lang="en-US"/>
              <a:pPr/>
              <a:t>53</a:t>
            </a:fld>
            <a:endParaRPr lang="en-US"/>
          </a:p>
        </p:txBody>
      </p:sp>
      <p:sp>
        <p:nvSpPr>
          <p:cNvPr id="233474" name="Rectangle 2"/>
          <p:cNvSpPr>
            <a:spLocks noGrp="1" noChangeArrowheads="1"/>
          </p:cNvSpPr>
          <p:nvPr>
            <p:ph type="title"/>
          </p:nvPr>
        </p:nvSpPr>
        <p:spPr>
          <a:xfrm>
            <a:off x="971550" y="188913"/>
            <a:ext cx="7221538" cy="574675"/>
          </a:xfrm>
        </p:spPr>
        <p:txBody>
          <a:bodyPr/>
          <a:lstStyle/>
          <a:p>
            <a:r>
              <a:rPr lang="it-IT"/>
              <a:t>Trasmissione del calore, conduzione</a:t>
            </a:r>
          </a:p>
        </p:txBody>
      </p:sp>
      <p:sp>
        <p:nvSpPr>
          <p:cNvPr id="233475" name="Rectangle 3"/>
          <p:cNvSpPr>
            <a:spLocks noGrp="1" noChangeArrowheads="1"/>
          </p:cNvSpPr>
          <p:nvPr>
            <p:ph type="body" idx="1"/>
          </p:nvPr>
        </p:nvSpPr>
        <p:spPr>
          <a:xfrm>
            <a:off x="179388" y="1052513"/>
            <a:ext cx="8496300" cy="5184775"/>
          </a:xfrm>
        </p:spPr>
        <p:txBody>
          <a:bodyPr/>
          <a:lstStyle/>
          <a:p>
            <a:pPr>
              <a:lnSpc>
                <a:spcPct val="90000"/>
              </a:lnSpc>
            </a:pPr>
            <a:r>
              <a:rPr lang="it-IT" sz="2500" dirty="0"/>
              <a:t>nei solidi il calore si trasmette per conduzione: se abbiamo due termostati, T</a:t>
            </a:r>
            <a:r>
              <a:rPr lang="it-IT" sz="2500" baseline="-25000" dirty="0"/>
              <a:t>1</a:t>
            </a:r>
            <a:r>
              <a:rPr lang="it-IT" sz="2500" dirty="0"/>
              <a:t> &lt; T</a:t>
            </a:r>
            <a:r>
              <a:rPr lang="it-IT" sz="2500" baseline="-25000" dirty="0"/>
              <a:t>2</a:t>
            </a:r>
            <a:r>
              <a:rPr lang="it-IT" sz="2500" dirty="0"/>
              <a:t>, separati da un      corpo conduttore isolato lateralmente di spessore        </a:t>
            </a:r>
            <a:r>
              <a:rPr lang="el-GR" sz="2500" dirty="0">
                <a:cs typeface="Arial" pitchFamily="34" charset="0"/>
              </a:rPr>
              <a:t>Δ</a:t>
            </a:r>
            <a:r>
              <a:rPr lang="it-IT" sz="2500" dirty="0">
                <a:cs typeface="Arial" pitchFamily="34" charset="0"/>
              </a:rPr>
              <a:t>x e di area trasversa A, si ha la legge di Fourier*</a:t>
            </a:r>
          </a:p>
          <a:p>
            <a:pPr>
              <a:lnSpc>
                <a:spcPct val="90000"/>
              </a:lnSpc>
              <a:buFontTx/>
              <a:buNone/>
            </a:pPr>
            <a:r>
              <a:rPr lang="it-IT" sz="2500" dirty="0">
                <a:cs typeface="Arial" pitchFamily="34" charset="0"/>
              </a:rPr>
              <a:t>	H = Q/t = –KA</a:t>
            </a:r>
            <a:r>
              <a:rPr lang="el-GR" sz="2500" dirty="0">
                <a:cs typeface="Arial" pitchFamily="34" charset="0"/>
              </a:rPr>
              <a:t>Δ</a:t>
            </a:r>
            <a:r>
              <a:rPr lang="it-IT" sz="2500" dirty="0">
                <a:cs typeface="Arial" pitchFamily="34" charset="0"/>
              </a:rPr>
              <a:t>T/</a:t>
            </a:r>
            <a:r>
              <a:rPr lang="el-GR" sz="2500" dirty="0">
                <a:cs typeface="Arial" pitchFamily="34" charset="0"/>
              </a:rPr>
              <a:t>Δ</a:t>
            </a:r>
            <a:r>
              <a:rPr lang="it-IT" sz="2500" dirty="0">
                <a:cs typeface="Arial" pitchFamily="34" charset="0"/>
              </a:rPr>
              <a:t>x</a:t>
            </a:r>
            <a:r>
              <a:rPr lang="it-IT" sz="2600" dirty="0">
                <a:cs typeface="Arial" pitchFamily="34" charset="0"/>
              </a:rPr>
              <a:t>                                                 dove il segno – indica che Q                                  fluisce nel verso opposto al                                     gradiente di temperatura </a:t>
            </a:r>
            <a:r>
              <a:rPr lang="el-GR" sz="2600" dirty="0">
                <a:cs typeface="Arial" pitchFamily="34" charset="0"/>
              </a:rPr>
              <a:t>Δ</a:t>
            </a:r>
            <a:r>
              <a:rPr lang="it-IT" sz="2600" dirty="0">
                <a:cs typeface="Arial" pitchFamily="34" charset="0"/>
              </a:rPr>
              <a:t>T/</a:t>
            </a:r>
            <a:r>
              <a:rPr lang="el-GR" sz="2600" dirty="0">
                <a:cs typeface="Arial" pitchFamily="34" charset="0"/>
              </a:rPr>
              <a:t>Δ</a:t>
            </a:r>
            <a:r>
              <a:rPr lang="it-IT" sz="2600" dirty="0">
                <a:cs typeface="Arial" pitchFamily="34" charset="0"/>
              </a:rPr>
              <a:t>x</a:t>
            </a:r>
          </a:p>
          <a:p>
            <a:pPr>
              <a:lnSpc>
                <a:spcPct val="90000"/>
              </a:lnSpc>
            </a:pPr>
            <a:r>
              <a:rPr lang="it-IT" sz="2600" dirty="0">
                <a:cs typeface="Arial" pitchFamily="34" charset="0"/>
              </a:rPr>
              <a:t>K (Wm</a:t>
            </a:r>
            <a:r>
              <a:rPr lang="it-IT" sz="2600" baseline="30000" dirty="0">
                <a:cs typeface="Arial" pitchFamily="34" charset="0"/>
              </a:rPr>
              <a:t>-1</a:t>
            </a:r>
            <a:r>
              <a:rPr lang="it-IT" sz="2600" dirty="0">
                <a:cs typeface="Arial" pitchFamily="34" charset="0"/>
              </a:rPr>
              <a:t>K</a:t>
            </a:r>
            <a:r>
              <a:rPr lang="it-IT" sz="2600" baseline="30000" dirty="0">
                <a:cs typeface="Arial" pitchFamily="34" charset="0"/>
              </a:rPr>
              <a:t>-1</a:t>
            </a:r>
            <a:r>
              <a:rPr lang="it-IT" sz="2600" dirty="0">
                <a:cs typeface="Arial" pitchFamily="34" charset="0"/>
              </a:rPr>
              <a:t>) conducibilità termica                           dipende dal materiale ad es.</a:t>
            </a:r>
          </a:p>
          <a:p>
            <a:pPr>
              <a:lnSpc>
                <a:spcPct val="90000"/>
              </a:lnSpc>
              <a:buFontTx/>
              <a:buNone/>
            </a:pPr>
            <a:r>
              <a:rPr lang="it-IT" sz="2600" dirty="0">
                <a:cs typeface="Arial" pitchFamily="34" charset="0"/>
              </a:rPr>
              <a:t>	</a:t>
            </a:r>
            <a:r>
              <a:rPr lang="it-IT" sz="2600" dirty="0">
                <a:solidFill>
                  <a:srgbClr val="008000"/>
                </a:solidFill>
                <a:cs typeface="Arial" pitchFamily="34" charset="0"/>
              </a:rPr>
              <a:t>Ag              418 W/(</a:t>
            </a:r>
            <a:r>
              <a:rPr lang="it-IT" sz="2600" dirty="0" err="1">
                <a:solidFill>
                  <a:srgbClr val="008000"/>
                </a:solidFill>
                <a:cs typeface="Arial" pitchFamily="34" charset="0"/>
              </a:rPr>
              <a:t>mK</a:t>
            </a:r>
            <a:r>
              <a:rPr lang="it-IT" sz="2600" dirty="0">
                <a:solidFill>
                  <a:srgbClr val="008000"/>
                </a:solidFill>
                <a:cs typeface="Arial" pitchFamily="34" charset="0"/>
              </a:rPr>
              <a:t>)</a:t>
            </a:r>
          </a:p>
          <a:p>
            <a:pPr>
              <a:lnSpc>
                <a:spcPct val="90000"/>
              </a:lnSpc>
              <a:buFontTx/>
              <a:buNone/>
            </a:pPr>
            <a:r>
              <a:rPr lang="it-IT" sz="2600" dirty="0">
                <a:solidFill>
                  <a:srgbClr val="008000"/>
                </a:solidFill>
                <a:cs typeface="Arial" pitchFamily="34" charset="0"/>
              </a:rPr>
              <a:t>	vetro              1.0     “</a:t>
            </a:r>
          </a:p>
          <a:p>
            <a:pPr>
              <a:lnSpc>
                <a:spcPct val="90000"/>
              </a:lnSpc>
              <a:buFontTx/>
              <a:buNone/>
            </a:pPr>
            <a:r>
              <a:rPr lang="it-IT" sz="2600" dirty="0">
                <a:solidFill>
                  <a:srgbClr val="008000"/>
                </a:solidFill>
                <a:cs typeface="Arial" pitchFamily="34" charset="0"/>
              </a:rPr>
              <a:t>	aria a 0 </a:t>
            </a:r>
            <a:r>
              <a:rPr lang="en-US" sz="2600" dirty="0">
                <a:solidFill>
                  <a:srgbClr val="008000"/>
                </a:solidFill>
                <a:cs typeface="Arial" pitchFamily="34" charset="0"/>
              </a:rPr>
              <a:t>°C     0.024 “</a:t>
            </a:r>
          </a:p>
        </p:txBody>
      </p:sp>
      <p:pic>
        <p:nvPicPr>
          <p:cNvPr id="233476" name="Picture 4" descr="img05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788" y="2565400"/>
            <a:ext cx="2346325" cy="1700213"/>
          </a:xfrm>
          <a:prstGeom prst="rect">
            <a:avLst/>
          </a:prstGeom>
          <a:noFill/>
          <a:extLst>
            <a:ext uri="{909E8E84-426E-40DD-AFC4-6F175D3DCCD1}">
              <a14:hiddenFill xmlns:a14="http://schemas.microsoft.com/office/drawing/2010/main">
                <a:solidFill>
                  <a:srgbClr val="FFFFFF"/>
                </a:solidFill>
              </a14:hiddenFill>
            </a:ext>
          </a:extLst>
        </p:spPr>
      </p:pic>
      <p:pic>
        <p:nvPicPr>
          <p:cNvPr id="233477" name="Picture 5" descr="img0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4365625"/>
            <a:ext cx="2792413" cy="1924050"/>
          </a:xfrm>
          <a:prstGeom prst="rect">
            <a:avLst/>
          </a:prstGeom>
          <a:noFill/>
          <a:extLst>
            <a:ext uri="{909E8E84-426E-40DD-AFC4-6F175D3DCCD1}">
              <a14:hiddenFill xmlns:a14="http://schemas.microsoft.com/office/drawing/2010/main">
                <a:solidFill>
                  <a:srgbClr val="FFFFFF"/>
                </a:solidFill>
              </a14:hiddenFill>
            </a:ext>
          </a:extLst>
        </p:spPr>
      </p:pic>
      <p:sp>
        <p:nvSpPr>
          <p:cNvPr id="233479" name="Text Box 7"/>
          <p:cNvSpPr txBox="1">
            <a:spLocks noChangeArrowheads="1"/>
          </p:cNvSpPr>
          <p:nvPr/>
        </p:nvSpPr>
        <p:spPr bwMode="auto">
          <a:xfrm>
            <a:off x="539750" y="2492375"/>
            <a:ext cx="3192463" cy="4064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233481" name="Text Box 9"/>
          <p:cNvSpPr txBox="1">
            <a:spLocks noChangeArrowheads="1"/>
          </p:cNvSpPr>
          <p:nvPr/>
        </p:nvSpPr>
        <p:spPr bwMode="auto">
          <a:xfrm>
            <a:off x="539750" y="6153150"/>
            <a:ext cx="3629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CC3300"/>
                </a:solidFill>
              </a:rPr>
              <a:t>* cfr legge di Fick, di Poiseuille</a:t>
            </a:r>
          </a:p>
        </p:txBody>
      </p:sp>
      <p:pic>
        <p:nvPicPr>
          <p:cNvPr id="233483" name="Picture 11" descr="fouri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0975" y="0"/>
            <a:ext cx="1343025" cy="1609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FCCC8CDD-8BC7-4D5A-A2FE-D94EB4083828}" type="slidenum">
              <a:rPr lang="en-US"/>
              <a:pPr/>
              <a:t>54</a:t>
            </a:fld>
            <a:endParaRPr lang="en-US"/>
          </a:p>
        </p:txBody>
      </p:sp>
      <p:sp>
        <p:nvSpPr>
          <p:cNvPr id="234498" name="Rectangle 2"/>
          <p:cNvSpPr>
            <a:spLocks noGrp="1" noChangeArrowheads="1"/>
          </p:cNvSpPr>
          <p:nvPr>
            <p:ph type="title"/>
          </p:nvPr>
        </p:nvSpPr>
        <p:spPr/>
        <p:txBody>
          <a:bodyPr/>
          <a:lstStyle/>
          <a:p>
            <a:r>
              <a:rPr lang="it-IT" dirty="0"/>
              <a:t>Convezione, </a:t>
            </a:r>
            <a:r>
              <a:rPr lang="it-IT" dirty="0" smtClean="0"/>
              <a:t>cenno; isolamento</a:t>
            </a:r>
            <a:endParaRPr lang="it-IT" dirty="0"/>
          </a:p>
        </p:txBody>
      </p:sp>
      <p:sp>
        <p:nvSpPr>
          <p:cNvPr id="234499" name="Rectangle 3"/>
          <p:cNvSpPr>
            <a:spLocks noGrp="1" noChangeArrowheads="1"/>
          </p:cNvSpPr>
          <p:nvPr>
            <p:ph type="body" idx="1"/>
          </p:nvPr>
        </p:nvSpPr>
        <p:spPr/>
        <p:txBody>
          <a:bodyPr/>
          <a:lstStyle/>
          <a:p>
            <a:r>
              <a:rPr lang="it-IT" sz="2600"/>
              <a:t>nei fluidi, se si hanno differenze di densità, si creano moti convettivi, il flusso di calore dipende ancora dalla diff. di temp. e dall’area A interessata</a:t>
            </a:r>
          </a:p>
          <a:p>
            <a:r>
              <a:rPr lang="it-IT" sz="2600"/>
              <a:t>finestra: se si calcola il flusso di calore tenendo conto solo del vetro si ottengono stime sbagliate, bisogna tener conto degli strati di aria da una parte e dall’altra (l’aria è un buon isolante)</a:t>
            </a:r>
          </a:p>
          <a:p>
            <a:r>
              <a:rPr lang="it-IT" sz="2600"/>
              <a:t>altri metodi di isolamento</a:t>
            </a:r>
          </a:p>
          <a:p>
            <a:pPr lvl="1"/>
            <a:r>
              <a:rPr lang="it-IT" sz="2200"/>
              <a:t>polistirolo K = 0.04 W/(mK)</a:t>
            </a:r>
          </a:p>
          <a:p>
            <a:pPr lvl="1"/>
            <a:r>
              <a:rPr lang="it-IT" sz="2200"/>
              <a:t>doppi vetri</a:t>
            </a:r>
          </a:p>
          <a:p>
            <a:pPr lvl="1"/>
            <a:r>
              <a:rPr lang="it-IT" sz="2200"/>
              <a:t>piumino </a:t>
            </a:r>
          </a:p>
          <a:p>
            <a:pPr lvl="1"/>
            <a:r>
              <a:rPr lang="it-IT" sz="2200"/>
              <a:t>(il vuoto è ancora meglio, K = 0 !)</a:t>
            </a:r>
          </a:p>
        </p:txBody>
      </p:sp>
      <p:pic>
        <p:nvPicPr>
          <p:cNvPr id="234500" name="Picture 4" descr="img0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625" y="3789363"/>
            <a:ext cx="3311525" cy="198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72389691-5B29-41B5-8A10-DB56AE820A48}" type="slidenum">
              <a:rPr lang="en-US"/>
              <a:pPr/>
              <a:t>55</a:t>
            </a:fld>
            <a:endParaRPr lang="en-US"/>
          </a:p>
        </p:txBody>
      </p:sp>
      <p:sp>
        <p:nvSpPr>
          <p:cNvPr id="235522" name="Rectangle 2"/>
          <p:cNvSpPr>
            <a:spLocks noGrp="1" noChangeArrowheads="1"/>
          </p:cNvSpPr>
          <p:nvPr>
            <p:ph type="title"/>
          </p:nvPr>
        </p:nvSpPr>
        <p:spPr/>
        <p:txBody>
          <a:bodyPr/>
          <a:lstStyle/>
          <a:p>
            <a:r>
              <a:rPr lang="it-IT"/>
              <a:t>Irraggiamento</a:t>
            </a:r>
          </a:p>
        </p:txBody>
      </p:sp>
      <p:sp>
        <p:nvSpPr>
          <p:cNvPr id="235523" name="Rectangle 3"/>
          <p:cNvSpPr>
            <a:spLocks noGrp="1" noChangeArrowheads="1"/>
          </p:cNvSpPr>
          <p:nvPr>
            <p:ph type="body" idx="1"/>
          </p:nvPr>
        </p:nvSpPr>
        <p:spPr/>
        <p:txBody>
          <a:bodyPr/>
          <a:lstStyle/>
          <a:p>
            <a:pPr>
              <a:lnSpc>
                <a:spcPct val="90000"/>
              </a:lnSpc>
            </a:pPr>
            <a:r>
              <a:rPr lang="it-IT" sz="2500" dirty="0"/>
              <a:t>l’irraggiamento agisce anche attraverso il vuoto</a:t>
            </a:r>
          </a:p>
          <a:p>
            <a:pPr>
              <a:lnSpc>
                <a:spcPct val="90000"/>
              </a:lnSpc>
            </a:pPr>
            <a:r>
              <a:rPr lang="it-IT" sz="2500" dirty="0">
                <a:sym typeface="Symbol" pitchFamily="18" charset="2"/>
              </a:rPr>
              <a:t> corpo emette onde e.m. (alla sua temp. </a:t>
            </a:r>
            <a:r>
              <a:rPr lang="it-IT" sz="2500" dirty="0" smtClean="0">
                <a:sym typeface="Symbol" pitchFamily="18" charset="2"/>
              </a:rPr>
              <a:t>ass. T</a:t>
            </a:r>
            <a:r>
              <a:rPr lang="it-IT" sz="2500" dirty="0">
                <a:sym typeface="Symbol" pitchFamily="18" charset="2"/>
              </a:rPr>
              <a:t>)</a:t>
            </a:r>
          </a:p>
          <a:p>
            <a:pPr>
              <a:lnSpc>
                <a:spcPct val="90000"/>
              </a:lnSpc>
            </a:pPr>
            <a:r>
              <a:rPr lang="it-IT" sz="2500" dirty="0">
                <a:sym typeface="Symbol" pitchFamily="18" charset="2"/>
              </a:rPr>
              <a:t>a temp. ambiente l’emissione avviene nell’IR fra 1 e 100 </a:t>
            </a:r>
            <a:r>
              <a:rPr lang="en-US" sz="2500" dirty="0">
                <a:cs typeface="Arial" pitchFamily="34" charset="0"/>
                <a:sym typeface="Symbol" pitchFamily="18" charset="2"/>
              </a:rPr>
              <a:t>µm di </a:t>
            </a:r>
            <a:r>
              <a:rPr lang="en-US" sz="2500" dirty="0" err="1">
                <a:cs typeface="Arial" pitchFamily="34" charset="0"/>
                <a:sym typeface="Symbol" pitchFamily="18" charset="2"/>
              </a:rPr>
              <a:t>lunghezza</a:t>
            </a:r>
            <a:r>
              <a:rPr lang="en-US" sz="2500" dirty="0">
                <a:cs typeface="Arial" pitchFamily="34" charset="0"/>
                <a:sym typeface="Symbol" pitchFamily="18" charset="2"/>
              </a:rPr>
              <a:t> </a:t>
            </a:r>
            <a:r>
              <a:rPr lang="en-US" sz="2500" dirty="0" err="1">
                <a:cs typeface="Arial" pitchFamily="34" charset="0"/>
                <a:sym typeface="Symbol" pitchFamily="18" charset="2"/>
              </a:rPr>
              <a:t>d’onda</a:t>
            </a:r>
            <a:r>
              <a:rPr lang="en-US" sz="2500" dirty="0">
                <a:cs typeface="Arial" pitchFamily="34" charset="0"/>
                <a:sym typeface="Symbol" pitchFamily="18" charset="2"/>
              </a:rPr>
              <a:t>        </a:t>
            </a:r>
            <a:r>
              <a:rPr lang="en-US" sz="2500" dirty="0">
                <a:solidFill>
                  <a:srgbClr val="FF0066"/>
                </a:solidFill>
                <a:cs typeface="Arial" pitchFamily="34" charset="0"/>
                <a:sym typeface="Symbol" pitchFamily="18" charset="2"/>
              </a:rPr>
              <a:t>(</a:t>
            </a:r>
            <a:r>
              <a:rPr lang="en-US" sz="2400" dirty="0" err="1">
                <a:solidFill>
                  <a:srgbClr val="FF0066"/>
                </a:solidFill>
                <a:cs typeface="Arial" pitchFamily="34" charset="0"/>
                <a:sym typeface="Symbol" pitchFamily="18" charset="2"/>
              </a:rPr>
              <a:t>visori</a:t>
            </a:r>
            <a:r>
              <a:rPr lang="en-US" sz="2400" dirty="0">
                <a:solidFill>
                  <a:srgbClr val="FF0066"/>
                </a:solidFill>
                <a:cs typeface="Arial" pitchFamily="34" charset="0"/>
                <a:sym typeface="Symbol" pitchFamily="18" charset="2"/>
              </a:rPr>
              <a:t> a IR)</a:t>
            </a:r>
          </a:p>
          <a:p>
            <a:pPr>
              <a:lnSpc>
                <a:spcPct val="90000"/>
              </a:lnSpc>
            </a:pPr>
            <a:r>
              <a:rPr lang="en-US" sz="2500" dirty="0" err="1">
                <a:cs typeface="Arial" pitchFamily="34" charset="0"/>
                <a:sym typeface="Symbol" pitchFamily="18" charset="2"/>
              </a:rPr>
              <a:t>il</a:t>
            </a:r>
            <a:r>
              <a:rPr lang="en-US" sz="2500" dirty="0">
                <a:cs typeface="Arial" pitchFamily="34" charset="0"/>
                <a:sym typeface="Symbol" pitchFamily="18" charset="2"/>
              </a:rPr>
              <a:t> sole, temp. </a:t>
            </a:r>
            <a:r>
              <a:rPr lang="en-US" sz="2500" dirty="0" err="1">
                <a:cs typeface="Arial" pitchFamily="34" charset="0"/>
                <a:sym typeface="Symbol" pitchFamily="18" charset="2"/>
              </a:rPr>
              <a:t>superficiale</a:t>
            </a:r>
            <a:r>
              <a:rPr lang="en-US" sz="2500" dirty="0">
                <a:cs typeface="Arial" pitchFamily="34" charset="0"/>
                <a:sym typeface="Symbol" pitchFamily="18" charset="2"/>
              </a:rPr>
              <a:t> ~6000 K, </a:t>
            </a:r>
            <a:r>
              <a:rPr lang="en-US" sz="2500" dirty="0" err="1">
                <a:cs typeface="Arial" pitchFamily="34" charset="0"/>
                <a:sym typeface="Symbol" pitchFamily="18" charset="2"/>
              </a:rPr>
              <a:t>emette</a:t>
            </a:r>
            <a:r>
              <a:rPr lang="en-US" sz="2500" dirty="0">
                <a:cs typeface="Arial" pitchFamily="34" charset="0"/>
                <a:sym typeface="Symbol" pitchFamily="18" charset="2"/>
              </a:rPr>
              <a:t> </a:t>
            </a:r>
            <a:r>
              <a:rPr lang="en-US" sz="2500" dirty="0" err="1">
                <a:cs typeface="Arial" pitchFamily="34" charset="0"/>
                <a:sym typeface="Symbol" pitchFamily="18" charset="2"/>
              </a:rPr>
              <a:t>nel</a:t>
            </a:r>
            <a:r>
              <a:rPr lang="en-US" sz="2500" dirty="0">
                <a:cs typeface="Arial" pitchFamily="34" charset="0"/>
                <a:sym typeface="Symbol" pitchFamily="18" charset="2"/>
              </a:rPr>
              <a:t> </a:t>
            </a:r>
            <a:r>
              <a:rPr lang="en-US" sz="2500" dirty="0" err="1">
                <a:cs typeface="Arial" pitchFamily="34" charset="0"/>
                <a:sym typeface="Symbol" pitchFamily="18" charset="2"/>
              </a:rPr>
              <a:t>visibile</a:t>
            </a:r>
            <a:r>
              <a:rPr lang="en-US" sz="2500" dirty="0">
                <a:cs typeface="Arial" pitchFamily="34" charset="0"/>
                <a:sym typeface="Symbol" pitchFamily="18" charset="2"/>
              </a:rPr>
              <a:t> (</a:t>
            </a:r>
            <a:r>
              <a:rPr lang="en-US" sz="2500" dirty="0" err="1">
                <a:cs typeface="Arial" pitchFamily="34" charset="0"/>
                <a:sym typeface="Symbol" pitchFamily="18" charset="2"/>
              </a:rPr>
              <a:t>fra</a:t>
            </a:r>
            <a:r>
              <a:rPr lang="en-US" sz="2500" dirty="0">
                <a:cs typeface="Arial" pitchFamily="34" charset="0"/>
                <a:sym typeface="Symbol" pitchFamily="18" charset="2"/>
              </a:rPr>
              <a:t> 0.4 e 0.8 µm) con un </a:t>
            </a:r>
            <a:r>
              <a:rPr lang="en-US" sz="2500" dirty="0" err="1">
                <a:cs typeface="Arial" pitchFamily="34" charset="0"/>
                <a:sym typeface="Symbol" pitchFamily="18" charset="2"/>
              </a:rPr>
              <a:t>massimo</a:t>
            </a:r>
            <a:r>
              <a:rPr lang="en-US" sz="2500" dirty="0">
                <a:cs typeface="Arial" pitchFamily="34" charset="0"/>
                <a:sym typeface="Symbol" pitchFamily="18" charset="2"/>
              </a:rPr>
              <a:t> a ~0.5 µm </a:t>
            </a:r>
          </a:p>
          <a:p>
            <a:pPr>
              <a:lnSpc>
                <a:spcPct val="90000"/>
              </a:lnSpc>
            </a:pPr>
            <a:r>
              <a:rPr lang="en-US" sz="2500" dirty="0">
                <a:cs typeface="Arial" pitchFamily="34" charset="0"/>
                <a:sym typeface="Symbol" pitchFamily="18" charset="2"/>
              </a:rPr>
              <a:t>la </a:t>
            </a:r>
            <a:r>
              <a:rPr lang="en-US" sz="2500" dirty="0" err="1">
                <a:cs typeface="Arial" pitchFamily="34" charset="0"/>
                <a:sym typeface="Symbol" pitchFamily="18" charset="2"/>
              </a:rPr>
              <a:t>legge</a:t>
            </a:r>
            <a:r>
              <a:rPr lang="en-US" sz="2500" dirty="0">
                <a:cs typeface="Arial" pitchFamily="34" charset="0"/>
                <a:sym typeface="Symbol" pitchFamily="18" charset="2"/>
              </a:rPr>
              <a:t> di Wien </a:t>
            </a:r>
            <a:r>
              <a:rPr lang="en-US" sz="2500" dirty="0" err="1">
                <a:cs typeface="Arial" pitchFamily="34" charset="0"/>
                <a:sym typeface="Symbol" pitchFamily="18" charset="2"/>
              </a:rPr>
              <a:t>dà</a:t>
            </a:r>
            <a:r>
              <a:rPr lang="en-US" sz="2500" dirty="0">
                <a:cs typeface="Arial" pitchFamily="34" charset="0"/>
                <a:sym typeface="Symbol" pitchFamily="18" charset="2"/>
              </a:rPr>
              <a:t> la </a:t>
            </a:r>
            <a:r>
              <a:rPr lang="en-US" sz="2500" dirty="0" err="1">
                <a:cs typeface="Arial" pitchFamily="34" charset="0"/>
                <a:sym typeface="Symbol" pitchFamily="18" charset="2"/>
              </a:rPr>
              <a:t>lunghezza</a:t>
            </a:r>
            <a:r>
              <a:rPr lang="en-US" sz="2500" dirty="0">
                <a:cs typeface="Arial" pitchFamily="34" charset="0"/>
                <a:sym typeface="Symbol" pitchFamily="18" charset="2"/>
              </a:rPr>
              <a:t> </a:t>
            </a:r>
            <a:r>
              <a:rPr lang="en-US" sz="2500" dirty="0" err="1">
                <a:cs typeface="Arial" pitchFamily="34" charset="0"/>
                <a:sym typeface="Symbol" pitchFamily="18" charset="2"/>
              </a:rPr>
              <a:t>d’onda</a:t>
            </a:r>
            <a:r>
              <a:rPr lang="en-US" sz="2500" dirty="0">
                <a:cs typeface="Arial" pitchFamily="34" charset="0"/>
                <a:sym typeface="Symbol" pitchFamily="18" charset="2"/>
              </a:rPr>
              <a:t> di </a:t>
            </a:r>
            <a:r>
              <a:rPr lang="en-US" sz="2500" dirty="0" err="1">
                <a:cs typeface="Arial" pitchFamily="34" charset="0"/>
                <a:sym typeface="Symbol" pitchFamily="18" charset="2"/>
              </a:rPr>
              <a:t>picco</a:t>
            </a:r>
            <a:endParaRPr lang="en-US" sz="2500" dirty="0">
              <a:cs typeface="Arial" pitchFamily="34" charset="0"/>
              <a:sym typeface="Symbol" pitchFamily="18" charset="2"/>
            </a:endParaRPr>
          </a:p>
          <a:p>
            <a:pPr>
              <a:lnSpc>
                <a:spcPct val="90000"/>
              </a:lnSpc>
              <a:buFontTx/>
              <a:buNone/>
            </a:pPr>
            <a:r>
              <a:rPr lang="en-US" sz="2500" dirty="0">
                <a:cs typeface="Arial" pitchFamily="34" charset="0"/>
                <a:sym typeface="Symbol" pitchFamily="18" charset="2"/>
              </a:rPr>
              <a:t>	</a:t>
            </a:r>
            <a:r>
              <a:rPr lang="el-GR" sz="2500" dirty="0">
                <a:cs typeface="Arial" pitchFamily="34" charset="0"/>
                <a:sym typeface="Symbol" pitchFamily="18" charset="2"/>
              </a:rPr>
              <a:t>λ</a:t>
            </a:r>
            <a:r>
              <a:rPr lang="it-IT" sz="2500" baseline="-25000" dirty="0">
                <a:cs typeface="Arial" pitchFamily="34" charset="0"/>
                <a:sym typeface="Symbol" pitchFamily="18" charset="2"/>
              </a:rPr>
              <a:t>max</a:t>
            </a:r>
            <a:r>
              <a:rPr lang="it-IT" sz="2500" dirty="0">
                <a:cs typeface="Arial" pitchFamily="34" charset="0"/>
                <a:sym typeface="Symbol" pitchFamily="18" charset="2"/>
              </a:rPr>
              <a:t>(mm) = 2.897/T(K)</a:t>
            </a:r>
          </a:p>
          <a:p>
            <a:pPr>
              <a:lnSpc>
                <a:spcPct val="90000"/>
              </a:lnSpc>
            </a:pPr>
            <a:r>
              <a:rPr lang="it-IT" sz="2500" dirty="0">
                <a:cs typeface="Arial" pitchFamily="34" charset="0"/>
                <a:sym typeface="Symbol" pitchFamily="18" charset="2"/>
              </a:rPr>
              <a:t>la potenza emessa è (legge di Stefan-Boltzmann)</a:t>
            </a:r>
          </a:p>
          <a:p>
            <a:pPr>
              <a:lnSpc>
                <a:spcPct val="90000"/>
              </a:lnSpc>
              <a:buFontTx/>
              <a:buNone/>
            </a:pPr>
            <a:r>
              <a:rPr lang="it-IT" sz="2500" dirty="0">
                <a:cs typeface="Arial" pitchFamily="34" charset="0"/>
                <a:sym typeface="Symbol" pitchFamily="18" charset="2"/>
              </a:rPr>
              <a:t>	</a:t>
            </a:r>
            <a:r>
              <a:rPr lang="en-US" sz="2500" dirty="0">
                <a:latin typeface="Script MT Bold" pitchFamily="66" charset="0"/>
                <a:cs typeface="Arial" pitchFamily="34" charset="0"/>
                <a:sym typeface="Symbol" pitchFamily="18" charset="2"/>
              </a:rPr>
              <a:t>P </a:t>
            </a:r>
            <a:r>
              <a:rPr lang="it-IT" sz="2500" dirty="0">
                <a:cs typeface="Arial" pitchFamily="34" charset="0"/>
                <a:sym typeface="Symbol" pitchFamily="18" charset="2"/>
              </a:rPr>
              <a:t>= eA</a:t>
            </a:r>
            <a:r>
              <a:rPr lang="el-GR" sz="2500" dirty="0">
                <a:cs typeface="Arial" pitchFamily="34" charset="0"/>
                <a:sym typeface="Symbol" pitchFamily="18" charset="2"/>
              </a:rPr>
              <a:t>σ</a:t>
            </a:r>
            <a:r>
              <a:rPr lang="it-IT" sz="2500" dirty="0">
                <a:cs typeface="Arial" pitchFamily="34" charset="0"/>
                <a:sym typeface="Symbol" pitchFamily="18" charset="2"/>
              </a:rPr>
              <a:t>T</a:t>
            </a:r>
            <a:r>
              <a:rPr lang="it-IT" sz="2500" baseline="30000" dirty="0">
                <a:cs typeface="Arial" pitchFamily="34" charset="0"/>
                <a:sym typeface="Symbol" pitchFamily="18" charset="2"/>
              </a:rPr>
              <a:t>4</a:t>
            </a:r>
            <a:r>
              <a:rPr lang="it-IT" sz="2500" dirty="0">
                <a:cs typeface="Arial" pitchFamily="34" charset="0"/>
                <a:sym typeface="Symbol" pitchFamily="18" charset="2"/>
              </a:rPr>
              <a:t> </a:t>
            </a:r>
          </a:p>
          <a:p>
            <a:pPr>
              <a:lnSpc>
                <a:spcPct val="90000"/>
              </a:lnSpc>
              <a:buFontTx/>
              <a:buNone/>
            </a:pPr>
            <a:r>
              <a:rPr lang="it-IT" sz="2500" dirty="0">
                <a:cs typeface="Arial" pitchFamily="34" charset="0"/>
                <a:sym typeface="Symbol" pitchFamily="18" charset="2"/>
              </a:rPr>
              <a:t>	dove </a:t>
            </a:r>
            <a:r>
              <a:rPr lang="el-GR" sz="2500" dirty="0">
                <a:cs typeface="Arial" pitchFamily="34" charset="0"/>
                <a:sym typeface="Symbol" pitchFamily="18" charset="2"/>
              </a:rPr>
              <a:t>σ</a:t>
            </a:r>
            <a:r>
              <a:rPr lang="it-IT" sz="2500" dirty="0">
                <a:cs typeface="Arial" pitchFamily="34" charset="0"/>
                <a:sym typeface="Symbol" pitchFamily="18" charset="2"/>
              </a:rPr>
              <a:t> = 5.67 10</a:t>
            </a:r>
            <a:r>
              <a:rPr lang="it-IT" sz="2500" baseline="30000" dirty="0">
                <a:cs typeface="Arial" pitchFamily="34" charset="0"/>
                <a:sym typeface="Symbol" pitchFamily="18" charset="2"/>
              </a:rPr>
              <a:t>-8</a:t>
            </a:r>
            <a:r>
              <a:rPr lang="it-IT" sz="2500" dirty="0">
                <a:cs typeface="Arial" pitchFamily="34" charset="0"/>
                <a:sym typeface="Symbol" pitchFamily="18" charset="2"/>
              </a:rPr>
              <a:t> W/(m</a:t>
            </a:r>
            <a:r>
              <a:rPr lang="it-IT" sz="2500" baseline="30000" dirty="0">
                <a:cs typeface="Arial" pitchFamily="34" charset="0"/>
                <a:sym typeface="Symbol" pitchFamily="18" charset="2"/>
              </a:rPr>
              <a:t>2</a:t>
            </a:r>
            <a:r>
              <a:rPr lang="it-IT" sz="2500" dirty="0">
                <a:cs typeface="Arial" pitchFamily="34" charset="0"/>
                <a:sym typeface="Symbol" pitchFamily="18" charset="2"/>
              </a:rPr>
              <a:t>K</a:t>
            </a:r>
            <a:r>
              <a:rPr lang="it-IT" sz="2500" baseline="30000" dirty="0">
                <a:cs typeface="Arial" pitchFamily="34" charset="0"/>
                <a:sym typeface="Symbol" pitchFamily="18" charset="2"/>
              </a:rPr>
              <a:t>4</a:t>
            </a:r>
            <a:r>
              <a:rPr lang="it-IT" sz="2500" dirty="0">
                <a:cs typeface="Arial" pitchFamily="34" charset="0"/>
                <a:sym typeface="Symbol" pitchFamily="18" charset="2"/>
              </a:rPr>
              <a:t>)  e A è l’area emittente</a:t>
            </a:r>
          </a:p>
          <a:p>
            <a:pPr>
              <a:lnSpc>
                <a:spcPct val="90000"/>
              </a:lnSpc>
              <a:buFontTx/>
              <a:buNone/>
            </a:pPr>
            <a:r>
              <a:rPr lang="it-IT" sz="2500" dirty="0">
                <a:cs typeface="Arial" pitchFamily="34" charset="0"/>
                <a:sym typeface="Symbol" pitchFamily="18" charset="2"/>
              </a:rPr>
              <a:t>	</a:t>
            </a:r>
            <a:r>
              <a:rPr lang="it-IT" sz="2500" dirty="0">
                <a:solidFill>
                  <a:srgbClr val="FF0000"/>
                </a:solidFill>
                <a:cs typeface="Arial" pitchFamily="34" charset="0"/>
                <a:sym typeface="Symbol" pitchFamily="18" charset="2"/>
              </a:rPr>
              <a:t>NB T assoluta in K</a:t>
            </a:r>
            <a:endParaRPr lang="el-GR" sz="2500" dirty="0">
              <a:solidFill>
                <a:srgbClr val="FF0000"/>
              </a:solidFill>
              <a:cs typeface="Arial" pitchFamily="34" charset="0"/>
              <a:sym typeface="Symbol" pitchFamily="18" charset="2"/>
            </a:endParaRPr>
          </a:p>
        </p:txBody>
      </p:sp>
      <p:sp>
        <p:nvSpPr>
          <p:cNvPr id="235524" name="Text Box 4"/>
          <p:cNvSpPr txBox="1">
            <a:spLocks noChangeArrowheads="1"/>
          </p:cNvSpPr>
          <p:nvPr/>
        </p:nvSpPr>
        <p:spPr bwMode="auto">
          <a:xfrm>
            <a:off x="577850" y="4673600"/>
            <a:ext cx="1833563" cy="395288"/>
          </a:xfrm>
          <a:prstGeom prst="rect">
            <a:avLst/>
          </a:prstGeom>
          <a:noFill/>
          <a:ln w="2857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apr 14</a:t>
            </a:r>
            <a:endParaRPr lang="en-US"/>
          </a:p>
        </p:txBody>
      </p:sp>
      <p:sp>
        <p:nvSpPr>
          <p:cNvPr id="14" name="Slide Number Placeholder 5"/>
          <p:cNvSpPr>
            <a:spLocks noGrp="1"/>
          </p:cNvSpPr>
          <p:nvPr>
            <p:ph type="sldNum" sz="quarter" idx="12"/>
          </p:nvPr>
        </p:nvSpPr>
        <p:spPr/>
        <p:txBody>
          <a:bodyPr/>
          <a:lstStyle/>
          <a:p>
            <a:fld id="{1521AD7C-28BC-4FDF-8E52-9871F3A9185D}" type="slidenum">
              <a:rPr lang="en-US"/>
              <a:pPr/>
              <a:t>56</a:t>
            </a:fld>
            <a:endParaRPr lang="en-US"/>
          </a:p>
        </p:txBody>
      </p:sp>
      <p:sp>
        <p:nvSpPr>
          <p:cNvPr id="236546" name="Rectangle 2"/>
          <p:cNvSpPr>
            <a:spLocks noGrp="1" noChangeArrowheads="1"/>
          </p:cNvSpPr>
          <p:nvPr>
            <p:ph type="title"/>
          </p:nvPr>
        </p:nvSpPr>
        <p:spPr/>
        <p:txBody>
          <a:bodyPr/>
          <a:lstStyle/>
          <a:p>
            <a:r>
              <a:rPr lang="it-IT"/>
              <a:t>Irraggiamento (2)</a:t>
            </a:r>
          </a:p>
        </p:txBody>
      </p:sp>
      <p:sp>
        <p:nvSpPr>
          <p:cNvPr id="236547" name="Rectangle 3"/>
          <p:cNvSpPr>
            <a:spLocks noGrp="1" noChangeArrowheads="1"/>
          </p:cNvSpPr>
          <p:nvPr>
            <p:ph type="body" idx="1"/>
          </p:nvPr>
        </p:nvSpPr>
        <p:spPr/>
        <p:txBody>
          <a:bodyPr/>
          <a:lstStyle/>
          <a:p>
            <a:r>
              <a:rPr lang="it-IT" sz="2600"/>
              <a:t>0 &lt; e &lt; 1 emissività, uguale ad 1 per un corpo nero, ad es una cavità (che assorbe tutte le radiazioni, alla temp. T)</a:t>
            </a:r>
          </a:p>
          <a:p>
            <a:r>
              <a:rPr lang="it-IT" sz="2600"/>
              <a:t>il flusso di calore fra due corpi a T</a:t>
            </a:r>
            <a:r>
              <a:rPr lang="it-IT" sz="2600" baseline="-25000"/>
              <a:t>1</a:t>
            </a:r>
            <a:r>
              <a:rPr lang="it-IT" sz="2600"/>
              <a:t> e T</a:t>
            </a:r>
            <a:r>
              <a:rPr lang="it-IT" sz="2600" baseline="-25000"/>
              <a:t>2</a:t>
            </a:r>
            <a:r>
              <a:rPr lang="it-IT"/>
              <a:t> è</a:t>
            </a:r>
          </a:p>
          <a:p>
            <a:pPr>
              <a:buFontTx/>
              <a:buNone/>
            </a:pPr>
            <a:r>
              <a:rPr lang="it-IT"/>
              <a:t>	H = Q/t = A</a:t>
            </a:r>
            <a:r>
              <a:rPr lang="el-GR">
                <a:cs typeface="Arial" pitchFamily="34" charset="0"/>
              </a:rPr>
              <a:t>σ</a:t>
            </a:r>
            <a:r>
              <a:rPr lang="it-IT">
                <a:cs typeface="Arial" pitchFamily="34" charset="0"/>
              </a:rPr>
              <a:t>e(T</a:t>
            </a:r>
            <a:r>
              <a:rPr lang="it-IT" baseline="-25000">
                <a:cs typeface="Arial" pitchFamily="34" charset="0"/>
              </a:rPr>
              <a:t>2</a:t>
            </a:r>
            <a:r>
              <a:rPr lang="it-IT" baseline="30000">
                <a:cs typeface="Arial" pitchFamily="34" charset="0"/>
              </a:rPr>
              <a:t>4</a:t>
            </a:r>
            <a:r>
              <a:rPr lang="it-IT">
                <a:cs typeface="Arial" pitchFamily="34" charset="0"/>
              </a:rPr>
              <a:t>–T</a:t>
            </a:r>
            <a:r>
              <a:rPr lang="it-IT" baseline="-25000">
                <a:cs typeface="Arial" pitchFamily="34" charset="0"/>
              </a:rPr>
              <a:t>1</a:t>
            </a:r>
            <a:r>
              <a:rPr lang="it-IT" baseline="30000">
                <a:cs typeface="Arial" pitchFamily="34" charset="0"/>
              </a:rPr>
              <a:t>4</a:t>
            </a:r>
            <a:r>
              <a:rPr lang="it-IT">
                <a:cs typeface="Arial" pitchFamily="34" charset="0"/>
              </a:rPr>
              <a:t>)</a:t>
            </a:r>
          </a:p>
          <a:p>
            <a:r>
              <a:rPr lang="it-IT">
                <a:cs typeface="Arial" pitchFamily="34" charset="0"/>
              </a:rPr>
              <a:t>sensibilità dell’irraggiamento</a:t>
            </a:r>
          </a:p>
          <a:p>
            <a:pPr>
              <a:buFontTx/>
              <a:buNone/>
            </a:pPr>
            <a:r>
              <a:rPr lang="it-IT">
                <a:cs typeface="Arial" pitchFamily="34" charset="0"/>
              </a:rPr>
              <a:t>	</a:t>
            </a:r>
            <a:r>
              <a:rPr lang="el-GR">
                <a:cs typeface="Arial" pitchFamily="34" charset="0"/>
              </a:rPr>
              <a:t>Δ</a:t>
            </a:r>
            <a:r>
              <a:rPr lang="it-IT">
                <a:cs typeface="Arial" pitchFamily="34" charset="0"/>
              </a:rPr>
              <a:t>H/H = 4</a:t>
            </a:r>
            <a:r>
              <a:rPr lang="el-GR">
                <a:cs typeface="Arial" pitchFamily="34" charset="0"/>
              </a:rPr>
              <a:t>Δ</a:t>
            </a:r>
            <a:r>
              <a:rPr lang="it-IT">
                <a:cs typeface="Arial" pitchFamily="34" charset="0"/>
              </a:rPr>
              <a:t>T/T</a:t>
            </a:r>
          </a:p>
          <a:p>
            <a:pPr>
              <a:buFontTx/>
              <a:buNone/>
            </a:pPr>
            <a:r>
              <a:rPr lang="it-IT">
                <a:cs typeface="Arial" pitchFamily="34" charset="0"/>
              </a:rPr>
              <a:t>	a 300 K un </a:t>
            </a:r>
            <a:r>
              <a:rPr lang="el-GR">
                <a:cs typeface="Arial" pitchFamily="34" charset="0"/>
              </a:rPr>
              <a:t>Δ</a:t>
            </a:r>
            <a:r>
              <a:rPr lang="it-IT">
                <a:cs typeface="Arial" pitchFamily="34" charset="0"/>
              </a:rPr>
              <a:t>T = 1 K  →  </a:t>
            </a:r>
            <a:r>
              <a:rPr lang="el-GR">
                <a:cs typeface="Arial" pitchFamily="34" charset="0"/>
              </a:rPr>
              <a:t>Δ</a:t>
            </a:r>
            <a:r>
              <a:rPr lang="it-IT">
                <a:cs typeface="Arial" pitchFamily="34" charset="0"/>
              </a:rPr>
              <a:t>H/H </a:t>
            </a:r>
            <a:r>
              <a:rPr lang="en-US">
                <a:cs typeface="Arial" pitchFamily="34" charset="0"/>
              </a:rPr>
              <a:t>~ 1.3%</a:t>
            </a:r>
          </a:p>
          <a:p>
            <a:r>
              <a:rPr lang="en-US">
                <a:cs typeface="Arial" pitchFamily="34" charset="0"/>
              </a:rPr>
              <a:t>applicazioni:     teletermografia non invasiva nell’IR</a:t>
            </a:r>
          </a:p>
        </p:txBody>
      </p:sp>
      <p:sp>
        <p:nvSpPr>
          <p:cNvPr id="236548" name="Oval 4"/>
          <p:cNvSpPr>
            <a:spLocks noChangeArrowheads="1"/>
          </p:cNvSpPr>
          <p:nvPr/>
        </p:nvSpPr>
        <p:spPr bwMode="auto">
          <a:xfrm>
            <a:off x="7667625" y="2276475"/>
            <a:ext cx="914400" cy="914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it-IT"/>
          </a:p>
        </p:txBody>
      </p:sp>
      <p:sp>
        <p:nvSpPr>
          <p:cNvPr id="236550" name="Text Box 6"/>
          <p:cNvSpPr txBox="1">
            <a:spLocks noChangeArrowheads="1"/>
          </p:cNvSpPr>
          <p:nvPr/>
        </p:nvSpPr>
        <p:spPr bwMode="auto">
          <a:xfrm>
            <a:off x="7524750" y="2276475"/>
            <a:ext cx="1841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36551" name="Line 7"/>
          <p:cNvSpPr>
            <a:spLocks noChangeShapeType="1"/>
          </p:cNvSpPr>
          <p:nvPr/>
        </p:nvSpPr>
        <p:spPr bwMode="auto">
          <a:xfrm>
            <a:off x="6732588" y="2205038"/>
            <a:ext cx="1800225" cy="7191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2" name="Line 8"/>
          <p:cNvSpPr>
            <a:spLocks noChangeShapeType="1"/>
          </p:cNvSpPr>
          <p:nvPr/>
        </p:nvSpPr>
        <p:spPr bwMode="auto">
          <a:xfrm flipH="1" flipV="1">
            <a:off x="7812088" y="2420938"/>
            <a:ext cx="720725" cy="503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3" name="Line 9"/>
          <p:cNvSpPr>
            <a:spLocks noChangeShapeType="1"/>
          </p:cNvSpPr>
          <p:nvPr/>
        </p:nvSpPr>
        <p:spPr bwMode="auto">
          <a:xfrm>
            <a:off x="7812088" y="2420938"/>
            <a:ext cx="504825" cy="7207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4" name="Line 10"/>
          <p:cNvSpPr>
            <a:spLocks noChangeShapeType="1"/>
          </p:cNvSpPr>
          <p:nvPr/>
        </p:nvSpPr>
        <p:spPr bwMode="auto">
          <a:xfrm flipV="1">
            <a:off x="8316913" y="2349500"/>
            <a:ext cx="71437" cy="7191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5" name="Line 11"/>
          <p:cNvSpPr>
            <a:spLocks noChangeShapeType="1"/>
          </p:cNvSpPr>
          <p:nvPr/>
        </p:nvSpPr>
        <p:spPr bwMode="auto">
          <a:xfrm flipH="1">
            <a:off x="7667625" y="2349500"/>
            <a:ext cx="720725" cy="503238"/>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6556" name="Text Box 12"/>
          <p:cNvSpPr txBox="1">
            <a:spLocks noChangeArrowheads="1"/>
          </p:cNvSpPr>
          <p:nvPr/>
        </p:nvSpPr>
        <p:spPr bwMode="auto">
          <a:xfrm>
            <a:off x="8459788" y="2133600"/>
            <a:ext cx="33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b="1">
                <a:solidFill>
                  <a:schemeClr val="accent2"/>
                </a:solidFill>
              </a:rPr>
              <a:t>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apr 14</a:t>
            </a:r>
            <a:endParaRPr lang="en-US"/>
          </a:p>
        </p:txBody>
      </p:sp>
      <p:sp>
        <p:nvSpPr>
          <p:cNvPr id="10" name="Slide Number Placeholder 5"/>
          <p:cNvSpPr>
            <a:spLocks noGrp="1"/>
          </p:cNvSpPr>
          <p:nvPr>
            <p:ph type="sldNum" sz="quarter" idx="12"/>
          </p:nvPr>
        </p:nvSpPr>
        <p:spPr/>
        <p:txBody>
          <a:bodyPr/>
          <a:lstStyle/>
          <a:p>
            <a:fld id="{35E0AAAE-6675-4AB9-BAB2-823BC4DA76A3}" type="slidenum">
              <a:rPr lang="en-US"/>
              <a:pPr/>
              <a:t>57</a:t>
            </a:fld>
            <a:endParaRPr lang="en-US"/>
          </a:p>
        </p:txBody>
      </p:sp>
      <p:sp>
        <p:nvSpPr>
          <p:cNvPr id="237570" name="Rectangle 2"/>
          <p:cNvSpPr>
            <a:spLocks noGrp="1" noChangeArrowheads="1"/>
          </p:cNvSpPr>
          <p:nvPr>
            <p:ph type="title"/>
          </p:nvPr>
        </p:nvSpPr>
        <p:spPr/>
        <p:txBody>
          <a:bodyPr/>
          <a:lstStyle/>
          <a:p>
            <a:r>
              <a:rPr lang="it-IT"/>
              <a:t>Termografia</a:t>
            </a:r>
          </a:p>
        </p:txBody>
      </p:sp>
      <p:sp>
        <p:nvSpPr>
          <p:cNvPr id="237571" name="Rectangle 3"/>
          <p:cNvSpPr>
            <a:spLocks noGrp="1" noChangeArrowheads="1"/>
          </p:cNvSpPr>
          <p:nvPr>
            <p:ph type="body" idx="1"/>
          </p:nvPr>
        </p:nvSpPr>
        <p:spPr>
          <a:xfrm>
            <a:off x="288925" y="858837"/>
            <a:ext cx="8496300" cy="5184775"/>
          </a:xfrm>
        </p:spPr>
        <p:txBody>
          <a:bodyPr/>
          <a:lstStyle/>
          <a:p>
            <a:r>
              <a:rPr lang="it-IT" sz="2600" dirty="0"/>
              <a:t>applicazioni (non invasive</a:t>
            </a:r>
            <a:r>
              <a:rPr lang="it-IT" sz="2600" dirty="0" smtClean="0"/>
              <a:t>)</a:t>
            </a:r>
          </a:p>
          <a:p>
            <a:pPr lvl="1"/>
            <a:r>
              <a:rPr lang="it-IT" sz="2200" dirty="0" smtClean="0"/>
              <a:t>processi infiammatori</a:t>
            </a:r>
            <a:endParaRPr lang="it-IT" sz="2200" dirty="0"/>
          </a:p>
          <a:p>
            <a:pPr lvl="1"/>
            <a:r>
              <a:rPr lang="it-IT" sz="2200" dirty="0"/>
              <a:t>effetti dei farmaci</a:t>
            </a:r>
          </a:p>
          <a:p>
            <a:pPr lvl="1"/>
            <a:r>
              <a:rPr lang="it-IT" sz="2200" dirty="0"/>
              <a:t>tumori</a:t>
            </a:r>
          </a:p>
          <a:p>
            <a:pPr lvl="1"/>
            <a:r>
              <a:rPr lang="it-IT" sz="2200" dirty="0"/>
              <a:t>medicina sportiva</a:t>
            </a:r>
          </a:p>
          <a:p>
            <a:pPr lvl="1"/>
            <a:r>
              <a:rPr lang="it-IT" sz="2200" dirty="0"/>
              <a:t>processi artritici</a:t>
            </a:r>
          </a:p>
          <a:p>
            <a:pPr lvl="1"/>
            <a:r>
              <a:rPr lang="it-IT" sz="2200" dirty="0"/>
              <a:t>conservazione beni culturali</a:t>
            </a:r>
          </a:p>
          <a:p>
            <a:pPr lvl="1"/>
            <a:r>
              <a:rPr lang="it-IT" sz="2200" dirty="0"/>
              <a:t>... </a:t>
            </a:r>
          </a:p>
        </p:txBody>
      </p:sp>
      <p:pic>
        <p:nvPicPr>
          <p:cNvPr id="237572" name="Picture 4" descr="og_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76700"/>
            <a:ext cx="2089150" cy="2376488"/>
          </a:xfrm>
          <a:prstGeom prst="rect">
            <a:avLst/>
          </a:prstGeom>
          <a:noFill/>
          <a:extLst>
            <a:ext uri="{909E8E84-426E-40DD-AFC4-6F175D3DCCD1}">
              <a14:hiddenFill xmlns:a14="http://schemas.microsoft.com/office/drawing/2010/main">
                <a:solidFill>
                  <a:srgbClr val="FFFFFF"/>
                </a:solidFill>
              </a14:hiddenFill>
            </a:ext>
          </a:extLst>
        </p:spPr>
      </p:pic>
      <p:pic>
        <p:nvPicPr>
          <p:cNvPr id="237573" name="Picture 5" descr="og_1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981075"/>
            <a:ext cx="3279775" cy="2470150"/>
          </a:xfrm>
          <a:prstGeom prst="rect">
            <a:avLst/>
          </a:prstGeom>
          <a:noFill/>
          <a:extLst>
            <a:ext uri="{909E8E84-426E-40DD-AFC4-6F175D3DCCD1}">
              <a14:hiddenFill xmlns:a14="http://schemas.microsoft.com/office/drawing/2010/main">
                <a:solidFill>
                  <a:srgbClr val="FFFFFF"/>
                </a:solidFill>
              </a14:hiddenFill>
            </a:ext>
          </a:extLst>
        </p:spPr>
      </p:pic>
      <p:pic>
        <p:nvPicPr>
          <p:cNvPr id="237576" name="Picture 8" descr="og_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4149725"/>
            <a:ext cx="2303462" cy="2235200"/>
          </a:xfrm>
          <a:prstGeom prst="rect">
            <a:avLst/>
          </a:prstGeom>
          <a:noFill/>
          <a:extLst>
            <a:ext uri="{909E8E84-426E-40DD-AFC4-6F175D3DCCD1}">
              <a14:hiddenFill xmlns:a14="http://schemas.microsoft.com/office/drawing/2010/main">
                <a:solidFill>
                  <a:srgbClr val="FFFFFF"/>
                </a:solidFill>
              </a14:hiddenFill>
            </a:ext>
          </a:extLst>
        </p:spPr>
      </p:pic>
      <p:pic>
        <p:nvPicPr>
          <p:cNvPr id="237577" name="Picture 9" descr="chies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3573463"/>
            <a:ext cx="3349625" cy="269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14</a:t>
            </a:r>
            <a:endParaRPr lang="en-US"/>
          </a:p>
        </p:txBody>
      </p:sp>
      <p:sp>
        <p:nvSpPr>
          <p:cNvPr id="9" name="Slide Number Placeholder 5"/>
          <p:cNvSpPr>
            <a:spLocks noGrp="1"/>
          </p:cNvSpPr>
          <p:nvPr>
            <p:ph type="sldNum" sz="quarter" idx="12"/>
          </p:nvPr>
        </p:nvSpPr>
        <p:spPr/>
        <p:txBody>
          <a:bodyPr/>
          <a:lstStyle/>
          <a:p>
            <a:fld id="{B0BFBE04-6D3F-4906-B52F-7C7B508C8E3C}" type="slidenum">
              <a:rPr lang="en-US"/>
              <a:pPr/>
              <a:t>58</a:t>
            </a:fld>
            <a:endParaRPr lang="en-US"/>
          </a:p>
        </p:txBody>
      </p:sp>
      <p:sp>
        <p:nvSpPr>
          <p:cNvPr id="238594" name="Rectangle 2"/>
          <p:cNvSpPr>
            <a:spLocks noGrp="1" noChangeArrowheads="1"/>
          </p:cNvSpPr>
          <p:nvPr>
            <p:ph type="title"/>
          </p:nvPr>
        </p:nvSpPr>
        <p:spPr/>
        <p:txBody>
          <a:bodyPr/>
          <a:lstStyle/>
          <a:p>
            <a:r>
              <a:rPr lang="it-IT"/>
              <a:t>Diagramma di fase e proprietà dell’acqua</a:t>
            </a:r>
          </a:p>
        </p:txBody>
      </p:sp>
      <p:sp>
        <p:nvSpPr>
          <p:cNvPr id="238595" name="Rectangle 3"/>
          <p:cNvSpPr>
            <a:spLocks noGrp="1" noChangeArrowheads="1"/>
          </p:cNvSpPr>
          <p:nvPr>
            <p:ph type="body" idx="1"/>
          </p:nvPr>
        </p:nvSpPr>
        <p:spPr>
          <a:xfrm>
            <a:off x="179388" y="908050"/>
            <a:ext cx="4679950" cy="5329238"/>
          </a:xfrm>
        </p:spPr>
        <p:txBody>
          <a:bodyPr/>
          <a:lstStyle/>
          <a:p>
            <a:r>
              <a:rPr lang="it-IT" sz="2400" dirty="0"/>
              <a:t>p</a:t>
            </a:r>
            <a:r>
              <a:rPr lang="it-IT" sz="2400" baseline="-25000" dirty="0"/>
              <a:t>0</a:t>
            </a:r>
            <a:r>
              <a:rPr lang="it-IT" sz="2400" dirty="0"/>
              <a:t> = 1 atm: acqua liquida per (0</a:t>
            </a:r>
            <a:r>
              <a:rPr lang="it-IT" sz="2400" dirty="0">
                <a:cs typeface="Arial" pitchFamily="34" charset="0"/>
              </a:rPr>
              <a:t>–</a:t>
            </a:r>
            <a:r>
              <a:rPr lang="it-IT" sz="2400" dirty="0"/>
              <a:t>100)</a:t>
            </a:r>
            <a:r>
              <a:rPr lang="en-US" sz="2400" dirty="0">
                <a:cs typeface="Arial" pitchFamily="34" charset="0"/>
              </a:rPr>
              <a:t>°C; </a:t>
            </a:r>
            <a:r>
              <a:rPr lang="en-US" sz="2400" dirty="0" err="1">
                <a:cs typeface="Arial" pitchFamily="34" charset="0"/>
              </a:rPr>
              <a:t>punto</a:t>
            </a:r>
            <a:r>
              <a:rPr lang="en-US" sz="2400" dirty="0">
                <a:cs typeface="Arial" pitchFamily="34" charset="0"/>
              </a:rPr>
              <a:t> </a:t>
            </a:r>
            <a:r>
              <a:rPr lang="en-US" sz="2400" dirty="0" err="1">
                <a:cs typeface="Arial" pitchFamily="34" charset="0"/>
              </a:rPr>
              <a:t>triplo</a:t>
            </a:r>
            <a:r>
              <a:rPr lang="en-US" sz="2400" dirty="0">
                <a:cs typeface="Arial" pitchFamily="34" charset="0"/>
              </a:rPr>
              <a:t>: </a:t>
            </a:r>
            <a:r>
              <a:rPr lang="el-GR" sz="2400" dirty="0">
                <a:cs typeface="Arial" pitchFamily="34" charset="0"/>
              </a:rPr>
              <a:t>θ</a:t>
            </a:r>
            <a:r>
              <a:rPr lang="it-IT" sz="2400" baseline="-25000" dirty="0">
                <a:cs typeface="Arial" pitchFamily="34" charset="0"/>
              </a:rPr>
              <a:t>T</a:t>
            </a:r>
            <a:r>
              <a:rPr lang="it-IT" sz="2400" dirty="0">
                <a:cs typeface="Arial" pitchFamily="34" charset="0"/>
              </a:rPr>
              <a:t> = 0.010 </a:t>
            </a:r>
            <a:r>
              <a:rPr lang="en-US" sz="2400" dirty="0">
                <a:cs typeface="Arial" pitchFamily="34" charset="0"/>
              </a:rPr>
              <a:t>°C, </a:t>
            </a:r>
            <a:r>
              <a:rPr lang="en-US" sz="2400" dirty="0" err="1">
                <a:cs typeface="Arial" pitchFamily="34" charset="0"/>
              </a:rPr>
              <a:t>p</a:t>
            </a:r>
            <a:r>
              <a:rPr lang="en-US" sz="2400" baseline="-25000" dirty="0" err="1">
                <a:cs typeface="Arial" pitchFamily="34" charset="0"/>
              </a:rPr>
              <a:t>T</a:t>
            </a:r>
            <a:r>
              <a:rPr lang="en-US" sz="2400" dirty="0">
                <a:cs typeface="Arial" pitchFamily="34" charset="0"/>
              </a:rPr>
              <a:t> = </a:t>
            </a:r>
            <a:r>
              <a:rPr lang="en-US" sz="2400" dirty="0" smtClean="0">
                <a:cs typeface="Arial" pitchFamily="34" charset="0"/>
              </a:rPr>
              <a:t>0.00603 </a:t>
            </a:r>
            <a:r>
              <a:rPr lang="en-US" sz="2400" dirty="0" err="1">
                <a:cs typeface="Arial" pitchFamily="34" charset="0"/>
              </a:rPr>
              <a:t>atm</a:t>
            </a:r>
            <a:endParaRPr lang="en-US" sz="2400" dirty="0">
              <a:cs typeface="Arial" pitchFamily="34" charset="0"/>
            </a:endParaRPr>
          </a:p>
          <a:p>
            <a:r>
              <a:rPr lang="en-US" sz="2400" dirty="0" err="1">
                <a:cs typeface="Arial" pitchFamily="34" charset="0"/>
              </a:rPr>
              <a:t>nell’acqua</a:t>
            </a:r>
            <a:r>
              <a:rPr lang="en-US" sz="2400" dirty="0">
                <a:cs typeface="Arial" pitchFamily="34" charset="0"/>
              </a:rPr>
              <a:t> liq. è </a:t>
            </a:r>
            <a:r>
              <a:rPr lang="en-US" sz="2400" dirty="0" err="1">
                <a:cs typeface="Arial" pitchFamily="34" charset="0"/>
              </a:rPr>
              <a:t>importante</a:t>
            </a:r>
            <a:r>
              <a:rPr lang="en-US" sz="2400" dirty="0">
                <a:cs typeface="Arial" pitchFamily="34" charset="0"/>
              </a:rPr>
              <a:t> </a:t>
            </a:r>
            <a:r>
              <a:rPr lang="en-US" sz="2400" dirty="0" err="1">
                <a:cs typeface="Arial" pitchFamily="34" charset="0"/>
              </a:rPr>
              <a:t>il</a:t>
            </a:r>
            <a:r>
              <a:rPr lang="en-US" sz="2400" dirty="0">
                <a:cs typeface="Arial" pitchFamily="34" charset="0"/>
              </a:rPr>
              <a:t> </a:t>
            </a:r>
            <a:r>
              <a:rPr lang="en-US" sz="2400" dirty="0" err="1">
                <a:cs typeface="Arial" pitchFamily="34" charset="0"/>
              </a:rPr>
              <a:t>legame</a:t>
            </a:r>
            <a:r>
              <a:rPr lang="en-US" sz="2400" dirty="0">
                <a:cs typeface="Arial" pitchFamily="34" charset="0"/>
              </a:rPr>
              <a:t> </a:t>
            </a:r>
            <a:r>
              <a:rPr lang="en-US" sz="2400" dirty="0" err="1">
                <a:cs typeface="Arial" pitchFamily="34" charset="0"/>
              </a:rPr>
              <a:t>idrogeno→formazione</a:t>
            </a:r>
            <a:r>
              <a:rPr lang="en-US" sz="2400" dirty="0">
                <a:cs typeface="Arial" pitchFamily="34" charset="0"/>
              </a:rPr>
              <a:t> di </a:t>
            </a:r>
            <a:r>
              <a:rPr lang="en-US" sz="2400" dirty="0" err="1">
                <a:cs typeface="Arial" pitchFamily="34" charset="0"/>
              </a:rPr>
              <a:t>catene</a:t>
            </a:r>
            <a:r>
              <a:rPr lang="en-US" sz="2400" dirty="0">
                <a:cs typeface="Arial" pitchFamily="34" charset="0"/>
              </a:rPr>
              <a:t> </a:t>
            </a:r>
            <a:r>
              <a:rPr lang="en-US" sz="2400" dirty="0" err="1">
                <a:cs typeface="Arial" pitchFamily="34" charset="0"/>
              </a:rPr>
              <a:t>polimeriche</a:t>
            </a:r>
            <a:r>
              <a:rPr lang="en-US" sz="2400" dirty="0">
                <a:cs typeface="Arial" pitchFamily="34" charset="0"/>
              </a:rPr>
              <a:t>, </a:t>
            </a:r>
            <a:r>
              <a:rPr lang="en-US" sz="2400" dirty="0" err="1">
                <a:cs typeface="Arial" pitchFamily="34" charset="0"/>
              </a:rPr>
              <a:t>ordine</a:t>
            </a:r>
            <a:r>
              <a:rPr lang="en-US" sz="2400" dirty="0">
                <a:cs typeface="Arial" pitchFamily="34" charset="0"/>
              </a:rPr>
              <a:t> </a:t>
            </a:r>
            <a:r>
              <a:rPr lang="en-US" sz="2400" dirty="0" err="1">
                <a:cs typeface="Arial" pitchFamily="34" charset="0"/>
              </a:rPr>
              <a:t>relativo</a:t>
            </a:r>
            <a:r>
              <a:rPr lang="en-US" sz="2400" dirty="0">
                <a:cs typeface="Arial" pitchFamily="34" charset="0"/>
              </a:rPr>
              <a:t>, </a:t>
            </a:r>
            <a:r>
              <a:rPr lang="en-US" sz="2400" dirty="0" err="1">
                <a:cs typeface="Arial" pitchFamily="34" charset="0"/>
              </a:rPr>
              <a:t>densità</a:t>
            </a:r>
            <a:r>
              <a:rPr lang="en-US" sz="2400" dirty="0">
                <a:cs typeface="Arial" pitchFamily="34" charset="0"/>
              </a:rPr>
              <a:t> &lt; </a:t>
            </a:r>
            <a:r>
              <a:rPr lang="el-GR" sz="2400" dirty="0">
                <a:cs typeface="Arial" pitchFamily="34" charset="0"/>
              </a:rPr>
              <a:t>ρ</a:t>
            </a:r>
            <a:r>
              <a:rPr lang="it-IT" sz="2400" baseline="-25000" dirty="0">
                <a:cs typeface="Arial" pitchFamily="34" charset="0"/>
              </a:rPr>
              <a:t>monomero </a:t>
            </a:r>
          </a:p>
          <a:p>
            <a:r>
              <a:rPr lang="it-IT" sz="2400" dirty="0">
                <a:cs typeface="Arial" pitchFamily="34" charset="0"/>
              </a:rPr>
              <a:t>se T↑:  </a:t>
            </a:r>
            <a:r>
              <a:rPr lang="it-IT" sz="2400" dirty="0">
                <a:solidFill>
                  <a:srgbClr val="CC0000"/>
                </a:solidFill>
                <a:cs typeface="Arial" pitchFamily="34" charset="0"/>
              </a:rPr>
              <a:t>1) si spaccano le catene, </a:t>
            </a:r>
            <a:r>
              <a:rPr lang="el-GR" sz="2400" dirty="0">
                <a:solidFill>
                  <a:srgbClr val="CC0000"/>
                </a:solidFill>
                <a:cs typeface="Arial" pitchFamily="34" charset="0"/>
              </a:rPr>
              <a:t>ρ↑</a:t>
            </a:r>
            <a:r>
              <a:rPr lang="it-IT" sz="2400" dirty="0">
                <a:cs typeface="Arial" pitchFamily="34" charset="0"/>
              </a:rPr>
              <a:t>  </a:t>
            </a:r>
            <a:r>
              <a:rPr lang="it-IT" sz="2400" dirty="0">
                <a:solidFill>
                  <a:srgbClr val="009900"/>
                </a:solidFill>
                <a:cs typeface="Arial" pitchFamily="34" charset="0"/>
              </a:rPr>
              <a:t>2) aumenta l’agita- zione termica e la d fra mono- meri, </a:t>
            </a:r>
            <a:r>
              <a:rPr lang="el-GR" sz="2400" dirty="0">
                <a:solidFill>
                  <a:srgbClr val="009900"/>
                </a:solidFill>
                <a:cs typeface="Arial" pitchFamily="34" charset="0"/>
              </a:rPr>
              <a:t>ρ↓</a:t>
            </a:r>
            <a:r>
              <a:rPr lang="it-IT" sz="2400" dirty="0">
                <a:cs typeface="Arial" pitchFamily="34" charset="0"/>
              </a:rPr>
              <a:t>   →   </a:t>
            </a:r>
            <a:r>
              <a:rPr lang="el-GR" sz="2400" dirty="0">
                <a:solidFill>
                  <a:schemeClr val="accent2"/>
                </a:solidFill>
                <a:cs typeface="Arial" pitchFamily="34" charset="0"/>
              </a:rPr>
              <a:t>ρ</a:t>
            </a:r>
            <a:r>
              <a:rPr lang="it-IT" sz="2400" dirty="0">
                <a:solidFill>
                  <a:schemeClr val="accent2"/>
                </a:solidFill>
                <a:cs typeface="Arial" pitchFamily="34" charset="0"/>
              </a:rPr>
              <a:t> </a:t>
            </a:r>
            <a:r>
              <a:rPr lang="it-IT" sz="2400" dirty="0" err="1">
                <a:solidFill>
                  <a:schemeClr val="accent2"/>
                </a:solidFill>
                <a:cs typeface="Arial" pitchFamily="34" charset="0"/>
              </a:rPr>
              <a:t>max</a:t>
            </a:r>
            <a:r>
              <a:rPr lang="it-IT" sz="2400" dirty="0">
                <a:solidFill>
                  <a:schemeClr val="accent2"/>
                </a:solidFill>
                <a:cs typeface="Arial" pitchFamily="34" charset="0"/>
              </a:rPr>
              <a:t> @ 4</a:t>
            </a:r>
            <a:r>
              <a:rPr lang="en-US" sz="2400" dirty="0">
                <a:solidFill>
                  <a:schemeClr val="accent2"/>
                </a:solidFill>
                <a:cs typeface="Arial" pitchFamily="34" charset="0"/>
              </a:rPr>
              <a:t>°C</a:t>
            </a:r>
          </a:p>
          <a:p>
            <a:r>
              <a:rPr lang="en-US" sz="2400" dirty="0">
                <a:cs typeface="Arial" pitchFamily="34" charset="0"/>
              </a:rPr>
              <a:t>la </a:t>
            </a:r>
            <a:r>
              <a:rPr lang="en-US" sz="2400" dirty="0" err="1">
                <a:cs typeface="Arial" pitchFamily="34" charset="0"/>
              </a:rPr>
              <a:t>presenza</a:t>
            </a:r>
            <a:r>
              <a:rPr lang="en-US" sz="2400" dirty="0">
                <a:cs typeface="Arial" pitchFamily="34" charset="0"/>
              </a:rPr>
              <a:t> di </a:t>
            </a:r>
            <a:r>
              <a:rPr lang="en-US" sz="2400" dirty="0" err="1">
                <a:cs typeface="Arial" pitchFamily="34" charset="0"/>
              </a:rPr>
              <a:t>aggregati</a:t>
            </a:r>
            <a:r>
              <a:rPr lang="en-US" sz="2400" dirty="0">
                <a:cs typeface="Arial" pitchFamily="34" charset="0"/>
              </a:rPr>
              <a:t> (da </a:t>
            </a:r>
            <a:r>
              <a:rPr lang="en-US" sz="2400" dirty="0" err="1">
                <a:cs typeface="Arial" pitchFamily="34" charset="0"/>
              </a:rPr>
              <a:t>rompere</a:t>
            </a:r>
            <a:r>
              <a:rPr lang="en-US" sz="2400" dirty="0">
                <a:cs typeface="Arial" pitchFamily="34" charset="0"/>
              </a:rPr>
              <a:t>) </a:t>
            </a:r>
            <a:r>
              <a:rPr lang="en-US" sz="2400" dirty="0" err="1">
                <a:cs typeface="Arial" pitchFamily="34" charset="0"/>
              </a:rPr>
              <a:t>giustifica</a:t>
            </a:r>
            <a:r>
              <a:rPr lang="en-US" sz="2400" dirty="0">
                <a:cs typeface="Arial" pitchFamily="34" charset="0"/>
              </a:rPr>
              <a:t> </a:t>
            </a:r>
            <a:r>
              <a:rPr lang="en-US" sz="2400" dirty="0" err="1">
                <a:cs typeface="Arial" pitchFamily="34" charset="0"/>
              </a:rPr>
              <a:t>l’alto</a:t>
            </a:r>
            <a:r>
              <a:rPr lang="en-US" sz="2400" dirty="0">
                <a:cs typeface="Arial" pitchFamily="34" charset="0"/>
              </a:rPr>
              <a:t> cal. spec. e </a:t>
            </a:r>
            <a:r>
              <a:rPr lang="en-US" sz="2400" dirty="0" err="1">
                <a:cs typeface="Arial" pitchFamily="34" charset="0"/>
              </a:rPr>
              <a:t>l’alto</a:t>
            </a:r>
            <a:r>
              <a:rPr lang="en-US" sz="2400" dirty="0">
                <a:cs typeface="Arial" pitchFamily="34" charset="0"/>
              </a:rPr>
              <a:t> l</a:t>
            </a:r>
            <a:r>
              <a:rPr lang="en-US" sz="2400" baseline="-25000" dirty="0">
                <a:cs typeface="Arial" pitchFamily="34" charset="0"/>
              </a:rPr>
              <a:t>v</a:t>
            </a:r>
            <a:endParaRPr lang="el-GR" sz="2400" baseline="-25000" dirty="0">
              <a:cs typeface="Arial" pitchFamily="34" charset="0"/>
            </a:endParaRPr>
          </a:p>
        </p:txBody>
      </p:sp>
      <p:pic>
        <p:nvPicPr>
          <p:cNvPr id="238596" name="Picture 4" descr="img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908050"/>
            <a:ext cx="4154487" cy="5400675"/>
          </a:xfrm>
          <a:prstGeom prst="rect">
            <a:avLst/>
          </a:prstGeom>
          <a:noFill/>
          <a:extLst>
            <a:ext uri="{909E8E84-426E-40DD-AFC4-6F175D3DCCD1}">
              <a14:hiddenFill xmlns:a14="http://schemas.microsoft.com/office/drawing/2010/main">
                <a:solidFill>
                  <a:srgbClr val="FFFFFF"/>
                </a:solidFill>
              </a14:hiddenFill>
            </a:ext>
          </a:extLst>
        </p:spPr>
      </p:pic>
      <p:sp>
        <p:nvSpPr>
          <p:cNvPr id="238597" name="Line 5"/>
          <p:cNvSpPr>
            <a:spLocks noChangeShapeType="1"/>
          </p:cNvSpPr>
          <p:nvPr/>
        </p:nvSpPr>
        <p:spPr bwMode="auto">
          <a:xfrm flipV="1">
            <a:off x="3076575" y="4400550"/>
            <a:ext cx="21590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8598" name="Text Box 6"/>
          <p:cNvSpPr txBox="1">
            <a:spLocks noChangeArrowheads="1"/>
          </p:cNvSpPr>
          <p:nvPr/>
        </p:nvSpPr>
        <p:spPr bwMode="auto">
          <a:xfrm>
            <a:off x="7092950" y="908050"/>
            <a:ext cx="1720856" cy="923330"/>
          </a:xfrm>
          <a:prstGeom prst="rect">
            <a:avLst/>
          </a:prstGeom>
          <a:solidFill>
            <a:srgbClr val="C3DA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dirty="0">
                <a:solidFill>
                  <a:srgbClr val="FF3399"/>
                </a:solidFill>
              </a:rPr>
              <a:t>punto critico</a:t>
            </a:r>
          </a:p>
          <a:p>
            <a:r>
              <a:rPr lang="it-IT" b="1" dirty="0">
                <a:solidFill>
                  <a:srgbClr val="FF3399"/>
                </a:solidFill>
              </a:rPr>
              <a:t>p</a:t>
            </a:r>
            <a:r>
              <a:rPr lang="it-IT" b="1" baseline="-25000" dirty="0">
                <a:solidFill>
                  <a:srgbClr val="FF3399"/>
                </a:solidFill>
              </a:rPr>
              <a:t>c</a:t>
            </a:r>
            <a:r>
              <a:rPr lang="it-IT" b="1" dirty="0">
                <a:solidFill>
                  <a:srgbClr val="FF3399"/>
                </a:solidFill>
              </a:rPr>
              <a:t> = </a:t>
            </a:r>
            <a:r>
              <a:rPr lang="it-IT" b="1" dirty="0" smtClean="0">
                <a:solidFill>
                  <a:srgbClr val="FF3399"/>
                </a:solidFill>
              </a:rPr>
              <a:t>218.3 </a:t>
            </a:r>
            <a:r>
              <a:rPr lang="it-IT" b="1" dirty="0">
                <a:solidFill>
                  <a:srgbClr val="FF3399"/>
                </a:solidFill>
              </a:rPr>
              <a:t>atm</a:t>
            </a:r>
          </a:p>
          <a:p>
            <a:r>
              <a:rPr lang="it-IT" b="1" dirty="0">
                <a:solidFill>
                  <a:srgbClr val="FF3399"/>
                </a:solidFill>
              </a:rPr>
              <a:t>T</a:t>
            </a:r>
            <a:r>
              <a:rPr lang="it-IT" b="1" baseline="-25000" dirty="0">
                <a:solidFill>
                  <a:srgbClr val="FF3399"/>
                </a:solidFill>
              </a:rPr>
              <a:t>c</a:t>
            </a:r>
            <a:r>
              <a:rPr lang="it-IT" b="1" dirty="0">
                <a:solidFill>
                  <a:srgbClr val="FF3399"/>
                </a:solidFill>
              </a:rPr>
              <a:t> = </a:t>
            </a:r>
            <a:r>
              <a:rPr lang="it-IT" b="1" dirty="0" smtClean="0">
                <a:solidFill>
                  <a:srgbClr val="FF3399"/>
                </a:solidFill>
              </a:rPr>
              <a:t>647.1 </a:t>
            </a:r>
            <a:r>
              <a:rPr lang="it-IT" b="1" dirty="0">
                <a:solidFill>
                  <a:srgbClr val="FF3399"/>
                </a:solidFill>
              </a:rPr>
              <a:t>K</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14</a:t>
            </a:r>
            <a:endParaRPr lang="en-US"/>
          </a:p>
        </p:txBody>
      </p:sp>
      <p:sp>
        <p:nvSpPr>
          <p:cNvPr id="6" name="Slide Number Placeholder 5"/>
          <p:cNvSpPr>
            <a:spLocks noGrp="1"/>
          </p:cNvSpPr>
          <p:nvPr>
            <p:ph type="sldNum" sz="quarter" idx="12"/>
          </p:nvPr>
        </p:nvSpPr>
        <p:spPr/>
        <p:txBody>
          <a:bodyPr/>
          <a:lstStyle/>
          <a:p>
            <a:fld id="{C2DD0EE4-4CF0-4326-B2DF-F062D743B63B}" type="slidenum">
              <a:rPr lang="en-US"/>
              <a:pPr/>
              <a:t>59</a:t>
            </a:fld>
            <a:endParaRPr lang="en-US"/>
          </a:p>
        </p:txBody>
      </p:sp>
      <p:sp>
        <p:nvSpPr>
          <p:cNvPr id="239618" name="Rectangle 2"/>
          <p:cNvSpPr>
            <a:spLocks noGrp="1" noChangeArrowheads="1"/>
          </p:cNvSpPr>
          <p:nvPr>
            <p:ph type="title"/>
          </p:nvPr>
        </p:nvSpPr>
        <p:spPr/>
        <p:txBody>
          <a:bodyPr/>
          <a:lstStyle/>
          <a:p>
            <a:r>
              <a:rPr lang="it-IT"/>
              <a:t>II principio della termodinamica</a:t>
            </a:r>
          </a:p>
        </p:txBody>
      </p:sp>
      <p:sp>
        <p:nvSpPr>
          <p:cNvPr id="239619" name="Rectangle 3"/>
          <p:cNvSpPr>
            <a:spLocks noGrp="1" noChangeArrowheads="1"/>
          </p:cNvSpPr>
          <p:nvPr>
            <p:ph type="body" idx="1"/>
          </p:nvPr>
        </p:nvSpPr>
        <p:spPr/>
        <p:txBody>
          <a:bodyPr/>
          <a:lstStyle/>
          <a:p>
            <a:r>
              <a:rPr lang="it-IT" sz="2600"/>
              <a:t>ci sono processi </a:t>
            </a:r>
            <a:r>
              <a:rPr lang="it-IT" sz="2600">
                <a:solidFill>
                  <a:srgbClr val="FF3399"/>
                </a:solidFill>
              </a:rPr>
              <a:t>spontanei</a:t>
            </a:r>
            <a:r>
              <a:rPr lang="it-IT" sz="2600"/>
              <a:t> (che </a:t>
            </a:r>
            <a:r>
              <a:rPr lang="it-IT" sz="2600">
                <a:solidFill>
                  <a:srgbClr val="FF3399"/>
                </a:solidFill>
              </a:rPr>
              <a:t>avvengono in un solo senso, quello che va verso l’equilibrio</a:t>
            </a:r>
            <a:r>
              <a:rPr lang="it-IT" sz="2600"/>
              <a:t>, microscopicam. verso la massima probabilità)</a:t>
            </a:r>
          </a:p>
          <a:p>
            <a:pPr lvl="1"/>
            <a:r>
              <a:rPr lang="it-IT" sz="2200">
                <a:solidFill>
                  <a:srgbClr val="008000"/>
                </a:solidFill>
              </a:rPr>
              <a:t>Q passa naturalmente da T</a:t>
            </a:r>
            <a:r>
              <a:rPr lang="it-IT" sz="2200" baseline="-25000">
                <a:solidFill>
                  <a:srgbClr val="008000"/>
                </a:solidFill>
              </a:rPr>
              <a:t>2</a:t>
            </a:r>
            <a:r>
              <a:rPr lang="it-IT" sz="2200">
                <a:solidFill>
                  <a:srgbClr val="008000"/>
                </a:solidFill>
              </a:rPr>
              <a:t>&gt;T</a:t>
            </a:r>
            <a:r>
              <a:rPr lang="it-IT" sz="2200" baseline="-25000">
                <a:solidFill>
                  <a:srgbClr val="008000"/>
                </a:solidFill>
              </a:rPr>
              <a:t>1</a:t>
            </a:r>
            <a:r>
              <a:rPr lang="it-IT" sz="2200">
                <a:solidFill>
                  <a:srgbClr val="008000"/>
                </a:solidFill>
              </a:rPr>
              <a:t> a T</a:t>
            </a:r>
            <a:r>
              <a:rPr lang="it-IT" sz="2200" baseline="-25000">
                <a:solidFill>
                  <a:srgbClr val="008000"/>
                </a:solidFill>
              </a:rPr>
              <a:t>1</a:t>
            </a:r>
          </a:p>
          <a:p>
            <a:pPr lvl="1"/>
            <a:r>
              <a:rPr lang="it-IT" sz="2200">
                <a:solidFill>
                  <a:schemeClr val="accent2"/>
                </a:solidFill>
              </a:rPr>
              <a:t>un gas che si espande nel vuoto tende ad occupare tutto il volume disponibile</a:t>
            </a:r>
          </a:p>
          <a:p>
            <a:pPr lvl="1"/>
            <a:r>
              <a:rPr lang="it-IT" sz="2200">
                <a:solidFill>
                  <a:srgbClr val="990033"/>
                </a:solidFill>
              </a:rPr>
              <a:t>in presenza di attrito l’en. meccanica si trasforma in en. interna microscopica</a:t>
            </a:r>
          </a:p>
          <a:p>
            <a:pPr>
              <a:buFontTx/>
              <a:buNone/>
            </a:pPr>
            <a:r>
              <a:rPr lang="it-IT" sz="2600"/>
              <a:t>	il loro contrario non avviene mai (pur non violando il I principio)</a:t>
            </a:r>
          </a:p>
          <a:p>
            <a:r>
              <a:rPr lang="it-IT" sz="2600"/>
              <a:t>altri processi sono</a:t>
            </a:r>
            <a:r>
              <a:rPr lang="it-IT" sz="2600">
                <a:solidFill>
                  <a:srgbClr val="FF0000"/>
                </a:solidFill>
              </a:rPr>
              <a:t> impossibili</a:t>
            </a:r>
            <a:r>
              <a:rPr lang="it-IT" sz="2600"/>
              <a:t> (pur non violando il I principio): ad es. </a:t>
            </a:r>
            <a:r>
              <a:rPr lang="it-IT" sz="2600">
                <a:solidFill>
                  <a:srgbClr val="FF0000"/>
                </a:solidFill>
              </a:rPr>
              <a:t>la trasformazione integrale in ciclo di calore in lavoro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apr 14</a:t>
            </a:r>
            <a:endParaRPr lang="en-US"/>
          </a:p>
        </p:txBody>
      </p:sp>
      <p:sp>
        <p:nvSpPr>
          <p:cNvPr id="18" name="Slide Number Placeholder 5"/>
          <p:cNvSpPr>
            <a:spLocks noGrp="1"/>
          </p:cNvSpPr>
          <p:nvPr>
            <p:ph type="sldNum" sz="quarter" idx="12"/>
          </p:nvPr>
        </p:nvSpPr>
        <p:spPr/>
        <p:txBody>
          <a:bodyPr/>
          <a:lstStyle/>
          <a:p>
            <a:fld id="{8E23D4FD-3E39-4D74-BE63-19672669C56E}" type="slidenum">
              <a:rPr lang="en-US"/>
              <a:pPr/>
              <a:t>6</a:t>
            </a:fld>
            <a:endParaRPr lang="en-US"/>
          </a:p>
        </p:txBody>
      </p:sp>
      <p:sp>
        <p:nvSpPr>
          <p:cNvPr id="111622" name="Rectangle 6"/>
          <p:cNvSpPr>
            <a:spLocks noGrp="1" noChangeArrowheads="1"/>
          </p:cNvSpPr>
          <p:nvPr>
            <p:ph type="body" idx="1"/>
          </p:nvPr>
        </p:nvSpPr>
        <p:spPr>
          <a:xfrm>
            <a:off x="323850" y="908050"/>
            <a:ext cx="8496300" cy="5184775"/>
          </a:xfrm>
        </p:spPr>
        <p:txBody>
          <a:bodyPr/>
          <a:lstStyle/>
          <a:p>
            <a:pPr>
              <a:lnSpc>
                <a:spcPct val="90000"/>
              </a:lnSpc>
            </a:pPr>
            <a:r>
              <a:rPr lang="it-IT" sz="2300" dirty="0"/>
              <a:t>divido il sistema in equilibrio in due parti</a:t>
            </a:r>
          </a:p>
          <a:p>
            <a:pPr>
              <a:lnSpc>
                <a:spcPct val="90000"/>
              </a:lnSpc>
            </a:pPr>
            <a:endParaRPr lang="it-IT" sz="2300" dirty="0"/>
          </a:p>
          <a:p>
            <a:pPr>
              <a:lnSpc>
                <a:spcPct val="90000"/>
              </a:lnSpc>
            </a:pPr>
            <a:endParaRPr lang="it-IT" sz="2300" dirty="0"/>
          </a:p>
          <a:p>
            <a:pPr>
              <a:lnSpc>
                <a:spcPct val="90000"/>
              </a:lnSpc>
            </a:pPr>
            <a:endParaRPr lang="it-IT" sz="2300" dirty="0"/>
          </a:p>
          <a:p>
            <a:pPr>
              <a:lnSpc>
                <a:spcPct val="90000"/>
              </a:lnSpc>
              <a:buFontTx/>
              <a:buNone/>
            </a:pPr>
            <a:endParaRPr lang="it-IT" sz="2300" dirty="0"/>
          </a:p>
          <a:p>
            <a:pPr>
              <a:lnSpc>
                <a:spcPct val="90000"/>
              </a:lnSpc>
              <a:buFontTx/>
              <a:buNone/>
            </a:pPr>
            <a:r>
              <a:rPr lang="it-IT" sz="2300" dirty="0"/>
              <a:t>	</a:t>
            </a:r>
          </a:p>
          <a:p>
            <a:pPr>
              <a:lnSpc>
                <a:spcPct val="90000"/>
              </a:lnSpc>
              <a:spcBef>
                <a:spcPct val="0"/>
              </a:spcBef>
              <a:buFontTx/>
              <a:buNone/>
            </a:pPr>
            <a:r>
              <a:rPr lang="it-IT" sz="2300" dirty="0"/>
              <a:t>	si avrà ancora la stessa temperatura per i due sistemi </a:t>
            </a:r>
            <a:r>
              <a:rPr lang="it-IT" sz="2300" dirty="0">
                <a:cs typeface="Arial" pitchFamily="34" charset="0"/>
              </a:rPr>
              <a:t>→ </a:t>
            </a:r>
            <a:r>
              <a:rPr lang="it-IT" sz="2300" dirty="0">
                <a:solidFill>
                  <a:srgbClr val="FF0000"/>
                </a:solidFill>
                <a:cs typeface="Arial" pitchFamily="34" charset="0"/>
              </a:rPr>
              <a:t>due sistemi, in equilibrio </a:t>
            </a:r>
            <a:r>
              <a:rPr lang="it-IT" sz="2300" dirty="0" err="1">
                <a:solidFill>
                  <a:srgbClr val="FF0000"/>
                </a:solidFill>
                <a:cs typeface="Arial" pitchFamily="34" charset="0"/>
              </a:rPr>
              <a:t>termod</a:t>
            </a:r>
            <a:r>
              <a:rPr lang="it-IT" sz="2300" dirty="0">
                <a:solidFill>
                  <a:srgbClr val="FF0000"/>
                </a:solidFill>
                <a:cs typeface="Arial" pitchFamily="34" charset="0"/>
              </a:rPr>
              <a:t>. con un terzo, sono in equilibrio fra loro</a:t>
            </a:r>
            <a:r>
              <a:rPr lang="it-IT" sz="2300" dirty="0">
                <a:cs typeface="Arial" pitchFamily="34" charset="0"/>
              </a:rPr>
              <a:t>, </a:t>
            </a:r>
            <a:r>
              <a:rPr lang="it-IT" sz="2300" dirty="0">
                <a:solidFill>
                  <a:srgbClr val="990033"/>
                </a:solidFill>
                <a:cs typeface="Arial" pitchFamily="34" charset="0"/>
              </a:rPr>
              <a:t>formulazione alternativa del principio zero</a:t>
            </a:r>
            <a:r>
              <a:rPr lang="it-IT" sz="2300" dirty="0">
                <a:cs typeface="Arial" pitchFamily="34" charset="0"/>
              </a:rPr>
              <a:t> (basta dividere in tre parti A,B,C dove T</a:t>
            </a:r>
            <a:r>
              <a:rPr lang="it-IT" sz="2300" baseline="-25000" dirty="0">
                <a:cs typeface="Arial" pitchFamily="34" charset="0"/>
              </a:rPr>
              <a:t>A</a:t>
            </a:r>
            <a:r>
              <a:rPr lang="it-IT" sz="2300" dirty="0">
                <a:cs typeface="Arial" pitchFamily="34" charset="0"/>
              </a:rPr>
              <a:t> = T</a:t>
            </a:r>
            <a:r>
              <a:rPr lang="it-IT" sz="2300" baseline="-25000" dirty="0">
                <a:cs typeface="Arial" pitchFamily="34" charset="0"/>
              </a:rPr>
              <a:t>B</a:t>
            </a:r>
            <a:r>
              <a:rPr lang="it-IT" sz="2300" dirty="0">
                <a:cs typeface="Arial" pitchFamily="34" charset="0"/>
              </a:rPr>
              <a:t> = T</a:t>
            </a:r>
            <a:r>
              <a:rPr lang="it-IT" sz="2300" baseline="-25000" dirty="0">
                <a:cs typeface="Arial" pitchFamily="34" charset="0"/>
              </a:rPr>
              <a:t>C </a:t>
            </a:r>
            <a:r>
              <a:rPr lang="it-IT" sz="2300" dirty="0">
                <a:cs typeface="Arial" pitchFamily="34" charset="0"/>
              </a:rPr>
              <a:t>e considerare separatamente le coppie AB,BC e CA)</a:t>
            </a:r>
          </a:p>
          <a:p>
            <a:pPr>
              <a:lnSpc>
                <a:spcPct val="90000"/>
              </a:lnSpc>
            </a:pPr>
            <a:r>
              <a:rPr lang="it-IT" sz="2300" dirty="0"/>
              <a:t>due sistemi isolati sono in equilibrio </a:t>
            </a:r>
            <a:r>
              <a:rPr lang="it-IT" sz="2300" dirty="0" err="1" smtClean="0"/>
              <a:t>t.dinamico</a:t>
            </a:r>
            <a:r>
              <a:rPr lang="it-IT" sz="2300" dirty="0" smtClean="0"/>
              <a:t> se </a:t>
            </a:r>
            <a:r>
              <a:rPr lang="it-IT" sz="2300" dirty="0"/>
              <a:t>T</a:t>
            </a:r>
            <a:r>
              <a:rPr lang="it-IT" sz="2300" baseline="-25000" dirty="0"/>
              <a:t>A</a:t>
            </a:r>
            <a:r>
              <a:rPr lang="it-IT" sz="2300" dirty="0"/>
              <a:t> = T</a:t>
            </a:r>
            <a:r>
              <a:rPr lang="it-IT" sz="2300" baseline="-25000" dirty="0"/>
              <a:t>B</a:t>
            </a:r>
          </a:p>
          <a:p>
            <a:pPr>
              <a:lnSpc>
                <a:spcPct val="90000"/>
              </a:lnSpc>
            </a:pPr>
            <a:r>
              <a:rPr lang="it-IT" sz="2300" dirty="0">
                <a:solidFill>
                  <a:srgbClr val="CC0000"/>
                </a:solidFill>
              </a:rPr>
              <a:t>T è la stessa ovunque in uno o più sistemi in </a:t>
            </a:r>
            <a:r>
              <a:rPr lang="it-IT" sz="2300" dirty="0" err="1">
                <a:solidFill>
                  <a:srgbClr val="CC0000"/>
                </a:solidFill>
              </a:rPr>
              <a:t>eq</a:t>
            </a:r>
            <a:r>
              <a:rPr lang="it-IT" sz="2300" dirty="0">
                <a:solidFill>
                  <a:srgbClr val="CC0000"/>
                </a:solidFill>
              </a:rPr>
              <a:t>. termico</a:t>
            </a:r>
            <a:r>
              <a:rPr lang="it-IT" sz="2300" dirty="0"/>
              <a:t>, dopo un certo tempo t  (</a:t>
            </a:r>
            <a:r>
              <a:rPr lang="it-IT" sz="2300" dirty="0" err="1"/>
              <a:t>eq</a:t>
            </a:r>
            <a:r>
              <a:rPr lang="it-IT" sz="2300" dirty="0"/>
              <a:t>. dinamico)</a:t>
            </a:r>
          </a:p>
          <a:p>
            <a:pPr>
              <a:lnSpc>
                <a:spcPct val="90000"/>
              </a:lnSpc>
            </a:pPr>
            <a:r>
              <a:rPr lang="it-IT" sz="2300" dirty="0"/>
              <a:t>il principio zero permette di definire l’equilibrio termodinamico</a:t>
            </a:r>
          </a:p>
        </p:txBody>
      </p:sp>
      <p:sp>
        <p:nvSpPr>
          <p:cNvPr id="111618" name="Rectangle 2"/>
          <p:cNvSpPr>
            <a:spLocks noGrp="1" noChangeArrowheads="1"/>
          </p:cNvSpPr>
          <p:nvPr>
            <p:ph type="title"/>
          </p:nvPr>
        </p:nvSpPr>
        <p:spPr>
          <a:xfrm>
            <a:off x="1763713" y="188913"/>
            <a:ext cx="6553200" cy="574675"/>
          </a:xfrm>
        </p:spPr>
        <p:txBody>
          <a:bodyPr/>
          <a:lstStyle/>
          <a:p>
            <a:r>
              <a:rPr lang="it-IT"/>
              <a:t>Principio zero</a:t>
            </a:r>
            <a:endParaRPr lang="it-IT" sz="2400">
              <a:solidFill>
                <a:srgbClr val="CC3300"/>
              </a:solidFill>
            </a:endParaRPr>
          </a:p>
        </p:txBody>
      </p:sp>
      <p:grpSp>
        <p:nvGrpSpPr>
          <p:cNvPr id="111624" name="Group 8"/>
          <p:cNvGrpSpPr>
            <a:grpSpLocks/>
          </p:cNvGrpSpPr>
          <p:nvPr/>
        </p:nvGrpSpPr>
        <p:grpSpPr bwMode="auto">
          <a:xfrm>
            <a:off x="1042988" y="1412875"/>
            <a:ext cx="7200900" cy="1582738"/>
            <a:chOff x="839" y="845"/>
            <a:chExt cx="4536" cy="997"/>
          </a:xfrm>
        </p:grpSpPr>
        <p:sp>
          <p:nvSpPr>
            <p:cNvPr id="111625" name="Line 9"/>
            <p:cNvSpPr>
              <a:spLocks noChangeShapeType="1"/>
            </p:cNvSpPr>
            <p:nvPr/>
          </p:nvSpPr>
          <p:spPr bwMode="auto">
            <a:xfrm flipV="1">
              <a:off x="839" y="1026"/>
              <a:ext cx="1179" cy="5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6" name="Line 10"/>
            <p:cNvSpPr>
              <a:spLocks noChangeShapeType="1"/>
            </p:cNvSpPr>
            <p:nvPr/>
          </p:nvSpPr>
          <p:spPr bwMode="auto">
            <a:xfrm flipV="1">
              <a:off x="1655" y="845"/>
              <a:ext cx="1588"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7" name="Line 11"/>
            <p:cNvSpPr>
              <a:spLocks noChangeShapeType="1"/>
            </p:cNvSpPr>
            <p:nvPr/>
          </p:nvSpPr>
          <p:spPr bwMode="auto">
            <a:xfrm flipV="1">
              <a:off x="2517" y="890"/>
              <a:ext cx="1542" cy="9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8" name="Line 12"/>
            <p:cNvSpPr>
              <a:spLocks noChangeShapeType="1"/>
            </p:cNvSpPr>
            <p:nvPr/>
          </p:nvSpPr>
          <p:spPr bwMode="auto">
            <a:xfrm flipV="1">
              <a:off x="3560" y="845"/>
              <a:ext cx="1407" cy="9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1629" name="Line 13"/>
            <p:cNvSpPr>
              <a:spLocks noChangeShapeType="1"/>
            </p:cNvSpPr>
            <p:nvPr/>
          </p:nvSpPr>
          <p:spPr bwMode="auto">
            <a:xfrm flipV="1">
              <a:off x="4332" y="1026"/>
              <a:ext cx="1043" cy="77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11630" name="Oval 14"/>
          <p:cNvSpPr>
            <a:spLocks noChangeArrowheads="1"/>
          </p:cNvSpPr>
          <p:nvPr/>
        </p:nvSpPr>
        <p:spPr bwMode="auto">
          <a:xfrm>
            <a:off x="2771775" y="1700213"/>
            <a:ext cx="1439863"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1" name="Oval 15"/>
          <p:cNvSpPr>
            <a:spLocks noChangeArrowheads="1"/>
          </p:cNvSpPr>
          <p:nvPr/>
        </p:nvSpPr>
        <p:spPr bwMode="auto">
          <a:xfrm>
            <a:off x="5292725" y="1700213"/>
            <a:ext cx="1366838" cy="1058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1632" name="Text Box 16"/>
          <p:cNvSpPr txBox="1">
            <a:spLocks noChangeArrowheads="1"/>
          </p:cNvSpPr>
          <p:nvPr/>
        </p:nvSpPr>
        <p:spPr bwMode="auto">
          <a:xfrm>
            <a:off x="341947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A</a:t>
            </a:r>
          </a:p>
        </p:txBody>
      </p:sp>
      <p:sp>
        <p:nvSpPr>
          <p:cNvPr id="111633" name="Text Box 17"/>
          <p:cNvSpPr txBox="1">
            <a:spLocks noChangeArrowheads="1"/>
          </p:cNvSpPr>
          <p:nvPr/>
        </p:nvSpPr>
        <p:spPr bwMode="auto">
          <a:xfrm>
            <a:off x="5940425" y="1963738"/>
            <a:ext cx="449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T</a:t>
            </a:r>
            <a:r>
              <a:rPr lang="it-IT" sz="2000" baseline="-25000"/>
              <a:t>B</a:t>
            </a:r>
          </a:p>
        </p:txBody>
      </p:sp>
      <p:sp>
        <p:nvSpPr>
          <p:cNvPr id="111634" name="Text Box 18"/>
          <p:cNvSpPr txBox="1">
            <a:spLocks noChangeArrowheads="1"/>
          </p:cNvSpPr>
          <p:nvPr/>
        </p:nvSpPr>
        <p:spPr bwMode="auto">
          <a:xfrm>
            <a:off x="3059113" y="225107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A</a:t>
            </a:r>
            <a:endParaRPr lang="it-IT" sz="2000" baseline="-25000"/>
          </a:p>
        </p:txBody>
      </p:sp>
      <p:sp>
        <p:nvSpPr>
          <p:cNvPr id="111635" name="Text Box 19"/>
          <p:cNvSpPr txBox="1">
            <a:spLocks noChangeArrowheads="1"/>
          </p:cNvSpPr>
          <p:nvPr/>
        </p:nvSpPr>
        <p:spPr bwMode="auto">
          <a:xfrm>
            <a:off x="5508625" y="22510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B</a:t>
            </a:r>
            <a:endParaRPr lang="it-IT" sz="2000" baseline="-250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apr 14</a:t>
            </a:r>
            <a:endParaRPr lang="en-US"/>
          </a:p>
        </p:txBody>
      </p:sp>
      <p:sp>
        <p:nvSpPr>
          <p:cNvPr id="19" name="Slide Number Placeholder 5"/>
          <p:cNvSpPr>
            <a:spLocks noGrp="1"/>
          </p:cNvSpPr>
          <p:nvPr>
            <p:ph type="sldNum" sz="quarter" idx="12"/>
          </p:nvPr>
        </p:nvSpPr>
        <p:spPr/>
        <p:txBody>
          <a:bodyPr/>
          <a:lstStyle/>
          <a:p>
            <a:fld id="{76268928-1EA8-4786-8300-1D9A5B4CA291}" type="slidenum">
              <a:rPr lang="en-US"/>
              <a:pPr/>
              <a:t>60</a:t>
            </a:fld>
            <a:endParaRPr lang="en-US"/>
          </a:p>
        </p:txBody>
      </p:sp>
      <p:sp>
        <p:nvSpPr>
          <p:cNvPr id="240642" name="Rectangle 2"/>
          <p:cNvSpPr>
            <a:spLocks noGrp="1" noChangeArrowheads="1"/>
          </p:cNvSpPr>
          <p:nvPr>
            <p:ph type="title"/>
          </p:nvPr>
        </p:nvSpPr>
        <p:spPr/>
        <p:txBody>
          <a:bodyPr/>
          <a:lstStyle/>
          <a:p>
            <a:r>
              <a:rPr lang="it-IT" sz="2600"/>
              <a:t>II principio termodinamica, macchine termiche</a:t>
            </a:r>
          </a:p>
        </p:txBody>
      </p:sp>
      <p:sp>
        <p:nvSpPr>
          <p:cNvPr id="240643" name="Rectangle 3"/>
          <p:cNvSpPr>
            <a:spLocks noGrp="1" noChangeArrowheads="1"/>
          </p:cNvSpPr>
          <p:nvPr>
            <p:ph type="body" idx="1"/>
          </p:nvPr>
        </p:nvSpPr>
        <p:spPr>
          <a:xfrm>
            <a:off x="323850" y="908050"/>
            <a:ext cx="8496300" cy="5184775"/>
          </a:xfrm>
        </p:spPr>
        <p:txBody>
          <a:bodyPr/>
          <a:lstStyle/>
          <a:p>
            <a:r>
              <a:rPr lang="it-IT" sz="2500" dirty="0"/>
              <a:t>enunciato del </a:t>
            </a:r>
            <a:r>
              <a:rPr lang="it-IT" sz="2500" dirty="0">
                <a:solidFill>
                  <a:srgbClr val="990033"/>
                </a:solidFill>
              </a:rPr>
              <a:t>II principio</a:t>
            </a:r>
            <a:r>
              <a:rPr lang="it-IT" sz="2500" dirty="0"/>
              <a:t> di </a:t>
            </a:r>
            <a:r>
              <a:rPr lang="it-IT" sz="2500" dirty="0">
                <a:solidFill>
                  <a:srgbClr val="990033"/>
                </a:solidFill>
              </a:rPr>
              <a:t>Kelvin-Planck</a:t>
            </a:r>
            <a:r>
              <a:rPr lang="it-IT" sz="2500" dirty="0"/>
              <a:t>: </a:t>
            </a:r>
            <a:r>
              <a:rPr lang="it-IT" sz="2500" dirty="0">
                <a:solidFill>
                  <a:srgbClr val="990033"/>
                </a:solidFill>
              </a:rPr>
              <a:t>non si può realizzare una macchina </a:t>
            </a:r>
            <a:r>
              <a:rPr lang="it-IT" sz="2500" dirty="0" smtClean="0">
                <a:solidFill>
                  <a:srgbClr val="990033"/>
                </a:solidFill>
              </a:rPr>
              <a:t>che, </a:t>
            </a:r>
            <a:r>
              <a:rPr lang="it-IT" sz="2500" dirty="0">
                <a:solidFill>
                  <a:srgbClr val="990033"/>
                </a:solidFill>
              </a:rPr>
              <a:t>lavorando in ciclo, trasformi in en. meccanica il calore scambiato con un’unico ambiente</a:t>
            </a:r>
            <a:r>
              <a:rPr lang="it-IT" sz="2500" dirty="0"/>
              <a:t> (</a:t>
            </a:r>
            <a:r>
              <a:rPr lang="it-IT" sz="2500" dirty="0">
                <a:solidFill>
                  <a:srgbClr val="009900"/>
                </a:solidFill>
              </a:rPr>
              <a:t>ci vuole anche il serbatoio freddo in cui scaricare la parte di calore non utilizzata</a:t>
            </a:r>
            <a:r>
              <a:rPr lang="it-IT" sz="2500" dirty="0"/>
              <a:t>)</a:t>
            </a:r>
          </a:p>
          <a:p>
            <a:r>
              <a:rPr lang="it-IT" sz="2500" dirty="0"/>
              <a:t>una macchina termica è ciclica (</a:t>
            </a:r>
            <a:r>
              <a:rPr lang="el-GR" sz="2500" dirty="0">
                <a:cs typeface="Arial" pitchFamily="34" charset="0"/>
              </a:rPr>
              <a:t>Δ</a:t>
            </a:r>
            <a:r>
              <a:rPr lang="it-IT" sz="2500" dirty="0">
                <a:cs typeface="Arial" pitchFamily="34" charset="0"/>
              </a:rPr>
              <a:t>U=0) ed</a:t>
            </a:r>
            <a:r>
              <a:rPr lang="it-IT" sz="2500" dirty="0"/>
              <a:t> usa ad es. un gas con due sorgenti, T</a:t>
            </a:r>
            <a:r>
              <a:rPr lang="it-IT" sz="2500" baseline="-25000" dirty="0"/>
              <a:t>2</a:t>
            </a:r>
            <a:r>
              <a:rPr lang="it-IT" sz="2500" dirty="0"/>
              <a:t>&gt;T</a:t>
            </a:r>
            <a:r>
              <a:rPr lang="it-IT" sz="2500" baseline="-25000" dirty="0"/>
              <a:t>1 </a:t>
            </a:r>
            <a:r>
              <a:rPr lang="it-IT" sz="2500" dirty="0"/>
              <a:t>(diesel, ciclo di               Otto ...)</a:t>
            </a:r>
          </a:p>
          <a:p>
            <a:r>
              <a:rPr lang="en-US" sz="2500" dirty="0">
                <a:latin typeface="Script MT Bold" pitchFamily="66" charset="0"/>
              </a:rPr>
              <a:t>L </a:t>
            </a:r>
            <a:r>
              <a:rPr lang="it-IT" sz="2500" dirty="0"/>
              <a:t>= Q</a:t>
            </a:r>
            <a:r>
              <a:rPr lang="it-IT" sz="2500" baseline="-25000" dirty="0"/>
              <a:t>2</a:t>
            </a:r>
            <a:r>
              <a:rPr lang="it-IT" sz="2500" dirty="0"/>
              <a:t> </a:t>
            </a:r>
            <a:r>
              <a:rPr lang="it-IT" sz="2500" dirty="0">
                <a:cs typeface="Arial" pitchFamily="34" charset="0"/>
              </a:rPr>
              <a:t>– Q</a:t>
            </a:r>
            <a:r>
              <a:rPr lang="it-IT" sz="2500" baseline="-25000" dirty="0">
                <a:cs typeface="Arial" pitchFamily="34" charset="0"/>
              </a:rPr>
              <a:t>1</a:t>
            </a:r>
            <a:r>
              <a:rPr lang="it-IT" sz="2500" dirty="0">
                <a:cs typeface="Arial" pitchFamily="34" charset="0"/>
              </a:rPr>
              <a:t> </a:t>
            </a:r>
          </a:p>
          <a:p>
            <a:r>
              <a:rPr lang="it-IT" sz="2500" dirty="0">
                <a:cs typeface="Arial" pitchFamily="34" charset="0"/>
              </a:rPr>
              <a:t>si definisce </a:t>
            </a:r>
            <a:r>
              <a:rPr lang="it-IT" sz="2500" dirty="0" smtClean="0">
                <a:cs typeface="Arial" pitchFamily="34" charset="0"/>
              </a:rPr>
              <a:t>rendimento (o efficienza)                                                     </a:t>
            </a:r>
            <a:r>
              <a:rPr lang="it-IT" sz="2500" dirty="0">
                <a:cs typeface="Arial" pitchFamily="34" charset="0"/>
              </a:rPr>
              <a:t>e = </a:t>
            </a:r>
            <a:r>
              <a:rPr lang="en-US" sz="2500" dirty="0">
                <a:latin typeface="Script MT Bold" pitchFamily="66" charset="0"/>
                <a:cs typeface="Arial" pitchFamily="34" charset="0"/>
              </a:rPr>
              <a:t>L</a:t>
            </a:r>
            <a:r>
              <a:rPr lang="it-IT" sz="2500" dirty="0">
                <a:cs typeface="Arial" pitchFamily="34" charset="0"/>
              </a:rPr>
              <a:t>/Q</a:t>
            </a:r>
            <a:r>
              <a:rPr lang="it-IT" sz="2500" baseline="-25000" dirty="0">
                <a:cs typeface="Arial" pitchFamily="34" charset="0"/>
              </a:rPr>
              <a:t>2</a:t>
            </a:r>
            <a:r>
              <a:rPr lang="it-IT" sz="2500" dirty="0">
                <a:cs typeface="Arial" pitchFamily="34" charset="0"/>
              </a:rPr>
              <a:t> = (Q</a:t>
            </a:r>
            <a:r>
              <a:rPr lang="it-IT" sz="2500" baseline="-25000" dirty="0">
                <a:cs typeface="Arial" pitchFamily="34" charset="0"/>
              </a:rPr>
              <a:t>2</a:t>
            </a:r>
            <a:r>
              <a:rPr lang="it-IT" sz="2500" dirty="0">
                <a:cs typeface="Arial" pitchFamily="34" charset="0"/>
              </a:rPr>
              <a:t> – Q</a:t>
            </a:r>
            <a:r>
              <a:rPr lang="it-IT" sz="2500" baseline="-25000" dirty="0">
                <a:cs typeface="Arial" pitchFamily="34" charset="0"/>
              </a:rPr>
              <a:t>1</a:t>
            </a:r>
            <a:r>
              <a:rPr lang="it-IT" sz="2500" dirty="0">
                <a:cs typeface="Arial" pitchFamily="34" charset="0"/>
              </a:rPr>
              <a:t>)/Q</a:t>
            </a:r>
            <a:r>
              <a:rPr lang="it-IT" sz="2500" baseline="-25000" dirty="0">
                <a:cs typeface="Arial" pitchFamily="34" charset="0"/>
              </a:rPr>
              <a:t>2</a:t>
            </a:r>
            <a:r>
              <a:rPr lang="it-IT" sz="2500" dirty="0">
                <a:cs typeface="Arial" pitchFamily="34" charset="0"/>
              </a:rPr>
              <a:t> = 1 – Q</a:t>
            </a:r>
            <a:r>
              <a:rPr lang="it-IT" sz="2500" baseline="-25000" dirty="0">
                <a:cs typeface="Arial" pitchFamily="34" charset="0"/>
              </a:rPr>
              <a:t>1</a:t>
            </a:r>
            <a:r>
              <a:rPr lang="it-IT" sz="2500" dirty="0">
                <a:cs typeface="Arial" pitchFamily="34" charset="0"/>
              </a:rPr>
              <a:t>/Q</a:t>
            </a:r>
            <a:r>
              <a:rPr lang="it-IT" sz="2500" baseline="-25000" dirty="0">
                <a:cs typeface="Arial" pitchFamily="34" charset="0"/>
              </a:rPr>
              <a:t>2</a:t>
            </a:r>
            <a:r>
              <a:rPr lang="it-IT" sz="2500" dirty="0">
                <a:cs typeface="Arial" pitchFamily="34" charset="0"/>
              </a:rPr>
              <a:t>                               (la def. è generale, valida per altri tipi di                 motore ad es. elettrico, o per altri tipi di processi)</a:t>
            </a:r>
          </a:p>
        </p:txBody>
      </p:sp>
      <p:sp>
        <p:nvSpPr>
          <p:cNvPr id="240644" name="Rectangle 4"/>
          <p:cNvSpPr>
            <a:spLocks noChangeArrowheads="1"/>
          </p:cNvSpPr>
          <p:nvPr/>
        </p:nvSpPr>
        <p:spPr bwMode="auto">
          <a:xfrm>
            <a:off x="7235825" y="371633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5" name="Text Box 5"/>
          <p:cNvSpPr txBox="1">
            <a:spLocks noChangeArrowheads="1"/>
          </p:cNvSpPr>
          <p:nvPr/>
        </p:nvSpPr>
        <p:spPr bwMode="auto">
          <a:xfrm>
            <a:off x="7092950" y="3644900"/>
            <a:ext cx="1243013"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0646" name="Rectangle 6"/>
          <p:cNvSpPr>
            <a:spLocks noChangeArrowheads="1"/>
          </p:cNvSpPr>
          <p:nvPr/>
        </p:nvSpPr>
        <p:spPr bwMode="auto">
          <a:xfrm>
            <a:off x="7235825" y="5157788"/>
            <a:ext cx="914400" cy="43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7" name="Text Box 7"/>
          <p:cNvSpPr txBox="1">
            <a:spLocks noChangeArrowheads="1"/>
          </p:cNvSpPr>
          <p:nvPr/>
        </p:nvSpPr>
        <p:spPr bwMode="auto">
          <a:xfrm>
            <a:off x="7092950" y="5300663"/>
            <a:ext cx="1243013"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0648" name="Oval 8"/>
          <p:cNvSpPr>
            <a:spLocks noChangeArrowheads="1"/>
          </p:cNvSpPr>
          <p:nvPr/>
        </p:nvSpPr>
        <p:spPr bwMode="auto">
          <a:xfrm>
            <a:off x="7380288" y="4365625"/>
            <a:ext cx="647700"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0649" name="Line 9"/>
          <p:cNvSpPr>
            <a:spLocks noChangeShapeType="1"/>
          </p:cNvSpPr>
          <p:nvPr/>
        </p:nvSpPr>
        <p:spPr bwMode="auto">
          <a:xfrm>
            <a:off x="7704138" y="4076700"/>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0" name="Line 10"/>
          <p:cNvSpPr>
            <a:spLocks noChangeShapeType="1"/>
          </p:cNvSpPr>
          <p:nvPr/>
        </p:nvSpPr>
        <p:spPr bwMode="auto">
          <a:xfrm flipH="1">
            <a:off x="7704138" y="4797425"/>
            <a:ext cx="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1" name="Text Box 11"/>
          <p:cNvSpPr txBox="1">
            <a:spLocks noChangeArrowheads="1"/>
          </p:cNvSpPr>
          <p:nvPr/>
        </p:nvSpPr>
        <p:spPr bwMode="auto">
          <a:xfrm>
            <a:off x="7092950" y="4149725"/>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0652" name="Text Box 12"/>
          <p:cNvSpPr txBox="1">
            <a:spLocks noChangeArrowheads="1"/>
          </p:cNvSpPr>
          <p:nvPr/>
        </p:nvSpPr>
        <p:spPr bwMode="auto">
          <a:xfrm>
            <a:off x="7092950" y="4724400"/>
            <a:ext cx="4460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0653" name="Line 13"/>
          <p:cNvSpPr>
            <a:spLocks noChangeShapeType="1"/>
          </p:cNvSpPr>
          <p:nvPr/>
        </p:nvSpPr>
        <p:spPr bwMode="auto">
          <a:xfrm>
            <a:off x="7812088" y="4652963"/>
            <a:ext cx="50482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0654" name="Text Box 14"/>
          <p:cNvSpPr txBox="1">
            <a:spLocks noChangeArrowheads="1"/>
          </p:cNvSpPr>
          <p:nvPr/>
        </p:nvSpPr>
        <p:spPr bwMode="auto">
          <a:xfrm>
            <a:off x="8388350"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240655" name="Text Box 15"/>
          <p:cNvSpPr txBox="1">
            <a:spLocks noChangeArrowheads="1"/>
          </p:cNvSpPr>
          <p:nvPr/>
        </p:nvSpPr>
        <p:spPr bwMode="auto">
          <a:xfrm>
            <a:off x="8367713" y="4460875"/>
            <a:ext cx="3286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0656" name="Text Box 16"/>
          <p:cNvSpPr txBox="1">
            <a:spLocks noChangeArrowheads="1"/>
          </p:cNvSpPr>
          <p:nvPr/>
        </p:nvSpPr>
        <p:spPr bwMode="auto">
          <a:xfrm>
            <a:off x="684213" y="5013325"/>
            <a:ext cx="1390650"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14</a:t>
            </a:r>
            <a:endParaRPr lang="en-US"/>
          </a:p>
        </p:txBody>
      </p:sp>
      <p:sp>
        <p:nvSpPr>
          <p:cNvPr id="8" name="Slide Number Placeholder 5"/>
          <p:cNvSpPr>
            <a:spLocks noGrp="1"/>
          </p:cNvSpPr>
          <p:nvPr>
            <p:ph type="sldNum" sz="quarter" idx="12"/>
          </p:nvPr>
        </p:nvSpPr>
        <p:spPr/>
        <p:txBody>
          <a:bodyPr/>
          <a:lstStyle/>
          <a:p>
            <a:fld id="{9CBB1C85-0ACD-4671-AF86-C2F3492EFEB5}" type="slidenum">
              <a:rPr lang="en-US"/>
              <a:pPr/>
              <a:t>61</a:t>
            </a:fld>
            <a:endParaRPr lang="en-US"/>
          </a:p>
        </p:txBody>
      </p:sp>
      <p:sp>
        <p:nvSpPr>
          <p:cNvPr id="244738" name="Rectangle 2"/>
          <p:cNvSpPr>
            <a:spLocks noGrp="1" noChangeArrowheads="1"/>
          </p:cNvSpPr>
          <p:nvPr>
            <p:ph type="title"/>
          </p:nvPr>
        </p:nvSpPr>
        <p:spPr/>
        <p:txBody>
          <a:bodyPr/>
          <a:lstStyle/>
          <a:p>
            <a:r>
              <a:rPr lang="it-IT"/>
              <a:t>Macchine termiche, rendimento massimo</a:t>
            </a:r>
          </a:p>
        </p:txBody>
      </p:sp>
      <p:sp>
        <p:nvSpPr>
          <p:cNvPr id="244739" name="Rectangle 3"/>
          <p:cNvSpPr>
            <a:spLocks noGrp="1" noChangeArrowheads="1"/>
          </p:cNvSpPr>
          <p:nvPr>
            <p:ph type="body" idx="1"/>
          </p:nvPr>
        </p:nvSpPr>
        <p:spPr>
          <a:xfrm>
            <a:off x="142875" y="1052513"/>
            <a:ext cx="8928100" cy="5184775"/>
          </a:xfrm>
          <a:noFill/>
        </p:spPr>
        <p:txBody>
          <a:bodyPr/>
          <a:lstStyle/>
          <a:p>
            <a:pPr>
              <a:lnSpc>
                <a:spcPct val="90000"/>
              </a:lnSpc>
            </a:pPr>
            <a:r>
              <a:rPr lang="it-IT" sz="2600" dirty="0">
                <a:solidFill>
                  <a:schemeClr val="accent2"/>
                </a:solidFill>
              </a:rPr>
              <a:t>NB</a:t>
            </a:r>
            <a:r>
              <a:rPr lang="it-IT" sz="2600" dirty="0"/>
              <a:t> </a:t>
            </a:r>
            <a:r>
              <a:rPr lang="it-IT" sz="2600" dirty="0" smtClean="0"/>
              <a:t>una </a:t>
            </a:r>
            <a:r>
              <a:rPr lang="it-IT" sz="2600" dirty="0"/>
              <a:t>macchina termica implica un processo ciclico: </a:t>
            </a:r>
            <a:r>
              <a:rPr lang="it-IT" sz="2600" dirty="0" smtClean="0"/>
              <a:t>per es. con l’isoterma </a:t>
            </a:r>
            <a:r>
              <a:rPr lang="it-IT" sz="2600" dirty="0"/>
              <a:t>di un g.p., </a:t>
            </a:r>
            <a:r>
              <a:rPr lang="el-GR" sz="2600" dirty="0">
                <a:cs typeface="Arial" pitchFamily="34" charset="0"/>
              </a:rPr>
              <a:t>Δ</a:t>
            </a:r>
            <a:r>
              <a:rPr lang="it-IT" sz="2600" dirty="0">
                <a:cs typeface="Arial" pitchFamily="34" charset="0"/>
              </a:rPr>
              <a:t>U = 0, </a:t>
            </a:r>
            <a:r>
              <a:rPr lang="en-US" sz="2600" dirty="0">
                <a:solidFill>
                  <a:srgbClr val="009900"/>
                </a:solidFill>
                <a:latin typeface="Script MT Bold" pitchFamily="66" charset="0"/>
                <a:cs typeface="Arial" pitchFamily="34" charset="0"/>
              </a:rPr>
              <a:t>L </a:t>
            </a:r>
            <a:r>
              <a:rPr lang="it-IT" sz="2600" dirty="0">
                <a:solidFill>
                  <a:srgbClr val="009900"/>
                </a:solidFill>
                <a:cs typeface="Arial" pitchFamily="34" charset="0"/>
              </a:rPr>
              <a:t>= Q</a:t>
            </a:r>
            <a:r>
              <a:rPr lang="it-IT" sz="2600" dirty="0">
                <a:cs typeface="Arial" pitchFamily="34" charset="0"/>
              </a:rPr>
              <a:t> </a:t>
            </a:r>
            <a:r>
              <a:rPr lang="it-IT" sz="2600" dirty="0">
                <a:solidFill>
                  <a:srgbClr val="FF3399"/>
                </a:solidFill>
                <a:cs typeface="Arial" pitchFamily="34" charset="0"/>
              </a:rPr>
              <a:t>integralmente</a:t>
            </a:r>
            <a:r>
              <a:rPr lang="it-IT" sz="2600" dirty="0">
                <a:cs typeface="Arial" pitchFamily="34" charset="0"/>
              </a:rPr>
              <a:t>, </a:t>
            </a:r>
            <a:r>
              <a:rPr lang="it-IT" sz="2600" dirty="0">
                <a:solidFill>
                  <a:srgbClr val="FF3399"/>
                </a:solidFill>
                <a:cs typeface="Arial" pitchFamily="34" charset="0"/>
              </a:rPr>
              <a:t>e = 1</a:t>
            </a:r>
            <a:r>
              <a:rPr lang="it-IT" sz="2600" dirty="0">
                <a:cs typeface="Arial" pitchFamily="34" charset="0"/>
              </a:rPr>
              <a:t>,  </a:t>
            </a:r>
            <a:r>
              <a:rPr lang="it-IT" sz="2600" u="sng" dirty="0">
                <a:solidFill>
                  <a:srgbClr val="FF0000"/>
                </a:solidFill>
                <a:cs typeface="Arial" pitchFamily="34" charset="0"/>
              </a:rPr>
              <a:t>ma</a:t>
            </a:r>
            <a:r>
              <a:rPr lang="it-IT" sz="2600" dirty="0">
                <a:solidFill>
                  <a:srgbClr val="FF0000"/>
                </a:solidFill>
                <a:cs typeface="Arial" pitchFamily="34" charset="0"/>
              </a:rPr>
              <a:t> (p</a:t>
            </a:r>
            <a:r>
              <a:rPr lang="it-IT" sz="2600" baseline="-25000" dirty="0">
                <a:solidFill>
                  <a:srgbClr val="FF0000"/>
                </a:solidFill>
                <a:cs typeface="Arial" pitchFamily="34" charset="0"/>
              </a:rPr>
              <a:t>2</a:t>
            </a:r>
            <a:r>
              <a:rPr lang="it-IT" sz="2600" dirty="0">
                <a:solidFill>
                  <a:srgbClr val="FF0000"/>
                </a:solidFill>
                <a:cs typeface="Arial" pitchFamily="34" charset="0"/>
              </a:rPr>
              <a:t>,V</a:t>
            </a:r>
            <a:r>
              <a:rPr lang="it-IT" sz="2600" baseline="-25000" dirty="0">
                <a:solidFill>
                  <a:srgbClr val="FF0000"/>
                </a:solidFill>
                <a:cs typeface="Arial" pitchFamily="34" charset="0"/>
              </a:rPr>
              <a:t>2</a:t>
            </a:r>
            <a:r>
              <a:rPr lang="it-IT" sz="2600" dirty="0">
                <a:solidFill>
                  <a:srgbClr val="FF0000"/>
                </a:solidFill>
                <a:cs typeface="Arial" pitchFamily="34" charset="0"/>
              </a:rPr>
              <a:t>) ≠ (p</a:t>
            </a:r>
            <a:r>
              <a:rPr lang="it-IT" sz="2600" baseline="-25000" dirty="0">
                <a:solidFill>
                  <a:srgbClr val="FF0000"/>
                </a:solidFill>
                <a:cs typeface="Arial" pitchFamily="34" charset="0"/>
              </a:rPr>
              <a:t>1</a:t>
            </a:r>
            <a:r>
              <a:rPr lang="it-IT" sz="2600" dirty="0">
                <a:solidFill>
                  <a:srgbClr val="FF0000"/>
                </a:solidFill>
                <a:cs typeface="Arial" pitchFamily="34" charset="0"/>
              </a:rPr>
              <a:t>,V</a:t>
            </a:r>
            <a:r>
              <a:rPr lang="it-IT" sz="2600" baseline="-25000" dirty="0">
                <a:solidFill>
                  <a:srgbClr val="FF0000"/>
                </a:solidFill>
                <a:cs typeface="Arial" pitchFamily="34" charset="0"/>
              </a:rPr>
              <a:t>1</a:t>
            </a:r>
            <a:r>
              <a:rPr lang="it-IT" sz="2600" dirty="0">
                <a:solidFill>
                  <a:srgbClr val="FF0000"/>
                </a:solidFill>
                <a:cs typeface="Arial" pitchFamily="34" charset="0"/>
              </a:rPr>
              <a:t>)</a:t>
            </a:r>
          </a:p>
          <a:p>
            <a:pPr>
              <a:lnSpc>
                <a:spcPct val="90000"/>
              </a:lnSpc>
            </a:pPr>
            <a:r>
              <a:rPr lang="it-IT" sz="2600" dirty="0"/>
              <a:t>per definizione 0 </a:t>
            </a:r>
            <a:r>
              <a:rPr lang="it-IT" sz="2600" dirty="0">
                <a:cs typeface="Arial" pitchFamily="34" charset="0"/>
              </a:rPr>
              <a:t>≤ e ≤1, in pratica ed in teoria, e &lt; 1, ad es. 0.30 = 30%</a:t>
            </a:r>
          </a:p>
          <a:p>
            <a:pPr>
              <a:lnSpc>
                <a:spcPct val="90000"/>
              </a:lnSpc>
            </a:pPr>
            <a:r>
              <a:rPr lang="it-IT" sz="2600" dirty="0">
                <a:cs typeface="Arial" pitchFamily="34" charset="0"/>
              </a:rPr>
              <a:t>rendimento max teorico: </a:t>
            </a:r>
            <a:r>
              <a:rPr lang="it-IT" sz="2600" dirty="0">
                <a:cs typeface="Arial" pitchFamily="34" charset="0"/>
                <a:sym typeface="Symbol" pitchFamily="18" charset="2"/>
              </a:rPr>
              <a:t> macchina termica rev. che operi alle stesse T (teorema di Carnot) – dipende solo dalle T dei termostati</a:t>
            </a:r>
          </a:p>
          <a:p>
            <a:pPr>
              <a:lnSpc>
                <a:spcPct val="90000"/>
              </a:lnSpc>
            </a:pPr>
            <a:r>
              <a:rPr lang="it-IT" sz="2600" dirty="0">
                <a:cs typeface="Arial" pitchFamily="34" charset="0"/>
                <a:sym typeface="Symbol" pitchFamily="18" charset="2"/>
              </a:rPr>
              <a:t>per dimostrarlo si usa il ciclo di Carnot di un g.p. (</a:t>
            </a:r>
            <a:r>
              <a:rPr lang="it-IT" sz="2600" dirty="0">
                <a:solidFill>
                  <a:srgbClr val="FF3399"/>
                </a:solidFill>
                <a:cs typeface="Arial" pitchFamily="34" charset="0"/>
                <a:sym typeface="Symbol" pitchFamily="18" charset="2"/>
              </a:rPr>
              <a:t>espans. isot.,</a:t>
            </a:r>
            <a:r>
              <a:rPr lang="it-IT" sz="2600" dirty="0">
                <a:cs typeface="Arial" pitchFamily="34" charset="0"/>
                <a:sym typeface="Symbol" pitchFamily="18" charset="2"/>
              </a:rPr>
              <a:t> </a:t>
            </a:r>
            <a:r>
              <a:rPr lang="it-IT" sz="2600" dirty="0">
                <a:solidFill>
                  <a:schemeClr val="accent2"/>
                </a:solidFill>
                <a:cs typeface="Arial" pitchFamily="34" charset="0"/>
                <a:sym typeface="Symbol" pitchFamily="18" charset="2"/>
              </a:rPr>
              <a:t>espans. adiab.,</a:t>
            </a:r>
            <a:r>
              <a:rPr lang="it-IT" sz="2600" dirty="0">
                <a:cs typeface="Arial" pitchFamily="34" charset="0"/>
                <a:sym typeface="Symbol" pitchFamily="18" charset="2"/>
              </a:rPr>
              <a:t> </a:t>
            </a:r>
            <a:r>
              <a:rPr lang="it-IT" sz="2600" dirty="0">
                <a:solidFill>
                  <a:srgbClr val="FF0000"/>
                </a:solidFill>
                <a:cs typeface="Arial" pitchFamily="34" charset="0"/>
                <a:sym typeface="Symbol" pitchFamily="18" charset="2"/>
              </a:rPr>
              <a:t>compress. isot.,</a:t>
            </a:r>
            <a:r>
              <a:rPr lang="it-IT" sz="2600" dirty="0">
                <a:cs typeface="Arial" pitchFamily="34" charset="0"/>
                <a:sym typeface="Symbol" pitchFamily="18" charset="2"/>
              </a:rPr>
              <a:t> </a:t>
            </a:r>
            <a:r>
              <a:rPr lang="it-IT" sz="2600" dirty="0">
                <a:solidFill>
                  <a:srgbClr val="009900"/>
                </a:solidFill>
                <a:cs typeface="Arial" pitchFamily="34" charset="0"/>
                <a:sym typeface="Symbol" pitchFamily="18" charset="2"/>
              </a:rPr>
              <a:t>compress. adiab.</a:t>
            </a:r>
            <a:r>
              <a:rPr lang="it-IT" sz="2600" dirty="0">
                <a:cs typeface="Arial" pitchFamily="34" charset="0"/>
                <a:sym typeface="Symbol" pitchFamily="18" charset="2"/>
              </a:rPr>
              <a:t>)</a:t>
            </a:r>
          </a:p>
          <a:p>
            <a:pPr>
              <a:lnSpc>
                <a:spcPct val="90000"/>
              </a:lnSpc>
            </a:pPr>
            <a:r>
              <a:rPr lang="it-IT" sz="2600" dirty="0">
                <a:cs typeface="Arial" pitchFamily="34" charset="0"/>
                <a:sym typeface="Symbol" pitchFamily="18" charset="2"/>
              </a:rPr>
              <a:t>e</a:t>
            </a:r>
            <a:r>
              <a:rPr lang="it-IT" sz="2600" baseline="-25000" dirty="0">
                <a:cs typeface="Arial" pitchFamily="34" charset="0"/>
                <a:sym typeface="Symbol" pitchFamily="18" charset="2"/>
              </a:rPr>
              <a:t>c</a:t>
            </a:r>
            <a:r>
              <a:rPr lang="it-IT" sz="2600" dirty="0">
                <a:cs typeface="Arial" pitchFamily="34" charset="0"/>
                <a:sym typeface="Symbol" pitchFamily="18" charset="2"/>
              </a:rPr>
              <a:t> = 1 – Q</a:t>
            </a:r>
            <a:r>
              <a:rPr lang="it-IT" sz="2600" baseline="-25000" dirty="0">
                <a:cs typeface="Arial" pitchFamily="34" charset="0"/>
                <a:sym typeface="Symbol" pitchFamily="18" charset="2"/>
              </a:rPr>
              <a:t>1</a:t>
            </a:r>
            <a:r>
              <a:rPr lang="it-IT" sz="2600" dirty="0">
                <a:cs typeface="Arial" pitchFamily="34" charset="0"/>
                <a:sym typeface="Symbol" pitchFamily="18" charset="2"/>
              </a:rPr>
              <a:t>/Q</a:t>
            </a:r>
            <a:r>
              <a:rPr lang="it-IT" sz="2600" baseline="-25000" dirty="0">
                <a:cs typeface="Arial" pitchFamily="34" charset="0"/>
                <a:sym typeface="Symbol" pitchFamily="18" charset="2"/>
              </a:rPr>
              <a:t>2</a:t>
            </a:r>
            <a:r>
              <a:rPr lang="it-IT" sz="2600" dirty="0">
                <a:cs typeface="Arial" pitchFamily="34" charset="0"/>
                <a:sym typeface="Symbol" pitchFamily="18" charset="2"/>
              </a:rPr>
              <a:t> =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a:t>
            </a:r>
            <a:r>
              <a:rPr lang="it-IT" sz="2000" dirty="0">
                <a:solidFill>
                  <a:srgbClr val="CC0000"/>
                </a:solidFill>
                <a:cs typeface="Arial" pitchFamily="34" charset="0"/>
                <a:sym typeface="Symbol" pitchFamily="18" charset="2"/>
              </a:rPr>
              <a:t>(si può dimostrare)</a:t>
            </a:r>
          </a:p>
          <a:p>
            <a:pPr>
              <a:lnSpc>
                <a:spcPct val="90000"/>
              </a:lnSpc>
            </a:pPr>
            <a:r>
              <a:rPr lang="it-IT" sz="2600" dirty="0">
                <a:cs typeface="Arial" pitchFamily="34" charset="0"/>
                <a:sym typeface="Symbol" pitchFamily="18" charset="2"/>
              </a:rPr>
              <a:t>      e</a:t>
            </a:r>
            <a:r>
              <a:rPr lang="it-IT" sz="2600" baseline="-25000" dirty="0">
                <a:cs typeface="Arial" pitchFamily="34" charset="0"/>
                <a:sym typeface="Symbol" pitchFamily="18" charset="2"/>
              </a:rPr>
              <a:t>max</a:t>
            </a:r>
            <a:r>
              <a:rPr lang="it-IT" sz="2600" dirty="0">
                <a:cs typeface="Arial" pitchFamily="34" charset="0"/>
                <a:sym typeface="Symbol" pitchFamily="18" charset="2"/>
              </a:rPr>
              <a:t> = e</a:t>
            </a:r>
            <a:r>
              <a:rPr lang="it-IT" sz="2600" baseline="-25000" dirty="0">
                <a:cs typeface="Arial" pitchFamily="34" charset="0"/>
                <a:sym typeface="Symbol" pitchFamily="18" charset="2"/>
              </a:rPr>
              <a:t>c</a:t>
            </a:r>
            <a:r>
              <a:rPr lang="it-IT" sz="2600" dirty="0">
                <a:cs typeface="Arial" pitchFamily="34" charset="0"/>
                <a:sym typeface="Symbol" pitchFamily="18" charset="2"/>
              </a:rPr>
              <a:t> =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e</a:t>
            </a:r>
            <a:r>
              <a:rPr lang="it-IT" sz="2600" baseline="-25000" dirty="0">
                <a:cs typeface="Arial" pitchFamily="34" charset="0"/>
                <a:sym typeface="Symbol" pitchFamily="18" charset="2"/>
              </a:rPr>
              <a:t>reale</a:t>
            </a:r>
            <a:r>
              <a:rPr lang="it-IT" sz="2600" dirty="0">
                <a:cs typeface="Arial" pitchFamily="34" charset="0"/>
                <a:sym typeface="Symbol" pitchFamily="18" charset="2"/>
              </a:rPr>
              <a:t> &lt;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a:t>
            </a:r>
          </a:p>
        </p:txBody>
      </p:sp>
      <p:sp>
        <p:nvSpPr>
          <p:cNvPr id="244740" name="AutoShape 4"/>
          <p:cNvSpPr>
            <a:spLocks noChangeArrowheads="1"/>
          </p:cNvSpPr>
          <p:nvPr/>
        </p:nvSpPr>
        <p:spPr bwMode="auto">
          <a:xfrm>
            <a:off x="250825" y="5445125"/>
            <a:ext cx="647700" cy="360363"/>
          </a:xfrm>
          <a:prstGeom prst="rightArrow">
            <a:avLst>
              <a:gd name="adj1" fmla="val 50000"/>
              <a:gd name="adj2" fmla="val 4493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4741" name="Text Box 5"/>
          <p:cNvSpPr txBox="1">
            <a:spLocks noChangeArrowheads="1"/>
          </p:cNvSpPr>
          <p:nvPr/>
        </p:nvSpPr>
        <p:spPr bwMode="auto">
          <a:xfrm>
            <a:off x="1006475" y="5408613"/>
            <a:ext cx="3121025" cy="446087"/>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20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sz="quarter" idx="11"/>
          </p:nvPr>
        </p:nvSpPr>
        <p:spPr/>
        <p:txBody>
          <a:bodyPr/>
          <a:lstStyle/>
          <a:p>
            <a:r>
              <a:rPr lang="en-US" smtClean="0"/>
              <a:t>fln apr 14</a:t>
            </a:r>
            <a:endParaRPr lang="en-US"/>
          </a:p>
        </p:txBody>
      </p:sp>
      <p:sp>
        <p:nvSpPr>
          <p:cNvPr id="18" name="Slide Number Placeholder 5"/>
          <p:cNvSpPr>
            <a:spLocks noGrp="1"/>
          </p:cNvSpPr>
          <p:nvPr>
            <p:ph type="sldNum" sz="quarter" idx="12"/>
          </p:nvPr>
        </p:nvSpPr>
        <p:spPr/>
        <p:txBody>
          <a:bodyPr/>
          <a:lstStyle/>
          <a:p>
            <a:fld id="{68BE7B02-DC19-42E3-B07B-417539FE7AEB}" type="slidenum">
              <a:rPr lang="en-US"/>
              <a:pPr/>
              <a:t>62</a:t>
            </a:fld>
            <a:endParaRPr lang="en-US"/>
          </a:p>
        </p:txBody>
      </p:sp>
      <p:sp>
        <p:nvSpPr>
          <p:cNvPr id="241666" name="Rectangle 2"/>
          <p:cNvSpPr>
            <a:spLocks noGrp="1" noChangeArrowheads="1"/>
          </p:cNvSpPr>
          <p:nvPr>
            <p:ph type="title"/>
          </p:nvPr>
        </p:nvSpPr>
        <p:spPr/>
        <p:txBody>
          <a:bodyPr/>
          <a:lstStyle/>
          <a:p>
            <a:r>
              <a:rPr lang="it-IT"/>
              <a:t>Ancora sul II principio della termodinamica</a:t>
            </a:r>
          </a:p>
        </p:txBody>
      </p:sp>
      <p:sp>
        <p:nvSpPr>
          <p:cNvPr id="241667" name="Rectangle 3"/>
          <p:cNvSpPr>
            <a:spLocks noGrp="1" noChangeArrowheads="1"/>
          </p:cNvSpPr>
          <p:nvPr>
            <p:ph type="body" idx="1"/>
          </p:nvPr>
        </p:nvSpPr>
        <p:spPr>
          <a:xfrm>
            <a:off x="323850" y="1268413"/>
            <a:ext cx="8496300" cy="5184775"/>
          </a:xfrm>
        </p:spPr>
        <p:txBody>
          <a:bodyPr/>
          <a:lstStyle/>
          <a:p>
            <a:pPr>
              <a:lnSpc>
                <a:spcPct val="90000"/>
              </a:lnSpc>
            </a:pPr>
            <a:r>
              <a:rPr lang="it-IT" sz="2600" dirty="0"/>
              <a:t>enunciato di </a:t>
            </a:r>
            <a:r>
              <a:rPr lang="it-IT" sz="2600" dirty="0">
                <a:solidFill>
                  <a:srgbClr val="CC0000"/>
                </a:solidFill>
              </a:rPr>
              <a:t>Clausius</a:t>
            </a:r>
            <a:r>
              <a:rPr lang="it-IT" sz="2600" dirty="0"/>
              <a:t>: </a:t>
            </a:r>
            <a:r>
              <a:rPr lang="it-IT" sz="2600" dirty="0">
                <a:solidFill>
                  <a:srgbClr val="009900"/>
                </a:solidFill>
              </a:rPr>
              <a:t>non è possibile costruire una macchina refrigerante che, in ciclo, trasferisca calore da un corpo freddo ad un c. caldo come unico risultato</a:t>
            </a:r>
          </a:p>
          <a:p>
            <a:pPr>
              <a:lnSpc>
                <a:spcPct val="90000"/>
              </a:lnSpc>
            </a:pPr>
            <a:r>
              <a:rPr lang="en-US" sz="2600" dirty="0">
                <a:latin typeface="Script MT Bold" pitchFamily="66" charset="0"/>
              </a:rPr>
              <a:t>L </a:t>
            </a:r>
            <a:r>
              <a:rPr lang="it-IT" sz="2600" dirty="0"/>
              <a:t>= Q</a:t>
            </a:r>
            <a:r>
              <a:rPr lang="it-IT" sz="2600" baseline="-25000" dirty="0"/>
              <a:t>2</a:t>
            </a:r>
            <a:r>
              <a:rPr lang="it-IT" sz="2600" dirty="0">
                <a:solidFill>
                  <a:srgbClr val="009900"/>
                </a:solidFill>
              </a:rPr>
              <a:t> </a:t>
            </a:r>
            <a:r>
              <a:rPr lang="it-IT" sz="2600" dirty="0">
                <a:cs typeface="Arial" pitchFamily="34" charset="0"/>
              </a:rPr>
              <a:t>– Q</a:t>
            </a:r>
            <a:r>
              <a:rPr lang="it-IT" sz="2600" baseline="-25000" dirty="0">
                <a:cs typeface="Arial" pitchFamily="34" charset="0"/>
              </a:rPr>
              <a:t>1</a:t>
            </a:r>
          </a:p>
          <a:p>
            <a:pPr>
              <a:lnSpc>
                <a:spcPct val="90000"/>
              </a:lnSpc>
            </a:pPr>
            <a:r>
              <a:rPr lang="it-IT" sz="2600" dirty="0">
                <a:cs typeface="Arial" pitchFamily="34" charset="0"/>
              </a:rPr>
              <a:t>si defin. coefficiente di effetto frigorifero</a:t>
            </a:r>
          </a:p>
          <a:p>
            <a:pPr>
              <a:lnSpc>
                <a:spcPct val="90000"/>
              </a:lnSpc>
              <a:buFontTx/>
              <a:buNone/>
            </a:pPr>
            <a:r>
              <a:rPr lang="it-IT" sz="2600" dirty="0">
                <a:cs typeface="Arial" pitchFamily="34" charset="0"/>
              </a:rPr>
              <a:t>	</a:t>
            </a:r>
            <a:r>
              <a:rPr lang="el-GR" sz="2600" dirty="0">
                <a:cs typeface="Arial" pitchFamily="34" charset="0"/>
              </a:rPr>
              <a:t>ε</a:t>
            </a:r>
            <a:r>
              <a:rPr lang="it-IT" sz="2600" dirty="0">
                <a:cs typeface="Arial" pitchFamily="34" charset="0"/>
              </a:rPr>
              <a:t> = Q</a:t>
            </a:r>
            <a:r>
              <a:rPr lang="it-IT" sz="2600" baseline="-25000" dirty="0">
                <a:cs typeface="Arial" pitchFamily="34" charset="0"/>
              </a:rPr>
              <a:t>1</a:t>
            </a:r>
            <a:r>
              <a:rPr lang="it-IT" sz="2600" dirty="0">
                <a:cs typeface="Arial" pitchFamily="34" charset="0"/>
              </a:rPr>
              <a:t>/</a:t>
            </a:r>
            <a:r>
              <a:rPr lang="en-US" sz="2600" dirty="0">
                <a:latin typeface="Script MT Bold" pitchFamily="66" charset="0"/>
                <a:cs typeface="Arial" pitchFamily="34" charset="0"/>
              </a:rPr>
              <a:t>L</a:t>
            </a:r>
            <a:r>
              <a:rPr lang="it-IT" sz="2600" dirty="0">
                <a:cs typeface="Arial" pitchFamily="34" charset="0"/>
              </a:rPr>
              <a:t>  </a:t>
            </a:r>
          </a:p>
          <a:p>
            <a:pPr>
              <a:lnSpc>
                <a:spcPct val="90000"/>
              </a:lnSpc>
            </a:pPr>
            <a:r>
              <a:rPr lang="it-IT" sz="2600" dirty="0">
                <a:cs typeface="Arial" pitchFamily="34" charset="0"/>
              </a:rPr>
              <a:t>si può dimostrare che i due enunciati sono   equivalenti: ad es. </a:t>
            </a:r>
            <a:r>
              <a:rPr lang="it-IT" sz="2600" dirty="0">
                <a:solidFill>
                  <a:srgbClr val="FF3399"/>
                </a:solidFill>
                <a:cs typeface="Arial" pitchFamily="34" charset="0"/>
              </a:rPr>
              <a:t>se è violato quello di           Clausius, Q</a:t>
            </a:r>
            <a:r>
              <a:rPr lang="it-IT" sz="2600" baseline="-25000" dirty="0">
                <a:solidFill>
                  <a:srgbClr val="FF3399"/>
                </a:solidFill>
                <a:cs typeface="Arial" pitchFamily="34" charset="0"/>
              </a:rPr>
              <a:t>1</a:t>
            </a:r>
            <a:r>
              <a:rPr lang="it-IT" sz="2600" dirty="0">
                <a:solidFill>
                  <a:srgbClr val="FF3399"/>
                </a:solidFill>
                <a:cs typeface="Arial" pitchFamily="34" charset="0"/>
              </a:rPr>
              <a:t> può </a:t>
            </a:r>
            <a:r>
              <a:rPr lang="it-IT" sz="2600" dirty="0" smtClean="0">
                <a:solidFill>
                  <a:srgbClr val="FF3399"/>
                </a:solidFill>
                <a:cs typeface="Arial" pitchFamily="34" charset="0"/>
              </a:rPr>
              <a:t>ripassare </a:t>
            </a:r>
            <a:r>
              <a:rPr lang="it-IT" sz="2600" dirty="0">
                <a:solidFill>
                  <a:srgbClr val="FF3399"/>
                </a:solidFill>
                <a:cs typeface="Arial" pitchFamily="34" charset="0"/>
              </a:rPr>
              <a:t>senza spesa da T</a:t>
            </a:r>
            <a:r>
              <a:rPr lang="it-IT" sz="2600" baseline="-25000" dirty="0">
                <a:solidFill>
                  <a:srgbClr val="FF3399"/>
                </a:solidFill>
                <a:cs typeface="Arial" pitchFamily="34" charset="0"/>
              </a:rPr>
              <a:t>1</a:t>
            </a:r>
            <a:r>
              <a:rPr lang="it-IT" sz="2600" dirty="0">
                <a:solidFill>
                  <a:srgbClr val="FF3399"/>
                </a:solidFill>
                <a:cs typeface="Arial" pitchFamily="34" charset="0"/>
              </a:rPr>
              <a:t> a T</a:t>
            </a:r>
            <a:r>
              <a:rPr lang="it-IT" sz="2600" baseline="-25000" dirty="0">
                <a:solidFill>
                  <a:srgbClr val="FF3399"/>
                </a:solidFill>
                <a:cs typeface="Arial" pitchFamily="34" charset="0"/>
              </a:rPr>
              <a:t>2</a:t>
            </a:r>
            <a:r>
              <a:rPr lang="it-IT" sz="2600" dirty="0">
                <a:solidFill>
                  <a:srgbClr val="FF3399"/>
                </a:solidFill>
                <a:cs typeface="Arial" pitchFamily="34" charset="0"/>
              </a:rPr>
              <a:t> ed una macchina di Kelvin può trasformare Q</a:t>
            </a:r>
            <a:r>
              <a:rPr lang="it-IT" sz="2600" baseline="-25000" dirty="0">
                <a:solidFill>
                  <a:srgbClr val="FF3399"/>
                </a:solidFill>
                <a:cs typeface="Arial" pitchFamily="34" charset="0"/>
              </a:rPr>
              <a:t>2</a:t>
            </a:r>
            <a:r>
              <a:rPr lang="it-IT" sz="2600" dirty="0">
                <a:solidFill>
                  <a:srgbClr val="FF3399"/>
                </a:solidFill>
                <a:cs typeface="Arial" pitchFamily="34" charset="0"/>
              </a:rPr>
              <a:t> – Q</a:t>
            </a:r>
            <a:r>
              <a:rPr lang="it-IT" sz="2600" baseline="-25000" dirty="0">
                <a:solidFill>
                  <a:srgbClr val="FF3399"/>
                </a:solidFill>
                <a:cs typeface="Arial" pitchFamily="34" charset="0"/>
              </a:rPr>
              <a:t>1</a:t>
            </a:r>
            <a:r>
              <a:rPr lang="it-IT" sz="2600" dirty="0">
                <a:solidFill>
                  <a:srgbClr val="FF3399"/>
                </a:solidFill>
                <a:cs typeface="Arial" pitchFamily="34" charset="0"/>
              </a:rPr>
              <a:t> integralmente in lavoro </a:t>
            </a:r>
            <a:r>
              <a:rPr lang="it-IT" sz="2600" dirty="0" smtClean="0">
                <a:solidFill>
                  <a:srgbClr val="FF3399"/>
                </a:solidFill>
                <a:cs typeface="Arial" pitchFamily="34" charset="0"/>
              </a:rPr>
              <a:t>meccanico(*)</a:t>
            </a:r>
            <a:r>
              <a:rPr lang="it-IT" sz="2600" dirty="0" smtClean="0">
                <a:cs typeface="Arial" pitchFamily="34" charset="0"/>
              </a:rPr>
              <a:t>; </a:t>
            </a:r>
            <a:r>
              <a:rPr lang="it-IT" sz="2600" dirty="0">
                <a:solidFill>
                  <a:schemeClr val="accent2"/>
                </a:solidFill>
                <a:cs typeface="Arial" pitchFamily="34" charset="0"/>
              </a:rPr>
              <a:t>viceversa se è violato Kelvin si può costruire un frigo che trasferisce integralmente Q</a:t>
            </a:r>
            <a:r>
              <a:rPr lang="it-IT" sz="2600" baseline="-25000" dirty="0">
                <a:solidFill>
                  <a:schemeClr val="accent2"/>
                </a:solidFill>
                <a:cs typeface="Arial" pitchFamily="34" charset="0"/>
              </a:rPr>
              <a:t>1</a:t>
            </a:r>
            <a:r>
              <a:rPr lang="it-IT" sz="2600" dirty="0">
                <a:solidFill>
                  <a:schemeClr val="accent2"/>
                </a:solidFill>
                <a:cs typeface="Arial" pitchFamily="34" charset="0"/>
              </a:rPr>
              <a:t> da T</a:t>
            </a:r>
            <a:r>
              <a:rPr lang="it-IT" sz="2600" baseline="-25000" dirty="0">
                <a:solidFill>
                  <a:schemeClr val="accent2"/>
                </a:solidFill>
                <a:cs typeface="Arial" pitchFamily="34" charset="0"/>
              </a:rPr>
              <a:t>1</a:t>
            </a:r>
            <a:r>
              <a:rPr lang="it-IT" sz="2600" dirty="0">
                <a:solidFill>
                  <a:schemeClr val="accent2"/>
                </a:solidFill>
                <a:cs typeface="Arial" pitchFamily="34" charset="0"/>
              </a:rPr>
              <a:t> a T</a:t>
            </a:r>
            <a:r>
              <a:rPr lang="it-IT" sz="2600" baseline="-25000" dirty="0">
                <a:solidFill>
                  <a:schemeClr val="accent2"/>
                </a:solidFill>
                <a:cs typeface="Arial" pitchFamily="34" charset="0"/>
              </a:rPr>
              <a:t>2</a:t>
            </a:r>
            <a:r>
              <a:rPr lang="it-IT" sz="2600" dirty="0">
                <a:solidFill>
                  <a:schemeClr val="accent2"/>
                </a:solidFill>
                <a:cs typeface="Arial" pitchFamily="34" charset="0"/>
              </a:rPr>
              <a:t> violando Clausius</a:t>
            </a:r>
            <a:r>
              <a:rPr lang="it-IT" sz="2600" dirty="0">
                <a:cs typeface="Arial" pitchFamily="34" charset="0"/>
              </a:rPr>
              <a:t>  </a:t>
            </a:r>
            <a:endParaRPr lang="el-GR" sz="2600" dirty="0">
              <a:cs typeface="Arial" pitchFamily="34" charset="0"/>
            </a:endParaRPr>
          </a:p>
        </p:txBody>
      </p:sp>
      <p:sp>
        <p:nvSpPr>
          <p:cNvPr id="241672" name="Oval 8"/>
          <p:cNvSpPr>
            <a:spLocks noChangeArrowheads="1"/>
          </p:cNvSpPr>
          <p:nvPr/>
        </p:nvSpPr>
        <p:spPr bwMode="auto">
          <a:xfrm>
            <a:off x="7451725" y="3087688"/>
            <a:ext cx="647700" cy="5762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41681" name="Group 17"/>
          <p:cNvGrpSpPr>
            <a:grpSpLocks/>
          </p:cNvGrpSpPr>
          <p:nvPr/>
        </p:nvGrpSpPr>
        <p:grpSpPr bwMode="auto">
          <a:xfrm>
            <a:off x="7164388" y="2349500"/>
            <a:ext cx="1603375" cy="2022475"/>
            <a:chOff x="4513" y="1570"/>
            <a:chExt cx="1010" cy="1274"/>
          </a:xfrm>
        </p:grpSpPr>
        <p:sp>
          <p:nvSpPr>
            <p:cNvPr id="241668" name="Rectangle 4"/>
            <p:cNvSpPr>
              <a:spLocks noChangeArrowheads="1"/>
            </p:cNvSpPr>
            <p:nvPr/>
          </p:nvSpPr>
          <p:spPr bwMode="auto">
            <a:xfrm>
              <a:off x="4603" y="1615"/>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69" name="Text Box 5"/>
            <p:cNvSpPr txBox="1">
              <a:spLocks noChangeArrowheads="1"/>
            </p:cNvSpPr>
            <p:nvPr/>
          </p:nvSpPr>
          <p:spPr bwMode="auto">
            <a:xfrm>
              <a:off x="4513" y="1570"/>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2</a:t>
              </a:r>
            </a:p>
          </p:txBody>
        </p:sp>
        <p:sp>
          <p:nvSpPr>
            <p:cNvPr id="241670" name="Rectangle 6"/>
            <p:cNvSpPr>
              <a:spLocks noChangeArrowheads="1"/>
            </p:cNvSpPr>
            <p:nvPr/>
          </p:nvSpPr>
          <p:spPr bwMode="auto">
            <a:xfrm>
              <a:off x="4603" y="2523"/>
              <a:ext cx="576" cy="27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1671" name="Text Box 7"/>
            <p:cNvSpPr txBox="1">
              <a:spLocks noChangeArrowheads="1"/>
            </p:cNvSpPr>
            <p:nvPr/>
          </p:nvSpPr>
          <p:spPr bwMode="auto">
            <a:xfrm>
              <a:off x="4513" y="2613"/>
              <a:ext cx="783"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it-IT" b="1"/>
                <a:t>T</a:t>
              </a:r>
              <a:r>
                <a:rPr lang="it-IT" b="1" baseline="-25000"/>
                <a:t>1</a:t>
              </a:r>
            </a:p>
          </p:txBody>
        </p:sp>
        <p:sp>
          <p:nvSpPr>
            <p:cNvPr id="241673" name="Line 9"/>
            <p:cNvSpPr>
              <a:spLocks noChangeShapeType="1"/>
            </p:cNvSpPr>
            <p:nvPr/>
          </p:nvSpPr>
          <p:spPr bwMode="auto">
            <a:xfrm>
              <a:off x="4898" y="1842"/>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4" name="Text Box 10"/>
            <p:cNvSpPr txBox="1">
              <a:spLocks noChangeArrowheads="1"/>
            </p:cNvSpPr>
            <p:nvPr/>
          </p:nvSpPr>
          <p:spPr bwMode="auto">
            <a:xfrm>
              <a:off x="4513" y="1888"/>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2</a:t>
              </a:r>
            </a:p>
          </p:txBody>
        </p:sp>
        <p:sp>
          <p:nvSpPr>
            <p:cNvPr id="241675" name="Text Box 11"/>
            <p:cNvSpPr txBox="1">
              <a:spLocks noChangeArrowheads="1"/>
            </p:cNvSpPr>
            <p:nvPr/>
          </p:nvSpPr>
          <p:spPr bwMode="auto">
            <a:xfrm>
              <a:off x="4513" y="2250"/>
              <a:ext cx="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Q</a:t>
              </a:r>
              <a:r>
                <a:rPr lang="it-IT" b="1" baseline="-25000"/>
                <a:t>1</a:t>
              </a:r>
            </a:p>
          </p:txBody>
        </p:sp>
        <p:sp>
          <p:nvSpPr>
            <p:cNvPr id="241676" name="Line 12"/>
            <p:cNvSpPr>
              <a:spLocks noChangeShapeType="1"/>
            </p:cNvSpPr>
            <p:nvPr/>
          </p:nvSpPr>
          <p:spPr bwMode="auto">
            <a:xfrm>
              <a:off x="4966" y="2205"/>
              <a:ext cx="318" cy="0"/>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1677" name="Text Box 13"/>
            <p:cNvSpPr txBox="1">
              <a:spLocks noChangeArrowheads="1"/>
            </p:cNvSpPr>
            <p:nvPr/>
          </p:nvSpPr>
          <p:spPr bwMode="auto">
            <a:xfrm>
              <a:off x="5316" y="2084"/>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latin typeface="Script MT Bold" pitchFamily="66" charset="0"/>
                </a:rPr>
                <a:t>L</a:t>
              </a:r>
            </a:p>
          </p:txBody>
        </p:sp>
        <p:sp>
          <p:nvSpPr>
            <p:cNvPr id="241679" name="Line 15"/>
            <p:cNvSpPr>
              <a:spLocks noChangeShapeType="1"/>
            </p:cNvSpPr>
            <p:nvPr/>
          </p:nvSpPr>
          <p:spPr bwMode="auto">
            <a:xfrm flipH="1">
              <a:off x="4898" y="2296"/>
              <a:ext cx="0" cy="272"/>
            </a:xfrm>
            <a:prstGeom prst="line">
              <a:avLst/>
            </a:prstGeom>
            <a:noFill/>
            <a:ln w="381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 name="TextBox 1"/>
          <p:cNvSpPr txBox="1"/>
          <p:nvPr/>
        </p:nvSpPr>
        <p:spPr>
          <a:xfrm>
            <a:off x="248400" y="6368400"/>
            <a:ext cx="5115688" cy="369332"/>
          </a:xfrm>
          <a:prstGeom prst="rect">
            <a:avLst/>
          </a:prstGeom>
          <a:solidFill>
            <a:schemeClr val="accent3"/>
          </a:solidFill>
        </p:spPr>
        <p:txBody>
          <a:bodyPr wrap="square" rtlCol="0">
            <a:spAutoFit/>
          </a:bodyPr>
          <a:lstStyle/>
          <a:p>
            <a:r>
              <a:rPr lang="it-IT" dirty="0" smtClean="0"/>
              <a:t>(*) in ultima analisi senza cedere Q</a:t>
            </a:r>
            <a:r>
              <a:rPr lang="it-IT" baseline="-25000" dirty="0" smtClean="0"/>
              <a:t>1</a:t>
            </a:r>
            <a:r>
              <a:rPr lang="it-IT" dirty="0" smtClean="0"/>
              <a:t> a T</a:t>
            </a:r>
            <a:r>
              <a:rPr lang="it-IT" baseline="-25000" dirty="0" smtClean="0"/>
              <a:t>1</a:t>
            </a:r>
            <a:endParaRPr lang="it-IT" baseline="-250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apr 14</a:t>
            </a:r>
            <a:endParaRPr lang="en-US"/>
          </a:p>
        </p:txBody>
      </p:sp>
      <p:sp>
        <p:nvSpPr>
          <p:cNvPr id="9" name="Slide Number Placeholder 5"/>
          <p:cNvSpPr>
            <a:spLocks noGrp="1"/>
          </p:cNvSpPr>
          <p:nvPr>
            <p:ph type="sldNum" sz="quarter" idx="12"/>
          </p:nvPr>
        </p:nvSpPr>
        <p:spPr/>
        <p:txBody>
          <a:bodyPr/>
          <a:lstStyle/>
          <a:p>
            <a:fld id="{70844317-73BB-455B-9903-CA5F68BD9FA5}" type="slidenum">
              <a:rPr lang="en-US"/>
              <a:pPr/>
              <a:t>63</a:t>
            </a:fld>
            <a:endParaRPr lang="en-US"/>
          </a:p>
        </p:txBody>
      </p:sp>
      <p:sp>
        <p:nvSpPr>
          <p:cNvPr id="242690" name="Rectangle 2"/>
          <p:cNvSpPr>
            <a:spLocks noGrp="1" noChangeArrowheads="1"/>
          </p:cNvSpPr>
          <p:nvPr>
            <p:ph type="title"/>
          </p:nvPr>
        </p:nvSpPr>
        <p:spPr/>
        <p:txBody>
          <a:bodyPr/>
          <a:lstStyle/>
          <a:p>
            <a:r>
              <a:rPr lang="it-IT"/>
              <a:t>L’entropia</a:t>
            </a:r>
          </a:p>
        </p:txBody>
      </p:sp>
      <p:sp>
        <p:nvSpPr>
          <p:cNvPr id="242691" name="Rectangle 3"/>
          <p:cNvSpPr>
            <a:spLocks noGrp="1" noChangeArrowheads="1"/>
          </p:cNvSpPr>
          <p:nvPr>
            <p:ph type="body" idx="1"/>
          </p:nvPr>
        </p:nvSpPr>
        <p:spPr>
          <a:xfrm>
            <a:off x="179512" y="981075"/>
            <a:ext cx="8784976" cy="5400675"/>
          </a:xfrm>
        </p:spPr>
        <p:txBody>
          <a:bodyPr/>
          <a:lstStyle/>
          <a:p>
            <a:r>
              <a:rPr lang="it-IT" sz="2600" dirty="0"/>
              <a:t>I principio:    </a:t>
            </a:r>
            <a:r>
              <a:rPr lang="it-IT" sz="2600" dirty="0">
                <a:solidFill>
                  <a:schemeClr val="accent2"/>
                </a:solidFill>
              </a:rPr>
              <a:t>U en. interna</a:t>
            </a:r>
            <a:r>
              <a:rPr lang="it-IT" sz="2600" dirty="0"/>
              <a:t>, </a:t>
            </a:r>
            <a:r>
              <a:rPr lang="it-IT" sz="2600" dirty="0" err="1"/>
              <a:t>funz</a:t>
            </a:r>
            <a:r>
              <a:rPr lang="it-IT" sz="2600" dirty="0"/>
              <a:t>. di stato (proprietà microscopica)</a:t>
            </a:r>
          </a:p>
          <a:p>
            <a:r>
              <a:rPr lang="it-IT" sz="2600" dirty="0"/>
              <a:t>II principio:   </a:t>
            </a:r>
            <a:r>
              <a:rPr lang="it-IT" sz="2600" dirty="0">
                <a:solidFill>
                  <a:srgbClr val="FF3399"/>
                </a:solidFill>
              </a:rPr>
              <a:t>S entropia</a:t>
            </a:r>
            <a:r>
              <a:rPr lang="it-IT" sz="2600" dirty="0"/>
              <a:t>, altra </a:t>
            </a:r>
            <a:r>
              <a:rPr lang="it-IT" sz="2600" dirty="0" err="1"/>
              <a:t>funz</a:t>
            </a:r>
            <a:r>
              <a:rPr lang="it-IT" sz="2600" dirty="0"/>
              <a:t>. di stato (legata allo stato microscopico del sistema, ad es. si può </a:t>
            </a:r>
            <a:r>
              <a:rPr lang="it-IT" sz="2600" dirty="0" err="1"/>
              <a:t>dimostr</a:t>
            </a:r>
            <a:r>
              <a:rPr lang="it-IT" sz="2600" dirty="0"/>
              <a:t>. che S </a:t>
            </a:r>
            <a:r>
              <a:rPr lang="it-IT" sz="2600" dirty="0">
                <a:sym typeface="Symbol" pitchFamily="18" charset="2"/>
              </a:rPr>
              <a:t></a:t>
            </a:r>
            <a:r>
              <a:rPr lang="it-IT" sz="2600" dirty="0"/>
              <a:t> </a:t>
            </a:r>
            <a:r>
              <a:rPr lang="it-IT" sz="2600" dirty="0" smtClean="0"/>
              <a:t>ln </a:t>
            </a:r>
            <a:r>
              <a:rPr lang="it-IT" sz="2600" dirty="0"/>
              <a:t>P, probabilità termodinamica)</a:t>
            </a:r>
          </a:p>
          <a:p>
            <a:r>
              <a:rPr lang="it-IT" sz="2600" dirty="0" err="1"/>
              <a:t>def</a:t>
            </a:r>
            <a:r>
              <a:rPr lang="it-IT" sz="2600" dirty="0"/>
              <a:t>. macroscopica di S</a:t>
            </a:r>
          </a:p>
          <a:p>
            <a:pPr>
              <a:buFontTx/>
              <a:buNone/>
            </a:pPr>
            <a:r>
              <a:rPr lang="it-IT" sz="2600" dirty="0"/>
              <a:t>	</a:t>
            </a:r>
            <a:r>
              <a:rPr lang="it-IT" sz="2600" dirty="0" err="1"/>
              <a:t>e</a:t>
            </a:r>
            <a:r>
              <a:rPr lang="it-IT" sz="2600" baseline="-25000" dirty="0" err="1"/>
              <a:t>rev</a:t>
            </a:r>
            <a:r>
              <a:rPr lang="it-IT" sz="2600" dirty="0"/>
              <a:t> = </a:t>
            </a:r>
            <a:r>
              <a:rPr lang="it-IT" sz="2600" dirty="0">
                <a:cs typeface="Arial" pitchFamily="34" charset="0"/>
                <a:sym typeface="Symbol" pitchFamily="18" charset="2"/>
              </a:rPr>
              <a:t>1 – Q</a:t>
            </a:r>
            <a:r>
              <a:rPr lang="it-IT" sz="2600" baseline="-25000" dirty="0">
                <a:cs typeface="Arial" pitchFamily="34" charset="0"/>
                <a:sym typeface="Symbol" pitchFamily="18" charset="2"/>
              </a:rPr>
              <a:t>1</a:t>
            </a:r>
            <a:r>
              <a:rPr lang="it-IT" sz="2600" dirty="0">
                <a:cs typeface="Arial" pitchFamily="34" charset="0"/>
                <a:sym typeface="Symbol" pitchFamily="18" charset="2"/>
              </a:rPr>
              <a:t>/Q</a:t>
            </a:r>
            <a:r>
              <a:rPr lang="it-IT" sz="2600" baseline="-25000" dirty="0">
                <a:cs typeface="Arial" pitchFamily="34" charset="0"/>
                <a:sym typeface="Symbol" pitchFamily="18" charset="2"/>
              </a:rPr>
              <a:t>2</a:t>
            </a:r>
            <a:r>
              <a:rPr lang="it-IT" sz="2600" dirty="0">
                <a:cs typeface="Arial" pitchFamily="34" charset="0"/>
                <a:sym typeface="Symbol" pitchFamily="18" charset="2"/>
              </a:rPr>
              <a:t> = 1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Q</a:t>
            </a:r>
            <a:r>
              <a:rPr lang="it-IT" sz="2600" baseline="-25000" dirty="0">
                <a:cs typeface="Arial" pitchFamily="34" charset="0"/>
                <a:sym typeface="Symbol" pitchFamily="18" charset="2"/>
              </a:rPr>
              <a:t>1</a:t>
            </a:r>
            <a:r>
              <a:rPr lang="it-IT" sz="2600" dirty="0">
                <a:cs typeface="Arial" pitchFamily="34" charset="0"/>
                <a:sym typeface="Symbol" pitchFamily="18" charset="2"/>
              </a:rPr>
              <a:t>/Q</a:t>
            </a:r>
            <a:r>
              <a:rPr lang="it-IT" sz="2600" baseline="-25000" dirty="0">
                <a:cs typeface="Arial" pitchFamily="34" charset="0"/>
                <a:sym typeface="Symbol" pitchFamily="18" charset="2"/>
              </a:rPr>
              <a:t>2</a:t>
            </a:r>
            <a:r>
              <a:rPr lang="it-IT" sz="2600" dirty="0">
                <a:cs typeface="Arial" pitchFamily="34" charset="0"/>
                <a:sym typeface="Symbol" pitchFamily="18" charset="2"/>
              </a:rPr>
              <a:t> = T</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a:t>
            </a:r>
          </a:p>
          <a:p>
            <a:pPr>
              <a:buFontTx/>
              <a:buNone/>
            </a:pPr>
            <a:r>
              <a:rPr lang="it-IT" sz="2600" dirty="0">
                <a:cs typeface="Arial" pitchFamily="34" charset="0"/>
                <a:sym typeface="Symbol" pitchFamily="18" charset="2"/>
              </a:rPr>
              <a:t>	             Q</a:t>
            </a:r>
            <a:r>
              <a:rPr lang="it-IT" sz="2600" baseline="-25000" dirty="0">
                <a:cs typeface="Arial" pitchFamily="34" charset="0"/>
                <a:sym typeface="Symbol" pitchFamily="18" charset="2"/>
              </a:rPr>
              <a:t>1</a:t>
            </a:r>
            <a:r>
              <a:rPr lang="it-IT" sz="2600" dirty="0">
                <a:cs typeface="Arial" pitchFamily="34" charset="0"/>
                <a:sym typeface="Symbol" pitchFamily="18" charset="2"/>
              </a:rPr>
              <a:t>/T</a:t>
            </a:r>
            <a:r>
              <a:rPr lang="it-IT" sz="2600" baseline="-25000" dirty="0">
                <a:cs typeface="Arial" pitchFamily="34" charset="0"/>
                <a:sym typeface="Symbol" pitchFamily="18" charset="2"/>
              </a:rPr>
              <a:t>1</a:t>
            </a:r>
            <a:r>
              <a:rPr lang="it-IT" sz="2600" dirty="0">
                <a:cs typeface="Arial" pitchFamily="34" charset="0"/>
                <a:sym typeface="Symbol" pitchFamily="18" charset="2"/>
              </a:rPr>
              <a:t> – Q</a:t>
            </a:r>
            <a:r>
              <a:rPr lang="it-IT" sz="2600" baseline="-25000" dirty="0">
                <a:cs typeface="Arial" pitchFamily="34" charset="0"/>
                <a:sym typeface="Symbol" pitchFamily="18" charset="2"/>
              </a:rPr>
              <a:t>2</a:t>
            </a:r>
            <a:r>
              <a:rPr lang="it-IT" sz="2600" dirty="0">
                <a:cs typeface="Arial" pitchFamily="34" charset="0"/>
                <a:sym typeface="Symbol" pitchFamily="18" charset="2"/>
              </a:rPr>
              <a:t>/T</a:t>
            </a:r>
            <a:r>
              <a:rPr lang="it-IT" sz="2600" baseline="-25000" dirty="0">
                <a:cs typeface="Arial" pitchFamily="34" charset="0"/>
                <a:sym typeface="Symbol" pitchFamily="18" charset="2"/>
              </a:rPr>
              <a:t>2</a:t>
            </a:r>
            <a:r>
              <a:rPr lang="it-IT" sz="2600" dirty="0">
                <a:cs typeface="Arial" pitchFamily="34" charset="0"/>
                <a:sym typeface="Symbol" pitchFamily="18" charset="2"/>
              </a:rPr>
              <a:t> = 0</a:t>
            </a:r>
          </a:p>
          <a:p>
            <a:pPr>
              <a:buFontTx/>
              <a:buNone/>
            </a:pPr>
            <a:r>
              <a:rPr lang="it-IT" sz="2600" dirty="0">
                <a:cs typeface="Arial" pitchFamily="34" charset="0"/>
                <a:sym typeface="Symbol" pitchFamily="18" charset="2"/>
              </a:rPr>
              <a:t>	la somma delle Q scambiate divise per le T dello scambio è = 0 per una </a:t>
            </a:r>
            <a:r>
              <a:rPr lang="it-IT" sz="2600" dirty="0" err="1" smtClean="0">
                <a:cs typeface="Arial" pitchFamily="34" charset="0"/>
                <a:sym typeface="Symbol" pitchFamily="18" charset="2"/>
              </a:rPr>
              <a:t>macch.term</a:t>
            </a:r>
            <a:r>
              <a:rPr lang="it-IT" sz="2600" dirty="0" smtClean="0">
                <a:cs typeface="Arial" pitchFamily="34" charset="0"/>
                <a:sym typeface="Symbol" pitchFamily="18" charset="2"/>
              </a:rPr>
              <a:t>. </a:t>
            </a:r>
            <a:r>
              <a:rPr lang="it-IT" sz="2600" dirty="0">
                <a:cs typeface="Arial" pitchFamily="34" charset="0"/>
                <a:sym typeface="Symbol" pitchFamily="18" charset="2"/>
              </a:rPr>
              <a:t>rev.              </a:t>
            </a:r>
            <a:r>
              <a:rPr lang="el-GR" sz="2600" dirty="0">
                <a:cs typeface="Arial" pitchFamily="34" charset="0"/>
                <a:sym typeface="Symbol" pitchFamily="18" charset="2"/>
              </a:rPr>
              <a:t>Δ</a:t>
            </a:r>
            <a:r>
              <a:rPr lang="it-IT" sz="2600" dirty="0">
                <a:cs typeface="Arial" pitchFamily="34" charset="0"/>
                <a:sym typeface="Symbol" pitchFamily="18" charset="2"/>
              </a:rPr>
              <a:t>S = 0</a:t>
            </a:r>
          </a:p>
          <a:p>
            <a:r>
              <a:rPr lang="it-IT" sz="2600" dirty="0">
                <a:cs typeface="Arial" pitchFamily="34" charset="0"/>
                <a:sym typeface="Symbol" pitchFamily="18" charset="2"/>
              </a:rPr>
              <a:t>generica </a:t>
            </a:r>
            <a:r>
              <a:rPr lang="it-IT" sz="2600" dirty="0" err="1">
                <a:cs typeface="Arial" pitchFamily="34" charset="0"/>
                <a:sym typeface="Symbol" pitchFamily="18" charset="2"/>
              </a:rPr>
              <a:t>trasf</a:t>
            </a:r>
            <a:r>
              <a:rPr lang="it-IT" sz="2600" dirty="0">
                <a:cs typeface="Arial" pitchFamily="34" charset="0"/>
                <a:sym typeface="Symbol" pitchFamily="18" charset="2"/>
              </a:rPr>
              <a:t>. rev.:     </a:t>
            </a:r>
            <a:r>
              <a:rPr lang="it-IT" sz="2600" dirty="0" err="1">
                <a:cs typeface="Arial" pitchFamily="34" charset="0"/>
                <a:sym typeface="Symbol" pitchFamily="18" charset="2"/>
              </a:rPr>
              <a:t>dS</a:t>
            </a:r>
            <a:r>
              <a:rPr lang="it-IT" sz="2600" dirty="0">
                <a:cs typeface="Arial" pitchFamily="34" charset="0"/>
                <a:sym typeface="Symbol" pitchFamily="18" charset="2"/>
              </a:rPr>
              <a:t> = </a:t>
            </a:r>
            <a:r>
              <a:rPr lang="it-IT" sz="2600" dirty="0" err="1">
                <a:cs typeface="Arial" pitchFamily="34" charset="0"/>
                <a:sym typeface="Symbol" pitchFamily="18" charset="2"/>
              </a:rPr>
              <a:t>dQ</a:t>
            </a:r>
            <a:r>
              <a:rPr lang="it-IT" sz="2600" dirty="0">
                <a:cs typeface="Arial" pitchFamily="34" charset="0"/>
                <a:sym typeface="Symbol" pitchFamily="18" charset="2"/>
              </a:rPr>
              <a:t>/T     </a:t>
            </a:r>
            <a:r>
              <a:rPr lang="el-GR" sz="2600" dirty="0">
                <a:cs typeface="Arial" pitchFamily="34" charset="0"/>
                <a:sym typeface="Symbol" pitchFamily="18" charset="2"/>
              </a:rPr>
              <a:t>Δ</a:t>
            </a:r>
            <a:r>
              <a:rPr lang="it-IT" sz="2600" dirty="0">
                <a:cs typeface="Arial" pitchFamily="34" charset="0"/>
                <a:sym typeface="Symbol" pitchFamily="18" charset="2"/>
              </a:rPr>
              <a:t>S = </a:t>
            </a:r>
            <a:r>
              <a:rPr lang="el-GR" sz="2600" dirty="0">
                <a:cs typeface="Arial" pitchFamily="34" charset="0"/>
                <a:sym typeface="Symbol" pitchFamily="18" charset="2"/>
              </a:rPr>
              <a:t>∫</a:t>
            </a:r>
            <a:r>
              <a:rPr lang="it-IT" sz="2600" baseline="-25000" dirty="0">
                <a:cs typeface="Arial" pitchFamily="34" charset="0"/>
                <a:sym typeface="Symbol" pitchFamily="18" charset="2"/>
              </a:rPr>
              <a:t>1</a:t>
            </a:r>
            <a:r>
              <a:rPr lang="it-IT" sz="2600" baseline="30000" dirty="0">
                <a:cs typeface="Arial" pitchFamily="34" charset="0"/>
                <a:sym typeface="Symbol" pitchFamily="18" charset="2"/>
              </a:rPr>
              <a:t>2</a:t>
            </a:r>
            <a:r>
              <a:rPr lang="it-IT" sz="2600" dirty="0">
                <a:cs typeface="Arial" pitchFamily="34" charset="0"/>
                <a:sym typeface="Symbol" pitchFamily="18" charset="2"/>
              </a:rPr>
              <a:t>dQ/T</a:t>
            </a:r>
          </a:p>
          <a:p>
            <a:pPr>
              <a:buFontTx/>
              <a:buNone/>
            </a:pPr>
            <a:r>
              <a:rPr lang="it-IT" sz="2600" dirty="0">
                <a:cs typeface="Arial" pitchFamily="34" charset="0"/>
                <a:sym typeface="Symbol" pitchFamily="18" charset="2"/>
              </a:rPr>
              <a:t>	(unità SI di S:  J/K)</a:t>
            </a:r>
            <a:endParaRPr lang="el-GR" sz="2600" dirty="0">
              <a:cs typeface="Arial" pitchFamily="34" charset="0"/>
              <a:sym typeface="Symbol" pitchFamily="18" charset="2"/>
            </a:endParaRPr>
          </a:p>
        </p:txBody>
      </p:sp>
      <p:sp>
        <p:nvSpPr>
          <p:cNvPr id="242692" name="AutoShape 4"/>
          <p:cNvSpPr>
            <a:spLocks noChangeArrowheads="1"/>
          </p:cNvSpPr>
          <p:nvPr/>
        </p:nvSpPr>
        <p:spPr bwMode="auto">
          <a:xfrm>
            <a:off x="5003800" y="3716338"/>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3" name="AutoShape 5"/>
          <p:cNvSpPr>
            <a:spLocks noChangeArrowheads="1"/>
          </p:cNvSpPr>
          <p:nvPr/>
        </p:nvSpPr>
        <p:spPr bwMode="auto">
          <a:xfrm>
            <a:off x="755650" y="4184650"/>
            <a:ext cx="863600" cy="287338"/>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42694" name="AutoShape 6"/>
          <p:cNvSpPr>
            <a:spLocks noChangeArrowheads="1"/>
          </p:cNvSpPr>
          <p:nvPr/>
        </p:nvSpPr>
        <p:spPr bwMode="auto">
          <a:xfrm>
            <a:off x="6588224" y="5058288"/>
            <a:ext cx="863600" cy="287337"/>
          </a:xfrm>
          <a:prstGeom prst="rightArrow">
            <a:avLst>
              <a:gd name="adj1" fmla="val 50000"/>
              <a:gd name="adj2" fmla="val 751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apr 14</a:t>
            </a:r>
            <a:endParaRPr lang="en-US"/>
          </a:p>
        </p:txBody>
      </p:sp>
      <p:sp>
        <p:nvSpPr>
          <p:cNvPr id="8" name="Slide Number Placeholder 5"/>
          <p:cNvSpPr>
            <a:spLocks noGrp="1"/>
          </p:cNvSpPr>
          <p:nvPr>
            <p:ph type="sldNum" sz="quarter" idx="12"/>
          </p:nvPr>
        </p:nvSpPr>
        <p:spPr/>
        <p:txBody>
          <a:bodyPr/>
          <a:lstStyle/>
          <a:p>
            <a:fld id="{FBCFBFA8-9615-469F-9C39-3C00EDECEDA7}" type="slidenum">
              <a:rPr lang="en-US"/>
              <a:pPr/>
              <a:t>64</a:t>
            </a:fld>
            <a:endParaRPr lang="en-US"/>
          </a:p>
        </p:txBody>
      </p:sp>
      <p:sp>
        <p:nvSpPr>
          <p:cNvPr id="245762" name="Rectangle 2"/>
          <p:cNvSpPr>
            <a:spLocks noGrp="1" noChangeArrowheads="1"/>
          </p:cNvSpPr>
          <p:nvPr>
            <p:ph type="title"/>
          </p:nvPr>
        </p:nvSpPr>
        <p:spPr/>
        <p:txBody>
          <a:bodyPr/>
          <a:lstStyle/>
          <a:p>
            <a:r>
              <a:rPr lang="it-IT"/>
              <a:t>L’entropia (2) (*)</a:t>
            </a:r>
          </a:p>
        </p:txBody>
      </p:sp>
      <p:sp>
        <p:nvSpPr>
          <p:cNvPr id="245763" name="Rectangle 3"/>
          <p:cNvSpPr>
            <a:spLocks noGrp="1" noChangeArrowheads="1"/>
          </p:cNvSpPr>
          <p:nvPr>
            <p:ph type="body" idx="1"/>
          </p:nvPr>
        </p:nvSpPr>
        <p:spPr>
          <a:xfrm>
            <a:off x="250825" y="941388"/>
            <a:ext cx="8569325" cy="5184775"/>
          </a:xfrm>
          <a:noFill/>
        </p:spPr>
        <p:txBody>
          <a:bodyPr/>
          <a:lstStyle/>
          <a:p>
            <a:r>
              <a:rPr lang="it-IT" sz="2600"/>
              <a:t>processo ciclico rev.  </a:t>
            </a:r>
            <a:r>
              <a:rPr lang="el-GR" sz="2600">
                <a:cs typeface="Arial" pitchFamily="34" charset="0"/>
              </a:rPr>
              <a:t>Δ</a:t>
            </a:r>
            <a:r>
              <a:rPr lang="it-IT" sz="2600">
                <a:cs typeface="Arial" pitchFamily="34" charset="0"/>
              </a:rPr>
              <a:t>S = 0      </a:t>
            </a:r>
            <a:r>
              <a:rPr lang="el-GR" sz="2600">
                <a:cs typeface="Arial" pitchFamily="34" charset="0"/>
              </a:rPr>
              <a:t>∫</a:t>
            </a:r>
            <a:r>
              <a:rPr lang="it-IT" sz="2600">
                <a:cs typeface="Arial" pitchFamily="34" charset="0"/>
              </a:rPr>
              <a:t> dQ/T = 0</a:t>
            </a:r>
          </a:p>
          <a:p>
            <a:r>
              <a:rPr lang="it-IT" sz="2600">
                <a:cs typeface="Arial" pitchFamily="34" charset="0"/>
              </a:rPr>
              <a:t>processo invertibile non ciclico: </a:t>
            </a:r>
            <a:r>
              <a:rPr lang="el-GR" sz="2600">
                <a:cs typeface="Arial" pitchFamily="34" charset="0"/>
              </a:rPr>
              <a:t>Δ</a:t>
            </a:r>
            <a:r>
              <a:rPr lang="it-IT" sz="2600">
                <a:cs typeface="Arial" pitchFamily="34" charset="0"/>
              </a:rPr>
              <a:t>S = +va, -va, 0</a:t>
            </a:r>
          </a:p>
          <a:p>
            <a:pPr lvl="1"/>
            <a:r>
              <a:rPr lang="it-IT" sz="2200">
                <a:cs typeface="Arial" pitchFamily="34" charset="0"/>
              </a:rPr>
              <a:t>espans. isoterma      S↑  </a:t>
            </a:r>
            <a:r>
              <a:rPr lang="el-GR" sz="2200">
                <a:cs typeface="Arial" pitchFamily="34" charset="0"/>
              </a:rPr>
              <a:t>Δ</a:t>
            </a:r>
            <a:r>
              <a:rPr lang="it-IT" sz="2200">
                <a:cs typeface="Arial" pitchFamily="34" charset="0"/>
              </a:rPr>
              <a:t>S = nR ln(V</a:t>
            </a:r>
            <a:r>
              <a:rPr lang="it-IT" sz="2200" baseline="-25000">
                <a:cs typeface="Arial" pitchFamily="34" charset="0"/>
              </a:rPr>
              <a:t>2</a:t>
            </a:r>
            <a:r>
              <a:rPr lang="it-IT" sz="2200">
                <a:cs typeface="Arial" pitchFamily="34" charset="0"/>
              </a:rPr>
              <a:t>/V</a:t>
            </a:r>
            <a:r>
              <a:rPr lang="it-IT" sz="2200" baseline="-25000">
                <a:cs typeface="Arial" pitchFamily="34" charset="0"/>
              </a:rPr>
              <a:t>1</a:t>
            </a:r>
            <a:r>
              <a:rPr lang="it-IT" sz="2200">
                <a:cs typeface="Arial" pitchFamily="34" charset="0"/>
              </a:rPr>
              <a:t>) &gt; 0</a:t>
            </a:r>
          </a:p>
          <a:p>
            <a:pPr lvl="1"/>
            <a:r>
              <a:rPr lang="it-IT" sz="2200">
                <a:cs typeface="Arial" pitchFamily="34" charset="0"/>
              </a:rPr>
              <a:t>compress. isoterma  S↓  </a:t>
            </a:r>
            <a:r>
              <a:rPr lang="el-GR" sz="2200">
                <a:cs typeface="Arial" pitchFamily="34" charset="0"/>
              </a:rPr>
              <a:t>Δ</a:t>
            </a:r>
            <a:r>
              <a:rPr lang="it-IT" sz="2200">
                <a:cs typeface="Arial" pitchFamily="34" charset="0"/>
              </a:rPr>
              <a:t>S = nR ln(V</a:t>
            </a:r>
            <a:r>
              <a:rPr lang="it-IT" sz="2200" baseline="-25000">
                <a:cs typeface="Arial" pitchFamily="34" charset="0"/>
              </a:rPr>
              <a:t>1</a:t>
            </a:r>
            <a:r>
              <a:rPr lang="it-IT" sz="2200">
                <a:cs typeface="Arial" pitchFamily="34" charset="0"/>
              </a:rPr>
              <a:t>/V</a:t>
            </a:r>
            <a:r>
              <a:rPr lang="it-IT" sz="2200" baseline="-25000">
                <a:cs typeface="Arial" pitchFamily="34" charset="0"/>
              </a:rPr>
              <a:t>2</a:t>
            </a:r>
            <a:r>
              <a:rPr lang="it-IT" sz="2200">
                <a:cs typeface="Arial" pitchFamily="34" charset="0"/>
              </a:rPr>
              <a:t>) &lt; 0</a:t>
            </a:r>
          </a:p>
          <a:p>
            <a:pPr lvl="1"/>
            <a:r>
              <a:rPr lang="it-IT" sz="2200">
                <a:cs typeface="Arial" pitchFamily="34" charset="0"/>
              </a:rPr>
              <a:t>adiab. rev. Q = 0, </a:t>
            </a:r>
            <a:r>
              <a:rPr lang="el-GR" sz="2200">
                <a:cs typeface="Arial" pitchFamily="34" charset="0"/>
              </a:rPr>
              <a:t>Δ</a:t>
            </a:r>
            <a:r>
              <a:rPr lang="it-IT" sz="2200">
                <a:cs typeface="Arial" pitchFamily="34" charset="0"/>
              </a:rPr>
              <a:t>S = 0, isoentropica</a:t>
            </a:r>
          </a:p>
          <a:p>
            <a:r>
              <a:rPr lang="it-IT" sz="2600">
                <a:cs typeface="Arial" pitchFamily="34" charset="0"/>
              </a:rPr>
              <a:t>processo irrevers. non ciclico (NB: </a:t>
            </a:r>
            <a:r>
              <a:rPr lang="it-IT" sz="2600">
                <a:solidFill>
                  <a:srgbClr val="FF3399"/>
                </a:solidFill>
                <a:cs typeface="Arial" pitchFamily="34" charset="0"/>
              </a:rPr>
              <a:t>S grandez. di stato</a:t>
            </a:r>
            <a:r>
              <a:rPr lang="it-IT" sz="2600">
                <a:cs typeface="Arial" pitchFamily="34" charset="0"/>
              </a:rPr>
              <a:t>)</a:t>
            </a:r>
          </a:p>
          <a:p>
            <a:pPr lvl="1"/>
            <a:r>
              <a:rPr lang="it-IT" sz="2200">
                <a:solidFill>
                  <a:srgbClr val="009900"/>
                </a:solidFill>
                <a:cs typeface="Arial" pitchFamily="34" charset="0"/>
              </a:rPr>
              <a:t>espans. libera isolata del g.p</a:t>
            </a:r>
            <a:r>
              <a:rPr lang="it-IT" sz="2200">
                <a:cs typeface="Arial" pitchFamily="34" charset="0"/>
              </a:rPr>
              <a:t>  p</a:t>
            </a:r>
            <a:r>
              <a:rPr lang="it-IT" sz="2200" baseline="-25000">
                <a:cs typeface="Arial" pitchFamily="34" charset="0"/>
              </a:rPr>
              <a:t>1</a:t>
            </a:r>
            <a:r>
              <a:rPr lang="it-IT" sz="2200">
                <a:cs typeface="Arial" pitchFamily="34" charset="0"/>
              </a:rPr>
              <a:t>,V</a:t>
            </a:r>
            <a:r>
              <a:rPr lang="it-IT" sz="2200" baseline="-25000">
                <a:cs typeface="Arial" pitchFamily="34" charset="0"/>
              </a:rPr>
              <a:t>1</a:t>
            </a:r>
            <a:r>
              <a:rPr lang="it-IT" sz="2200">
                <a:cs typeface="Arial" pitchFamily="34" charset="0"/>
              </a:rPr>
              <a:t> → p</a:t>
            </a:r>
            <a:r>
              <a:rPr lang="it-IT" sz="2200" baseline="-25000">
                <a:cs typeface="Arial" pitchFamily="34" charset="0"/>
              </a:rPr>
              <a:t>2</a:t>
            </a:r>
            <a:r>
              <a:rPr lang="it-IT" sz="2200">
                <a:cs typeface="Arial" pitchFamily="34" charset="0"/>
              </a:rPr>
              <a:t>,V</a:t>
            </a:r>
            <a:r>
              <a:rPr lang="it-IT" sz="2200" baseline="-25000">
                <a:cs typeface="Arial" pitchFamily="34" charset="0"/>
              </a:rPr>
              <a:t>2</a:t>
            </a:r>
            <a:r>
              <a:rPr lang="it-IT" sz="2200">
                <a:cs typeface="Arial" pitchFamily="34" charset="0"/>
              </a:rPr>
              <a:t>, </a:t>
            </a:r>
            <a:r>
              <a:rPr lang="en-US" sz="2200">
                <a:solidFill>
                  <a:srgbClr val="CC0000"/>
                </a:solidFill>
                <a:latin typeface="Script MT Bold" pitchFamily="66" charset="0"/>
                <a:cs typeface="Arial" pitchFamily="34" charset="0"/>
              </a:rPr>
              <a:t>L </a:t>
            </a:r>
            <a:r>
              <a:rPr lang="it-IT" sz="2200">
                <a:solidFill>
                  <a:srgbClr val="CC0000"/>
                </a:solidFill>
                <a:cs typeface="Arial" pitchFamily="34" charset="0"/>
              </a:rPr>
              <a:t>= 0, Q = 0</a:t>
            </a:r>
            <a:r>
              <a:rPr lang="it-IT" sz="2200">
                <a:cs typeface="Arial" pitchFamily="34" charset="0"/>
              </a:rPr>
              <a:t>      → </a:t>
            </a:r>
            <a:r>
              <a:rPr lang="el-GR" sz="2200">
                <a:cs typeface="Arial" pitchFamily="34" charset="0"/>
              </a:rPr>
              <a:t>Δ</a:t>
            </a:r>
            <a:r>
              <a:rPr lang="it-IT" sz="2200">
                <a:cs typeface="Arial" pitchFamily="34" charset="0"/>
              </a:rPr>
              <a:t>U = 0, T = cost,   si usa isot. inv. equivalente                        </a:t>
            </a:r>
            <a:r>
              <a:rPr lang="el-GR" sz="2200">
                <a:solidFill>
                  <a:srgbClr val="FF3399"/>
                </a:solidFill>
                <a:cs typeface="Arial" pitchFamily="34" charset="0"/>
              </a:rPr>
              <a:t>Δ</a:t>
            </a:r>
            <a:r>
              <a:rPr lang="it-IT" sz="2200">
                <a:solidFill>
                  <a:srgbClr val="FF3399"/>
                </a:solidFill>
                <a:cs typeface="Arial" pitchFamily="34" charset="0"/>
              </a:rPr>
              <a:t>S = nR ln(V</a:t>
            </a:r>
            <a:r>
              <a:rPr lang="it-IT" sz="2200" baseline="-25000">
                <a:solidFill>
                  <a:srgbClr val="FF3399"/>
                </a:solidFill>
                <a:cs typeface="Arial" pitchFamily="34" charset="0"/>
              </a:rPr>
              <a:t>2</a:t>
            </a:r>
            <a:r>
              <a:rPr lang="it-IT" sz="2200">
                <a:solidFill>
                  <a:srgbClr val="FF3399"/>
                </a:solidFill>
                <a:cs typeface="Arial" pitchFamily="34" charset="0"/>
              </a:rPr>
              <a:t>/V</a:t>
            </a:r>
            <a:r>
              <a:rPr lang="it-IT" sz="2200" baseline="-25000">
                <a:solidFill>
                  <a:srgbClr val="FF3399"/>
                </a:solidFill>
                <a:cs typeface="Arial" pitchFamily="34" charset="0"/>
              </a:rPr>
              <a:t>1</a:t>
            </a:r>
            <a:r>
              <a:rPr lang="it-IT" sz="2200">
                <a:solidFill>
                  <a:srgbClr val="FF3399"/>
                </a:solidFill>
                <a:cs typeface="Arial" pitchFamily="34" charset="0"/>
              </a:rPr>
              <a:t>) &gt; 0</a:t>
            </a:r>
            <a:r>
              <a:rPr lang="it-IT" sz="2200">
                <a:cs typeface="Arial" pitchFamily="34" charset="0"/>
              </a:rPr>
              <a:t>  </a:t>
            </a:r>
          </a:p>
          <a:p>
            <a:r>
              <a:rPr lang="it-IT" sz="2600">
                <a:solidFill>
                  <a:srgbClr val="CC0000"/>
                </a:solidFill>
                <a:cs typeface="Arial" pitchFamily="34" charset="0"/>
              </a:rPr>
              <a:t>processi spontanei</a:t>
            </a:r>
            <a:r>
              <a:rPr lang="it-IT" sz="2600">
                <a:cs typeface="Arial" pitchFamily="34" charset="0"/>
              </a:rPr>
              <a:t>, ad es. espansione libera isolata del g.p., </a:t>
            </a:r>
            <a:r>
              <a:rPr lang="it-IT" sz="2600">
                <a:solidFill>
                  <a:srgbClr val="CC0000"/>
                </a:solidFill>
                <a:cs typeface="Arial" pitchFamily="34" charset="0"/>
              </a:rPr>
              <a:t>altro enunciato</a:t>
            </a:r>
            <a:r>
              <a:rPr lang="it-IT" sz="2600">
                <a:cs typeface="Arial" pitchFamily="34" charset="0"/>
              </a:rPr>
              <a:t>: </a:t>
            </a:r>
          </a:p>
          <a:p>
            <a:pPr>
              <a:buFontTx/>
              <a:buNone/>
            </a:pPr>
            <a:r>
              <a:rPr lang="it-IT" sz="2600">
                <a:cs typeface="Arial" pitchFamily="34" charset="0"/>
              </a:rPr>
              <a:t>	</a:t>
            </a:r>
            <a:r>
              <a:rPr lang="it-IT" sz="2600">
                <a:solidFill>
                  <a:srgbClr val="CC0000"/>
                </a:solidFill>
                <a:cs typeface="Arial" pitchFamily="34" charset="0"/>
              </a:rPr>
              <a:t>S(universo = sistema + ambiente)  cresce sempre</a:t>
            </a:r>
            <a:r>
              <a:rPr lang="it-IT" sz="2600">
                <a:cs typeface="Arial" pitchFamily="34" charset="0"/>
              </a:rPr>
              <a:t> </a:t>
            </a:r>
            <a:endParaRPr lang="el-GR" sz="2600">
              <a:cs typeface="Arial" pitchFamily="34" charset="0"/>
            </a:endParaRPr>
          </a:p>
        </p:txBody>
      </p:sp>
      <p:sp>
        <p:nvSpPr>
          <p:cNvPr id="245764" name="Text Box 4"/>
          <p:cNvSpPr txBox="1">
            <a:spLocks noChangeArrowheads="1"/>
          </p:cNvSpPr>
          <p:nvPr/>
        </p:nvSpPr>
        <p:spPr bwMode="auto">
          <a:xfrm>
            <a:off x="5292725" y="9667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o</a:t>
            </a:r>
          </a:p>
        </p:txBody>
      </p:sp>
      <p:sp>
        <p:nvSpPr>
          <p:cNvPr id="245765" name="Text Box 5"/>
          <p:cNvSpPr txBox="1">
            <a:spLocks noChangeArrowheads="1"/>
          </p:cNvSpPr>
          <p:nvPr/>
        </p:nvSpPr>
        <p:spPr bwMode="auto">
          <a:xfrm>
            <a:off x="1023938" y="6256338"/>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t>(*) facoltativo</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apr 14</a:t>
            </a:r>
            <a:endParaRPr lang="en-US"/>
          </a:p>
        </p:txBody>
      </p:sp>
      <p:sp>
        <p:nvSpPr>
          <p:cNvPr id="6" name="Slide Number Placeholder 5"/>
          <p:cNvSpPr>
            <a:spLocks noGrp="1"/>
          </p:cNvSpPr>
          <p:nvPr>
            <p:ph type="sldNum" sz="quarter" idx="12"/>
          </p:nvPr>
        </p:nvSpPr>
        <p:spPr/>
        <p:txBody>
          <a:bodyPr/>
          <a:lstStyle/>
          <a:p>
            <a:fld id="{C987A39A-19F0-4D86-AA5D-B9CD61581078}" type="slidenum">
              <a:rPr lang="en-US"/>
              <a:pPr/>
              <a:t>65</a:t>
            </a:fld>
            <a:endParaRPr lang="en-US"/>
          </a:p>
        </p:txBody>
      </p:sp>
      <p:sp>
        <p:nvSpPr>
          <p:cNvPr id="243716" name="Text Box 4"/>
          <p:cNvSpPr txBox="1">
            <a:spLocks noChangeArrowheads="1"/>
          </p:cNvSpPr>
          <p:nvPr/>
        </p:nvSpPr>
        <p:spPr bwMode="auto">
          <a:xfrm>
            <a:off x="1692275" y="4724400"/>
            <a:ext cx="6011863" cy="7112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4000"/>
              <a:t>Fine della termodinamica </a:t>
            </a:r>
          </a:p>
        </p:txBody>
      </p:sp>
      <p:pic>
        <p:nvPicPr>
          <p:cNvPr id="243717" name="Picture 5" descr="fuo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1844675"/>
            <a:ext cx="3022600" cy="226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apr 14</a:t>
            </a:r>
            <a:endParaRPr lang="en-US"/>
          </a:p>
        </p:txBody>
      </p:sp>
      <p:sp>
        <p:nvSpPr>
          <p:cNvPr id="7" name="Slide Number Placeholder 5"/>
          <p:cNvSpPr>
            <a:spLocks noGrp="1"/>
          </p:cNvSpPr>
          <p:nvPr>
            <p:ph type="sldNum" sz="quarter" idx="12"/>
          </p:nvPr>
        </p:nvSpPr>
        <p:spPr/>
        <p:txBody>
          <a:bodyPr/>
          <a:lstStyle/>
          <a:p>
            <a:fld id="{95E115BC-C84A-4B55-BF27-E48599197B0E}" type="slidenum">
              <a:rPr lang="en-US"/>
              <a:pPr/>
              <a:t>7</a:t>
            </a:fld>
            <a:endParaRPr lang="en-US"/>
          </a:p>
        </p:txBody>
      </p:sp>
      <p:sp>
        <p:nvSpPr>
          <p:cNvPr id="117762" name="Rectangle 2"/>
          <p:cNvSpPr>
            <a:spLocks noGrp="1" noChangeArrowheads="1"/>
          </p:cNvSpPr>
          <p:nvPr>
            <p:ph type="title"/>
          </p:nvPr>
        </p:nvSpPr>
        <p:spPr/>
        <p:txBody>
          <a:bodyPr/>
          <a:lstStyle/>
          <a:p>
            <a:r>
              <a:rPr lang="it-IT"/>
              <a:t>Temperatura</a:t>
            </a:r>
          </a:p>
        </p:txBody>
      </p:sp>
      <p:sp>
        <p:nvSpPr>
          <p:cNvPr id="117763" name="Rectangle 3"/>
          <p:cNvSpPr>
            <a:spLocks noGrp="1" noChangeArrowheads="1"/>
          </p:cNvSpPr>
          <p:nvPr>
            <p:ph type="body" idx="1"/>
          </p:nvPr>
        </p:nvSpPr>
        <p:spPr>
          <a:xfrm>
            <a:off x="107950" y="1157288"/>
            <a:ext cx="8569325" cy="5184775"/>
          </a:xfrm>
          <a:noFill/>
        </p:spPr>
        <p:txBody>
          <a:bodyPr/>
          <a:lstStyle/>
          <a:p>
            <a:r>
              <a:rPr lang="it-IT"/>
              <a:t>uno dei parametri che indicano lo stato di un sistema all’equilibrio (T è sempre presente) </a:t>
            </a:r>
          </a:p>
          <a:p>
            <a:r>
              <a:rPr lang="it-IT"/>
              <a:t>def. rozza: sensazione soggettiva di caldo e freddo</a:t>
            </a:r>
          </a:p>
          <a:p>
            <a:r>
              <a:rPr lang="it-IT"/>
              <a:t>def. operativa: proprietà indicata da un particolare termometro </a:t>
            </a:r>
          </a:p>
          <a:p>
            <a:pPr lvl="1"/>
            <a:r>
              <a:rPr lang="it-IT"/>
              <a:t>def. della scala Celsius di temperatura, </a:t>
            </a:r>
            <a:r>
              <a:rPr lang="el-GR">
                <a:cs typeface="Arial" pitchFamily="34" charset="0"/>
              </a:rPr>
              <a:t>θ</a:t>
            </a:r>
            <a:r>
              <a:rPr lang="it-IT"/>
              <a:t> (T è usata per la temperatura assoluta, vedi oltre)</a:t>
            </a:r>
          </a:p>
          <a:p>
            <a:pPr lvl="1"/>
            <a:r>
              <a:rPr lang="it-IT"/>
              <a:t>si scelgono temperature riproducibili con cui il termometro può essere messo in equilibrio (punti fissi,  0 </a:t>
            </a:r>
            <a:r>
              <a:rPr lang="en-US">
                <a:cs typeface="Arial" pitchFamily="34" charset="0"/>
              </a:rPr>
              <a:t>°C </a:t>
            </a:r>
            <a:r>
              <a:rPr lang="it-IT"/>
              <a:t>ghiaccio fondente a p</a:t>
            </a:r>
            <a:r>
              <a:rPr lang="it-IT" baseline="-25000"/>
              <a:t>0</a:t>
            </a:r>
            <a:r>
              <a:rPr lang="it-IT"/>
              <a:t>, 100 </a:t>
            </a:r>
            <a:r>
              <a:rPr lang="en-US">
                <a:cs typeface="Arial" pitchFamily="34" charset="0"/>
              </a:rPr>
              <a:t>°C acqua bollente a p</a:t>
            </a:r>
            <a:r>
              <a:rPr lang="en-US" baseline="-25000">
                <a:cs typeface="Arial" pitchFamily="34" charset="0"/>
              </a:rPr>
              <a:t>0</a:t>
            </a:r>
            <a:r>
              <a:rPr lang="en-US">
                <a:cs typeface="Arial" pitchFamily="34" charset="0"/>
              </a:rPr>
              <a:t>)</a:t>
            </a:r>
          </a:p>
          <a:p>
            <a:pPr lvl="1"/>
            <a:r>
              <a:rPr lang="en-US">
                <a:cs typeface="Arial" pitchFamily="34" charset="0"/>
              </a:rPr>
              <a:t>si registra la variabile termometrica e si divide l’intervallo in 100 parti</a:t>
            </a:r>
            <a:endParaRPr lang="it-IT">
              <a:cs typeface="Arial" pitchFamily="34" charset="0"/>
            </a:endParaRPr>
          </a:p>
        </p:txBody>
      </p:sp>
      <p:pic>
        <p:nvPicPr>
          <p:cNvPr id="117764" name="Picture 4" descr="celsius_face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7475" y="188913"/>
            <a:ext cx="1406525" cy="18843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smtClean="0"/>
              <a:t>fln apr 14</a:t>
            </a:r>
            <a:endParaRPr lang="en-US"/>
          </a:p>
        </p:txBody>
      </p:sp>
      <p:sp>
        <p:nvSpPr>
          <p:cNvPr id="11" name="Slide Number Placeholder 5"/>
          <p:cNvSpPr>
            <a:spLocks noGrp="1"/>
          </p:cNvSpPr>
          <p:nvPr>
            <p:ph type="sldNum" sz="quarter" idx="12"/>
          </p:nvPr>
        </p:nvSpPr>
        <p:spPr/>
        <p:txBody>
          <a:bodyPr/>
          <a:lstStyle/>
          <a:p>
            <a:fld id="{46C8BFF0-A1F9-44F1-B9D4-ADD979180483}" type="slidenum">
              <a:rPr lang="en-US"/>
              <a:pPr/>
              <a:t>8</a:t>
            </a:fld>
            <a:endParaRPr lang="en-US"/>
          </a:p>
        </p:txBody>
      </p:sp>
      <p:sp>
        <p:nvSpPr>
          <p:cNvPr id="116744" name="Rectangle 8"/>
          <p:cNvSpPr>
            <a:spLocks noGrp="1" noChangeArrowheads="1"/>
          </p:cNvSpPr>
          <p:nvPr>
            <p:ph type="title"/>
          </p:nvPr>
        </p:nvSpPr>
        <p:spPr>
          <a:noFill/>
          <a:ln/>
        </p:spPr>
        <p:txBody>
          <a:bodyPr/>
          <a:lstStyle/>
          <a:p>
            <a:r>
              <a:rPr lang="it-IT"/>
              <a:t>Termometri[+]</a:t>
            </a:r>
          </a:p>
        </p:txBody>
      </p:sp>
      <p:sp>
        <p:nvSpPr>
          <p:cNvPr id="116745" name="Rectangle 9"/>
          <p:cNvSpPr>
            <a:spLocks noGrp="1" noChangeArrowheads="1"/>
          </p:cNvSpPr>
          <p:nvPr>
            <p:ph type="body" idx="1"/>
          </p:nvPr>
        </p:nvSpPr>
        <p:spPr>
          <a:xfrm>
            <a:off x="34925" y="981075"/>
            <a:ext cx="9001571" cy="5111750"/>
          </a:xfrm>
          <a:noFill/>
          <a:ln/>
        </p:spPr>
        <p:txBody>
          <a:bodyPr/>
          <a:lstStyle/>
          <a:p>
            <a:pPr>
              <a:lnSpc>
                <a:spcPct val="90000"/>
              </a:lnSpc>
              <a:spcBef>
                <a:spcPct val="30000"/>
              </a:spcBef>
            </a:pPr>
            <a:r>
              <a:rPr lang="it-IT" sz="2500" dirty="0">
                <a:solidFill>
                  <a:srgbClr val="990033"/>
                </a:solidFill>
              </a:rPr>
              <a:t>es. dilatazione termica di volume (si può usare con solidi, liquidi [</a:t>
            </a:r>
            <a:r>
              <a:rPr lang="it-IT" sz="2500" dirty="0" smtClean="0">
                <a:solidFill>
                  <a:srgbClr val="990033"/>
                </a:solidFill>
              </a:rPr>
              <a:t>Hg, …] </a:t>
            </a:r>
            <a:r>
              <a:rPr lang="it-IT" sz="2500" dirty="0">
                <a:solidFill>
                  <a:srgbClr val="990033"/>
                </a:solidFill>
              </a:rPr>
              <a:t>e gas) – </a:t>
            </a:r>
            <a:r>
              <a:rPr lang="el-GR" sz="2500" dirty="0" smtClean="0">
                <a:solidFill>
                  <a:srgbClr val="990033"/>
                </a:solidFill>
                <a:cs typeface="Arial" pitchFamily="34" charset="0"/>
              </a:rPr>
              <a:t>α</a:t>
            </a:r>
            <a:r>
              <a:rPr lang="it-IT" sz="2500" dirty="0" smtClean="0">
                <a:solidFill>
                  <a:srgbClr val="990033"/>
                </a:solidFill>
                <a:cs typeface="Arial" pitchFamily="34" charset="0"/>
              </a:rPr>
              <a:t>, </a:t>
            </a:r>
            <a:r>
              <a:rPr lang="it-IT" sz="2500" dirty="0" err="1">
                <a:solidFill>
                  <a:srgbClr val="990033"/>
                </a:solidFill>
                <a:cs typeface="Arial" pitchFamily="34" charset="0"/>
              </a:rPr>
              <a:t>coeff</a:t>
            </a:r>
            <a:r>
              <a:rPr lang="it-IT" sz="2500" dirty="0">
                <a:solidFill>
                  <a:srgbClr val="990033"/>
                </a:solidFill>
                <a:cs typeface="Arial" pitchFamily="34" charset="0"/>
              </a:rPr>
              <a:t>. di </a:t>
            </a:r>
            <a:r>
              <a:rPr lang="it-IT" sz="2500" dirty="0" err="1">
                <a:solidFill>
                  <a:srgbClr val="990033"/>
                </a:solidFill>
                <a:cs typeface="Arial" pitchFamily="34" charset="0"/>
              </a:rPr>
              <a:t>dilataz</a:t>
            </a:r>
            <a:r>
              <a:rPr lang="it-IT" sz="2500" dirty="0">
                <a:solidFill>
                  <a:srgbClr val="990033"/>
                </a:solidFill>
                <a:cs typeface="Arial" pitchFamily="34" charset="0"/>
              </a:rPr>
              <a:t>. termica di volume</a:t>
            </a:r>
            <a:endParaRPr lang="el-GR" sz="2500" dirty="0">
              <a:solidFill>
                <a:srgbClr val="990033"/>
              </a:solidFill>
              <a:cs typeface="Arial" pitchFamily="34" charset="0"/>
            </a:endParaRPr>
          </a:p>
          <a:p>
            <a:pPr>
              <a:lnSpc>
                <a:spcPct val="90000"/>
              </a:lnSpc>
              <a:spcBef>
                <a:spcPct val="30000"/>
              </a:spcBef>
              <a:buFontTx/>
              <a:buNone/>
            </a:pPr>
            <a:r>
              <a:rPr lang="it-IT" sz="2500" dirty="0">
                <a:solidFill>
                  <a:srgbClr val="990033"/>
                </a:solidFill>
              </a:rPr>
              <a:t>	V(</a:t>
            </a:r>
            <a:r>
              <a:rPr lang="el-GR" sz="2500" dirty="0">
                <a:solidFill>
                  <a:srgbClr val="990033"/>
                </a:solidFill>
                <a:cs typeface="Arial" pitchFamily="34" charset="0"/>
              </a:rPr>
              <a:t>θ</a:t>
            </a:r>
            <a:r>
              <a:rPr lang="it-IT" sz="2500" dirty="0">
                <a:solidFill>
                  <a:srgbClr val="990033"/>
                </a:solidFill>
                <a:cs typeface="Arial" pitchFamily="34" charset="0"/>
              </a:rPr>
              <a:t>) = V</a:t>
            </a:r>
            <a:r>
              <a:rPr lang="it-IT" sz="2500" baseline="-25000" dirty="0">
                <a:solidFill>
                  <a:srgbClr val="990033"/>
                </a:solidFill>
                <a:cs typeface="Arial" pitchFamily="34" charset="0"/>
              </a:rPr>
              <a:t>0</a:t>
            </a:r>
            <a:r>
              <a:rPr lang="it-IT" sz="2500" dirty="0">
                <a:solidFill>
                  <a:srgbClr val="990033"/>
                </a:solidFill>
                <a:cs typeface="Arial" pitchFamily="34" charset="0"/>
              </a:rPr>
              <a:t>(1 + </a:t>
            </a:r>
            <a:r>
              <a:rPr lang="el-GR" sz="2500" dirty="0" smtClean="0">
                <a:solidFill>
                  <a:srgbClr val="990033"/>
                </a:solidFill>
                <a:cs typeface="Arial" pitchFamily="34" charset="0"/>
              </a:rPr>
              <a:t>αθ</a:t>
            </a:r>
            <a:r>
              <a:rPr lang="it-IT" sz="2500" dirty="0" smtClean="0">
                <a:solidFill>
                  <a:srgbClr val="990033"/>
                </a:solidFill>
                <a:cs typeface="Arial" pitchFamily="34" charset="0"/>
              </a:rPr>
              <a:t> </a:t>
            </a:r>
            <a:r>
              <a:rPr lang="it-IT" sz="2500" dirty="0">
                <a:solidFill>
                  <a:srgbClr val="990033"/>
                </a:solidFill>
                <a:cs typeface="Arial" pitchFamily="34" charset="0"/>
              </a:rPr>
              <a:t>+ ...)</a:t>
            </a:r>
          </a:p>
          <a:p>
            <a:pPr>
              <a:lnSpc>
                <a:spcPct val="90000"/>
              </a:lnSpc>
              <a:spcBef>
                <a:spcPct val="30000"/>
              </a:spcBef>
              <a:buFontTx/>
              <a:buNone/>
            </a:pPr>
            <a:r>
              <a:rPr lang="it-IT" sz="2500" dirty="0">
                <a:solidFill>
                  <a:srgbClr val="008000"/>
                </a:solidFill>
                <a:cs typeface="Arial" pitchFamily="34" charset="0"/>
              </a:rPr>
              <a:t>	trascurando termini non lineari e invertendo</a:t>
            </a:r>
          </a:p>
          <a:p>
            <a:pPr>
              <a:lnSpc>
                <a:spcPct val="90000"/>
              </a:lnSpc>
              <a:spcBef>
                <a:spcPct val="30000"/>
              </a:spcBef>
              <a:buFontTx/>
              <a:buNone/>
            </a:pPr>
            <a:r>
              <a:rPr lang="it-IT" sz="2500" dirty="0">
                <a:solidFill>
                  <a:srgbClr val="008000"/>
                </a:solidFill>
                <a:cs typeface="Arial" pitchFamily="34" charset="0"/>
              </a:rPr>
              <a:t>	</a:t>
            </a:r>
            <a:r>
              <a:rPr lang="el-GR" sz="2500" dirty="0">
                <a:solidFill>
                  <a:srgbClr val="008000"/>
                </a:solidFill>
                <a:cs typeface="Arial" pitchFamily="34" charset="0"/>
              </a:rPr>
              <a:t>θ</a:t>
            </a:r>
            <a:r>
              <a:rPr lang="it-IT" sz="2500" dirty="0">
                <a:solidFill>
                  <a:srgbClr val="008000"/>
                </a:solidFill>
                <a:cs typeface="Arial" pitchFamily="34" charset="0"/>
              </a:rPr>
              <a:t> = (V(</a:t>
            </a:r>
            <a:r>
              <a:rPr lang="el-GR" sz="2500" dirty="0">
                <a:solidFill>
                  <a:srgbClr val="008000"/>
                </a:solidFill>
                <a:cs typeface="Arial" pitchFamily="34" charset="0"/>
              </a:rPr>
              <a:t>θ</a:t>
            </a:r>
            <a:r>
              <a:rPr lang="it-IT" sz="2500" dirty="0">
                <a:solidFill>
                  <a:srgbClr val="008000"/>
                </a:solidFill>
                <a:cs typeface="Arial" pitchFamily="34" charset="0"/>
              </a:rPr>
              <a:t>) – V</a:t>
            </a:r>
            <a:r>
              <a:rPr lang="it-IT" sz="2500" baseline="-25000" dirty="0">
                <a:solidFill>
                  <a:srgbClr val="008000"/>
                </a:solidFill>
                <a:cs typeface="Arial" pitchFamily="34" charset="0"/>
              </a:rPr>
              <a:t>0</a:t>
            </a:r>
            <a:r>
              <a:rPr lang="it-IT" sz="2500" dirty="0">
                <a:solidFill>
                  <a:srgbClr val="008000"/>
                </a:solidFill>
                <a:cs typeface="Arial" pitchFamily="34" charset="0"/>
              </a:rPr>
              <a:t>)/</a:t>
            </a:r>
            <a:r>
              <a:rPr lang="el-GR" sz="2500" dirty="0">
                <a:solidFill>
                  <a:srgbClr val="008000"/>
                </a:solidFill>
                <a:cs typeface="Arial" pitchFamily="34" charset="0"/>
              </a:rPr>
              <a:t>α</a:t>
            </a:r>
            <a:r>
              <a:rPr lang="it-IT" sz="2500" dirty="0">
                <a:solidFill>
                  <a:srgbClr val="008000"/>
                </a:solidFill>
                <a:cs typeface="Arial" pitchFamily="34" charset="0"/>
              </a:rPr>
              <a:t>V</a:t>
            </a:r>
            <a:r>
              <a:rPr lang="it-IT" sz="2500" baseline="-25000" dirty="0">
                <a:solidFill>
                  <a:srgbClr val="008000"/>
                </a:solidFill>
                <a:cs typeface="Arial" pitchFamily="34" charset="0"/>
              </a:rPr>
              <a:t>0</a:t>
            </a:r>
            <a:r>
              <a:rPr lang="it-IT" sz="2500" dirty="0">
                <a:solidFill>
                  <a:srgbClr val="008000"/>
                </a:solidFill>
                <a:cs typeface="Arial" pitchFamily="34" charset="0"/>
              </a:rPr>
              <a:t>  </a:t>
            </a:r>
          </a:p>
          <a:p>
            <a:pPr>
              <a:lnSpc>
                <a:spcPct val="90000"/>
              </a:lnSpc>
              <a:spcBef>
                <a:spcPct val="30000"/>
              </a:spcBef>
              <a:buFontTx/>
              <a:buNone/>
            </a:pPr>
            <a:r>
              <a:rPr lang="it-IT" sz="2500" dirty="0">
                <a:solidFill>
                  <a:srgbClr val="008000"/>
                </a:solidFill>
                <a:cs typeface="Arial" pitchFamily="34" charset="0"/>
              </a:rPr>
              <a:t>	con </a:t>
            </a:r>
            <a:r>
              <a:rPr lang="el-GR" sz="2500" dirty="0">
                <a:solidFill>
                  <a:srgbClr val="008000"/>
                </a:solidFill>
                <a:cs typeface="Arial" pitchFamily="34" charset="0"/>
              </a:rPr>
              <a:t>α</a:t>
            </a:r>
            <a:r>
              <a:rPr lang="it-IT" sz="2500" baseline="-25000" dirty="0">
                <a:solidFill>
                  <a:srgbClr val="008000"/>
                </a:solidFill>
                <a:latin typeface="Script MT Bold" pitchFamily="66" charset="0"/>
                <a:cs typeface="Arial" pitchFamily="34" charset="0"/>
              </a:rPr>
              <a:t>l</a:t>
            </a:r>
            <a:r>
              <a:rPr lang="it-IT" sz="2500" dirty="0">
                <a:solidFill>
                  <a:srgbClr val="008000"/>
                </a:solidFill>
                <a:cs typeface="Arial" pitchFamily="34" charset="0"/>
              </a:rPr>
              <a:t> </a:t>
            </a:r>
            <a:r>
              <a:rPr lang="en-US" sz="2500" dirty="0">
                <a:solidFill>
                  <a:srgbClr val="008000"/>
                </a:solidFill>
                <a:cs typeface="Arial" pitchFamily="34" charset="0"/>
              </a:rPr>
              <a:t>~ 10</a:t>
            </a:r>
            <a:r>
              <a:rPr lang="el-GR" sz="2500" dirty="0">
                <a:solidFill>
                  <a:srgbClr val="008000"/>
                </a:solidFill>
                <a:cs typeface="Arial" pitchFamily="34" charset="0"/>
              </a:rPr>
              <a:t>α</a:t>
            </a:r>
            <a:r>
              <a:rPr lang="it-IT" sz="2500" baseline="-25000" dirty="0">
                <a:solidFill>
                  <a:srgbClr val="008000"/>
                </a:solidFill>
                <a:cs typeface="Arial" pitchFamily="34" charset="0"/>
              </a:rPr>
              <a:t>s</a:t>
            </a:r>
            <a:r>
              <a:rPr lang="it-IT" sz="2500" dirty="0">
                <a:solidFill>
                  <a:srgbClr val="008000"/>
                </a:solidFill>
                <a:cs typeface="Arial" pitchFamily="34" charset="0"/>
              </a:rPr>
              <a:t> </a:t>
            </a:r>
            <a:r>
              <a:rPr lang="en-US" sz="2500" dirty="0">
                <a:solidFill>
                  <a:srgbClr val="008000"/>
                </a:solidFill>
                <a:cs typeface="Arial" pitchFamily="34" charset="0"/>
              </a:rPr>
              <a:t>~ </a:t>
            </a:r>
            <a:r>
              <a:rPr lang="el-GR" sz="2500" dirty="0">
                <a:solidFill>
                  <a:srgbClr val="008000"/>
                </a:solidFill>
                <a:cs typeface="Arial" pitchFamily="34" charset="0"/>
              </a:rPr>
              <a:t>α</a:t>
            </a:r>
            <a:r>
              <a:rPr lang="it-IT" sz="2500" baseline="-25000" dirty="0">
                <a:solidFill>
                  <a:srgbClr val="008000"/>
                </a:solidFill>
                <a:cs typeface="Arial" pitchFamily="34" charset="0"/>
              </a:rPr>
              <a:t>g</a:t>
            </a:r>
            <a:r>
              <a:rPr lang="it-IT" sz="2500" dirty="0">
                <a:solidFill>
                  <a:srgbClr val="008000"/>
                </a:solidFill>
                <a:cs typeface="Arial" pitchFamily="34" charset="0"/>
              </a:rPr>
              <a:t>/10 </a:t>
            </a:r>
            <a:r>
              <a:rPr lang="it-IT" sz="2500" dirty="0" smtClean="0">
                <a:solidFill>
                  <a:srgbClr val="008000"/>
                </a:solidFill>
                <a:cs typeface="Arial" pitchFamily="34" charset="0"/>
              </a:rPr>
              <a:t>      (</a:t>
            </a:r>
            <a:r>
              <a:rPr lang="el-GR" sz="2500" dirty="0">
                <a:solidFill>
                  <a:srgbClr val="008000"/>
                </a:solidFill>
                <a:cs typeface="Arial" pitchFamily="34" charset="0"/>
              </a:rPr>
              <a:t>α</a:t>
            </a:r>
            <a:r>
              <a:rPr lang="it-IT" sz="2500" baseline="-25000" dirty="0">
                <a:solidFill>
                  <a:srgbClr val="008000"/>
                </a:solidFill>
                <a:latin typeface="Script MT Bold" pitchFamily="66" charset="0"/>
                <a:cs typeface="Arial" pitchFamily="34" charset="0"/>
              </a:rPr>
              <a:t>l </a:t>
            </a:r>
            <a:r>
              <a:rPr lang="en-US" sz="2500" dirty="0" smtClean="0">
                <a:solidFill>
                  <a:srgbClr val="008000"/>
                </a:solidFill>
                <a:latin typeface="Arial"/>
                <a:cs typeface="Arial"/>
              </a:rPr>
              <a:t>~ 1-7 10</a:t>
            </a:r>
            <a:r>
              <a:rPr lang="en-US" sz="2500" baseline="30000" dirty="0" smtClean="0">
                <a:solidFill>
                  <a:srgbClr val="008000"/>
                </a:solidFill>
                <a:latin typeface="Arial"/>
                <a:cs typeface="Arial"/>
              </a:rPr>
              <a:t>-4</a:t>
            </a:r>
            <a:r>
              <a:rPr lang="en-US" sz="2500" dirty="0" smtClean="0">
                <a:solidFill>
                  <a:srgbClr val="008000"/>
                </a:solidFill>
                <a:latin typeface="Arial"/>
                <a:cs typeface="Arial"/>
              </a:rPr>
              <a:t> gradi</a:t>
            </a:r>
            <a:r>
              <a:rPr lang="en-US" sz="2500" baseline="30000" dirty="0" smtClean="0">
                <a:solidFill>
                  <a:srgbClr val="008000"/>
                </a:solidFill>
                <a:latin typeface="Arial"/>
                <a:cs typeface="Arial"/>
              </a:rPr>
              <a:t>-1</a:t>
            </a:r>
            <a:r>
              <a:rPr lang="en-US" sz="2500" dirty="0" smtClean="0">
                <a:solidFill>
                  <a:srgbClr val="008000"/>
                </a:solidFill>
                <a:latin typeface="Arial"/>
                <a:cs typeface="Arial"/>
              </a:rPr>
              <a:t>)</a:t>
            </a:r>
            <a:endParaRPr lang="it-IT" sz="2500" dirty="0">
              <a:solidFill>
                <a:srgbClr val="008000"/>
              </a:solidFill>
              <a:cs typeface="Arial" pitchFamily="34" charset="0"/>
            </a:endParaRPr>
          </a:p>
          <a:p>
            <a:pPr>
              <a:lnSpc>
                <a:spcPct val="90000"/>
              </a:lnSpc>
              <a:spcBef>
                <a:spcPct val="30000"/>
              </a:spcBef>
            </a:pPr>
            <a:r>
              <a:rPr lang="it-IT" sz="2500" dirty="0">
                <a:solidFill>
                  <a:srgbClr val="990033"/>
                </a:solidFill>
                <a:cs typeface="Arial" pitchFamily="34" charset="0"/>
              </a:rPr>
              <a:t>la scala termometrica è completata dalla scelta di dividere in 100 parti (gradi) l’intervallo fra acqua-ghiaccio e acqua in ebollizione a p</a:t>
            </a:r>
            <a:r>
              <a:rPr lang="it-IT" sz="2500" baseline="-25000" dirty="0">
                <a:solidFill>
                  <a:srgbClr val="990033"/>
                </a:solidFill>
                <a:cs typeface="Arial" pitchFamily="34" charset="0"/>
              </a:rPr>
              <a:t>0</a:t>
            </a:r>
            <a:r>
              <a:rPr lang="it-IT" sz="2500" dirty="0">
                <a:solidFill>
                  <a:srgbClr val="990033"/>
                </a:solidFill>
                <a:cs typeface="Arial" pitchFamily="34" charset="0"/>
              </a:rPr>
              <a:t>; le temperature Celsius si indicano ad es. come 36.9 </a:t>
            </a:r>
            <a:r>
              <a:rPr lang="en-US" sz="2500" dirty="0">
                <a:solidFill>
                  <a:srgbClr val="990033"/>
                </a:solidFill>
                <a:cs typeface="Arial" pitchFamily="34" charset="0"/>
              </a:rPr>
              <a:t>°C, -15.3 °C, se </a:t>
            </a:r>
            <a:r>
              <a:rPr lang="en-US" sz="2500" dirty="0" err="1">
                <a:solidFill>
                  <a:srgbClr val="990033"/>
                </a:solidFill>
                <a:cs typeface="Arial" pitchFamily="34" charset="0"/>
              </a:rPr>
              <a:t>il</a:t>
            </a:r>
            <a:r>
              <a:rPr lang="en-US" sz="2500" dirty="0">
                <a:solidFill>
                  <a:srgbClr val="990033"/>
                </a:solidFill>
                <a:cs typeface="Arial" pitchFamily="34" charset="0"/>
              </a:rPr>
              <a:t> </a:t>
            </a:r>
            <a:r>
              <a:rPr lang="en-US" sz="2500" dirty="0" err="1">
                <a:solidFill>
                  <a:srgbClr val="990033"/>
                </a:solidFill>
                <a:cs typeface="Arial" pitchFamily="34" charset="0"/>
              </a:rPr>
              <a:t>termometro</a:t>
            </a:r>
            <a:r>
              <a:rPr lang="en-US" sz="2500" dirty="0">
                <a:solidFill>
                  <a:srgbClr val="990033"/>
                </a:solidFill>
                <a:cs typeface="Arial" pitchFamily="34" charset="0"/>
              </a:rPr>
              <a:t> </a:t>
            </a:r>
            <a:r>
              <a:rPr lang="en-US" sz="2500" dirty="0" err="1">
                <a:solidFill>
                  <a:srgbClr val="990033"/>
                </a:solidFill>
                <a:cs typeface="Arial" pitchFamily="34" charset="0"/>
              </a:rPr>
              <a:t>permette</a:t>
            </a:r>
            <a:r>
              <a:rPr lang="en-US" sz="2500" dirty="0">
                <a:solidFill>
                  <a:srgbClr val="990033"/>
                </a:solidFill>
                <a:cs typeface="Arial" pitchFamily="34" charset="0"/>
              </a:rPr>
              <a:t> di </a:t>
            </a:r>
            <a:r>
              <a:rPr lang="en-US" sz="2500" dirty="0" err="1">
                <a:solidFill>
                  <a:srgbClr val="990033"/>
                </a:solidFill>
                <a:cs typeface="Arial" pitchFamily="34" charset="0"/>
              </a:rPr>
              <a:t>estrapolare</a:t>
            </a:r>
            <a:r>
              <a:rPr lang="en-US" sz="2500" dirty="0">
                <a:solidFill>
                  <a:srgbClr val="990033"/>
                </a:solidFill>
                <a:cs typeface="Arial" pitchFamily="34" charset="0"/>
              </a:rPr>
              <a:t>, etc.</a:t>
            </a:r>
            <a:r>
              <a:rPr lang="en-US" sz="2500" dirty="0">
                <a:solidFill>
                  <a:srgbClr val="008000"/>
                </a:solidFill>
                <a:cs typeface="Arial" pitchFamily="34" charset="0"/>
              </a:rPr>
              <a:t> </a:t>
            </a:r>
          </a:p>
          <a:p>
            <a:pPr>
              <a:lnSpc>
                <a:spcPct val="90000"/>
              </a:lnSpc>
              <a:spcBef>
                <a:spcPct val="30000"/>
              </a:spcBef>
              <a:buFontTx/>
              <a:buNone/>
            </a:pPr>
            <a:r>
              <a:rPr lang="en-US" sz="2500" dirty="0">
                <a:solidFill>
                  <a:srgbClr val="008000"/>
                </a:solidFill>
                <a:cs typeface="Arial" pitchFamily="34" charset="0"/>
              </a:rPr>
              <a:t>	 </a:t>
            </a:r>
            <a:r>
              <a:rPr lang="el-GR" sz="2500" dirty="0">
                <a:solidFill>
                  <a:srgbClr val="008000"/>
                </a:solidFill>
                <a:cs typeface="Arial" pitchFamily="34" charset="0"/>
              </a:rPr>
              <a:t>α</a:t>
            </a:r>
            <a:r>
              <a:rPr lang="it-IT" sz="2500" baseline="-25000" dirty="0">
                <a:solidFill>
                  <a:srgbClr val="008000"/>
                </a:solidFill>
                <a:cs typeface="Arial" pitchFamily="34" charset="0"/>
              </a:rPr>
              <a:t>g</a:t>
            </a:r>
            <a:r>
              <a:rPr lang="it-IT" sz="2500" dirty="0">
                <a:solidFill>
                  <a:srgbClr val="008000"/>
                </a:solidFill>
                <a:cs typeface="Arial" pitchFamily="34" charset="0"/>
              </a:rPr>
              <a:t> </a:t>
            </a:r>
            <a:r>
              <a:rPr lang="en-US" sz="2500" dirty="0">
                <a:solidFill>
                  <a:srgbClr val="008000"/>
                </a:solidFill>
                <a:cs typeface="Arial" pitchFamily="34" charset="0"/>
              </a:rPr>
              <a:t>~ 3.7</a:t>
            </a:r>
            <a:r>
              <a:rPr lang="it-IT" sz="2500" dirty="0">
                <a:solidFill>
                  <a:srgbClr val="008000"/>
                </a:solidFill>
                <a:cs typeface="Arial" pitchFamily="34" charset="0"/>
              </a:rPr>
              <a:t> 10</a:t>
            </a:r>
            <a:r>
              <a:rPr lang="it-IT" sz="2500" baseline="30000" dirty="0">
                <a:solidFill>
                  <a:srgbClr val="008000"/>
                </a:solidFill>
                <a:cs typeface="Arial" pitchFamily="34" charset="0"/>
              </a:rPr>
              <a:t>-3</a:t>
            </a:r>
            <a:r>
              <a:rPr lang="it-IT" sz="2500" dirty="0">
                <a:solidFill>
                  <a:srgbClr val="008000"/>
                </a:solidFill>
                <a:cs typeface="Arial" pitchFamily="34" charset="0"/>
              </a:rPr>
              <a:t> gradi</a:t>
            </a:r>
            <a:r>
              <a:rPr lang="it-IT" sz="2500" baseline="30000" dirty="0">
                <a:solidFill>
                  <a:srgbClr val="008000"/>
                </a:solidFill>
                <a:cs typeface="Arial" pitchFamily="34" charset="0"/>
              </a:rPr>
              <a:t>-1</a:t>
            </a:r>
            <a:r>
              <a:rPr lang="it-IT" sz="2500" dirty="0">
                <a:solidFill>
                  <a:srgbClr val="008000"/>
                </a:solidFill>
                <a:cs typeface="Arial" pitchFamily="34" charset="0"/>
              </a:rPr>
              <a:t> (= 1/273.15 gradi</a:t>
            </a:r>
            <a:r>
              <a:rPr lang="it-IT" sz="2500" baseline="30000" dirty="0">
                <a:solidFill>
                  <a:srgbClr val="008000"/>
                </a:solidFill>
                <a:cs typeface="Arial" pitchFamily="34" charset="0"/>
              </a:rPr>
              <a:t>-1</a:t>
            </a:r>
            <a:r>
              <a:rPr lang="it-IT" sz="2500" dirty="0">
                <a:solidFill>
                  <a:srgbClr val="008000"/>
                </a:solidFill>
                <a:cs typeface="Arial" pitchFamily="34" charset="0"/>
              </a:rPr>
              <a:t>)</a:t>
            </a:r>
            <a:endParaRPr lang="en-US" sz="2500" dirty="0">
              <a:solidFill>
                <a:srgbClr val="008000"/>
              </a:solidFill>
              <a:cs typeface="Arial" pitchFamily="34" charset="0"/>
            </a:endParaRPr>
          </a:p>
        </p:txBody>
      </p:sp>
      <p:sp>
        <p:nvSpPr>
          <p:cNvPr id="116746" name="Text Box 10"/>
          <p:cNvSpPr txBox="1">
            <a:spLocks noChangeArrowheads="1"/>
          </p:cNvSpPr>
          <p:nvPr/>
        </p:nvSpPr>
        <p:spPr bwMode="auto">
          <a:xfrm>
            <a:off x="395288" y="2708275"/>
            <a:ext cx="2832100" cy="4254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sz="2000"/>
          </a:p>
        </p:txBody>
      </p:sp>
      <p:sp>
        <p:nvSpPr>
          <p:cNvPr id="116747" name="Text Box 11"/>
          <p:cNvSpPr txBox="1">
            <a:spLocks noChangeArrowheads="1"/>
          </p:cNvSpPr>
          <p:nvPr/>
        </p:nvSpPr>
        <p:spPr bwMode="auto">
          <a:xfrm>
            <a:off x="107504" y="6008688"/>
            <a:ext cx="8928992" cy="707886"/>
          </a:xfrm>
          <a:prstGeom prst="rect">
            <a:avLst/>
          </a:prstGeom>
          <a:solidFill>
            <a:schemeClr val="bg1"/>
          </a:solidFill>
          <a:ln>
            <a:noFill/>
          </a:ln>
          <a:effectLst/>
          <a:extLst/>
        </p:spPr>
        <p:txBody>
          <a:bodyPr wrap="square">
            <a:spAutoFit/>
          </a:bodyPr>
          <a:lstStyle/>
          <a:p>
            <a:r>
              <a:rPr lang="it-IT" sz="2000" dirty="0"/>
              <a:t>[+] il termometro a Hg è </a:t>
            </a:r>
            <a:r>
              <a:rPr lang="it-IT" sz="2000" dirty="0" smtClean="0"/>
              <a:t>stato </a:t>
            </a:r>
            <a:r>
              <a:rPr lang="it-IT" sz="2000" dirty="0"/>
              <a:t>messo al bando dalla </a:t>
            </a:r>
            <a:r>
              <a:rPr lang="it-IT" sz="2000" dirty="0" smtClean="0"/>
              <a:t>CE, sostituito da una lega eutettica ternaria di </a:t>
            </a:r>
            <a:r>
              <a:rPr lang="it-IT" sz="2000" dirty="0" err="1" smtClean="0"/>
              <a:t>Ga</a:t>
            </a:r>
            <a:r>
              <a:rPr lang="it-IT" sz="2000" dirty="0" smtClean="0"/>
              <a:t>-In-Sn, </a:t>
            </a:r>
            <a:r>
              <a:rPr lang="en-GB" sz="2000" i="1" dirty="0" err="1" smtClean="0"/>
              <a:t>Galinstan</a:t>
            </a:r>
            <a:r>
              <a:rPr lang="en-GB" sz="2000" i="1" baseline="30000" dirty="0" smtClean="0">
                <a:latin typeface="Arial"/>
                <a:cs typeface="Arial"/>
              </a:rPr>
              <a:t>®</a:t>
            </a:r>
            <a:r>
              <a:rPr lang="it-IT" sz="2000" dirty="0" smtClean="0"/>
              <a:t> (termometro a lettura analogica)</a:t>
            </a:r>
            <a:endParaRPr lang="it-IT"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2204864"/>
            <a:ext cx="2308652" cy="81734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t>
            </a:r>
            <a:r>
              <a:rPr lang="en-US" dirty="0" err="1" smtClean="0"/>
              <a:t>ermometri</a:t>
            </a:r>
            <a:r>
              <a:rPr lang="en-US" dirty="0" smtClean="0"/>
              <a:t> </a:t>
            </a:r>
            <a:r>
              <a:rPr lang="en-US" dirty="0" err="1" smtClean="0"/>
              <a:t>bizzarri</a:t>
            </a:r>
            <a:r>
              <a:rPr lang="en-US" dirty="0" smtClean="0"/>
              <a:t> (</a:t>
            </a:r>
            <a:r>
              <a:rPr lang="en-US" dirty="0" err="1" smtClean="0"/>
              <a:t>animali</a:t>
            </a:r>
            <a:r>
              <a:rPr lang="en-US" dirty="0" smtClean="0"/>
              <a:t>)</a:t>
            </a:r>
            <a:endParaRPr lang="en-GB" dirty="0"/>
          </a:p>
        </p:txBody>
      </p:sp>
      <p:sp>
        <p:nvSpPr>
          <p:cNvPr id="3" name="Content Placeholder 2"/>
          <p:cNvSpPr>
            <a:spLocks noGrp="1"/>
          </p:cNvSpPr>
          <p:nvPr>
            <p:ph idx="1"/>
          </p:nvPr>
        </p:nvSpPr>
        <p:spPr>
          <a:xfrm>
            <a:off x="179512" y="908720"/>
            <a:ext cx="8784976" cy="5752114"/>
          </a:xfrm>
        </p:spPr>
        <p:txBody>
          <a:bodyPr/>
          <a:lstStyle/>
          <a:p>
            <a:r>
              <a:rPr lang="en-GB" sz="2600" dirty="0" smtClean="0"/>
              <a:t>(*) Listening </a:t>
            </a:r>
            <a:r>
              <a:rPr lang="en-GB" sz="2600" dirty="0"/>
              <a:t>to a chirping </a:t>
            </a:r>
            <a:r>
              <a:rPr lang="en-GB" sz="2600" dirty="0" smtClean="0"/>
              <a:t>(</a:t>
            </a:r>
            <a:r>
              <a:rPr lang="en-GB" sz="2600" dirty="0" err="1" smtClean="0"/>
              <a:t>frinio</a:t>
            </a:r>
            <a:r>
              <a:rPr lang="en-GB" sz="2600" dirty="0" smtClean="0"/>
              <a:t>) cricket </a:t>
            </a:r>
            <a:r>
              <a:rPr lang="en-GB" sz="2600" dirty="0"/>
              <a:t>can tell you the outside temperature. Male crickets make noises by rubbing their wings </a:t>
            </a:r>
            <a:r>
              <a:rPr lang="en-GB" sz="2600" dirty="0" smtClean="0"/>
              <a:t>together. When </a:t>
            </a:r>
            <a:r>
              <a:rPr lang="en-GB" sz="2600" dirty="0"/>
              <a:t>it's cold outside, the cold-blooded cricket cannot move quickly, resulting in fewer chirps. The hotter the weather, the more crickets chirp. </a:t>
            </a:r>
          </a:p>
          <a:p>
            <a:r>
              <a:rPr lang="en-GB" sz="2600" dirty="0" smtClean="0"/>
              <a:t>(*) Approximate law (</a:t>
            </a:r>
            <a:r>
              <a:rPr lang="en-GB" sz="2600" dirty="0"/>
              <a:t>A</a:t>
            </a:r>
            <a:r>
              <a:rPr lang="en-GB" sz="2600" dirty="0" smtClean="0"/>
              <a:t>mos Dolbear</a:t>
            </a:r>
            <a:r>
              <a:rPr lang="en-GB" sz="2600" dirty="0"/>
              <a:t>,</a:t>
            </a:r>
            <a:r>
              <a:rPr lang="en-GB" sz="2600" dirty="0" smtClean="0"/>
              <a:t>1898)                    T(</a:t>
            </a:r>
            <a:r>
              <a:rPr lang="en-GB" sz="2600" dirty="0" smtClean="0">
                <a:latin typeface="Arial"/>
                <a:cs typeface="Arial"/>
              </a:rPr>
              <a:t>°F) = </a:t>
            </a:r>
            <a:r>
              <a:rPr lang="en-GB" sz="2600" dirty="0" err="1" smtClean="0">
                <a:latin typeface="Arial"/>
                <a:cs typeface="Arial"/>
              </a:rPr>
              <a:t>n</a:t>
            </a:r>
            <a:r>
              <a:rPr lang="en-GB" sz="2600" baseline="-25000" dirty="0" err="1" smtClean="0">
                <a:latin typeface="Arial"/>
                <a:cs typeface="Arial"/>
              </a:rPr>
              <a:t>c</a:t>
            </a:r>
            <a:r>
              <a:rPr lang="en-GB" sz="2600" dirty="0" smtClean="0">
                <a:latin typeface="Arial"/>
                <a:cs typeface="Arial"/>
              </a:rPr>
              <a:t>(15s) + 40                                             (according to Stephen Fry,                                           QI, BBC, Dec2012, the                                     time interval is rather 14s)</a:t>
            </a:r>
          </a:p>
          <a:p>
            <a:r>
              <a:rPr lang="en-GB" sz="2600" dirty="0" err="1" smtClean="0">
                <a:latin typeface="Arial"/>
                <a:cs typeface="Arial"/>
              </a:rPr>
              <a:t>Esercizio</a:t>
            </a:r>
            <a:r>
              <a:rPr lang="en-GB" sz="2600" dirty="0" smtClean="0">
                <a:latin typeface="Arial"/>
                <a:cs typeface="Arial"/>
              </a:rPr>
              <a:t>: </a:t>
            </a:r>
            <a:r>
              <a:rPr lang="en-GB" sz="2600" dirty="0" err="1" smtClean="0">
                <a:latin typeface="Arial"/>
                <a:cs typeface="Arial"/>
              </a:rPr>
              <a:t>termometro</a:t>
            </a:r>
            <a:r>
              <a:rPr lang="en-GB" sz="2600" dirty="0" smtClean="0">
                <a:latin typeface="Arial"/>
                <a:cs typeface="Arial"/>
              </a:rPr>
              <a:t> a                                         </a:t>
            </a:r>
            <a:r>
              <a:rPr lang="en-GB" sz="2600" dirty="0" err="1" smtClean="0">
                <a:latin typeface="Arial"/>
                <a:cs typeface="Arial"/>
              </a:rPr>
              <a:t>formiche</a:t>
            </a:r>
            <a:r>
              <a:rPr lang="en-GB" sz="2600" dirty="0" smtClean="0">
                <a:latin typeface="Arial"/>
                <a:cs typeface="Arial"/>
              </a:rPr>
              <a:t> </a:t>
            </a:r>
            <a:r>
              <a:rPr lang="en-GB" sz="2600" dirty="0" err="1" smtClean="0">
                <a:latin typeface="Arial"/>
                <a:cs typeface="Arial"/>
              </a:rPr>
              <a:t>rosse</a:t>
            </a:r>
            <a:r>
              <a:rPr lang="en-GB" sz="2600" dirty="0" smtClean="0">
                <a:latin typeface="Arial"/>
                <a:cs typeface="Arial"/>
              </a:rPr>
              <a:t> </a:t>
            </a:r>
            <a:endParaRPr lang="en-GB" sz="2600" dirty="0"/>
          </a:p>
        </p:txBody>
      </p:sp>
      <p:sp>
        <p:nvSpPr>
          <p:cNvPr id="4" name="Footer Placeholder 3"/>
          <p:cNvSpPr>
            <a:spLocks noGrp="1"/>
          </p:cNvSpPr>
          <p:nvPr>
            <p:ph type="ftr" sz="quarter" idx="11"/>
          </p:nvPr>
        </p:nvSpPr>
        <p:spPr/>
        <p:txBody>
          <a:bodyPr/>
          <a:lstStyle/>
          <a:p>
            <a:r>
              <a:rPr lang="en-US" smtClean="0"/>
              <a:t>fln apr 14</a:t>
            </a:r>
            <a:endParaRPr lang="en-US" dirty="0"/>
          </a:p>
        </p:txBody>
      </p:sp>
      <p:sp>
        <p:nvSpPr>
          <p:cNvPr id="5" name="Slide Number Placeholder 4"/>
          <p:cNvSpPr>
            <a:spLocks noGrp="1"/>
          </p:cNvSpPr>
          <p:nvPr>
            <p:ph type="sldNum" sz="quarter" idx="12"/>
          </p:nvPr>
        </p:nvSpPr>
        <p:spPr/>
        <p:txBody>
          <a:bodyPr/>
          <a:lstStyle/>
          <a:p>
            <a:fld id="{1351C2C1-604E-4556-BE9F-C732D8AAC2CB}" type="slidenum">
              <a:rPr lang="en-US" smtClean="0"/>
              <a:pPr/>
              <a:t>9</a:t>
            </a:fld>
            <a:endParaRPr lang="en-US" dirty="0"/>
          </a:p>
        </p:txBody>
      </p:sp>
      <p:pic>
        <p:nvPicPr>
          <p:cNvPr id="258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904" y="3933056"/>
            <a:ext cx="3332531" cy="253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4357" y="6412686"/>
            <a:ext cx="1531188" cy="369332"/>
          </a:xfrm>
          <a:prstGeom prst="rect">
            <a:avLst/>
          </a:prstGeom>
          <a:noFill/>
        </p:spPr>
        <p:txBody>
          <a:bodyPr wrap="none" rtlCol="0">
            <a:spAutoFit/>
          </a:bodyPr>
          <a:lstStyle/>
          <a:p>
            <a:r>
              <a:rPr lang="en-US" dirty="0" smtClean="0"/>
              <a:t>(*) facultative</a:t>
            </a:r>
            <a:endParaRPr lang="en-GB" dirty="0"/>
          </a:p>
        </p:txBody>
      </p:sp>
    </p:spTree>
    <p:extLst>
      <p:ext uri="{BB962C8B-B14F-4D97-AF65-F5344CB8AC3E}">
        <p14:creationId xmlns:p14="http://schemas.microsoft.com/office/powerpoint/2010/main" val="515548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42891</TotalTime>
  <Words>14087</Words>
  <Application>Microsoft Office PowerPoint</Application>
  <PresentationFormat>On-screen Show (4:3)</PresentationFormat>
  <Paragraphs>1002</Paragraphs>
  <Slides>65</Slides>
  <Notes>41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65</vt:i4>
      </vt:variant>
    </vt:vector>
  </HeadingPairs>
  <TitlesOfParts>
    <vt:vector size="68" baseType="lpstr">
      <vt:lpstr>lezioni</vt:lpstr>
      <vt:lpstr>Chart</vt:lpstr>
      <vt:lpstr>Equation</vt:lpstr>
      <vt:lpstr>PowerPoint Presentation</vt:lpstr>
      <vt:lpstr>In pochissime parole</vt:lpstr>
      <vt:lpstr>Meccanica vs termodinamica</vt:lpstr>
      <vt:lpstr>L’aspetto microscopico</vt:lpstr>
      <vt:lpstr>Principio zero</vt:lpstr>
      <vt:lpstr>Principio zero</vt:lpstr>
      <vt:lpstr>Temperatura</vt:lpstr>
      <vt:lpstr>Termometri[+]</vt:lpstr>
      <vt:lpstr>Termometri bizzarri (animali)</vt:lpstr>
      <vt:lpstr>Punti fissi (*)</vt:lpstr>
      <vt:lpstr>Termometri e scale di temperatura</vt:lpstr>
      <vt:lpstr>Scale di temperatura (2)</vt:lpstr>
      <vt:lpstr>I gas</vt:lpstr>
      <vt:lpstr>Il gas perfetto</vt:lpstr>
      <vt:lpstr>Le leggi dei gas</vt:lpstr>
      <vt:lpstr>Le leggi dei gas (2)</vt:lpstr>
      <vt:lpstr>Le leggi dei gas (3)</vt:lpstr>
      <vt:lpstr>Le leggi dei gas (4)</vt:lpstr>
      <vt:lpstr>Leggi dei gas (4’)</vt:lpstr>
      <vt:lpstr>Le leggi dei gas (5)(*)</vt:lpstr>
      <vt:lpstr>Le leggi dei gas (6)(*)</vt:lpstr>
      <vt:lpstr>Eq. di stato</vt:lpstr>
      <vt:lpstr>Teoria cinetica dei gas</vt:lpstr>
      <vt:lpstr>Calcolo della pressione</vt:lpstr>
      <vt:lpstr>Calcolo della temperatura</vt:lpstr>
      <vt:lpstr>Velocità molecolari</vt:lpstr>
      <vt:lpstr>Gas reali, forze intermolecolari</vt:lpstr>
      <vt:lpstr>Gas reali</vt:lpstr>
      <vt:lpstr>Gas reali vs gas perfetto</vt:lpstr>
      <vt:lpstr>Pressione di vapor saturo</vt:lpstr>
      <vt:lpstr>Umidità relativa</vt:lpstr>
      <vt:lpstr>Umidità relativa (2)</vt:lpstr>
      <vt:lpstr>Calore ed energia</vt:lpstr>
      <vt:lpstr>Capacità termica, calore specifico e molare</vt:lpstr>
      <vt:lpstr>Calore specifico dell’acqua, caloria</vt:lpstr>
      <vt:lpstr>Calore specifico dell’acqua vs T</vt:lpstr>
      <vt:lpstr>Calori specifici dei solidi</vt:lpstr>
      <vt:lpstr>Energia interna di un sistema termodinamico</vt:lpstr>
      <vt:lpstr>I principio della termodinamica</vt:lpstr>
      <vt:lpstr>I principio (2)</vt:lpstr>
      <vt:lpstr>Equivalente meccanico del calore</vt:lpstr>
      <vt:lpstr>Trasformazioni reversibili e irreversibili</vt:lpstr>
      <vt:lpstr>Lavoro termodinamico (di un gas)</vt:lpstr>
      <vt:lpstr>Calori molari dei gas e dei solidi</vt:lpstr>
      <vt:lpstr>Calori molari dei gas (2)</vt:lpstr>
      <vt:lpstr>Trasformazioni adiabatiche, (isocore, isobare,) isoterme, cicliche, libere </vt:lpstr>
      <vt:lpstr>Rappresentazione grafica delle trasformazioni</vt:lpstr>
      <vt:lpstr>Transizione di fase e calori latenti</vt:lpstr>
      <vt:lpstr>Transizioni di fase e calori latenti (2)</vt:lpstr>
      <vt:lpstr>Calori latenti, esempi</vt:lpstr>
      <vt:lpstr>Calore molare di vapor. dell’acqua vs T(*)</vt:lpstr>
      <vt:lpstr>Da –50 °C, ghiaccio, a +150 °C, vapore  (*)</vt:lpstr>
      <vt:lpstr>Trasmissione del calore, conduzione</vt:lpstr>
      <vt:lpstr>Convezione, cenno; isolamento</vt:lpstr>
      <vt:lpstr>Irraggiamento</vt:lpstr>
      <vt:lpstr>Irraggiamento (2)</vt:lpstr>
      <vt:lpstr>Termografia</vt:lpstr>
      <vt:lpstr>Diagramma di fase e proprietà dell’acqua</vt:lpstr>
      <vt:lpstr>II principio della termodinamica</vt:lpstr>
      <vt:lpstr>II principio termodinamica, macchine termiche</vt:lpstr>
      <vt:lpstr>Macchine termiche, rendimento massimo</vt:lpstr>
      <vt:lpstr>Ancora sul II principio della termodinamica</vt:lpstr>
      <vt:lpstr>L’entropia</vt:lpstr>
      <vt:lpstr>L’entropia (2) (*)</vt:lpstr>
      <vt:lpstr>PowerPoint Presentation</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 navarria</cp:lastModifiedBy>
  <cp:revision>261</cp:revision>
  <dcterms:created xsi:type="dcterms:W3CDTF">2006-02-28T22:04:22Z</dcterms:created>
  <dcterms:modified xsi:type="dcterms:W3CDTF">2014-04-06T19:05:44Z</dcterms:modified>
</cp:coreProperties>
</file>